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8" r:id="rId3"/>
    <p:sldId id="259" r:id="rId4"/>
    <p:sldId id="297" r:id="rId5"/>
    <p:sldId id="277" r:id="rId6"/>
    <p:sldId id="301" r:id="rId7"/>
    <p:sldId id="302" r:id="rId8"/>
    <p:sldId id="303" r:id="rId9"/>
    <p:sldId id="304" r:id="rId10"/>
    <p:sldId id="260" r:id="rId11"/>
    <p:sldId id="306" r:id="rId12"/>
    <p:sldId id="278" r:id="rId13"/>
    <p:sldId id="305" r:id="rId14"/>
  </p:sldIdLst>
  <p:sldSz cx="9144000" cy="5143500" type="screen16x9"/>
  <p:notesSz cx="6858000" cy="9144000"/>
  <p:embeddedFontLst>
    <p:embeddedFont>
      <p:font typeface="Anaheim" panose="020B0604020202020204" charset="0"/>
      <p:regular r:id="rId16"/>
      <p:bold r:id="rId17"/>
    </p:embeddedFont>
    <p:embeddedFont>
      <p:font typeface="Barlow" panose="00000500000000000000" pitchFamily="2" charset="0"/>
      <p:regular r:id="rId18"/>
      <p:bold r:id="rId19"/>
      <p:italic r:id="rId20"/>
      <p:boldItalic r:id="rId21"/>
    </p:embeddedFont>
    <p:embeddedFont>
      <p:font typeface="Barlow Light" panose="00000400000000000000" pitchFamily="2" charset="0"/>
      <p:regular r:id="rId22"/>
      <p:italic r:id="rId23"/>
    </p:embeddedFont>
    <p:embeddedFont>
      <p:font typeface="Bebas Neue" panose="020B0606020202050201" pitchFamily="34" charset="0"/>
      <p:regular r:id="rId24"/>
    </p:embeddedFont>
    <p:embeddedFont>
      <p:font typeface="Nunito Light" pitchFamily="2" charset="0"/>
      <p:regular r:id="rId25"/>
      <p:italic r:id="rId26"/>
    </p:embeddedFont>
    <p:embeddedFont>
      <p:font typeface="Oswald" panose="000005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483320-E69E-4E7F-8DFC-239BE4E6C1DF}">
  <a:tblStyle styleId="{56483320-E69E-4E7F-8DFC-239BE4E6C1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FE79AF-D336-4AD4-B0C7-CB6FB9DA011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lana Suresh Kumar" userId="3fc3adea33587b5a" providerId="LiveId" clId="{C916C2FE-4A8E-44A4-AA91-2F45ADDCBD0B}"/>
    <pc:docChg chg="modSld">
      <pc:chgData name="Urlana Suresh Kumar" userId="3fc3adea33587b5a" providerId="LiveId" clId="{C916C2FE-4A8E-44A4-AA91-2F45ADDCBD0B}" dt="2025-01-09T20:53:54.093" v="9" actId="20577"/>
      <pc:docMkLst>
        <pc:docMk/>
      </pc:docMkLst>
      <pc:sldChg chg="modSp mod">
        <pc:chgData name="Urlana Suresh Kumar" userId="3fc3adea33587b5a" providerId="LiveId" clId="{C916C2FE-4A8E-44A4-AA91-2F45ADDCBD0B}" dt="2025-01-09T20:53:54.093" v="9" actId="20577"/>
        <pc:sldMkLst>
          <pc:docMk/>
          <pc:sldMk cId="0" sldId="256"/>
        </pc:sldMkLst>
        <pc:spChg chg="mod">
          <ac:chgData name="Urlana Suresh Kumar" userId="3fc3adea33587b5a" providerId="LiveId" clId="{C916C2FE-4A8E-44A4-AA91-2F45ADDCBD0B}" dt="2025-01-09T20:53:54.093" v="9" actId="20577"/>
          <ac:spMkLst>
            <pc:docMk/>
            <pc:sldMk cId="0" sldId="256"/>
            <ac:spMk id="1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6604686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6604686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779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95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28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30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92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28425" y="898763"/>
            <a:ext cx="7402200" cy="2058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028425" y="3536138"/>
            <a:ext cx="2499000" cy="708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Font typeface="Barlow"/>
              <a:buNone/>
              <a:defRPr sz="1700">
                <a:solidFill>
                  <a:schemeClr val="dk1"/>
                </a:solidFill>
              </a:defRPr>
            </a:lvl1pPr>
            <a:lvl2pPr lvl="1" algn="ctr">
              <a:lnSpc>
                <a:spcPct val="100000"/>
              </a:lnSpc>
              <a:spcBef>
                <a:spcPts val="0"/>
              </a:spcBef>
              <a:spcAft>
                <a:spcPts val="0"/>
              </a:spcAft>
              <a:buSzPts val="1800"/>
              <a:buFont typeface="Barlow"/>
              <a:buNone/>
              <a:defRPr sz="1800">
                <a:latin typeface="Barlow"/>
                <a:ea typeface="Barlow"/>
                <a:cs typeface="Barlow"/>
                <a:sym typeface="Barlow"/>
              </a:defRPr>
            </a:lvl2pPr>
            <a:lvl3pPr lvl="2" algn="ctr">
              <a:lnSpc>
                <a:spcPct val="100000"/>
              </a:lnSpc>
              <a:spcBef>
                <a:spcPts val="0"/>
              </a:spcBef>
              <a:spcAft>
                <a:spcPts val="0"/>
              </a:spcAft>
              <a:buSzPts val="1800"/>
              <a:buFont typeface="Barlow"/>
              <a:buNone/>
              <a:defRPr sz="1800">
                <a:latin typeface="Barlow"/>
                <a:ea typeface="Barlow"/>
                <a:cs typeface="Barlow"/>
                <a:sym typeface="Barlow"/>
              </a:defRPr>
            </a:lvl3pPr>
            <a:lvl4pPr lvl="3" algn="ctr">
              <a:lnSpc>
                <a:spcPct val="100000"/>
              </a:lnSpc>
              <a:spcBef>
                <a:spcPts val="0"/>
              </a:spcBef>
              <a:spcAft>
                <a:spcPts val="0"/>
              </a:spcAft>
              <a:buSzPts val="1800"/>
              <a:buFont typeface="Barlow"/>
              <a:buNone/>
              <a:defRPr sz="1800">
                <a:latin typeface="Barlow"/>
                <a:ea typeface="Barlow"/>
                <a:cs typeface="Barlow"/>
                <a:sym typeface="Barlow"/>
              </a:defRPr>
            </a:lvl4pPr>
            <a:lvl5pPr lvl="4" algn="ctr">
              <a:lnSpc>
                <a:spcPct val="100000"/>
              </a:lnSpc>
              <a:spcBef>
                <a:spcPts val="0"/>
              </a:spcBef>
              <a:spcAft>
                <a:spcPts val="0"/>
              </a:spcAft>
              <a:buSzPts val="1800"/>
              <a:buFont typeface="Barlow"/>
              <a:buNone/>
              <a:defRPr sz="1800">
                <a:latin typeface="Barlow"/>
                <a:ea typeface="Barlow"/>
                <a:cs typeface="Barlow"/>
                <a:sym typeface="Barlow"/>
              </a:defRPr>
            </a:lvl5pPr>
            <a:lvl6pPr lvl="5" algn="ctr">
              <a:lnSpc>
                <a:spcPct val="100000"/>
              </a:lnSpc>
              <a:spcBef>
                <a:spcPts val="0"/>
              </a:spcBef>
              <a:spcAft>
                <a:spcPts val="0"/>
              </a:spcAft>
              <a:buSzPts val="1800"/>
              <a:buFont typeface="Barlow"/>
              <a:buNone/>
              <a:defRPr sz="1800">
                <a:latin typeface="Barlow"/>
                <a:ea typeface="Barlow"/>
                <a:cs typeface="Barlow"/>
                <a:sym typeface="Barlow"/>
              </a:defRPr>
            </a:lvl6pPr>
            <a:lvl7pPr lvl="6" algn="ctr">
              <a:lnSpc>
                <a:spcPct val="100000"/>
              </a:lnSpc>
              <a:spcBef>
                <a:spcPts val="0"/>
              </a:spcBef>
              <a:spcAft>
                <a:spcPts val="0"/>
              </a:spcAft>
              <a:buSzPts val="1800"/>
              <a:buFont typeface="Barlow"/>
              <a:buNone/>
              <a:defRPr sz="1800">
                <a:latin typeface="Barlow"/>
                <a:ea typeface="Barlow"/>
                <a:cs typeface="Barlow"/>
                <a:sym typeface="Barlow"/>
              </a:defRPr>
            </a:lvl7pPr>
            <a:lvl8pPr lvl="7" algn="ctr">
              <a:lnSpc>
                <a:spcPct val="100000"/>
              </a:lnSpc>
              <a:spcBef>
                <a:spcPts val="0"/>
              </a:spcBef>
              <a:spcAft>
                <a:spcPts val="0"/>
              </a:spcAft>
              <a:buSzPts val="1800"/>
              <a:buFont typeface="Barlow"/>
              <a:buNone/>
              <a:defRPr sz="1800">
                <a:latin typeface="Barlow"/>
                <a:ea typeface="Barlow"/>
                <a:cs typeface="Barlow"/>
                <a:sym typeface="Barlow"/>
              </a:defRPr>
            </a:lvl8pPr>
            <a:lvl9pPr lvl="8" algn="ctr">
              <a:lnSpc>
                <a:spcPct val="100000"/>
              </a:lnSpc>
              <a:spcBef>
                <a:spcPts val="0"/>
              </a:spcBef>
              <a:spcAft>
                <a:spcPts val="0"/>
              </a:spcAft>
              <a:buSzPts val="1800"/>
              <a:buFont typeface="Barlow"/>
              <a:buNone/>
              <a:defRPr sz="1800">
                <a:latin typeface="Barlow"/>
                <a:ea typeface="Barlow"/>
                <a:cs typeface="Barlow"/>
                <a:sym typeface="Barlow"/>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
        <p:cNvGrpSpPr/>
        <p:nvPr/>
      </p:nvGrpSpPr>
      <p:grpSpPr>
        <a:xfrm>
          <a:off x="0" y="0"/>
          <a:ext cx="0" cy="0"/>
          <a:chOff x="0" y="0"/>
          <a:chExt cx="0" cy="0"/>
        </a:xfrm>
      </p:grpSpPr>
      <p:pic>
        <p:nvPicPr>
          <p:cNvPr id="128" name="Google Shape;128;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9" name="Google Shape;129;p23"/>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899050" y="2882175"/>
            <a:ext cx="5338800" cy="1102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99050" y="1368983"/>
            <a:ext cx="1456200" cy="1360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b="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720000" y="1220125"/>
            <a:ext cx="7704000" cy="338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Barlow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9" name="Google Shape;1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title"/>
          </p:nvPr>
        </p:nvSpPr>
        <p:spPr>
          <a:xfrm>
            <a:off x="762600" y="1110044"/>
            <a:ext cx="4460700" cy="87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3500"/>
              <a:buNone/>
              <a:defRPr>
                <a:solidFill>
                  <a:schemeClr val="dk1"/>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33" name="Google Shape;33;p7"/>
          <p:cNvSpPr txBox="1">
            <a:spLocks noGrp="1"/>
          </p:cNvSpPr>
          <p:nvPr>
            <p:ph type="subTitle" idx="1"/>
          </p:nvPr>
        </p:nvSpPr>
        <p:spPr>
          <a:xfrm>
            <a:off x="762600" y="2098156"/>
            <a:ext cx="3792600" cy="193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34" name="Google Shape;34;p7"/>
          <p:cNvSpPr>
            <a:spLocks noGrp="1"/>
          </p:cNvSpPr>
          <p:nvPr>
            <p:ph type="pic" idx="2"/>
          </p:nvPr>
        </p:nvSpPr>
        <p:spPr>
          <a:xfrm rot="-365">
            <a:off x="5554800" y="1035600"/>
            <a:ext cx="2826600" cy="30723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hasCustomPrompt="1"/>
          </p:nvPr>
        </p:nvSpPr>
        <p:spPr>
          <a:xfrm>
            <a:off x="720000" y="17094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title" idx="2" hasCustomPrompt="1"/>
          </p:nvPr>
        </p:nvSpPr>
        <p:spPr>
          <a:xfrm>
            <a:off x="720000" y="30666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3419277" y="17094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3419277" y="30666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6118552" y="17094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6118552" y="30666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1"/>
          </p:nvPr>
        </p:nvSpPr>
        <p:spPr>
          <a:xfrm>
            <a:off x="720000" y="2268875"/>
            <a:ext cx="2305500" cy="39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 name="Google Shape;59;p13"/>
          <p:cNvSpPr txBox="1">
            <a:spLocks noGrp="1"/>
          </p:cNvSpPr>
          <p:nvPr>
            <p:ph type="subTitle" idx="7"/>
          </p:nvPr>
        </p:nvSpPr>
        <p:spPr>
          <a:xfrm>
            <a:off x="3419275" y="2268875"/>
            <a:ext cx="2305500" cy="39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13"/>
          <p:cNvSpPr txBox="1">
            <a:spLocks noGrp="1"/>
          </p:cNvSpPr>
          <p:nvPr>
            <p:ph type="subTitle" idx="8"/>
          </p:nvPr>
        </p:nvSpPr>
        <p:spPr>
          <a:xfrm>
            <a:off x="6118550" y="2268875"/>
            <a:ext cx="2305500" cy="39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9"/>
          </p:nvPr>
        </p:nvSpPr>
        <p:spPr>
          <a:xfrm>
            <a:off x="720000" y="3626150"/>
            <a:ext cx="2305500" cy="39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3"/>
          </p:nvPr>
        </p:nvSpPr>
        <p:spPr>
          <a:xfrm>
            <a:off x="3419275" y="3626150"/>
            <a:ext cx="2305500" cy="39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4"/>
          </p:nvPr>
        </p:nvSpPr>
        <p:spPr>
          <a:xfrm>
            <a:off x="6118550" y="3626150"/>
            <a:ext cx="2305500" cy="39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title" idx="15"/>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4"/>
        <p:cNvGrpSpPr/>
        <p:nvPr/>
      </p:nvGrpSpPr>
      <p:grpSpPr>
        <a:xfrm>
          <a:off x="0" y="0"/>
          <a:ext cx="0" cy="0"/>
          <a:chOff x="0" y="0"/>
          <a:chExt cx="0" cy="0"/>
        </a:xfrm>
      </p:grpSpPr>
      <p:pic>
        <p:nvPicPr>
          <p:cNvPr id="125" name="Google Shape;125;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6" name="Google Shape;126;p22"/>
          <p:cNvSpPr/>
          <p:nvPr/>
        </p:nvSpPr>
        <p:spPr>
          <a:xfrm>
            <a:off x="414000" y="414000"/>
            <a:ext cx="8316000" cy="4315500"/>
          </a:xfrm>
          <a:prstGeom prst="roundRect">
            <a:avLst>
              <a:gd name="adj" fmla="val 3919"/>
            </a:avLst>
          </a:prstGeom>
          <a:solidFill>
            <a:srgbClr val="FFFFFF">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1pPr>
            <a:lvl2pPr lvl="1"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2pPr>
            <a:lvl3pPr lvl="2"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3pPr>
            <a:lvl4pPr lvl="3"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4pPr>
            <a:lvl5pPr lvl="4"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5pPr>
            <a:lvl6pPr lvl="5"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6pPr>
            <a:lvl7pPr lvl="6"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7pPr>
            <a:lvl8pPr lvl="7"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8pPr>
            <a:lvl9pPr lvl="8" rtl="0">
              <a:spcBef>
                <a:spcPts val="0"/>
              </a:spcBef>
              <a:spcAft>
                <a:spcPts val="0"/>
              </a:spcAft>
              <a:buClr>
                <a:srgbClr val="212121"/>
              </a:buClr>
              <a:buSzPts val="3500"/>
              <a:buFont typeface="Oswald"/>
              <a:buNone/>
              <a:defRPr sz="3500" b="1">
                <a:solidFill>
                  <a:srgbClr val="21212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212121"/>
              </a:buClr>
              <a:buSzPts val="1200"/>
              <a:buFont typeface="Barlow"/>
              <a:buChar char="●"/>
              <a:defRPr sz="1200">
                <a:solidFill>
                  <a:srgbClr val="212121"/>
                </a:solidFill>
                <a:latin typeface="Barlow"/>
                <a:ea typeface="Barlow"/>
                <a:cs typeface="Barlow"/>
                <a:sym typeface="Barlow"/>
              </a:defRPr>
            </a:lvl1pPr>
            <a:lvl2pPr marL="914400" lvl="1"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2pPr>
            <a:lvl3pPr marL="1371600" lvl="2"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3pPr>
            <a:lvl4pPr marL="1828800" lvl="3"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4pPr>
            <a:lvl5pPr marL="2286000" lvl="4"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5pPr>
            <a:lvl6pPr marL="2743200" lvl="5"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6pPr>
            <a:lvl7pPr marL="3200400" lvl="6"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7pPr>
            <a:lvl8pPr marL="3657600" lvl="7" indent="-304800">
              <a:lnSpc>
                <a:spcPct val="100000"/>
              </a:lnSpc>
              <a:spcBef>
                <a:spcPts val="1600"/>
              </a:spcBef>
              <a:spcAft>
                <a:spcPts val="0"/>
              </a:spcAft>
              <a:buClr>
                <a:srgbClr val="212121"/>
              </a:buClr>
              <a:buSzPts val="1200"/>
              <a:buFont typeface="Barlow"/>
              <a:buChar char="○"/>
              <a:defRPr sz="1200">
                <a:solidFill>
                  <a:srgbClr val="212121"/>
                </a:solidFill>
                <a:latin typeface="Barlow"/>
                <a:ea typeface="Barlow"/>
                <a:cs typeface="Barlow"/>
                <a:sym typeface="Barlow"/>
              </a:defRPr>
            </a:lvl8pPr>
            <a:lvl9pPr marL="4114800" lvl="8" indent="-304800">
              <a:lnSpc>
                <a:spcPct val="100000"/>
              </a:lnSpc>
              <a:spcBef>
                <a:spcPts val="1600"/>
              </a:spcBef>
              <a:spcAft>
                <a:spcPts val="1600"/>
              </a:spcAft>
              <a:buClr>
                <a:srgbClr val="212121"/>
              </a:buClr>
              <a:buSzPts val="1200"/>
              <a:buFont typeface="Barlow"/>
              <a:buChar char="■"/>
              <a:defRPr sz="1200">
                <a:solidFill>
                  <a:srgbClr val="21212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rive.google.com/file/d/1PYllAH4sWqA0XGmsz3Xrs7s4L-p1A88V/view?usp=drive_link" TargetMode="External"/><Relationship Id="rId4" Type="http://schemas.openxmlformats.org/officeDocument/2006/relationships/hyperlink" Target="https://drive.google.com/file/d/1G0jYr_80_CMb3HMDC-nLrRsZbjdSBbaN/view?usp=drive_lin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analyticsvidhya.com/blog/2021/04/guide-for-feature-extraction-techniques/" TargetMode="External"/><Relationship Id="rId3" Type="http://schemas.openxmlformats.org/officeDocument/2006/relationships/image" Target="../media/image4.jpg"/><Relationship Id="rId7" Type="http://schemas.openxmlformats.org/officeDocument/2006/relationships/hyperlink" Target="https://vellummyiluminoth1999.medium.com/machine-learning-an-analysis-of-weather-in-szeged-2006-2016-dataset-on-regression-models-24883925cf6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coursesidekick.com/business/2282943" TargetMode="External"/><Relationship Id="rId5" Type="http://schemas.openxmlformats.org/officeDocument/2006/relationships/hyperlink" Target="https://www.kaggle.com/datasets/budincsevity/szeged-weather" TargetMode="External"/><Relationship Id="rId4" Type="http://schemas.openxmlformats.org/officeDocument/2006/relationships/hyperlink" Target="https://medium.com/analytics-vidhya/machine-learning-analysis-of-weather-in-szeged-2006-2016-to-predict-the-apparent-temperature-76f195c2ec6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grpSp>
        <p:nvGrpSpPr>
          <p:cNvPr id="140" name="Google Shape;140;p27"/>
          <p:cNvGrpSpPr/>
          <p:nvPr/>
        </p:nvGrpSpPr>
        <p:grpSpPr>
          <a:xfrm>
            <a:off x="6398575" y="3131102"/>
            <a:ext cx="1250400" cy="1250400"/>
            <a:chOff x="6398575" y="3131102"/>
            <a:chExt cx="1250400" cy="1250400"/>
          </a:xfrm>
        </p:grpSpPr>
        <p:sp>
          <p:nvSpPr>
            <p:cNvPr id="141" name="Google Shape;141;p27"/>
            <p:cNvSpPr/>
            <p:nvPr/>
          </p:nvSpPr>
          <p:spPr>
            <a:xfrm>
              <a:off x="6398575" y="3131102"/>
              <a:ext cx="1250400" cy="12504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669486" y="3502125"/>
              <a:ext cx="708593" cy="508345"/>
            </a:xfrm>
            <a:custGeom>
              <a:avLst/>
              <a:gdLst/>
              <a:ahLst/>
              <a:cxnLst/>
              <a:rect l="l" t="t" r="r" b="b"/>
              <a:pathLst>
                <a:path w="15223" h="10921" extrusionOk="0">
                  <a:moveTo>
                    <a:pt x="11323" y="1944"/>
                  </a:moveTo>
                  <a:cubicBezTo>
                    <a:pt x="12402" y="1944"/>
                    <a:pt x="13279" y="2821"/>
                    <a:pt x="13279" y="3900"/>
                  </a:cubicBezTo>
                  <a:cubicBezTo>
                    <a:pt x="13279" y="4241"/>
                    <a:pt x="13189" y="4575"/>
                    <a:pt x="13023" y="4867"/>
                  </a:cubicBezTo>
                  <a:cubicBezTo>
                    <a:pt x="12707" y="4708"/>
                    <a:pt x="12363" y="4600"/>
                    <a:pt x="12000" y="4553"/>
                  </a:cubicBezTo>
                  <a:cubicBezTo>
                    <a:pt x="11800" y="3581"/>
                    <a:pt x="11304" y="2725"/>
                    <a:pt x="10615" y="2078"/>
                  </a:cubicBezTo>
                  <a:cubicBezTo>
                    <a:pt x="10840" y="1991"/>
                    <a:pt x="11081" y="1944"/>
                    <a:pt x="11323" y="1944"/>
                  </a:cubicBezTo>
                  <a:close/>
                  <a:moveTo>
                    <a:pt x="7393" y="1755"/>
                  </a:moveTo>
                  <a:cubicBezTo>
                    <a:pt x="9294" y="1755"/>
                    <a:pt x="10896" y="3174"/>
                    <a:pt x="11117" y="5059"/>
                  </a:cubicBezTo>
                  <a:lnTo>
                    <a:pt x="11167" y="5479"/>
                  </a:lnTo>
                  <a:lnTo>
                    <a:pt x="11590" y="5479"/>
                  </a:lnTo>
                  <a:cubicBezTo>
                    <a:pt x="12828" y="5479"/>
                    <a:pt x="13836" y="6486"/>
                    <a:pt x="13836" y="7724"/>
                  </a:cubicBezTo>
                  <a:cubicBezTo>
                    <a:pt x="13836" y="8962"/>
                    <a:pt x="12828" y="9969"/>
                    <a:pt x="11590" y="9969"/>
                  </a:cubicBezTo>
                  <a:lnTo>
                    <a:pt x="3197" y="9969"/>
                  </a:lnTo>
                  <a:cubicBezTo>
                    <a:pt x="1959" y="9969"/>
                    <a:pt x="952" y="8962"/>
                    <a:pt x="952" y="7724"/>
                  </a:cubicBezTo>
                  <a:cubicBezTo>
                    <a:pt x="952" y="6486"/>
                    <a:pt x="1959" y="5479"/>
                    <a:pt x="3197" y="5479"/>
                  </a:cubicBezTo>
                  <a:lnTo>
                    <a:pt x="3620" y="5479"/>
                  </a:lnTo>
                  <a:lnTo>
                    <a:pt x="3670" y="5059"/>
                  </a:lnTo>
                  <a:cubicBezTo>
                    <a:pt x="3892" y="3174"/>
                    <a:pt x="5494" y="1755"/>
                    <a:pt x="7393" y="1755"/>
                  </a:cubicBezTo>
                  <a:close/>
                  <a:moveTo>
                    <a:pt x="10849" y="1"/>
                  </a:moveTo>
                  <a:lnTo>
                    <a:pt x="10849" y="1032"/>
                  </a:lnTo>
                  <a:cubicBezTo>
                    <a:pt x="10465" y="1096"/>
                    <a:pt x="10096" y="1237"/>
                    <a:pt x="9767" y="1445"/>
                  </a:cubicBezTo>
                  <a:cubicBezTo>
                    <a:pt x="9068" y="1036"/>
                    <a:pt x="8256" y="802"/>
                    <a:pt x="7394" y="802"/>
                  </a:cubicBezTo>
                  <a:cubicBezTo>
                    <a:pt x="5145" y="802"/>
                    <a:pt x="3232" y="2389"/>
                    <a:pt x="2787" y="4553"/>
                  </a:cubicBezTo>
                  <a:cubicBezTo>
                    <a:pt x="1217" y="4755"/>
                    <a:pt x="1" y="6099"/>
                    <a:pt x="1" y="7724"/>
                  </a:cubicBezTo>
                  <a:cubicBezTo>
                    <a:pt x="1" y="9487"/>
                    <a:pt x="1434" y="10920"/>
                    <a:pt x="3197" y="10920"/>
                  </a:cubicBezTo>
                  <a:lnTo>
                    <a:pt x="11590" y="10920"/>
                  </a:lnTo>
                  <a:cubicBezTo>
                    <a:pt x="13353" y="10920"/>
                    <a:pt x="14787" y="9487"/>
                    <a:pt x="14787" y="7724"/>
                  </a:cubicBezTo>
                  <a:cubicBezTo>
                    <a:pt x="14787" y="6818"/>
                    <a:pt x="14408" y="6001"/>
                    <a:pt x="13801" y="5418"/>
                  </a:cubicBezTo>
                  <a:cubicBezTo>
                    <a:pt x="13996" y="5098"/>
                    <a:pt x="14128" y="4745"/>
                    <a:pt x="14191" y="4374"/>
                  </a:cubicBezTo>
                  <a:lnTo>
                    <a:pt x="15222" y="4374"/>
                  </a:lnTo>
                  <a:lnTo>
                    <a:pt x="15222" y="3423"/>
                  </a:lnTo>
                  <a:lnTo>
                    <a:pt x="14191" y="3423"/>
                  </a:lnTo>
                  <a:cubicBezTo>
                    <a:pt x="14118" y="2976"/>
                    <a:pt x="13940" y="2563"/>
                    <a:pt x="13687" y="2208"/>
                  </a:cubicBezTo>
                  <a:lnTo>
                    <a:pt x="14417" y="1480"/>
                  </a:lnTo>
                  <a:lnTo>
                    <a:pt x="13743" y="806"/>
                  </a:lnTo>
                  <a:lnTo>
                    <a:pt x="13013" y="1536"/>
                  </a:lnTo>
                  <a:cubicBezTo>
                    <a:pt x="12660" y="1283"/>
                    <a:pt x="12247" y="1107"/>
                    <a:pt x="11800" y="1032"/>
                  </a:cubicBezTo>
                  <a:lnTo>
                    <a:pt x="11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7"/>
          <p:cNvSpPr txBox="1">
            <a:spLocks noGrp="1"/>
          </p:cNvSpPr>
          <p:nvPr>
            <p:ph type="ctrTitle"/>
          </p:nvPr>
        </p:nvSpPr>
        <p:spPr>
          <a:xfrm>
            <a:off x="870900" y="617753"/>
            <a:ext cx="7402200" cy="205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1"/>
                </a:solidFill>
              </a:rPr>
              <a:t>Weather Analysis In Szeged</a:t>
            </a:r>
            <a:endParaRPr b="0" dirty="0">
              <a:solidFill>
                <a:schemeClr val="dk1"/>
              </a:solidFill>
            </a:endParaRPr>
          </a:p>
        </p:txBody>
      </p:sp>
      <p:sp>
        <p:nvSpPr>
          <p:cNvPr id="144" name="Google Shape;144;p27"/>
          <p:cNvSpPr txBox="1">
            <a:spLocks noGrp="1"/>
          </p:cNvSpPr>
          <p:nvPr>
            <p:ph type="subTitle" idx="1"/>
          </p:nvPr>
        </p:nvSpPr>
        <p:spPr>
          <a:xfrm>
            <a:off x="909661" y="3048912"/>
            <a:ext cx="3097526" cy="1476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Urlana Suresh Kumar</a:t>
            </a:r>
            <a:endParaRPr dirty="0"/>
          </a:p>
        </p:txBody>
      </p:sp>
      <p:grpSp>
        <p:nvGrpSpPr>
          <p:cNvPr id="145" name="Google Shape;145;p27"/>
          <p:cNvGrpSpPr/>
          <p:nvPr/>
        </p:nvGrpSpPr>
        <p:grpSpPr>
          <a:xfrm>
            <a:off x="7254838" y="2531645"/>
            <a:ext cx="1250400" cy="1250400"/>
            <a:chOff x="7254838" y="2531645"/>
            <a:chExt cx="1250400" cy="1250400"/>
          </a:xfrm>
        </p:grpSpPr>
        <p:sp>
          <p:nvSpPr>
            <p:cNvPr id="146" name="Google Shape;146;p27"/>
            <p:cNvSpPr/>
            <p:nvPr/>
          </p:nvSpPr>
          <p:spPr>
            <a:xfrm>
              <a:off x="7254838" y="2531645"/>
              <a:ext cx="1250400" cy="1250400"/>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7"/>
            <p:cNvSpPr/>
            <p:nvPr/>
          </p:nvSpPr>
          <p:spPr>
            <a:xfrm>
              <a:off x="7525737" y="2827536"/>
              <a:ext cx="708602" cy="708602"/>
            </a:xfrm>
            <a:custGeom>
              <a:avLst/>
              <a:gdLst/>
              <a:ahLst/>
              <a:cxnLst/>
              <a:rect l="l" t="t" r="r" b="b"/>
              <a:pathLst>
                <a:path w="15386" h="15386" extrusionOk="0">
                  <a:moveTo>
                    <a:pt x="7693" y="3274"/>
                  </a:moveTo>
                  <a:cubicBezTo>
                    <a:pt x="10129" y="3274"/>
                    <a:pt x="12112" y="5257"/>
                    <a:pt x="12112" y="7693"/>
                  </a:cubicBezTo>
                  <a:cubicBezTo>
                    <a:pt x="12112" y="10131"/>
                    <a:pt x="10129" y="12114"/>
                    <a:pt x="7693" y="12114"/>
                  </a:cubicBezTo>
                  <a:cubicBezTo>
                    <a:pt x="5255" y="12114"/>
                    <a:pt x="3272" y="10131"/>
                    <a:pt x="3272" y="7693"/>
                  </a:cubicBezTo>
                  <a:cubicBezTo>
                    <a:pt x="3272" y="5257"/>
                    <a:pt x="5255" y="3274"/>
                    <a:pt x="7693" y="3274"/>
                  </a:cubicBezTo>
                  <a:close/>
                  <a:moveTo>
                    <a:pt x="7216" y="1"/>
                  </a:moveTo>
                  <a:lnTo>
                    <a:pt x="7216" y="2343"/>
                  </a:lnTo>
                  <a:cubicBezTo>
                    <a:pt x="6092" y="2443"/>
                    <a:pt x="5067" y="2889"/>
                    <a:pt x="4248" y="3576"/>
                  </a:cubicBezTo>
                  <a:lnTo>
                    <a:pt x="2590" y="1918"/>
                  </a:lnTo>
                  <a:lnTo>
                    <a:pt x="1916" y="2590"/>
                  </a:lnTo>
                  <a:lnTo>
                    <a:pt x="3574" y="4248"/>
                  </a:lnTo>
                  <a:cubicBezTo>
                    <a:pt x="2888" y="5067"/>
                    <a:pt x="2441" y="6093"/>
                    <a:pt x="2342" y="7217"/>
                  </a:cubicBezTo>
                  <a:lnTo>
                    <a:pt x="0" y="7217"/>
                  </a:lnTo>
                  <a:lnTo>
                    <a:pt x="0" y="8170"/>
                  </a:lnTo>
                  <a:lnTo>
                    <a:pt x="2342" y="8170"/>
                  </a:lnTo>
                  <a:cubicBezTo>
                    <a:pt x="2442" y="9294"/>
                    <a:pt x="2888" y="10319"/>
                    <a:pt x="3576" y="11138"/>
                  </a:cubicBezTo>
                  <a:lnTo>
                    <a:pt x="1916" y="12796"/>
                  </a:lnTo>
                  <a:lnTo>
                    <a:pt x="2590" y="13470"/>
                  </a:lnTo>
                  <a:lnTo>
                    <a:pt x="4248" y="11812"/>
                  </a:lnTo>
                  <a:cubicBezTo>
                    <a:pt x="5067" y="12498"/>
                    <a:pt x="6092" y="12945"/>
                    <a:pt x="7216" y="13044"/>
                  </a:cubicBezTo>
                  <a:lnTo>
                    <a:pt x="7216" y="15386"/>
                  </a:lnTo>
                  <a:lnTo>
                    <a:pt x="8169" y="15386"/>
                  </a:lnTo>
                  <a:lnTo>
                    <a:pt x="8169" y="13044"/>
                  </a:lnTo>
                  <a:cubicBezTo>
                    <a:pt x="9293" y="12945"/>
                    <a:pt x="10319" y="12498"/>
                    <a:pt x="11138" y="11812"/>
                  </a:cubicBezTo>
                  <a:lnTo>
                    <a:pt x="12796" y="13470"/>
                  </a:lnTo>
                  <a:lnTo>
                    <a:pt x="13468" y="12796"/>
                  </a:lnTo>
                  <a:lnTo>
                    <a:pt x="11810" y="11138"/>
                  </a:lnTo>
                  <a:cubicBezTo>
                    <a:pt x="12497" y="10319"/>
                    <a:pt x="12943" y="9294"/>
                    <a:pt x="13043" y="8170"/>
                  </a:cubicBezTo>
                  <a:lnTo>
                    <a:pt x="15385" y="8170"/>
                  </a:lnTo>
                  <a:lnTo>
                    <a:pt x="15385" y="7217"/>
                  </a:lnTo>
                  <a:lnTo>
                    <a:pt x="13043" y="7217"/>
                  </a:lnTo>
                  <a:cubicBezTo>
                    <a:pt x="12943" y="6093"/>
                    <a:pt x="12497" y="5067"/>
                    <a:pt x="11810" y="4248"/>
                  </a:cubicBezTo>
                  <a:lnTo>
                    <a:pt x="13468" y="2590"/>
                  </a:lnTo>
                  <a:lnTo>
                    <a:pt x="12796" y="1918"/>
                  </a:lnTo>
                  <a:lnTo>
                    <a:pt x="11138" y="3576"/>
                  </a:lnTo>
                  <a:cubicBezTo>
                    <a:pt x="10319" y="2889"/>
                    <a:pt x="9293" y="2443"/>
                    <a:pt x="8167" y="2343"/>
                  </a:cubicBezTo>
                  <a:lnTo>
                    <a:pt x="8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grpSp>
        <p:nvGrpSpPr>
          <p:cNvPr id="205" name="Google Shape;205;p31"/>
          <p:cNvGrpSpPr/>
          <p:nvPr/>
        </p:nvGrpSpPr>
        <p:grpSpPr>
          <a:xfrm>
            <a:off x="6347465" y="1403176"/>
            <a:ext cx="1250400" cy="1250400"/>
            <a:chOff x="6423665" y="1479376"/>
            <a:chExt cx="1250400" cy="1250400"/>
          </a:xfrm>
        </p:grpSpPr>
        <p:sp>
          <p:nvSpPr>
            <p:cNvPr id="206" name="Google Shape;206;p31"/>
            <p:cNvSpPr/>
            <p:nvPr/>
          </p:nvSpPr>
          <p:spPr>
            <a:xfrm>
              <a:off x="6423665" y="1479376"/>
              <a:ext cx="1250400" cy="12504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6690463" y="1750275"/>
              <a:ext cx="716837" cy="708596"/>
            </a:xfrm>
            <a:custGeom>
              <a:avLst/>
              <a:gdLst/>
              <a:ahLst/>
              <a:cxnLst/>
              <a:rect l="l" t="t" r="r" b="b"/>
              <a:pathLst>
                <a:path w="14787" h="14617" extrusionOk="0">
                  <a:moveTo>
                    <a:pt x="7393" y="951"/>
                  </a:moveTo>
                  <a:cubicBezTo>
                    <a:pt x="9294" y="951"/>
                    <a:pt x="10894" y="2373"/>
                    <a:pt x="11117" y="4257"/>
                  </a:cubicBezTo>
                  <a:lnTo>
                    <a:pt x="11167" y="4677"/>
                  </a:lnTo>
                  <a:lnTo>
                    <a:pt x="11589" y="4677"/>
                  </a:lnTo>
                  <a:cubicBezTo>
                    <a:pt x="12827" y="4677"/>
                    <a:pt x="13834" y="5684"/>
                    <a:pt x="13834" y="6921"/>
                  </a:cubicBezTo>
                  <a:cubicBezTo>
                    <a:pt x="13834" y="8158"/>
                    <a:pt x="12827" y="9166"/>
                    <a:pt x="11591" y="9166"/>
                  </a:cubicBezTo>
                  <a:lnTo>
                    <a:pt x="3197" y="9166"/>
                  </a:lnTo>
                  <a:cubicBezTo>
                    <a:pt x="1959" y="9166"/>
                    <a:pt x="952" y="8158"/>
                    <a:pt x="952" y="6921"/>
                  </a:cubicBezTo>
                  <a:cubicBezTo>
                    <a:pt x="952" y="5684"/>
                    <a:pt x="1959" y="4677"/>
                    <a:pt x="3197" y="4677"/>
                  </a:cubicBezTo>
                  <a:lnTo>
                    <a:pt x="3620" y="4677"/>
                  </a:lnTo>
                  <a:lnTo>
                    <a:pt x="3669" y="4257"/>
                  </a:lnTo>
                  <a:cubicBezTo>
                    <a:pt x="3892" y="2373"/>
                    <a:pt x="5492" y="951"/>
                    <a:pt x="7393" y="951"/>
                  </a:cubicBezTo>
                  <a:close/>
                  <a:moveTo>
                    <a:pt x="7393" y="0"/>
                  </a:moveTo>
                  <a:cubicBezTo>
                    <a:pt x="5145" y="0"/>
                    <a:pt x="3232" y="1587"/>
                    <a:pt x="2788" y="3752"/>
                  </a:cubicBezTo>
                  <a:cubicBezTo>
                    <a:pt x="1217" y="3953"/>
                    <a:pt x="1" y="5297"/>
                    <a:pt x="1" y="6922"/>
                  </a:cubicBezTo>
                  <a:cubicBezTo>
                    <a:pt x="1" y="8683"/>
                    <a:pt x="1434" y="10118"/>
                    <a:pt x="3197" y="10118"/>
                  </a:cubicBezTo>
                  <a:lnTo>
                    <a:pt x="4922" y="10118"/>
                  </a:lnTo>
                  <a:lnTo>
                    <a:pt x="4922" y="11608"/>
                  </a:lnTo>
                  <a:lnTo>
                    <a:pt x="3663" y="11608"/>
                  </a:lnTo>
                  <a:lnTo>
                    <a:pt x="3663" y="14616"/>
                  </a:lnTo>
                  <a:lnTo>
                    <a:pt x="4614" y="14616"/>
                  </a:lnTo>
                  <a:lnTo>
                    <a:pt x="4614" y="12561"/>
                  </a:lnTo>
                  <a:lnTo>
                    <a:pt x="5873" y="12561"/>
                  </a:lnTo>
                  <a:lnTo>
                    <a:pt x="5873" y="10118"/>
                  </a:lnTo>
                  <a:lnTo>
                    <a:pt x="8651" y="10118"/>
                  </a:lnTo>
                  <a:lnTo>
                    <a:pt x="8651" y="11608"/>
                  </a:lnTo>
                  <a:lnTo>
                    <a:pt x="7393" y="11608"/>
                  </a:lnTo>
                  <a:lnTo>
                    <a:pt x="7393" y="14616"/>
                  </a:lnTo>
                  <a:lnTo>
                    <a:pt x="8344" y="14616"/>
                  </a:lnTo>
                  <a:lnTo>
                    <a:pt x="8344" y="12561"/>
                  </a:lnTo>
                  <a:lnTo>
                    <a:pt x="9603" y="12561"/>
                  </a:lnTo>
                  <a:lnTo>
                    <a:pt x="9603" y="10118"/>
                  </a:lnTo>
                  <a:lnTo>
                    <a:pt x="11591" y="10118"/>
                  </a:lnTo>
                  <a:cubicBezTo>
                    <a:pt x="13353" y="10118"/>
                    <a:pt x="14787" y="8683"/>
                    <a:pt x="14787" y="6922"/>
                  </a:cubicBezTo>
                  <a:cubicBezTo>
                    <a:pt x="14787" y="5297"/>
                    <a:pt x="13569" y="3953"/>
                    <a:pt x="11999" y="3752"/>
                  </a:cubicBezTo>
                  <a:cubicBezTo>
                    <a:pt x="11556" y="1587"/>
                    <a:pt x="9641"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31"/>
          <p:cNvSpPr txBox="1">
            <a:spLocks noGrp="1"/>
          </p:cNvSpPr>
          <p:nvPr>
            <p:ph type="title"/>
          </p:nvPr>
        </p:nvSpPr>
        <p:spPr>
          <a:xfrm>
            <a:off x="899050" y="1674075"/>
            <a:ext cx="5338800" cy="231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Drive Link : </a:t>
            </a:r>
            <a:r>
              <a:rPr lang="en-US" sz="2000" b="0" dirty="0" err="1">
                <a:latin typeface="Times New Roman" panose="02020603050405020304" pitchFamily="18" charset="0"/>
                <a:cs typeface="Times New Roman" panose="02020603050405020304" pitchFamily="18" charset="0"/>
                <a:hlinkClick r:id="rId4"/>
              </a:rPr>
              <a:t>Jupyter</a:t>
            </a:r>
            <a:r>
              <a:rPr lang="en-US" sz="2000" b="0" dirty="0">
                <a:latin typeface="Times New Roman" panose="02020603050405020304" pitchFamily="18" charset="0"/>
                <a:cs typeface="Times New Roman" panose="02020603050405020304" pitchFamily="18" charset="0"/>
                <a:hlinkClick r:id="rId4"/>
              </a:rPr>
              <a:t> File</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err="1">
                <a:latin typeface="Times New Roman" panose="02020603050405020304" pitchFamily="18" charset="0"/>
                <a:cs typeface="Times New Roman" panose="02020603050405020304" pitchFamily="18" charset="0"/>
              </a:rPr>
              <a:t>DataSet</a:t>
            </a:r>
            <a:r>
              <a:rPr lang="en-US" sz="2000" b="0" dirty="0">
                <a:latin typeface="Times New Roman" panose="02020603050405020304" pitchFamily="18" charset="0"/>
                <a:cs typeface="Times New Roman" panose="02020603050405020304" pitchFamily="18" charset="0"/>
              </a:rPr>
              <a:t> Link : </a:t>
            </a:r>
            <a:r>
              <a:rPr lang="en-US" sz="2000" b="0" dirty="0">
                <a:latin typeface="Times New Roman" panose="02020603050405020304" pitchFamily="18" charset="0"/>
                <a:cs typeface="Times New Roman" panose="02020603050405020304" pitchFamily="18" charset="0"/>
                <a:hlinkClick r:id="rId5"/>
              </a:rPr>
              <a:t>WeatherHistory.csv</a:t>
            </a:r>
            <a:br>
              <a:rPr lang="en-US" sz="2000" b="0" dirty="0">
                <a:latin typeface="Times New Roman" panose="02020603050405020304" pitchFamily="18" charset="0"/>
                <a:cs typeface="Times New Roman" panose="02020603050405020304" pitchFamily="18" charset="0"/>
              </a:rPr>
            </a:br>
            <a:endParaRPr sz="2000" b="0" dirty="0">
              <a:latin typeface="Times New Roman" panose="02020603050405020304" pitchFamily="18" charset="0"/>
              <a:cs typeface="Times New Roman" panose="02020603050405020304" pitchFamily="18" charset="0"/>
            </a:endParaRPr>
          </a:p>
        </p:txBody>
      </p:sp>
      <p:sp>
        <p:nvSpPr>
          <p:cNvPr id="209" name="Google Shape;209;p31"/>
          <p:cNvSpPr txBox="1">
            <a:spLocks noGrp="1"/>
          </p:cNvSpPr>
          <p:nvPr>
            <p:ph type="title" idx="2"/>
          </p:nvPr>
        </p:nvSpPr>
        <p:spPr>
          <a:xfrm>
            <a:off x="899050" y="1013255"/>
            <a:ext cx="5024794" cy="575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Implementations</a:t>
            </a:r>
            <a:endParaRPr sz="2800" b="1" dirty="0">
              <a:latin typeface="Times New Roman" panose="02020603050405020304" pitchFamily="18" charset="0"/>
              <a:cs typeface="Times New Roman" panose="02020603050405020304" pitchFamily="18" charset="0"/>
            </a:endParaRPr>
          </a:p>
        </p:txBody>
      </p:sp>
      <p:grpSp>
        <p:nvGrpSpPr>
          <p:cNvPr id="210" name="Google Shape;210;p31"/>
          <p:cNvGrpSpPr/>
          <p:nvPr/>
        </p:nvGrpSpPr>
        <p:grpSpPr>
          <a:xfrm>
            <a:off x="7078515" y="609701"/>
            <a:ext cx="1250400" cy="1250400"/>
            <a:chOff x="7078515" y="609701"/>
            <a:chExt cx="1250400" cy="1250400"/>
          </a:xfrm>
        </p:grpSpPr>
        <p:sp>
          <p:nvSpPr>
            <p:cNvPr id="211" name="Google Shape;211;p31"/>
            <p:cNvSpPr/>
            <p:nvPr/>
          </p:nvSpPr>
          <p:spPr>
            <a:xfrm>
              <a:off x="7078515" y="609701"/>
              <a:ext cx="1250400" cy="1250400"/>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7385973" y="880600"/>
              <a:ext cx="635513" cy="708602"/>
            </a:xfrm>
            <a:custGeom>
              <a:avLst/>
              <a:gdLst/>
              <a:ahLst/>
              <a:cxnLst/>
              <a:rect l="l" t="t" r="r" b="b"/>
              <a:pathLst>
                <a:path w="13799" h="15386" extrusionOk="0">
                  <a:moveTo>
                    <a:pt x="6423" y="0"/>
                  </a:moveTo>
                  <a:lnTo>
                    <a:pt x="6423" y="1910"/>
                  </a:lnTo>
                  <a:lnTo>
                    <a:pt x="5402" y="887"/>
                  </a:lnTo>
                  <a:lnTo>
                    <a:pt x="4729" y="1561"/>
                  </a:lnTo>
                  <a:lnTo>
                    <a:pt x="6423" y="3255"/>
                  </a:lnTo>
                  <a:lnTo>
                    <a:pt x="6423" y="6869"/>
                  </a:lnTo>
                  <a:lnTo>
                    <a:pt x="3295" y="5062"/>
                  </a:lnTo>
                  <a:lnTo>
                    <a:pt x="2675" y="2747"/>
                  </a:lnTo>
                  <a:lnTo>
                    <a:pt x="1755" y="2993"/>
                  </a:lnTo>
                  <a:lnTo>
                    <a:pt x="2128" y="4389"/>
                  </a:lnTo>
                  <a:lnTo>
                    <a:pt x="475" y="3434"/>
                  </a:lnTo>
                  <a:lnTo>
                    <a:pt x="0" y="4258"/>
                  </a:lnTo>
                  <a:lnTo>
                    <a:pt x="1654" y="5212"/>
                  </a:lnTo>
                  <a:lnTo>
                    <a:pt x="258" y="5587"/>
                  </a:lnTo>
                  <a:lnTo>
                    <a:pt x="504" y="6506"/>
                  </a:lnTo>
                  <a:lnTo>
                    <a:pt x="2819" y="5886"/>
                  </a:lnTo>
                  <a:lnTo>
                    <a:pt x="5948" y="7693"/>
                  </a:lnTo>
                  <a:lnTo>
                    <a:pt x="2819" y="9499"/>
                  </a:lnTo>
                  <a:lnTo>
                    <a:pt x="504" y="8879"/>
                  </a:lnTo>
                  <a:lnTo>
                    <a:pt x="258" y="9798"/>
                  </a:lnTo>
                  <a:lnTo>
                    <a:pt x="1654" y="10171"/>
                  </a:lnTo>
                  <a:lnTo>
                    <a:pt x="0" y="11127"/>
                  </a:lnTo>
                  <a:lnTo>
                    <a:pt x="475" y="11951"/>
                  </a:lnTo>
                  <a:lnTo>
                    <a:pt x="2128" y="10997"/>
                  </a:lnTo>
                  <a:lnTo>
                    <a:pt x="1755" y="12392"/>
                  </a:lnTo>
                  <a:lnTo>
                    <a:pt x="2675" y="12638"/>
                  </a:lnTo>
                  <a:lnTo>
                    <a:pt x="3295" y="10323"/>
                  </a:lnTo>
                  <a:lnTo>
                    <a:pt x="6423" y="8516"/>
                  </a:lnTo>
                  <a:lnTo>
                    <a:pt x="6423" y="12130"/>
                  </a:lnTo>
                  <a:lnTo>
                    <a:pt x="4729" y="13824"/>
                  </a:lnTo>
                  <a:lnTo>
                    <a:pt x="5402" y="14496"/>
                  </a:lnTo>
                  <a:lnTo>
                    <a:pt x="6423" y="13475"/>
                  </a:lnTo>
                  <a:lnTo>
                    <a:pt x="6423" y="15385"/>
                  </a:lnTo>
                  <a:lnTo>
                    <a:pt x="7376" y="15385"/>
                  </a:lnTo>
                  <a:lnTo>
                    <a:pt x="7376" y="13475"/>
                  </a:lnTo>
                  <a:lnTo>
                    <a:pt x="8397" y="14496"/>
                  </a:lnTo>
                  <a:lnTo>
                    <a:pt x="9070" y="13824"/>
                  </a:lnTo>
                  <a:lnTo>
                    <a:pt x="7376" y="12130"/>
                  </a:lnTo>
                  <a:lnTo>
                    <a:pt x="7376" y="8516"/>
                  </a:lnTo>
                  <a:lnTo>
                    <a:pt x="10504" y="10323"/>
                  </a:lnTo>
                  <a:lnTo>
                    <a:pt x="11124" y="12638"/>
                  </a:lnTo>
                  <a:lnTo>
                    <a:pt x="12044" y="12392"/>
                  </a:lnTo>
                  <a:lnTo>
                    <a:pt x="11669" y="10997"/>
                  </a:lnTo>
                  <a:lnTo>
                    <a:pt x="13322" y="11951"/>
                  </a:lnTo>
                  <a:lnTo>
                    <a:pt x="13799" y="11127"/>
                  </a:lnTo>
                  <a:lnTo>
                    <a:pt x="12145" y="10171"/>
                  </a:lnTo>
                  <a:lnTo>
                    <a:pt x="13541" y="9798"/>
                  </a:lnTo>
                  <a:lnTo>
                    <a:pt x="13294" y="8879"/>
                  </a:lnTo>
                  <a:lnTo>
                    <a:pt x="10980" y="9499"/>
                  </a:lnTo>
                  <a:lnTo>
                    <a:pt x="7851" y="7693"/>
                  </a:lnTo>
                  <a:lnTo>
                    <a:pt x="10980" y="5886"/>
                  </a:lnTo>
                  <a:lnTo>
                    <a:pt x="13294" y="6506"/>
                  </a:lnTo>
                  <a:lnTo>
                    <a:pt x="13541" y="5587"/>
                  </a:lnTo>
                  <a:lnTo>
                    <a:pt x="12145" y="5212"/>
                  </a:lnTo>
                  <a:lnTo>
                    <a:pt x="13799" y="4258"/>
                  </a:lnTo>
                  <a:lnTo>
                    <a:pt x="13322" y="3434"/>
                  </a:lnTo>
                  <a:lnTo>
                    <a:pt x="11669" y="4389"/>
                  </a:lnTo>
                  <a:lnTo>
                    <a:pt x="12044" y="2993"/>
                  </a:lnTo>
                  <a:lnTo>
                    <a:pt x="11124" y="2747"/>
                  </a:lnTo>
                  <a:lnTo>
                    <a:pt x="10504" y="5062"/>
                  </a:lnTo>
                  <a:lnTo>
                    <a:pt x="7376" y="6867"/>
                  </a:lnTo>
                  <a:lnTo>
                    <a:pt x="7376" y="3255"/>
                  </a:lnTo>
                  <a:lnTo>
                    <a:pt x="9070" y="1561"/>
                  </a:lnTo>
                  <a:lnTo>
                    <a:pt x="8397" y="887"/>
                  </a:lnTo>
                  <a:lnTo>
                    <a:pt x="7376" y="1910"/>
                  </a:lnTo>
                  <a:lnTo>
                    <a:pt x="73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3388819" y="359630"/>
            <a:ext cx="2366362" cy="87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Conclusion</a:t>
            </a:r>
            <a:endParaRPr sz="2800" dirty="0">
              <a:latin typeface="Times New Roman" panose="02020603050405020304" pitchFamily="18" charset="0"/>
              <a:cs typeface="Times New Roman" panose="02020603050405020304" pitchFamily="18" charset="0"/>
            </a:endParaRPr>
          </a:p>
        </p:txBody>
      </p:sp>
      <p:sp>
        <p:nvSpPr>
          <p:cNvPr id="185" name="Google Shape;185;p30"/>
          <p:cNvSpPr txBox="1">
            <a:spLocks noGrp="1"/>
          </p:cNvSpPr>
          <p:nvPr>
            <p:ph type="subTitle" idx="1"/>
          </p:nvPr>
        </p:nvSpPr>
        <p:spPr>
          <a:xfrm>
            <a:off x="853678" y="1350028"/>
            <a:ext cx="7436643" cy="248261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000" dirty="0">
                <a:solidFill>
                  <a:schemeClr val="dk1"/>
                </a:solidFill>
              </a:rPr>
              <a:t>This project provided valuable insights into the weather patterns in Szeged, leveraging various data analysis techniques. The findings can be used to inform further studies and applications in meteorology and environmental science. By understanding the relationships and patterns within the weather data, we can better predict and respond to future weather events.</a:t>
            </a: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dirty="0">
              <a:solidFill>
                <a:schemeClr val="dk1"/>
              </a:solidFill>
            </a:endParaRPr>
          </a:p>
        </p:txBody>
      </p:sp>
      <p:grpSp>
        <p:nvGrpSpPr>
          <p:cNvPr id="187" name="Google Shape;187;p30"/>
          <p:cNvGrpSpPr/>
          <p:nvPr/>
        </p:nvGrpSpPr>
        <p:grpSpPr>
          <a:xfrm>
            <a:off x="4892441" y="3479905"/>
            <a:ext cx="979985" cy="979985"/>
            <a:chOff x="2117937" y="3950712"/>
            <a:chExt cx="714900" cy="714900"/>
          </a:xfrm>
        </p:grpSpPr>
        <p:sp>
          <p:nvSpPr>
            <p:cNvPr id="188" name="Google Shape;188;p30"/>
            <p:cNvSpPr/>
            <p:nvPr/>
          </p:nvSpPr>
          <p:spPr>
            <a:xfrm>
              <a:off x="2117937" y="3950712"/>
              <a:ext cx="714900" cy="714900"/>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30"/>
            <p:cNvGrpSpPr/>
            <p:nvPr/>
          </p:nvGrpSpPr>
          <p:grpSpPr>
            <a:xfrm>
              <a:off x="2302102" y="4136858"/>
              <a:ext cx="346570" cy="342609"/>
              <a:chOff x="2131313" y="3941625"/>
              <a:chExt cx="369675" cy="365450"/>
            </a:xfrm>
          </p:grpSpPr>
          <p:sp>
            <p:nvSpPr>
              <p:cNvPr id="190" name="Google Shape;190;p30"/>
              <p:cNvSpPr/>
              <p:nvPr/>
            </p:nvSpPr>
            <p:spPr>
              <a:xfrm>
                <a:off x="2264588" y="4294325"/>
                <a:ext cx="800" cy="825"/>
              </a:xfrm>
              <a:custGeom>
                <a:avLst/>
                <a:gdLst/>
                <a:ahLst/>
                <a:cxnLst/>
                <a:rect l="l" t="t" r="r" b="b"/>
                <a:pathLst>
                  <a:path w="32" h="33" extrusionOk="0">
                    <a:moveTo>
                      <a:pt x="15" y="1"/>
                    </a:moveTo>
                    <a:cubicBezTo>
                      <a:pt x="8" y="1"/>
                      <a:pt x="0" y="8"/>
                      <a:pt x="0" y="16"/>
                    </a:cubicBezTo>
                    <a:cubicBezTo>
                      <a:pt x="0" y="25"/>
                      <a:pt x="6" y="33"/>
                      <a:pt x="15" y="33"/>
                    </a:cubicBezTo>
                    <a:cubicBezTo>
                      <a:pt x="24" y="33"/>
                      <a:pt x="32" y="25"/>
                      <a:pt x="32" y="16"/>
                    </a:cubicBezTo>
                    <a:cubicBezTo>
                      <a:pt x="32" y="8"/>
                      <a:pt x="24" y="1"/>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2252663" y="4282425"/>
                <a:ext cx="24600" cy="24650"/>
              </a:xfrm>
              <a:custGeom>
                <a:avLst/>
                <a:gdLst/>
                <a:ahLst/>
                <a:cxnLst/>
                <a:rect l="l" t="t" r="r" b="b"/>
                <a:pathLst>
                  <a:path w="984" h="986" extrusionOk="0">
                    <a:moveTo>
                      <a:pt x="492" y="1"/>
                    </a:moveTo>
                    <a:cubicBezTo>
                      <a:pt x="222" y="1"/>
                      <a:pt x="1" y="222"/>
                      <a:pt x="1" y="492"/>
                    </a:cubicBezTo>
                    <a:cubicBezTo>
                      <a:pt x="1" y="764"/>
                      <a:pt x="221" y="985"/>
                      <a:pt x="492" y="985"/>
                    </a:cubicBezTo>
                    <a:cubicBezTo>
                      <a:pt x="764" y="985"/>
                      <a:pt x="984" y="764"/>
                      <a:pt x="984" y="492"/>
                    </a:cubicBezTo>
                    <a:cubicBezTo>
                      <a:pt x="984" y="222"/>
                      <a:pt x="764" y="1"/>
                      <a:pt x="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2373638" y="4294325"/>
                <a:ext cx="800" cy="825"/>
              </a:xfrm>
              <a:custGeom>
                <a:avLst/>
                <a:gdLst/>
                <a:ahLst/>
                <a:cxnLst/>
                <a:rect l="l" t="t" r="r" b="b"/>
                <a:pathLst>
                  <a:path w="32" h="33" extrusionOk="0">
                    <a:moveTo>
                      <a:pt x="16" y="1"/>
                    </a:moveTo>
                    <a:cubicBezTo>
                      <a:pt x="7" y="1"/>
                      <a:pt x="1" y="8"/>
                      <a:pt x="1" y="16"/>
                    </a:cubicBezTo>
                    <a:cubicBezTo>
                      <a:pt x="1" y="25"/>
                      <a:pt x="7" y="33"/>
                      <a:pt x="16" y="33"/>
                    </a:cubicBezTo>
                    <a:cubicBezTo>
                      <a:pt x="25" y="33"/>
                      <a:pt x="31" y="25"/>
                      <a:pt x="31" y="16"/>
                    </a:cubicBezTo>
                    <a:cubicBezTo>
                      <a:pt x="31" y="8"/>
                      <a:pt x="24" y="1"/>
                      <a:pt x="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361738" y="4282425"/>
                <a:ext cx="24600" cy="24650"/>
              </a:xfrm>
              <a:custGeom>
                <a:avLst/>
                <a:gdLst/>
                <a:ahLst/>
                <a:cxnLst/>
                <a:rect l="l" t="t" r="r" b="b"/>
                <a:pathLst>
                  <a:path w="984" h="986" extrusionOk="0">
                    <a:moveTo>
                      <a:pt x="492" y="1"/>
                    </a:moveTo>
                    <a:cubicBezTo>
                      <a:pt x="221" y="1"/>
                      <a:pt x="1" y="222"/>
                      <a:pt x="1" y="492"/>
                    </a:cubicBezTo>
                    <a:cubicBezTo>
                      <a:pt x="1" y="764"/>
                      <a:pt x="221" y="985"/>
                      <a:pt x="492" y="985"/>
                    </a:cubicBezTo>
                    <a:cubicBezTo>
                      <a:pt x="764" y="985"/>
                      <a:pt x="984" y="764"/>
                      <a:pt x="984" y="492"/>
                    </a:cubicBezTo>
                    <a:cubicBezTo>
                      <a:pt x="984" y="222"/>
                      <a:pt x="764" y="1"/>
                      <a:pt x="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2210038" y="4238100"/>
                <a:ext cx="825" cy="825"/>
              </a:xfrm>
              <a:custGeom>
                <a:avLst/>
                <a:gdLst/>
                <a:ahLst/>
                <a:cxnLst/>
                <a:rect l="l" t="t" r="r" b="b"/>
                <a:pathLst>
                  <a:path w="33" h="33" extrusionOk="0">
                    <a:moveTo>
                      <a:pt x="16" y="0"/>
                    </a:moveTo>
                    <a:cubicBezTo>
                      <a:pt x="7" y="0"/>
                      <a:pt x="1" y="8"/>
                      <a:pt x="1" y="17"/>
                    </a:cubicBezTo>
                    <a:cubicBezTo>
                      <a:pt x="1" y="26"/>
                      <a:pt x="8" y="32"/>
                      <a:pt x="16" y="32"/>
                    </a:cubicBezTo>
                    <a:cubicBezTo>
                      <a:pt x="25" y="32"/>
                      <a:pt x="32" y="26"/>
                      <a:pt x="32" y="17"/>
                    </a:cubicBezTo>
                    <a:cubicBezTo>
                      <a:pt x="32" y="8"/>
                      <a:pt x="25"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2198138" y="4226225"/>
                <a:ext cx="24600" cy="24600"/>
              </a:xfrm>
              <a:custGeom>
                <a:avLst/>
                <a:gdLst/>
                <a:ahLst/>
                <a:cxnLst/>
                <a:rect l="l" t="t" r="r" b="b"/>
                <a:pathLst>
                  <a:path w="984" h="984" extrusionOk="0">
                    <a:moveTo>
                      <a:pt x="492" y="0"/>
                    </a:moveTo>
                    <a:cubicBezTo>
                      <a:pt x="222" y="0"/>
                      <a:pt x="0" y="220"/>
                      <a:pt x="0" y="492"/>
                    </a:cubicBezTo>
                    <a:cubicBezTo>
                      <a:pt x="0" y="763"/>
                      <a:pt x="222" y="983"/>
                      <a:pt x="492" y="983"/>
                    </a:cubicBezTo>
                    <a:cubicBezTo>
                      <a:pt x="763" y="983"/>
                      <a:pt x="983" y="763"/>
                      <a:pt x="983" y="492"/>
                    </a:cubicBezTo>
                    <a:cubicBezTo>
                      <a:pt x="983" y="220"/>
                      <a:pt x="763"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2428188" y="4238100"/>
                <a:ext cx="775" cy="825"/>
              </a:xfrm>
              <a:custGeom>
                <a:avLst/>
                <a:gdLst/>
                <a:ahLst/>
                <a:cxnLst/>
                <a:rect l="l" t="t" r="r" b="b"/>
                <a:pathLst>
                  <a:path w="31" h="33" extrusionOk="0">
                    <a:moveTo>
                      <a:pt x="16" y="0"/>
                    </a:moveTo>
                    <a:cubicBezTo>
                      <a:pt x="6" y="0"/>
                      <a:pt x="0" y="8"/>
                      <a:pt x="0" y="17"/>
                    </a:cubicBezTo>
                    <a:cubicBezTo>
                      <a:pt x="0" y="26"/>
                      <a:pt x="6" y="32"/>
                      <a:pt x="16" y="32"/>
                    </a:cubicBezTo>
                    <a:cubicBezTo>
                      <a:pt x="25" y="32"/>
                      <a:pt x="31" y="26"/>
                      <a:pt x="31" y="17"/>
                    </a:cubicBezTo>
                    <a:cubicBezTo>
                      <a:pt x="31" y="8"/>
                      <a:pt x="25"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2416288" y="4226225"/>
                <a:ext cx="24600" cy="24600"/>
              </a:xfrm>
              <a:custGeom>
                <a:avLst/>
                <a:gdLst/>
                <a:ahLst/>
                <a:cxnLst/>
                <a:rect l="l" t="t" r="r" b="b"/>
                <a:pathLst>
                  <a:path w="984" h="984" extrusionOk="0">
                    <a:moveTo>
                      <a:pt x="492" y="0"/>
                    </a:moveTo>
                    <a:cubicBezTo>
                      <a:pt x="220" y="0"/>
                      <a:pt x="0" y="220"/>
                      <a:pt x="0" y="492"/>
                    </a:cubicBezTo>
                    <a:cubicBezTo>
                      <a:pt x="0" y="763"/>
                      <a:pt x="220" y="983"/>
                      <a:pt x="492" y="983"/>
                    </a:cubicBezTo>
                    <a:cubicBezTo>
                      <a:pt x="763" y="983"/>
                      <a:pt x="983" y="763"/>
                      <a:pt x="983" y="492"/>
                    </a:cubicBezTo>
                    <a:cubicBezTo>
                      <a:pt x="983" y="220"/>
                      <a:pt x="763"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2319113" y="4238100"/>
                <a:ext cx="825" cy="825"/>
              </a:xfrm>
              <a:custGeom>
                <a:avLst/>
                <a:gdLst/>
                <a:ahLst/>
                <a:cxnLst/>
                <a:rect l="l" t="t" r="r" b="b"/>
                <a:pathLst>
                  <a:path w="33" h="33" extrusionOk="0">
                    <a:moveTo>
                      <a:pt x="16" y="0"/>
                    </a:moveTo>
                    <a:cubicBezTo>
                      <a:pt x="7" y="0"/>
                      <a:pt x="0" y="8"/>
                      <a:pt x="0" y="17"/>
                    </a:cubicBezTo>
                    <a:cubicBezTo>
                      <a:pt x="0" y="26"/>
                      <a:pt x="8" y="32"/>
                      <a:pt x="16" y="32"/>
                    </a:cubicBezTo>
                    <a:cubicBezTo>
                      <a:pt x="25" y="32"/>
                      <a:pt x="32" y="26"/>
                      <a:pt x="32" y="17"/>
                    </a:cubicBezTo>
                    <a:cubicBezTo>
                      <a:pt x="32" y="8"/>
                      <a:pt x="25"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2307213" y="4226225"/>
                <a:ext cx="24600" cy="24600"/>
              </a:xfrm>
              <a:custGeom>
                <a:avLst/>
                <a:gdLst/>
                <a:ahLst/>
                <a:cxnLst/>
                <a:rect l="l" t="t" r="r" b="b"/>
                <a:pathLst>
                  <a:path w="984" h="984" extrusionOk="0">
                    <a:moveTo>
                      <a:pt x="492" y="0"/>
                    </a:moveTo>
                    <a:cubicBezTo>
                      <a:pt x="220" y="0"/>
                      <a:pt x="0" y="220"/>
                      <a:pt x="0" y="492"/>
                    </a:cubicBezTo>
                    <a:cubicBezTo>
                      <a:pt x="0" y="763"/>
                      <a:pt x="220" y="983"/>
                      <a:pt x="492" y="983"/>
                    </a:cubicBezTo>
                    <a:cubicBezTo>
                      <a:pt x="763" y="983"/>
                      <a:pt x="983" y="763"/>
                      <a:pt x="983" y="492"/>
                    </a:cubicBezTo>
                    <a:cubicBezTo>
                      <a:pt x="983" y="220"/>
                      <a:pt x="763"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131313" y="3941625"/>
                <a:ext cx="369675" cy="252950"/>
              </a:xfrm>
              <a:custGeom>
                <a:avLst/>
                <a:gdLst/>
                <a:ahLst/>
                <a:cxnLst/>
                <a:rect l="l" t="t" r="r" b="b"/>
                <a:pathLst>
                  <a:path w="14787" h="10118" extrusionOk="0">
                    <a:moveTo>
                      <a:pt x="7393" y="952"/>
                    </a:moveTo>
                    <a:cubicBezTo>
                      <a:pt x="9293" y="952"/>
                      <a:pt x="10894" y="2373"/>
                      <a:pt x="11117" y="4258"/>
                    </a:cubicBezTo>
                    <a:lnTo>
                      <a:pt x="11167" y="4678"/>
                    </a:lnTo>
                    <a:lnTo>
                      <a:pt x="11590" y="4678"/>
                    </a:lnTo>
                    <a:cubicBezTo>
                      <a:pt x="12828" y="4678"/>
                      <a:pt x="13834" y="5684"/>
                      <a:pt x="13834" y="6921"/>
                    </a:cubicBezTo>
                    <a:cubicBezTo>
                      <a:pt x="13834" y="8159"/>
                      <a:pt x="12828" y="9167"/>
                      <a:pt x="11590" y="9167"/>
                    </a:cubicBezTo>
                    <a:lnTo>
                      <a:pt x="3197" y="9167"/>
                    </a:lnTo>
                    <a:cubicBezTo>
                      <a:pt x="1959" y="9167"/>
                      <a:pt x="951" y="8159"/>
                      <a:pt x="951" y="6921"/>
                    </a:cubicBezTo>
                    <a:cubicBezTo>
                      <a:pt x="951" y="5684"/>
                      <a:pt x="1959" y="4678"/>
                      <a:pt x="3197" y="4678"/>
                    </a:cubicBezTo>
                    <a:lnTo>
                      <a:pt x="3620" y="4678"/>
                    </a:lnTo>
                    <a:lnTo>
                      <a:pt x="3668" y="4258"/>
                    </a:lnTo>
                    <a:cubicBezTo>
                      <a:pt x="3891" y="2373"/>
                      <a:pt x="5492" y="952"/>
                      <a:pt x="7393" y="952"/>
                    </a:cubicBezTo>
                    <a:close/>
                    <a:moveTo>
                      <a:pt x="7393" y="1"/>
                    </a:moveTo>
                    <a:cubicBezTo>
                      <a:pt x="5144" y="1"/>
                      <a:pt x="3230" y="1588"/>
                      <a:pt x="2787" y="3752"/>
                    </a:cubicBezTo>
                    <a:cubicBezTo>
                      <a:pt x="1217" y="3953"/>
                      <a:pt x="0" y="5298"/>
                      <a:pt x="0" y="6921"/>
                    </a:cubicBezTo>
                    <a:cubicBezTo>
                      <a:pt x="0" y="8684"/>
                      <a:pt x="1434" y="10118"/>
                      <a:pt x="3197" y="10118"/>
                    </a:cubicBezTo>
                    <a:lnTo>
                      <a:pt x="11590" y="10118"/>
                    </a:lnTo>
                    <a:cubicBezTo>
                      <a:pt x="13353" y="10118"/>
                      <a:pt x="14786" y="8684"/>
                      <a:pt x="14786" y="6921"/>
                    </a:cubicBezTo>
                    <a:cubicBezTo>
                      <a:pt x="14786" y="5298"/>
                      <a:pt x="13568" y="3953"/>
                      <a:pt x="11998" y="3752"/>
                    </a:cubicBezTo>
                    <a:cubicBezTo>
                      <a:pt x="11555" y="1588"/>
                      <a:pt x="9641" y="1"/>
                      <a:pt x="7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1065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8"/>
        <p:cNvGrpSpPr/>
        <p:nvPr/>
      </p:nvGrpSpPr>
      <p:grpSpPr>
        <a:xfrm>
          <a:off x="0" y="0"/>
          <a:ext cx="0" cy="0"/>
          <a:chOff x="0" y="0"/>
          <a:chExt cx="0" cy="0"/>
        </a:xfrm>
      </p:grpSpPr>
      <p:sp>
        <p:nvSpPr>
          <p:cNvPr id="669" name="Google Shape;669;p49"/>
          <p:cNvSpPr txBox="1">
            <a:spLocks noGrp="1"/>
          </p:cNvSpPr>
          <p:nvPr>
            <p:ph type="body" idx="1"/>
          </p:nvPr>
        </p:nvSpPr>
        <p:spPr>
          <a:xfrm>
            <a:off x="720000" y="1220125"/>
            <a:ext cx="7704000" cy="33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dk1"/>
                </a:solidFill>
              </a:rPr>
              <a:t>1.[https://medium.com/analytics-vidhya/machine-learning-analysis-of-weather-in-szeged-2006-2016-to-predict-the-apparent-temperature-76f195c2ec60](</a:t>
            </a:r>
            <a:r>
              <a:rPr lang="en-IN" dirty="0">
                <a:solidFill>
                  <a:schemeClr val="dk1"/>
                </a:solidFill>
                <a:hlinkClick r:id="rId4"/>
              </a:rPr>
              <a:t>https://medium.com/analytics-vidhya/machine-learning-analysis-of-weather-in-szeged-2006-2016-to-predict-the-apparent-temperature-76f195c2ec60</a:t>
            </a:r>
            <a:r>
              <a:rPr lang="en-IN" dirty="0">
                <a:solidFill>
                  <a:schemeClr val="dk1"/>
                </a:solidFill>
              </a:rPr>
              <a:t>)</a:t>
            </a:r>
          </a:p>
          <a:p>
            <a:pPr marL="0" lvl="0" indent="0" algn="l" rtl="0">
              <a:spcBef>
                <a:spcPts val="0"/>
              </a:spcBef>
              <a:spcAft>
                <a:spcPts val="0"/>
              </a:spcAft>
              <a:buClr>
                <a:schemeClr val="dk1"/>
              </a:buClr>
              <a:buSzPts val="1100"/>
              <a:buFont typeface="Arial"/>
              <a:buNone/>
            </a:pPr>
            <a:r>
              <a:rPr lang="en-IN" dirty="0">
                <a:solidFill>
                  <a:schemeClr val="dk1"/>
                </a:solidFill>
              </a:rPr>
              <a:t>2.[https://www.kaggle.com/datasets/budincsevity/szeged-weather](</a:t>
            </a:r>
            <a:r>
              <a:rPr lang="en-IN" dirty="0">
                <a:solidFill>
                  <a:schemeClr val="dk1"/>
                </a:solidFill>
                <a:hlinkClick r:id="rId5"/>
              </a:rPr>
              <a:t>https://www.kaggle.com/datasets/budincsevity/szeged-weather</a:t>
            </a:r>
            <a:r>
              <a:rPr lang="en-IN" dirty="0">
                <a:solidFill>
                  <a:schemeClr val="dk1"/>
                </a:solidFill>
              </a:rPr>
              <a:t>)</a:t>
            </a:r>
          </a:p>
          <a:p>
            <a:pPr marL="0" lvl="0" indent="0" algn="l" rtl="0">
              <a:spcBef>
                <a:spcPts val="0"/>
              </a:spcBef>
              <a:spcAft>
                <a:spcPts val="0"/>
              </a:spcAft>
              <a:buClr>
                <a:schemeClr val="dk1"/>
              </a:buClr>
              <a:buSzPts val="1100"/>
              <a:buFont typeface="Arial"/>
              <a:buNone/>
            </a:pPr>
            <a:r>
              <a:rPr lang="en-IN" dirty="0">
                <a:solidFill>
                  <a:schemeClr val="dk1"/>
                </a:solidFill>
              </a:rPr>
              <a:t>3. [https://www.coursesidekick.com/business/2282943](</a:t>
            </a:r>
            <a:r>
              <a:rPr lang="en-IN" dirty="0">
                <a:solidFill>
                  <a:schemeClr val="dk1"/>
                </a:solidFill>
                <a:hlinkClick r:id="rId6"/>
              </a:rPr>
              <a:t>https://www.coursesidekick.com/business/2282943</a:t>
            </a:r>
            <a:r>
              <a:rPr lang="en-IN" dirty="0">
                <a:solidFill>
                  <a:schemeClr val="dk1"/>
                </a:solidFill>
              </a:rPr>
              <a:t>)</a:t>
            </a:r>
          </a:p>
          <a:p>
            <a:pPr marL="0" lvl="0" indent="0" algn="l" rtl="0">
              <a:spcBef>
                <a:spcPts val="0"/>
              </a:spcBef>
              <a:spcAft>
                <a:spcPts val="0"/>
              </a:spcAft>
              <a:buClr>
                <a:schemeClr val="dk1"/>
              </a:buClr>
              <a:buSzPts val="1100"/>
              <a:buFont typeface="Arial"/>
              <a:buNone/>
            </a:pPr>
            <a:r>
              <a:rPr lang="en-IN" dirty="0">
                <a:solidFill>
                  <a:schemeClr val="dk1"/>
                </a:solidFill>
              </a:rPr>
              <a:t>4. [https://vellummyiluminoth1999.medium.com/machine-learning-an-analysis-of-weather-in-szeged-2006-2016-dataset-on-regression-models-24883925cf62](</a:t>
            </a:r>
            <a:r>
              <a:rPr lang="en-IN" dirty="0">
                <a:solidFill>
                  <a:schemeClr val="dk1"/>
                </a:solidFill>
                <a:hlinkClick r:id="rId7"/>
              </a:rPr>
              <a:t>https://vellummyiluminoth1999.medium.com/machine-learning-an-analysis-of-weather-in-szeged-2006-2016-dataset-on-regression-models-24883925cf62</a:t>
            </a:r>
            <a:r>
              <a:rPr lang="en-IN" dirty="0">
                <a:solidFill>
                  <a:schemeClr val="dk1"/>
                </a:solidFill>
              </a:rPr>
              <a:t>)</a:t>
            </a:r>
          </a:p>
          <a:p>
            <a:pPr marL="0" lvl="0" indent="0" algn="l" rtl="0">
              <a:spcBef>
                <a:spcPts val="0"/>
              </a:spcBef>
              <a:spcAft>
                <a:spcPts val="0"/>
              </a:spcAft>
              <a:buClr>
                <a:schemeClr val="dk1"/>
              </a:buClr>
              <a:buSzPts val="1100"/>
              <a:buFont typeface="Arial"/>
              <a:buNone/>
            </a:pPr>
            <a:r>
              <a:rPr lang="en-IN" dirty="0">
                <a:solidFill>
                  <a:schemeClr val="dk1"/>
                </a:solidFill>
              </a:rPr>
              <a:t>5. [https://www.analyticsvidhya.com/blog/2021/04/guide-for-feature-extraction-techniques/](</a:t>
            </a:r>
            <a:r>
              <a:rPr lang="en-IN" dirty="0">
                <a:solidFill>
                  <a:schemeClr val="dk1"/>
                </a:solidFill>
                <a:hlinkClick r:id="rId8"/>
              </a:rPr>
              <a:t>https://www.analyticsvidhya.com/blog/2021/04/guide-for-feature-extraction-techniques/</a:t>
            </a:r>
            <a:r>
              <a:rPr lang="en-IN" dirty="0">
                <a:solidFill>
                  <a:schemeClr val="dk1"/>
                </a:solidFill>
              </a:rPr>
              <a:t>)</a:t>
            </a:r>
          </a:p>
          <a:p>
            <a:pPr marL="0" lvl="0" indent="0" algn="l" rtl="0">
              <a:spcBef>
                <a:spcPts val="0"/>
              </a:spcBef>
              <a:spcAft>
                <a:spcPts val="0"/>
              </a:spcAft>
              <a:buClr>
                <a:schemeClr val="dk1"/>
              </a:buClr>
              <a:buSzPts val="1100"/>
              <a:buFont typeface="Arial"/>
              <a:buNone/>
            </a:pPr>
            <a:r>
              <a:rPr lang="en-IN" dirty="0">
                <a:solidFill>
                  <a:schemeClr val="dk1"/>
                </a:solidFill>
              </a:rPr>
              <a:t>6. 6. [https://jovian.com/trababe/02-weather-in-szeged](https://jovian.com/trababe/02-weather-in-szeged)</a:t>
            </a:r>
            <a:endParaRPr dirty="0">
              <a:solidFill>
                <a:schemeClr val="dk1"/>
              </a:solidFill>
            </a:endParaRPr>
          </a:p>
        </p:txBody>
      </p:sp>
      <p:sp>
        <p:nvSpPr>
          <p:cNvPr id="670" name="Google Shape;670;p4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969C42-3B71-8752-8D73-EED2D594DFC4}"/>
              </a:ext>
            </a:extLst>
          </p:cNvPr>
          <p:cNvSpPr txBox="1"/>
          <p:nvPr/>
        </p:nvSpPr>
        <p:spPr>
          <a:xfrm>
            <a:off x="1007327" y="1593136"/>
            <a:ext cx="4572000" cy="1400383"/>
          </a:xfrm>
          <a:prstGeom prst="rect">
            <a:avLst/>
          </a:prstGeom>
          <a:noFill/>
        </p:spPr>
        <p:txBody>
          <a:bodyPr wrap="square">
            <a:spAutoFit/>
          </a:bodyPr>
          <a:lstStyle/>
          <a:p>
            <a:r>
              <a:rPr lang="en" sz="8500" b="1" dirty="0">
                <a:latin typeface="Oswald" panose="00000500000000000000" pitchFamily="2" charset="0"/>
              </a:rPr>
              <a:t>THANKS!</a:t>
            </a:r>
            <a:endParaRPr lang="en-IN" sz="8500" b="1" dirty="0">
              <a:latin typeface="Oswald" panose="00000500000000000000" pitchFamily="2" charset="0"/>
            </a:endParaRPr>
          </a:p>
        </p:txBody>
      </p:sp>
    </p:spTree>
    <p:extLst>
      <p:ext uri="{BB962C8B-B14F-4D97-AF65-F5344CB8AC3E}">
        <p14:creationId xmlns:p14="http://schemas.microsoft.com/office/powerpoint/2010/main" val="98582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grpSp>
        <p:nvGrpSpPr>
          <p:cNvPr id="161" name="Google Shape;161;p29"/>
          <p:cNvGrpSpPr/>
          <p:nvPr/>
        </p:nvGrpSpPr>
        <p:grpSpPr>
          <a:xfrm>
            <a:off x="2157988" y="4020662"/>
            <a:ext cx="979938" cy="979938"/>
            <a:chOff x="6423665" y="1479376"/>
            <a:chExt cx="1250400" cy="1250400"/>
          </a:xfrm>
        </p:grpSpPr>
        <p:sp>
          <p:nvSpPr>
            <p:cNvPr id="162" name="Google Shape;162;p29"/>
            <p:cNvSpPr/>
            <p:nvPr/>
          </p:nvSpPr>
          <p:spPr>
            <a:xfrm>
              <a:off x="6423665" y="1479376"/>
              <a:ext cx="1250400" cy="12504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6690463" y="1750275"/>
              <a:ext cx="716837" cy="708596"/>
            </a:xfrm>
            <a:custGeom>
              <a:avLst/>
              <a:gdLst/>
              <a:ahLst/>
              <a:cxnLst/>
              <a:rect l="l" t="t" r="r" b="b"/>
              <a:pathLst>
                <a:path w="14787" h="14617" extrusionOk="0">
                  <a:moveTo>
                    <a:pt x="7393" y="951"/>
                  </a:moveTo>
                  <a:cubicBezTo>
                    <a:pt x="9294" y="951"/>
                    <a:pt x="10894" y="2373"/>
                    <a:pt x="11117" y="4257"/>
                  </a:cubicBezTo>
                  <a:lnTo>
                    <a:pt x="11167" y="4677"/>
                  </a:lnTo>
                  <a:lnTo>
                    <a:pt x="11589" y="4677"/>
                  </a:lnTo>
                  <a:cubicBezTo>
                    <a:pt x="12827" y="4677"/>
                    <a:pt x="13834" y="5684"/>
                    <a:pt x="13834" y="6921"/>
                  </a:cubicBezTo>
                  <a:cubicBezTo>
                    <a:pt x="13834" y="8158"/>
                    <a:pt x="12827" y="9166"/>
                    <a:pt x="11591" y="9166"/>
                  </a:cubicBezTo>
                  <a:lnTo>
                    <a:pt x="3197" y="9166"/>
                  </a:lnTo>
                  <a:cubicBezTo>
                    <a:pt x="1959" y="9166"/>
                    <a:pt x="952" y="8158"/>
                    <a:pt x="952" y="6921"/>
                  </a:cubicBezTo>
                  <a:cubicBezTo>
                    <a:pt x="952" y="5684"/>
                    <a:pt x="1959" y="4677"/>
                    <a:pt x="3197" y="4677"/>
                  </a:cubicBezTo>
                  <a:lnTo>
                    <a:pt x="3620" y="4677"/>
                  </a:lnTo>
                  <a:lnTo>
                    <a:pt x="3669" y="4257"/>
                  </a:lnTo>
                  <a:cubicBezTo>
                    <a:pt x="3892" y="2373"/>
                    <a:pt x="5492" y="951"/>
                    <a:pt x="7393" y="951"/>
                  </a:cubicBezTo>
                  <a:close/>
                  <a:moveTo>
                    <a:pt x="7393" y="0"/>
                  </a:moveTo>
                  <a:cubicBezTo>
                    <a:pt x="5145" y="0"/>
                    <a:pt x="3232" y="1587"/>
                    <a:pt x="2788" y="3752"/>
                  </a:cubicBezTo>
                  <a:cubicBezTo>
                    <a:pt x="1217" y="3953"/>
                    <a:pt x="1" y="5297"/>
                    <a:pt x="1" y="6922"/>
                  </a:cubicBezTo>
                  <a:cubicBezTo>
                    <a:pt x="1" y="8683"/>
                    <a:pt x="1434" y="10118"/>
                    <a:pt x="3197" y="10118"/>
                  </a:cubicBezTo>
                  <a:lnTo>
                    <a:pt x="4922" y="10118"/>
                  </a:lnTo>
                  <a:lnTo>
                    <a:pt x="4922" y="11608"/>
                  </a:lnTo>
                  <a:lnTo>
                    <a:pt x="3663" y="11608"/>
                  </a:lnTo>
                  <a:lnTo>
                    <a:pt x="3663" y="14616"/>
                  </a:lnTo>
                  <a:lnTo>
                    <a:pt x="4614" y="14616"/>
                  </a:lnTo>
                  <a:lnTo>
                    <a:pt x="4614" y="12561"/>
                  </a:lnTo>
                  <a:lnTo>
                    <a:pt x="5873" y="12561"/>
                  </a:lnTo>
                  <a:lnTo>
                    <a:pt x="5873" y="10118"/>
                  </a:lnTo>
                  <a:lnTo>
                    <a:pt x="8651" y="10118"/>
                  </a:lnTo>
                  <a:lnTo>
                    <a:pt x="8651" y="11608"/>
                  </a:lnTo>
                  <a:lnTo>
                    <a:pt x="7393" y="11608"/>
                  </a:lnTo>
                  <a:lnTo>
                    <a:pt x="7393" y="14616"/>
                  </a:lnTo>
                  <a:lnTo>
                    <a:pt x="8344" y="14616"/>
                  </a:lnTo>
                  <a:lnTo>
                    <a:pt x="8344" y="12561"/>
                  </a:lnTo>
                  <a:lnTo>
                    <a:pt x="9603" y="12561"/>
                  </a:lnTo>
                  <a:lnTo>
                    <a:pt x="9603" y="10118"/>
                  </a:lnTo>
                  <a:lnTo>
                    <a:pt x="11591" y="10118"/>
                  </a:lnTo>
                  <a:cubicBezTo>
                    <a:pt x="13353" y="10118"/>
                    <a:pt x="14787" y="8683"/>
                    <a:pt x="14787" y="6922"/>
                  </a:cubicBezTo>
                  <a:cubicBezTo>
                    <a:pt x="14787" y="5297"/>
                    <a:pt x="13569" y="3953"/>
                    <a:pt x="11999" y="3752"/>
                  </a:cubicBezTo>
                  <a:cubicBezTo>
                    <a:pt x="11556" y="1587"/>
                    <a:pt x="9641"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9"/>
          <p:cNvSpPr txBox="1">
            <a:spLocks noGrp="1"/>
          </p:cNvSpPr>
          <p:nvPr>
            <p:ph type="title" idx="15"/>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73" name="Google Shape;173;p29"/>
          <p:cNvSpPr txBox="1">
            <a:spLocks noGrp="1"/>
          </p:cNvSpPr>
          <p:nvPr>
            <p:ph type="subTitle" idx="8"/>
          </p:nvPr>
        </p:nvSpPr>
        <p:spPr>
          <a:xfrm>
            <a:off x="3137926" y="2342349"/>
            <a:ext cx="2305500" cy="39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76" name="Google Shape;176;p29"/>
          <p:cNvSpPr txBox="1">
            <a:spLocks noGrp="1"/>
          </p:cNvSpPr>
          <p:nvPr>
            <p:ph type="subTitle" idx="14"/>
          </p:nvPr>
        </p:nvSpPr>
        <p:spPr>
          <a:xfrm>
            <a:off x="5555852" y="2350718"/>
            <a:ext cx="2305500" cy="39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Survey</a:t>
            </a:r>
            <a:endParaRPr dirty="0"/>
          </a:p>
        </p:txBody>
      </p:sp>
      <p:grpSp>
        <p:nvGrpSpPr>
          <p:cNvPr id="177" name="Google Shape;177;p29"/>
          <p:cNvGrpSpPr/>
          <p:nvPr/>
        </p:nvGrpSpPr>
        <p:grpSpPr>
          <a:xfrm>
            <a:off x="7856477" y="1177147"/>
            <a:ext cx="979938" cy="979938"/>
            <a:chOff x="837872" y="833779"/>
            <a:chExt cx="1250400" cy="1250400"/>
          </a:xfrm>
        </p:grpSpPr>
        <p:sp>
          <p:nvSpPr>
            <p:cNvPr id="178" name="Google Shape;178;p29"/>
            <p:cNvSpPr/>
            <p:nvPr/>
          </p:nvSpPr>
          <p:spPr>
            <a:xfrm>
              <a:off x="837872" y="833779"/>
              <a:ext cx="1250400" cy="1250400"/>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191511" y="1100189"/>
              <a:ext cx="543059" cy="717595"/>
            </a:xfrm>
            <a:custGeom>
              <a:avLst/>
              <a:gdLst/>
              <a:ahLst/>
              <a:cxnLst/>
              <a:rect l="l" t="t" r="r" b="b"/>
              <a:pathLst>
                <a:path w="11643" h="15385" extrusionOk="0">
                  <a:moveTo>
                    <a:pt x="7693" y="952"/>
                  </a:moveTo>
                  <a:cubicBezTo>
                    <a:pt x="8156" y="952"/>
                    <a:pt x="8611" y="999"/>
                    <a:pt x="9057" y="1090"/>
                  </a:cubicBezTo>
                  <a:cubicBezTo>
                    <a:pt x="8118" y="1651"/>
                    <a:pt x="7308" y="2408"/>
                    <a:pt x="6677" y="3320"/>
                  </a:cubicBezTo>
                  <a:cubicBezTo>
                    <a:pt x="5785" y="4608"/>
                    <a:pt x="5315" y="6120"/>
                    <a:pt x="5315" y="7693"/>
                  </a:cubicBezTo>
                  <a:cubicBezTo>
                    <a:pt x="5315" y="9265"/>
                    <a:pt x="5785" y="10777"/>
                    <a:pt x="6677" y="12065"/>
                  </a:cubicBezTo>
                  <a:cubicBezTo>
                    <a:pt x="7308" y="12978"/>
                    <a:pt x="8118" y="13735"/>
                    <a:pt x="9057" y="14297"/>
                  </a:cubicBezTo>
                  <a:cubicBezTo>
                    <a:pt x="8611" y="14388"/>
                    <a:pt x="8156" y="14433"/>
                    <a:pt x="7693" y="14433"/>
                  </a:cubicBezTo>
                  <a:cubicBezTo>
                    <a:pt x="3977" y="14433"/>
                    <a:pt x="953" y="11410"/>
                    <a:pt x="953" y="7693"/>
                  </a:cubicBezTo>
                  <a:cubicBezTo>
                    <a:pt x="953" y="3977"/>
                    <a:pt x="3977" y="952"/>
                    <a:pt x="7693" y="952"/>
                  </a:cubicBezTo>
                  <a:close/>
                  <a:moveTo>
                    <a:pt x="7693" y="1"/>
                  </a:moveTo>
                  <a:cubicBezTo>
                    <a:pt x="5639" y="1"/>
                    <a:pt x="3707" y="800"/>
                    <a:pt x="2253" y="2253"/>
                  </a:cubicBezTo>
                  <a:cubicBezTo>
                    <a:pt x="802" y="3707"/>
                    <a:pt x="1" y="5638"/>
                    <a:pt x="1" y="7693"/>
                  </a:cubicBezTo>
                  <a:cubicBezTo>
                    <a:pt x="1" y="9747"/>
                    <a:pt x="802" y="11680"/>
                    <a:pt x="2253" y="13132"/>
                  </a:cubicBezTo>
                  <a:cubicBezTo>
                    <a:pt x="3707" y="14585"/>
                    <a:pt x="5638" y="15384"/>
                    <a:pt x="7693" y="15384"/>
                  </a:cubicBezTo>
                  <a:cubicBezTo>
                    <a:pt x="8670" y="15384"/>
                    <a:pt x="9623" y="15204"/>
                    <a:pt x="10526" y="14847"/>
                  </a:cubicBezTo>
                  <a:lnTo>
                    <a:pt x="11642" y="14404"/>
                  </a:lnTo>
                  <a:lnTo>
                    <a:pt x="10526" y="13961"/>
                  </a:lnTo>
                  <a:cubicBezTo>
                    <a:pt x="7938" y="12937"/>
                    <a:pt x="6266" y="10475"/>
                    <a:pt x="6266" y="7693"/>
                  </a:cubicBezTo>
                  <a:cubicBezTo>
                    <a:pt x="6266" y="4910"/>
                    <a:pt x="7938" y="2449"/>
                    <a:pt x="10526" y="1424"/>
                  </a:cubicBezTo>
                  <a:lnTo>
                    <a:pt x="11642" y="981"/>
                  </a:lnTo>
                  <a:lnTo>
                    <a:pt x="10526" y="539"/>
                  </a:lnTo>
                  <a:cubicBezTo>
                    <a:pt x="9623" y="181"/>
                    <a:pt x="8670" y="1"/>
                    <a:pt x="7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D4AAF88A-B814-EB26-16E7-2F901CA667B0}"/>
              </a:ext>
            </a:extLst>
          </p:cNvPr>
          <p:cNvSpPr>
            <a:spLocks noGrp="1"/>
          </p:cNvSpPr>
          <p:nvPr>
            <p:ph type="title"/>
          </p:nvPr>
        </p:nvSpPr>
        <p:spPr>
          <a:xfrm>
            <a:off x="898594" y="1395817"/>
            <a:ext cx="734700" cy="447600"/>
          </a:xfrm>
        </p:spPr>
        <p:txBody>
          <a:bodyPr/>
          <a:lstStyle/>
          <a:p>
            <a:r>
              <a:rPr lang="en-US" dirty="0"/>
              <a:t>01</a:t>
            </a:r>
            <a:endParaRPr lang="en-IN" dirty="0"/>
          </a:p>
        </p:txBody>
      </p:sp>
      <p:sp>
        <p:nvSpPr>
          <p:cNvPr id="5" name="Title 4">
            <a:extLst>
              <a:ext uri="{FF2B5EF4-FFF2-40B4-BE49-F238E27FC236}">
                <a16:creationId xmlns:a16="http://schemas.microsoft.com/office/drawing/2014/main" id="{DBC48E48-B951-E52A-DBAB-A691AC74C586}"/>
              </a:ext>
            </a:extLst>
          </p:cNvPr>
          <p:cNvSpPr>
            <a:spLocks noGrp="1"/>
          </p:cNvSpPr>
          <p:nvPr>
            <p:ph type="title" idx="2"/>
          </p:nvPr>
        </p:nvSpPr>
        <p:spPr>
          <a:xfrm>
            <a:off x="794342" y="3188106"/>
            <a:ext cx="734700" cy="447600"/>
          </a:xfrm>
        </p:spPr>
        <p:txBody>
          <a:bodyPr/>
          <a:lstStyle/>
          <a:p>
            <a:r>
              <a:rPr lang="en-US" dirty="0"/>
              <a:t>04</a:t>
            </a:r>
            <a:endParaRPr lang="en-IN" dirty="0"/>
          </a:p>
        </p:txBody>
      </p:sp>
      <p:sp>
        <p:nvSpPr>
          <p:cNvPr id="7" name="Title 6">
            <a:extLst>
              <a:ext uri="{FF2B5EF4-FFF2-40B4-BE49-F238E27FC236}">
                <a16:creationId xmlns:a16="http://schemas.microsoft.com/office/drawing/2014/main" id="{CD90DA9E-DFF3-B005-19DB-6C00EB9679C5}"/>
              </a:ext>
            </a:extLst>
          </p:cNvPr>
          <p:cNvSpPr>
            <a:spLocks noGrp="1"/>
          </p:cNvSpPr>
          <p:nvPr>
            <p:ph type="title" idx="3"/>
          </p:nvPr>
        </p:nvSpPr>
        <p:spPr/>
        <p:txBody>
          <a:bodyPr/>
          <a:lstStyle/>
          <a:p>
            <a:r>
              <a:rPr lang="en-US" dirty="0"/>
              <a:t>02</a:t>
            </a:r>
            <a:endParaRPr lang="en-IN" dirty="0"/>
          </a:p>
        </p:txBody>
      </p:sp>
      <p:sp>
        <p:nvSpPr>
          <p:cNvPr id="9" name="Title 8">
            <a:extLst>
              <a:ext uri="{FF2B5EF4-FFF2-40B4-BE49-F238E27FC236}">
                <a16:creationId xmlns:a16="http://schemas.microsoft.com/office/drawing/2014/main" id="{F556E3FE-0EF7-BAF4-358F-9FEED0D4520A}"/>
              </a:ext>
            </a:extLst>
          </p:cNvPr>
          <p:cNvSpPr>
            <a:spLocks noGrp="1"/>
          </p:cNvSpPr>
          <p:nvPr>
            <p:ph type="title" idx="4"/>
          </p:nvPr>
        </p:nvSpPr>
        <p:spPr>
          <a:xfrm>
            <a:off x="3684171" y="3344556"/>
            <a:ext cx="734700" cy="447600"/>
          </a:xfrm>
        </p:spPr>
        <p:txBody>
          <a:bodyPr/>
          <a:lstStyle/>
          <a:p>
            <a:r>
              <a:rPr lang="en-US" dirty="0"/>
              <a:t>05</a:t>
            </a:r>
            <a:endParaRPr lang="en-IN" dirty="0"/>
          </a:p>
        </p:txBody>
      </p:sp>
      <p:sp>
        <p:nvSpPr>
          <p:cNvPr id="11" name="Title 10">
            <a:extLst>
              <a:ext uri="{FF2B5EF4-FFF2-40B4-BE49-F238E27FC236}">
                <a16:creationId xmlns:a16="http://schemas.microsoft.com/office/drawing/2014/main" id="{989E304A-9A71-D306-EB9A-A6F6D76E6CD3}"/>
              </a:ext>
            </a:extLst>
          </p:cNvPr>
          <p:cNvSpPr>
            <a:spLocks noGrp="1"/>
          </p:cNvSpPr>
          <p:nvPr>
            <p:ph type="title" idx="5"/>
          </p:nvPr>
        </p:nvSpPr>
        <p:spPr/>
        <p:txBody>
          <a:bodyPr/>
          <a:lstStyle/>
          <a:p>
            <a:r>
              <a:rPr lang="en-US" dirty="0"/>
              <a:t>03</a:t>
            </a:r>
            <a:endParaRPr lang="en-IN" dirty="0"/>
          </a:p>
        </p:txBody>
      </p:sp>
      <p:sp>
        <p:nvSpPr>
          <p:cNvPr id="13" name="Title 12">
            <a:extLst>
              <a:ext uri="{FF2B5EF4-FFF2-40B4-BE49-F238E27FC236}">
                <a16:creationId xmlns:a16="http://schemas.microsoft.com/office/drawing/2014/main" id="{CA353762-CDDC-4042-0C54-FF00EBC5D57D}"/>
              </a:ext>
            </a:extLst>
          </p:cNvPr>
          <p:cNvSpPr>
            <a:spLocks noGrp="1"/>
          </p:cNvSpPr>
          <p:nvPr>
            <p:ph type="title" idx="6"/>
          </p:nvPr>
        </p:nvSpPr>
        <p:spPr>
          <a:xfrm>
            <a:off x="6233443" y="3188106"/>
            <a:ext cx="734700" cy="447600"/>
          </a:xfrm>
        </p:spPr>
        <p:txBody>
          <a:bodyPr/>
          <a:lstStyle/>
          <a:p>
            <a:r>
              <a:rPr lang="en-US" dirty="0"/>
              <a:t>06</a:t>
            </a:r>
            <a:endParaRPr lang="en-IN" dirty="0"/>
          </a:p>
        </p:txBody>
      </p:sp>
      <p:sp>
        <p:nvSpPr>
          <p:cNvPr id="15" name="Subtitle 14">
            <a:extLst>
              <a:ext uri="{FF2B5EF4-FFF2-40B4-BE49-F238E27FC236}">
                <a16:creationId xmlns:a16="http://schemas.microsoft.com/office/drawing/2014/main" id="{D0E445AF-02C0-D6BC-4EBC-B144633C3636}"/>
              </a:ext>
            </a:extLst>
          </p:cNvPr>
          <p:cNvSpPr>
            <a:spLocks noGrp="1"/>
          </p:cNvSpPr>
          <p:nvPr>
            <p:ph type="subTitle" idx="1"/>
          </p:nvPr>
        </p:nvSpPr>
        <p:spPr/>
        <p:txBody>
          <a:bodyPr/>
          <a:lstStyle/>
          <a:p>
            <a:r>
              <a:rPr lang="en-US" dirty="0"/>
              <a:t>Abstract</a:t>
            </a:r>
            <a:endParaRPr lang="en-IN" dirty="0"/>
          </a:p>
        </p:txBody>
      </p:sp>
      <p:sp>
        <p:nvSpPr>
          <p:cNvPr id="17" name="Subtitle 16">
            <a:extLst>
              <a:ext uri="{FF2B5EF4-FFF2-40B4-BE49-F238E27FC236}">
                <a16:creationId xmlns:a16="http://schemas.microsoft.com/office/drawing/2014/main" id="{C1CD9AA0-46A1-C118-2387-29DEBD3564BB}"/>
              </a:ext>
            </a:extLst>
          </p:cNvPr>
          <p:cNvSpPr>
            <a:spLocks noGrp="1"/>
          </p:cNvSpPr>
          <p:nvPr>
            <p:ph type="subTitle" idx="9"/>
          </p:nvPr>
        </p:nvSpPr>
        <p:spPr>
          <a:xfrm>
            <a:off x="5775220" y="3638514"/>
            <a:ext cx="2305500" cy="394500"/>
          </a:xfrm>
        </p:spPr>
        <p:txBody>
          <a:bodyPr/>
          <a:lstStyle/>
          <a:p>
            <a:r>
              <a:rPr lang="en-US" dirty="0"/>
              <a:t>Preprocessing Activities</a:t>
            </a:r>
            <a:endParaRPr lang="en-IN" dirty="0"/>
          </a:p>
        </p:txBody>
      </p:sp>
      <p:sp>
        <p:nvSpPr>
          <p:cNvPr id="19" name="Subtitle 18">
            <a:extLst>
              <a:ext uri="{FF2B5EF4-FFF2-40B4-BE49-F238E27FC236}">
                <a16:creationId xmlns:a16="http://schemas.microsoft.com/office/drawing/2014/main" id="{590DA055-D733-51E6-D39A-427C80412D08}"/>
              </a:ext>
            </a:extLst>
          </p:cNvPr>
          <p:cNvSpPr>
            <a:spLocks noGrp="1"/>
          </p:cNvSpPr>
          <p:nvPr>
            <p:ph type="subTitle" idx="13"/>
          </p:nvPr>
        </p:nvSpPr>
        <p:spPr>
          <a:xfrm>
            <a:off x="480544" y="3552688"/>
            <a:ext cx="2305500" cy="394500"/>
          </a:xfrm>
        </p:spPr>
        <p:txBody>
          <a:bodyPr/>
          <a:lstStyle/>
          <a:p>
            <a:r>
              <a:rPr lang="en-US" dirty="0"/>
              <a:t>Dataset</a:t>
            </a:r>
          </a:p>
          <a:p>
            <a:r>
              <a:rPr lang="en-US" dirty="0"/>
              <a:t>Description</a:t>
            </a:r>
            <a:endParaRPr lang="en-IN" dirty="0"/>
          </a:p>
        </p:txBody>
      </p:sp>
      <p:sp>
        <p:nvSpPr>
          <p:cNvPr id="8" name="TextBox 7">
            <a:extLst>
              <a:ext uri="{FF2B5EF4-FFF2-40B4-BE49-F238E27FC236}">
                <a16:creationId xmlns:a16="http://schemas.microsoft.com/office/drawing/2014/main" id="{D5B7660F-D612-B5EC-EB22-C9316933DC49}"/>
              </a:ext>
            </a:extLst>
          </p:cNvPr>
          <p:cNvSpPr txBox="1"/>
          <p:nvPr/>
        </p:nvSpPr>
        <p:spPr>
          <a:xfrm>
            <a:off x="3214254" y="3793299"/>
            <a:ext cx="2229172" cy="461665"/>
          </a:xfrm>
          <a:prstGeom prst="rect">
            <a:avLst/>
          </a:prstGeom>
          <a:noFill/>
        </p:spPr>
        <p:txBody>
          <a:bodyPr wrap="square">
            <a:spAutoFit/>
          </a:bodyPr>
          <a:lstStyle/>
          <a:p>
            <a:r>
              <a:rPr lang="en-US" sz="2400" dirty="0">
                <a:latin typeface="Oswald" panose="00000500000000000000" pitchFamily="2" charset="0"/>
              </a:rPr>
              <a:t>Implementation</a:t>
            </a:r>
            <a:endParaRPr lang="en-IN" sz="2400" dirty="0">
              <a:latin typeface="Oswald"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3388819" y="359630"/>
            <a:ext cx="2366362" cy="87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ABSTRACT</a:t>
            </a:r>
            <a:endParaRPr sz="2800" dirty="0">
              <a:latin typeface="Times New Roman" panose="02020603050405020304" pitchFamily="18" charset="0"/>
              <a:cs typeface="Times New Roman" panose="02020603050405020304" pitchFamily="18" charset="0"/>
            </a:endParaRPr>
          </a:p>
        </p:txBody>
      </p:sp>
      <p:sp>
        <p:nvSpPr>
          <p:cNvPr id="185" name="Google Shape;185;p30"/>
          <p:cNvSpPr txBox="1">
            <a:spLocks noGrp="1"/>
          </p:cNvSpPr>
          <p:nvPr>
            <p:ph type="subTitle" idx="1"/>
          </p:nvPr>
        </p:nvSpPr>
        <p:spPr>
          <a:xfrm>
            <a:off x="853678" y="1350028"/>
            <a:ext cx="7436643" cy="248261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solidFill>
                  <a:schemeClr val="dk1"/>
                </a:solidFill>
                <a:latin typeface="Times New Roman" panose="02020603050405020304" pitchFamily="18" charset="0"/>
                <a:cs typeface="Times New Roman" panose="02020603050405020304" pitchFamily="18" charset="0"/>
              </a:rPr>
              <a:t>This study analyzes weather patterns in Szeged, Hungary, from 2006 to 2016, focusing on temperature, precipitation, and extreme weather events. Utilizing data from meteorological stations and statistical methods, we examine long-term trends and seasonal variations. The analysis highlights significant changes, including rising temperatures and shifts in precipitation patterns, likely linked to climate change. Additionally, the study assesses the urban heat island effect and its impact on local climate. Findings provide critical insights for urban planning, agriculture, and climate adaptation strategies, emphasizing the need for proactive measures to mitigate adverse effects and enhance resilience against future climate variability.</a:t>
            </a: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lang="en-US" dirty="0">
              <a:solidFill>
                <a:schemeClr val="dk1"/>
              </a:solidFill>
            </a:endParaRPr>
          </a:p>
          <a:p>
            <a:pPr marL="0" lvl="0" indent="0" algn="just" rtl="0">
              <a:spcBef>
                <a:spcPts val="0"/>
              </a:spcBef>
              <a:spcAft>
                <a:spcPts val="0"/>
              </a:spcAft>
              <a:buClr>
                <a:schemeClr val="dk1"/>
              </a:buClr>
              <a:buSzPts val="1100"/>
              <a:buFont typeface="Arial"/>
              <a:buNone/>
            </a:pPr>
            <a:endParaRPr dirty="0">
              <a:solidFill>
                <a:schemeClr val="dk1"/>
              </a:solidFill>
            </a:endParaRPr>
          </a:p>
        </p:txBody>
      </p:sp>
      <p:grpSp>
        <p:nvGrpSpPr>
          <p:cNvPr id="187" name="Google Shape;187;p30"/>
          <p:cNvGrpSpPr/>
          <p:nvPr/>
        </p:nvGrpSpPr>
        <p:grpSpPr>
          <a:xfrm>
            <a:off x="4892441" y="3479905"/>
            <a:ext cx="979985" cy="979985"/>
            <a:chOff x="2117937" y="3950712"/>
            <a:chExt cx="714900" cy="714900"/>
          </a:xfrm>
        </p:grpSpPr>
        <p:sp>
          <p:nvSpPr>
            <p:cNvPr id="188" name="Google Shape;188;p30"/>
            <p:cNvSpPr/>
            <p:nvPr/>
          </p:nvSpPr>
          <p:spPr>
            <a:xfrm>
              <a:off x="2117937" y="3950712"/>
              <a:ext cx="714900" cy="714900"/>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30"/>
            <p:cNvGrpSpPr/>
            <p:nvPr/>
          </p:nvGrpSpPr>
          <p:grpSpPr>
            <a:xfrm>
              <a:off x="2302102" y="4136858"/>
              <a:ext cx="346570" cy="342609"/>
              <a:chOff x="2131313" y="3941625"/>
              <a:chExt cx="369675" cy="365450"/>
            </a:xfrm>
          </p:grpSpPr>
          <p:sp>
            <p:nvSpPr>
              <p:cNvPr id="190" name="Google Shape;190;p30"/>
              <p:cNvSpPr/>
              <p:nvPr/>
            </p:nvSpPr>
            <p:spPr>
              <a:xfrm>
                <a:off x="2264588" y="4294325"/>
                <a:ext cx="800" cy="825"/>
              </a:xfrm>
              <a:custGeom>
                <a:avLst/>
                <a:gdLst/>
                <a:ahLst/>
                <a:cxnLst/>
                <a:rect l="l" t="t" r="r" b="b"/>
                <a:pathLst>
                  <a:path w="32" h="33" extrusionOk="0">
                    <a:moveTo>
                      <a:pt x="15" y="1"/>
                    </a:moveTo>
                    <a:cubicBezTo>
                      <a:pt x="8" y="1"/>
                      <a:pt x="0" y="8"/>
                      <a:pt x="0" y="16"/>
                    </a:cubicBezTo>
                    <a:cubicBezTo>
                      <a:pt x="0" y="25"/>
                      <a:pt x="6" y="33"/>
                      <a:pt x="15" y="33"/>
                    </a:cubicBezTo>
                    <a:cubicBezTo>
                      <a:pt x="24" y="33"/>
                      <a:pt x="32" y="25"/>
                      <a:pt x="32" y="16"/>
                    </a:cubicBezTo>
                    <a:cubicBezTo>
                      <a:pt x="32" y="8"/>
                      <a:pt x="24" y="1"/>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2252663" y="4282425"/>
                <a:ext cx="24600" cy="24650"/>
              </a:xfrm>
              <a:custGeom>
                <a:avLst/>
                <a:gdLst/>
                <a:ahLst/>
                <a:cxnLst/>
                <a:rect l="l" t="t" r="r" b="b"/>
                <a:pathLst>
                  <a:path w="984" h="986" extrusionOk="0">
                    <a:moveTo>
                      <a:pt x="492" y="1"/>
                    </a:moveTo>
                    <a:cubicBezTo>
                      <a:pt x="222" y="1"/>
                      <a:pt x="1" y="222"/>
                      <a:pt x="1" y="492"/>
                    </a:cubicBezTo>
                    <a:cubicBezTo>
                      <a:pt x="1" y="764"/>
                      <a:pt x="221" y="985"/>
                      <a:pt x="492" y="985"/>
                    </a:cubicBezTo>
                    <a:cubicBezTo>
                      <a:pt x="764" y="985"/>
                      <a:pt x="984" y="764"/>
                      <a:pt x="984" y="492"/>
                    </a:cubicBezTo>
                    <a:cubicBezTo>
                      <a:pt x="984" y="222"/>
                      <a:pt x="764" y="1"/>
                      <a:pt x="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2373638" y="4294325"/>
                <a:ext cx="800" cy="825"/>
              </a:xfrm>
              <a:custGeom>
                <a:avLst/>
                <a:gdLst/>
                <a:ahLst/>
                <a:cxnLst/>
                <a:rect l="l" t="t" r="r" b="b"/>
                <a:pathLst>
                  <a:path w="32" h="33" extrusionOk="0">
                    <a:moveTo>
                      <a:pt x="16" y="1"/>
                    </a:moveTo>
                    <a:cubicBezTo>
                      <a:pt x="7" y="1"/>
                      <a:pt x="1" y="8"/>
                      <a:pt x="1" y="16"/>
                    </a:cubicBezTo>
                    <a:cubicBezTo>
                      <a:pt x="1" y="25"/>
                      <a:pt x="7" y="33"/>
                      <a:pt x="16" y="33"/>
                    </a:cubicBezTo>
                    <a:cubicBezTo>
                      <a:pt x="25" y="33"/>
                      <a:pt x="31" y="25"/>
                      <a:pt x="31" y="16"/>
                    </a:cubicBezTo>
                    <a:cubicBezTo>
                      <a:pt x="31" y="8"/>
                      <a:pt x="24" y="1"/>
                      <a:pt x="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361738" y="4282425"/>
                <a:ext cx="24600" cy="24650"/>
              </a:xfrm>
              <a:custGeom>
                <a:avLst/>
                <a:gdLst/>
                <a:ahLst/>
                <a:cxnLst/>
                <a:rect l="l" t="t" r="r" b="b"/>
                <a:pathLst>
                  <a:path w="984" h="986" extrusionOk="0">
                    <a:moveTo>
                      <a:pt x="492" y="1"/>
                    </a:moveTo>
                    <a:cubicBezTo>
                      <a:pt x="221" y="1"/>
                      <a:pt x="1" y="222"/>
                      <a:pt x="1" y="492"/>
                    </a:cubicBezTo>
                    <a:cubicBezTo>
                      <a:pt x="1" y="764"/>
                      <a:pt x="221" y="985"/>
                      <a:pt x="492" y="985"/>
                    </a:cubicBezTo>
                    <a:cubicBezTo>
                      <a:pt x="764" y="985"/>
                      <a:pt x="984" y="764"/>
                      <a:pt x="984" y="492"/>
                    </a:cubicBezTo>
                    <a:cubicBezTo>
                      <a:pt x="984" y="222"/>
                      <a:pt x="764" y="1"/>
                      <a:pt x="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2210038" y="4238100"/>
                <a:ext cx="825" cy="825"/>
              </a:xfrm>
              <a:custGeom>
                <a:avLst/>
                <a:gdLst/>
                <a:ahLst/>
                <a:cxnLst/>
                <a:rect l="l" t="t" r="r" b="b"/>
                <a:pathLst>
                  <a:path w="33" h="33" extrusionOk="0">
                    <a:moveTo>
                      <a:pt x="16" y="0"/>
                    </a:moveTo>
                    <a:cubicBezTo>
                      <a:pt x="7" y="0"/>
                      <a:pt x="1" y="8"/>
                      <a:pt x="1" y="17"/>
                    </a:cubicBezTo>
                    <a:cubicBezTo>
                      <a:pt x="1" y="26"/>
                      <a:pt x="8" y="32"/>
                      <a:pt x="16" y="32"/>
                    </a:cubicBezTo>
                    <a:cubicBezTo>
                      <a:pt x="25" y="32"/>
                      <a:pt x="32" y="26"/>
                      <a:pt x="32" y="17"/>
                    </a:cubicBezTo>
                    <a:cubicBezTo>
                      <a:pt x="32" y="8"/>
                      <a:pt x="25"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2198138" y="4226225"/>
                <a:ext cx="24600" cy="24600"/>
              </a:xfrm>
              <a:custGeom>
                <a:avLst/>
                <a:gdLst/>
                <a:ahLst/>
                <a:cxnLst/>
                <a:rect l="l" t="t" r="r" b="b"/>
                <a:pathLst>
                  <a:path w="984" h="984" extrusionOk="0">
                    <a:moveTo>
                      <a:pt x="492" y="0"/>
                    </a:moveTo>
                    <a:cubicBezTo>
                      <a:pt x="222" y="0"/>
                      <a:pt x="0" y="220"/>
                      <a:pt x="0" y="492"/>
                    </a:cubicBezTo>
                    <a:cubicBezTo>
                      <a:pt x="0" y="763"/>
                      <a:pt x="222" y="983"/>
                      <a:pt x="492" y="983"/>
                    </a:cubicBezTo>
                    <a:cubicBezTo>
                      <a:pt x="763" y="983"/>
                      <a:pt x="983" y="763"/>
                      <a:pt x="983" y="492"/>
                    </a:cubicBezTo>
                    <a:cubicBezTo>
                      <a:pt x="983" y="220"/>
                      <a:pt x="763"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2428188" y="4238100"/>
                <a:ext cx="775" cy="825"/>
              </a:xfrm>
              <a:custGeom>
                <a:avLst/>
                <a:gdLst/>
                <a:ahLst/>
                <a:cxnLst/>
                <a:rect l="l" t="t" r="r" b="b"/>
                <a:pathLst>
                  <a:path w="31" h="33" extrusionOk="0">
                    <a:moveTo>
                      <a:pt x="16" y="0"/>
                    </a:moveTo>
                    <a:cubicBezTo>
                      <a:pt x="6" y="0"/>
                      <a:pt x="0" y="8"/>
                      <a:pt x="0" y="17"/>
                    </a:cubicBezTo>
                    <a:cubicBezTo>
                      <a:pt x="0" y="26"/>
                      <a:pt x="6" y="32"/>
                      <a:pt x="16" y="32"/>
                    </a:cubicBezTo>
                    <a:cubicBezTo>
                      <a:pt x="25" y="32"/>
                      <a:pt x="31" y="26"/>
                      <a:pt x="31" y="17"/>
                    </a:cubicBezTo>
                    <a:cubicBezTo>
                      <a:pt x="31" y="8"/>
                      <a:pt x="25"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2416288" y="4226225"/>
                <a:ext cx="24600" cy="24600"/>
              </a:xfrm>
              <a:custGeom>
                <a:avLst/>
                <a:gdLst/>
                <a:ahLst/>
                <a:cxnLst/>
                <a:rect l="l" t="t" r="r" b="b"/>
                <a:pathLst>
                  <a:path w="984" h="984" extrusionOk="0">
                    <a:moveTo>
                      <a:pt x="492" y="0"/>
                    </a:moveTo>
                    <a:cubicBezTo>
                      <a:pt x="220" y="0"/>
                      <a:pt x="0" y="220"/>
                      <a:pt x="0" y="492"/>
                    </a:cubicBezTo>
                    <a:cubicBezTo>
                      <a:pt x="0" y="763"/>
                      <a:pt x="220" y="983"/>
                      <a:pt x="492" y="983"/>
                    </a:cubicBezTo>
                    <a:cubicBezTo>
                      <a:pt x="763" y="983"/>
                      <a:pt x="983" y="763"/>
                      <a:pt x="983" y="492"/>
                    </a:cubicBezTo>
                    <a:cubicBezTo>
                      <a:pt x="983" y="220"/>
                      <a:pt x="763"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2319113" y="4238100"/>
                <a:ext cx="825" cy="825"/>
              </a:xfrm>
              <a:custGeom>
                <a:avLst/>
                <a:gdLst/>
                <a:ahLst/>
                <a:cxnLst/>
                <a:rect l="l" t="t" r="r" b="b"/>
                <a:pathLst>
                  <a:path w="33" h="33" extrusionOk="0">
                    <a:moveTo>
                      <a:pt x="16" y="0"/>
                    </a:moveTo>
                    <a:cubicBezTo>
                      <a:pt x="7" y="0"/>
                      <a:pt x="0" y="8"/>
                      <a:pt x="0" y="17"/>
                    </a:cubicBezTo>
                    <a:cubicBezTo>
                      <a:pt x="0" y="26"/>
                      <a:pt x="8" y="32"/>
                      <a:pt x="16" y="32"/>
                    </a:cubicBezTo>
                    <a:cubicBezTo>
                      <a:pt x="25" y="32"/>
                      <a:pt x="32" y="26"/>
                      <a:pt x="32" y="17"/>
                    </a:cubicBezTo>
                    <a:cubicBezTo>
                      <a:pt x="32" y="8"/>
                      <a:pt x="25"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2307213" y="4226225"/>
                <a:ext cx="24600" cy="24600"/>
              </a:xfrm>
              <a:custGeom>
                <a:avLst/>
                <a:gdLst/>
                <a:ahLst/>
                <a:cxnLst/>
                <a:rect l="l" t="t" r="r" b="b"/>
                <a:pathLst>
                  <a:path w="984" h="984" extrusionOk="0">
                    <a:moveTo>
                      <a:pt x="492" y="0"/>
                    </a:moveTo>
                    <a:cubicBezTo>
                      <a:pt x="220" y="0"/>
                      <a:pt x="0" y="220"/>
                      <a:pt x="0" y="492"/>
                    </a:cubicBezTo>
                    <a:cubicBezTo>
                      <a:pt x="0" y="763"/>
                      <a:pt x="220" y="983"/>
                      <a:pt x="492" y="983"/>
                    </a:cubicBezTo>
                    <a:cubicBezTo>
                      <a:pt x="763" y="983"/>
                      <a:pt x="983" y="763"/>
                      <a:pt x="983" y="492"/>
                    </a:cubicBezTo>
                    <a:cubicBezTo>
                      <a:pt x="983" y="220"/>
                      <a:pt x="763"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131313" y="3941625"/>
                <a:ext cx="369675" cy="252950"/>
              </a:xfrm>
              <a:custGeom>
                <a:avLst/>
                <a:gdLst/>
                <a:ahLst/>
                <a:cxnLst/>
                <a:rect l="l" t="t" r="r" b="b"/>
                <a:pathLst>
                  <a:path w="14787" h="10118" extrusionOk="0">
                    <a:moveTo>
                      <a:pt x="7393" y="952"/>
                    </a:moveTo>
                    <a:cubicBezTo>
                      <a:pt x="9293" y="952"/>
                      <a:pt x="10894" y="2373"/>
                      <a:pt x="11117" y="4258"/>
                    </a:cubicBezTo>
                    <a:lnTo>
                      <a:pt x="11167" y="4678"/>
                    </a:lnTo>
                    <a:lnTo>
                      <a:pt x="11590" y="4678"/>
                    </a:lnTo>
                    <a:cubicBezTo>
                      <a:pt x="12828" y="4678"/>
                      <a:pt x="13834" y="5684"/>
                      <a:pt x="13834" y="6921"/>
                    </a:cubicBezTo>
                    <a:cubicBezTo>
                      <a:pt x="13834" y="8159"/>
                      <a:pt x="12828" y="9167"/>
                      <a:pt x="11590" y="9167"/>
                    </a:cubicBezTo>
                    <a:lnTo>
                      <a:pt x="3197" y="9167"/>
                    </a:lnTo>
                    <a:cubicBezTo>
                      <a:pt x="1959" y="9167"/>
                      <a:pt x="951" y="8159"/>
                      <a:pt x="951" y="6921"/>
                    </a:cubicBezTo>
                    <a:cubicBezTo>
                      <a:pt x="951" y="5684"/>
                      <a:pt x="1959" y="4678"/>
                      <a:pt x="3197" y="4678"/>
                    </a:cubicBezTo>
                    <a:lnTo>
                      <a:pt x="3620" y="4678"/>
                    </a:lnTo>
                    <a:lnTo>
                      <a:pt x="3668" y="4258"/>
                    </a:lnTo>
                    <a:cubicBezTo>
                      <a:pt x="3891" y="2373"/>
                      <a:pt x="5492" y="952"/>
                      <a:pt x="7393" y="952"/>
                    </a:cubicBezTo>
                    <a:close/>
                    <a:moveTo>
                      <a:pt x="7393" y="1"/>
                    </a:moveTo>
                    <a:cubicBezTo>
                      <a:pt x="5144" y="1"/>
                      <a:pt x="3230" y="1588"/>
                      <a:pt x="2787" y="3752"/>
                    </a:cubicBezTo>
                    <a:cubicBezTo>
                      <a:pt x="1217" y="3953"/>
                      <a:pt x="0" y="5298"/>
                      <a:pt x="0" y="6921"/>
                    </a:cubicBezTo>
                    <a:cubicBezTo>
                      <a:pt x="0" y="8684"/>
                      <a:pt x="1434" y="10118"/>
                      <a:pt x="3197" y="10118"/>
                    </a:cubicBezTo>
                    <a:lnTo>
                      <a:pt x="11590" y="10118"/>
                    </a:lnTo>
                    <a:cubicBezTo>
                      <a:pt x="13353" y="10118"/>
                      <a:pt x="14786" y="8684"/>
                      <a:pt x="14786" y="6921"/>
                    </a:cubicBezTo>
                    <a:cubicBezTo>
                      <a:pt x="14786" y="5298"/>
                      <a:pt x="13568" y="3953"/>
                      <a:pt x="11998" y="3752"/>
                    </a:cubicBezTo>
                    <a:cubicBezTo>
                      <a:pt x="11555" y="1588"/>
                      <a:pt x="9641" y="1"/>
                      <a:pt x="7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A1A87A-CE05-B27D-78A2-48CFCE31AFF5}"/>
              </a:ext>
            </a:extLst>
          </p:cNvPr>
          <p:cNvSpPr>
            <a:spLocks noChangeArrowheads="1"/>
          </p:cNvSpPr>
          <p:nvPr/>
        </p:nvSpPr>
        <p:spPr bwMode="auto">
          <a:xfrm>
            <a:off x="2843212" y="644516"/>
            <a:ext cx="24112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BE959AED-957B-B19B-94B0-0C5057CF569F}"/>
              </a:ext>
            </a:extLst>
          </p:cNvPr>
          <p:cNvSpPr txBox="1"/>
          <p:nvPr/>
        </p:nvSpPr>
        <p:spPr>
          <a:xfrm>
            <a:off x="814387" y="1388626"/>
            <a:ext cx="7515225" cy="375487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Weather patterns significantly influence various aspects of human life, including agriculture, infrastructure, and overall quality of life. This study focuses on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weather data in Szeged, Hungary, from 2006 to 2016, a period marked by notable climatic variability and extreme weather events. Szeged, located in the southern part of Hungary, experiences a continental climate with distinct seasonal variations. Understanding the long-term trends in temperature, precipitation, and extreme weather events is essential for developing effective climate adaptation and mitigation strategies. This research aims to provide a comprehensive analysis of the weather patterns in Szeged using data from local meteorological stations. By examining changes over the decade, the study will highlight significant trends and anomalies, including the urban heat island effect and its implications. The findings will offer valuable insights for policymakers, urban planners, and the local community to enhance resilience and preparedness against future climate challenges.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52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8" name="Google Shape;658;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Literature Survey</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grpSp>
        <p:nvGrpSpPr>
          <p:cNvPr id="659" name="Google Shape;659;p48"/>
          <p:cNvGrpSpPr/>
          <p:nvPr/>
        </p:nvGrpSpPr>
        <p:grpSpPr>
          <a:xfrm>
            <a:off x="7388196" y="421245"/>
            <a:ext cx="828258" cy="958829"/>
            <a:chOff x="6520880" y="669073"/>
            <a:chExt cx="979938" cy="964836"/>
          </a:xfrm>
        </p:grpSpPr>
        <p:sp>
          <p:nvSpPr>
            <p:cNvPr id="660" name="Google Shape;660;p48"/>
            <p:cNvSpPr/>
            <p:nvPr/>
          </p:nvSpPr>
          <p:spPr>
            <a:xfrm>
              <a:off x="6520880" y="669073"/>
              <a:ext cx="979938" cy="964836"/>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8"/>
            <p:cNvSpPr/>
            <p:nvPr/>
          </p:nvSpPr>
          <p:spPr>
            <a:xfrm>
              <a:off x="6768809" y="865138"/>
              <a:ext cx="484080" cy="572705"/>
            </a:xfrm>
            <a:custGeom>
              <a:avLst/>
              <a:gdLst/>
              <a:ahLst/>
              <a:cxnLst/>
              <a:rect l="l" t="t" r="r" b="b"/>
              <a:pathLst>
                <a:path w="13005" h="15386" extrusionOk="0">
                  <a:moveTo>
                    <a:pt x="7692" y="952"/>
                  </a:moveTo>
                  <a:cubicBezTo>
                    <a:pt x="9052" y="952"/>
                    <a:pt x="10384" y="1367"/>
                    <a:pt x="11499" y="2130"/>
                  </a:cubicBezTo>
                  <a:cubicBezTo>
                    <a:pt x="9979" y="3579"/>
                    <a:pt x="9119" y="5575"/>
                    <a:pt x="9119" y="7693"/>
                  </a:cubicBezTo>
                  <a:cubicBezTo>
                    <a:pt x="9119" y="9811"/>
                    <a:pt x="9979" y="11807"/>
                    <a:pt x="11499" y="13256"/>
                  </a:cubicBezTo>
                  <a:cubicBezTo>
                    <a:pt x="10384" y="14019"/>
                    <a:pt x="9052" y="14433"/>
                    <a:pt x="7692" y="14433"/>
                  </a:cubicBezTo>
                  <a:cubicBezTo>
                    <a:pt x="3975" y="14433"/>
                    <a:pt x="952" y="11410"/>
                    <a:pt x="952" y="7693"/>
                  </a:cubicBezTo>
                  <a:cubicBezTo>
                    <a:pt x="952" y="3977"/>
                    <a:pt x="3975" y="952"/>
                    <a:pt x="7692" y="952"/>
                  </a:cubicBezTo>
                  <a:close/>
                  <a:moveTo>
                    <a:pt x="7692" y="1"/>
                  </a:moveTo>
                  <a:cubicBezTo>
                    <a:pt x="5638" y="1"/>
                    <a:pt x="3705" y="802"/>
                    <a:pt x="2253" y="2253"/>
                  </a:cubicBezTo>
                  <a:cubicBezTo>
                    <a:pt x="800" y="3707"/>
                    <a:pt x="0" y="5638"/>
                    <a:pt x="0" y="7693"/>
                  </a:cubicBezTo>
                  <a:cubicBezTo>
                    <a:pt x="0" y="9747"/>
                    <a:pt x="800" y="11680"/>
                    <a:pt x="2253" y="13132"/>
                  </a:cubicBezTo>
                  <a:cubicBezTo>
                    <a:pt x="3707" y="14585"/>
                    <a:pt x="5638" y="15386"/>
                    <a:pt x="7692" y="15386"/>
                  </a:cubicBezTo>
                  <a:cubicBezTo>
                    <a:pt x="9459" y="15386"/>
                    <a:pt x="11185" y="14770"/>
                    <a:pt x="12554" y="13655"/>
                  </a:cubicBezTo>
                  <a:lnTo>
                    <a:pt x="13004" y="13286"/>
                  </a:lnTo>
                  <a:lnTo>
                    <a:pt x="12554" y="12918"/>
                  </a:lnTo>
                  <a:cubicBezTo>
                    <a:pt x="10976" y="11630"/>
                    <a:pt x="10072" y="9726"/>
                    <a:pt x="10072" y="7693"/>
                  </a:cubicBezTo>
                  <a:cubicBezTo>
                    <a:pt x="10072" y="5660"/>
                    <a:pt x="10976" y="3755"/>
                    <a:pt x="12554" y="2469"/>
                  </a:cubicBezTo>
                  <a:lnTo>
                    <a:pt x="13004" y="2100"/>
                  </a:lnTo>
                  <a:lnTo>
                    <a:pt x="12554" y="1731"/>
                  </a:lnTo>
                  <a:cubicBezTo>
                    <a:pt x="11185" y="615"/>
                    <a:pt x="9459" y="1"/>
                    <a:pt x="7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2" name="Google Shape;662;p48"/>
          <p:cNvGrpSpPr/>
          <p:nvPr/>
        </p:nvGrpSpPr>
        <p:grpSpPr>
          <a:xfrm>
            <a:off x="2157988" y="3928212"/>
            <a:ext cx="979800" cy="979800"/>
            <a:chOff x="2157988" y="3928212"/>
            <a:chExt cx="979800" cy="979800"/>
          </a:xfrm>
        </p:grpSpPr>
        <p:sp>
          <p:nvSpPr>
            <p:cNvPr id="663" name="Google Shape;663;p48"/>
            <p:cNvSpPr/>
            <p:nvPr/>
          </p:nvSpPr>
          <p:spPr>
            <a:xfrm>
              <a:off x="2157988" y="3928212"/>
              <a:ext cx="979800" cy="9798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a:off x="2361605" y="4131759"/>
              <a:ext cx="572705" cy="572705"/>
            </a:xfrm>
            <a:custGeom>
              <a:avLst/>
              <a:gdLst/>
              <a:ahLst/>
              <a:cxnLst/>
              <a:rect l="l" t="t" r="r" b="b"/>
              <a:pathLst>
                <a:path w="15386" h="15386" extrusionOk="0">
                  <a:moveTo>
                    <a:pt x="7693" y="952"/>
                  </a:moveTo>
                  <a:cubicBezTo>
                    <a:pt x="8192" y="952"/>
                    <a:pt x="8677" y="1008"/>
                    <a:pt x="9146" y="1111"/>
                  </a:cubicBezTo>
                  <a:cubicBezTo>
                    <a:pt x="8899" y="1674"/>
                    <a:pt x="8333" y="2062"/>
                    <a:pt x="7693" y="2062"/>
                  </a:cubicBezTo>
                  <a:cubicBezTo>
                    <a:pt x="7053" y="2062"/>
                    <a:pt x="6487" y="1674"/>
                    <a:pt x="6238" y="1111"/>
                  </a:cubicBezTo>
                  <a:cubicBezTo>
                    <a:pt x="6707" y="1008"/>
                    <a:pt x="7194" y="952"/>
                    <a:pt x="7693" y="952"/>
                  </a:cubicBezTo>
                  <a:close/>
                  <a:moveTo>
                    <a:pt x="3491" y="3667"/>
                  </a:moveTo>
                  <a:cubicBezTo>
                    <a:pt x="3691" y="3667"/>
                    <a:pt x="3855" y="3829"/>
                    <a:pt x="3855" y="4030"/>
                  </a:cubicBezTo>
                  <a:cubicBezTo>
                    <a:pt x="3855" y="4230"/>
                    <a:pt x="3691" y="4392"/>
                    <a:pt x="3491" y="4392"/>
                  </a:cubicBezTo>
                  <a:lnTo>
                    <a:pt x="3016" y="4392"/>
                  </a:lnTo>
                  <a:lnTo>
                    <a:pt x="3016" y="7320"/>
                  </a:lnTo>
                  <a:lnTo>
                    <a:pt x="962" y="7320"/>
                  </a:lnTo>
                  <a:cubicBezTo>
                    <a:pt x="1036" y="5956"/>
                    <a:pt x="1519" y="4697"/>
                    <a:pt x="2289" y="3667"/>
                  </a:cubicBezTo>
                  <a:close/>
                  <a:moveTo>
                    <a:pt x="2505" y="10231"/>
                  </a:moveTo>
                  <a:lnTo>
                    <a:pt x="3789" y="11514"/>
                  </a:lnTo>
                  <a:lnTo>
                    <a:pt x="3789" y="13186"/>
                  </a:lnTo>
                  <a:cubicBezTo>
                    <a:pt x="2753" y="12447"/>
                    <a:pt x="1936" y="11423"/>
                    <a:pt x="1449" y="10231"/>
                  </a:cubicBezTo>
                  <a:close/>
                  <a:moveTo>
                    <a:pt x="12448" y="2921"/>
                  </a:moveTo>
                  <a:cubicBezTo>
                    <a:pt x="13674" y="4142"/>
                    <a:pt x="14434" y="5830"/>
                    <a:pt x="14434" y="7693"/>
                  </a:cubicBezTo>
                  <a:cubicBezTo>
                    <a:pt x="14434" y="10844"/>
                    <a:pt x="12260" y="13496"/>
                    <a:pt x="9334" y="14231"/>
                  </a:cubicBezTo>
                  <a:lnTo>
                    <a:pt x="9334" y="11155"/>
                  </a:lnTo>
                  <a:lnTo>
                    <a:pt x="8858" y="11155"/>
                  </a:lnTo>
                  <a:cubicBezTo>
                    <a:pt x="8293" y="11155"/>
                    <a:pt x="7832" y="10695"/>
                    <a:pt x="7832" y="10129"/>
                  </a:cubicBezTo>
                  <a:cubicBezTo>
                    <a:pt x="7832" y="9565"/>
                    <a:pt x="8293" y="9104"/>
                    <a:pt x="8858" y="9104"/>
                  </a:cubicBezTo>
                  <a:lnTo>
                    <a:pt x="13093" y="9104"/>
                  </a:lnTo>
                  <a:lnTo>
                    <a:pt x="13093" y="6249"/>
                  </a:lnTo>
                  <a:lnTo>
                    <a:pt x="9166" y="6249"/>
                  </a:lnTo>
                  <a:lnTo>
                    <a:pt x="9166" y="5298"/>
                  </a:lnTo>
                  <a:lnTo>
                    <a:pt x="10886" y="5298"/>
                  </a:lnTo>
                  <a:lnTo>
                    <a:pt x="10886" y="4357"/>
                  </a:lnTo>
                  <a:cubicBezTo>
                    <a:pt x="10886" y="4248"/>
                    <a:pt x="10983" y="4125"/>
                    <a:pt x="11089" y="4092"/>
                  </a:cubicBezTo>
                  <a:lnTo>
                    <a:pt x="12448" y="4092"/>
                  </a:lnTo>
                  <a:lnTo>
                    <a:pt x="12448" y="2921"/>
                  </a:lnTo>
                  <a:close/>
                  <a:moveTo>
                    <a:pt x="10064" y="1383"/>
                  </a:moveTo>
                  <a:cubicBezTo>
                    <a:pt x="10573" y="1575"/>
                    <a:pt x="11054" y="1827"/>
                    <a:pt x="11497" y="2132"/>
                  </a:cubicBezTo>
                  <a:lnTo>
                    <a:pt x="11497" y="3139"/>
                  </a:lnTo>
                  <a:lnTo>
                    <a:pt x="10997" y="3139"/>
                  </a:lnTo>
                  <a:lnTo>
                    <a:pt x="10957" y="3147"/>
                  </a:lnTo>
                  <a:cubicBezTo>
                    <a:pt x="10387" y="3242"/>
                    <a:pt x="9941" y="3769"/>
                    <a:pt x="9935" y="4347"/>
                  </a:cubicBezTo>
                  <a:lnTo>
                    <a:pt x="8213" y="4347"/>
                  </a:lnTo>
                  <a:lnTo>
                    <a:pt x="8213" y="7202"/>
                  </a:lnTo>
                  <a:lnTo>
                    <a:pt x="12141" y="7202"/>
                  </a:lnTo>
                  <a:lnTo>
                    <a:pt x="12141" y="8153"/>
                  </a:lnTo>
                  <a:lnTo>
                    <a:pt x="8858" y="8153"/>
                  </a:lnTo>
                  <a:cubicBezTo>
                    <a:pt x="7769" y="8153"/>
                    <a:pt x="6881" y="9040"/>
                    <a:pt x="6881" y="10129"/>
                  </a:cubicBezTo>
                  <a:cubicBezTo>
                    <a:pt x="6881" y="11056"/>
                    <a:pt x="7521" y="11836"/>
                    <a:pt x="8383" y="12050"/>
                  </a:cubicBezTo>
                  <a:lnTo>
                    <a:pt x="8383" y="14398"/>
                  </a:lnTo>
                  <a:cubicBezTo>
                    <a:pt x="8155" y="14421"/>
                    <a:pt x="7925" y="14433"/>
                    <a:pt x="7693" y="14433"/>
                  </a:cubicBezTo>
                  <a:cubicBezTo>
                    <a:pt x="6634" y="14433"/>
                    <a:pt x="5633" y="14187"/>
                    <a:pt x="4741" y="13752"/>
                  </a:cubicBezTo>
                  <a:lnTo>
                    <a:pt x="4741" y="11122"/>
                  </a:lnTo>
                  <a:lnTo>
                    <a:pt x="2899" y="9280"/>
                  </a:lnTo>
                  <a:lnTo>
                    <a:pt x="1141" y="9280"/>
                  </a:lnTo>
                  <a:cubicBezTo>
                    <a:pt x="1062" y="8952"/>
                    <a:pt x="1006" y="8616"/>
                    <a:pt x="977" y="8273"/>
                  </a:cubicBezTo>
                  <a:lnTo>
                    <a:pt x="3967" y="8273"/>
                  </a:lnTo>
                  <a:lnTo>
                    <a:pt x="3967" y="5255"/>
                  </a:lnTo>
                  <a:cubicBezTo>
                    <a:pt x="4457" y="5064"/>
                    <a:pt x="4806" y="4586"/>
                    <a:pt x="4806" y="4030"/>
                  </a:cubicBezTo>
                  <a:cubicBezTo>
                    <a:pt x="4806" y="3305"/>
                    <a:pt x="4216" y="2714"/>
                    <a:pt x="3491" y="2714"/>
                  </a:cubicBezTo>
                  <a:lnTo>
                    <a:pt x="3152" y="2714"/>
                  </a:lnTo>
                  <a:cubicBezTo>
                    <a:pt x="3779" y="2143"/>
                    <a:pt x="4515" y="1687"/>
                    <a:pt x="5322" y="1383"/>
                  </a:cubicBezTo>
                  <a:cubicBezTo>
                    <a:pt x="5469" y="1766"/>
                    <a:pt x="5708" y="2112"/>
                    <a:pt x="6022" y="2387"/>
                  </a:cubicBezTo>
                  <a:cubicBezTo>
                    <a:pt x="6485" y="2792"/>
                    <a:pt x="7078" y="3013"/>
                    <a:pt x="7693" y="3013"/>
                  </a:cubicBezTo>
                  <a:cubicBezTo>
                    <a:pt x="8307" y="3013"/>
                    <a:pt x="8900" y="2792"/>
                    <a:pt x="9363" y="2387"/>
                  </a:cubicBezTo>
                  <a:cubicBezTo>
                    <a:pt x="9677" y="2112"/>
                    <a:pt x="9917" y="1766"/>
                    <a:pt x="10064" y="1383"/>
                  </a:cubicBezTo>
                  <a:close/>
                  <a:moveTo>
                    <a:pt x="7693" y="1"/>
                  </a:moveTo>
                  <a:cubicBezTo>
                    <a:pt x="5637" y="1"/>
                    <a:pt x="3706" y="802"/>
                    <a:pt x="2253" y="2253"/>
                  </a:cubicBezTo>
                  <a:cubicBezTo>
                    <a:pt x="801" y="3707"/>
                    <a:pt x="0" y="5638"/>
                    <a:pt x="0" y="7693"/>
                  </a:cubicBezTo>
                  <a:cubicBezTo>
                    <a:pt x="0" y="9747"/>
                    <a:pt x="801" y="11680"/>
                    <a:pt x="2253" y="13132"/>
                  </a:cubicBezTo>
                  <a:cubicBezTo>
                    <a:pt x="3706" y="14585"/>
                    <a:pt x="5637" y="15386"/>
                    <a:pt x="7693" y="15386"/>
                  </a:cubicBezTo>
                  <a:cubicBezTo>
                    <a:pt x="9747" y="15386"/>
                    <a:pt x="11679" y="14585"/>
                    <a:pt x="13131" y="13132"/>
                  </a:cubicBezTo>
                  <a:cubicBezTo>
                    <a:pt x="14584" y="11680"/>
                    <a:pt x="15385" y="9747"/>
                    <a:pt x="15385" y="7693"/>
                  </a:cubicBezTo>
                  <a:cubicBezTo>
                    <a:pt x="15385" y="5638"/>
                    <a:pt x="14584" y="3707"/>
                    <a:pt x="13131" y="2253"/>
                  </a:cubicBezTo>
                  <a:lnTo>
                    <a:pt x="13133" y="2253"/>
                  </a:lnTo>
                  <a:cubicBezTo>
                    <a:pt x="11679" y="800"/>
                    <a:pt x="9747"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C02B2018-1D22-E966-D2E7-D41D0B8A5989}"/>
              </a:ext>
            </a:extLst>
          </p:cNvPr>
          <p:cNvSpPr>
            <a:spLocks noGrp="1"/>
          </p:cNvSpPr>
          <p:nvPr>
            <p:ph type="body" idx="1"/>
          </p:nvPr>
        </p:nvSpPr>
        <p:spPr>
          <a:xfrm>
            <a:off x="478401" y="1315747"/>
            <a:ext cx="7704000" cy="3383700"/>
          </a:xfrm>
        </p:spPr>
        <p:txBody>
          <a:bodyPr/>
          <a:lstStyle/>
          <a:p>
            <a:pPr marL="152400" indent="0" algn="just">
              <a:buNone/>
            </a:pPr>
            <a:r>
              <a:rPr lang="en-US" sz="1400" dirty="0">
                <a:latin typeface="Times New Roman" panose="02020603050405020304" pitchFamily="18" charset="0"/>
                <a:cs typeface="Times New Roman" panose="02020603050405020304" pitchFamily="18" charset="0"/>
              </a:rPr>
              <a:t>For our weather analysis project in Szeged from 2006 to 2016, the data preprocessing steps are critical to ensure accurate and reliable model performance. One key aspect is handling skewness in the data, as skewed distributions can significantly impact model accuracy. Standard techniques like log transformation, square root transformation, and Box-Cox transformation are employed to normalize skewed data. Additionally, categorical data must be converted into a numerical format for analysis. Techniques such as one-hot encoding, label encoding, and target encoding are used to encode these categorical variables effectively. Furthermore, standardization of numerical features is essential. By scaling numerical features to a standard range, typically using z-score normalization, we enhance model convergence and performance. These preprocessing steps, including outlier detection using IQR and domain-specific rules, ensure that the data is well-prepared for subsequent analysis, leading to more robust and accurate weather predictions for Szeged.</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8" name="Google Shape;658;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grpSp>
        <p:nvGrpSpPr>
          <p:cNvPr id="659" name="Google Shape;659;p48"/>
          <p:cNvGrpSpPr/>
          <p:nvPr/>
        </p:nvGrpSpPr>
        <p:grpSpPr>
          <a:xfrm>
            <a:off x="7940802" y="1052772"/>
            <a:ext cx="979938" cy="979938"/>
            <a:chOff x="7940802" y="1052772"/>
            <a:chExt cx="979938" cy="979938"/>
          </a:xfrm>
        </p:grpSpPr>
        <p:sp>
          <p:nvSpPr>
            <p:cNvPr id="660" name="Google Shape;660;p48"/>
            <p:cNvSpPr/>
            <p:nvPr/>
          </p:nvSpPr>
          <p:spPr>
            <a:xfrm>
              <a:off x="7940802" y="1052772"/>
              <a:ext cx="979938" cy="979938"/>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8188739" y="1256388"/>
              <a:ext cx="484079" cy="572705"/>
            </a:xfrm>
            <a:custGeom>
              <a:avLst/>
              <a:gdLst/>
              <a:ahLst/>
              <a:cxnLst/>
              <a:rect l="l" t="t" r="r" b="b"/>
              <a:pathLst>
                <a:path w="13005" h="15386" extrusionOk="0">
                  <a:moveTo>
                    <a:pt x="7692" y="952"/>
                  </a:moveTo>
                  <a:cubicBezTo>
                    <a:pt x="9052" y="952"/>
                    <a:pt x="10384" y="1367"/>
                    <a:pt x="11499" y="2130"/>
                  </a:cubicBezTo>
                  <a:cubicBezTo>
                    <a:pt x="9979" y="3579"/>
                    <a:pt x="9119" y="5575"/>
                    <a:pt x="9119" y="7693"/>
                  </a:cubicBezTo>
                  <a:cubicBezTo>
                    <a:pt x="9119" y="9811"/>
                    <a:pt x="9979" y="11807"/>
                    <a:pt x="11499" y="13256"/>
                  </a:cubicBezTo>
                  <a:cubicBezTo>
                    <a:pt x="10384" y="14019"/>
                    <a:pt x="9052" y="14433"/>
                    <a:pt x="7692" y="14433"/>
                  </a:cubicBezTo>
                  <a:cubicBezTo>
                    <a:pt x="3975" y="14433"/>
                    <a:pt x="952" y="11410"/>
                    <a:pt x="952" y="7693"/>
                  </a:cubicBezTo>
                  <a:cubicBezTo>
                    <a:pt x="952" y="3977"/>
                    <a:pt x="3975" y="952"/>
                    <a:pt x="7692" y="952"/>
                  </a:cubicBezTo>
                  <a:close/>
                  <a:moveTo>
                    <a:pt x="7692" y="1"/>
                  </a:moveTo>
                  <a:cubicBezTo>
                    <a:pt x="5638" y="1"/>
                    <a:pt x="3705" y="802"/>
                    <a:pt x="2253" y="2253"/>
                  </a:cubicBezTo>
                  <a:cubicBezTo>
                    <a:pt x="800" y="3707"/>
                    <a:pt x="0" y="5638"/>
                    <a:pt x="0" y="7693"/>
                  </a:cubicBezTo>
                  <a:cubicBezTo>
                    <a:pt x="0" y="9747"/>
                    <a:pt x="800" y="11680"/>
                    <a:pt x="2253" y="13132"/>
                  </a:cubicBezTo>
                  <a:cubicBezTo>
                    <a:pt x="3707" y="14585"/>
                    <a:pt x="5638" y="15386"/>
                    <a:pt x="7692" y="15386"/>
                  </a:cubicBezTo>
                  <a:cubicBezTo>
                    <a:pt x="9459" y="15386"/>
                    <a:pt x="11185" y="14770"/>
                    <a:pt x="12554" y="13655"/>
                  </a:cubicBezTo>
                  <a:lnTo>
                    <a:pt x="13004" y="13286"/>
                  </a:lnTo>
                  <a:lnTo>
                    <a:pt x="12554" y="12918"/>
                  </a:lnTo>
                  <a:cubicBezTo>
                    <a:pt x="10976" y="11630"/>
                    <a:pt x="10072" y="9726"/>
                    <a:pt x="10072" y="7693"/>
                  </a:cubicBezTo>
                  <a:cubicBezTo>
                    <a:pt x="10072" y="5660"/>
                    <a:pt x="10976" y="3755"/>
                    <a:pt x="12554" y="2469"/>
                  </a:cubicBezTo>
                  <a:lnTo>
                    <a:pt x="13004" y="2100"/>
                  </a:lnTo>
                  <a:lnTo>
                    <a:pt x="12554" y="1731"/>
                  </a:lnTo>
                  <a:cubicBezTo>
                    <a:pt x="11185" y="615"/>
                    <a:pt x="9459" y="1"/>
                    <a:pt x="7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8"/>
          <p:cNvGrpSpPr/>
          <p:nvPr/>
        </p:nvGrpSpPr>
        <p:grpSpPr>
          <a:xfrm>
            <a:off x="2157988" y="3928212"/>
            <a:ext cx="979800" cy="979800"/>
            <a:chOff x="2157988" y="3928212"/>
            <a:chExt cx="979800" cy="979800"/>
          </a:xfrm>
        </p:grpSpPr>
        <p:sp>
          <p:nvSpPr>
            <p:cNvPr id="663" name="Google Shape;663;p48"/>
            <p:cNvSpPr/>
            <p:nvPr/>
          </p:nvSpPr>
          <p:spPr>
            <a:xfrm>
              <a:off x="2157988" y="3928212"/>
              <a:ext cx="979800" cy="9798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a:off x="2361605" y="4131759"/>
              <a:ext cx="572705" cy="572705"/>
            </a:xfrm>
            <a:custGeom>
              <a:avLst/>
              <a:gdLst/>
              <a:ahLst/>
              <a:cxnLst/>
              <a:rect l="l" t="t" r="r" b="b"/>
              <a:pathLst>
                <a:path w="15386" h="15386" extrusionOk="0">
                  <a:moveTo>
                    <a:pt x="7693" y="952"/>
                  </a:moveTo>
                  <a:cubicBezTo>
                    <a:pt x="8192" y="952"/>
                    <a:pt x="8677" y="1008"/>
                    <a:pt x="9146" y="1111"/>
                  </a:cubicBezTo>
                  <a:cubicBezTo>
                    <a:pt x="8899" y="1674"/>
                    <a:pt x="8333" y="2062"/>
                    <a:pt x="7693" y="2062"/>
                  </a:cubicBezTo>
                  <a:cubicBezTo>
                    <a:pt x="7053" y="2062"/>
                    <a:pt x="6487" y="1674"/>
                    <a:pt x="6238" y="1111"/>
                  </a:cubicBezTo>
                  <a:cubicBezTo>
                    <a:pt x="6707" y="1008"/>
                    <a:pt x="7194" y="952"/>
                    <a:pt x="7693" y="952"/>
                  </a:cubicBezTo>
                  <a:close/>
                  <a:moveTo>
                    <a:pt x="3491" y="3667"/>
                  </a:moveTo>
                  <a:cubicBezTo>
                    <a:pt x="3691" y="3667"/>
                    <a:pt x="3855" y="3829"/>
                    <a:pt x="3855" y="4030"/>
                  </a:cubicBezTo>
                  <a:cubicBezTo>
                    <a:pt x="3855" y="4230"/>
                    <a:pt x="3691" y="4392"/>
                    <a:pt x="3491" y="4392"/>
                  </a:cubicBezTo>
                  <a:lnTo>
                    <a:pt x="3016" y="4392"/>
                  </a:lnTo>
                  <a:lnTo>
                    <a:pt x="3016" y="7320"/>
                  </a:lnTo>
                  <a:lnTo>
                    <a:pt x="962" y="7320"/>
                  </a:lnTo>
                  <a:cubicBezTo>
                    <a:pt x="1036" y="5956"/>
                    <a:pt x="1519" y="4697"/>
                    <a:pt x="2289" y="3667"/>
                  </a:cubicBezTo>
                  <a:close/>
                  <a:moveTo>
                    <a:pt x="2505" y="10231"/>
                  </a:moveTo>
                  <a:lnTo>
                    <a:pt x="3789" y="11514"/>
                  </a:lnTo>
                  <a:lnTo>
                    <a:pt x="3789" y="13186"/>
                  </a:lnTo>
                  <a:cubicBezTo>
                    <a:pt x="2753" y="12447"/>
                    <a:pt x="1936" y="11423"/>
                    <a:pt x="1449" y="10231"/>
                  </a:cubicBezTo>
                  <a:close/>
                  <a:moveTo>
                    <a:pt x="12448" y="2921"/>
                  </a:moveTo>
                  <a:cubicBezTo>
                    <a:pt x="13674" y="4142"/>
                    <a:pt x="14434" y="5830"/>
                    <a:pt x="14434" y="7693"/>
                  </a:cubicBezTo>
                  <a:cubicBezTo>
                    <a:pt x="14434" y="10844"/>
                    <a:pt x="12260" y="13496"/>
                    <a:pt x="9334" y="14231"/>
                  </a:cubicBezTo>
                  <a:lnTo>
                    <a:pt x="9334" y="11155"/>
                  </a:lnTo>
                  <a:lnTo>
                    <a:pt x="8858" y="11155"/>
                  </a:lnTo>
                  <a:cubicBezTo>
                    <a:pt x="8293" y="11155"/>
                    <a:pt x="7832" y="10695"/>
                    <a:pt x="7832" y="10129"/>
                  </a:cubicBezTo>
                  <a:cubicBezTo>
                    <a:pt x="7832" y="9565"/>
                    <a:pt x="8293" y="9104"/>
                    <a:pt x="8858" y="9104"/>
                  </a:cubicBezTo>
                  <a:lnTo>
                    <a:pt x="13093" y="9104"/>
                  </a:lnTo>
                  <a:lnTo>
                    <a:pt x="13093" y="6249"/>
                  </a:lnTo>
                  <a:lnTo>
                    <a:pt x="9166" y="6249"/>
                  </a:lnTo>
                  <a:lnTo>
                    <a:pt x="9166" y="5298"/>
                  </a:lnTo>
                  <a:lnTo>
                    <a:pt x="10886" y="5298"/>
                  </a:lnTo>
                  <a:lnTo>
                    <a:pt x="10886" y="4357"/>
                  </a:lnTo>
                  <a:cubicBezTo>
                    <a:pt x="10886" y="4248"/>
                    <a:pt x="10983" y="4125"/>
                    <a:pt x="11089" y="4092"/>
                  </a:cubicBezTo>
                  <a:lnTo>
                    <a:pt x="12448" y="4092"/>
                  </a:lnTo>
                  <a:lnTo>
                    <a:pt x="12448" y="2921"/>
                  </a:lnTo>
                  <a:close/>
                  <a:moveTo>
                    <a:pt x="10064" y="1383"/>
                  </a:moveTo>
                  <a:cubicBezTo>
                    <a:pt x="10573" y="1575"/>
                    <a:pt x="11054" y="1827"/>
                    <a:pt x="11497" y="2132"/>
                  </a:cubicBezTo>
                  <a:lnTo>
                    <a:pt x="11497" y="3139"/>
                  </a:lnTo>
                  <a:lnTo>
                    <a:pt x="10997" y="3139"/>
                  </a:lnTo>
                  <a:lnTo>
                    <a:pt x="10957" y="3147"/>
                  </a:lnTo>
                  <a:cubicBezTo>
                    <a:pt x="10387" y="3242"/>
                    <a:pt x="9941" y="3769"/>
                    <a:pt x="9935" y="4347"/>
                  </a:cubicBezTo>
                  <a:lnTo>
                    <a:pt x="8213" y="4347"/>
                  </a:lnTo>
                  <a:lnTo>
                    <a:pt x="8213" y="7202"/>
                  </a:lnTo>
                  <a:lnTo>
                    <a:pt x="12141" y="7202"/>
                  </a:lnTo>
                  <a:lnTo>
                    <a:pt x="12141" y="8153"/>
                  </a:lnTo>
                  <a:lnTo>
                    <a:pt x="8858" y="8153"/>
                  </a:lnTo>
                  <a:cubicBezTo>
                    <a:pt x="7769" y="8153"/>
                    <a:pt x="6881" y="9040"/>
                    <a:pt x="6881" y="10129"/>
                  </a:cubicBezTo>
                  <a:cubicBezTo>
                    <a:pt x="6881" y="11056"/>
                    <a:pt x="7521" y="11836"/>
                    <a:pt x="8383" y="12050"/>
                  </a:cubicBezTo>
                  <a:lnTo>
                    <a:pt x="8383" y="14398"/>
                  </a:lnTo>
                  <a:cubicBezTo>
                    <a:pt x="8155" y="14421"/>
                    <a:pt x="7925" y="14433"/>
                    <a:pt x="7693" y="14433"/>
                  </a:cubicBezTo>
                  <a:cubicBezTo>
                    <a:pt x="6634" y="14433"/>
                    <a:pt x="5633" y="14187"/>
                    <a:pt x="4741" y="13752"/>
                  </a:cubicBezTo>
                  <a:lnTo>
                    <a:pt x="4741" y="11122"/>
                  </a:lnTo>
                  <a:lnTo>
                    <a:pt x="2899" y="9280"/>
                  </a:lnTo>
                  <a:lnTo>
                    <a:pt x="1141" y="9280"/>
                  </a:lnTo>
                  <a:cubicBezTo>
                    <a:pt x="1062" y="8952"/>
                    <a:pt x="1006" y="8616"/>
                    <a:pt x="977" y="8273"/>
                  </a:cubicBezTo>
                  <a:lnTo>
                    <a:pt x="3967" y="8273"/>
                  </a:lnTo>
                  <a:lnTo>
                    <a:pt x="3967" y="5255"/>
                  </a:lnTo>
                  <a:cubicBezTo>
                    <a:pt x="4457" y="5064"/>
                    <a:pt x="4806" y="4586"/>
                    <a:pt x="4806" y="4030"/>
                  </a:cubicBezTo>
                  <a:cubicBezTo>
                    <a:pt x="4806" y="3305"/>
                    <a:pt x="4216" y="2714"/>
                    <a:pt x="3491" y="2714"/>
                  </a:cubicBezTo>
                  <a:lnTo>
                    <a:pt x="3152" y="2714"/>
                  </a:lnTo>
                  <a:cubicBezTo>
                    <a:pt x="3779" y="2143"/>
                    <a:pt x="4515" y="1687"/>
                    <a:pt x="5322" y="1383"/>
                  </a:cubicBezTo>
                  <a:cubicBezTo>
                    <a:pt x="5469" y="1766"/>
                    <a:pt x="5708" y="2112"/>
                    <a:pt x="6022" y="2387"/>
                  </a:cubicBezTo>
                  <a:cubicBezTo>
                    <a:pt x="6485" y="2792"/>
                    <a:pt x="7078" y="3013"/>
                    <a:pt x="7693" y="3013"/>
                  </a:cubicBezTo>
                  <a:cubicBezTo>
                    <a:pt x="8307" y="3013"/>
                    <a:pt x="8900" y="2792"/>
                    <a:pt x="9363" y="2387"/>
                  </a:cubicBezTo>
                  <a:cubicBezTo>
                    <a:pt x="9677" y="2112"/>
                    <a:pt x="9917" y="1766"/>
                    <a:pt x="10064" y="1383"/>
                  </a:cubicBezTo>
                  <a:close/>
                  <a:moveTo>
                    <a:pt x="7693" y="1"/>
                  </a:moveTo>
                  <a:cubicBezTo>
                    <a:pt x="5637" y="1"/>
                    <a:pt x="3706" y="802"/>
                    <a:pt x="2253" y="2253"/>
                  </a:cubicBezTo>
                  <a:cubicBezTo>
                    <a:pt x="801" y="3707"/>
                    <a:pt x="0" y="5638"/>
                    <a:pt x="0" y="7693"/>
                  </a:cubicBezTo>
                  <a:cubicBezTo>
                    <a:pt x="0" y="9747"/>
                    <a:pt x="801" y="11680"/>
                    <a:pt x="2253" y="13132"/>
                  </a:cubicBezTo>
                  <a:cubicBezTo>
                    <a:pt x="3706" y="14585"/>
                    <a:pt x="5637" y="15386"/>
                    <a:pt x="7693" y="15386"/>
                  </a:cubicBezTo>
                  <a:cubicBezTo>
                    <a:pt x="9747" y="15386"/>
                    <a:pt x="11679" y="14585"/>
                    <a:pt x="13131" y="13132"/>
                  </a:cubicBezTo>
                  <a:cubicBezTo>
                    <a:pt x="14584" y="11680"/>
                    <a:pt x="15385" y="9747"/>
                    <a:pt x="15385" y="7693"/>
                  </a:cubicBezTo>
                  <a:cubicBezTo>
                    <a:pt x="15385" y="5638"/>
                    <a:pt x="14584" y="3707"/>
                    <a:pt x="13131" y="2253"/>
                  </a:cubicBezTo>
                  <a:lnTo>
                    <a:pt x="13133" y="2253"/>
                  </a:lnTo>
                  <a:cubicBezTo>
                    <a:pt x="11679" y="800"/>
                    <a:pt x="9747"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C02B2018-1D22-E966-D2E7-D41D0B8A5989}"/>
              </a:ext>
            </a:extLst>
          </p:cNvPr>
          <p:cNvSpPr>
            <a:spLocks noGrp="1"/>
          </p:cNvSpPr>
          <p:nvPr>
            <p:ph type="body" idx="1"/>
          </p:nvPr>
        </p:nvSpPr>
        <p:spPr>
          <a:xfrm>
            <a:off x="478401" y="1315746"/>
            <a:ext cx="7704000" cy="3899192"/>
          </a:xfrm>
        </p:spPr>
        <p:txBody>
          <a:bodyPr/>
          <a:lstStyle/>
          <a:p>
            <a:pPr marL="152400" indent="0" algn="just">
              <a:buNone/>
            </a:pPr>
            <a:r>
              <a:rPr lang="en-US" sz="1400" dirty="0">
                <a:latin typeface="Times New Roman" panose="02020603050405020304" pitchFamily="18" charset="0"/>
                <a:cs typeface="Times New Roman" panose="02020603050405020304" pitchFamily="18" charset="0"/>
              </a:rPr>
              <a:t>1.Time: The timestamp of the weather data.</a:t>
            </a:r>
          </a:p>
          <a:p>
            <a:pPr marL="152400" indent="0" algn="just">
              <a:buNone/>
            </a:pPr>
            <a:r>
              <a:rPr lang="en-US" sz="1400" dirty="0">
                <a:latin typeface="Times New Roman" panose="02020603050405020304" pitchFamily="18" charset="0"/>
                <a:cs typeface="Times New Roman" panose="02020603050405020304" pitchFamily="18" charset="0"/>
              </a:rPr>
              <a:t>2.Summary: A brief summary of the weather conditions (e.g., "Partly Cloudy").</a:t>
            </a:r>
          </a:p>
          <a:p>
            <a:pPr marL="152400" indent="0" algn="just">
              <a:buNone/>
            </a:pPr>
            <a:r>
              <a:rPr lang="en-US" sz="1400" dirty="0">
                <a:latin typeface="Times New Roman" panose="02020603050405020304" pitchFamily="18" charset="0"/>
                <a:cs typeface="Times New Roman" panose="02020603050405020304" pitchFamily="18" charset="0"/>
              </a:rPr>
              <a:t>3.Precipitation Type: The type of precipitation, if any (e.g., "rain", "snow").</a:t>
            </a:r>
          </a:p>
          <a:p>
            <a:pPr marL="152400" indent="0" algn="just">
              <a:buNone/>
            </a:pPr>
            <a:r>
              <a:rPr lang="en-US" sz="1400" dirty="0">
                <a:latin typeface="Times New Roman" panose="02020603050405020304" pitchFamily="18" charset="0"/>
                <a:cs typeface="Times New Roman" panose="02020603050405020304" pitchFamily="18" charset="0"/>
              </a:rPr>
              <a:t>4.Temperature: The temperature in Celsius.</a:t>
            </a:r>
          </a:p>
          <a:p>
            <a:pPr marL="152400" indent="0" algn="just">
              <a:buNone/>
            </a:pPr>
            <a:r>
              <a:rPr lang="en-US" sz="1400" dirty="0">
                <a:latin typeface="Times New Roman" panose="02020603050405020304" pitchFamily="18" charset="0"/>
                <a:cs typeface="Times New Roman" panose="02020603050405020304" pitchFamily="18" charset="0"/>
              </a:rPr>
              <a:t>5.Apparent Temperature: The perceived temperature, accounting for factors like wind chill.</a:t>
            </a:r>
          </a:p>
          <a:p>
            <a:pPr marL="152400" indent="0" algn="just">
              <a:buNone/>
            </a:pPr>
            <a:r>
              <a:rPr lang="en-US" sz="1400" dirty="0">
                <a:latin typeface="Times New Roman" panose="02020603050405020304" pitchFamily="18" charset="0"/>
                <a:cs typeface="Times New Roman" panose="02020603050405020304" pitchFamily="18" charset="0"/>
              </a:rPr>
              <a:t>6.Humidity: The relative humidity as a percentage.</a:t>
            </a:r>
          </a:p>
          <a:p>
            <a:pPr marL="152400" indent="0" algn="just">
              <a:buNone/>
            </a:pPr>
            <a:r>
              <a:rPr lang="en-US" sz="1400" dirty="0">
                <a:latin typeface="Times New Roman" panose="02020603050405020304" pitchFamily="18" charset="0"/>
                <a:cs typeface="Times New Roman" panose="02020603050405020304" pitchFamily="18" charset="0"/>
              </a:rPr>
              <a:t>7.Wind Speed: The speed of the wind in km/h.</a:t>
            </a:r>
          </a:p>
          <a:p>
            <a:pPr marL="152400" indent="0" algn="just">
              <a:buNone/>
            </a:pPr>
            <a:r>
              <a:rPr lang="en-US" sz="1400" dirty="0">
                <a:latin typeface="Times New Roman" panose="02020603050405020304" pitchFamily="18" charset="0"/>
                <a:cs typeface="Times New Roman" panose="02020603050405020304" pitchFamily="18" charset="0"/>
              </a:rPr>
              <a:t>8.Wind Bearing: The direction of the wind in degrees.</a:t>
            </a:r>
          </a:p>
          <a:p>
            <a:pPr marL="152400" indent="0" algn="just">
              <a:buNone/>
            </a:pPr>
            <a:r>
              <a:rPr lang="en-US" sz="1400" dirty="0">
                <a:latin typeface="Times New Roman" panose="02020603050405020304" pitchFamily="18" charset="0"/>
                <a:cs typeface="Times New Roman" panose="02020603050405020304" pitchFamily="18" charset="0"/>
              </a:rPr>
              <a:t>9.Visibility: The visibility in km.</a:t>
            </a:r>
          </a:p>
          <a:p>
            <a:pPr marL="152400" indent="0" algn="just">
              <a:buNone/>
            </a:pPr>
            <a:r>
              <a:rPr lang="en-US" sz="1400" dirty="0">
                <a:latin typeface="Times New Roman" panose="02020603050405020304" pitchFamily="18" charset="0"/>
                <a:cs typeface="Times New Roman" panose="02020603050405020304" pitchFamily="18" charset="0"/>
              </a:rPr>
              <a:t>10.Cloud Cover: The percentage of the sky covered by clouds.</a:t>
            </a:r>
          </a:p>
          <a:p>
            <a:pPr marL="152400" indent="0" algn="just">
              <a:buNone/>
            </a:pPr>
            <a:r>
              <a:rPr lang="en-US" sz="1400" dirty="0">
                <a:latin typeface="Times New Roman" panose="02020603050405020304" pitchFamily="18" charset="0"/>
                <a:cs typeface="Times New Roman" panose="02020603050405020304" pitchFamily="18" charset="0"/>
              </a:rPr>
              <a:t>11.Pressure: The air pressure in millibars.</a:t>
            </a:r>
          </a:p>
          <a:p>
            <a:pPr marL="15240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68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8" name="Google Shape;658;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Preprocessing Activities</a:t>
            </a:r>
          </a:p>
        </p:txBody>
      </p:sp>
      <p:grpSp>
        <p:nvGrpSpPr>
          <p:cNvPr id="659" name="Google Shape;659;p48"/>
          <p:cNvGrpSpPr/>
          <p:nvPr/>
        </p:nvGrpSpPr>
        <p:grpSpPr>
          <a:xfrm>
            <a:off x="7940802" y="1052772"/>
            <a:ext cx="979938" cy="979938"/>
            <a:chOff x="7940802" y="1052772"/>
            <a:chExt cx="979938" cy="979938"/>
          </a:xfrm>
        </p:grpSpPr>
        <p:sp>
          <p:nvSpPr>
            <p:cNvPr id="660" name="Google Shape;660;p48"/>
            <p:cNvSpPr/>
            <p:nvPr/>
          </p:nvSpPr>
          <p:spPr>
            <a:xfrm>
              <a:off x="7940802" y="1052772"/>
              <a:ext cx="979938" cy="979938"/>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8188739" y="1256388"/>
              <a:ext cx="484079" cy="572705"/>
            </a:xfrm>
            <a:custGeom>
              <a:avLst/>
              <a:gdLst/>
              <a:ahLst/>
              <a:cxnLst/>
              <a:rect l="l" t="t" r="r" b="b"/>
              <a:pathLst>
                <a:path w="13005" h="15386" extrusionOk="0">
                  <a:moveTo>
                    <a:pt x="7692" y="952"/>
                  </a:moveTo>
                  <a:cubicBezTo>
                    <a:pt x="9052" y="952"/>
                    <a:pt x="10384" y="1367"/>
                    <a:pt x="11499" y="2130"/>
                  </a:cubicBezTo>
                  <a:cubicBezTo>
                    <a:pt x="9979" y="3579"/>
                    <a:pt x="9119" y="5575"/>
                    <a:pt x="9119" y="7693"/>
                  </a:cubicBezTo>
                  <a:cubicBezTo>
                    <a:pt x="9119" y="9811"/>
                    <a:pt x="9979" y="11807"/>
                    <a:pt x="11499" y="13256"/>
                  </a:cubicBezTo>
                  <a:cubicBezTo>
                    <a:pt x="10384" y="14019"/>
                    <a:pt x="9052" y="14433"/>
                    <a:pt x="7692" y="14433"/>
                  </a:cubicBezTo>
                  <a:cubicBezTo>
                    <a:pt x="3975" y="14433"/>
                    <a:pt x="952" y="11410"/>
                    <a:pt x="952" y="7693"/>
                  </a:cubicBezTo>
                  <a:cubicBezTo>
                    <a:pt x="952" y="3977"/>
                    <a:pt x="3975" y="952"/>
                    <a:pt x="7692" y="952"/>
                  </a:cubicBezTo>
                  <a:close/>
                  <a:moveTo>
                    <a:pt x="7692" y="1"/>
                  </a:moveTo>
                  <a:cubicBezTo>
                    <a:pt x="5638" y="1"/>
                    <a:pt x="3705" y="802"/>
                    <a:pt x="2253" y="2253"/>
                  </a:cubicBezTo>
                  <a:cubicBezTo>
                    <a:pt x="800" y="3707"/>
                    <a:pt x="0" y="5638"/>
                    <a:pt x="0" y="7693"/>
                  </a:cubicBezTo>
                  <a:cubicBezTo>
                    <a:pt x="0" y="9747"/>
                    <a:pt x="800" y="11680"/>
                    <a:pt x="2253" y="13132"/>
                  </a:cubicBezTo>
                  <a:cubicBezTo>
                    <a:pt x="3707" y="14585"/>
                    <a:pt x="5638" y="15386"/>
                    <a:pt x="7692" y="15386"/>
                  </a:cubicBezTo>
                  <a:cubicBezTo>
                    <a:pt x="9459" y="15386"/>
                    <a:pt x="11185" y="14770"/>
                    <a:pt x="12554" y="13655"/>
                  </a:cubicBezTo>
                  <a:lnTo>
                    <a:pt x="13004" y="13286"/>
                  </a:lnTo>
                  <a:lnTo>
                    <a:pt x="12554" y="12918"/>
                  </a:lnTo>
                  <a:cubicBezTo>
                    <a:pt x="10976" y="11630"/>
                    <a:pt x="10072" y="9726"/>
                    <a:pt x="10072" y="7693"/>
                  </a:cubicBezTo>
                  <a:cubicBezTo>
                    <a:pt x="10072" y="5660"/>
                    <a:pt x="10976" y="3755"/>
                    <a:pt x="12554" y="2469"/>
                  </a:cubicBezTo>
                  <a:lnTo>
                    <a:pt x="13004" y="2100"/>
                  </a:lnTo>
                  <a:lnTo>
                    <a:pt x="12554" y="1731"/>
                  </a:lnTo>
                  <a:cubicBezTo>
                    <a:pt x="11185" y="615"/>
                    <a:pt x="9459" y="1"/>
                    <a:pt x="7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8"/>
          <p:cNvGrpSpPr/>
          <p:nvPr/>
        </p:nvGrpSpPr>
        <p:grpSpPr>
          <a:xfrm>
            <a:off x="2157988" y="3928212"/>
            <a:ext cx="979800" cy="979800"/>
            <a:chOff x="2157988" y="3928212"/>
            <a:chExt cx="979800" cy="979800"/>
          </a:xfrm>
        </p:grpSpPr>
        <p:sp>
          <p:nvSpPr>
            <p:cNvPr id="663" name="Google Shape;663;p48"/>
            <p:cNvSpPr/>
            <p:nvPr/>
          </p:nvSpPr>
          <p:spPr>
            <a:xfrm>
              <a:off x="2157988" y="3928212"/>
              <a:ext cx="979800" cy="9798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a:off x="2361605" y="4131759"/>
              <a:ext cx="572705" cy="572705"/>
            </a:xfrm>
            <a:custGeom>
              <a:avLst/>
              <a:gdLst/>
              <a:ahLst/>
              <a:cxnLst/>
              <a:rect l="l" t="t" r="r" b="b"/>
              <a:pathLst>
                <a:path w="15386" h="15386" extrusionOk="0">
                  <a:moveTo>
                    <a:pt x="7693" y="952"/>
                  </a:moveTo>
                  <a:cubicBezTo>
                    <a:pt x="8192" y="952"/>
                    <a:pt x="8677" y="1008"/>
                    <a:pt x="9146" y="1111"/>
                  </a:cubicBezTo>
                  <a:cubicBezTo>
                    <a:pt x="8899" y="1674"/>
                    <a:pt x="8333" y="2062"/>
                    <a:pt x="7693" y="2062"/>
                  </a:cubicBezTo>
                  <a:cubicBezTo>
                    <a:pt x="7053" y="2062"/>
                    <a:pt x="6487" y="1674"/>
                    <a:pt x="6238" y="1111"/>
                  </a:cubicBezTo>
                  <a:cubicBezTo>
                    <a:pt x="6707" y="1008"/>
                    <a:pt x="7194" y="952"/>
                    <a:pt x="7693" y="952"/>
                  </a:cubicBezTo>
                  <a:close/>
                  <a:moveTo>
                    <a:pt x="3491" y="3667"/>
                  </a:moveTo>
                  <a:cubicBezTo>
                    <a:pt x="3691" y="3667"/>
                    <a:pt x="3855" y="3829"/>
                    <a:pt x="3855" y="4030"/>
                  </a:cubicBezTo>
                  <a:cubicBezTo>
                    <a:pt x="3855" y="4230"/>
                    <a:pt x="3691" y="4392"/>
                    <a:pt x="3491" y="4392"/>
                  </a:cubicBezTo>
                  <a:lnTo>
                    <a:pt x="3016" y="4392"/>
                  </a:lnTo>
                  <a:lnTo>
                    <a:pt x="3016" y="7320"/>
                  </a:lnTo>
                  <a:lnTo>
                    <a:pt x="962" y="7320"/>
                  </a:lnTo>
                  <a:cubicBezTo>
                    <a:pt x="1036" y="5956"/>
                    <a:pt x="1519" y="4697"/>
                    <a:pt x="2289" y="3667"/>
                  </a:cubicBezTo>
                  <a:close/>
                  <a:moveTo>
                    <a:pt x="2505" y="10231"/>
                  </a:moveTo>
                  <a:lnTo>
                    <a:pt x="3789" y="11514"/>
                  </a:lnTo>
                  <a:lnTo>
                    <a:pt x="3789" y="13186"/>
                  </a:lnTo>
                  <a:cubicBezTo>
                    <a:pt x="2753" y="12447"/>
                    <a:pt x="1936" y="11423"/>
                    <a:pt x="1449" y="10231"/>
                  </a:cubicBezTo>
                  <a:close/>
                  <a:moveTo>
                    <a:pt x="12448" y="2921"/>
                  </a:moveTo>
                  <a:cubicBezTo>
                    <a:pt x="13674" y="4142"/>
                    <a:pt x="14434" y="5830"/>
                    <a:pt x="14434" y="7693"/>
                  </a:cubicBezTo>
                  <a:cubicBezTo>
                    <a:pt x="14434" y="10844"/>
                    <a:pt x="12260" y="13496"/>
                    <a:pt x="9334" y="14231"/>
                  </a:cubicBezTo>
                  <a:lnTo>
                    <a:pt x="9334" y="11155"/>
                  </a:lnTo>
                  <a:lnTo>
                    <a:pt x="8858" y="11155"/>
                  </a:lnTo>
                  <a:cubicBezTo>
                    <a:pt x="8293" y="11155"/>
                    <a:pt x="7832" y="10695"/>
                    <a:pt x="7832" y="10129"/>
                  </a:cubicBezTo>
                  <a:cubicBezTo>
                    <a:pt x="7832" y="9565"/>
                    <a:pt x="8293" y="9104"/>
                    <a:pt x="8858" y="9104"/>
                  </a:cubicBezTo>
                  <a:lnTo>
                    <a:pt x="13093" y="9104"/>
                  </a:lnTo>
                  <a:lnTo>
                    <a:pt x="13093" y="6249"/>
                  </a:lnTo>
                  <a:lnTo>
                    <a:pt x="9166" y="6249"/>
                  </a:lnTo>
                  <a:lnTo>
                    <a:pt x="9166" y="5298"/>
                  </a:lnTo>
                  <a:lnTo>
                    <a:pt x="10886" y="5298"/>
                  </a:lnTo>
                  <a:lnTo>
                    <a:pt x="10886" y="4357"/>
                  </a:lnTo>
                  <a:cubicBezTo>
                    <a:pt x="10886" y="4248"/>
                    <a:pt x="10983" y="4125"/>
                    <a:pt x="11089" y="4092"/>
                  </a:cubicBezTo>
                  <a:lnTo>
                    <a:pt x="12448" y="4092"/>
                  </a:lnTo>
                  <a:lnTo>
                    <a:pt x="12448" y="2921"/>
                  </a:lnTo>
                  <a:close/>
                  <a:moveTo>
                    <a:pt x="10064" y="1383"/>
                  </a:moveTo>
                  <a:cubicBezTo>
                    <a:pt x="10573" y="1575"/>
                    <a:pt x="11054" y="1827"/>
                    <a:pt x="11497" y="2132"/>
                  </a:cubicBezTo>
                  <a:lnTo>
                    <a:pt x="11497" y="3139"/>
                  </a:lnTo>
                  <a:lnTo>
                    <a:pt x="10997" y="3139"/>
                  </a:lnTo>
                  <a:lnTo>
                    <a:pt x="10957" y="3147"/>
                  </a:lnTo>
                  <a:cubicBezTo>
                    <a:pt x="10387" y="3242"/>
                    <a:pt x="9941" y="3769"/>
                    <a:pt x="9935" y="4347"/>
                  </a:cubicBezTo>
                  <a:lnTo>
                    <a:pt x="8213" y="4347"/>
                  </a:lnTo>
                  <a:lnTo>
                    <a:pt x="8213" y="7202"/>
                  </a:lnTo>
                  <a:lnTo>
                    <a:pt x="12141" y="7202"/>
                  </a:lnTo>
                  <a:lnTo>
                    <a:pt x="12141" y="8153"/>
                  </a:lnTo>
                  <a:lnTo>
                    <a:pt x="8858" y="8153"/>
                  </a:lnTo>
                  <a:cubicBezTo>
                    <a:pt x="7769" y="8153"/>
                    <a:pt x="6881" y="9040"/>
                    <a:pt x="6881" y="10129"/>
                  </a:cubicBezTo>
                  <a:cubicBezTo>
                    <a:pt x="6881" y="11056"/>
                    <a:pt x="7521" y="11836"/>
                    <a:pt x="8383" y="12050"/>
                  </a:cubicBezTo>
                  <a:lnTo>
                    <a:pt x="8383" y="14398"/>
                  </a:lnTo>
                  <a:cubicBezTo>
                    <a:pt x="8155" y="14421"/>
                    <a:pt x="7925" y="14433"/>
                    <a:pt x="7693" y="14433"/>
                  </a:cubicBezTo>
                  <a:cubicBezTo>
                    <a:pt x="6634" y="14433"/>
                    <a:pt x="5633" y="14187"/>
                    <a:pt x="4741" y="13752"/>
                  </a:cubicBezTo>
                  <a:lnTo>
                    <a:pt x="4741" y="11122"/>
                  </a:lnTo>
                  <a:lnTo>
                    <a:pt x="2899" y="9280"/>
                  </a:lnTo>
                  <a:lnTo>
                    <a:pt x="1141" y="9280"/>
                  </a:lnTo>
                  <a:cubicBezTo>
                    <a:pt x="1062" y="8952"/>
                    <a:pt x="1006" y="8616"/>
                    <a:pt x="977" y="8273"/>
                  </a:cubicBezTo>
                  <a:lnTo>
                    <a:pt x="3967" y="8273"/>
                  </a:lnTo>
                  <a:lnTo>
                    <a:pt x="3967" y="5255"/>
                  </a:lnTo>
                  <a:cubicBezTo>
                    <a:pt x="4457" y="5064"/>
                    <a:pt x="4806" y="4586"/>
                    <a:pt x="4806" y="4030"/>
                  </a:cubicBezTo>
                  <a:cubicBezTo>
                    <a:pt x="4806" y="3305"/>
                    <a:pt x="4216" y="2714"/>
                    <a:pt x="3491" y="2714"/>
                  </a:cubicBezTo>
                  <a:lnTo>
                    <a:pt x="3152" y="2714"/>
                  </a:lnTo>
                  <a:cubicBezTo>
                    <a:pt x="3779" y="2143"/>
                    <a:pt x="4515" y="1687"/>
                    <a:pt x="5322" y="1383"/>
                  </a:cubicBezTo>
                  <a:cubicBezTo>
                    <a:pt x="5469" y="1766"/>
                    <a:pt x="5708" y="2112"/>
                    <a:pt x="6022" y="2387"/>
                  </a:cubicBezTo>
                  <a:cubicBezTo>
                    <a:pt x="6485" y="2792"/>
                    <a:pt x="7078" y="3013"/>
                    <a:pt x="7693" y="3013"/>
                  </a:cubicBezTo>
                  <a:cubicBezTo>
                    <a:pt x="8307" y="3013"/>
                    <a:pt x="8900" y="2792"/>
                    <a:pt x="9363" y="2387"/>
                  </a:cubicBezTo>
                  <a:cubicBezTo>
                    <a:pt x="9677" y="2112"/>
                    <a:pt x="9917" y="1766"/>
                    <a:pt x="10064" y="1383"/>
                  </a:cubicBezTo>
                  <a:close/>
                  <a:moveTo>
                    <a:pt x="7693" y="1"/>
                  </a:moveTo>
                  <a:cubicBezTo>
                    <a:pt x="5637" y="1"/>
                    <a:pt x="3706" y="802"/>
                    <a:pt x="2253" y="2253"/>
                  </a:cubicBezTo>
                  <a:cubicBezTo>
                    <a:pt x="801" y="3707"/>
                    <a:pt x="0" y="5638"/>
                    <a:pt x="0" y="7693"/>
                  </a:cubicBezTo>
                  <a:cubicBezTo>
                    <a:pt x="0" y="9747"/>
                    <a:pt x="801" y="11680"/>
                    <a:pt x="2253" y="13132"/>
                  </a:cubicBezTo>
                  <a:cubicBezTo>
                    <a:pt x="3706" y="14585"/>
                    <a:pt x="5637" y="15386"/>
                    <a:pt x="7693" y="15386"/>
                  </a:cubicBezTo>
                  <a:cubicBezTo>
                    <a:pt x="9747" y="15386"/>
                    <a:pt x="11679" y="14585"/>
                    <a:pt x="13131" y="13132"/>
                  </a:cubicBezTo>
                  <a:cubicBezTo>
                    <a:pt x="14584" y="11680"/>
                    <a:pt x="15385" y="9747"/>
                    <a:pt x="15385" y="7693"/>
                  </a:cubicBezTo>
                  <a:cubicBezTo>
                    <a:pt x="15385" y="5638"/>
                    <a:pt x="14584" y="3707"/>
                    <a:pt x="13131" y="2253"/>
                  </a:cubicBezTo>
                  <a:lnTo>
                    <a:pt x="13133" y="2253"/>
                  </a:lnTo>
                  <a:cubicBezTo>
                    <a:pt x="11679" y="800"/>
                    <a:pt x="9747"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C02B2018-1D22-E966-D2E7-D41D0B8A5989}"/>
              </a:ext>
            </a:extLst>
          </p:cNvPr>
          <p:cNvSpPr>
            <a:spLocks noGrp="1"/>
          </p:cNvSpPr>
          <p:nvPr>
            <p:ph type="body" idx="1"/>
          </p:nvPr>
        </p:nvSpPr>
        <p:spPr>
          <a:xfrm>
            <a:off x="478401" y="1226901"/>
            <a:ext cx="7704000" cy="3899192"/>
          </a:xfrm>
        </p:spPr>
        <p:txBody>
          <a:bodyPr/>
          <a:lstStyle/>
          <a:p>
            <a:pPr marL="152400" indent="0" algn="just">
              <a:buNone/>
            </a:pPr>
            <a:r>
              <a:rPr lang="en-US" sz="1400" b="1" dirty="0">
                <a:latin typeface="Times New Roman" panose="02020603050405020304" pitchFamily="18" charset="0"/>
                <a:cs typeface="Times New Roman" panose="02020603050405020304" pitchFamily="18" charset="0"/>
              </a:rPr>
              <a:t>1.Handling Missing Values</a:t>
            </a:r>
          </a:p>
          <a:p>
            <a:pPr marL="152400" indent="0" algn="just">
              <a:buNone/>
            </a:pPr>
            <a:r>
              <a:rPr lang="en-US" sz="1400" b="1" dirty="0">
                <a:latin typeface="Times New Roman" panose="02020603050405020304" pitchFamily="18" charset="0"/>
                <a:cs typeface="Times New Roman" panose="02020603050405020304" pitchFamily="18" charset="0"/>
              </a:rPr>
              <a:t>Identification:</a:t>
            </a:r>
          </a:p>
          <a:p>
            <a:pPr marL="609600" lvl="1" indent="0" algn="just">
              <a:buNone/>
            </a:pPr>
            <a:r>
              <a:rPr lang="en-US" sz="1400" dirty="0">
                <a:latin typeface="Times New Roman" panose="02020603050405020304" pitchFamily="18" charset="0"/>
                <a:cs typeface="Times New Roman" panose="02020603050405020304" pitchFamily="18" charset="0"/>
              </a:rPr>
              <a:t>•Check for missing values using methods like </a:t>
            </a:r>
            <a:r>
              <a:rPr lang="en-US" sz="1400" dirty="0" err="1">
                <a:latin typeface="Times New Roman" panose="02020603050405020304" pitchFamily="18" charset="0"/>
                <a:cs typeface="Times New Roman" panose="02020603050405020304" pitchFamily="18" charset="0"/>
              </a:rPr>
              <a:t>isnull</a:t>
            </a:r>
            <a:r>
              <a:rPr lang="en-US" sz="1400" dirty="0">
                <a:latin typeface="Times New Roman" panose="02020603050405020304" pitchFamily="18" charset="0"/>
                <a:cs typeface="Times New Roman" panose="02020603050405020304" pitchFamily="18" charset="0"/>
              </a:rPr>
              <a:t>() in pandas.</a:t>
            </a:r>
          </a:p>
          <a:p>
            <a:pPr marL="609600" lvl="1" indent="0" algn="just">
              <a:buNone/>
            </a:pPr>
            <a:r>
              <a:rPr lang="en-US" sz="1400" dirty="0">
                <a:latin typeface="Times New Roman" panose="02020603050405020304" pitchFamily="18" charset="0"/>
                <a:cs typeface="Times New Roman" panose="02020603050405020304" pitchFamily="18" charset="0"/>
              </a:rPr>
              <a:t>•Visualize missing values using heatmaps or </a:t>
            </a:r>
            <a:r>
              <a:rPr lang="en-US" sz="1400" dirty="0" err="1">
                <a:latin typeface="Times New Roman" panose="02020603050405020304" pitchFamily="18" charset="0"/>
                <a:cs typeface="Times New Roman" panose="02020603050405020304" pitchFamily="18" charset="0"/>
              </a:rPr>
              <a:t>missingno</a:t>
            </a:r>
            <a:r>
              <a:rPr lang="en-US" sz="1400" dirty="0">
                <a:latin typeface="Times New Roman" panose="02020603050405020304" pitchFamily="18" charset="0"/>
                <a:cs typeface="Times New Roman" panose="02020603050405020304" pitchFamily="18" charset="0"/>
              </a:rPr>
              <a:t> library.</a:t>
            </a:r>
          </a:p>
          <a:p>
            <a:pPr marL="152400" indent="0" algn="just">
              <a:buNone/>
            </a:pPr>
            <a:r>
              <a:rPr lang="en-US" sz="1400" b="1" dirty="0">
                <a:latin typeface="Times New Roman" panose="02020603050405020304" pitchFamily="18" charset="0"/>
                <a:cs typeface="Times New Roman" panose="02020603050405020304" pitchFamily="18" charset="0"/>
              </a:rPr>
              <a:t>Imputation:</a:t>
            </a:r>
          </a:p>
          <a:p>
            <a:pPr marL="609600" lvl="1" indent="0" algn="just">
              <a:buNone/>
            </a:pPr>
            <a:r>
              <a:rPr lang="en-US" sz="1400" dirty="0">
                <a:latin typeface="Times New Roman" panose="02020603050405020304" pitchFamily="18" charset="0"/>
                <a:cs typeface="Times New Roman" panose="02020603050405020304" pitchFamily="18" charset="0"/>
              </a:rPr>
              <a:t>•Numerical data: Impute missing values using mean, median, or mode.</a:t>
            </a:r>
          </a:p>
          <a:p>
            <a:pPr marL="609600" lvl="1" indent="0" algn="just">
              <a:buNone/>
            </a:pPr>
            <a:r>
              <a:rPr lang="en-US" sz="1400" dirty="0">
                <a:latin typeface="Times New Roman" panose="02020603050405020304" pitchFamily="18" charset="0"/>
                <a:cs typeface="Times New Roman" panose="02020603050405020304" pitchFamily="18" charset="0"/>
              </a:rPr>
              <a:t>•Categorical data: Impute using the most frequent value or create a new category for missing values.</a:t>
            </a:r>
          </a:p>
          <a:p>
            <a:pPr marL="609600" lvl="1" indent="0" algn="just">
              <a:buNone/>
            </a:pPr>
            <a:r>
              <a:rPr lang="en-US" sz="1400" dirty="0">
                <a:latin typeface="Times New Roman" panose="02020603050405020304" pitchFamily="18" charset="0"/>
                <a:cs typeface="Times New Roman" panose="02020603050405020304" pitchFamily="18" charset="0"/>
              </a:rPr>
              <a:t>•Advanced methods: Use algorithms like K-Nearest Neighbors (KNN) imputation or model-based imputation.</a:t>
            </a:r>
          </a:p>
          <a:p>
            <a:pPr marL="152400" indent="0" algn="just">
              <a:buNone/>
            </a:pPr>
            <a:r>
              <a:rPr lang="en-US" sz="1400" b="1" dirty="0">
                <a:latin typeface="Times New Roman" panose="02020603050405020304" pitchFamily="18" charset="0"/>
                <a:cs typeface="Times New Roman" panose="02020603050405020304" pitchFamily="18" charset="0"/>
              </a:rPr>
              <a:t>2.Removing Duplicates</a:t>
            </a:r>
          </a:p>
          <a:p>
            <a:pPr marL="609600" lvl="1" indent="0" algn="just">
              <a:buNone/>
            </a:pPr>
            <a:r>
              <a:rPr lang="en-US" sz="1400" dirty="0">
                <a:latin typeface="Times New Roman" panose="02020603050405020304" pitchFamily="18" charset="0"/>
                <a:cs typeface="Times New Roman" panose="02020603050405020304" pitchFamily="18" charset="0"/>
              </a:rPr>
              <a:t>•Identify duplicates using duplicated() method.</a:t>
            </a:r>
          </a:p>
          <a:p>
            <a:pPr marL="609600" lvl="1" indent="0" algn="just">
              <a:buNone/>
            </a:pPr>
            <a:r>
              <a:rPr lang="en-US" sz="1400" dirty="0">
                <a:latin typeface="Times New Roman" panose="02020603050405020304" pitchFamily="18" charset="0"/>
                <a:cs typeface="Times New Roman" panose="02020603050405020304" pitchFamily="18" charset="0"/>
              </a:rPr>
              <a:t>•Remove duplicates using </a:t>
            </a:r>
            <a:r>
              <a:rPr lang="en-US" sz="1400" dirty="0" err="1">
                <a:latin typeface="Times New Roman" panose="02020603050405020304" pitchFamily="18" charset="0"/>
                <a:cs typeface="Times New Roman" panose="02020603050405020304" pitchFamily="18" charset="0"/>
              </a:rPr>
              <a:t>drop_duplicates</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353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8" name="Google Shape;658;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Preprocessing Activities</a:t>
            </a:r>
          </a:p>
        </p:txBody>
      </p:sp>
      <p:grpSp>
        <p:nvGrpSpPr>
          <p:cNvPr id="659" name="Google Shape;659;p48"/>
          <p:cNvGrpSpPr/>
          <p:nvPr/>
        </p:nvGrpSpPr>
        <p:grpSpPr>
          <a:xfrm>
            <a:off x="7940802" y="1052772"/>
            <a:ext cx="979938" cy="979938"/>
            <a:chOff x="7940802" y="1052772"/>
            <a:chExt cx="979938" cy="979938"/>
          </a:xfrm>
        </p:grpSpPr>
        <p:sp>
          <p:nvSpPr>
            <p:cNvPr id="660" name="Google Shape;660;p48"/>
            <p:cNvSpPr/>
            <p:nvPr/>
          </p:nvSpPr>
          <p:spPr>
            <a:xfrm>
              <a:off x="7940802" y="1052772"/>
              <a:ext cx="979938" cy="979938"/>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8188739" y="1256388"/>
              <a:ext cx="484079" cy="572705"/>
            </a:xfrm>
            <a:custGeom>
              <a:avLst/>
              <a:gdLst/>
              <a:ahLst/>
              <a:cxnLst/>
              <a:rect l="l" t="t" r="r" b="b"/>
              <a:pathLst>
                <a:path w="13005" h="15386" extrusionOk="0">
                  <a:moveTo>
                    <a:pt x="7692" y="952"/>
                  </a:moveTo>
                  <a:cubicBezTo>
                    <a:pt x="9052" y="952"/>
                    <a:pt x="10384" y="1367"/>
                    <a:pt x="11499" y="2130"/>
                  </a:cubicBezTo>
                  <a:cubicBezTo>
                    <a:pt x="9979" y="3579"/>
                    <a:pt x="9119" y="5575"/>
                    <a:pt x="9119" y="7693"/>
                  </a:cubicBezTo>
                  <a:cubicBezTo>
                    <a:pt x="9119" y="9811"/>
                    <a:pt x="9979" y="11807"/>
                    <a:pt x="11499" y="13256"/>
                  </a:cubicBezTo>
                  <a:cubicBezTo>
                    <a:pt x="10384" y="14019"/>
                    <a:pt x="9052" y="14433"/>
                    <a:pt x="7692" y="14433"/>
                  </a:cubicBezTo>
                  <a:cubicBezTo>
                    <a:pt x="3975" y="14433"/>
                    <a:pt x="952" y="11410"/>
                    <a:pt x="952" y="7693"/>
                  </a:cubicBezTo>
                  <a:cubicBezTo>
                    <a:pt x="952" y="3977"/>
                    <a:pt x="3975" y="952"/>
                    <a:pt x="7692" y="952"/>
                  </a:cubicBezTo>
                  <a:close/>
                  <a:moveTo>
                    <a:pt x="7692" y="1"/>
                  </a:moveTo>
                  <a:cubicBezTo>
                    <a:pt x="5638" y="1"/>
                    <a:pt x="3705" y="802"/>
                    <a:pt x="2253" y="2253"/>
                  </a:cubicBezTo>
                  <a:cubicBezTo>
                    <a:pt x="800" y="3707"/>
                    <a:pt x="0" y="5638"/>
                    <a:pt x="0" y="7693"/>
                  </a:cubicBezTo>
                  <a:cubicBezTo>
                    <a:pt x="0" y="9747"/>
                    <a:pt x="800" y="11680"/>
                    <a:pt x="2253" y="13132"/>
                  </a:cubicBezTo>
                  <a:cubicBezTo>
                    <a:pt x="3707" y="14585"/>
                    <a:pt x="5638" y="15386"/>
                    <a:pt x="7692" y="15386"/>
                  </a:cubicBezTo>
                  <a:cubicBezTo>
                    <a:pt x="9459" y="15386"/>
                    <a:pt x="11185" y="14770"/>
                    <a:pt x="12554" y="13655"/>
                  </a:cubicBezTo>
                  <a:lnTo>
                    <a:pt x="13004" y="13286"/>
                  </a:lnTo>
                  <a:lnTo>
                    <a:pt x="12554" y="12918"/>
                  </a:lnTo>
                  <a:cubicBezTo>
                    <a:pt x="10976" y="11630"/>
                    <a:pt x="10072" y="9726"/>
                    <a:pt x="10072" y="7693"/>
                  </a:cubicBezTo>
                  <a:cubicBezTo>
                    <a:pt x="10072" y="5660"/>
                    <a:pt x="10976" y="3755"/>
                    <a:pt x="12554" y="2469"/>
                  </a:cubicBezTo>
                  <a:lnTo>
                    <a:pt x="13004" y="2100"/>
                  </a:lnTo>
                  <a:lnTo>
                    <a:pt x="12554" y="1731"/>
                  </a:lnTo>
                  <a:cubicBezTo>
                    <a:pt x="11185" y="615"/>
                    <a:pt x="9459" y="1"/>
                    <a:pt x="7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8"/>
          <p:cNvGrpSpPr/>
          <p:nvPr/>
        </p:nvGrpSpPr>
        <p:grpSpPr>
          <a:xfrm>
            <a:off x="2157988" y="3928212"/>
            <a:ext cx="979800" cy="979800"/>
            <a:chOff x="2157988" y="3928212"/>
            <a:chExt cx="979800" cy="979800"/>
          </a:xfrm>
        </p:grpSpPr>
        <p:sp>
          <p:nvSpPr>
            <p:cNvPr id="663" name="Google Shape;663;p48"/>
            <p:cNvSpPr/>
            <p:nvPr/>
          </p:nvSpPr>
          <p:spPr>
            <a:xfrm>
              <a:off x="2157988" y="3928212"/>
              <a:ext cx="979800" cy="9798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a:off x="2361605" y="4131759"/>
              <a:ext cx="572705" cy="572705"/>
            </a:xfrm>
            <a:custGeom>
              <a:avLst/>
              <a:gdLst/>
              <a:ahLst/>
              <a:cxnLst/>
              <a:rect l="l" t="t" r="r" b="b"/>
              <a:pathLst>
                <a:path w="15386" h="15386" extrusionOk="0">
                  <a:moveTo>
                    <a:pt x="7693" y="952"/>
                  </a:moveTo>
                  <a:cubicBezTo>
                    <a:pt x="8192" y="952"/>
                    <a:pt x="8677" y="1008"/>
                    <a:pt x="9146" y="1111"/>
                  </a:cubicBezTo>
                  <a:cubicBezTo>
                    <a:pt x="8899" y="1674"/>
                    <a:pt x="8333" y="2062"/>
                    <a:pt x="7693" y="2062"/>
                  </a:cubicBezTo>
                  <a:cubicBezTo>
                    <a:pt x="7053" y="2062"/>
                    <a:pt x="6487" y="1674"/>
                    <a:pt x="6238" y="1111"/>
                  </a:cubicBezTo>
                  <a:cubicBezTo>
                    <a:pt x="6707" y="1008"/>
                    <a:pt x="7194" y="952"/>
                    <a:pt x="7693" y="952"/>
                  </a:cubicBezTo>
                  <a:close/>
                  <a:moveTo>
                    <a:pt x="3491" y="3667"/>
                  </a:moveTo>
                  <a:cubicBezTo>
                    <a:pt x="3691" y="3667"/>
                    <a:pt x="3855" y="3829"/>
                    <a:pt x="3855" y="4030"/>
                  </a:cubicBezTo>
                  <a:cubicBezTo>
                    <a:pt x="3855" y="4230"/>
                    <a:pt x="3691" y="4392"/>
                    <a:pt x="3491" y="4392"/>
                  </a:cubicBezTo>
                  <a:lnTo>
                    <a:pt x="3016" y="4392"/>
                  </a:lnTo>
                  <a:lnTo>
                    <a:pt x="3016" y="7320"/>
                  </a:lnTo>
                  <a:lnTo>
                    <a:pt x="962" y="7320"/>
                  </a:lnTo>
                  <a:cubicBezTo>
                    <a:pt x="1036" y="5956"/>
                    <a:pt x="1519" y="4697"/>
                    <a:pt x="2289" y="3667"/>
                  </a:cubicBezTo>
                  <a:close/>
                  <a:moveTo>
                    <a:pt x="2505" y="10231"/>
                  </a:moveTo>
                  <a:lnTo>
                    <a:pt x="3789" y="11514"/>
                  </a:lnTo>
                  <a:lnTo>
                    <a:pt x="3789" y="13186"/>
                  </a:lnTo>
                  <a:cubicBezTo>
                    <a:pt x="2753" y="12447"/>
                    <a:pt x="1936" y="11423"/>
                    <a:pt x="1449" y="10231"/>
                  </a:cubicBezTo>
                  <a:close/>
                  <a:moveTo>
                    <a:pt x="12448" y="2921"/>
                  </a:moveTo>
                  <a:cubicBezTo>
                    <a:pt x="13674" y="4142"/>
                    <a:pt x="14434" y="5830"/>
                    <a:pt x="14434" y="7693"/>
                  </a:cubicBezTo>
                  <a:cubicBezTo>
                    <a:pt x="14434" y="10844"/>
                    <a:pt x="12260" y="13496"/>
                    <a:pt x="9334" y="14231"/>
                  </a:cubicBezTo>
                  <a:lnTo>
                    <a:pt x="9334" y="11155"/>
                  </a:lnTo>
                  <a:lnTo>
                    <a:pt x="8858" y="11155"/>
                  </a:lnTo>
                  <a:cubicBezTo>
                    <a:pt x="8293" y="11155"/>
                    <a:pt x="7832" y="10695"/>
                    <a:pt x="7832" y="10129"/>
                  </a:cubicBezTo>
                  <a:cubicBezTo>
                    <a:pt x="7832" y="9565"/>
                    <a:pt x="8293" y="9104"/>
                    <a:pt x="8858" y="9104"/>
                  </a:cubicBezTo>
                  <a:lnTo>
                    <a:pt x="13093" y="9104"/>
                  </a:lnTo>
                  <a:lnTo>
                    <a:pt x="13093" y="6249"/>
                  </a:lnTo>
                  <a:lnTo>
                    <a:pt x="9166" y="6249"/>
                  </a:lnTo>
                  <a:lnTo>
                    <a:pt x="9166" y="5298"/>
                  </a:lnTo>
                  <a:lnTo>
                    <a:pt x="10886" y="5298"/>
                  </a:lnTo>
                  <a:lnTo>
                    <a:pt x="10886" y="4357"/>
                  </a:lnTo>
                  <a:cubicBezTo>
                    <a:pt x="10886" y="4248"/>
                    <a:pt x="10983" y="4125"/>
                    <a:pt x="11089" y="4092"/>
                  </a:cubicBezTo>
                  <a:lnTo>
                    <a:pt x="12448" y="4092"/>
                  </a:lnTo>
                  <a:lnTo>
                    <a:pt x="12448" y="2921"/>
                  </a:lnTo>
                  <a:close/>
                  <a:moveTo>
                    <a:pt x="10064" y="1383"/>
                  </a:moveTo>
                  <a:cubicBezTo>
                    <a:pt x="10573" y="1575"/>
                    <a:pt x="11054" y="1827"/>
                    <a:pt x="11497" y="2132"/>
                  </a:cubicBezTo>
                  <a:lnTo>
                    <a:pt x="11497" y="3139"/>
                  </a:lnTo>
                  <a:lnTo>
                    <a:pt x="10997" y="3139"/>
                  </a:lnTo>
                  <a:lnTo>
                    <a:pt x="10957" y="3147"/>
                  </a:lnTo>
                  <a:cubicBezTo>
                    <a:pt x="10387" y="3242"/>
                    <a:pt x="9941" y="3769"/>
                    <a:pt x="9935" y="4347"/>
                  </a:cubicBezTo>
                  <a:lnTo>
                    <a:pt x="8213" y="4347"/>
                  </a:lnTo>
                  <a:lnTo>
                    <a:pt x="8213" y="7202"/>
                  </a:lnTo>
                  <a:lnTo>
                    <a:pt x="12141" y="7202"/>
                  </a:lnTo>
                  <a:lnTo>
                    <a:pt x="12141" y="8153"/>
                  </a:lnTo>
                  <a:lnTo>
                    <a:pt x="8858" y="8153"/>
                  </a:lnTo>
                  <a:cubicBezTo>
                    <a:pt x="7769" y="8153"/>
                    <a:pt x="6881" y="9040"/>
                    <a:pt x="6881" y="10129"/>
                  </a:cubicBezTo>
                  <a:cubicBezTo>
                    <a:pt x="6881" y="11056"/>
                    <a:pt x="7521" y="11836"/>
                    <a:pt x="8383" y="12050"/>
                  </a:cubicBezTo>
                  <a:lnTo>
                    <a:pt x="8383" y="14398"/>
                  </a:lnTo>
                  <a:cubicBezTo>
                    <a:pt x="8155" y="14421"/>
                    <a:pt x="7925" y="14433"/>
                    <a:pt x="7693" y="14433"/>
                  </a:cubicBezTo>
                  <a:cubicBezTo>
                    <a:pt x="6634" y="14433"/>
                    <a:pt x="5633" y="14187"/>
                    <a:pt x="4741" y="13752"/>
                  </a:cubicBezTo>
                  <a:lnTo>
                    <a:pt x="4741" y="11122"/>
                  </a:lnTo>
                  <a:lnTo>
                    <a:pt x="2899" y="9280"/>
                  </a:lnTo>
                  <a:lnTo>
                    <a:pt x="1141" y="9280"/>
                  </a:lnTo>
                  <a:cubicBezTo>
                    <a:pt x="1062" y="8952"/>
                    <a:pt x="1006" y="8616"/>
                    <a:pt x="977" y="8273"/>
                  </a:cubicBezTo>
                  <a:lnTo>
                    <a:pt x="3967" y="8273"/>
                  </a:lnTo>
                  <a:lnTo>
                    <a:pt x="3967" y="5255"/>
                  </a:lnTo>
                  <a:cubicBezTo>
                    <a:pt x="4457" y="5064"/>
                    <a:pt x="4806" y="4586"/>
                    <a:pt x="4806" y="4030"/>
                  </a:cubicBezTo>
                  <a:cubicBezTo>
                    <a:pt x="4806" y="3305"/>
                    <a:pt x="4216" y="2714"/>
                    <a:pt x="3491" y="2714"/>
                  </a:cubicBezTo>
                  <a:lnTo>
                    <a:pt x="3152" y="2714"/>
                  </a:lnTo>
                  <a:cubicBezTo>
                    <a:pt x="3779" y="2143"/>
                    <a:pt x="4515" y="1687"/>
                    <a:pt x="5322" y="1383"/>
                  </a:cubicBezTo>
                  <a:cubicBezTo>
                    <a:pt x="5469" y="1766"/>
                    <a:pt x="5708" y="2112"/>
                    <a:pt x="6022" y="2387"/>
                  </a:cubicBezTo>
                  <a:cubicBezTo>
                    <a:pt x="6485" y="2792"/>
                    <a:pt x="7078" y="3013"/>
                    <a:pt x="7693" y="3013"/>
                  </a:cubicBezTo>
                  <a:cubicBezTo>
                    <a:pt x="8307" y="3013"/>
                    <a:pt x="8900" y="2792"/>
                    <a:pt x="9363" y="2387"/>
                  </a:cubicBezTo>
                  <a:cubicBezTo>
                    <a:pt x="9677" y="2112"/>
                    <a:pt x="9917" y="1766"/>
                    <a:pt x="10064" y="1383"/>
                  </a:cubicBezTo>
                  <a:close/>
                  <a:moveTo>
                    <a:pt x="7693" y="1"/>
                  </a:moveTo>
                  <a:cubicBezTo>
                    <a:pt x="5637" y="1"/>
                    <a:pt x="3706" y="802"/>
                    <a:pt x="2253" y="2253"/>
                  </a:cubicBezTo>
                  <a:cubicBezTo>
                    <a:pt x="801" y="3707"/>
                    <a:pt x="0" y="5638"/>
                    <a:pt x="0" y="7693"/>
                  </a:cubicBezTo>
                  <a:cubicBezTo>
                    <a:pt x="0" y="9747"/>
                    <a:pt x="801" y="11680"/>
                    <a:pt x="2253" y="13132"/>
                  </a:cubicBezTo>
                  <a:cubicBezTo>
                    <a:pt x="3706" y="14585"/>
                    <a:pt x="5637" y="15386"/>
                    <a:pt x="7693" y="15386"/>
                  </a:cubicBezTo>
                  <a:cubicBezTo>
                    <a:pt x="9747" y="15386"/>
                    <a:pt x="11679" y="14585"/>
                    <a:pt x="13131" y="13132"/>
                  </a:cubicBezTo>
                  <a:cubicBezTo>
                    <a:pt x="14584" y="11680"/>
                    <a:pt x="15385" y="9747"/>
                    <a:pt x="15385" y="7693"/>
                  </a:cubicBezTo>
                  <a:cubicBezTo>
                    <a:pt x="15385" y="5638"/>
                    <a:pt x="14584" y="3707"/>
                    <a:pt x="13131" y="2253"/>
                  </a:cubicBezTo>
                  <a:lnTo>
                    <a:pt x="13133" y="2253"/>
                  </a:lnTo>
                  <a:cubicBezTo>
                    <a:pt x="11679" y="800"/>
                    <a:pt x="9747"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C02B2018-1D22-E966-D2E7-D41D0B8A5989}"/>
              </a:ext>
            </a:extLst>
          </p:cNvPr>
          <p:cNvSpPr>
            <a:spLocks noGrp="1"/>
          </p:cNvSpPr>
          <p:nvPr>
            <p:ph type="body" idx="1"/>
          </p:nvPr>
        </p:nvSpPr>
        <p:spPr>
          <a:xfrm>
            <a:off x="478401" y="1226901"/>
            <a:ext cx="7704000" cy="3899192"/>
          </a:xfrm>
        </p:spPr>
        <p:txBody>
          <a:bodyPr/>
          <a:lstStyle/>
          <a:p>
            <a:pPr marL="152400" indent="0" algn="just">
              <a:buNone/>
            </a:pPr>
            <a:r>
              <a:rPr lang="en-US" sz="1400" b="1" dirty="0">
                <a:latin typeface="Times New Roman" panose="02020603050405020304" pitchFamily="18" charset="0"/>
                <a:cs typeface="Times New Roman" panose="02020603050405020304" pitchFamily="18" charset="0"/>
              </a:rPr>
              <a:t>3. Handling Outliers</a:t>
            </a:r>
          </a:p>
          <a:p>
            <a:pPr marL="152400" indent="0" algn="just">
              <a:buNone/>
            </a:pPr>
            <a:r>
              <a:rPr lang="en-US" sz="1400" b="1" dirty="0">
                <a:latin typeface="Times New Roman" panose="02020603050405020304" pitchFamily="18" charset="0"/>
                <a:cs typeface="Times New Roman" panose="02020603050405020304" pitchFamily="18" charset="0"/>
              </a:rPr>
              <a:t>Detection:</a:t>
            </a:r>
          </a:p>
          <a:p>
            <a:pPr marL="609600" lvl="1" indent="0" algn="just">
              <a:buNone/>
            </a:pPr>
            <a:r>
              <a:rPr lang="en-US" sz="1400" dirty="0">
                <a:latin typeface="Times New Roman" panose="02020603050405020304" pitchFamily="18" charset="0"/>
                <a:cs typeface="Times New Roman" panose="02020603050405020304" pitchFamily="18" charset="0"/>
              </a:rPr>
              <a:t>•Use statistical methods like z-score, IQR (Interquartile Range), or visualizations like boxplots.</a:t>
            </a:r>
          </a:p>
          <a:p>
            <a:pPr marL="609600" lvl="1" indent="0" algn="just">
              <a:buNone/>
            </a:pPr>
            <a:r>
              <a:rPr lang="en-US" sz="1400" dirty="0">
                <a:latin typeface="Times New Roman" panose="02020603050405020304" pitchFamily="18" charset="0"/>
                <a:cs typeface="Times New Roman" panose="02020603050405020304" pitchFamily="18" charset="0"/>
              </a:rPr>
              <a:t>Treatment:</a:t>
            </a:r>
          </a:p>
          <a:p>
            <a:pPr marL="609600" lvl="1" indent="0" algn="just">
              <a:buNone/>
            </a:pPr>
            <a:r>
              <a:rPr lang="en-US" sz="1400" dirty="0">
                <a:latin typeface="Times New Roman" panose="02020603050405020304" pitchFamily="18" charset="0"/>
                <a:cs typeface="Times New Roman" panose="02020603050405020304" pitchFamily="18" charset="0"/>
              </a:rPr>
              <a:t>•Remove outliers if they are errors.</a:t>
            </a:r>
          </a:p>
          <a:p>
            <a:pPr marL="609600" lvl="1" indent="0" algn="just">
              <a:buNone/>
            </a:pPr>
            <a:r>
              <a:rPr lang="en-US" sz="1400" dirty="0">
                <a:latin typeface="Times New Roman" panose="02020603050405020304" pitchFamily="18" charset="0"/>
                <a:cs typeface="Times New Roman" panose="02020603050405020304" pitchFamily="18" charset="0"/>
              </a:rPr>
              <a:t>•Transform them using techniques like log transformation or capping.</a:t>
            </a:r>
          </a:p>
          <a:p>
            <a:pPr marL="152400" indent="0" algn="just">
              <a:buNone/>
            </a:pPr>
            <a:r>
              <a:rPr lang="en-US" sz="1400" b="1" dirty="0">
                <a:latin typeface="Times New Roman" panose="02020603050405020304" pitchFamily="18" charset="0"/>
                <a:cs typeface="Times New Roman" panose="02020603050405020304" pitchFamily="18" charset="0"/>
              </a:rPr>
              <a:t>4. Transforming Skewed Data</a:t>
            </a:r>
          </a:p>
          <a:p>
            <a:pPr marL="609600" lvl="1" indent="0" algn="just">
              <a:buNone/>
            </a:pPr>
            <a:r>
              <a:rPr lang="en-US" sz="1400" dirty="0">
                <a:latin typeface="Times New Roman" panose="02020603050405020304" pitchFamily="18" charset="0"/>
                <a:cs typeface="Times New Roman" panose="02020603050405020304" pitchFamily="18" charset="0"/>
              </a:rPr>
              <a:t>•Apply transformations like log, square root, or Box-Cox to normalize skewed data.</a:t>
            </a:r>
          </a:p>
          <a:p>
            <a:pPr marL="152400" indent="0" algn="just">
              <a:buNone/>
            </a:pPr>
            <a:r>
              <a:rPr lang="en-US" sz="1400" b="1" dirty="0">
                <a:latin typeface="Times New Roman" panose="02020603050405020304" pitchFamily="18" charset="0"/>
                <a:cs typeface="Times New Roman" panose="02020603050405020304" pitchFamily="18" charset="0"/>
              </a:rPr>
              <a:t>5.Standardizing Numerical Features</a:t>
            </a:r>
          </a:p>
          <a:p>
            <a:pPr marL="609600" lvl="1" indent="0" algn="just">
              <a:buNone/>
            </a:pPr>
            <a:r>
              <a:rPr lang="en-US" sz="1400" dirty="0">
                <a:latin typeface="Times New Roman" panose="02020603050405020304" pitchFamily="18" charset="0"/>
                <a:cs typeface="Times New Roman" panose="02020603050405020304" pitchFamily="18" charset="0"/>
              </a:rPr>
              <a:t>•Scale features to have a mean of 0 and standard deviation of 1 using methods like </a:t>
            </a:r>
            <a:r>
              <a:rPr lang="en-US" sz="1400" dirty="0" err="1">
                <a:latin typeface="Times New Roman" panose="02020603050405020304" pitchFamily="18" charset="0"/>
                <a:cs typeface="Times New Roman" panose="02020603050405020304" pitchFamily="18" charset="0"/>
              </a:rPr>
              <a:t>StandardScaler</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603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8" name="Google Shape;658;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Preprocessing Activities</a:t>
            </a:r>
          </a:p>
        </p:txBody>
      </p:sp>
      <p:grpSp>
        <p:nvGrpSpPr>
          <p:cNvPr id="659" name="Google Shape;659;p48"/>
          <p:cNvGrpSpPr/>
          <p:nvPr/>
        </p:nvGrpSpPr>
        <p:grpSpPr>
          <a:xfrm>
            <a:off x="7940802" y="1052772"/>
            <a:ext cx="979938" cy="979938"/>
            <a:chOff x="7940802" y="1052772"/>
            <a:chExt cx="979938" cy="979938"/>
          </a:xfrm>
        </p:grpSpPr>
        <p:sp>
          <p:nvSpPr>
            <p:cNvPr id="660" name="Google Shape;660;p48"/>
            <p:cNvSpPr/>
            <p:nvPr/>
          </p:nvSpPr>
          <p:spPr>
            <a:xfrm>
              <a:off x="7940802" y="1052772"/>
              <a:ext cx="979938" cy="979938"/>
            </a:xfrm>
            <a:prstGeom prst="ellipse">
              <a:avLst/>
            </a:prstGeom>
            <a:solidFill>
              <a:schemeClr val="dk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8188739" y="1256388"/>
              <a:ext cx="484079" cy="572705"/>
            </a:xfrm>
            <a:custGeom>
              <a:avLst/>
              <a:gdLst/>
              <a:ahLst/>
              <a:cxnLst/>
              <a:rect l="l" t="t" r="r" b="b"/>
              <a:pathLst>
                <a:path w="13005" h="15386" extrusionOk="0">
                  <a:moveTo>
                    <a:pt x="7692" y="952"/>
                  </a:moveTo>
                  <a:cubicBezTo>
                    <a:pt x="9052" y="952"/>
                    <a:pt x="10384" y="1367"/>
                    <a:pt x="11499" y="2130"/>
                  </a:cubicBezTo>
                  <a:cubicBezTo>
                    <a:pt x="9979" y="3579"/>
                    <a:pt x="9119" y="5575"/>
                    <a:pt x="9119" y="7693"/>
                  </a:cubicBezTo>
                  <a:cubicBezTo>
                    <a:pt x="9119" y="9811"/>
                    <a:pt x="9979" y="11807"/>
                    <a:pt x="11499" y="13256"/>
                  </a:cubicBezTo>
                  <a:cubicBezTo>
                    <a:pt x="10384" y="14019"/>
                    <a:pt x="9052" y="14433"/>
                    <a:pt x="7692" y="14433"/>
                  </a:cubicBezTo>
                  <a:cubicBezTo>
                    <a:pt x="3975" y="14433"/>
                    <a:pt x="952" y="11410"/>
                    <a:pt x="952" y="7693"/>
                  </a:cubicBezTo>
                  <a:cubicBezTo>
                    <a:pt x="952" y="3977"/>
                    <a:pt x="3975" y="952"/>
                    <a:pt x="7692" y="952"/>
                  </a:cubicBezTo>
                  <a:close/>
                  <a:moveTo>
                    <a:pt x="7692" y="1"/>
                  </a:moveTo>
                  <a:cubicBezTo>
                    <a:pt x="5638" y="1"/>
                    <a:pt x="3705" y="802"/>
                    <a:pt x="2253" y="2253"/>
                  </a:cubicBezTo>
                  <a:cubicBezTo>
                    <a:pt x="800" y="3707"/>
                    <a:pt x="0" y="5638"/>
                    <a:pt x="0" y="7693"/>
                  </a:cubicBezTo>
                  <a:cubicBezTo>
                    <a:pt x="0" y="9747"/>
                    <a:pt x="800" y="11680"/>
                    <a:pt x="2253" y="13132"/>
                  </a:cubicBezTo>
                  <a:cubicBezTo>
                    <a:pt x="3707" y="14585"/>
                    <a:pt x="5638" y="15386"/>
                    <a:pt x="7692" y="15386"/>
                  </a:cubicBezTo>
                  <a:cubicBezTo>
                    <a:pt x="9459" y="15386"/>
                    <a:pt x="11185" y="14770"/>
                    <a:pt x="12554" y="13655"/>
                  </a:cubicBezTo>
                  <a:lnTo>
                    <a:pt x="13004" y="13286"/>
                  </a:lnTo>
                  <a:lnTo>
                    <a:pt x="12554" y="12918"/>
                  </a:lnTo>
                  <a:cubicBezTo>
                    <a:pt x="10976" y="11630"/>
                    <a:pt x="10072" y="9726"/>
                    <a:pt x="10072" y="7693"/>
                  </a:cubicBezTo>
                  <a:cubicBezTo>
                    <a:pt x="10072" y="5660"/>
                    <a:pt x="10976" y="3755"/>
                    <a:pt x="12554" y="2469"/>
                  </a:cubicBezTo>
                  <a:lnTo>
                    <a:pt x="13004" y="2100"/>
                  </a:lnTo>
                  <a:lnTo>
                    <a:pt x="12554" y="1731"/>
                  </a:lnTo>
                  <a:cubicBezTo>
                    <a:pt x="11185" y="615"/>
                    <a:pt x="9459" y="1"/>
                    <a:pt x="7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8"/>
          <p:cNvGrpSpPr/>
          <p:nvPr/>
        </p:nvGrpSpPr>
        <p:grpSpPr>
          <a:xfrm>
            <a:off x="2157988" y="3928212"/>
            <a:ext cx="979800" cy="979800"/>
            <a:chOff x="2157988" y="3928212"/>
            <a:chExt cx="979800" cy="979800"/>
          </a:xfrm>
        </p:grpSpPr>
        <p:sp>
          <p:nvSpPr>
            <p:cNvPr id="663" name="Google Shape;663;p48"/>
            <p:cNvSpPr/>
            <p:nvPr/>
          </p:nvSpPr>
          <p:spPr>
            <a:xfrm>
              <a:off x="2157988" y="3928212"/>
              <a:ext cx="979800" cy="979800"/>
            </a:xfrm>
            <a:prstGeom prst="ellipse">
              <a:avLst/>
            </a:prstGeom>
            <a:solidFill>
              <a:schemeClr val="lt1"/>
            </a:solidFill>
            <a:ln>
              <a:noFill/>
            </a:ln>
            <a:effectLst>
              <a:outerShdw dist="47625" dir="34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a:off x="2361605" y="4131759"/>
              <a:ext cx="572705" cy="572705"/>
            </a:xfrm>
            <a:custGeom>
              <a:avLst/>
              <a:gdLst/>
              <a:ahLst/>
              <a:cxnLst/>
              <a:rect l="l" t="t" r="r" b="b"/>
              <a:pathLst>
                <a:path w="15386" h="15386" extrusionOk="0">
                  <a:moveTo>
                    <a:pt x="7693" y="952"/>
                  </a:moveTo>
                  <a:cubicBezTo>
                    <a:pt x="8192" y="952"/>
                    <a:pt x="8677" y="1008"/>
                    <a:pt x="9146" y="1111"/>
                  </a:cubicBezTo>
                  <a:cubicBezTo>
                    <a:pt x="8899" y="1674"/>
                    <a:pt x="8333" y="2062"/>
                    <a:pt x="7693" y="2062"/>
                  </a:cubicBezTo>
                  <a:cubicBezTo>
                    <a:pt x="7053" y="2062"/>
                    <a:pt x="6487" y="1674"/>
                    <a:pt x="6238" y="1111"/>
                  </a:cubicBezTo>
                  <a:cubicBezTo>
                    <a:pt x="6707" y="1008"/>
                    <a:pt x="7194" y="952"/>
                    <a:pt x="7693" y="952"/>
                  </a:cubicBezTo>
                  <a:close/>
                  <a:moveTo>
                    <a:pt x="3491" y="3667"/>
                  </a:moveTo>
                  <a:cubicBezTo>
                    <a:pt x="3691" y="3667"/>
                    <a:pt x="3855" y="3829"/>
                    <a:pt x="3855" y="4030"/>
                  </a:cubicBezTo>
                  <a:cubicBezTo>
                    <a:pt x="3855" y="4230"/>
                    <a:pt x="3691" y="4392"/>
                    <a:pt x="3491" y="4392"/>
                  </a:cubicBezTo>
                  <a:lnTo>
                    <a:pt x="3016" y="4392"/>
                  </a:lnTo>
                  <a:lnTo>
                    <a:pt x="3016" y="7320"/>
                  </a:lnTo>
                  <a:lnTo>
                    <a:pt x="962" y="7320"/>
                  </a:lnTo>
                  <a:cubicBezTo>
                    <a:pt x="1036" y="5956"/>
                    <a:pt x="1519" y="4697"/>
                    <a:pt x="2289" y="3667"/>
                  </a:cubicBezTo>
                  <a:close/>
                  <a:moveTo>
                    <a:pt x="2505" y="10231"/>
                  </a:moveTo>
                  <a:lnTo>
                    <a:pt x="3789" y="11514"/>
                  </a:lnTo>
                  <a:lnTo>
                    <a:pt x="3789" y="13186"/>
                  </a:lnTo>
                  <a:cubicBezTo>
                    <a:pt x="2753" y="12447"/>
                    <a:pt x="1936" y="11423"/>
                    <a:pt x="1449" y="10231"/>
                  </a:cubicBezTo>
                  <a:close/>
                  <a:moveTo>
                    <a:pt x="12448" y="2921"/>
                  </a:moveTo>
                  <a:cubicBezTo>
                    <a:pt x="13674" y="4142"/>
                    <a:pt x="14434" y="5830"/>
                    <a:pt x="14434" y="7693"/>
                  </a:cubicBezTo>
                  <a:cubicBezTo>
                    <a:pt x="14434" y="10844"/>
                    <a:pt x="12260" y="13496"/>
                    <a:pt x="9334" y="14231"/>
                  </a:cubicBezTo>
                  <a:lnTo>
                    <a:pt x="9334" y="11155"/>
                  </a:lnTo>
                  <a:lnTo>
                    <a:pt x="8858" y="11155"/>
                  </a:lnTo>
                  <a:cubicBezTo>
                    <a:pt x="8293" y="11155"/>
                    <a:pt x="7832" y="10695"/>
                    <a:pt x="7832" y="10129"/>
                  </a:cubicBezTo>
                  <a:cubicBezTo>
                    <a:pt x="7832" y="9565"/>
                    <a:pt x="8293" y="9104"/>
                    <a:pt x="8858" y="9104"/>
                  </a:cubicBezTo>
                  <a:lnTo>
                    <a:pt x="13093" y="9104"/>
                  </a:lnTo>
                  <a:lnTo>
                    <a:pt x="13093" y="6249"/>
                  </a:lnTo>
                  <a:lnTo>
                    <a:pt x="9166" y="6249"/>
                  </a:lnTo>
                  <a:lnTo>
                    <a:pt x="9166" y="5298"/>
                  </a:lnTo>
                  <a:lnTo>
                    <a:pt x="10886" y="5298"/>
                  </a:lnTo>
                  <a:lnTo>
                    <a:pt x="10886" y="4357"/>
                  </a:lnTo>
                  <a:cubicBezTo>
                    <a:pt x="10886" y="4248"/>
                    <a:pt x="10983" y="4125"/>
                    <a:pt x="11089" y="4092"/>
                  </a:cubicBezTo>
                  <a:lnTo>
                    <a:pt x="12448" y="4092"/>
                  </a:lnTo>
                  <a:lnTo>
                    <a:pt x="12448" y="2921"/>
                  </a:lnTo>
                  <a:close/>
                  <a:moveTo>
                    <a:pt x="10064" y="1383"/>
                  </a:moveTo>
                  <a:cubicBezTo>
                    <a:pt x="10573" y="1575"/>
                    <a:pt x="11054" y="1827"/>
                    <a:pt x="11497" y="2132"/>
                  </a:cubicBezTo>
                  <a:lnTo>
                    <a:pt x="11497" y="3139"/>
                  </a:lnTo>
                  <a:lnTo>
                    <a:pt x="10997" y="3139"/>
                  </a:lnTo>
                  <a:lnTo>
                    <a:pt x="10957" y="3147"/>
                  </a:lnTo>
                  <a:cubicBezTo>
                    <a:pt x="10387" y="3242"/>
                    <a:pt x="9941" y="3769"/>
                    <a:pt x="9935" y="4347"/>
                  </a:cubicBezTo>
                  <a:lnTo>
                    <a:pt x="8213" y="4347"/>
                  </a:lnTo>
                  <a:lnTo>
                    <a:pt x="8213" y="7202"/>
                  </a:lnTo>
                  <a:lnTo>
                    <a:pt x="12141" y="7202"/>
                  </a:lnTo>
                  <a:lnTo>
                    <a:pt x="12141" y="8153"/>
                  </a:lnTo>
                  <a:lnTo>
                    <a:pt x="8858" y="8153"/>
                  </a:lnTo>
                  <a:cubicBezTo>
                    <a:pt x="7769" y="8153"/>
                    <a:pt x="6881" y="9040"/>
                    <a:pt x="6881" y="10129"/>
                  </a:cubicBezTo>
                  <a:cubicBezTo>
                    <a:pt x="6881" y="11056"/>
                    <a:pt x="7521" y="11836"/>
                    <a:pt x="8383" y="12050"/>
                  </a:cubicBezTo>
                  <a:lnTo>
                    <a:pt x="8383" y="14398"/>
                  </a:lnTo>
                  <a:cubicBezTo>
                    <a:pt x="8155" y="14421"/>
                    <a:pt x="7925" y="14433"/>
                    <a:pt x="7693" y="14433"/>
                  </a:cubicBezTo>
                  <a:cubicBezTo>
                    <a:pt x="6634" y="14433"/>
                    <a:pt x="5633" y="14187"/>
                    <a:pt x="4741" y="13752"/>
                  </a:cubicBezTo>
                  <a:lnTo>
                    <a:pt x="4741" y="11122"/>
                  </a:lnTo>
                  <a:lnTo>
                    <a:pt x="2899" y="9280"/>
                  </a:lnTo>
                  <a:lnTo>
                    <a:pt x="1141" y="9280"/>
                  </a:lnTo>
                  <a:cubicBezTo>
                    <a:pt x="1062" y="8952"/>
                    <a:pt x="1006" y="8616"/>
                    <a:pt x="977" y="8273"/>
                  </a:cubicBezTo>
                  <a:lnTo>
                    <a:pt x="3967" y="8273"/>
                  </a:lnTo>
                  <a:lnTo>
                    <a:pt x="3967" y="5255"/>
                  </a:lnTo>
                  <a:cubicBezTo>
                    <a:pt x="4457" y="5064"/>
                    <a:pt x="4806" y="4586"/>
                    <a:pt x="4806" y="4030"/>
                  </a:cubicBezTo>
                  <a:cubicBezTo>
                    <a:pt x="4806" y="3305"/>
                    <a:pt x="4216" y="2714"/>
                    <a:pt x="3491" y="2714"/>
                  </a:cubicBezTo>
                  <a:lnTo>
                    <a:pt x="3152" y="2714"/>
                  </a:lnTo>
                  <a:cubicBezTo>
                    <a:pt x="3779" y="2143"/>
                    <a:pt x="4515" y="1687"/>
                    <a:pt x="5322" y="1383"/>
                  </a:cubicBezTo>
                  <a:cubicBezTo>
                    <a:pt x="5469" y="1766"/>
                    <a:pt x="5708" y="2112"/>
                    <a:pt x="6022" y="2387"/>
                  </a:cubicBezTo>
                  <a:cubicBezTo>
                    <a:pt x="6485" y="2792"/>
                    <a:pt x="7078" y="3013"/>
                    <a:pt x="7693" y="3013"/>
                  </a:cubicBezTo>
                  <a:cubicBezTo>
                    <a:pt x="8307" y="3013"/>
                    <a:pt x="8900" y="2792"/>
                    <a:pt x="9363" y="2387"/>
                  </a:cubicBezTo>
                  <a:cubicBezTo>
                    <a:pt x="9677" y="2112"/>
                    <a:pt x="9917" y="1766"/>
                    <a:pt x="10064" y="1383"/>
                  </a:cubicBezTo>
                  <a:close/>
                  <a:moveTo>
                    <a:pt x="7693" y="1"/>
                  </a:moveTo>
                  <a:cubicBezTo>
                    <a:pt x="5637" y="1"/>
                    <a:pt x="3706" y="802"/>
                    <a:pt x="2253" y="2253"/>
                  </a:cubicBezTo>
                  <a:cubicBezTo>
                    <a:pt x="801" y="3707"/>
                    <a:pt x="0" y="5638"/>
                    <a:pt x="0" y="7693"/>
                  </a:cubicBezTo>
                  <a:cubicBezTo>
                    <a:pt x="0" y="9747"/>
                    <a:pt x="801" y="11680"/>
                    <a:pt x="2253" y="13132"/>
                  </a:cubicBezTo>
                  <a:cubicBezTo>
                    <a:pt x="3706" y="14585"/>
                    <a:pt x="5637" y="15386"/>
                    <a:pt x="7693" y="15386"/>
                  </a:cubicBezTo>
                  <a:cubicBezTo>
                    <a:pt x="9747" y="15386"/>
                    <a:pt x="11679" y="14585"/>
                    <a:pt x="13131" y="13132"/>
                  </a:cubicBezTo>
                  <a:cubicBezTo>
                    <a:pt x="14584" y="11680"/>
                    <a:pt x="15385" y="9747"/>
                    <a:pt x="15385" y="7693"/>
                  </a:cubicBezTo>
                  <a:cubicBezTo>
                    <a:pt x="15385" y="5638"/>
                    <a:pt x="14584" y="3707"/>
                    <a:pt x="13131" y="2253"/>
                  </a:cubicBezTo>
                  <a:lnTo>
                    <a:pt x="13133" y="2253"/>
                  </a:lnTo>
                  <a:cubicBezTo>
                    <a:pt x="11679" y="800"/>
                    <a:pt x="9747" y="1"/>
                    <a:pt x="7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C02B2018-1D22-E966-D2E7-D41D0B8A5989}"/>
              </a:ext>
            </a:extLst>
          </p:cNvPr>
          <p:cNvSpPr>
            <a:spLocks noGrp="1"/>
          </p:cNvSpPr>
          <p:nvPr>
            <p:ph type="body" idx="1"/>
          </p:nvPr>
        </p:nvSpPr>
        <p:spPr>
          <a:xfrm>
            <a:off x="478401" y="1226901"/>
            <a:ext cx="7704000" cy="3899192"/>
          </a:xfrm>
        </p:spPr>
        <p:txBody>
          <a:bodyPr/>
          <a:lstStyle/>
          <a:p>
            <a:pPr marL="152400" indent="0" algn="just">
              <a:buNone/>
            </a:pPr>
            <a:r>
              <a:rPr lang="en-US" sz="1400" b="1" dirty="0">
                <a:latin typeface="Times New Roman" panose="02020603050405020304" pitchFamily="18" charset="0"/>
                <a:cs typeface="Times New Roman" panose="02020603050405020304" pitchFamily="18" charset="0"/>
              </a:rPr>
              <a:t>3. Handling Outliers</a:t>
            </a:r>
          </a:p>
          <a:p>
            <a:pPr marL="152400" indent="0" algn="just">
              <a:buNone/>
            </a:pPr>
            <a:r>
              <a:rPr lang="en-US" sz="1400" b="1" dirty="0">
                <a:latin typeface="Times New Roman" panose="02020603050405020304" pitchFamily="18" charset="0"/>
                <a:cs typeface="Times New Roman" panose="02020603050405020304" pitchFamily="18" charset="0"/>
              </a:rPr>
              <a:t>Detection:</a:t>
            </a:r>
          </a:p>
          <a:p>
            <a:pPr marL="609600" lvl="1" indent="0" algn="just">
              <a:buNone/>
            </a:pPr>
            <a:r>
              <a:rPr lang="en-US" sz="1400" dirty="0">
                <a:latin typeface="Times New Roman" panose="02020603050405020304" pitchFamily="18" charset="0"/>
                <a:cs typeface="Times New Roman" panose="02020603050405020304" pitchFamily="18" charset="0"/>
              </a:rPr>
              <a:t>•Use statistical methods like z-score, IQR (Interquartile Range), or visualizations like boxplots.</a:t>
            </a:r>
          </a:p>
          <a:p>
            <a:pPr marL="609600" lvl="1" indent="0" algn="just">
              <a:buNone/>
            </a:pPr>
            <a:r>
              <a:rPr lang="en-US" sz="1400" dirty="0">
                <a:latin typeface="Times New Roman" panose="02020603050405020304" pitchFamily="18" charset="0"/>
                <a:cs typeface="Times New Roman" panose="02020603050405020304" pitchFamily="18" charset="0"/>
              </a:rPr>
              <a:t>Treatment:</a:t>
            </a:r>
          </a:p>
          <a:p>
            <a:pPr marL="609600" lvl="1" indent="0" algn="just">
              <a:buNone/>
            </a:pPr>
            <a:r>
              <a:rPr lang="en-US" sz="1400" dirty="0">
                <a:latin typeface="Times New Roman" panose="02020603050405020304" pitchFamily="18" charset="0"/>
                <a:cs typeface="Times New Roman" panose="02020603050405020304" pitchFamily="18" charset="0"/>
              </a:rPr>
              <a:t>•Remove outliers if they are errors.</a:t>
            </a:r>
          </a:p>
          <a:p>
            <a:pPr marL="609600" lvl="1" indent="0" algn="just">
              <a:buNone/>
            </a:pPr>
            <a:r>
              <a:rPr lang="en-US" sz="1400" dirty="0">
                <a:latin typeface="Times New Roman" panose="02020603050405020304" pitchFamily="18" charset="0"/>
                <a:cs typeface="Times New Roman" panose="02020603050405020304" pitchFamily="18" charset="0"/>
              </a:rPr>
              <a:t>•Transform them using techniques like log transformation or capping.</a:t>
            </a:r>
          </a:p>
          <a:p>
            <a:pPr marL="152400" indent="0" algn="just">
              <a:buNone/>
            </a:pPr>
            <a:r>
              <a:rPr lang="en-US" sz="1400" b="1" dirty="0">
                <a:latin typeface="Times New Roman" panose="02020603050405020304" pitchFamily="18" charset="0"/>
                <a:cs typeface="Times New Roman" panose="02020603050405020304" pitchFamily="18" charset="0"/>
              </a:rPr>
              <a:t>4. Transforming Skewed Data</a:t>
            </a:r>
          </a:p>
          <a:p>
            <a:pPr marL="609600" lvl="1" indent="0" algn="just">
              <a:buNone/>
            </a:pPr>
            <a:r>
              <a:rPr lang="en-US" sz="1400" dirty="0">
                <a:latin typeface="Times New Roman" panose="02020603050405020304" pitchFamily="18" charset="0"/>
                <a:cs typeface="Times New Roman" panose="02020603050405020304" pitchFamily="18" charset="0"/>
              </a:rPr>
              <a:t>•Apply transformations like log, square root, or Box-Cox to normalize skewed data.</a:t>
            </a:r>
          </a:p>
          <a:p>
            <a:pPr marL="152400" indent="0" algn="just">
              <a:buNone/>
            </a:pPr>
            <a:r>
              <a:rPr lang="en-US" sz="1400" b="1" dirty="0">
                <a:latin typeface="Times New Roman" panose="02020603050405020304" pitchFamily="18" charset="0"/>
                <a:cs typeface="Times New Roman" panose="02020603050405020304" pitchFamily="18" charset="0"/>
              </a:rPr>
              <a:t>5.Standardizing Numerical Features</a:t>
            </a:r>
          </a:p>
          <a:p>
            <a:pPr marL="609600" lvl="1" indent="0" algn="just">
              <a:buNone/>
            </a:pPr>
            <a:r>
              <a:rPr lang="en-US" sz="1400" dirty="0">
                <a:latin typeface="Times New Roman" panose="02020603050405020304" pitchFamily="18" charset="0"/>
                <a:cs typeface="Times New Roman" panose="02020603050405020304" pitchFamily="18" charset="0"/>
              </a:rPr>
              <a:t>•Scale features to have a mean of 0 and standard deviation of 1 using methods like </a:t>
            </a:r>
            <a:r>
              <a:rPr lang="en-US" sz="1400" dirty="0" err="1">
                <a:latin typeface="Times New Roman" panose="02020603050405020304" pitchFamily="18" charset="0"/>
                <a:cs typeface="Times New Roman" panose="02020603050405020304" pitchFamily="18" charset="0"/>
              </a:rPr>
              <a:t>StandardScaler</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387485"/>
      </p:ext>
    </p:extLst>
  </p:cSld>
  <p:clrMapOvr>
    <a:masterClrMapping/>
  </p:clrMapOvr>
</p:sld>
</file>

<file path=ppt/theme/theme1.xml><?xml version="1.0" encoding="utf-8"?>
<a:theme xmlns:a="http://schemas.openxmlformats.org/drawingml/2006/main"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1151</Words>
  <Application>Microsoft Office PowerPoint</Application>
  <PresentationFormat>On-screen Show (16:9)</PresentationFormat>
  <Paragraphs>94</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Anaheim</vt:lpstr>
      <vt:lpstr>Arial</vt:lpstr>
      <vt:lpstr>Barlow</vt:lpstr>
      <vt:lpstr>Bebas Neue</vt:lpstr>
      <vt:lpstr>Nunito Light</vt:lpstr>
      <vt:lpstr>Times New Roman</vt:lpstr>
      <vt:lpstr>Oswald</vt:lpstr>
      <vt:lpstr>Barlow Light</vt:lpstr>
      <vt:lpstr>Weatherperson Digital Resume by Slidesgo</vt:lpstr>
      <vt:lpstr>Weather Analysis In Szeged</vt:lpstr>
      <vt:lpstr>TABLE OF CONTENTS</vt:lpstr>
      <vt:lpstr>ABSTRACT</vt:lpstr>
      <vt:lpstr>PowerPoint Presentation</vt:lpstr>
      <vt:lpstr>Literature Survey </vt:lpstr>
      <vt:lpstr>Dataset Description </vt:lpstr>
      <vt:lpstr>Preprocessing Activities</vt:lpstr>
      <vt:lpstr>Preprocessing Activities</vt:lpstr>
      <vt:lpstr>Preprocessing Activities</vt:lpstr>
      <vt:lpstr>Drive Link : Jupyter File  DataSet Link : WeatherHistory.csv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91924</dc:creator>
  <cp:lastModifiedBy>Urlana Suresh Kumar</cp:lastModifiedBy>
  <cp:revision>2</cp:revision>
  <dcterms:modified xsi:type="dcterms:W3CDTF">2025-01-09T20:53:55Z</dcterms:modified>
</cp:coreProperties>
</file>