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72" r:id="rId3"/>
    <p:sldId id="288" r:id="rId4"/>
    <p:sldId id="302" r:id="rId5"/>
    <p:sldId id="280" r:id="rId6"/>
    <p:sldId id="301" r:id="rId7"/>
    <p:sldId id="300" r:id="rId8"/>
    <p:sldId id="289" r:id="rId9"/>
    <p:sldId id="292" r:id="rId10"/>
    <p:sldId id="293" r:id="rId11"/>
    <p:sldId id="304" r:id="rId12"/>
    <p:sldId id="299" r:id="rId13"/>
    <p:sldId id="303" r:id="rId14"/>
    <p:sldId id="294" r:id="rId15"/>
    <p:sldId id="306" r:id="rId16"/>
    <p:sldId id="307" r:id="rId17"/>
    <p:sldId id="291" r:id="rId18"/>
    <p:sldId id="314" r:id="rId19"/>
    <p:sldId id="309" r:id="rId20"/>
    <p:sldId id="290" r:id="rId21"/>
    <p:sldId id="287" r:id="rId22"/>
    <p:sldId id="273" r:id="rId23"/>
    <p:sldId id="295" r:id="rId24"/>
    <p:sldId id="310" r:id="rId25"/>
    <p:sldId id="311" r:id="rId26"/>
    <p:sldId id="308" r:id="rId27"/>
    <p:sldId id="296" r:id="rId28"/>
    <p:sldId id="316" r:id="rId29"/>
    <p:sldId id="312" r:id="rId30"/>
    <p:sldId id="284" r:id="rId31"/>
    <p:sldId id="315" r:id="rId32"/>
    <p:sldId id="297" r:id="rId33"/>
    <p:sldId id="266" r:id="rId34"/>
    <p:sldId id="26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613" autoAdjust="0"/>
  </p:normalViewPr>
  <p:slideViewPr>
    <p:cSldViewPr snapToGrid="0">
      <p:cViewPr varScale="1">
        <p:scale>
          <a:sx n="108" d="100"/>
          <a:sy n="108" d="100"/>
        </p:scale>
        <p:origin x="144"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CDBFC-EEA4-453B-86B3-ADD4800CC39C}"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91D93-7DFA-402D-9598-316B5992C3F4}" type="slidenum">
              <a:rPr lang="en-US" smtClean="0"/>
              <a:t>‹#›</a:t>
            </a:fld>
            <a:endParaRPr lang="en-US"/>
          </a:p>
        </p:txBody>
      </p:sp>
    </p:spTree>
    <p:extLst>
      <p:ext uri="{BB962C8B-B14F-4D97-AF65-F5344CB8AC3E}">
        <p14:creationId xmlns:p14="http://schemas.microsoft.com/office/powerpoint/2010/main" val="21063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Processes – Normal processes based on image files (PE32 exe files), such as notepad.exe, cmd.exe, explorer.exe, etc.</a:t>
            </a:r>
          </a:p>
          <a:p>
            <a:endParaRPr lang="en-US" dirty="0"/>
          </a:p>
          <a:p>
            <a:r>
              <a:rPr lang="en-US" dirty="0"/>
              <a:t>Subsystem DLLs – Dynamic Link Libraries (DLLs) that implement the API of a subsystem. A subsystem is a view of capabilities the OS exposes to processes. These DLLs, found in C:\Windows\System32, export the officially documented API of Windows (Win32 API)</a:t>
            </a:r>
          </a:p>
          <a:p>
            <a:endParaRPr lang="en-US" dirty="0"/>
          </a:p>
          <a:p>
            <a:r>
              <a:rPr lang="en-US" dirty="0"/>
              <a:t>NTDLL.DLL – Implements the Windows Native API. This is the lowest layer of code in user mode. It contains system call wrappers to transition into kernel mode (trap). It also implements the heap manager and the image loader.</a:t>
            </a:r>
          </a:p>
          <a:p>
            <a:endParaRPr lang="en-US" dirty="0"/>
          </a:p>
          <a:p>
            <a:r>
              <a:rPr lang="en-US" dirty="0"/>
              <a:t>Service Processes – Normal Windows processes that communicate with the Service Control Manager (SCM, implemented in services.exe).</a:t>
            </a:r>
          </a:p>
          <a:p>
            <a:endParaRPr lang="en-US" dirty="0"/>
          </a:p>
          <a:p>
            <a:r>
              <a:rPr lang="en-US" dirty="0"/>
              <a:t>System Processes – Umbrella term to describe Windows processes that are always just there. Examples include smss.exe, lsass.exe, winlogon.exe, services.exe, etc.</a:t>
            </a:r>
          </a:p>
          <a:p>
            <a:endParaRPr lang="en-US" dirty="0"/>
          </a:p>
          <a:p>
            <a:r>
              <a:rPr lang="en-US" dirty="0"/>
              <a:t>Subsystem Process (crss.exe) – Helper for the kernel to manage processes.</a:t>
            </a:r>
          </a:p>
          <a:p>
            <a:endParaRPr lang="en-US" dirty="0"/>
          </a:p>
          <a:p>
            <a:r>
              <a:rPr lang="en-US" dirty="0"/>
              <a:t>Executive – Upper layer of the kernel (NtOskrnl.exe). Hosts most of the kernel mode OS code. Contains various managers.</a:t>
            </a:r>
          </a:p>
          <a:p>
            <a:endParaRPr lang="en-US" dirty="0"/>
          </a:p>
          <a:p>
            <a:r>
              <a:rPr lang="en-US" dirty="0"/>
              <a:t>Kernel – Lower layer of NtOskrnl.exe.  Implements the most fundamental and time-sensitive parts of the kernel mode OS. This include thread scheduling, interrupt and exception dispatching, and implements kernel primitive objects such as mutexes and semaphores. </a:t>
            </a:r>
          </a:p>
          <a:p>
            <a:endParaRPr lang="en-US" dirty="0"/>
          </a:p>
          <a:p>
            <a:r>
              <a:rPr lang="en-US" dirty="0"/>
              <a:t>Device Drivers – Loadable kernel modules.</a:t>
            </a:r>
          </a:p>
          <a:p>
            <a:endParaRPr lang="en-US" dirty="0"/>
          </a:p>
          <a:p>
            <a:r>
              <a:rPr lang="en-US" dirty="0"/>
              <a:t>Win32k.sys – Kernel module (driver) that handles the UI part of Windows</a:t>
            </a:r>
          </a:p>
          <a:p>
            <a:endParaRPr lang="en-US" dirty="0"/>
          </a:p>
          <a:p>
            <a:r>
              <a:rPr lang="en-US" dirty="0"/>
              <a:t>Hardware Abstraction Layer (HAL) – Abstraction layer over the hardware closest to the CPU. It allows device drivers to use APIs that do not require intimate knowledge of the hardware, such as interrupt controllers and DMA controllers</a:t>
            </a:r>
          </a:p>
        </p:txBody>
      </p:sp>
      <p:sp>
        <p:nvSpPr>
          <p:cNvPr id="4" name="Slide Number Placeholder 3"/>
          <p:cNvSpPr>
            <a:spLocks noGrp="1"/>
          </p:cNvSpPr>
          <p:nvPr>
            <p:ph type="sldNum" sz="quarter" idx="5"/>
          </p:nvPr>
        </p:nvSpPr>
        <p:spPr/>
        <p:txBody>
          <a:bodyPr/>
          <a:lstStyle/>
          <a:p>
            <a:fld id="{33C91D93-7DFA-402D-9598-316B5992C3F4}" type="slidenum">
              <a:rPr lang="en-US" smtClean="0"/>
              <a:t>6</a:t>
            </a:fld>
            <a:endParaRPr lang="en-US"/>
          </a:p>
        </p:txBody>
      </p:sp>
    </p:spTree>
    <p:extLst>
      <p:ext uri="{BB962C8B-B14F-4D97-AF65-F5344CB8AC3E}">
        <p14:creationId xmlns:p14="http://schemas.microsoft.com/office/powerpoint/2010/main" val="218186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17</a:t>
            </a:fld>
            <a:endParaRPr lang="en-US"/>
          </a:p>
        </p:txBody>
      </p:sp>
    </p:spTree>
    <p:extLst>
      <p:ext uri="{BB962C8B-B14F-4D97-AF65-F5344CB8AC3E}">
        <p14:creationId xmlns:p14="http://schemas.microsoft.com/office/powerpoint/2010/main" val="3199515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https://learn.microsoft.com/en-us/windows/win32/api/processthreadsapi/nf-processthreadsapi-createprocessa</a:t>
            </a:r>
          </a:p>
        </p:txBody>
      </p:sp>
      <p:sp>
        <p:nvSpPr>
          <p:cNvPr id="4" name="Slide Number Placeholder 3"/>
          <p:cNvSpPr>
            <a:spLocks noGrp="1"/>
          </p:cNvSpPr>
          <p:nvPr>
            <p:ph type="sldNum" sz="quarter" idx="5"/>
          </p:nvPr>
        </p:nvSpPr>
        <p:spPr/>
        <p:txBody>
          <a:bodyPr/>
          <a:lstStyle/>
          <a:p>
            <a:fld id="{33C91D93-7DFA-402D-9598-316B5992C3F4}" type="slidenum">
              <a:rPr lang="en-US" smtClean="0"/>
              <a:t>21</a:t>
            </a:fld>
            <a:endParaRPr lang="en-US"/>
          </a:p>
        </p:txBody>
      </p:sp>
    </p:spTree>
    <p:extLst>
      <p:ext uri="{BB962C8B-B14F-4D97-AF65-F5344CB8AC3E}">
        <p14:creationId xmlns:p14="http://schemas.microsoft.com/office/powerpoint/2010/main" val="100584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Parent process forked a child with </a:t>
            </a:r>
            <a:r>
              <a:rPr lang="en-US" dirty="0" err="1"/>
              <a:t>bInheritHandles</a:t>
            </a:r>
            <a:r>
              <a:rPr lang="en-US" dirty="0"/>
              <a:t> = TRUE.  Only inheritable handles are inherited by the child process.</a:t>
            </a:r>
          </a:p>
        </p:txBody>
      </p:sp>
      <p:sp>
        <p:nvSpPr>
          <p:cNvPr id="4" name="Slide Number Placeholder 3"/>
          <p:cNvSpPr>
            <a:spLocks noGrp="1"/>
          </p:cNvSpPr>
          <p:nvPr>
            <p:ph type="sldNum" sz="quarter" idx="5"/>
          </p:nvPr>
        </p:nvSpPr>
        <p:spPr/>
        <p:txBody>
          <a:bodyPr/>
          <a:lstStyle/>
          <a:p>
            <a:fld id="{33C91D93-7DFA-402D-9598-316B5992C3F4}" type="slidenum">
              <a:rPr lang="en-US" smtClean="0"/>
              <a:t>22</a:t>
            </a:fld>
            <a:endParaRPr lang="en-US"/>
          </a:p>
        </p:txBody>
      </p:sp>
    </p:spTree>
    <p:extLst>
      <p:ext uri="{BB962C8B-B14F-4D97-AF65-F5344CB8AC3E}">
        <p14:creationId xmlns:p14="http://schemas.microsoft.com/office/powerpoint/2010/main" val="2357905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23</a:t>
            </a:fld>
            <a:endParaRPr lang="en-US"/>
          </a:p>
        </p:txBody>
      </p:sp>
    </p:spTree>
    <p:extLst>
      <p:ext uri="{BB962C8B-B14F-4D97-AF65-F5344CB8AC3E}">
        <p14:creationId xmlns:p14="http://schemas.microsoft.com/office/powerpoint/2010/main" val="88046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24</a:t>
            </a:fld>
            <a:endParaRPr lang="en-US"/>
          </a:p>
        </p:txBody>
      </p:sp>
    </p:spTree>
    <p:extLst>
      <p:ext uri="{BB962C8B-B14F-4D97-AF65-F5344CB8AC3E}">
        <p14:creationId xmlns:p14="http://schemas.microsoft.com/office/powerpoint/2010/main" val="3982890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25</a:t>
            </a:fld>
            <a:endParaRPr lang="en-US"/>
          </a:p>
        </p:txBody>
      </p:sp>
    </p:spTree>
    <p:extLst>
      <p:ext uri="{BB962C8B-B14F-4D97-AF65-F5344CB8AC3E}">
        <p14:creationId xmlns:p14="http://schemas.microsoft.com/office/powerpoint/2010/main" val="2799522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in class</a:t>
            </a:r>
          </a:p>
        </p:txBody>
      </p:sp>
      <p:sp>
        <p:nvSpPr>
          <p:cNvPr id="4" name="Slide Number Placeholder 3"/>
          <p:cNvSpPr>
            <a:spLocks noGrp="1"/>
          </p:cNvSpPr>
          <p:nvPr>
            <p:ph type="sldNum" sz="quarter" idx="5"/>
          </p:nvPr>
        </p:nvSpPr>
        <p:spPr/>
        <p:txBody>
          <a:bodyPr/>
          <a:lstStyle/>
          <a:p>
            <a:fld id="{33C91D93-7DFA-402D-9598-316B5992C3F4}" type="slidenum">
              <a:rPr lang="en-US" smtClean="0"/>
              <a:t>26</a:t>
            </a:fld>
            <a:endParaRPr lang="en-US"/>
          </a:p>
        </p:txBody>
      </p:sp>
    </p:spTree>
    <p:extLst>
      <p:ext uri="{BB962C8B-B14F-4D97-AF65-F5344CB8AC3E}">
        <p14:creationId xmlns:p14="http://schemas.microsoft.com/office/powerpoint/2010/main" val="4113352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call number (Dispatch ID) for NtCreateFile is 0x55.</a:t>
            </a:r>
          </a:p>
          <a:p>
            <a:r>
              <a:rPr lang="en-US" dirty="0"/>
              <a:t>The test at 0x7FFE0308 is checking for bitness. If x64, then </a:t>
            </a:r>
            <a:r>
              <a:rPr lang="en-US" dirty="0" err="1"/>
              <a:t>syscall</a:t>
            </a:r>
            <a:r>
              <a:rPr lang="en-US" dirty="0"/>
              <a:t> is invoked. Otherwise, a software interrupt (int 2E) is invoked.</a:t>
            </a:r>
          </a:p>
        </p:txBody>
      </p:sp>
      <p:sp>
        <p:nvSpPr>
          <p:cNvPr id="4" name="Slide Number Placeholder 3"/>
          <p:cNvSpPr>
            <a:spLocks noGrp="1"/>
          </p:cNvSpPr>
          <p:nvPr>
            <p:ph type="sldNum" sz="quarter" idx="5"/>
          </p:nvPr>
        </p:nvSpPr>
        <p:spPr/>
        <p:txBody>
          <a:bodyPr/>
          <a:lstStyle/>
          <a:p>
            <a:fld id="{33C91D93-7DFA-402D-9598-316B5992C3F4}" type="slidenum">
              <a:rPr lang="en-US" smtClean="0"/>
              <a:t>27</a:t>
            </a:fld>
            <a:endParaRPr lang="en-US"/>
          </a:p>
        </p:txBody>
      </p:sp>
    </p:spTree>
    <p:extLst>
      <p:ext uri="{BB962C8B-B14F-4D97-AF65-F5344CB8AC3E}">
        <p14:creationId xmlns:p14="http://schemas.microsoft.com/office/powerpoint/2010/main" val="3509414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28</a:t>
            </a:fld>
            <a:endParaRPr lang="en-US"/>
          </a:p>
        </p:txBody>
      </p:sp>
    </p:spTree>
    <p:extLst>
      <p:ext uri="{BB962C8B-B14F-4D97-AF65-F5344CB8AC3E}">
        <p14:creationId xmlns:p14="http://schemas.microsoft.com/office/powerpoint/2010/main" val="342526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typically 2 versions of the entire Windows Subsystem on every Windows OS: a 32-bit variant, and the 64-bit variant. WOW is an abstraction layer that exposes a 32-bit view of a 64-bit system to 32-bit processes. </a:t>
            </a:r>
          </a:p>
          <a:p>
            <a:endParaRPr lang="en-US" dirty="0"/>
          </a:p>
          <a:p>
            <a:r>
              <a:rPr lang="en-US" dirty="0"/>
              <a:t>Heaven’s Gate.</a:t>
            </a:r>
          </a:p>
        </p:txBody>
      </p:sp>
      <p:sp>
        <p:nvSpPr>
          <p:cNvPr id="4" name="Slide Number Placeholder 3"/>
          <p:cNvSpPr>
            <a:spLocks noGrp="1"/>
          </p:cNvSpPr>
          <p:nvPr>
            <p:ph type="sldNum" sz="quarter" idx="5"/>
          </p:nvPr>
        </p:nvSpPr>
        <p:spPr/>
        <p:txBody>
          <a:bodyPr/>
          <a:lstStyle/>
          <a:p>
            <a:fld id="{33C91D93-7DFA-402D-9598-316B5992C3F4}" type="slidenum">
              <a:rPr lang="en-US" smtClean="0"/>
              <a:t>29</a:t>
            </a:fld>
            <a:endParaRPr lang="en-US"/>
          </a:p>
        </p:txBody>
      </p:sp>
    </p:spTree>
    <p:extLst>
      <p:ext uri="{BB962C8B-B14F-4D97-AF65-F5344CB8AC3E}">
        <p14:creationId xmlns:p14="http://schemas.microsoft.com/office/powerpoint/2010/main" val="115067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cover the PE32 file structure in more depth in future lessons</a:t>
            </a:r>
          </a:p>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7</a:t>
            </a:fld>
            <a:endParaRPr lang="en-US"/>
          </a:p>
        </p:txBody>
      </p:sp>
    </p:spTree>
    <p:extLst>
      <p:ext uri="{BB962C8B-B14F-4D97-AF65-F5344CB8AC3E}">
        <p14:creationId xmlns:p14="http://schemas.microsoft.com/office/powerpoint/2010/main" val="2900910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30</a:t>
            </a:fld>
            <a:endParaRPr lang="en-US"/>
          </a:p>
        </p:txBody>
      </p:sp>
    </p:spTree>
    <p:extLst>
      <p:ext uri="{BB962C8B-B14F-4D97-AF65-F5344CB8AC3E}">
        <p14:creationId xmlns:p14="http://schemas.microsoft.com/office/powerpoint/2010/main" val="195534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31</a:t>
            </a:fld>
            <a:endParaRPr lang="en-US"/>
          </a:p>
        </p:txBody>
      </p:sp>
    </p:spTree>
    <p:extLst>
      <p:ext uri="{BB962C8B-B14F-4D97-AF65-F5344CB8AC3E}">
        <p14:creationId xmlns:p14="http://schemas.microsoft.com/office/powerpoint/2010/main" val="1882657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address space starts out mostly empty. The executable image (e.g. PE32 file) and ntdll.dll are the first to be mapped, followed by more subsystem DLLs. Private means other processes cannot access it directly. Address space starts at 0 (although the first 64KB of address cannot be allocated or used in any way), and goes up to a max which depends on the process “bitness” (32-bit or 64-bit).</a:t>
            </a:r>
          </a:p>
        </p:txBody>
      </p:sp>
      <p:sp>
        <p:nvSpPr>
          <p:cNvPr id="4" name="Slide Number Placeholder 3"/>
          <p:cNvSpPr>
            <a:spLocks noGrp="1"/>
          </p:cNvSpPr>
          <p:nvPr>
            <p:ph type="sldNum" sz="quarter" idx="5"/>
          </p:nvPr>
        </p:nvSpPr>
        <p:spPr/>
        <p:txBody>
          <a:bodyPr/>
          <a:lstStyle/>
          <a:p>
            <a:fld id="{33C91D93-7DFA-402D-9598-316B5992C3F4}" type="slidenum">
              <a:rPr lang="en-US" smtClean="0"/>
              <a:t>10</a:t>
            </a:fld>
            <a:endParaRPr lang="en-US"/>
          </a:p>
        </p:txBody>
      </p:sp>
    </p:spTree>
    <p:extLst>
      <p:ext uri="{BB962C8B-B14F-4D97-AF65-F5344CB8AC3E}">
        <p14:creationId xmlns:p14="http://schemas.microsoft.com/office/powerpoint/2010/main" val="3953814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32-bit models w/ 4GB of virtual memory, the MSB (most significant bit) indicates user space or kernel space</a:t>
            </a:r>
          </a:p>
          <a:p>
            <a:endParaRPr lang="en-US" dirty="0"/>
          </a:p>
          <a:p>
            <a:r>
              <a:rPr lang="en-US" dirty="0"/>
              <a:t>Process addresses are process-relative.  To reference a memory address less than 0x7FFFFFFF, the OS also needs to know which process.</a:t>
            </a:r>
          </a:p>
        </p:txBody>
      </p:sp>
      <p:sp>
        <p:nvSpPr>
          <p:cNvPr id="4" name="Slide Number Placeholder 3"/>
          <p:cNvSpPr>
            <a:spLocks noGrp="1"/>
          </p:cNvSpPr>
          <p:nvPr>
            <p:ph type="sldNum" sz="quarter" idx="5"/>
          </p:nvPr>
        </p:nvSpPr>
        <p:spPr/>
        <p:txBody>
          <a:bodyPr/>
          <a:lstStyle/>
          <a:p>
            <a:fld id="{33C91D93-7DFA-402D-9598-316B5992C3F4}" type="slidenum">
              <a:rPr lang="en-US" smtClean="0"/>
              <a:t>11</a:t>
            </a:fld>
            <a:endParaRPr lang="en-US"/>
          </a:p>
        </p:txBody>
      </p:sp>
    </p:spTree>
    <p:extLst>
      <p:ext uri="{BB962C8B-B14F-4D97-AF65-F5344CB8AC3E}">
        <p14:creationId xmlns:p14="http://schemas.microsoft.com/office/powerpoint/2010/main" val="1718515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memory is virtual – there is an indirect relationship between an address range and the exact location where it’s found in physical memory (RAM).  A buffer in a process may be mapped to physical memory, or it may have been paged out and lives in a page file.  If not mapped, the CPU raises a page fault exception that will cause the memory manager’s page fault handler to fetch data from the appropriate page file, copy it to RAM, and update the page table entries. </a:t>
            </a:r>
          </a:p>
        </p:txBody>
      </p:sp>
      <p:sp>
        <p:nvSpPr>
          <p:cNvPr id="4" name="Slide Number Placeholder 3"/>
          <p:cNvSpPr>
            <a:spLocks noGrp="1"/>
          </p:cNvSpPr>
          <p:nvPr>
            <p:ph type="sldNum" sz="quarter" idx="5"/>
          </p:nvPr>
        </p:nvSpPr>
        <p:spPr/>
        <p:txBody>
          <a:bodyPr/>
          <a:lstStyle/>
          <a:p>
            <a:fld id="{33C91D93-7DFA-402D-9598-316B5992C3F4}" type="slidenum">
              <a:rPr lang="en-US" smtClean="0"/>
              <a:t>12</a:t>
            </a:fld>
            <a:endParaRPr lang="en-US"/>
          </a:p>
        </p:txBody>
      </p:sp>
    </p:spTree>
    <p:extLst>
      <p:ext uri="{BB962C8B-B14F-4D97-AF65-F5344CB8AC3E}">
        <p14:creationId xmlns:p14="http://schemas.microsoft.com/office/powerpoint/2010/main" val="21226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physical memory (RAM) layout details is abstracted away from the process.</a:t>
            </a:r>
          </a:p>
        </p:txBody>
      </p:sp>
      <p:sp>
        <p:nvSpPr>
          <p:cNvPr id="4" name="Slide Number Placeholder 3"/>
          <p:cNvSpPr>
            <a:spLocks noGrp="1"/>
          </p:cNvSpPr>
          <p:nvPr>
            <p:ph type="sldNum" sz="quarter" idx="5"/>
          </p:nvPr>
        </p:nvSpPr>
        <p:spPr/>
        <p:txBody>
          <a:bodyPr/>
          <a:lstStyle/>
          <a:p>
            <a:fld id="{33C91D93-7DFA-402D-9598-316B5992C3F4}" type="slidenum">
              <a:rPr lang="en-US" smtClean="0"/>
              <a:t>13</a:t>
            </a:fld>
            <a:endParaRPr lang="en-US"/>
          </a:p>
        </p:txBody>
      </p:sp>
    </p:spTree>
    <p:extLst>
      <p:ext uri="{BB962C8B-B14F-4D97-AF65-F5344CB8AC3E}">
        <p14:creationId xmlns:p14="http://schemas.microsoft.com/office/powerpoint/2010/main" val="257321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14</a:t>
            </a:fld>
            <a:endParaRPr lang="en-US"/>
          </a:p>
        </p:txBody>
      </p:sp>
    </p:spTree>
    <p:extLst>
      <p:ext uri="{BB962C8B-B14F-4D97-AF65-F5344CB8AC3E}">
        <p14:creationId xmlns:p14="http://schemas.microsoft.com/office/powerpoint/2010/main" val="327663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15</a:t>
            </a:fld>
            <a:endParaRPr lang="en-US"/>
          </a:p>
        </p:txBody>
      </p:sp>
    </p:spTree>
    <p:extLst>
      <p:ext uri="{BB962C8B-B14F-4D97-AF65-F5344CB8AC3E}">
        <p14:creationId xmlns:p14="http://schemas.microsoft.com/office/powerpoint/2010/main" val="81739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Thread State Transitions is explained as follows:</a:t>
            </a:r>
          </a:p>
          <a:p>
            <a:pPr algn="l">
              <a:buFont typeface="+mj-lt"/>
              <a:buAutoNum type="arabicPeriod"/>
            </a:pPr>
            <a:r>
              <a:rPr lang="en-US" b="0" i="0" dirty="0">
                <a:solidFill>
                  <a:srgbClr val="171717"/>
                </a:solidFill>
                <a:effectLst/>
                <a:latin typeface="Segoe UI" panose="020B0502040204020203" pitchFamily="34" charset="0"/>
              </a:rPr>
              <a:t>A thread in the Running state initiates a transition to the Waiting state by calling a wait function such as </a:t>
            </a:r>
            <a:r>
              <a:rPr lang="en-US" b="1" i="0" dirty="0" err="1">
                <a:solidFill>
                  <a:srgbClr val="171717"/>
                </a:solidFill>
                <a:effectLst/>
                <a:latin typeface="Segoe UI" panose="020B0502040204020203" pitchFamily="34" charset="0"/>
              </a:rPr>
              <a:t>WaitForSingleObject</a:t>
            </a:r>
            <a:r>
              <a:rPr lang="en-US" b="0" i="0" dirty="0">
                <a:solidFill>
                  <a:srgbClr val="171717"/>
                </a:solidFill>
                <a:effectLst/>
                <a:latin typeface="Segoe UI" panose="020B0502040204020203" pitchFamily="34" charset="0"/>
              </a:rPr>
              <a:t> or </a:t>
            </a:r>
            <a:r>
              <a:rPr lang="en-US" b="1" i="0" dirty="0">
                <a:solidFill>
                  <a:srgbClr val="171717"/>
                </a:solidFill>
                <a:effectLst/>
                <a:latin typeface="Segoe UI" panose="020B0502040204020203" pitchFamily="34" charset="0"/>
              </a:rPr>
              <a:t>Sleep(&gt; 0)</a:t>
            </a:r>
            <a:r>
              <a:rPr lang="en-US" b="0" i="0" dirty="0">
                <a:solidFill>
                  <a:srgbClr val="171717"/>
                </a:solidFill>
                <a:effectLst/>
                <a:latin typeface="Segoe UI" panose="020B0502040204020203" pitchFamily="34" charset="0"/>
              </a:rPr>
              <a:t>.</a:t>
            </a:r>
          </a:p>
          <a:p>
            <a:pPr algn="l">
              <a:buFont typeface="+mj-lt"/>
              <a:buAutoNum type="arabicPeriod"/>
            </a:pPr>
            <a:r>
              <a:rPr lang="en-US" b="0" i="0" dirty="0">
                <a:solidFill>
                  <a:srgbClr val="171717"/>
                </a:solidFill>
                <a:effectLst/>
                <a:latin typeface="Segoe UI" panose="020B0502040204020203" pitchFamily="34" charset="0"/>
              </a:rPr>
              <a:t>A running thread or kernel operation readies a thread in the Waiting state (for example, </a:t>
            </a:r>
            <a:r>
              <a:rPr lang="en-US" b="1" i="0" dirty="0" err="1">
                <a:solidFill>
                  <a:srgbClr val="171717"/>
                </a:solidFill>
                <a:effectLst/>
                <a:latin typeface="Segoe UI" panose="020B0502040204020203" pitchFamily="34" charset="0"/>
              </a:rPr>
              <a:t>SetEvent</a:t>
            </a:r>
            <a:r>
              <a:rPr lang="en-US" b="0" i="0" dirty="0">
                <a:solidFill>
                  <a:srgbClr val="171717"/>
                </a:solidFill>
                <a:effectLst/>
                <a:latin typeface="Segoe UI" panose="020B0502040204020203" pitchFamily="34" charset="0"/>
              </a:rPr>
              <a:t> or timer expiration). If a processor is idle or if the readied thread has a higher priority than a currently running thread, the readied thread can switch directly to the Running state. Otherwise, it is put into the Ready state.</a:t>
            </a:r>
          </a:p>
          <a:p>
            <a:pPr algn="l">
              <a:buFont typeface="+mj-lt"/>
              <a:buAutoNum type="arabicPeriod"/>
            </a:pPr>
            <a:r>
              <a:rPr lang="en-US" b="0" i="0" dirty="0">
                <a:solidFill>
                  <a:srgbClr val="171717"/>
                </a:solidFill>
                <a:effectLst/>
                <a:latin typeface="Segoe UI" panose="020B0502040204020203" pitchFamily="34" charset="0"/>
              </a:rPr>
              <a:t>A thread in the Ready state is scheduled for processing by the dispatcher when a running thread waits, yields </a:t>
            </a:r>
            <a:r>
              <a:rPr lang="en-US" b="1" i="0" dirty="0">
                <a:solidFill>
                  <a:srgbClr val="171717"/>
                </a:solidFill>
                <a:effectLst/>
                <a:latin typeface="Segoe UI" panose="020B0502040204020203" pitchFamily="34" charset="0"/>
              </a:rPr>
              <a:t>(Sleep(0))</a:t>
            </a:r>
            <a:r>
              <a:rPr lang="en-US" b="0" i="0" dirty="0">
                <a:solidFill>
                  <a:srgbClr val="171717"/>
                </a:solidFill>
                <a:effectLst/>
                <a:latin typeface="Segoe UI" panose="020B0502040204020203" pitchFamily="34" charset="0"/>
              </a:rPr>
              <a:t>, or reaches the end of its quantum.</a:t>
            </a:r>
          </a:p>
          <a:p>
            <a:pPr algn="l">
              <a:buFont typeface="+mj-lt"/>
              <a:buAutoNum type="arabicPeriod"/>
            </a:pPr>
            <a:r>
              <a:rPr lang="en-US" b="0" i="0" dirty="0">
                <a:solidFill>
                  <a:srgbClr val="171717"/>
                </a:solidFill>
                <a:effectLst/>
                <a:latin typeface="Segoe UI" panose="020B0502040204020203" pitchFamily="34" charset="0"/>
              </a:rPr>
              <a:t>A thread in the Running state is switched out and placed into the Ready state by the dispatcher when it is preempted by a higher priority thread, yields </a:t>
            </a:r>
            <a:r>
              <a:rPr lang="en-US" b="1" i="0" dirty="0">
                <a:solidFill>
                  <a:srgbClr val="171717"/>
                </a:solidFill>
                <a:effectLst/>
                <a:latin typeface="Segoe UI" panose="020B0502040204020203" pitchFamily="34" charset="0"/>
              </a:rPr>
              <a:t>(Sleep(0))</a:t>
            </a:r>
            <a:r>
              <a:rPr lang="en-US" b="0" i="0" dirty="0">
                <a:solidFill>
                  <a:srgbClr val="171717"/>
                </a:solidFill>
                <a:effectLst/>
                <a:latin typeface="Segoe UI" panose="020B0502040204020203" pitchFamily="34" charset="0"/>
              </a:rPr>
              <a:t>, or when its quantum ends.</a:t>
            </a:r>
          </a:p>
          <a:p>
            <a:pPr algn="l"/>
            <a:r>
              <a:rPr lang="en-US" b="0" i="0" dirty="0">
                <a:solidFill>
                  <a:srgbClr val="171717"/>
                </a:solidFill>
                <a:effectLst/>
                <a:latin typeface="Segoe UI" panose="020B0502040204020203" pitchFamily="34" charset="0"/>
              </a:rPr>
              <a:t>A thread that exists in the Waiting state does not necessarily indicate a performance problem. Most threads spend significant time in the Waiting state, which allows processors to enter idle states and save energy. Thread state becomes an important factor in performance only when a user is waiting for a thread to complete an operation.</a:t>
            </a:r>
          </a:p>
          <a:p>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16</a:t>
            </a:fld>
            <a:endParaRPr lang="en-US"/>
          </a:p>
        </p:txBody>
      </p:sp>
    </p:spTree>
    <p:extLst>
      <p:ext uri="{BB962C8B-B14F-4D97-AF65-F5344CB8AC3E}">
        <p14:creationId xmlns:p14="http://schemas.microsoft.com/office/powerpoint/2010/main" val="27270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F3C3-16F8-453C-A03D-A8B5AD8D6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16BE51-7824-4AE9-B487-ED8540A8E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92C35E-FC92-4082-85BF-3238CB2F647B}"/>
              </a:ext>
            </a:extLst>
          </p:cNvPr>
          <p:cNvSpPr>
            <a:spLocks noGrp="1"/>
          </p:cNvSpPr>
          <p:nvPr>
            <p:ph type="dt" sz="half" idx="10"/>
          </p:nvPr>
        </p:nvSpPr>
        <p:spPr/>
        <p:txBody>
          <a:bodyPr/>
          <a:lstStyle/>
          <a:p>
            <a:fld id="{02586951-FC06-400D-B112-D94F61D2A33E}" type="datetime1">
              <a:rPr lang="en-US" smtClean="0"/>
              <a:t>6/9/2023</a:t>
            </a:fld>
            <a:endParaRPr lang="en-US"/>
          </a:p>
        </p:txBody>
      </p:sp>
      <p:sp>
        <p:nvSpPr>
          <p:cNvPr id="5" name="Footer Placeholder 4">
            <a:extLst>
              <a:ext uri="{FF2B5EF4-FFF2-40B4-BE49-F238E27FC236}">
                <a16:creationId xmlns:a16="http://schemas.microsoft.com/office/drawing/2014/main" id="{46DFDADC-C77A-43AB-A300-98F410296B66}"/>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F5DB0072-A679-4222-B678-5C6D4BC02B8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51897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199D-99CB-49D4-8347-F88C091BA0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B432F-C329-4EBE-BDAC-F1E667A2B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80352-FC71-46A9-B6C1-44D0374CFDD1}"/>
              </a:ext>
            </a:extLst>
          </p:cNvPr>
          <p:cNvSpPr>
            <a:spLocks noGrp="1"/>
          </p:cNvSpPr>
          <p:nvPr>
            <p:ph type="dt" sz="half" idx="10"/>
          </p:nvPr>
        </p:nvSpPr>
        <p:spPr/>
        <p:txBody>
          <a:bodyPr/>
          <a:lstStyle/>
          <a:p>
            <a:fld id="{1799AACD-26B4-449C-9473-C6212DC236EF}" type="datetime1">
              <a:rPr lang="en-US" smtClean="0"/>
              <a:t>6/9/2023</a:t>
            </a:fld>
            <a:endParaRPr lang="en-US"/>
          </a:p>
        </p:txBody>
      </p:sp>
      <p:sp>
        <p:nvSpPr>
          <p:cNvPr id="5" name="Footer Placeholder 4">
            <a:extLst>
              <a:ext uri="{FF2B5EF4-FFF2-40B4-BE49-F238E27FC236}">
                <a16:creationId xmlns:a16="http://schemas.microsoft.com/office/drawing/2014/main" id="{AAE0E79C-AE09-4EBE-9FA0-BD81D0FB5A5B}"/>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87F46BE1-52EE-41B1-A289-4E6B9B9D7D66}"/>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37461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DD379-6C41-4474-9140-773BC2F4F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29059B-73D3-442B-861B-A95771EA9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A256B-E898-41F6-A4C9-3FF6A8B3D0D6}"/>
              </a:ext>
            </a:extLst>
          </p:cNvPr>
          <p:cNvSpPr>
            <a:spLocks noGrp="1"/>
          </p:cNvSpPr>
          <p:nvPr>
            <p:ph type="dt" sz="half" idx="10"/>
          </p:nvPr>
        </p:nvSpPr>
        <p:spPr/>
        <p:txBody>
          <a:bodyPr/>
          <a:lstStyle/>
          <a:p>
            <a:fld id="{AB443B6A-6A52-4647-9954-2BD0C740BE2E}" type="datetime1">
              <a:rPr lang="en-US" smtClean="0"/>
              <a:t>6/9/2023</a:t>
            </a:fld>
            <a:endParaRPr lang="en-US"/>
          </a:p>
        </p:txBody>
      </p:sp>
      <p:sp>
        <p:nvSpPr>
          <p:cNvPr id="5" name="Footer Placeholder 4">
            <a:extLst>
              <a:ext uri="{FF2B5EF4-FFF2-40B4-BE49-F238E27FC236}">
                <a16:creationId xmlns:a16="http://schemas.microsoft.com/office/drawing/2014/main" id="{F7CCBBE1-158C-4EED-A8C1-27FE1AD2B72F}"/>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105A2D8C-DF02-4F1F-A233-690C7275D3C6}"/>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97044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D295-5E15-46E2-BD9D-D40C96F12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24C5A-B35C-4969-BE10-241102153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7CB44-0349-486E-B147-7A333DD6643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EF409E7-4548-4AA5-817A-12D905AD6432}"/>
              </a:ext>
            </a:extLst>
          </p:cNvPr>
          <p:cNvSpPr>
            <a:spLocks noGrp="1"/>
          </p:cNvSpPr>
          <p:nvPr>
            <p:ph type="ftr" sz="quarter" idx="11"/>
          </p:nvPr>
        </p:nvSpPr>
        <p:spPr/>
        <p:txBody>
          <a:bodyPr/>
          <a:lstStyle/>
          <a:p>
            <a:r>
              <a:rPr lang="en-US" dirty="0"/>
              <a:t>CS483 – Digital Forensics</a:t>
            </a:r>
          </a:p>
        </p:txBody>
      </p:sp>
      <p:sp>
        <p:nvSpPr>
          <p:cNvPr id="6" name="Slide Number Placeholder 5">
            <a:extLst>
              <a:ext uri="{FF2B5EF4-FFF2-40B4-BE49-F238E27FC236}">
                <a16:creationId xmlns:a16="http://schemas.microsoft.com/office/drawing/2014/main" id="{B6D487B8-370F-4BF0-811E-8019CA724C17}"/>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96163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A95F-842E-48D0-82EC-239A6B4ACF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641CC1-24C6-455E-842E-836B0EA41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2D5CA-F1A4-4B31-8A09-E9ACDEB5EA42}"/>
              </a:ext>
            </a:extLst>
          </p:cNvPr>
          <p:cNvSpPr>
            <a:spLocks noGrp="1"/>
          </p:cNvSpPr>
          <p:nvPr>
            <p:ph type="dt" sz="half" idx="10"/>
          </p:nvPr>
        </p:nvSpPr>
        <p:spPr/>
        <p:txBody>
          <a:bodyPr/>
          <a:lstStyle/>
          <a:p>
            <a:fld id="{3FA71197-99F4-4D3C-A11C-ABD12B0C56A3}" type="datetime1">
              <a:rPr lang="en-US" smtClean="0"/>
              <a:t>6/9/2023</a:t>
            </a:fld>
            <a:endParaRPr lang="en-US"/>
          </a:p>
        </p:txBody>
      </p:sp>
      <p:sp>
        <p:nvSpPr>
          <p:cNvPr id="5" name="Footer Placeholder 4">
            <a:extLst>
              <a:ext uri="{FF2B5EF4-FFF2-40B4-BE49-F238E27FC236}">
                <a16:creationId xmlns:a16="http://schemas.microsoft.com/office/drawing/2014/main" id="{B79A3DC0-1356-4FCA-B2E5-982B056D17FC}"/>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424B6036-6893-4579-89C8-476722925F7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44172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3C62-15C3-4EC9-BBE4-23BEDF2B30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FFDC8-9994-4F82-9812-617D345AD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06F065-E0D7-4904-A40A-4F8D4AE9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3695E-FA32-4747-A64C-17643AE1C5E7}"/>
              </a:ext>
            </a:extLst>
          </p:cNvPr>
          <p:cNvSpPr>
            <a:spLocks noGrp="1"/>
          </p:cNvSpPr>
          <p:nvPr>
            <p:ph type="dt" sz="half" idx="10"/>
          </p:nvPr>
        </p:nvSpPr>
        <p:spPr/>
        <p:txBody>
          <a:bodyPr/>
          <a:lstStyle/>
          <a:p>
            <a:fld id="{575969E4-574F-40A2-9955-17775655B9DD}" type="datetime1">
              <a:rPr lang="en-US" smtClean="0"/>
              <a:t>6/9/2023</a:t>
            </a:fld>
            <a:endParaRPr lang="en-US"/>
          </a:p>
        </p:txBody>
      </p:sp>
      <p:sp>
        <p:nvSpPr>
          <p:cNvPr id="6" name="Footer Placeholder 5">
            <a:extLst>
              <a:ext uri="{FF2B5EF4-FFF2-40B4-BE49-F238E27FC236}">
                <a16:creationId xmlns:a16="http://schemas.microsoft.com/office/drawing/2014/main" id="{0E9CD20E-ED91-445C-8ABF-130FA0A79584}"/>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C1038B2D-6570-4616-9C53-A06D0B5DFC1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415420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147D-1043-4004-80DD-59F3E2733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E6D66-6D03-4D8E-95BD-6F83A339C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12DD3-043A-42CD-AE30-BD8213BD0E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23B83-9535-40B3-8588-DE3F1C1A8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4FBEB-14CF-4A26-BA38-6EAFA90680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5C3DB1-91B4-4D15-BEB8-9AAE02497406}"/>
              </a:ext>
            </a:extLst>
          </p:cNvPr>
          <p:cNvSpPr>
            <a:spLocks noGrp="1"/>
          </p:cNvSpPr>
          <p:nvPr>
            <p:ph type="dt" sz="half" idx="10"/>
          </p:nvPr>
        </p:nvSpPr>
        <p:spPr/>
        <p:txBody>
          <a:bodyPr/>
          <a:lstStyle/>
          <a:p>
            <a:fld id="{69F8505B-91DD-4FAE-8FDA-63D079A44330}" type="datetime1">
              <a:rPr lang="en-US" smtClean="0"/>
              <a:t>6/9/2023</a:t>
            </a:fld>
            <a:endParaRPr lang="en-US"/>
          </a:p>
        </p:txBody>
      </p:sp>
      <p:sp>
        <p:nvSpPr>
          <p:cNvPr id="8" name="Footer Placeholder 7">
            <a:extLst>
              <a:ext uri="{FF2B5EF4-FFF2-40B4-BE49-F238E27FC236}">
                <a16:creationId xmlns:a16="http://schemas.microsoft.com/office/drawing/2014/main" id="{C56FA37C-AC9F-490F-B763-ECB374DA2F69}"/>
              </a:ext>
            </a:extLst>
          </p:cNvPr>
          <p:cNvSpPr>
            <a:spLocks noGrp="1"/>
          </p:cNvSpPr>
          <p:nvPr>
            <p:ph type="ftr" sz="quarter" idx="11"/>
          </p:nvPr>
        </p:nvSpPr>
        <p:spPr/>
        <p:txBody>
          <a:bodyPr/>
          <a:lstStyle/>
          <a:p>
            <a:r>
              <a:rPr lang="en-US"/>
              <a:t>CY450 - Cyber Security Engineering</a:t>
            </a:r>
          </a:p>
        </p:txBody>
      </p:sp>
      <p:sp>
        <p:nvSpPr>
          <p:cNvPr id="9" name="Slide Number Placeholder 8">
            <a:extLst>
              <a:ext uri="{FF2B5EF4-FFF2-40B4-BE49-F238E27FC236}">
                <a16:creationId xmlns:a16="http://schemas.microsoft.com/office/drawing/2014/main" id="{1A3E3137-5B2A-4369-956F-D29E0334ADB8}"/>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27097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0631-C385-4D07-B8B5-0A2F1B436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AFB753-A796-42AD-B3E6-73B04BBB956E}"/>
              </a:ext>
            </a:extLst>
          </p:cNvPr>
          <p:cNvSpPr>
            <a:spLocks noGrp="1"/>
          </p:cNvSpPr>
          <p:nvPr>
            <p:ph type="dt" sz="half" idx="10"/>
          </p:nvPr>
        </p:nvSpPr>
        <p:spPr/>
        <p:txBody>
          <a:bodyPr/>
          <a:lstStyle/>
          <a:p>
            <a:fld id="{C4FDD1CF-796B-4AE5-A7CB-D70320A51E68}" type="datetime1">
              <a:rPr lang="en-US" smtClean="0"/>
              <a:t>6/9/2023</a:t>
            </a:fld>
            <a:endParaRPr lang="en-US"/>
          </a:p>
        </p:txBody>
      </p:sp>
      <p:sp>
        <p:nvSpPr>
          <p:cNvPr id="4" name="Footer Placeholder 3">
            <a:extLst>
              <a:ext uri="{FF2B5EF4-FFF2-40B4-BE49-F238E27FC236}">
                <a16:creationId xmlns:a16="http://schemas.microsoft.com/office/drawing/2014/main" id="{2BA75FC9-3A70-4253-8060-20693A9A857B}"/>
              </a:ext>
            </a:extLst>
          </p:cNvPr>
          <p:cNvSpPr>
            <a:spLocks noGrp="1"/>
          </p:cNvSpPr>
          <p:nvPr>
            <p:ph type="ftr" sz="quarter" idx="11"/>
          </p:nvPr>
        </p:nvSpPr>
        <p:spPr/>
        <p:txBody>
          <a:bodyPr/>
          <a:lstStyle/>
          <a:p>
            <a:r>
              <a:rPr lang="en-US"/>
              <a:t>CY450 - Cyber Security Engineering</a:t>
            </a:r>
          </a:p>
        </p:txBody>
      </p:sp>
      <p:sp>
        <p:nvSpPr>
          <p:cNvPr id="5" name="Slide Number Placeholder 4">
            <a:extLst>
              <a:ext uri="{FF2B5EF4-FFF2-40B4-BE49-F238E27FC236}">
                <a16:creationId xmlns:a16="http://schemas.microsoft.com/office/drawing/2014/main" id="{D6310953-E216-4395-A107-8564802865CB}"/>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41033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0F0F0-6064-4E06-8E5E-0F7E1B14B20D}"/>
              </a:ext>
            </a:extLst>
          </p:cNvPr>
          <p:cNvSpPr>
            <a:spLocks noGrp="1"/>
          </p:cNvSpPr>
          <p:nvPr>
            <p:ph type="dt" sz="half" idx="10"/>
          </p:nvPr>
        </p:nvSpPr>
        <p:spPr/>
        <p:txBody>
          <a:bodyPr/>
          <a:lstStyle/>
          <a:p>
            <a:fld id="{703FA5AB-6C5D-4281-9C21-BEBDFCEF3514}" type="datetime1">
              <a:rPr lang="en-US" smtClean="0"/>
              <a:t>6/9/2023</a:t>
            </a:fld>
            <a:endParaRPr lang="en-US"/>
          </a:p>
        </p:txBody>
      </p:sp>
      <p:sp>
        <p:nvSpPr>
          <p:cNvPr id="3" name="Footer Placeholder 2">
            <a:extLst>
              <a:ext uri="{FF2B5EF4-FFF2-40B4-BE49-F238E27FC236}">
                <a16:creationId xmlns:a16="http://schemas.microsoft.com/office/drawing/2014/main" id="{33A0E4B7-F4E3-4FD2-860E-561708AC8886}"/>
              </a:ext>
            </a:extLst>
          </p:cNvPr>
          <p:cNvSpPr>
            <a:spLocks noGrp="1"/>
          </p:cNvSpPr>
          <p:nvPr>
            <p:ph type="ftr" sz="quarter" idx="11"/>
          </p:nvPr>
        </p:nvSpPr>
        <p:spPr/>
        <p:txBody>
          <a:bodyPr/>
          <a:lstStyle/>
          <a:p>
            <a:r>
              <a:rPr lang="en-US"/>
              <a:t>CY450 - Cyber Security Engineering</a:t>
            </a:r>
          </a:p>
        </p:txBody>
      </p:sp>
      <p:sp>
        <p:nvSpPr>
          <p:cNvPr id="4" name="Slide Number Placeholder 3">
            <a:extLst>
              <a:ext uri="{FF2B5EF4-FFF2-40B4-BE49-F238E27FC236}">
                <a16:creationId xmlns:a16="http://schemas.microsoft.com/office/drawing/2014/main" id="{1DD393C8-97D7-4E31-9D07-5E71A5FF43A3}"/>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46464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A4D-796A-439E-9C4D-C0B960FD7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76D4FB-1598-4FBF-8BDC-1A0C62B2C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7E5209-570F-4058-8598-3C3A6A48B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5522C-14B7-49A5-9CCE-759626AF2E31}"/>
              </a:ext>
            </a:extLst>
          </p:cNvPr>
          <p:cNvSpPr>
            <a:spLocks noGrp="1"/>
          </p:cNvSpPr>
          <p:nvPr>
            <p:ph type="dt" sz="half" idx="10"/>
          </p:nvPr>
        </p:nvSpPr>
        <p:spPr/>
        <p:txBody>
          <a:bodyPr/>
          <a:lstStyle/>
          <a:p>
            <a:fld id="{148D24C6-F47D-4085-9B08-3013FB7D3AC5}" type="datetime1">
              <a:rPr lang="en-US" smtClean="0"/>
              <a:t>6/9/2023</a:t>
            </a:fld>
            <a:endParaRPr lang="en-US"/>
          </a:p>
        </p:txBody>
      </p:sp>
      <p:sp>
        <p:nvSpPr>
          <p:cNvPr id="6" name="Footer Placeholder 5">
            <a:extLst>
              <a:ext uri="{FF2B5EF4-FFF2-40B4-BE49-F238E27FC236}">
                <a16:creationId xmlns:a16="http://schemas.microsoft.com/office/drawing/2014/main" id="{EFEAB483-4AA4-4A17-B722-7DAD0208F7DB}"/>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4D1070EE-4CCF-40A7-83EA-AA194DCE86F9}"/>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416669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4D2D-4D79-437C-8045-27857988D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F17C18-B42B-4716-9E00-A6A24BCEC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9ECC-A210-45E4-AA40-83D4F39F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F2F07-7FB8-41DF-9FB6-3E98F6D59F1E}"/>
              </a:ext>
            </a:extLst>
          </p:cNvPr>
          <p:cNvSpPr>
            <a:spLocks noGrp="1"/>
          </p:cNvSpPr>
          <p:nvPr>
            <p:ph type="dt" sz="half" idx="10"/>
          </p:nvPr>
        </p:nvSpPr>
        <p:spPr/>
        <p:txBody>
          <a:bodyPr/>
          <a:lstStyle/>
          <a:p>
            <a:fld id="{52C9B454-5E0E-4239-B4AC-F1D98260345E}" type="datetime1">
              <a:rPr lang="en-US" smtClean="0"/>
              <a:t>6/9/2023</a:t>
            </a:fld>
            <a:endParaRPr lang="en-US"/>
          </a:p>
        </p:txBody>
      </p:sp>
      <p:sp>
        <p:nvSpPr>
          <p:cNvPr id="6" name="Footer Placeholder 5">
            <a:extLst>
              <a:ext uri="{FF2B5EF4-FFF2-40B4-BE49-F238E27FC236}">
                <a16:creationId xmlns:a16="http://schemas.microsoft.com/office/drawing/2014/main" id="{5E069A2B-E2EF-4D5A-9AB7-11E749A03ED2}"/>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3B877A52-3856-4D71-89E6-D8431E7202BB}"/>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4333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11FE7-8B29-46BC-8756-91E109A12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4E94BB-2950-41B1-9780-BDB53F7D3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C1A97-160A-439C-943D-0573E12D6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B8869-C62B-428D-AA96-F778B3A507DB}" type="datetime1">
              <a:rPr lang="en-US" smtClean="0"/>
              <a:t>6/9/2023</a:t>
            </a:fld>
            <a:endParaRPr lang="en-US"/>
          </a:p>
        </p:txBody>
      </p:sp>
      <p:sp>
        <p:nvSpPr>
          <p:cNvPr id="5" name="Footer Placeholder 4">
            <a:extLst>
              <a:ext uri="{FF2B5EF4-FFF2-40B4-BE49-F238E27FC236}">
                <a16:creationId xmlns:a16="http://schemas.microsoft.com/office/drawing/2014/main" id="{CE7117D0-DDC1-436A-B7ED-9F349B42D3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CY450 - Cyber Security Engineering</a:t>
            </a:r>
          </a:p>
        </p:txBody>
      </p:sp>
      <p:sp>
        <p:nvSpPr>
          <p:cNvPr id="6" name="Slide Number Placeholder 5">
            <a:extLst>
              <a:ext uri="{FF2B5EF4-FFF2-40B4-BE49-F238E27FC236}">
                <a16:creationId xmlns:a16="http://schemas.microsoft.com/office/drawing/2014/main" id="{775593D4-E5E9-4B93-B3A3-911A65D90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6220-D87F-47B8-89B0-52A4EDC587C4}" type="slidenum">
              <a:rPr lang="en-US" smtClean="0"/>
              <a:t>‹#›</a:t>
            </a:fld>
            <a:endParaRPr lang="en-US"/>
          </a:p>
        </p:txBody>
      </p:sp>
    </p:spTree>
    <p:extLst>
      <p:ext uri="{BB962C8B-B14F-4D97-AF65-F5344CB8AC3E}">
        <p14:creationId xmlns:p14="http://schemas.microsoft.com/office/powerpoint/2010/main" val="294403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Introduction to Digital Forensics | Cipsec">
            <a:extLst>
              <a:ext uri="{FF2B5EF4-FFF2-40B4-BE49-F238E27FC236}">
                <a16:creationId xmlns:a16="http://schemas.microsoft.com/office/drawing/2014/main" id="{B186D607-332D-2AA1-937E-FF2C31C335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60746-1EC7-4E7E-989A-2D1BD858E62E}"/>
              </a:ext>
            </a:extLst>
          </p:cNvPr>
          <p:cNvSpPr>
            <a:spLocks noGrp="1"/>
          </p:cNvSpPr>
          <p:nvPr>
            <p:ph type="ctrTitle"/>
          </p:nvPr>
        </p:nvSpPr>
        <p:spPr>
          <a:xfrm>
            <a:off x="2366010" y="2242539"/>
            <a:ext cx="7459980" cy="1425924"/>
          </a:xfrm>
        </p:spPr>
        <p:txBody>
          <a:bodyPr>
            <a:normAutofit/>
          </a:bodyPr>
          <a:lstStyle/>
          <a:p>
            <a:r>
              <a:rPr lang="en-US" sz="4600" b="1" dirty="0"/>
              <a:t>CS483</a:t>
            </a:r>
            <a:br>
              <a:rPr lang="en-US" sz="4600" b="1" dirty="0"/>
            </a:br>
            <a:r>
              <a:rPr lang="en-US" sz="4600" b="1" dirty="0"/>
              <a:t>Digital Forensics</a:t>
            </a:r>
          </a:p>
        </p:txBody>
      </p:sp>
      <p:sp>
        <p:nvSpPr>
          <p:cNvPr id="3" name="Subtitle 2">
            <a:extLst>
              <a:ext uri="{FF2B5EF4-FFF2-40B4-BE49-F238E27FC236}">
                <a16:creationId xmlns:a16="http://schemas.microsoft.com/office/drawing/2014/main" id="{C467EB94-9208-43F2-A66A-FCAD2F0D1C9C}"/>
              </a:ext>
            </a:extLst>
          </p:cNvPr>
          <p:cNvSpPr>
            <a:spLocks noGrp="1"/>
          </p:cNvSpPr>
          <p:nvPr>
            <p:ph type="subTitle" idx="1"/>
          </p:nvPr>
        </p:nvSpPr>
        <p:spPr>
          <a:xfrm>
            <a:off x="2366010" y="3884037"/>
            <a:ext cx="7459980" cy="468888"/>
          </a:xfrm>
        </p:spPr>
        <p:txBody>
          <a:bodyPr>
            <a:normAutofit/>
          </a:bodyPr>
          <a:lstStyle/>
          <a:p>
            <a:r>
              <a:rPr lang="en-US" b="1"/>
              <a:t>Windows </a:t>
            </a:r>
            <a:r>
              <a:rPr lang="en-US" b="1" dirty="0"/>
              <a:t>Internals I</a:t>
            </a:r>
          </a:p>
        </p:txBody>
      </p:sp>
      <p:cxnSp>
        <p:nvCxnSpPr>
          <p:cNvPr id="1033" name="Straight Connector 1032">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47533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FD88B4E-ED1E-4268-A043-F41285ABA4B1}"/>
              </a:ext>
            </a:extLst>
          </p:cNvPr>
          <p:cNvSpPr>
            <a:spLocks noGrp="1"/>
          </p:cNvSpPr>
          <p:nvPr>
            <p:ph type="ftr" sz="quarter" idx="11"/>
          </p:nvPr>
        </p:nvSpPr>
        <p:spPr>
          <a:xfrm>
            <a:off x="4038600" y="6440574"/>
            <a:ext cx="4114800" cy="365125"/>
          </a:xfrm>
        </p:spPr>
        <p:txBody>
          <a:bodyPr>
            <a:normAutofit/>
          </a:bodyPr>
          <a:lstStyle/>
          <a:p>
            <a:pPr>
              <a:spcAft>
                <a:spcPts val="600"/>
              </a:spcAft>
            </a:pPr>
            <a:r>
              <a:rPr lang="en-US">
                <a:solidFill>
                  <a:srgbClr val="FFFFFF"/>
                </a:solidFill>
              </a:rPr>
              <a:t>CS483 – Digital Forensics</a:t>
            </a:r>
          </a:p>
        </p:txBody>
      </p:sp>
    </p:spTree>
    <p:extLst>
      <p:ext uri="{BB962C8B-B14F-4D97-AF65-F5344CB8AC3E}">
        <p14:creationId xmlns:p14="http://schemas.microsoft.com/office/powerpoint/2010/main" val="352760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Virtual Memory – Process Address Space</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Every process has its own virtual, private, linear address space</a:t>
            </a:r>
          </a:p>
          <a:p>
            <a:r>
              <a:rPr lang="en-US" dirty="0"/>
              <a:t>Process address space size varies with respect to the process </a:t>
            </a:r>
            <a:r>
              <a:rPr lang="en-US" i="1" dirty="0"/>
              <a:t>bitness</a:t>
            </a:r>
          </a:p>
          <a:p>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10</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graphicFrame>
        <p:nvGraphicFramePr>
          <p:cNvPr id="4" name="Table 6">
            <a:extLst>
              <a:ext uri="{FF2B5EF4-FFF2-40B4-BE49-F238E27FC236}">
                <a16:creationId xmlns:a16="http://schemas.microsoft.com/office/drawing/2014/main" id="{8962EA5B-B88A-A024-2C42-9A537B0E81E1}"/>
              </a:ext>
            </a:extLst>
          </p:cNvPr>
          <p:cNvGraphicFramePr>
            <a:graphicFrameLocks noGrp="1"/>
          </p:cNvGraphicFramePr>
          <p:nvPr>
            <p:extLst>
              <p:ext uri="{D42A27DB-BD31-4B8C-83A1-F6EECF244321}">
                <p14:modId xmlns:p14="http://schemas.microsoft.com/office/powerpoint/2010/main" val="3481987987"/>
              </p:ext>
            </p:extLst>
          </p:nvPr>
        </p:nvGraphicFramePr>
        <p:xfrm>
          <a:off x="838200" y="3276080"/>
          <a:ext cx="10103068" cy="2494280"/>
        </p:xfrm>
        <a:graphic>
          <a:graphicData uri="http://schemas.openxmlformats.org/drawingml/2006/table">
            <a:tbl>
              <a:tblPr firstRow="1" bandRow="1">
                <a:tableStyleId>{073A0DAA-6AF3-43AB-8588-CEC1D06C72B9}</a:tableStyleId>
              </a:tblPr>
              <a:tblGrid>
                <a:gridCol w="1915510">
                  <a:extLst>
                    <a:ext uri="{9D8B030D-6E8A-4147-A177-3AD203B41FA5}">
                      <a16:colId xmlns:a16="http://schemas.microsoft.com/office/drawing/2014/main" val="932753287"/>
                    </a:ext>
                  </a:extLst>
                </a:gridCol>
                <a:gridCol w="2091559">
                  <a:extLst>
                    <a:ext uri="{9D8B030D-6E8A-4147-A177-3AD203B41FA5}">
                      <a16:colId xmlns:a16="http://schemas.microsoft.com/office/drawing/2014/main" val="3543807752"/>
                    </a:ext>
                  </a:extLst>
                </a:gridCol>
                <a:gridCol w="3570232">
                  <a:extLst>
                    <a:ext uri="{9D8B030D-6E8A-4147-A177-3AD203B41FA5}">
                      <a16:colId xmlns:a16="http://schemas.microsoft.com/office/drawing/2014/main" val="159169294"/>
                    </a:ext>
                  </a:extLst>
                </a:gridCol>
                <a:gridCol w="2525767">
                  <a:extLst>
                    <a:ext uri="{9D8B030D-6E8A-4147-A177-3AD203B41FA5}">
                      <a16:colId xmlns:a16="http://schemas.microsoft.com/office/drawing/2014/main" val="2924582182"/>
                    </a:ext>
                  </a:extLst>
                </a:gridCol>
              </a:tblGrid>
              <a:tr h="370840">
                <a:tc>
                  <a:txBody>
                    <a:bodyPr/>
                    <a:lstStyle/>
                    <a:p>
                      <a:r>
                        <a:rPr lang="en-US" dirty="0"/>
                        <a:t>Process Bitness</a:t>
                      </a:r>
                    </a:p>
                  </a:txBody>
                  <a:tcPr/>
                </a:tc>
                <a:tc>
                  <a:txBody>
                    <a:bodyPr/>
                    <a:lstStyle/>
                    <a:p>
                      <a:r>
                        <a:rPr lang="en-US" dirty="0"/>
                        <a:t>OS Bitness</a:t>
                      </a:r>
                    </a:p>
                  </a:txBody>
                  <a:tcPr/>
                </a:tc>
                <a:tc>
                  <a:txBody>
                    <a:bodyPr/>
                    <a:lstStyle/>
                    <a:p>
                      <a:r>
                        <a:rPr lang="en-US" dirty="0">
                          <a:latin typeface="Courier New" panose="02070309020205020404" pitchFamily="49" charset="0"/>
                          <a:cs typeface="Courier New" panose="02070309020205020404" pitchFamily="49" charset="0"/>
                        </a:rPr>
                        <a:t>LARGEADDRESSAWARE</a:t>
                      </a:r>
                      <a:r>
                        <a:rPr lang="en-US" dirty="0"/>
                        <a:t> Flag</a:t>
                      </a:r>
                    </a:p>
                  </a:txBody>
                  <a:tcPr/>
                </a:tc>
                <a:tc>
                  <a:txBody>
                    <a:bodyPr/>
                    <a:lstStyle/>
                    <a:p>
                      <a:r>
                        <a:rPr lang="en-US" dirty="0"/>
                        <a:t>Process Address Space</a:t>
                      </a:r>
                    </a:p>
                  </a:txBody>
                  <a:tcPr/>
                </a:tc>
                <a:extLst>
                  <a:ext uri="{0D108BD9-81ED-4DB2-BD59-A6C34878D82A}">
                    <a16:rowId xmlns:a16="http://schemas.microsoft.com/office/drawing/2014/main" val="3162133602"/>
                  </a:ext>
                </a:extLst>
              </a:tr>
              <a:tr h="370840">
                <a:tc>
                  <a:txBody>
                    <a:bodyPr/>
                    <a:lstStyle/>
                    <a:p>
                      <a:r>
                        <a:rPr lang="en-US" dirty="0"/>
                        <a:t>32-bit</a:t>
                      </a:r>
                    </a:p>
                  </a:txBody>
                  <a:tcPr/>
                </a:tc>
                <a:tc>
                  <a:txBody>
                    <a:bodyPr/>
                    <a:lstStyle/>
                    <a:p>
                      <a:r>
                        <a:rPr lang="en-US" dirty="0"/>
                        <a:t>32-bit</a:t>
                      </a:r>
                    </a:p>
                  </a:txBody>
                  <a:tcPr/>
                </a:tc>
                <a:tc>
                  <a:txBody>
                    <a:bodyPr/>
                    <a:lstStyle/>
                    <a:p>
                      <a:r>
                        <a:rPr lang="en-US" dirty="0"/>
                        <a:t>OFF</a:t>
                      </a:r>
                    </a:p>
                  </a:txBody>
                  <a:tcPr/>
                </a:tc>
                <a:tc>
                  <a:txBody>
                    <a:bodyPr/>
                    <a:lstStyle/>
                    <a:p>
                      <a:r>
                        <a:rPr lang="en-US" dirty="0"/>
                        <a:t>2 GB</a:t>
                      </a:r>
                    </a:p>
                  </a:txBody>
                  <a:tcPr/>
                </a:tc>
                <a:extLst>
                  <a:ext uri="{0D108BD9-81ED-4DB2-BD59-A6C34878D82A}">
                    <a16:rowId xmlns:a16="http://schemas.microsoft.com/office/drawing/2014/main" val="4000937076"/>
                  </a:ext>
                </a:extLst>
              </a:tr>
              <a:tr h="370840">
                <a:tc>
                  <a:txBody>
                    <a:bodyPr/>
                    <a:lstStyle/>
                    <a:p>
                      <a:r>
                        <a:rPr lang="en-US" dirty="0"/>
                        <a:t>32-bit</a:t>
                      </a:r>
                    </a:p>
                  </a:txBody>
                  <a:tcPr/>
                </a:tc>
                <a:tc>
                  <a:txBody>
                    <a:bodyPr/>
                    <a:lstStyle/>
                    <a:p>
                      <a:r>
                        <a:rPr lang="en-US" dirty="0"/>
                        <a:t>32-bit</a:t>
                      </a:r>
                    </a:p>
                  </a:txBody>
                  <a:tcPr/>
                </a:tc>
                <a:tc>
                  <a:txBody>
                    <a:bodyPr/>
                    <a:lstStyle/>
                    <a:p>
                      <a:r>
                        <a:rPr lang="en-US" dirty="0"/>
                        <a:t>ON</a:t>
                      </a:r>
                    </a:p>
                  </a:txBody>
                  <a:tcPr/>
                </a:tc>
                <a:tc>
                  <a:txBody>
                    <a:bodyPr/>
                    <a:lstStyle/>
                    <a:p>
                      <a:r>
                        <a:rPr lang="en-US" dirty="0"/>
                        <a:t>Up to 3 GB</a:t>
                      </a:r>
                    </a:p>
                  </a:txBody>
                  <a:tcPr/>
                </a:tc>
                <a:extLst>
                  <a:ext uri="{0D108BD9-81ED-4DB2-BD59-A6C34878D82A}">
                    <a16:rowId xmlns:a16="http://schemas.microsoft.com/office/drawing/2014/main" val="4034524323"/>
                  </a:ext>
                </a:extLst>
              </a:tr>
              <a:tr h="370840">
                <a:tc>
                  <a:txBody>
                    <a:bodyPr/>
                    <a:lstStyle/>
                    <a:p>
                      <a:r>
                        <a:rPr lang="en-US" dirty="0"/>
                        <a:t>32-bit</a:t>
                      </a:r>
                    </a:p>
                  </a:txBody>
                  <a:tcPr/>
                </a:tc>
                <a:tc>
                  <a:txBody>
                    <a:bodyPr/>
                    <a:lstStyle/>
                    <a:p>
                      <a:r>
                        <a:rPr lang="en-US" dirty="0"/>
                        <a:t>64-bit</a:t>
                      </a:r>
                    </a:p>
                  </a:txBody>
                  <a:tcPr/>
                </a:tc>
                <a:tc>
                  <a:txBody>
                    <a:bodyPr/>
                    <a:lstStyle/>
                    <a:p>
                      <a:r>
                        <a:rPr lang="en-US" dirty="0"/>
                        <a:t>OFF</a:t>
                      </a:r>
                    </a:p>
                  </a:txBody>
                  <a:tcPr/>
                </a:tc>
                <a:tc>
                  <a:txBody>
                    <a:bodyPr/>
                    <a:lstStyle/>
                    <a:p>
                      <a:r>
                        <a:rPr lang="en-US" dirty="0"/>
                        <a:t>2 GB</a:t>
                      </a:r>
                    </a:p>
                  </a:txBody>
                  <a:tcPr/>
                </a:tc>
                <a:extLst>
                  <a:ext uri="{0D108BD9-81ED-4DB2-BD59-A6C34878D82A}">
                    <a16:rowId xmlns:a16="http://schemas.microsoft.com/office/drawing/2014/main" val="498107629"/>
                  </a:ext>
                </a:extLst>
              </a:tr>
              <a:tr h="370840">
                <a:tc>
                  <a:txBody>
                    <a:bodyPr/>
                    <a:lstStyle/>
                    <a:p>
                      <a:r>
                        <a:rPr lang="en-US" dirty="0"/>
                        <a:t>32-bit</a:t>
                      </a:r>
                    </a:p>
                  </a:txBody>
                  <a:tcPr/>
                </a:tc>
                <a:tc>
                  <a:txBody>
                    <a:bodyPr/>
                    <a:lstStyle/>
                    <a:p>
                      <a:r>
                        <a:rPr lang="en-US" dirty="0"/>
                        <a:t>64-bit</a:t>
                      </a:r>
                    </a:p>
                  </a:txBody>
                  <a:tcPr/>
                </a:tc>
                <a:tc>
                  <a:txBody>
                    <a:bodyPr/>
                    <a:lstStyle/>
                    <a:p>
                      <a:r>
                        <a:rPr lang="en-US" dirty="0"/>
                        <a:t>ON</a:t>
                      </a:r>
                    </a:p>
                  </a:txBody>
                  <a:tcPr/>
                </a:tc>
                <a:tc>
                  <a:txBody>
                    <a:bodyPr/>
                    <a:lstStyle/>
                    <a:p>
                      <a:r>
                        <a:rPr lang="en-US" dirty="0"/>
                        <a:t>4 GB</a:t>
                      </a:r>
                    </a:p>
                  </a:txBody>
                  <a:tcPr/>
                </a:tc>
                <a:extLst>
                  <a:ext uri="{0D108BD9-81ED-4DB2-BD59-A6C34878D82A}">
                    <a16:rowId xmlns:a16="http://schemas.microsoft.com/office/drawing/2014/main" val="3717721999"/>
                  </a:ext>
                </a:extLst>
              </a:tr>
              <a:tr h="370840">
                <a:tc>
                  <a:txBody>
                    <a:bodyPr/>
                    <a:lstStyle/>
                    <a:p>
                      <a:r>
                        <a:rPr lang="en-US" dirty="0"/>
                        <a:t>64-bit</a:t>
                      </a:r>
                    </a:p>
                  </a:txBody>
                  <a:tcPr/>
                </a:tc>
                <a:tc>
                  <a:txBody>
                    <a:bodyPr/>
                    <a:lstStyle/>
                    <a:p>
                      <a:r>
                        <a:rPr lang="en-US" dirty="0"/>
                        <a:t>64-bit</a:t>
                      </a:r>
                    </a:p>
                  </a:txBody>
                  <a:tcPr/>
                </a:tc>
                <a:tc>
                  <a:txBody>
                    <a:bodyPr/>
                    <a:lstStyle/>
                    <a:p>
                      <a:r>
                        <a:rPr lang="en-US" dirty="0"/>
                        <a:t>N/A</a:t>
                      </a:r>
                    </a:p>
                  </a:txBody>
                  <a:tcPr/>
                </a:tc>
                <a:tc>
                  <a:txBody>
                    <a:bodyPr/>
                    <a:lstStyle/>
                    <a:p>
                      <a:r>
                        <a:rPr lang="en-US" dirty="0"/>
                        <a:t>8 TB (&lt; Win 8);</a:t>
                      </a:r>
                    </a:p>
                    <a:p>
                      <a:r>
                        <a:rPr lang="en-US" dirty="0"/>
                        <a:t>128 TB (&gt; Win 8.1)</a:t>
                      </a:r>
                    </a:p>
                  </a:txBody>
                  <a:tcPr/>
                </a:tc>
                <a:extLst>
                  <a:ext uri="{0D108BD9-81ED-4DB2-BD59-A6C34878D82A}">
                    <a16:rowId xmlns:a16="http://schemas.microsoft.com/office/drawing/2014/main" val="1279331909"/>
                  </a:ext>
                </a:extLst>
              </a:tr>
            </a:tbl>
          </a:graphicData>
        </a:graphic>
      </p:graphicFrame>
    </p:spTree>
    <p:extLst>
      <p:ext uri="{BB962C8B-B14F-4D97-AF65-F5344CB8AC3E}">
        <p14:creationId xmlns:p14="http://schemas.microsoft.com/office/powerpoint/2010/main" val="50842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32-Bit Memory w/ 4GB Virtual Memory</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11</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5122" name="Picture 2">
            <a:extLst>
              <a:ext uri="{FF2B5EF4-FFF2-40B4-BE49-F238E27FC236}">
                <a16:creationId xmlns:a16="http://schemas.microsoft.com/office/drawing/2014/main" id="{FD0F3EEB-0001-3BB2-35AD-4C54F8F2A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853" y="957943"/>
            <a:ext cx="7328293" cy="576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59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Virtual Memory – Process Address Space</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12</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1026" name="Picture 2" descr="Operating Systems: Virtual Memory">
            <a:extLst>
              <a:ext uri="{FF2B5EF4-FFF2-40B4-BE49-F238E27FC236}">
                <a16:creationId xmlns:a16="http://schemas.microsoft.com/office/drawing/2014/main" id="{BDCBD83B-AB4C-6A9B-8FF8-F42592E2B9C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47008" y="2322786"/>
            <a:ext cx="4978298" cy="397313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BCFAAAB-9B0E-8C03-B2CD-7E820B4C5F3E}"/>
              </a:ext>
            </a:extLst>
          </p:cNvPr>
          <p:cNvSpPr txBox="1">
            <a:spLocks/>
          </p:cNvSpPr>
          <p:nvPr/>
        </p:nvSpPr>
        <p:spPr>
          <a:xfrm>
            <a:off x="838200" y="1825625"/>
            <a:ext cx="6208808"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Unit of memory management is a </a:t>
            </a:r>
            <a:r>
              <a:rPr lang="en-US" b="1" dirty="0"/>
              <a:t>page</a:t>
            </a:r>
          </a:p>
          <a:p>
            <a:r>
              <a:rPr lang="en-US" dirty="0"/>
              <a:t>Typical page size on Windows supported architectures is </a:t>
            </a:r>
            <a:r>
              <a:rPr lang="en-US" b="1" dirty="0"/>
              <a:t>4KB</a:t>
            </a:r>
          </a:p>
          <a:p>
            <a:r>
              <a:rPr lang="en-US" dirty="0"/>
              <a:t>Each page in virtual memory can be in one of three states:</a:t>
            </a:r>
          </a:p>
          <a:p>
            <a:pPr lvl="1"/>
            <a:r>
              <a:rPr lang="en-US" b="1" dirty="0"/>
              <a:t>Free</a:t>
            </a:r>
            <a:r>
              <a:rPr lang="en-US" dirty="0"/>
              <a:t> – Not allocated</a:t>
            </a:r>
          </a:p>
          <a:p>
            <a:pPr lvl="1"/>
            <a:r>
              <a:rPr lang="en-US" b="1" dirty="0"/>
              <a:t>Committed</a:t>
            </a:r>
            <a:r>
              <a:rPr lang="en-US" dirty="0"/>
              <a:t> – Mapped w/ protection attributes</a:t>
            </a:r>
          </a:p>
          <a:p>
            <a:pPr lvl="1"/>
            <a:r>
              <a:rPr lang="en-US" b="1" dirty="0"/>
              <a:t>Reserved</a:t>
            </a:r>
            <a:r>
              <a:rPr lang="en-US" dirty="0"/>
              <a:t> – Not committed, but reserved for possible future commitment; From CPU’s perspective, same as free</a:t>
            </a:r>
          </a:p>
          <a:p>
            <a:endParaRPr lang="en-US" dirty="0"/>
          </a:p>
        </p:txBody>
      </p:sp>
    </p:spTree>
    <p:extLst>
      <p:ext uri="{BB962C8B-B14F-4D97-AF65-F5344CB8AC3E}">
        <p14:creationId xmlns:p14="http://schemas.microsoft.com/office/powerpoint/2010/main" val="426494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Virtual Memory – Process Address Space</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13</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4098" name="Picture 2" descr="Turning the Pages: Introduction to Memory Paging on Windows 10 x64 | Home">
            <a:extLst>
              <a:ext uri="{FF2B5EF4-FFF2-40B4-BE49-F238E27FC236}">
                <a16:creationId xmlns:a16="http://schemas.microsoft.com/office/drawing/2014/main" id="{6767917A-C27D-7699-E0C3-D7251D038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766" y="1600622"/>
            <a:ext cx="7307317" cy="448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14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Kernel Space (System Space)</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Not process-relative</a:t>
            </a:r>
          </a:p>
          <a:p>
            <a:r>
              <a:rPr lang="en-US" dirty="0"/>
              <a:t>Any address in system space is absolute</a:t>
            </a:r>
          </a:p>
          <a:p>
            <a:pPr lvl="1"/>
            <a:r>
              <a:rPr lang="en-US" dirty="0"/>
              <a:t>Looks the same from every process context</a:t>
            </a:r>
          </a:p>
          <a:p>
            <a:r>
              <a:rPr lang="en-US" dirty="0"/>
              <a:t>Access from user mode into system space results in an access violation exception</a:t>
            </a:r>
          </a:p>
          <a:p>
            <a:r>
              <a:rPr lang="en-US" dirty="0"/>
              <a:t>System space contains the actual kernel, the HAL, and kernel drivers</a:t>
            </a:r>
          </a:p>
          <a:p>
            <a:pPr marL="0" indent="0">
              <a:buNone/>
            </a:pP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14</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340926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18255"/>
            <a:ext cx="10515600" cy="1325563"/>
          </a:xfrm>
        </p:spPr>
        <p:txBody>
          <a:bodyPr/>
          <a:lstStyle/>
          <a:p>
            <a:r>
              <a:rPr lang="en-US" dirty="0"/>
              <a:t>Threads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a:xfrm>
            <a:off x="838199" y="1825625"/>
            <a:ext cx="11154103" cy="4351338"/>
          </a:xfrm>
        </p:spPr>
        <p:txBody>
          <a:bodyPr>
            <a:normAutofit/>
          </a:bodyPr>
          <a:lstStyle/>
          <a:p>
            <a:r>
              <a:rPr lang="en-US" dirty="0"/>
              <a:t>Threads are the actual entities that execute code</a:t>
            </a:r>
          </a:p>
          <a:p>
            <a:pPr lvl="1"/>
            <a:r>
              <a:rPr lang="en-US" dirty="0"/>
              <a:t>Processes are containers of 1 or more threads</a:t>
            </a:r>
          </a:p>
          <a:p>
            <a:r>
              <a:rPr lang="en-US" dirty="0"/>
              <a:t>A thread owns:</a:t>
            </a:r>
          </a:p>
          <a:p>
            <a:pPr lvl="1"/>
            <a:r>
              <a:rPr lang="en-US" dirty="0"/>
              <a:t>Current access mode (kernel or user)</a:t>
            </a:r>
          </a:p>
          <a:p>
            <a:pPr lvl="1"/>
            <a:r>
              <a:rPr lang="en-US" dirty="0"/>
              <a:t>Execution context (registers, execution state)</a:t>
            </a:r>
          </a:p>
          <a:p>
            <a:pPr lvl="1"/>
            <a:r>
              <a:rPr lang="en-US" dirty="0"/>
              <a:t>One or two stacks for local variables and call management</a:t>
            </a:r>
          </a:p>
          <a:p>
            <a:pPr lvl="1"/>
            <a:r>
              <a:rPr lang="en-US" dirty="0"/>
              <a:t>Thread Local Storage (TLS) array, which provides a way to store thread-private data</a:t>
            </a:r>
          </a:p>
          <a:p>
            <a:pPr lvl="1"/>
            <a:r>
              <a:rPr lang="en-US" dirty="0"/>
              <a:t>Priority</a:t>
            </a:r>
          </a:p>
          <a:p>
            <a:pPr lvl="1"/>
            <a:r>
              <a:rPr lang="en-US" dirty="0"/>
              <a:t>Processor affinity</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15</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6146" name="Picture 2" descr="Thread (computing) - Wikipedia">
            <a:extLst>
              <a:ext uri="{FF2B5EF4-FFF2-40B4-BE49-F238E27FC236}">
                <a16:creationId xmlns:a16="http://schemas.microsoft.com/office/drawing/2014/main" id="{414A1A39-7827-11DE-958A-3D92BE3DA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9276" y="800618"/>
            <a:ext cx="2969155" cy="280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36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18255"/>
            <a:ext cx="10515600" cy="1325563"/>
          </a:xfrm>
        </p:spPr>
        <p:txBody>
          <a:bodyPr/>
          <a:lstStyle/>
          <a:p>
            <a:r>
              <a:rPr lang="en-US" dirty="0"/>
              <a:t>Thread States</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16</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10" name="Picture 9">
            <a:extLst>
              <a:ext uri="{FF2B5EF4-FFF2-40B4-BE49-F238E27FC236}">
                <a16:creationId xmlns:a16="http://schemas.microsoft.com/office/drawing/2014/main" id="{8B7952F9-D857-4E21-E2B9-CE04C96BC947}"/>
              </a:ext>
            </a:extLst>
          </p:cNvPr>
          <p:cNvPicPr>
            <a:picLocks noChangeAspect="1"/>
          </p:cNvPicPr>
          <p:nvPr/>
        </p:nvPicPr>
        <p:blipFill>
          <a:blip r:embed="rId3"/>
          <a:stretch>
            <a:fillRect/>
          </a:stretch>
        </p:blipFill>
        <p:spPr>
          <a:xfrm>
            <a:off x="119555" y="1783159"/>
            <a:ext cx="6781800" cy="4133850"/>
          </a:xfrm>
          <a:prstGeom prst="rect">
            <a:avLst/>
          </a:prstGeom>
        </p:spPr>
      </p:pic>
      <p:sp>
        <p:nvSpPr>
          <p:cNvPr id="11" name="Content Placeholder 2">
            <a:extLst>
              <a:ext uri="{FF2B5EF4-FFF2-40B4-BE49-F238E27FC236}">
                <a16:creationId xmlns:a16="http://schemas.microsoft.com/office/drawing/2014/main" id="{211EEFB6-970C-C4A1-E7DB-497417C66A4F}"/>
              </a:ext>
            </a:extLst>
          </p:cNvPr>
          <p:cNvSpPr>
            <a:spLocks noGrp="1"/>
          </p:cNvSpPr>
          <p:nvPr>
            <p:ph idx="1"/>
          </p:nvPr>
        </p:nvSpPr>
        <p:spPr>
          <a:xfrm>
            <a:off x="7212309" y="521230"/>
            <a:ext cx="4574628" cy="5215786"/>
          </a:xfrm>
        </p:spPr>
        <p:txBody>
          <a:bodyPr>
            <a:normAutofit/>
          </a:bodyPr>
          <a:lstStyle/>
          <a:p>
            <a:pPr marL="0" indent="0">
              <a:buNone/>
            </a:pPr>
            <a:r>
              <a:rPr lang="en-US" sz="2400" dirty="0"/>
              <a:t>State Transitions:</a:t>
            </a:r>
          </a:p>
          <a:p>
            <a:pPr marL="0" indent="0">
              <a:buNone/>
            </a:pPr>
            <a:endParaRPr lang="en-US" sz="2400" dirty="0"/>
          </a:p>
          <a:p>
            <a:pPr marL="514350" indent="-514350">
              <a:buAutoNum type="arabicParenR"/>
            </a:pPr>
            <a:r>
              <a:rPr lang="en-US" sz="2400" dirty="0"/>
              <a:t>Blocking call</a:t>
            </a:r>
          </a:p>
          <a:p>
            <a:pPr marL="514350" indent="-514350">
              <a:buAutoNum type="arabicParenR"/>
            </a:pPr>
            <a:r>
              <a:rPr lang="en-US" sz="2400" dirty="0"/>
              <a:t>Processor is idle or priority causes a preemption</a:t>
            </a:r>
          </a:p>
          <a:p>
            <a:pPr marL="514350" indent="-514350">
              <a:buAutoNum type="arabicParenR"/>
            </a:pPr>
            <a:r>
              <a:rPr lang="en-US" sz="2400" dirty="0"/>
              <a:t>Thread is dispatched when current thread reaches the end of its quantum or is put into waiting state</a:t>
            </a:r>
          </a:p>
          <a:p>
            <a:pPr marL="514350" indent="-514350">
              <a:buAutoNum type="arabicParenR"/>
            </a:pPr>
            <a:r>
              <a:rPr lang="en-US" sz="2400" dirty="0"/>
              <a:t>Preempted by a higher priority thread</a:t>
            </a:r>
          </a:p>
        </p:txBody>
      </p:sp>
    </p:spTree>
    <p:extLst>
      <p:ext uri="{BB962C8B-B14F-4D97-AF65-F5344CB8AC3E}">
        <p14:creationId xmlns:p14="http://schemas.microsoft.com/office/powerpoint/2010/main" val="325879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Handles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a:xfrm>
            <a:off x="838200" y="1847849"/>
            <a:ext cx="10943897" cy="4738007"/>
          </a:xfrm>
        </p:spPr>
        <p:txBody>
          <a:bodyPr>
            <a:normAutofit lnSpcReduction="10000"/>
          </a:bodyPr>
          <a:lstStyle/>
          <a:p>
            <a:r>
              <a:rPr lang="en-US" dirty="0"/>
              <a:t>The operating system exposes resources to user programs</a:t>
            </a:r>
          </a:p>
          <a:p>
            <a:r>
              <a:rPr lang="en-US" dirty="0"/>
              <a:t>In Windows, OS resources are known as executive objects (or kernel objects)</a:t>
            </a:r>
          </a:p>
          <a:p>
            <a:r>
              <a:rPr lang="en-US" dirty="0"/>
              <a:t>Examples:</a:t>
            </a:r>
          </a:p>
          <a:p>
            <a:pPr lvl="1"/>
            <a:r>
              <a:rPr lang="en-US" dirty="0"/>
              <a:t>Files, Mutexes, Semaphores</a:t>
            </a:r>
          </a:p>
          <a:p>
            <a:r>
              <a:rPr lang="en-US" dirty="0"/>
              <a:t>We don’t want user programs to directly access and manipulate kernel objects</a:t>
            </a:r>
          </a:p>
          <a:p>
            <a:r>
              <a:rPr lang="en-US" dirty="0"/>
              <a:t>Windows exposes objects through handles, which point indirectly to the kernel resource</a:t>
            </a:r>
          </a:p>
          <a:p>
            <a:r>
              <a:rPr lang="en-US" dirty="0"/>
              <a:t>Before a process can access a resource, it must first get a handle on the object</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17</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21269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Handles</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18</a:t>
            </a:fld>
            <a:endParaRPr lang="en-US"/>
          </a:p>
        </p:txBody>
      </p:sp>
      <p:pic>
        <p:nvPicPr>
          <p:cNvPr id="8194" name="Picture 2" descr="Kernel Objects - Win32 apps | Microsoft Learn">
            <a:extLst>
              <a:ext uri="{FF2B5EF4-FFF2-40B4-BE49-F238E27FC236}">
                <a16:creationId xmlns:a16="http://schemas.microsoft.com/office/drawing/2014/main" id="{3F3A80B9-A568-B5CE-CF9F-5DC8A668A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71707"/>
            <a:ext cx="8314275" cy="52846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BCDD458-A1AA-2041-ECA1-FC6F4C2F72A9}"/>
              </a:ext>
            </a:extLst>
          </p:cNvPr>
          <p:cNvPicPr>
            <a:picLocks noChangeAspect="1"/>
          </p:cNvPicPr>
          <p:nvPr/>
        </p:nvPicPr>
        <p:blipFill>
          <a:blip r:embed="rId3"/>
          <a:stretch>
            <a:fillRect/>
          </a:stretch>
        </p:blipFill>
        <p:spPr>
          <a:xfrm>
            <a:off x="8153400" y="5260911"/>
            <a:ext cx="3916378" cy="1460564"/>
          </a:xfrm>
          <a:prstGeom prst="rect">
            <a:avLst/>
          </a:prstGeom>
          <a:ln>
            <a:solidFill>
              <a:schemeClr val="tx1"/>
            </a:solidFill>
          </a:ln>
        </p:spPr>
      </p:pic>
    </p:spTree>
    <p:extLst>
      <p:ext uri="{BB962C8B-B14F-4D97-AF65-F5344CB8AC3E}">
        <p14:creationId xmlns:p14="http://schemas.microsoft.com/office/powerpoint/2010/main" val="268911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Kernel Objects</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19</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11" name="Picture 10" descr="Objects in System Memory">
            <a:extLst>
              <a:ext uri="{FF2B5EF4-FFF2-40B4-BE49-F238E27FC236}">
                <a16:creationId xmlns:a16="http://schemas.microsoft.com/office/drawing/2014/main" id="{A0E167FF-D554-391A-A9A1-45C9DCE81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24" y="1436916"/>
            <a:ext cx="11580351" cy="4833256"/>
          </a:xfrm>
          <a:prstGeom prst="rect">
            <a:avLst/>
          </a:prstGeom>
        </p:spPr>
      </p:pic>
    </p:spTree>
    <p:extLst>
      <p:ext uri="{BB962C8B-B14F-4D97-AF65-F5344CB8AC3E}">
        <p14:creationId xmlns:p14="http://schemas.microsoft.com/office/powerpoint/2010/main" val="117570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Lesson Learning Objectives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Understand the overall architecture of the Windows OS</a:t>
            </a:r>
          </a:p>
          <a:p>
            <a:r>
              <a:rPr lang="en-US" dirty="0"/>
              <a:t>Describe a process and the process address space</a:t>
            </a:r>
          </a:p>
          <a:p>
            <a:r>
              <a:rPr lang="en-US" dirty="0"/>
              <a:t>Discuss various Windows data structures and program control flow</a:t>
            </a:r>
          </a:p>
          <a:p>
            <a:endParaRPr lang="en-US" dirty="0"/>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2</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28090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18255"/>
            <a:ext cx="10515600" cy="1325563"/>
          </a:xfrm>
        </p:spPr>
        <p:txBody>
          <a:bodyPr/>
          <a:lstStyle/>
          <a:p>
            <a:r>
              <a:rPr lang="en-US" dirty="0"/>
              <a:t>Getting a Handle on Things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Many Window API functions return a handle to the caller. This handle points indirectly to the kernel object</a:t>
            </a:r>
          </a:p>
          <a:p>
            <a:r>
              <a:rPr lang="en-US" dirty="0"/>
              <a:t>Handles are stored in the process handle table</a:t>
            </a:r>
          </a:p>
          <a:p>
            <a:endParaRPr lang="en-US" dirty="0"/>
          </a:p>
          <a:p>
            <a:r>
              <a:rPr lang="en-US" dirty="0"/>
              <a:t>Handles.exe</a:t>
            </a:r>
          </a:p>
          <a:p>
            <a:r>
              <a:rPr lang="en-US" dirty="0"/>
              <a:t>Process Hacker</a:t>
            </a:r>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20</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2468812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FDC0-1B83-4A31-B59C-2DC794CEE34F}"/>
              </a:ext>
            </a:extLst>
          </p:cNvPr>
          <p:cNvSpPr>
            <a:spLocks noGrp="1"/>
          </p:cNvSpPr>
          <p:nvPr>
            <p:ph type="title"/>
          </p:nvPr>
        </p:nvSpPr>
        <p:spPr>
          <a:xfrm>
            <a:off x="838200" y="0"/>
            <a:ext cx="10515600" cy="1325563"/>
          </a:xfrm>
        </p:spPr>
        <p:txBody>
          <a:bodyPr/>
          <a:lstStyle/>
          <a:p>
            <a:r>
              <a:rPr lang="en-US" dirty="0"/>
              <a:t>Inheritable Handles</a:t>
            </a:r>
          </a:p>
        </p:txBody>
      </p:sp>
      <p:sp>
        <p:nvSpPr>
          <p:cNvPr id="5" name="Slide Number Placeholder 4">
            <a:extLst>
              <a:ext uri="{FF2B5EF4-FFF2-40B4-BE49-F238E27FC236}">
                <a16:creationId xmlns:a16="http://schemas.microsoft.com/office/drawing/2014/main" id="{8B038F39-ED52-4656-B316-3376DB745C06}"/>
              </a:ext>
            </a:extLst>
          </p:cNvPr>
          <p:cNvSpPr>
            <a:spLocks noGrp="1"/>
          </p:cNvSpPr>
          <p:nvPr>
            <p:ph type="sldNum" sz="quarter" idx="12"/>
          </p:nvPr>
        </p:nvSpPr>
        <p:spPr/>
        <p:txBody>
          <a:bodyPr/>
          <a:lstStyle/>
          <a:p>
            <a:fld id="{C7F36220-D87F-47B8-89B0-52A4EDC587C4}" type="slidenum">
              <a:rPr lang="en-US" smtClean="0"/>
              <a:t>21</a:t>
            </a:fld>
            <a:endParaRPr lang="en-US"/>
          </a:p>
        </p:txBody>
      </p:sp>
      <p:sp>
        <p:nvSpPr>
          <p:cNvPr id="6" name="Footer Placeholder 3">
            <a:extLst>
              <a:ext uri="{FF2B5EF4-FFF2-40B4-BE49-F238E27FC236}">
                <a16:creationId xmlns:a16="http://schemas.microsoft.com/office/drawing/2014/main" id="{7CEA3DCD-0860-471D-8B08-BB8EBD635E4B}"/>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4" name="Picture 3">
            <a:extLst>
              <a:ext uri="{FF2B5EF4-FFF2-40B4-BE49-F238E27FC236}">
                <a16:creationId xmlns:a16="http://schemas.microsoft.com/office/drawing/2014/main" id="{D853AF18-B8E0-EACE-FB32-45F112C1F0CD}"/>
              </a:ext>
            </a:extLst>
          </p:cNvPr>
          <p:cNvPicPr>
            <a:picLocks noChangeAspect="1"/>
          </p:cNvPicPr>
          <p:nvPr/>
        </p:nvPicPr>
        <p:blipFill>
          <a:blip r:embed="rId3"/>
          <a:stretch>
            <a:fillRect/>
          </a:stretch>
        </p:blipFill>
        <p:spPr>
          <a:xfrm>
            <a:off x="575442" y="1690687"/>
            <a:ext cx="7725828" cy="3574995"/>
          </a:xfrm>
          <a:prstGeom prst="rect">
            <a:avLst/>
          </a:prstGeom>
          <a:ln>
            <a:solidFill>
              <a:schemeClr val="tx1"/>
            </a:solidFill>
          </a:ln>
        </p:spPr>
      </p:pic>
      <p:sp>
        <p:nvSpPr>
          <p:cNvPr id="15" name="Rectangle: Rounded Corners 14">
            <a:extLst>
              <a:ext uri="{FF2B5EF4-FFF2-40B4-BE49-F238E27FC236}">
                <a16:creationId xmlns:a16="http://schemas.microsoft.com/office/drawing/2014/main" id="{B610EF6B-3BC5-24C3-4A67-4B3181A18501}"/>
              </a:ext>
            </a:extLst>
          </p:cNvPr>
          <p:cNvSpPr/>
          <p:nvPr/>
        </p:nvSpPr>
        <p:spPr>
          <a:xfrm>
            <a:off x="3195145" y="3100552"/>
            <a:ext cx="4582510" cy="40990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74BF4A4-285A-500E-14DA-0D7DF1CF7AC6}"/>
              </a:ext>
            </a:extLst>
          </p:cNvPr>
          <p:cNvSpPr txBox="1"/>
          <p:nvPr/>
        </p:nvSpPr>
        <p:spPr>
          <a:xfrm>
            <a:off x="8492358" y="2136338"/>
            <a:ext cx="3415862" cy="2308324"/>
          </a:xfrm>
          <a:prstGeom prst="rect">
            <a:avLst/>
          </a:prstGeom>
          <a:noFill/>
        </p:spPr>
        <p:txBody>
          <a:bodyPr wrap="square" rtlCol="0">
            <a:spAutoFit/>
          </a:bodyPr>
          <a:lstStyle/>
          <a:p>
            <a:r>
              <a:rPr lang="en-US" b="0" i="0" dirty="0">
                <a:solidFill>
                  <a:srgbClr val="171717"/>
                </a:solidFill>
                <a:effectLst/>
              </a:rPr>
              <a:t>If </a:t>
            </a:r>
            <a:r>
              <a:rPr lang="en-US" b="1" i="0" dirty="0">
                <a:solidFill>
                  <a:srgbClr val="171717"/>
                </a:solidFill>
                <a:effectLst/>
                <a:latin typeface="Courier New" panose="02070309020205020404" pitchFamily="49" charset="0"/>
                <a:cs typeface="Courier New" panose="02070309020205020404" pitchFamily="49" charset="0"/>
              </a:rPr>
              <a:t>TRUE</a:t>
            </a:r>
            <a:r>
              <a:rPr lang="en-US" b="0" i="0" dirty="0">
                <a:solidFill>
                  <a:srgbClr val="171717"/>
                </a:solidFill>
                <a:effectLst/>
              </a:rPr>
              <a:t>, each inheritable handle in the calling process is inherited by the new process.</a:t>
            </a:r>
          </a:p>
          <a:p>
            <a:endParaRPr lang="en-US" dirty="0">
              <a:solidFill>
                <a:srgbClr val="171717"/>
              </a:solidFill>
            </a:endParaRPr>
          </a:p>
          <a:p>
            <a:r>
              <a:rPr lang="en-US" b="0" i="0" dirty="0">
                <a:solidFill>
                  <a:srgbClr val="171717"/>
                </a:solidFill>
                <a:effectLst/>
              </a:rPr>
              <a:t>If </a:t>
            </a:r>
            <a:r>
              <a:rPr lang="en-US" b="1" i="0" dirty="0">
                <a:solidFill>
                  <a:srgbClr val="171717"/>
                </a:solidFill>
                <a:effectLst/>
                <a:latin typeface="Courier New" panose="02070309020205020404" pitchFamily="49" charset="0"/>
                <a:cs typeface="Courier New" panose="02070309020205020404" pitchFamily="49" charset="0"/>
              </a:rPr>
              <a:t>FALSE</a:t>
            </a:r>
            <a:r>
              <a:rPr lang="en-US" b="0" i="0" dirty="0">
                <a:solidFill>
                  <a:srgbClr val="171717"/>
                </a:solidFill>
                <a:effectLst/>
              </a:rPr>
              <a:t>, the handles are not inherited. Inherited handles have the same value and access rights as the original handles. </a:t>
            </a:r>
            <a:endParaRPr lang="en-US" dirty="0"/>
          </a:p>
        </p:txBody>
      </p:sp>
    </p:spTree>
    <p:extLst>
      <p:ext uri="{BB962C8B-B14F-4D97-AF65-F5344CB8AC3E}">
        <p14:creationId xmlns:p14="http://schemas.microsoft.com/office/powerpoint/2010/main" val="2789562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FDC0-1B83-4A31-B59C-2DC794CEE34F}"/>
              </a:ext>
            </a:extLst>
          </p:cNvPr>
          <p:cNvSpPr>
            <a:spLocks noGrp="1"/>
          </p:cNvSpPr>
          <p:nvPr>
            <p:ph type="title"/>
          </p:nvPr>
        </p:nvSpPr>
        <p:spPr>
          <a:xfrm>
            <a:off x="838200" y="0"/>
            <a:ext cx="10515600" cy="1325563"/>
          </a:xfrm>
        </p:spPr>
        <p:txBody>
          <a:bodyPr/>
          <a:lstStyle/>
          <a:p>
            <a:r>
              <a:rPr lang="en-US" dirty="0"/>
              <a:t>Inheritable Handles</a:t>
            </a:r>
          </a:p>
        </p:txBody>
      </p:sp>
      <p:sp>
        <p:nvSpPr>
          <p:cNvPr id="5" name="Slide Number Placeholder 4">
            <a:extLst>
              <a:ext uri="{FF2B5EF4-FFF2-40B4-BE49-F238E27FC236}">
                <a16:creationId xmlns:a16="http://schemas.microsoft.com/office/drawing/2014/main" id="{8B038F39-ED52-4656-B316-3376DB745C06}"/>
              </a:ext>
            </a:extLst>
          </p:cNvPr>
          <p:cNvSpPr>
            <a:spLocks noGrp="1"/>
          </p:cNvSpPr>
          <p:nvPr>
            <p:ph type="sldNum" sz="quarter" idx="12"/>
          </p:nvPr>
        </p:nvSpPr>
        <p:spPr/>
        <p:txBody>
          <a:bodyPr/>
          <a:lstStyle/>
          <a:p>
            <a:fld id="{C7F36220-D87F-47B8-89B0-52A4EDC587C4}" type="slidenum">
              <a:rPr lang="en-US" smtClean="0"/>
              <a:t>22</a:t>
            </a:fld>
            <a:endParaRPr lang="en-US"/>
          </a:p>
        </p:txBody>
      </p:sp>
      <p:sp>
        <p:nvSpPr>
          <p:cNvPr id="6" name="Footer Placeholder 3">
            <a:extLst>
              <a:ext uri="{FF2B5EF4-FFF2-40B4-BE49-F238E27FC236}">
                <a16:creationId xmlns:a16="http://schemas.microsoft.com/office/drawing/2014/main" id="{7CEA3DCD-0860-471D-8B08-BB8EBD635E4B}"/>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9" name="Picture 8">
            <a:extLst>
              <a:ext uri="{FF2B5EF4-FFF2-40B4-BE49-F238E27FC236}">
                <a16:creationId xmlns:a16="http://schemas.microsoft.com/office/drawing/2014/main" id="{1DF4A652-CC4B-E9CA-2B39-D4C6CB4241ED}"/>
              </a:ext>
            </a:extLst>
          </p:cNvPr>
          <p:cNvPicPr>
            <a:picLocks noChangeAspect="1"/>
          </p:cNvPicPr>
          <p:nvPr/>
        </p:nvPicPr>
        <p:blipFill>
          <a:blip r:embed="rId3"/>
          <a:stretch>
            <a:fillRect/>
          </a:stretch>
        </p:blipFill>
        <p:spPr>
          <a:xfrm>
            <a:off x="1428750" y="1389356"/>
            <a:ext cx="8997512" cy="4966994"/>
          </a:xfrm>
          <a:prstGeom prst="rect">
            <a:avLst/>
          </a:prstGeom>
        </p:spPr>
      </p:pic>
    </p:spTree>
    <p:extLst>
      <p:ext uri="{BB962C8B-B14F-4D97-AF65-F5344CB8AC3E}">
        <p14:creationId xmlns:p14="http://schemas.microsoft.com/office/powerpoint/2010/main" val="155699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System Calls (System Services)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System services, such as allocating memory, opening files, and creating threads, must be performed in kernel mode code</a:t>
            </a:r>
          </a:p>
          <a:p>
            <a:r>
              <a:rPr lang="en-US" dirty="0"/>
              <a:t>Example. Consider a user process wants to create a file.</a:t>
            </a:r>
          </a:p>
          <a:p>
            <a:pPr marL="0" indent="0">
              <a:buNone/>
            </a:pP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23</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4" name="Picture 3">
            <a:extLst>
              <a:ext uri="{FF2B5EF4-FFF2-40B4-BE49-F238E27FC236}">
                <a16:creationId xmlns:a16="http://schemas.microsoft.com/office/drawing/2014/main" id="{79B6D087-3F61-1E6B-98CD-3C17CF3CF25A}"/>
              </a:ext>
            </a:extLst>
          </p:cNvPr>
          <p:cNvPicPr>
            <a:picLocks noChangeAspect="1"/>
          </p:cNvPicPr>
          <p:nvPr/>
        </p:nvPicPr>
        <p:blipFill>
          <a:blip r:embed="rId3"/>
          <a:stretch>
            <a:fillRect/>
          </a:stretch>
        </p:blipFill>
        <p:spPr>
          <a:xfrm>
            <a:off x="1095037" y="3429000"/>
            <a:ext cx="6605150" cy="2463307"/>
          </a:xfrm>
          <a:prstGeom prst="rect">
            <a:avLst/>
          </a:prstGeom>
          <a:ln>
            <a:solidFill>
              <a:schemeClr val="tx1"/>
            </a:solidFill>
          </a:ln>
        </p:spPr>
      </p:pic>
      <p:sp>
        <p:nvSpPr>
          <p:cNvPr id="7" name="TextBox 6">
            <a:extLst>
              <a:ext uri="{FF2B5EF4-FFF2-40B4-BE49-F238E27FC236}">
                <a16:creationId xmlns:a16="http://schemas.microsoft.com/office/drawing/2014/main" id="{844C4840-64CA-539F-40FF-662998291481}"/>
              </a:ext>
            </a:extLst>
          </p:cNvPr>
          <p:cNvSpPr txBox="1"/>
          <p:nvPr/>
        </p:nvSpPr>
        <p:spPr>
          <a:xfrm>
            <a:off x="1095037" y="5928103"/>
            <a:ext cx="3419804" cy="33855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CreateFileW </a:t>
            </a:r>
            <a:r>
              <a:rPr lang="en-US" sz="1600" dirty="0">
                <a:cs typeface="Courier New" panose="02070309020205020404" pitchFamily="49" charset="0"/>
              </a:rPr>
              <a:t>User API</a:t>
            </a:r>
          </a:p>
        </p:txBody>
      </p:sp>
    </p:spTree>
    <p:extLst>
      <p:ext uri="{BB962C8B-B14F-4D97-AF65-F5344CB8AC3E}">
        <p14:creationId xmlns:p14="http://schemas.microsoft.com/office/powerpoint/2010/main" val="165930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System Call Example</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The user process calls </a:t>
            </a:r>
            <a:r>
              <a:rPr lang="en-US" b="1" dirty="0">
                <a:latin typeface="Courier New" panose="02070309020205020404" pitchFamily="49" charset="0"/>
                <a:cs typeface="Courier New" panose="02070309020205020404" pitchFamily="49" charset="0"/>
              </a:rPr>
              <a:t>CreateFileW</a:t>
            </a:r>
            <a:r>
              <a:rPr lang="en-US" dirty="0"/>
              <a:t>, which is imported from the DLL that exposes the function.</a:t>
            </a:r>
          </a:p>
          <a:p>
            <a:r>
              <a:rPr lang="en-US" dirty="0"/>
              <a:t>A sequence of trampolines and unwrapping is performed before the actual trap into kernel mode (the system call)</a:t>
            </a:r>
          </a:p>
          <a:p>
            <a:endParaRPr lang="en-US" dirty="0"/>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24</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4203141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System Calls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a:xfrm>
            <a:off x="838200" y="1325563"/>
            <a:ext cx="10515600" cy="4351338"/>
          </a:xfrm>
        </p:spPr>
        <p:txBody>
          <a:bodyPr>
            <a:normAutofit/>
          </a:bodyPr>
          <a:lstStyle/>
          <a:p>
            <a:r>
              <a:rPr lang="en-US" dirty="0"/>
              <a:t>System services, such as allocating memory, opening files, and creating threads, must be performed in kernel mode code</a:t>
            </a:r>
          </a:p>
          <a:p>
            <a:r>
              <a:rPr lang="en-US" dirty="0"/>
              <a:t>Example. Consider a user process wants to create a file.</a:t>
            </a:r>
          </a:p>
          <a:p>
            <a:pPr marL="0" indent="0">
              <a:buNone/>
            </a:pP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25</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7" name="Picture 6">
            <a:extLst>
              <a:ext uri="{FF2B5EF4-FFF2-40B4-BE49-F238E27FC236}">
                <a16:creationId xmlns:a16="http://schemas.microsoft.com/office/drawing/2014/main" id="{B2A5C9FB-777D-30C2-36FB-6E0E69C66669}"/>
              </a:ext>
            </a:extLst>
          </p:cNvPr>
          <p:cNvPicPr>
            <a:picLocks noChangeAspect="1"/>
          </p:cNvPicPr>
          <p:nvPr/>
        </p:nvPicPr>
        <p:blipFill>
          <a:blip r:embed="rId3"/>
          <a:stretch>
            <a:fillRect/>
          </a:stretch>
        </p:blipFill>
        <p:spPr>
          <a:xfrm>
            <a:off x="6955971" y="3337129"/>
            <a:ext cx="4913540" cy="3201783"/>
          </a:xfrm>
          <a:prstGeom prst="rect">
            <a:avLst/>
          </a:prstGeom>
        </p:spPr>
      </p:pic>
      <p:pic>
        <p:nvPicPr>
          <p:cNvPr id="9" name="Picture 8">
            <a:extLst>
              <a:ext uri="{FF2B5EF4-FFF2-40B4-BE49-F238E27FC236}">
                <a16:creationId xmlns:a16="http://schemas.microsoft.com/office/drawing/2014/main" id="{86801668-08A8-EE0D-8BCD-25788CA59EC4}"/>
              </a:ext>
            </a:extLst>
          </p:cNvPr>
          <p:cNvPicPr>
            <a:picLocks noChangeAspect="1"/>
          </p:cNvPicPr>
          <p:nvPr/>
        </p:nvPicPr>
        <p:blipFill>
          <a:blip r:embed="rId4"/>
          <a:stretch>
            <a:fillRect/>
          </a:stretch>
        </p:blipFill>
        <p:spPr>
          <a:xfrm>
            <a:off x="322489" y="2652712"/>
            <a:ext cx="8629650" cy="447675"/>
          </a:xfrm>
          <a:prstGeom prst="rect">
            <a:avLst/>
          </a:prstGeom>
        </p:spPr>
      </p:pic>
    </p:spTree>
    <p:extLst>
      <p:ext uri="{BB962C8B-B14F-4D97-AF65-F5344CB8AC3E}">
        <p14:creationId xmlns:p14="http://schemas.microsoft.com/office/powerpoint/2010/main" val="104451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A Peak Inside </a:t>
            </a:r>
            <a:r>
              <a:rPr lang="en-US" dirty="0">
                <a:latin typeface="Courier New" panose="02070309020205020404" pitchFamily="49" charset="0"/>
                <a:cs typeface="Courier New" panose="02070309020205020404" pitchFamily="49" charset="0"/>
              </a:rPr>
              <a:t>ntdll.dll</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26</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4" name="Picture 3" descr="Linking, Loading, and System Calls">
            <a:extLst>
              <a:ext uri="{FF2B5EF4-FFF2-40B4-BE49-F238E27FC236}">
                <a16:creationId xmlns:a16="http://schemas.microsoft.com/office/drawing/2014/main" id="{5CC0ABA7-C6F1-4673-2FD5-96083089B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29" y="132890"/>
            <a:ext cx="10688542" cy="6592220"/>
          </a:xfrm>
          <a:prstGeom prst="rect">
            <a:avLst/>
          </a:prstGeom>
        </p:spPr>
      </p:pic>
    </p:spTree>
    <p:extLst>
      <p:ext uri="{BB962C8B-B14F-4D97-AF65-F5344CB8AC3E}">
        <p14:creationId xmlns:p14="http://schemas.microsoft.com/office/powerpoint/2010/main" val="2186064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A Peak Inside </a:t>
            </a:r>
            <a:r>
              <a:rPr lang="en-US" dirty="0">
                <a:latin typeface="Courier New" panose="02070309020205020404" pitchFamily="49" charset="0"/>
                <a:cs typeface="Courier New" panose="02070309020205020404" pitchFamily="49" charset="0"/>
              </a:rPr>
              <a:t>ntdll.dll</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27</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7" name="Picture 6">
            <a:extLst>
              <a:ext uri="{FF2B5EF4-FFF2-40B4-BE49-F238E27FC236}">
                <a16:creationId xmlns:a16="http://schemas.microsoft.com/office/drawing/2014/main" id="{90D841FE-1C6D-0DA8-441D-F25883E85F5A}"/>
              </a:ext>
            </a:extLst>
          </p:cNvPr>
          <p:cNvPicPr>
            <a:picLocks noChangeAspect="1"/>
          </p:cNvPicPr>
          <p:nvPr/>
        </p:nvPicPr>
        <p:blipFill>
          <a:blip r:embed="rId3"/>
          <a:stretch>
            <a:fillRect/>
          </a:stretch>
        </p:blipFill>
        <p:spPr>
          <a:xfrm>
            <a:off x="302646" y="1369589"/>
            <a:ext cx="11444326" cy="4512100"/>
          </a:xfrm>
          <a:prstGeom prst="rect">
            <a:avLst/>
          </a:prstGeom>
          <a:ln>
            <a:solidFill>
              <a:schemeClr val="tx1"/>
            </a:solidFill>
          </a:ln>
        </p:spPr>
      </p:pic>
      <p:sp>
        <p:nvSpPr>
          <p:cNvPr id="10" name="TextBox 9">
            <a:extLst>
              <a:ext uri="{FF2B5EF4-FFF2-40B4-BE49-F238E27FC236}">
                <a16:creationId xmlns:a16="http://schemas.microsoft.com/office/drawing/2014/main" id="{8BF0E84A-C40B-1E9E-D3DD-79A801996488}"/>
              </a:ext>
            </a:extLst>
          </p:cNvPr>
          <p:cNvSpPr txBox="1"/>
          <p:nvPr/>
        </p:nvSpPr>
        <p:spPr>
          <a:xfrm>
            <a:off x="302646" y="5925715"/>
            <a:ext cx="3419804" cy="338554"/>
          </a:xfrm>
          <a:prstGeom prst="rect">
            <a:avLst/>
          </a:prstGeom>
          <a:noFill/>
        </p:spPr>
        <p:txBody>
          <a:bodyPr wrap="square" rtlCol="0">
            <a:spAutoFit/>
          </a:bodyPr>
          <a:lstStyle/>
          <a:p>
            <a:r>
              <a:rPr lang="en-US" sz="1600" dirty="0"/>
              <a:t>From Windows 10  </a:t>
            </a:r>
            <a:r>
              <a:rPr lang="en-US" sz="1600" dirty="0">
                <a:latin typeface="Courier New" panose="02070309020205020404" pitchFamily="49" charset="0"/>
                <a:cs typeface="Courier New" panose="02070309020205020404" pitchFamily="49" charset="0"/>
              </a:rPr>
              <a:t>ntdll.dll</a:t>
            </a:r>
          </a:p>
        </p:txBody>
      </p:sp>
    </p:spTree>
    <p:extLst>
      <p:ext uri="{BB962C8B-B14F-4D97-AF65-F5344CB8AC3E}">
        <p14:creationId xmlns:p14="http://schemas.microsoft.com/office/powerpoint/2010/main" val="1948567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System Call Dispatching</a:t>
            </a:r>
            <a:endParaRPr lang="en-US"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28</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1026" name="Picture 2">
            <a:extLst>
              <a:ext uri="{FF2B5EF4-FFF2-40B4-BE49-F238E27FC236}">
                <a16:creationId xmlns:a16="http://schemas.microsoft.com/office/drawing/2014/main" id="{691D51EC-504A-DCBF-9807-3F94E9885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295400"/>
            <a:ext cx="1076325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60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a:xfrm>
            <a:off x="838200" y="0"/>
            <a:ext cx="10515600" cy="1325563"/>
          </a:xfrm>
        </p:spPr>
        <p:txBody>
          <a:bodyPr/>
          <a:lstStyle/>
          <a:p>
            <a:r>
              <a:rPr lang="en-US" dirty="0"/>
              <a:t>WOW (Windows on Windows)</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a:xfrm>
            <a:off x="838200" y="1375302"/>
            <a:ext cx="10515600" cy="4351338"/>
          </a:xfrm>
        </p:spPr>
        <p:txBody>
          <a:bodyPr>
            <a:normAutofit/>
          </a:bodyPr>
          <a:lstStyle/>
          <a:p>
            <a:r>
              <a:rPr lang="en-US" dirty="0"/>
              <a:t>WOW is an abstraction layer that lets 32-bit programs run on a 64-bit operating system</a:t>
            </a:r>
          </a:p>
          <a:p>
            <a:r>
              <a:rPr lang="en-US" dirty="0"/>
              <a:t>C:\Windows\SysWOW64</a:t>
            </a:r>
          </a:p>
          <a:p>
            <a:pPr lvl="1"/>
            <a:r>
              <a:rPr lang="en-US" dirty="0"/>
              <a:t>32-bit Windows subsystem</a:t>
            </a:r>
          </a:p>
          <a:p>
            <a:r>
              <a:rPr lang="en-US" dirty="0"/>
              <a:t>C:\Windows\System32</a:t>
            </a:r>
          </a:p>
          <a:p>
            <a:pPr lvl="1"/>
            <a:r>
              <a:rPr lang="en-US" dirty="0"/>
              <a:t>64-bit Windows subsystem</a:t>
            </a:r>
          </a:p>
          <a:p>
            <a:endParaRPr lang="en-US" dirty="0"/>
          </a:p>
          <a:p>
            <a:endParaRPr lang="en-US" dirty="0"/>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29</a:t>
            </a:fld>
            <a:endParaRPr lang="en-US"/>
          </a:p>
        </p:txBody>
      </p:sp>
      <p:pic>
        <p:nvPicPr>
          <p:cNvPr id="7" name="Picture 6">
            <a:extLst>
              <a:ext uri="{FF2B5EF4-FFF2-40B4-BE49-F238E27FC236}">
                <a16:creationId xmlns:a16="http://schemas.microsoft.com/office/drawing/2014/main" id="{83794844-7483-7AB7-E8D4-0FB95E944D4E}"/>
              </a:ext>
            </a:extLst>
          </p:cNvPr>
          <p:cNvPicPr>
            <a:picLocks noChangeAspect="1"/>
          </p:cNvPicPr>
          <p:nvPr/>
        </p:nvPicPr>
        <p:blipFill>
          <a:blip r:embed="rId3"/>
          <a:stretch>
            <a:fillRect/>
          </a:stretch>
        </p:blipFill>
        <p:spPr>
          <a:xfrm>
            <a:off x="255355" y="4562207"/>
            <a:ext cx="7380915" cy="1213301"/>
          </a:xfrm>
          <a:prstGeom prst="rect">
            <a:avLst/>
          </a:prstGeom>
        </p:spPr>
      </p:pic>
      <p:sp>
        <p:nvSpPr>
          <p:cNvPr id="8" name="TextBox 7">
            <a:extLst>
              <a:ext uri="{FF2B5EF4-FFF2-40B4-BE49-F238E27FC236}">
                <a16:creationId xmlns:a16="http://schemas.microsoft.com/office/drawing/2014/main" id="{20327ACA-8F35-34FE-CBF8-AD026BF423EF}"/>
              </a:ext>
            </a:extLst>
          </p:cNvPr>
          <p:cNvSpPr txBox="1"/>
          <p:nvPr/>
        </p:nvSpPr>
        <p:spPr>
          <a:xfrm>
            <a:off x="255355" y="5823692"/>
            <a:ext cx="6455980" cy="338554"/>
          </a:xfrm>
          <a:prstGeom prst="rect">
            <a:avLst/>
          </a:prstGeom>
          <a:noFill/>
        </p:spPr>
        <p:txBody>
          <a:bodyPr wrap="square" rtlCol="0">
            <a:spAutoFit/>
          </a:bodyPr>
          <a:lstStyle/>
          <a:p>
            <a:r>
              <a:rPr lang="en-US" sz="1600" dirty="0"/>
              <a:t>From Windows 10  </a:t>
            </a:r>
            <a:r>
              <a:rPr lang="en-US" sz="1600" dirty="0">
                <a:latin typeface="Courier New" panose="02070309020205020404" pitchFamily="49" charset="0"/>
                <a:cs typeface="Courier New" panose="02070309020205020404" pitchFamily="49" charset="0"/>
              </a:rPr>
              <a:t>C:\Windows\SysWOW64\ntdll.dll</a:t>
            </a:r>
          </a:p>
        </p:txBody>
      </p:sp>
      <p:pic>
        <p:nvPicPr>
          <p:cNvPr id="10" name="Picture 9">
            <a:extLst>
              <a:ext uri="{FF2B5EF4-FFF2-40B4-BE49-F238E27FC236}">
                <a16:creationId xmlns:a16="http://schemas.microsoft.com/office/drawing/2014/main" id="{CFC899C0-75BD-1CAA-C2E7-E749173D9340}"/>
              </a:ext>
            </a:extLst>
          </p:cNvPr>
          <p:cNvPicPr>
            <a:picLocks noChangeAspect="1"/>
          </p:cNvPicPr>
          <p:nvPr/>
        </p:nvPicPr>
        <p:blipFill>
          <a:blip r:embed="rId4"/>
          <a:stretch>
            <a:fillRect/>
          </a:stretch>
        </p:blipFill>
        <p:spPr>
          <a:xfrm>
            <a:off x="7768367" y="5668771"/>
            <a:ext cx="4378270" cy="1016384"/>
          </a:xfrm>
          <a:prstGeom prst="rect">
            <a:avLst/>
          </a:prstGeom>
        </p:spPr>
      </p:pic>
      <p:cxnSp>
        <p:nvCxnSpPr>
          <p:cNvPr id="12" name="Connector: Elbow 11">
            <a:extLst>
              <a:ext uri="{FF2B5EF4-FFF2-40B4-BE49-F238E27FC236}">
                <a16:creationId xmlns:a16="http://schemas.microsoft.com/office/drawing/2014/main" id="{57AE373F-2803-88A1-D082-DFD21D0FC70A}"/>
              </a:ext>
            </a:extLst>
          </p:cNvPr>
          <p:cNvCxnSpPr>
            <a:stCxn id="7" idx="3"/>
            <a:endCxn id="10" idx="0"/>
          </p:cNvCxnSpPr>
          <p:nvPr/>
        </p:nvCxnSpPr>
        <p:spPr>
          <a:xfrm>
            <a:off x="7636270" y="5168858"/>
            <a:ext cx="2321232" cy="499913"/>
          </a:xfrm>
          <a:prstGeom prst="bentConnector2">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82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Windows API (Win32 API)</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The Win32 API is used to interface with the Windows OS</a:t>
            </a:r>
          </a:p>
          <a:p>
            <a:endParaRPr lang="en-US" dirty="0"/>
          </a:p>
          <a:p>
            <a:r>
              <a:rPr lang="en-US" dirty="0"/>
              <a:t>DLLs (Dynamic Link Libraries) export the API to user programs</a:t>
            </a:r>
          </a:p>
          <a:p>
            <a:endParaRPr lang="en-US" dirty="0"/>
          </a:p>
          <a:p>
            <a:r>
              <a:rPr lang="en-US" dirty="0"/>
              <a:t>Layers of abstraction</a:t>
            </a:r>
          </a:p>
          <a:p>
            <a:pPr lvl="1"/>
            <a:r>
              <a:rPr lang="en-US" dirty="0"/>
              <a:t>User API (e.g., </a:t>
            </a:r>
            <a:r>
              <a:rPr lang="en-US" b="1" dirty="0">
                <a:latin typeface="Courier New" panose="02070309020205020404" pitchFamily="49" charset="0"/>
                <a:cs typeface="Courier New" panose="02070309020205020404" pitchFamily="49" charset="0"/>
              </a:rPr>
              <a:t>CreateFileW</a:t>
            </a:r>
            <a:r>
              <a:rPr lang="en-US" dirty="0"/>
              <a:t>)</a:t>
            </a:r>
          </a:p>
          <a:p>
            <a:pPr lvl="1"/>
            <a:r>
              <a:rPr lang="en-US" dirty="0"/>
              <a:t>Native API (e.g., </a:t>
            </a:r>
            <a:r>
              <a:rPr lang="en-US" b="1" dirty="0">
                <a:latin typeface="Courier New" panose="02070309020205020404" pitchFamily="49" charset="0"/>
                <a:cs typeface="Courier New" panose="02070309020205020404" pitchFamily="49" charset="0"/>
              </a:rPr>
              <a:t>NtCreateFile</a:t>
            </a:r>
            <a:r>
              <a:rPr lang="en-US" dirty="0"/>
              <a:t>)</a:t>
            </a:r>
          </a:p>
          <a:p>
            <a:pPr marL="0" indent="0">
              <a:buNone/>
            </a:pPr>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3</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4020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a:xfrm>
            <a:off x="838200" y="0"/>
            <a:ext cx="10515600" cy="1325563"/>
          </a:xfrm>
        </p:spPr>
        <p:txBody>
          <a:bodyPr/>
          <a:lstStyle/>
          <a:p>
            <a:r>
              <a:rPr lang="en-US" dirty="0"/>
              <a:t>Strings and Things</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p:txBody>
          <a:bodyPr>
            <a:normAutofit lnSpcReduction="10000"/>
          </a:bodyPr>
          <a:lstStyle/>
          <a:p>
            <a:r>
              <a:rPr lang="en-US" dirty="0"/>
              <a:t>Each Windows API has multiple variants</a:t>
            </a:r>
          </a:p>
          <a:p>
            <a:r>
              <a:rPr lang="en-US" b="1" dirty="0">
                <a:latin typeface="Courier New" panose="02070309020205020404" pitchFamily="49" charset="0"/>
                <a:cs typeface="Courier New" panose="02070309020205020404" pitchFamily="49" charset="0"/>
              </a:rPr>
              <a:t>CreateFileA</a:t>
            </a:r>
          </a:p>
          <a:p>
            <a:pPr lvl="1"/>
            <a:r>
              <a:rPr lang="en-US" dirty="0"/>
              <a:t>Expects ANSI strings in the arguments (1 byte per character)</a:t>
            </a:r>
          </a:p>
          <a:p>
            <a:r>
              <a:rPr lang="en-US" b="1" dirty="0">
                <a:latin typeface="Courier New" panose="02070309020205020404" pitchFamily="49" charset="0"/>
                <a:cs typeface="Courier New" panose="02070309020205020404" pitchFamily="49" charset="0"/>
              </a:rPr>
              <a:t>CreateFileW</a:t>
            </a:r>
          </a:p>
          <a:p>
            <a:pPr lvl="1"/>
            <a:r>
              <a:rPr lang="en-US" dirty="0"/>
              <a:t>Expects Unicode strings in the arguments (2 bytes per character)</a:t>
            </a:r>
          </a:p>
          <a:p>
            <a:endParaRPr lang="en-US" dirty="0"/>
          </a:p>
          <a:p>
            <a:r>
              <a:rPr lang="en-US" dirty="0"/>
              <a:t>Behind the scenes, Windows does everything in Unicode</a:t>
            </a:r>
          </a:p>
          <a:p>
            <a:r>
              <a:rPr lang="en-US" dirty="0"/>
              <a:t>ANSI variants are wrappers around the Unicode versions</a:t>
            </a:r>
          </a:p>
          <a:p>
            <a:r>
              <a:rPr lang="en-US" dirty="0"/>
              <a:t>Modern best programming practice on Windows is to use Unicode for everything when possible</a:t>
            </a:r>
          </a:p>
          <a:p>
            <a:endParaRPr lang="en-US" dirty="0"/>
          </a:p>
          <a:p>
            <a:endParaRPr lang="en-US" dirty="0"/>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30</a:t>
            </a:fld>
            <a:endParaRPr lang="en-US"/>
          </a:p>
        </p:txBody>
      </p:sp>
    </p:spTree>
    <p:extLst>
      <p:ext uri="{BB962C8B-B14F-4D97-AF65-F5344CB8AC3E}">
        <p14:creationId xmlns:p14="http://schemas.microsoft.com/office/powerpoint/2010/main" val="306774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a:xfrm>
            <a:off x="838200" y="0"/>
            <a:ext cx="10515600" cy="1325563"/>
          </a:xfrm>
        </p:spPr>
        <p:txBody>
          <a:bodyPr/>
          <a:lstStyle/>
          <a:p>
            <a:r>
              <a:rPr lang="en-US" dirty="0"/>
              <a:t>Strings and Things</a:t>
            </a:r>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31</a:t>
            </a:fld>
            <a:endParaRPr lang="en-US"/>
          </a:p>
        </p:txBody>
      </p:sp>
      <p:pic>
        <p:nvPicPr>
          <p:cNvPr id="9" name="Picture 8">
            <a:extLst>
              <a:ext uri="{FF2B5EF4-FFF2-40B4-BE49-F238E27FC236}">
                <a16:creationId xmlns:a16="http://schemas.microsoft.com/office/drawing/2014/main" id="{A7E5AB85-5B8F-54E2-98AE-1FC3894B0EC1}"/>
              </a:ext>
            </a:extLst>
          </p:cNvPr>
          <p:cNvPicPr>
            <a:picLocks noChangeAspect="1"/>
          </p:cNvPicPr>
          <p:nvPr/>
        </p:nvPicPr>
        <p:blipFill>
          <a:blip r:embed="rId3"/>
          <a:stretch>
            <a:fillRect/>
          </a:stretch>
        </p:blipFill>
        <p:spPr>
          <a:xfrm>
            <a:off x="314326" y="1142542"/>
            <a:ext cx="7183936" cy="2698414"/>
          </a:xfrm>
          <a:prstGeom prst="rect">
            <a:avLst/>
          </a:prstGeom>
          <a:ln>
            <a:solidFill>
              <a:schemeClr val="tx1"/>
            </a:solidFill>
          </a:ln>
        </p:spPr>
      </p:pic>
      <p:pic>
        <p:nvPicPr>
          <p:cNvPr id="11" name="Picture 10">
            <a:extLst>
              <a:ext uri="{FF2B5EF4-FFF2-40B4-BE49-F238E27FC236}">
                <a16:creationId xmlns:a16="http://schemas.microsoft.com/office/drawing/2014/main" id="{FFE6D9E9-62C3-F214-D547-3E018D0E6384}"/>
              </a:ext>
            </a:extLst>
          </p:cNvPr>
          <p:cNvPicPr>
            <a:picLocks noChangeAspect="1"/>
          </p:cNvPicPr>
          <p:nvPr/>
        </p:nvPicPr>
        <p:blipFill>
          <a:blip r:embed="rId4"/>
          <a:stretch>
            <a:fillRect/>
          </a:stretch>
        </p:blipFill>
        <p:spPr>
          <a:xfrm>
            <a:off x="4758176" y="3997701"/>
            <a:ext cx="7207605" cy="2698414"/>
          </a:xfrm>
          <a:prstGeom prst="rect">
            <a:avLst/>
          </a:prstGeom>
          <a:ln>
            <a:solidFill>
              <a:schemeClr val="tx1"/>
            </a:solidFill>
          </a:ln>
        </p:spPr>
      </p:pic>
      <p:sp>
        <p:nvSpPr>
          <p:cNvPr id="12" name="Rectangle: Rounded Corners 11">
            <a:extLst>
              <a:ext uri="{FF2B5EF4-FFF2-40B4-BE49-F238E27FC236}">
                <a16:creationId xmlns:a16="http://schemas.microsoft.com/office/drawing/2014/main" id="{67F7DE21-A59D-6649-051C-5A01D67459D3}"/>
              </a:ext>
            </a:extLst>
          </p:cNvPr>
          <p:cNvSpPr/>
          <p:nvPr/>
        </p:nvSpPr>
        <p:spPr>
          <a:xfrm>
            <a:off x="2237202" y="1449650"/>
            <a:ext cx="4582510" cy="329975"/>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83DAC18F-1671-C80D-1DCE-ABE9FA9FA4E0}"/>
              </a:ext>
            </a:extLst>
          </p:cNvPr>
          <p:cNvSpPr/>
          <p:nvPr/>
        </p:nvSpPr>
        <p:spPr>
          <a:xfrm>
            <a:off x="6727747" y="4286775"/>
            <a:ext cx="4582510" cy="329975"/>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A14DA0A-B72E-2293-726E-EF6905F36ECB}"/>
              </a:ext>
            </a:extLst>
          </p:cNvPr>
          <p:cNvSpPr txBox="1"/>
          <p:nvPr/>
        </p:nvSpPr>
        <p:spPr>
          <a:xfrm>
            <a:off x="7831812" y="1049052"/>
            <a:ext cx="3641731" cy="1015663"/>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CreateFileA</a:t>
            </a:r>
            <a:r>
              <a:rPr lang="en-US" sz="2000" dirty="0"/>
              <a:t> requires string arguments to be of type </a:t>
            </a:r>
            <a:r>
              <a:rPr lang="en-US" sz="2000" b="1" dirty="0">
                <a:latin typeface="Courier New" panose="02070309020205020404" pitchFamily="49" charset="0"/>
                <a:cs typeface="Courier New" panose="02070309020205020404" pitchFamily="49" charset="0"/>
              </a:rPr>
              <a:t>LPCSTR</a:t>
            </a:r>
            <a:r>
              <a:rPr lang="en-US" sz="2000" dirty="0"/>
              <a:t> (ANSI).</a:t>
            </a:r>
            <a:endParaRPr lang="en-US" sz="20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7B6594DC-11E2-B8A3-8B1F-D466A36BFA4D}"/>
              </a:ext>
            </a:extLst>
          </p:cNvPr>
          <p:cNvSpPr txBox="1"/>
          <p:nvPr/>
        </p:nvSpPr>
        <p:spPr>
          <a:xfrm>
            <a:off x="396869" y="4356150"/>
            <a:ext cx="3641731" cy="1015663"/>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CreateFileW</a:t>
            </a:r>
            <a:r>
              <a:rPr lang="en-US" sz="2000" dirty="0"/>
              <a:t> requires string arguments to be of type </a:t>
            </a:r>
            <a:r>
              <a:rPr lang="en-US" sz="2000" b="1" dirty="0">
                <a:latin typeface="Courier New" panose="02070309020205020404" pitchFamily="49" charset="0"/>
                <a:cs typeface="Courier New" panose="02070309020205020404" pitchFamily="49" charset="0"/>
              </a:rPr>
              <a:t>LPCWSTR</a:t>
            </a:r>
            <a:r>
              <a:rPr lang="en-US" sz="2000" dirty="0"/>
              <a:t> (Unicode).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6870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a:xfrm>
            <a:off x="838200" y="0"/>
            <a:ext cx="10515600" cy="1325563"/>
          </a:xfrm>
        </p:spPr>
        <p:txBody>
          <a:bodyPr/>
          <a:lstStyle/>
          <a:p>
            <a:r>
              <a:rPr lang="en-US" dirty="0"/>
              <a:t>Summary</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p:txBody>
          <a:bodyPr>
            <a:normAutofit/>
          </a:bodyPr>
          <a:lstStyle/>
          <a:p>
            <a:r>
              <a:rPr lang="en-US" dirty="0"/>
              <a:t>Understand the overall architecture of the Windows OS</a:t>
            </a:r>
          </a:p>
          <a:p>
            <a:r>
              <a:rPr lang="en-US" dirty="0"/>
              <a:t>Describe a process and the process address space</a:t>
            </a:r>
          </a:p>
          <a:p>
            <a:r>
              <a:rPr lang="en-US" dirty="0"/>
              <a:t>Discuss various Windows data structures and program control flow</a:t>
            </a:r>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32</a:t>
            </a:fld>
            <a:endParaRPr lang="en-US"/>
          </a:p>
        </p:txBody>
      </p:sp>
    </p:spTree>
    <p:extLst>
      <p:ext uri="{BB962C8B-B14F-4D97-AF65-F5344CB8AC3E}">
        <p14:creationId xmlns:p14="http://schemas.microsoft.com/office/powerpoint/2010/main" val="3535352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B0CF-6A66-4914-B151-940A35CCB529}"/>
              </a:ext>
            </a:extLst>
          </p:cNvPr>
          <p:cNvSpPr>
            <a:spLocks noGrp="1"/>
          </p:cNvSpPr>
          <p:nvPr>
            <p:ph type="title"/>
          </p:nvPr>
        </p:nvSpPr>
        <p:spPr>
          <a:xfrm>
            <a:off x="838200" y="0"/>
            <a:ext cx="10515600" cy="1325563"/>
          </a:xfrm>
        </p:spPr>
        <p:txBody>
          <a:bodyPr/>
          <a:lstStyle/>
          <a:p>
            <a:r>
              <a:rPr lang="en-US" dirty="0"/>
              <a:t>Remember…</a:t>
            </a:r>
          </a:p>
        </p:txBody>
      </p:sp>
      <p:sp>
        <p:nvSpPr>
          <p:cNvPr id="3" name="Content Placeholder 2">
            <a:extLst>
              <a:ext uri="{FF2B5EF4-FFF2-40B4-BE49-F238E27FC236}">
                <a16:creationId xmlns:a16="http://schemas.microsoft.com/office/drawing/2014/main" id="{C80CAC15-8292-4242-A18C-6AFE31971D2A}"/>
              </a:ext>
            </a:extLst>
          </p:cNvPr>
          <p:cNvSpPr>
            <a:spLocks noGrp="1"/>
          </p:cNvSpPr>
          <p:nvPr>
            <p:ph idx="1"/>
          </p:nvPr>
        </p:nvSpPr>
        <p:spPr/>
        <p:txBody>
          <a:bodyPr>
            <a:normAutofit/>
          </a:bodyPr>
          <a:lstStyle/>
          <a:p>
            <a:pPr algn="l"/>
            <a:r>
              <a:rPr lang="en-US" sz="3500" b="0" i="0" u="none" strike="noStrike" baseline="0" dirty="0"/>
              <a:t>Everything is a </a:t>
            </a:r>
            <a:r>
              <a:rPr lang="en-US" sz="3500" b="1" i="0" u="none" strike="noStrike" baseline="0" dirty="0"/>
              <a:t>data structure</a:t>
            </a:r>
            <a:r>
              <a:rPr lang="en-US" sz="3500" b="0" i="0" u="none" strike="noStrike" baseline="0" dirty="0"/>
              <a:t>.</a:t>
            </a:r>
          </a:p>
          <a:p>
            <a:pPr algn="l"/>
            <a:endParaRPr lang="en-US" sz="3500" b="0" i="0" u="none" strike="noStrike" baseline="0" dirty="0"/>
          </a:p>
          <a:p>
            <a:pPr algn="l"/>
            <a:r>
              <a:rPr lang="en-US" sz="3500" b="0" i="0" u="none" strike="noStrike" baseline="0" dirty="0"/>
              <a:t>It’s all </a:t>
            </a:r>
            <a:r>
              <a:rPr lang="en-US" sz="3500" b="1" i="0" u="none" strike="noStrike" baseline="0" dirty="0"/>
              <a:t>code</a:t>
            </a:r>
            <a:r>
              <a:rPr lang="en-US" sz="3500" b="0" i="0" u="none" strike="noStrike" baseline="0" dirty="0"/>
              <a:t>. Not magic.</a:t>
            </a:r>
          </a:p>
          <a:p>
            <a:pPr algn="l"/>
            <a:endParaRPr lang="en-US" sz="3500" b="0" i="0" u="none" strike="noStrike" baseline="0" dirty="0"/>
          </a:p>
          <a:p>
            <a:pPr algn="l"/>
            <a:r>
              <a:rPr lang="en-US" sz="3500" b="1" i="0" u="none" strike="noStrike" baseline="0" dirty="0"/>
              <a:t>Abstraction </a:t>
            </a:r>
            <a:r>
              <a:rPr lang="en-US" sz="3500" b="0" i="0" u="none" strike="noStrike" baseline="0" dirty="0"/>
              <a:t>leaves gaps.</a:t>
            </a:r>
          </a:p>
          <a:p>
            <a:pPr algn="l"/>
            <a:endParaRPr lang="en-US" sz="3500" b="0" i="0" u="none" strike="noStrike" baseline="0" dirty="0"/>
          </a:p>
          <a:p>
            <a:pPr algn="l"/>
            <a:r>
              <a:rPr lang="en-US" sz="3500" b="0" i="0" u="none" strike="noStrike" baseline="0" dirty="0"/>
              <a:t>Own your </a:t>
            </a:r>
            <a:r>
              <a:rPr lang="en-US" sz="3500" b="1" i="0" u="none" strike="noStrike" baseline="0" dirty="0"/>
              <a:t>tools</a:t>
            </a:r>
            <a:r>
              <a:rPr lang="en-US" sz="3500" b="0" i="0" u="none" strike="noStrike" baseline="0" dirty="0"/>
              <a:t>.</a:t>
            </a:r>
            <a:endParaRPr lang="en-US" sz="3500" dirty="0"/>
          </a:p>
        </p:txBody>
      </p:sp>
      <p:sp>
        <p:nvSpPr>
          <p:cNvPr id="5" name="Slide Number Placeholder 4">
            <a:extLst>
              <a:ext uri="{FF2B5EF4-FFF2-40B4-BE49-F238E27FC236}">
                <a16:creationId xmlns:a16="http://schemas.microsoft.com/office/drawing/2014/main" id="{0087F419-E8B7-4362-9CA2-5210012C440E}"/>
              </a:ext>
            </a:extLst>
          </p:cNvPr>
          <p:cNvSpPr>
            <a:spLocks noGrp="1"/>
          </p:cNvSpPr>
          <p:nvPr>
            <p:ph type="sldNum" sz="quarter" idx="12"/>
          </p:nvPr>
        </p:nvSpPr>
        <p:spPr/>
        <p:txBody>
          <a:bodyPr/>
          <a:lstStyle/>
          <a:p>
            <a:fld id="{C7F36220-D87F-47B8-89B0-52A4EDC587C4}" type="slidenum">
              <a:rPr lang="en-US" smtClean="0"/>
              <a:t>33</a:t>
            </a:fld>
            <a:endParaRPr lang="en-US"/>
          </a:p>
        </p:txBody>
      </p:sp>
      <p:sp>
        <p:nvSpPr>
          <p:cNvPr id="6" name="Footer Placeholder 3">
            <a:extLst>
              <a:ext uri="{FF2B5EF4-FFF2-40B4-BE49-F238E27FC236}">
                <a16:creationId xmlns:a16="http://schemas.microsoft.com/office/drawing/2014/main" id="{92A58591-A64B-4167-933C-688ADDBEC998}"/>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75190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7001-C2E6-47ED-9281-3731343123B7}"/>
              </a:ext>
            </a:extLst>
          </p:cNvPr>
          <p:cNvSpPr>
            <a:spLocks noGrp="1"/>
          </p:cNvSpPr>
          <p:nvPr>
            <p:ph type="title"/>
          </p:nvPr>
        </p:nvSpPr>
        <p:spPr>
          <a:xfrm>
            <a:off x="838200" y="0"/>
            <a:ext cx="10515600" cy="1325563"/>
          </a:xfrm>
        </p:spPr>
        <p:txBody>
          <a:bodyPr/>
          <a:lstStyle/>
          <a:p>
            <a:r>
              <a:rPr lang="en-US" dirty="0"/>
              <a:t>For Next Lesson</a:t>
            </a:r>
          </a:p>
        </p:txBody>
      </p:sp>
      <p:sp>
        <p:nvSpPr>
          <p:cNvPr id="3" name="Content Placeholder 2">
            <a:extLst>
              <a:ext uri="{FF2B5EF4-FFF2-40B4-BE49-F238E27FC236}">
                <a16:creationId xmlns:a16="http://schemas.microsoft.com/office/drawing/2014/main" id="{1B7893D4-05B0-43E6-A5CD-A6243447E718}"/>
              </a:ext>
            </a:extLst>
          </p:cNvPr>
          <p:cNvSpPr>
            <a:spLocks noGrp="1"/>
          </p:cNvSpPr>
          <p:nvPr>
            <p:ph idx="1"/>
          </p:nvPr>
        </p:nvSpPr>
        <p:spPr/>
        <p:txBody>
          <a:bodyPr/>
          <a:lstStyle/>
          <a:p>
            <a:r>
              <a:rPr lang="en-US" dirty="0"/>
              <a:t>Review slides from this lesson and read ahead into the next lesson.</a:t>
            </a:r>
          </a:p>
          <a:p>
            <a:r>
              <a:rPr lang="en-US" dirty="0"/>
              <a:t>Experiment – On your VM, get comfortable with some of the tools and concepts we discussed.</a:t>
            </a:r>
          </a:p>
          <a:p>
            <a:r>
              <a:rPr lang="en-US" dirty="0"/>
              <a:t>Come prepared to program and dig deeper next lesson!</a:t>
            </a:r>
          </a:p>
        </p:txBody>
      </p:sp>
      <p:sp>
        <p:nvSpPr>
          <p:cNvPr id="5" name="Slide Number Placeholder 4">
            <a:extLst>
              <a:ext uri="{FF2B5EF4-FFF2-40B4-BE49-F238E27FC236}">
                <a16:creationId xmlns:a16="http://schemas.microsoft.com/office/drawing/2014/main" id="{B2F82BDC-DD58-4AE6-A943-9873886B3189}"/>
              </a:ext>
            </a:extLst>
          </p:cNvPr>
          <p:cNvSpPr>
            <a:spLocks noGrp="1"/>
          </p:cNvSpPr>
          <p:nvPr>
            <p:ph type="sldNum" sz="quarter" idx="12"/>
          </p:nvPr>
        </p:nvSpPr>
        <p:spPr/>
        <p:txBody>
          <a:bodyPr/>
          <a:lstStyle/>
          <a:p>
            <a:fld id="{C7F36220-D87F-47B8-89B0-52A4EDC587C4}" type="slidenum">
              <a:rPr lang="en-US" smtClean="0"/>
              <a:t>34</a:t>
            </a:fld>
            <a:endParaRPr lang="en-US"/>
          </a:p>
        </p:txBody>
      </p:sp>
      <p:sp>
        <p:nvSpPr>
          <p:cNvPr id="6" name="Footer Placeholder 3">
            <a:extLst>
              <a:ext uri="{FF2B5EF4-FFF2-40B4-BE49-F238E27FC236}">
                <a16:creationId xmlns:a16="http://schemas.microsoft.com/office/drawing/2014/main" id="{15E02580-C8C5-481A-A3C7-3FCA6ECEF0CE}"/>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329044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Windows API Data Types</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4</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graphicFrame>
        <p:nvGraphicFramePr>
          <p:cNvPr id="8" name="Table 7">
            <a:extLst>
              <a:ext uri="{FF2B5EF4-FFF2-40B4-BE49-F238E27FC236}">
                <a16:creationId xmlns:a16="http://schemas.microsoft.com/office/drawing/2014/main" id="{7AB7DAA7-6378-64F6-A052-FB812A532793}"/>
              </a:ext>
            </a:extLst>
          </p:cNvPr>
          <p:cNvGraphicFramePr>
            <a:graphicFrameLocks noGrp="1"/>
          </p:cNvGraphicFramePr>
          <p:nvPr>
            <p:extLst>
              <p:ext uri="{D42A27DB-BD31-4B8C-83A1-F6EECF244321}">
                <p14:modId xmlns:p14="http://schemas.microsoft.com/office/powerpoint/2010/main" val="4256971821"/>
              </p:ext>
            </p:extLst>
          </p:nvPr>
        </p:nvGraphicFramePr>
        <p:xfrm>
          <a:off x="838199" y="1061548"/>
          <a:ext cx="10775731" cy="5333086"/>
        </p:xfrm>
        <a:graphic>
          <a:graphicData uri="http://schemas.openxmlformats.org/drawingml/2006/table">
            <a:tbl>
              <a:tblPr/>
              <a:tblGrid>
                <a:gridCol w="1491521">
                  <a:extLst>
                    <a:ext uri="{9D8B030D-6E8A-4147-A177-3AD203B41FA5}">
                      <a16:colId xmlns:a16="http://schemas.microsoft.com/office/drawing/2014/main" val="3667119855"/>
                    </a:ext>
                  </a:extLst>
                </a:gridCol>
                <a:gridCol w="2505039">
                  <a:extLst>
                    <a:ext uri="{9D8B030D-6E8A-4147-A177-3AD203B41FA5}">
                      <a16:colId xmlns:a16="http://schemas.microsoft.com/office/drawing/2014/main" val="3267839453"/>
                    </a:ext>
                  </a:extLst>
                </a:gridCol>
                <a:gridCol w="6779171">
                  <a:extLst>
                    <a:ext uri="{9D8B030D-6E8A-4147-A177-3AD203B41FA5}">
                      <a16:colId xmlns:a16="http://schemas.microsoft.com/office/drawing/2014/main" val="2509176038"/>
                    </a:ext>
                  </a:extLst>
                </a:gridCol>
              </a:tblGrid>
              <a:tr h="336332">
                <a:tc>
                  <a:txBody>
                    <a:bodyPr/>
                    <a:lstStyle/>
                    <a:p>
                      <a:pPr algn="l" fontAlgn="t"/>
                      <a:r>
                        <a:rPr lang="en-US" sz="2000" b="1" dirty="0">
                          <a:effectLst/>
                        </a:rPr>
                        <a:t>Windows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b="1" dirty="0">
                          <a:effectLst/>
                        </a:rPr>
                        <a:t>C/C++ Managed Type</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US" sz="2000" b="1" dirty="0"/>
                        <a:t>Description</a:t>
                      </a:r>
                    </a:p>
                  </a:txBody>
                  <a:tcPr marL="41310" marR="41310" marT="20655" marB="20655">
                    <a:lnL w="7620" cap="flat" cmpd="sng" algn="ctr">
                      <a:solidFill>
                        <a:srgbClr val="000000"/>
                      </a:solidFill>
                      <a:prstDash val="solid"/>
                      <a:round/>
                      <a:headEnd type="none" w="med" len="med"/>
                      <a:tailEnd type="none" w="med" len="med"/>
                    </a:lnL>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2410917"/>
                  </a:ext>
                </a:extLst>
              </a:tr>
              <a:tr h="303212">
                <a:tc>
                  <a:txBody>
                    <a:bodyPr/>
                    <a:lstStyle/>
                    <a:p>
                      <a:pPr algn="l" fontAlgn="t"/>
                      <a:r>
                        <a:rPr lang="en-US" sz="2000">
                          <a:effectLst/>
                        </a:rPr>
                        <a:t>VOID</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void</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Applied to a function that does not return a value</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90566"/>
                  </a:ext>
                </a:extLst>
              </a:tr>
              <a:tr h="159243">
                <a:tc>
                  <a:txBody>
                    <a:bodyPr/>
                    <a:lstStyle/>
                    <a:p>
                      <a:pPr algn="l" fontAlgn="t"/>
                      <a:r>
                        <a:rPr lang="en-US" sz="2000" dirty="0">
                          <a:effectLst/>
                        </a:rPr>
                        <a:t>HANDLE</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void *</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32 bits on 32-bit Windows, 64 bits on 64-bit Windows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332186"/>
                  </a:ext>
                </a:extLst>
              </a:tr>
              <a:tr h="155704">
                <a:tc>
                  <a:txBody>
                    <a:bodyPr/>
                    <a:lstStyle/>
                    <a:p>
                      <a:pPr algn="l" fontAlgn="t"/>
                      <a:r>
                        <a:rPr lang="en-US" sz="2000">
                          <a:effectLst/>
                        </a:rPr>
                        <a:t>BYTE</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unsigned char</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8 bits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702400"/>
                  </a:ext>
                </a:extLst>
              </a:tr>
              <a:tr h="155704">
                <a:tc>
                  <a:txBody>
                    <a:bodyPr/>
                    <a:lstStyle/>
                    <a:p>
                      <a:pPr algn="l" fontAlgn="t"/>
                      <a:r>
                        <a:rPr lang="en-US" sz="2000" dirty="0">
                          <a:effectLst/>
                        </a:rPr>
                        <a:t>SHORT</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short</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16 bits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9351940"/>
                  </a:ext>
                </a:extLst>
              </a:tr>
              <a:tr h="155704">
                <a:tc>
                  <a:txBody>
                    <a:bodyPr/>
                    <a:lstStyle/>
                    <a:p>
                      <a:pPr algn="l" fontAlgn="t"/>
                      <a:r>
                        <a:rPr lang="en-US" sz="2000">
                          <a:effectLst/>
                        </a:rPr>
                        <a:t>WORD</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unsigned short</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16 bits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6448381"/>
                  </a:ext>
                </a:extLst>
              </a:tr>
              <a:tr h="155704">
                <a:tc>
                  <a:txBody>
                    <a:bodyPr/>
                    <a:lstStyle/>
                    <a:p>
                      <a:pPr algn="l" fontAlgn="t"/>
                      <a:r>
                        <a:rPr lang="en-US" sz="2000">
                          <a:effectLst/>
                        </a:rPr>
                        <a:t>INT</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int</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32 bits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506376"/>
                  </a:ext>
                </a:extLst>
              </a:tr>
              <a:tr h="155704">
                <a:tc>
                  <a:txBody>
                    <a:bodyPr/>
                    <a:lstStyle/>
                    <a:p>
                      <a:pPr algn="l" fontAlgn="t"/>
                      <a:r>
                        <a:rPr lang="en-US" sz="2000">
                          <a:effectLst/>
                        </a:rPr>
                        <a:t>UINT</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unsigned int</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32 bits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615290"/>
                  </a:ext>
                </a:extLst>
              </a:tr>
              <a:tr h="155704">
                <a:tc>
                  <a:txBody>
                    <a:bodyPr/>
                    <a:lstStyle/>
                    <a:p>
                      <a:pPr algn="l" fontAlgn="t"/>
                      <a:r>
                        <a:rPr lang="en-US" sz="2000">
                          <a:effectLst/>
                        </a:rPr>
                        <a:t>LONG</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long</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32 bits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470575"/>
                  </a:ext>
                </a:extLst>
              </a:tr>
              <a:tr h="155704">
                <a:tc>
                  <a:txBody>
                    <a:bodyPr/>
                    <a:lstStyle/>
                    <a:p>
                      <a:pPr algn="l" fontAlgn="t"/>
                      <a:r>
                        <a:rPr lang="en-US" sz="2000">
                          <a:effectLst/>
                        </a:rPr>
                        <a:t>DWORD</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unsigned long</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32 bits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5026848"/>
                  </a:ext>
                </a:extLst>
              </a:tr>
              <a:tr h="155704">
                <a:tc>
                  <a:txBody>
                    <a:bodyPr/>
                    <a:lstStyle/>
                    <a:p>
                      <a:pPr algn="l" fontAlgn="t"/>
                      <a:r>
                        <a:rPr lang="en-US" sz="2000">
                          <a:effectLst/>
                        </a:rPr>
                        <a:t>ULONG</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unsigned long</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32 bits</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71703"/>
                  </a:ext>
                </a:extLst>
              </a:tr>
              <a:tr h="155704">
                <a:tc>
                  <a:txBody>
                    <a:bodyPr/>
                    <a:lstStyle/>
                    <a:p>
                      <a:pPr algn="l" fontAlgn="t"/>
                      <a:r>
                        <a:rPr lang="en-US" sz="2000">
                          <a:effectLst/>
                        </a:rPr>
                        <a:t>CHAR</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char</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Decorate with ANSI</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0665518"/>
                  </a:ext>
                </a:extLst>
              </a:tr>
              <a:tr h="155704">
                <a:tc>
                  <a:txBody>
                    <a:bodyPr/>
                    <a:lstStyle/>
                    <a:p>
                      <a:pPr algn="l" fontAlgn="t"/>
                      <a:r>
                        <a:rPr lang="en-US" sz="2000">
                          <a:effectLst/>
                        </a:rPr>
                        <a:t>WCHAR</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wchar_t</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Decorate with Unicode</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8732623"/>
                  </a:ext>
                </a:extLst>
              </a:tr>
              <a:tr h="220668">
                <a:tc>
                  <a:txBody>
                    <a:bodyPr/>
                    <a:lstStyle/>
                    <a:p>
                      <a:pPr algn="l" fontAlgn="t"/>
                      <a:r>
                        <a:rPr lang="en-US" sz="2000">
                          <a:effectLst/>
                        </a:rPr>
                        <a:t>LPSTR</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char *</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Decorate with ANSI</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454576"/>
                  </a:ext>
                </a:extLst>
              </a:tr>
              <a:tr h="211382">
                <a:tc>
                  <a:txBody>
                    <a:bodyPr/>
                    <a:lstStyle/>
                    <a:p>
                      <a:pPr algn="l" fontAlgn="t"/>
                      <a:r>
                        <a:rPr lang="en-US" sz="2000" dirty="0">
                          <a:effectLst/>
                        </a:rPr>
                        <a:t>LPCSTR</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const char *</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Decorate with ANSI</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5300927"/>
                  </a:ext>
                </a:extLst>
              </a:tr>
              <a:tr h="225815">
                <a:tc>
                  <a:txBody>
                    <a:bodyPr/>
                    <a:lstStyle/>
                    <a:p>
                      <a:pPr algn="l" fontAlgn="t"/>
                      <a:r>
                        <a:rPr lang="en-US" sz="2000">
                          <a:effectLst/>
                        </a:rPr>
                        <a:t>LPWSTR</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wchar_t *</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Decorate with Unicode</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267660"/>
                  </a:ext>
                </a:extLst>
              </a:tr>
              <a:tr h="0">
                <a:tc>
                  <a:txBody>
                    <a:bodyPr/>
                    <a:lstStyle/>
                    <a:p>
                      <a:pPr algn="l" fontAlgn="t"/>
                      <a:r>
                        <a:rPr lang="en-US" sz="2000">
                          <a:effectLst/>
                        </a:rPr>
                        <a:t>LPCWSTR</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a:effectLst/>
                        </a:rPr>
                        <a:t>const wchar_t *</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t"/>
                      <a:r>
                        <a:rPr lang="en-US" sz="2000" dirty="0">
                          <a:effectLst/>
                        </a:rPr>
                        <a:t>Decorate with Unicode</a:t>
                      </a:r>
                    </a:p>
                  </a:txBody>
                  <a:tcPr marL="17213" marR="17213" marT="3443" marB="344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1371698"/>
                  </a:ext>
                </a:extLst>
              </a:tr>
            </a:tbl>
          </a:graphicData>
        </a:graphic>
      </p:graphicFrame>
    </p:spTree>
    <p:extLst>
      <p:ext uri="{BB962C8B-B14F-4D97-AF65-F5344CB8AC3E}">
        <p14:creationId xmlns:p14="http://schemas.microsoft.com/office/powerpoint/2010/main" val="60705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4196-5CF3-4005-ADA7-39FB674F616A}"/>
              </a:ext>
            </a:extLst>
          </p:cNvPr>
          <p:cNvSpPr>
            <a:spLocks noGrp="1"/>
          </p:cNvSpPr>
          <p:nvPr>
            <p:ph type="title"/>
          </p:nvPr>
        </p:nvSpPr>
        <p:spPr>
          <a:xfrm>
            <a:off x="838200" y="0"/>
            <a:ext cx="10515600" cy="1325563"/>
          </a:xfrm>
        </p:spPr>
        <p:txBody>
          <a:bodyPr/>
          <a:lstStyle/>
          <a:p>
            <a:r>
              <a:rPr lang="en-US" dirty="0"/>
              <a:t>Simple </a:t>
            </a:r>
            <a:r>
              <a:rPr lang="en-US" i="1" dirty="0"/>
              <a:t>Hello</a:t>
            </a:r>
            <a:r>
              <a:rPr lang="en-US" dirty="0"/>
              <a:t> Program</a:t>
            </a:r>
          </a:p>
        </p:txBody>
      </p:sp>
      <p:sp>
        <p:nvSpPr>
          <p:cNvPr id="5" name="Slide Number Placeholder 4">
            <a:extLst>
              <a:ext uri="{FF2B5EF4-FFF2-40B4-BE49-F238E27FC236}">
                <a16:creationId xmlns:a16="http://schemas.microsoft.com/office/drawing/2014/main" id="{CE782FB2-E7E5-4772-AB21-6F78830BD26F}"/>
              </a:ext>
            </a:extLst>
          </p:cNvPr>
          <p:cNvSpPr>
            <a:spLocks noGrp="1"/>
          </p:cNvSpPr>
          <p:nvPr>
            <p:ph type="sldNum" sz="quarter" idx="12"/>
          </p:nvPr>
        </p:nvSpPr>
        <p:spPr/>
        <p:txBody>
          <a:bodyPr/>
          <a:lstStyle/>
          <a:p>
            <a:fld id="{C7F36220-D87F-47B8-89B0-52A4EDC587C4}" type="slidenum">
              <a:rPr lang="en-US" smtClean="0"/>
              <a:t>5</a:t>
            </a:fld>
            <a:endParaRPr lang="en-US"/>
          </a:p>
        </p:txBody>
      </p:sp>
      <p:sp>
        <p:nvSpPr>
          <p:cNvPr id="6" name="Footer Placeholder 3">
            <a:extLst>
              <a:ext uri="{FF2B5EF4-FFF2-40B4-BE49-F238E27FC236}">
                <a16:creationId xmlns:a16="http://schemas.microsoft.com/office/drawing/2014/main" id="{041D281C-11EB-49BE-A1BD-427FC257A141}"/>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9" name="Picture 8">
            <a:extLst>
              <a:ext uri="{FF2B5EF4-FFF2-40B4-BE49-F238E27FC236}">
                <a16:creationId xmlns:a16="http://schemas.microsoft.com/office/drawing/2014/main" id="{55AF7C5B-2217-86F7-1A2E-240DECF4AB36}"/>
              </a:ext>
            </a:extLst>
          </p:cNvPr>
          <p:cNvPicPr>
            <a:picLocks noChangeAspect="1"/>
          </p:cNvPicPr>
          <p:nvPr/>
        </p:nvPicPr>
        <p:blipFill>
          <a:blip r:embed="rId2"/>
          <a:stretch>
            <a:fillRect/>
          </a:stretch>
        </p:blipFill>
        <p:spPr>
          <a:xfrm>
            <a:off x="496614" y="2123846"/>
            <a:ext cx="10857186" cy="2174770"/>
          </a:xfrm>
          <a:prstGeom prst="rect">
            <a:avLst/>
          </a:prstGeom>
        </p:spPr>
      </p:pic>
    </p:spTree>
    <p:extLst>
      <p:ext uri="{BB962C8B-B14F-4D97-AF65-F5344CB8AC3E}">
        <p14:creationId xmlns:p14="http://schemas.microsoft.com/office/powerpoint/2010/main" val="145131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4679"/>
            <a:ext cx="10515600" cy="1325563"/>
          </a:xfrm>
        </p:spPr>
        <p:txBody>
          <a:bodyPr/>
          <a:lstStyle/>
          <a:p>
            <a:r>
              <a:rPr lang="en-US" dirty="0"/>
              <a:t>Windows Architecture Overview</a:t>
            </a:r>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6</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3" name="Picture 2">
            <a:extLst>
              <a:ext uri="{FF2B5EF4-FFF2-40B4-BE49-F238E27FC236}">
                <a16:creationId xmlns:a16="http://schemas.microsoft.com/office/drawing/2014/main" id="{4F1626E2-FC89-6BC9-1509-148E319C0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25" y="1320884"/>
            <a:ext cx="11089526" cy="553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78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EXEs and DLLs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fontScale="92500" lnSpcReduction="10000"/>
          </a:bodyPr>
          <a:lstStyle/>
          <a:p>
            <a:r>
              <a:rPr lang="en-US" dirty="0"/>
              <a:t>Dynamic Link Library (DLL)</a:t>
            </a:r>
          </a:p>
          <a:p>
            <a:pPr lvl="1"/>
            <a:r>
              <a:rPr lang="en-US" dirty="0"/>
              <a:t>Exposes the Windows API (Win32) to user programs and processes</a:t>
            </a:r>
          </a:p>
          <a:p>
            <a:pPr lvl="1"/>
            <a:r>
              <a:rPr lang="en-US" dirty="0"/>
              <a:t>Exports Win32 functions</a:t>
            </a:r>
          </a:p>
          <a:p>
            <a:pPr lvl="1"/>
            <a:r>
              <a:rPr lang="en-US" dirty="0"/>
              <a:t>Examples include </a:t>
            </a:r>
            <a:r>
              <a:rPr lang="en-US" dirty="0">
                <a:latin typeface="Courier New" panose="02070309020205020404" pitchFamily="49" charset="0"/>
                <a:cs typeface="Courier New" panose="02070309020205020404" pitchFamily="49" charset="0"/>
              </a:rPr>
              <a:t>user32.dll </a:t>
            </a:r>
            <a:r>
              <a:rPr lang="en-US" dirty="0"/>
              <a:t>and </a:t>
            </a:r>
            <a:r>
              <a:rPr lang="en-US" dirty="0">
                <a:latin typeface="Courier New" panose="02070309020205020404" pitchFamily="49" charset="0"/>
                <a:cs typeface="Courier New" panose="02070309020205020404" pitchFamily="49" charset="0"/>
              </a:rPr>
              <a:t>kernel32.dll</a:t>
            </a:r>
          </a:p>
          <a:p>
            <a:pPr lvl="1"/>
            <a:r>
              <a:rPr lang="en-US" dirty="0">
                <a:latin typeface="Courier New" panose="02070309020205020404" pitchFamily="49" charset="0"/>
                <a:cs typeface="Courier New" panose="02070309020205020404" pitchFamily="49" charset="0"/>
              </a:rPr>
              <a:t>Ntdll.dll </a:t>
            </a:r>
            <a:r>
              <a:rPr lang="en-US" dirty="0"/>
              <a:t>is a special dll that transitions the exposed API into low level system calls</a:t>
            </a:r>
          </a:p>
          <a:p>
            <a:pPr marL="457200" lvl="1" indent="0">
              <a:buNone/>
            </a:pPr>
            <a:endParaRPr lang="en-US" dirty="0"/>
          </a:p>
          <a:p>
            <a:r>
              <a:rPr lang="en-US" dirty="0"/>
              <a:t>EXE</a:t>
            </a:r>
          </a:p>
          <a:p>
            <a:pPr lvl="1"/>
            <a:r>
              <a:rPr lang="en-US" dirty="0"/>
              <a:t>Executable image file that contains data and compiled code</a:t>
            </a:r>
          </a:p>
          <a:p>
            <a:pPr lvl="1"/>
            <a:r>
              <a:rPr lang="en-US" dirty="0"/>
              <a:t>Examples include </a:t>
            </a:r>
            <a:r>
              <a:rPr lang="en-US" dirty="0">
                <a:latin typeface="Courier New" panose="02070309020205020404" pitchFamily="49" charset="0"/>
                <a:cs typeface="Courier New" panose="02070309020205020404" pitchFamily="49" charset="0"/>
              </a:rPr>
              <a:t>notepad.exe</a:t>
            </a:r>
            <a:r>
              <a:rPr lang="en-US" dirty="0"/>
              <a:t>, </a:t>
            </a:r>
            <a:r>
              <a:rPr lang="en-US" dirty="0">
                <a:latin typeface="Courier New" panose="02070309020205020404" pitchFamily="49" charset="0"/>
                <a:cs typeface="Courier New" panose="02070309020205020404" pitchFamily="49" charset="0"/>
              </a:rPr>
              <a:t>explorer.exe</a:t>
            </a:r>
            <a:r>
              <a:rPr lang="en-US" dirty="0"/>
              <a:t>, </a:t>
            </a:r>
            <a:r>
              <a:rPr lang="en-US" dirty="0">
                <a:latin typeface="Courier New" panose="02070309020205020404" pitchFamily="49" charset="0"/>
                <a:cs typeface="Courier New" panose="02070309020205020404" pitchFamily="49" charset="0"/>
              </a:rPr>
              <a:t>cmd.exe</a:t>
            </a:r>
          </a:p>
          <a:p>
            <a:pPr lvl="1"/>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Both DLLs and EXEs adhere to the </a:t>
            </a:r>
            <a:r>
              <a:rPr lang="en-US" b="1" dirty="0">
                <a:cs typeface="Courier New" panose="02070309020205020404" pitchFamily="49" charset="0"/>
              </a:rPr>
              <a:t>PE32</a:t>
            </a:r>
            <a:r>
              <a:rPr lang="en-US" dirty="0">
                <a:cs typeface="Courier New" panose="02070309020205020404" pitchFamily="49" charset="0"/>
              </a:rPr>
              <a:t> file structure</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7</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370448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Processes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a:xfrm>
            <a:off x="838200" y="1556352"/>
            <a:ext cx="10515600" cy="4351338"/>
          </a:xfrm>
        </p:spPr>
        <p:txBody>
          <a:bodyPr>
            <a:normAutofit/>
          </a:bodyPr>
          <a:lstStyle/>
          <a:p>
            <a:r>
              <a:rPr lang="en-US" dirty="0"/>
              <a:t>A process is a program in execution</a:t>
            </a:r>
          </a:p>
          <a:p>
            <a:r>
              <a:rPr lang="en-US" dirty="0"/>
              <a:t>Process Object – Containment and management object that represents a running instance of a program</a:t>
            </a:r>
          </a:p>
          <a:p>
            <a:r>
              <a:rPr lang="en-US" dirty="0"/>
              <a:t>A process is uniquely identified by its Process ID (PID)</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8</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7" name="Picture 6">
            <a:extLst>
              <a:ext uri="{FF2B5EF4-FFF2-40B4-BE49-F238E27FC236}">
                <a16:creationId xmlns:a16="http://schemas.microsoft.com/office/drawing/2014/main" id="{BD3D8AB5-2D3C-F70E-985A-0F58004FC007}"/>
              </a:ext>
            </a:extLst>
          </p:cNvPr>
          <p:cNvPicPr>
            <a:picLocks noChangeAspect="1"/>
          </p:cNvPicPr>
          <p:nvPr/>
        </p:nvPicPr>
        <p:blipFill>
          <a:blip r:embed="rId2"/>
          <a:stretch>
            <a:fillRect/>
          </a:stretch>
        </p:blipFill>
        <p:spPr>
          <a:xfrm>
            <a:off x="2305400" y="3732021"/>
            <a:ext cx="7581199" cy="2945004"/>
          </a:xfrm>
          <a:prstGeom prst="rect">
            <a:avLst/>
          </a:prstGeom>
          <a:ln>
            <a:solidFill>
              <a:schemeClr val="tx1"/>
            </a:solidFill>
          </a:ln>
        </p:spPr>
      </p:pic>
    </p:spTree>
    <p:extLst>
      <p:ext uri="{BB962C8B-B14F-4D97-AF65-F5344CB8AC3E}">
        <p14:creationId xmlns:p14="http://schemas.microsoft.com/office/powerpoint/2010/main" val="128919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CDB7-F9E1-4232-9036-88C0A44E659C}"/>
              </a:ext>
            </a:extLst>
          </p:cNvPr>
          <p:cNvSpPr>
            <a:spLocks noGrp="1"/>
          </p:cNvSpPr>
          <p:nvPr>
            <p:ph type="title"/>
          </p:nvPr>
        </p:nvSpPr>
        <p:spPr>
          <a:xfrm>
            <a:off x="838200" y="0"/>
            <a:ext cx="10515600" cy="1325563"/>
          </a:xfrm>
        </p:spPr>
        <p:txBody>
          <a:bodyPr/>
          <a:lstStyle/>
          <a:p>
            <a:r>
              <a:rPr lang="en-US" dirty="0"/>
              <a:t>Each Process Owns:</a:t>
            </a:r>
          </a:p>
        </p:txBody>
      </p:sp>
      <p:sp>
        <p:nvSpPr>
          <p:cNvPr id="3" name="Content Placeholder 2">
            <a:extLst>
              <a:ext uri="{FF2B5EF4-FFF2-40B4-BE49-F238E27FC236}">
                <a16:creationId xmlns:a16="http://schemas.microsoft.com/office/drawing/2014/main" id="{E8096C30-5257-4E5E-A7C4-B9284E1B88A4}"/>
              </a:ext>
            </a:extLst>
          </p:cNvPr>
          <p:cNvSpPr>
            <a:spLocks noGrp="1"/>
          </p:cNvSpPr>
          <p:nvPr>
            <p:ph idx="1"/>
          </p:nvPr>
        </p:nvSpPr>
        <p:spPr/>
        <p:txBody>
          <a:bodyPr>
            <a:normAutofit/>
          </a:bodyPr>
          <a:lstStyle/>
          <a:p>
            <a:r>
              <a:rPr lang="en-US" dirty="0"/>
              <a:t>An executable program </a:t>
            </a:r>
          </a:p>
          <a:p>
            <a:r>
              <a:rPr lang="en-US" dirty="0"/>
              <a:t>A private virtual address space (process address space)</a:t>
            </a:r>
          </a:p>
          <a:p>
            <a:r>
              <a:rPr lang="en-US" dirty="0"/>
              <a:t>A primary token – An object that stores the default security context of the process</a:t>
            </a:r>
          </a:p>
          <a:p>
            <a:r>
              <a:rPr lang="en-US" dirty="0"/>
              <a:t>A private handle table to executive objects</a:t>
            </a:r>
          </a:p>
          <a:p>
            <a:r>
              <a:rPr lang="en-US" dirty="0"/>
              <a:t>One or more threads</a:t>
            </a:r>
          </a:p>
          <a:p>
            <a:endParaRPr lang="en-US" dirty="0"/>
          </a:p>
        </p:txBody>
      </p:sp>
      <p:sp>
        <p:nvSpPr>
          <p:cNvPr id="5" name="Slide Number Placeholder 4">
            <a:extLst>
              <a:ext uri="{FF2B5EF4-FFF2-40B4-BE49-F238E27FC236}">
                <a16:creationId xmlns:a16="http://schemas.microsoft.com/office/drawing/2014/main" id="{D606488B-4121-4C33-A35B-10BB379815D5}"/>
              </a:ext>
            </a:extLst>
          </p:cNvPr>
          <p:cNvSpPr>
            <a:spLocks noGrp="1"/>
          </p:cNvSpPr>
          <p:nvPr>
            <p:ph type="sldNum" sz="quarter" idx="12"/>
          </p:nvPr>
        </p:nvSpPr>
        <p:spPr/>
        <p:txBody>
          <a:bodyPr/>
          <a:lstStyle/>
          <a:p>
            <a:fld id="{C7F36220-D87F-47B8-89B0-52A4EDC587C4}" type="slidenum">
              <a:rPr lang="en-US" smtClean="0"/>
              <a:t>9</a:t>
            </a:fld>
            <a:endParaRPr lang="en-US"/>
          </a:p>
        </p:txBody>
      </p:sp>
      <p:sp>
        <p:nvSpPr>
          <p:cNvPr id="6" name="Footer Placeholder 3">
            <a:extLst>
              <a:ext uri="{FF2B5EF4-FFF2-40B4-BE49-F238E27FC236}">
                <a16:creationId xmlns:a16="http://schemas.microsoft.com/office/drawing/2014/main" id="{C5C5AB3B-2747-40BB-A00D-851115C40652}"/>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436209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15227</TotalTime>
  <Words>2340</Words>
  <Application>Microsoft Office PowerPoint</Application>
  <PresentationFormat>Widescreen</PresentationFormat>
  <Paragraphs>354</Paragraphs>
  <Slides>34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Segoe UI</vt:lpstr>
      <vt:lpstr>Office Theme</vt:lpstr>
      <vt:lpstr>CS483 Digital Forensics</vt:lpstr>
      <vt:lpstr>Lesson Learning Objectives</vt:lpstr>
      <vt:lpstr>Windows API (Win32 API)</vt:lpstr>
      <vt:lpstr>Windows API Data Types</vt:lpstr>
      <vt:lpstr>Simple Hello Program</vt:lpstr>
      <vt:lpstr>Windows Architecture Overview</vt:lpstr>
      <vt:lpstr>EXEs and DLLs</vt:lpstr>
      <vt:lpstr>Processes</vt:lpstr>
      <vt:lpstr>Each Process Owns:</vt:lpstr>
      <vt:lpstr>Virtual Memory – Process Address Space</vt:lpstr>
      <vt:lpstr>32-Bit Memory w/ 4GB Virtual Memory</vt:lpstr>
      <vt:lpstr>Virtual Memory – Process Address Space</vt:lpstr>
      <vt:lpstr>Virtual Memory – Process Address Space</vt:lpstr>
      <vt:lpstr>Kernel Space (System Space)</vt:lpstr>
      <vt:lpstr>Threads</vt:lpstr>
      <vt:lpstr>Thread States</vt:lpstr>
      <vt:lpstr>Handles</vt:lpstr>
      <vt:lpstr>Handles</vt:lpstr>
      <vt:lpstr>Kernel Objects</vt:lpstr>
      <vt:lpstr>Getting a Handle on Things</vt:lpstr>
      <vt:lpstr>Inheritable Handles</vt:lpstr>
      <vt:lpstr>Inheritable Handles</vt:lpstr>
      <vt:lpstr>System Calls (System Services)</vt:lpstr>
      <vt:lpstr>System Call Example</vt:lpstr>
      <vt:lpstr>System Calls</vt:lpstr>
      <vt:lpstr>A Peak Inside ntdll.dll</vt:lpstr>
      <vt:lpstr>A Peak Inside ntdll.dll</vt:lpstr>
      <vt:lpstr>System Call Dispatching</vt:lpstr>
      <vt:lpstr>WOW (Windows on Windows)</vt:lpstr>
      <vt:lpstr>Strings and Things</vt:lpstr>
      <vt:lpstr>Strings and Things</vt:lpstr>
      <vt:lpstr>Summary</vt:lpstr>
      <vt:lpstr>Remember…</vt:lpstr>
      <vt:lpstr>For Next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CY450 Cyber Security Engineering</dc:title>
  <dc:creator>Duby, Adam B MAJ</dc:creator>
  <cp:lastModifiedBy>Duby, Adam B MAJ</cp:lastModifiedBy>
  <cp:revision>152</cp:revision>
  <dcterms:created xsi:type="dcterms:W3CDTF">2021-08-05T17:19:44Z</dcterms:created>
  <dcterms:modified xsi:type="dcterms:W3CDTF">2023-06-09T15:54:26Z</dcterms:modified>
</cp:coreProperties>
</file>