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68" r:id="rId4"/>
    <p:sldId id="272" r:id="rId5"/>
    <p:sldId id="269" r:id="rId6"/>
    <p:sldId id="270" r:id="rId7"/>
    <p:sldId id="259" r:id="rId8"/>
    <p:sldId id="265" r:id="rId9"/>
    <p:sldId id="264" r:id="rId10"/>
    <p:sldId id="262" r:id="rId11"/>
    <p:sldId id="285" r:id="rId12"/>
    <p:sldId id="281" r:id="rId13"/>
    <p:sldId id="271" r:id="rId14"/>
    <p:sldId id="280" r:id="rId15"/>
    <p:sldId id="273" r:id="rId16"/>
    <p:sldId id="276" r:id="rId17"/>
    <p:sldId id="275" r:id="rId18"/>
    <p:sldId id="278" r:id="rId19"/>
    <p:sldId id="282" r:id="rId20"/>
    <p:sldId id="277" r:id="rId21"/>
    <p:sldId id="279" r:id="rId22"/>
    <p:sldId id="283" r:id="rId23"/>
    <p:sldId id="284"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26" autoAdjust="0"/>
  </p:normalViewPr>
  <p:slideViewPr>
    <p:cSldViewPr snapToGrid="0">
      <p:cViewPr varScale="1">
        <p:scale>
          <a:sx n="73" d="100"/>
          <a:sy n="73" d="100"/>
        </p:scale>
        <p:origin x="102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CDBFC-EEA4-453B-86B3-ADD4800CC39C}"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91D93-7DFA-402D-9598-316B5992C3F4}" type="slidenum">
              <a:rPr lang="en-US" smtClean="0"/>
              <a:t>‹#›</a:t>
            </a:fld>
            <a:endParaRPr lang="en-US"/>
          </a:p>
        </p:txBody>
      </p:sp>
    </p:spTree>
    <p:extLst>
      <p:ext uri="{BB962C8B-B14F-4D97-AF65-F5344CB8AC3E}">
        <p14:creationId xmlns:p14="http://schemas.microsoft.com/office/powerpoint/2010/main" val="21063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https://www.nbcnews.com/news/us-news/former-american-airlines-pilot-convicted-kentucky-triple-murder-n1271207</a:t>
            </a:r>
          </a:p>
        </p:txBody>
      </p:sp>
      <p:sp>
        <p:nvSpPr>
          <p:cNvPr id="4" name="Slide Number Placeholder 3"/>
          <p:cNvSpPr>
            <a:spLocks noGrp="1"/>
          </p:cNvSpPr>
          <p:nvPr>
            <p:ph type="sldNum" sz="quarter" idx="5"/>
          </p:nvPr>
        </p:nvSpPr>
        <p:spPr/>
        <p:txBody>
          <a:bodyPr/>
          <a:lstStyle/>
          <a:p>
            <a:fld id="{33C91D93-7DFA-402D-9598-316B5992C3F4}" type="slidenum">
              <a:rPr lang="en-US" smtClean="0"/>
              <a:t>16</a:t>
            </a:fld>
            <a:endParaRPr lang="en-US"/>
          </a:p>
        </p:txBody>
      </p:sp>
    </p:spTree>
    <p:extLst>
      <p:ext uri="{BB962C8B-B14F-4D97-AF65-F5344CB8AC3E}">
        <p14:creationId xmlns:p14="http://schemas.microsoft.com/office/powerpoint/2010/main" val="2777816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17</a:t>
            </a:fld>
            <a:endParaRPr lang="en-US"/>
          </a:p>
        </p:txBody>
      </p:sp>
    </p:spTree>
    <p:extLst>
      <p:ext uri="{BB962C8B-B14F-4D97-AF65-F5344CB8AC3E}">
        <p14:creationId xmlns:p14="http://schemas.microsoft.com/office/powerpoint/2010/main" val="222289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Expert Witness: Kevin Stout</a:t>
            </a:r>
          </a:p>
          <a:p>
            <a:r>
              <a:rPr lang="en-US" dirty="0"/>
              <a:t>Defendant: Mark Sievers</a:t>
            </a:r>
          </a:p>
          <a:p>
            <a:r>
              <a:rPr lang="en-US" dirty="0"/>
              <a:t>Was found guilty of 1</a:t>
            </a:r>
            <a:r>
              <a:rPr lang="en-US" baseline="30000" dirty="0"/>
              <a:t>st</a:t>
            </a:r>
            <a:r>
              <a:rPr lang="en-US" dirty="0"/>
              <a:t> degree murder of his wife, Teresa Sievers, in Florida</a:t>
            </a:r>
          </a:p>
        </p:txBody>
      </p:sp>
      <p:sp>
        <p:nvSpPr>
          <p:cNvPr id="4" name="Slide Number Placeholder 3"/>
          <p:cNvSpPr>
            <a:spLocks noGrp="1"/>
          </p:cNvSpPr>
          <p:nvPr>
            <p:ph type="sldNum" sz="quarter" idx="5"/>
          </p:nvPr>
        </p:nvSpPr>
        <p:spPr/>
        <p:txBody>
          <a:bodyPr/>
          <a:lstStyle/>
          <a:p>
            <a:fld id="{33C91D93-7DFA-402D-9598-316B5992C3F4}" type="slidenum">
              <a:rPr lang="en-US" smtClean="0"/>
              <a:t>20</a:t>
            </a:fld>
            <a:endParaRPr lang="en-US"/>
          </a:p>
        </p:txBody>
      </p:sp>
    </p:spTree>
    <p:extLst>
      <p:ext uri="{BB962C8B-B14F-4D97-AF65-F5344CB8AC3E}">
        <p14:creationId xmlns:p14="http://schemas.microsoft.com/office/powerpoint/2010/main" val="36977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F3C3-16F8-453C-A03D-A8B5AD8D6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6BE51-7824-4AE9-B487-ED8540A8E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2C35E-FC92-4082-85BF-3238CB2F647B}"/>
              </a:ext>
            </a:extLst>
          </p:cNvPr>
          <p:cNvSpPr>
            <a:spLocks noGrp="1"/>
          </p:cNvSpPr>
          <p:nvPr>
            <p:ph type="dt" sz="half" idx="10"/>
          </p:nvPr>
        </p:nvSpPr>
        <p:spPr/>
        <p:txBody>
          <a:bodyPr/>
          <a:lstStyle/>
          <a:p>
            <a:fld id="{02586951-FC06-400D-B112-D94F61D2A33E}" type="datetime1">
              <a:rPr lang="en-US" smtClean="0"/>
              <a:t>1/10/2023</a:t>
            </a:fld>
            <a:endParaRPr lang="en-US"/>
          </a:p>
        </p:txBody>
      </p:sp>
      <p:sp>
        <p:nvSpPr>
          <p:cNvPr id="5" name="Footer Placeholder 4">
            <a:extLst>
              <a:ext uri="{FF2B5EF4-FFF2-40B4-BE49-F238E27FC236}">
                <a16:creationId xmlns:a16="http://schemas.microsoft.com/office/drawing/2014/main" id="{46DFDADC-C77A-43AB-A300-98F410296B66}"/>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F5DB0072-A679-4222-B678-5C6D4BC02B8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51897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199D-99CB-49D4-8347-F88C091BA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B432F-C329-4EBE-BDAC-F1E667A2B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0352-FC71-46A9-B6C1-44D0374CFDD1}"/>
              </a:ext>
            </a:extLst>
          </p:cNvPr>
          <p:cNvSpPr>
            <a:spLocks noGrp="1"/>
          </p:cNvSpPr>
          <p:nvPr>
            <p:ph type="dt" sz="half" idx="10"/>
          </p:nvPr>
        </p:nvSpPr>
        <p:spPr/>
        <p:txBody>
          <a:bodyPr/>
          <a:lstStyle/>
          <a:p>
            <a:fld id="{1799AACD-26B4-449C-9473-C6212DC236EF}" type="datetime1">
              <a:rPr lang="en-US" smtClean="0"/>
              <a:t>1/10/2023</a:t>
            </a:fld>
            <a:endParaRPr lang="en-US"/>
          </a:p>
        </p:txBody>
      </p:sp>
      <p:sp>
        <p:nvSpPr>
          <p:cNvPr id="5" name="Footer Placeholder 4">
            <a:extLst>
              <a:ext uri="{FF2B5EF4-FFF2-40B4-BE49-F238E27FC236}">
                <a16:creationId xmlns:a16="http://schemas.microsoft.com/office/drawing/2014/main" id="{AAE0E79C-AE09-4EBE-9FA0-BD81D0FB5A5B}"/>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87F46BE1-52EE-41B1-A289-4E6B9B9D7D6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37461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DD379-6C41-4474-9140-773BC2F4F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29059B-73D3-442B-861B-A95771EA9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A256B-E898-41F6-A4C9-3FF6A8B3D0D6}"/>
              </a:ext>
            </a:extLst>
          </p:cNvPr>
          <p:cNvSpPr>
            <a:spLocks noGrp="1"/>
          </p:cNvSpPr>
          <p:nvPr>
            <p:ph type="dt" sz="half" idx="10"/>
          </p:nvPr>
        </p:nvSpPr>
        <p:spPr/>
        <p:txBody>
          <a:bodyPr/>
          <a:lstStyle/>
          <a:p>
            <a:fld id="{AB443B6A-6A52-4647-9954-2BD0C740BE2E}" type="datetime1">
              <a:rPr lang="en-US" smtClean="0"/>
              <a:t>1/10/2023</a:t>
            </a:fld>
            <a:endParaRPr lang="en-US"/>
          </a:p>
        </p:txBody>
      </p:sp>
      <p:sp>
        <p:nvSpPr>
          <p:cNvPr id="5" name="Footer Placeholder 4">
            <a:extLst>
              <a:ext uri="{FF2B5EF4-FFF2-40B4-BE49-F238E27FC236}">
                <a16:creationId xmlns:a16="http://schemas.microsoft.com/office/drawing/2014/main" id="{F7CCBBE1-158C-4EED-A8C1-27FE1AD2B72F}"/>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105A2D8C-DF02-4F1F-A233-690C7275D3C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97044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D295-5E15-46E2-BD9D-D40C96F12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24C5A-B35C-4969-BE10-241102153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7CB44-0349-486E-B147-7A333DD6643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EF409E7-4548-4AA5-817A-12D905AD6432}"/>
              </a:ext>
            </a:extLst>
          </p:cNvPr>
          <p:cNvSpPr>
            <a:spLocks noGrp="1"/>
          </p:cNvSpPr>
          <p:nvPr>
            <p:ph type="ftr" sz="quarter" idx="11"/>
          </p:nvPr>
        </p:nvSpPr>
        <p:spPr/>
        <p:txBody>
          <a:bodyPr/>
          <a:lstStyle/>
          <a:p>
            <a:r>
              <a:rPr lang="en-US" dirty="0"/>
              <a:t>CS483 – Digital Forensics</a:t>
            </a:r>
          </a:p>
        </p:txBody>
      </p:sp>
      <p:sp>
        <p:nvSpPr>
          <p:cNvPr id="6" name="Slide Number Placeholder 5">
            <a:extLst>
              <a:ext uri="{FF2B5EF4-FFF2-40B4-BE49-F238E27FC236}">
                <a16:creationId xmlns:a16="http://schemas.microsoft.com/office/drawing/2014/main" id="{B6D487B8-370F-4BF0-811E-8019CA724C17}"/>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9616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A95F-842E-48D0-82EC-239A6B4AC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41CC1-24C6-455E-842E-836B0EA41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2D5CA-F1A4-4B31-8A09-E9ACDEB5EA42}"/>
              </a:ext>
            </a:extLst>
          </p:cNvPr>
          <p:cNvSpPr>
            <a:spLocks noGrp="1"/>
          </p:cNvSpPr>
          <p:nvPr>
            <p:ph type="dt" sz="half" idx="10"/>
          </p:nvPr>
        </p:nvSpPr>
        <p:spPr/>
        <p:txBody>
          <a:bodyPr/>
          <a:lstStyle/>
          <a:p>
            <a:fld id="{3FA71197-99F4-4D3C-A11C-ABD12B0C56A3}" type="datetime1">
              <a:rPr lang="en-US" smtClean="0"/>
              <a:t>1/10/2023</a:t>
            </a:fld>
            <a:endParaRPr lang="en-US"/>
          </a:p>
        </p:txBody>
      </p:sp>
      <p:sp>
        <p:nvSpPr>
          <p:cNvPr id="5" name="Footer Placeholder 4">
            <a:extLst>
              <a:ext uri="{FF2B5EF4-FFF2-40B4-BE49-F238E27FC236}">
                <a16:creationId xmlns:a16="http://schemas.microsoft.com/office/drawing/2014/main" id="{B79A3DC0-1356-4FCA-B2E5-982B056D17FC}"/>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424B6036-6893-4579-89C8-476722925F7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4417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3C62-15C3-4EC9-BBE4-23BEDF2B3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FFDC8-9994-4F82-9812-617D345AD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6F065-E0D7-4904-A40A-4F8D4AE9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3695E-FA32-4747-A64C-17643AE1C5E7}"/>
              </a:ext>
            </a:extLst>
          </p:cNvPr>
          <p:cNvSpPr>
            <a:spLocks noGrp="1"/>
          </p:cNvSpPr>
          <p:nvPr>
            <p:ph type="dt" sz="half" idx="10"/>
          </p:nvPr>
        </p:nvSpPr>
        <p:spPr/>
        <p:txBody>
          <a:bodyPr/>
          <a:lstStyle/>
          <a:p>
            <a:fld id="{575969E4-574F-40A2-9955-17775655B9DD}" type="datetime1">
              <a:rPr lang="en-US" smtClean="0"/>
              <a:t>1/10/2023</a:t>
            </a:fld>
            <a:endParaRPr lang="en-US"/>
          </a:p>
        </p:txBody>
      </p:sp>
      <p:sp>
        <p:nvSpPr>
          <p:cNvPr id="6" name="Footer Placeholder 5">
            <a:extLst>
              <a:ext uri="{FF2B5EF4-FFF2-40B4-BE49-F238E27FC236}">
                <a16:creationId xmlns:a16="http://schemas.microsoft.com/office/drawing/2014/main" id="{0E9CD20E-ED91-445C-8ABF-130FA0A79584}"/>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C1038B2D-6570-4616-9C53-A06D0B5DFC1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5420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147D-1043-4004-80DD-59F3E2733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E6D66-6D03-4D8E-95BD-6F83A339C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12DD3-043A-42CD-AE30-BD8213BD0E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23B83-9535-40B3-8588-DE3F1C1A8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4FBEB-14CF-4A26-BA38-6EAFA9068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5C3DB1-91B4-4D15-BEB8-9AAE02497406}"/>
              </a:ext>
            </a:extLst>
          </p:cNvPr>
          <p:cNvSpPr>
            <a:spLocks noGrp="1"/>
          </p:cNvSpPr>
          <p:nvPr>
            <p:ph type="dt" sz="half" idx="10"/>
          </p:nvPr>
        </p:nvSpPr>
        <p:spPr/>
        <p:txBody>
          <a:bodyPr/>
          <a:lstStyle/>
          <a:p>
            <a:fld id="{69F8505B-91DD-4FAE-8FDA-63D079A44330}" type="datetime1">
              <a:rPr lang="en-US" smtClean="0"/>
              <a:t>1/10/2023</a:t>
            </a:fld>
            <a:endParaRPr lang="en-US"/>
          </a:p>
        </p:txBody>
      </p:sp>
      <p:sp>
        <p:nvSpPr>
          <p:cNvPr id="8" name="Footer Placeholder 7">
            <a:extLst>
              <a:ext uri="{FF2B5EF4-FFF2-40B4-BE49-F238E27FC236}">
                <a16:creationId xmlns:a16="http://schemas.microsoft.com/office/drawing/2014/main" id="{C56FA37C-AC9F-490F-B763-ECB374DA2F69}"/>
              </a:ext>
            </a:extLst>
          </p:cNvPr>
          <p:cNvSpPr>
            <a:spLocks noGrp="1"/>
          </p:cNvSpPr>
          <p:nvPr>
            <p:ph type="ftr" sz="quarter" idx="11"/>
          </p:nvPr>
        </p:nvSpPr>
        <p:spPr/>
        <p:txBody>
          <a:bodyPr/>
          <a:lstStyle/>
          <a:p>
            <a:r>
              <a:rPr lang="en-US"/>
              <a:t>CY450 - Cyber Security Engineering</a:t>
            </a:r>
          </a:p>
        </p:txBody>
      </p:sp>
      <p:sp>
        <p:nvSpPr>
          <p:cNvPr id="9" name="Slide Number Placeholder 8">
            <a:extLst>
              <a:ext uri="{FF2B5EF4-FFF2-40B4-BE49-F238E27FC236}">
                <a16:creationId xmlns:a16="http://schemas.microsoft.com/office/drawing/2014/main" id="{1A3E3137-5B2A-4369-956F-D29E0334ADB8}"/>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2709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0631-C385-4D07-B8B5-0A2F1B436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FB753-A796-42AD-B3E6-73B04BBB956E}"/>
              </a:ext>
            </a:extLst>
          </p:cNvPr>
          <p:cNvSpPr>
            <a:spLocks noGrp="1"/>
          </p:cNvSpPr>
          <p:nvPr>
            <p:ph type="dt" sz="half" idx="10"/>
          </p:nvPr>
        </p:nvSpPr>
        <p:spPr/>
        <p:txBody>
          <a:bodyPr/>
          <a:lstStyle/>
          <a:p>
            <a:fld id="{C4FDD1CF-796B-4AE5-A7CB-D70320A51E68}" type="datetime1">
              <a:rPr lang="en-US" smtClean="0"/>
              <a:t>1/10/2023</a:t>
            </a:fld>
            <a:endParaRPr lang="en-US"/>
          </a:p>
        </p:txBody>
      </p:sp>
      <p:sp>
        <p:nvSpPr>
          <p:cNvPr id="4" name="Footer Placeholder 3">
            <a:extLst>
              <a:ext uri="{FF2B5EF4-FFF2-40B4-BE49-F238E27FC236}">
                <a16:creationId xmlns:a16="http://schemas.microsoft.com/office/drawing/2014/main" id="{2BA75FC9-3A70-4253-8060-20693A9A857B}"/>
              </a:ext>
            </a:extLst>
          </p:cNvPr>
          <p:cNvSpPr>
            <a:spLocks noGrp="1"/>
          </p:cNvSpPr>
          <p:nvPr>
            <p:ph type="ftr" sz="quarter" idx="11"/>
          </p:nvPr>
        </p:nvSpPr>
        <p:spPr/>
        <p:txBody>
          <a:bodyPr/>
          <a:lstStyle/>
          <a:p>
            <a:r>
              <a:rPr lang="en-US"/>
              <a:t>CY450 - Cyber Security Engineering</a:t>
            </a:r>
          </a:p>
        </p:txBody>
      </p:sp>
      <p:sp>
        <p:nvSpPr>
          <p:cNvPr id="5" name="Slide Number Placeholder 4">
            <a:extLst>
              <a:ext uri="{FF2B5EF4-FFF2-40B4-BE49-F238E27FC236}">
                <a16:creationId xmlns:a16="http://schemas.microsoft.com/office/drawing/2014/main" id="{D6310953-E216-4395-A107-8564802865C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103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0F0F0-6064-4E06-8E5E-0F7E1B14B20D}"/>
              </a:ext>
            </a:extLst>
          </p:cNvPr>
          <p:cNvSpPr>
            <a:spLocks noGrp="1"/>
          </p:cNvSpPr>
          <p:nvPr>
            <p:ph type="dt" sz="half" idx="10"/>
          </p:nvPr>
        </p:nvSpPr>
        <p:spPr/>
        <p:txBody>
          <a:bodyPr/>
          <a:lstStyle/>
          <a:p>
            <a:fld id="{703FA5AB-6C5D-4281-9C21-BEBDFCEF3514}" type="datetime1">
              <a:rPr lang="en-US" smtClean="0"/>
              <a:t>1/10/2023</a:t>
            </a:fld>
            <a:endParaRPr lang="en-US"/>
          </a:p>
        </p:txBody>
      </p:sp>
      <p:sp>
        <p:nvSpPr>
          <p:cNvPr id="3" name="Footer Placeholder 2">
            <a:extLst>
              <a:ext uri="{FF2B5EF4-FFF2-40B4-BE49-F238E27FC236}">
                <a16:creationId xmlns:a16="http://schemas.microsoft.com/office/drawing/2014/main" id="{33A0E4B7-F4E3-4FD2-860E-561708AC8886}"/>
              </a:ext>
            </a:extLst>
          </p:cNvPr>
          <p:cNvSpPr>
            <a:spLocks noGrp="1"/>
          </p:cNvSpPr>
          <p:nvPr>
            <p:ph type="ftr" sz="quarter" idx="11"/>
          </p:nvPr>
        </p:nvSpPr>
        <p:spPr/>
        <p:txBody>
          <a:bodyPr/>
          <a:lstStyle/>
          <a:p>
            <a:r>
              <a:rPr lang="en-US"/>
              <a:t>CY450 - Cyber Security Engineering</a:t>
            </a:r>
          </a:p>
        </p:txBody>
      </p:sp>
      <p:sp>
        <p:nvSpPr>
          <p:cNvPr id="4" name="Slide Number Placeholder 3">
            <a:extLst>
              <a:ext uri="{FF2B5EF4-FFF2-40B4-BE49-F238E27FC236}">
                <a16:creationId xmlns:a16="http://schemas.microsoft.com/office/drawing/2014/main" id="{1DD393C8-97D7-4E31-9D07-5E71A5FF43A3}"/>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6464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A4D-796A-439E-9C4D-C0B960FD7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76D4FB-1598-4FBF-8BDC-1A0C62B2C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E5209-570F-4058-8598-3C3A6A48B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5522C-14B7-49A5-9CCE-759626AF2E31}"/>
              </a:ext>
            </a:extLst>
          </p:cNvPr>
          <p:cNvSpPr>
            <a:spLocks noGrp="1"/>
          </p:cNvSpPr>
          <p:nvPr>
            <p:ph type="dt" sz="half" idx="10"/>
          </p:nvPr>
        </p:nvSpPr>
        <p:spPr/>
        <p:txBody>
          <a:bodyPr/>
          <a:lstStyle/>
          <a:p>
            <a:fld id="{148D24C6-F47D-4085-9B08-3013FB7D3AC5}" type="datetime1">
              <a:rPr lang="en-US" smtClean="0"/>
              <a:t>1/10/2023</a:t>
            </a:fld>
            <a:endParaRPr lang="en-US"/>
          </a:p>
        </p:txBody>
      </p:sp>
      <p:sp>
        <p:nvSpPr>
          <p:cNvPr id="6" name="Footer Placeholder 5">
            <a:extLst>
              <a:ext uri="{FF2B5EF4-FFF2-40B4-BE49-F238E27FC236}">
                <a16:creationId xmlns:a16="http://schemas.microsoft.com/office/drawing/2014/main" id="{EFEAB483-4AA4-4A17-B722-7DAD0208F7DB}"/>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4D1070EE-4CCF-40A7-83EA-AA194DCE86F9}"/>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6669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D2D-4D79-437C-8045-27857988D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17C18-B42B-4716-9E00-A6A24BCEC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9ECC-A210-45E4-AA40-83D4F39F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F2F07-7FB8-41DF-9FB6-3E98F6D59F1E}"/>
              </a:ext>
            </a:extLst>
          </p:cNvPr>
          <p:cNvSpPr>
            <a:spLocks noGrp="1"/>
          </p:cNvSpPr>
          <p:nvPr>
            <p:ph type="dt" sz="half" idx="10"/>
          </p:nvPr>
        </p:nvSpPr>
        <p:spPr/>
        <p:txBody>
          <a:bodyPr/>
          <a:lstStyle/>
          <a:p>
            <a:fld id="{52C9B454-5E0E-4239-B4AC-F1D98260345E}" type="datetime1">
              <a:rPr lang="en-US" smtClean="0"/>
              <a:t>1/10/2023</a:t>
            </a:fld>
            <a:endParaRPr lang="en-US"/>
          </a:p>
        </p:txBody>
      </p:sp>
      <p:sp>
        <p:nvSpPr>
          <p:cNvPr id="6" name="Footer Placeholder 5">
            <a:extLst>
              <a:ext uri="{FF2B5EF4-FFF2-40B4-BE49-F238E27FC236}">
                <a16:creationId xmlns:a16="http://schemas.microsoft.com/office/drawing/2014/main" id="{5E069A2B-E2EF-4D5A-9AB7-11E749A03ED2}"/>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3B877A52-3856-4D71-89E6-D8431E7202B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4333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11FE7-8B29-46BC-8756-91E109A12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4E94BB-2950-41B1-9780-BDB53F7D3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C1A97-160A-439C-943D-0573E12D6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B8869-C62B-428D-AA96-F778B3A507DB}" type="datetime1">
              <a:rPr lang="en-US" smtClean="0"/>
              <a:t>1/10/2023</a:t>
            </a:fld>
            <a:endParaRPr lang="en-US"/>
          </a:p>
        </p:txBody>
      </p:sp>
      <p:sp>
        <p:nvSpPr>
          <p:cNvPr id="5" name="Footer Placeholder 4">
            <a:extLst>
              <a:ext uri="{FF2B5EF4-FFF2-40B4-BE49-F238E27FC236}">
                <a16:creationId xmlns:a16="http://schemas.microsoft.com/office/drawing/2014/main" id="{CE7117D0-DDC1-436A-B7ED-9F349B42D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CY450 - Cyber Security Engineering</a:t>
            </a:r>
          </a:p>
        </p:txBody>
      </p:sp>
      <p:sp>
        <p:nvSpPr>
          <p:cNvPr id="6" name="Slide Number Placeholder 5">
            <a:extLst>
              <a:ext uri="{FF2B5EF4-FFF2-40B4-BE49-F238E27FC236}">
                <a16:creationId xmlns:a16="http://schemas.microsoft.com/office/drawing/2014/main" id="{775593D4-E5E9-4B93-B3A3-911A65D9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6220-D87F-47B8-89B0-52A4EDC587C4}" type="slidenum">
              <a:rPr lang="en-US" smtClean="0"/>
              <a:t>‹#›</a:t>
            </a:fld>
            <a:endParaRPr lang="en-US"/>
          </a:p>
        </p:txBody>
      </p:sp>
    </p:spTree>
    <p:extLst>
      <p:ext uri="{BB962C8B-B14F-4D97-AF65-F5344CB8AC3E}">
        <p14:creationId xmlns:p14="http://schemas.microsoft.com/office/powerpoint/2010/main" val="294403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FuZd437m8CI?start=58&amp;feature=oembed" TargetMode="Externa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hyperlink" Target="https://supreme.justia.com/cases/federal/us/509/57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cornell.edu/wex/daubert_standard#:~:text=The%20Daubert%20standard%20is%20the,to%20the%20facts%20at%20issue." TargetMode="External"/><Relationship Id="rId4" Type="http://schemas.openxmlformats.org/officeDocument/2006/relationships/hyperlink" Target="https://www.law.cornell.edu/wex/Frye_standar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JixjfPWfroQ?feature=oembed" TargetMode="Externa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Introduction to Digital Forensics | Cipsec">
            <a:extLst>
              <a:ext uri="{FF2B5EF4-FFF2-40B4-BE49-F238E27FC236}">
                <a16:creationId xmlns:a16="http://schemas.microsoft.com/office/drawing/2014/main" id="{B186D607-332D-2AA1-937E-FF2C31C33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60746-1EC7-4E7E-989A-2D1BD858E62E}"/>
              </a:ext>
            </a:extLst>
          </p:cNvPr>
          <p:cNvSpPr>
            <a:spLocks noGrp="1"/>
          </p:cNvSpPr>
          <p:nvPr>
            <p:ph type="ctrTitle"/>
          </p:nvPr>
        </p:nvSpPr>
        <p:spPr>
          <a:xfrm>
            <a:off x="2366010" y="2242539"/>
            <a:ext cx="7459980" cy="1425924"/>
          </a:xfrm>
        </p:spPr>
        <p:txBody>
          <a:bodyPr>
            <a:normAutofit/>
          </a:bodyPr>
          <a:lstStyle/>
          <a:p>
            <a:r>
              <a:rPr lang="en-US" sz="4600" b="1" dirty="0"/>
              <a:t>CS483</a:t>
            </a:r>
            <a:br>
              <a:rPr lang="en-US" sz="4600" b="1" dirty="0"/>
            </a:br>
            <a:r>
              <a:rPr lang="en-US" sz="4600" b="1" dirty="0"/>
              <a:t>Digital Forensics</a:t>
            </a:r>
          </a:p>
        </p:txBody>
      </p:sp>
      <p:cxnSp>
        <p:nvCxnSpPr>
          <p:cNvPr id="1033" name="Straight Connector 1032">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47533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FD88B4E-ED1E-4268-A043-F41285ABA4B1}"/>
              </a:ext>
            </a:extLst>
          </p:cNvPr>
          <p:cNvSpPr>
            <a:spLocks noGrp="1"/>
          </p:cNvSpPr>
          <p:nvPr>
            <p:ph type="ftr" sz="quarter" idx="11"/>
          </p:nvPr>
        </p:nvSpPr>
        <p:spPr>
          <a:xfrm>
            <a:off x="4038600" y="6440574"/>
            <a:ext cx="4114800" cy="365125"/>
          </a:xfrm>
        </p:spPr>
        <p:txBody>
          <a:bodyPr>
            <a:normAutofit/>
          </a:bodyPr>
          <a:lstStyle/>
          <a:p>
            <a:pPr>
              <a:spcAft>
                <a:spcPts val="600"/>
              </a:spcAft>
            </a:pPr>
            <a:r>
              <a:rPr lang="en-US">
                <a:solidFill>
                  <a:srgbClr val="FFFFFF"/>
                </a:solidFill>
              </a:rPr>
              <a:t>CS483 – Digital Forensics</a:t>
            </a:r>
          </a:p>
        </p:txBody>
      </p:sp>
    </p:spTree>
    <p:extLst>
      <p:ext uri="{BB962C8B-B14F-4D97-AF65-F5344CB8AC3E}">
        <p14:creationId xmlns:p14="http://schemas.microsoft.com/office/powerpoint/2010/main" val="352760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p:txBody>
          <a:bodyPr/>
          <a:lstStyle/>
          <a:p>
            <a:r>
              <a:rPr lang="en-US" dirty="0"/>
              <a:t>Instructor</a:t>
            </a:r>
          </a:p>
        </p:txBody>
      </p:sp>
      <p:sp>
        <p:nvSpPr>
          <p:cNvPr id="3" name="Content Placeholder 2">
            <a:extLst>
              <a:ext uri="{FF2B5EF4-FFF2-40B4-BE49-F238E27FC236}">
                <a16:creationId xmlns:a16="http://schemas.microsoft.com/office/drawing/2014/main" id="{41DE5BC5-8545-4403-8857-7ECC60C35DC5}"/>
              </a:ext>
            </a:extLst>
          </p:cNvPr>
          <p:cNvSpPr>
            <a:spLocks noGrp="1"/>
          </p:cNvSpPr>
          <p:nvPr>
            <p:ph idx="1"/>
          </p:nvPr>
        </p:nvSpPr>
        <p:spPr>
          <a:xfrm>
            <a:off x="838199" y="1690688"/>
            <a:ext cx="11172753" cy="4665661"/>
          </a:xfrm>
        </p:spPr>
        <p:txBody>
          <a:bodyPr>
            <a:normAutofit/>
          </a:bodyPr>
          <a:lstStyle/>
          <a:p>
            <a:r>
              <a:rPr lang="en-US" dirty="0"/>
              <a:t>MAJ Adam Duby</a:t>
            </a:r>
          </a:p>
          <a:p>
            <a:pPr lvl="1"/>
            <a:r>
              <a:rPr lang="en-US" dirty="0"/>
              <a:t>Office: TH1111</a:t>
            </a:r>
          </a:p>
          <a:p>
            <a:pPr lvl="1"/>
            <a:r>
              <a:rPr lang="en-US" dirty="0"/>
              <a:t>Lab: TH212 (Cyber Lab)</a:t>
            </a:r>
          </a:p>
          <a:p>
            <a:pPr lvl="1"/>
            <a:r>
              <a:rPr lang="en-US" dirty="0"/>
              <a:t>Cell: 706-339-4292</a:t>
            </a:r>
          </a:p>
          <a:p>
            <a:pPr lvl="1"/>
            <a:r>
              <a:rPr lang="en-US" dirty="0"/>
              <a:t>adam.duby@westpoint.edu</a:t>
            </a:r>
          </a:p>
          <a:p>
            <a:endParaRPr lang="en-US" dirty="0"/>
          </a:p>
          <a:p>
            <a:endParaRPr lang="en-US" dirty="0"/>
          </a:p>
          <a:p>
            <a:endParaRPr lang="en-US" dirty="0"/>
          </a:p>
          <a:p>
            <a:pPr marL="0" indent="0">
              <a:buNone/>
            </a:pPr>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10</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026" name="Picture 2" descr="Image result for 10th AAMDC">
            <a:extLst>
              <a:ext uri="{FF2B5EF4-FFF2-40B4-BE49-F238E27FC236}">
                <a16:creationId xmlns:a16="http://schemas.microsoft.com/office/drawing/2014/main" id="{4D6CD4B7-2D72-F745-9298-ED41DA538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97" y="4032534"/>
            <a:ext cx="745242" cy="1117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F3C7146-30F7-0232-7070-DD3870E1D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23" y="4052861"/>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 Army Cyber Protection Brigade Decal - Military Graphics">
            <a:extLst>
              <a:ext uri="{FF2B5EF4-FFF2-40B4-BE49-F238E27FC236}">
                <a16:creationId xmlns:a16="http://schemas.microsoft.com/office/drawing/2014/main" id="{91E39105-C669-865A-2AAD-4C51AC968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816" y="4032535"/>
            <a:ext cx="1003635" cy="1142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U.S. Army Cyber Protection Brigade Decal - Military Graphics">
            <a:extLst>
              <a:ext uri="{FF2B5EF4-FFF2-40B4-BE49-F238E27FC236}">
                <a16:creationId xmlns:a16="http://schemas.microsoft.com/office/drawing/2014/main" id="{CDCDF8E3-FB4A-10CE-72A5-D7A86F58F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189" y="4025080"/>
            <a:ext cx="1003635" cy="11422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weets with replies by University of Colorado (@CUSystem) / Twitter">
            <a:extLst>
              <a:ext uri="{FF2B5EF4-FFF2-40B4-BE49-F238E27FC236}">
                <a16:creationId xmlns:a16="http://schemas.microsoft.com/office/drawing/2014/main" id="{2384C000-0DE8-C151-B4F0-BE8F7A9AE0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8112" y="3922035"/>
            <a:ext cx="1398707" cy="13987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0499C40-4D44-94A7-4178-6ED0C5374C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8428" y="4032534"/>
            <a:ext cx="1037970" cy="12076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C4E2ED-4BB1-03FA-1498-AB828435ABF6}"/>
              </a:ext>
            </a:extLst>
          </p:cNvPr>
          <p:cNvSpPr txBox="1"/>
          <p:nvPr/>
        </p:nvSpPr>
        <p:spPr>
          <a:xfrm>
            <a:off x="450026" y="5240172"/>
            <a:ext cx="1223783" cy="492443"/>
          </a:xfrm>
          <a:prstGeom prst="rect">
            <a:avLst/>
          </a:prstGeom>
          <a:noFill/>
        </p:spPr>
        <p:txBody>
          <a:bodyPr wrap="square" rtlCol="0">
            <a:spAutoFit/>
          </a:bodyPr>
          <a:lstStyle/>
          <a:p>
            <a:pPr algn="ctr"/>
            <a:r>
              <a:rPr lang="en-US" sz="1300" b="1" dirty="0"/>
              <a:t>10</a:t>
            </a:r>
            <a:r>
              <a:rPr lang="en-US" sz="1300" b="1" baseline="30000" dirty="0"/>
              <a:t>th</a:t>
            </a:r>
            <a:r>
              <a:rPr lang="en-US" sz="1300" b="1" dirty="0"/>
              <a:t> AAMDC</a:t>
            </a:r>
          </a:p>
          <a:p>
            <a:pPr algn="ctr"/>
            <a:r>
              <a:rPr lang="en-US" sz="1300" dirty="0"/>
              <a:t>Patriot</a:t>
            </a:r>
          </a:p>
        </p:txBody>
      </p:sp>
      <p:sp>
        <p:nvSpPr>
          <p:cNvPr id="8" name="TextBox 7">
            <a:extLst>
              <a:ext uri="{FF2B5EF4-FFF2-40B4-BE49-F238E27FC236}">
                <a16:creationId xmlns:a16="http://schemas.microsoft.com/office/drawing/2014/main" id="{12A300C8-5258-B9C2-99A9-C8602275E7C2}"/>
              </a:ext>
            </a:extLst>
          </p:cNvPr>
          <p:cNvSpPr txBox="1"/>
          <p:nvPr/>
        </p:nvSpPr>
        <p:spPr>
          <a:xfrm>
            <a:off x="1909140" y="5240172"/>
            <a:ext cx="2034985" cy="492443"/>
          </a:xfrm>
          <a:prstGeom prst="rect">
            <a:avLst/>
          </a:prstGeom>
          <a:noFill/>
        </p:spPr>
        <p:txBody>
          <a:bodyPr wrap="square" rtlCol="0">
            <a:spAutoFit/>
          </a:bodyPr>
          <a:lstStyle/>
          <a:p>
            <a:pPr algn="ctr"/>
            <a:r>
              <a:rPr lang="en-US" sz="1300" b="1" dirty="0"/>
              <a:t>Cyber Protection Brigade </a:t>
            </a:r>
            <a:r>
              <a:rPr lang="en-US" sz="1300" dirty="0"/>
              <a:t>Cyber Protection Team</a:t>
            </a:r>
          </a:p>
        </p:txBody>
      </p:sp>
      <p:sp>
        <p:nvSpPr>
          <p:cNvPr id="9" name="TextBox 8">
            <a:extLst>
              <a:ext uri="{FF2B5EF4-FFF2-40B4-BE49-F238E27FC236}">
                <a16:creationId xmlns:a16="http://schemas.microsoft.com/office/drawing/2014/main" id="{B00CA35D-777E-5D51-67DD-6C2802E7F36D}"/>
              </a:ext>
            </a:extLst>
          </p:cNvPr>
          <p:cNvSpPr txBox="1"/>
          <p:nvPr/>
        </p:nvSpPr>
        <p:spPr>
          <a:xfrm>
            <a:off x="10314158" y="5246598"/>
            <a:ext cx="1772546" cy="492443"/>
          </a:xfrm>
          <a:prstGeom prst="rect">
            <a:avLst/>
          </a:prstGeom>
          <a:noFill/>
        </p:spPr>
        <p:txBody>
          <a:bodyPr wrap="square" rtlCol="0">
            <a:spAutoFit/>
          </a:bodyPr>
          <a:lstStyle/>
          <a:p>
            <a:pPr algn="ctr"/>
            <a:r>
              <a:rPr lang="en-US" sz="1300" b="1" dirty="0"/>
              <a:t>USMA, EECS</a:t>
            </a:r>
          </a:p>
          <a:p>
            <a:pPr algn="ctr"/>
            <a:r>
              <a:rPr lang="en-US" sz="1300" dirty="0"/>
              <a:t>Assistant Professor</a:t>
            </a:r>
          </a:p>
        </p:txBody>
      </p:sp>
      <p:sp>
        <p:nvSpPr>
          <p:cNvPr id="10" name="TextBox 9">
            <a:extLst>
              <a:ext uri="{FF2B5EF4-FFF2-40B4-BE49-F238E27FC236}">
                <a16:creationId xmlns:a16="http://schemas.microsoft.com/office/drawing/2014/main" id="{33FBDFE7-78D0-5407-251D-B835273CFC7F}"/>
              </a:ext>
            </a:extLst>
          </p:cNvPr>
          <p:cNvSpPr txBox="1"/>
          <p:nvPr/>
        </p:nvSpPr>
        <p:spPr>
          <a:xfrm>
            <a:off x="4003468" y="5245126"/>
            <a:ext cx="2034985" cy="492443"/>
          </a:xfrm>
          <a:prstGeom prst="rect">
            <a:avLst/>
          </a:prstGeom>
          <a:noFill/>
        </p:spPr>
        <p:txBody>
          <a:bodyPr wrap="square" rtlCol="0">
            <a:spAutoFit/>
          </a:bodyPr>
          <a:lstStyle/>
          <a:p>
            <a:pPr algn="ctr"/>
            <a:r>
              <a:rPr lang="en-US" sz="1300" b="1" dirty="0"/>
              <a:t>NSA</a:t>
            </a:r>
          </a:p>
          <a:p>
            <a:pPr algn="ctr"/>
            <a:r>
              <a:rPr lang="en-US" sz="1300" dirty="0"/>
              <a:t>Malware Analyst</a:t>
            </a:r>
          </a:p>
        </p:txBody>
      </p:sp>
      <p:sp>
        <p:nvSpPr>
          <p:cNvPr id="11" name="TextBox 10">
            <a:extLst>
              <a:ext uri="{FF2B5EF4-FFF2-40B4-BE49-F238E27FC236}">
                <a16:creationId xmlns:a16="http://schemas.microsoft.com/office/drawing/2014/main" id="{5D5B60D0-4B60-6BA1-4725-98D773B983FF}"/>
              </a:ext>
            </a:extLst>
          </p:cNvPr>
          <p:cNvSpPr txBox="1"/>
          <p:nvPr/>
        </p:nvSpPr>
        <p:spPr>
          <a:xfrm>
            <a:off x="8099026" y="5246598"/>
            <a:ext cx="2082468" cy="492443"/>
          </a:xfrm>
          <a:prstGeom prst="rect">
            <a:avLst/>
          </a:prstGeom>
          <a:noFill/>
        </p:spPr>
        <p:txBody>
          <a:bodyPr wrap="square" rtlCol="0">
            <a:spAutoFit/>
          </a:bodyPr>
          <a:lstStyle/>
          <a:p>
            <a:pPr algn="ctr"/>
            <a:r>
              <a:rPr lang="en-US" sz="1300" b="1" dirty="0"/>
              <a:t>University of Colorado</a:t>
            </a:r>
          </a:p>
          <a:p>
            <a:pPr algn="ctr"/>
            <a:r>
              <a:rPr lang="en-US" sz="1300" dirty="0"/>
              <a:t>PhD, Computer Engineering</a:t>
            </a:r>
          </a:p>
        </p:txBody>
      </p:sp>
      <p:sp>
        <p:nvSpPr>
          <p:cNvPr id="12" name="TextBox 11">
            <a:extLst>
              <a:ext uri="{FF2B5EF4-FFF2-40B4-BE49-F238E27FC236}">
                <a16:creationId xmlns:a16="http://schemas.microsoft.com/office/drawing/2014/main" id="{364020CB-B8E9-4577-8309-02EFFC3DB9B3}"/>
              </a:ext>
            </a:extLst>
          </p:cNvPr>
          <p:cNvSpPr txBox="1"/>
          <p:nvPr/>
        </p:nvSpPr>
        <p:spPr>
          <a:xfrm>
            <a:off x="6087861" y="5239143"/>
            <a:ext cx="2034985" cy="692497"/>
          </a:xfrm>
          <a:prstGeom prst="rect">
            <a:avLst/>
          </a:prstGeom>
          <a:noFill/>
        </p:spPr>
        <p:txBody>
          <a:bodyPr wrap="square" rtlCol="0">
            <a:spAutoFit/>
          </a:bodyPr>
          <a:lstStyle/>
          <a:p>
            <a:pPr algn="ctr"/>
            <a:r>
              <a:rPr lang="en-US" sz="1300" b="1" dirty="0"/>
              <a:t>Cyber Protection Brigade </a:t>
            </a:r>
            <a:r>
              <a:rPr lang="en-US" sz="1300" dirty="0"/>
              <a:t>BDE Forensics &amp; Threat Analysis Officer</a:t>
            </a:r>
          </a:p>
        </p:txBody>
      </p:sp>
      <p:cxnSp>
        <p:nvCxnSpPr>
          <p:cNvPr id="14" name="Straight Arrow Connector 13">
            <a:extLst>
              <a:ext uri="{FF2B5EF4-FFF2-40B4-BE49-F238E27FC236}">
                <a16:creationId xmlns:a16="http://schemas.microsoft.com/office/drawing/2014/main" id="{A7027A2C-58B9-A503-B2D1-6295FEEAA0BF}"/>
              </a:ext>
            </a:extLst>
          </p:cNvPr>
          <p:cNvCxnSpPr>
            <a:cxnSpLocks/>
          </p:cNvCxnSpPr>
          <p:nvPr/>
        </p:nvCxnSpPr>
        <p:spPr>
          <a:xfrm>
            <a:off x="1465690" y="4645566"/>
            <a:ext cx="886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E51ABA-1D19-907E-EB29-3A4064707F71}"/>
              </a:ext>
            </a:extLst>
          </p:cNvPr>
          <p:cNvCxnSpPr>
            <a:cxnSpLocks/>
          </p:cNvCxnSpPr>
          <p:nvPr/>
        </p:nvCxnSpPr>
        <p:spPr>
          <a:xfrm>
            <a:off x="3500675" y="4653587"/>
            <a:ext cx="886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68F2CA-8444-6FF0-E576-9F791BB888B7}"/>
              </a:ext>
            </a:extLst>
          </p:cNvPr>
          <p:cNvCxnSpPr>
            <a:cxnSpLocks/>
          </p:cNvCxnSpPr>
          <p:nvPr/>
        </p:nvCxnSpPr>
        <p:spPr>
          <a:xfrm>
            <a:off x="5706764" y="4653587"/>
            <a:ext cx="886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68D21A-54F8-D330-96D4-9B41FDBB9751}"/>
              </a:ext>
            </a:extLst>
          </p:cNvPr>
          <p:cNvCxnSpPr>
            <a:cxnSpLocks/>
          </p:cNvCxnSpPr>
          <p:nvPr/>
        </p:nvCxnSpPr>
        <p:spPr>
          <a:xfrm>
            <a:off x="7600752" y="4640403"/>
            <a:ext cx="886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B878EE-0D82-EACB-6668-00EC496B2E89}"/>
              </a:ext>
            </a:extLst>
          </p:cNvPr>
          <p:cNvCxnSpPr>
            <a:cxnSpLocks/>
          </p:cNvCxnSpPr>
          <p:nvPr/>
        </p:nvCxnSpPr>
        <p:spPr>
          <a:xfrm>
            <a:off x="9738044" y="4653587"/>
            <a:ext cx="886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41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p:txBody>
          <a:bodyPr/>
          <a:lstStyle/>
          <a:p>
            <a:r>
              <a:rPr lang="en-US" dirty="0"/>
              <a:t>Student Introductions</a:t>
            </a:r>
          </a:p>
        </p:txBody>
      </p:sp>
      <p:sp>
        <p:nvSpPr>
          <p:cNvPr id="3" name="Content Placeholder 2">
            <a:extLst>
              <a:ext uri="{FF2B5EF4-FFF2-40B4-BE49-F238E27FC236}">
                <a16:creationId xmlns:a16="http://schemas.microsoft.com/office/drawing/2014/main" id="{41DE5BC5-8545-4403-8857-7ECC60C35DC5}"/>
              </a:ext>
            </a:extLst>
          </p:cNvPr>
          <p:cNvSpPr>
            <a:spLocks noGrp="1"/>
          </p:cNvSpPr>
          <p:nvPr>
            <p:ph idx="1"/>
          </p:nvPr>
        </p:nvSpPr>
        <p:spPr/>
        <p:txBody>
          <a:bodyPr/>
          <a:lstStyle/>
          <a:p>
            <a:r>
              <a:rPr lang="en-US" dirty="0"/>
              <a:t>Name</a:t>
            </a:r>
          </a:p>
          <a:p>
            <a:r>
              <a:rPr lang="en-US" dirty="0"/>
              <a:t>Major</a:t>
            </a:r>
          </a:p>
          <a:p>
            <a:r>
              <a:rPr lang="en-US" dirty="0"/>
              <a:t>Branch</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11</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19424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ntroduction to Digital Forensics | Cipsec">
            <a:extLst>
              <a:ext uri="{FF2B5EF4-FFF2-40B4-BE49-F238E27FC236}">
                <a16:creationId xmlns:a16="http://schemas.microsoft.com/office/drawing/2014/main" id="{32F65C6C-45C5-EA1D-59F3-0A733D3AEA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60746-1EC7-4E7E-989A-2D1BD858E62E}"/>
              </a:ext>
            </a:extLst>
          </p:cNvPr>
          <p:cNvSpPr>
            <a:spLocks noGrp="1"/>
          </p:cNvSpPr>
          <p:nvPr>
            <p:ph type="ctrTitle"/>
          </p:nvPr>
        </p:nvSpPr>
        <p:spPr>
          <a:xfrm>
            <a:off x="2366010" y="2242539"/>
            <a:ext cx="7459980" cy="1425924"/>
          </a:xfrm>
        </p:spPr>
        <p:txBody>
          <a:bodyPr>
            <a:normAutofit/>
          </a:bodyPr>
          <a:lstStyle/>
          <a:p>
            <a:r>
              <a:rPr lang="en-US" sz="4600" b="1" dirty="0"/>
              <a:t>Foundational Forensics Concepts</a:t>
            </a:r>
          </a:p>
        </p:txBody>
      </p:sp>
      <p:cxnSp>
        <p:nvCxnSpPr>
          <p:cNvPr id="2057" name="Straight Connector 2056">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3D597A"/>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5A295C9-E840-76B2-7D7A-9697A44D742C}"/>
              </a:ext>
            </a:extLst>
          </p:cNvPr>
          <p:cNvSpPr>
            <a:spLocks noGrp="1"/>
          </p:cNvSpPr>
          <p:nvPr>
            <p:ph type="subTitle" idx="1"/>
          </p:nvPr>
        </p:nvSpPr>
        <p:spPr>
          <a:xfrm>
            <a:off x="2366010" y="3884037"/>
            <a:ext cx="7459980" cy="468888"/>
          </a:xfrm>
        </p:spPr>
        <p:txBody>
          <a:bodyPr>
            <a:normAutofit/>
          </a:bodyPr>
          <a:lstStyle/>
          <a:p>
            <a:r>
              <a:rPr lang="en-US" b="1" dirty="0"/>
              <a:t>Lesson 1 – Forensics Concepts</a:t>
            </a:r>
          </a:p>
        </p:txBody>
      </p:sp>
    </p:spTree>
    <p:extLst>
      <p:ext uri="{BB962C8B-B14F-4D97-AF65-F5344CB8AC3E}">
        <p14:creationId xmlns:p14="http://schemas.microsoft.com/office/powerpoint/2010/main" val="133117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F97E-7747-497E-8DDC-27199E69EA2C}"/>
              </a:ext>
            </a:extLst>
          </p:cNvPr>
          <p:cNvSpPr>
            <a:spLocks noGrp="1"/>
          </p:cNvSpPr>
          <p:nvPr>
            <p:ph type="title"/>
          </p:nvPr>
        </p:nvSpPr>
        <p:spPr/>
        <p:txBody>
          <a:bodyPr/>
          <a:lstStyle/>
          <a:p>
            <a:r>
              <a:rPr lang="en-US" dirty="0"/>
              <a:t>What is Digital Forensics</a:t>
            </a:r>
          </a:p>
        </p:txBody>
      </p:sp>
      <p:sp>
        <p:nvSpPr>
          <p:cNvPr id="3" name="Content Placeholder 2">
            <a:extLst>
              <a:ext uri="{FF2B5EF4-FFF2-40B4-BE49-F238E27FC236}">
                <a16:creationId xmlns:a16="http://schemas.microsoft.com/office/drawing/2014/main" id="{0D44DA0E-B8D3-4138-B295-3B8E24ED4D84}"/>
              </a:ext>
            </a:extLst>
          </p:cNvPr>
          <p:cNvSpPr>
            <a:spLocks noGrp="1"/>
          </p:cNvSpPr>
          <p:nvPr>
            <p:ph idx="1"/>
          </p:nvPr>
        </p:nvSpPr>
        <p:spPr/>
        <p:txBody>
          <a:bodyPr>
            <a:normAutofit/>
          </a:bodyPr>
          <a:lstStyle/>
          <a:p>
            <a:pPr marL="0" indent="0" algn="l">
              <a:buNone/>
            </a:pPr>
            <a:r>
              <a:rPr lang="en-US" b="0" i="1" u="none" strike="noStrike" baseline="0" dirty="0"/>
              <a:t>Defined (DFRWS 2001)</a:t>
            </a:r>
            <a:r>
              <a:rPr lang="en-US" b="0" i="0" u="none" strike="noStrike" baseline="0" dirty="0"/>
              <a:t>:</a:t>
            </a:r>
          </a:p>
          <a:p>
            <a:pPr marL="0" indent="0" algn="l">
              <a:buNone/>
            </a:pPr>
            <a:endParaRPr lang="en-US" b="0" i="0" u="none" strike="noStrike" baseline="0" dirty="0"/>
          </a:p>
          <a:p>
            <a:pPr marL="0" indent="0" algn="l">
              <a:buNone/>
            </a:pPr>
            <a:r>
              <a:rPr lang="en-US" b="0" i="0" u="none" strike="noStrike" baseline="0" dirty="0"/>
              <a:t>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unauthorized actions shown to be disruptive to planned operations.</a:t>
            </a:r>
            <a:endParaRPr lang="en-US" dirty="0"/>
          </a:p>
        </p:txBody>
      </p:sp>
      <p:sp>
        <p:nvSpPr>
          <p:cNvPr id="5" name="Slide Number Placeholder 4">
            <a:extLst>
              <a:ext uri="{FF2B5EF4-FFF2-40B4-BE49-F238E27FC236}">
                <a16:creationId xmlns:a16="http://schemas.microsoft.com/office/drawing/2014/main" id="{412D4550-0815-43FF-8F63-47426DCFDADD}"/>
              </a:ext>
            </a:extLst>
          </p:cNvPr>
          <p:cNvSpPr>
            <a:spLocks noGrp="1"/>
          </p:cNvSpPr>
          <p:nvPr>
            <p:ph type="sldNum" sz="quarter" idx="12"/>
          </p:nvPr>
        </p:nvSpPr>
        <p:spPr/>
        <p:txBody>
          <a:bodyPr/>
          <a:lstStyle/>
          <a:p>
            <a:fld id="{C7F36220-D87F-47B8-89B0-52A4EDC587C4}" type="slidenum">
              <a:rPr lang="en-US" smtClean="0"/>
              <a:t>13</a:t>
            </a:fld>
            <a:endParaRPr lang="en-US"/>
          </a:p>
        </p:txBody>
      </p:sp>
      <p:sp>
        <p:nvSpPr>
          <p:cNvPr id="6" name="Footer Placeholder 3">
            <a:extLst>
              <a:ext uri="{FF2B5EF4-FFF2-40B4-BE49-F238E27FC236}">
                <a16:creationId xmlns:a16="http://schemas.microsoft.com/office/drawing/2014/main" id="{05E1B9B3-E417-47B4-924E-B1B013AF610E}"/>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16043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p:txBody>
          <a:bodyPr/>
          <a:lstStyle/>
          <a:p>
            <a:r>
              <a:rPr lang="en-US" dirty="0"/>
              <a:t>Fields of Digital Forensics</a:t>
            </a:r>
          </a:p>
        </p:txBody>
      </p:sp>
      <p:sp>
        <p:nvSpPr>
          <p:cNvPr id="3" name="Content Placeholder 2">
            <a:extLst>
              <a:ext uri="{FF2B5EF4-FFF2-40B4-BE49-F238E27FC236}">
                <a16:creationId xmlns:a16="http://schemas.microsoft.com/office/drawing/2014/main" id="{41DE5BC5-8545-4403-8857-7ECC60C35DC5}"/>
              </a:ext>
            </a:extLst>
          </p:cNvPr>
          <p:cNvSpPr>
            <a:spLocks noGrp="1"/>
          </p:cNvSpPr>
          <p:nvPr>
            <p:ph idx="1"/>
          </p:nvPr>
        </p:nvSpPr>
        <p:spPr/>
        <p:txBody>
          <a:bodyPr>
            <a:normAutofit fontScale="92500" lnSpcReduction="20000"/>
          </a:bodyPr>
          <a:lstStyle/>
          <a:p>
            <a:r>
              <a:rPr lang="en-US" dirty="0"/>
              <a:t>Network Forensics</a:t>
            </a:r>
          </a:p>
          <a:p>
            <a:r>
              <a:rPr lang="en-US" dirty="0"/>
              <a:t>Computer Forensics</a:t>
            </a:r>
          </a:p>
          <a:p>
            <a:r>
              <a:rPr lang="en-US" dirty="0"/>
              <a:t>Malware Forensics</a:t>
            </a:r>
          </a:p>
          <a:p>
            <a:r>
              <a:rPr lang="en-US" dirty="0"/>
              <a:t>File System Forensics</a:t>
            </a:r>
          </a:p>
          <a:p>
            <a:r>
              <a:rPr lang="en-US" dirty="0"/>
              <a:t>Memory Forensics</a:t>
            </a:r>
          </a:p>
          <a:p>
            <a:r>
              <a:rPr lang="en-US" dirty="0"/>
              <a:t>Software Forensics</a:t>
            </a:r>
          </a:p>
          <a:p>
            <a:r>
              <a:rPr lang="en-US" dirty="0"/>
              <a:t>Hardware Forensics</a:t>
            </a:r>
          </a:p>
          <a:p>
            <a:r>
              <a:rPr lang="en-US" dirty="0"/>
              <a:t>Mobile Forensics</a:t>
            </a:r>
          </a:p>
          <a:p>
            <a:r>
              <a:rPr lang="en-US" dirty="0"/>
              <a:t>Operating System Forensics</a:t>
            </a:r>
          </a:p>
          <a:p>
            <a:r>
              <a:rPr lang="en-US" dirty="0"/>
              <a:t>…..</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14</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45131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FDC0-1B83-4A31-B59C-2DC794CEE34F}"/>
              </a:ext>
            </a:extLst>
          </p:cNvPr>
          <p:cNvSpPr>
            <a:spLocks noGrp="1"/>
          </p:cNvSpPr>
          <p:nvPr>
            <p:ph type="title"/>
          </p:nvPr>
        </p:nvSpPr>
        <p:spPr/>
        <p:txBody>
          <a:bodyPr/>
          <a:lstStyle/>
          <a:p>
            <a:r>
              <a:rPr lang="en-US" dirty="0"/>
              <a:t>Digital Forensics Provides:</a:t>
            </a:r>
          </a:p>
        </p:txBody>
      </p:sp>
      <p:sp>
        <p:nvSpPr>
          <p:cNvPr id="3" name="Content Placeholder 2">
            <a:extLst>
              <a:ext uri="{FF2B5EF4-FFF2-40B4-BE49-F238E27FC236}">
                <a16:creationId xmlns:a16="http://schemas.microsoft.com/office/drawing/2014/main" id="{A69EAAF1-1E09-473B-B450-BD6333F201CB}"/>
              </a:ext>
            </a:extLst>
          </p:cNvPr>
          <p:cNvSpPr>
            <a:spLocks noGrp="1"/>
          </p:cNvSpPr>
          <p:nvPr>
            <p:ph idx="1"/>
          </p:nvPr>
        </p:nvSpPr>
        <p:spPr/>
        <p:txBody>
          <a:bodyPr>
            <a:normAutofit fontScale="92500" lnSpcReduction="10000"/>
          </a:bodyPr>
          <a:lstStyle/>
          <a:p>
            <a:r>
              <a:rPr lang="en-US" dirty="0"/>
              <a:t>Cyber Threat Intelligence (CTI)</a:t>
            </a:r>
          </a:p>
          <a:p>
            <a:pPr lvl="1"/>
            <a:r>
              <a:rPr lang="en-US" dirty="0"/>
              <a:t>Insight to attacker tactics, techniques, and procedure (TTPs)</a:t>
            </a:r>
          </a:p>
          <a:p>
            <a:pPr lvl="1"/>
            <a:r>
              <a:rPr lang="en-US" dirty="0"/>
              <a:t>Indicators of compromise (IOC)</a:t>
            </a:r>
          </a:p>
          <a:p>
            <a:pPr lvl="1"/>
            <a:r>
              <a:rPr lang="en-US" dirty="0"/>
              <a:t>Research on adversary capabilities</a:t>
            </a:r>
          </a:p>
          <a:p>
            <a:pPr lvl="1"/>
            <a:endParaRPr lang="en-US" dirty="0"/>
          </a:p>
          <a:p>
            <a:r>
              <a:rPr lang="en-US" dirty="0"/>
              <a:t>Information for defenders and mitigation engineering</a:t>
            </a:r>
          </a:p>
          <a:p>
            <a:pPr marL="457200" lvl="1" indent="0">
              <a:buNone/>
            </a:pPr>
            <a:endParaRPr lang="en-US" dirty="0"/>
          </a:p>
          <a:p>
            <a:r>
              <a:rPr lang="en-US" dirty="0"/>
              <a:t>Criminal evidence</a:t>
            </a:r>
          </a:p>
          <a:p>
            <a:pPr lvl="1"/>
            <a:r>
              <a:rPr lang="en-US" dirty="0"/>
              <a:t>Expert witness</a:t>
            </a:r>
          </a:p>
          <a:p>
            <a:endParaRPr lang="en-US" dirty="0"/>
          </a:p>
          <a:p>
            <a:r>
              <a:rPr lang="en-US" dirty="0"/>
              <a:t>Our course will focus mostly on attack forensics</a:t>
            </a:r>
          </a:p>
          <a:p>
            <a:pPr marL="0" indent="0">
              <a:buNone/>
            </a:pPr>
            <a:endParaRPr lang="en-US" dirty="0"/>
          </a:p>
        </p:txBody>
      </p:sp>
      <p:sp>
        <p:nvSpPr>
          <p:cNvPr id="5" name="Slide Number Placeholder 4">
            <a:extLst>
              <a:ext uri="{FF2B5EF4-FFF2-40B4-BE49-F238E27FC236}">
                <a16:creationId xmlns:a16="http://schemas.microsoft.com/office/drawing/2014/main" id="{8B038F39-ED52-4656-B316-3376DB745C06}"/>
              </a:ext>
            </a:extLst>
          </p:cNvPr>
          <p:cNvSpPr>
            <a:spLocks noGrp="1"/>
          </p:cNvSpPr>
          <p:nvPr>
            <p:ph type="sldNum" sz="quarter" idx="12"/>
          </p:nvPr>
        </p:nvSpPr>
        <p:spPr/>
        <p:txBody>
          <a:bodyPr/>
          <a:lstStyle/>
          <a:p>
            <a:fld id="{C7F36220-D87F-47B8-89B0-52A4EDC587C4}" type="slidenum">
              <a:rPr lang="en-US" smtClean="0"/>
              <a:t>15</a:t>
            </a:fld>
            <a:endParaRPr lang="en-US"/>
          </a:p>
        </p:txBody>
      </p:sp>
      <p:sp>
        <p:nvSpPr>
          <p:cNvPr id="6" name="Footer Placeholder 3">
            <a:extLst>
              <a:ext uri="{FF2B5EF4-FFF2-40B4-BE49-F238E27FC236}">
                <a16:creationId xmlns:a16="http://schemas.microsoft.com/office/drawing/2014/main" id="{7CEA3DCD-0860-471D-8B08-BB8EBD635E4B}"/>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55699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038F39-ED52-4656-B316-3376DB745C06}"/>
              </a:ext>
            </a:extLst>
          </p:cNvPr>
          <p:cNvSpPr>
            <a:spLocks noGrp="1"/>
          </p:cNvSpPr>
          <p:nvPr>
            <p:ph type="sldNum" sz="quarter" idx="12"/>
          </p:nvPr>
        </p:nvSpPr>
        <p:spPr/>
        <p:txBody>
          <a:bodyPr/>
          <a:lstStyle/>
          <a:p>
            <a:fld id="{C7F36220-D87F-47B8-89B0-52A4EDC587C4}" type="slidenum">
              <a:rPr lang="en-US" smtClean="0"/>
              <a:t>16</a:t>
            </a:fld>
            <a:endParaRPr lang="en-US"/>
          </a:p>
        </p:txBody>
      </p:sp>
      <p:sp>
        <p:nvSpPr>
          <p:cNvPr id="6" name="Footer Placeholder 3">
            <a:extLst>
              <a:ext uri="{FF2B5EF4-FFF2-40B4-BE49-F238E27FC236}">
                <a16:creationId xmlns:a16="http://schemas.microsoft.com/office/drawing/2014/main" id="{7CEA3DCD-0860-471D-8B08-BB8EBD635E4B}"/>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8" name="Online Media 7" title="Digital Forensic Expert Testifies to Questionable Data on Ex-Pilot's Cell Phone | COURT TV">
            <a:hlinkClick r:id="" action="ppaction://media"/>
            <a:extLst>
              <a:ext uri="{FF2B5EF4-FFF2-40B4-BE49-F238E27FC236}">
                <a16:creationId xmlns:a16="http://schemas.microsoft.com/office/drawing/2014/main" id="{99206957-DE32-7782-38F1-CD3D4BD8233B}"/>
              </a:ext>
            </a:extLst>
          </p:cNvPr>
          <p:cNvPicPr>
            <a:picLocks noGrp="1" noRot="1" noChangeAspect="1"/>
          </p:cNvPicPr>
          <p:nvPr>
            <p:ph idx="1"/>
            <a:videoFile r:link="rId1"/>
          </p:nvPr>
        </p:nvPicPr>
        <p:blipFill>
          <a:blip r:embed="rId4"/>
          <a:stretch>
            <a:fillRect/>
          </a:stretch>
        </p:blipFill>
        <p:spPr>
          <a:xfrm>
            <a:off x="850254" y="340242"/>
            <a:ext cx="10491492" cy="5928094"/>
          </a:xfrm>
          <a:prstGeom prst="rect">
            <a:avLst/>
          </a:prstGeom>
        </p:spPr>
      </p:pic>
    </p:spTree>
    <p:extLst>
      <p:ext uri="{BB962C8B-B14F-4D97-AF65-F5344CB8AC3E}">
        <p14:creationId xmlns:p14="http://schemas.microsoft.com/office/powerpoint/2010/main" val="31274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p:txBody>
          <a:bodyPr/>
          <a:lstStyle/>
          <a:p>
            <a:r>
              <a:rPr lang="en-US" dirty="0"/>
              <a:t>The Daubert Standard</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fontScale="92500" lnSpcReduction="20000"/>
          </a:bodyPr>
          <a:lstStyle/>
          <a:p>
            <a:r>
              <a:rPr lang="en-US" dirty="0"/>
              <a:t>Supreme Court case </a:t>
            </a:r>
            <a:r>
              <a:rPr lang="en-US" dirty="0">
                <a:hlinkClick r:id="rId3">
                  <a:extLst>
                    <a:ext uri="{A12FA001-AC4F-418D-AE19-62706E023703}">
                      <ahyp:hlinkClr xmlns:ahyp="http://schemas.microsoft.com/office/drawing/2018/hyperlinkcolor" val="tx"/>
                    </a:ext>
                  </a:extLst>
                </a:hlinkClick>
              </a:rPr>
              <a:t>Daubert v. Merrell Dow Pharmaceuticals Inc., 509 U.S. 579 (1993)</a:t>
            </a:r>
            <a:endParaRPr lang="en-US" dirty="0"/>
          </a:p>
          <a:p>
            <a:pPr marL="0" indent="0">
              <a:buNone/>
            </a:pPr>
            <a:endParaRPr lang="en-US" dirty="0"/>
          </a:p>
          <a:p>
            <a:r>
              <a:rPr lang="en-US" dirty="0"/>
              <a:t>C</a:t>
            </a:r>
            <a:r>
              <a:rPr lang="en-US" i="0" dirty="0">
                <a:effectLst/>
              </a:rPr>
              <a:t>riteria used to determine the admissibility of expert witness testimony in court</a:t>
            </a:r>
          </a:p>
          <a:p>
            <a:pPr lvl="1"/>
            <a:r>
              <a:rPr lang="en-US" dirty="0"/>
              <a:t>Judge can assess if an expert witness’s scientific testimony is based on scientifically valid reasoning that is properly applied to the facts at issue.</a:t>
            </a:r>
          </a:p>
          <a:p>
            <a:endParaRPr lang="en-US" dirty="0"/>
          </a:p>
          <a:p>
            <a:r>
              <a:rPr lang="en-US" dirty="0"/>
              <a:t>Currently used in federal courts and some state courts</a:t>
            </a:r>
          </a:p>
          <a:p>
            <a:pPr lvl="1"/>
            <a:r>
              <a:rPr lang="en-US" dirty="0"/>
              <a:t>Replaced the </a:t>
            </a:r>
            <a:r>
              <a:rPr lang="en-US" dirty="0">
                <a:hlinkClick r:id="rId4">
                  <a:extLst>
                    <a:ext uri="{A12FA001-AC4F-418D-AE19-62706E023703}">
                      <ahyp:hlinkClr xmlns:ahyp="http://schemas.microsoft.com/office/drawing/2018/hyperlinkcolor" val="tx"/>
                    </a:ext>
                  </a:extLst>
                </a:hlinkClick>
              </a:rPr>
              <a:t>Frye standard</a:t>
            </a:r>
            <a:endParaRPr lang="en-US" dirty="0"/>
          </a:p>
          <a:p>
            <a:pPr marL="0" indent="0">
              <a:buNone/>
            </a:pPr>
            <a:endParaRPr lang="en-US" dirty="0"/>
          </a:p>
          <a:p>
            <a:r>
              <a:rPr lang="en-US" dirty="0"/>
              <a:t>More information on Daubert can be found </a:t>
            </a:r>
            <a:r>
              <a:rPr lang="en-US" dirty="0">
                <a:hlinkClick r:id="rId5">
                  <a:extLst>
                    <a:ext uri="{A12FA001-AC4F-418D-AE19-62706E023703}">
                      <ahyp:hlinkClr xmlns:ahyp="http://schemas.microsoft.com/office/drawing/2018/hyperlinkcolor" val="tx"/>
                    </a:ext>
                  </a:extLst>
                </a:hlinkClick>
              </a:rPr>
              <a:t>here</a:t>
            </a:r>
            <a:endParaRPr lang="en-US" dirty="0"/>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17</a:t>
            </a:fld>
            <a:endParaRPr lang="en-US"/>
          </a:p>
        </p:txBody>
      </p:sp>
    </p:spTree>
    <p:extLst>
      <p:ext uri="{BB962C8B-B14F-4D97-AF65-F5344CB8AC3E}">
        <p14:creationId xmlns:p14="http://schemas.microsoft.com/office/powerpoint/2010/main" val="64375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p:txBody>
          <a:bodyPr/>
          <a:lstStyle/>
          <a:p>
            <a:r>
              <a:rPr lang="en-US" dirty="0"/>
              <a:t>The Daubert Factors</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fontScale="92500" lnSpcReduction="20000"/>
          </a:bodyPr>
          <a:lstStyle/>
          <a:p>
            <a:pPr marL="0" indent="0">
              <a:buNone/>
            </a:pPr>
            <a:r>
              <a:rPr lang="en-US" dirty="0"/>
              <a:t>Whether the theory or technique in question:</a:t>
            </a:r>
          </a:p>
          <a:p>
            <a:pPr marL="514350" indent="-514350">
              <a:buFont typeface="+mj-lt"/>
              <a:buAutoNum type="arabicParenR"/>
            </a:pPr>
            <a:r>
              <a:rPr lang="en-US" dirty="0"/>
              <a:t>Can be and has been tested</a:t>
            </a:r>
          </a:p>
          <a:p>
            <a:pPr marL="514350" indent="-514350">
              <a:buFont typeface="+mj-lt"/>
              <a:buAutoNum type="arabicParenR"/>
            </a:pPr>
            <a:r>
              <a:rPr lang="en-US" dirty="0"/>
              <a:t>Subjected to peer review and publication</a:t>
            </a:r>
          </a:p>
          <a:p>
            <a:pPr marL="514350" indent="-514350">
              <a:buFont typeface="+mj-lt"/>
              <a:buAutoNum type="arabicParenR"/>
            </a:pPr>
            <a:r>
              <a:rPr lang="en-US" dirty="0"/>
              <a:t>Has known or potential error rates</a:t>
            </a:r>
          </a:p>
          <a:p>
            <a:pPr marL="514350" indent="-514350">
              <a:buFont typeface="+mj-lt"/>
              <a:buAutoNum type="arabicParenR"/>
            </a:pPr>
            <a:r>
              <a:rPr lang="en-US" dirty="0"/>
              <a:t>Existence and maintenance of standards controlling its operations</a:t>
            </a:r>
          </a:p>
          <a:p>
            <a:pPr marL="514350" indent="-514350">
              <a:buFont typeface="+mj-lt"/>
              <a:buAutoNum type="arabicParenR"/>
            </a:pPr>
            <a:r>
              <a:rPr lang="en-US" dirty="0"/>
              <a:t>Has attracted widespread acceptance within a relevant scientific community</a:t>
            </a:r>
          </a:p>
          <a:p>
            <a:endParaRPr lang="en-US" dirty="0"/>
          </a:p>
          <a:p>
            <a:pPr marL="0" indent="0">
              <a:buNone/>
            </a:pPr>
            <a:r>
              <a:rPr lang="en-US" dirty="0"/>
              <a:t>In 1999, the Supreme Court further clarified that the Daubert Factors may apply to non-scientific testimony, including engineers and other experts who “are not scientists.”</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18</a:t>
            </a:fld>
            <a:endParaRPr lang="en-US"/>
          </a:p>
        </p:txBody>
      </p:sp>
    </p:spTree>
    <p:extLst>
      <p:ext uri="{BB962C8B-B14F-4D97-AF65-F5344CB8AC3E}">
        <p14:creationId xmlns:p14="http://schemas.microsoft.com/office/powerpoint/2010/main" val="3863842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648928" y="338328"/>
            <a:ext cx="3685032" cy="1608328"/>
          </a:xfrm>
        </p:spPr>
        <p:txBody>
          <a:bodyPr>
            <a:normAutofit/>
          </a:bodyPr>
          <a:lstStyle/>
          <a:p>
            <a:r>
              <a:rPr lang="en-US" sz="3600" dirty="0"/>
              <a:t>What Does this Mean?</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a:xfrm>
            <a:off x="4864100" y="338328"/>
            <a:ext cx="6675627" cy="1605083"/>
          </a:xfrm>
        </p:spPr>
        <p:txBody>
          <a:bodyPr anchor="ctr">
            <a:normAutofit/>
          </a:bodyPr>
          <a:lstStyle/>
          <a:p>
            <a:r>
              <a:rPr lang="en-US" sz="2000" dirty="0"/>
              <a:t>Digital forensic evidence must be rigorously evaluated</a:t>
            </a:r>
          </a:p>
          <a:p>
            <a:pPr lvl="1"/>
            <a:r>
              <a:rPr lang="en-US" sz="2000" dirty="0"/>
              <a:t>Degree of confidence</a:t>
            </a:r>
          </a:p>
          <a:p>
            <a:r>
              <a:rPr lang="en-US" sz="2000" dirty="0"/>
              <a:t>Do you trust your tools?</a:t>
            </a:r>
          </a:p>
          <a:p>
            <a:r>
              <a:rPr lang="en-US" sz="2000" dirty="0"/>
              <a:t>Do your peers trust your process?</a:t>
            </a:r>
          </a:p>
        </p:txBody>
      </p:sp>
      <p:sp>
        <p:nvSpPr>
          <p:cNvPr id="3087" name="Rectangle 308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8"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andmark Forensics Cases – Gordon's Digital Portfolio">
            <a:extLst>
              <a:ext uri="{FF2B5EF4-FFF2-40B4-BE49-F238E27FC236}">
                <a16:creationId xmlns:a16="http://schemas.microsoft.com/office/drawing/2014/main" id="{70E82493-7A44-099A-1FC1-7D29C848A1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468" y="2742397"/>
            <a:ext cx="4937760" cy="3291840"/>
          </a:xfrm>
          <a:prstGeom prst="rect">
            <a:avLst/>
          </a:prstGeom>
          <a:noFill/>
          <a:extLst>
            <a:ext uri="{909E8E84-426E-40DD-AFC4-6F175D3DCCD1}">
              <a14:hiddenFill xmlns:a14="http://schemas.microsoft.com/office/drawing/2010/main">
                <a:solidFill>
                  <a:srgbClr val="FFFFFF"/>
                </a:solidFill>
              </a14:hiddenFill>
            </a:ext>
          </a:extLst>
        </p:spPr>
      </p:pic>
      <p:sp>
        <p:nvSpPr>
          <p:cNvPr id="308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ADMISSION EXPERT OPINIONS DAUBERT | THIRD CIRCUIT DISTRICT NJ">
            <a:extLst>
              <a:ext uri="{FF2B5EF4-FFF2-40B4-BE49-F238E27FC236}">
                <a16:creationId xmlns:a16="http://schemas.microsoft.com/office/drawing/2014/main" id="{E22FD52C-DB99-8276-F721-16E1D003B1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0275" y="2742397"/>
            <a:ext cx="4946754" cy="3291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595959"/>
                </a:solidFill>
              </a:rPr>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a:xfrm>
            <a:off x="10853928" y="6356350"/>
            <a:ext cx="685800" cy="365125"/>
          </a:xfrm>
        </p:spPr>
        <p:txBody>
          <a:bodyPr>
            <a:normAutofit/>
          </a:bodyPr>
          <a:lstStyle/>
          <a:p>
            <a:pPr>
              <a:spcAft>
                <a:spcPts val="600"/>
              </a:spcAft>
            </a:pPr>
            <a:fld id="{C7F36220-D87F-47B8-89B0-52A4EDC587C4}" type="slidenum">
              <a:rPr lang="en-US">
                <a:solidFill>
                  <a:srgbClr val="595959"/>
                </a:solidFill>
              </a:rPr>
              <a:pPr>
                <a:spcAft>
                  <a:spcPts val="600"/>
                </a:spcAft>
              </a:pPr>
              <a:t>19</a:t>
            </a:fld>
            <a:endParaRPr lang="en-US">
              <a:solidFill>
                <a:srgbClr val="595959"/>
              </a:solidFill>
            </a:endParaRPr>
          </a:p>
        </p:txBody>
      </p:sp>
    </p:spTree>
    <p:extLst>
      <p:ext uri="{BB962C8B-B14F-4D97-AF65-F5344CB8AC3E}">
        <p14:creationId xmlns:p14="http://schemas.microsoft.com/office/powerpoint/2010/main" val="202225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3F61-C011-412A-91E7-7D8E266D306A}"/>
              </a:ext>
            </a:extLst>
          </p:cNvPr>
          <p:cNvSpPr>
            <a:spLocks noGrp="1"/>
          </p:cNvSpPr>
          <p:nvPr>
            <p:ph type="title"/>
          </p:nvPr>
        </p:nvSpPr>
        <p:spPr/>
        <p:txBody>
          <a:bodyPr/>
          <a:lstStyle/>
          <a:p>
            <a:r>
              <a:rPr lang="en-US" dirty="0"/>
              <a:t>Course Objective</a:t>
            </a:r>
          </a:p>
        </p:txBody>
      </p:sp>
      <p:sp>
        <p:nvSpPr>
          <p:cNvPr id="3" name="Content Placeholder 2">
            <a:extLst>
              <a:ext uri="{FF2B5EF4-FFF2-40B4-BE49-F238E27FC236}">
                <a16:creationId xmlns:a16="http://schemas.microsoft.com/office/drawing/2014/main" id="{638A66BC-81E0-4941-867E-C729061E68D2}"/>
              </a:ext>
            </a:extLst>
          </p:cNvPr>
          <p:cNvSpPr>
            <a:spLocks noGrp="1"/>
          </p:cNvSpPr>
          <p:nvPr>
            <p:ph idx="1"/>
          </p:nvPr>
        </p:nvSpPr>
        <p:spPr/>
        <p:txBody>
          <a:bodyPr>
            <a:normAutofit/>
          </a:bodyPr>
          <a:lstStyle/>
          <a:p>
            <a:pPr marL="0" indent="0" algn="l">
              <a:buNone/>
            </a:pPr>
            <a:r>
              <a:rPr lang="en-US" sz="3400" b="0" i="0" u="none" strike="noStrike" baseline="0" dirty="0"/>
              <a:t>This course will introduce students the concepts underlying Digital Forensics, current techniques used in the identification of malicious or unwanted behavior on computer systems and lay the foundation for future work in the analysis of malicious software.</a:t>
            </a:r>
            <a:endParaRPr lang="en-US" sz="3400" dirty="0"/>
          </a:p>
        </p:txBody>
      </p:sp>
      <p:sp>
        <p:nvSpPr>
          <p:cNvPr id="4" name="Footer Placeholder 3">
            <a:extLst>
              <a:ext uri="{FF2B5EF4-FFF2-40B4-BE49-F238E27FC236}">
                <a16:creationId xmlns:a16="http://schemas.microsoft.com/office/drawing/2014/main" id="{F83F46DA-74A0-4C2C-86E4-7054962BFC2D}"/>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CD47D271-5428-4467-AE8A-04074315B00E}"/>
              </a:ext>
            </a:extLst>
          </p:cNvPr>
          <p:cNvSpPr>
            <a:spLocks noGrp="1"/>
          </p:cNvSpPr>
          <p:nvPr>
            <p:ph type="sldNum" sz="quarter" idx="12"/>
          </p:nvPr>
        </p:nvSpPr>
        <p:spPr/>
        <p:txBody>
          <a:bodyPr/>
          <a:lstStyle/>
          <a:p>
            <a:fld id="{C7F36220-D87F-47B8-89B0-52A4EDC587C4}" type="slidenum">
              <a:rPr lang="en-US" smtClean="0"/>
              <a:t>2</a:t>
            </a:fld>
            <a:endParaRPr lang="en-US"/>
          </a:p>
        </p:txBody>
      </p:sp>
    </p:spTree>
    <p:extLst>
      <p:ext uri="{BB962C8B-B14F-4D97-AF65-F5344CB8AC3E}">
        <p14:creationId xmlns:p14="http://schemas.microsoft.com/office/powerpoint/2010/main" val="3415481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038F39-ED52-4656-B316-3376DB745C06}"/>
              </a:ext>
            </a:extLst>
          </p:cNvPr>
          <p:cNvSpPr>
            <a:spLocks noGrp="1"/>
          </p:cNvSpPr>
          <p:nvPr>
            <p:ph type="sldNum" sz="quarter" idx="12"/>
          </p:nvPr>
        </p:nvSpPr>
        <p:spPr/>
        <p:txBody>
          <a:bodyPr/>
          <a:lstStyle/>
          <a:p>
            <a:fld id="{C7F36220-D87F-47B8-89B0-52A4EDC587C4}" type="slidenum">
              <a:rPr lang="en-US" smtClean="0"/>
              <a:t>20</a:t>
            </a:fld>
            <a:endParaRPr lang="en-US"/>
          </a:p>
        </p:txBody>
      </p:sp>
      <p:sp>
        <p:nvSpPr>
          <p:cNvPr id="6" name="Footer Placeholder 3">
            <a:extLst>
              <a:ext uri="{FF2B5EF4-FFF2-40B4-BE49-F238E27FC236}">
                <a16:creationId xmlns:a16="http://schemas.microsoft.com/office/drawing/2014/main" id="{7CEA3DCD-0860-471D-8B08-BB8EBD635E4B}"/>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 name="Online Media 3" title="Full testimony: KC Stout with LCSO digital forensics">
            <a:hlinkClick r:id="" action="ppaction://media"/>
            <a:extLst>
              <a:ext uri="{FF2B5EF4-FFF2-40B4-BE49-F238E27FC236}">
                <a16:creationId xmlns:a16="http://schemas.microsoft.com/office/drawing/2014/main" id="{5E7AF087-EFFF-CE68-8AD7-5F300828209C}"/>
              </a:ext>
            </a:extLst>
          </p:cNvPr>
          <p:cNvPicPr>
            <a:picLocks noGrp="1" noRot="1" noChangeAspect="1"/>
          </p:cNvPicPr>
          <p:nvPr>
            <p:ph idx="1"/>
            <a:videoFile r:link="rId1"/>
          </p:nvPr>
        </p:nvPicPr>
        <p:blipFill>
          <a:blip r:embed="rId4"/>
          <a:stretch>
            <a:fillRect/>
          </a:stretch>
        </p:blipFill>
        <p:spPr>
          <a:xfrm>
            <a:off x="787734" y="262196"/>
            <a:ext cx="10616531" cy="5998746"/>
          </a:xfrm>
          <a:prstGeom prst="rect">
            <a:avLst/>
          </a:prstGeom>
        </p:spPr>
      </p:pic>
    </p:spTree>
    <p:extLst>
      <p:ext uri="{BB962C8B-B14F-4D97-AF65-F5344CB8AC3E}">
        <p14:creationId xmlns:p14="http://schemas.microsoft.com/office/powerpoint/2010/main" val="192808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p:txBody>
          <a:bodyPr/>
          <a:lstStyle/>
          <a:p>
            <a:r>
              <a:rPr lang="en-US" dirty="0"/>
              <a:t>Locard Exchange Principle</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a:bodyPr>
          <a:lstStyle/>
          <a:p>
            <a:r>
              <a:rPr lang="en-US" dirty="0"/>
              <a:t>T</a:t>
            </a:r>
            <a:r>
              <a:rPr lang="en-US" b="0" i="0" dirty="0">
                <a:effectLst/>
              </a:rPr>
              <a:t>he perpetrator of a crime will bring something into the crime scene and/or leave with something from the scene, and both can be used as forensic evidence.</a:t>
            </a:r>
          </a:p>
          <a:p>
            <a:endParaRPr lang="en-US" dirty="0"/>
          </a:p>
          <a:p>
            <a:r>
              <a:rPr lang="en-US" dirty="0"/>
              <a:t>Attacks on information systems:</a:t>
            </a:r>
          </a:p>
          <a:p>
            <a:pPr lvl="1"/>
            <a:r>
              <a:rPr lang="en-US" dirty="0"/>
              <a:t>Log files</a:t>
            </a:r>
          </a:p>
          <a:p>
            <a:pPr lvl="1"/>
            <a:r>
              <a:rPr lang="en-US" dirty="0"/>
              <a:t>Residual malware artifacts</a:t>
            </a:r>
          </a:p>
          <a:p>
            <a:pPr lvl="1"/>
            <a:r>
              <a:rPr lang="en-US" dirty="0"/>
              <a:t>File system artifacts</a:t>
            </a:r>
          </a:p>
          <a:p>
            <a:pPr lvl="1"/>
            <a:r>
              <a:rPr lang="en-US" dirty="0"/>
              <a:t>Memory artifacts</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21</a:t>
            </a:fld>
            <a:endParaRPr lang="en-US"/>
          </a:p>
        </p:txBody>
      </p:sp>
      <p:pic>
        <p:nvPicPr>
          <p:cNvPr id="4098" name="Picture 2" descr="Locard's Exchange Principle | Killzoneblog.com">
            <a:extLst>
              <a:ext uri="{FF2B5EF4-FFF2-40B4-BE49-F238E27FC236}">
                <a16:creationId xmlns:a16="http://schemas.microsoft.com/office/drawing/2014/main" id="{BF01F031-B75B-C3C8-3C17-FFE951759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882" y="2929758"/>
            <a:ext cx="4920008" cy="32472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4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p:txBody>
          <a:bodyPr/>
          <a:lstStyle/>
          <a:p>
            <a:r>
              <a:rPr lang="en-US" dirty="0"/>
              <a:t>The Observer Effect</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a:bodyPr>
          <a:lstStyle/>
          <a:p>
            <a:r>
              <a:rPr lang="en-US" dirty="0"/>
              <a:t>The act of observation influences (changes) the forensic evidence</a:t>
            </a:r>
          </a:p>
          <a:p>
            <a:r>
              <a:rPr lang="en-US" dirty="0"/>
              <a:t>Forensic tools installed on computers alter the system</a:t>
            </a:r>
          </a:p>
          <a:p>
            <a:r>
              <a:rPr lang="en-US" dirty="0"/>
              <a:t>Volatile memory</a:t>
            </a:r>
          </a:p>
          <a:p>
            <a:pPr marL="0" indent="0">
              <a:buNone/>
            </a:pPr>
            <a:endParaRPr lang="en-US" dirty="0"/>
          </a:p>
          <a:p>
            <a:r>
              <a:rPr lang="en-US" dirty="0"/>
              <a:t>Psychological:</a:t>
            </a:r>
          </a:p>
          <a:p>
            <a:pPr lvl="1"/>
            <a:r>
              <a:rPr lang="en-US" dirty="0"/>
              <a:t>Examiner’s bias and subconscious expectations can influence the outcome of a forensic examination</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22</a:t>
            </a:fld>
            <a:endParaRPr lang="en-US"/>
          </a:p>
        </p:txBody>
      </p:sp>
    </p:spTree>
    <p:extLst>
      <p:ext uri="{BB962C8B-B14F-4D97-AF65-F5344CB8AC3E}">
        <p14:creationId xmlns:p14="http://schemas.microsoft.com/office/powerpoint/2010/main" val="109667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a:bodyPr>
          <a:lstStyle/>
          <a:p>
            <a:r>
              <a:rPr lang="en-US" dirty="0"/>
              <a:t>Digital Forensics</a:t>
            </a:r>
          </a:p>
          <a:p>
            <a:r>
              <a:rPr lang="en-US" dirty="0"/>
              <a:t>Daubert Standard</a:t>
            </a:r>
          </a:p>
          <a:p>
            <a:r>
              <a:rPr lang="en-US" dirty="0"/>
              <a:t>Locard Exchange Principle</a:t>
            </a:r>
          </a:p>
          <a:p>
            <a:r>
              <a:rPr lang="en-US" dirty="0"/>
              <a:t>The Observer Effect</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23</a:t>
            </a:fld>
            <a:endParaRPr lang="en-US"/>
          </a:p>
        </p:txBody>
      </p:sp>
    </p:spTree>
    <p:extLst>
      <p:ext uri="{BB962C8B-B14F-4D97-AF65-F5344CB8AC3E}">
        <p14:creationId xmlns:p14="http://schemas.microsoft.com/office/powerpoint/2010/main" val="306774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7001-C2E6-47ED-9281-3731343123B7}"/>
              </a:ext>
            </a:extLst>
          </p:cNvPr>
          <p:cNvSpPr>
            <a:spLocks noGrp="1"/>
          </p:cNvSpPr>
          <p:nvPr>
            <p:ph type="title"/>
          </p:nvPr>
        </p:nvSpPr>
        <p:spPr/>
        <p:txBody>
          <a:bodyPr/>
          <a:lstStyle/>
          <a:p>
            <a:r>
              <a:rPr lang="en-US" dirty="0"/>
              <a:t>For Next Lesson</a:t>
            </a:r>
          </a:p>
        </p:txBody>
      </p:sp>
      <p:sp>
        <p:nvSpPr>
          <p:cNvPr id="3" name="Content Placeholder 2">
            <a:extLst>
              <a:ext uri="{FF2B5EF4-FFF2-40B4-BE49-F238E27FC236}">
                <a16:creationId xmlns:a16="http://schemas.microsoft.com/office/drawing/2014/main" id="{1B7893D4-05B0-43E6-A5CD-A6243447E718}"/>
              </a:ext>
            </a:extLst>
          </p:cNvPr>
          <p:cNvSpPr>
            <a:spLocks noGrp="1"/>
          </p:cNvSpPr>
          <p:nvPr>
            <p:ph idx="1"/>
          </p:nvPr>
        </p:nvSpPr>
        <p:spPr/>
        <p:txBody>
          <a:bodyPr/>
          <a:lstStyle/>
          <a:p>
            <a:r>
              <a:rPr lang="en-US" dirty="0"/>
              <a:t>Review Course Outline in Canvas</a:t>
            </a:r>
          </a:p>
          <a:p>
            <a:pPr marL="0" indent="0">
              <a:buNone/>
            </a:pPr>
            <a:endParaRPr lang="en-US" dirty="0"/>
          </a:p>
          <a:p>
            <a:r>
              <a:rPr lang="en-US" dirty="0"/>
              <a:t>Read Brian </a:t>
            </a:r>
            <a:r>
              <a:rPr lang="en-US" dirty="0" err="1"/>
              <a:t>Carriar’s</a:t>
            </a:r>
            <a:r>
              <a:rPr lang="en-US" dirty="0"/>
              <a:t> Paper</a:t>
            </a:r>
          </a:p>
          <a:p>
            <a:pPr lvl="1"/>
            <a:r>
              <a:rPr lang="en-US" dirty="0"/>
              <a:t>Link Provided in Canvas</a:t>
            </a:r>
          </a:p>
        </p:txBody>
      </p:sp>
      <p:sp>
        <p:nvSpPr>
          <p:cNvPr id="5" name="Slide Number Placeholder 4">
            <a:extLst>
              <a:ext uri="{FF2B5EF4-FFF2-40B4-BE49-F238E27FC236}">
                <a16:creationId xmlns:a16="http://schemas.microsoft.com/office/drawing/2014/main" id="{B2F82BDC-DD58-4AE6-A943-9873886B3189}"/>
              </a:ext>
            </a:extLst>
          </p:cNvPr>
          <p:cNvSpPr>
            <a:spLocks noGrp="1"/>
          </p:cNvSpPr>
          <p:nvPr>
            <p:ph type="sldNum" sz="quarter" idx="12"/>
          </p:nvPr>
        </p:nvSpPr>
        <p:spPr/>
        <p:txBody>
          <a:bodyPr/>
          <a:lstStyle/>
          <a:p>
            <a:fld id="{C7F36220-D87F-47B8-89B0-52A4EDC587C4}" type="slidenum">
              <a:rPr lang="en-US" smtClean="0"/>
              <a:t>24</a:t>
            </a:fld>
            <a:endParaRPr lang="en-US"/>
          </a:p>
        </p:txBody>
      </p:sp>
      <p:sp>
        <p:nvSpPr>
          <p:cNvPr id="6" name="Footer Placeholder 3">
            <a:extLst>
              <a:ext uri="{FF2B5EF4-FFF2-40B4-BE49-F238E27FC236}">
                <a16:creationId xmlns:a16="http://schemas.microsoft.com/office/drawing/2014/main" id="{15E02580-C8C5-481A-A3C7-3FCA6ECEF0CE}"/>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29044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F97E-7747-497E-8DDC-27199E69EA2C}"/>
              </a:ext>
            </a:extLst>
          </p:cNvPr>
          <p:cNvSpPr>
            <a:spLocks noGrp="1"/>
          </p:cNvSpPr>
          <p:nvPr>
            <p:ph type="title"/>
          </p:nvPr>
        </p:nvSpPr>
        <p:spPr/>
        <p:txBody>
          <a:bodyPr/>
          <a:lstStyle/>
          <a:p>
            <a:r>
              <a:rPr lang="en-US" dirty="0"/>
              <a:t>Course Learning Objectives</a:t>
            </a:r>
          </a:p>
        </p:txBody>
      </p:sp>
      <p:sp>
        <p:nvSpPr>
          <p:cNvPr id="3" name="Content Placeholder 2">
            <a:extLst>
              <a:ext uri="{FF2B5EF4-FFF2-40B4-BE49-F238E27FC236}">
                <a16:creationId xmlns:a16="http://schemas.microsoft.com/office/drawing/2014/main" id="{0D44DA0E-B8D3-4138-B295-3B8E24ED4D84}"/>
              </a:ext>
            </a:extLst>
          </p:cNvPr>
          <p:cNvSpPr>
            <a:spLocks noGrp="1"/>
          </p:cNvSpPr>
          <p:nvPr>
            <p:ph idx="1"/>
          </p:nvPr>
        </p:nvSpPr>
        <p:spPr/>
        <p:txBody>
          <a:bodyPr>
            <a:normAutofit/>
          </a:bodyPr>
          <a:lstStyle/>
          <a:p>
            <a:pPr algn="l"/>
            <a:r>
              <a:rPr lang="en-US" b="0" i="0" u="none" strike="noStrike" baseline="0" dirty="0">
                <a:latin typeface="LMRoman10-Regular"/>
              </a:rPr>
              <a:t>Apply a scientific </a:t>
            </a:r>
            <a:r>
              <a:rPr lang="en-US" b="1" i="0" u="none" strike="noStrike" baseline="0" dirty="0">
                <a:solidFill>
                  <a:srgbClr val="FF0000"/>
                </a:solidFill>
                <a:latin typeface="LMRoman10-Regular"/>
              </a:rPr>
              <a:t>methodology</a:t>
            </a:r>
            <a:r>
              <a:rPr lang="en-US" b="0" i="0" u="none" strike="noStrike" baseline="0" dirty="0">
                <a:latin typeface="LMRoman10-Regular"/>
              </a:rPr>
              <a:t> to the acquisition and </a:t>
            </a:r>
            <a:r>
              <a:rPr lang="en-US" b="1" i="0" u="none" strike="noStrike" baseline="0" dirty="0">
                <a:solidFill>
                  <a:srgbClr val="FF0000"/>
                </a:solidFill>
                <a:latin typeface="LMRoman10-Regular"/>
              </a:rPr>
              <a:t>analysis</a:t>
            </a:r>
            <a:r>
              <a:rPr lang="en-US" b="0" i="0" u="none" strike="noStrike" baseline="0" dirty="0">
                <a:latin typeface="LMRoman10-Regular"/>
              </a:rPr>
              <a:t> of digital evidence.</a:t>
            </a:r>
          </a:p>
          <a:p>
            <a:pPr algn="l"/>
            <a:r>
              <a:rPr lang="en-US" b="0" i="0" u="none" strike="noStrike" baseline="0" dirty="0">
                <a:latin typeface="LMRoman10-Regular"/>
              </a:rPr>
              <a:t>Use multiple software </a:t>
            </a:r>
            <a:r>
              <a:rPr lang="en-US" b="1" i="0" u="none" strike="noStrike" baseline="0" dirty="0">
                <a:solidFill>
                  <a:srgbClr val="FF0000"/>
                </a:solidFill>
                <a:latin typeface="LMRoman10-Regular"/>
              </a:rPr>
              <a:t>tools</a:t>
            </a:r>
            <a:r>
              <a:rPr lang="en-US" b="0" i="0" u="none" strike="noStrike" baseline="0" dirty="0">
                <a:latin typeface="LMRoman10-Regular"/>
              </a:rPr>
              <a:t> to acquire and </a:t>
            </a:r>
            <a:r>
              <a:rPr lang="en-US" b="1" i="0" u="none" strike="noStrike" baseline="0" dirty="0">
                <a:solidFill>
                  <a:srgbClr val="FF0000"/>
                </a:solidFill>
                <a:latin typeface="LMRoman10-Regular"/>
              </a:rPr>
              <a:t>analyze</a:t>
            </a:r>
            <a:r>
              <a:rPr lang="en-US" b="0" i="0" u="none" strike="noStrike" baseline="0" dirty="0">
                <a:latin typeface="LMRoman10-Regular"/>
              </a:rPr>
              <a:t> digital evidence.</a:t>
            </a:r>
          </a:p>
          <a:p>
            <a:pPr algn="l"/>
            <a:r>
              <a:rPr lang="en-US" b="1" i="0" u="none" strike="noStrike" baseline="0" dirty="0">
                <a:solidFill>
                  <a:srgbClr val="FF0000"/>
                </a:solidFill>
                <a:latin typeface="LMRoman10-Regular"/>
              </a:rPr>
              <a:t>Explain digital forensics concepts</a:t>
            </a:r>
            <a:r>
              <a:rPr lang="en-US" b="0" i="0" u="none" strike="noStrike" baseline="0" dirty="0">
                <a:latin typeface="LMRoman10-Regular"/>
              </a:rPr>
              <a:t>, results, and conclusions to technical and non-technical audiences.</a:t>
            </a:r>
          </a:p>
          <a:p>
            <a:pPr algn="l"/>
            <a:r>
              <a:rPr lang="en-US" b="0" i="0" u="none" strike="noStrike" baseline="0" dirty="0">
                <a:latin typeface="LMRoman10-Regular"/>
              </a:rPr>
              <a:t>Demonstrate an understanding of the process and tools required to </a:t>
            </a:r>
            <a:r>
              <a:rPr lang="en-US" b="1" i="0" u="none" strike="noStrike" baseline="0" dirty="0">
                <a:solidFill>
                  <a:srgbClr val="FF0000"/>
                </a:solidFill>
                <a:latin typeface="LMRoman10-Regular"/>
              </a:rPr>
              <a:t>reverse engineer malware</a:t>
            </a:r>
            <a:r>
              <a:rPr lang="en-US" b="0" i="0" u="none" strike="noStrike" baseline="0" dirty="0">
                <a:latin typeface="LMRoman10-Regular"/>
              </a:rPr>
              <a:t>.</a:t>
            </a:r>
          </a:p>
          <a:p>
            <a:pPr algn="l"/>
            <a:r>
              <a:rPr lang="en-US" dirty="0">
                <a:latin typeface="LMRoman10-Regular"/>
              </a:rPr>
              <a:t>Perform </a:t>
            </a:r>
            <a:r>
              <a:rPr lang="en-US" b="1" dirty="0">
                <a:solidFill>
                  <a:srgbClr val="FF0000"/>
                </a:solidFill>
                <a:latin typeface="LMRoman10-Regular"/>
              </a:rPr>
              <a:t>memory forensics</a:t>
            </a:r>
            <a:r>
              <a:rPr lang="en-US" dirty="0">
                <a:latin typeface="LMRoman10-Regular"/>
              </a:rPr>
              <a:t> to hunt for adversary and criminal activity.</a:t>
            </a:r>
            <a:endParaRPr lang="en-US" dirty="0"/>
          </a:p>
        </p:txBody>
      </p:sp>
      <p:sp>
        <p:nvSpPr>
          <p:cNvPr id="5" name="Slide Number Placeholder 4">
            <a:extLst>
              <a:ext uri="{FF2B5EF4-FFF2-40B4-BE49-F238E27FC236}">
                <a16:creationId xmlns:a16="http://schemas.microsoft.com/office/drawing/2014/main" id="{412D4550-0815-43FF-8F63-47426DCFDADD}"/>
              </a:ext>
            </a:extLst>
          </p:cNvPr>
          <p:cNvSpPr>
            <a:spLocks noGrp="1"/>
          </p:cNvSpPr>
          <p:nvPr>
            <p:ph type="sldNum" sz="quarter" idx="12"/>
          </p:nvPr>
        </p:nvSpPr>
        <p:spPr/>
        <p:txBody>
          <a:bodyPr/>
          <a:lstStyle/>
          <a:p>
            <a:fld id="{C7F36220-D87F-47B8-89B0-52A4EDC587C4}" type="slidenum">
              <a:rPr lang="en-US" smtClean="0"/>
              <a:t>3</a:t>
            </a:fld>
            <a:endParaRPr lang="en-US"/>
          </a:p>
        </p:txBody>
      </p:sp>
      <p:sp>
        <p:nvSpPr>
          <p:cNvPr id="6" name="Footer Placeholder 3">
            <a:extLst>
              <a:ext uri="{FF2B5EF4-FFF2-40B4-BE49-F238E27FC236}">
                <a16:creationId xmlns:a16="http://schemas.microsoft.com/office/drawing/2014/main" id="{F660EAEC-12BC-4AEC-B739-1402046A6D89}"/>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82581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p:txBody>
          <a:bodyPr/>
          <a:lstStyle/>
          <a:p>
            <a:r>
              <a:rPr lang="en-US" dirty="0"/>
              <a:t>Course Topics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Foundational Forensics Concepts</a:t>
            </a:r>
          </a:p>
          <a:p>
            <a:r>
              <a:rPr lang="en-US" dirty="0"/>
              <a:t>File System Forensics</a:t>
            </a:r>
          </a:p>
          <a:p>
            <a:r>
              <a:rPr lang="en-US" dirty="0"/>
              <a:t>Windows Internals</a:t>
            </a:r>
          </a:p>
          <a:p>
            <a:r>
              <a:rPr lang="en-US" dirty="0"/>
              <a:t>Reverse Engineering and Binary Analysis</a:t>
            </a:r>
          </a:p>
          <a:p>
            <a:r>
              <a:rPr lang="en-US" dirty="0"/>
              <a:t>Malware Forensics and Malware Analysis</a:t>
            </a:r>
          </a:p>
          <a:p>
            <a:r>
              <a:rPr lang="en-US" dirty="0"/>
              <a:t>Memory Forensics</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4</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28090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DC44-9109-40D6-BCCB-E8B59FFF6CBF}"/>
              </a:ext>
            </a:extLst>
          </p:cNvPr>
          <p:cNvSpPr>
            <a:spLocks noGrp="1"/>
          </p:cNvSpPr>
          <p:nvPr>
            <p:ph type="title"/>
          </p:nvPr>
        </p:nvSpPr>
        <p:spPr/>
        <p:txBody>
          <a:bodyPr/>
          <a:lstStyle/>
          <a:p>
            <a:r>
              <a:rPr lang="en-US" dirty="0"/>
              <a:t>Texts</a:t>
            </a:r>
          </a:p>
        </p:txBody>
      </p:sp>
      <p:sp>
        <p:nvSpPr>
          <p:cNvPr id="3" name="Content Placeholder 2">
            <a:extLst>
              <a:ext uri="{FF2B5EF4-FFF2-40B4-BE49-F238E27FC236}">
                <a16:creationId xmlns:a16="http://schemas.microsoft.com/office/drawing/2014/main" id="{B7B8C956-6CC0-4385-8EB5-9C52CE78314A}"/>
              </a:ext>
            </a:extLst>
          </p:cNvPr>
          <p:cNvSpPr>
            <a:spLocks noGrp="1"/>
          </p:cNvSpPr>
          <p:nvPr>
            <p:ph idx="1"/>
          </p:nvPr>
        </p:nvSpPr>
        <p:spPr/>
        <p:txBody>
          <a:bodyPr>
            <a:normAutofit/>
          </a:bodyPr>
          <a:lstStyle/>
          <a:p>
            <a:pPr algn="l"/>
            <a:r>
              <a:rPr lang="en-US" sz="2200" b="0" i="1" u="none" strike="noStrike" baseline="0" dirty="0"/>
              <a:t>Practical Malware Analysis</a:t>
            </a:r>
            <a:r>
              <a:rPr lang="en-US" sz="2200" b="0" i="0" u="none" strike="noStrike" baseline="0" dirty="0"/>
              <a:t>, by Michael Sikorski and Andrew Honig</a:t>
            </a:r>
          </a:p>
          <a:p>
            <a:pPr algn="l"/>
            <a:r>
              <a:rPr lang="en-US" sz="2200" b="0" i="1" u="none" strike="noStrike" baseline="0" dirty="0"/>
              <a:t>The Art of Memory Forensics: Detecting Malware and Threats in Windows, Linux, and Mac Memory</a:t>
            </a:r>
            <a:r>
              <a:rPr lang="en-US" sz="2200" b="0" i="0" u="none" strike="noStrike" baseline="0" dirty="0"/>
              <a:t>, by Aaron Walters, Jamie Levy, Andrew Case and Michael Hale </a:t>
            </a:r>
            <a:r>
              <a:rPr lang="en-US" sz="2200" b="0" i="0" u="none" strike="noStrike" baseline="0" dirty="0" err="1"/>
              <a:t>Ligh</a:t>
            </a:r>
            <a:endParaRPr lang="en-US" sz="2200" b="0" i="0" u="none" strike="noStrike" baseline="0" dirty="0"/>
          </a:p>
          <a:p>
            <a:pPr algn="l"/>
            <a:r>
              <a:rPr lang="en-US" sz="2200" b="0" i="1" u="none" strike="noStrike" baseline="0" dirty="0"/>
              <a:t>File System Forensic Analysis</a:t>
            </a:r>
            <a:r>
              <a:rPr lang="en-US" sz="2200" b="0" i="0" u="none" strike="noStrike" baseline="0" dirty="0"/>
              <a:t>, by Brian Carrier</a:t>
            </a:r>
          </a:p>
          <a:p>
            <a:pPr algn="l"/>
            <a:r>
              <a:rPr lang="en-US" sz="2200" b="0" u="none" strike="noStrike" baseline="0" dirty="0"/>
              <a:t>Optional: </a:t>
            </a:r>
            <a:r>
              <a:rPr lang="en-US" sz="2200" b="0" i="1" u="none" strike="noStrike" baseline="0" dirty="0"/>
              <a:t>Incident Response &amp; Computer Forensics, Third Edition</a:t>
            </a:r>
            <a:r>
              <a:rPr lang="en-US" sz="2200" b="0" i="0" u="none" strike="noStrike" baseline="0" dirty="0"/>
              <a:t>, by Jason </a:t>
            </a:r>
            <a:r>
              <a:rPr lang="en-US" sz="2200" b="0" i="0" u="none" strike="noStrike" baseline="0" dirty="0" err="1"/>
              <a:t>Luttgens</a:t>
            </a:r>
            <a:r>
              <a:rPr lang="en-US" sz="2200" b="0" i="0" u="none" strike="noStrike" baseline="0" dirty="0"/>
              <a:t>, Matthew Pepe and Kevin </a:t>
            </a:r>
            <a:r>
              <a:rPr lang="en-US" sz="2200" b="0" i="0" u="none" strike="noStrike" baseline="0" dirty="0" err="1"/>
              <a:t>Mandia</a:t>
            </a:r>
            <a:endParaRPr lang="en-US" sz="2200" dirty="0"/>
          </a:p>
        </p:txBody>
      </p:sp>
      <p:sp>
        <p:nvSpPr>
          <p:cNvPr id="5" name="Slide Number Placeholder 4">
            <a:extLst>
              <a:ext uri="{FF2B5EF4-FFF2-40B4-BE49-F238E27FC236}">
                <a16:creationId xmlns:a16="http://schemas.microsoft.com/office/drawing/2014/main" id="{0DF15194-3138-470E-9089-6A3C32570287}"/>
              </a:ext>
            </a:extLst>
          </p:cNvPr>
          <p:cNvSpPr>
            <a:spLocks noGrp="1"/>
          </p:cNvSpPr>
          <p:nvPr>
            <p:ph type="sldNum" sz="quarter" idx="12"/>
          </p:nvPr>
        </p:nvSpPr>
        <p:spPr/>
        <p:txBody>
          <a:bodyPr/>
          <a:lstStyle/>
          <a:p>
            <a:fld id="{C7F36220-D87F-47B8-89B0-52A4EDC587C4}" type="slidenum">
              <a:rPr lang="en-US" smtClean="0"/>
              <a:t>5</a:t>
            </a:fld>
            <a:endParaRPr lang="en-US"/>
          </a:p>
        </p:txBody>
      </p:sp>
      <p:sp>
        <p:nvSpPr>
          <p:cNvPr id="6" name="Footer Placeholder 3">
            <a:extLst>
              <a:ext uri="{FF2B5EF4-FFF2-40B4-BE49-F238E27FC236}">
                <a16:creationId xmlns:a16="http://schemas.microsoft.com/office/drawing/2014/main" id="{033BA531-49AA-4F2E-BDEF-3BFC9B66FD0C}"/>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028" name="Picture 4" descr="Buy PRACTICAL MALWARE ANALYSIS THE HANDS-ON GUIDE TO DISSECTING MALICIOUS  SOFTWARE Book Online at Low Prices in India | PRACTICAL MALWARE ANALYSIS  THE HANDS-ON GUIDE TO DISSECTING MALICIOUS SOFTWARE ...">
            <a:extLst>
              <a:ext uri="{FF2B5EF4-FFF2-40B4-BE49-F238E27FC236}">
                <a16:creationId xmlns:a16="http://schemas.microsoft.com/office/drawing/2014/main" id="{C7A746D5-3669-5974-037F-5E4B2E4CE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4" y="4245143"/>
            <a:ext cx="1644095" cy="21702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Art of Memory Forensics: Detecting Malware and Threats in Windows,  Linux, and Mac Memory: Hale Ligh, Michael, Case, Andrew, Levy, Jamie,  Walters, AAron: 8601421705806: Amazon.com: Books">
            <a:extLst>
              <a:ext uri="{FF2B5EF4-FFF2-40B4-BE49-F238E27FC236}">
                <a16:creationId xmlns:a16="http://schemas.microsoft.com/office/drawing/2014/main" id="{0A568DCD-13D7-E021-AA08-315F0A921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490" y="4222947"/>
            <a:ext cx="1761588" cy="21709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titled">
            <a:extLst>
              <a:ext uri="{FF2B5EF4-FFF2-40B4-BE49-F238E27FC236}">
                <a16:creationId xmlns:a16="http://schemas.microsoft.com/office/drawing/2014/main" id="{7B514E72-03B1-4E1C-CC0D-93187F7B7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7942" y="4245143"/>
            <a:ext cx="1640851" cy="21709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2FA6F21-D4DE-D994-40C7-3547745F5D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7886" y="4230611"/>
            <a:ext cx="2184738" cy="218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3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D728-3EB9-4657-89A6-289876B9AD37}"/>
              </a:ext>
            </a:extLst>
          </p:cNvPr>
          <p:cNvSpPr>
            <a:spLocks noGrp="1"/>
          </p:cNvSpPr>
          <p:nvPr>
            <p:ph type="title"/>
          </p:nvPr>
        </p:nvSpPr>
        <p:spPr/>
        <p:txBody>
          <a:bodyPr/>
          <a:lstStyle/>
          <a:p>
            <a:r>
              <a:rPr lang="en-US" dirty="0"/>
              <a:t>Textbook Access</a:t>
            </a:r>
          </a:p>
        </p:txBody>
      </p:sp>
      <p:sp>
        <p:nvSpPr>
          <p:cNvPr id="3" name="Content Placeholder 2">
            <a:extLst>
              <a:ext uri="{FF2B5EF4-FFF2-40B4-BE49-F238E27FC236}">
                <a16:creationId xmlns:a16="http://schemas.microsoft.com/office/drawing/2014/main" id="{D0BF80EB-DCBD-4FAE-8D7B-825CD4A23063}"/>
              </a:ext>
            </a:extLst>
          </p:cNvPr>
          <p:cNvSpPr>
            <a:spLocks noGrp="1"/>
          </p:cNvSpPr>
          <p:nvPr>
            <p:ph idx="1"/>
          </p:nvPr>
        </p:nvSpPr>
        <p:spPr/>
        <p:txBody>
          <a:bodyPr>
            <a:normAutofit/>
          </a:bodyPr>
          <a:lstStyle/>
          <a:p>
            <a:pPr algn="l"/>
            <a:r>
              <a:rPr lang="en-US" sz="3000" b="0" i="0" u="none" strike="noStrike" baseline="0" dirty="0"/>
              <a:t>Access to all four texts is free via learning.oreilly.com.</a:t>
            </a:r>
          </a:p>
          <a:p>
            <a:pPr lvl="1"/>
            <a:r>
              <a:rPr lang="en-US" sz="3000" b="0" i="0" u="none" strike="noStrike" baseline="0" dirty="0"/>
              <a:t>Create an account using your </a:t>
            </a:r>
            <a:r>
              <a:rPr lang="en-US" sz="3000" b="1" i="0" u="none" strike="noStrike" baseline="0" dirty="0"/>
              <a:t>army.mil </a:t>
            </a:r>
            <a:r>
              <a:rPr lang="en-US" sz="3000" b="0" i="0" u="none" strike="noStrike" baseline="0" dirty="0"/>
              <a:t>email for complete access.</a:t>
            </a:r>
          </a:p>
          <a:p>
            <a:pPr lvl="1"/>
            <a:r>
              <a:rPr lang="en-US" sz="3000" b="0" i="0" u="none" strike="noStrike" baseline="0" dirty="0"/>
              <a:t>Access to </a:t>
            </a:r>
            <a:r>
              <a:rPr lang="en-US" sz="3000" b="0" i="1" u="none" strike="noStrike" baseline="0" dirty="0"/>
              <a:t>Practical Malware Analysis </a:t>
            </a:r>
            <a:r>
              <a:rPr lang="en-US" sz="3000" b="0" i="0" u="none" strike="noStrike" baseline="0" dirty="0"/>
              <a:t>and </a:t>
            </a:r>
            <a:r>
              <a:rPr lang="en-US" sz="3000" b="0" i="1" u="none" strike="noStrike" baseline="0" dirty="0"/>
              <a:t>The Art of Memory Forensics </a:t>
            </a:r>
            <a:r>
              <a:rPr lang="en-US" sz="3000" b="0" i="0" u="none" strike="noStrike" baseline="0" dirty="0"/>
              <a:t>is also available via </a:t>
            </a:r>
            <a:r>
              <a:rPr lang="en-US" sz="3000" b="0" i="0" u="none" strike="noStrike" baseline="0" dirty="0">
                <a:latin typeface="Courier New" panose="02070309020205020404" pitchFamily="49" charset="0"/>
                <a:cs typeface="Courier New" panose="02070309020205020404" pitchFamily="49" charset="0"/>
              </a:rPr>
              <a:t>westpoint.edu/library</a:t>
            </a:r>
            <a:r>
              <a:rPr lang="en-US" sz="3000" b="0" i="0" u="none" strike="noStrike" baseline="0" dirty="0">
                <a:latin typeface="LMRoman10-Regular"/>
              </a:rPr>
              <a:t>.</a:t>
            </a:r>
            <a:endParaRPr lang="en-US" sz="3000" dirty="0"/>
          </a:p>
        </p:txBody>
      </p:sp>
      <p:sp>
        <p:nvSpPr>
          <p:cNvPr id="5" name="Slide Number Placeholder 4">
            <a:extLst>
              <a:ext uri="{FF2B5EF4-FFF2-40B4-BE49-F238E27FC236}">
                <a16:creationId xmlns:a16="http://schemas.microsoft.com/office/drawing/2014/main" id="{1419B172-D924-4DF9-AB14-20466BBB196A}"/>
              </a:ext>
            </a:extLst>
          </p:cNvPr>
          <p:cNvSpPr>
            <a:spLocks noGrp="1"/>
          </p:cNvSpPr>
          <p:nvPr>
            <p:ph type="sldNum" sz="quarter" idx="12"/>
          </p:nvPr>
        </p:nvSpPr>
        <p:spPr/>
        <p:txBody>
          <a:bodyPr/>
          <a:lstStyle/>
          <a:p>
            <a:fld id="{C7F36220-D87F-47B8-89B0-52A4EDC587C4}" type="slidenum">
              <a:rPr lang="en-US" smtClean="0"/>
              <a:t>6</a:t>
            </a:fld>
            <a:endParaRPr lang="en-US"/>
          </a:p>
        </p:txBody>
      </p:sp>
      <p:sp>
        <p:nvSpPr>
          <p:cNvPr id="6" name="Footer Placeholder 3">
            <a:extLst>
              <a:ext uri="{FF2B5EF4-FFF2-40B4-BE49-F238E27FC236}">
                <a16:creationId xmlns:a16="http://schemas.microsoft.com/office/drawing/2014/main" id="{465062AF-DC13-4A39-B6D5-65131D63816A}"/>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7098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p:txBody>
          <a:bodyPr/>
          <a:lstStyle/>
          <a:p>
            <a:r>
              <a:rPr lang="en-US" dirty="0"/>
              <a:t>Course Admin</a:t>
            </a:r>
          </a:p>
        </p:txBody>
      </p:sp>
      <p:sp>
        <p:nvSpPr>
          <p:cNvPr id="3" name="Content Placeholder 2">
            <a:extLst>
              <a:ext uri="{FF2B5EF4-FFF2-40B4-BE49-F238E27FC236}">
                <a16:creationId xmlns:a16="http://schemas.microsoft.com/office/drawing/2014/main" id="{C80CAC15-8292-4242-A18C-6AFE31971D2A}"/>
              </a:ext>
            </a:extLst>
          </p:cNvPr>
          <p:cNvSpPr>
            <a:spLocks noGrp="1"/>
          </p:cNvSpPr>
          <p:nvPr>
            <p:ph idx="1"/>
          </p:nvPr>
        </p:nvSpPr>
        <p:spPr/>
        <p:txBody>
          <a:bodyPr/>
          <a:lstStyle/>
          <a:p>
            <a:r>
              <a:rPr lang="en-US" dirty="0"/>
              <a:t>Canvas is primary LMS</a:t>
            </a:r>
          </a:p>
          <a:p>
            <a:r>
              <a:rPr lang="en-US" dirty="0"/>
              <a:t>Teams</a:t>
            </a:r>
          </a:p>
          <a:p>
            <a:pPr lvl="1"/>
            <a:r>
              <a:rPr lang="en-US" dirty="0"/>
              <a:t>If we go to remote operations, class will be on Teams</a:t>
            </a:r>
          </a:p>
          <a:p>
            <a:r>
              <a:rPr lang="en-US" dirty="0"/>
              <a:t>We use EECSnet extensively</a:t>
            </a:r>
          </a:p>
          <a:p>
            <a:r>
              <a:rPr lang="en-US" dirty="0"/>
              <a:t>We deal with live malware in this class, exercise caution</a:t>
            </a:r>
          </a:p>
          <a:p>
            <a:endParaRPr lang="en-US" dirty="0"/>
          </a:p>
        </p:txBody>
      </p:sp>
      <p:sp>
        <p:nvSpPr>
          <p:cNvPr id="5" name="Slide Number Placeholder 4">
            <a:extLst>
              <a:ext uri="{FF2B5EF4-FFF2-40B4-BE49-F238E27FC236}">
                <a16:creationId xmlns:a16="http://schemas.microsoft.com/office/drawing/2014/main" id="{28987CCE-2F5C-49A7-9735-B33ABAA8444D}"/>
              </a:ext>
            </a:extLst>
          </p:cNvPr>
          <p:cNvSpPr>
            <a:spLocks noGrp="1"/>
          </p:cNvSpPr>
          <p:nvPr>
            <p:ph type="sldNum" sz="quarter" idx="12"/>
          </p:nvPr>
        </p:nvSpPr>
        <p:spPr/>
        <p:txBody>
          <a:bodyPr/>
          <a:lstStyle/>
          <a:p>
            <a:fld id="{C7F36220-D87F-47B8-89B0-52A4EDC587C4}" type="slidenum">
              <a:rPr lang="en-US" smtClean="0"/>
              <a:t>7</a:t>
            </a:fld>
            <a:endParaRPr lang="en-US"/>
          </a:p>
        </p:txBody>
      </p:sp>
      <p:sp>
        <p:nvSpPr>
          <p:cNvPr id="6" name="Footer Placeholder 3">
            <a:extLst>
              <a:ext uri="{FF2B5EF4-FFF2-40B4-BE49-F238E27FC236}">
                <a16:creationId xmlns:a16="http://schemas.microsoft.com/office/drawing/2014/main" id="{E75D991C-C35E-4950-9FA6-DFDF55AC3769}"/>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026" name="Picture 2" descr="Zoom-themed cyber attacks fuel rapid malware growth | IT PRO">
            <a:extLst>
              <a:ext uri="{FF2B5EF4-FFF2-40B4-BE49-F238E27FC236}">
                <a16:creationId xmlns:a16="http://schemas.microsoft.com/office/drawing/2014/main" id="{CC8AD839-37B7-7E14-EDB8-E96855A55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236" y="4645572"/>
            <a:ext cx="3278312" cy="184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38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p:txBody>
          <a:bodyPr/>
          <a:lstStyle/>
          <a:p>
            <a:r>
              <a:rPr lang="en-US" dirty="0"/>
              <a:t>Graded Events</a:t>
            </a:r>
          </a:p>
        </p:txBody>
      </p:sp>
      <p:sp>
        <p:nvSpPr>
          <p:cNvPr id="5" name="Slide Number Placeholder 4">
            <a:extLst>
              <a:ext uri="{FF2B5EF4-FFF2-40B4-BE49-F238E27FC236}">
                <a16:creationId xmlns:a16="http://schemas.microsoft.com/office/drawing/2014/main" id="{28987CCE-2F5C-49A7-9735-B33ABAA8444D}"/>
              </a:ext>
            </a:extLst>
          </p:cNvPr>
          <p:cNvSpPr>
            <a:spLocks noGrp="1"/>
          </p:cNvSpPr>
          <p:nvPr>
            <p:ph type="sldNum" sz="quarter" idx="12"/>
          </p:nvPr>
        </p:nvSpPr>
        <p:spPr/>
        <p:txBody>
          <a:bodyPr/>
          <a:lstStyle/>
          <a:p>
            <a:fld id="{C7F36220-D87F-47B8-89B0-52A4EDC587C4}" type="slidenum">
              <a:rPr lang="en-US" smtClean="0"/>
              <a:t>8</a:t>
            </a:fld>
            <a:endParaRPr lang="en-US"/>
          </a:p>
        </p:txBody>
      </p:sp>
      <p:sp>
        <p:nvSpPr>
          <p:cNvPr id="6" name="Footer Placeholder 3">
            <a:extLst>
              <a:ext uri="{FF2B5EF4-FFF2-40B4-BE49-F238E27FC236}">
                <a16:creationId xmlns:a16="http://schemas.microsoft.com/office/drawing/2014/main" id="{E763FD3F-E5A7-4C6A-B144-43837FA4884E}"/>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Content Placeholder 8">
            <a:extLst>
              <a:ext uri="{FF2B5EF4-FFF2-40B4-BE49-F238E27FC236}">
                <a16:creationId xmlns:a16="http://schemas.microsoft.com/office/drawing/2014/main" id="{15391A8E-6F11-C6E8-5955-2118FF4EB7B9}"/>
              </a:ext>
            </a:extLst>
          </p:cNvPr>
          <p:cNvPicPr>
            <a:picLocks noGrp="1" noChangeAspect="1"/>
          </p:cNvPicPr>
          <p:nvPr>
            <p:ph idx="1"/>
          </p:nvPr>
        </p:nvPicPr>
        <p:blipFill>
          <a:blip r:embed="rId2"/>
          <a:stretch>
            <a:fillRect/>
          </a:stretch>
        </p:blipFill>
        <p:spPr>
          <a:xfrm>
            <a:off x="2228963" y="2330824"/>
            <a:ext cx="7734073" cy="3029370"/>
          </a:xfrm>
        </p:spPr>
      </p:pic>
    </p:spTree>
    <p:extLst>
      <p:ext uri="{BB962C8B-B14F-4D97-AF65-F5344CB8AC3E}">
        <p14:creationId xmlns:p14="http://schemas.microsoft.com/office/powerpoint/2010/main" val="116337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p:txBody>
          <a:bodyPr/>
          <a:lstStyle/>
          <a:p>
            <a:r>
              <a:rPr lang="en-US" dirty="0"/>
              <a:t>Academic Standards</a:t>
            </a:r>
          </a:p>
        </p:txBody>
      </p:sp>
      <p:sp>
        <p:nvSpPr>
          <p:cNvPr id="3" name="Content Placeholder 2">
            <a:extLst>
              <a:ext uri="{FF2B5EF4-FFF2-40B4-BE49-F238E27FC236}">
                <a16:creationId xmlns:a16="http://schemas.microsoft.com/office/drawing/2014/main" id="{C80CAC15-8292-4242-A18C-6AFE31971D2A}"/>
              </a:ext>
            </a:extLst>
          </p:cNvPr>
          <p:cNvSpPr>
            <a:spLocks noGrp="1"/>
          </p:cNvSpPr>
          <p:nvPr>
            <p:ph idx="1"/>
          </p:nvPr>
        </p:nvSpPr>
        <p:spPr/>
        <p:txBody>
          <a:bodyPr/>
          <a:lstStyle/>
          <a:p>
            <a:r>
              <a:rPr lang="en-US" dirty="0"/>
              <a:t>EECS Policy Memo #10</a:t>
            </a:r>
          </a:p>
          <a:p>
            <a:r>
              <a:rPr lang="en-US" dirty="0"/>
              <a:t>DPOM 02-10</a:t>
            </a:r>
          </a:p>
          <a:p>
            <a:endParaRPr lang="en-US" dirty="0"/>
          </a:p>
        </p:txBody>
      </p:sp>
      <p:sp>
        <p:nvSpPr>
          <p:cNvPr id="5" name="Slide Number Placeholder 4">
            <a:extLst>
              <a:ext uri="{FF2B5EF4-FFF2-40B4-BE49-F238E27FC236}">
                <a16:creationId xmlns:a16="http://schemas.microsoft.com/office/drawing/2014/main" id="{0087F419-E8B7-4362-9CA2-5210012C440E}"/>
              </a:ext>
            </a:extLst>
          </p:cNvPr>
          <p:cNvSpPr>
            <a:spLocks noGrp="1"/>
          </p:cNvSpPr>
          <p:nvPr>
            <p:ph type="sldNum" sz="quarter" idx="12"/>
          </p:nvPr>
        </p:nvSpPr>
        <p:spPr/>
        <p:txBody>
          <a:bodyPr/>
          <a:lstStyle/>
          <a:p>
            <a:fld id="{C7F36220-D87F-47B8-89B0-52A4EDC587C4}" type="slidenum">
              <a:rPr lang="en-US" smtClean="0"/>
              <a:t>9</a:t>
            </a:fld>
            <a:endParaRPr lang="en-US"/>
          </a:p>
        </p:txBody>
      </p:sp>
      <p:sp>
        <p:nvSpPr>
          <p:cNvPr id="6" name="Footer Placeholder 3">
            <a:extLst>
              <a:ext uri="{FF2B5EF4-FFF2-40B4-BE49-F238E27FC236}">
                <a16:creationId xmlns:a16="http://schemas.microsoft.com/office/drawing/2014/main" id="{85FCFB4D-F39C-4758-9208-66050981D958}"/>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480485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TotalTime>
  <Words>970</Words>
  <Application>Microsoft Office PowerPoint</Application>
  <PresentationFormat>Widescreen</PresentationFormat>
  <Paragraphs>189</Paragraphs>
  <Slides>24</Slides>
  <Notes>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LMRoman10-Regular</vt:lpstr>
      <vt:lpstr>Office Theme</vt:lpstr>
      <vt:lpstr>CS483 Digital Forensics</vt:lpstr>
      <vt:lpstr>Course Objective</vt:lpstr>
      <vt:lpstr>Course Learning Objectives</vt:lpstr>
      <vt:lpstr>Course Topics</vt:lpstr>
      <vt:lpstr>Texts</vt:lpstr>
      <vt:lpstr>Textbook Access</vt:lpstr>
      <vt:lpstr>Course Admin</vt:lpstr>
      <vt:lpstr>Graded Events</vt:lpstr>
      <vt:lpstr>Academic Standards</vt:lpstr>
      <vt:lpstr>Instructor</vt:lpstr>
      <vt:lpstr>Student Introductions</vt:lpstr>
      <vt:lpstr>Foundational Forensics Concepts</vt:lpstr>
      <vt:lpstr>What is Digital Forensics</vt:lpstr>
      <vt:lpstr>Fields of Digital Forensics</vt:lpstr>
      <vt:lpstr>Digital Forensics Provides:</vt:lpstr>
      <vt:lpstr>PowerPoint Presentation</vt:lpstr>
      <vt:lpstr>The Daubert Standard</vt:lpstr>
      <vt:lpstr>The Daubert Factors</vt:lpstr>
      <vt:lpstr>What Does this Mean?</vt:lpstr>
      <vt:lpstr>PowerPoint Presentation</vt:lpstr>
      <vt:lpstr>Locard Exchange Principle</vt:lpstr>
      <vt:lpstr>The Observer Effect</vt:lpstr>
      <vt:lpstr>Summary</vt:lpstr>
      <vt:lpstr>For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CY450 Cyber Security Engineering</dc:title>
  <dc:creator>Duby, Adam B MAJ</dc:creator>
  <cp:lastModifiedBy>Duby, Adam B MAJ</cp:lastModifiedBy>
  <cp:revision>64</cp:revision>
  <dcterms:created xsi:type="dcterms:W3CDTF">2021-08-05T17:19:44Z</dcterms:created>
  <dcterms:modified xsi:type="dcterms:W3CDTF">2023-01-10T14:32:04Z</dcterms:modified>
</cp:coreProperties>
</file>