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69" r:id="rId3"/>
    <p:sldId id="295" r:id="rId4"/>
    <p:sldId id="286" r:id="rId5"/>
    <p:sldId id="296" r:id="rId6"/>
    <p:sldId id="292" r:id="rId7"/>
    <p:sldId id="287" r:id="rId8"/>
    <p:sldId id="290" r:id="rId9"/>
    <p:sldId id="291" r:id="rId10"/>
    <p:sldId id="298" r:id="rId11"/>
    <p:sldId id="301" r:id="rId12"/>
    <p:sldId id="299" r:id="rId13"/>
    <p:sldId id="300" r:id="rId14"/>
    <p:sldId id="284" r:id="rId15"/>
    <p:sldId id="302" r:id="rId16"/>
    <p:sldId id="266"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226" autoAdjust="0"/>
  </p:normalViewPr>
  <p:slideViewPr>
    <p:cSldViewPr snapToGrid="0">
      <p:cViewPr varScale="1">
        <p:scale>
          <a:sx n="126" d="100"/>
          <a:sy n="126" d="100"/>
        </p:scale>
        <p:origin x="380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CDBFC-EEA4-453B-86B3-ADD4800CC39C}"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91D93-7DFA-402D-9598-316B5992C3F4}" type="slidenum">
              <a:rPr lang="en-US" smtClean="0"/>
              <a:t>‹#›</a:t>
            </a:fld>
            <a:endParaRPr lang="en-US"/>
          </a:p>
        </p:txBody>
      </p:sp>
    </p:spTree>
    <p:extLst>
      <p:ext uri="{BB962C8B-B14F-4D97-AF65-F5344CB8AC3E}">
        <p14:creationId xmlns:p14="http://schemas.microsoft.com/office/powerpoint/2010/main" val="21063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Times New Roman" panose="02020603050405020304" pitchFamily="18" charset="0"/>
              </a:rPr>
              <a:t>A digital investigation is a process where we develop and test hypotheses that answer questions about digital events. This is done using the scientific method where we develop a hypothesis using evidence that we find and then test the hypothesis by looking for additional evidence that shows the hypothesis is impossible. Digital evidence is a digital object that contains reliable information that supports or refutes a hypothesis. </a:t>
            </a:r>
            <a:endParaRPr lang="en-US" dirty="0"/>
          </a:p>
        </p:txBody>
      </p:sp>
      <p:sp>
        <p:nvSpPr>
          <p:cNvPr id="4" name="Slide Number Placeholder 3"/>
          <p:cNvSpPr>
            <a:spLocks noGrp="1"/>
          </p:cNvSpPr>
          <p:nvPr>
            <p:ph type="sldNum" sz="quarter" idx="5"/>
          </p:nvPr>
        </p:nvSpPr>
        <p:spPr/>
        <p:txBody>
          <a:bodyPr/>
          <a:lstStyle/>
          <a:p>
            <a:fld id="{33C91D93-7DFA-402D-9598-316B5992C3F4}" type="slidenum">
              <a:rPr lang="en-US" smtClean="0"/>
              <a:t>5</a:t>
            </a:fld>
            <a:endParaRPr lang="en-US"/>
          </a:p>
        </p:txBody>
      </p:sp>
    </p:spTree>
    <p:extLst>
      <p:ext uri="{BB962C8B-B14F-4D97-AF65-F5344CB8AC3E}">
        <p14:creationId xmlns:p14="http://schemas.microsoft.com/office/powerpoint/2010/main" val="231584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Directly from:  https://www.justice.gov/file/442111/download:</a:t>
            </a:r>
          </a:p>
          <a:p>
            <a:endParaRPr lang="en-US" dirty="0"/>
          </a:p>
          <a:p>
            <a:r>
              <a:rPr lang="en-US" dirty="0"/>
              <a:t>The best evidence rule states that to prove the content of a writing, recording, or photograph, the “original” writing, recording, or photograph is ordinarily required. See Fed. R. Evid. 1002. For example, in United States v. Bennett, 363 F.3d 947, 953 (9th Cir. 2004), in an effort to prove that the defendant had imported drugs from international waters, an agent testified about information he viewed on the screen of the global positioning system (GPS) on the defendant’s boat. The Ninth Circuit found that the agent’s testimony violated the best evidence rule. The agent had only observed a graphical representation of data recorded by the GPS system; he had not actually observed the boat following the purported path. Because the United States sought to prove the contents of the GPS data, the best evidence rule required the government to introduce the GPS data itself or the printout of that data, rather than merely the agent’s testimony about the data. Alternatively, the government could have sought to demonstrate that the original GPS data was lost, destroyed, or otherwise unobtainable under Fed. R. Evid. 1004, but the court ruled that the government had failed to do. </a:t>
            </a:r>
          </a:p>
          <a:p>
            <a:endParaRPr lang="en-US" dirty="0"/>
          </a:p>
          <a:p>
            <a:r>
              <a:rPr lang="en-US" dirty="0"/>
              <a:t>Agents and prosecutors occasionally express concern that a mere printout of a computer-stored electronic file may not be an “original” for the purpose of the best evidence rule. After all, the original file is merely a collection of 0’s and 1’s; in contrast, the printout is the result of manipulating the file through a complicated series of electronic and mechanical processes. The Federal Rules of Evidence have expressly addressed this concern. The Rules state that “[i]f data are stored in a computer or similar device, any printout or other output readable by sight, shown to reflect the data accurately, is an ‘original’.” Fed. R. Evid. 1001(3). Thus, an accurate printout of computer data always satisfies the best evidence rule. See Doe v. United States, 805 F. Supp. 1513, 1517 (D. Haw. 1992). According to the Advisory Committee Notes that accompanied this rule when it was first proposed, this standard was adopted for reasons of practicality: While strictly speaking the original of a photograph might be thought to be only the negative, practicality and common usage require that any print from the negative be regarded as an original. Similarly, practicality and usage confer the status of original upon any computer printout. Advisory Committee Notes, Proposed Federal Rule of Evidence 1001(3) (1972). However, as with demonstrating authenticity, a proponent might need to demonstrate that the print out does accurately reflect the stored data in order to satisfy the best evidence rule. Compare </a:t>
            </a:r>
            <a:r>
              <a:rPr lang="en-US" dirty="0" err="1"/>
              <a:t>Laughner</a:t>
            </a:r>
            <a:r>
              <a:rPr lang="en-US" dirty="0"/>
              <a:t> v. State, 769 N.E. 2d 1147, 1159 (Ind. Ct. App. 2002) (AOL Instant Message logs that police had cut-and pasted into a word-processing file satisfied best evidence rule) (abrogated on other grounds by Fajardo v. State, 859 N.E. 2d 1201 (Ind. 2007)), with United States v. Jackson, 488 F. Supp. 2d 866, 871 (D. Neb. 2007) (word-processing document into which chat logs were cut-and-pasted was not the “best evidence” because it did not accurately reflect the entire conversation). Similarly, properly copied electronic data is just as admissible as the original data. Rule 1003 states that a “duplicate is admissible to the same extent as an original” unless there is a genuine question about the original’s authenticity or there is some other reason why admitting the duplicate would be unfair. A “duplicate” is defined, by Rule 1001(4), as “a counterpart produced by the same 206 Searching and Seizing Computers impression as the original . . . or by mechanical or electronic re-recording . . . or by other equivalent techniques which accurately reproduces the original.” Thus, a proponent can introduce, for instance, an image of a seized hard drive, where the proponent can demonstrate that the imaging process accurately copied the data on the original hard drive. Tis demonstration is often accomplished through testimony showing that the hash value of the copy matches that of the original. </a:t>
            </a:r>
          </a:p>
        </p:txBody>
      </p:sp>
      <p:sp>
        <p:nvSpPr>
          <p:cNvPr id="4" name="Slide Number Placeholder 3"/>
          <p:cNvSpPr>
            <a:spLocks noGrp="1"/>
          </p:cNvSpPr>
          <p:nvPr>
            <p:ph type="sldNum" sz="quarter" idx="5"/>
          </p:nvPr>
        </p:nvSpPr>
        <p:spPr/>
        <p:txBody>
          <a:bodyPr/>
          <a:lstStyle/>
          <a:p>
            <a:fld id="{33C91D93-7DFA-402D-9598-316B5992C3F4}" type="slidenum">
              <a:rPr lang="en-US" smtClean="0"/>
              <a:t>6</a:t>
            </a:fld>
            <a:endParaRPr lang="en-US"/>
          </a:p>
        </p:txBody>
      </p:sp>
    </p:spTree>
    <p:extLst>
      <p:ext uri="{BB962C8B-B14F-4D97-AF65-F5344CB8AC3E}">
        <p14:creationId xmlns:p14="http://schemas.microsoft.com/office/powerpoint/2010/main" val="22093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F3C3-16F8-453C-A03D-A8B5AD8D62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16BE51-7824-4AE9-B487-ED8540A8E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92C35E-FC92-4082-85BF-3238CB2F647B}"/>
              </a:ext>
            </a:extLst>
          </p:cNvPr>
          <p:cNvSpPr>
            <a:spLocks noGrp="1"/>
          </p:cNvSpPr>
          <p:nvPr>
            <p:ph type="dt" sz="half" idx="10"/>
          </p:nvPr>
        </p:nvSpPr>
        <p:spPr/>
        <p:txBody>
          <a:bodyPr/>
          <a:lstStyle/>
          <a:p>
            <a:fld id="{02586951-FC06-400D-B112-D94F61D2A33E}" type="datetime1">
              <a:rPr lang="en-US" smtClean="0"/>
              <a:t>6/7/2023</a:t>
            </a:fld>
            <a:endParaRPr lang="en-US"/>
          </a:p>
        </p:txBody>
      </p:sp>
      <p:sp>
        <p:nvSpPr>
          <p:cNvPr id="5" name="Footer Placeholder 4">
            <a:extLst>
              <a:ext uri="{FF2B5EF4-FFF2-40B4-BE49-F238E27FC236}">
                <a16:creationId xmlns:a16="http://schemas.microsoft.com/office/drawing/2014/main" id="{46DFDADC-C77A-43AB-A300-98F410296B66}"/>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F5DB0072-A679-4222-B678-5C6D4BC02B8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51897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199D-99CB-49D4-8347-F88C091BA0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B432F-C329-4EBE-BDAC-F1E667A2B0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80352-FC71-46A9-B6C1-44D0374CFDD1}"/>
              </a:ext>
            </a:extLst>
          </p:cNvPr>
          <p:cNvSpPr>
            <a:spLocks noGrp="1"/>
          </p:cNvSpPr>
          <p:nvPr>
            <p:ph type="dt" sz="half" idx="10"/>
          </p:nvPr>
        </p:nvSpPr>
        <p:spPr/>
        <p:txBody>
          <a:bodyPr/>
          <a:lstStyle/>
          <a:p>
            <a:fld id="{1799AACD-26B4-449C-9473-C6212DC236EF}" type="datetime1">
              <a:rPr lang="en-US" smtClean="0"/>
              <a:t>6/7/2023</a:t>
            </a:fld>
            <a:endParaRPr lang="en-US"/>
          </a:p>
        </p:txBody>
      </p:sp>
      <p:sp>
        <p:nvSpPr>
          <p:cNvPr id="5" name="Footer Placeholder 4">
            <a:extLst>
              <a:ext uri="{FF2B5EF4-FFF2-40B4-BE49-F238E27FC236}">
                <a16:creationId xmlns:a16="http://schemas.microsoft.com/office/drawing/2014/main" id="{AAE0E79C-AE09-4EBE-9FA0-BD81D0FB5A5B}"/>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87F46BE1-52EE-41B1-A289-4E6B9B9D7D66}"/>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37461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DD379-6C41-4474-9140-773BC2F4F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29059B-73D3-442B-861B-A95771EA9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A256B-E898-41F6-A4C9-3FF6A8B3D0D6}"/>
              </a:ext>
            </a:extLst>
          </p:cNvPr>
          <p:cNvSpPr>
            <a:spLocks noGrp="1"/>
          </p:cNvSpPr>
          <p:nvPr>
            <p:ph type="dt" sz="half" idx="10"/>
          </p:nvPr>
        </p:nvSpPr>
        <p:spPr/>
        <p:txBody>
          <a:bodyPr/>
          <a:lstStyle/>
          <a:p>
            <a:fld id="{AB443B6A-6A52-4647-9954-2BD0C740BE2E}" type="datetime1">
              <a:rPr lang="en-US" smtClean="0"/>
              <a:t>6/7/2023</a:t>
            </a:fld>
            <a:endParaRPr lang="en-US"/>
          </a:p>
        </p:txBody>
      </p:sp>
      <p:sp>
        <p:nvSpPr>
          <p:cNvPr id="5" name="Footer Placeholder 4">
            <a:extLst>
              <a:ext uri="{FF2B5EF4-FFF2-40B4-BE49-F238E27FC236}">
                <a16:creationId xmlns:a16="http://schemas.microsoft.com/office/drawing/2014/main" id="{F7CCBBE1-158C-4EED-A8C1-27FE1AD2B72F}"/>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105A2D8C-DF02-4F1F-A233-690C7275D3C6}"/>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97044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D295-5E15-46E2-BD9D-D40C96F12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24C5A-B35C-4969-BE10-2411021533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7CB44-0349-486E-B147-7A333DD6643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EF409E7-4548-4AA5-817A-12D905AD6432}"/>
              </a:ext>
            </a:extLst>
          </p:cNvPr>
          <p:cNvSpPr>
            <a:spLocks noGrp="1"/>
          </p:cNvSpPr>
          <p:nvPr>
            <p:ph type="ftr" sz="quarter" idx="11"/>
          </p:nvPr>
        </p:nvSpPr>
        <p:spPr/>
        <p:txBody>
          <a:bodyPr/>
          <a:lstStyle/>
          <a:p>
            <a:r>
              <a:rPr lang="en-US" dirty="0"/>
              <a:t>CS483 – Digital Forensics</a:t>
            </a:r>
          </a:p>
        </p:txBody>
      </p:sp>
      <p:sp>
        <p:nvSpPr>
          <p:cNvPr id="6" name="Slide Number Placeholder 5">
            <a:extLst>
              <a:ext uri="{FF2B5EF4-FFF2-40B4-BE49-F238E27FC236}">
                <a16:creationId xmlns:a16="http://schemas.microsoft.com/office/drawing/2014/main" id="{B6D487B8-370F-4BF0-811E-8019CA724C17}"/>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96163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A95F-842E-48D0-82EC-239A6B4ACF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641CC1-24C6-455E-842E-836B0EA41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32D5CA-F1A4-4B31-8A09-E9ACDEB5EA42}"/>
              </a:ext>
            </a:extLst>
          </p:cNvPr>
          <p:cNvSpPr>
            <a:spLocks noGrp="1"/>
          </p:cNvSpPr>
          <p:nvPr>
            <p:ph type="dt" sz="half" idx="10"/>
          </p:nvPr>
        </p:nvSpPr>
        <p:spPr/>
        <p:txBody>
          <a:bodyPr/>
          <a:lstStyle/>
          <a:p>
            <a:fld id="{3FA71197-99F4-4D3C-A11C-ABD12B0C56A3}" type="datetime1">
              <a:rPr lang="en-US" smtClean="0"/>
              <a:t>6/7/2023</a:t>
            </a:fld>
            <a:endParaRPr lang="en-US"/>
          </a:p>
        </p:txBody>
      </p:sp>
      <p:sp>
        <p:nvSpPr>
          <p:cNvPr id="5" name="Footer Placeholder 4">
            <a:extLst>
              <a:ext uri="{FF2B5EF4-FFF2-40B4-BE49-F238E27FC236}">
                <a16:creationId xmlns:a16="http://schemas.microsoft.com/office/drawing/2014/main" id="{B79A3DC0-1356-4FCA-B2E5-982B056D17FC}"/>
              </a:ext>
            </a:extLst>
          </p:cNvPr>
          <p:cNvSpPr>
            <a:spLocks noGrp="1"/>
          </p:cNvSpPr>
          <p:nvPr>
            <p:ph type="ftr" sz="quarter" idx="11"/>
          </p:nvPr>
        </p:nvSpPr>
        <p:spPr/>
        <p:txBody>
          <a:bodyPr/>
          <a:lstStyle/>
          <a:p>
            <a:r>
              <a:rPr lang="en-US"/>
              <a:t>CY450 - Cyber Security Engineering</a:t>
            </a:r>
          </a:p>
        </p:txBody>
      </p:sp>
      <p:sp>
        <p:nvSpPr>
          <p:cNvPr id="6" name="Slide Number Placeholder 5">
            <a:extLst>
              <a:ext uri="{FF2B5EF4-FFF2-40B4-BE49-F238E27FC236}">
                <a16:creationId xmlns:a16="http://schemas.microsoft.com/office/drawing/2014/main" id="{424B6036-6893-4579-89C8-476722925F7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44172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3C62-15C3-4EC9-BBE4-23BEDF2B30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FFDC8-9994-4F82-9812-617D345AD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06F065-E0D7-4904-A40A-4F8D4AE99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83695E-FA32-4747-A64C-17643AE1C5E7}"/>
              </a:ext>
            </a:extLst>
          </p:cNvPr>
          <p:cNvSpPr>
            <a:spLocks noGrp="1"/>
          </p:cNvSpPr>
          <p:nvPr>
            <p:ph type="dt" sz="half" idx="10"/>
          </p:nvPr>
        </p:nvSpPr>
        <p:spPr/>
        <p:txBody>
          <a:bodyPr/>
          <a:lstStyle/>
          <a:p>
            <a:fld id="{575969E4-574F-40A2-9955-17775655B9DD}" type="datetime1">
              <a:rPr lang="en-US" smtClean="0"/>
              <a:t>6/7/2023</a:t>
            </a:fld>
            <a:endParaRPr lang="en-US"/>
          </a:p>
        </p:txBody>
      </p:sp>
      <p:sp>
        <p:nvSpPr>
          <p:cNvPr id="6" name="Footer Placeholder 5">
            <a:extLst>
              <a:ext uri="{FF2B5EF4-FFF2-40B4-BE49-F238E27FC236}">
                <a16:creationId xmlns:a16="http://schemas.microsoft.com/office/drawing/2014/main" id="{0E9CD20E-ED91-445C-8ABF-130FA0A79584}"/>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C1038B2D-6570-4616-9C53-A06D0B5DFC14}"/>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415420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147D-1043-4004-80DD-59F3E2733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E6D66-6D03-4D8E-95BD-6F83A339C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112DD3-043A-42CD-AE30-BD8213BD0E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723B83-9535-40B3-8588-DE3F1C1A8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4FBEB-14CF-4A26-BA38-6EAFA90680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5C3DB1-91B4-4D15-BEB8-9AAE02497406}"/>
              </a:ext>
            </a:extLst>
          </p:cNvPr>
          <p:cNvSpPr>
            <a:spLocks noGrp="1"/>
          </p:cNvSpPr>
          <p:nvPr>
            <p:ph type="dt" sz="half" idx="10"/>
          </p:nvPr>
        </p:nvSpPr>
        <p:spPr/>
        <p:txBody>
          <a:bodyPr/>
          <a:lstStyle/>
          <a:p>
            <a:fld id="{69F8505B-91DD-4FAE-8FDA-63D079A44330}" type="datetime1">
              <a:rPr lang="en-US" smtClean="0"/>
              <a:t>6/7/2023</a:t>
            </a:fld>
            <a:endParaRPr lang="en-US"/>
          </a:p>
        </p:txBody>
      </p:sp>
      <p:sp>
        <p:nvSpPr>
          <p:cNvPr id="8" name="Footer Placeholder 7">
            <a:extLst>
              <a:ext uri="{FF2B5EF4-FFF2-40B4-BE49-F238E27FC236}">
                <a16:creationId xmlns:a16="http://schemas.microsoft.com/office/drawing/2014/main" id="{C56FA37C-AC9F-490F-B763-ECB374DA2F69}"/>
              </a:ext>
            </a:extLst>
          </p:cNvPr>
          <p:cNvSpPr>
            <a:spLocks noGrp="1"/>
          </p:cNvSpPr>
          <p:nvPr>
            <p:ph type="ftr" sz="quarter" idx="11"/>
          </p:nvPr>
        </p:nvSpPr>
        <p:spPr/>
        <p:txBody>
          <a:bodyPr/>
          <a:lstStyle/>
          <a:p>
            <a:r>
              <a:rPr lang="en-US"/>
              <a:t>CY450 - Cyber Security Engineering</a:t>
            </a:r>
          </a:p>
        </p:txBody>
      </p:sp>
      <p:sp>
        <p:nvSpPr>
          <p:cNvPr id="9" name="Slide Number Placeholder 8">
            <a:extLst>
              <a:ext uri="{FF2B5EF4-FFF2-40B4-BE49-F238E27FC236}">
                <a16:creationId xmlns:a16="http://schemas.microsoft.com/office/drawing/2014/main" id="{1A3E3137-5B2A-4369-956F-D29E0334ADB8}"/>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127097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0631-C385-4D07-B8B5-0A2F1B436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AFB753-A796-42AD-B3E6-73B04BBB956E}"/>
              </a:ext>
            </a:extLst>
          </p:cNvPr>
          <p:cNvSpPr>
            <a:spLocks noGrp="1"/>
          </p:cNvSpPr>
          <p:nvPr>
            <p:ph type="dt" sz="half" idx="10"/>
          </p:nvPr>
        </p:nvSpPr>
        <p:spPr/>
        <p:txBody>
          <a:bodyPr/>
          <a:lstStyle/>
          <a:p>
            <a:fld id="{C4FDD1CF-796B-4AE5-A7CB-D70320A51E68}" type="datetime1">
              <a:rPr lang="en-US" smtClean="0"/>
              <a:t>6/7/2023</a:t>
            </a:fld>
            <a:endParaRPr lang="en-US"/>
          </a:p>
        </p:txBody>
      </p:sp>
      <p:sp>
        <p:nvSpPr>
          <p:cNvPr id="4" name="Footer Placeholder 3">
            <a:extLst>
              <a:ext uri="{FF2B5EF4-FFF2-40B4-BE49-F238E27FC236}">
                <a16:creationId xmlns:a16="http://schemas.microsoft.com/office/drawing/2014/main" id="{2BA75FC9-3A70-4253-8060-20693A9A857B}"/>
              </a:ext>
            </a:extLst>
          </p:cNvPr>
          <p:cNvSpPr>
            <a:spLocks noGrp="1"/>
          </p:cNvSpPr>
          <p:nvPr>
            <p:ph type="ftr" sz="quarter" idx="11"/>
          </p:nvPr>
        </p:nvSpPr>
        <p:spPr/>
        <p:txBody>
          <a:bodyPr/>
          <a:lstStyle/>
          <a:p>
            <a:r>
              <a:rPr lang="en-US"/>
              <a:t>CY450 - Cyber Security Engineering</a:t>
            </a:r>
          </a:p>
        </p:txBody>
      </p:sp>
      <p:sp>
        <p:nvSpPr>
          <p:cNvPr id="5" name="Slide Number Placeholder 4">
            <a:extLst>
              <a:ext uri="{FF2B5EF4-FFF2-40B4-BE49-F238E27FC236}">
                <a16:creationId xmlns:a16="http://schemas.microsoft.com/office/drawing/2014/main" id="{D6310953-E216-4395-A107-8564802865CB}"/>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41033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20F0F0-6064-4E06-8E5E-0F7E1B14B20D}"/>
              </a:ext>
            </a:extLst>
          </p:cNvPr>
          <p:cNvSpPr>
            <a:spLocks noGrp="1"/>
          </p:cNvSpPr>
          <p:nvPr>
            <p:ph type="dt" sz="half" idx="10"/>
          </p:nvPr>
        </p:nvSpPr>
        <p:spPr/>
        <p:txBody>
          <a:bodyPr/>
          <a:lstStyle/>
          <a:p>
            <a:fld id="{703FA5AB-6C5D-4281-9C21-BEBDFCEF3514}" type="datetime1">
              <a:rPr lang="en-US" smtClean="0"/>
              <a:t>6/7/2023</a:t>
            </a:fld>
            <a:endParaRPr lang="en-US"/>
          </a:p>
        </p:txBody>
      </p:sp>
      <p:sp>
        <p:nvSpPr>
          <p:cNvPr id="3" name="Footer Placeholder 2">
            <a:extLst>
              <a:ext uri="{FF2B5EF4-FFF2-40B4-BE49-F238E27FC236}">
                <a16:creationId xmlns:a16="http://schemas.microsoft.com/office/drawing/2014/main" id="{33A0E4B7-F4E3-4FD2-860E-561708AC8886}"/>
              </a:ext>
            </a:extLst>
          </p:cNvPr>
          <p:cNvSpPr>
            <a:spLocks noGrp="1"/>
          </p:cNvSpPr>
          <p:nvPr>
            <p:ph type="ftr" sz="quarter" idx="11"/>
          </p:nvPr>
        </p:nvSpPr>
        <p:spPr/>
        <p:txBody>
          <a:bodyPr/>
          <a:lstStyle/>
          <a:p>
            <a:r>
              <a:rPr lang="en-US"/>
              <a:t>CY450 - Cyber Security Engineering</a:t>
            </a:r>
          </a:p>
        </p:txBody>
      </p:sp>
      <p:sp>
        <p:nvSpPr>
          <p:cNvPr id="4" name="Slide Number Placeholder 3">
            <a:extLst>
              <a:ext uri="{FF2B5EF4-FFF2-40B4-BE49-F238E27FC236}">
                <a16:creationId xmlns:a16="http://schemas.microsoft.com/office/drawing/2014/main" id="{1DD393C8-97D7-4E31-9D07-5E71A5FF43A3}"/>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346464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FA4D-796A-439E-9C4D-C0B960FD7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76D4FB-1598-4FBF-8BDC-1A0C62B2C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7E5209-570F-4058-8598-3C3A6A48B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5522C-14B7-49A5-9CCE-759626AF2E31}"/>
              </a:ext>
            </a:extLst>
          </p:cNvPr>
          <p:cNvSpPr>
            <a:spLocks noGrp="1"/>
          </p:cNvSpPr>
          <p:nvPr>
            <p:ph type="dt" sz="half" idx="10"/>
          </p:nvPr>
        </p:nvSpPr>
        <p:spPr/>
        <p:txBody>
          <a:bodyPr/>
          <a:lstStyle/>
          <a:p>
            <a:fld id="{148D24C6-F47D-4085-9B08-3013FB7D3AC5}" type="datetime1">
              <a:rPr lang="en-US" smtClean="0"/>
              <a:t>6/7/2023</a:t>
            </a:fld>
            <a:endParaRPr lang="en-US"/>
          </a:p>
        </p:txBody>
      </p:sp>
      <p:sp>
        <p:nvSpPr>
          <p:cNvPr id="6" name="Footer Placeholder 5">
            <a:extLst>
              <a:ext uri="{FF2B5EF4-FFF2-40B4-BE49-F238E27FC236}">
                <a16:creationId xmlns:a16="http://schemas.microsoft.com/office/drawing/2014/main" id="{EFEAB483-4AA4-4A17-B722-7DAD0208F7DB}"/>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4D1070EE-4CCF-40A7-83EA-AA194DCE86F9}"/>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416669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4D2D-4D79-437C-8045-27857988D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F17C18-B42B-4716-9E00-A6A24BCEC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9ECC-A210-45E4-AA40-83D4F39F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F2F07-7FB8-41DF-9FB6-3E98F6D59F1E}"/>
              </a:ext>
            </a:extLst>
          </p:cNvPr>
          <p:cNvSpPr>
            <a:spLocks noGrp="1"/>
          </p:cNvSpPr>
          <p:nvPr>
            <p:ph type="dt" sz="half" idx="10"/>
          </p:nvPr>
        </p:nvSpPr>
        <p:spPr/>
        <p:txBody>
          <a:bodyPr/>
          <a:lstStyle/>
          <a:p>
            <a:fld id="{52C9B454-5E0E-4239-B4AC-F1D98260345E}" type="datetime1">
              <a:rPr lang="en-US" smtClean="0"/>
              <a:t>6/7/2023</a:t>
            </a:fld>
            <a:endParaRPr lang="en-US"/>
          </a:p>
        </p:txBody>
      </p:sp>
      <p:sp>
        <p:nvSpPr>
          <p:cNvPr id="6" name="Footer Placeholder 5">
            <a:extLst>
              <a:ext uri="{FF2B5EF4-FFF2-40B4-BE49-F238E27FC236}">
                <a16:creationId xmlns:a16="http://schemas.microsoft.com/office/drawing/2014/main" id="{5E069A2B-E2EF-4D5A-9AB7-11E749A03ED2}"/>
              </a:ext>
            </a:extLst>
          </p:cNvPr>
          <p:cNvSpPr>
            <a:spLocks noGrp="1"/>
          </p:cNvSpPr>
          <p:nvPr>
            <p:ph type="ftr" sz="quarter" idx="11"/>
          </p:nvPr>
        </p:nvSpPr>
        <p:spPr/>
        <p:txBody>
          <a:bodyPr/>
          <a:lstStyle/>
          <a:p>
            <a:r>
              <a:rPr lang="en-US"/>
              <a:t>CY450 - Cyber Security Engineering</a:t>
            </a:r>
          </a:p>
        </p:txBody>
      </p:sp>
      <p:sp>
        <p:nvSpPr>
          <p:cNvPr id="7" name="Slide Number Placeholder 6">
            <a:extLst>
              <a:ext uri="{FF2B5EF4-FFF2-40B4-BE49-F238E27FC236}">
                <a16:creationId xmlns:a16="http://schemas.microsoft.com/office/drawing/2014/main" id="{3B877A52-3856-4D71-89E6-D8431E7202BB}"/>
              </a:ext>
            </a:extLst>
          </p:cNvPr>
          <p:cNvSpPr>
            <a:spLocks noGrp="1"/>
          </p:cNvSpPr>
          <p:nvPr>
            <p:ph type="sldNum" sz="quarter" idx="12"/>
          </p:nvPr>
        </p:nvSpPr>
        <p:spPr/>
        <p:txBody>
          <a:bodyPr/>
          <a:lstStyle/>
          <a:p>
            <a:fld id="{C7F36220-D87F-47B8-89B0-52A4EDC587C4}" type="slidenum">
              <a:rPr lang="en-US" smtClean="0"/>
              <a:t>‹#›</a:t>
            </a:fld>
            <a:endParaRPr lang="en-US"/>
          </a:p>
        </p:txBody>
      </p:sp>
    </p:spTree>
    <p:extLst>
      <p:ext uri="{BB962C8B-B14F-4D97-AF65-F5344CB8AC3E}">
        <p14:creationId xmlns:p14="http://schemas.microsoft.com/office/powerpoint/2010/main" val="24333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11FE7-8B29-46BC-8756-91E109A12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4E94BB-2950-41B1-9780-BDB53F7D3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C1A97-160A-439C-943D-0573E12D6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B8869-C62B-428D-AA96-F778B3A507DB}" type="datetime1">
              <a:rPr lang="en-US" smtClean="0"/>
              <a:t>6/7/2023</a:t>
            </a:fld>
            <a:endParaRPr lang="en-US"/>
          </a:p>
        </p:txBody>
      </p:sp>
      <p:sp>
        <p:nvSpPr>
          <p:cNvPr id="5" name="Footer Placeholder 4">
            <a:extLst>
              <a:ext uri="{FF2B5EF4-FFF2-40B4-BE49-F238E27FC236}">
                <a16:creationId xmlns:a16="http://schemas.microsoft.com/office/drawing/2014/main" id="{CE7117D0-DDC1-436A-B7ED-9F349B42D3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CY450 - Cyber Security Engineering</a:t>
            </a:r>
          </a:p>
        </p:txBody>
      </p:sp>
      <p:sp>
        <p:nvSpPr>
          <p:cNvPr id="6" name="Slide Number Placeholder 5">
            <a:extLst>
              <a:ext uri="{FF2B5EF4-FFF2-40B4-BE49-F238E27FC236}">
                <a16:creationId xmlns:a16="http://schemas.microsoft.com/office/drawing/2014/main" id="{775593D4-E5E9-4B93-B3A3-911A65D90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6220-D87F-47B8-89B0-52A4EDC587C4}" type="slidenum">
              <a:rPr lang="en-US" smtClean="0"/>
              <a:t>‹#›</a:t>
            </a:fld>
            <a:endParaRPr lang="en-US"/>
          </a:p>
        </p:txBody>
      </p:sp>
    </p:spTree>
    <p:extLst>
      <p:ext uri="{BB962C8B-B14F-4D97-AF65-F5344CB8AC3E}">
        <p14:creationId xmlns:p14="http://schemas.microsoft.com/office/powerpoint/2010/main" val="294403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Introduction to Digital Forensics | Cipsec">
            <a:extLst>
              <a:ext uri="{FF2B5EF4-FFF2-40B4-BE49-F238E27FC236}">
                <a16:creationId xmlns:a16="http://schemas.microsoft.com/office/drawing/2014/main" id="{B186D607-332D-2AA1-937E-FF2C31C335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60746-1EC7-4E7E-989A-2D1BD858E62E}"/>
              </a:ext>
            </a:extLst>
          </p:cNvPr>
          <p:cNvSpPr>
            <a:spLocks noGrp="1"/>
          </p:cNvSpPr>
          <p:nvPr>
            <p:ph type="ctrTitle"/>
          </p:nvPr>
        </p:nvSpPr>
        <p:spPr>
          <a:xfrm>
            <a:off x="2366010" y="2242539"/>
            <a:ext cx="7459980" cy="1425924"/>
          </a:xfrm>
        </p:spPr>
        <p:txBody>
          <a:bodyPr>
            <a:normAutofit/>
          </a:bodyPr>
          <a:lstStyle/>
          <a:p>
            <a:r>
              <a:rPr lang="en-US" sz="4600" b="1" dirty="0"/>
              <a:t>CS483</a:t>
            </a:r>
            <a:br>
              <a:rPr lang="en-US" sz="4600" b="1" dirty="0"/>
            </a:br>
            <a:r>
              <a:rPr lang="en-US" sz="4600" b="1" dirty="0"/>
              <a:t>Digital Forensics</a:t>
            </a:r>
          </a:p>
        </p:txBody>
      </p:sp>
      <p:sp>
        <p:nvSpPr>
          <p:cNvPr id="3" name="Subtitle 2">
            <a:extLst>
              <a:ext uri="{FF2B5EF4-FFF2-40B4-BE49-F238E27FC236}">
                <a16:creationId xmlns:a16="http://schemas.microsoft.com/office/drawing/2014/main" id="{C467EB94-9208-43F2-A66A-FCAD2F0D1C9C}"/>
              </a:ext>
            </a:extLst>
          </p:cNvPr>
          <p:cNvSpPr>
            <a:spLocks noGrp="1"/>
          </p:cNvSpPr>
          <p:nvPr>
            <p:ph type="subTitle" idx="1"/>
          </p:nvPr>
        </p:nvSpPr>
        <p:spPr>
          <a:xfrm>
            <a:off x="2366010" y="3884037"/>
            <a:ext cx="7459980" cy="468888"/>
          </a:xfrm>
        </p:spPr>
        <p:txBody>
          <a:bodyPr>
            <a:normAutofit/>
          </a:bodyPr>
          <a:lstStyle/>
          <a:p>
            <a:r>
              <a:rPr lang="en-US" b="1" dirty="0"/>
              <a:t>Lesson 2 – Forensic Examinations</a:t>
            </a:r>
          </a:p>
        </p:txBody>
      </p:sp>
      <p:cxnSp>
        <p:nvCxnSpPr>
          <p:cNvPr id="1033" name="Straight Connector 1032">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rgbClr val="47533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FD88B4E-ED1E-4268-A043-F41285ABA4B1}"/>
              </a:ext>
            </a:extLst>
          </p:cNvPr>
          <p:cNvSpPr>
            <a:spLocks noGrp="1"/>
          </p:cNvSpPr>
          <p:nvPr>
            <p:ph type="ftr" sz="quarter" idx="11"/>
          </p:nvPr>
        </p:nvSpPr>
        <p:spPr>
          <a:xfrm>
            <a:off x="4038600" y="6440574"/>
            <a:ext cx="4114800" cy="365125"/>
          </a:xfrm>
        </p:spPr>
        <p:txBody>
          <a:bodyPr>
            <a:normAutofit/>
          </a:bodyPr>
          <a:lstStyle/>
          <a:p>
            <a:pPr>
              <a:spcAft>
                <a:spcPts val="600"/>
              </a:spcAft>
            </a:pPr>
            <a:r>
              <a:rPr lang="en-US">
                <a:solidFill>
                  <a:srgbClr val="FFFFFF"/>
                </a:solidFill>
              </a:rPr>
              <a:t>CS483 – Digital Forensics</a:t>
            </a:r>
          </a:p>
        </p:txBody>
      </p:sp>
    </p:spTree>
    <p:extLst>
      <p:ext uri="{BB962C8B-B14F-4D97-AF65-F5344CB8AC3E}">
        <p14:creationId xmlns:p14="http://schemas.microsoft.com/office/powerpoint/2010/main" val="352760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7539-CF2A-6676-9BA5-30A8C3CA45F9}"/>
              </a:ext>
            </a:extLst>
          </p:cNvPr>
          <p:cNvSpPr>
            <a:spLocks noGrp="1"/>
          </p:cNvSpPr>
          <p:nvPr>
            <p:ph type="title"/>
          </p:nvPr>
        </p:nvSpPr>
        <p:spPr>
          <a:xfrm>
            <a:off x="838200" y="18255"/>
            <a:ext cx="10515600" cy="1325563"/>
          </a:xfrm>
        </p:spPr>
        <p:txBody>
          <a:bodyPr/>
          <a:lstStyle/>
          <a:p>
            <a:r>
              <a:rPr lang="en-US" dirty="0"/>
              <a:t>Forensics Reporting</a:t>
            </a:r>
          </a:p>
        </p:txBody>
      </p:sp>
      <p:sp>
        <p:nvSpPr>
          <p:cNvPr id="3" name="Content Placeholder 2">
            <a:extLst>
              <a:ext uri="{FF2B5EF4-FFF2-40B4-BE49-F238E27FC236}">
                <a16:creationId xmlns:a16="http://schemas.microsoft.com/office/drawing/2014/main" id="{39F415D3-1AF7-D898-E31D-B03B4EA689E2}"/>
              </a:ext>
            </a:extLst>
          </p:cNvPr>
          <p:cNvSpPr>
            <a:spLocks noGrp="1"/>
          </p:cNvSpPr>
          <p:nvPr>
            <p:ph idx="1"/>
          </p:nvPr>
        </p:nvSpPr>
        <p:spPr/>
        <p:txBody>
          <a:bodyPr>
            <a:normAutofit lnSpcReduction="10000"/>
          </a:bodyPr>
          <a:lstStyle/>
          <a:p>
            <a:r>
              <a:rPr lang="en-US" dirty="0"/>
              <a:t>Know your audience</a:t>
            </a:r>
          </a:p>
          <a:p>
            <a:r>
              <a:rPr lang="en-US" dirty="0"/>
              <a:t>Document your process</a:t>
            </a:r>
          </a:p>
          <a:p>
            <a:pPr lvl="1"/>
            <a:r>
              <a:rPr lang="en-US" dirty="0"/>
              <a:t>Daubert Standard</a:t>
            </a:r>
          </a:p>
          <a:p>
            <a:r>
              <a:rPr lang="en-US" dirty="0"/>
              <a:t>Details</a:t>
            </a:r>
          </a:p>
          <a:p>
            <a:r>
              <a:rPr lang="en-US" dirty="0"/>
              <a:t>Written reports</a:t>
            </a:r>
          </a:p>
          <a:p>
            <a:pPr lvl="1"/>
            <a:r>
              <a:rPr lang="en-US" dirty="0"/>
              <a:t>Label and describe figures</a:t>
            </a:r>
          </a:p>
          <a:p>
            <a:pPr lvl="1"/>
            <a:r>
              <a:rPr lang="en-US" dirty="0"/>
              <a:t>Screenshots</a:t>
            </a:r>
          </a:p>
          <a:p>
            <a:pPr lvl="1"/>
            <a:r>
              <a:rPr lang="en-US" dirty="0"/>
              <a:t>Evaluation</a:t>
            </a:r>
          </a:p>
          <a:p>
            <a:pPr lvl="1"/>
            <a:r>
              <a:rPr lang="en-US" dirty="0"/>
              <a:t>Analysis of competing hypotheses</a:t>
            </a:r>
          </a:p>
          <a:p>
            <a:pPr lvl="1"/>
            <a:r>
              <a:rPr lang="en-US" dirty="0"/>
              <a:t>Clearly define confidence in conclusions</a:t>
            </a:r>
          </a:p>
        </p:txBody>
      </p:sp>
      <p:sp>
        <p:nvSpPr>
          <p:cNvPr id="4" name="Footer Placeholder 3">
            <a:extLst>
              <a:ext uri="{FF2B5EF4-FFF2-40B4-BE49-F238E27FC236}">
                <a16:creationId xmlns:a16="http://schemas.microsoft.com/office/drawing/2014/main" id="{0B8C775F-E067-6004-A052-9F8AD295152C}"/>
              </a:ext>
            </a:extLst>
          </p:cNvPr>
          <p:cNvSpPr>
            <a:spLocks noGrp="1"/>
          </p:cNvSpPr>
          <p:nvPr>
            <p:ph type="ftr" sz="quarter" idx="11"/>
          </p:nvPr>
        </p:nvSpPr>
        <p:spPr/>
        <p:txBody>
          <a:bodyPr/>
          <a:lstStyle/>
          <a:p>
            <a:r>
              <a:rPr lang="en-US"/>
              <a:t>CS483 – Digital Forensics</a:t>
            </a:r>
            <a:endParaRPr lang="en-US" dirty="0"/>
          </a:p>
        </p:txBody>
      </p:sp>
      <p:sp>
        <p:nvSpPr>
          <p:cNvPr id="5" name="Slide Number Placeholder 4">
            <a:extLst>
              <a:ext uri="{FF2B5EF4-FFF2-40B4-BE49-F238E27FC236}">
                <a16:creationId xmlns:a16="http://schemas.microsoft.com/office/drawing/2014/main" id="{F5EE3BF3-3F8D-F862-0CB7-756160720593}"/>
              </a:ext>
            </a:extLst>
          </p:cNvPr>
          <p:cNvSpPr>
            <a:spLocks noGrp="1"/>
          </p:cNvSpPr>
          <p:nvPr>
            <p:ph type="sldNum" sz="quarter" idx="12"/>
          </p:nvPr>
        </p:nvSpPr>
        <p:spPr/>
        <p:txBody>
          <a:bodyPr/>
          <a:lstStyle/>
          <a:p>
            <a:fld id="{C7F36220-D87F-47B8-89B0-52A4EDC587C4}" type="slidenum">
              <a:rPr lang="en-US" smtClean="0"/>
              <a:t>10</a:t>
            </a:fld>
            <a:endParaRPr lang="en-US"/>
          </a:p>
        </p:txBody>
      </p:sp>
    </p:spTree>
    <p:extLst>
      <p:ext uri="{BB962C8B-B14F-4D97-AF65-F5344CB8AC3E}">
        <p14:creationId xmlns:p14="http://schemas.microsoft.com/office/powerpoint/2010/main" val="7706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7539-CF2A-6676-9BA5-30A8C3CA45F9}"/>
              </a:ext>
            </a:extLst>
          </p:cNvPr>
          <p:cNvSpPr>
            <a:spLocks noGrp="1"/>
          </p:cNvSpPr>
          <p:nvPr>
            <p:ph type="title"/>
          </p:nvPr>
        </p:nvSpPr>
        <p:spPr>
          <a:xfrm>
            <a:off x="838200" y="18255"/>
            <a:ext cx="10515600" cy="1325563"/>
          </a:xfrm>
        </p:spPr>
        <p:txBody>
          <a:bodyPr/>
          <a:lstStyle/>
          <a:p>
            <a:r>
              <a:rPr lang="en-US" dirty="0"/>
              <a:t>Forensics Should be Integrated into IR</a:t>
            </a:r>
          </a:p>
        </p:txBody>
      </p:sp>
      <p:sp>
        <p:nvSpPr>
          <p:cNvPr id="4" name="Footer Placeholder 3">
            <a:extLst>
              <a:ext uri="{FF2B5EF4-FFF2-40B4-BE49-F238E27FC236}">
                <a16:creationId xmlns:a16="http://schemas.microsoft.com/office/drawing/2014/main" id="{0B8C775F-E067-6004-A052-9F8AD295152C}"/>
              </a:ext>
            </a:extLst>
          </p:cNvPr>
          <p:cNvSpPr>
            <a:spLocks noGrp="1"/>
          </p:cNvSpPr>
          <p:nvPr>
            <p:ph type="ftr" sz="quarter" idx="11"/>
          </p:nvPr>
        </p:nvSpPr>
        <p:spPr/>
        <p:txBody>
          <a:bodyPr/>
          <a:lstStyle/>
          <a:p>
            <a:r>
              <a:rPr lang="en-US"/>
              <a:t>CS483 – Digital Forensics</a:t>
            </a:r>
            <a:endParaRPr lang="en-US" dirty="0"/>
          </a:p>
        </p:txBody>
      </p:sp>
      <p:sp>
        <p:nvSpPr>
          <p:cNvPr id="5" name="Slide Number Placeholder 4">
            <a:extLst>
              <a:ext uri="{FF2B5EF4-FFF2-40B4-BE49-F238E27FC236}">
                <a16:creationId xmlns:a16="http://schemas.microsoft.com/office/drawing/2014/main" id="{F5EE3BF3-3F8D-F862-0CB7-756160720593}"/>
              </a:ext>
            </a:extLst>
          </p:cNvPr>
          <p:cNvSpPr>
            <a:spLocks noGrp="1"/>
          </p:cNvSpPr>
          <p:nvPr>
            <p:ph type="sldNum" sz="quarter" idx="12"/>
          </p:nvPr>
        </p:nvSpPr>
        <p:spPr/>
        <p:txBody>
          <a:bodyPr/>
          <a:lstStyle/>
          <a:p>
            <a:fld id="{C7F36220-D87F-47B8-89B0-52A4EDC587C4}" type="slidenum">
              <a:rPr lang="en-US" smtClean="0"/>
              <a:t>11</a:t>
            </a:fld>
            <a:endParaRPr lang="en-US"/>
          </a:p>
        </p:txBody>
      </p:sp>
      <p:pic>
        <p:nvPicPr>
          <p:cNvPr id="9" name="Picture 8">
            <a:extLst>
              <a:ext uri="{FF2B5EF4-FFF2-40B4-BE49-F238E27FC236}">
                <a16:creationId xmlns:a16="http://schemas.microsoft.com/office/drawing/2014/main" id="{D31D7D3B-A1B0-2484-7C80-AB1246A416F9}"/>
              </a:ext>
            </a:extLst>
          </p:cNvPr>
          <p:cNvPicPr>
            <a:picLocks noChangeAspect="1"/>
          </p:cNvPicPr>
          <p:nvPr/>
        </p:nvPicPr>
        <p:blipFill>
          <a:blip r:embed="rId2"/>
          <a:stretch>
            <a:fillRect/>
          </a:stretch>
        </p:blipFill>
        <p:spPr>
          <a:xfrm>
            <a:off x="3023759" y="1343817"/>
            <a:ext cx="5351804" cy="4895449"/>
          </a:xfrm>
          <a:prstGeom prst="rect">
            <a:avLst/>
          </a:prstGeom>
          <a:ln>
            <a:solidFill>
              <a:schemeClr val="tx1"/>
            </a:solidFill>
          </a:ln>
        </p:spPr>
      </p:pic>
    </p:spTree>
    <p:extLst>
      <p:ext uri="{BB962C8B-B14F-4D97-AF65-F5344CB8AC3E}">
        <p14:creationId xmlns:p14="http://schemas.microsoft.com/office/powerpoint/2010/main" val="238356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EF9D-E6EF-A398-9311-4C58C0673561}"/>
              </a:ext>
            </a:extLst>
          </p:cNvPr>
          <p:cNvSpPr>
            <a:spLocks noGrp="1"/>
          </p:cNvSpPr>
          <p:nvPr>
            <p:ph type="title"/>
          </p:nvPr>
        </p:nvSpPr>
        <p:spPr>
          <a:xfrm>
            <a:off x="838200" y="0"/>
            <a:ext cx="10515600" cy="1325563"/>
          </a:xfrm>
        </p:spPr>
        <p:txBody>
          <a:bodyPr/>
          <a:lstStyle/>
          <a:p>
            <a:r>
              <a:rPr lang="en-US" dirty="0"/>
              <a:t>Incident Response Steps</a:t>
            </a:r>
          </a:p>
        </p:txBody>
      </p:sp>
      <p:sp>
        <p:nvSpPr>
          <p:cNvPr id="4" name="Footer Placeholder 3">
            <a:extLst>
              <a:ext uri="{FF2B5EF4-FFF2-40B4-BE49-F238E27FC236}">
                <a16:creationId xmlns:a16="http://schemas.microsoft.com/office/drawing/2014/main" id="{CAE0B586-C07D-AC20-565A-C1C41ED174E3}"/>
              </a:ext>
            </a:extLst>
          </p:cNvPr>
          <p:cNvSpPr>
            <a:spLocks noGrp="1"/>
          </p:cNvSpPr>
          <p:nvPr>
            <p:ph type="ftr" sz="quarter" idx="11"/>
          </p:nvPr>
        </p:nvSpPr>
        <p:spPr/>
        <p:txBody>
          <a:bodyPr/>
          <a:lstStyle/>
          <a:p>
            <a:r>
              <a:rPr lang="en-US"/>
              <a:t>CS483 – Digital Forensics</a:t>
            </a:r>
            <a:endParaRPr lang="en-US" dirty="0"/>
          </a:p>
        </p:txBody>
      </p:sp>
      <p:sp>
        <p:nvSpPr>
          <p:cNvPr id="5" name="Slide Number Placeholder 4">
            <a:extLst>
              <a:ext uri="{FF2B5EF4-FFF2-40B4-BE49-F238E27FC236}">
                <a16:creationId xmlns:a16="http://schemas.microsoft.com/office/drawing/2014/main" id="{4E77CFAC-BABA-F354-5E9D-2691DA376F58}"/>
              </a:ext>
            </a:extLst>
          </p:cNvPr>
          <p:cNvSpPr>
            <a:spLocks noGrp="1"/>
          </p:cNvSpPr>
          <p:nvPr>
            <p:ph type="sldNum" sz="quarter" idx="12"/>
          </p:nvPr>
        </p:nvSpPr>
        <p:spPr/>
        <p:txBody>
          <a:bodyPr/>
          <a:lstStyle/>
          <a:p>
            <a:fld id="{C7F36220-D87F-47B8-89B0-52A4EDC587C4}" type="slidenum">
              <a:rPr lang="en-US" smtClean="0"/>
              <a:t>12</a:t>
            </a:fld>
            <a:endParaRPr lang="en-US"/>
          </a:p>
        </p:txBody>
      </p:sp>
      <p:sp>
        <p:nvSpPr>
          <p:cNvPr id="6" name="Content Placeholder 2">
            <a:extLst>
              <a:ext uri="{FF2B5EF4-FFF2-40B4-BE49-F238E27FC236}">
                <a16:creationId xmlns:a16="http://schemas.microsoft.com/office/drawing/2014/main" id="{3C0897C1-C94B-EDCD-4D32-816A4FA49C0A}"/>
              </a:ext>
            </a:extLst>
          </p:cNvPr>
          <p:cNvSpPr>
            <a:spLocks noGrp="1"/>
          </p:cNvSpPr>
          <p:nvPr>
            <p:ph sz="half" idx="1"/>
          </p:nvPr>
        </p:nvSpPr>
        <p:spPr>
          <a:xfrm>
            <a:off x="838200" y="1825625"/>
            <a:ext cx="5181600" cy="4351338"/>
          </a:xfrm>
        </p:spPr>
        <p:txBody>
          <a:bodyPr>
            <a:normAutofit/>
          </a:bodyPr>
          <a:lstStyle/>
          <a:p>
            <a:r>
              <a:rPr lang="en-US" dirty="0">
                <a:solidFill>
                  <a:srgbClr val="FF0000"/>
                </a:solidFill>
              </a:rPr>
              <a:t>Preparation</a:t>
            </a:r>
          </a:p>
          <a:p>
            <a:pPr lvl="1"/>
            <a:r>
              <a:rPr lang="en-US" dirty="0"/>
              <a:t>Plan, be ready</a:t>
            </a:r>
          </a:p>
          <a:p>
            <a:r>
              <a:rPr lang="en-US" dirty="0">
                <a:solidFill>
                  <a:srgbClr val="FF0000"/>
                </a:solidFill>
              </a:rPr>
              <a:t>Identification</a:t>
            </a:r>
          </a:p>
          <a:p>
            <a:pPr lvl="1"/>
            <a:r>
              <a:rPr lang="en-US" dirty="0"/>
              <a:t>Is there a problem here?</a:t>
            </a:r>
          </a:p>
          <a:p>
            <a:r>
              <a:rPr lang="en-US" dirty="0">
                <a:solidFill>
                  <a:srgbClr val="FF0000"/>
                </a:solidFill>
              </a:rPr>
              <a:t>Containment</a:t>
            </a:r>
          </a:p>
          <a:p>
            <a:pPr lvl="1"/>
            <a:r>
              <a:rPr lang="en-US" dirty="0"/>
              <a:t>Control the bleeding</a:t>
            </a:r>
          </a:p>
        </p:txBody>
      </p:sp>
      <p:sp>
        <p:nvSpPr>
          <p:cNvPr id="7" name="Content Placeholder 3">
            <a:extLst>
              <a:ext uri="{FF2B5EF4-FFF2-40B4-BE49-F238E27FC236}">
                <a16:creationId xmlns:a16="http://schemas.microsoft.com/office/drawing/2014/main" id="{F1020527-43C3-43C9-C90F-05DFDA87FDC7}"/>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rPr>
              <a:t>Eradication</a:t>
            </a:r>
          </a:p>
          <a:p>
            <a:pPr lvl="1"/>
            <a:r>
              <a:rPr lang="en-US"/>
              <a:t>Eliminate the problem</a:t>
            </a:r>
          </a:p>
          <a:p>
            <a:r>
              <a:rPr lang="en-US">
                <a:solidFill>
                  <a:srgbClr val="FF0000"/>
                </a:solidFill>
              </a:rPr>
              <a:t>Recovery</a:t>
            </a:r>
          </a:p>
          <a:p>
            <a:pPr lvl="1"/>
            <a:r>
              <a:rPr lang="en-US"/>
              <a:t>Return to full operation</a:t>
            </a:r>
          </a:p>
          <a:p>
            <a:r>
              <a:rPr lang="en-US">
                <a:solidFill>
                  <a:srgbClr val="FF0000"/>
                </a:solidFill>
              </a:rPr>
              <a:t>Lessons Learned</a:t>
            </a:r>
          </a:p>
          <a:p>
            <a:pPr lvl="1"/>
            <a:r>
              <a:rPr lang="en-US"/>
              <a:t>Prevent future incidents and improve the response process. </a:t>
            </a:r>
          </a:p>
          <a:p>
            <a:endParaRPr lang="en-US" dirty="0"/>
          </a:p>
        </p:txBody>
      </p:sp>
    </p:spTree>
    <p:extLst>
      <p:ext uri="{BB962C8B-B14F-4D97-AF65-F5344CB8AC3E}">
        <p14:creationId xmlns:p14="http://schemas.microsoft.com/office/powerpoint/2010/main" val="327392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EF9D-E6EF-A398-9311-4C58C0673561}"/>
              </a:ext>
            </a:extLst>
          </p:cNvPr>
          <p:cNvSpPr>
            <a:spLocks noGrp="1"/>
          </p:cNvSpPr>
          <p:nvPr>
            <p:ph type="title"/>
          </p:nvPr>
        </p:nvSpPr>
        <p:spPr>
          <a:xfrm>
            <a:off x="838200" y="0"/>
            <a:ext cx="10515600" cy="1325563"/>
          </a:xfrm>
        </p:spPr>
        <p:txBody>
          <a:bodyPr/>
          <a:lstStyle/>
          <a:p>
            <a:r>
              <a:rPr lang="en-US" dirty="0"/>
              <a:t>Forensics Driven CTI</a:t>
            </a:r>
          </a:p>
        </p:txBody>
      </p:sp>
      <p:sp>
        <p:nvSpPr>
          <p:cNvPr id="5" name="Slide Number Placeholder 4">
            <a:extLst>
              <a:ext uri="{FF2B5EF4-FFF2-40B4-BE49-F238E27FC236}">
                <a16:creationId xmlns:a16="http://schemas.microsoft.com/office/drawing/2014/main" id="{4E77CFAC-BABA-F354-5E9D-2691DA376F58}"/>
              </a:ext>
            </a:extLst>
          </p:cNvPr>
          <p:cNvSpPr>
            <a:spLocks noGrp="1"/>
          </p:cNvSpPr>
          <p:nvPr>
            <p:ph type="sldNum" sz="quarter" idx="12"/>
          </p:nvPr>
        </p:nvSpPr>
        <p:spPr/>
        <p:txBody>
          <a:bodyPr/>
          <a:lstStyle/>
          <a:p>
            <a:fld id="{C7F36220-D87F-47B8-89B0-52A4EDC587C4}" type="slidenum">
              <a:rPr lang="en-US" smtClean="0"/>
              <a:t>13</a:t>
            </a:fld>
            <a:endParaRPr lang="en-US"/>
          </a:p>
        </p:txBody>
      </p:sp>
      <p:sp>
        <p:nvSpPr>
          <p:cNvPr id="9" name="Content Placeholder 2">
            <a:extLst>
              <a:ext uri="{FF2B5EF4-FFF2-40B4-BE49-F238E27FC236}">
                <a16:creationId xmlns:a16="http://schemas.microsoft.com/office/drawing/2014/main" id="{884F083C-D6FF-FB31-7EF1-70803BA8440A}"/>
              </a:ext>
            </a:extLst>
          </p:cNvPr>
          <p:cNvSpPr>
            <a:spLocks noGrp="1"/>
          </p:cNvSpPr>
          <p:nvPr>
            <p:ph sz="half" idx="1"/>
          </p:nvPr>
        </p:nvSpPr>
        <p:spPr>
          <a:xfrm>
            <a:off x="1116732" y="4374245"/>
            <a:ext cx="3010319" cy="676415"/>
          </a:xfrm>
        </p:spPr>
        <p:txBody>
          <a:bodyPr>
            <a:normAutofit/>
          </a:bodyPr>
          <a:lstStyle/>
          <a:p>
            <a:pPr marL="0" indent="0" algn="ctr">
              <a:buNone/>
            </a:pPr>
            <a:r>
              <a:rPr lang="en-US" dirty="0"/>
              <a:t>Diamond Model</a:t>
            </a:r>
          </a:p>
          <a:p>
            <a:pPr lvl="1"/>
            <a:endParaRPr lang="en-US" dirty="0"/>
          </a:p>
        </p:txBody>
      </p:sp>
      <p:sp>
        <p:nvSpPr>
          <p:cNvPr id="10" name="Content Placeholder 5">
            <a:extLst>
              <a:ext uri="{FF2B5EF4-FFF2-40B4-BE49-F238E27FC236}">
                <a16:creationId xmlns:a16="http://schemas.microsoft.com/office/drawing/2014/main" id="{0D75CE3A-5EC0-766C-3E37-C160E2208F7B}"/>
              </a:ext>
            </a:extLst>
          </p:cNvPr>
          <p:cNvSpPr txBox="1">
            <a:spLocks/>
          </p:cNvSpPr>
          <p:nvPr/>
        </p:nvSpPr>
        <p:spPr>
          <a:xfrm>
            <a:off x="8032368" y="801207"/>
            <a:ext cx="3171544" cy="2100105"/>
          </a:xfrm>
          <a:prstGeom prst="rect">
            <a:avLst/>
          </a:prstGeom>
          <a:ln>
            <a:solidFill>
              <a:schemeClr val="tx1"/>
            </a:solidFill>
          </a:ln>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a:t>Reconnaissance</a:t>
            </a:r>
          </a:p>
          <a:p>
            <a:pPr lvl="1"/>
            <a:r>
              <a:rPr lang="en-US" sz="2000"/>
              <a:t>Weaponization</a:t>
            </a:r>
          </a:p>
          <a:p>
            <a:pPr lvl="1"/>
            <a:r>
              <a:rPr lang="en-US" sz="2000"/>
              <a:t>Delivery</a:t>
            </a:r>
          </a:p>
          <a:p>
            <a:pPr lvl="1"/>
            <a:r>
              <a:rPr lang="en-US" sz="2000"/>
              <a:t>Exploitation</a:t>
            </a:r>
          </a:p>
          <a:p>
            <a:pPr lvl="1"/>
            <a:r>
              <a:rPr lang="en-US" sz="2000"/>
              <a:t>Installation</a:t>
            </a:r>
          </a:p>
          <a:p>
            <a:pPr lvl="1"/>
            <a:r>
              <a:rPr lang="en-US" sz="2000"/>
              <a:t>Command and Control</a:t>
            </a:r>
          </a:p>
          <a:p>
            <a:pPr lvl="1"/>
            <a:r>
              <a:rPr lang="en-US" sz="2000"/>
              <a:t>Actions on the Objective</a:t>
            </a:r>
            <a:endParaRPr lang="en-US" sz="2000" dirty="0"/>
          </a:p>
        </p:txBody>
      </p:sp>
      <p:pic>
        <p:nvPicPr>
          <p:cNvPr id="11" name="Picture 2" descr="Image for post">
            <a:extLst>
              <a:ext uri="{FF2B5EF4-FFF2-40B4-BE49-F238E27FC236}">
                <a16:creationId xmlns:a16="http://schemas.microsoft.com/office/drawing/2014/main" id="{A8F325C2-FAD6-C0F6-45EC-C9C687124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507" y="3695471"/>
            <a:ext cx="3916731" cy="25919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2" descr="CyCraft Classroom: MITRE ATT&amp;CK vs. Cyber Kill Chain vs. Diamond Model | by  CyCraft Technology Corp | CyCraft | Medium">
            <a:extLst>
              <a:ext uri="{FF2B5EF4-FFF2-40B4-BE49-F238E27FC236}">
                <a16:creationId xmlns:a16="http://schemas.microsoft.com/office/drawing/2014/main" id="{1FC067BD-88C5-06DF-BAEB-FE348AE95B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64" t="19798" r="17500" b="2828"/>
          <a:stretch/>
        </p:blipFill>
        <p:spPr bwMode="auto">
          <a:xfrm>
            <a:off x="274655" y="1690688"/>
            <a:ext cx="4694474" cy="26835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9D542141-14BC-754D-AEE4-8389041E46D2}"/>
              </a:ext>
            </a:extLst>
          </p:cNvPr>
          <p:cNvSpPr txBox="1">
            <a:spLocks/>
          </p:cNvSpPr>
          <p:nvPr/>
        </p:nvSpPr>
        <p:spPr>
          <a:xfrm>
            <a:off x="5717712" y="6385299"/>
            <a:ext cx="3010319" cy="676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MITRE ATT&amp;CK</a:t>
            </a:r>
          </a:p>
          <a:p>
            <a:pPr lvl="1"/>
            <a:endParaRPr lang="en-US" dirty="0"/>
          </a:p>
        </p:txBody>
      </p:sp>
      <p:sp>
        <p:nvSpPr>
          <p:cNvPr id="14" name="Content Placeholder 2">
            <a:extLst>
              <a:ext uri="{FF2B5EF4-FFF2-40B4-BE49-F238E27FC236}">
                <a16:creationId xmlns:a16="http://schemas.microsoft.com/office/drawing/2014/main" id="{C8C6A20E-DEC3-CE09-6529-41F51676313C}"/>
              </a:ext>
            </a:extLst>
          </p:cNvPr>
          <p:cNvSpPr txBox="1">
            <a:spLocks/>
          </p:cNvSpPr>
          <p:nvPr/>
        </p:nvSpPr>
        <p:spPr>
          <a:xfrm>
            <a:off x="8032368" y="2901312"/>
            <a:ext cx="3010319" cy="676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Cyber Kill Chain</a:t>
            </a:r>
          </a:p>
          <a:p>
            <a:pPr lvl="1"/>
            <a:endParaRPr lang="en-US" dirty="0"/>
          </a:p>
        </p:txBody>
      </p:sp>
    </p:spTree>
    <p:extLst>
      <p:ext uri="{BB962C8B-B14F-4D97-AF65-F5344CB8AC3E}">
        <p14:creationId xmlns:p14="http://schemas.microsoft.com/office/powerpoint/2010/main" val="18838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a:xfrm>
            <a:off x="838200" y="18255"/>
            <a:ext cx="10515600" cy="1325563"/>
          </a:xfrm>
        </p:spPr>
        <p:txBody>
          <a:bodyPr/>
          <a:lstStyle/>
          <a:p>
            <a:r>
              <a:rPr lang="en-US" dirty="0"/>
              <a:t>Forensics Driven CTI</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p:txBody>
          <a:bodyPr>
            <a:normAutofit lnSpcReduction="10000"/>
          </a:bodyPr>
          <a:lstStyle/>
          <a:p>
            <a:pPr algn="l"/>
            <a:r>
              <a:rPr lang="en-US" sz="3200" dirty="0"/>
              <a:t>Cyber Threat Intelligence (CTI) is often created from forensics and IR reports</a:t>
            </a:r>
          </a:p>
          <a:p>
            <a:pPr algn="l"/>
            <a:r>
              <a:rPr lang="en-US" sz="3200" dirty="0"/>
              <a:t>IOCs</a:t>
            </a:r>
          </a:p>
          <a:p>
            <a:pPr algn="l"/>
            <a:r>
              <a:rPr lang="en-US" sz="3200" dirty="0"/>
              <a:t>Attacker motivation and intent</a:t>
            </a:r>
          </a:p>
          <a:p>
            <a:pPr algn="l"/>
            <a:r>
              <a:rPr lang="en-US" sz="3200" dirty="0"/>
              <a:t>Targeting</a:t>
            </a:r>
            <a:r>
              <a:rPr lang="en-US" dirty="0"/>
              <a:t> / Victimology</a:t>
            </a:r>
          </a:p>
          <a:p>
            <a:pPr lvl="1"/>
            <a:r>
              <a:rPr lang="en-US" dirty="0"/>
              <a:t>Who is the attacker targeting?</a:t>
            </a:r>
          </a:p>
          <a:p>
            <a:pPr algn="l"/>
            <a:r>
              <a:rPr lang="en-US" sz="3200" dirty="0"/>
              <a:t>Battle Damage Assessments</a:t>
            </a:r>
          </a:p>
          <a:p>
            <a:pPr lvl="1"/>
            <a:r>
              <a:rPr lang="en-US" sz="2800" dirty="0"/>
              <a:t>The earlier in the kill chain you can intercept the attack, the less likely the attacker will achieve their desired end state</a:t>
            </a:r>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14</a:t>
            </a:fld>
            <a:endParaRPr lang="en-US"/>
          </a:p>
        </p:txBody>
      </p:sp>
    </p:spTree>
    <p:extLst>
      <p:ext uri="{BB962C8B-B14F-4D97-AF65-F5344CB8AC3E}">
        <p14:creationId xmlns:p14="http://schemas.microsoft.com/office/powerpoint/2010/main" val="306774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C9BD-EA33-453F-80CF-FCE9E7531F9C}"/>
              </a:ext>
            </a:extLst>
          </p:cNvPr>
          <p:cNvSpPr>
            <a:spLocks noGrp="1"/>
          </p:cNvSpPr>
          <p:nvPr>
            <p:ph type="title"/>
          </p:nvPr>
        </p:nvSpPr>
        <p:spPr>
          <a:xfrm>
            <a:off x="838200" y="18255"/>
            <a:ext cx="10515600" cy="1325563"/>
          </a:xfrm>
        </p:spPr>
        <p:txBody>
          <a:bodyPr/>
          <a:lstStyle/>
          <a:p>
            <a:r>
              <a:rPr lang="en-US" dirty="0"/>
              <a:t>Summary</a:t>
            </a:r>
          </a:p>
        </p:txBody>
      </p:sp>
      <p:sp>
        <p:nvSpPr>
          <p:cNvPr id="3" name="Content Placeholder 2">
            <a:extLst>
              <a:ext uri="{FF2B5EF4-FFF2-40B4-BE49-F238E27FC236}">
                <a16:creationId xmlns:a16="http://schemas.microsoft.com/office/drawing/2014/main" id="{850E52DC-F5A4-4515-932F-3CC8F8D76B9D}"/>
              </a:ext>
            </a:extLst>
          </p:cNvPr>
          <p:cNvSpPr>
            <a:spLocks noGrp="1"/>
          </p:cNvSpPr>
          <p:nvPr>
            <p:ph idx="1"/>
          </p:nvPr>
        </p:nvSpPr>
        <p:spPr/>
        <p:txBody>
          <a:bodyPr>
            <a:normAutofit/>
          </a:bodyPr>
          <a:lstStyle/>
          <a:p>
            <a:pPr algn="l"/>
            <a:r>
              <a:rPr lang="en-US" sz="3200" dirty="0"/>
              <a:t>Digital Investigations</a:t>
            </a:r>
          </a:p>
          <a:p>
            <a:pPr algn="l"/>
            <a:r>
              <a:rPr lang="en-US" sz="3200" dirty="0"/>
              <a:t>Forensics Reporting</a:t>
            </a:r>
          </a:p>
          <a:p>
            <a:pPr algn="l"/>
            <a:r>
              <a:rPr lang="en-US" sz="3200" dirty="0"/>
              <a:t>Incident Response</a:t>
            </a:r>
          </a:p>
          <a:p>
            <a:pPr algn="l"/>
            <a:r>
              <a:rPr lang="en-US" sz="3200" dirty="0"/>
              <a:t>Forensics Driven CTI</a:t>
            </a:r>
          </a:p>
          <a:p>
            <a:pPr marL="0" indent="0" algn="l">
              <a:buNone/>
            </a:pPr>
            <a:endParaRPr lang="en-US" sz="3200" dirty="0"/>
          </a:p>
        </p:txBody>
      </p:sp>
      <p:sp>
        <p:nvSpPr>
          <p:cNvPr id="4" name="Footer Placeholder 3">
            <a:extLst>
              <a:ext uri="{FF2B5EF4-FFF2-40B4-BE49-F238E27FC236}">
                <a16:creationId xmlns:a16="http://schemas.microsoft.com/office/drawing/2014/main" id="{4DE80DCC-A601-4853-B98C-0D21AB3BC4F2}"/>
              </a:ext>
            </a:extLst>
          </p:cNvPr>
          <p:cNvSpPr>
            <a:spLocks noGrp="1"/>
          </p:cNvSpPr>
          <p:nvPr>
            <p:ph type="ftr" sz="quarter" idx="11"/>
          </p:nvPr>
        </p:nvSpPr>
        <p:spPr/>
        <p:txBody>
          <a:bodyPr/>
          <a:lstStyle/>
          <a:p>
            <a:r>
              <a:rPr lang="en-US" dirty="0"/>
              <a:t>CS483 – Digital Forensics</a:t>
            </a:r>
          </a:p>
        </p:txBody>
      </p:sp>
      <p:sp>
        <p:nvSpPr>
          <p:cNvPr id="5" name="Slide Number Placeholder 4">
            <a:extLst>
              <a:ext uri="{FF2B5EF4-FFF2-40B4-BE49-F238E27FC236}">
                <a16:creationId xmlns:a16="http://schemas.microsoft.com/office/drawing/2014/main" id="{14865A00-0EBE-4B04-8C87-A1D9806A2C06}"/>
              </a:ext>
            </a:extLst>
          </p:cNvPr>
          <p:cNvSpPr>
            <a:spLocks noGrp="1"/>
          </p:cNvSpPr>
          <p:nvPr>
            <p:ph type="sldNum" sz="quarter" idx="12"/>
          </p:nvPr>
        </p:nvSpPr>
        <p:spPr/>
        <p:txBody>
          <a:bodyPr/>
          <a:lstStyle/>
          <a:p>
            <a:fld id="{C7F36220-D87F-47B8-89B0-52A4EDC587C4}" type="slidenum">
              <a:rPr lang="en-US" smtClean="0"/>
              <a:t>15</a:t>
            </a:fld>
            <a:endParaRPr lang="en-US"/>
          </a:p>
        </p:txBody>
      </p:sp>
    </p:spTree>
    <p:extLst>
      <p:ext uri="{BB962C8B-B14F-4D97-AF65-F5344CB8AC3E}">
        <p14:creationId xmlns:p14="http://schemas.microsoft.com/office/powerpoint/2010/main" val="15162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B0CF-6A66-4914-B151-940A35CCB529}"/>
              </a:ext>
            </a:extLst>
          </p:cNvPr>
          <p:cNvSpPr>
            <a:spLocks noGrp="1"/>
          </p:cNvSpPr>
          <p:nvPr>
            <p:ph type="title"/>
          </p:nvPr>
        </p:nvSpPr>
        <p:spPr>
          <a:xfrm>
            <a:off x="838200" y="18255"/>
            <a:ext cx="10515600" cy="1325563"/>
          </a:xfrm>
        </p:spPr>
        <p:txBody>
          <a:bodyPr/>
          <a:lstStyle/>
          <a:p>
            <a:r>
              <a:rPr lang="en-US" dirty="0"/>
              <a:t>If You Remember 4 Things…</a:t>
            </a:r>
          </a:p>
        </p:txBody>
      </p:sp>
      <p:sp>
        <p:nvSpPr>
          <p:cNvPr id="3" name="Content Placeholder 2">
            <a:extLst>
              <a:ext uri="{FF2B5EF4-FFF2-40B4-BE49-F238E27FC236}">
                <a16:creationId xmlns:a16="http://schemas.microsoft.com/office/drawing/2014/main" id="{C80CAC15-8292-4242-A18C-6AFE31971D2A}"/>
              </a:ext>
            </a:extLst>
          </p:cNvPr>
          <p:cNvSpPr>
            <a:spLocks noGrp="1"/>
          </p:cNvSpPr>
          <p:nvPr>
            <p:ph idx="1"/>
          </p:nvPr>
        </p:nvSpPr>
        <p:spPr/>
        <p:txBody>
          <a:bodyPr>
            <a:normAutofit/>
          </a:bodyPr>
          <a:lstStyle/>
          <a:p>
            <a:pPr algn="l"/>
            <a:r>
              <a:rPr lang="en-US" sz="3500" b="0" i="0" u="none" strike="noStrike" baseline="0" dirty="0"/>
              <a:t>Everything is a </a:t>
            </a:r>
            <a:r>
              <a:rPr lang="en-US" sz="3500" b="1" i="0" u="none" strike="noStrike" baseline="0" dirty="0"/>
              <a:t>data structure</a:t>
            </a:r>
            <a:r>
              <a:rPr lang="en-US" sz="3500" b="0" i="0" u="none" strike="noStrike" baseline="0" dirty="0"/>
              <a:t>.</a:t>
            </a:r>
          </a:p>
          <a:p>
            <a:pPr algn="l"/>
            <a:endParaRPr lang="en-US" sz="3500" b="0" i="0" u="none" strike="noStrike" baseline="0" dirty="0"/>
          </a:p>
          <a:p>
            <a:pPr algn="l"/>
            <a:r>
              <a:rPr lang="en-US" sz="3500" b="0" i="0" u="none" strike="noStrike" baseline="0" dirty="0"/>
              <a:t>It’s all </a:t>
            </a:r>
            <a:r>
              <a:rPr lang="en-US" sz="3500" b="1" i="0" u="none" strike="noStrike" baseline="0" dirty="0"/>
              <a:t>code</a:t>
            </a:r>
            <a:r>
              <a:rPr lang="en-US" sz="3500" b="0" i="0" u="none" strike="noStrike" baseline="0" dirty="0"/>
              <a:t>. Not magic.</a:t>
            </a:r>
          </a:p>
          <a:p>
            <a:pPr algn="l"/>
            <a:endParaRPr lang="en-US" sz="3500" b="0" i="0" u="none" strike="noStrike" baseline="0" dirty="0"/>
          </a:p>
          <a:p>
            <a:pPr algn="l"/>
            <a:r>
              <a:rPr lang="en-US" sz="3500" b="1" i="0" u="none" strike="noStrike" baseline="0" dirty="0"/>
              <a:t>Abstraction </a:t>
            </a:r>
            <a:r>
              <a:rPr lang="en-US" sz="3500" b="0" i="0" u="none" strike="noStrike" baseline="0" dirty="0"/>
              <a:t>leaves gaps.</a:t>
            </a:r>
          </a:p>
          <a:p>
            <a:pPr algn="l"/>
            <a:endParaRPr lang="en-US" sz="3500" b="0" i="0" u="none" strike="noStrike" baseline="0" dirty="0"/>
          </a:p>
          <a:p>
            <a:pPr algn="l"/>
            <a:r>
              <a:rPr lang="en-US" sz="3500" b="0" i="0" u="none" strike="noStrike" baseline="0" dirty="0"/>
              <a:t>Own your </a:t>
            </a:r>
            <a:r>
              <a:rPr lang="en-US" sz="3500" b="1" i="0" u="none" strike="noStrike" baseline="0" dirty="0"/>
              <a:t>tools</a:t>
            </a:r>
            <a:r>
              <a:rPr lang="en-US" sz="3500" b="0" i="0" u="none" strike="noStrike" baseline="0" dirty="0"/>
              <a:t>.</a:t>
            </a:r>
            <a:endParaRPr lang="en-US" sz="3500" dirty="0"/>
          </a:p>
        </p:txBody>
      </p:sp>
      <p:sp>
        <p:nvSpPr>
          <p:cNvPr id="5" name="Slide Number Placeholder 4">
            <a:extLst>
              <a:ext uri="{FF2B5EF4-FFF2-40B4-BE49-F238E27FC236}">
                <a16:creationId xmlns:a16="http://schemas.microsoft.com/office/drawing/2014/main" id="{0087F419-E8B7-4362-9CA2-5210012C440E}"/>
              </a:ext>
            </a:extLst>
          </p:cNvPr>
          <p:cNvSpPr>
            <a:spLocks noGrp="1"/>
          </p:cNvSpPr>
          <p:nvPr>
            <p:ph type="sldNum" sz="quarter" idx="12"/>
          </p:nvPr>
        </p:nvSpPr>
        <p:spPr/>
        <p:txBody>
          <a:bodyPr/>
          <a:lstStyle/>
          <a:p>
            <a:fld id="{C7F36220-D87F-47B8-89B0-52A4EDC587C4}" type="slidenum">
              <a:rPr lang="en-US" smtClean="0"/>
              <a:t>16</a:t>
            </a:fld>
            <a:endParaRPr lang="en-US"/>
          </a:p>
        </p:txBody>
      </p:sp>
      <p:sp>
        <p:nvSpPr>
          <p:cNvPr id="6" name="Footer Placeholder 3">
            <a:extLst>
              <a:ext uri="{FF2B5EF4-FFF2-40B4-BE49-F238E27FC236}">
                <a16:creationId xmlns:a16="http://schemas.microsoft.com/office/drawing/2014/main" id="{92A58591-A64B-4167-933C-688ADDBEC998}"/>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7519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7001-C2E6-47ED-9281-3731343123B7}"/>
              </a:ext>
            </a:extLst>
          </p:cNvPr>
          <p:cNvSpPr>
            <a:spLocks noGrp="1"/>
          </p:cNvSpPr>
          <p:nvPr>
            <p:ph type="title"/>
          </p:nvPr>
        </p:nvSpPr>
        <p:spPr>
          <a:xfrm>
            <a:off x="838200" y="18255"/>
            <a:ext cx="10515600" cy="1325563"/>
          </a:xfrm>
        </p:spPr>
        <p:txBody>
          <a:bodyPr/>
          <a:lstStyle/>
          <a:p>
            <a:r>
              <a:rPr lang="en-US" dirty="0"/>
              <a:t>For Next Lesson</a:t>
            </a:r>
          </a:p>
        </p:txBody>
      </p:sp>
      <p:sp>
        <p:nvSpPr>
          <p:cNvPr id="3" name="Content Placeholder 2">
            <a:extLst>
              <a:ext uri="{FF2B5EF4-FFF2-40B4-BE49-F238E27FC236}">
                <a16:creationId xmlns:a16="http://schemas.microsoft.com/office/drawing/2014/main" id="{1B7893D4-05B0-43E6-A5CD-A6243447E718}"/>
              </a:ext>
            </a:extLst>
          </p:cNvPr>
          <p:cNvSpPr>
            <a:spLocks noGrp="1"/>
          </p:cNvSpPr>
          <p:nvPr>
            <p:ph idx="1"/>
          </p:nvPr>
        </p:nvSpPr>
        <p:spPr/>
        <p:txBody>
          <a:bodyPr/>
          <a:lstStyle/>
          <a:p>
            <a:r>
              <a:rPr lang="en-US" dirty="0"/>
              <a:t>Read Chapters 1-3 from </a:t>
            </a:r>
            <a:r>
              <a:rPr lang="en-US" sz="2800" b="0" i="1" u="none" strike="noStrike" baseline="0" dirty="0"/>
              <a:t>File System Forensic Analysis</a:t>
            </a:r>
            <a:r>
              <a:rPr lang="en-US" sz="2800" b="0" i="0" u="none" strike="noStrike" baseline="0" dirty="0"/>
              <a:t> </a:t>
            </a:r>
            <a:r>
              <a:rPr lang="en-US" dirty="0"/>
              <a:t>(</a:t>
            </a:r>
            <a:r>
              <a:rPr lang="en-US" sz="2800" b="0" i="0" u="none" strike="noStrike" baseline="0" dirty="0"/>
              <a:t>Carrier)</a:t>
            </a:r>
          </a:p>
        </p:txBody>
      </p:sp>
      <p:sp>
        <p:nvSpPr>
          <p:cNvPr id="5" name="Slide Number Placeholder 4">
            <a:extLst>
              <a:ext uri="{FF2B5EF4-FFF2-40B4-BE49-F238E27FC236}">
                <a16:creationId xmlns:a16="http://schemas.microsoft.com/office/drawing/2014/main" id="{B2F82BDC-DD58-4AE6-A943-9873886B3189}"/>
              </a:ext>
            </a:extLst>
          </p:cNvPr>
          <p:cNvSpPr>
            <a:spLocks noGrp="1"/>
          </p:cNvSpPr>
          <p:nvPr>
            <p:ph type="sldNum" sz="quarter" idx="12"/>
          </p:nvPr>
        </p:nvSpPr>
        <p:spPr/>
        <p:txBody>
          <a:bodyPr/>
          <a:lstStyle/>
          <a:p>
            <a:fld id="{C7F36220-D87F-47B8-89B0-52A4EDC587C4}" type="slidenum">
              <a:rPr lang="en-US" smtClean="0"/>
              <a:t>17</a:t>
            </a:fld>
            <a:endParaRPr lang="en-US"/>
          </a:p>
        </p:txBody>
      </p:sp>
      <p:sp>
        <p:nvSpPr>
          <p:cNvPr id="6" name="Footer Placeholder 3">
            <a:extLst>
              <a:ext uri="{FF2B5EF4-FFF2-40B4-BE49-F238E27FC236}">
                <a16:creationId xmlns:a16="http://schemas.microsoft.com/office/drawing/2014/main" id="{15E02580-C8C5-481A-A3C7-3FCA6ECEF0CE}"/>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4" name="Picture 10" descr="Untitled">
            <a:extLst>
              <a:ext uri="{FF2B5EF4-FFF2-40B4-BE49-F238E27FC236}">
                <a16:creationId xmlns:a16="http://schemas.microsoft.com/office/drawing/2014/main" id="{954A26A5-B957-6E40-B23B-C1C6F8E3B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957" y="3267133"/>
            <a:ext cx="2199290" cy="29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44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DC44-9109-40D6-BCCB-E8B59FFF6CBF}"/>
              </a:ext>
            </a:extLst>
          </p:cNvPr>
          <p:cNvSpPr>
            <a:spLocks noGrp="1"/>
          </p:cNvSpPr>
          <p:nvPr>
            <p:ph type="title"/>
          </p:nvPr>
        </p:nvSpPr>
        <p:spPr>
          <a:xfrm>
            <a:off x="838200" y="18255"/>
            <a:ext cx="10515600" cy="1325563"/>
          </a:xfrm>
        </p:spPr>
        <p:txBody>
          <a:bodyPr/>
          <a:lstStyle/>
          <a:p>
            <a:r>
              <a:rPr lang="en-US" dirty="0"/>
              <a:t>Review Questions</a:t>
            </a:r>
          </a:p>
        </p:txBody>
      </p:sp>
      <p:sp>
        <p:nvSpPr>
          <p:cNvPr id="3" name="Content Placeholder 2">
            <a:extLst>
              <a:ext uri="{FF2B5EF4-FFF2-40B4-BE49-F238E27FC236}">
                <a16:creationId xmlns:a16="http://schemas.microsoft.com/office/drawing/2014/main" id="{B7B8C956-6CC0-4385-8EB5-9C52CE78314A}"/>
              </a:ext>
            </a:extLst>
          </p:cNvPr>
          <p:cNvSpPr>
            <a:spLocks noGrp="1"/>
          </p:cNvSpPr>
          <p:nvPr>
            <p:ph idx="1"/>
          </p:nvPr>
        </p:nvSpPr>
        <p:spPr/>
        <p:txBody>
          <a:bodyPr>
            <a:normAutofit/>
          </a:bodyPr>
          <a:lstStyle/>
          <a:p>
            <a:pPr algn="l"/>
            <a:r>
              <a:rPr lang="en-US" sz="3200" b="0" u="none" strike="noStrike" baseline="0" dirty="0"/>
              <a:t>What can Digital Forensic Efforts Provide?</a:t>
            </a:r>
          </a:p>
          <a:p>
            <a:pPr algn="l"/>
            <a:r>
              <a:rPr lang="en-US" sz="3200" b="0" u="none" strike="noStrike" baseline="0" dirty="0"/>
              <a:t>What is the Daubert Standard?</a:t>
            </a:r>
          </a:p>
          <a:p>
            <a:pPr algn="l"/>
            <a:r>
              <a:rPr lang="en-US" sz="3200" dirty="0"/>
              <a:t>What are the Daubert Factors?</a:t>
            </a:r>
          </a:p>
          <a:p>
            <a:pPr algn="l"/>
            <a:r>
              <a:rPr lang="en-US" sz="3200" dirty="0"/>
              <a:t>What is Locard’s Exchange Principle?</a:t>
            </a:r>
          </a:p>
          <a:p>
            <a:pPr algn="l"/>
            <a:r>
              <a:rPr lang="en-US" sz="3200" dirty="0"/>
              <a:t>What is the Observer Effect?</a:t>
            </a:r>
          </a:p>
        </p:txBody>
      </p:sp>
      <p:sp>
        <p:nvSpPr>
          <p:cNvPr id="5" name="Slide Number Placeholder 4">
            <a:extLst>
              <a:ext uri="{FF2B5EF4-FFF2-40B4-BE49-F238E27FC236}">
                <a16:creationId xmlns:a16="http://schemas.microsoft.com/office/drawing/2014/main" id="{0DF15194-3138-470E-9089-6A3C32570287}"/>
              </a:ext>
            </a:extLst>
          </p:cNvPr>
          <p:cNvSpPr>
            <a:spLocks noGrp="1"/>
          </p:cNvSpPr>
          <p:nvPr>
            <p:ph type="sldNum" sz="quarter" idx="12"/>
          </p:nvPr>
        </p:nvSpPr>
        <p:spPr/>
        <p:txBody>
          <a:bodyPr/>
          <a:lstStyle/>
          <a:p>
            <a:fld id="{C7F36220-D87F-47B8-89B0-52A4EDC587C4}" type="slidenum">
              <a:rPr lang="en-US" smtClean="0"/>
              <a:t>2</a:t>
            </a:fld>
            <a:endParaRPr lang="en-US"/>
          </a:p>
        </p:txBody>
      </p:sp>
      <p:sp>
        <p:nvSpPr>
          <p:cNvPr id="6" name="Footer Placeholder 3">
            <a:extLst>
              <a:ext uri="{FF2B5EF4-FFF2-40B4-BE49-F238E27FC236}">
                <a16:creationId xmlns:a16="http://schemas.microsoft.com/office/drawing/2014/main" id="{033BA531-49AA-4F2E-BDEF-3BFC9B66FD0C}"/>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9473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DC44-9109-40D6-BCCB-E8B59FFF6CBF}"/>
              </a:ext>
            </a:extLst>
          </p:cNvPr>
          <p:cNvSpPr>
            <a:spLocks noGrp="1"/>
          </p:cNvSpPr>
          <p:nvPr>
            <p:ph type="title"/>
          </p:nvPr>
        </p:nvSpPr>
        <p:spPr>
          <a:xfrm>
            <a:off x="838200" y="18255"/>
            <a:ext cx="10515600" cy="1325563"/>
          </a:xfrm>
        </p:spPr>
        <p:txBody>
          <a:bodyPr/>
          <a:lstStyle/>
          <a:p>
            <a:r>
              <a:rPr lang="en-US" dirty="0"/>
              <a:t>Paper Discussion</a:t>
            </a:r>
          </a:p>
        </p:txBody>
      </p:sp>
      <p:sp>
        <p:nvSpPr>
          <p:cNvPr id="5" name="Slide Number Placeholder 4">
            <a:extLst>
              <a:ext uri="{FF2B5EF4-FFF2-40B4-BE49-F238E27FC236}">
                <a16:creationId xmlns:a16="http://schemas.microsoft.com/office/drawing/2014/main" id="{0DF15194-3138-470E-9089-6A3C32570287}"/>
              </a:ext>
            </a:extLst>
          </p:cNvPr>
          <p:cNvSpPr>
            <a:spLocks noGrp="1"/>
          </p:cNvSpPr>
          <p:nvPr>
            <p:ph type="sldNum" sz="quarter" idx="12"/>
          </p:nvPr>
        </p:nvSpPr>
        <p:spPr/>
        <p:txBody>
          <a:bodyPr/>
          <a:lstStyle/>
          <a:p>
            <a:fld id="{C7F36220-D87F-47B8-89B0-52A4EDC587C4}" type="slidenum">
              <a:rPr lang="en-US" smtClean="0"/>
              <a:t>3</a:t>
            </a:fld>
            <a:endParaRPr lang="en-US"/>
          </a:p>
        </p:txBody>
      </p:sp>
      <p:sp>
        <p:nvSpPr>
          <p:cNvPr id="6" name="Footer Placeholder 3">
            <a:extLst>
              <a:ext uri="{FF2B5EF4-FFF2-40B4-BE49-F238E27FC236}">
                <a16:creationId xmlns:a16="http://schemas.microsoft.com/office/drawing/2014/main" id="{033BA531-49AA-4F2E-BDEF-3BFC9B66FD0C}"/>
              </a:ext>
            </a:extLst>
          </p:cNvPr>
          <p:cNvSpPr>
            <a:spLocks noGrp="1"/>
          </p:cNvSpPr>
          <p:nvPr>
            <p:ph type="ftr" sz="quarter" idx="11"/>
          </p:nvPr>
        </p:nvSpPr>
        <p:spPr>
          <a:xfrm>
            <a:off x="4038600" y="6356350"/>
            <a:ext cx="4114800" cy="365125"/>
          </a:xfrm>
        </p:spPr>
        <p:txBody>
          <a:bodyPr/>
          <a:lstStyle/>
          <a:p>
            <a:r>
              <a:rPr lang="en-US" dirty="0"/>
              <a:t>CS483 – Digital Forensics</a:t>
            </a:r>
          </a:p>
        </p:txBody>
      </p:sp>
      <p:pic>
        <p:nvPicPr>
          <p:cNvPr id="9" name="Picture 8">
            <a:extLst>
              <a:ext uri="{FF2B5EF4-FFF2-40B4-BE49-F238E27FC236}">
                <a16:creationId xmlns:a16="http://schemas.microsoft.com/office/drawing/2014/main" id="{70E17480-BD10-258C-1523-364609849565}"/>
              </a:ext>
            </a:extLst>
          </p:cNvPr>
          <p:cNvPicPr>
            <a:picLocks noChangeAspect="1"/>
          </p:cNvPicPr>
          <p:nvPr/>
        </p:nvPicPr>
        <p:blipFill>
          <a:blip r:embed="rId2"/>
          <a:stretch>
            <a:fillRect/>
          </a:stretch>
        </p:blipFill>
        <p:spPr>
          <a:xfrm>
            <a:off x="1271018" y="1805652"/>
            <a:ext cx="9649964" cy="3533674"/>
          </a:xfrm>
          <a:prstGeom prst="rect">
            <a:avLst/>
          </a:prstGeom>
        </p:spPr>
      </p:pic>
    </p:spTree>
    <p:extLst>
      <p:ext uri="{BB962C8B-B14F-4D97-AF65-F5344CB8AC3E}">
        <p14:creationId xmlns:p14="http://schemas.microsoft.com/office/powerpoint/2010/main" val="90699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DC44-9109-40D6-BCCB-E8B59FFF6CBF}"/>
              </a:ext>
            </a:extLst>
          </p:cNvPr>
          <p:cNvSpPr>
            <a:spLocks noGrp="1"/>
          </p:cNvSpPr>
          <p:nvPr>
            <p:ph type="title"/>
          </p:nvPr>
        </p:nvSpPr>
        <p:spPr>
          <a:xfrm>
            <a:off x="838200" y="18255"/>
            <a:ext cx="10515600" cy="1325563"/>
          </a:xfrm>
        </p:spPr>
        <p:txBody>
          <a:bodyPr/>
          <a:lstStyle/>
          <a:p>
            <a:r>
              <a:rPr lang="en-US" dirty="0"/>
              <a:t>Lesson Overview</a:t>
            </a:r>
          </a:p>
        </p:txBody>
      </p:sp>
      <p:sp>
        <p:nvSpPr>
          <p:cNvPr id="3" name="Content Placeholder 2">
            <a:extLst>
              <a:ext uri="{FF2B5EF4-FFF2-40B4-BE49-F238E27FC236}">
                <a16:creationId xmlns:a16="http://schemas.microsoft.com/office/drawing/2014/main" id="{B7B8C956-6CC0-4385-8EB5-9C52CE78314A}"/>
              </a:ext>
            </a:extLst>
          </p:cNvPr>
          <p:cNvSpPr>
            <a:spLocks noGrp="1"/>
          </p:cNvSpPr>
          <p:nvPr>
            <p:ph idx="1"/>
          </p:nvPr>
        </p:nvSpPr>
        <p:spPr/>
        <p:txBody>
          <a:bodyPr>
            <a:normAutofit/>
          </a:bodyPr>
          <a:lstStyle/>
          <a:p>
            <a:pPr algn="l"/>
            <a:r>
              <a:rPr lang="en-US" sz="3200" dirty="0"/>
              <a:t>Digital Investigations</a:t>
            </a:r>
          </a:p>
          <a:p>
            <a:pPr algn="l"/>
            <a:r>
              <a:rPr lang="en-US" sz="3200" dirty="0"/>
              <a:t>Forensics Reporting</a:t>
            </a:r>
          </a:p>
          <a:p>
            <a:pPr algn="l"/>
            <a:r>
              <a:rPr lang="en-US" sz="3200" dirty="0"/>
              <a:t>Incident Response</a:t>
            </a:r>
          </a:p>
          <a:p>
            <a:pPr algn="l"/>
            <a:r>
              <a:rPr lang="en-US" sz="3200" dirty="0"/>
              <a:t>Forensics Driven CTI</a:t>
            </a:r>
          </a:p>
          <a:p>
            <a:pPr marL="0" indent="0" algn="l">
              <a:buNone/>
            </a:pPr>
            <a:endParaRPr lang="en-US" sz="3200" dirty="0"/>
          </a:p>
        </p:txBody>
      </p:sp>
      <p:sp>
        <p:nvSpPr>
          <p:cNvPr id="5" name="Slide Number Placeholder 4">
            <a:extLst>
              <a:ext uri="{FF2B5EF4-FFF2-40B4-BE49-F238E27FC236}">
                <a16:creationId xmlns:a16="http://schemas.microsoft.com/office/drawing/2014/main" id="{0DF15194-3138-470E-9089-6A3C32570287}"/>
              </a:ext>
            </a:extLst>
          </p:cNvPr>
          <p:cNvSpPr>
            <a:spLocks noGrp="1"/>
          </p:cNvSpPr>
          <p:nvPr>
            <p:ph type="sldNum" sz="quarter" idx="12"/>
          </p:nvPr>
        </p:nvSpPr>
        <p:spPr/>
        <p:txBody>
          <a:bodyPr/>
          <a:lstStyle/>
          <a:p>
            <a:fld id="{C7F36220-D87F-47B8-89B0-52A4EDC587C4}" type="slidenum">
              <a:rPr lang="en-US" smtClean="0"/>
              <a:t>4</a:t>
            </a:fld>
            <a:endParaRPr lang="en-US"/>
          </a:p>
        </p:txBody>
      </p:sp>
      <p:sp>
        <p:nvSpPr>
          <p:cNvPr id="6" name="Footer Placeholder 3">
            <a:extLst>
              <a:ext uri="{FF2B5EF4-FFF2-40B4-BE49-F238E27FC236}">
                <a16:creationId xmlns:a16="http://schemas.microsoft.com/office/drawing/2014/main" id="{033BA531-49AA-4F2E-BDEF-3BFC9B66FD0C}"/>
              </a:ext>
            </a:extLst>
          </p:cNvPr>
          <p:cNvSpPr>
            <a:spLocks noGrp="1"/>
          </p:cNvSpPr>
          <p:nvPr>
            <p:ph type="ftr" sz="quarter" idx="11"/>
          </p:nvPr>
        </p:nvSpPr>
        <p:spPr>
          <a:xfrm>
            <a:off x="4038600" y="6356350"/>
            <a:ext cx="4114800" cy="365125"/>
          </a:xfrm>
        </p:spPr>
        <p:txBody>
          <a:bodyPr/>
          <a:lstStyle/>
          <a:p>
            <a:r>
              <a:rPr lang="en-US" dirty="0"/>
              <a:t>CS483 – Digital Forensics</a:t>
            </a:r>
          </a:p>
        </p:txBody>
      </p:sp>
    </p:spTree>
    <p:extLst>
      <p:ext uri="{BB962C8B-B14F-4D97-AF65-F5344CB8AC3E}">
        <p14:creationId xmlns:p14="http://schemas.microsoft.com/office/powerpoint/2010/main" val="122321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212A-1CC8-20E2-7B74-797F2B934042}"/>
              </a:ext>
            </a:extLst>
          </p:cNvPr>
          <p:cNvSpPr>
            <a:spLocks noGrp="1"/>
          </p:cNvSpPr>
          <p:nvPr>
            <p:ph type="title"/>
          </p:nvPr>
        </p:nvSpPr>
        <p:spPr>
          <a:xfrm>
            <a:off x="838200" y="18255"/>
            <a:ext cx="10515600" cy="1325563"/>
          </a:xfrm>
        </p:spPr>
        <p:txBody>
          <a:bodyPr/>
          <a:lstStyle/>
          <a:p>
            <a:r>
              <a:rPr lang="en-US" dirty="0"/>
              <a:t>Digital Investigation</a:t>
            </a:r>
          </a:p>
        </p:txBody>
      </p:sp>
      <p:sp>
        <p:nvSpPr>
          <p:cNvPr id="3" name="Content Placeholder 2">
            <a:extLst>
              <a:ext uri="{FF2B5EF4-FFF2-40B4-BE49-F238E27FC236}">
                <a16:creationId xmlns:a16="http://schemas.microsoft.com/office/drawing/2014/main" id="{E8F4E197-8D7E-47C2-3D8E-00796D093DE7}"/>
              </a:ext>
            </a:extLst>
          </p:cNvPr>
          <p:cNvSpPr>
            <a:spLocks noGrp="1"/>
          </p:cNvSpPr>
          <p:nvPr>
            <p:ph idx="1"/>
          </p:nvPr>
        </p:nvSpPr>
        <p:spPr>
          <a:xfrm>
            <a:off x="838200" y="1825625"/>
            <a:ext cx="5192874" cy="4351338"/>
          </a:xfrm>
        </p:spPr>
        <p:txBody>
          <a:bodyPr/>
          <a:lstStyle/>
          <a:p>
            <a:r>
              <a:rPr lang="en-US" dirty="0"/>
              <a:t>Process to develop and test hypotheses to answer questions about digital events</a:t>
            </a:r>
          </a:p>
          <a:p>
            <a:r>
              <a:rPr lang="en-US" dirty="0"/>
              <a:t>Use scientific method</a:t>
            </a:r>
          </a:p>
          <a:p>
            <a:r>
              <a:rPr lang="en-US" dirty="0"/>
              <a:t>Digital evidence – Digital object that supports or refutes a hypothesis</a:t>
            </a:r>
          </a:p>
        </p:txBody>
      </p:sp>
      <p:sp>
        <p:nvSpPr>
          <p:cNvPr id="4" name="Footer Placeholder 3">
            <a:extLst>
              <a:ext uri="{FF2B5EF4-FFF2-40B4-BE49-F238E27FC236}">
                <a16:creationId xmlns:a16="http://schemas.microsoft.com/office/drawing/2014/main" id="{64C51337-64C4-C491-24E0-4493595BB0EF}"/>
              </a:ext>
            </a:extLst>
          </p:cNvPr>
          <p:cNvSpPr>
            <a:spLocks noGrp="1"/>
          </p:cNvSpPr>
          <p:nvPr>
            <p:ph type="ftr" sz="quarter" idx="11"/>
          </p:nvPr>
        </p:nvSpPr>
        <p:spPr/>
        <p:txBody>
          <a:bodyPr/>
          <a:lstStyle/>
          <a:p>
            <a:r>
              <a:rPr lang="en-US"/>
              <a:t>CS483 – Digital Forensics</a:t>
            </a:r>
            <a:endParaRPr lang="en-US" dirty="0"/>
          </a:p>
        </p:txBody>
      </p:sp>
      <p:sp>
        <p:nvSpPr>
          <p:cNvPr id="5" name="Slide Number Placeholder 4">
            <a:extLst>
              <a:ext uri="{FF2B5EF4-FFF2-40B4-BE49-F238E27FC236}">
                <a16:creationId xmlns:a16="http://schemas.microsoft.com/office/drawing/2014/main" id="{E41F194F-4145-AB1A-6B22-696BEA1EE1EB}"/>
              </a:ext>
            </a:extLst>
          </p:cNvPr>
          <p:cNvSpPr>
            <a:spLocks noGrp="1"/>
          </p:cNvSpPr>
          <p:nvPr>
            <p:ph type="sldNum" sz="quarter" idx="12"/>
          </p:nvPr>
        </p:nvSpPr>
        <p:spPr/>
        <p:txBody>
          <a:bodyPr/>
          <a:lstStyle/>
          <a:p>
            <a:fld id="{C7F36220-D87F-47B8-89B0-52A4EDC587C4}" type="slidenum">
              <a:rPr lang="en-US" smtClean="0"/>
              <a:t>5</a:t>
            </a:fld>
            <a:endParaRPr lang="en-US"/>
          </a:p>
        </p:txBody>
      </p:sp>
      <p:pic>
        <p:nvPicPr>
          <p:cNvPr id="1026" name="Picture 2" descr="Business as usual? On scientific progress in the public sphere. – ScIU">
            <a:extLst>
              <a:ext uri="{FF2B5EF4-FFF2-40B4-BE49-F238E27FC236}">
                <a16:creationId xmlns:a16="http://schemas.microsoft.com/office/drawing/2014/main" id="{AFE7E43F-9351-49E6-21EE-111A1D82B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0927" y="1523205"/>
            <a:ext cx="5554823" cy="448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28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C229-3085-08A4-5C0C-004CE4A88F4E}"/>
              </a:ext>
            </a:extLst>
          </p:cNvPr>
          <p:cNvSpPr>
            <a:spLocks noGrp="1"/>
          </p:cNvSpPr>
          <p:nvPr>
            <p:ph type="title"/>
          </p:nvPr>
        </p:nvSpPr>
        <p:spPr>
          <a:xfrm>
            <a:off x="838200" y="18255"/>
            <a:ext cx="10515600" cy="1325563"/>
          </a:xfrm>
        </p:spPr>
        <p:txBody>
          <a:bodyPr/>
          <a:lstStyle/>
          <a:p>
            <a:r>
              <a:rPr lang="en-US" dirty="0"/>
              <a:t>Considerations</a:t>
            </a:r>
          </a:p>
        </p:txBody>
      </p:sp>
      <p:sp>
        <p:nvSpPr>
          <p:cNvPr id="3" name="Content Placeholder 2">
            <a:extLst>
              <a:ext uri="{FF2B5EF4-FFF2-40B4-BE49-F238E27FC236}">
                <a16:creationId xmlns:a16="http://schemas.microsoft.com/office/drawing/2014/main" id="{73752F77-1BFD-315A-0F6A-BFD0574E0B92}"/>
              </a:ext>
            </a:extLst>
          </p:cNvPr>
          <p:cNvSpPr>
            <a:spLocks noGrp="1"/>
          </p:cNvSpPr>
          <p:nvPr>
            <p:ph idx="1"/>
          </p:nvPr>
        </p:nvSpPr>
        <p:spPr/>
        <p:txBody>
          <a:bodyPr/>
          <a:lstStyle/>
          <a:p>
            <a:r>
              <a:rPr lang="en-US" dirty="0"/>
              <a:t>Best Evidence Rule</a:t>
            </a:r>
          </a:p>
          <a:p>
            <a:r>
              <a:rPr lang="en-US" dirty="0"/>
              <a:t>Digital Search Warrants</a:t>
            </a:r>
          </a:p>
          <a:p>
            <a:r>
              <a:rPr lang="en-US" dirty="0"/>
              <a:t>OPSEC</a:t>
            </a:r>
          </a:p>
        </p:txBody>
      </p:sp>
      <p:sp>
        <p:nvSpPr>
          <p:cNvPr id="4" name="Footer Placeholder 3">
            <a:extLst>
              <a:ext uri="{FF2B5EF4-FFF2-40B4-BE49-F238E27FC236}">
                <a16:creationId xmlns:a16="http://schemas.microsoft.com/office/drawing/2014/main" id="{50AC7954-BFD1-2233-4EF8-BE0F383CBDCB}"/>
              </a:ext>
            </a:extLst>
          </p:cNvPr>
          <p:cNvSpPr>
            <a:spLocks noGrp="1"/>
          </p:cNvSpPr>
          <p:nvPr>
            <p:ph type="ftr" sz="quarter" idx="11"/>
          </p:nvPr>
        </p:nvSpPr>
        <p:spPr/>
        <p:txBody>
          <a:bodyPr/>
          <a:lstStyle/>
          <a:p>
            <a:r>
              <a:rPr lang="en-US"/>
              <a:t>CS483 – Digital Forensics</a:t>
            </a:r>
            <a:endParaRPr lang="en-US" dirty="0"/>
          </a:p>
        </p:txBody>
      </p:sp>
      <p:sp>
        <p:nvSpPr>
          <p:cNvPr id="5" name="Slide Number Placeholder 4">
            <a:extLst>
              <a:ext uri="{FF2B5EF4-FFF2-40B4-BE49-F238E27FC236}">
                <a16:creationId xmlns:a16="http://schemas.microsoft.com/office/drawing/2014/main" id="{8B4CB043-D866-C393-30A3-0C730A057AEA}"/>
              </a:ext>
            </a:extLst>
          </p:cNvPr>
          <p:cNvSpPr>
            <a:spLocks noGrp="1"/>
          </p:cNvSpPr>
          <p:nvPr>
            <p:ph type="sldNum" sz="quarter" idx="12"/>
          </p:nvPr>
        </p:nvSpPr>
        <p:spPr/>
        <p:txBody>
          <a:bodyPr/>
          <a:lstStyle/>
          <a:p>
            <a:fld id="{C7F36220-D87F-47B8-89B0-52A4EDC587C4}" type="slidenum">
              <a:rPr lang="en-US" smtClean="0"/>
              <a:t>6</a:t>
            </a:fld>
            <a:endParaRPr lang="en-US"/>
          </a:p>
        </p:txBody>
      </p:sp>
    </p:spTree>
    <p:extLst>
      <p:ext uri="{BB962C8B-B14F-4D97-AF65-F5344CB8AC3E}">
        <p14:creationId xmlns:p14="http://schemas.microsoft.com/office/powerpoint/2010/main" val="303831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7539-CF2A-6676-9BA5-30A8C3CA45F9}"/>
              </a:ext>
            </a:extLst>
          </p:cNvPr>
          <p:cNvSpPr>
            <a:spLocks noGrp="1"/>
          </p:cNvSpPr>
          <p:nvPr>
            <p:ph type="title"/>
          </p:nvPr>
        </p:nvSpPr>
        <p:spPr>
          <a:xfrm>
            <a:off x="838200" y="18255"/>
            <a:ext cx="10515600" cy="1325563"/>
          </a:xfrm>
        </p:spPr>
        <p:txBody>
          <a:bodyPr/>
          <a:lstStyle/>
          <a:p>
            <a:r>
              <a:rPr lang="en-US" dirty="0"/>
              <a:t>Evidence Acquisition</a:t>
            </a:r>
          </a:p>
        </p:txBody>
      </p:sp>
      <p:sp>
        <p:nvSpPr>
          <p:cNvPr id="3" name="Content Placeholder 2">
            <a:extLst>
              <a:ext uri="{FF2B5EF4-FFF2-40B4-BE49-F238E27FC236}">
                <a16:creationId xmlns:a16="http://schemas.microsoft.com/office/drawing/2014/main" id="{39F415D3-1AF7-D898-E31D-B03B4EA689E2}"/>
              </a:ext>
            </a:extLst>
          </p:cNvPr>
          <p:cNvSpPr>
            <a:spLocks noGrp="1"/>
          </p:cNvSpPr>
          <p:nvPr>
            <p:ph idx="1"/>
          </p:nvPr>
        </p:nvSpPr>
        <p:spPr/>
        <p:txBody>
          <a:bodyPr/>
          <a:lstStyle/>
          <a:p>
            <a:r>
              <a:rPr lang="en-US" dirty="0"/>
              <a:t>Memory Captures</a:t>
            </a:r>
          </a:p>
          <a:p>
            <a:r>
              <a:rPr lang="en-US" dirty="0"/>
              <a:t>Disk Captures</a:t>
            </a:r>
          </a:p>
          <a:p>
            <a:r>
              <a:rPr lang="en-US" dirty="0"/>
              <a:t>Live System Response</a:t>
            </a:r>
          </a:p>
          <a:p>
            <a:r>
              <a:rPr lang="en-US" dirty="0"/>
              <a:t>Preserve the original evidence</a:t>
            </a:r>
          </a:p>
          <a:p>
            <a:r>
              <a:rPr lang="en-US" dirty="0"/>
              <a:t>Cryptographic Hash for integrity verification</a:t>
            </a:r>
          </a:p>
        </p:txBody>
      </p:sp>
      <p:sp>
        <p:nvSpPr>
          <p:cNvPr id="4" name="Footer Placeholder 3">
            <a:extLst>
              <a:ext uri="{FF2B5EF4-FFF2-40B4-BE49-F238E27FC236}">
                <a16:creationId xmlns:a16="http://schemas.microsoft.com/office/drawing/2014/main" id="{0B8C775F-E067-6004-A052-9F8AD295152C}"/>
              </a:ext>
            </a:extLst>
          </p:cNvPr>
          <p:cNvSpPr>
            <a:spLocks noGrp="1"/>
          </p:cNvSpPr>
          <p:nvPr>
            <p:ph type="ftr" sz="quarter" idx="11"/>
          </p:nvPr>
        </p:nvSpPr>
        <p:spPr/>
        <p:txBody>
          <a:bodyPr/>
          <a:lstStyle/>
          <a:p>
            <a:r>
              <a:rPr lang="en-US"/>
              <a:t>CS483 – Digital Forensics</a:t>
            </a:r>
            <a:endParaRPr lang="en-US" dirty="0"/>
          </a:p>
        </p:txBody>
      </p:sp>
      <p:sp>
        <p:nvSpPr>
          <p:cNvPr id="5" name="Slide Number Placeholder 4">
            <a:extLst>
              <a:ext uri="{FF2B5EF4-FFF2-40B4-BE49-F238E27FC236}">
                <a16:creationId xmlns:a16="http://schemas.microsoft.com/office/drawing/2014/main" id="{F5EE3BF3-3F8D-F862-0CB7-756160720593}"/>
              </a:ext>
            </a:extLst>
          </p:cNvPr>
          <p:cNvSpPr>
            <a:spLocks noGrp="1"/>
          </p:cNvSpPr>
          <p:nvPr>
            <p:ph type="sldNum" sz="quarter" idx="12"/>
          </p:nvPr>
        </p:nvSpPr>
        <p:spPr/>
        <p:txBody>
          <a:bodyPr/>
          <a:lstStyle/>
          <a:p>
            <a:fld id="{C7F36220-D87F-47B8-89B0-52A4EDC587C4}" type="slidenum">
              <a:rPr lang="en-US" smtClean="0"/>
              <a:t>7</a:t>
            </a:fld>
            <a:endParaRPr lang="en-US"/>
          </a:p>
        </p:txBody>
      </p:sp>
    </p:spTree>
    <p:extLst>
      <p:ext uri="{BB962C8B-B14F-4D97-AF65-F5344CB8AC3E}">
        <p14:creationId xmlns:p14="http://schemas.microsoft.com/office/powerpoint/2010/main" val="107154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7539-CF2A-6676-9BA5-30A8C3CA45F9}"/>
              </a:ext>
            </a:extLst>
          </p:cNvPr>
          <p:cNvSpPr>
            <a:spLocks noGrp="1"/>
          </p:cNvSpPr>
          <p:nvPr>
            <p:ph type="title"/>
          </p:nvPr>
        </p:nvSpPr>
        <p:spPr>
          <a:xfrm>
            <a:off x="838200" y="18255"/>
            <a:ext cx="10515600" cy="1325563"/>
          </a:xfrm>
        </p:spPr>
        <p:txBody>
          <a:bodyPr/>
          <a:lstStyle/>
          <a:p>
            <a:r>
              <a:rPr lang="en-US" dirty="0"/>
              <a:t>Chain of Custody</a:t>
            </a:r>
          </a:p>
        </p:txBody>
      </p:sp>
      <p:sp>
        <p:nvSpPr>
          <p:cNvPr id="3" name="Content Placeholder 2">
            <a:extLst>
              <a:ext uri="{FF2B5EF4-FFF2-40B4-BE49-F238E27FC236}">
                <a16:creationId xmlns:a16="http://schemas.microsoft.com/office/drawing/2014/main" id="{39F415D3-1AF7-D898-E31D-B03B4EA689E2}"/>
              </a:ext>
            </a:extLst>
          </p:cNvPr>
          <p:cNvSpPr>
            <a:spLocks noGrp="1"/>
          </p:cNvSpPr>
          <p:nvPr>
            <p:ph idx="1"/>
          </p:nvPr>
        </p:nvSpPr>
        <p:spPr/>
        <p:txBody>
          <a:bodyPr/>
          <a:lstStyle/>
          <a:p>
            <a:r>
              <a:rPr lang="en-US" dirty="0"/>
              <a:t>Record of artifact movement</a:t>
            </a:r>
          </a:p>
        </p:txBody>
      </p:sp>
      <p:sp>
        <p:nvSpPr>
          <p:cNvPr id="4" name="Footer Placeholder 3">
            <a:extLst>
              <a:ext uri="{FF2B5EF4-FFF2-40B4-BE49-F238E27FC236}">
                <a16:creationId xmlns:a16="http://schemas.microsoft.com/office/drawing/2014/main" id="{0B8C775F-E067-6004-A052-9F8AD295152C}"/>
              </a:ext>
            </a:extLst>
          </p:cNvPr>
          <p:cNvSpPr>
            <a:spLocks noGrp="1"/>
          </p:cNvSpPr>
          <p:nvPr>
            <p:ph type="ftr" sz="quarter" idx="11"/>
          </p:nvPr>
        </p:nvSpPr>
        <p:spPr/>
        <p:txBody>
          <a:bodyPr/>
          <a:lstStyle/>
          <a:p>
            <a:r>
              <a:rPr lang="en-US"/>
              <a:t>CS483 – Digital Forensics</a:t>
            </a:r>
            <a:endParaRPr lang="en-US" dirty="0"/>
          </a:p>
        </p:txBody>
      </p:sp>
      <p:sp>
        <p:nvSpPr>
          <p:cNvPr id="5" name="Slide Number Placeholder 4">
            <a:extLst>
              <a:ext uri="{FF2B5EF4-FFF2-40B4-BE49-F238E27FC236}">
                <a16:creationId xmlns:a16="http://schemas.microsoft.com/office/drawing/2014/main" id="{F5EE3BF3-3F8D-F862-0CB7-756160720593}"/>
              </a:ext>
            </a:extLst>
          </p:cNvPr>
          <p:cNvSpPr>
            <a:spLocks noGrp="1"/>
          </p:cNvSpPr>
          <p:nvPr>
            <p:ph type="sldNum" sz="quarter" idx="12"/>
          </p:nvPr>
        </p:nvSpPr>
        <p:spPr/>
        <p:txBody>
          <a:bodyPr/>
          <a:lstStyle/>
          <a:p>
            <a:fld id="{C7F36220-D87F-47B8-89B0-52A4EDC587C4}" type="slidenum">
              <a:rPr lang="en-US" smtClean="0"/>
              <a:t>8</a:t>
            </a:fld>
            <a:endParaRPr lang="en-US"/>
          </a:p>
        </p:txBody>
      </p:sp>
      <p:pic>
        <p:nvPicPr>
          <p:cNvPr id="1026" name="Picture 2" descr="What Is Chain of Custody?">
            <a:extLst>
              <a:ext uri="{FF2B5EF4-FFF2-40B4-BE49-F238E27FC236}">
                <a16:creationId xmlns:a16="http://schemas.microsoft.com/office/drawing/2014/main" id="{BB77037D-ED60-7359-59CB-93375B18E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5217" y="3599204"/>
            <a:ext cx="3637561" cy="27281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idence and Chain of Custody Tag, SKU: TG-0307">
            <a:extLst>
              <a:ext uri="{FF2B5EF4-FFF2-40B4-BE49-F238E27FC236}">
                <a16:creationId xmlns:a16="http://schemas.microsoft.com/office/drawing/2014/main" id="{2672AF93-4499-0D3F-198F-2943FCE80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58786">
            <a:off x="7015656" y="-53402"/>
            <a:ext cx="3189890" cy="3189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D Chain of Custody form filled by a forensic expert. | Download Scientific  Diagram">
            <a:extLst>
              <a:ext uri="{FF2B5EF4-FFF2-40B4-BE49-F238E27FC236}">
                <a16:creationId xmlns:a16="http://schemas.microsoft.com/office/drawing/2014/main" id="{02F4D6D0-1CB0-5BDC-37EA-5EEC1A1AD8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734" y="2863847"/>
            <a:ext cx="4067796" cy="34028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26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7539-CF2A-6676-9BA5-30A8C3CA45F9}"/>
              </a:ext>
            </a:extLst>
          </p:cNvPr>
          <p:cNvSpPr>
            <a:spLocks noGrp="1"/>
          </p:cNvSpPr>
          <p:nvPr>
            <p:ph type="title"/>
          </p:nvPr>
        </p:nvSpPr>
        <p:spPr>
          <a:xfrm>
            <a:off x="838200" y="18255"/>
            <a:ext cx="10515600" cy="1325563"/>
          </a:xfrm>
        </p:spPr>
        <p:txBody>
          <a:bodyPr/>
          <a:lstStyle/>
          <a:p>
            <a:r>
              <a:rPr lang="en-US" dirty="0"/>
              <a:t>Forensics Reporting</a:t>
            </a:r>
          </a:p>
        </p:txBody>
      </p:sp>
      <p:sp>
        <p:nvSpPr>
          <p:cNvPr id="3" name="Content Placeholder 2">
            <a:extLst>
              <a:ext uri="{FF2B5EF4-FFF2-40B4-BE49-F238E27FC236}">
                <a16:creationId xmlns:a16="http://schemas.microsoft.com/office/drawing/2014/main" id="{39F415D3-1AF7-D898-E31D-B03B4EA689E2}"/>
              </a:ext>
            </a:extLst>
          </p:cNvPr>
          <p:cNvSpPr>
            <a:spLocks noGrp="1"/>
          </p:cNvSpPr>
          <p:nvPr>
            <p:ph idx="1"/>
          </p:nvPr>
        </p:nvSpPr>
        <p:spPr/>
        <p:txBody>
          <a:bodyPr/>
          <a:lstStyle/>
          <a:p>
            <a:r>
              <a:rPr lang="en-US" dirty="0"/>
              <a:t>The output of a forensic investigation can vary</a:t>
            </a:r>
          </a:p>
          <a:p>
            <a:pPr marL="0" indent="0">
              <a:buNone/>
            </a:pPr>
            <a:endParaRPr lang="en-US" dirty="0"/>
          </a:p>
          <a:p>
            <a:r>
              <a:rPr lang="en-US" dirty="0"/>
              <a:t>Expert witness testimony</a:t>
            </a:r>
          </a:p>
          <a:p>
            <a:r>
              <a:rPr lang="en-US" dirty="0"/>
              <a:t>Forensics report</a:t>
            </a:r>
          </a:p>
          <a:p>
            <a:r>
              <a:rPr lang="en-US" dirty="0"/>
              <a:t>CTI Report</a:t>
            </a:r>
          </a:p>
          <a:p>
            <a:r>
              <a:rPr lang="en-US" dirty="0"/>
              <a:t>Expert witness testimony</a:t>
            </a:r>
          </a:p>
          <a:p>
            <a:r>
              <a:rPr lang="en-US" dirty="0"/>
              <a:t>IOCs to inform detection and mitigation</a:t>
            </a:r>
          </a:p>
        </p:txBody>
      </p:sp>
      <p:sp>
        <p:nvSpPr>
          <p:cNvPr id="4" name="Footer Placeholder 3">
            <a:extLst>
              <a:ext uri="{FF2B5EF4-FFF2-40B4-BE49-F238E27FC236}">
                <a16:creationId xmlns:a16="http://schemas.microsoft.com/office/drawing/2014/main" id="{0B8C775F-E067-6004-A052-9F8AD295152C}"/>
              </a:ext>
            </a:extLst>
          </p:cNvPr>
          <p:cNvSpPr>
            <a:spLocks noGrp="1"/>
          </p:cNvSpPr>
          <p:nvPr>
            <p:ph type="ftr" sz="quarter" idx="11"/>
          </p:nvPr>
        </p:nvSpPr>
        <p:spPr/>
        <p:txBody>
          <a:bodyPr/>
          <a:lstStyle/>
          <a:p>
            <a:r>
              <a:rPr lang="en-US"/>
              <a:t>CS483 – Digital Forensics</a:t>
            </a:r>
            <a:endParaRPr lang="en-US" dirty="0"/>
          </a:p>
        </p:txBody>
      </p:sp>
      <p:sp>
        <p:nvSpPr>
          <p:cNvPr id="5" name="Slide Number Placeholder 4">
            <a:extLst>
              <a:ext uri="{FF2B5EF4-FFF2-40B4-BE49-F238E27FC236}">
                <a16:creationId xmlns:a16="http://schemas.microsoft.com/office/drawing/2014/main" id="{F5EE3BF3-3F8D-F862-0CB7-756160720593}"/>
              </a:ext>
            </a:extLst>
          </p:cNvPr>
          <p:cNvSpPr>
            <a:spLocks noGrp="1"/>
          </p:cNvSpPr>
          <p:nvPr>
            <p:ph type="sldNum" sz="quarter" idx="12"/>
          </p:nvPr>
        </p:nvSpPr>
        <p:spPr/>
        <p:txBody>
          <a:bodyPr/>
          <a:lstStyle/>
          <a:p>
            <a:fld id="{C7F36220-D87F-47B8-89B0-52A4EDC587C4}" type="slidenum">
              <a:rPr lang="en-US" smtClean="0"/>
              <a:t>9</a:t>
            </a:fld>
            <a:endParaRPr lang="en-US"/>
          </a:p>
        </p:txBody>
      </p:sp>
    </p:spTree>
    <p:extLst>
      <p:ext uri="{BB962C8B-B14F-4D97-AF65-F5344CB8AC3E}">
        <p14:creationId xmlns:p14="http://schemas.microsoft.com/office/powerpoint/2010/main" val="291856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3866</TotalTime>
  <Words>1311</Words>
  <Application>Microsoft Office PowerPoint</Application>
  <PresentationFormat>Widescreen</PresentationFormat>
  <Paragraphs>137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CS483 Digital Forensics</vt:lpstr>
      <vt:lpstr>Review Questions</vt:lpstr>
      <vt:lpstr>Paper Discussion</vt:lpstr>
      <vt:lpstr>Lesson Overview</vt:lpstr>
      <vt:lpstr>Digital Investigation</vt:lpstr>
      <vt:lpstr>Considerations</vt:lpstr>
      <vt:lpstr>Evidence Acquisition</vt:lpstr>
      <vt:lpstr>Chain of Custody</vt:lpstr>
      <vt:lpstr>Forensics Reporting</vt:lpstr>
      <vt:lpstr>Forensics Reporting</vt:lpstr>
      <vt:lpstr>Forensics Should be Integrated into IR</vt:lpstr>
      <vt:lpstr>Incident Response Steps</vt:lpstr>
      <vt:lpstr>Forensics Driven CTI</vt:lpstr>
      <vt:lpstr>Forensics Driven CTI</vt:lpstr>
      <vt:lpstr>Summary</vt:lpstr>
      <vt:lpstr>If You Remember 4 Things…</vt:lpstr>
      <vt:lpstr>For Next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CY450 Cyber Security Engineering</dc:title>
  <dc:creator>Duby, Adam B MAJ</dc:creator>
  <cp:lastModifiedBy>Duby, Adam B MAJ</cp:lastModifiedBy>
  <cp:revision>89</cp:revision>
  <dcterms:created xsi:type="dcterms:W3CDTF">2021-08-05T17:19:44Z</dcterms:created>
  <dcterms:modified xsi:type="dcterms:W3CDTF">2023-06-07T16:58:30Z</dcterms:modified>
</cp:coreProperties>
</file>