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72" r:id="rId3"/>
    <p:sldId id="301" r:id="rId4"/>
    <p:sldId id="302" r:id="rId5"/>
    <p:sldId id="304" r:id="rId6"/>
    <p:sldId id="303" r:id="rId7"/>
    <p:sldId id="280" r:id="rId8"/>
    <p:sldId id="305" r:id="rId9"/>
    <p:sldId id="306" r:id="rId10"/>
    <p:sldId id="266" r:id="rId11"/>
    <p:sldId id="307"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226" autoAdjust="0"/>
  </p:normalViewPr>
  <p:slideViewPr>
    <p:cSldViewPr snapToGrid="0">
      <p:cViewPr varScale="1">
        <p:scale>
          <a:sx n="108" d="100"/>
          <a:sy n="108" d="100"/>
        </p:scale>
        <p:origin x="144"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CDBFC-EEA4-453B-86B3-ADD4800CC39C}"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91D93-7DFA-402D-9598-316B5992C3F4}" type="slidenum">
              <a:rPr lang="en-US" smtClean="0"/>
              <a:t>‹#›</a:t>
            </a:fld>
            <a:endParaRPr lang="en-US"/>
          </a:p>
        </p:txBody>
      </p:sp>
    </p:spTree>
    <p:extLst>
      <p:ext uri="{BB962C8B-B14F-4D97-AF65-F5344CB8AC3E}">
        <p14:creationId xmlns:p14="http://schemas.microsoft.com/office/powerpoint/2010/main" val="21063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Processes – Normal processes based on image files (PE32 exe files), such as notepad.exe, cmd.exe, explorer.exe, etc.</a:t>
            </a:r>
          </a:p>
          <a:p>
            <a:endParaRPr lang="en-US" dirty="0"/>
          </a:p>
          <a:p>
            <a:r>
              <a:rPr lang="en-US" dirty="0"/>
              <a:t>Subsystem DLLs – Dynamic Link Libraries (DLLs) that implement the API of a subsystem. A subsystem is a view of capabilities the OS exposes to processes. These DLLs, found in C:\Windows\System32, export the officially documented API of Windows (Win32 API)</a:t>
            </a:r>
          </a:p>
          <a:p>
            <a:endParaRPr lang="en-US" dirty="0"/>
          </a:p>
          <a:p>
            <a:r>
              <a:rPr lang="en-US" dirty="0"/>
              <a:t>NTDLL.DLL – Implements the Windows Native API. This is the lowest layer of code in user mode. It contains system call wrappers to transition into kernel mode (trap). It also implements the heap manager and the image loader.</a:t>
            </a:r>
          </a:p>
          <a:p>
            <a:endParaRPr lang="en-US" dirty="0"/>
          </a:p>
          <a:p>
            <a:r>
              <a:rPr lang="en-US" dirty="0"/>
              <a:t>Service Processes – Normal Windows processes that communicate with the Service Control Manager (SCM, implemented in services.exe).</a:t>
            </a:r>
          </a:p>
          <a:p>
            <a:endParaRPr lang="en-US" dirty="0"/>
          </a:p>
          <a:p>
            <a:r>
              <a:rPr lang="en-US" dirty="0"/>
              <a:t>System Processes – Umbrella term to describe Windows processes that are always just there. Examples include smss.exe, lsass.exe, winlogon.exe, services.exe, etc.</a:t>
            </a:r>
          </a:p>
          <a:p>
            <a:endParaRPr lang="en-US" dirty="0"/>
          </a:p>
          <a:p>
            <a:r>
              <a:rPr lang="en-US" dirty="0"/>
              <a:t>Subsystem Process (crss.exe) – Helper for the kernel to manage processes.</a:t>
            </a:r>
          </a:p>
          <a:p>
            <a:endParaRPr lang="en-US" dirty="0"/>
          </a:p>
          <a:p>
            <a:r>
              <a:rPr lang="en-US" dirty="0"/>
              <a:t>Executive – Upper layer of the kernel (NtOskrnl.exe). Hosts most of the kernel mode OS code. Contains various managers.</a:t>
            </a:r>
          </a:p>
          <a:p>
            <a:endParaRPr lang="en-US" dirty="0"/>
          </a:p>
          <a:p>
            <a:r>
              <a:rPr lang="en-US" dirty="0"/>
              <a:t>Kernel – Lower layer of NtOskrnl.exe.  Implements the most fundamental and time-sensitive parts of the kernel mode OS. This include thread scheduling, interrupt and exception dispatching, and implements kernel primitive objects such as mutexes and semaphores. </a:t>
            </a:r>
          </a:p>
          <a:p>
            <a:endParaRPr lang="en-US" dirty="0"/>
          </a:p>
          <a:p>
            <a:r>
              <a:rPr lang="en-US" dirty="0"/>
              <a:t>Device Drivers – Loadable kernel modules.</a:t>
            </a:r>
          </a:p>
          <a:p>
            <a:endParaRPr lang="en-US" dirty="0"/>
          </a:p>
          <a:p>
            <a:r>
              <a:rPr lang="en-US" dirty="0"/>
              <a:t>Win32k.sys – Kernel module (driver) that handles the UI part of Windows</a:t>
            </a:r>
          </a:p>
          <a:p>
            <a:endParaRPr lang="en-US" dirty="0"/>
          </a:p>
          <a:p>
            <a:r>
              <a:rPr lang="en-US" dirty="0"/>
              <a:t>Hardware Abstraction Layer (HAL) – Abstraction layer over the hardware closest to the CPU. It allows device drivers to use APIs that do not require intimate knowledge of the hardware, such as interrupt controllers and DMA controllers</a:t>
            </a:r>
          </a:p>
        </p:txBody>
      </p:sp>
      <p:sp>
        <p:nvSpPr>
          <p:cNvPr id="4" name="Slide Number Placeholder 3"/>
          <p:cNvSpPr>
            <a:spLocks noGrp="1"/>
          </p:cNvSpPr>
          <p:nvPr>
            <p:ph type="sldNum" sz="quarter" idx="5"/>
          </p:nvPr>
        </p:nvSpPr>
        <p:spPr/>
        <p:txBody>
          <a:bodyPr/>
          <a:lstStyle/>
          <a:p>
            <a:fld id="{33C91D93-7DFA-402D-9598-316B5992C3F4}" type="slidenum">
              <a:rPr lang="en-US" smtClean="0"/>
              <a:t>3</a:t>
            </a:fld>
            <a:endParaRPr lang="en-US"/>
          </a:p>
        </p:txBody>
      </p:sp>
    </p:spTree>
    <p:extLst>
      <p:ext uri="{BB962C8B-B14F-4D97-AF65-F5344CB8AC3E}">
        <p14:creationId xmlns:p14="http://schemas.microsoft.com/office/powerpoint/2010/main" val="2181863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learn.microsoft.com</a:t>
            </a:r>
            <a:r>
              <a:rPr lang="en-US" dirty="0"/>
              <a:t>/</a:t>
            </a:r>
            <a:r>
              <a:rPr lang="en-US" dirty="0" err="1"/>
              <a:t>en</a:t>
            </a:r>
            <a:r>
              <a:rPr lang="en-US" dirty="0"/>
              <a:t>-us/windows-hardware/drivers/</a:t>
            </a:r>
            <a:r>
              <a:rPr lang="en-US" dirty="0" err="1"/>
              <a:t>ddi</a:t>
            </a:r>
            <a:r>
              <a:rPr lang="en-US" dirty="0"/>
              <a:t>/</a:t>
            </a:r>
            <a:r>
              <a:rPr lang="en-US" dirty="0" err="1"/>
              <a:t>ntddk</a:t>
            </a:r>
            <a:r>
              <a:rPr lang="en-US" dirty="0"/>
              <a:t>/ns-</a:t>
            </a:r>
            <a:r>
              <a:rPr lang="en-US" dirty="0" err="1"/>
              <a:t>ntddk</a:t>
            </a:r>
            <a:r>
              <a:rPr lang="en-US" dirty="0"/>
              <a:t>-</a:t>
            </a:r>
            <a:r>
              <a:rPr lang="en-US" dirty="0" err="1"/>
              <a:t>kuser_shared_data</a:t>
            </a:r>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8</a:t>
            </a:fld>
            <a:endParaRPr lang="en-US"/>
          </a:p>
        </p:txBody>
      </p:sp>
    </p:spTree>
    <p:extLst>
      <p:ext uri="{BB962C8B-B14F-4D97-AF65-F5344CB8AC3E}">
        <p14:creationId xmlns:p14="http://schemas.microsoft.com/office/powerpoint/2010/main" val="424216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F3C3-16F8-453C-A03D-A8B5AD8D62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16BE51-7824-4AE9-B487-ED8540A8E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92C35E-FC92-4082-85BF-3238CB2F647B}"/>
              </a:ext>
            </a:extLst>
          </p:cNvPr>
          <p:cNvSpPr>
            <a:spLocks noGrp="1"/>
          </p:cNvSpPr>
          <p:nvPr>
            <p:ph type="dt" sz="half" idx="10"/>
          </p:nvPr>
        </p:nvSpPr>
        <p:spPr/>
        <p:txBody>
          <a:bodyPr/>
          <a:lstStyle/>
          <a:p>
            <a:fld id="{02586951-FC06-400D-B112-D94F61D2A33E}" type="datetime1">
              <a:rPr lang="en-US" smtClean="0"/>
              <a:t>6/9/2023</a:t>
            </a:fld>
            <a:endParaRPr lang="en-US"/>
          </a:p>
        </p:txBody>
      </p:sp>
      <p:sp>
        <p:nvSpPr>
          <p:cNvPr id="5" name="Footer Placeholder 4">
            <a:extLst>
              <a:ext uri="{FF2B5EF4-FFF2-40B4-BE49-F238E27FC236}">
                <a16:creationId xmlns:a16="http://schemas.microsoft.com/office/drawing/2014/main" id="{46DFDADC-C77A-43AB-A300-98F410296B66}"/>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F5DB0072-A679-4222-B678-5C6D4BC02B84}"/>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351897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199D-99CB-49D4-8347-F88C091BA0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AB432F-C329-4EBE-BDAC-F1E667A2B0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80352-FC71-46A9-B6C1-44D0374CFDD1}"/>
              </a:ext>
            </a:extLst>
          </p:cNvPr>
          <p:cNvSpPr>
            <a:spLocks noGrp="1"/>
          </p:cNvSpPr>
          <p:nvPr>
            <p:ph type="dt" sz="half" idx="10"/>
          </p:nvPr>
        </p:nvSpPr>
        <p:spPr/>
        <p:txBody>
          <a:bodyPr/>
          <a:lstStyle/>
          <a:p>
            <a:fld id="{1799AACD-26B4-449C-9473-C6212DC236EF}" type="datetime1">
              <a:rPr lang="en-US" smtClean="0"/>
              <a:t>6/9/2023</a:t>
            </a:fld>
            <a:endParaRPr lang="en-US"/>
          </a:p>
        </p:txBody>
      </p:sp>
      <p:sp>
        <p:nvSpPr>
          <p:cNvPr id="5" name="Footer Placeholder 4">
            <a:extLst>
              <a:ext uri="{FF2B5EF4-FFF2-40B4-BE49-F238E27FC236}">
                <a16:creationId xmlns:a16="http://schemas.microsoft.com/office/drawing/2014/main" id="{AAE0E79C-AE09-4EBE-9FA0-BD81D0FB5A5B}"/>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87F46BE1-52EE-41B1-A289-4E6B9B9D7D66}"/>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237461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DD379-6C41-4474-9140-773BC2F4F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29059B-73D3-442B-861B-A95771EA9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A256B-E898-41F6-A4C9-3FF6A8B3D0D6}"/>
              </a:ext>
            </a:extLst>
          </p:cNvPr>
          <p:cNvSpPr>
            <a:spLocks noGrp="1"/>
          </p:cNvSpPr>
          <p:nvPr>
            <p:ph type="dt" sz="half" idx="10"/>
          </p:nvPr>
        </p:nvSpPr>
        <p:spPr/>
        <p:txBody>
          <a:bodyPr/>
          <a:lstStyle/>
          <a:p>
            <a:fld id="{AB443B6A-6A52-4647-9954-2BD0C740BE2E}" type="datetime1">
              <a:rPr lang="en-US" smtClean="0"/>
              <a:t>6/9/2023</a:t>
            </a:fld>
            <a:endParaRPr lang="en-US"/>
          </a:p>
        </p:txBody>
      </p:sp>
      <p:sp>
        <p:nvSpPr>
          <p:cNvPr id="5" name="Footer Placeholder 4">
            <a:extLst>
              <a:ext uri="{FF2B5EF4-FFF2-40B4-BE49-F238E27FC236}">
                <a16:creationId xmlns:a16="http://schemas.microsoft.com/office/drawing/2014/main" id="{F7CCBBE1-158C-4EED-A8C1-27FE1AD2B72F}"/>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105A2D8C-DF02-4F1F-A233-690C7275D3C6}"/>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297044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D295-5E15-46E2-BD9D-D40C96F128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24C5A-B35C-4969-BE10-2411021533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7CB44-0349-486E-B147-7A333DD66435}"/>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EF409E7-4548-4AA5-817A-12D905AD6432}"/>
              </a:ext>
            </a:extLst>
          </p:cNvPr>
          <p:cNvSpPr>
            <a:spLocks noGrp="1"/>
          </p:cNvSpPr>
          <p:nvPr>
            <p:ph type="ftr" sz="quarter" idx="11"/>
          </p:nvPr>
        </p:nvSpPr>
        <p:spPr/>
        <p:txBody>
          <a:bodyPr/>
          <a:lstStyle/>
          <a:p>
            <a:r>
              <a:rPr lang="en-US" dirty="0"/>
              <a:t>CS483 – Digital Forensics</a:t>
            </a:r>
          </a:p>
        </p:txBody>
      </p:sp>
      <p:sp>
        <p:nvSpPr>
          <p:cNvPr id="6" name="Slide Number Placeholder 5">
            <a:extLst>
              <a:ext uri="{FF2B5EF4-FFF2-40B4-BE49-F238E27FC236}">
                <a16:creationId xmlns:a16="http://schemas.microsoft.com/office/drawing/2014/main" id="{B6D487B8-370F-4BF0-811E-8019CA724C17}"/>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196163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A95F-842E-48D0-82EC-239A6B4ACF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641CC1-24C6-455E-842E-836B0EA41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32D5CA-F1A4-4B31-8A09-E9ACDEB5EA42}"/>
              </a:ext>
            </a:extLst>
          </p:cNvPr>
          <p:cNvSpPr>
            <a:spLocks noGrp="1"/>
          </p:cNvSpPr>
          <p:nvPr>
            <p:ph type="dt" sz="half" idx="10"/>
          </p:nvPr>
        </p:nvSpPr>
        <p:spPr/>
        <p:txBody>
          <a:bodyPr/>
          <a:lstStyle/>
          <a:p>
            <a:fld id="{3FA71197-99F4-4D3C-A11C-ABD12B0C56A3}" type="datetime1">
              <a:rPr lang="en-US" smtClean="0"/>
              <a:t>6/9/2023</a:t>
            </a:fld>
            <a:endParaRPr lang="en-US"/>
          </a:p>
        </p:txBody>
      </p:sp>
      <p:sp>
        <p:nvSpPr>
          <p:cNvPr id="5" name="Footer Placeholder 4">
            <a:extLst>
              <a:ext uri="{FF2B5EF4-FFF2-40B4-BE49-F238E27FC236}">
                <a16:creationId xmlns:a16="http://schemas.microsoft.com/office/drawing/2014/main" id="{B79A3DC0-1356-4FCA-B2E5-982B056D17FC}"/>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424B6036-6893-4579-89C8-476722925F74}"/>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144172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3C62-15C3-4EC9-BBE4-23BEDF2B30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FFDC8-9994-4F82-9812-617D345AD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06F065-E0D7-4904-A40A-4F8D4AE99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83695E-FA32-4747-A64C-17643AE1C5E7}"/>
              </a:ext>
            </a:extLst>
          </p:cNvPr>
          <p:cNvSpPr>
            <a:spLocks noGrp="1"/>
          </p:cNvSpPr>
          <p:nvPr>
            <p:ph type="dt" sz="half" idx="10"/>
          </p:nvPr>
        </p:nvSpPr>
        <p:spPr/>
        <p:txBody>
          <a:bodyPr/>
          <a:lstStyle/>
          <a:p>
            <a:fld id="{575969E4-574F-40A2-9955-17775655B9DD}" type="datetime1">
              <a:rPr lang="en-US" smtClean="0"/>
              <a:t>6/9/2023</a:t>
            </a:fld>
            <a:endParaRPr lang="en-US"/>
          </a:p>
        </p:txBody>
      </p:sp>
      <p:sp>
        <p:nvSpPr>
          <p:cNvPr id="6" name="Footer Placeholder 5">
            <a:extLst>
              <a:ext uri="{FF2B5EF4-FFF2-40B4-BE49-F238E27FC236}">
                <a16:creationId xmlns:a16="http://schemas.microsoft.com/office/drawing/2014/main" id="{0E9CD20E-ED91-445C-8ABF-130FA0A79584}"/>
              </a:ext>
            </a:extLst>
          </p:cNvPr>
          <p:cNvSpPr>
            <a:spLocks noGrp="1"/>
          </p:cNvSpPr>
          <p:nvPr>
            <p:ph type="ftr" sz="quarter" idx="11"/>
          </p:nvPr>
        </p:nvSpPr>
        <p:spPr/>
        <p:txBody>
          <a:bodyPr/>
          <a:lstStyle/>
          <a:p>
            <a:r>
              <a:rPr lang="en-US"/>
              <a:t>CY450 - Cyber Security Engineering</a:t>
            </a:r>
          </a:p>
        </p:txBody>
      </p:sp>
      <p:sp>
        <p:nvSpPr>
          <p:cNvPr id="7" name="Slide Number Placeholder 6">
            <a:extLst>
              <a:ext uri="{FF2B5EF4-FFF2-40B4-BE49-F238E27FC236}">
                <a16:creationId xmlns:a16="http://schemas.microsoft.com/office/drawing/2014/main" id="{C1038B2D-6570-4616-9C53-A06D0B5DFC14}"/>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415420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147D-1043-4004-80DD-59F3E27331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CE6D66-6D03-4D8E-95BD-6F83A339C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112DD3-043A-42CD-AE30-BD8213BD0E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723B83-9535-40B3-8588-DE3F1C1A8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4FBEB-14CF-4A26-BA38-6EAFA90680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5C3DB1-91B4-4D15-BEB8-9AAE02497406}"/>
              </a:ext>
            </a:extLst>
          </p:cNvPr>
          <p:cNvSpPr>
            <a:spLocks noGrp="1"/>
          </p:cNvSpPr>
          <p:nvPr>
            <p:ph type="dt" sz="half" idx="10"/>
          </p:nvPr>
        </p:nvSpPr>
        <p:spPr/>
        <p:txBody>
          <a:bodyPr/>
          <a:lstStyle/>
          <a:p>
            <a:fld id="{69F8505B-91DD-4FAE-8FDA-63D079A44330}" type="datetime1">
              <a:rPr lang="en-US" smtClean="0"/>
              <a:t>6/9/2023</a:t>
            </a:fld>
            <a:endParaRPr lang="en-US"/>
          </a:p>
        </p:txBody>
      </p:sp>
      <p:sp>
        <p:nvSpPr>
          <p:cNvPr id="8" name="Footer Placeholder 7">
            <a:extLst>
              <a:ext uri="{FF2B5EF4-FFF2-40B4-BE49-F238E27FC236}">
                <a16:creationId xmlns:a16="http://schemas.microsoft.com/office/drawing/2014/main" id="{C56FA37C-AC9F-490F-B763-ECB374DA2F69}"/>
              </a:ext>
            </a:extLst>
          </p:cNvPr>
          <p:cNvSpPr>
            <a:spLocks noGrp="1"/>
          </p:cNvSpPr>
          <p:nvPr>
            <p:ph type="ftr" sz="quarter" idx="11"/>
          </p:nvPr>
        </p:nvSpPr>
        <p:spPr/>
        <p:txBody>
          <a:bodyPr/>
          <a:lstStyle/>
          <a:p>
            <a:r>
              <a:rPr lang="en-US"/>
              <a:t>CY450 - Cyber Security Engineering</a:t>
            </a:r>
          </a:p>
        </p:txBody>
      </p:sp>
      <p:sp>
        <p:nvSpPr>
          <p:cNvPr id="9" name="Slide Number Placeholder 8">
            <a:extLst>
              <a:ext uri="{FF2B5EF4-FFF2-40B4-BE49-F238E27FC236}">
                <a16:creationId xmlns:a16="http://schemas.microsoft.com/office/drawing/2014/main" id="{1A3E3137-5B2A-4369-956F-D29E0334ADB8}"/>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127097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0631-C385-4D07-B8B5-0A2F1B4361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AFB753-A796-42AD-B3E6-73B04BBB956E}"/>
              </a:ext>
            </a:extLst>
          </p:cNvPr>
          <p:cNvSpPr>
            <a:spLocks noGrp="1"/>
          </p:cNvSpPr>
          <p:nvPr>
            <p:ph type="dt" sz="half" idx="10"/>
          </p:nvPr>
        </p:nvSpPr>
        <p:spPr/>
        <p:txBody>
          <a:bodyPr/>
          <a:lstStyle/>
          <a:p>
            <a:fld id="{C4FDD1CF-796B-4AE5-A7CB-D70320A51E68}" type="datetime1">
              <a:rPr lang="en-US" smtClean="0"/>
              <a:t>6/9/2023</a:t>
            </a:fld>
            <a:endParaRPr lang="en-US"/>
          </a:p>
        </p:txBody>
      </p:sp>
      <p:sp>
        <p:nvSpPr>
          <p:cNvPr id="4" name="Footer Placeholder 3">
            <a:extLst>
              <a:ext uri="{FF2B5EF4-FFF2-40B4-BE49-F238E27FC236}">
                <a16:creationId xmlns:a16="http://schemas.microsoft.com/office/drawing/2014/main" id="{2BA75FC9-3A70-4253-8060-20693A9A857B}"/>
              </a:ext>
            </a:extLst>
          </p:cNvPr>
          <p:cNvSpPr>
            <a:spLocks noGrp="1"/>
          </p:cNvSpPr>
          <p:nvPr>
            <p:ph type="ftr" sz="quarter" idx="11"/>
          </p:nvPr>
        </p:nvSpPr>
        <p:spPr/>
        <p:txBody>
          <a:bodyPr/>
          <a:lstStyle/>
          <a:p>
            <a:r>
              <a:rPr lang="en-US"/>
              <a:t>CY450 - Cyber Security Engineering</a:t>
            </a:r>
          </a:p>
        </p:txBody>
      </p:sp>
      <p:sp>
        <p:nvSpPr>
          <p:cNvPr id="5" name="Slide Number Placeholder 4">
            <a:extLst>
              <a:ext uri="{FF2B5EF4-FFF2-40B4-BE49-F238E27FC236}">
                <a16:creationId xmlns:a16="http://schemas.microsoft.com/office/drawing/2014/main" id="{D6310953-E216-4395-A107-8564802865CB}"/>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341033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20F0F0-6064-4E06-8E5E-0F7E1B14B20D}"/>
              </a:ext>
            </a:extLst>
          </p:cNvPr>
          <p:cNvSpPr>
            <a:spLocks noGrp="1"/>
          </p:cNvSpPr>
          <p:nvPr>
            <p:ph type="dt" sz="half" idx="10"/>
          </p:nvPr>
        </p:nvSpPr>
        <p:spPr/>
        <p:txBody>
          <a:bodyPr/>
          <a:lstStyle/>
          <a:p>
            <a:fld id="{703FA5AB-6C5D-4281-9C21-BEBDFCEF3514}" type="datetime1">
              <a:rPr lang="en-US" smtClean="0"/>
              <a:t>6/9/2023</a:t>
            </a:fld>
            <a:endParaRPr lang="en-US"/>
          </a:p>
        </p:txBody>
      </p:sp>
      <p:sp>
        <p:nvSpPr>
          <p:cNvPr id="3" name="Footer Placeholder 2">
            <a:extLst>
              <a:ext uri="{FF2B5EF4-FFF2-40B4-BE49-F238E27FC236}">
                <a16:creationId xmlns:a16="http://schemas.microsoft.com/office/drawing/2014/main" id="{33A0E4B7-F4E3-4FD2-860E-561708AC8886}"/>
              </a:ext>
            </a:extLst>
          </p:cNvPr>
          <p:cNvSpPr>
            <a:spLocks noGrp="1"/>
          </p:cNvSpPr>
          <p:nvPr>
            <p:ph type="ftr" sz="quarter" idx="11"/>
          </p:nvPr>
        </p:nvSpPr>
        <p:spPr/>
        <p:txBody>
          <a:bodyPr/>
          <a:lstStyle/>
          <a:p>
            <a:r>
              <a:rPr lang="en-US"/>
              <a:t>CY450 - Cyber Security Engineering</a:t>
            </a:r>
          </a:p>
        </p:txBody>
      </p:sp>
      <p:sp>
        <p:nvSpPr>
          <p:cNvPr id="4" name="Slide Number Placeholder 3">
            <a:extLst>
              <a:ext uri="{FF2B5EF4-FFF2-40B4-BE49-F238E27FC236}">
                <a16:creationId xmlns:a16="http://schemas.microsoft.com/office/drawing/2014/main" id="{1DD393C8-97D7-4E31-9D07-5E71A5FF43A3}"/>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346464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FA4D-796A-439E-9C4D-C0B960FD7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76D4FB-1598-4FBF-8BDC-1A0C62B2C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7E5209-570F-4058-8598-3C3A6A48B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5522C-14B7-49A5-9CCE-759626AF2E31}"/>
              </a:ext>
            </a:extLst>
          </p:cNvPr>
          <p:cNvSpPr>
            <a:spLocks noGrp="1"/>
          </p:cNvSpPr>
          <p:nvPr>
            <p:ph type="dt" sz="half" idx="10"/>
          </p:nvPr>
        </p:nvSpPr>
        <p:spPr/>
        <p:txBody>
          <a:bodyPr/>
          <a:lstStyle/>
          <a:p>
            <a:fld id="{148D24C6-F47D-4085-9B08-3013FB7D3AC5}" type="datetime1">
              <a:rPr lang="en-US" smtClean="0"/>
              <a:t>6/9/2023</a:t>
            </a:fld>
            <a:endParaRPr lang="en-US"/>
          </a:p>
        </p:txBody>
      </p:sp>
      <p:sp>
        <p:nvSpPr>
          <p:cNvPr id="6" name="Footer Placeholder 5">
            <a:extLst>
              <a:ext uri="{FF2B5EF4-FFF2-40B4-BE49-F238E27FC236}">
                <a16:creationId xmlns:a16="http://schemas.microsoft.com/office/drawing/2014/main" id="{EFEAB483-4AA4-4A17-B722-7DAD0208F7DB}"/>
              </a:ext>
            </a:extLst>
          </p:cNvPr>
          <p:cNvSpPr>
            <a:spLocks noGrp="1"/>
          </p:cNvSpPr>
          <p:nvPr>
            <p:ph type="ftr" sz="quarter" idx="11"/>
          </p:nvPr>
        </p:nvSpPr>
        <p:spPr/>
        <p:txBody>
          <a:bodyPr/>
          <a:lstStyle/>
          <a:p>
            <a:r>
              <a:rPr lang="en-US"/>
              <a:t>CY450 - Cyber Security Engineering</a:t>
            </a:r>
          </a:p>
        </p:txBody>
      </p:sp>
      <p:sp>
        <p:nvSpPr>
          <p:cNvPr id="7" name="Slide Number Placeholder 6">
            <a:extLst>
              <a:ext uri="{FF2B5EF4-FFF2-40B4-BE49-F238E27FC236}">
                <a16:creationId xmlns:a16="http://schemas.microsoft.com/office/drawing/2014/main" id="{4D1070EE-4CCF-40A7-83EA-AA194DCE86F9}"/>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416669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4D2D-4D79-437C-8045-27857988D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F17C18-B42B-4716-9E00-A6A24BCEC8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09ECC-A210-45E4-AA40-83D4F39F7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F2F07-7FB8-41DF-9FB6-3E98F6D59F1E}"/>
              </a:ext>
            </a:extLst>
          </p:cNvPr>
          <p:cNvSpPr>
            <a:spLocks noGrp="1"/>
          </p:cNvSpPr>
          <p:nvPr>
            <p:ph type="dt" sz="half" idx="10"/>
          </p:nvPr>
        </p:nvSpPr>
        <p:spPr/>
        <p:txBody>
          <a:bodyPr/>
          <a:lstStyle/>
          <a:p>
            <a:fld id="{52C9B454-5E0E-4239-B4AC-F1D98260345E}" type="datetime1">
              <a:rPr lang="en-US" smtClean="0"/>
              <a:t>6/9/2023</a:t>
            </a:fld>
            <a:endParaRPr lang="en-US"/>
          </a:p>
        </p:txBody>
      </p:sp>
      <p:sp>
        <p:nvSpPr>
          <p:cNvPr id="6" name="Footer Placeholder 5">
            <a:extLst>
              <a:ext uri="{FF2B5EF4-FFF2-40B4-BE49-F238E27FC236}">
                <a16:creationId xmlns:a16="http://schemas.microsoft.com/office/drawing/2014/main" id="{5E069A2B-E2EF-4D5A-9AB7-11E749A03ED2}"/>
              </a:ext>
            </a:extLst>
          </p:cNvPr>
          <p:cNvSpPr>
            <a:spLocks noGrp="1"/>
          </p:cNvSpPr>
          <p:nvPr>
            <p:ph type="ftr" sz="quarter" idx="11"/>
          </p:nvPr>
        </p:nvSpPr>
        <p:spPr/>
        <p:txBody>
          <a:bodyPr/>
          <a:lstStyle/>
          <a:p>
            <a:r>
              <a:rPr lang="en-US"/>
              <a:t>CY450 - Cyber Security Engineering</a:t>
            </a:r>
          </a:p>
        </p:txBody>
      </p:sp>
      <p:sp>
        <p:nvSpPr>
          <p:cNvPr id="7" name="Slide Number Placeholder 6">
            <a:extLst>
              <a:ext uri="{FF2B5EF4-FFF2-40B4-BE49-F238E27FC236}">
                <a16:creationId xmlns:a16="http://schemas.microsoft.com/office/drawing/2014/main" id="{3B877A52-3856-4D71-89E6-D8431E7202BB}"/>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24333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11FE7-8B29-46BC-8756-91E109A12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4E94BB-2950-41B1-9780-BDB53F7D3D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C1A97-160A-439C-943D-0573E12D6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B8869-C62B-428D-AA96-F778B3A507DB}" type="datetime1">
              <a:rPr lang="en-US" smtClean="0"/>
              <a:t>6/9/2023</a:t>
            </a:fld>
            <a:endParaRPr lang="en-US"/>
          </a:p>
        </p:txBody>
      </p:sp>
      <p:sp>
        <p:nvSpPr>
          <p:cNvPr id="5" name="Footer Placeholder 4">
            <a:extLst>
              <a:ext uri="{FF2B5EF4-FFF2-40B4-BE49-F238E27FC236}">
                <a16:creationId xmlns:a16="http://schemas.microsoft.com/office/drawing/2014/main" id="{CE7117D0-DDC1-436A-B7ED-9F349B42D3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CY450 - Cyber Security Engineering</a:t>
            </a:r>
          </a:p>
        </p:txBody>
      </p:sp>
      <p:sp>
        <p:nvSpPr>
          <p:cNvPr id="6" name="Slide Number Placeholder 5">
            <a:extLst>
              <a:ext uri="{FF2B5EF4-FFF2-40B4-BE49-F238E27FC236}">
                <a16:creationId xmlns:a16="http://schemas.microsoft.com/office/drawing/2014/main" id="{775593D4-E5E9-4B93-B3A3-911A65D90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6220-D87F-47B8-89B0-52A4EDC587C4}" type="slidenum">
              <a:rPr lang="en-US" smtClean="0"/>
              <a:t>‹#›</a:t>
            </a:fld>
            <a:endParaRPr lang="en-US"/>
          </a:p>
        </p:txBody>
      </p:sp>
    </p:spTree>
    <p:extLst>
      <p:ext uri="{BB962C8B-B14F-4D97-AF65-F5344CB8AC3E}">
        <p14:creationId xmlns:p14="http://schemas.microsoft.com/office/powerpoint/2010/main" val="294403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Introduction to Digital Forensics | Cipsec">
            <a:extLst>
              <a:ext uri="{FF2B5EF4-FFF2-40B4-BE49-F238E27FC236}">
                <a16:creationId xmlns:a16="http://schemas.microsoft.com/office/drawing/2014/main" id="{B186D607-332D-2AA1-937E-FF2C31C335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DCF1FFC3-D020-43C3-8B93-EF6BEFC46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912620" y="1929384"/>
            <a:ext cx="8366760" cy="299923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60746-1EC7-4E7E-989A-2D1BD858E62E}"/>
              </a:ext>
            </a:extLst>
          </p:cNvPr>
          <p:cNvSpPr>
            <a:spLocks noGrp="1"/>
          </p:cNvSpPr>
          <p:nvPr>
            <p:ph type="ctrTitle"/>
          </p:nvPr>
        </p:nvSpPr>
        <p:spPr>
          <a:xfrm>
            <a:off x="2366010" y="2242539"/>
            <a:ext cx="7459980" cy="1425924"/>
          </a:xfrm>
        </p:spPr>
        <p:txBody>
          <a:bodyPr>
            <a:normAutofit/>
          </a:bodyPr>
          <a:lstStyle/>
          <a:p>
            <a:r>
              <a:rPr lang="en-US" sz="4600" b="1" dirty="0"/>
              <a:t>CS483</a:t>
            </a:r>
            <a:br>
              <a:rPr lang="en-US" sz="4600" b="1" dirty="0"/>
            </a:br>
            <a:r>
              <a:rPr lang="en-US" sz="4600" b="1" dirty="0"/>
              <a:t>Digital Forensics</a:t>
            </a:r>
          </a:p>
        </p:txBody>
      </p:sp>
      <p:sp>
        <p:nvSpPr>
          <p:cNvPr id="3" name="Subtitle 2">
            <a:extLst>
              <a:ext uri="{FF2B5EF4-FFF2-40B4-BE49-F238E27FC236}">
                <a16:creationId xmlns:a16="http://schemas.microsoft.com/office/drawing/2014/main" id="{C467EB94-9208-43F2-A66A-FCAD2F0D1C9C}"/>
              </a:ext>
            </a:extLst>
          </p:cNvPr>
          <p:cNvSpPr>
            <a:spLocks noGrp="1"/>
          </p:cNvSpPr>
          <p:nvPr>
            <p:ph type="subTitle" idx="1"/>
          </p:nvPr>
        </p:nvSpPr>
        <p:spPr>
          <a:xfrm>
            <a:off x="2366010" y="3884037"/>
            <a:ext cx="7459980" cy="468888"/>
          </a:xfrm>
        </p:spPr>
        <p:txBody>
          <a:bodyPr>
            <a:normAutofit/>
          </a:bodyPr>
          <a:lstStyle/>
          <a:p>
            <a:r>
              <a:rPr lang="en-US" b="1"/>
              <a:t>Windows </a:t>
            </a:r>
            <a:r>
              <a:rPr lang="en-US" b="1" dirty="0"/>
              <a:t>Internals II</a:t>
            </a:r>
          </a:p>
        </p:txBody>
      </p:sp>
      <p:cxnSp>
        <p:nvCxnSpPr>
          <p:cNvPr id="1033" name="Straight Connector 1032">
            <a:extLst>
              <a:ext uri="{FF2B5EF4-FFF2-40B4-BE49-F238E27FC236}">
                <a16:creationId xmlns:a16="http://schemas.microsoft.com/office/drawing/2014/main" id="{16FC4A39-71B0-433B-AB94-CBFFA0DF9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2605" y="3792064"/>
            <a:ext cx="2586790" cy="0"/>
          </a:xfrm>
          <a:prstGeom prst="line">
            <a:avLst/>
          </a:prstGeom>
          <a:ln w="22225">
            <a:solidFill>
              <a:srgbClr val="47533B"/>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FD88B4E-ED1E-4268-A043-F41285ABA4B1}"/>
              </a:ext>
            </a:extLst>
          </p:cNvPr>
          <p:cNvSpPr>
            <a:spLocks noGrp="1"/>
          </p:cNvSpPr>
          <p:nvPr>
            <p:ph type="ftr" sz="quarter" idx="11"/>
          </p:nvPr>
        </p:nvSpPr>
        <p:spPr>
          <a:xfrm>
            <a:off x="4038600" y="6440574"/>
            <a:ext cx="4114800" cy="365125"/>
          </a:xfrm>
        </p:spPr>
        <p:txBody>
          <a:bodyPr>
            <a:normAutofit/>
          </a:bodyPr>
          <a:lstStyle/>
          <a:p>
            <a:pPr>
              <a:spcAft>
                <a:spcPts val="600"/>
              </a:spcAft>
            </a:pPr>
            <a:r>
              <a:rPr lang="en-US">
                <a:solidFill>
                  <a:srgbClr val="FFFFFF"/>
                </a:solidFill>
              </a:rPr>
              <a:t>CS483 – Digital Forensics</a:t>
            </a:r>
          </a:p>
        </p:txBody>
      </p:sp>
    </p:spTree>
    <p:extLst>
      <p:ext uri="{BB962C8B-B14F-4D97-AF65-F5344CB8AC3E}">
        <p14:creationId xmlns:p14="http://schemas.microsoft.com/office/powerpoint/2010/main" val="352760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B0CF-6A66-4914-B151-940A35CCB529}"/>
              </a:ext>
            </a:extLst>
          </p:cNvPr>
          <p:cNvSpPr>
            <a:spLocks noGrp="1"/>
          </p:cNvSpPr>
          <p:nvPr>
            <p:ph type="title"/>
          </p:nvPr>
        </p:nvSpPr>
        <p:spPr>
          <a:xfrm>
            <a:off x="838200" y="0"/>
            <a:ext cx="10515600" cy="1325563"/>
          </a:xfrm>
        </p:spPr>
        <p:txBody>
          <a:bodyPr/>
          <a:lstStyle/>
          <a:p>
            <a:r>
              <a:rPr lang="en-US" dirty="0"/>
              <a:t>In Class Exploration</a:t>
            </a:r>
          </a:p>
        </p:txBody>
      </p:sp>
      <p:sp>
        <p:nvSpPr>
          <p:cNvPr id="3" name="Content Placeholder 2">
            <a:extLst>
              <a:ext uri="{FF2B5EF4-FFF2-40B4-BE49-F238E27FC236}">
                <a16:creationId xmlns:a16="http://schemas.microsoft.com/office/drawing/2014/main" id="{C80CAC15-8292-4242-A18C-6AFE31971D2A}"/>
              </a:ext>
            </a:extLst>
          </p:cNvPr>
          <p:cNvSpPr>
            <a:spLocks noGrp="1"/>
          </p:cNvSpPr>
          <p:nvPr>
            <p:ph idx="1"/>
          </p:nvPr>
        </p:nvSpPr>
        <p:spPr/>
        <p:txBody>
          <a:bodyPr>
            <a:normAutofit lnSpcReduction="10000"/>
          </a:bodyPr>
          <a:lstStyle/>
          <a:p>
            <a:pPr algn="l"/>
            <a:r>
              <a:rPr lang="en-US" sz="3500" b="0" i="0" u="none" strike="noStrike" baseline="0" dirty="0"/>
              <a:t>After you create several .exe files from your programs, explore the running process using Process Hacker</a:t>
            </a:r>
          </a:p>
          <a:p>
            <a:pPr algn="l"/>
            <a:endParaRPr lang="en-US" sz="3500" dirty="0"/>
          </a:p>
          <a:p>
            <a:pPr algn="l"/>
            <a:r>
              <a:rPr lang="en-US" sz="3500" dirty="0"/>
              <a:t>Examine memory, loaded modules, and other features to see what normal processes look like in Windows</a:t>
            </a:r>
          </a:p>
          <a:p>
            <a:pPr algn="l"/>
            <a:endParaRPr lang="en-US" sz="3500" dirty="0"/>
          </a:p>
          <a:p>
            <a:pPr algn="l"/>
            <a:r>
              <a:rPr lang="en-US" sz="3500" dirty="0"/>
              <a:t>Recompile your programs into </a:t>
            </a:r>
            <a:r>
              <a:rPr lang="en-US" sz="3500" dirty="0" err="1"/>
              <a:t>x64</a:t>
            </a:r>
            <a:r>
              <a:rPr lang="en-US" sz="3500" dirty="0"/>
              <a:t>, then compare the process in Process Hacker.</a:t>
            </a:r>
          </a:p>
        </p:txBody>
      </p:sp>
      <p:sp>
        <p:nvSpPr>
          <p:cNvPr id="5" name="Slide Number Placeholder 4">
            <a:extLst>
              <a:ext uri="{FF2B5EF4-FFF2-40B4-BE49-F238E27FC236}">
                <a16:creationId xmlns:a16="http://schemas.microsoft.com/office/drawing/2014/main" id="{0087F419-E8B7-4362-9CA2-5210012C440E}"/>
              </a:ext>
            </a:extLst>
          </p:cNvPr>
          <p:cNvSpPr>
            <a:spLocks noGrp="1"/>
          </p:cNvSpPr>
          <p:nvPr>
            <p:ph type="sldNum" sz="quarter" idx="12"/>
          </p:nvPr>
        </p:nvSpPr>
        <p:spPr/>
        <p:txBody>
          <a:bodyPr/>
          <a:lstStyle/>
          <a:p>
            <a:fld id="{C7F36220-D87F-47B8-89B0-52A4EDC587C4}" type="slidenum">
              <a:rPr lang="en-US" smtClean="0"/>
              <a:t>10</a:t>
            </a:fld>
            <a:endParaRPr lang="en-US"/>
          </a:p>
        </p:txBody>
      </p:sp>
      <p:sp>
        <p:nvSpPr>
          <p:cNvPr id="6" name="Footer Placeholder 3">
            <a:extLst>
              <a:ext uri="{FF2B5EF4-FFF2-40B4-BE49-F238E27FC236}">
                <a16:creationId xmlns:a16="http://schemas.microsoft.com/office/drawing/2014/main" id="{92A58591-A64B-4167-933C-688ADDBEC998}"/>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7519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B0CF-6A66-4914-B151-940A35CCB529}"/>
              </a:ext>
            </a:extLst>
          </p:cNvPr>
          <p:cNvSpPr>
            <a:spLocks noGrp="1"/>
          </p:cNvSpPr>
          <p:nvPr>
            <p:ph type="title"/>
          </p:nvPr>
        </p:nvSpPr>
        <p:spPr>
          <a:xfrm>
            <a:off x="838200" y="0"/>
            <a:ext cx="10515600" cy="1325563"/>
          </a:xfrm>
        </p:spPr>
        <p:txBody>
          <a:bodyPr/>
          <a:lstStyle/>
          <a:p>
            <a:r>
              <a:rPr lang="en-US" dirty="0"/>
              <a:t>If You Remember 4 Things…</a:t>
            </a:r>
          </a:p>
        </p:txBody>
      </p:sp>
      <p:sp>
        <p:nvSpPr>
          <p:cNvPr id="3" name="Content Placeholder 2">
            <a:extLst>
              <a:ext uri="{FF2B5EF4-FFF2-40B4-BE49-F238E27FC236}">
                <a16:creationId xmlns:a16="http://schemas.microsoft.com/office/drawing/2014/main" id="{C80CAC15-8292-4242-A18C-6AFE31971D2A}"/>
              </a:ext>
            </a:extLst>
          </p:cNvPr>
          <p:cNvSpPr>
            <a:spLocks noGrp="1"/>
          </p:cNvSpPr>
          <p:nvPr>
            <p:ph idx="1"/>
          </p:nvPr>
        </p:nvSpPr>
        <p:spPr/>
        <p:txBody>
          <a:bodyPr>
            <a:normAutofit/>
          </a:bodyPr>
          <a:lstStyle/>
          <a:p>
            <a:pPr algn="l"/>
            <a:r>
              <a:rPr lang="en-US" sz="3500" b="0" i="0" u="none" strike="noStrike" baseline="0" dirty="0"/>
              <a:t>Everything is a </a:t>
            </a:r>
            <a:r>
              <a:rPr lang="en-US" sz="3500" b="1" i="0" u="none" strike="noStrike" baseline="0" dirty="0"/>
              <a:t>data structure</a:t>
            </a:r>
            <a:r>
              <a:rPr lang="en-US" sz="3500" b="0" i="0" u="none" strike="noStrike" baseline="0" dirty="0"/>
              <a:t>.</a:t>
            </a:r>
          </a:p>
          <a:p>
            <a:pPr algn="l"/>
            <a:endParaRPr lang="en-US" sz="3500" b="0" i="0" u="none" strike="noStrike" baseline="0" dirty="0"/>
          </a:p>
          <a:p>
            <a:pPr algn="l"/>
            <a:r>
              <a:rPr lang="en-US" sz="3500" b="0" i="0" u="none" strike="noStrike" baseline="0" dirty="0"/>
              <a:t>It’s all </a:t>
            </a:r>
            <a:r>
              <a:rPr lang="en-US" sz="3500" b="1" i="0" u="none" strike="noStrike" baseline="0" dirty="0"/>
              <a:t>code</a:t>
            </a:r>
            <a:r>
              <a:rPr lang="en-US" sz="3500" b="0" i="0" u="none" strike="noStrike" baseline="0" dirty="0"/>
              <a:t>. Not magic.</a:t>
            </a:r>
          </a:p>
          <a:p>
            <a:pPr algn="l"/>
            <a:endParaRPr lang="en-US" sz="3500" b="0" i="0" u="none" strike="noStrike" baseline="0" dirty="0"/>
          </a:p>
          <a:p>
            <a:pPr algn="l"/>
            <a:r>
              <a:rPr lang="en-US" sz="3500" b="1" i="0" u="none" strike="noStrike" baseline="0" dirty="0"/>
              <a:t>Abstraction </a:t>
            </a:r>
            <a:r>
              <a:rPr lang="en-US" sz="3500" b="0" i="0" u="none" strike="noStrike" baseline="0" dirty="0"/>
              <a:t>leaves gaps.</a:t>
            </a:r>
          </a:p>
          <a:p>
            <a:pPr algn="l"/>
            <a:endParaRPr lang="en-US" sz="3500" b="0" i="0" u="none" strike="noStrike" baseline="0" dirty="0"/>
          </a:p>
          <a:p>
            <a:pPr algn="l"/>
            <a:r>
              <a:rPr lang="en-US" sz="3500" b="0" i="0" u="none" strike="noStrike" baseline="0" dirty="0"/>
              <a:t>Own your </a:t>
            </a:r>
            <a:r>
              <a:rPr lang="en-US" sz="3500" b="1" i="0" u="none" strike="noStrike" baseline="0" dirty="0"/>
              <a:t>tools</a:t>
            </a:r>
            <a:r>
              <a:rPr lang="en-US" sz="3500" b="0" i="0" u="none" strike="noStrike" baseline="0" dirty="0"/>
              <a:t>.</a:t>
            </a:r>
            <a:endParaRPr lang="en-US" sz="3500" dirty="0"/>
          </a:p>
        </p:txBody>
      </p:sp>
      <p:sp>
        <p:nvSpPr>
          <p:cNvPr id="5" name="Slide Number Placeholder 4">
            <a:extLst>
              <a:ext uri="{FF2B5EF4-FFF2-40B4-BE49-F238E27FC236}">
                <a16:creationId xmlns:a16="http://schemas.microsoft.com/office/drawing/2014/main" id="{0087F419-E8B7-4362-9CA2-5210012C440E}"/>
              </a:ext>
            </a:extLst>
          </p:cNvPr>
          <p:cNvSpPr>
            <a:spLocks noGrp="1"/>
          </p:cNvSpPr>
          <p:nvPr>
            <p:ph type="sldNum" sz="quarter" idx="12"/>
          </p:nvPr>
        </p:nvSpPr>
        <p:spPr/>
        <p:txBody>
          <a:bodyPr/>
          <a:lstStyle/>
          <a:p>
            <a:fld id="{C7F36220-D87F-47B8-89B0-52A4EDC587C4}" type="slidenum">
              <a:rPr lang="en-US" smtClean="0"/>
              <a:t>11</a:t>
            </a:fld>
            <a:endParaRPr lang="en-US"/>
          </a:p>
        </p:txBody>
      </p:sp>
      <p:sp>
        <p:nvSpPr>
          <p:cNvPr id="6" name="Footer Placeholder 3">
            <a:extLst>
              <a:ext uri="{FF2B5EF4-FFF2-40B4-BE49-F238E27FC236}">
                <a16:creationId xmlns:a16="http://schemas.microsoft.com/office/drawing/2014/main" id="{92A58591-A64B-4167-933C-688ADDBEC998}"/>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420799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7001-C2E6-47ED-9281-3731343123B7}"/>
              </a:ext>
            </a:extLst>
          </p:cNvPr>
          <p:cNvSpPr>
            <a:spLocks noGrp="1"/>
          </p:cNvSpPr>
          <p:nvPr>
            <p:ph type="title"/>
          </p:nvPr>
        </p:nvSpPr>
        <p:spPr>
          <a:xfrm>
            <a:off x="838200" y="18255"/>
            <a:ext cx="10515600" cy="1325563"/>
          </a:xfrm>
        </p:spPr>
        <p:txBody>
          <a:bodyPr/>
          <a:lstStyle/>
          <a:p>
            <a:r>
              <a:rPr lang="en-US" dirty="0"/>
              <a:t>For Next Lesson</a:t>
            </a:r>
          </a:p>
        </p:txBody>
      </p:sp>
      <p:sp>
        <p:nvSpPr>
          <p:cNvPr id="3" name="Content Placeholder 2">
            <a:extLst>
              <a:ext uri="{FF2B5EF4-FFF2-40B4-BE49-F238E27FC236}">
                <a16:creationId xmlns:a16="http://schemas.microsoft.com/office/drawing/2014/main" id="{1B7893D4-05B0-43E6-A5CD-A6243447E718}"/>
              </a:ext>
            </a:extLst>
          </p:cNvPr>
          <p:cNvSpPr>
            <a:spLocks noGrp="1"/>
          </p:cNvSpPr>
          <p:nvPr>
            <p:ph idx="1"/>
          </p:nvPr>
        </p:nvSpPr>
        <p:spPr/>
        <p:txBody>
          <a:bodyPr/>
          <a:lstStyle/>
          <a:p>
            <a:r>
              <a:rPr lang="en-US" dirty="0"/>
              <a:t>Review Slides</a:t>
            </a:r>
          </a:p>
          <a:p>
            <a:r>
              <a:rPr lang="en-US" dirty="0"/>
              <a:t>Research at least one Win32 API function call and write a simple Windows program on your own!</a:t>
            </a:r>
          </a:p>
          <a:p>
            <a:pPr lvl="1"/>
            <a:r>
              <a:rPr lang="en-US" dirty="0"/>
              <a:t>ChatGPT is encouraged for these types of exploratory learning exercises.</a:t>
            </a:r>
          </a:p>
        </p:txBody>
      </p:sp>
      <p:sp>
        <p:nvSpPr>
          <p:cNvPr id="5" name="Slide Number Placeholder 4">
            <a:extLst>
              <a:ext uri="{FF2B5EF4-FFF2-40B4-BE49-F238E27FC236}">
                <a16:creationId xmlns:a16="http://schemas.microsoft.com/office/drawing/2014/main" id="{B2F82BDC-DD58-4AE6-A943-9873886B3189}"/>
              </a:ext>
            </a:extLst>
          </p:cNvPr>
          <p:cNvSpPr>
            <a:spLocks noGrp="1"/>
          </p:cNvSpPr>
          <p:nvPr>
            <p:ph type="sldNum" sz="quarter" idx="12"/>
          </p:nvPr>
        </p:nvSpPr>
        <p:spPr/>
        <p:txBody>
          <a:bodyPr/>
          <a:lstStyle/>
          <a:p>
            <a:fld id="{C7F36220-D87F-47B8-89B0-52A4EDC587C4}" type="slidenum">
              <a:rPr lang="en-US" smtClean="0"/>
              <a:t>12</a:t>
            </a:fld>
            <a:endParaRPr lang="en-US"/>
          </a:p>
        </p:txBody>
      </p:sp>
      <p:sp>
        <p:nvSpPr>
          <p:cNvPr id="6" name="Footer Placeholder 3">
            <a:extLst>
              <a:ext uri="{FF2B5EF4-FFF2-40B4-BE49-F238E27FC236}">
                <a16:creationId xmlns:a16="http://schemas.microsoft.com/office/drawing/2014/main" id="{15E02580-C8C5-481A-A3C7-3FCA6ECEF0CE}"/>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3290444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18255"/>
            <a:ext cx="10515600" cy="1325563"/>
          </a:xfrm>
        </p:spPr>
        <p:txBody>
          <a:bodyPr/>
          <a:lstStyle/>
          <a:p>
            <a:r>
              <a:rPr lang="en-US" dirty="0"/>
              <a:t>Review Questions</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p:txBody>
          <a:bodyPr>
            <a:normAutofit lnSpcReduction="10000"/>
          </a:bodyPr>
          <a:lstStyle/>
          <a:p>
            <a:r>
              <a:rPr lang="en-US" dirty="0"/>
              <a:t>What is a DLL?</a:t>
            </a:r>
          </a:p>
          <a:p>
            <a:endParaRPr lang="en-US" dirty="0"/>
          </a:p>
          <a:p>
            <a:r>
              <a:rPr lang="en-US" dirty="0"/>
              <a:t>What are the major roles of </a:t>
            </a:r>
            <a:r>
              <a:rPr lang="en-US" b="1" dirty="0">
                <a:latin typeface="Courier New" panose="02070309020205020404" pitchFamily="49" charset="0"/>
                <a:cs typeface="Courier New" panose="02070309020205020404" pitchFamily="49" charset="0"/>
              </a:rPr>
              <a:t>ntdll.dll</a:t>
            </a:r>
            <a:r>
              <a:rPr lang="en-US" dirty="0"/>
              <a:t>?</a:t>
            </a:r>
          </a:p>
          <a:p>
            <a:endParaRPr lang="en-US" dirty="0"/>
          </a:p>
          <a:p>
            <a:r>
              <a:rPr lang="en-US" dirty="0"/>
              <a:t>What is a process?</a:t>
            </a:r>
          </a:p>
          <a:p>
            <a:endParaRPr lang="en-US" dirty="0"/>
          </a:p>
          <a:p>
            <a:r>
              <a:rPr lang="en-US" dirty="0"/>
              <a:t>What is a handle?</a:t>
            </a:r>
          </a:p>
          <a:p>
            <a:endParaRPr lang="en-US" dirty="0"/>
          </a:p>
          <a:p>
            <a:r>
              <a:rPr lang="en-US" dirty="0"/>
              <a:t>What’s the difference between </a:t>
            </a:r>
            <a:r>
              <a:rPr lang="en-US" b="1" dirty="0">
                <a:latin typeface="Courier New" panose="02070309020205020404" pitchFamily="49" charset="0"/>
                <a:cs typeface="Courier New" panose="02070309020205020404" pitchFamily="49" charset="0"/>
              </a:rPr>
              <a:t>CreateFileA</a:t>
            </a:r>
            <a:r>
              <a:rPr lang="en-US" dirty="0"/>
              <a:t> and </a:t>
            </a:r>
            <a:r>
              <a:rPr lang="en-US" b="1" dirty="0">
                <a:latin typeface="Courier New" panose="02070309020205020404" pitchFamily="49" charset="0"/>
                <a:cs typeface="Courier New" panose="02070309020205020404" pitchFamily="49" charset="0"/>
              </a:rPr>
              <a:t>CreateFileW</a:t>
            </a:r>
            <a:r>
              <a:rPr lang="en-US" dirty="0"/>
              <a:t>?</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2</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128090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4679"/>
            <a:ext cx="10515600" cy="1325563"/>
          </a:xfrm>
        </p:spPr>
        <p:txBody>
          <a:bodyPr/>
          <a:lstStyle/>
          <a:p>
            <a:r>
              <a:rPr lang="en-US" dirty="0"/>
              <a:t>Windows Architecture Overview</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3</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3" name="Picture 2">
            <a:extLst>
              <a:ext uri="{FF2B5EF4-FFF2-40B4-BE49-F238E27FC236}">
                <a16:creationId xmlns:a16="http://schemas.microsoft.com/office/drawing/2014/main" id="{4F1626E2-FC89-6BC9-1509-148E319C0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25" y="1320884"/>
            <a:ext cx="11089526" cy="553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78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18255"/>
            <a:ext cx="10515600" cy="1325563"/>
          </a:xfrm>
        </p:spPr>
        <p:txBody>
          <a:bodyPr/>
          <a:lstStyle/>
          <a:p>
            <a:r>
              <a:rPr lang="en-US" dirty="0"/>
              <a:t>Lesson Learning Objectives</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p:txBody>
          <a:bodyPr>
            <a:normAutofit/>
          </a:bodyPr>
          <a:lstStyle/>
          <a:p>
            <a:r>
              <a:rPr lang="en-US" dirty="0"/>
              <a:t>Research Win32 API documentation</a:t>
            </a:r>
          </a:p>
          <a:p>
            <a:r>
              <a:rPr lang="en-US" dirty="0"/>
              <a:t>Design, compile, execute, and troubleshoot simple Windows programs</a:t>
            </a:r>
          </a:p>
          <a:p>
            <a:endParaRPr lang="en-US" dirty="0"/>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4</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122494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18255"/>
            <a:ext cx="10515600" cy="1325563"/>
          </a:xfrm>
        </p:spPr>
        <p:txBody>
          <a:bodyPr/>
          <a:lstStyle/>
          <a:p>
            <a:r>
              <a:rPr lang="en-US" dirty="0"/>
              <a:t>Visual Studio</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5</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9" name="Picture 8">
            <a:extLst>
              <a:ext uri="{FF2B5EF4-FFF2-40B4-BE49-F238E27FC236}">
                <a16:creationId xmlns:a16="http://schemas.microsoft.com/office/drawing/2014/main" id="{14ACD56F-14D7-5C28-E789-18F17C0D4400}"/>
              </a:ext>
            </a:extLst>
          </p:cNvPr>
          <p:cNvPicPr>
            <a:picLocks noChangeAspect="1"/>
          </p:cNvPicPr>
          <p:nvPr/>
        </p:nvPicPr>
        <p:blipFill>
          <a:blip r:embed="rId2"/>
          <a:stretch>
            <a:fillRect/>
          </a:stretch>
        </p:blipFill>
        <p:spPr>
          <a:xfrm>
            <a:off x="441985" y="1580225"/>
            <a:ext cx="2581381" cy="3902244"/>
          </a:xfrm>
          <a:prstGeom prst="rect">
            <a:avLst/>
          </a:prstGeom>
          <a:ln>
            <a:solidFill>
              <a:schemeClr val="tx1"/>
            </a:solidFill>
          </a:ln>
        </p:spPr>
      </p:pic>
      <p:pic>
        <p:nvPicPr>
          <p:cNvPr id="11" name="Picture 10">
            <a:extLst>
              <a:ext uri="{FF2B5EF4-FFF2-40B4-BE49-F238E27FC236}">
                <a16:creationId xmlns:a16="http://schemas.microsoft.com/office/drawing/2014/main" id="{5B3840BA-73EB-2B67-C57C-7A296166019C}"/>
              </a:ext>
            </a:extLst>
          </p:cNvPr>
          <p:cNvPicPr>
            <a:picLocks noChangeAspect="1"/>
          </p:cNvPicPr>
          <p:nvPr/>
        </p:nvPicPr>
        <p:blipFill>
          <a:blip r:embed="rId3"/>
          <a:stretch>
            <a:fillRect/>
          </a:stretch>
        </p:blipFill>
        <p:spPr>
          <a:xfrm>
            <a:off x="6096000" y="1367482"/>
            <a:ext cx="4485389" cy="2643637"/>
          </a:xfrm>
          <a:prstGeom prst="rect">
            <a:avLst/>
          </a:prstGeom>
        </p:spPr>
      </p:pic>
      <p:sp>
        <p:nvSpPr>
          <p:cNvPr id="12" name="Oval 11">
            <a:extLst>
              <a:ext uri="{FF2B5EF4-FFF2-40B4-BE49-F238E27FC236}">
                <a16:creationId xmlns:a16="http://schemas.microsoft.com/office/drawing/2014/main" id="{AEEF36FC-BB79-973D-76E2-0CE90CB735A0}"/>
              </a:ext>
            </a:extLst>
          </p:cNvPr>
          <p:cNvSpPr/>
          <p:nvPr/>
        </p:nvSpPr>
        <p:spPr>
          <a:xfrm>
            <a:off x="8610600" y="3071674"/>
            <a:ext cx="1970789" cy="617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FCAA6FB-1785-D43E-C3D8-AD3A4D406AC6}"/>
              </a:ext>
            </a:extLst>
          </p:cNvPr>
          <p:cNvPicPr>
            <a:picLocks noChangeAspect="1"/>
          </p:cNvPicPr>
          <p:nvPr/>
        </p:nvPicPr>
        <p:blipFill>
          <a:blip r:embed="rId4"/>
          <a:stretch>
            <a:fillRect/>
          </a:stretch>
        </p:blipFill>
        <p:spPr>
          <a:xfrm>
            <a:off x="4758377" y="4334745"/>
            <a:ext cx="5823012" cy="1800352"/>
          </a:xfrm>
          <a:prstGeom prst="rect">
            <a:avLst/>
          </a:prstGeom>
        </p:spPr>
      </p:pic>
      <p:sp>
        <p:nvSpPr>
          <p:cNvPr id="17" name="Oval 16">
            <a:extLst>
              <a:ext uri="{FF2B5EF4-FFF2-40B4-BE49-F238E27FC236}">
                <a16:creationId xmlns:a16="http://schemas.microsoft.com/office/drawing/2014/main" id="{12C79D33-0BB8-2008-EEEA-16709A729275}"/>
              </a:ext>
            </a:extLst>
          </p:cNvPr>
          <p:cNvSpPr/>
          <p:nvPr/>
        </p:nvSpPr>
        <p:spPr>
          <a:xfrm>
            <a:off x="6783279" y="4999608"/>
            <a:ext cx="1970789" cy="617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2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4196-5CF3-4005-ADA7-39FB674F616A}"/>
              </a:ext>
            </a:extLst>
          </p:cNvPr>
          <p:cNvSpPr>
            <a:spLocks noGrp="1"/>
          </p:cNvSpPr>
          <p:nvPr>
            <p:ph type="title"/>
          </p:nvPr>
        </p:nvSpPr>
        <p:spPr>
          <a:xfrm>
            <a:off x="838200" y="0"/>
            <a:ext cx="10515600" cy="1325563"/>
          </a:xfrm>
        </p:spPr>
        <p:txBody>
          <a:bodyPr/>
          <a:lstStyle/>
          <a:p>
            <a:r>
              <a:rPr lang="en-US" dirty="0"/>
              <a:t>Simple </a:t>
            </a:r>
            <a:r>
              <a:rPr lang="en-US" i="1" dirty="0"/>
              <a:t>Hello</a:t>
            </a:r>
            <a:r>
              <a:rPr lang="en-US" dirty="0"/>
              <a:t> Program</a:t>
            </a:r>
          </a:p>
        </p:txBody>
      </p:sp>
      <p:sp>
        <p:nvSpPr>
          <p:cNvPr id="5" name="Slide Number Placeholder 4">
            <a:extLst>
              <a:ext uri="{FF2B5EF4-FFF2-40B4-BE49-F238E27FC236}">
                <a16:creationId xmlns:a16="http://schemas.microsoft.com/office/drawing/2014/main" id="{CE782FB2-E7E5-4772-AB21-6F78830BD26F}"/>
              </a:ext>
            </a:extLst>
          </p:cNvPr>
          <p:cNvSpPr>
            <a:spLocks noGrp="1"/>
          </p:cNvSpPr>
          <p:nvPr>
            <p:ph type="sldNum" sz="quarter" idx="12"/>
          </p:nvPr>
        </p:nvSpPr>
        <p:spPr/>
        <p:txBody>
          <a:bodyPr/>
          <a:lstStyle/>
          <a:p>
            <a:fld id="{C7F36220-D87F-47B8-89B0-52A4EDC587C4}" type="slidenum">
              <a:rPr lang="en-US" smtClean="0"/>
              <a:t>6</a:t>
            </a:fld>
            <a:endParaRPr lang="en-US"/>
          </a:p>
        </p:txBody>
      </p:sp>
      <p:sp>
        <p:nvSpPr>
          <p:cNvPr id="6" name="Footer Placeholder 3">
            <a:extLst>
              <a:ext uri="{FF2B5EF4-FFF2-40B4-BE49-F238E27FC236}">
                <a16:creationId xmlns:a16="http://schemas.microsoft.com/office/drawing/2014/main" id="{041D281C-11EB-49BE-A1BD-427FC257A141}"/>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9" name="Picture 8">
            <a:extLst>
              <a:ext uri="{FF2B5EF4-FFF2-40B4-BE49-F238E27FC236}">
                <a16:creationId xmlns:a16="http://schemas.microsoft.com/office/drawing/2014/main" id="{55AF7C5B-2217-86F7-1A2E-240DECF4AB36}"/>
              </a:ext>
            </a:extLst>
          </p:cNvPr>
          <p:cNvPicPr>
            <a:picLocks noChangeAspect="1"/>
          </p:cNvPicPr>
          <p:nvPr/>
        </p:nvPicPr>
        <p:blipFill>
          <a:blip r:embed="rId2"/>
          <a:stretch>
            <a:fillRect/>
          </a:stretch>
        </p:blipFill>
        <p:spPr>
          <a:xfrm>
            <a:off x="496614" y="1666186"/>
            <a:ext cx="10857186" cy="2174770"/>
          </a:xfrm>
          <a:prstGeom prst="rect">
            <a:avLst/>
          </a:prstGeom>
        </p:spPr>
      </p:pic>
      <p:pic>
        <p:nvPicPr>
          <p:cNvPr id="11" name="Picture 10">
            <a:extLst>
              <a:ext uri="{FF2B5EF4-FFF2-40B4-BE49-F238E27FC236}">
                <a16:creationId xmlns:a16="http://schemas.microsoft.com/office/drawing/2014/main" id="{A30D9947-E0ED-EA38-B7B3-091D55B8D657}"/>
              </a:ext>
            </a:extLst>
          </p:cNvPr>
          <p:cNvPicPr>
            <a:picLocks noChangeAspect="1"/>
          </p:cNvPicPr>
          <p:nvPr/>
        </p:nvPicPr>
        <p:blipFill>
          <a:blip r:embed="rId3"/>
          <a:stretch>
            <a:fillRect/>
          </a:stretch>
        </p:blipFill>
        <p:spPr>
          <a:xfrm>
            <a:off x="2596132" y="5566299"/>
            <a:ext cx="5557268" cy="484411"/>
          </a:xfrm>
          <a:prstGeom prst="rect">
            <a:avLst/>
          </a:prstGeom>
        </p:spPr>
      </p:pic>
    </p:spTree>
    <p:extLst>
      <p:ext uri="{BB962C8B-B14F-4D97-AF65-F5344CB8AC3E}">
        <p14:creationId xmlns:p14="http://schemas.microsoft.com/office/powerpoint/2010/main" val="119395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4196-5CF3-4005-ADA7-39FB674F616A}"/>
              </a:ext>
            </a:extLst>
          </p:cNvPr>
          <p:cNvSpPr>
            <a:spLocks noGrp="1"/>
          </p:cNvSpPr>
          <p:nvPr>
            <p:ph type="title"/>
          </p:nvPr>
        </p:nvSpPr>
        <p:spPr>
          <a:xfrm>
            <a:off x="838200" y="0"/>
            <a:ext cx="10515600" cy="1325563"/>
          </a:xfrm>
        </p:spPr>
        <p:txBody>
          <a:bodyPr/>
          <a:lstStyle/>
          <a:p>
            <a:r>
              <a:rPr lang="en-US" dirty="0"/>
              <a:t>Function to Find Running Process</a:t>
            </a:r>
          </a:p>
        </p:txBody>
      </p:sp>
      <p:sp>
        <p:nvSpPr>
          <p:cNvPr id="5" name="Slide Number Placeholder 4">
            <a:extLst>
              <a:ext uri="{FF2B5EF4-FFF2-40B4-BE49-F238E27FC236}">
                <a16:creationId xmlns:a16="http://schemas.microsoft.com/office/drawing/2014/main" id="{CE782FB2-E7E5-4772-AB21-6F78830BD26F}"/>
              </a:ext>
            </a:extLst>
          </p:cNvPr>
          <p:cNvSpPr>
            <a:spLocks noGrp="1"/>
          </p:cNvSpPr>
          <p:nvPr>
            <p:ph type="sldNum" sz="quarter" idx="12"/>
          </p:nvPr>
        </p:nvSpPr>
        <p:spPr/>
        <p:txBody>
          <a:bodyPr/>
          <a:lstStyle/>
          <a:p>
            <a:fld id="{C7F36220-D87F-47B8-89B0-52A4EDC587C4}" type="slidenum">
              <a:rPr lang="en-US" smtClean="0"/>
              <a:t>7</a:t>
            </a:fld>
            <a:endParaRPr lang="en-US"/>
          </a:p>
        </p:txBody>
      </p:sp>
      <p:sp>
        <p:nvSpPr>
          <p:cNvPr id="6" name="Footer Placeholder 3">
            <a:extLst>
              <a:ext uri="{FF2B5EF4-FFF2-40B4-BE49-F238E27FC236}">
                <a16:creationId xmlns:a16="http://schemas.microsoft.com/office/drawing/2014/main" id="{041D281C-11EB-49BE-A1BD-427FC257A141}"/>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4" name="Picture 3">
            <a:extLst>
              <a:ext uri="{FF2B5EF4-FFF2-40B4-BE49-F238E27FC236}">
                <a16:creationId xmlns:a16="http://schemas.microsoft.com/office/drawing/2014/main" id="{301ADFFB-A701-B139-235C-C5E7B5E09733}"/>
              </a:ext>
            </a:extLst>
          </p:cNvPr>
          <p:cNvPicPr>
            <a:picLocks noChangeAspect="1"/>
          </p:cNvPicPr>
          <p:nvPr/>
        </p:nvPicPr>
        <p:blipFill>
          <a:blip r:embed="rId2"/>
          <a:stretch>
            <a:fillRect/>
          </a:stretch>
        </p:blipFill>
        <p:spPr>
          <a:xfrm>
            <a:off x="838200" y="1393305"/>
            <a:ext cx="10850205" cy="5260428"/>
          </a:xfrm>
          <a:prstGeom prst="rect">
            <a:avLst/>
          </a:prstGeom>
        </p:spPr>
      </p:pic>
    </p:spTree>
    <p:extLst>
      <p:ext uri="{BB962C8B-B14F-4D97-AF65-F5344CB8AC3E}">
        <p14:creationId xmlns:p14="http://schemas.microsoft.com/office/powerpoint/2010/main" val="145131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4196-5CF3-4005-ADA7-39FB674F616A}"/>
              </a:ext>
            </a:extLst>
          </p:cNvPr>
          <p:cNvSpPr>
            <a:spLocks noGrp="1"/>
          </p:cNvSpPr>
          <p:nvPr>
            <p:ph type="title"/>
          </p:nvPr>
        </p:nvSpPr>
        <p:spPr>
          <a:xfrm>
            <a:off x="838200" y="0"/>
            <a:ext cx="10515600" cy="1325563"/>
          </a:xfrm>
        </p:spPr>
        <p:txBody>
          <a:bodyPr/>
          <a:lstStyle/>
          <a:p>
            <a:r>
              <a:rPr lang="en-US" dirty="0"/>
              <a:t>KUSER_SHARED_DATA</a:t>
            </a:r>
          </a:p>
        </p:txBody>
      </p:sp>
      <p:sp>
        <p:nvSpPr>
          <p:cNvPr id="5" name="Slide Number Placeholder 4">
            <a:extLst>
              <a:ext uri="{FF2B5EF4-FFF2-40B4-BE49-F238E27FC236}">
                <a16:creationId xmlns:a16="http://schemas.microsoft.com/office/drawing/2014/main" id="{CE782FB2-E7E5-4772-AB21-6F78830BD26F}"/>
              </a:ext>
            </a:extLst>
          </p:cNvPr>
          <p:cNvSpPr>
            <a:spLocks noGrp="1"/>
          </p:cNvSpPr>
          <p:nvPr>
            <p:ph type="sldNum" sz="quarter" idx="12"/>
          </p:nvPr>
        </p:nvSpPr>
        <p:spPr/>
        <p:txBody>
          <a:bodyPr/>
          <a:lstStyle/>
          <a:p>
            <a:fld id="{C7F36220-D87F-47B8-89B0-52A4EDC587C4}" type="slidenum">
              <a:rPr lang="en-US" smtClean="0"/>
              <a:t>8</a:t>
            </a:fld>
            <a:endParaRPr lang="en-US"/>
          </a:p>
        </p:txBody>
      </p:sp>
      <p:sp>
        <p:nvSpPr>
          <p:cNvPr id="6" name="Footer Placeholder 3">
            <a:extLst>
              <a:ext uri="{FF2B5EF4-FFF2-40B4-BE49-F238E27FC236}">
                <a16:creationId xmlns:a16="http://schemas.microsoft.com/office/drawing/2014/main" id="{041D281C-11EB-49BE-A1BD-427FC257A141}"/>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9" name="Picture 8">
            <a:extLst>
              <a:ext uri="{FF2B5EF4-FFF2-40B4-BE49-F238E27FC236}">
                <a16:creationId xmlns:a16="http://schemas.microsoft.com/office/drawing/2014/main" id="{059D9046-5897-333F-B122-F86590C2B268}"/>
              </a:ext>
            </a:extLst>
          </p:cNvPr>
          <p:cNvPicPr>
            <a:picLocks noChangeAspect="1"/>
          </p:cNvPicPr>
          <p:nvPr/>
        </p:nvPicPr>
        <p:blipFill>
          <a:blip r:embed="rId3"/>
          <a:stretch>
            <a:fillRect/>
          </a:stretch>
        </p:blipFill>
        <p:spPr>
          <a:xfrm>
            <a:off x="6524859" y="752795"/>
            <a:ext cx="5363323" cy="1295581"/>
          </a:xfrm>
          <a:prstGeom prst="rect">
            <a:avLst/>
          </a:prstGeom>
          <a:ln>
            <a:solidFill>
              <a:schemeClr val="tx1"/>
            </a:solidFill>
          </a:ln>
        </p:spPr>
      </p:pic>
      <p:pic>
        <p:nvPicPr>
          <p:cNvPr id="11" name="Picture 10">
            <a:extLst>
              <a:ext uri="{FF2B5EF4-FFF2-40B4-BE49-F238E27FC236}">
                <a16:creationId xmlns:a16="http://schemas.microsoft.com/office/drawing/2014/main" id="{9A215D32-A0A4-21FF-5CF0-8C526AB14CB4}"/>
              </a:ext>
            </a:extLst>
          </p:cNvPr>
          <p:cNvPicPr>
            <a:picLocks noChangeAspect="1"/>
          </p:cNvPicPr>
          <p:nvPr/>
        </p:nvPicPr>
        <p:blipFill>
          <a:blip r:embed="rId4"/>
          <a:stretch>
            <a:fillRect/>
          </a:stretch>
        </p:blipFill>
        <p:spPr>
          <a:xfrm>
            <a:off x="683045" y="2249160"/>
            <a:ext cx="8009632" cy="4161588"/>
          </a:xfrm>
          <a:prstGeom prst="rect">
            <a:avLst/>
          </a:prstGeom>
          <a:ln>
            <a:solidFill>
              <a:schemeClr val="tx1"/>
            </a:solidFill>
          </a:ln>
        </p:spPr>
      </p:pic>
    </p:spTree>
    <p:extLst>
      <p:ext uri="{BB962C8B-B14F-4D97-AF65-F5344CB8AC3E}">
        <p14:creationId xmlns:p14="http://schemas.microsoft.com/office/powerpoint/2010/main" val="350001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4196-5CF3-4005-ADA7-39FB674F616A}"/>
              </a:ext>
            </a:extLst>
          </p:cNvPr>
          <p:cNvSpPr>
            <a:spLocks noGrp="1"/>
          </p:cNvSpPr>
          <p:nvPr>
            <p:ph type="title"/>
          </p:nvPr>
        </p:nvSpPr>
        <p:spPr>
          <a:xfrm>
            <a:off x="838200" y="0"/>
            <a:ext cx="10515600" cy="1325563"/>
          </a:xfrm>
        </p:spPr>
        <p:txBody>
          <a:bodyPr/>
          <a:lstStyle/>
          <a:p>
            <a:r>
              <a:rPr lang="en-US" dirty="0"/>
              <a:t>Enumerate System</a:t>
            </a:r>
            <a:br>
              <a:rPr lang="en-US" dirty="0"/>
            </a:br>
            <a:r>
              <a:rPr lang="en-US" dirty="0"/>
              <a:t>Information</a:t>
            </a:r>
          </a:p>
        </p:txBody>
      </p:sp>
      <p:sp>
        <p:nvSpPr>
          <p:cNvPr id="5" name="Slide Number Placeholder 4">
            <a:extLst>
              <a:ext uri="{FF2B5EF4-FFF2-40B4-BE49-F238E27FC236}">
                <a16:creationId xmlns:a16="http://schemas.microsoft.com/office/drawing/2014/main" id="{CE782FB2-E7E5-4772-AB21-6F78830BD26F}"/>
              </a:ext>
            </a:extLst>
          </p:cNvPr>
          <p:cNvSpPr>
            <a:spLocks noGrp="1"/>
          </p:cNvSpPr>
          <p:nvPr>
            <p:ph type="sldNum" sz="quarter" idx="12"/>
          </p:nvPr>
        </p:nvSpPr>
        <p:spPr/>
        <p:txBody>
          <a:bodyPr/>
          <a:lstStyle/>
          <a:p>
            <a:fld id="{C7F36220-D87F-47B8-89B0-52A4EDC587C4}" type="slidenum">
              <a:rPr lang="en-US" smtClean="0"/>
              <a:t>9</a:t>
            </a:fld>
            <a:endParaRPr lang="en-US"/>
          </a:p>
        </p:txBody>
      </p:sp>
      <p:pic>
        <p:nvPicPr>
          <p:cNvPr id="9" name="Picture 8">
            <a:extLst>
              <a:ext uri="{FF2B5EF4-FFF2-40B4-BE49-F238E27FC236}">
                <a16:creationId xmlns:a16="http://schemas.microsoft.com/office/drawing/2014/main" id="{25D0054C-B72E-6BE5-0946-49892CC077B5}"/>
              </a:ext>
            </a:extLst>
          </p:cNvPr>
          <p:cNvPicPr>
            <a:picLocks noChangeAspect="1"/>
          </p:cNvPicPr>
          <p:nvPr/>
        </p:nvPicPr>
        <p:blipFill>
          <a:blip r:embed="rId2"/>
          <a:stretch>
            <a:fillRect/>
          </a:stretch>
        </p:blipFill>
        <p:spPr>
          <a:xfrm>
            <a:off x="6868573" y="136525"/>
            <a:ext cx="4967118" cy="6570921"/>
          </a:xfrm>
          <a:prstGeom prst="rect">
            <a:avLst/>
          </a:prstGeom>
        </p:spPr>
      </p:pic>
      <p:sp>
        <p:nvSpPr>
          <p:cNvPr id="10" name="Content Placeholder 2">
            <a:extLst>
              <a:ext uri="{FF2B5EF4-FFF2-40B4-BE49-F238E27FC236}">
                <a16:creationId xmlns:a16="http://schemas.microsoft.com/office/drawing/2014/main" id="{FFB21303-B6F7-034F-AEE0-D8F1775CB465}"/>
              </a:ext>
            </a:extLst>
          </p:cNvPr>
          <p:cNvSpPr>
            <a:spLocks noGrp="1"/>
          </p:cNvSpPr>
          <p:nvPr>
            <p:ph idx="1"/>
          </p:nvPr>
        </p:nvSpPr>
        <p:spPr>
          <a:xfrm>
            <a:off x="838200" y="1825625"/>
            <a:ext cx="5084135" cy="4351338"/>
          </a:xfrm>
        </p:spPr>
        <p:txBody>
          <a:bodyPr>
            <a:normAutofit/>
          </a:bodyPr>
          <a:lstStyle/>
          <a:p>
            <a:r>
              <a:rPr lang="en-US" dirty="0"/>
              <a:t>In this example, you can extract OS version information directly from KUSER_SHARED_DATA</a:t>
            </a:r>
          </a:p>
          <a:p>
            <a:endParaRPr lang="en-US" dirty="0"/>
          </a:p>
          <a:p>
            <a:r>
              <a:rPr lang="en-US" dirty="0"/>
              <a:t>This example also demonstrates other system enumeration Win32 API calls</a:t>
            </a:r>
          </a:p>
          <a:p>
            <a:endParaRPr lang="en-US" dirty="0"/>
          </a:p>
        </p:txBody>
      </p:sp>
    </p:spTree>
    <p:extLst>
      <p:ext uri="{BB962C8B-B14F-4D97-AF65-F5344CB8AC3E}">
        <p14:creationId xmlns:p14="http://schemas.microsoft.com/office/powerpoint/2010/main" val="2106033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11989</TotalTime>
  <Words>635</Words>
  <Application>Microsoft Office PowerPoint</Application>
  <PresentationFormat>Widescreen</PresentationFormat>
  <Paragraphs>88</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CS483 Digital Forensics</vt:lpstr>
      <vt:lpstr>Review Questions</vt:lpstr>
      <vt:lpstr>Windows Architecture Overview</vt:lpstr>
      <vt:lpstr>Lesson Learning Objectives</vt:lpstr>
      <vt:lpstr>Visual Studio</vt:lpstr>
      <vt:lpstr>Simple Hello Program</vt:lpstr>
      <vt:lpstr>Function to Find Running Process</vt:lpstr>
      <vt:lpstr>KUSER_SHARED_DATA</vt:lpstr>
      <vt:lpstr>Enumerate System Information</vt:lpstr>
      <vt:lpstr>In Class Exploration</vt:lpstr>
      <vt:lpstr>If You Remember 4 Things…</vt:lpstr>
      <vt:lpstr>For Next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CY450 Cyber Security Engineering</dc:title>
  <dc:creator>Duby, Adam B MAJ</dc:creator>
  <cp:lastModifiedBy>Duby, Adam B MAJ</cp:lastModifiedBy>
  <cp:revision>92</cp:revision>
  <dcterms:created xsi:type="dcterms:W3CDTF">2021-08-05T17:19:44Z</dcterms:created>
  <dcterms:modified xsi:type="dcterms:W3CDTF">2023-06-09T19:46:22Z</dcterms:modified>
</cp:coreProperties>
</file>