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96" r:id="rId4"/>
    <p:sldId id="297" r:id="rId5"/>
    <p:sldId id="298" r:id="rId6"/>
    <p:sldId id="293" r:id="rId7"/>
    <p:sldId id="288" r:id="rId8"/>
    <p:sldId id="289" r:id="rId9"/>
    <p:sldId id="291" r:id="rId10"/>
    <p:sldId id="290" r:id="rId11"/>
    <p:sldId id="295" r:id="rId12"/>
    <p:sldId id="294" r:id="rId13"/>
    <p:sldId id="303" r:id="rId14"/>
    <p:sldId id="284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699" autoAdjust="0"/>
  </p:normalViewPr>
  <p:slideViewPr>
    <p:cSldViewPr snapToGrid="0">
      <p:cViewPr varScale="1">
        <p:scale>
          <a:sx n="108" d="100"/>
          <a:sy n="108" d="100"/>
        </p:scale>
        <p:origin x="14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CDBFC-EEA4-453B-86B3-ADD4800CC39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91D93-7DFA-402D-9598-316B5992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4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inLibertineT"/>
              </a:rPr>
              <a:t>The growing volume and sophistication of cyber attacks relies on the ability of malicious actors to take control of victim computers,</a:t>
            </a:r>
          </a:p>
          <a:p>
            <a:pPr algn="l"/>
            <a:r>
              <a:rPr lang="en-US" sz="1800" b="0" i="0" u="none" strike="noStrike" baseline="0" dirty="0">
                <a:latin typeface="LinLibertineT"/>
              </a:rPr>
              <a:t>often by running malicious software on them. Such malicious software, or malware, can be used to exfiltrate sensitive data (e.g.,</a:t>
            </a:r>
          </a:p>
          <a:p>
            <a:pPr algn="l"/>
            <a:r>
              <a:rPr lang="en-US" sz="1800" b="0" i="0" u="none" strike="noStrike" baseline="0" dirty="0">
                <a:latin typeface="LinLibertineT"/>
              </a:rPr>
              <a:t>data breaches) or to demand ransom as seen in numerous recent attacks. To combat such attacks, we must understand how they</a:t>
            </a:r>
          </a:p>
          <a:p>
            <a:pPr algn="l"/>
            <a:r>
              <a:rPr lang="en-US" sz="1800" b="0" i="0" u="none" strike="noStrike" baseline="0" dirty="0">
                <a:latin typeface="LinLibertineT"/>
              </a:rPr>
              <a:t>were conducted. To do so, malware analysts typically analyze malware samples to understand what a certain malware</a:t>
            </a:r>
          </a:p>
          <a:p>
            <a:pPr algn="l"/>
            <a:r>
              <a:rPr lang="en-US" sz="1800" b="0" i="0" u="none" strike="noStrike" baseline="0" dirty="0">
                <a:latin typeface="LinLibertineT"/>
              </a:rPr>
              <a:t>instance does and how it carries out the actions required for a successful attack.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John Robinson worked at </a:t>
            </a:r>
            <a:r>
              <a:rPr lang="en-US" dirty="0" err="1"/>
              <a:t>iSight</a:t>
            </a:r>
            <a:r>
              <a:rPr lang="en-US" dirty="0"/>
              <a:t> as a malware forensic analyst.  BlackEnergy was first passed around and used in cybercrime, then evolved to have espionage capabilities.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8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2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benefits of each approach?</a:t>
            </a:r>
          </a:p>
          <a:p>
            <a:r>
              <a:rPr lang="en-US" dirty="0"/>
              <a:t>What are some pitfalls of each approach?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process may vary between samples. Analyst intuition is applied as needed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important (and complex) file format structures for a malware analyst to study is the PE32 file format (PE32+ for 64-bit binaries).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F3C3-16F8-453C-A03D-A8B5AD8D6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6BE51-7824-4AE9-B487-ED8540A8E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C35E-FC92-4082-85BF-3238CB2F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6951-FC06-400D-B112-D94F61D2A33E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DADC-C77A-43AB-A300-98F41029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B0072-A679-4222-B678-5C6D4BC0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7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199D-99CB-49D4-8347-F88C091B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B432F-C329-4EBE-BDAC-F1E667A2B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0352-FC71-46A9-B6C1-44D0374C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AACD-26B4-449C-9473-C6212DC236EF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0E79C-AE09-4EBE-9FA0-BD81D0FB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6BE1-52EE-41B1-A289-4E6B9B9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1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DD379-6C41-4474-9140-773BC2F4F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9059B-73D3-442B-861B-A95771EA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256B-E898-41F6-A4C9-3FF6A8B3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3B6A-6A52-4647-9954-2BD0C740BE2E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BBE1-158C-4EED-A8C1-27FE1AD2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2D8C-DF02-4F1F-A233-690C7275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D295-5E15-46E2-BD9D-D40C96F1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4C5A-B35C-4969-BE10-24110215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CB44-0349-486E-B147-7A333DD6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409E7-4548-4AA5-817A-12D905AD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CS483 – Digital Forensics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87B8-370F-4BF0-811E-8019CA72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3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A95F-842E-48D0-82EC-239A6B4A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41CC1-24C6-455E-842E-836B0EA4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D5CA-F1A4-4B31-8A09-E9ACDEB5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1197-99F4-4D3C-A11C-ABD12B0C56A3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3DC0-1356-4FCA-B2E5-982B056D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6036-6893-4579-89C8-47672292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3C62-15C3-4EC9-BBE4-23BEDF2B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FDC8-9994-4F82-9812-617D345AD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6F065-E0D7-4904-A40A-4F8D4AE99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3695E-FA32-4747-A64C-17643AE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69E4-574F-40A2-9955-17775655B9DD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CD20E-ED91-445C-8ABF-130FA0A7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38B2D-6570-4616-9C53-A06D0B5D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147D-1043-4004-80DD-59F3E273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E6D66-6D03-4D8E-95BD-6F83A339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2DD3-043A-42CD-AE30-BD8213BD0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3B83-9535-40B3-8588-DE3F1C1A8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4FBEB-14CF-4A26-BA38-6EAFA9068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C3DB1-91B4-4D15-BEB8-9AAE0249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505B-91DD-4FAE-8FDA-63D079A44330}" type="datetime1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FA37C-AC9F-490F-B763-ECB374DA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E3137-5B2A-4369-956F-D29E0334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7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0631-C385-4D07-B8B5-0A2F1B43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FB753-A796-42AD-B3E6-73B04BBB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D1CF-796B-4AE5-A7CB-D70320A51E68}" type="datetime1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75FC9-3A70-4253-8060-20693A9A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10953-E216-4395-A107-85648028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0F0F0-6064-4E06-8E5E-0F7E1B14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A5AB-6C5D-4281-9C21-BEBDFCEF3514}" type="datetime1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0E4B7-F4E3-4FD2-860E-561708AC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393C8-97D7-4E31-9D07-5E71A5FF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4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FA4D-796A-439E-9C4D-C0B960FD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D4FB-1598-4FBF-8BDC-1A0C62B2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E5209-570F-4058-8598-3C3A6A48B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5522C-14B7-49A5-9CCE-759626AF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24C6-F47D-4085-9B08-3013FB7D3AC5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AB483-4AA4-4A17-B722-7DAD0208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70EE-4CCF-40A7-83EA-AA194DCE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9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4D2D-4D79-437C-8045-2785798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17C18-B42B-4716-9E00-A6A24BCEC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09ECC-A210-45E4-AA40-83D4F39F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F2F07-7FB8-41DF-9FB6-3E98F6D5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B454-5E0E-4239-B4AC-F1D98260345E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69A2B-E2EF-4D5A-9AB7-11E749A0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77A52-3856-4D71-89E6-D8431E72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11FE7-8B29-46BC-8756-91E109A1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94BB-2950-41B1-9780-BDB53F7D3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1A97-160A-439C-943D-0573E12D6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B8869-C62B-428D-AA96-F778B3A507DB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117D0-DDC1-436A-B7ED-9F349B42D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CY450 - Cyber Security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93D4-E5E9-4B93-B3A3-911A65D90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3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BC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andiant/cap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groups/G0034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ntroduction to Digital Forensics | Cipsec">
            <a:extLst>
              <a:ext uri="{FF2B5EF4-FFF2-40B4-BE49-F238E27FC236}">
                <a16:creationId xmlns:a16="http://schemas.microsoft.com/office/drawing/2014/main" id="{B186D607-332D-2AA1-937E-FF2C31C33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60746-1EC7-4E7E-989A-2D1BD858E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0" y="2242539"/>
            <a:ext cx="7459980" cy="1425924"/>
          </a:xfrm>
        </p:spPr>
        <p:txBody>
          <a:bodyPr>
            <a:normAutofit/>
          </a:bodyPr>
          <a:lstStyle/>
          <a:p>
            <a:r>
              <a:rPr lang="en-US" sz="4600" b="1" dirty="0"/>
              <a:t>CS483</a:t>
            </a:r>
            <a:br>
              <a:rPr lang="en-US" sz="4600" b="1" dirty="0"/>
            </a:br>
            <a:r>
              <a:rPr lang="en-US" sz="4600" b="1" dirty="0"/>
              <a:t>Digital Forensics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7EB94-9208-43F2-A66A-FCAD2F0D1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0" y="3884037"/>
            <a:ext cx="7459980" cy="468888"/>
          </a:xfrm>
        </p:spPr>
        <p:txBody>
          <a:bodyPr>
            <a:normAutofit/>
          </a:bodyPr>
          <a:lstStyle/>
          <a:p>
            <a:r>
              <a:rPr lang="en-US" b="1" dirty="0"/>
              <a:t>Lesson 8 – Malware Triage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4753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88B4E-ED1E-4268-A043-F41285AB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574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CS483 –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352760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Malware Behavior Catalog (MBC)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6C30-5257-4E5E-A7C4-B9284E1B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772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https://github.com/MBCProject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Catalog of malware behavior and objectives</a:t>
            </a:r>
          </a:p>
          <a:p>
            <a:endParaRPr lang="en-US" dirty="0"/>
          </a:p>
          <a:p>
            <a:r>
              <a:rPr lang="en-US" dirty="0"/>
              <a:t>Provides a common language for malware analysts to describe malware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  <p:pic>
        <p:nvPicPr>
          <p:cNvPr id="2050" name="Picture 2" descr="@MBCProject">
            <a:extLst>
              <a:ext uri="{FF2B5EF4-FFF2-40B4-BE49-F238E27FC236}">
                <a16:creationId xmlns:a16="http://schemas.microsoft.com/office/drawing/2014/main" id="{F6926BC2-8FD8-982E-ECFD-9D7139D29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720" y="23918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81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Automated Sandboxes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6C30-5257-4E5E-A7C4-B9284E1B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858500" cy="4351338"/>
          </a:xfrm>
        </p:spPr>
        <p:txBody>
          <a:bodyPr>
            <a:normAutofit/>
          </a:bodyPr>
          <a:lstStyle/>
          <a:p>
            <a:r>
              <a:rPr lang="en-US" dirty="0"/>
              <a:t>Sandboxes provide automated dynamic analysis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Cuckoo</a:t>
            </a:r>
          </a:p>
          <a:p>
            <a:pPr lvl="1"/>
            <a:r>
              <a:rPr lang="en-US" dirty="0"/>
              <a:t>CAPE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  <p:pic>
        <p:nvPicPr>
          <p:cNvPr id="3074" name="Picture 2" descr="Cuckoo Sandbox Overview">
            <a:extLst>
              <a:ext uri="{FF2B5EF4-FFF2-40B4-BE49-F238E27FC236}">
                <a16:creationId xmlns:a16="http://schemas.microsoft.com/office/drawing/2014/main" id="{6E2CDB8F-4390-9068-7D13-1F094F28C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7223"/>
            <a:ext cx="4328160" cy="157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APE - malware configuration and payload extraction">
            <a:extLst>
              <a:ext uri="{FF2B5EF4-FFF2-40B4-BE49-F238E27FC236}">
                <a16:creationId xmlns:a16="http://schemas.microsoft.com/office/drawing/2014/main" id="{47861438-88F2-3DD3-E3A7-0A07A080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487749"/>
            <a:ext cx="5021580" cy="191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69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capa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6C30-5257-4E5E-A7C4-B9284E1B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behavior extraction</a:t>
            </a:r>
          </a:p>
          <a:p>
            <a:r>
              <a:rPr lang="en-US" dirty="0">
                <a:hlinkClick r:id="rId2"/>
              </a:rPr>
              <a:t>https://github.com/mandiant/capa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  <p:pic>
        <p:nvPicPr>
          <p:cNvPr id="4098" name="Picture 2" descr="GitHub - mandiant/capa: The FLARE team's open-source tool to identify  capabilities in executable files.">
            <a:extLst>
              <a:ext uri="{FF2B5EF4-FFF2-40B4-BE49-F238E27FC236}">
                <a16:creationId xmlns:a16="http://schemas.microsoft.com/office/drawing/2014/main" id="{A5753811-F25D-46DE-4E84-6BF401256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40" y="1343818"/>
            <a:ext cx="3657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22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PE32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9500EE-0D20-F8D5-7758-8B554874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39" y="1060871"/>
            <a:ext cx="8420922" cy="5295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512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C9BD-EA33-453F-80CF-FCE9E753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52DC-F5A4-4515-932F-3CC8F8D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rapid malware triage</a:t>
            </a:r>
          </a:p>
          <a:p>
            <a:r>
              <a:rPr lang="en-US" dirty="0"/>
              <a:t>Utilize simple static and dynamic techniques to analyze Windows PE32 files</a:t>
            </a:r>
          </a:p>
          <a:p>
            <a:r>
              <a:rPr lang="en-US" dirty="0"/>
              <a:t>Develop simple tools for automated feature 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80DCC-A601-4853-B98C-0D21AB3B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CS483 – Digital Forensics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65A00-0EBE-4B04-8C87-A1D9806A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4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B0CF-6A66-4914-B151-940A35CC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If You Remember 4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AC15-8292-4242-A18C-6AFE3197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b="0" i="0" u="none" strike="noStrike" baseline="0" dirty="0"/>
              <a:t>Everything is a </a:t>
            </a:r>
            <a:r>
              <a:rPr lang="en-US" sz="3500" b="1" i="0" u="none" strike="noStrike" baseline="0" dirty="0"/>
              <a:t>data structure</a:t>
            </a:r>
            <a:r>
              <a:rPr lang="en-US" sz="3500" b="0" i="0" u="none" strike="noStrike" baseline="0" dirty="0"/>
              <a:t>.</a:t>
            </a:r>
          </a:p>
          <a:p>
            <a:pPr algn="l"/>
            <a:endParaRPr lang="en-US" sz="3500" b="0" i="0" u="none" strike="noStrike" baseline="0" dirty="0"/>
          </a:p>
          <a:p>
            <a:pPr algn="l"/>
            <a:r>
              <a:rPr lang="en-US" sz="3500" b="0" i="0" u="none" strike="noStrike" baseline="0" dirty="0"/>
              <a:t>It’s all </a:t>
            </a:r>
            <a:r>
              <a:rPr lang="en-US" sz="3500" b="1" i="0" u="none" strike="noStrike" baseline="0" dirty="0"/>
              <a:t>code</a:t>
            </a:r>
            <a:r>
              <a:rPr lang="en-US" sz="3500" b="0" i="0" u="none" strike="noStrike" baseline="0" dirty="0"/>
              <a:t>. Not magic.</a:t>
            </a:r>
          </a:p>
          <a:p>
            <a:pPr algn="l"/>
            <a:endParaRPr lang="en-US" sz="3500" b="0" i="0" u="none" strike="noStrike" baseline="0" dirty="0"/>
          </a:p>
          <a:p>
            <a:pPr algn="l"/>
            <a:r>
              <a:rPr lang="en-US" sz="3500" b="1" i="0" u="none" strike="noStrike" baseline="0" dirty="0"/>
              <a:t>Abstraction </a:t>
            </a:r>
            <a:r>
              <a:rPr lang="en-US" sz="3500" b="0" i="0" u="none" strike="noStrike" baseline="0" dirty="0"/>
              <a:t>leaves gaps.</a:t>
            </a:r>
          </a:p>
          <a:p>
            <a:pPr algn="l"/>
            <a:endParaRPr lang="en-US" sz="3500" b="0" i="0" u="none" strike="noStrike" baseline="0" dirty="0"/>
          </a:p>
          <a:p>
            <a:pPr algn="l"/>
            <a:r>
              <a:rPr lang="en-US" sz="3500" b="0" i="0" u="none" strike="noStrike" baseline="0" dirty="0"/>
              <a:t>Own your </a:t>
            </a:r>
            <a:r>
              <a:rPr lang="en-US" sz="3500" b="1" i="0" u="none" strike="noStrike" baseline="0" dirty="0"/>
              <a:t>tools</a:t>
            </a:r>
            <a:r>
              <a:rPr lang="en-US" sz="3500" b="0" i="0" u="none" strike="noStrike" baseline="0" dirty="0"/>
              <a:t>.</a:t>
            </a:r>
            <a:endParaRPr lang="en-US" sz="3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7F419-E8B7-4362-9CA2-5210012C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2A58591-A64B-4167-933C-688ADDBE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7519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7001-C2E6-47ED-9281-37313431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For Next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93D4-05B0-43E6-A5CD-A6243447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4-6 from </a:t>
            </a:r>
            <a:r>
              <a:rPr lang="en-US" i="1" dirty="0"/>
              <a:t>Practical Malware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82BDC-DD58-4AE6-A943-9873886B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5E02580-C8C5-481A-A3C7-3FCA6ECE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  <p:pic>
        <p:nvPicPr>
          <p:cNvPr id="4" name="Picture 4" descr="Buy PRACTICAL MALWARE ANALYSIS THE HANDS-ON GUIDE TO DISSECTING MALICIOUS  SOFTWARE Book Online at Low Prices in India | PRACTICAL MALWARE ANALYSIS  THE HANDS-ON GUIDE TO DISSECTING MALICIOUS SOFTWARE ...">
            <a:extLst>
              <a:ext uri="{FF2B5EF4-FFF2-40B4-BE49-F238E27FC236}">
                <a16:creationId xmlns:a16="http://schemas.microsoft.com/office/drawing/2014/main" id="{B48701F7-1AF4-2C2F-5696-BA1F3DF0F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830" y="2855070"/>
            <a:ext cx="2516585" cy="332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4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Lesson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6C30-5257-4E5E-A7C4-B9284E1B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rapid malware triage</a:t>
            </a:r>
          </a:p>
          <a:p>
            <a:r>
              <a:rPr lang="en-US" dirty="0"/>
              <a:t>Utilize simple static and dynamic techniques to analyze Windows PE32 files</a:t>
            </a:r>
          </a:p>
          <a:p>
            <a:r>
              <a:rPr lang="en-US" dirty="0"/>
              <a:t>Develop simple tools for automated feature extraction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128090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What is Malware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6C30-5257-4E5E-A7C4-B9284E1B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Malware analysis (i.e., malware forensics) is the forensic investigation of suspected malicious files to understand their behavior, intent, and to engineer detection and mitigations</a:t>
            </a:r>
          </a:p>
          <a:p>
            <a:endParaRPr lang="en-US" dirty="0"/>
          </a:p>
          <a:p>
            <a:r>
              <a:rPr lang="en-US" dirty="0"/>
              <a:t>Goals include:</a:t>
            </a:r>
          </a:p>
          <a:p>
            <a:pPr lvl="1"/>
            <a:r>
              <a:rPr lang="en-US" dirty="0"/>
              <a:t>Extracting indicators of compromise (IOCs)</a:t>
            </a:r>
          </a:p>
          <a:p>
            <a:pPr lvl="2"/>
            <a:r>
              <a:rPr lang="en-US" dirty="0"/>
              <a:t>Useful for detection and mitigation efforts</a:t>
            </a:r>
          </a:p>
          <a:p>
            <a:pPr lvl="1"/>
            <a:r>
              <a:rPr lang="en-US" dirty="0"/>
              <a:t>Track malware tactic, techniques, and procedures (TTPs)</a:t>
            </a:r>
          </a:p>
          <a:p>
            <a:pPr lvl="1"/>
            <a:r>
              <a:rPr lang="en-US" dirty="0"/>
              <a:t>Cyber Threat Intelligence (CTI)</a:t>
            </a:r>
          </a:p>
          <a:p>
            <a:pPr lvl="2"/>
            <a:r>
              <a:rPr lang="en-US" dirty="0"/>
              <a:t>Attribution, campaign analysis, malware family classification</a:t>
            </a:r>
          </a:p>
          <a:p>
            <a:pPr lvl="1"/>
            <a:r>
              <a:rPr lang="en-US" dirty="0"/>
              <a:t>Battle Damage Assessment (BDA)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287682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Malware Campaign Evolution and Attribution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6C30-5257-4E5E-A7C4-B9284E1B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you get a malware sample, ask yourself:</a:t>
            </a:r>
          </a:p>
          <a:p>
            <a:pPr lvl="1"/>
            <a:r>
              <a:rPr lang="en-US" dirty="0"/>
              <a:t>Is it a known malware sample?</a:t>
            </a:r>
          </a:p>
          <a:p>
            <a:pPr lvl="1"/>
            <a:r>
              <a:rPr lang="en-US" dirty="0"/>
              <a:t>Is it a variant of a known malware family?</a:t>
            </a:r>
          </a:p>
          <a:p>
            <a:pPr lvl="1"/>
            <a:r>
              <a:rPr lang="en-US" dirty="0"/>
              <a:t>Is it something new?</a:t>
            </a:r>
          </a:p>
          <a:p>
            <a:r>
              <a:rPr lang="en-US" dirty="0"/>
              <a:t>In 2015 new BlackEnergy malware exploited a zero-day vulnerability that took out the Ukrainian power grid</a:t>
            </a:r>
          </a:p>
          <a:p>
            <a:r>
              <a:rPr lang="en-US" dirty="0"/>
              <a:t>John Robinson (</a:t>
            </a:r>
            <a:r>
              <a:rPr lang="en-US" dirty="0" err="1"/>
              <a:t>iSight</a:t>
            </a:r>
            <a:r>
              <a:rPr lang="en-US" dirty="0"/>
              <a:t>) analyzed the malware and found Russian language packages</a:t>
            </a:r>
          </a:p>
          <a:p>
            <a:r>
              <a:rPr lang="en-US" dirty="0"/>
              <a:t>One interesting string stood out: “arrakis02”</a:t>
            </a:r>
          </a:p>
          <a:p>
            <a:r>
              <a:rPr lang="en-US" dirty="0"/>
              <a:t>Searched through malware repositories for other Dune references</a:t>
            </a:r>
          </a:p>
          <a:p>
            <a:r>
              <a:rPr lang="en-US" dirty="0"/>
              <a:t>Found malware related to this campaign dating back to 2009</a:t>
            </a:r>
          </a:p>
          <a:p>
            <a:r>
              <a:rPr lang="en-US" dirty="0"/>
              <a:t>In 2007, the earliest known versions of the BlackEnergy malware was sold for $40</a:t>
            </a:r>
          </a:p>
          <a:p>
            <a:pPr lvl="1"/>
            <a:r>
              <a:rPr lang="en-US" dirty="0"/>
              <a:t>“Fuck me, I’m famous” – 2009 blog post by the original malware author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35550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Sandworm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6C30-5257-4E5E-A7C4-B9284E1B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 new APT was born: The Sandworm Team</a:t>
            </a:r>
          </a:p>
          <a:p>
            <a:r>
              <a:rPr lang="en-US" sz="2200" dirty="0"/>
              <a:t>ID: G0034</a:t>
            </a:r>
          </a:p>
          <a:p>
            <a:r>
              <a:rPr lang="en-US" sz="2200" dirty="0">
                <a:hlinkClick r:id="rId3"/>
              </a:rPr>
              <a:t>https://attack.mitre.org/groups/G0034/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028" name="Picture 4" descr="Sandworms of Arrakis | Monster Legacy">
            <a:extLst>
              <a:ext uri="{FF2B5EF4-FFF2-40B4-BE49-F238E27FC236}">
                <a16:creationId xmlns:a16="http://schemas.microsoft.com/office/drawing/2014/main" id="{F2202F77-28B3-C587-A4C4-237FD0465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7F36220-D87F-47B8-89B0-52A4EDC587C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7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Types of Malware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6C30-5257-4E5E-A7C4-B9284E1B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Analysis</a:t>
            </a:r>
          </a:p>
          <a:p>
            <a:pPr lvl="1"/>
            <a:r>
              <a:rPr lang="en-US" dirty="0"/>
              <a:t>Examine static properties of the file</a:t>
            </a:r>
          </a:p>
          <a:p>
            <a:pPr lvl="1"/>
            <a:r>
              <a:rPr lang="en-US" dirty="0"/>
              <a:t>Statically disassemble the code</a:t>
            </a:r>
          </a:p>
          <a:p>
            <a:pPr lvl="1"/>
            <a:r>
              <a:rPr lang="en-US" dirty="0"/>
              <a:t>Does not involve executing the malware</a:t>
            </a:r>
          </a:p>
          <a:p>
            <a:endParaRPr lang="en-US" dirty="0"/>
          </a:p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Execute the malware (in a safe environment, such as a dedicated VM/Sandbox)</a:t>
            </a:r>
          </a:p>
          <a:p>
            <a:pPr lvl="1"/>
            <a:r>
              <a:rPr lang="en-US" dirty="0"/>
              <a:t>Observe the process, runtime behaviors, effects on the operating system,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12007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Levels of Malware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6C30-5257-4E5E-A7C4-B9284E1B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Malware Triage</a:t>
            </a:r>
          </a:p>
          <a:p>
            <a:pPr lvl="1"/>
            <a:r>
              <a:rPr lang="en-US" dirty="0"/>
              <a:t>Examine surface-level information</a:t>
            </a:r>
          </a:p>
          <a:p>
            <a:pPr lvl="1"/>
            <a:r>
              <a:rPr lang="en-US" dirty="0"/>
              <a:t>Open-source intelligence (OSINT)</a:t>
            </a:r>
          </a:p>
          <a:p>
            <a:endParaRPr lang="en-US" dirty="0"/>
          </a:p>
          <a:p>
            <a:r>
              <a:rPr lang="en-US" dirty="0"/>
              <a:t>In-Depth Analysis</a:t>
            </a:r>
          </a:p>
          <a:p>
            <a:pPr lvl="1"/>
            <a:r>
              <a:rPr lang="en-US" dirty="0"/>
              <a:t>Use a combination of static and dynamic techniques to fully understand and document the malware</a:t>
            </a:r>
          </a:p>
          <a:p>
            <a:pPr lvl="1"/>
            <a:r>
              <a:rPr lang="en-US" dirty="0"/>
              <a:t>Reverse engineering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14020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My Malware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6C30-5257-4E5E-A7C4-B9284E1B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Grab the </a:t>
            </a:r>
            <a:r>
              <a:rPr lang="en-US" b="1" dirty="0"/>
              <a:t>hash</a:t>
            </a:r>
            <a:r>
              <a:rPr lang="en-US" dirty="0"/>
              <a:t> of the malware and perform </a:t>
            </a:r>
            <a:r>
              <a:rPr lang="en-US" b="1" dirty="0"/>
              <a:t>OSINT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for signs of </a:t>
            </a:r>
            <a:r>
              <a:rPr lang="en-US" b="1" dirty="0"/>
              <a:t>packing</a:t>
            </a:r>
            <a:r>
              <a:rPr lang="en-US" dirty="0"/>
              <a:t> / </a:t>
            </a:r>
            <a:r>
              <a:rPr lang="en-US" b="1" dirty="0"/>
              <a:t>obfuscation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Consult </a:t>
            </a:r>
            <a:r>
              <a:rPr lang="en-US" b="1" dirty="0"/>
              <a:t>strings</a:t>
            </a:r>
            <a:r>
              <a:rPr lang="en-US" dirty="0"/>
              <a:t> for obvious indicators that can be queried against OSINT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</a:t>
            </a:r>
            <a:r>
              <a:rPr lang="en-US" b="1" dirty="0"/>
              <a:t>import address table </a:t>
            </a:r>
            <a:r>
              <a:rPr lang="en-US" dirty="0"/>
              <a:t>(IAT)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Examine the PE32 </a:t>
            </a:r>
            <a:r>
              <a:rPr lang="en-US" b="1" dirty="0"/>
              <a:t>resource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malware in a VM with </a:t>
            </a:r>
            <a:r>
              <a:rPr lang="en-US" b="1" dirty="0" err="1"/>
              <a:t>WireShark</a:t>
            </a:r>
            <a:r>
              <a:rPr lang="en-US" dirty="0"/>
              <a:t> and </a:t>
            </a:r>
            <a:r>
              <a:rPr lang="en-US" b="1" dirty="0"/>
              <a:t>Process Hacker </a:t>
            </a:r>
            <a:r>
              <a:rPr lang="en-US" dirty="0"/>
              <a:t>running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in-depth analysis </a:t>
            </a:r>
            <a:r>
              <a:rPr lang="en-US" dirty="0"/>
              <a:t>using IDA and/or </a:t>
            </a:r>
            <a:r>
              <a:rPr lang="en-US" dirty="0" err="1"/>
              <a:t>Ghidra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128919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Malware OSINT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6C30-5257-4E5E-A7C4-B9284E1B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447" y="1847850"/>
            <a:ext cx="10943897" cy="4351338"/>
          </a:xfrm>
        </p:spPr>
        <p:txBody>
          <a:bodyPr>
            <a:normAutofit/>
          </a:bodyPr>
          <a:lstStyle/>
          <a:p>
            <a:r>
              <a:rPr lang="en-US" dirty="0"/>
              <a:t>Google the hash!</a:t>
            </a:r>
          </a:p>
          <a:p>
            <a:r>
              <a:rPr lang="en-US" dirty="0" err="1"/>
              <a:t>VirusTotal</a:t>
            </a:r>
            <a:endParaRPr lang="en-US" dirty="0"/>
          </a:p>
          <a:p>
            <a:r>
              <a:rPr lang="en-US" dirty="0"/>
              <a:t>Hybrid Analysis</a:t>
            </a:r>
          </a:p>
          <a:p>
            <a:r>
              <a:rPr lang="en-US" dirty="0"/>
              <a:t>Open-Source CTI Reports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121269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5476</TotalTime>
  <Words>821</Words>
  <Application>Microsoft Office PowerPoint</Application>
  <PresentationFormat>Widescreen</PresentationFormat>
  <Paragraphs>139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LinLibertineT</vt:lpstr>
      <vt:lpstr>Office Theme</vt:lpstr>
      <vt:lpstr>CS483 Digital Forensics</vt:lpstr>
      <vt:lpstr>Lesson Learning Objectives</vt:lpstr>
      <vt:lpstr>What is Malware Analysis</vt:lpstr>
      <vt:lpstr>Malware Campaign Evolution and Attribution</vt:lpstr>
      <vt:lpstr>Sandworm</vt:lpstr>
      <vt:lpstr>Types of Malware Analysis</vt:lpstr>
      <vt:lpstr>Levels of Malware Analysis</vt:lpstr>
      <vt:lpstr>My Malware Analysis Process</vt:lpstr>
      <vt:lpstr>Malware OSINT</vt:lpstr>
      <vt:lpstr>Malware Behavior Catalog (MBC)</vt:lpstr>
      <vt:lpstr>Automated Sandboxes</vt:lpstr>
      <vt:lpstr>capa</vt:lpstr>
      <vt:lpstr>PE32 Internals</vt:lpstr>
      <vt:lpstr>Summary</vt:lpstr>
      <vt:lpstr>If You Remember 4 Things…</vt:lpstr>
      <vt:lpstr>For Next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CY450 Cyber Security Engineering</dc:title>
  <dc:creator>Duby, Adam B MAJ</dc:creator>
  <cp:lastModifiedBy>Duby, Adam B MAJ</cp:lastModifiedBy>
  <cp:revision>117</cp:revision>
  <dcterms:created xsi:type="dcterms:W3CDTF">2021-08-05T17:19:44Z</dcterms:created>
  <dcterms:modified xsi:type="dcterms:W3CDTF">2023-06-09T20:23:33Z</dcterms:modified>
</cp:coreProperties>
</file>