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03" r:id="rId4"/>
    <p:sldId id="299" r:id="rId5"/>
    <p:sldId id="300" r:id="rId6"/>
    <p:sldId id="301" r:id="rId7"/>
    <p:sldId id="302" r:id="rId8"/>
    <p:sldId id="304" r:id="rId9"/>
    <p:sldId id="305" r:id="rId10"/>
    <p:sldId id="306" r:id="rId11"/>
    <p:sldId id="307" r:id="rId12"/>
    <p:sldId id="308" r:id="rId13"/>
    <p:sldId id="310" r:id="rId14"/>
    <p:sldId id="309" r:id="rId15"/>
    <p:sldId id="284" r:id="rId16"/>
    <p:sldId id="26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55" autoAdjust="0"/>
  </p:normalViewPr>
  <p:slideViewPr>
    <p:cSldViewPr snapToGrid="0">
      <p:cViewPr varScale="1">
        <p:scale>
          <a:sx n="108" d="100"/>
          <a:sy n="108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CDBFC-EEA4-453B-86B3-ADD4800CC39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91D93-7DFA-402D-9598-316B5992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(and complex) file format structures for a malware analyst to study is the PE32 file format (PE32+ for 64-bit binaries).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08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Question for class: When the PE image file is loaded, why is extra slack space created between the sections?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The </a:t>
            </a:r>
            <a:r>
              <a:rPr lang="en-US" sz="1800" b="1" i="0" u="none" strike="noStrike" baseline="0" dirty="0">
                <a:latin typeface="Helvetica-Bold"/>
              </a:rPr>
              <a:t>DOS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 can be found starting at offset zero in all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Portable Executable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files. Nowadays its main objective is to indicate the offset of the main headers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containing the actual information about the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file, the </a:t>
            </a:r>
            <a:r>
              <a:rPr lang="en-US" sz="1800" b="1" i="0" u="none" strike="noStrike" baseline="0" dirty="0">
                <a:latin typeface="Helvetica-Bold"/>
              </a:rPr>
              <a:t>NT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headers. The offset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where to find those headers is stored in the </a:t>
            </a:r>
            <a:r>
              <a:rPr lang="en-US" sz="1800" b="1" i="0" u="none" strike="noStrike" baseline="0" dirty="0" err="1">
                <a:latin typeface="Helvetica-Bold"/>
              </a:rPr>
              <a:t>e_lfanew</a:t>
            </a:r>
            <a:r>
              <a:rPr lang="en-US" sz="1800" b="1" i="0" u="none" strike="noStrike" baseline="0" dirty="0">
                <a:latin typeface="Helvetica-Bold"/>
              </a:rPr>
              <a:t>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member.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The </a:t>
            </a:r>
            <a:r>
              <a:rPr lang="en-US" sz="1800" b="1" i="0" u="none" strike="noStrike" baseline="0" dirty="0">
                <a:latin typeface="Helvetica-Bold"/>
              </a:rPr>
              <a:t>NT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headers contain three members, a signature and two other structures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defining the </a:t>
            </a:r>
            <a:r>
              <a:rPr lang="en-US" sz="1800" b="1" i="0" u="none" strike="noStrike" baseline="0" dirty="0">
                <a:latin typeface="Helvetica-Bold"/>
              </a:rPr>
              <a:t>File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 and the </a:t>
            </a:r>
            <a:r>
              <a:rPr lang="en-US" sz="1800" b="1" i="0" u="none" strike="noStrike" baseline="0" dirty="0">
                <a:latin typeface="Helvetica-Bold"/>
              </a:rPr>
              <a:t>Optional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header. The signature is the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standard doubleword </a:t>
            </a:r>
            <a:r>
              <a:rPr lang="en-US" sz="1800" b="1" i="0" u="none" strike="noStrike" baseline="0" dirty="0">
                <a:latin typeface="Helvetica-Bold"/>
              </a:rPr>
              <a:t>0x50450000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with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ASCII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representation "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PE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". Some of the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important members of the </a:t>
            </a:r>
            <a:r>
              <a:rPr lang="en-US" sz="1800" b="1" i="0" u="none" strike="noStrike" baseline="0" dirty="0">
                <a:latin typeface="Helvetica-Bold"/>
              </a:rPr>
              <a:t>File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 are </a:t>
            </a:r>
            <a:r>
              <a:rPr lang="en-US" sz="1800" b="1" i="0" u="none" strike="noStrike" baseline="0" dirty="0">
                <a:latin typeface="Helvetica-Bold"/>
              </a:rPr>
              <a:t>Machine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, specifying the target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architecture for which this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file is compiled, and the self-describing</a:t>
            </a:r>
          </a:p>
          <a:p>
            <a:pPr algn="l"/>
            <a:r>
              <a:rPr lang="en-US" sz="1800" b="1" i="0" u="none" strike="noStrike" baseline="0" dirty="0" err="1">
                <a:latin typeface="Helvetica-Bold"/>
              </a:rPr>
              <a:t>SizeOfOptionalHeader</a:t>
            </a:r>
            <a:r>
              <a:rPr lang="en-US" sz="1800" b="1" i="0" u="none" strike="noStrike" baseline="0" dirty="0">
                <a:latin typeface="Helvetica-Bold"/>
              </a:rPr>
              <a:t>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and </a:t>
            </a:r>
            <a:r>
              <a:rPr lang="en-US" sz="1800" b="1" i="0" u="none" strike="noStrike" baseline="0" dirty="0" err="1">
                <a:latin typeface="Helvetica-Bold"/>
              </a:rPr>
              <a:t>NumberOfSections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The </a:t>
            </a:r>
            <a:r>
              <a:rPr lang="en-US" sz="1800" b="1" i="0" u="none" strike="noStrike" baseline="0" dirty="0">
                <a:latin typeface="Helvetica-Bold"/>
              </a:rPr>
              <a:t>Optional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 member describes elements of the file such as the import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and export directories that make possible to locate and link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DLL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libraries (which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are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files as well). Other entries provide structural information about the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layout of the file, such as the alignment of its sections.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These entries, contained within the </a:t>
            </a:r>
            <a:r>
              <a:rPr lang="en-US" sz="1800" b="1" i="0" u="none" strike="noStrike" baseline="0" dirty="0">
                <a:latin typeface="Helvetica-Bold"/>
              </a:rPr>
              <a:t>Optional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header, point to a wide selection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of miscellaneous information about the file. Imported and exported symbols,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debug information, resource information (icon data, version information) and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others.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All of these are optional, but few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files go without having a symbol import or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export table that would allow them to link to (or have its symbols used by) other</a:t>
            </a:r>
          </a:p>
          <a:p>
            <a:pPr algn="l"/>
            <a:r>
              <a:rPr lang="en-US" sz="1800" b="0" i="1" u="none" strike="noStrike" baseline="0" dirty="0">
                <a:latin typeface="Arial" panose="020B0604020202020204" pitchFamily="34" charset="0"/>
              </a:rPr>
              <a:t>PE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5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The </a:t>
            </a:r>
            <a:r>
              <a:rPr lang="en-US" sz="1800" b="1" i="0" u="none" strike="noStrike" baseline="0" dirty="0">
                <a:latin typeface="Helvetica-Bold"/>
              </a:rPr>
              <a:t>Section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headers follow immediately after the </a:t>
            </a:r>
            <a:r>
              <a:rPr lang="en-US" sz="1800" b="1" i="0" u="none" strike="noStrike" baseline="0" dirty="0">
                <a:latin typeface="Helvetica-Bold"/>
              </a:rPr>
              <a:t>Optional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header. The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procedure to find their starting offset is to add the value from the </a:t>
            </a:r>
            <a:r>
              <a:rPr lang="en-US" sz="1800" b="1" i="0" u="none" strike="noStrike" baseline="0" dirty="0">
                <a:latin typeface="Helvetica-Bold"/>
              </a:rPr>
              <a:t>File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member </a:t>
            </a:r>
            <a:r>
              <a:rPr lang="en-US" sz="1800" b="1" i="0" u="none" strike="noStrike" baseline="0" dirty="0" err="1">
                <a:latin typeface="Helvetica-Bold"/>
              </a:rPr>
              <a:t>SizeOfOptionalHeader</a:t>
            </a:r>
            <a:r>
              <a:rPr lang="en-US" sz="1800" b="1" i="0" u="none" strike="noStrike" baseline="0" dirty="0">
                <a:latin typeface="Helvetica-Bold"/>
              </a:rPr>
              <a:t>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to the starting offset of the </a:t>
            </a:r>
            <a:r>
              <a:rPr lang="en-US" sz="1800" b="1" i="0" u="none" strike="noStrike" baseline="0" dirty="0">
                <a:latin typeface="Helvetica-Bold"/>
              </a:rPr>
              <a:t>Optional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header.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The resulting value will point to the first section header. The number of sections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is specified by the field </a:t>
            </a:r>
            <a:r>
              <a:rPr lang="en-US" sz="1800" b="1" i="0" u="none" strike="noStrike" baseline="0" dirty="0" err="1">
                <a:latin typeface="Helvetica-Bold"/>
              </a:rPr>
              <a:t>NumberOfSections</a:t>
            </a:r>
            <a:r>
              <a:rPr lang="en-US" sz="1800" b="1" i="0" u="none" strike="noStrike" baseline="0" dirty="0">
                <a:latin typeface="Helvetica-Bold"/>
              </a:rPr>
              <a:t>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in the </a:t>
            </a:r>
            <a:r>
              <a:rPr lang="en-US" sz="1800" b="1" i="0" u="none" strike="noStrike" baseline="0" dirty="0">
                <a:latin typeface="Helvetica-Bold"/>
              </a:rPr>
              <a:t>File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The </a:t>
            </a:r>
            <a:r>
              <a:rPr lang="en-US" sz="1800" b="1" i="0" u="none" strike="noStrike" baseline="0" dirty="0">
                <a:latin typeface="Helvetica-Bold"/>
              </a:rPr>
              <a:t>Section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headers describe each of the sections making up the file. Sections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can contain code (often referred to as text, hence the common section name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'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.text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'), initialized and uninitialized data, more information describing the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file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itself such as resources or any other data the developer wishes to add.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There can be an arbitrary number of sections in a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PE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Each </a:t>
            </a:r>
            <a:r>
              <a:rPr lang="en-US" sz="1800" b="1" i="0" u="none" strike="noStrike" baseline="0" dirty="0">
                <a:latin typeface="Helvetica-Bold"/>
              </a:rPr>
              <a:t>Section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 structure contains the details needed to find it within the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file (</a:t>
            </a:r>
            <a:r>
              <a:rPr lang="en-US" sz="1800" b="1" i="0" u="none" strike="noStrike" baseline="0" dirty="0" err="1">
                <a:latin typeface="Helvetica-Bold"/>
              </a:rPr>
              <a:t>PointerToRawData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), its size on disk (</a:t>
            </a:r>
            <a:r>
              <a:rPr lang="en-US" sz="1800" b="1" i="0" u="none" strike="noStrike" baseline="0" dirty="0" err="1">
                <a:latin typeface="Helvetica-Bold"/>
              </a:rPr>
              <a:t>SizeOfRawData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) and once loaded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(</a:t>
            </a:r>
            <a:r>
              <a:rPr lang="en-US" sz="1800" b="1" i="0" u="none" strike="noStrike" baseline="0" dirty="0" err="1">
                <a:latin typeface="Helvetica-Bold"/>
              </a:rPr>
              <a:t>VirtualSize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) and where to load it in memory (</a:t>
            </a:r>
            <a:r>
              <a:rPr lang="en-US" sz="1800" b="1" i="0" u="none" strike="noStrike" baseline="0" dirty="0" err="1">
                <a:latin typeface="Helvetica-Bold"/>
              </a:rPr>
              <a:t>VirtualAddress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) relative to the</a:t>
            </a:r>
          </a:p>
          <a:p>
            <a:pPr algn="l"/>
            <a:r>
              <a:rPr lang="en-US" sz="1800" b="1" i="0" u="none" strike="noStrike" baseline="0" dirty="0">
                <a:latin typeface="Helvetica-Bold"/>
              </a:rPr>
              <a:t>Optional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header field </a:t>
            </a:r>
            <a:r>
              <a:rPr lang="en-US" sz="1800" b="1" i="0" u="none" strike="noStrike" baseline="0" dirty="0" err="1">
                <a:latin typeface="Helvetica-Bold"/>
              </a:rPr>
              <a:t>ImageBase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. Whether the section contains executable</a:t>
            </a:r>
          </a:p>
          <a:p>
            <a:pPr algn="l"/>
            <a:r>
              <a:rPr lang="en-US" sz="1800" b="0" i="0" u="none" strike="noStrike" baseline="0" dirty="0">
                <a:latin typeface="Helvetica" panose="020B0604020202020204" pitchFamily="34" charset="0"/>
              </a:rPr>
              <a:t>code, can be read from, written to or has other properties is specified by the</a:t>
            </a:r>
          </a:p>
          <a:p>
            <a:pPr algn="l"/>
            <a:r>
              <a:rPr lang="en-US" sz="1800" b="1" i="0" u="none" strike="noStrike" baseline="0" dirty="0">
                <a:latin typeface="Helvetica-Bold"/>
              </a:rPr>
              <a:t>Characteristics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field.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Question for class: When the PE image file is loaded, why is extra slack space created between the sections?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1D93-7DFA-402D-9598-316B5992C3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5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F3C3-16F8-453C-A03D-A8B5AD8D6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6BE51-7824-4AE9-B487-ED8540A8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C35E-FC92-4082-85BF-3238CB2F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6951-FC06-400D-B112-D94F61D2A33E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DADC-C77A-43AB-A300-98F41029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0072-A679-4222-B678-5C6D4BC0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199D-99CB-49D4-8347-F88C091B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B432F-C329-4EBE-BDAC-F1E667A2B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0352-FC71-46A9-B6C1-44D0374C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ACD-26B4-449C-9473-C6212DC236EF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0E79C-AE09-4EBE-9FA0-BD81D0FB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6BE1-52EE-41B1-A289-4E6B9B9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1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DD379-6C41-4474-9140-773BC2F4F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9059B-73D3-442B-861B-A95771EA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256B-E898-41F6-A4C9-3FF6A8B3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3B6A-6A52-4647-9954-2BD0C740BE2E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BBE1-158C-4EED-A8C1-27FE1AD2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2D8C-DF02-4F1F-A233-690C7275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D295-5E15-46E2-BD9D-D40C96F1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4C5A-B35C-4969-BE10-24110215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CB44-0349-486E-B147-7A333DD6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409E7-4548-4AA5-817A-12D905AD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CS483 – Digital Forensics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87B8-370F-4BF0-811E-8019CA72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A95F-842E-48D0-82EC-239A6B4A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41CC1-24C6-455E-842E-836B0EA4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D5CA-F1A4-4B31-8A09-E9ACDEB5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1197-99F4-4D3C-A11C-ABD12B0C56A3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3DC0-1356-4FCA-B2E5-982B056D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6036-6893-4579-89C8-47672292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3C62-15C3-4EC9-BBE4-23BEDF2B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FDC8-9994-4F82-9812-617D345AD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6F065-E0D7-4904-A40A-4F8D4AE99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695E-FA32-4747-A64C-17643AE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69E4-574F-40A2-9955-17775655B9DD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CD20E-ED91-445C-8ABF-130FA0A7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38B2D-6570-4616-9C53-A06D0B5D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47D-1043-4004-80DD-59F3E273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6D66-6D03-4D8E-95BD-6F83A339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2DD3-043A-42CD-AE30-BD8213BD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3B83-9535-40B3-8588-DE3F1C1A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4FBEB-14CF-4A26-BA38-6EAFA9068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C3DB1-91B4-4D15-BEB8-9AAE0249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505B-91DD-4FAE-8FDA-63D079A44330}" type="datetime1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FA37C-AC9F-490F-B763-ECB374DA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E3137-5B2A-4369-956F-D29E0334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0631-C385-4D07-B8B5-0A2F1B43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FB753-A796-42AD-B3E6-73B04BBB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D1CF-796B-4AE5-A7CB-D70320A51E68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75FC9-3A70-4253-8060-20693A9A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10953-E216-4395-A107-8564802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0F0F0-6064-4E06-8E5E-0F7E1B14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5AB-6C5D-4281-9C21-BEBDFCEF3514}" type="datetime1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0E4B7-F4E3-4FD2-860E-561708AC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393C8-97D7-4E31-9D07-5E71A5FF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FA4D-796A-439E-9C4D-C0B960FD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D4FB-1598-4FBF-8BDC-1A0C62B2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E5209-570F-4058-8598-3C3A6A48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522C-14B7-49A5-9CCE-759626AF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24C6-F47D-4085-9B08-3013FB7D3AC5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AB483-4AA4-4A17-B722-7DAD0208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70EE-4CCF-40A7-83EA-AA194DCE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9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4D2D-4D79-437C-8045-2785798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17C18-B42B-4716-9E00-A6A24BCEC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9ECC-A210-45E4-AA40-83D4F39F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F2F07-7FB8-41DF-9FB6-3E98F6D5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B454-5E0E-4239-B4AC-F1D98260345E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9A2B-E2EF-4D5A-9AB7-11E749A0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CY450 - Cyber Security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77A52-3856-4D71-89E6-D8431E72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11FE7-8B29-46BC-8756-91E109A1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94BB-2950-41B1-9780-BDB53F7D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1A97-160A-439C-943D-0573E12D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8869-C62B-428D-AA96-F778B3A507DB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17D0-DDC1-436A-B7ED-9F349B42D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CY450 - Cyber Security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93D4-E5E9-4B93-B3A3-911A65D90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6220-D87F-47B8-89B0-52A4EDC5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ntroduction to Digital Forensics | Cipsec">
            <a:extLst>
              <a:ext uri="{FF2B5EF4-FFF2-40B4-BE49-F238E27FC236}">
                <a16:creationId xmlns:a16="http://schemas.microsoft.com/office/drawing/2014/main" id="{B186D607-332D-2AA1-937E-FF2C31C33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60746-1EC7-4E7E-989A-2D1BD858E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en-US" sz="4600" b="1" dirty="0"/>
              <a:t>CS483</a:t>
            </a:r>
            <a:br>
              <a:rPr lang="en-US" sz="4600" b="1" dirty="0"/>
            </a:br>
            <a:r>
              <a:rPr lang="en-US" sz="4600" b="1" dirty="0"/>
              <a:t>Digital Forensics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7EB94-9208-43F2-A66A-FCAD2F0D1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>
            <a:normAutofit/>
          </a:bodyPr>
          <a:lstStyle/>
          <a:p>
            <a:r>
              <a:rPr lang="en-US" b="1" dirty="0"/>
              <a:t>Windows Internals III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753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8B4E-ED1E-4268-A043-F41285AB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57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352760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Section Headers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D5398-9EF2-6F6C-94C6-E86946CD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32" y="978721"/>
            <a:ext cx="7048736" cy="5399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881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PE Image File Loading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6A0A8-2228-2163-8944-762D6A51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959" y="1343818"/>
            <a:ext cx="7416082" cy="50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1F84F-2130-4823-E941-C0702A63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844" y="1496356"/>
            <a:ext cx="5378156" cy="52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1A77-25E0-DE65-B1F0-533EEC21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CFF Explorer – Parse and Explore PE32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0FDD4-0FC9-1138-A78F-EB4D748B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CS483 – Digital Forensics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1C404-1F1C-FCCD-581B-DDF3701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71DB9B-AC18-FCC6-40BE-1492911FD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14" y="1433127"/>
            <a:ext cx="8237550" cy="492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0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23D-A0A9-4946-1FD6-383C638F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pefile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EA96-1DB3-9837-D6C6-C2C1274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Extract Imports programmatically: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EBE1A-C861-19E2-0BA3-585AB696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CS483 – Digital Forensics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5DB9-672F-A6A7-30DF-D6A88821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F1CA0-DEC2-1974-56FC-1994CF4E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05869"/>
            <a:ext cx="10668000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180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C9BD-EA33-453F-80CF-FCE9E753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52DC-F5A4-4515-932F-3CC8F8D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rapid malware triage</a:t>
            </a:r>
          </a:p>
          <a:p>
            <a:r>
              <a:rPr lang="en-US" dirty="0"/>
              <a:t>Utilize simple static and dynamic techniques to analyze Windows PE32 files</a:t>
            </a:r>
          </a:p>
          <a:p>
            <a:r>
              <a:rPr lang="en-US" dirty="0"/>
              <a:t>Develop simple tools for automated feature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80DCC-A601-4853-B98C-0D21AB3B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CS483 – Digital Forensics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65A00-0EBE-4B04-8C87-A1D9806A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B0CF-6A66-4914-B151-940A35CC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If You Remember 4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AC15-8292-4242-A18C-6AFE3197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b="0" i="0" u="none" strike="noStrike" baseline="0" dirty="0"/>
              <a:t>Everything is a </a:t>
            </a:r>
            <a:r>
              <a:rPr lang="en-US" sz="3500" b="1" i="0" u="none" strike="noStrike" baseline="0" dirty="0"/>
              <a:t>data structure</a:t>
            </a:r>
            <a:r>
              <a:rPr lang="en-US" sz="3500" b="0" i="0" u="none" strike="noStrike" baseline="0" dirty="0"/>
              <a:t>.</a:t>
            </a:r>
          </a:p>
          <a:p>
            <a:pPr algn="l"/>
            <a:endParaRPr lang="en-US" sz="3500" b="0" i="0" u="none" strike="noStrike" baseline="0" dirty="0"/>
          </a:p>
          <a:p>
            <a:pPr algn="l"/>
            <a:r>
              <a:rPr lang="en-US" sz="3500" b="0" i="0" u="none" strike="noStrike" baseline="0" dirty="0"/>
              <a:t>It’s all </a:t>
            </a:r>
            <a:r>
              <a:rPr lang="en-US" sz="3500" b="1" i="0" u="none" strike="noStrike" baseline="0" dirty="0"/>
              <a:t>code</a:t>
            </a:r>
            <a:r>
              <a:rPr lang="en-US" sz="3500" b="0" i="0" u="none" strike="noStrike" baseline="0" dirty="0"/>
              <a:t>. Not magic.</a:t>
            </a:r>
          </a:p>
          <a:p>
            <a:pPr algn="l"/>
            <a:endParaRPr lang="en-US" sz="3500" b="0" i="0" u="none" strike="noStrike" baseline="0" dirty="0"/>
          </a:p>
          <a:p>
            <a:pPr algn="l"/>
            <a:r>
              <a:rPr lang="en-US" sz="3500" b="1" i="0" u="none" strike="noStrike" baseline="0" dirty="0"/>
              <a:t>Abstraction </a:t>
            </a:r>
            <a:r>
              <a:rPr lang="en-US" sz="3500" b="0" i="0" u="none" strike="noStrike" baseline="0" dirty="0"/>
              <a:t>leaves gaps.</a:t>
            </a:r>
          </a:p>
          <a:p>
            <a:pPr algn="l"/>
            <a:endParaRPr lang="en-US" sz="3500" b="0" i="0" u="none" strike="noStrike" baseline="0" dirty="0"/>
          </a:p>
          <a:p>
            <a:pPr algn="l"/>
            <a:r>
              <a:rPr lang="en-US" sz="3500" b="0" i="0" u="none" strike="noStrike" baseline="0" dirty="0"/>
              <a:t>Own your </a:t>
            </a:r>
            <a:r>
              <a:rPr lang="en-US" sz="3500" b="1" i="0" u="none" strike="noStrike" baseline="0" dirty="0"/>
              <a:t>tools</a:t>
            </a:r>
            <a:r>
              <a:rPr lang="en-US" sz="3500" b="0" i="0" u="none" strike="noStrike" baseline="0" dirty="0"/>
              <a:t>.</a:t>
            </a:r>
            <a:endParaRPr lang="en-US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7F419-E8B7-4362-9CA2-5210012C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2A58591-A64B-4167-933C-688ADDBE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7519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7001-C2E6-47ED-9281-37313431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For Next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93D4-05B0-43E6-A5CD-A6243447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Chapters 1-3 from </a:t>
            </a:r>
            <a:r>
              <a:rPr lang="en-US" i="1" dirty="0"/>
              <a:t>Practical Malware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82BDC-DD58-4AE6-A943-9873886B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5E02580-C8C5-481A-A3C7-3FCA6ECE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4" name="Picture 4" descr="Buy PRACTICAL MALWARE ANALYSIS THE HANDS-ON GUIDE TO DISSECTING MALICIOUS  SOFTWARE Book Online at Low Prices in India | PRACTICAL MALWARE ANALYSIS  THE HANDS-ON GUIDE TO DISSECTING MALICIOUS SOFTWARE ...">
            <a:extLst>
              <a:ext uri="{FF2B5EF4-FFF2-40B4-BE49-F238E27FC236}">
                <a16:creationId xmlns:a16="http://schemas.microsoft.com/office/drawing/2014/main" id="{B48701F7-1AF4-2C2F-5696-BA1F3DF0F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830" y="2855070"/>
            <a:ext cx="2516585" cy="33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4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6C30-5257-4E5E-A7C4-B9284E1B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47" y="1847850"/>
            <a:ext cx="10943897" cy="4351338"/>
          </a:xfrm>
        </p:spPr>
        <p:txBody>
          <a:bodyPr>
            <a:normAutofit/>
          </a:bodyPr>
          <a:lstStyle/>
          <a:p>
            <a:r>
              <a:rPr lang="en-US" dirty="0"/>
              <a:t>PE32 File Structure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21269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PE32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500EE-0D20-F8D5-7758-8B554874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39" y="1060871"/>
            <a:ext cx="8420922" cy="5295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12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MZ/DOS Header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4460C-E635-EC07-61A8-27102E82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8" y="2301766"/>
            <a:ext cx="6784761" cy="4138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675739-3A84-2181-D21A-1B79E39A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896" y="371037"/>
            <a:ext cx="640080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101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NT Header / File Header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C6569-B542-31BD-F36C-C3DC72F6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61" y="1352329"/>
            <a:ext cx="8209364" cy="4712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0FD83-421D-BDBF-7835-1DFCE349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56" y="3142100"/>
            <a:ext cx="6400800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BB590-A23E-906C-5BE5-BC057AA52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036" y="220225"/>
            <a:ext cx="3180443" cy="1755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F77FB8-B430-545A-438F-6061E344610B}"/>
              </a:ext>
            </a:extLst>
          </p:cNvPr>
          <p:cNvCxnSpPr/>
          <p:nvPr/>
        </p:nvCxnSpPr>
        <p:spPr>
          <a:xfrm>
            <a:off x="7630510" y="2249214"/>
            <a:ext cx="704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F83AAC-066E-F684-BB28-5929BEA7A8FB}"/>
              </a:ext>
            </a:extLst>
          </p:cNvPr>
          <p:cNvCxnSpPr>
            <a:cxnSpLocks/>
          </p:cNvCxnSpPr>
          <p:nvPr/>
        </p:nvCxnSpPr>
        <p:spPr>
          <a:xfrm>
            <a:off x="8334703" y="409903"/>
            <a:ext cx="0" cy="183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C60E5B-7153-C58A-7EBA-086855F51F64}"/>
              </a:ext>
            </a:extLst>
          </p:cNvPr>
          <p:cNvCxnSpPr/>
          <p:nvPr/>
        </p:nvCxnSpPr>
        <p:spPr>
          <a:xfrm>
            <a:off x="8334703" y="409903"/>
            <a:ext cx="375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Optional Header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2E475-9742-385E-D725-39294CC98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7" y="1460938"/>
            <a:ext cx="7379284" cy="51725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441102-BD9E-97AC-0C39-0393268B6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890" y="136525"/>
            <a:ext cx="5104753" cy="4690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821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Data Directories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031E81-AB40-0867-BA35-08F0E6279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8" y="317500"/>
            <a:ext cx="7210425" cy="6038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1BB1C-ABEF-5C0A-ACCB-2B4F139DB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50" y="1260817"/>
            <a:ext cx="3130900" cy="5178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0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Locating Section Headers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10F4F-FEF0-1A3A-AB8F-01232789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57" y="1108709"/>
            <a:ext cx="7161486" cy="5247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16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DB7-F9E1-4232-9036-88C0A44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Section Headers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88B-4121-4C33-A35B-10BB379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6220-D87F-47B8-89B0-52A4EDC587C4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5C5AB3B-2747-40BB-A00D-851115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CS483 – Digital Forensics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BA076-B958-E63B-860E-8646077E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3099"/>
            <a:ext cx="8050924" cy="4472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0DEDF-62F7-FBFF-06E8-2533F20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100" y="681036"/>
            <a:ext cx="6791325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114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742</Words>
  <Application>Microsoft Office PowerPoint</Application>
  <PresentationFormat>Widescreen</PresentationFormat>
  <Paragraphs>113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Helvetica-Bold</vt:lpstr>
      <vt:lpstr>Office Theme</vt:lpstr>
      <vt:lpstr>CS483 Digital Forensics</vt:lpstr>
      <vt:lpstr>Learning Objectives</vt:lpstr>
      <vt:lpstr>PE32 Internals</vt:lpstr>
      <vt:lpstr>MZ/DOS Header</vt:lpstr>
      <vt:lpstr>NT Header / File Header</vt:lpstr>
      <vt:lpstr>Optional Header</vt:lpstr>
      <vt:lpstr>Data Directories</vt:lpstr>
      <vt:lpstr>Locating Section Headers</vt:lpstr>
      <vt:lpstr>Section Headers</vt:lpstr>
      <vt:lpstr>Section Headers</vt:lpstr>
      <vt:lpstr>PE Image File Loading</vt:lpstr>
      <vt:lpstr>Memory Layout</vt:lpstr>
      <vt:lpstr>CFF Explorer – Parse and Explore PE32</vt:lpstr>
      <vt:lpstr>Python pefile Library</vt:lpstr>
      <vt:lpstr>Summary</vt:lpstr>
      <vt:lpstr>If You Remember 4 Things…</vt:lpstr>
      <vt:lpstr>For Next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CY450 Cyber Security Engineering</dc:title>
  <dc:creator>Duby, Adam B MAJ</dc:creator>
  <cp:lastModifiedBy>Duby, Adam B MAJ</cp:lastModifiedBy>
  <cp:revision>119</cp:revision>
  <dcterms:created xsi:type="dcterms:W3CDTF">2021-08-05T17:19:44Z</dcterms:created>
  <dcterms:modified xsi:type="dcterms:W3CDTF">2023-06-09T20:14:10Z</dcterms:modified>
</cp:coreProperties>
</file>