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4" r:id="rId4"/>
    <p:sldId id="257" r:id="rId5"/>
    <p:sldId id="258" r:id="rId6"/>
    <p:sldId id="259" r:id="rId7"/>
    <p:sldId id="260" r:id="rId8"/>
    <p:sldId id="262" r:id="rId9"/>
    <p:sldId id="282" r:id="rId10"/>
    <p:sldId id="283" r:id="rId11"/>
    <p:sldId id="284" r:id="rId12"/>
    <p:sldId id="285" r:id="rId13"/>
    <p:sldId id="267" r:id="rId14"/>
    <p:sldId id="268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7D38-F32D-4C83-A9D7-63184DA4E6ED}" type="datetimeFigureOut">
              <a:rPr lang="en-PK" smtClean="0"/>
              <a:t>10/09/2024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A816-ACD2-48DE-BF31-6574FE9FEB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1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1311-6B61-57A0-5C27-A05C9FF0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CD03-E4AB-59C9-3680-C3873B64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5A0A-5943-519B-CFA5-C8E5C0EE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446D-C1B6-18CB-01F4-445F45D5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8686-8AF0-79D5-87AC-B225CF25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8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E355-12CA-30A0-728E-9F0B1387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7380D-D814-D8B5-44AE-1F9152C5A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E970-8576-9FBC-D05F-D2C810FA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7352-C900-1674-85D1-882904E6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5A26-0109-6906-E305-9C655510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425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2D6F9-2185-82C7-E24D-03475041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8EC81-CF03-FFA6-5EF0-BDC3AE28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D5D6-A848-2B82-1942-11B06A03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E379-FDAF-9B62-0F46-897895F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D61C-637D-EED0-7978-8A4E53C3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74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8D7-D415-B85C-CD74-8D6EAA52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B3B4-1C7D-1CE6-3903-71DCDF9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84EE-5654-F3F0-4F10-99DFC2C9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3E4B-BFEE-6749-11A2-37BF0C6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AFD1-3191-AA40-4075-88157DC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69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B46-A448-9B80-E7ED-251C14AD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1388-B50E-1E63-7558-50FD32B6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BB51-FAD0-AFD6-3F01-1C67F4F9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D8FD-C9F8-C124-4159-6B6625D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315E-A05C-726D-349B-0F26F59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74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B0DF-A150-FAFD-C77B-5662EBB4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C5A0-7FBB-68BD-4AE5-E5C1EB42A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08C5-9401-7469-E43F-5299FCF5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DAAB-32D5-9E31-93BC-FC609C8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A4DD-822B-8096-127F-303FB1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F342-F036-5A52-2B39-D202945F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008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EEF8-37F0-8C34-C7CD-44F4B75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BA6-8E7A-5391-6474-2F8CFB72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7CD36-386F-CB76-DE98-D5A06DE5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64C01-6881-3E24-266E-3776EEA40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EAB81-40F8-6C77-AAE4-612752E4D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C1FEF-F367-BE84-8C6A-E6FB6FF7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5348-5EFE-653B-7CC3-6FB88DD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2C871-1C3A-58C6-D539-AB5961E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85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EB85-AB45-3B27-BC3A-F59CC15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BAB14-FE26-49EC-0BE6-5F76B6DB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9884-5630-9759-4E8D-73829D4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B340-F8C5-2DC2-CBD1-A9BA6BE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85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08BC-7309-B183-0497-5D2CB544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B1090-3DBC-DBE3-F04B-62FBBAB8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1C67-9306-D141-B1FF-7EA3486E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51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BCF-6086-C3B9-C559-1A000C1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BF51-CD0B-5C04-2B6B-8488DBEA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8999-4D87-0D80-9E5F-9E781925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7100-D1B8-E223-02BB-B840B97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F5CE-2153-7808-9F1D-01D30B4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E7F6-41F1-F7C0-561F-5ED95A4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67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AA6-EDED-1F68-1115-A077FFB7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F229A-87DD-D45D-04AA-1B45E25F4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53C21-4C4B-272F-0FF4-8434BAED0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4B4B-F433-3CB3-7806-4743DBF0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A466-5368-0E39-E8AF-0515CA7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2D0CD-6F61-9177-8CB6-3A562D50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40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6087-F341-14CB-7C8D-2F06530A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1FF9-7AFD-23AE-67A2-3ABE81BB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B989-2645-4F68-44D9-EA2C96687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86B3-BCC7-11AE-551A-7B8A7672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06F5-5FE0-4176-E5A9-75EDB2613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15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5" Type="http://schemas.openxmlformats.org/officeDocument/2006/relationships/image" Target="../media/image22.sv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2232-64C8-7534-B7FE-FCB5CE428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8338-B9B3-4A1A-874B-7F942BDBA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8C13C-B918-F5DC-EE62-B744B097E4BB}"/>
              </a:ext>
            </a:extLst>
          </p:cNvPr>
          <p:cNvSpPr txBox="1"/>
          <p:nvPr/>
        </p:nvSpPr>
        <p:spPr>
          <a:xfrm>
            <a:off x="2059858" y="42583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Pre-requisites: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  <a:endParaRPr lang="en-P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EE34-BA2A-0B94-ED3F-F2FDEECC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A638-18F3-F4E9-624F-1DA9CE8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4F37-F403-5366-EF4C-39BC6A2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1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9E47C-388B-0D64-BEDF-B561FD7A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1DF5-57AE-8A35-5116-B4C516DB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 vs Full-Stack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F232-1CAE-F5E6-A6EE-81540A16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0AF2-18DA-D361-74BA-AE399469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B511-8D7A-6BF9-E4DC-A43F5B3F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10</a:t>
            </a:fld>
            <a:endParaRPr lang="en-PK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980C7A3-C135-2FF4-F49D-40E45399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t="14710" r="3355" b="15097"/>
          <a:stretch/>
        </p:blipFill>
        <p:spPr>
          <a:xfrm>
            <a:off x="422788" y="2369261"/>
            <a:ext cx="4739148" cy="2674375"/>
          </a:xfrm>
          <a:prstGeom prst="rect">
            <a:avLst/>
          </a:prstGeom>
        </p:spPr>
      </p:pic>
      <p:pic>
        <p:nvPicPr>
          <p:cNvPr id="14" name="Picture 13" descr="A diagram of a product&#10;&#10;Description automatically generated">
            <a:extLst>
              <a:ext uri="{FF2B5EF4-FFF2-40B4-BE49-F238E27FC236}">
                <a16:creationId xmlns:a16="http://schemas.microsoft.com/office/drawing/2014/main" id="{C29209EA-EE6D-8866-A4E0-BAAC2B0A8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32" y="2514599"/>
            <a:ext cx="3905685" cy="2674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960C7-0E09-2651-05C0-EC468BFC98E8}"/>
              </a:ext>
            </a:extLst>
          </p:cNvPr>
          <p:cNvSpPr txBox="1"/>
          <p:nvPr/>
        </p:nvSpPr>
        <p:spPr>
          <a:xfrm>
            <a:off x="1194018" y="5164851"/>
            <a:ext cx="31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66FA5-CA4E-2D4C-0124-2EB32E551516}"/>
              </a:ext>
            </a:extLst>
          </p:cNvPr>
          <p:cNvSpPr txBox="1"/>
          <p:nvPr/>
        </p:nvSpPr>
        <p:spPr>
          <a:xfrm>
            <a:off x="7959930" y="5164851"/>
            <a:ext cx="31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AC15DD-9587-E4A8-52F1-92904CFCB375}"/>
              </a:ext>
            </a:extLst>
          </p:cNvPr>
          <p:cNvCxnSpPr/>
          <p:nvPr/>
        </p:nvCxnSpPr>
        <p:spPr>
          <a:xfrm>
            <a:off x="5260258" y="3706448"/>
            <a:ext cx="2345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logo of a cloud with a gear&#10;&#10;Description automatically generated">
            <a:extLst>
              <a:ext uri="{FF2B5EF4-FFF2-40B4-BE49-F238E27FC236}">
                <a16:creationId xmlns:a16="http://schemas.microsoft.com/office/drawing/2014/main" id="{A26512B6-3BA9-E552-4093-828D7CB0C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88" y="3350344"/>
            <a:ext cx="943592" cy="9435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F7246C-4144-FFE5-75CD-63A00946374C}"/>
              </a:ext>
            </a:extLst>
          </p:cNvPr>
          <p:cNvSpPr txBox="1"/>
          <p:nvPr/>
        </p:nvSpPr>
        <p:spPr>
          <a:xfrm>
            <a:off x="5595515" y="4306696"/>
            <a:ext cx="156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98202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6415C-4E4C-86C6-710B-2AA0108DC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FF4-7170-7FE2-6B51-EBDE34E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 vs Full-Stack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47CB-1AA9-1E55-86BA-83AB924D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793-35BF-F777-69B1-434D6294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0033-0526-D1D5-C623-33AABD77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11</a:t>
            </a:fld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DD15D-461F-2A0A-8E51-3D3B5AF66D1C}"/>
              </a:ext>
            </a:extLst>
          </p:cNvPr>
          <p:cNvSpPr txBox="1"/>
          <p:nvPr/>
        </p:nvSpPr>
        <p:spPr>
          <a:xfrm>
            <a:off x="384712" y="2163354"/>
            <a:ext cx="31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A6607-ACA4-2786-EBA0-E9B77C13CB41}"/>
              </a:ext>
            </a:extLst>
          </p:cNvPr>
          <p:cNvSpPr txBox="1"/>
          <p:nvPr/>
        </p:nvSpPr>
        <p:spPr>
          <a:xfrm>
            <a:off x="8077918" y="2163354"/>
            <a:ext cx="31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1BADC-6C1C-D94B-2EA2-35E30EEB713B}"/>
              </a:ext>
            </a:extLst>
          </p:cNvPr>
          <p:cNvSpPr txBox="1"/>
          <p:nvPr/>
        </p:nvSpPr>
        <p:spPr>
          <a:xfrm>
            <a:off x="4038600" y="2163354"/>
            <a:ext cx="354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90B29A-9935-7DE0-8438-B680E1F50CB2}"/>
              </a:ext>
            </a:extLst>
          </p:cNvPr>
          <p:cNvGrpSpPr/>
          <p:nvPr/>
        </p:nvGrpSpPr>
        <p:grpSpPr>
          <a:xfrm>
            <a:off x="596793" y="2583334"/>
            <a:ext cx="2575910" cy="2038372"/>
            <a:chOff x="409980" y="2802205"/>
            <a:chExt cx="2575910" cy="2038372"/>
          </a:xfrm>
        </p:grpSpPr>
        <p:pic>
          <p:nvPicPr>
            <p:cNvPr id="7" name="Picture 6" descr="A logo of a website&#10;&#10;Description automatically generated">
              <a:extLst>
                <a:ext uri="{FF2B5EF4-FFF2-40B4-BE49-F238E27FC236}">
                  <a16:creationId xmlns:a16="http://schemas.microsoft.com/office/drawing/2014/main" id="{26522586-193E-D481-1731-1DB26723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80" y="2821858"/>
              <a:ext cx="682186" cy="682186"/>
            </a:xfrm>
            <a:prstGeom prst="rect">
              <a:avLst/>
            </a:prstGeom>
          </p:spPr>
        </p:pic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E2D11A62-4059-9765-8AAF-C6566C9D8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093" y="2802205"/>
              <a:ext cx="483925" cy="682186"/>
            </a:xfrm>
            <a:prstGeom prst="rect">
              <a:avLst/>
            </a:prstGeom>
          </p:spPr>
        </p:pic>
        <p:pic>
          <p:nvPicPr>
            <p:cNvPr id="11" name="Picture 10" descr="A yellow and black logo&#10;&#10;Description automatically generated">
              <a:extLst>
                <a:ext uri="{FF2B5EF4-FFF2-40B4-BE49-F238E27FC236}">
                  <a16:creationId xmlns:a16="http://schemas.microsoft.com/office/drawing/2014/main" id="{6A9F0A1D-CF0F-81C7-33B6-B1CA5EAF0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29" y="3604342"/>
              <a:ext cx="564522" cy="564522"/>
            </a:xfrm>
            <a:prstGeom prst="rect">
              <a:avLst/>
            </a:prstGeom>
          </p:spPr>
        </p:pic>
        <p:pic>
          <p:nvPicPr>
            <p:cNvPr id="17" name="Picture 16" descr="A purple and white logo&#10;&#10;Description automatically generated">
              <a:extLst>
                <a:ext uri="{FF2B5EF4-FFF2-40B4-BE49-F238E27FC236}">
                  <a16:creationId xmlns:a16="http://schemas.microsoft.com/office/drawing/2014/main" id="{B7621CAF-D0C0-19F1-A167-C54BB617B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6497" y="3614816"/>
              <a:ext cx="682186" cy="543575"/>
            </a:xfrm>
            <a:prstGeom prst="rect">
              <a:avLst/>
            </a:prstGeom>
          </p:spPr>
        </p:pic>
        <p:pic>
          <p:nvPicPr>
            <p:cNvPr id="22" name="Picture 21" descr="A blue and black symbol&#10;&#10;Description automatically generated">
              <a:extLst>
                <a:ext uri="{FF2B5EF4-FFF2-40B4-BE49-F238E27FC236}">
                  <a16:creationId xmlns:a16="http://schemas.microsoft.com/office/drawing/2014/main" id="{A741F6D1-4B98-E096-C70E-139D728DB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80" y="3170035"/>
              <a:ext cx="663085" cy="663085"/>
            </a:xfrm>
            <a:prstGeom prst="rect">
              <a:avLst/>
            </a:prstGeom>
          </p:spPr>
        </p:pic>
        <p:pic>
          <p:nvPicPr>
            <p:cNvPr id="24" name="Picture 23" descr="A green and blue letter v&#10;&#10;Description automatically generated">
              <a:extLst>
                <a:ext uri="{FF2B5EF4-FFF2-40B4-BE49-F238E27FC236}">
                  <a16:creationId xmlns:a16="http://schemas.microsoft.com/office/drawing/2014/main" id="{800DDE1F-D328-0B2B-FC11-9A8B24D2D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368" y="3970591"/>
              <a:ext cx="564522" cy="564522"/>
            </a:xfrm>
            <a:prstGeom prst="rect">
              <a:avLst/>
            </a:prstGeom>
          </p:spPr>
        </p:pic>
        <p:pic>
          <p:nvPicPr>
            <p:cNvPr id="26" name="Picture 25" descr="A blue waves on a black background&#10;&#10;Description automatically generated">
              <a:extLst>
                <a:ext uri="{FF2B5EF4-FFF2-40B4-BE49-F238E27FC236}">
                  <a16:creationId xmlns:a16="http://schemas.microsoft.com/office/drawing/2014/main" id="{244B9DE8-7945-7364-6513-14C5C8708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580" y="4269162"/>
              <a:ext cx="678166" cy="414582"/>
            </a:xfrm>
            <a:prstGeom prst="rect">
              <a:avLst/>
            </a:prstGeom>
          </p:spPr>
        </p:pic>
        <p:pic>
          <p:nvPicPr>
            <p:cNvPr id="28" name="Picture 27" descr="A red and white logo&#10;&#10;Description automatically generated">
              <a:extLst>
                <a:ext uri="{FF2B5EF4-FFF2-40B4-BE49-F238E27FC236}">
                  <a16:creationId xmlns:a16="http://schemas.microsoft.com/office/drawing/2014/main" id="{4269F238-2C06-B785-A83F-471A2026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039" y="4158391"/>
              <a:ext cx="682186" cy="682186"/>
            </a:xfrm>
            <a:prstGeom prst="rect">
              <a:avLst/>
            </a:prstGeom>
          </p:spPr>
        </p:pic>
      </p:grpSp>
      <p:pic>
        <p:nvPicPr>
          <p:cNvPr id="31" name="Picture 30" descr="A green hexagon with a letter s&#10;&#10;Description automatically generated">
            <a:extLst>
              <a:ext uri="{FF2B5EF4-FFF2-40B4-BE49-F238E27FC236}">
                <a16:creationId xmlns:a16="http://schemas.microsoft.com/office/drawing/2014/main" id="{EA422FB4-35B3-6907-F21D-5114CCE944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541" y="2617077"/>
            <a:ext cx="474340" cy="534938"/>
          </a:xfrm>
          <a:prstGeom prst="rect">
            <a:avLst/>
          </a:prstGeom>
        </p:spPr>
      </p:pic>
      <p:pic>
        <p:nvPicPr>
          <p:cNvPr id="33" name="Picture 32" descr="A green square with white letters&#10;&#10;Description automatically generated">
            <a:extLst>
              <a:ext uri="{FF2B5EF4-FFF2-40B4-BE49-F238E27FC236}">
                <a16:creationId xmlns:a16="http://schemas.microsoft.com/office/drawing/2014/main" id="{13F9F6D9-2354-7490-AD7D-F89A310ABA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9" y="2602894"/>
            <a:ext cx="499205" cy="499205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EF6F0B-106E-A534-F56D-934D073A1A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80" y="2695670"/>
            <a:ext cx="740467" cy="951365"/>
          </a:xfrm>
          <a:prstGeom prst="rect">
            <a:avLst/>
          </a:prstGeom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3D4EE7-716B-BEA4-F05F-BA6AD0B41B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597" y="3305942"/>
            <a:ext cx="682186" cy="68218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A81573A-AB12-1504-FBB4-706C99FC06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6585" y="4000706"/>
            <a:ext cx="1611230" cy="161123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12BB407-7999-5E5B-1864-37C2B3ED18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11718" y="3678805"/>
            <a:ext cx="1214146" cy="981516"/>
          </a:xfrm>
          <a:prstGeom prst="rect">
            <a:avLst/>
          </a:prstGeom>
        </p:spPr>
      </p:pic>
      <p:pic>
        <p:nvPicPr>
          <p:cNvPr id="45" name="Picture 44" descr="A logo with a leaf&#10;&#10;Description automatically generated">
            <a:extLst>
              <a:ext uri="{FF2B5EF4-FFF2-40B4-BE49-F238E27FC236}">
                <a16:creationId xmlns:a16="http://schemas.microsoft.com/office/drawing/2014/main" id="{8A67EE68-8EF5-A12F-E02C-E6DF8C942D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899" y="2982311"/>
            <a:ext cx="920811" cy="920811"/>
          </a:xfrm>
          <a:prstGeom prst="rect">
            <a:avLst/>
          </a:prstGeom>
        </p:spPr>
      </p:pic>
      <p:pic>
        <p:nvPicPr>
          <p:cNvPr id="47" name="Picture 46" descr="A yellow folded paper with orange edges&#10;&#10;Description automatically generated">
            <a:extLst>
              <a:ext uri="{FF2B5EF4-FFF2-40B4-BE49-F238E27FC236}">
                <a16:creationId xmlns:a16="http://schemas.microsoft.com/office/drawing/2014/main" id="{116A6343-3C18-989C-5124-32D4E28C7E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262" y="2551474"/>
            <a:ext cx="836963" cy="6277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F5F6BBD-8AD0-F639-7E08-E518A4D3F8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49" y="3896828"/>
            <a:ext cx="1516959" cy="669990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09264138-2ABC-BF7A-5F9D-7F239B2F37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30" y="2632602"/>
            <a:ext cx="1967514" cy="596601"/>
          </a:xfrm>
          <a:prstGeom prst="rect">
            <a:avLst/>
          </a:prstGeom>
        </p:spPr>
      </p:pic>
      <p:pic>
        <p:nvPicPr>
          <p:cNvPr id="53" name="Picture 5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5A8DA84C-476B-E40A-7F30-DC348200791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62" y="4786056"/>
            <a:ext cx="1126108" cy="289445"/>
          </a:xfrm>
          <a:prstGeom prst="rect">
            <a:avLst/>
          </a:prstGeom>
        </p:spPr>
      </p:pic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C2DB26-11C0-1398-2E89-A38D36C35D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34" y="3219070"/>
            <a:ext cx="1355448" cy="6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04F5B-3528-D54E-875D-BDC7D7280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8A94-32B1-2FF3-5BA0-5FE693B3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– Two Famous Choices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E3FB-C649-BD98-3243-9C33C7BA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7389-EED9-F6FB-B5DD-25F7CED8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4CCE-E093-2267-64F9-6793550F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12</a:t>
            </a:fld>
            <a:endParaRPr lang="en-PK"/>
          </a:p>
        </p:txBody>
      </p:sp>
      <p:pic>
        <p:nvPicPr>
          <p:cNvPr id="8" name="Picture 7" descr="A group of colorful circles with text&#10;&#10;Description automatically generated">
            <a:extLst>
              <a:ext uri="{FF2B5EF4-FFF2-40B4-BE49-F238E27FC236}">
                <a16:creationId xmlns:a16="http://schemas.microsoft.com/office/drawing/2014/main" id="{2A5346C4-D237-B36E-2415-8C281A9AA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2" y="2031564"/>
            <a:ext cx="4589997" cy="2583513"/>
          </a:xfrm>
          <a:prstGeom prst="rect">
            <a:avLst/>
          </a:prstGeom>
        </p:spPr>
      </p:pic>
      <p:pic>
        <p:nvPicPr>
          <p:cNvPr id="12" name="Picture 11" descr="A black and red circle with white letters and a red shield&#10;&#10;Description automatically generated">
            <a:extLst>
              <a:ext uri="{FF2B5EF4-FFF2-40B4-BE49-F238E27FC236}">
                <a16:creationId xmlns:a16="http://schemas.microsoft.com/office/drawing/2014/main" id="{45A15F9F-B35D-22FB-5D12-37F605085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2440"/>
            <a:ext cx="4503175" cy="16272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A1BB91-571E-368B-5C9A-7997550B0245}"/>
              </a:ext>
            </a:extLst>
          </p:cNvPr>
          <p:cNvSpPr txBox="1"/>
          <p:nvPr/>
        </p:nvSpPr>
        <p:spPr>
          <a:xfrm>
            <a:off x="782712" y="1849220"/>
            <a:ext cx="319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MERN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AFB95-7CB9-C282-2897-DDEA6E87D564}"/>
              </a:ext>
            </a:extLst>
          </p:cNvPr>
          <p:cNvSpPr txBox="1"/>
          <p:nvPr/>
        </p:nvSpPr>
        <p:spPr>
          <a:xfrm>
            <a:off x="6096000" y="1769954"/>
            <a:ext cx="319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MEAN Stack</a:t>
            </a:r>
          </a:p>
        </p:txBody>
      </p:sp>
      <p:pic>
        <p:nvPicPr>
          <p:cNvPr id="27" name="Picture 26" descr="A red rectangular sign with white text&#10;&#10;Description automatically generated">
            <a:extLst>
              <a:ext uri="{FF2B5EF4-FFF2-40B4-BE49-F238E27FC236}">
                <a16:creationId xmlns:a16="http://schemas.microsoft.com/office/drawing/2014/main" id="{2B6885F0-2113-9C8B-4C08-F8258E19B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5" y="2295225"/>
            <a:ext cx="2583514" cy="25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FBCA-3297-4887-5645-CB0475BF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Tools Used to Develop a Website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C3F4-EA7E-C0EF-5421-650E07DD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main tools commonly used,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err="1"/>
              <a:t>HyperText</a:t>
            </a:r>
            <a:r>
              <a:rPr lang="en-US" sz="2800" dirty="0"/>
              <a:t> Markup Language (HTML)</a:t>
            </a:r>
          </a:p>
          <a:p>
            <a:pPr lvl="2"/>
            <a:r>
              <a:rPr lang="en-US" sz="2400" dirty="0"/>
              <a:t>Building block – structure and layout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Cascading Styling Sheet (CSS)</a:t>
            </a:r>
          </a:p>
          <a:p>
            <a:pPr lvl="2"/>
            <a:r>
              <a:rPr lang="en-US" sz="2400" dirty="0"/>
              <a:t>Appearance – color, arrangement, responsiveness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JavaScript (JS)</a:t>
            </a:r>
          </a:p>
          <a:p>
            <a:pPr lvl="2"/>
            <a:r>
              <a:rPr lang="en-US" sz="2400" dirty="0"/>
              <a:t>Behavior – functionality, interaction, dynamics 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8BC3-A10E-1155-8930-D5535A10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0CBF-15BF-7FD9-F157-3E30ABA68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F6E3-248E-DCFF-4271-F31FD564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991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78888-BA53-154C-C391-8FAB1BABE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9E82-BBEB-F0D9-7D66-901BDA8C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Tools Used to Develop a Website</a:t>
            </a:r>
            <a:endParaRPr lang="en-PK" dirty="0"/>
          </a:p>
        </p:txBody>
      </p:sp>
      <p:pic>
        <p:nvPicPr>
          <p:cNvPr id="5" name="Picture 4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37C7AA56-5AC6-398B-BEBD-60F1FCAD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t="14370" b="15407"/>
          <a:stretch/>
        </p:blipFill>
        <p:spPr>
          <a:xfrm>
            <a:off x="1107440" y="1677035"/>
            <a:ext cx="9494027" cy="481584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A6563-5AF5-2CEF-864E-AED2F239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6E08BD-E6CF-4936-2602-CD39A45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5C7940-E191-1A43-FC22-483EA46C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02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00B1-4967-8E90-6626-019B523A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Contents/Outlines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A535-2A19-ECED-AB72-16B83632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Terminologies Used in this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Hypertext Markup Language -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Cascading Styling Sheet -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Client-Side Scripting –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Server-Side Scripting – PHP/Java/JavaScript/Python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 Programming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Full-Stack Applications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8565-2DD2-EDD7-7EBE-8119AD85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6C48-90CE-A716-27A5-6D22FD20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6457-1350-94D1-B6E2-99B3158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05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E1315-541F-6DB3-70BD-B2FAFAE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&amp; Its Terminologies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80E0-65FC-98C2-D3C9-704E6A29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Topic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42BE73-1D78-2488-5A23-0D56A82F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C400AD-9D53-611A-10E6-FD05ACE1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5C136B-3C07-8911-4137-BA01794B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67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B746-CCA6-052E-2B28-A6885546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web?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43A7-83DA-B46E-087A-656B8476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global system of interconnected documents and resources accessible via the internet, primarily using web browsers</a:t>
            </a:r>
          </a:p>
          <a:p>
            <a:pPr algn="just"/>
            <a:r>
              <a:rPr lang="en-US" dirty="0"/>
              <a:t>Allows users to access, share, and navigate information through hyperlinked web pages</a:t>
            </a:r>
          </a:p>
          <a:p>
            <a:pPr algn="just"/>
            <a:r>
              <a:rPr lang="en-US" dirty="0"/>
              <a:t>Used for information retrieval, communication, online transactions, and entertainment</a:t>
            </a:r>
          </a:p>
          <a:p>
            <a:pPr algn="just"/>
            <a:r>
              <a:rPr lang="en-US" dirty="0"/>
              <a:t>Enables businesses and individuals to create and maintain websites for various purposes, including e-commerce, education, and social interaction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2AED-7E69-5053-1CEF-DC1AC877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20BB-7C00-C7A8-5A35-8761DF07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965B-30CE-88CD-2BD6-C78B3657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319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AA4FA-E6B7-C267-73B3-4602AC9C8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D20-8A6B-C047-3D9B-45E1B8CD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4320-47B0-CA44-76C1-05331685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have laptops, gadgets and computers</a:t>
            </a:r>
          </a:p>
          <a:p>
            <a:pPr algn="just"/>
            <a:r>
              <a:rPr lang="en-US" dirty="0"/>
              <a:t>You decide to open a selling point in real world</a:t>
            </a:r>
          </a:p>
          <a:p>
            <a:pPr algn="just"/>
            <a:r>
              <a:rPr lang="en-US" dirty="0"/>
              <a:t>You will have to rent a space to house it</a:t>
            </a:r>
          </a:p>
          <a:p>
            <a:pPr algn="just"/>
            <a:r>
              <a:rPr lang="en-US" dirty="0"/>
              <a:t>Website is the same but you rent a space digitally (server)</a:t>
            </a:r>
          </a:p>
          <a:p>
            <a:pPr algn="just"/>
            <a:r>
              <a:rPr lang="en-US" dirty="0"/>
              <a:t>In foreign, you need to give rent and a registration fee to register your shop’s name</a:t>
            </a:r>
          </a:p>
          <a:p>
            <a:pPr algn="just"/>
            <a:r>
              <a:rPr lang="en-US" dirty="0"/>
              <a:t>Similar on the internet, space is what we refer to as ‘hosting’</a:t>
            </a:r>
          </a:p>
          <a:p>
            <a:pPr algn="just"/>
            <a:r>
              <a:rPr lang="en-US" dirty="0"/>
              <a:t>Registration name is what we refer to as ‘domain name’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E810-11BD-07A8-B13B-D5B4F40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19DE-F420-35D3-8361-F2C0234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26F1-B65F-DA73-3419-BFBF193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886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58E9-5101-6D2A-7E92-2ADFA2F39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CB57-DDC3-6CE6-9E0C-9AC28936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PK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0E6C17-E01D-2ADF-23D7-4CD3F4D9BDAE}"/>
              </a:ext>
            </a:extLst>
          </p:cNvPr>
          <p:cNvGrpSpPr/>
          <p:nvPr/>
        </p:nvGrpSpPr>
        <p:grpSpPr>
          <a:xfrm>
            <a:off x="394701" y="1839220"/>
            <a:ext cx="2707229" cy="4560750"/>
            <a:chOff x="488255" y="1777396"/>
            <a:chExt cx="2707229" cy="45607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0BC734-EB81-DC47-354D-E82D82C040EF}"/>
                </a:ext>
              </a:extLst>
            </p:cNvPr>
            <p:cNvGrpSpPr/>
            <p:nvPr/>
          </p:nvGrpSpPr>
          <p:grpSpPr>
            <a:xfrm>
              <a:off x="751449" y="1777396"/>
              <a:ext cx="2289409" cy="2011829"/>
              <a:chOff x="994964" y="1690688"/>
              <a:chExt cx="2289409" cy="2011829"/>
            </a:xfrm>
          </p:grpSpPr>
          <p:pic>
            <p:nvPicPr>
              <p:cNvPr id="5" name="Picture 4" descr="A black box with orange and white stripes&#10;&#10;Description automatically generated">
                <a:extLst>
                  <a:ext uri="{FF2B5EF4-FFF2-40B4-BE49-F238E27FC236}">
                    <a16:creationId xmlns:a16="http://schemas.microsoft.com/office/drawing/2014/main" id="{47072FD0-F509-5904-E5D7-4363938E2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890" y="2329985"/>
                <a:ext cx="974498" cy="137253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8B167-7AA7-2905-ADC4-00450E712833}"/>
                  </a:ext>
                </a:extLst>
              </p:cNvPr>
              <p:cNvSpPr txBox="1"/>
              <p:nvPr/>
            </p:nvSpPr>
            <p:spPr>
              <a:xfrm>
                <a:off x="994964" y="1690688"/>
                <a:ext cx="22894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(Sells/Operate Digital Space)</a:t>
                </a:r>
                <a:endParaRPr lang="en-PK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359BFE-107F-CC88-95B4-3F177580F326}"/>
                </a:ext>
              </a:extLst>
            </p:cNvPr>
            <p:cNvSpPr txBox="1"/>
            <p:nvPr/>
          </p:nvSpPr>
          <p:spPr>
            <a:xfrm>
              <a:off x="488255" y="3875933"/>
              <a:ext cx="2707229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 its own unique IP address</a:t>
              </a:r>
            </a:p>
            <a:p>
              <a:pPr algn="just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192.168.1.1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 device on the internet can connect to this server using its IP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can't remember the IP addresses, so we give them names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is what we know as ‘web-address’ or ‘domain name’</a:t>
              </a:r>
              <a:endParaRPr lang="en-PK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AF552A-63A5-A5E5-6A70-BC97C9D35D07}"/>
              </a:ext>
            </a:extLst>
          </p:cNvPr>
          <p:cNvGrpSpPr/>
          <p:nvPr/>
        </p:nvGrpSpPr>
        <p:grpSpPr>
          <a:xfrm>
            <a:off x="3482610" y="1842390"/>
            <a:ext cx="3295582" cy="4724406"/>
            <a:chOff x="3580932" y="1862055"/>
            <a:chExt cx="3295582" cy="47244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20E6799-E98E-6644-CEED-1CBC6725D0A6}"/>
                </a:ext>
              </a:extLst>
            </p:cNvPr>
            <p:cNvGrpSpPr/>
            <p:nvPr/>
          </p:nvGrpSpPr>
          <p:grpSpPr>
            <a:xfrm>
              <a:off x="3580932" y="1862055"/>
              <a:ext cx="3295582" cy="2013878"/>
              <a:chOff x="4229860" y="1775346"/>
              <a:chExt cx="3295582" cy="2013878"/>
            </a:xfrm>
          </p:grpSpPr>
          <p:pic>
            <p:nvPicPr>
              <p:cNvPr id="11" name="Picture 10" descr="A computer with a globe and gear&#10;&#10;Description automatically generated">
                <a:extLst>
                  <a:ext uri="{FF2B5EF4-FFF2-40B4-BE49-F238E27FC236}">
                    <a16:creationId xmlns:a16="http://schemas.microsoft.com/office/drawing/2014/main" id="{078394A5-ADF3-0E0A-B787-51F3FC9E9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1386" y="2416693"/>
                <a:ext cx="1372531" cy="137253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5E606-1906-4E04-3CE6-B5201ECA543E}"/>
                  </a:ext>
                </a:extLst>
              </p:cNvPr>
              <p:cNvSpPr txBox="1"/>
              <p:nvPr/>
            </p:nvSpPr>
            <p:spPr>
              <a:xfrm>
                <a:off x="4229860" y="1775346"/>
                <a:ext cx="32955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Name System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(Dictionary for Domains and IP Addresses)</a:t>
                </a:r>
                <a:endParaRPr lang="en-PK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52931C-231A-93BA-6A0E-4015F87CB3AA}"/>
                </a:ext>
              </a:extLst>
            </p:cNvPr>
            <p:cNvSpPr txBox="1"/>
            <p:nvPr/>
          </p:nvSpPr>
          <p:spPr>
            <a:xfrm>
              <a:off x="3580932" y="3908805"/>
              <a:ext cx="329558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type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www.google.com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our browser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browser sends this URL to DNS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DNS searches the IP against this URL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DNS sends the IP found, back to browser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Browser use the IP to send ‘request’ to the original Google Server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server gets the ‘request’ and sends back ‘HTML’, ‘CSS’ and ‘JavaScript’ code to the browser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browser renders the files</a:t>
              </a:r>
              <a:endParaRPr lang="en-PK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F59A8E-9D7C-D3DA-4F05-A1B1D394C9B7}"/>
              </a:ext>
            </a:extLst>
          </p:cNvPr>
          <p:cNvGrpSpPr/>
          <p:nvPr/>
        </p:nvGrpSpPr>
        <p:grpSpPr>
          <a:xfrm>
            <a:off x="7163640" y="1839220"/>
            <a:ext cx="1990193" cy="3860679"/>
            <a:chOff x="7261962" y="1831136"/>
            <a:chExt cx="1990193" cy="386067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42C3DF8-177A-9447-D1A5-8E4CF8B73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13123" y="2529837"/>
              <a:ext cx="1293225" cy="12932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A2AF98-5E59-F423-3D9D-F7E566C58746}"/>
                </a:ext>
              </a:extLst>
            </p:cNvPr>
            <p:cNvSpPr txBox="1"/>
            <p:nvPr/>
          </p:nvSpPr>
          <p:spPr>
            <a:xfrm>
              <a:off x="7637874" y="1831136"/>
              <a:ext cx="14421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Browser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(Rendering Tool)</a:t>
              </a:r>
              <a:endParaRPr lang="en-PK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3EF19B-48DA-CA2E-A3FE-2E8120E1FBDE}"/>
                </a:ext>
              </a:extLst>
            </p:cNvPr>
            <p:cNvSpPr txBox="1"/>
            <p:nvPr/>
          </p:nvSpPr>
          <p:spPr>
            <a:xfrm>
              <a:off x="7261962" y="3875933"/>
              <a:ext cx="199019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Browsers take URLs or Domains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request data from DNS or Servers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Renders the code/files received from the DNS or Servers</a:t>
              </a:r>
              <a:endParaRPr lang="en-PK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7AB4B3-1385-8C4F-7A24-825687ACE163}"/>
              </a:ext>
            </a:extLst>
          </p:cNvPr>
          <p:cNvGrpSpPr/>
          <p:nvPr/>
        </p:nvGrpSpPr>
        <p:grpSpPr>
          <a:xfrm>
            <a:off x="9539281" y="1839220"/>
            <a:ext cx="2324944" cy="2998122"/>
            <a:chOff x="7261962" y="1831918"/>
            <a:chExt cx="2324944" cy="299812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A2EA847-A150-1DE8-49F5-12F516CBF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75541" y="2499700"/>
              <a:ext cx="1293225" cy="129322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C48070-F70C-A805-DCCE-3B7A637249C5}"/>
                </a:ext>
              </a:extLst>
            </p:cNvPr>
            <p:cNvSpPr txBox="1"/>
            <p:nvPr/>
          </p:nvSpPr>
          <p:spPr>
            <a:xfrm>
              <a:off x="7636333" y="1831918"/>
              <a:ext cx="1771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 Wide Web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(The Internet)</a:t>
              </a:r>
              <a:endParaRPr lang="en-PK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9B085A-66D3-FB05-A010-C744477A7FD6}"/>
                </a:ext>
              </a:extLst>
            </p:cNvPr>
            <p:cNvSpPr txBox="1"/>
            <p:nvPr/>
          </p:nvSpPr>
          <p:spPr>
            <a:xfrm>
              <a:off x="7261962" y="3875933"/>
              <a:ext cx="23249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digitally interconnected network of all devices, web-browsers, websites, servers, etc.</a:t>
              </a:r>
            </a:p>
          </p:txBody>
        </p:sp>
      </p:grp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6DFF4491-8585-8C92-2435-90DBD106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AD163EC6-737B-DB7E-25AB-A147DD01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3262FD-51E3-4D87-3E84-AEA63CA0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817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41F2-A6A6-B5F3-EC5D-B385A856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297-ECA2-42EB-3AA1-E1B67B80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PK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567A3B-D8E3-6B9A-BD84-AE304D69066F}"/>
              </a:ext>
            </a:extLst>
          </p:cNvPr>
          <p:cNvGrpSpPr/>
          <p:nvPr/>
        </p:nvGrpSpPr>
        <p:grpSpPr>
          <a:xfrm>
            <a:off x="7277620" y="2028305"/>
            <a:ext cx="4211803" cy="3801916"/>
            <a:chOff x="495629" y="1878431"/>
            <a:chExt cx="4211803" cy="3801916"/>
          </a:xfrm>
        </p:grpSpPr>
        <p:pic>
          <p:nvPicPr>
            <p:cNvPr id="4" name="Picture 3" descr="A black box with orange and white stripes&#10;&#10;Description automatically generated">
              <a:extLst>
                <a:ext uri="{FF2B5EF4-FFF2-40B4-BE49-F238E27FC236}">
                  <a16:creationId xmlns:a16="http://schemas.microsoft.com/office/drawing/2014/main" id="{82C3EAE1-9C07-B812-FA46-16BC16174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625" y="1878431"/>
              <a:ext cx="496628" cy="699476"/>
            </a:xfrm>
            <a:prstGeom prst="rect">
              <a:avLst/>
            </a:prstGeom>
          </p:spPr>
        </p:pic>
        <p:pic>
          <p:nvPicPr>
            <p:cNvPr id="10" name="Picture 9" descr="A computer with a globe and gear&#10;&#10;Description automatically generated">
              <a:extLst>
                <a:ext uri="{FF2B5EF4-FFF2-40B4-BE49-F238E27FC236}">
                  <a16:creationId xmlns:a16="http://schemas.microsoft.com/office/drawing/2014/main" id="{B9B37623-5B2A-C7C3-7544-843ED9514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29" y="3335779"/>
              <a:ext cx="699475" cy="6994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35D6D91-CBD9-9F9F-630F-CCF258E23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48373" y="3355986"/>
              <a:ext cx="659059" cy="6590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E5ECC3-42CA-5C9A-5B0B-27E522BA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6181" y="2872771"/>
              <a:ext cx="1625487" cy="1625487"/>
            </a:xfrm>
            <a:prstGeom prst="rect">
              <a:avLst/>
            </a:prstGeom>
          </p:spPr>
        </p:pic>
        <p:pic>
          <p:nvPicPr>
            <p:cNvPr id="34" name="Picture 33" descr="A computer with a blue screen&#10;&#10;Description automatically generated">
              <a:extLst>
                <a:ext uri="{FF2B5EF4-FFF2-40B4-BE49-F238E27FC236}">
                  <a16:creationId xmlns:a16="http://schemas.microsoft.com/office/drawing/2014/main" id="{098F9286-9666-1B4B-EEFB-234EE77A0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631" y="4661591"/>
              <a:ext cx="1092616" cy="1018756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E2F91E-0959-BA7A-B414-A2694DC9C614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565939" y="2577907"/>
              <a:ext cx="0" cy="4799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9B9010-6853-7F0E-FED3-65158BE906D5}"/>
                </a:ext>
              </a:extLst>
            </p:cNvPr>
            <p:cNvCxnSpPr>
              <a:stCxn id="10" idx="3"/>
              <a:endCxn id="19" idx="1"/>
            </p:cNvCxnSpPr>
            <p:nvPr/>
          </p:nvCxnSpPr>
          <p:spPr>
            <a:xfrm flipV="1">
              <a:off x="1195104" y="3685515"/>
              <a:ext cx="561077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092C7D-66FC-3067-B8A5-F19E516B0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5939" y="4327719"/>
              <a:ext cx="0" cy="4704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5FAE68-B2EE-B5BB-8F48-4AFD43C7772B}"/>
                </a:ext>
              </a:extLst>
            </p:cNvPr>
            <p:cNvCxnSpPr>
              <a:stCxn id="16" idx="1"/>
              <a:endCxn id="19" idx="3"/>
            </p:cNvCxnSpPr>
            <p:nvPr/>
          </p:nvCxnSpPr>
          <p:spPr>
            <a:xfrm flipH="1" flipV="1">
              <a:off x="3381668" y="3685515"/>
              <a:ext cx="666705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AF8E5F-B52B-49B7-542C-7BD557EAD08D}"/>
              </a:ext>
            </a:extLst>
          </p:cNvPr>
          <p:cNvGrpSpPr/>
          <p:nvPr/>
        </p:nvGrpSpPr>
        <p:grpSpPr>
          <a:xfrm>
            <a:off x="1078289" y="1658973"/>
            <a:ext cx="5537240" cy="4673689"/>
            <a:chOff x="5662664" y="1546530"/>
            <a:chExt cx="5537240" cy="46736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01E64C-843A-86AC-6D89-9E6E9364EE85}"/>
                </a:ext>
              </a:extLst>
            </p:cNvPr>
            <p:cNvGrpSpPr/>
            <p:nvPr/>
          </p:nvGrpSpPr>
          <p:grpSpPr>
            <a:xfrm>
              <a:off x="10225406" y="1546530"/>
              <a:ext cx="974498" cy="1719442"/>
              <a:chOff x="1581890" y="1983075"/>
              <a:chExt cx="974498" cy="1719442"/>
            </a:xfrm>
          </p:grpSpPr>
          <p:pic>
            <p:nvPicPr>
              <p:cNvPr id="5" name="Picture 4" descr="A black box with orange and white stripes&#10;&#10;Description automatically generated">
                <a:extLst>
                  <a:ext uri="{FF2B5EF4-FFF2-40B4-BE49-F238E27FC236}">
                    <a16:creationId xmlns:a16="http://schemas.microsoft.com/office/drawing/2014/main" id="{F10DC6F7-DB80-5243-D444-13717D093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890" y="2329985"/>
                <a:ext cx="974498" cy="137253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03114A-DD1C-D4FB-7125-564A86E9EBA3}"/>
                  </a:ext>
                </a:extLst>
              </p:cNvPr>
              <p:cNvSpPr txBox="1"/>
              <p:nvPr/>
            </p:nvSpPr>
            <p:spPr>
              <a:xfrm>
                <a:off x="1675441" y="1983075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EAA0432-A13E-E1F5-336C-0A557E07159C}"/>
                </a:ext>
              </a:extLst>
            </p:cNvPr>
            <p:cNvGrpSpPr/>
            <p:nvPr/>
          </p:nvGrpSpPr>
          <p:grpSpPr>
            <a:xfrm>
              <a:off x="5662664" y="1731196"/>
              <a:ext cx="1372531" cy="1801605"/>
              <a:chOff x="5191386" y="1987619"/>
              <a:chExt cx="1372531" cy="1801605"/>
            </a:xfrm>
          </p:grpSpPr>
          <p:pic>
            <p:nvPicPr>
              <p:cNvPr id="11" name="Picture 10" descr="A computer with a globe and gear&#10;&#10;Description automatically generated">
                <a:extLst>
                  <a:ext uri="{FF2B5EF4-FFF2-40B4-BE49-F238E27FC236}">
                    <a16:creationId xmlns:a16="http://schemas.microsoft.com/office/drawing/2014/main" id="{41A9C7E6-8FF3-3408-3497-F28190DA6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1386" y="2416693"/>
                <a:ext cx="1372531" cy="137253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586FFC-57F4-0117-F77A-CFB87471762E}"/>
                  </a:ext>
                </a:extLst>
              </p:cNvPr>
              <p:cNvSpPr txBox="1"/>
              <p:nvPr/>
            </p:nvSpPr>
            <p:spPr>
              <a:xfrm>
                <a:off x="5554485" y="198761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DNS</a:t>
                </a:r>
                <a:endParaRPr lang="en-PK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582698-E955-9B27-8460-CC8E302D6224}"/>
                </a:ext>
              </a:extLst>
            </p:cNvPr>
            <p:cNvGrpSpPr/>
            <p:nvPr/>
          </p:nvGrpSpPr>
          <p:grpSpPr>
            <a:xfrm>
              <a:off x="7308264" y="4498258"/>
              <a:ext cx="1293225" cy="1721961"/>
              <a:chOff x="7713123" y="2101101"/>
              <a:chExt cx="1293225" cy="1721961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539580-8EE6-B757-7F2B-8F54B0B68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13123" y="2529837"/>
                <a:ext cx="1293225" cy="129322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7B1C65-4897-8009-7BD2-E0D25FB7FB54}"/>
                  </a:ext>
                </a:extLst>
              </p:cNvPr>
              <p:cNvSpPr txBox="1"/>
              <p:nvPr/>
            </p:nvSpPr>
            <p:spPr>
              <a:xfrm>
                <a:off x="7876269" y="2101101"/>
                <a:ext cx="966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Browser</a:t>
                </a:r>
                <a:endParaRPr lang="en-PK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A27B19C-7200-1125-2380-91B8CEF775F4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8601489" y="3215500"/>
              <a:ext cx="1687901" cy="235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E3A5E13-E426-7CE0-5970-A48BE1F6A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1856" y="3357407"/>
              <a:ext cx="1662729" cy="232294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A01DCE-A3CD-3127-9879-A977E2784429}"/>
                </a:ext>
              </a:extLst>
            </p:cNvPr>
            <p:cNvSpPr txBox="1"/>
            <p:nvPr/>
          </p:nvSpPr>
          <p:spPr>
            <a:xfrm rot="18384678">
              <a:off x="8428258" y="3816663"/>
              <a:ext cx="18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(HTTP: [GET, POST])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E58C6B-05FE-5D1C-E77B-3946EB81583B}"/>
                </a:ext>
              </a:extLst>
            </p:cNvPr>
            <p:cNvSpPr txBox="1"/>
            <p:nvPr/>
          </p:nvSpPr>
          <p:spPr>
            <a:xfrm rot="18384678">
              <a:off x="8842985" y="4187544"/>
              <a:ext cx="2103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(HTML, CSS, JavaScript)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385B00F-EDC0-7DA7-D787-AA0D19DAC3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7216" y="3685514"/>
              <a:ext cx="828241" cy="15587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EF7E448-6B75-F842-EEB6-535C4556CF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2021" y="3775587"/>
              <a:ext cx="834437" cy="156124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3871CB-42EF-D30D-1C26-FB5313DA3DD9}"/>
                </a:ext>
              </a:extLst>
            </p:cNvPr>
            <p:cNvSpPr txBox="1"/>
            <p:nvPr/>
          </p:nvSpPr>
          <p:spPr>
            <a:xfrm rot="3666577">
              <a:off x="6430469" y="423312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name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833567F-2F7F-2DFD-61DA-B38BEE0B0988}"/>
                </a:ext>
              </a:extLst>
            </p:cNvPr>
            <p:cNvSpPr txBox="1"/>
            <p:nvPr/>
          </p:nvSpPr>
          <p:spPr>
            <a:xfrm rot="3666577">
              <a:off x="6161563" y="4462519"/>
              <a:ext cx="921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address</a:t>
              </a:r>
            </a:p>
          </p:txBody>
        </p:sp>
      </p:grpSp>
      <p:sp>
        <p:nvSpPr>
          <p:cNvPr id="75" name="Date Placeholder 74">
            <a:extLst>
              <a:ext uri="{FF2B5EF4-FFF2-40B4-BE49-F238E27FC236}">
                <a16:creationId xmlns:a16="http://schemas.microsoft.com/office/drawing/2014/main" id="{A7EB660A-30FC-2404-314D-5E985CEB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6" name="Footer Placeholder 75">
            <a:extLst>
              <a:ext uri="{FF2B5EF4-FFF2-40B4-BE49-F238E27FC236}">
                <a16:creationId xmlns:a16="http://schemas.microsoft.com/office/drawing/2014/main" id="{F0FFA8E8-B844-91E5-20CC-1E3A7777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30AD7645-EDC7-C291-C8CF-ABE90491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65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948B-7BA9-1482-9A04-E214C76F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 Server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8C93-12F9-2E36-6C61-B903729C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97587" cy="4351338"/>
          </a:xfrm>
        </p:spPr>
        <p:txBody>
          <a:bodyPr/>
          <a:lstStyle/>
          <a:p>
            <a:pPr algn="just"/>
            <a:r>
              <a:rPr lang="en-US" dirty="0"/>
              <a:t>Client is someone who sends a ‘request’</a:t>
            </a:r>
          </a:p>
          <a:p>
            <a:pPr algn="just"/>
            <a:r>
              <a:rPr lang="en-US" dirty="0"/>
              <a:t>Server is someone who gets the request and send back ‘response’</a:t>
            </a:r>
          </a:p>
          <a:p>
            <a:pPr algn="just"/>
            <a:r>
              <a:rPr lang="en-US" dirty="0"/>
              <a:t>Server meaning serving or someone providing service</a:t>
            </a:r>
          </a:p>
        </p:txBody>
      </p:sp>
      <p:pic>
        <p:nvPicPr>
          <p:cNvPr id="4" name="Picture 3" descr="A black box with orange and white stripes&#10;&#10;Description automatically generated">
            <a:extLst>
              <a:ext uri="{FF2B5EF4-FFF2-40B4-BE49-F238E27FC236}">
                <a16:creationId xmlns:a16="http://schemas.microsoft.com/office/drawing/2014/main" id="{060DF756-4096-6073-711B-4213D53B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89" y="3780911"/>
            <a:ext cx="2051761" cy="2889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92684-9507-EB87-2BBF-AF2B727A755F}"/>
              </a:ext>
            </a:extLst>
          </p:cNvPr>
          <p:cNvSpPr txBox="1"/>
          <p:nvPr/>
        </p:nvSpPr>
        <p:spPr>
          <a:xfrm>
            <a:off x="8922757" y="3426830"/>
            <a:ext cx="1657824" cy="77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pic>
        <p:nvPicPr>
          <p:cNvPr id="6" name="Picture 5" descr="A computer with a blue screen&#10;&#10;Description automatically generated">
            <a:extLst>
              <a:ext uri="{FF2B5EF4-FFF2-40B4-BE49-F238E27FC236}">
                <a16:creationId xmlns:a16="http://schemas.microsoft.com/office/drawing/2014/main" id="{D018A530-D34B-B426-A8E9-42DB76E00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30106"/>
            <a:ext cx="3690055" cy="3440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2B72A-A585-7F30-F900-03AA27A09FB8}"/>
              </a:ext>
            </a:extLst>
          </p:cNvPr>
          <p:cNvSpPr txBox="1"/>
          <p:nvPr/>
        </p:nvSpPr>
        <p:spPr>
          <a:xfrm>
            <a:off x="1894814" y="3612488"/>
            <a:ext cx="1576823" cy="777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DE5A7-D5FA-2688-54E4-C8C9929E08C1}"/>
              </a:ext>
            </a:extLst>
          </p:cNvPr>
          <p:cNvCxnSpPr>
            <a:cxnSpLocks/>
          </p:cNvCxnSpPr>
          <p:nvPr/>
        </p:nvCxnSpPr>
        <p:spPr>
          <a:xfrm>
            <a:off x="3999696" y="5332783"/>
            <a:ext cx="4253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73181F-7FBA-9DB1-881D-BB5D433DE339}"/>
              </a:ext>
            </a:extLst>
          </p:cNvPr>
          <p:cNvCxnSpPr/>
          <p:nvPr/>
        </p:nvCxnSpPr>
        <p:spPr>
          <a:xfrm>
            <a:off x="3999696" y="4514127"/>
            <a:ext cx="931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FD585-3215-D7F3-F3E4-17C090433E43}"/>
              </a:ext>
            </a:extLst>
          </p:cNvPr>
          <p:cNvSpPr txBox="1"/>
          <p:nvPr/>
        </p:nvSpPr>
        <p:spPr>
          <a:xfrm>
            <a:off x="3890880" y="4205434"/>
            <a:ext cx="11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57E527-BAB0-71BC-EB1C-C591D54E44AA}"/>
              </a:ext>
            </a:extLst>
          </p:cNvPr>
          <p:cNvSpPr txBox="1"/>
          <p:nvPr/>
        </p:nvSpPr>
        <p:spPr>
          <a:xfrm>
            <a:off x="4791877" y="4303938"/>
            <a:ext cx="11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‘request’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BD586-3B00-76A2-D100-2E3B475995AB}"/>
              </a:ext>
            </a:extLst>
          </p:cNvPr>
          <p:cNvCxnSpPr/>
          <p:nvPr/>
        </p:nvCxnSpPr>
        <p:spPr>
          <a:xfrm flipH="1">
            <a:off x="7154160" y="4551413"/>
            <a:ext cx="1052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1C0A89-8560-8FCF-9996-E63A4C9D7A0B}"/>
              </a:ext>
            </a:extLst>
          </p:cNvPr>
          <p:cNvSpPr txBox="1"/>
          <p:nvPr/>
        </p:nvSpPr>
        <p:spPr>
          <a:xfrm>
            <a:off x="7105811" y="4241728"/>
            <a:ext cx="11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C9908-55B5-C2DC-4478-95C35BD5E5E6}"/>
              </a:ext>
            </a:extLst>
          </p:cNvPr>
          <p:cNvSpPr txBox="1"/>
          <p:nvPr/>
        </p:nvSpPr>
        <p:spPr>
          <a:xfrm>
            <a:off x="6096000" y="4303938"/>
            <a:ext cx="114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‘response’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2A737100-6D00-BF77-6864-A73B5730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86DC6C08-6A8A-B52E-6F35-AE555571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1C03F43-ADE2-8F5B-ED63-71376CBD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05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266D-5498-AAB7-EA9E-08E831EF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 vs Full-Stack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830C-4142-A79B-4DE9-4F78D326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Development</a:t>
            </a:r>
          </a:p>
          <a:p>
            <a:pPr lvl="1"/>
            <a:r>
              <a:rPr lang="en-US" dirty="0"/>
              <a:t>User interface and design</a:t>
            </a:r>
          </a:p>
          <a:p>
            <a:pPr lvl="1"/>
            <a:r>
              <a:rPr lang="en-US" dirty="0"/>
              <a:t>HTML, CSS and JavaScript</a:t>
            </a:r>
          </a:p>
          <a:p>
            <a:pPr lvl="1"/>
            <a:r>
              <a:rPr lang="en-US" dirty="0"/>
              <a:t>Building and styling the website</a:t>
            </a:r>
          </a:p>
          <a:p>
            <a:r>
              <a:rPr lang="en-US" dirty="0"/>
              <a:t>Back-End Development</a:t>
            </a:r>
          </a:p>
          <a:p>
            <a:pPr lvl="1"/>
            <a:r>
              <a:rPr lang="en-US" dirty="0"/>
              <a:t>Server-side logic</a:t>
            </a:r>
          </a:p>
          <a:p>
            <a:pPr lvl="1"/>
            <a:r>
              <a:rPr lang="en-US" dirty="0"/>
              <a:t>Database management</a:t>
            </a:r>
          </a:p>
          <a:p>
            <a:r>
              <a:rPr lang="en-US" dirty="0"/>
              <a:t>Full Stack</a:t>
            </a:r>
          </a:p>
          <a:p>
            <a:pPr lvl="1"/>
            <a:r>
              <a:rPr lang="en-US" dirty="0"/>
              <a:t>Both Front-End and Back-End</a:t>
            </a:r>
          </a:p>
          <a:p>
            <a:pPr lvl="1"/>
            <a:r>
              <a:rPr lang="en-US" dirty="0"/>
              <a:t>Complete web application from start to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ED7DF-499D-CEF2-9C6E-897E4E93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3E8F-9A53-B07A-CB68-C0469539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F89C-33B5-CB25-F2B6-47DDE966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266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821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Times New Roman</vt:lpstr>
      <vt:lpstr>Office Theme</vt:lpstr>
      <vt:lpstr>Introduction to Web Development</vt:lpstr>
      <vt:lpstr>Course Contents/Outlines</vt:lpstr>
      <vt:lpstr>Introduction to Web &amp; Its Terminologies</vt:lpstr>
      <vt:lpstr>What and why web?</vt:lpstr>
      <vt:lpstr>How does it work?</vt:lpstr>
      <vt:lpstr>How does it work?</vt:lpstr>
      <vt:lpstr>How does it work?</vt:lpstr>
      <vt:lpstr>Client vs Server</vt:lpstr>
      <vt:lpstr>Front-End vs Back-End vs Full-Stack</vt:lpstr>
      <vt:lpstr>Front-End vs Back-End vs Full-Stack</vt:lpstr>
      <vt:lpstr>Front-End vs Back-End vs Full-Stack</vt:lpstr>
      <vt:lpstr>Full Stack – Two Famous Choices</vt:lpstr>
      <vt:lpstr>Main Tools Used to Develop a Website</vt:lpstr>
      <vt:lpstr>Main Tools Used to Develop a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Usman Khan</dc:creator>
  <cp:lastModifiedBy>M. Usman Khan</cp:lastModifiedBy>
  <cp:revision>38</cp:revision>
  <dcterms:created xsi:type="dcterms:W3CDTF">2024-08-27T10:28:28Z</dcterms:created>
  <dcterms:modified xsi:type="dcterms:W3CDTF">2024-09-10T16:48:34Z</dcterms:modified>
</cp:coreProperties>
</file>