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3" r:id="rId4"/>
    <p:sldId id="266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0" r:id="rId15"/>
    <p:sldId id="271" r:id="rId1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06:31:10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76 236 0 0,'-8'-9'3511'0'0,"-20"-31"4658"0"0,27 26-5176 0 0,0 4-1364 0 0,0 7-417 0 0,2 5-294 0 0,10 36-61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87D38-F32D-4C83-A9D7-63184DA4E6ED}" type="datetimeFigureOut">
              <a:rPr lang="en-PK" smtClean="0"/>
              <a:t>10/09/2024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0A816-ACD2-48DE-BF31-6574FE9FEB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31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1311-6B61-57A0-5C27-A05C9FF0D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BCD03-E4AB-59C9-3680-C3873B64B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5A0A-5943-519B-CFA5-C8E5C0EE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3446D-C1B6-18CB-01F4-445F45D5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18686-8AF0-79D5-87AC-B225CF25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580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E355-12CA-30A0-728E-9F0B1387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7380D-D814-D8B5-44AE-1F9152C5A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E970-8576-9FBC-D05F-D2C810FA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57352-C900-1674-85D1-882904E6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5A26-0109-6906-E305-9C655510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2425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2D6F9-2185-82C7-E24D-03475041A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8EC81-CF03-FFA6-5EF0-BDC3AE283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D5D6-A848-2B82-1942-11B06A03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E379-FDAF-9B62-0F46-897895F1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7D61C-637D-EED0-7978-8A4E53C3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744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F8D7-D415-B85C-CD74-8D6EAA52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B3B4-1C7D-1CE6-3903-71DCDF9F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84EE-5654-F3F0-4F10-99DFC2C9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3E4B-BFEE-6749-11A2-37BF0C6E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AFD1-3191-AA40-4075-88157DCC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698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3B46-A448-9B80-E7ED-251C14AD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71388-B50E-1E63-7558-50FD32B6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5BB51-FAD0-AFD6-3F01-1C67F4F9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D8FD-C9F8-C124-4159-6B6625DE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315E-A05C-726D-349B-0F26F596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574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B0DF-A150-FAFD-C77B-5662EBB4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C5A0-7FBB-68BD-4AE5-E5C1EB42A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E08C5-9401-7469-E43F-5299FCF5F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5DAAB-32D5-9E31-93BC-FC609C8E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2A4DD-822B-8096-127F-303FB1EE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8F342-F036-5A52-2B39-D202945F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4008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EEF8-37F0-8C34-C7CD-44F4B755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3BBA6-8E7A-5391-6474-2F8CFB724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7CD36-386F-CB76-DE98-D5A06DE5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64C01-6881-3E24-266E-3776EEA40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EAB81-40F8-6C77-AAE4-612752E4D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C1FEF-F367-BE84-8C6A-E6FB6FF7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25348-5EFE-653B-7CC3-6FB88DDC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2C871-1C3A-58C6-D539-AB5961ED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85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EB85-AB45-3B27-BC3A-F59CC154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BAB14-FE26-49EC-0BE6-5F76B6DB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39884-5630-9759-4E8D-73829D4E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DB340-F8C5-2DC2-CBD1-A9BA6BE6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857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08BC-7309-B183-0497-5D2CB544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B1090-3DBC-DBE3-F04B-62FBBAB8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81C67-9306-D141-B1FF-7EA3486E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512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2BCF-6086-C3B9-C559-1A000C1B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BF51-CD0B-5C04-2B6B-8488DBEA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68999-4D87-0D80-9E5F-9E781925F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07100-D1B8-E223-02BB-B840B975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CF5CE-2153-7808-9F1D-01D30B49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1E7F6-41F1-F7C0-561F-5ED95A4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7671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7AA6-EDED-1F68-1115-A077FFB7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F229A-87DD-D45D-04AA-1B45E25F4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53C21-4C4B-272F-0FF4-8434BAED0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54B4B-F433-3CB3-7806-4743DBF0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AA466-5368-0E39-E8AF-0515CA73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2D0CD-6F61-9177-8CB6-3A562D50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409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B6087-F341-14CB-7C8D-2F06530A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F1FF9-7AFD-23AE-67A2-3ABE81BBE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B989-2645-4F68-44D9-EA2C96687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86B3-BCC7-11AE-551A-7B8A7672D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806F5-5FE0-4176-E5A9-75EDB2613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5B980-2AED-4E15-9375-C388BB76CCB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415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2232-64C8-7534-B7FE-FCB5CE428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28338-B9B3-4A1A-874B-7F942BDBA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Design and Development</a:t>
            </a:r>
            <a:endParaRPr lang="en-P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EE34-BA2A-0B94-ED3F-F2FDEECC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CA638-18F3-F4E9-624F-1DA9CE81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84F37-F403-5366-EF4C-39BC6A22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1126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266CA-1EEB-00C3-65DC-0FDABF6E2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3FCE-51C6-80DE-5C97-D4322280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Table Tags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CAB1C0-2D80-42DA-0243-AB7C1090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1758"/>
              </p:ext>
            </p:extLst>
          </p:nvPr>
        </p:nvGraphicFramePr>
        <p:xfrm>
          <a:off x="838200" y="1532466"/>
          <a:ext cx="1058164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4275309884"/>
                    </a:ext>
                  </a:extLst>
                </a:gridCol>
                <a:gridCol w="3281680">
                  <a:extLst>
                    <a:ext uri="{9D8B030D-6E8A-4147-A177-3AD203B41FA5}">
                      <a16:colId xmlns:a16="http://schemas.microsoft.com/office/drawing/2014/main" val="302532149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41242813"/>
                    </a:ext>
                  </a:extLst>
                </a:gridCol>
                <a:gridCol w="3982720">
                  <a:extLst>
                    <a:ext uri="{9D8B030D-6E8A-4147-A177-3AD203B41FA5}">
                      <a16:colId xmlns:a16="http://schemas.microsoft.com/office/drawing/2014/main" val="398175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Name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&lt;table&gt;...&lt;/table&gt;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64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&lt;tr&gt;...&lt;/tr&gt;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row in a 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8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&lt;td&gt;...&lt;/td&gt;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cell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cell in a table row.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87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&gt;...&lt;/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 cell (bold)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header cell in a 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30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Headers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thead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&gt;...&lt;/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thead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header 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Groups the header content in a 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3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tbody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&gt;...&lt;/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tbody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body 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Groups the body content in a 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97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tfoot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&gt;...&lt;/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tfoot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footer 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Groups the footer content in a 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901973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E01BC-C287-9C43-CF6D-09D75A20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34FB0-92FF-BCAA-9479-FB5A0CCA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78A2F-1A2C-DE70-4D0B-F3CA438A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3261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CA971-F0BB-2620-50E8-873596C80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1BD1-698A-1A19-508C-579D17170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Style and Semantic Tags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B0EBBA-7B87-E464-A12E-A218AFAF9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89624"/>
              </p:ext>
            </p:extLst>
          </p:nvPr>
        </p:nvGraphicFramePr>
        <p:xfrm>
          <a:off x="838200" y="1532466"/>
          <a:ext cx="10581640" cy="25181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4275309884"/>
                    </a:ext>
                  </a:extLst>
                </a:gridCol>
                <a:gridCol w="3281680">
                  <a:extLst>
                    <a:ext uri="{9D8B030D-6E8A-4147-A177-3AD203B41FA5}">
                      <a16:colId xmlns:a16="http://schemas.microsoft.com/office/drawing/2014/main" val="302532149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41242813"/>
                    </a:ext>
                  </a:extLst>
                </a:gridCol>
                <a:gridCol w="3982720">
                  <a:extLst>
                    <a:ext uri="{9D8B030D-6E8A-4147-A177-3AD203B41FA5}">
                      <a16:colId xmlns:a16="http://schemas.microsoft.com/office/drawing/2014/main" val="398175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Name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&lt;style&gt;...&lt;/style&gt;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Embeds CSS styles within an HTML document.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408864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&lt;div&gt;...&lt;/div&gt;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Block-level division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division or section in a document (block-level).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7338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Span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&lt;span&gt;...&lt;/span&gt;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Inline division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section in a document (inline).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95187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&lt;data value="12345"&gt;...&lt;/data&gt;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Machine-readable data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Links a content string with a machine-readable value.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64530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Figure Title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figcaption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&gt;...&lt;/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figcaption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Caption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caption for a figure.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4093336617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E92121-1514-0DA4-780B-E19E793A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E3140-A6A0-6AFC-03F5-CA247CFB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1D835-54B8-9D44-5F0E-A1A8DAA4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30684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1915E-9FCE-D7A1-3387-875DBFA1E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A7F9-80CC-A933-A5EC-D7FABAE0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Meta or Information Tags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77B9D6-3316-B2FD-491E-09926C090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23972"/>
              </p:ext>
            </p:extLst>
          </p:nvPr>
        </p:nvGraphicFramePr>
        <p:xfrm>
          <a:off x="838200" y="1532466"/>
          <a:ext cx="10581640" cy="177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4275309884"/>
                    </a:ext>
                  </a:extLst>
                </a:gridCol>
                <a:gridCol w="3281680">
                  <a:extLst>
                    <a:ext uri="{9D8B030D-6E8A-4147-A177-3AD203B41FA5}">
                      <a16:colId xmlns:a16="http://schemas.microsoft.com/office/drawing/2014/main" val="302532149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41242813"/>
                    </a:ext>
                  </a:extLst>
                </a:gridCol>
                <a:gridCol w="3982720">
                  <a:extLst>
                    <a:ext uri="{9D8B030D-6E8A-4147-A177-3AD203B41FA5}">
                      <a16:colId xmlns:a16="http://schemas.microsoft.com/office/drawing/2014/main" val="398175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Name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&lt;meta&gt;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&lt;meta charset="UTF-8"&gt;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metadata about the HTML document.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64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&lt;link&gt;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&lt;link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="stylesheet"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="style.css"&gt;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Links an external stylesheet.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8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&lt;title&gt;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&lt;title&gt;...&lt;/title&gt;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Appears in browser tab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Sets the title of the web page.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874526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8777F-1E03-FF83-4EA2-3021F132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83087-62F8-D441-C3A5-CBD507CB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1E741A-7FB2-7D8B-4F5A-A3D0EE8C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15099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0A96A-6208-D750-062E-CB6D2E995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DD10-4D79-8D35-CC91-D87884B8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Programming Tags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538926-2A33-E473-9A06-2BC610E23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29477"/>
              </p:ext>
            </p:extLst>
          </p:nvPr>
        </p:nvGraphicFramePr>
        <p:xfrm>
          <a:off x="838200" y="1532466"/>
          <a:ext cx="10581640" cy="4521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920">
                  <a:extLst>
                    <a:ext uri="{9D8B030D-6E8A-4147-A177-3AD203B41FA5}">
                      <a16:colId xmlns:a16="http://schemas.microsoft.com/office/drawing/2014/main" val="4275309884"/>
                    </a:ext>
                  </a:extLst>
                </a:gridCol>
                <a:gridCol w="2179800">
                  <a:extLst>
                    <a:ext uri="{9D8B030D-6E8A-4147-A177-3AD203B41FA5}">
                      <a16:colId xmlns:a16="http://schemas.microsoft.com/office/drawing/2014/main" val="3025321498"/>
                    </a:ext>
                  </a:extLst>
                </a:gridCol>
                <a:gridCol w="2167620">
                  <a:extLst>
                    <a:ext uri="{9D8B030D-6E8A-4147-A177-3AD203B41FA5}">
                      <a16:colId xmlns:a16="http://schemas.microsoft.com/office/drawing/2014/main" val="3441242813"/>
                    </a:ext>
                  </a:extLst>
                </a:gridCol>
                <a:gridCol w="4461300">
                  <a:extLst>
                    <a:ext uri="{9D8B030D-6E8A-4147-A177-3AD203B41FA5}">
                      <a16:colId xmlns:a16="http://schemas.microsoft.com/office/drawing/2014/main" val="398175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Name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&lt;script&gt;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&lt;script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="script.js"&gt;&lt;/script&gt;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Embeds or links to JavaScript.</a:t>
                      </a:r>
                    </a:p>
                  </a:txBody>
                  <a:tcPr marL="34811" marR="34811" marT="17405" marB="17405" anchor="ctr"/>
                </a:tc>
                <a:extLst>
                  <a:ext uri="{0D108BD9-81ED-4DB2-BD59-A6C34878D82A}">
                    <a16:rowId xmlns:a16="http://schemas.microsoft.com/office/drawing/2014/main" val="408864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noscript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noscript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&gt;...&lt;/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noscript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for no-script scenarios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alternative content for users with scripts disabled.</a:t>
                      </a:r>
                    </a:p>
                  </a:txBody>
                  <a:tcPr marL="34811" marR="34811" marT="17405" marB="17405" anchor="ctr"/>
                </a:tc>
                <a:extLst>
                  <a:ext uri="{0D108BD9-81ED-4DB2-BD59-A6C34878D82A}">
                    <a16:rowId xmlns:a16="http://schemas.microsoft.com/office/drawing/2014/main" val="27338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&lt;template&gt;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&lt;template&gt;...&lt;/template&gt;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content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template that is not displayed.</a:t>
                      </a:r>
                    </a:p>
                  </a:txBody>
                  <a:tcPr marL="34811" marR="34811" marT="17405" marB="17405" anchor="ctr"/>
                </a:tc>
                <a:extLst>
                  <a:ext uri="{0D108BD9-81ED-4DB2-BD59-A6C34878D82A}">
                    <a16:rowId xmlns:a16="http://schemas.microsoft.com/office/drawing/2014/main" val="195187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&lt;canvas&gt;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&lt;canvas id="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myCanvas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"&gt;&lt;/canvas&gt;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Drawing area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drawing area in the document for graphics via JavaScript.</a:t>
                      </a:r>
                    </a:p>
                  </a:txBody>
                  <a:tcPr marL="34811" marR="34811" marT="17405" marB="17405" anchor="ctr"/>
                </a:tc>
                <a:extLst>
                  <a:ext uri="{0D108BD9-81ED-4DB2-BD59-A6C34878D82A}">
                    <a16:rowId xmlns:a16="http://schemas.microsoft.com/office/drawing/2014/main" val="64530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svg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svg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&gt;...&lt;/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svg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Scalable vector graphics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Embeds SVG content (scalable vector graphics).</a:t>
                      </a:r>
                    </a:p>
                  </a:txBody>
                  <a:tcPr marL="34811" marR="34811" marT="17405" marB="17405" anchor="ctr"/>
                </a:tc>
                <a:extLst>
                  <a:ext uri="{0D108BD9-81ED-4DB2-BD59-A6C34878D82A}">
                    <a16:rowId xmlns:a16="http://schemas.microsoft.com/office/drawing/2014/main" val="409333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&lt;math&gt;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&lt;math&gt;...&lt;/math&gt;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Mathematical expressions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Embeds mathematical expressions in the document.</a:t>
                      </a:r>
                    </a:p>
                  </a:txBody>
                  <a:tcPr marL="34811" marR="34811" marT="17405" marB="17405" anchor="ctr"/>
                </a:tc>
                <a:extLst>
                  <a:ext uri="{0D108BD9-81ED-4DB2-BD59-A6C34878D82A}">
                    <a16:rowId xmlns:a16="http://schemas.microsoft.com/office/drawing/2014/main" val="417497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&lt;embed&gt;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&lt;embed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="file.swf"&gt;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Embedded content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Embeds external content, often media.</a:t>
                      </a:r>
                    </a:p>
                  </a:txBody>
                  <a:tcPr marL="34811" marR="34811" marT="17405" marB="17405" anchor="ctr"/>
                </a:tc>
                <a:extLst>
                  <a:ext uri="{0D108BD9-81ED-4DB2-BD59-A6C34878D82A}">
                    <a16:rowId xmlns:a16="http://schemas.microsoft.com/office/drawing/2014/main" val="246690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&lt;object&gt;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&lt;object data="file.swf"&gt;&lt;/object&gt;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Embedded object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an embedded object within the document.</a:t>
                      </a:r>
                    </a:p>
                  </a:txBody>
                  <a:tcPr marL="34811" marR="34811" marT="17405" marB="17405" anchor="ctr"/>
                </a:tc>
                <a:extLst>
                  <a:ext uri="{0D108BD9-81ED-4DB2-BD59-A6C34878D82A}">
                    <a16:rowId xmlns:a16="http://schemas.microsoft.com/office/drawing/2014/main" val="2239171178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AC01D-21EA-3286-8786-9A3D7234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2B04F-2CA7-C8EC-B939-C25F4B1E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52234-4888-EF1C-5237-89DACD1D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935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F9AE8-AB73-7D79-2F98-DF7C70721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87BE-A56A-B25D-4699-0759C6BD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Programming Tags - </a:t>
            </a:r>
            <a:r>
              <a:rPr lang="en-US" dirty="0" err="1"/>
              <a:t>Cont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FDC5A1-E5C6-E1AB-0401-130869109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933231"/>
              </p:ext>
            </p:extLst>
          </p:nvPr>
        </p:nvGraphicFramePr>
        <p:xfrm>
          <a:off x="838200" y="1532466"/>
          <a:ext cx="10581640" cy="285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920">
                  <a:extLst>
                    <a:ext uri="{9D8B030D-6E8A-4147-A177-3AD203B41FA5}">
                      <a16:colId xmlns:a16="http://schemas.microsoft.com/office/drawing/2014/main" val="4275309884"/>
                    </a:ext>
                  </a:extLst>
                </a:gridCol>
                <a:gridCol w="2179800">
                  <a:extLst>
                    <a:ext uri="{9D8B030D-6E8A-4147-A177-3AD203B41FA5}">
                      <a16:colId xmlns:a16="http://schemas.microsoft.com/office/drawing/2014/main" val="3025321498"/>
                    </a:ext>
                  </a:extLst>
                </a:gridCol>
                <a:gridCol w="2167620">
                  <a:extLst>
                    <a:ext uri="{9D8B030D-6E8A-4147-A177-3AD203B41FA5}">
                      <a16:colId xmlns:a16="http://schemas.microsoft.com/office/drawing/2014/main" val="3441242813"/>
                    </a:ext>
                  </a:extLst>
                </a:gridCol>
                <a:gridCol w="4461300">
                  <a:extLst>
                    <a:ext uri="{9D8B030D-6E8A-4147-A177-3AD203B41FA5}">
                      <a16:colId xmlns:a16="http://schemas.microsoft.com/office/drawing/2014/main" val="398175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Name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&lt;param&gt;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&lt;param name="autoplay" value="true"&gt;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 for &lt;object&gt;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parameters for plugins in embedded content.</a:t>
                      </a:r>
                    </a:p>
                  </a:txBody>
                  <a:tcPr marL="34811" marR="34811" marT="17405" marB="17405" anchor="ctr"/>
                </a:tc>
                <a:extLst>
                  <a:ext uri="{0D108BD9-81ED-4DB2-BD59-A6C34878D82A}">
                    <a16:rowId xmlns:a16="http://schemas.microsoft.com/office/drawing/2014/main" val="12001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&lt;details&gt;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&lt;details&gt;...&lt;/details&gt;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Expandable content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additional details that the user can view or hide.</a:t>
                      </a:r>
                    </a:p>
                  </a:txBody>
                  <a:tcPr marL="34811" marR="34811" marT="17405" marB="17405" anchor="ctr"/>
                </a:tc>
                <a:extLst>
                  <a:ext uri="{0D108BD9-81ED-4DB2-BD59-A6C34878D82A}">
                    <a16:rowId xmlns:a16="http://schemas.microsoft.com/office/drawing/2014/main" val="174885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&lt;summary&gt;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&lt;summary&gt;...&lt;/summary&gt;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 caption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visible heading for the &lt;details&gt; element.</a:t>
                      </a:r>
                    </a:p>
                  </a:txBody>
                  <a:tcPr marL="34811" marR="34811" marT="17405" marB="17405" anchor="ctr"/>
                </a:tc>
                <a:extLst>
                  <a:ext uri="{0D108BD9-81ED-4DB2-BD59-A6C34878D82A}">
                    <a16:rowId xmlns:a16="http://schemas.microsoft.com/office/drawing/2014/main" val="44355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&lt;progress&gt;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&lt;progress value="70" max="100"&gt;...&lt;/progress&gt;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Progress bar</a:t>
                      </a:r>
                    </a:p>
                  </a:txBody>
                  <a:tcPr marL="34811" marR="34811" marT="17405" marB="1740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the completion progress of a task.</a:t>
                      </a:r>
                    </a:p>
                  </a:txBody>
                  <a:tcPr marL="34811" marR="34811" marT="17405" marB="17405" anchor="ctr"/>
                </a:tc>
                <a:extLst>
                  <a:ext uri="{0D108BD9-81ED-4DB2-BD59-A6C34878D82A}">
                    <a16:rowId xmlns:a16="http://schemas.microsoft.com/office/drawing/2014/main" val="1492203952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1F10E-D1D3-9315-2B6B-71BC34B8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578AC-D490-CCBA-C14D-346F5F48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421CF-A497-F73D-2D18-5F901D04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1597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22E73-7FCF-D9C1-D1D8-8A56085A5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EB0C50-4AF3-98B1-71DE-5E482ABB9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A9456-290A-49DC-1765-E0BCDFFF5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PK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1735BA-1ECD-861F-F267-D8EEE855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449CD9-A88E-7AB6-A81C-159CE1FD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160274-C809-4FC1-8B6B-D3FD6103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15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408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42DB3-759F-92C6-BDC3-53EA1EDDB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6D01BF-5CB7-3D35-58BC-D39ABA9B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Markup Language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68570-63B7-6A88-77B2-55B123BCB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Topic</a:t>
            </a:r>
            <a:endParaRPr lang="en-PK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E7EF6-4BD9-B157-75FC-C1545587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25F95-A319-FD71-B08D-0B73118D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3C19-07FA-2F80-5130-2964A0F9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30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E539-E9D8-A6A1-CE47-B88411D9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– Investigative Study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CB0B-490A-2FF3-7BF8-514212217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We divided HTML’s tags into the following parts,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Basic HTML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Formatting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Forms and Input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Frames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Images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Links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Lists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Tables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Styles and Semantics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Meta Information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Programming</a:t>
            </a:r>
          </a:p>
          <a:p>
            <a:pPr marL="971550" lvl="1" indent="-514350">
              <a:buFont typeface="+mj-lt"/>
              <a:buAutoNum type="arabicPeriod"/>
            </a:pPr>
            <a:endParaRPr lang="en-PK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3EDD-F429-0FAD-F1CE-8E58A59F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C3E7-C1B9-B37D-AF6F-67AFD6AA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8C83-1F99-C12A-BA0B-62B8ED5B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5027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44D8E-A85C-8458-21D8-BC6079F8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1085-7D43-A0E9-0C9B-CA81E6F2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Basic Tags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20B171-64C9-E203-4EDF-B8B669ED4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42055"/>
              </p:ext>
            </p:extLst>
          </p:nvPr>
        </p:nvGraphicFramePr>
        <p:xfrm>
          <a:off x="838200" y="1532466"/>
          <a:ext cx="10581640" cy="4185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4275309884"/>
                    </a:ext>
                  </a:extLst>
                </a:gridCol>
                <a:gridCol w="2976880">
                  <a:extLst>
                    <a:ext uri="{9D8B030D-6E8A-4147-A177-3AD203B41FA5}">
                      <a16:colId xmlns:a16="http://schemas.microsoft.com/office/drawing/2014/main" val="30253214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41242813"/>
                    </a:ext>
                  </a:extLst>
                </a:gridCol>
                <a:gridCol w="4602480">
                  <a:extLst>
                    <a:ext uri="{9D8B030D-6E8A-4147-A177-3AD203B41FA5}">
                      <a16:colId xmlns:a16="http://schemas.microsoft.com/office/drawing/2014/main" val="398175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Name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&lt;!DOCTYPE html&gt;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the document type and HTML version.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408864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&lt;html&gt;...&lt;/html&gt;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root element that wraps all other HTML content.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2001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&lt;head&gt;...&lt;/head&gt;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Contains metadata/information for the document (e.g., title, links to CSS).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74885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&lt;body&gt;...&lt;/body&gt;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Contains the visible content of the web page.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44355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&lt;header&gt;...&lt;/header&gt;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 header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header for a section or page.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4922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Footer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&lt;footer&gt;...&lt;/footer&gt;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 footer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footer for a section or page.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99473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&lt;main&gt;...&lt;/main&gt;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content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Specifies the main content of a document.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8722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&lt;section&gt;...&lt;/section&gt;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Thematic grouping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section in a document.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13297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Article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&lt;article&gt;...&lt;/article&gt;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 content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an independent piece of content.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6810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Aside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&lt;aside&gt;...&lt;/aside&gt;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content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content aside from the main content (e.g., sidebar).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679490697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5E82C0-B3D0-C4AD-6E06-15D321C1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06E054-C421-B3DF-4E07-07CB1D43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F4ECF9-791E-7002-8F6E-6E474CA4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2757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380DC-4765-0BC8-0C3D-41C9C63B5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7308-B833-B92A-39CF-C577BC99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Formatting Tags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6721B4-7A06-9D00-78D2-367A869A5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74213"/>
              </p:ext>
            </p:extLst>
          </p:nvPr>
        </p:nvGraphicFramePr>
        <p:xfrm>
          <a:off x="838200" y="1532466"/>
          <a:ext cx="10581640" cy="491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920">
                  <a:extLst>
                    <a:ext uri="{9D8B030D-6E8A-4147-A177-3AD203B41FA5}">
                      <a16:colId xmlns:a16="http://schemas.microsoft.com/office/drawing/2014/main" val="4275309884"/>
                    </a:ext>
                  </a:extLst>
                </a:gridCol>
                <a:gridCol w="2179800">
                  <a:extLst>
                    <a:ext uri="{9D8B030D-6E8A-4147-A177-3AD203B41FA5}">
                      <a16:colId xmlns:a16="http://schemas.microsoft.com/office/drawing/2014/main" val="3025321498"/>
                    </a:ext>
                  </a:extLst>
                </a:gridCol>
                <a:gridCol w="2167620">
                  <a:extLst>
                    <a:ext uri="{9D8B030D-6E8A-4147-A177-3AD203B41FA5}">
                      <a16:colId xmlns:a16="http://schemas.microsoft.com/office/drawing/2014/main" val="3441242813"/>
                    </a:ext>
                  </a:extLst>
                </a:gridCol>
                <a:gridCol w="4461300">
                  <a:extLst>
                    <a:ext uri="{9D8B030D-6E8A-4147-A177-3AD203B41FA5}">
                      <a16:colId xmlns:a16="http://schemas.microsoft.com/office/drawing/2014/main" val="398175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Name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Heading Tags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&lt;h6&gt;...&lt;/h6&gt;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Smallest bold heading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the smallest heading (level 6).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408864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Paragraph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&lt;p&gt;...&lt;/p&gt;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Paragraph text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paragraph.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27338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&lt;br&gt;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break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Inserts a line break.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195187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Horizontal Rule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&lt;hr&gt;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Horizontal line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Inserts a horizontal rule (line).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64530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Bold / Strong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&lt;strong&gt;...&lt;/strong&gt;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Bold text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important text (usually bold).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409333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Emphasized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&gt;...&lt;/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Italic text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emphasized text (usually italic).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417497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Bold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&lt;b&gt;...&lt;/b&gt;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Bold text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bold text without extra importance.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246690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Italic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&lt;i&gt;...&lt;/i&gt;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Italic text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italic text without extra emphasis.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22391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Underline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&lt;u&gt;...&lt;/u&gt;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Underlined text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underlined text.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120015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Strikethrough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&lt;s&gt;...&lt;/s&gt;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Strikethrough text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text that is no longer accurate or relevant.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174885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Superscript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&lt;sup&gt;...&lt;/sup&gt;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Superscript text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superscript text (e.g., exponents).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44355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Subscript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&lt;sub&gt;...&lt;/sub&gt;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Subscript text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subscript text (e.g., chemical formulas).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1492203952"/>
                  </a:ext>
                </a:extLst>
              </a:tr>
            </a:tbl>
          </a:graphicData>
        </a:graphic>
      </p:graphicFrame>
      <p:sp>
        <p:nvSpPr>
          <p:cNvPr id="41" name="Date Placeholder 40">
            <a:extLst>
              <a:ext uri="{FF2B5EF4-FFF2-40B4-BE49-F238E27FC236}">
                <a16:creationId xmlns:a16="http://schemas.microsoft.com/office/drawing/2014/main" id="{561396D4-46DB-CCFC-C909-A49E5064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25C7ED3F-A0F0-DD01-E9FE-C45BE8F6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92CA5125-8B72-959F-A397-5D0A4631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7754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84D17-1747-1924-1D74-6488D2C0F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C1C9-B3DD-CA1A-0194-124C23D4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Formatting Tags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89BD01-4BBB-408F-9385-7FDF1A9E1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27003"/>
              </p:ext>
            </p:extLst>
          </p:nvPr>
        </p:nvGraphicFramePr>
        <p:xfrm>
          <a:off x="838200" y="1532466"/>
          <a:ext cx="10581640" cy="2531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0360">
                  <a:extLst>
                    <a:ext uri="{9D8B030D-6E8A-4147-A177-3AD203B41FA5}">
                      <a16:colId xmlns:a16="http://schemas.microsoft.com/office/drawing/2014/main" val="4275309884"/>
                    </a:ext>
                  </a:extLst>
                </a:gridCol>
                <a:gridCol w="2712720">
                  <a:extLst>
                    <a:ext uri="{9D8B030D-6E8A-4147-A177-3AD203B41FA5}">
                      <a16:colId xmlns:a16="http://schemas.microsoft.com/office/drawing/2014/main" val="3025321498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441242813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398175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Name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 Text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&lt;small&gt;...&lt;/small&gt;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Smaller text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smaller text.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408864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Highlighted Text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&lt;mark&gt;...&lt;/mark&gt;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Highlighted text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Highlights text.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27338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Abbreviation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title=“Message"&gt;...&lt;/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abbr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Abbreviation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an abbreviation or acronym.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195187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Cite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&lt;cite&gt;...&lt;/cite&gt;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Citation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a reference to a creative work.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64530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Quotation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&lt;q&gt;...&lt;/q&gt;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Inline quotation</a:t>
                      </a:r>
                    </a:p>
                  </a:txBody>
                  <a:tcPr marL="37512" marR="37512" marT="18756" marB="18756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Represents an inline quotation.</a:t>
                      </a:r>
                    </a:p>
                  </a:txBody>
                  <a:tcPr marL="37512" marR="37512" marT="18756" marB="18756" anchor="ctr"/>
                </a:tc>
                <a:extLst>
                  <a:ext uri="{0D108BD9-81ED-4DB2-BD59-A6C34878D82A}">
                    <a16:rowId xmlns:a16="http://schemas.microsoft.com/office/drawing/2014/main" val="4093336617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7889164-B06F-78D8-138C-5535F488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0BBE69F-F40F-1A9E-ADBF-E7DD709C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BE9E3B7-A2FE-2666-FF16-09AFABCE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222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683B-4343-E6DB-0F46-7BDFA55AA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3341-3B9B-4980-29CC-5C1CA796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Form Tags (Most Important)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889238-0898-1FA5-05D7-0E60DED76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46339"/>
              </p:ext>
            </p:extLst>
          </p:nvPr>
        </p:nvGraphicFramePr>
        <p:xfrm>
          <a:off x="838200" y="1532466"/>
          <a:ext cx="10581640" cy="3950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4275309884"/>
                    </a:ext>
                  </a:extLst>
                </a:gridCol>
                <a:gridCol w="3281680">
                  <a:extLst>
                    <a:ext uri="{9D8B030D-6E8A-4147-A177-3AD203B41FA5}">
                      <a16:colId xmlns:a16="http://schemas.microsoft.com/office/drawing/2014/main" val="302532149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441242813"/>
                    </a:ext>
                  </a:extLst>
                </a:gridCol>
                <a:gridCol w="3982720">
                  <a:extLst>
                    <a:ext uri="{9D8B030D-6E8A-4147-A177-3AD203B41FA5}">
                      <a16:colId xmlns:a16="http://schemas.microsoft.com/office/drawing/2014/main" val="398175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Name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&lt;form action="URL" method="POST/GET"&gt;...&lt;/form&gt;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an HTML form for user input.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408864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– Text Field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&lt;input type="text"&gt;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input field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an input field.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27338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&lt;button&gt;...&lt;/button&gt;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Clickable button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clickable button.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195187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&lt;label for="id"&gt;...&lt;/label&gt;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label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label for an input element.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645304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 Box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&lt;select&gt;...&lt;/select&gt;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Dropdown menu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dropdown list.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4093336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 Box – Options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&lt;option value="value"&gt;...&lt;/option&gt;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Dropdown option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an option in a dropdown list.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4174979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Larger Text Field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textarea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&gt;...&lt;/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textarea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Multi-line text field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multi-line text input.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246690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of Input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fieldset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&gt;...&lt;/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fieldset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of inputs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Groups related elements in a form.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2239171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Sub-Note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&lt;legend&gt;...&lt;/legend&gt;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Fieldset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caption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caption for the &lt;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fieldset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element.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1200153783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255C9869-46C1-6A38-CDF5-09DAA853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6644637-FDB0-8E52-D1FA-A02459DD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98A8E17-57B4-D467-BFB7-94B86E2B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7</a:t>
            </a:fld>
            <a:endParaRPr lang="en-P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7B410EF-9DA2-F946-045D-12793C306E76}"/>
                  </a:ext>
                </a:extLst>
              </p14:cNvPr>
              <p14:cNvContentPartPr/>
              <p14:nvPr/>
            </p14:nvContentPartPr>
            <p14:xfrm>
              <a:off x="2231187" y="2615840"/>
              <a:ext cx="14400" cy="27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7B410EF-9DA2-F946-045D-12793C306E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2187" y="2606840"/>
                <a:ext cx="32040" cy="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6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8277-31E9-F3A8-3B32-02C73C6B6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6F49-826B-AE20-7E99-2002C5F9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Frame Tags (Not Used Anymore)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936744-60B6-E10C-E7E4-2F4CF160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597"/>
              </p:ext>
            </p:extLst>
          </p:nvPr>
        </p:nvGraphicFramePr>
        <p:xfrm>
          <a:off x="838200" y="1532466"/>
          <a:ext cx="10581640" cy="214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4275309884"/>
                    </a:ext>
                  </a:extLst>
                </a:gridCol>
                <a:gridCol w="3241040">
                  <a:extLst>
                    <a:ext uri="{9D8B030D-6E8A-4147-A177-3AD203B41FA5}">
                      <a16:colId xmlns:a16="http://schemas.microsoft.com/office/drawing/2014/main" val="3025321498"/>
                    </a:ext>
                  </a:extLst>
                </a:gridCol>
                <a:gridCol w="1543260">
                  <a:extLst>
                    <a:ext uri="{9D8B030D-6E8A-4147-A177-3AD203B41FA5}">
                      <a16:colId xmlns:a16="http://schemas.microsoft.com/office/drawing/2014/main" val="3441242813"/>
                    </a:ext>
                  </a:extLst>
                </a:gridCol>
                <a:gridCol w="4461300">
                  <a:extLst>
                    <a:ext uri="{9D8B030D-6E8A-4147-A177-3AD203B41FA5}">
                      <a16:colId xmlns:a16="http://schemas.microsoft.com/office/drawing/2014/main" val="398175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Name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iFrame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iframe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="URL"&gt;&lt;/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iframe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Inline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Embeds another document within the current HTML document.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64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&lt;frame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="URL"&gt;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frame within a &lt;frameset&gt;.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8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&lt;frameset&gt;...&lt;/frameset&gt;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 container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set of frames.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87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noframes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&gt;...&lt;/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noframes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frame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alternative content for browsers that do not support frames.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30494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4CB622E-8295-923C-6DCC-423FA9A23E76}"/>
              </a:ext>
            </a:extLst>
          </p:cNvPr>
          <p:cNvSpPr txBox="1">
            <a:spLocks/>
          </p:cNvSpPr>
          <p:nvPr/>
        </p:nvSpPr>
        <p:spPr>
          <a:xfrm>
            <a:off x="838200" y="36806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 Image Tags </a:t>
            </a:r>
            <a:r>
              <a:rPr lang="en-US"/>
              <a:t>(Important)</a:t>
            </a:r>
            <a:endParaRPr lang="en-PK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F141EA-5661-FDD9-AACC-6DDEF2CA9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43271"/>
              </p:ext>
            </p:extLst>
          </p:nvPr>
        </p:nvGraphicFramePr>
        <p:xfrm>
          <a:off x="838200" y="4848012"/>
          <a:ext cx="10581640" cy="177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120">
                  <a:extLst>
                    <a:ext uri="{9D8B030D-6E8A-4147-A177-3AD203B41FA5}">
                      <a16:colId xmlns:a16="http://schemas.microsoft.com/office/drawing/2014/main" val="4275309884"/>
                    </a:ext>
                  </a:extLst>
                </a:gridCol>
                <a:gridCol w="3992880">
                  <a:extLst>
                    <a:ext uri="{9D8B030D-6E8A-4147-A177-3AD203B41FA5}">
                      <a16:colId xmlns:a16="http://schemas.microsoft.com/office/drawing/2014/main" val="30253214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41242813"/>
                    </a:ext>
                  </a:extLst>
                </a:gridCol>
                <a:gridCol w="3342640">
                  <a:extLst>
                    <a:ext uri="{9D8B030D-6E8A-4147-A177-3AD203B41FA5}">
                      <a16:colId xmlns:a16="http://schemas.microsoft.com/office/drawing/2014/main" val="398175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Name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="URL" alt="description"&gt;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Embeds an image.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64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Clickable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&lt;map name="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mapname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"&gt;...&lt;/map&gt;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clickable image map.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8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 in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&lt;area shape="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coords="x1,y1,x2,y2"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="URL"&gt;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an area within an image map.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874526"/>
                  </a:ext>
                </a:extLst>
              </a:tr>
            </a:tbl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22A2F-7702-8B3A-99AD-428CFA40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E6B04-9656-95E8-33C0-41EB3C04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3E2FD-D7C4-DF95-DEA6-E487D144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9184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BF298-071B-11E5-EE1A-9FE882886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4314-1A25-A187-74CB-DCDA3CF1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Link Tags</a:t>
            </a:r>
            <a:endParaRPr lang="en-P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F3642C-610A-AA8E-2985-0DAC3CEC0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16387"/>
              </p:ext>
            </p:extLst>
          </p:nvPr>
        </p:nvGraphicFramePr>
        <p:xfrm>
          <a:off x="838200" y="1532466"/>
          <a:ext cx="10581640" cy="163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4275309884"/>
                    </a:ext>
                  </a:extLst>
                </a:gridCol>
                <a:gridCol w="3241040">
                  <a:extLst>
                    <a:ext uri="{9D8B030D-6E8A-4147-A177-3AD203B41FA5}">
                      <a16:colId xmlns:a16="http://schemas.microsoft.com/office/drawing/2014/main" val="3025321498"/>
                    </a:ext>
                  </a:extLst>
                </a:gridCol>
                <a:gridCol w="1543260">
                  <a:extLst>
                    <a:ext uri="{9D8B030D-6E8A-4147-A177-3AD203B41FA5}">
                      <a16:colId xmlns:a16="http://schemas.microsoft.com/office/drawing/2014/main" val="3441242813"/>
                    </a:ext>
                  </a:extLst>
                </a:gridCol>
                <a:gridCol w="4461300">
                  <a:extLst>
                    <a:ext uri="{9D8B030D-6E8A-4147-A177-3AD203B41FA5}">
                      <a16:colId xmlns:a16="http://schemas.microsoft.com/office/drawing/2014/main" val="398175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Name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Anchor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&lt;a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="URL"&gt;...&lt;/a&gt;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Clickable 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hyperlink.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64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&lt;link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="stylesheet"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="style.css"&gt;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Links an external stylesheet.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8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&lt;nav&gt;...&lt;/nav&gt;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 links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container for navigation links.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87452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0FCFA06-A835-ADD4-695E-59A45DE7887F}"/>
              </a:ext>
            </a:extLst>
          </p:cNvPr>
          <p:cNvSpPr txBox="1">
            <a:spLocks/>
          </p:cNvSpPr>
          <p:nvPr/>
        </p:nvSpPr>
        <p:spPr>
          <a:xfrm>
            <a:off x="838200" y="32004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7. List Tags (Important)</a:t>
            </a:r>
            <a:endParaRPr lang="en-PK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BA73D2-1C23-50D5-A5CB-B8144C29C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9567"/>
              </p:ext>
            </p:extLst>
          </p:nvPr>
        </p:nvGraphicFramePr>
        <p:xfrm>
          <a:off x="838200" y="4367742"/>
          <a:ext cx="105816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val="4275309884"/>
                    </a:ext>
                  </a:extLst>
                </a:gridCol>
                <a:gridCol w="3230880">
                  <a:extLst>
                    <a:ext uri="{9D8B030D-6E8A-4147-A177-3AD203B41FA5}">
                      <a16:colId xmlns:a16="http://schemas.microsoft.com/office/drawing/2014/main" val="3025321498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3441242813"/>
                    </a:ext>
                  </a:extLst>
                </a:gridCol>
                <a:gridCol w="4368800">
                  <a:extLst>
                    <a:ext uri="{9D8B030D-6E8A-4147-A177-3AD203B41FA5}">
                      <a16:colId xmlns:a16="http://schemas.microsoft.com/office/drawing/2014/main" val="398175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Name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PK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89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Unordered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&gt;...&lt;/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Bulleted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an unordered list.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64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Ordered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&gt;...&lt;/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Numbered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an ordered list.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83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&lt;li&gt;...&lt;/li&gt;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Defines a list item in an ordered or unordered list.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874526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26275FA-D583-6B11-DC0E-9A41F244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PK"/>
              <a:t>27/08/2024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4AACDA-ECFC-997C-2C49-AC01FB0F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Muhammad Usman Khan     m.usman.academia@gmail.com</a:t>
            </a:r>
            <a:endParaRPr lang="en-PK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E364F3-1F15-6D03-BDD1-FDEAEE51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980-2AED-4E15-9375-C388BB76CCBE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6554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1735</Words>
  <Application>Microsoft Office PowerPoint</Application>
  <PresentationFormat>Widescreen</PresentationFormat>
  <Paragraphs>433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Times New Roman</vt:lpstr>
      <vt:lpstr>Office Theme</vt:lpstr>
      <vt:lpstr>HyperText Markup Language</vt:lpstr>
      <vt:lpstr>Hypertext Markup Language</vt:lpstr>
      <vt:lpstr>HTML – Investigative Study</vt:lpstr>
      <vt:lpstr>1. Basic Tags</vt:lpstr>
      <vt:lpstr>2. Formatting Tags</vt:lpstr>
      <vt:lpstr>2. Formatting Tags</vt:lpstr>
      <vt:lpstr>3. Form Tags (Most Important)</vt:lpstr>
      <vt:lpstr>4. Frame Tags (Not Used Anymore)</vt:lpstr>
      <vt:lpstr>6. Link Tags</vt:lpstr>
      <vt:lpstr>8. Table Tags</vt:lpstr>
      <vt:lpstr>9. Style and Semantic Tags</vt:lpstr>
      <vt:lpstr>10. Meta or Information Tags</vt:lpstr>
      <vt:lpstr>11. Programming Tags</vt:lpstr>
      <vt:lpstr>11. Programming Tags - Cont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 Usman Khan</dc:creator>
  <cp:lastModifiedBy>M. Usman Khan</cp:lastModifiedBy>
  <cp:revision>38</cp:revision>
  <dcterms:created xsi:type="dcterms:W3CDTF">2024-08-27T10:28:28Z</dcterms:created>
  <dcterms:modified xsi:type="dcterms:W3CDTF">2024-09-10T16:50:17Z</dcterms:modified>
</cp:coreProperties>
</file>