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4" r:id="rId3"/>
    <p:sldId id="272" r:id="rId4"/>
    <p:sldId id="273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2" r:id="rId23"/>
    <p:sldId id="309" r:id="rId24"/>
    <p:sldId id="310" r:id="rId25"/>
    <p:sldId id="311" r:id="rId26"/>
    <p:sldId id="312" r:id="rId27"/>
    <p:sldId id="313" r:id="rId28"/>
    <p:sldId id="315" r:id="rId29"/>
    <p:sldId id="293" r:id="rId30"/>
    <p:sldId id="314" r:id="rId31"/>
    <p:sldId id="316" r:id="rId32"/>
    <p:sldId id="317" r:id="rId33"/>
    <p:sldId id="318" r:id="rId34"/>
    <p:sldId id="319" r:id="rId35"/>
    <p:sldId id="320" r:id="rId36"/>
    <p:sldId id="321" r:id="rId37"/>
    <p:sldId id="294" r:id="rId38"/>
    <p:sldId id="324" r:id="rId39"/>
    <p:sldId id="325" r:id="rId40"/>
    <p:sldId id="327" r:id="rId41"/>
    <p:sldId id="328" r:id="rId42"/>
    <p:sldId id="329" r:id="rId43"/>
    <p:sldId id="295" r:id="rId44"/>
    <p:sldId id="330" r:id="rId45"/>
    <p:sldId id="331" r:id="rId46"/>
    <p:sldId id="332" r:id="rId47"/>
    <p:sldId id="333" r:id="rId48"/>
    <p:sldId id="334" r:id="rId49"/>
    <p:sldId id="335" r:id="rId5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87D38-F32D-4C83-A9D7-63184DA4E6ED}" type="datetimeFigureOut">
              <a:rPr lang="en-PK" smtClean="0"/>
              <a:t>08/11/2024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A816-ACD2-48DE-BF31-6574FE9FEB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31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1311-6B61-57A0-5C27-A05C9FF0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BCD03-E4AB-59C9-3680-C3873B64B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5A0A-5943-519B-CFA5-C8E5C0EE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446D-C1B6-18CB-01F4-445F45D5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8686-8AF0-79D5-87AC-B225CF25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80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E355-12CA-30A0-728E-9F0B1387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7380D-D814-D8B5-44AE-1F9152C5A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E970-8576-9FBC-D05F-D2C810FA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7352-C900-1674-85D1-882904E6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5A26-0109-6906-E305-9C655510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425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2D6F9-2185-82C7-E24D-03475041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8EC81-CF03-FFA6-5EF0-BDC3AE283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D5D6-A848-2B82-1942-11B06A03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E379-FDAF-9B62-0F46-897895F1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D61C-637D-EED0-7978-8A4E53C3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744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F8D7-D415-B85C-CD74-8D6EAA52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B3B4-1C7D-1CE6-3903-71DCDF9F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84EE-5654-F3F0-4F10-99DFC2C9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3E4B-BFEE-6749-11A2-37BF0C6E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AFD1-3191-AA40-4075-88157DCC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69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3B46-A448-9B80-E7ED-251C14AD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1388-B50E-1E63-7558-50FD32B6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BB51-FAD0-AFD6-3F01-1C67F4F9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D8FD-C9F8-C124-4159-6B6625DE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315E-A05C-726D-349B-0F26F596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574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B0DF-A150-FAFD-C77B-5662EBB4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C5A0-7FBB-68BD-4AE5-E5C1EB42A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08C5-9401-7469-E43F-5299FCF5F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5DAAB-32D5-9E31-93BC-FC609C8E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A4DD-822B-8096-127F-303FB1EE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8F342-F036-5A52-2B39-D202945F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008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EEF8-37F0-8C34-C7CD-44F4B75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BBA6-8E7A-5391-6474-2F8CFB72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7CD36-386F-CB76-DE98-D5A06DE5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64C01-6881-3E24-266E-3776EEA40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EAB81-40F8-6C77-AAE4-612752E4D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C1FEF-F367-BE84-8C6A-E6FB6FF7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25348-5EFE-653B-7CC3-6FB88DDC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2C871-1C3A-58C6-D539-AB5961ED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85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EB85-AB45-3B27-BC3A-F59CC15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BAB14-FE26-49EC-0BE6-5F76B6DB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9884-5630-9759-4E8D-73829D4E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DB340-F8C5-2DC2-CBD1-A9BA6BE6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85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08BC-7309-B183-0497-5D2CB544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B1090-3DBC-DBE3-F04B-62FBBAB8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81C67-9306-D141-B1FF-7EA3486E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512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BCF-6086-C3B9-C559-1A000C1B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BF51-CD0B-5C04-2B6B-8488DBEA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68999-4D87-0D80-9E5F-9E781925F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7100-D1B8-E223-02BB-B840B97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F5CE-2153-7808-9F1D-01D30B49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1E7F6-41F1-F7C0-561F-5ED95A4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671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7AA6-EDED-1F68-1115-A077FFB7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F229A-87DD-D45D-04AA-1B45E25F4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53C21-4C4B-272F-0FF4-8434BAED0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4B4B-F433-3CB3-7806-4743DBF0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A466-5368-0E39-E8AF-0515CA73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2D0CD-6F61-9177-8CB6-3A562D50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40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B6087-F341-14CB-7C8D-2F06530A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F1FF9-7AFD-23AE-67A2-3ABE81BB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B989-2645-4F68-44D9-EA2C96687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86B3-BCC7-11AE-551A-7B8A7672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06F5-5FE0-4176-E5A9-75EDB2613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15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2232-64C8-7534-B7FE-FCB5CE428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of Cascading Styling Sheet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28338-B9B3-4A1A-874B-7F942BDBA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Design and Development</a:t>
            </a:r>
            <a:endParaRPr lang="en-P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EE34-BA2A-0B94-ED3F-F2FDEECC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CA638-18F3-F4E9-624F-1DA9CE81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84F37-F403-5366-EF4C-39BC6A22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112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3E74E-F4DB-9203-8128-5D4A627C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500089-8BC7-571F-6039-7EE375F2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942DF9-02B8-CBF6-ADC3-AD7A6AFE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Selectors are used to select and target HTML elements/tags, that we want to style.</a:t>
            </a:r>
          </a:p>
          <a:p>
            <a:r>
              <a:rPr lang="en-US" dirty="0"/>
              <a:t>Plays and important role in separating the structure (html) from the presentation(</a:t>
            </a:r>
            <a:r>
              <a:rPr lang="en-US" dirty="0" err="1"/>
              <a:t>css</a:t>
            </a:r>
            <a:r>
              <a:rPr lang="en-US" dirty="0"/>
              <a:t>).</a:t>
            </a:r>
          </a:p>
          <a:p>
            <a:r>
              <a:rPr lang="en-US" dirty="0"/>
              <a:t>These are the common types of selectors,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3F619-DCF0-7317-325E-EB32B9BA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0A57-8436-9C81-9DDB-71029BBE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EF83-A204-6DAC-7DEB-9532F1D4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10</a:t>
            </a:fld>
            <a:endParaRPr lang="en-PK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D14B8A-7900-3DCF-4844-3F106407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64"/>
              </p:ext>
            </p:extLst>
          </p:nvPr>
        </p:nvGraphicFramePr>
        <p:xfrm>
          <a:off x="609600" y="4278944"/>
          <a:ext cx="11238270" cy="1695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654">
                  <a:extLst>
                    <a:ext uri="{9D8B030D-6E8A-4147-A177-3AD203B41FA5}">
                      <a16:colId xmlns:a16="http://schemas.microsoft.com/office/drawing/2014/main" val="1776204801"/>
                    </a:ext>
                  </a:extLst>
                </a:gridCol>
                <a:gridCol w="2247654">
                  <a:extLst>
                    <a:ext uri="{9D8B030D-6E8A-4147-A177-3AD203B41FA5}">
                      <a16:colId xmlns:a16="http://schemas.microsoft.com/office/drawing/2014/main" val="84028781"/>
                    </a:ext>
                  </a:extLst>
                </a:gridCol>
                <a:gridCol w="2247654">
                  <a:extLst>
                    <a:ext uri="{9D8B030D-6E8A-4147-A177-3AD203B41FA5}">
                      <a16:colId xmlns:a16="http://schemas.microsoft.com/office/drawing/2014/main" val="3276070041"/>
                    </a:ext>
                  </a:extLst>
                </a:gridCol>
                <a:gridCol w="2247654">
                  <a:extLst>
                    <a:ext uri="{9D8B030D-6E8A-4147-A177-3AD203B41FA5}">
                      <a16:colId xmlns:a16="http://schemas.microsoft.com/office/drawing/2014/main" val="2813297300"/>
                    </a:ext>
                  </a:extLst>
                </a:gridCol>
                <a:gridCol w="2247654">
                  <a:extLst>
                    <a:ext uri="{9D8B030D-6E8A-4147-A177-3AD203B41FA5}">
                      <a16:colId xmlns:a16="http://schemas.microsoft.com/office/drawing/2014/main" val="2265849441"/>
                    </a:ext>
                  </a:extLst>
                </a:gridCol>
              </a:tblGrid>
              <a:tr h="78070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Universal Selector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* { code }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Element Selector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 { code }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 Selector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.</a:t>
                      </a:r>
                      <a:r>
                        <a:rPr lang="en-US" dirty="0" err="1"/>
                        <a:t>cls</a:t>
                      </a:r>
                      <a:r>
                        <a:rPr lang="en-US" dirty="0"/>
                        <a:t> { code }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 Selector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#id { code }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Attribute Selector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input[type=“text”] { code }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062752"/>
                  </a:ext>
                </a:extLst>
              </a:tr>
              <a:tr h="78070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 Selector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h1, h2, p { code }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Descendant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div p { code }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Child Selector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div &gt; p { code }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Adjacent Sibling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h1 + p { code }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General Sibling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h1 ~ p { code }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44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1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A00CA-ACF0-50C0-6F0A-9454BDC2C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B4DAD9-8CD7-7AF6-8B5D-1E62BEA4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Universal Selector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068C32-811D-6CF6-9A1D-76AE67CF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every single element from the document</a:t>
            </a:r>
          </a:p>
          <a:p>
            <a:r>
              <a:rPr lang="en-US" dirty="0"/>
              <a:t>Global styles to reset or normalize default browser styling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E2AA-CBF6-46B7-81B7-8E0FF759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68AFA-6C05-0FB5-90A3-98F90F31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D6A7-9FDA-B343-AA6A-C22836B4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11</a:t>
            </a:fld>
            <a:endParaRPr lang="en-P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84AD8-A728-E374-5CCC-97851A5A0044}"/>
              </a:ext>
            </a:extLst>
          </p:cNvPr>
          <p:cNvSpPr txBox="1"/>
          <p:nvPr/>
        </p:nvSpPr>
        <p:spPr>
          <a:xfrm>
            <a:off x="838200" y="2990842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88"/>
                </a:solidFill>
                <a:latin typeface="Lucida Console" panose="020B0609040504020204" pitchFamily="49" charset="0"/>
              </a:rPr>
              <a:t>*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 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margin: 0;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padding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0;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60006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582BE-282C-A07E-DFFF-FA7AB75CF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78B356-6E59-88EF-3D86-FE9813E7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Element Selector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7095E9-21AA-B010-F66A-A21F4247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all elements of a particular type (e.g., all p tags, div tags, h1 tags etc.)</a:t>
            </a:r>
          </a:p>
          <a:p>
            <a:r>
              <a:rPr lang="en-US" dirty="0"/>
              <a:t>Used to apply styles to all occurrences of a specific HTML tag.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0B8A-2386-FFBD-BC3D-C5AFC2C0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BF24-39CC-2F4B-6889-52427124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E482-3153-9807-E97F-B464CE7F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12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B59A-9FE7-EC43-F0DB-A1373F654572}"/>
              </a:ext>
            </a:extLst>
          </p:cNvPr>
          <p:cNvSpPr txBox="1"/>
          <p:nvPr/>
        </p:nvSpPr>
        <p:spPr>
          <a:xfrm>
            <a:off x="1130709" y="330879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 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color: blue;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84984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4738-0DC4-1464-59F6-E279BBBFD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015255-1D34-9590-7547-F80ADA43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Selector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259BCD-4541-5CAD-7D24-4B870F68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all elements with a specific class attribute</a:t>
            </a:r>
          </a:p>
          <a:p>
            <a:r>
              <a:rPr lang="en-US" dirty="0"/>
              <a:t>Allows re-usability of styles across multiple elements (e.g., Bootstrap, Tailwind and other frameworks)</a:t>
            </a:r>
          </a:p>
          <a:p>
            <a:r>
              <a:rPr lang="en-US" dirty="0"/>
              <a:t>Specified by a dot “.”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D3CF-2671-0FD8-6F0C-475DA598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55C8-DC4A-3E0A-4E91-119AC802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2DF2-A348-A380-2B09-A76E89FE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13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CFEF1-6C83-6EDE-4069-67CEBF95FC0C}"/>
              </a:ext>
            </a:extLst>
          </p:cNvPr>
          <p:cNvSpPr txBox="1"/>
          <p:nvPr/>
        </p:nvSpPr>
        <p:spPr>
          <a:xfrm>
            <a:off x="838200" y="4081009"/>
            <a:ext cx="79936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9B703F"/>
                </a:solidFill>
                <a:effectLst/>
                <a:latin typeface="Lucida Console" panose="020B0609040504020204" pitchFamily="49" charset="0"/>
              </a:rPr>
              <a:t>.highlight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 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background-color: yellow;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01157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23F90-0B26-DEDF-4858-E966E24A3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D26D18-792E-5312-4141-0A0B384D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ID Selector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540618-880D-8A2D-7E38-FFD59E4E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 single element with a specific ID attribute (ID must be unique)</a:t>
            </a:r>
          </a:p>
          <a:p>
            <a:r>
              <a:rPr lang="en-US" dirty="0"/>
              <a:t>Used when you want to apply style to only a single element</a:t>
            </a:r>
          </a:p>
          <a:p>
            <a:r>
              <a:rPr lang="en-US" dirty="0"/>
              <a:t>Specified by a hash/number sign “#”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A5C5-6CAE-A2BF-8EA3-8ABF74F6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2944-D487-DEF3-FBF5-BD76A2FC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6045-68BD-BF3F-5E03-9B326331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14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94CBB-4C98-DC54-EEB7-FAF123B76385}"/>
              </a:ext>
            </a:extLst>
          </p:cNvPr>
          <p:cNvSpPr txBox="1"/>
          <p:nvPr/>
        </p:nvSpPr>
        <p:spPr>
          <a:xfrm>
            <a:off x="838200" y="4081009"/>
            <a:ext cx="79936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9B703F"/>
                </a:solidFill>
                <a:effectLst/>
                <a:latin typeface="Lucida Console" panose="020B0609040504020204" pitchFamily="49" charset="0"/>
              </a:rPr>
              <a:t>#main-header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font-size: </a:t>
            </a:r>
            <a:r>
              <a:rPr lang="en-US" sz="2800" b="0" i="0" dirty="0"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24px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;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44685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2412B-2917-AF77-E381-1751AF0F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199264-D86C-56FD-1CB5-C69DFE4C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Attribute Selector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931212-8058-0328-A382-5DC7019A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that have a specific attribute or attribute value</a:t>
            </a:r>
          </a:p>
          <a:p>
            <a:r>
              <a:rPr lang="en-US" dirty="0"/>
              <a:t>Useful for targeting elements based on their attributes (e.g., input types, </a:t>
            </a:r>
            <a:r>
              <a:rPr lang="en-US" dirty="0" err="1"/>
              <a:t>href</a:t>
            </a:r>
            <a:r>
              <a:rPr lang="en-US" dirty="0"/>
              <a:t> values etc.)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3E02-5250-1092-F130-B2B69F83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39BC-8DED-21BA-29D1-A0C6EF18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0909-B712-9DD6-0ABB-D13789A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15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29BB7-B58E-72EB-173C-27575A767503}"/>
              </a:ext>
            </a:extLst>
          </p:cNvPr>
          <p:cNvSpPr txBox="1"/>
          <p:nvPr/>
        </p:nvSpPr>
        <p:spPr>
          <a:xfrm>
            <a:off x="838200" y="3429000"/>
            <a:ext cx="79936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input</a:t>
            </a:r>
            <a:r>
              <a:rPr lang="en-US" sz="2800" b="0" i="0" dirty="0"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[type="text"]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border: </a:t>
            </a:r>
            <a:r>
              <a:rPr lang="en-US" sz="2800" b="0" i="0" dirty="0"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1px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solid black;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3709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4C391-548C-9045-30BA-3BD9F61EF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8BEC57-CCAE-699A-54FE-2F5E6356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Group Selector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CB7007-7887-24D4-7BF1-036D34F3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multiple elements at once, separating selectors with commas</a:t>
            </a:r>
          </a:p>
          <a:p>
            <a:r>
              <a:rPr lang="en-US" dirty="0"/>
              <a:t>Applies the same styles to different selectors in one declaration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E31D-A47E-E35E-81BC-66B565A4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6BDD-82BC-45F4-521C-327A9DA8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9E01-1705-E85E-3F71-1F49332E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16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C19E0-947D-7CFF-085A-0060D1764A00}"/>
              </a:ext>
            </a:extLst>
          </p:cNvPr>
          <p:cNvSpPr txBox="1"/>
          <p:nvPr/>
        </p:nvSpPr>
        <p:spPr>
          <a:xfrm>
            <a:off x="838200" y="3507659"/>
            <a:ext cx="79936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h1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pt-BR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h2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pt-BR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margin: </a:t>
            </a:r>
            <a:r>
              <a:rPr lang="pt-BR" sz="2800" b="0" i="0" dirty="0"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10px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; </a:t>
            </a:r>
          </a:p>
          <a:p>
            <a:r>
              <a:rPr lang="pt-BR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90071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BAEE6-1805-EAB5-1E54-D4BCAA274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B5C28-5271-BFBA-7DCC-E8A59F25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Descendent Selector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FFB37D-C4F5-E152-A97B-C3AE8D0E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all elements inside (descendants of) a specified element, no matter how deeply nested</a:t>
            </a:r>
          </a:p>
          <a:p>
            <a:r>
              <a:rPr lang="en-US" dirty="0"/>
              <a:t>Useful when you want to apply styles to an element within another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0B0D-2FAA-4DE2-EF51-B99F1148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36934-6BEB-B676-C38C-0746C057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6DBC-0ECB-2B64-D6A3-34F3C57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17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C74A0-6A3F-BB5C-BE63-B2FF6C98A72B}"/>
              </a:ext>
            </a:extLst>
          </p:cNvPr>
          <p:cNvSpPr txBox="1"/>
          <p:nvPr/>
        </p:nvSpPr>
        <p:spPr>
          <a:xfrm>
            <a:off x="838200" y="3704304"/>
            <a:ext cx="79936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div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color: green;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15417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DAC50-0F4C-460A-21E7-A5825EC1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065486-8988-FC86-61DE-9705D257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Child Selector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B5BA5F-E2BC-E329-6E40-00695656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only the direct children of a specified element,</a:t>
            </a:r>
          </a:p>
          <a:p>
            <a:r>
              <a:rPr lang="en-US" dirty="0"/>
              <a:t>More specific than a descendant selector, it only affects the immediate child elements</a:t>
            </a:r>
          </a:p>
          <a:p>
            <a:r>
              <a:rPr lang="en-US" dirty="0"/>
              <a:t>Denoted by greater than sign “&gt;”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C6A-BECD-1460-9FD7-6648006F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CDD45-7D2D-6C4F-0C7C-63FA9FD3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62EC-138F-0FD2-7A22-DFBD0665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18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D194A-5725-89DF-7C1C-7E78D19C93A9}"/>
              </a:ext>
            </a:extLst>
          </p:cNvPr>
          <p:cNvSpPr txBox="1"/>
          <p:nvPr/>
        </p:nvSpPr>
        <p:spPr>
          <a:xfrm>
            <a:off x="838200" y="3920614"/>
            <a:ext cx="79936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div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&gt; </a:t>
            </a:r>
            <a:r>
              <a:rPr lang="en-US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font-weight: bold;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71285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A33F2-59E0-6875-06B0-D826F7E7A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D3BAA9-1195-7329-E168-E879D715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Adjacent Sibling Selector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62F432-66F2-18EA-F76D-9DAF50B1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the element that is the next sibling of another element</a:t>
            </a:r>
          </a:p>
          <a:p>
            <a:r>
              <a:rPr lang="en-US" dirty="0"/>
              <a:t>Useful for styling elements that immediately follow another specific element</a:t>
            </a:r>
          </a:p>
          <a:p>
            <a:r>
              <a:rPr lang="en-US" dirty="0"/>
              <a:t>Identified by a plus sign “+”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FB73-92B1-2EB2-2277-CD10FDA2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02F4-5711-90FF-5751-66D202F7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3400-9AA0-866A-CFA4-C5D89CB6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19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19500-24CB-C741-76FF-5D3AB8F008EC}"/>
              </a:ext>
            </a:extLst>
          </p:cNvPr>
          <p:cNvSpPr txBox="1"/>
          <p:nvPr/>
        </p:nvSpPr>
        <p:spPr>
          <a:xfrm>
            <a:off x="838200" y="3920614"/>
            <a:ext cx="79936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h1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lang="en-US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color: red;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PK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59591-23E5-7EC4-1B93-01B688FE0F95}"/>
              </a:ext>
            </a:extLst>
          </p:cNvPr>
          <p:cNvSpPr txBox="1"/>
          <p:nvPr/>
        </p:nvSpPr>
        <p:spPr>
          <a:xfrm>
            <a:off x="4490884" y="3785677"/>
            <a:ext cx="73250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2000" dirty="0"/>
              <a:t>&lt;h1&gt;Heading 1&lt;/h1&gt;</a:t>
            </a:r>
          </a:p>
          <a:p>
            <a:r>
              <a:rPr lang="en-PK" sz="2000" dirty="0"/>
              <a:t>&lt;p&gt;This paragraph will be selected (adjacent sibling).&lt;/p&gt;</a:t>
            </a:r>
          </a:p>
          <a:p>
            <a:r>
              <a:rPr lang="en-PK" sz="2000" dirty="0"/>
              <a:t>&lt;p&gt;This paragraph will NOT be selected.&lt;/p&gt;</a:t>
            </a:r>
          </a:p>
        </p:txBody>
      </p:sp>
    </p:spTree>
    <p:extLst>
      <p:ext uri="{BB962C8B-B14F-4D97-AF65-F5344CB8AC3E}">
        <p14:creationId xmlns:p14="http://schemas.microsoft.com/office/powerpoint/2010/main" val="238977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E1315-541F-6DB3-70BD-B2FAFAE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Inline, Internal and External CSS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180E0-65FC-98C2-D3C9-704E6A29D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Fundamentals of Cascading Styling Sheet (CSS)</a:t>
            </a:r>
            <a:endParaRPr lang="en-PK" dirty="0"/>
          </a:p>
          <a:p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42BE73-1D78-2488-5A23-0D56A82F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C400AD-9D53-611A-10E6-FD05ACE1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5C136B-3C07-8911-4137-BA01794B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674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4370D-43AF-71E9-F080-7301FED11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EBFA3E-5711-F93B-A35E-C6233791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General Sibling Selector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20C78B-49D2-083E-5D3F-41FF0B86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all siblings that come after a specified element</a:t>
            </a:r>
          </a:p>
          <a:p>
            <a:r>
              <a:rPr lang="en-US" dirty="0"/>
              <a:t>Styles all the elements that are siblings of a specific element, not just the first one</a:t>
            </a:r>
          </a:p>
          <a:p>
            <a:r>
              <a:rPr lang="en-US" dirty="0"/>
              <a:t>Identified by a tilde sign “~”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66EB-96E8-CCE9-0D1E-C0C97CDB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0897-CA4B-8BE6-A1D4-D9BD0F39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A7D0-C6CF-885D-B281-7442F2E1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20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1B2E6-89ED-0A97-FCB9-ED9CE89E414A}"/>
              </a:ext>
            </a:extLst>
          </p:cNvPr>
          <p:cNvSpPr txBox="1"/>
          <p:nvPr/>
        </p:nvSpPr>
        <p:spPr>
          <a:xfrm>
            <a:off x="838200" y="3920614"/>
            <a:ext cx="79936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h1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lang="en-US" sz="2800" b="0" i="0" dirty="0"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color: red;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PK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73432-1BBE-0A13-0044-4345D0A945DD}"/>
              </a:ext>
            </a:extLst>
          </p:cNvPr>
          <p:cNvSpPr txBox="1"/>
          <p:nvPr/>
        </p:nvSpPr>
        <p:spPr>
          <a:xfrm>
            <a:off x="4490884" y="3785677"/>
            <a:ext cx="73250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&lt;h1&gt;Heading 1&lt;/h1&gt;</a:t>
            </a:r>
          </a:p>
          <a:p>
            <a:r>
              <a:rPr lang="en-US" sz="2000" dirty="0"/>
              <a:t>&lt;p&gt;This paragraph will be selected.&lt;/p&gt;</a:t>
            </a:r>
          </a:p>
          <a:p>
            <a:r>
              <a:rPr lang="en-US" sz="2000" dirty="0"/>
              <a:t>&lt;div&gt;</a:t>
            </a:r>
          </a:p>
          <a:p>
            <a:r>
              <a:rPr lang="en-US" sz="2000" dirty="0"/>
              <a:t>     &lt;p&gt;This paragraph will NOT be selected because it’s not a</a:t>
            </a:r>
          </a:p>
          <a:p>
            <a:r>
              <a:rPr lang="en-US" sz="2000" dirty="0"/>
              <a:t>             sibling of the h1.&lt;/p&gt;</a:t>
            </a:r>
          </a:p>
          <a:p>
            <a:r>
              <a:rPr lang="en-US" sz="2000" dirty="0"/>
              <a:t>&lt;/div&gt;</a:t>
            </a:r>
          </a:p>
          <a:p>
            <a:r>
              <a:rPr lang="en-US" sz="2000" dirty="0"/>
              <a:t>&lt;p&gt;This paragraph will also be selected.&lt;/p&gt;</a:t>
            </a:r>
          </a:p>
        </p:txBody>
      </p:sp>
    </p:spTree>
    <p:extLst>
      <p:ext uri="{BB962C8B-B14F-4D97-AF65-F5344CB8AC3E}">
        <p14:creationId xmlns:p14="http://schemas.microsoft.com/office/powerpoint/2010/main" val="416406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BBAE-5A0E-F73A-E561-24100B80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Selector’s Summary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B915-2D8F-9FD4-CA3B-5E30A541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400" b="1" dirty="0"/>
              <a:t>Universal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K" altLang="en-PK" sz="2400" b="1" dirty="0"/>
              <a:t>Selector (*):</a:t>
            </a:r>
            <a:r>
              <a:rPr lang="en-PK" altLang="en-PK" sz="2400" dirty="0"/>
              <a:t> Targets everything.</a:t>
            </a:r>
          </a:p>
          <a:p>
            <a:pPr marL="514350" marR="0" lvl="0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400" b="1" dirty="0"/>
              <a:t>Type Selector:</a:t>
            </a:r>
            <a:r>
              <a:rPr lang="en-PK" altLang="en-PK" sz="2400" dirty="0"/>
              <a:t> Targets specific tags.</a:t>
            </a:r>
          </a:p>
          <a:p>
            <a:pPr marL="514350" marR="0" lvl="0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400" b="1" dirty="0"/>
              <a:t>Class Selector:</a:t>
            </a:r>
            <a:r>
              <a:rPr lang="en-PK" altLang="en-PK" sz="2400" dirty="0"/>
              <a:t> Targets elements with a class.</a:t>
            </a:r>
          </a:p>
          <a:p>
            <a:pPr marL="514350" marR="0" lvl="0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400" b="1" dirty="0"/>
              <a:t>ID Selector:</a:t>
            </a:r>
            <a:r>
              <a:rPr lang="en-PK" altLang="en-PK" sz="2400" dirty="0"/>
              <a:t> Targets one unique element.</a:t>
            </a:r>
          </a:p>
          <a:p>
            <a:pPr marL="514350" marR="0" lvl="0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400" b="1" dirty="0"/>
              <a:t>Attribute Selector:</a:t>
            </a:r>
            <a:r>
              <a:rPr lang="en-PK" altLang="en-PK" sz="2400" dirty="0"/>
              <a:t> Targets elements with specific attributes.</a:t>
            </a:r>
          </a:p>
          <a:p>
            <a:pPr marL="514350" marR="0" lvl="0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400" b="1" dirty="0"/>
              <a:t>Group Selector:</a:t>
            </a:r>
            <a:r>
              <a:rPr lang="en-PK" altLang="en-PK" sz="2400" dirty="0"/>
              <a:t> Applies the same style to multiple selectors.</a:t>
            </a:r>
          </a:p>
          <a:p>
            <a:pPr marL="514350" marR="0" lvl="0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400" b="1" dirty="0"/>
              <a:t>Descendant Selector:</a:t>
            </a:r>
            <a:r>
              <a:rPr lang="en-PK" altLang="en-PK" sz="2400" dirty="0"/>
              <a:t> Targets all nested elements.</a:t>
            </a:r>
          </a:p>
          <a:p>
            <a:pPr marL="514350" marR="0" lvl="0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400" b="1" dirty="0"/>
              <a:t>Child Selector:</a:t>
            </a:r>
            <a:r>
              <a:rPr lang="en-PK" altLang="en-PK" sz="2400" dirty="0"/>
              <a:t> Targets direct children only.</a:t>
            </a:r>
          </a:p>
          <a:p>
            <a:pPr marL="514350" marR="0" lvl="0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400" b="1" dirty="0"/>
              <a:t>Adjacent Sibling Selector:</a:t>
            </a:r>
            <a:r>
              <a:rPr lang="en-PK" altLang="en-PK" sz="2400" dirty="0"/>
              <a:t> Targets the immediate next sibling.</a:t>
            </a:r>
          </a:p>
          <a:p>
            <a:pPr marL="514350" marR="0" lvl="0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400" b="1" dirty="0"/>
              <a:t>General Sibling Selector:</a:t>
            </a:r>
            <a:r>
              <a:rPr lang="en-PK" altLang="en-PK" sz="2400" dirty="0"/>
              <a:t> Targets all siblings after a certain element.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E9DE-B08C-DB0C-4FD0-D4A1ED67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76E1-70F5-256E-FA1D-CA80F158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05B5-2E78-DC08-A65B-94883EDD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921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0090-FE00-8AE6-400E-815C853F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56F6C5-D27A-A32C-A002-DE65BAE9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Colors, Color Schemes and Gradients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4716D-6BAF-4CC4-FD4D-4FE907369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Fundamentals of Cascading Styling Sheet (CSS)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2A44F5-8AA9-1931-5D70-A54E2A98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43970C-26B4-719B-4437-D3B0DC7A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E7F979-4F76-FFE7-F9CA-9B807B7F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660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3FA03E-1E81-C509-8CA1-DF11B276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in CSS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8E815F-143E-41B7-2E54-1295E242D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24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supports predefined color names like red, blue, green, </a:t>
            </a:r>
            <a:r>
              <a:rPr lang="en-US" dirty="0" err="1"/>
              <a:t>etc</a:t>
            </a:r>
            <a:r>
              <a:rPr lang="en-US" dirty="0"/>
              <a:t> – there are 140 standard color names in CSS</a:t>
            </a:r>
          </a:p>
          <a:p>
            <a:r>
              <a:rPr lang="en-US" dirty="0"/>
              <a:t>Easy to use but offer limited control compared to other methods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2400" b="0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color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red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background-</a:t>
            </a:r>
            <a:r>
              <a:rPr kumimoji="0" lang="en-PK" altLang="en-PK" sz="2400" b="0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color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blue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dirty="0"/>
          </a:p>
          <a:p>
            <a:r>
              <a:rPr lang="en-US" dirty="0"/>
              <a:t>Ways of making/manipulating colors,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RGB(A)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HSL(A)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40745-F059-2239-9568-FC29349C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929B-9EE7-DB00-68F7-316CBFEC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0CEE-51A0-05BC-A94B-E7D69D93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23</a:t>
            </a:fld>
            <a:endParaRPr lang="en-PK"/>
          </a:p>
        </p:txBody>
      </p:sp>
      <p:pic>
        <p:nvPicPr>
          <p:cNvPr id="11" name="Picture 10" descr="A diagram of rgb and rgb&#10;&#10;Description automatically generated">
            <a:extLst>
              <a:ext uri="{FF2B5EF4-FFF2-40B4-BE49-F238E27FC236}">
                <a16:creationId xmlns:a16="http://schemas.microsoft.com/office/drawing/2014/main" id="{AF246B80-880F-A8CD-94C2-0C41E35FE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08" y="2653163"/>
            <a:ext cx="4832996" cy="25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03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6DFAA-EB9A-616A-68A4-DC43E6ED9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BA54EF-6C99-3B83-97D5-D9F0BC7D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in CSS – Without Alpha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576E5B-46FF-85D2-1C64-CE606337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3308553" cy="450363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Hexadecimal (HEX) codes are one of the most common ways to specify colors </a:t>
            </a:r>
          </a:p>
          <a:p>
            <a:r>
              <a:rPr lang="en-US" sz="2000" dirty="0"/>
              <a:t>They are written as #RRGGBB, where RR, GG, and BB are two-digit hexadecimal values representing red, green, and blue components</a:t>
            </a:r>
          </a:p>
          <a:p>
            <a:pPr marL="0" indent="0">
              <a:buNone/>
            </a:pP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rgbClr val="007700"/>
              </a:solidFill>
              <a:effectLst/>
              <a:latin typeface="Arial Unicode MS"/>
            </a:endParaRPr>
          </a:p>
          <a:p>
            <a:pPr marL="0" indent="0">
              <a:buNone/>
            </a:pP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007700"/>
              </a:solidFill>
              <a:effectLst/>
              <a:latin typeface="Arial Unicode MS"/>
            </a:endParaRPr>
          </a:p>
          <a:p>
            <a:pPr marL="0" indent="0" algn="ctr">
              <a:buNone/>
            </a:pP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color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#ff5733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</a:p>
          <a:p>
            <a:pPr marL="0" indent="0" algn="ctr"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Orange </a:t>
            </a: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color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*/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86A6-4005-576C-23F0-2312CFB5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0A59-1DB4-6A05-EAEA-36B4FB3E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FAD7-7D20-94FF-8000-A5B9CC57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24</a:t>
            </a:fld>
            <a:endParaRPr lang="en-PK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B5AC4A38-6255-62E6-06FD-65E9E35DE4A0}"/>
              </a:ext>
            </a:extLst>
          </p:cNvPr>
          <p:cNvSpPr txBox="1">
            <a:spLocks/>
          </p:cNvSpPr>
          <p:nvPr/>
        </p:nvSpPr>
        <p:spPr>
          <a:xfrm>
            <a:off x="4441723" y="1690687"/>
            <a:ext cx="3308553" cy="4503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RGB colors define colors by specifying their red, green, and blue values as </a:t>
            </a:r>
            <a:r>
              <a:rPr lang="en-US" sz="2000" dirty="0" err="1"/>
              <a:t>rgb</a:t>
            </a:r>
            <a:r>
              <a:rPr lang="en-US" sz="2000" dirty="0"/>
              <a:t>(red, green, blue) with each value ranging from 0 to 255.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007700"/>
              </a:solidFill>
              <a:effectLst/>
              <a:latin typeface="Arial Unicode MS"/>
            </a:endParaRPr>
          </a:p>
          <a:p>
            <a:pPr marL="0" indent="0">
              <a:buNone/>
            </a:pP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rgbClr val="007700"/>
              </a:solidFill>
              <a:effectLst/>
              <a:latin typeface="Arial Unicode MS"/>
            </a:endParaRPr>
          </a:p>
          <a:p>
            <a:pPr marL="0" indent="0" algn="ctr">
              <a:buNone/>
            </a:pP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color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rgb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255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87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51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 algn="ctr"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</a:t>
            </a:r>
            <a:r>
              <a:rPr lang="en-US" altLang="en-PK" sz="1800" dirty="0">
                <a:solidFill>
                  <a:srgbClr val="888888"/>
                </a:solidFill>
                <a:latin typeface="Arial Unicode MS"/>
              </a:rPr>
              <a:t>O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range </a:t>
            </a: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color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*/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1CCB44A-1F42-6C13-A782-09A94F5B1FF2}"/>
              </a:ext>
            </a:extLst>
          </p:cNvPr>
          <p:cNvSpPr txBox="1">
            <a:spLocks/>
          </p:cNvSpPr>
          <p:nvPr/>
        </p:nvSpPr>
        <p:spPr>
          <a:xfrm>
            <a:off x="8045247" y="1690687"/>
            <a:ext cx="3308553" cy="4503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HSL is another way to represent colors based 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hue (the type of color),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saturation (the intensity), 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lightness (how light or dark the color is)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It’s written as </a:t>
            </a:r>
            <a:r>
              <a:rPr lang="en-US" sz="2000" dirty="0" err="1"/>
              <a:t>hsl</a:t>
            </a:r>
            <a:endParaRPr lang="en-US" sz="2000" dirty="0"/>
          </a:p>
          <a:p>
            <a:pPr marL="0" indent="0">
              <a:buNone/>
            </a:pPr>
            <a:r>
              <a:rPr lang="en-US" sz="1800" dirty="0"/>
              <a:t>(hue, saturation%, lightness%)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color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hsl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9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100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%,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60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%)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 algn="ctr"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</a:t>
            </a:r>
            <a:r>
              <a:rPr lang="en-US" altLang="en-PK" sz="1800" dirty="0">
                <a:solidFill>
                  <a:srgbClr val="888888"/>
                </a:solidFill>
                <a:latin typeface="Arial Unicode MS"/>
              </a:rPr>
              <a:t>O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range </a:t>
            </a: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color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*/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2B392-11A3-BED0-7F98-C1F7346C526B}"/>
              </a:ext>
            </a:extLst>
          </p:cNvPr>
          <p:cNvSpPr txBox="1"/>
          <p:nvPr/>
        </p:nvSpPr>
        <p:spPr>
          <a:xfrm>
            <a:off x="1517849" y="1326635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 Color System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25B7B-22AE-B02A-52C3-4CFC412B0439}"/>
              </a:ext>
            </a:extLst>
          </p:cNvPr>
          <p:cNvSpPr txBox="1"/>
          <p:nvPr/>
        </p:nvSpPr>
        <p:spPr>
          <a:xfrm>
            <a:off x="5093801" y="1326635"/>
            <a:ext cx="200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 Color System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29DD7-3DFB-E784-3AB8-C45280D5F3AC}"/>
              </a:ext>
            </a:extLst>
          </p:cNvPr>
          <p:cNvSpPr txBox="1"/>
          <p:nvPr/>
        </p:nvSpPr>
        <p:spPr>
          <a:xfrm>
            <a:off x="8724896" y="1311063"/>
            <a:ext cx="19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HSL Color System</a:t>
            </a:r>
            <a:endParaRPr lang="en-PK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F2AC8C3-CF21-D165-1E78-F4CC685B5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PK" altLang="en-PK" dirty="0"/>
          </a:p>
        </p:txBody>
      </p:sp>
    </p:spTree>
    <p:extLst>
      <p:ext uri="{BB962C8B-B14F-4D97-AF65-F5344CB8AC3E}">
        <p14:creationId xmlns:p14="http://schemas.microsoft.com/office/powerpoint/2010/main" val="340435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916E4-5DC3-378A-A62B-133E9ACE1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D9B008-D8CF-AC4F-CE38-A21E01DF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in CSS – With Alpha (Transparency)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2E0A6E-63EF-16C4-8260-07BDEE39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3308553" cy="450363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No known transparency mechanism in hex color system.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2C78-1041-754B-69FC-6101D58B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DB47-42BB-949B-57E5-ED5AC8D6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A9B8-049E-20BB-6195-6C7F1BF1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25</a:t>
            </a:fld>
            <a:endParaRPr lang="en-PK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728E23B8-C885-DB76-E347-68051B80C87C}"/>
              </a:ext>
            </a:extLst>
          </p:cNvPr>
          <p:cNvSpPr txBox="1">
            <a:spLocks/>
          </p:cNvSpPr>
          <p:nvPr/>
        </p:nvSpPr>
        <p:spPr>
          <a:xfrm>
            <a:off x="4441723" y="1690687"/>
            <a:ext cx="3308553" cy="4503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RGBA is the same as RGB but with an additional Alpha</a:t>
            </a:r>
          </a:p>
          <a:p>
            <a:r>
              <a:rPr lang="en-US" altLang="en-PK" sz="1800" dirty="0">
                <a:latin typeface="Arial" panose="020B0604020202020204" pitchFamily="34" charset="0"/>
              </a:rPr>
              <a:t>Alpha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component for transparency</a:t>
            </a:r>
          </a:p>
          <a:p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alpha value ranges from 0 (fully transparent) to 1 (fully opaque)</a:t>
            </a:r>
          </a:p>
          <a:p>
            <a:pPr marL="0" indent="0"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color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rgba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255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87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51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0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.7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 algn="ctr">
              <a:buNone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Orange </a:t>
            </a: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color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with 70% opacity */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2241621-5CCF-CDF1-9C28-E4E3A3C27F19}"/>
              </a:ext>
            </a:extLst>
          </p:cNvPr>
          <p:cNvSpPr txBox="1">
            <a:spLocks/>
          </p:cNvSpPr>
          <p:nvPr/>
        </p:nvSpPr>
        <p:spPr>
          <a:xfrm>
            <a:off x="8045247" y="1690687"/>
            <a:ext cx="3419166" cy="4503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HSLA is also same as HSL but again with additional Alpha</a:t>
            </a:r>
          </a:p>
          <a:p>
            <a:r>
              <a:rPr lang="en-US" sz="2000" dirty="0"/>
              <a:t>Alpha is for transparency</a:t>
            </a:r>
          </a:p>
          <a:p>
            <a:r>
              <a:rPr lang="en-US" sz="2000" dirty="0"/>
              <a:t>Alpha component to the HSL color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color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hsla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9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100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%,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60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%,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0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.5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  <a:endParaRPr lang="en-US" altLang="en-PK" sz="1800" dirty="0">
              <a:solidFill>
                <a:srgbClr val="C8C3BC"/>
              </a:solidFill>
              <a:latin typeface="Arial Unicode MS"/>
            </a:endParaRPr>
          </a:p>
          <a:p>
            <a:pPr marL="0" indent="0" algn="ctr">
              <a:buNone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Same orange but 50% transparent */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CE85C-2576-4415-9838-5AD903758BA6}"/>
              </a:ext>
            </a:extLst>
          </p:cNvPr>
          <p:cNvSpPr txBox="1"/>
          <p:nvPr/>
        </p:nvSpPr>
        <p:spPr>
          <a:xfrm>
            <a:off x="1517849" y="1326635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 Color System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75B66-47ED-6EAE-724F-36ADC3006BBD}"/>
              </a:ext>
            </a:extLst>
          </p:cNvPr>
          <p:cNvSpPr txBox="1"/>
          <p:nvPr/>
        </p:nvSpPr>
        <p:spPr>
          <a:xfrm>
            <a:off x="5093801" y="1326635"/>
            <a:ext cx="200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 Color System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0DA0A-2950-9CEB-F737-E6724057A576}"/>
              </a:ext>
            </a:extLst>
          </p:cNvPr>
          <p:cNvSpPr txBox="1"/>
          <p:nvPr/>
        </p:nvSpPr>
        <p:spPr>
          <a:xfrm>
            <a:off x="8724896" y="1311063"/>
            <a:ext cx="19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HSL Color System</a:t>
            </a:r>
            <a:endParaRPr lang="en-PK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03367F8-CE9E-EEC7-77D4-B142CEF2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PK" altLang="en-PK" dirty="0"/>
          </a:p>
        </p:txBody>
      </p:sp>
    </p:spTree>
    <p:extLst>
      <p:ext uri="{BB962C8B-B14F-4D97-AF65-F5344CB8AC3E}">
        <p14:creationId xmlns:p14="http://schemas.microsoft.com/office/powerpoint/2010/main" val="308737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E6C-E5B5-03B6-03E5-EDD65835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in CSS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8644-6F65-89A0-B63B-518E00D1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Gradients allow you to create smooth transitions between two or more colors</a:t>
            </a:r>
          </a:p>
          <a:p>
            <a:r>
              <a:rPr lang="en-US" dirty="0"/>
              <a:t>Adding depth and a modern look to your web designs</a:t>
            </a:r>
          </a:p>
          <a:p>
            <a:r>
              <a:rPr lang="en-US" dirty="0"/>
              <a:t>There are mainly two types of gradients in CSS,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Linear Gradient (Straight or Line)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Radial Gradient (Round or Circular)</a:t>
            </a:r>
            <a:endParaRPr lang="en-PK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378D3-9617-53F4-C023-58E063E4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B88D-7342-7FA8-08C1-DF31DD21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999B-1521-0FAF-34C6-9309BD51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0248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C3799-F82B-9D17-442B-70BA6E8F4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9685-9770-A6FA-F774-50515041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Gradient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3186-0D93-BB29-0221-20FE352F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Gradients allow you to create smooth transitions between two or more colors</a:t>
            </a:r>
          </a:p>
          <a:p>
            <a:r>
              <a:rPr lang="en-US" dirty="0"/>
              <a:t>Adding depth and a modern look to your web designs</a:t>
            </a:r>
          </a:p>
          <a:p>
            <a:r>
              <a:rPr lang="en-US" dirty="0"/>
              <a:t>There are mainly two types of gradients in CSS,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Linear (Straight or Line)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Radial (Round or Circular)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5279-9E11-E1E0-67D0-4C6A14EF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0529-4E7A-ACE9-CE4F-CE7381E6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F60BC-9690-0E05-3D8F-52060AC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27</a:t>
            </a:fld>
            <a:endParaRPr lang="en-PK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2F6725E-E3DC-09FF-3686-7178F9C0B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977" y="3747388"/>
            <a:ext cx="574997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background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linear-gradient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direction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color-stop1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color-stop2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...);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400" b="1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background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linear-gradient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to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bottom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red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yellow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);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400" b="1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background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linear-gradient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to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right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blue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green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yellow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orange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);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400" b="1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background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linear-gradient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45deg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red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blue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);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8D0EDA-703C-BC2E-86BD-972890F89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977" y="5069897"/>
            <a:ext cx="528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background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radial-gradient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circle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red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yellow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);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400" b="1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background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radial-gradient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ellipse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at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center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purple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orange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);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400" b="1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background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radial-gradient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circle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at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top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left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blue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white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);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6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B35C-CE77-53C8-2BA0-36900803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Using Keywords in Linear Gradients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93D1-31BE-3055-D4B2-8D90B036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8 possible directions when using keywords: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right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left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top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bottom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top right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bottom left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top left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bottom 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0B2C8-7D6B-66B9-4DF0-8A1D7709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A982-3150-AC75-832B-8315D7F4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22B42-2DB3-27B5-733E-6D579436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892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88C34-B429-FF7B-1F7F-15340C69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54CE87-1BF0-546A-7FED-43DB19D7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Models in CSS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316F6-10A1-3EB3-824D-474E03070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Fundamentals of Cascading Styling Sheet (CSS)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BAD59B-FD88-4C74-B983-EAA10D77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0A5BA-CF17-14C5-D4D6-67572CC4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A2C5CA-0EBC-1344-31DE-9F74391D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833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DBDE1A-7337-F7A6-DC5E-3C36470B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C49B03-375C-D09A-D546-71498B11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presentation and styling of an html or xml document</a:t>
            </a:r>
          </a:p>
          <a:p>
            <a:r>
              <a:rPr lang="en-US" dirty="0"/>
              <a:t>What does the syntax contain?</a:t>
            </a:r>
          </a:p>
          <a:p>
            <a:r>
              <a:rPr lang="en-US" dirty="0"/>
              <a:t>CSS syntax mainly contains two components,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Declaration</a:t>
            </a:r>
          </a:p>
          <a:p>
            <a:r>
              <a:rPr lang="en-US" dirty="0"/>
              <a:t>Now the Declaration further contains at least two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Property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Value</a:t>
            </a:r>
            <a:endParaRPr lang="en-PK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5F30-A012-153C-FB86-003A1925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FB4C-1AEC-007C-E851-6C22597D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43E1-ABE7-9F55-DFAE-B569A43A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8520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BCC17-C893-64F2-5CF9-89785296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in CSS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9EA4E2-8312-0A5F-E5BC-7262F806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CSS, every element on a webpage is considered a box</a:t>
            </a:r>
          </a:p>
          <a:p>
            <a:r>
              <a:rPr lang="en-US" dirty="0"/>
              <a:t>This concept is called the CSS Box Model, and it defines how the space around an element is structured and rendered</a:t>
            </a:r>
          </a:p>
          <a:p>
            <a:r>
              <a:rPr lang="en-US" dirty="0"/>
              <a:t>The box model determines how elements are sized, spaced, and aligned, and it consists of four main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Content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Padding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Border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Margin</a:t>
            </a:r>
            <a:endParaRPr lang="en-PK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00978-E89D-AE99-BA6D-74985E8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97ECC-F552-91E3-A0A3-D2D48210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E3E0-2FFF-6FA2-1029-A04D86EB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6003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EAC4-5604-57B5-B69A-A109AFF77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6222DF-28B0-A80F-EA86-1E13A4F1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in CSS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FDB84-ABD9-206C-D534-1E8361FF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A7291-82F5-0B12-FF89-D3D17A37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AE70-92B3-F35B-0451-779471AC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31</a:t>
            </a:fld>
            <a:endParaRPr lang="en-P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966EA-E4D8-8D48-2173-D41B5B8F0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90" y="1690688"/>
            <a:ext cx="34127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&lt;div&gt;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000" b="1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2000" b="1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This is a sample div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000" b="1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&lt;/div&gt;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56213C-F521-33DC-A8DE-DB107FC6EACC}"/>
              </a:ext>
            </a:extLst>
          </p:cNvPr>
          <p:cNvSpPr/>
          <p:nvPr/>
        </p:nvSpPr>
        <p:spPr>
          <a:xfrm>
            <a:off x="7243145" y="1439514"/>
            <a:ext cx="2104104" cy="245807"/>
          </a:xfrm>
          <a:prstGeom prst="rect">
            <a:avLst/>
          </a:prstGeom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This is a sample div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2D252-E19D-3DF8-BC44-023A833E960B}"/>
              </a:ext>
            </a:extLst>
          </p:cNvPr>
          <p:cNvSpPr txBox="1"/>
          <p:nvPr/>
        </p:nvSpPr>
        <p:spPr>
          <a:xfrm>
            <a:off x="6011269" y="911755"/>
            <a:ext cx="12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Content</a:t>
            </a:r>
            <a:endParaRPr lang="en-PK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4434519-9F6F-8718-43A3-19406399A916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6794511" y="1113783"/>
            <a:ext cx="281331" cy="615938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E4784-5A4B-71A7-B8FF-BEEEC71516B8}"/>
              </a:ext>
            </a:extLst>
          </p:cNvPr>
          <p:cNvSpPr/>
          <p:nvPr/>
        </p:nvSpPr>
        <p:spPr>
          <a:xfrm>
            <a:off x="7243145" y="2371507"/>
            <a:ext cx="2406138" cy="6764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This is a sample div</a:t>
            </a:r>
            <a:endParaRPr lang="en-P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2B88A-4FE0-6AC8-B897-7700D9BE98A0}"/>
              </a:ext>
            </a:extLst>
          </p:cNvPr>
          <p:cNvSpPr txBox="1"/>
          <p:nvPr/>
        </p:nvSpPr>
        <p:spPr>
          <a:xfrm>
            <a:off x="6011269" y="1843748"/>
            <a:ext cx="12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Padding</a:t>
            </a:r>
            <a:endParaRPr lang="en-PK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571B85B-398E-2A57-4F49-380DDE476D93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6874250" y="1961131"/>
            <a:ext cx="281333" cy="785229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FBCC5-2DCD-AB75-754D-46ABDE9AD887}"/>
              </a:ext>
            </a:extLst>
          </p:cNvPr>
          <p:cNvSpPr/>
          <p:nvPr/>
        </p:nvSpPr>
        <p:spPr>
          <a:xfrm>
            <a:off x="7262125" y="3774713"/>
            <a:ext cx="2406138" cy="6764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This is a sample div</a:t>
            </a:r>
            <a:endParaRPr lang="en-P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B0C07-CC17-C46D-C6E5-529400D10300}"/>
              </a:ext>
            </a:extLst>
          </p:cNvPr>
          <p:cNvSpPr txBox="1"/>
          <p:nvPr/>
        </p:nvSpPr>
        <p:spPr>
          <a:xfrm>
            <a:off x="6175655" y="3246955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Border</a:t>
            </a:r>
            <a:endParaRPr lang="en-PK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9BF93AC-2ECB-D205-9A64-0C30246E5B65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6891619" y="3444735"/>
            <a:ext cx="198955" cy="542058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CB37E6-8145-DB58-E295-243A8651630D}"/>
              </a:ext>
            </a:extLst>
          </p:cNvPr>
          <p:cNvSpPr/>
          <p:nvPr/>
        </p:nvSpPr>
        <p:spPr>
          <a:xfrm>
            <a:off x="7272262" y="5065531"/>
            <a:ext cx="2406138" cy="6764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This is a sample div</a:t>
            </a:r>
            <a:endParaRPr lang="en-PK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BFE68F-F399-D222-87BF-DF617E13B7B9}"/>
              </a:ext>
            </a:extLst>
          </p:cNvPr>
          <p:cNvSpPr txBox="1"/>
          <p:nvPr/>
        </p:nvSpPr>
        <p:spPr>
          <a:xfrm>
            <a:off x="6175655" y="4538049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Margin</a:t>
            </a:r>
            <a:endParaRPr lang="en-PK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81E97-D5FF-71FA-9749-67FFA63FB686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6614252" y="5015152"/>
            <a:ext cx="992795" cy="777252"/>
          </a:xfrm>
          <a:prstGeom prst="bentConnector3">
            <a:avLst>
              <a:gd name="adj1" fmla="val 99518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A screen shot of a computer&#10;&#10;Description automatically generated">
            <a:extLst>
              <a:ext uri="{FF2B5EF4-FFF2-40B4-BE49-F238E27FC236}">
                <a16:creationId xmlns:a16="http://schemas.microsoft.com/office/drawing/2014/main" id="{7F0A3645-A936-9341-DDF6-09CD5041E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8" y="3195053"/>
            <a:ext cx="48768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7E5B-00BB-B858-98F0-2A07EABA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- Content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A8FA-513C-8036-5748-FFAEDBA3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content inside the element is like text, an image, or other content</a:t>
            </a:r>
          </a:p>
          <a:p>
            <a:r>
              <a:rPr lang="en-US" dirty="0"/>
              <a:t>The size of this area is controlled by properties like width and height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42C82-F4CB-CD00-50FE-386D433A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4C36-C6AC-75E8-56C3-383A40AD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25A7-F269-A5B6-1787-6D988D3E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32</a:t>
            </a:fld>
            <a:endParaRPr lang="en-PK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FD572E8-424F-EC2C-A7CD-8D205FE7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286" y="4001294"/>
            <a:ext cx="342080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something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28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width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200px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2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28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height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100px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2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31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91721-CEE9-EAD3-9BB5-B6006FEE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9AE9-1905-295A-A350-68878B9B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– Padding and Margin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EC15-4BA6-73EB-B1EF-D1795C3D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space between the content and the element's border is padding, space outside the element’s border is margin</a:t>
            </a:r>
          </a:p>
          <a:p>
            <a:r>
              <a:rPr lang="en-US" dirty="0"/>
              <a:t>Padding and margin both are transparent, and can be set individually for each side (top, right, bottom, left)</a:t>
            </a:r>
          </a:p>
          <a:p>
            <a:r>
              <a:rPr lang="en-US" dirty="0"/>
              <a:t>Can be set for all the sides at once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F74A-7F44-F82A-BA84-50F19F0D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F02DD-4B43-E681-4A8C-50956C06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9254-93CF-338A-9D4C-5CED1FA8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33</a:t>
            </a:fld>
            <a:endParaRPr lang="en-PK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57C970-B07F-94F8-3C4E-320993C5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14" y="4001294"/>
            <a:ext cx="8226611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padding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20px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</a:t>
            </a: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all sides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*/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PK" sz="2800" b="1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padding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20px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50px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/*</a:t>
            </a: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top-bottom and left-right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*/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800" b="1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padding-top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10px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</a:t>
            </a: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top only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*/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23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A2AF4-3C60-AD5D-06F2-39BABD5AD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26F-AD2F-D0A6-3C34-A7E0D896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- Border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226B-F647-32BB-E89D-37A6938C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border surrounds the padding (or content if padding isn’t set)</a:t>
            </a:r>
          </a:p>
          <a:p>
            <a:r>
              <a:rPr lang="en-US" dirty="0"/>
              <a:t>It can have a style (solid, dotted, dashed, etc.), thickness, and color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CA46-5B1E-96B3-1DB5-39F34A98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6EAF-2EFC-E69A-8D2A-77B3C1B1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6C724-6AAE-BAAC-850A-0A5197D6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34</a:t>
            </a:fld>
            <a:endParaRPr lang="en-PK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C38362-C6F3-9B0E-F37D-E9C49274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1" y="3570407"/>
            <a:ext cx="398666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border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2px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solid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black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19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285C-ABB6-EFD1-6A0B-2F52364B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Sizing: Content Box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B9B4-7B97-64A1-5284-6EAAE254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box-sizing</a:t>
            </a:r>
            <a:r>
              <a:rPr lang="en-US" sz="2400" dirty="0"/>
              <a:t> property in CSS determines how the width and height of an element are calculated. </a:t>
            </a:r>
          </a:p>
          <a:p>
            <a:r>
              <a:rPr lang="en-US" sz="2400" dirty="0"/>
              <a:t>It controls whether padding and borders are included in the element's specified width and height or not.</a:t>
            </a:r>
            <a:endParaRPr lang="en-PK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03FDB-ACE5-A3E4-BC9F-B418AB6B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84BD-F920-3CDF-2F32-B0801D4E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3C01-9243-ECCA-D2C7-8D5A731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35</a:t>
            </a:fld>
            <a:endParaRPr lang="en-PK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5CC475-CD2F-9A3F-6921-EC27ECDBF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82" y="4364845"/>
            <a:ext cx="524983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.content-box-example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width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200px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height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100px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padding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20px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border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5px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solid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black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lang="en-PK" altLang="en-PK" sz="1600" b="1" dirty="0">
                <a:solidFill>
                  <a:srgbClr val="008800"/>
                </a:solidFill>
                <a:latin typeface="Arial Unicode MS"/>
              </a:rPr>
              <a:t>box-sizing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lang="en-PK" altLang="en-PK" sz="1600" dirty="0">
                <a:solidFill>
                  <a:srgbClr val="007020"/>
                </a:solidFill>
                <a:latin typeface="Arial Unicode MS"/>
              </a:rPr>
              <a:t>content-box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Default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behavior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*/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1B54A83-143D-7729-4416-756C8A6E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82" y="3626181"/>
            <a:ext cx="348653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&lt;div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class=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Arial Unicode MS"/>
              </a:rPr>
              <a:t>"content-box-example"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&gt;</a:t>
            </a:r>
            <a:endParaRPr kumimoji="0" lang="en-US" altLang="en-PK" sz="1600" b="1" i="0" u="none" strike="noStrike" cap="none" normalizeH="0" baseline="0" dirty="0">
              <a:ln>
                <a:noFill/>
              </a:ln>
              <a:solidFill>
                <a:srgbClr val="0077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b="1" dirty="0">
                <a:solidFill>
                  <a:srgbClr val="007700"/>
                </a:solidFill>
                <a:latin typeface="Arial Unicode MS"/>
              </a:rPr>
              <a:t>	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Content Box Example</a:t>
            </a:r>
            <a:endParaRPr kumimoji="0" lang="en-US" altLang="en-PK" sz="1600" b="1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&lt;/div&gt;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96894-9C58-5E74-E964-40F2EC86D313}"/>
              </a:ext>
            </a:extLst>
          </p:cNvPr>
          <p:cNvSpPr txBox="1"/>
          <p:nvPr/>
        </p:nvSpPr>
        <p:spPr>
          <a:xfrm>
            <a:off x="5991945" y="3109695"/>
            <a:ext cx="54801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K" dirty="0"/>
              <a:t>Total size of the box (including padding and border): 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K" dirty="0"/>
              <a:t>Total width = 200px (content) + 20px (left padding) + 20px (right padding) + 5px (left border) + 5px (right border) = 250px 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K" dirty="0"/>
              <a:t>Total height = 100px (content) + 20px (top padding) + 20px (bottom padding) + 5px (top border) + 5px (bottom border) = 150px 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K" dirty="0"/>
              <a:t>So, although you specified width: 200px and height: 100px, the total size of the box becomes 250px x 150px.</a:t>
            </a:r>
          </a:p>
        </p:txBody>
      </p:sp>
    </p:spTree>
    <p:extLst>
      <p:ext uri="{BB962C8B-B14F-4D97-AF65-F5344CB8AC3E}">
        <p14:creationId xmlns:p14="http://schemas.microsoft.com/office/powerpoint/2010/main" val="2315272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326A3-1F58-713A-6468-953E49D3B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7B8B-D293-05A5-9A18-90C86E71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Sizing: Border Box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0BB3-5E55-9A5B-9687-128E9069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73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Opposite to content-box, the total size of the element remains what you specify, and the padding and border don’t increase its size</a:t>
            </a:r>
            <a:endParaRPr lang="en-PK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C243-7EDC-435D-8D10-A49CC5BB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8EE6D-46EF-4EC8-9755-4B0B0AE6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637D-918B-AD44-9E9E-CE02029C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36</a:t>
            </a:fld>
            <a:endParaRPr lang="en-PK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34D766-52C3-42DA-84F6-F571E5F64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82" y="3429000"/>
            <a:ext cx="322844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</a:t>
            </a:r>
            <a:r>
              <a:rPr kumimoji="0" lang="en-US" altLang="en-PK" sz="16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border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-box-example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width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200px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height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100px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padding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20px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border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5px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solid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black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lang="en-PK" altLang="en-PK" sz="1600" b="1" dirty="0">
                <a:solidFill>
                  <a:srgbClr val="008800"/>
                </a:solidFill>
                <a:latin typeface="Arial Unicode MS"/>
              </a:rPr>
              <a:t>box-sizing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lang="en-US" altLang="en-PK" sz="1600" dirty="0">
                <a:solidFill>
                  <a:srgbClr val="007020"/>
                </a:solidFill>
                <a:latin typeface="Arial Unicode MS"/>
              </a:rPr>
              <a:t>border</a:t>
            </a:r>
            <a:r>
              <a:rPr lang="en-PK" altLang="en-PK" sz="1600" dirty="0">
                <a:solidFill>
                  <a:srgbClr val="007020"/>
                </a:solidFill>
                <a:latin typeface="Arial Unicode MS"/>
              </a:rPr>
              <a:t>-box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5D9E6AA-5139-AC36-87C0-4F7B49410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82" y="2690336"/>
            <a:ext cx="33999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&lt;div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class=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Arial Unicode MS"/>
              </a:rPr>
              <a:t>“</a:t>
            </a:r>
            <a:r>
              <a:rPr kumimoji="0" lang="en-US" altLang="en-PK" sz="1600" b="1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Arial Unicode MS"/>
              </a:rPr>
              <a:t>border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Arial Unicode MS"/>
              </a:rPr>
              <a:t>-box-example"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&gt;</a:t>
            </a:r>
            <a:endParaRPr kumimoji="0" lang="en-US" altLang="en-PK" sz="1600" b="1" i="0" u="none" strike="noStrike" cap="none" normalizeH="0" baseline="0" dirty="0">
              <a:ln>
                <a:noFill/>
              </a:ln>
              <a:solidFill>
                <a:srgbClr val="0077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b="1" dirty="0">
                <a:solidFill>
                  <a:srgbClr val="007700"/>
                </a:solidFill>
                <a:latin typeface="Arial Unicode MS"/>
              </a:rPr>
              <a:t>	</a:t>
            </a:r>
            <a:r>
              <a:rPr kumimoji="0" lang="en-US" altLang="en-PK" sz="16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Border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Box Example</a:t>
            </a:r>
            <a:endParaRPr kumimoji="0" lang="en-US" altLang="en-PK" sz="1600" b="1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&lt;/div&gt;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170E2-D188-D8D2-A4DA-6EE8930DBD12}"/>
              </a:ext>
            </a:extLst>
          </p:cNvPr>
          <p:cNvSpPr txBox="1"/>
          <p:nvPr/>
        </p:nvSpPr>
        <p:spPr>
          <a:xfrm>
            <a:off x="4353788" y="3059668"/>
            <a:ext cx="7370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this example: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Width = 200px (total, including content, padding, and border)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Height = 100px (total, including content, padding, and border) </a:t>
            </a:r>
          </a:p>
          <a:p>
            <a:pPr algn="just"/>
            <a:r>
              <a:rPr lang="en-US" dirty="0"/>
              <a:t>Breakdown of the 200px width: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content width is reduced to make room for padding and border.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Padding and border are included in the total width and height. </a:t>
            </a:r>
          </a:p>
          <a:p>
            <a:pPr algn="just"/>
            <a:r>
              <a:rPr lang="en-US" dirty="0"/>
              <a:t>So, the element’s total size remains exactly 200px x 100px, even though it has padding and borders.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47193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2DA7B-8466-D2B9-6202-4C8196C71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1171D-AD37-5136-B506-4BFE1786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Font Styling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43FC0-7C77-DEC4-AA0C-E6A2A9370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Fundamentals of Cascading Styling Sheet (CSS)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693B25-1F43-825A-F732-E97970D5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2010BC-FE76-1AFC-CE70-484E88E5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32128C-ABD3-01F7-2BF6-14426E2A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0988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35A1-7EEE-F5B4-509A-0E36547A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Font-Styling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6E7A-2896-373D-9A4A-4855B7A6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several properties that can be applied to the text,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1740-836A-F683-A33C-D1D290C3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754B-31A9-DBEE-6C33-B679EDC6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76269-59AB-EDAF-C900-91FEC11D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38</a:t>
            </a:fld>
            <a:endParaRPr lang="en-P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E05764-AFD1-7FFD-0FC1-FEDD0961D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8754"/>
              </p:ext>
            </p:extLst>
          </p:nvPr>
        </p:nvGraphicFramePr>
        <p:xfrm>
          <a:off x="838200" y="2325687"/>
          <a:ext cx="10515600" cy="3545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429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3113314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5823857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Properties</a:t>
                      </a:r>
                      <a:endParaRPr lang="en-PK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Values</a:t>
                      </a:r>
                      <a:endParaRPr lang="en-PK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  <a:endParaRPr lang="en-PK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color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color names, hex codes, RGB, HSL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Changes the color of the text. Example: color: red;, color: #ff0000;, color: </a:t>
                      </a:r>
                      <a:r>
                        <a:rPr lang="en-US" sz="1600" dirty="0" err="1"/>
                        <a:t>rgb</a:t>
                      </a:r>
                      <a:r>
                        <a:rPr lang="en-US" sz="1600" dirty="0"/>
                        <a:t>(255,0,0);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font-family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Font names, generic family names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the typeface of the text. Example: font-family: Arial, sans-serif;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font-size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em</a:t>
                      </a:r>
                      <a:r>
                        <a:rPr lang="en-US" sz="1600" dirty="0"/>
                        <a:t>, rem, %, pt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the size of the text. Example: font-size: 16px;, font-size: 1.5em;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font-weight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normal, bold, bolder, lighter, 100–900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the boldness of the text. Example: font-weight: bold;, font-weight: 700;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64530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font-style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normal, italic, oblique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if the text is italicized. Example: font-style: italic;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409333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line-height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number, </a:t>
                      </a:r>
                      <a:r>
                        <a:rPr lang="en-US" sz="1600" dirty="0" err="1"/>
                        <a:t>px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em</a:t>
                      </a:r>
                      <a:r>
                        <a:rPr lang="en-US" sz="1600" dirty="0"/>
                        <a:t>, %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Adjusts the space between lines. Example: line-height: 1.5;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18634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text-align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left, right, center, justify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Aligns the text horizontally. Example: text-align: center;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176669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663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1FB8E-D94C-7575-1265-D0A50790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B648-BBAD-F1DA-D9DA-7E64D833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Font-Styling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1CE7-2D76-3666-916F-FEBC32A2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several properties that can be applied to the text,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40EB-3E13-7007-9121-4A118334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3421D-26D9-554E-A211-E7A064DD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F5567-20D8-99B5-9505-A1F787FC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39</a:t>
            </a:fld>
            <a:endParaRPr lang="en-P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E64BA6-CAC1-0575-286F-E452A149A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7314"/>
              </p:ext>
            </p:extLst>
          </p:nvPr>
        </p:nvGraphicFramePr>
        <p:xfrm>
          <a:off x="838200" y="2325687"/>
          <a:ext cx="10515600" cy="3545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429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6128657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Properties</a:t>
                      </a:r>
                      <a:endParaRPr lang="en-PK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Values</a:t>
                      </a:r>
                      <a:endParaRPr lang="en-PK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  <a:endParaRPr lang="en-PK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text-decoration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none, underline, overline, line-through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Adds or removes text decorations. Example: text-decoration: underline;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letter-spacing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normal, px, em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Adjusts the space between characters. Example: letter-spacing: 2px;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word-spacing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normal, px, em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Adjusts the space between words. Example: word-spacing: 5px;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text-transform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uppercase, lowercase, capitalize, none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Transforms the case of the text. Example: text-transform: uppercase;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64530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text-shadow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h-shadow v-shadow blur color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Adds a shadow to the text. Example: text-shadow: 2px 2px 5px gray;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409333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white-space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normal, nowrap, pre, pre-wrap, pre-line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Controls text wrapping and white space. Example: white-space: nowrap;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18634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vertical-align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baseline, top, middle, bottom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Vertically aligns inline or inline-block elements. Example: vertical-align: middle;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176669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2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4E66B-B8A0-58A2-B5B9-AB2ACBAE1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760DA4-C50E-7210-81AC-24B3DA55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8413-F5A2-5184-7AE1-260D6D35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9CE0-519F-2696-A057-2FE9F8ED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BE15-A264-5B88-B734-6A7896B9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</a:t>
            </a:fld>
            <a:endParaRPr lang="en-PK"/>
          </a:p>
        </p:txBody>
      </p:sp>
      <p:pic>
        <p:nvPicPr>
          <p:cNvPr id="3" name="Picture 2" descr="A black background with green and orange text&#10;&#10;Description automatically generated">
            <a:extLst>
              <a:ext uri="{FF2B5EF4-FFF2-40B4-BE49-F238E27FC236}">
                <a16:creationId xmlns:a16="http://schemas.microsoft.com/office/drawing/2014/main" id="{FDB3F9C2-E187-C36E-0415-8487409EF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86" y="1810441"/>
            <a:ext cx="8056827" cy="32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8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3FCAB-E0CC-0EBA-6BAD-18695F04B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9B9-112E-C8CF-31CD-C8F5108F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Font-Styling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FE83-D400-C976-5DFE-66088063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several properties that can be applied to the text,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563C-45B2-D027-F796-21DBC3B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3164-491E-C18A-FEC8-97592549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94CE7-545A-4443-4281-598BEE6A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40</a:t>
            </a:fld>
            <a:endParaRPr lang="en-P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01A58C-C8BE-FAAA-494B-7E292D74F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56577"/>
              </p:ext>
            </p:extLst>
          </p:nvPr>
        </p:nvGraphicFramePr>
        <p:xfrm>
          <a:off x="838200" y="2325687"/>
          <a:ext cx="10515600" cy="1628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429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6128657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Properties</a:t>
                      </a:r>
                      <a:endParaRPr lang="en-PK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Values</a:t>
                      </a:r>
                      <a:endParaRPr lang="en-PK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  <a:endParaRPr lang="en-PK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direction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ltr (left-to-right), rtl (right-to-left)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Sets the text direction. Example: direction: rtl;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text-indent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length, %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Indents the first line of text. Example: text-indent: 50px;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font-variant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normal, small-caps</a:t>
                      </a:r>
                    </a:p>
                  </a:txBody>
                  <a:tcPr marL="27893" marR="27893" marT="13947" marB="1394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Changes the text to small caps. Example: font-variant: small-caps;</a:t>
                      </a:r>
                    </a:p>
                  </a:txBody>
                  <a:tcPr marL="27893" marR="27893" marT="13947" marB="13947"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000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3D5B-31EB-CDCF-401D-B4A1A7EF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029"/>
            <a:ext cx="5127171" cy="589393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u="sng" dirty="0"/>
              <a:t>Color:</a:t>
            </a:r>
          </a:p>
          <a:p>
            <a:pPr marL="457200" lvl="1" indent="0" algn="just">
              <a:buNone/>
            </a:pPr>
            <a:r>
              <a:rPr lang="en-US" sz="1600" dirty="0"/>
              <a:t>Sets the color of the text. You can specify color names, hex codes, RGB, or HSL values to style text color. </a:t>
            </a:r>
          </a:p>
          <a:p>
            <a:pPr marL="457200" lvl="1" indent="0" algn="just">
              <a:buNone/>
            </a:pPr>
            <a:r>
              <a:rPr lang="en-US" sz="1600" dirty="0"/>
              <a:t>p { color: blue; }</a:t>
            </a:r>
          </a:p>
          <a:p>
            <a:pPr algn="just"/>
            <a:r>
              <a:rPr lang="en-US" sz="2000" b="1" u="sng" dirty="0"/>
              <a:t>Font-family:</a:t>
            </a:r>
          </a:p>
          <a:p>
            <a:pPr marL="457200" lvl="1" indent="0" algn="just">
              <a:buNone/>
            </a:pPr>
            <a:r>
              <a:rPr lang="en-US" sz="1600" dirty="0"/>
              <a:t>You can specify a specific font or a generic font family like serif, sans-serif, etc. Multiple font names are listed as a fallback in case the first font isn’t available. </a:t>
            </a:r>
          </a:p>
          <a:p>
            <a:pPr marL="457200" lvl="1" indent="0" algn="just">
              <a:buNone/>
            </a:pPr>
            <a:r>
              <a:rPr lang="en-US" sz="1600" dirty="0"/>
              <a:t>p { font-family: "Arial", sans-serif; }</a:t>
            </a:r>
          </a:p>
          <a:p>
            <a:pPr algn="just"/>
            <a:r>
              <a:rPr lang="en-US" sz="2000" b="1" u="sng" dirty="0"/>
              <a:t>Font-size:</a:t>
            </a:r>
          </a:p>
          <a:p>
            <a:pPr marL="457200" lvl="1" indent="0" algn="just">
              <a:buNone/>
            </a:pPr>
            <a:r>
              <a:rPr lang="en-US" sz="1600" dirty="0"/>
              <a:t>Specifies the size of the text. Values can be specified in pixels (</a:t>
            </a:r>
            <a:r>
              <a:rPr lang="en-US" sz="1600" dirty="0" err="1"/>
              <a:t>px</a:t>
            </a:r>
            <a:r>
              <a:rPr lang="en-US" sz="1600" dirty="0"/>
              <a:t>), </a:t>
            </a:r>
            <a:r>
              <a:rPr lang="en-US" sz="1600" dirty="0" err="1"/>
              <a:t>ems</a:t>
            </a:r>
            <a:r>
              <a:rPr lang="en-US" sz="1600" dirty="0"/>
              <a:t> (</a:t>
            </a:r>
            <a:r>
              <a:rPr lang="en-US" sz="1600" dirty="0" err="1"/>
              <a:t>em</a:t>
            </a:r>
            <a:r>
              <a:rPr lang="en-US" sz="1600" dirty="0"/>
              <a:t>), percentages (%), or rems (rem). </a:t>
            </a:r>
          </a:p>
          <a:p>
            <a:pPr marL="457200" lvl="1" indent="0" algn="just">
              <a:buNone/>
            </a:pPr>
            <a:r>
              <a:rPr lang="en-US" sz="1600" dirty="0"/>
              <a:t>h1 { font-size: 36px; }</a:t>
            </a:r>
          </a:p>
          <a:p>
            <a:pPr algn="just"/>
            <a:r>
              <a:rPr lang="en-US" sz="2000" b="1" u="sng" dirty="0"/>
              <a:t>Font-weight:</a:t>
            </a:r>
          </a:p>
          <a:p>
            <a:pPr marL="457200" lvl="1" indent="0" algn="just">
              <a:buNone/>
            </a:pPr>
            <a:r>
              <a:rPr lang="en-US" sz="1600" dirty="0"/>
              <a:t>Defines the boldness or weight of the text. Can be set to normal, bold, bolder, lighter, or numeric values (100 to 900) where 400 is normal and 700 is bold. </a:t>
            </a:r>
          </a:p>
          <a:p>
            <a:pPr marL="457200" lvl="1" indent="0" algn="just">
              <a:buNone/>
            </a:pPr>
            <a:r>
              <a:rPr lang="en-US" sz="1600" dirty="0"/>
              <a:t>strong { font-weight: bold; }</a:t>
            </a:r>
          </a:p>
          <a:p>
            <a:pPr algn="just"/>
            <a:r>
              <a:rPr lang="en-US" sz="2000" b="1" u="sng" dirty="0"/>
              <a:t>Font-style:</a:t>
            </a:r>
          </a:p>
          <a:p>
            <a:pPr marL="457200" lvl="1" indent="0" algn="just">
              <a:buNone/>
            </a:pPr>
            <a:r>
              <a:rPr lang="en-US" sz="1600" dirty="0"/>
              <a:t>Specifies whether the text should be italicized. Common values are normal, italic, and oblique. </a:t>
            </a:r>
          </a:p>
          <a:p>
            <a:pPr marL="457200" lvl="1" indent="0" algn="just">
              <a:buNone/>
            </a:pPr>
            <a:r>
              <a:rPr lang="en-US" sz="1600" dirty="0" err="1"/>
              <a:t>em</a:t>
            </a:r>
            <a:r>
              <a:rPr lang="en-US" sz="1600" dirty="0"/>
              <a:t> { font-style: italic;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5AAA-1777-CA7F-46F7-AEFACF0F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 dirty="0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0977-EBEC-5614-CA2E-65E34EC3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CFB2-1905-9281-B417-5B3A9EF5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41</a:t>
            </a:fld>
            <a:endParaRPr lang="en-PK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77C771-9FDB-5B47-A710-DC67796A7088}"/>
              </a:ext>
            </a:extLst>
          </p:cNvPr>
          <p:cNvSpPr txBox="1">
            <a:spLocks/>
          </p:cNvSpPr>
          <p:nvPr/>
        </p:nvSpPr>
        <p:spPr>
          <a:xfrm>
            <a:off x="6096000" y="283029"/>
            <a:ext cx="5127171" cy="5893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u="sng" dirty="0"/>
              <a:t>Line-height:</a:t>
            </a:r>
          </a:p>
          <a:p>
            <a:pPr marL="457200" lvl="1" indent="0" algn="just">
              <a:buNone/>
            </a:pPr>
            <a:r>
              <a:rPr lang="en-US" sz="1600" dirty="0"/>
              <a:t>Controls the space between lines of text. Can be defined as a number, percentage, or length. A value of 1.5 means 1.5 times the size of the font. </a:t>
            </a:r>
          </a:p>
          <a:p>
            <a:pPr marL="457200" lvl="1" indent="0" algn="just">
              <a:buNone/>
            </a:pPr>
            <a:r>
              <a:rPr lang="en-US" sz="1600" dirty="0"/>
              <a:t>p { line-height: 1.5; }</a:t>
            </a:r>
          </a:p>
          <a:p>
            <a:pPr algn="just"/>
            <a:r>
              <a:rPr lang="en-US" sz="2000" b="1" u="sng" dirty="0"/>
              <a:t>Text-align:</a:t>
            </a:r>
          </a:p>
          <a:p>
            <a:pPr marL="457200" lvl="1" indent="0" algn="just">
              <a:buNone/>
            </a:pPr>
            <a:r>
              <a:rPr lang="en-US" sz="1600" dirty="0"/>
              <a:t>Horizontal alignment of text. Can be set to left, right, center, or justify (spreads the text evenly across the line). </a:t>
            </a:r>
          </a:p>
          <a:p>
            <a:pPr marL="457200" lvl="1" indent="0" algn="just">
              <a:buNone/>
            </a:pPr>
            <a:r>
              <a:rPr lang="en-US" sz="1600" dirty="0"/>
              <a:t>h2 { text-align: center; }</a:t>
            </a:r>
          </a:p>
          <a:p>
            <a:pPr algn="just"/>
            <a:r>
              <a:rPr lang="en-US" sz="2000" b="1" u="sng" dirty="0"/>
              <a:t>Text-decoration:</a:t>
            </a:r>
          </a:p>
          <a:p>
            <a:pPr marL="457200" lvl="1" indent="0" algn="just">
              <a:buNone/>
            </a:pPr>
            <a:r>
              <a:rPr lang="en-US" sz="1600" dirty="0"/>
              <a:t>Adds decoration to the text, such as underlining or line-through. Common values include none, underline, overline, and line-through.</a:t>
            </a:r>
          </a:p>
          <a:p>
            <a:pPr marL="457200" lvl="1" indent="0" algn="just">
              <a:buNone/>
            </a:pPr>
            <a:r>
              <a:rPr lang="en-US" sz="1600" dirty="0"/>
              <a:t>a { text-decoration: underline; }</a:t>
            </a:r>
          </a:p>
          <a:p>
            <a:pPr algn="just"/>
            <a:r>
              <a:rPr lang="en-US" sz="2000" b="1" u="sng" dirty="0"/>
              <a:t>Letter-spacing:</a:t>
            </a:r>
          </a:p>
          <a:p>
            <a:pPr marL="457200" lvl="1" indent="0" algn="just">
              <a:buNone/>
            </a:pPr>
            <a:r>
              <a:rPr lang="en-US" sz="1600" dirty="0"/>
              <a:t>The space between characters. Can be used to make text more spread out or condensed by defining a specific value in </a:t>
            </a:r>
            <a:r>
              <a:rPr lang="en-US" sz="1600" dirty="0" err="1"/>
              <a:t>px</a:t>
            </a:r>
            <a:r>
              <a:rPr lang="en-US" sz="1600" dirty="0"/>
              <a:t>, </a:t>
            </a:r>
            <a:r>
              <a:rPr lang="en-US" sz="1600" dirty="0" err="1"/>
              <a:t>em</a:t>
            </a:r>
            <a:r>
              <a:rPr lang="en-US" sz="1600" dirty="0"/>
              <a:t>, etc. </a:t>
            </a:r>
          </a:p>
          <a:p>
            <a:pPr marL="457200" lvl="1" indent="0" algn="just">
              <a:buNone/>
            </a:pPr>
            <a:r>
              <a:rPr lang="en-US" sz="1600" dirty="0"/>
              <a:t>h1 { letter-spacing: 2px; }</a:t>
            </a:r>
          </a:p>
          <a:p>
            <a:pPr algn="just"/>
            <a:r>
              <a:rPr lang="en-US" sz="2000" b="1" u="sng" dirty="0"/>
              <a:t>Word-spacing:</a:t>
            </a:r>
          </a:p>
          <a:p>
            <a:pPr marL="457200" lvl="1" indent="0" algn="just">
              <a:buNone/>
            </a:pPr>
            <a:r>
              <a:rPr lang="en-US" sz="1600" dirty="0"/>
              <a:t>Space between words. Similar to letter-spacing, but for the space between words. </a:t>
            </a:r>
          </a:p>
          <a:p>
            <a:pPr marL="457200" lvl="1" indent="0" algn="just">
              <a:buNone/>
            </a:pPr>
            <a:r>
              <a:rPr lang="en-US" sz="1600" dirty="0"/>
              <a:t>p { word-spacing: 5px; }</a:t>
            </a:r>
          </a:p>
        </p:txBody>
      </p:sp>
    </p:spTree>
    <p:extLst>
      <p:ext uri="{BB962C8B-B14F-4D97-AF65-F5344CB8AC3E}">
        <p14:creationId xmlns:p14="http://schemas.microsoft.com/office/powerpoint/2010/main" val="3225661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F8C7D-49DF-A9EA-A119-769B23D6D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9655-E337-8A5D-EC1C-B976FDCA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029"/>
            <a:ext cx="5127171" cy="5893934"/>
          </a:xfrm>
        </p:spPr>
        <p:txBody>
          <a:bodyPr>
            <a:normAutofit/>
          </a:bodyPr>
          <a:lstStyle/>
          <a:p>
            <a:pPr algn="just"/>
            <a:r>
              <a:rPr lang="en-US" sz="2000" b="1" u="sng" dirty="0"/>
              <a:t>Text-transform:</a:t>
            </a:r>
          </a:p>
          <a:p>
            <a:pPr marL="457200" lvl="1" indent="0" algn="just">
              <a:buNone/>
            </a:pPr>
            <a:r>
              <a:rPr lang="en-US" sz="1600" dirty="0"/>
              <a:t>Controls the capitalization of text. Common values include uppercase, lowercase, and capitalize (capitalizes the first letter of each word).</a:t>
            </a:r>
          </a:p>
          <a:p>
            <a:pPr marL="457200" lvl="1" indent="0" algn="just">
              <a:buNone/>
            </a:pPr>
            <a:r>
              <a:rPr lang="en-US" sz="1600" dirty="0"/>
              <a:t>h3 { text-transform: uppercase; }</a:t>
            </a:r>
          </a:p>
          <a:p>
            <a:pPr algn="just"/>
            <a:r>
              <a:rPr lang="en-US" sz="2000" b="1" u="sng" dirty="0"/>
              <a:t>Text-shadow:</a:t>
            </a:r>
          </a:p>
          <a:p>
            <a:pPr marL="457200" lvl="1" indent="0" algn="just">
              <a:buNone/>
            </a:pPr>
            <a:r>
              <a:rPr lang="en-US" sz="1600" dirty="0"/>
              <a:t>Adds a shadow effect to the text. You can define the horizontal and vertical offsets, blur radius, and color of the shadow. </a:t>
            </a:r>
          </a:p>
          <a:p>
            <a:pPr marL="457200" lvl="1" indent="0" algn="just">
              <a:buNone/>
            </a:pPr>
            <a:r>
              <a:rPr lang="en-US" sz="1600" dirty="0"/>
              <a:t>h2 { text-shadow: 2px </a:t>
            </a:r>
            <a:r>
              <a:rPr lang="en-US" sz="1600" dirty="0" err="1"/>
              <a:t>2px</a:t>
            </a:r>
            <a:r>
              <a:rPr lang="en-US" sz="1600" dirty="0"/>
              <a:t> 5px gray; }</a:t>
            </a:r>
          </a:p>
          <a:p>
            <a:pPr algn="just"/>
            <a:r>
              <a:rPr lang="en-US" sz="2000" b="1" u="sng" dirty="0"/>
              <a:t>White-space:</a:t>
            </a:r>
          </a:p>
          <a:p>
            <a:pPr marL="457200" lvl="1" indent="0" algn="just">
              <a:buNone/>
            </a:pPr>
            <a:r>
              <a:rPr lang="en-US" sz="1600" dirty="0"/>
              <a:t>Controls how white space inside an element is handled. Values like normal, </a:t>
            </a:r>
            <a:r>
              <a:rPr lang="en-US" sz="1600" dirty="0" err="1"/>
              <a:t>nowrap</a:t>
            </a:r>
            <a:r>
              <a:rPr lang="en-US" sz="1600" dirty="0"/>
              <a:t>, and pre control whether text wraps, collapses spaces, or preserves them. </a:t>
            </a:r>
          </a:p>
          <a:p>
            <a:pPr marL="457200" lvl="1" indent="0" algn="just">
              <a:buNone/>
            </a:pPr>
            <a:r>
              <a:rPr lang="en-US" sz="1600" dirty="0"/>
              <a:t>pre { white-space: pre; }</a:t>
            </a:r>
          </a:p>
          <a:p>
            <a:pPr algn="just"/>
            <a:r>
              <a:rPr lang="en-US" sz="2000" b="1" u="sng" dirty="0"/>
              <a:t>Vertical-align:</a:t>
            </a:r>
          </a:p>
          <a:p>
            <a:pPr marL="457200" lvl="1" indent="0" algn="just">
              <a:buNone/>
            </a:pPr>
            <a:r>
              <a:rPr lang="en-US" sz="1600" dirty="0"/>
              <a:t>Aligns inline or inline-block elements vertically relative to their containing element. Common values are baseline, middle, top, and bottom. </a:t>
            </a:r>
          </a:p>
          <a:p>
            <a:pPr marL="457200" lvl="1" indent="0" algn="just">
              <a:buNone/>
            </a:pPr>
            <a:r>
              <a:rPr lang="en-US" sz="1600" dirty="0" err="1"/>
              <a:t>img</a:t>
            </a:r>
            <a:r>
              <a:rPr lang="en-US" sz="1600" dirty="0"/>
              <a:t> { vertical-align: middle;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36E0-D82C-32D3-321F-B0EE5E49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 dirty="0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BEFF-B65E-6AB3-BC1D-86B44652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B6BD6-F8BA-53FD-B631-A2BE576D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2568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3F0F2-3BB2-0A6D-5004-E03D9BBCC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476B66-A1D8-5A6B-1710-9F25CBA1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and Measurements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2C8DC-ECBA-7653-220C-2B01343E8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Fundamentals of Cascading Styling Sheet (CSS)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966112-52CD-BC85-1DBB-50A745A4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099279-5515-9A26-191D-1BA8B4A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4D1E48-8721-F6EC-8897-C3B7251A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2238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C5CD4B-DD74-FEA0-8D26-15CED56A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and Measurements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9218BC-2FD6-0EDF-4005-7D954CD2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define various aspects of web elements such as size, spacing, positioning, and more</a:t>
            </a:r>
          </a:p>
          <a:p>
            <a:r>
              <a:rPr lang="en-US" dirty="0"/>
              <a:t>These units help in determining how big or small elements like fonts, boxes, margins, and paddings are, ensuring the design scales and fits different screen sizes and resolutions</a:t>
            </a:r>
          </a:p>
          <a:p>
            <a:r>
              <a:rPr lang="en-US" dirty="0"/>
              <a:t>There are two categories,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Absolute Units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Relative Units</a:t>
            </a:r>
            <a:endParaRPr lang="en-PK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8ABA-6E27-841B-15E0-9A892E3E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9B75C-0F3D-686A-0668-66439D59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88D4-2796-B629-F0ED-00B0F394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9749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DF93-42B2-ABE8-D75F-95133ACC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Absolute Units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770C-60B1-AE47-BBE8-F29949A3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units are fixed and do not scale according to the viewport or parent elements</a:t>
            </a:r>
          </a:p>
          <a:p>
            <a:r>
              <a:rPr lang="en-US" dirty="0"/>
              <a:t>They remain the same regardless of the user’s screen or zoom level, making them predictable but not always responsive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06B9B-7F45-A12B-AE9A-C1FA2DD4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2D48-4F54-707B-7FA1-1E8BBFAE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A327-7D15-43B5-4355-86DE3299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8140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8DC96-089F-4E1F-753A-029D6375B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983F-516C-0F37-7A06-B2DC4BBE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Absolute Units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4D4A-C510-EAFC-7AF7-1D588FE7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0822-107F-AFB6-4FF9-55F5F1FF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EB04-07C7-5CB3-DB4E-E19D8D86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46</a:t>
            </a:fld>
            <a:endParaRPr lang="en-P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2A99A0-A2F1-152E-5003-73E2CC34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88989"/>
              </p:ext>
            </p:extLst>
          </p:nvPr>
        </p:nvGraphicFramePr>
        <p:xfrm>
          <a:off x="838200" y="1874520"/>
          <a:ext cx="10515600" cy="2590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1057">
                  <a:extLst>
                    <a:ext uri="{9D8B030D-6E8A-4147-A177-3AD203B41FA5}">
                      <a16:colId xmlns:a16="http://schemas.microsoft.com/office/drawing/2014/main" val="2584171796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2368751064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3588108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Absolute Unit</a:t>
                      </a:r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Value</a:t>
                      </a:r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85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Pixels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pixel = 1 dot on the screen (fixed size).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94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Centimeters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cm = 37.8 pixels.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704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Millimeters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mm = 3.78 pixels.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500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inch = 96 pixels.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330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point = 1/72 of an inch (1pt = 1.33px).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479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pica = 12 points (1pc = 16px).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06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398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21D88-F474-3162-BB07-9FBE80FB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79A9-AD96-5284-5C68-41BB1720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Relative Units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094A-797B-47D8-5B4E-8D6978C4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units are flexible and scale depending on the size of other elements (such as the parent element or viewport) </a:t>
            </a:r>
          </a:p>
          <a:p>
            <a:r>
              <a:rPr lang="en-US" dirty="0"/>
              <a:t>They are ideal for creating responsive designs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10D9-95C3-CFFD-52A4-831B1D40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B816-27F7-EB3E-F852-9DADEE22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2FB1-FB51-85DA-EB5E-4E4A17B4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3610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9E20-5CC0-EB3B-83D5-23BF6D4B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B747-3F0E-CDCF-901D-D3AC4516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</a:t>
            </a:r>
            <a:r>
              <a:rPr lang="en-US"/>
              <a:t>Relative </a:t>
            </a:r>
            <a:r>
              <a:rPr lang="en-US" dirty="0"/>
              <a:t>Units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2296-73D9-82D9-428E-D14F8969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E7A8B-B029-BD92-DAEE-83A39654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1B22-CBCD-B5E0-9287-D541D4DF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48</a:t>
            </a:fld>
            <a:endParaRPr lang="en-PK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099A4-FA38-2E40-B740-15B1259E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15126"/>
              </p:ext>
            </p:extLst>
          </p:nvPr>
        </p:nvGraphicFramePr>
        <p:xfrm>
          <a:off x="1089202" y="1690688"/>
          <a:ext cx="10264598" cy="44752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8325">
                  <a:extLst>
                    <a:ext uri="{9D8B030D-6E8A-4147-A177-3AD203B41FA5}">
                      <a16:colId xmlns:a16="http://schemas.microsoft.com/office/drawing/2014/main" val="2594766323"/>
                    </a:ext>
                  </a:extLst>
                </a:gridCol>
                <a:gridCol w="2085733">
                  <a:extLst>
                    <a:ext uri="{9D8B030D-6E8A-4147-A177-3AD203B41FA5}">
                      <a16:colId xmlns:a16="http://schemas.microsoft.com/office/drawing/2014/main" val="1510932103"/>
                    </a:ext>
                  </a:extLst>
                </a:gridCol>
                <a:gridCol w="6420540">
                  <a:extLst>
                    <a:ext uri="{9D8B030D-6E8A-4147-A177-3AD203B41FA5}">
                      <a16:colId xmlns:a16="http://schemas.microsoft.com/office/drawing/2014/main" val="1414006675"/>
                    </a:ext>
                  </a:extLst>
                </a:gridCol>
              </a:tblGrid>
              <a:tr h="1463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Relative Unit</a:t>
                      </a:r>
                      <a:endParaRPr lang="en-US" sz="1800" dirty="0"/>
                    </a:p>
                  </a:txBody>
                  <a:tcPr marL="55080" marR="55080" marT="27540" marB="2754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Value</a:t>
                      </a:r>
                      <a:endParaRPr lang="en-US" sz="1800" dirty="0"/>
                    </a:p>
                  </a:txBody>
                  <a:tcPr marL="55080" marR="55080" marT="27540" marB="2754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Description</a:t>
                      </a:r>
                      <a:endParaRPr lang="en-US" sz="1800" dirty="0"/>
                    </a:p>
                  </a:txBody>
                  <a:tcPr marL="55080" marR="55080" marT="27540" marB="2754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25423"/>
                  </a:ext>
                </a:extLst>
              </a:tr>
              <a:tr h="483882">
                <a:tc>
                  <a:txBody>
                    <a:bodyPr/>
                    <a:lstStyle/>
                    <a:p>
                      <a:pPr algn="ctr"/>
                      <a:r>
                        <a:rPr lang="en-PK" sz="1800" b="1" dirty="0"/>
                        <a:t>%</a:t>
                      </a:r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</a:t>
                      </a:r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size relative to a parent element’s dimension. Example: 50% means half the size.</a:t>
                      </a:r>
                    </a:p>
                  </a:txBody>
                  <a:tcPr marL="55080" marR="55080" marT="27540" marB="27540" anchor="ctr"/>
                </a:tc>
                <a:extLst>
                  <a:ext uri="{0D108BD9-81ED-4DB2-BD59-A6C34878D82A}">
                    <a16:rowId xmlns:a16="http://schemas.microsoft.com/office/drawing/2014/main" val="3074697101"/>
                  </a:ext>
                </a:extLst>
              </a:tr>
              <a:tr h="3713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em</a:t>
                      </a:r>
                      <a:endParaRPr lang="en-US" sz="1800" b="1" dirty="0"/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Element (</a:t>
                      </a:r>
                      <a:r>
                        <a:rPr lang="en-US" sz="1800" dirty="0" err="1"/>
                        <a:t>em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 em equals the current font size of the element. Used for scalable typography.</a:t>
                      </a:r>
                    </a:p>
                  </a:txBody>
                  <a:tcPr marL="55080" marR="55080" marT="27540" marB="27540" anchor="ctr"/>
                </a:tc>
                <a:extLst>
                  <a:ext uri="{0D108BD9-81ED-4DB2-BD59-A6C34878D82A}">
                    <a16:rowId xmlns:a16="http://schemas.microsoft.com/office/drawing/2014/main" val="1842491257"/>
                  </a:ext>
                </a:extLst>
              </a:tr>
              <a:tr h="3713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rem</a:t>
                      </a:r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Root </a:t>
                      </a:r>
                      <a:r>
                        <a:rPr lang="en-US" sz="1800" dirty="0" err="1"/>
                        <a:t>em</a:t>
                      </a:r>
                      <a:endParaRPr lang="en-US" sz="1800" dirty="0"/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 rem equals the font size of the root element (usually the HTML element).</a:t>
                      </a:r>
                    </a:p>
                  </a:txBody>
                  <a:tcPr marL="55080" marR="55080" marT="27540" marB="27540" anchor="ctr"/>
                </a:tc>
                <a:extLst>
                  <a:ext uri="{0D108BD9-81ED-4DB2-BD59-A6C34878D82A}">
                    <a16:rowId xmlns:a16="http://schemas.microsoft.com/office/drawing/2014/main" val="4011643349"/>
                  </a:ext>
                </a:extLst>
              </a:tr>
              <a:tr h="2588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vw</a:t>
                      </a:r>
                      <a:endParaRPr lang="en-US" sz="1800" b="1" dirty="0"/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Viewport Width</a:t>
                      </a:r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</a:t>
                      </a:r>
                      <a:r>
                        <a:rPr lang="en-US" sz="1800" dirty="0" err="1"/>
                        <a:t>vw</a:t>
                      </a:r>
                      <a:r>
                        <a:rPr lang="en-US" sz="1800" dirty="0"/>
                        <a:t> equals 1% of the width of the viewport.</a:t>
                      </a:r>
                    </a:p>
                  </a:txBody>
                  <a:tcPr marL="55080" marR="55080" marT="27540" marB="27540" anchor="ctr"/>
                </a:tc>
                <a:extLst>
                  <a:ext uri="{0D108BD9-81ED-4DB2-BD59-A6C34878D82A}">
                    <a16:rowId xmlns:a16="http://schemas.microsoft.com/office/drawing/2014/main" val="1684035359"/>
                  </a:ext>
                </a:extLst>
              </a:tr>
              <a:tr h="2588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vh</a:t>
                      </a:r>
                      <a:endParaRPr lang="en-US" sz="1800" b="1" dirty="0"/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Viewport Height</a:t>
                      </a:r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</a:t>
                      </a:r>
                      <a:r>
                        <a:rPr lang="en-US" sz="1800" dirty="0" err="1"/>
                        <a:t>vh</a:t>
                      </a:r>
                      <a:r>
                        <a:rPr lang="en-US" sz="1800" dirty="0"/>
                        <a:t> equals 1% of the height of the viewport.</a:t>
                      </a:r>
                    </a:p>
                  </a:txBody>
                  <a:tcPr marL="55080" marR="55080" marT="27540" marB="27540" anchor="ctr"/>
                </a:tc>
                <a:extLst>
                  <a:ext uri="{0D108BD9-81ED-4DB2-BD59-A6C34878D82A}">
                    <a16:rowId xmlns:a16="http://schemas.microsoft.com/office/drawing/2014/main" val="1893671503"/>
                  </a:ext>
                </a:extLst>
              </a:tr>
              <a:tr h="3713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vmin</a:t>
                      </a:r>
                      <a:endParaRPr lang="en-US" sz="1800" b="1" dirty="0"/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Viewport Minimum</a:t>
                      </a:r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</a:t>
                      </a:r>
                      <a:r>
                        <a:rPr lang="en-US" sz="1800" dirty="0" err="1"/>
                        <a:t>vmin</a:t>
                      </a:r>
                      <a:r>
                        <a:rPr lang="en-US" sz="1800" dirty="0"/>
                        <a:t> equals 1% of the smaller dimension (width or height).</a:t>
                      </a:r>
                    </a:p>
                  </a:txBody>
                  <a:tcPr marL="55080" marR="55080" marT="27540" marB="27540" anchor="ctr"/>
                </a:tc>
                <a:extLst>
                  <a:ext uri="{0D108BD9-81ED-4DB2-BD59-A6C34878D82A}">
                    <a16:rowId xmlns:a16="http://schemas.microsoft.com/office/drawing/2014/main" val="3636349624"/>
                  </a:ext>
                </a:extLst>
              </a:tr>
              <a:tr h="2588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vmax</a:t>
                      </a:r>
                      <a:endParaRPr lang="en-US" sz="1800" b="1" dirty="0"/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Viewport Maximum</a:t>
                      </a:r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</a:t>
                      </a:r>
                      <a:r>
                        <a:rPr lang="en-US" sz="1800" dirty="0" err="1"/>
                        <a:t>vmax</a:t>
                      </a:r>
                      <a:r>
                        <a:rPr lang="en-US" sz="1800" dirty="0"/>
                        <a:t> equals 1% of the larger dimension (width or height).</a:t>
                      </a:r>
                    </a:p>
                  </a:txBody>
                  <a:tcPr marL="55080" marR="55080" marT="27540" marB="27540" anchor="ctr"/>
                </a:tc>
                <a:extLst>
                  <a:ext uri="{0D108BD9-81ED-4DB2-BD59-A6C34878D82A}">
                    <a16:rowId xmlns:a16="http://schemas.microsoft.com/office/drawing/2014/main" val="3972921980"/>
                  </a:ext>
                </a:extLst>
              </a:tr>
              <a:tr h="3713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ch</a:t>
                      </a:r>
                      <a:endParaRPr lang="en-US" sz="1800" b="1" dirty="0"/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Character</a:t>
                      </a:r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Represents the width of the "0" character in the current font.</a:t>
                      </a:r>
                    </a:p>
                  </a:txBody>
                  <a:tcPr marL="55080" marR="55080" marT="27540" marB="27540" anchor="ctr"/>
                </a:tc>
                <a:extLst>
                  <a:ext uri="{0D108BD9-81ED-4DB2-BD59-A6C34878D82A}">
                    <a16:rowId xmlns:a16="http://schemas.microsoft.com/office/drawing/2014/main" val="1405152707"/>
                  </a:ext>
                </a:extLst>
              </a:tr>
              <a:tr h="3713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ex</a:t>
                      </a:r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x-height</a:t>
                      </a:r>
                    </a:p>
                  </a:txBody>
                  <a:tcPr marL="55080" marR="55080" marT="27540" marB="275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Represents the x-height (height of the lowercase "x") in the current font.</a:t>
                      </a:r>
                    </a:p>
                  </a:txBody>
                  <a:tcPr marL="55080" marR="55080" marT="27540" marB="27540" anchor="ctr"/>
                </a:tc>
                <a:extLst>
                  <a:ext uri="{0D108BD9-81ED-4DB2-BD59-A6C34878D82A}">
                    <a16:rowId xmlns:a16="http://schemas.microsoft.com/office/drawing/2014/main" val="124376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324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1F0E0-C5AB-0E99-9FF1-E602307CE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07B82-91D4-96AB-794C-DC4E1351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F064F-F8AF-BC04-3B4E-50B8E2DC4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F9A262-D241-5C24-E03A-1B454A6D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D5F028-5267-E2DD-00DB-810FB39D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13CBC8-CEBC-8EB7-47A3-F341BBF9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300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8D9D-5783-3C18-DAFD-BBF840E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Write CSS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41A7-2936-98EC-66E4-D2CC60B7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r>
              <a:rPr lang="en-US" dirty="0"/>
              <a:t>There are total three ways you can write CSS for your website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Inline CSS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2800" dirty="0"/>
              <a:t>Internal CSS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2800" dirty="0"/>
              <a:t>External CSS (preferred choice)</a:t>
            </a:r>
            <a:endParaRPr lang="en-PK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E902-0835-9C24-A6D9-F3557098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75DA-4554-E527-C844-0921F4C1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6E7B-FC6B-1B8B-A449-B8875B55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866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AC3C9-47C2-954D-3370-4A3E7B48D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9051-DD98-A804-3278-2A66B589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Inline CSS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ADB8C-0C6E-D1EC-CECB-EFA63A71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0CB7-2E08-7EDF-9055-CB6254F6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2338-775C-529D-4555-3AEC069C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6</a:t>
            </a:fld>
            <a:endParaRPr lang="en-PK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B862F5-6642-CD30-99D5-7A0A10A0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30" y="2188787"/>
            <a:ext cx="1057340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 CSS Example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&lt;h1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blue; font-size: 24px;"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heading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green;"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paragraph with inline styling.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PK" altLang="en-PK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6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94DF-745E-FE62-B39E-52C1E352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Internal CSS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5F16-C243-D1E3-B4CE-6B2B70BD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9DD1-504D-CE05-7ADE-5C97F6D0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B7BF-4E51-DD33-1E2B-EA479FC3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7</a:t>
            </a:fld>
            <a:endParaRPr lang="en-PK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12E78CA-852A-583D-F060-589F6A27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62" y="1807527"/>
            <a:ext cx="836767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endParaRPr lang="en-US" altLang="en-PK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 CSS Example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endParaRPr lang="en-US" altLang="en-PK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24px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heading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paragraph with internal CSS styling.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PK" altLang="en-PK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1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7B3F-ABA3-3489-5ED9-8D68EA957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A36B-C72F-9D76-71F6-BF94CDF9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External CSS (preferred)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46B1-E7AC-9106-5615-D9BB5A13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7CEE-C9DF-18A4-40F1-F25B6D45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5D1E-F144-EA3D-7324-33D871D1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8</a:t>
            </a:fld>
            <a:endParaRPr lang="en-PK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7ADFC62-FB49-B38B-1F1D-1CFAFC62C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70" y="2413229"/>
            <a:ext cx="5326626" cy="27699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endParaRPr lang="en-US" altLang="en-PK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CS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en-US" altLang="en-PK" b="1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styles.css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heading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paragraph with 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 CSS styling.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PK" altLang="en-PK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B6DD-463C-55AE-861A-B99C74C10E5A}"/>
              </a:ext>
            </a:extLst>
          </p:cNvPr>
          <p:cNvSpPr txBox="1"/>
          <p:nvPr/>
        </p:nvSpPr>
        <p:spPr>
          <a:xfrm>
            <a:off x="7580671" y="2413229"/>
            <a:ext cx="351994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24px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CCEEB-5275-045E-DF6A-9B304D36F104}"/>
              </a:ext>
            </a:extLst>
          </p:cNvPr>
          <p:cNvSpPr txBox="1"/>
          <p:nvPr/>
        </p:nvSpPr>
        <p:spPr>
          <a:xfrm>
            <a:off x="8813545" y="2043897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34341-D499-327E-64C2-879D8202B5A2}"/>
              </a:ext>
            </a:extLst>
          </p:cNvPr>
          <p:cNvSpPr txBox="1"/>
          <p:nvPr/>
        </p:nvSpPr>
        <p:spPr>
          <a:xfrm>
            <a:off x="3123688" y="1997730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index.css</a:t>
            </a:r>
            <a:endParaRPr lang="en-PK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0828B-33A4-2F87-2417-9627FD2F1BA2}"/>
              </a:ext>
            </a:extLst>
          </p:cNvPr>
          <p:cNvCxnSpPr>
            <a:stCxn id="8" idx="1"/>
          </p:cNvCxnSpPr>
          <p:nvPr/>
        </p:nvCxnSpPr>
        <p:spPr>
          <a:xfrm flipH="1">
            <a:off x="5417574" y="3428892"/>
            <a:ext cx="2163097" cy="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2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68D94-0C8E-1E8E-1486-3E484F17A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AD13B6-B9D0-C2D1-0F76-62341C4D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and Types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1049E-06ED-CF61-CF1A-DB301D6CD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Fundamentals of Cascading Styling Sheet (CSS)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9C90D6-AA68-0DE0-D3F8-0D7C2260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8CF882-ABD2-6941-E9C8-E8308261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713C9F-894D-8615-642D-E1E0D856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796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4334</Words>
  <Application>Microsoft Office PowerPoint</Application>
  <PresentationFormat>Widescreen</PresentationFormat>
  <Paragraphs>669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Aptos</vt:lpstr>
      <vt:lpstr>Aptos Display</vt:lpstr>
      <vt:lpstr>Arial</vt:lpstr>
      <vt:lpstr>Arial Unicode MS</vt:lpstr>
      <vt:lpstr>Courier New</vt:lpstr>
      <vt:lpstr>Lucida Console</vt:lpstr>
      <vt:lpstr>Office Theme</vt:lpstr>
      <vt:lpstr>Fundamentals of Cascading Styling Sheet</vt:lpstr>
      <vt:lpstr>Inline, Internal and External CSS</vt:lpstr>
      <vt:lpstr>Cascading Style Sheets (CSS)</vt:lpstr>
      <vt:lpstr>CSS Syntax</vt:lpstr>
      <vt:lpstr>Ways to Write CSS</vt:lpstr>
      <vt:lpstr>1.  Inline CSS</vt:lpstr>
      <vt:lpstr>2.  Internal CSS</vt:lpstr>
      <vt:lpstr>3.  External CSS (preferred)</vt:lpstr>
      <vt:lpstr>Selectors and Types</vt:lpstr>
      <vt:lpstr>Cascading Style Sheets (CSS)</vt:lpstr>
      <vt:lpstr>1. Universal Selector</vt:lpstr>
      <vt:lpstr>2. Element Selector</vt:lpstr>
      <vt:lpstr>3. Class Selector</vt:lpstr>
      <vt:lpstr>4. ID Selector</vt:lpstr>
      <vt:lpstr>5. Attribute Selector</vt:lpstr>
      <vt:lpstr>6. Group Selector</vt:lpstr>
      <vt:lpstr>7. Descendent Selector</vt:lpstr>
      <vt:lpstr>8. Child Selector</vt:lpstr>
      <vt:lpstr>9. Adjacent Sibling Selector</vt:lpstr>
      <vt:lpstr>10. General Sibling Selector</vt:lpstr>
      <vt:lpstr>Selector’s Summary</vt:lpstr>
      <vt:lpstr>Colors, Color Schemes and Gradients</vt:lpstr>
      <vt:lpstr>Colors in CSS</vt:lpstr>
      <vt:lpstr>Colors in CSS – Without Alpha</vt:lpstr>
      <vt:lpstr>Colors in CSS – With Alpha (Transparency)</vt:lpstr>
      <vt:lpstr>Gradients in CSS</vt:lpstr>
      <vt:lpstr>Linear Gradient</vt:lpstr>
      <vt:lpstr>Directions Using Keywords in Linear Gradients</vt:lpstr>
      <vt:lpstr>Box Models in CSS</vt:lpstr>
      <vt:lpstr>Box Model in CSS</vt:lpstr>
      <vt:lpstr>Box Model in CSS</vt:lpstr>
      <vt:lpstr>Box Model - Content</vt:lpstr>
      <vt:lpstr>Box Model – Padding and Margin</vt:lpstr>
      <vt:lpstr>Box Model - Border</vt:lpstr>
      <vt:lpstr>Box Sizing: Content Box </vt:lpstr>
      <vt:lpstr>Box Sizing: Border Box</vt:lpstr>
      <vt:lpstr>Text and Font Styling</vt:lpstr>
      <vt:lpstr>Text and Font-Styling</vt:lpstr>
      <vt:lpstr>Text and Font-Styling</vt:lpstr>
      <vt:lpstr>Text and Font-Styling</vt:lpstr>
      <vt:lpstr>PowerPoint Presentation</vt:lpstr>
      <vt:lpstr>PowerPoint Presentation</vt:lpstr>
      <vt:lpstr>Units and Measurements</vt:lpstr>
      <vt:lpstr>Units and Measurements</vt:lpstr>
      <vt:lpstr>1.  Absolute Units</vt:lpstr>
      <vt:lpstr>1.  Absolute Units</vt:lpstr>
      <vt:lpstr>2.  Relative Units</vt:lpstr>
      <vt:lpstr>2.  Relative Units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Usman Khan</dc:creator>
  <cp:lastModifiedBy>Muhammad Usman Khan</cp:lastModifiedBy>
  <cp:revision>52</cp:revision>
  <dcterms:created xsi:type="dcterms:W3CDTF">2024-08-27T10:28:28Z</dcterms:created>
  <dcterms:modified xsi:type="dcterms:W3CDTF">2024-11-08T10:13:42Z</dcterms:modified>
</cp:coreProperties>
</file>