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56"/>
  </p:notesMasterIdLst>
  <p:sldIdLst>
    <p:sldId id="256" r:id="rId2"/>
    <p:sldId id="296" r:id="rId3"/>
    <p:sldId id="319" r:id="rId4"/>
    <p:sldId id="320" r:id="rId5"/>
    <p:sldId id="318" r:id="rId6"/>
    <p:sldId id="309" r:id="rId7"/>
    <p:sldId id="310" r:id="rId8"/>
    <p:sldId id="311" r:id="rId9"/>
    <p:sldId id="312" r:id="rId10"/>
    <p:sldId id="316" r:id="rId11"/>
    <p:sldId id="313" r:id="rId12"/>
    <p:sldId id="314" r:id="rId13"/>
    <p:sldId id="317" r:id="rId14"/>
    <p:sldId id="315" r:id="rId15"/>
    <p:sldId id="321" r:id="rId16"/>
    <p:sldId id="322" r:id="rId17"/>
    <p:sldId id="323" r:id="rId18"/>
    <p:sldId id="330" r:id="rId19"/>
    <p:sldId id="324" r:id="rId20"/>
    <p:sldId id="331" r:id="rId21"/>
    <p:sldId id="326" r:id="rId22"/>
    <p:sldId id="332" r:id="rId23"/>
    <p:sldId id="325" r:id="rId24"/>
    <p:sldId id="333" r:id="rId25"/>
    <p:sldId id="327" r:id="rId26"/>
    <p:sldId id="334" r:id="rId27"/>
    <p:sldId id="328" r:id="rId28"/>
    <p:sldId id="335" r:id="rId29"/>
    <p:sldId id="329" r:id="rId30"/>
    <p:sldId id="298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299" r:id="rId42"/>
    <p:sldId id="346" r:id="rId43"/>
    <p:sldId id="347" r:id="rId44"/>
    <p:sldId id="303" r:id="rId45"/>
    <p:sldId id="302" r:id="rId46"/>
    <p:sldId id="304" r:id="rId47"/>
    <p:sldId id="306" r:id="rId48"/>
    <p:sldId id="305" r:id="rId49"/>
    <p:sldId id="307" r:id="rId50"/>
    <p:sldId id="308" r:id="rId51"/>
    <p:sldId id="301" r:id="rId52"/>
    <p:sldId id="348" r:id="rId53"/>
    <p:sldId id="349" r:id="rId54"/>
    <p:sldId id="271" r:id="rId5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7D38-F32D-4C83-A9D7-63184DA4E6ED}" type="datetimeFigureOut">
              <a:rPr lang="en-PK" smtClean="0"/>
              <a:t>22/09/2024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A816-ACD2-48DE-BF31-6574FE9FEB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31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7F38-DB9E-743C-3CA4-9D4C9A5EB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ACB1D-B59A-6C13-703F-73D9AFFB3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7CCE-800D-881C-8BC0-E2A662D0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9417-5339-D57C-24A8-034912C7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16A5-7E67-5ABE-B2AF-6B2C8D2C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57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3096-BBC8-3403-0004-57790192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715AC-0D28-A3B6-AF32-D888AF320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9E64-A984-FDE4-C993-4242924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E87E0-51F9-DD30-AC84-2F77E6AE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F3FA6-D2CF-B3F0-3746-79C06CA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338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76C87-3CC3-C73C-A0DD-9283357D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C11D8-3B56-A254-24AA-A3C653722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42C7-1667-62FF-22A4-BAB15B1D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BC055-A22A-CBA0-2610-386E0B96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F432-DA84-BB01-8DFD-0A2D5811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057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C74D-A672-E5E7-190F-8AC8FF70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CDE2-6F8B-56F0-5AF2-E7CE31F2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0400-4E02-6498-E1A0-EEE3E11E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732B-561D-281E-A2C2-6B3BFAE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1A29-F4C6-3493-30FC-8CCD7E9B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311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116D-3782-4BEC-3436-C5D13C55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F0B6-2395-871D-F3EF-D0BC4450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FBB8-473B-7FA7-84C8-9C071682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807A-1695-C993-6F9A-77284589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A2502-753E-755B-5DDA-3A57315A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042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8CBF-3958-9E91-8F31-DEFFDF6E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1034-9F68-2293-3D01-CE37A5381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5270F-0386-332E-2F82-E922F2578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75B2A-E822-1048-B534-498312B9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98D74-3CED-4127-89F3-EF38DE8E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8D3C3-FDBC-6458-9FDE-57D0A320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728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FFE1-B5B5-024C-CE8D-5D471FC8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6E27E-54D2-5333-6FDF-8BD24A0B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24E94-5130-36F0-C297-62F199FA7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08845-3AA7-9D02-87E8-FA6F0F1BB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C1115-5918-4C58-03BE-A6249B89F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C4054-B9F7-E4C9-E409-934D3001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368AA-7140-ACB6-AD98-301D21CA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006CD-5E44-D96F-0556-BE093423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7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2948-B7E1-4F97-D25D-0FABC893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2848-90A0-DBF2-564D-10E64DC0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64E4C-E212-4A25-C4DF-382F9ED4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5CD50-ED79-30A6-D0CA-A252838C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03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8ABCC-844E-6A44-CEC5-D2496540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183D4-7878-672A-E2D8-241DD1E1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5A5E-91A5-3D7D-6EDF-45C5FD07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04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2506-EE65-F769-0D6A-4B59A409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9B49-BBB8-395E-A43B-E42F00AB1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A2FAC-3050-36EF-1B07-47A7407F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FF637-F137-B5B9-6639-08A68C0F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7803E-2B95-5A89-0F86-1F50F98D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0D2C5-08C9-39AA-E9CF-1613B405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34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64E0-BE15-20FA-7148-FFFC9F8D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57E2F-5F10-394F-4459-8044E9BED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F874A-A713-E064-4DC9-F0756D5A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9C663-9AAC-8E09-1D47-AEF6B0B9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48A35-63E3-8580-46FC-D74BB2DD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8147-193C-FEC6-2DB4-A11D2A3B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113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734C9-2E2A-E446-542D-95D6AC4F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0EF71-83FA-A847-B637-D4127EA0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ED3A-2C94-C2BA-5899-066D7D14D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3A47-CD41-1A12-0AA3-F79F77D96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3125-3037-0178-C14E-A405E6C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785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ridbyexample.com/examples/" TargetMode="External"/><Relationship Id="rId2" Type="http://schemas.openxmlformats.org/officeDocument/2006/relationships/hyperlink" Target="https://coolors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imista.net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2232-64C8-7534-B7FE-FCB5CE428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Cascading</a:t>
            </a:r>
            <a:br>
              <a:rPr lang="en-US" dirty="0"/>
            </a:br>
            <a:r>
              <a:rPr lang="en-US" dirty="0"/>
              <a:t>Styling Sheet (Layouts)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28338-B9B3-4A1A-874B-7F942BDBA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  <a:endParaRPr lang="en-P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EE34-BA2A-0B94-ED3F-F2FDEECC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A638-18F3-F4E9-624F-1DA9CE8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4F37-F403-5366-EF4C-39BC6A2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1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DF69-BDF8-3909-5092-0610D3AF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B93A-4D1A-3F3F-6EB1-EBACD134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Absolute positioning depends on the parent. </a:t>
            </a:r>
          </a:p>
          <a:p>
            <a:pPr lvl="1"/>
            <a:r>
              <a:rPr lang="en-US" dirty="0"/>
              <a:t>It positions an element relative to the nearest positioned ancestor (with relative, absolute, fixed, or sticky). </a:t>
            </a:r>
          </a:p>
          <a:p>
            <a:pPr lvl="1"/>
            <a:r>
              <a:rPr lang="en-US" dirty="0"/>
              <a:t>If no such ancestor exists, it's positioned relative to the document. </a:t>
            </a:r>
          </a:p>
          <a:p>
            <a:r>
              <a:rPr lang="en-US" dirty="0"/>
              <a:t>Relative positioning doesn't depend on the parent. </a:t>
            </a:r>
          </a:p>
          <a:p>
            <a:pPr lvl="1"/>
            <a:r>
              <a:rPr lang="en-US" dirty="0"/>
              <a:t>It moves the element relative to its own position without affecting its surroundings. </a:t>
            </a:r>
          </a:p>
          <a:p>
            <a:r>
              <a:rPr lang="en-US" dirty="0"/>
              <a:t>Summary,</a:t>
            </a:r>
          </a:p>
          <a:p>
            <a:pPr lvl="1"/>
            <a:r>
              <a:rPr lang="en-US" dirty="0"/>
              <a:t>Absolute positioning depends on the parent. </a:t>
            </a:r>
          </a:p>
          <a:p>
            <a:pPr lvl="1"/>
            <a:r>
              <a:rPr lang="en-US" dirty="0"/>
              <a:t>Relative positioning moves the element without depending on the parent.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4D47-0124-5551-7BF9-A4C27BD5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93DA-92B6-0AB4-0DCE-8FFDC0CE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4DA25-B033-4A2A-F9F1-B8D2E63B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919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474E-47F3-0CC1-1C34-7288F72EF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772F-6478-4824-5139-F64CF3FB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Fixed Positioning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1D53-5542-D68E-3871-16B9D786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351338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What is it?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The element is positioned relative to the viewport (the browser window). </a:t>
            </a:r>
          </a:p>
          <a:p>
            <a:pPr lvl="1"/>
            <a:r>
              <a:rPr lang="en-US" sz="2000" dirty="0"/>
              <a:t>It stays in the same place even when the page is scrolled.</a:t>
            </a:r>
            <a:endParaRPr lang="en-US" sz="1800" dirty="0"/>
          </a:p>
          <a:p>
            <a:r>
              <a:rPr lang="en-US" sz="2000" b="1" u="sng" dirty="0"/>
              <a:t>How it behaves?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Similar to absolute, but it doesn’t move when you scroll. </a:t>
            </a:r>
          </a:p>
          <a:p>
            <a:pPr lvl="1"/>
            <a:r>
              <a:rPr lang="en-US" sz="2000" dirty="0"/>
              <a:t>You can use top, left, right, and bottom to fix its location.</a:t>
            </a:r>
          </a:p>
          <a:p>
            <a:r>
              <a:rPr lang="en-US" sz="2000" b="1" u="sng" dirty="0"/>
              <a:t>Use Case:</a:t>
            </a:r>
          </a:p>
          <a:p>
            <a:pPr lvl="1"/>
            <a:r>
              <a:rPr lang="en-US" sz="2000" dirty="0"/>
              <a:t>Ideal for sticky navigation bars, headers, footers, or sidebars that stay in place as you scroll.</a:t>
            </a:r>
            <a:endParaRPr lang="en-PK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3CC6E-147C-AB11-40EA-BF632C7E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2CEF-A4CF-EAC0-2675-9AB96877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D790-E6DB-4344-B585-F52B2595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11</a:t>
            </a:fld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02F8E-8EA0-49E2-3356-255B86B83744}"/>
              </a:ext>
            </a:extLst>
          </p:cNvPr>
          <p:cNvSpPr txBox="1"/>
          <p:nvPr/>
        </p:nvSpPr>
        <p:spPr>
          <a:xfrm>
            <a:off x="5896896" y="2374395"/>
            <a:ext cx="60960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fixed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position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fixed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top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0px</a:t>
            </a:r>
            <a:r>
              <a:rPr lang="en-PK" altLang="en-PK" dirty="0">
                <a:solidFill>
                  <a:srgbClr val="C8C3BC"/>
                </a:solidFill>
                <a:latin typeface="Arial Unicode MS"/>
              </a:rPr>
              <a:t>;</a:t>
            </a: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 </a:t>
            </a:r>
            <a:r>
              <a:rPr lang="en-US" altLang="en-PK" sz="1200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/* Fix at the top of the page */</a:t>
            </a:r>
            <a:r>
              <a:rPr lang="en-PK" altLang="en-PK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 </a:t>
            </a:r>
            <a:endParaRPr lang="en-US" altLang="en-PK" dirty="0">
              <a:solidFill>
                <a:schemeClr val="bg1">
                  <a:lumMod val="50000"/>
                </a:schemeClr>
              </a:solidFill>
              <a:latin typeface="Arial Unicode MS"/>
            </a:endParaRPr>
          </a:p>
          <a:p>
            <a:pPr marL="457200" lvl="1" indent="0">
              <a:buNone/>
            </a:pPr>
            <a:r>
              <a:rPr lang="en-US" altLang="en-PK" sz="18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left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0px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US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/* Fix at the left side of the page */</a:t>
            </a:r>
          </a:p>
          <a:p>
            <a:pPr marL="457200" lvl="1" indent="0">
              <a:buNone/>
            </a:pP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width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100%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US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/* Full width header */</a:t>
            </a:r>
            <a:endParaRPr kumimoji="0" lang="en-US" altLang="en-PK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class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=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“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absolute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”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 am fixed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7192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6A016-C35E-6338-AADC-9B5C864FE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BCBF-42ED-B24E-08CB-958F5FFA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 Sticky Positioning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C984-3B5F-B37C-AC99-9744B6B3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351338"/>
          </a:xfrm>
        </p:spPr>
        <p:txBody>
          <a:bodyPr>
            <a:normAutofit lnSpcReduction="10000"/>
          </a:bodyPr>
          <a:lstStyle/>
          <a:p>
            <a:r>
              <a:rPr lang="en-US" sz="2000" b="1" u="sng" dirty="0"/>
              <a:t>What is it?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An element toggles between relative and fixed positioning depending on the user's scroll position </a:t>
            </a:r>
          </a:p>
          <a:p>
            <a:pPr lvl="1"/>
            <a:r>
              <a:rPr lang="en-US" sz="2000" dirty="0"/>
              <a:t>Initially, it's placed relatively, but when you scroll past a certain point, it becomes fixed</a:t>
            </a:r>
            <a:endParaRPr lang="en-US" sz="1800" dirty="0"/>
          </a:p>
          <a:p>
            <a:r>
              <a:rPr lang="en-US" sz="2000" b="1" u="sng" dirty="0"/>
              <a:t>How it behaves?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The element sticks to the specified position (like the top) when you scroll past it, but before that, it behaves like a relatively positioned element</a:t>
            </a:r>
          </a:p>
          <a:p>
            <a:r>
              <a:rPr lang="en-US" sz="2000" b="1" u="sng" dirty="0"/>
              <a:t>Use Case:</a:t>
            </a:r>
          </a:p>
          <a:p>
            <a:pPr lvl="1"/>
            <a:r>
              <a:rPr lang="en-US" sz="2000" dirty="0"/>
              <a:t>Great for sticky headers or navigation menus that stay visible while scrolling</a:t>
            </a:r>
            <a:endParaRPr lang="en-PK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1B3C-DB5F-A831-A4FC-44E807C4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7C8-C209-DAE5-0CCF-CB5A46BB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241A-B50C-67CE-B7B5-CDE949FB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12</a:t>
            </a:fld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42D00-0CC9-362E-2CC2-627B72627136}"/>
              </a:ext>
            </a:extLst>
          </p:cNvPr>
          <p:cNvSpPr txBox="1"/>
          <p:nvPr/>
        </p:nvSpPr>
        <p:spPr>
          <a:xfrm>
            <a:off x="5896896" y="237439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sticky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position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sticky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top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0px</a:t>
            </a:r>
            <a:r>
              <a:rPr lang="en-PK" altLang="en-PK" dirty="0">
                <a:solidFill>
                  <a:srgbClr val="C8C3BC"/>
                </a:solidFill>
                <a:latin typeface="Arial Unicode MS"/>
              </a:rPr>
              <a:t>;</a:t>
            </a: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 </a:t>
            </a:r>
            <a:r>
              <a:rPr lang="en-US" altLang="en-PK" sz="1200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/* Sticks to the top of the viewport when scrolling */</a:t>
            </a:r>
          </a:p>
          <a:p>
            <a:pPr marL="457200" lvl="1" indent="0"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class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=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“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sticky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”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 am sticky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0198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9D249-804D-C128-EF18-9285C70F4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66EE-EAAE-A698-B46F-2AF1B3B7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VS Sticky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7AED-8034-6E3E-4DCC-932DC129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Fixed positioning positions an element relative to the browser window (viewport). </a:t>
            </a:r>
          </a:p>
          <a:p>
            <a:pPr lvl="1"/>
            <a:r>
              <a:rPr lang="en-US" dirty="0"/>
              <a:t>It stays in the same place even when the page is scrolled. It doesn't depend on any parent. </a:t>
            </a:r>
          </a:p>
          <a:p>
            <a:r>
              <a:rPr lang="en-US" dirty="0"/>
              <a:t>Sticky positioning toggles between relative and fixed.</a:t>
            </a:r>
          </a:p>
          <a:p>
            <a:pPr lvl="1"/>
            <a:r>
              <a:rPr lang="en-US" dirty="0"/>
              <a:t>It behaves like relative until the user scrolls past a certain point, then it becomes fixed. </a:t>
            </a:r>
          </a:p>
          <a:p>
            <a:r>
              <a:rPr lang="en-US" dirty="0"/>
              <a:t>Summary,</a:t>
            </a:r>
          </a:p>
          <a:p>
            <a:pPr lvl="1"/>
            <a:r>
              <a:rPr lang="en-US" dirty="0"/>
              <a:t>Fixed positioning locks the element to the viewport, unaffected by scrolling. </a:t>
            </a:r>
          </a:p>
          <a:p>
            <a:pPr lvl="1"/>
            <a:r>
              <a:rPr lang="en-US" dirty="0"/>
              <a:t>Sticky positioning switches between relative and fixed based on scroll position.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0204-D122-C94E-0725-9C3B23C7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F662-6887-3AE9-5367-1C009C05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3E7A-40A1-8ADD-273B-6EEEF95F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636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3D2F2-DE7B-745B-56C1-214207633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3DA263-ED7F-B8A1-51EA-C4416A2A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(Important)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BD7F2-89AA-DEAA-F580-63AF78B57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7CF3178-FC3C-90F3-8106-68140F1C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644A97-49F6-9CB9-2A5A-F285099D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81AB77-4648-571B-57C8-CC15CCA4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248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D20164-5237-4300-49B8-AB6827C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System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46A2B0-1938-2418-952B-1AE0E8AB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Flexbox (Flexible Box Layout) system in CSS is a layout model</a:t>
            </a:r>
          </a:p>
          <a:p>
            <a:r>
              <a:rPr lang="en-US" dirty="0"/>
              <a:t>Allows you to design complex and responsive layouts efficiently</a:t>
            </a:r>
          </a:p>
          <a:p>
            <a:r>
              <a:rPr lang="en-US" dirty="0"/>
              <a:t>It excels at distributing space along a single axis (either horizontally or vertically) and aligning items within a container</a:t>
            </a:r>
          </a:p>
          <a:p>
            <a:r>
              <a:rPr lang="en-US" dirty="0"/>
              <a:t>Two components are necessary to make this work,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parent element where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display: flex;</a:t>
            </a:r>
            <a:r>
              <a:rPr lang="en-US" sz="2800" dirty="0"/>
              <a:t> is applied.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Flex Items: The child elements inside the flex container that are automatically arranged by the Flexbox system.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C5BD-9E98-7BC7-16EB-E2812CF2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6B3FD-1630-0346-A86F-208A8685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F549-1F65-5435-E82A-51319F9B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391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1DC08-3793-E678-9F3A-6CC0E791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0701FD-B08E-3146-7C5C-03B6F81F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System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ADA0-987C-DFDF-FA56-27213765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1D48-F3B0-5A58-3DA1-B06DE3FC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F550-C332-A770-8C5B-74F3E19A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16</a:t>
            </a:fld>
            <a:endParaRPr lang="en-PK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AB28A0-D453-1044-623C-31AE98620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39813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.container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display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flex;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Other flexbox properties to manage layout */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PK" dirty="0">
              <a:solidFill>
                <a:srgbClr val="C8C3BC"/>
              </a:solidFill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.item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Flex items within the container */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7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F00F3-5BA0-9BF8-C5B4-EA7EA23BD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347194-1C9E-9FD2-823F-F5A1E33A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Flex-Container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E5D65F-1A64-8E51-1CD6-4321A104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display: flex; </a:t>
            </a:r>
          </a:p>
          <a:p>
            <a:pPr lvl="1"/>
            <a:r>
              <a:rPr lang="en-US" dirty="0"/>
              <a:t>This turns the container into a flex container, and its children become flex items.</a:t>
            </a:r>
          </a:p>
          <a:p>
            <a:r>
              <a:rPr lang="en-US" sz="2800" dirty="0"/>
              <a:t>flex-direction: value; </a:t>
            </a:r>
          </a:p>
          <a:p>
            <a:pPr lvl="1"/>
            <a:r>
              <a:rPr lang="en-US" dirty="0"/>
              <a:t>Defines the direction of the flex items in the container. </a:t>
            </a:r>
          </a:p>
          <a:p>
            <a:pPr lvl="1"/>
            <a:r>
              <a:rPr lang="en-US" dirty="0"/>
              <a:t>Values: </a:t>
            </a:r>
          </a:p>
          <a:p>
            <a:pPr lvl="2"/>
            <a:r>
              <a:rPr lang="en-US" sz="2400" dirty="0"/>
              <a:t>row (default): Items are placed horizontally (left to right). </a:t>
            </a:r>
          </a:p>
          <a:p>
            <a:pPr lvl="2"/>
            <a:r>
              <a:rPr lang="en-US" sz="2400" dirty="0"/>
              <a:t>row-reverse: Items are placed horizontally (right to left). </a:t>
            </a:r>
          </a:p>
          <a:p>
            <a:pPr lvl="2"/>
            <a:r>
              <a:rPr lang="en-US" sz="2400" dirty="0"/>
              <a:t>column: Items are placed vertically (top to bottom). </a:t>
            </a:r>
          </a:p>
          <a:p>
            <a:pPr lvl="2"/>
            <a:r>
              <a:rPr lang="en-US" sz="2400" dirty="0"/>
              <a:t>column-reverse: Items are placed vertically (bottom to top).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2B34-7B0D-C2E7-F8B3-9902B2E9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AD3A-882B-88C0-AD69-0BFBA7A7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AC09F-D367-CC99-5652-A17412FE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707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1923B-1B4F-474E-A44B-BE5A2E47D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A03E50-145F-ED40-782F-30532212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flex-direction: value;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C947-0AF3-DE76-0F7C-E7709AD9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458B-D7C9-A684-8CBE-6029920C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BAF6-1D4B-D034-725B-9CD69DDF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18</a:t>
            </a:fld>
            <a:endParaRPr lang="en-P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9D6B39-55AE-D5B1-44D2-D5391E7D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5974"/>
            <a:ext cx="801164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A73AC-DE10-60FB-FD46-CE567BB7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DFF59-CBF0-A15C-4E80-99F2D7DD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Flex-Container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841231-8438-31D4-38D3-0333BB36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justify-content: value; </a:t>
            </a:r>
          </a:p>
          <a:p>
            <a:pPr lvl="1"/>
            <a:r>
              <a:rPr lang="en-US" dirty="0"/>
              <a:t>Aligns flex items along the main axis (horizontally for row, vertically for column). </a:t>
            </a:r>
          </a:p>
          <a:p>
            <a:pPr lvl="1"/>
            <a:r>
              <a:rPr lang="en-US" dirty="0"/>
              <a:t>Values: </a:t>
            </a:r>
          </a:p>
          <a:p>
            <a:pPr lvl="2"/>
            <a:r>
              <a:rPr lang="en-US" sz="2400" dirty="0"/>
              <a:t>flex-start: Items are aligned to the start of the container. </a:t>
            </a:r>
          </a:p>
          <a:p>
            <a:pPr lvl="2"/>
            <a:r>
              <a:rPr lang="en-US" sz="2400" dirty="0"/>
              <a:t>flex-end: Items are aligned to the end of the container. </a:t>
            </a:r>
          </a:p>
          <a:p>
            <a:pPr lvl="2"/>
            <a:r>
              <a:rPr lang="en-US" sz="2400" dirty="0"/>
              <a:t>center: Items are centered along the main axis. </a:t>
            </a:r>
          </a:p>
          <a:p>
            <a:pPr lvl="2"/>
            <a:r>
              <a:rPr lang="en-US" sz="2400" dirty="0"/>
              <a:t>space-between: Equal space between items. space-around: </a:t>
            </a:r>
          </a:p>
          <a:p>
            <a:pPr lvl="2"/>
            <a:r>
              <a:rPr lang="en-US" sz="2400" dirty="0"/>
              <a:t>Equal space around items.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FEB7-6B27-BD4C-1320-FC935700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1661-3CCA-6F9B-3025-DF8D9F7C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678E-D1BD-880E-96ED-65FAC3C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591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4B6DA-DDB1-5EA9-C428-1CA0AC47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F6D7AE-778E-1166-6147-BC54BE36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Block, Inline Layouts &amp; Floats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A011-C933-5DD2-7A2D-D50AF42D1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Cascading Styling Sheet (CSS)</a:t>
            </a:r>
            <a:endParaRPr lang="en-PK" dirty="0"/>
          </a:p>
          <a:p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83F926-7DDF-86B3-6AA6-0312BCAB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EC6BCD-77ED-261B-8682-96F9DB75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81D0DB-FE8C-8248-0798-E96B32E3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7036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F0A5-EA4A-6049-7437-9B1EA783C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8838EC-FF69-8CA5-6DCA-CEBF4597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justify-content: value;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50C4-D9CF-5003-38AF-82025187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2972-0C69-2352-5856-409A07EF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7943-4D29-BD0D-B2F7-1F093F5F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20</a:t>
            </a:fld>
            <a:endParaRPr lang="en-PK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7C14EDA-B690-4774-446E-8D2C5DF2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7282"/>
            <a:ext cx="7153601" cy="47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F32C1-4AF6-9DDC-82DA-CE8E4B709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A783B9-05F1-EB2B-3488-ED726AC1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Flex-Container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66F25-5009-E65E-F3C9-2986D4A4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align-items: value;</a:t>
            </a:r>
          </a:p>
          <a:p>
            <a:pPr lvl="1"/>
            <a:r>
              <a:rPr lang="en-US" dirty="0"/>
              <a:t>Aligns items along the cross axis (vertically for row, horizontally for column). </a:t>
            </a:r>
          </a:p>
          <a:p>
            <a:pPr lvl="1"/>
            <a:r>
              <a:rPr lang="en-US" dirty="0"/>
              <a:t>Values:</a:t>
            </a:r>
          </a:p>
          <a:p>
            <a:pPr lvl="2"/>
            <a:r>
              <a:rPr lang="en-US" sz="2400" dirty="0"/>
              <a:t>stretch (default): Items stretch to fill the container. </a:t>
            </a:r>
          </a:p>
          <a:p>
            <a:pPr lvl="2"/>
            <a:r>
              <a:rPr lang="en-US" sz="2400" dirty="0"/>
              <a:t>flex-start: Items align to the top (for row) or left (for column). </a:t>
            </a:r>
          </a:p>
          <a:p>
            <a:pPr lvl="2"/>
            <a:r>
              <a:rPr lang="en-US" sz="2400" dirty="0"/>
              <a:t>flex-end: Items align to the bottom (for row) or right (for column).</a:t>
            </a:r>
          </a:p>
          <a:p>
            <a:pPr lvl="2"/>
            <a:r>
              <a:rPr lang="en-US" sz="2400" dirty="0"/>
              <a:t>center: Items align in the middle along the cross axis.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65D6-AEC1-551D-8496-0E65D14E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A5F5-3E5C-1F37-D4EC-7C937D04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F186-31E2-0431-A203-9BA5340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409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AC0F7-8B59-678C-BB82-E2AFD7DD1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353E2E-BA69-AAE1-9598-ED4BC549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align-items: value;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BF8E-CE66-270A-A592-23D0E4F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F59C-6E36-EE25-DDDC-4B811479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D66C-FCC9-1C6F-E947-B3DF582E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22</a:t>
            </a:fld>
            <a:endParaRPr lang="en-PK"/>
          </a:p>
        </p:txBody>
      </p:sp>
      <p:pic>
        <p:nvPicPr>
          <p:cNvPr id="10" name="Picture 9" descr="A diagram of a graph&#10;&#10;Description automatically generated">
            <a:extLst>
              <a:ext uri="{FF2B5EF4-FFF2-40B4-BE49-F238E27FC236}">
                <a16:creationId xmlns:a16="http://schemas.microsoft.com/office/drawing/2014/main" id="{6436CF90-1ED6-8712-3C7F-86E2847F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15484" b="3799"/>
          <a:stretch/>
        </p:blipFill>
        <p:spPr>
          <a:xfrm>
            <a:off x="838200" y="1690688"/>
            <a:ext cx="8957186" cy="45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6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9A900-15FE-98DC-BC76-729CF8F1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B60D40-209F-6B45-2271-8404ACAA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Flex-Container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FA76EC-814F-B68B-FE68-8B38C055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flex-wrap: value;</a:t>
            </a:r>
          </a:p>
          <a:p>
            <a:pPr lvl="1"/>
            <a:r>
              <a:rPr lang="en-US" dirty="0"/>
              <a:t>Controls whether flex items are forced into a single line or can wrap onto multiple lines. </a:t>
            </a:r>
          </a:p>
          <a:p>
            <a:pPr lvl="1"/>
            <a:r>
              <a:rPr lang="en-US" dirty="0"/>
              <a:t>Values:</a:t>
            </a:r>
          </a:p>
          <a:p>
            <a:pPr lvl="2"/>
            <a:r>
              <a:rPr lang="en-US" sz="2400" dirty="0" err="1"/>
              <a:t>nowrap</a:t>
            </a:r>
            <a:r>
              <a:rPr lang="en-US" sz="2400" dirty="0"/>
              <a:t> (default): Items are in a single line. </a:t>
            </a:r>
          </a:p>
          <a:p>
            <a:pPr lvl="2"/>
            <a:r>
              <a:rPr lang="en-US" sz="2400" dirty="0"/>
              <a:t>wrap: Items wrap onto multiple lines. </a:t>
            </a:r>
          </a:p>
          <a:p>
            <a:pPr lvl="2"/>
            <a:r>
              <a:rPr lang="en-US" sz="2400" dirty="0"/>
              <a:t>wrap-reverse: Items wrap in reverse order.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101E-F8D4-0471-131C-A9AB0074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D141-7D81-6352-A77D-816C3619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41CC9-B436-E862-866D-7AF4D1AE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0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BF2EF-CC2F-6C8B-577E-E6B9C0FA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094FFB-90A3-2CE0-11B0-F7DE9DC3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flex-wrap: value;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F180-41B8-E320-99F2-362A3117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CA265-F7D1-EF44-39DC-F7F46A7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13441-00D7-D880-9259-1A64A684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24</a:t>
            </a:fld>
            <a:endParaRPr lang="en-PK"/>
          </a:p>
        </p:txBody>
      </p:sp>
      <p:pic>
        <p:nvPicPr>
          <p:cNvPr id="10" name="Picture 9" descr="A diagram of a wrap&#10;&#10;Description automatically generated with medium confidence">
            <a:extLst>
              <a:ext uri="{FF2B5EF4-FFF2-40B4-BE49-F238E27FC236}">
                <a16:creationId xmlns:a16="http://schemas.microsoft.com/office/drawing/2014/main" id="{D54EE3AB-76F1-0F46-3C93-1C1EFB88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835014" cy="42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0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8822-D912-EF9D-1214-D75D3D2F4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522F77-15E7-DABF-6013-D76ADF79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Flex-Container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97744F-1FF4-D6C1-88EC-9D686C37C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align-content: value;</a:t>
            </a:r>
          </a:p>
          <a:p>
            <a:pPr lvl="1"/>
            <a:r>
              <a:rPr lang="en-US" dirty="0"/>
              <a:t>Aligns multiple lines of flex items (used when there are multiple rows due to wrapping). </a:t>
            </a:r>
          </a:p>
          <a:p>
            <a:pPr lvl="1"/>
            <a:r>
              <a:rPr lang="en-US" dirty="0"/>
              <a:t>Values:</a:t>
            </a:r>
          </a:p>
          <a:p>
            <a:pPr lvl="2"/>
            <a:r>
              <a:rPr lang="en-US" sz="2400" dirty="0"/>
              <a:t>flex-start, </a:t>
            </a:r>
          </a:p>
          <a:p>
            <a:pPr lvl="2"/>
            <a:r>
              <a:rPr lang="en-US" sz="2400" dirty="0"/>
              <a:t>flex-end, </a:t>
            </a:r>
          </a:p>
          <a:p>
            <a:pPr lvl="2"/>
            <a:r>
              <a:rPr lang="en-US" sz="2400" dirty="0"/>
              <a:t>center, </a:t>
            </a:r>
          </a:p>
          <a:p>
            <a:pPr lvl="2"/>
            <a:r>
              <a:rPr lang="en-US" sz="2400" dirty="0"/>
              <a:t>space-between, </a:t>
            </a:r>
          </a:p>
          <a:p>
            <a:pPr lvl="2"/>
            <a:r>
              <a:rPr lang="en-US" sz="2400" dirty="0"/>
              <a:t>space-around, </a:t>
            </a:r>
          </a:p>
          <a:p>
            <a:pPr lvl="2"/>
            <a:r>
              <a:rPr lang="en-US" sz="2400" dirty="0"/>
              <a:t>stretch.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1E9A-E4EA-F704-2FC7-8038991A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11D6-F6F2-D7DC-7963-9EE2D7F3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C99A-0AD3-8CD8-EA06-3DC3BE2A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3345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535AE-FA75-2835-729A-9F07708BD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A8699A-BF87-3270-B577-C67429F4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align-content: value;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2227-A06C-B48B-09DA-90B1C7F1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0D21-D5F6-1C3A-326F-81395E6E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6E6B-1848-23D8-6E31-661AB8D9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26</a:t>
            </a:fld>
            <a:endParaRPr lang="en-PK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B4C1DF4-D9C3-BA35-9D52-B3BAD718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2" b="18853"/>
          <a:stretch/>
        </p:blipFill>
        <p:spPr>
          <a:xfrm>
            <a:off x="960874" y="2288458"/>
            <a:ext cx="5162393" cy="268666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931C7B1-53AD-CEA3-5DCB-E1251602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26"/>
          <a:stretch/>
        </p:blipFill>
        <p:spPr>
          <a:xfrm>
            <a:off x="6504039" y="2093042"/>
            <a:ext cx="4572000" cy="30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9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FB885-A54C-6D23-C70D-1F42E90B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5989CC-4360-6476-FFA8-AFAC6B2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Flex-Item (Child)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D46326-BEB6-75B8-AE20-9148912B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flex-grow: value;</a:t>
            </a:r>
          </a:p>
          <a:p>
            <a:pPr lvl="1"/>
            <a:r>
              <a:rPr lang="en-US" dirty="0"/>
              <a:t>Defines how much a flex item should grow relative to the other items. </a:t>
            </a:r>
          </a:p>
          <a:p>
            <a:pPr lvl="1"/>
            <a:r>
              <a:rPr lang="en-US" dirty="0"/>
              <a:t>Value (</a:t>
            </a:r>
            <a:r>
              <a:rPr lang="en-US" sz="2400" dirty="0"/>
              <a:t>A number</a:t>
            </a:r>
            <a:r>
              <a:rPr lang="en-US" dirty="0"/>
              <a:t>): </a:t>
            </a:r>
          </a:p>
          <a:p>
            <a:pPr lvl="2"/>
            <a:r>
              <a:rPr lang="en-US" sz="2400" dirty="0"/>
              <a:t>1 means the item can grow to fill available space. </a:t>
            </a:r>
          </a:p>
          <a:p>
            <a:pPr lvl="2"/>
            <a:r>
              <a:rPr lang="en-US" sz="2400" dirty="0"/>
              <a:t>0 (default) means it won't grow.</a:t>
            </a:r>
            <a:endParaRPr lang="en-PK" sz="2400" dirty="0"/>
          </a:p>
          <a:p>
            <a:r>
              <a:rPr lang="en-US" dirty="0"/>
              <a:t>flex-shrink: value;</a:t>
            </a:r>
          </a:p>
          <a:p>
            <a:pPr lvl="1"/>
            <a:r>
              <a:rPr lang="en-US" dirty="0"/>
              <a:t>Defines how much a flex item should shrink relative to the other items.</a:t>
            </a:r>
          </a:p>
          <a:p>
            <a:pPr lvl="1"/>
            <a:r>
              <a:rPr lang="en-US" dirty="0"/>
              <a:t>Value (</a:t>
            </a:r>
            <a:r>
              <a:rPr lang="en-US" sz="2400" dirty="0"/>
              <a:t>A number</a:t>
            </a:r>
            <a:r>
              <a:rPr lang="en-US" dirty="0"/>
              <a:t>): </a:t>
            </a:r>
          </a:p>
          <a:p>
            <a:pPr lvl="2"/>
            <a:r>
              <a:rPr lang="en-US" sz="2400" dirty="0"/>
              <a:t>1 means it can shrink. </a:t>
            </a:r>
          </a:p>
          <a:p>
            <a:pPr lvl="2"/>
            <a:r>
              <a:rPr lang="en-US" sz="2400" dirty="0"/>
              <a:t>0 means it won't shrink.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4EB87-F67B-F9D0-BF28-B1854F62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C26B-0DD8-A0B2-8724-5DE6090F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A469-E219-E317-7812-58C3E5E1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5513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A39B8-D261-AC6C-9DA3-810F6FD4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648E66-DD62-D10B-1585-4AE448C4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flex-grow: value; &amp; </a:t>
            </a:r>
            <a:r>
              <a:rPr lang="en-US" dirty="0"/>
              <a:t>flex-shrink: value;</a:t>
            </a: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A7643-6EE0-ABF8-DDBE-C4D18431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D3AC-4F31-4A28-1A4A-2D0D4AA5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C027-B622-CD21-20E3-3629C57D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28</a:t>
            </a:fld>
            <a:endParaRPr lang="en-PK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B4D8911E-E7DE-218A-7E4F-E9D19C3E8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8691"/>
            <a:ext cx="9075174" cy="43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76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4048-A318-3421-A5C7-EB1054868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0069E2-805E-5B4F-A339-ED9934AF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Flex-Item (Child)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8E817C-3FDA-6BA4-6D6C-4A19C7EF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flex-basis: value; </a:t>
            </a:r>
          </a:p>
          <a:p>
            <a:pPr lvl="1"/>
            <a:r>
              <a:rPr lang="en-US" dirty="0"/>
              <a:t>Defines the initial size of a flex item before it grows or shrinks. </a:t>
            </a:r>
          </a:p>
          <a:p>
            <a:pPr lvl="1"/>
            <a:r>
              <a:rPr lang="en-US" dirty="0"/>
              <a:t>Value: </a:t>
            </a:r>
          </a:p>
          <a:p>
            <a:pPr lvl="2"/>
            <a:r>
              <a:rPr lang="en-US" sz="2400" dirty="0"/>
              <a:t>A length unit (e.g., 200px, 50%).</a:t>
            </a:r>
          </a:p>
          <a:p>
            <a:r>
              <a:rPr lang="en-US" dirty="0"/>
              <a:t>align-self: value;</a:t>
            </a:r>
          </a:p>
          <a:p>
            <a:pPr lvl="1"/>
            <a:r>
              <a:rPr lang="en-US" dirty="0"/>
              <a:t>Allows a flex item to override the align-items value for itself. </a:t>
            </a:r>
          </a:p>
          <a:p>
            <a:pPr lvl="1"/>
            <a:r>
              <a:rPr lang="en-US" dirty="0"/>
              <a:t>Values: </a:t>
            </a:r>
          </a:p>
          <a:p>
            <a:pPr lvl="2"/>
            <a:r>
              <a:rPr lang="en-US" sz="2400" dirty="0"/>
              <a:t>auto, flex-start, </a:t>
            </a:r>
          </a:p>
          <a:p>
            <a:pPr lvl="2"/>
            <a:r>
              <a:rPr lang="en-US" sz="2400" dirty="0"/>
              <a:t>flex-end, center, </a:t>
            </a:r>
          </a:p>
          <a:p>
            <a:pPr lvl="2"/>
            <a:r>
              <a:rPr lang="en-US" sz="2400" dirty="0"/>
              <a:t>baseline, stretch.</a:t>
            </a:r>
            <a:endParaRPr lang="en-PK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D8E1-4A18-008E-D146-44F201A4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E500-2F45-05E1-5602-131F68DD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4BA18-F617-158B-A887-D8F854F5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733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A50E1F-8B17-8F6E-9841-AFFE7D4A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and Inline Layouts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4F0377-E0C8-E937-26F2-06EE4240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elements: </a:t>
            </a:r>
          </a:p>
          <a:p>
            <a:pPr lvl="1"/>
            <a:r>
              <a:rPr lang="en-US" sz="2800" dirty="0"/>
              <a:t>Take up the full width of their container and stack vertically (e.g., &lt;div&gt;, &lt;p&gt;). </a:t>
            </a:r>
          </a:p>
          <a:p>
            <a:r>
              <a:rPr lang="en-US" dirty="0"/>
              <a:t>Inline elements: </a:t>
            </a:r>
          </a:p>
          <a:p>
            <a:pPr lvl="1"/>
            <a:r>
              <a:rPr lang="en-US" sz="2800" dirty="0"/>
              <a:t>Take up only as much space as their content and flow horizontally (e.g., &lt;span&gt;, &lt;a&gt;).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23EF-7F75-8872-B5B2-DD1D0F1E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3CF1-24C7-B98E-A1A0-AE1A68B7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8B6E5-12EB-272A-2499-CF06B18F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760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C70F-9C7E-0725-18C9-3782E2168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64892-0791-B425-44F1-518DE4E5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(Important)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7C13F-7E94-E8F5-21D6-0D49B1AC4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598A41-5349-738D-3F0A-30016EAE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DD409D-F785-7542-3CFC-AC2572FA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0E3D7A-9236-7BE1-48C6-5455016F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59175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8DAB-72BA-E619-2521-E4A852051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D36A0F-8207-146C-FA8D-E223B860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E1DDBC-A2F6-24AC-B8D1-BF3A54591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two-dimensional system that allows you to design web layouts by defining both rows and columns. </a:t>
            </a:r>
          </a:p>
          <a:p>
            <a:r>
              <a:rPr lang="en-US" sz="2800" dirty="0"/>
              <a:t>It’s a powerful tool for creating complex and responsive layouts with ease, allowing you to position items within a grid.</a:t>
            </a:r>
          </a:p>
          <a:p>
            <a:r>
              <a:rPr lang="en-US" dirty="0"/>
              <a:t>A</a:t>
            </a:r>
            <a:r>
              <a:rPr lang="en-US" sz="2800" dirty="0"/>
              <a:t>nd, control how they span across rows and columns.</a:t>
            </a:r>
          </a:p>
          <a:p>
            <a:r>
              <a:rPr lang="en-US" dirty="0"/>
              <a:t>Two components are necessary to make this work,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Grid Container: The parent element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display: grid;</a:t>
            </a:r>
            <a:r>
              <a:rPr lang="en-US" dirty="0"/>
              <a:t> is applied.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Grid Items: The child elements inside the grid container that are arranged into rows and columns.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1DFCA-AB5F-A93D-E626-623374B7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0292-BACD-4A0A-8967-7451ED2D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214C-623D-18BF-DE9E-CAFD38C9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7802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FB19-8B01-2129-94BB-CFB0F744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E1A9C9-88EF-E98F-9965-8C3A418F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3B55-6C26-4A06-5C4A-F26C8ED6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9362-14B1-1667-7456-53CA7299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E6093-18D4-6762-B9F1-B9F9294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32</a:t>
            </a:fld>
            <a:endParaRPr lang="en-PK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18933B-2729-5E40-DA3E-F32AC6343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026" y="1866805"/>
            <a:ext cx="785952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.container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display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grid;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Other grid properties to manage layout */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dirty="0">
              <a:solidFill>
                <a:srgbClr val="C8C3B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.item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Grid items within the container */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2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D6BEF-B699-F770-002D-288B31F3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5C42B-7AFB-C99C-3743-56B2865A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0B2C2F-669F-367C-F043-8B46BB53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display: grid; </a:t>
            </a:r>
          </a:p>
          <a:p>
            <a:pPr lvl="1"/>
            <a:r>
              <a:rPr lang="en-US" dirty="0"/>
              <a:t>This turns the container into a grid container, and its children become grid items.</a:t>
            </a:r>
          </a:p>
          <a:p>
            <a:r>
              <a:rPr lang="en-US" sz="2800" dirty="0"/>
              <a:t>grid-template-columns, grid-template-rows </a:t>
            </a:r>
          </a:p>
          <a:p>
            <a:pPr lvl="1"/>
            <a:r>
              <a:rPr lang="en-US" dirty="0"/>
              <a:t>Defines the number and size of the grid columns and rows. </a:t>
            </a:r>
          </a:p>
          <a:p>
            <a:pPr lvl="1"/>
            <a:r>
              <a:rPr lang="en-US" dirty="0"/>
              <a:t>You can define the size using units like </a:t>
            </a:r>
            <a:r>
              <a:rPr lang="en-US" dirty="0" err="1"/>
              <a:t>px</a:t>
            </a:r>
            <a:r>
              <a:rPr lang="en-US" dirty="0"/>
              <a:t>, %, </a:t>
            </a:r>
            <a:r>
              <a:rPr lang="en-US" dirty="0" err="1"/>
              <a:t>fr</a:t>
            </a:r>
            <a:r>
              <a:rPr lang="en-US" dirty="0"/>
              <a:t> (fraction), auto, etc.</a:t>
            </a:r>
          </a:p>
          <a:p>
            <a:pPr marL="0" indent="0">
              <a:buNone/>
            </a:pPr>
            <a:endParaRPr kumimoji="0" lang="en-US" altLang="en-PK" sz="1900" b="1" i="0" u="none" strike="noStrike" cap="none" normalizeH="0" baseline="0" dirty="0">
              <a:ln>
                <a:noFill/>
              </a:ln>
              <a:solidFill>
                <a:srgbClr val="BB0066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19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.container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19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19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grid-template-columns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9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900" b="1" i="0" u="none" strike="noStrike" cap="none" normalizeH="0" baseline="0" dirty="0" err="1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</a:t>
            </a:r>
            <a:r>
              <a:rPr kumimoji="0" lang="en-PK" altLang="en-PK" sz="19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fr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Two equal columns */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9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US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	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grid-template-rows: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9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auto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9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300px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One row with automatic height, one with fixed height */</a:t>
            </a: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9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19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DC2E-18C9-78DF-F1AC-2F98DBD5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B332-5945-961D-5A5E-5427B581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61EA-0F63-0644-8189-01B111BB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33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A4231-3F13-3229-3081-1659AD2B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13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940BB-5C2B-B46D-28C3-8FAEF126B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100CA6-626B-7FB1-6AA5-C64CE53A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9DF390-00E8-1A7F-0AB0-5F7D971C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400" dirty="0">
                <a:latin typeface="Arial Unicode MS"/>
              </a:rPr>
              <a:t>A 3-column layout where the first column is 200px, the second is 1fr (fractional unit), and the third is 2fr.</a:t>
            </a:r>
            <a:endParaRPr kumimoji="0" lang="en-US" altLang="en-PK" sz="200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indent="0">
              <a:buNone/>
            </a:pPr>
            <a:endParaRPr lang="en-US" altLang="en-PK" sz="2000" b="1" dirty="0">
              <a:solidFill>
                <a:srgbClr val="BB0066"/>
              </a:solidFill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.container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grid-template-columns: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200px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PK" sz="1900" b="1" i="0" u="none" strike="noStrike" cap="none" normalizeH="0" baseline="0" dirty="0">
              <a:ln>
                <a:noFill/>
              </a:ln>
              <a:solidFill>
                <a:srgbClr val="BB0066"/>
              </a:solidFill>
              <a:effectLst/>
              <a:latin typeface="Arial Unicode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AE0E-83DE-F47C-9713-F9BBE229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C5E6-77C9-71A8-F4E0-9189A76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4F9A-9D19-B96A-E38E-608E4ABE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34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4619E-34B3-15AF-0DBB-84D69A0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45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45681-60F2-931E-AB29-79AB3507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578CA3-BF76-36FF-A12C-36DAD9D2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04ABE8-6034-CC84-2FF5-F8A96DE2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PK" sz="2400" dirty="0">
                <a:latin typeface="Arial Unicode MS"/>
              </a:rPr>
              <a:t>gap: value; </a:t>
            </a:r>
          </a:p>
          <a:p>
            <a:pPr lvl="1"/>
            <a:r>
              <a:rPr lang="en-US" altLang="en-PK" sz="2000" dirty="0">
                <a:latin typeface="Arial Unicode MS"/>
              </a:rPr>
              <a:t>Defines the space between grid items (like margin between grid cells). </a:t>
            </a:r>
          </a:p>
          <a:p>
            <a:pPr lvl="1"/>
            <a:r>
              <a:rPr lang="en-US" altLang="en-PK" sz="2000" dirty="0">
                <a:latin typeface="Arial Unicode MS"/>
              </a:rPr>
              <a:t>You can set column-gap and row-gap separately, or use gap for both.</a:t>
            </a:r>
          </a:p>
          <a:p>
            <a:r>
              <a:rPr lang="en-US" altLang="en-PK" sz="2400" dirty="0">
                <a:latin typeface="Arial Unicode MS"/>
              </a:rPr>
              <a:t>grid-template-areas: “values”; </a:t>
            </a:r>
          </a:p>
          <a:p>
            <a:pPr lvl="1"/>
            <a:r>
              <a:rPr lang="en-US" altLang="en-PK" sz="2000" dirty="0">
                <a:latin typeface="Arial Unicode MS"/>
              </a:rPr>
              <a:t>Defines areas of the grid using named grid areas, allowing you to position grid items easily.</a:t>
            </a:r>
          </a:p>
          <a:p>
            <a:pPr marL="457200" lvl="1" indent="0">
              <a:buNone/>
            </a:pPr>
            <a:endParaRPr lang="en-US" altLang="en-PK" sz="1600" dirty="0"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.container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grid-template-areas: 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"header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header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header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 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dirty="0">
                <a:latin typeface="Arial Unicode MS"/>
              </a:rPr>
              <a:t>			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"sidebar content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content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 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PK" dirty="0">
                <a:latin typeface="Arial Unicode MS"/>
              </a:rPr>
              <a:t>				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"footer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footer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footer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"; 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.header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grid-area: header;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}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.sidebar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grid-area: sidebar;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}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.content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r>
              <a:rPr kumimoji="0" lang="en-PK" altLang="en-PK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grid-area: content;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} </a:t>
            </a:r>
            <a:endParaRPr kumimoji="0" lang="en-US" altLang="en-PK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.footer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grid-area: footer;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}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03CB-40A8-6F6D-31F6-8A3014F8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8D6D-D5FE-DC50-7F6E-9401AD5E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9794-4943-C16A-326F-7A8A1597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35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63003-F4AD-547D-57B9-452574AE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94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8145B-C70C-17A7-08C0-B9C925782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0C086A-AF18-622A-5513-C19FEA21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EB1A53-0AF1-19E9-7E82-0C9D095D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400" dirty="0">
                <a:latin typeface="Arial Unicode MS"/>
              </a:rPr>
              <a:t>justify-items: value; align-items: value; </a:t>
            </a:r>
          </a:p>
          <a:p>
            <a:pPr lvl="1"/>
            <a:r>
              <a:rPr lang="en-US" altLang="en-PK" sz="2000" dirty="0">
                <a:latin typeface="Arial Unicode MS"/>
              </a:rPr>
              <a:t>justify-items: Aligns items horizontally (left, right, center, stretch). </a:t>
            </a:r>
          </a:p>
          <a:p>
            <a:pPr lvl="1"/>
            <a:r>
              <a:rPr lang="en-US" altLang="en-PK" sz="2000" dirty="0">
                <a:latin typeface="Arial Unicode MS"/>
              </a:rPr>
              <a:t>align-items: Aligns items vertically (top, bottom, center, stretch).</a:t>
            </a:r>
            <a:endParaRPr lang="en-US" altLang="en-PK" sz="5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PK" sz="2400" b="1" i="0" u="none" strike="noStrike" cap="none" normalizeH="0" baseline="0" dirty="0">
              <a:ln>
                <a:noFill/>
              </a:ln>
              <a:solidFill>
                <a:srgbClr val="BB0066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.container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justify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-items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Horizontally </a:t>
            </a: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items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align-items: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Vertically </a:t>
            </a: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items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0F46-A301-5AA1-363E-67B17CBE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2C0C-3B49-5DE6-55F0-A9BE1FF0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0868-1359-6E3F-1539-69B0A24E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36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68BA03-0869-472A-2599-24FD12EA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68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ACEC8-2E22-7D37-8D41-A10659FAD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C03F0D-5388-75F4-4C07-FB74E7F8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Grid-Container (Parent)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3695CF-061F-2634-2CB2-1ADF7AFB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400" dirty="0">
                <a:latin typeface="Arial Unicode MS"/>
              </a:rPr>
              <a:t>justify-content: value; align-content: value;</a:t>
            </a:r>
          </a:p>
          <a:p>
            <a:pPr lvl="1"/>
            <a:r>
              <a:rPr lang="en-US" altLang="en-PK" sz="2000" dirty="0">
                <a:latin typeface="Arial Unicode MS"/>
              </a:rPr>
              <a:t>justify-content: Aligns the grid horizontally (left, right, center, space-between). </a:t>
            </a:r>
          </a:p>
          <a:p>
            <a:pPr lvl="1"/>
            <a:r>
              <a:rPr lang="en-US" altLang="en-PK" sz="2000" dirty="0">
                <a:latin typeface="Arial Unicode MS"/>
              </a:rPr>
              <a:t>align-content: Aligns the grid vertically.</a:t>
            </a: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.container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0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justify-content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the entire grid horizontally */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0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align-content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space-between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Spread the rows equally vertically */</a:t>
            </a:r>
            <a:endParaRPr lang="en-US" altLang="en-PK" sz="2000" dirty="0">
              <a:solidFill>
                <a:srgbClr val="C8C3BC"/>
              </a:solidFill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72500-C441-C968-D987-44744C58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8BD3-C6FE-D61B-B3AF-E7F325C3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DDE7-D4F6-2BDC-2760-713710A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37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88F42C-B132-99F3-C3A2-5C046C0BD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923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7DAE6-0178-7FE3-235D-103EADD29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1260D-50CC-A5F4-F330-5D2AB4FB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Grid-Item (Child)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CDFCBF-A448-72DA-3726-1B6176B45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400" dirty="0">
                <a:latin typeface="Arial Unicode MS"/>
              </a:rPr>
              <a:t>grid-column: value; grid-row: value; </a:t>
            </a:r>
          </a:p>
          <a:p>
            <a:pPr lvl="1"/>
            <a:r>
              <a:rPr lang="en-US" altLang="en-PK" sz="2000" dirty="0">
                <a:latin typeface="Arial Unicode MS"/>
              </a:rPr>
              <a:t>Allows grid items to span multiple columns or rows. </a:t>
            </a:r>
          </a:p>
          <a:p>
            <a:pPr lvl="1"/>
            <a:r>
              <a:rPr lang="en-US" altLang="en-PK" sz="2000" dirty="0">
                <a:latin typeface="Arial Unicode MS"/>
              </a:rPr>
              <a:t>Syntax: grid-column: start / end; or grid-row: start / end;</a:t>
            </a: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.item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grid-column: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3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Span from column 1 to column 3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grid-row: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Span from row 1 to row 2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9879-3C8E-37A9-3DC4-90599A1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4DF95-FD4B-9A6D-8D2F-E195E265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A662-8EC6-65A7-6D6E-391D485C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38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D3481D-00B6-C314-0C7C-1CA2953B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6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59D2E-3EFC-0820-05AE-35297BFB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8BC552-A98A-4691-12A5-725AC8CF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Grid-Item (Child)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FDDF8E-8414-E43A-63E1-BB9FF4A8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400" dirty="0">
                <a:latin typeface="Arial Unicode MS"/>
              </a:rPr>
              <a:t>grid-area: value;</a:t>
            </a:r>
          </a:p>
          <a:p>
            <a:pPr lvl="1"/>
            <a:r>
              <a:rPr lang="en-US" altLang="en-PK" sz="2000" dirty="0">
                <a:latin typeface="Arial Unicode MS"/>
              </a:rPr>
              <a:t>Assigns a grid item to a named grid area (if using grid-template-areas).</a:t>
            </a: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.item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grid-area: header;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Place item in the 'header' area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D954-96D6-7314-7130-1DFEBB25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8AE5-452B-0364-D73E-E8A986A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61CB-807C-8031-A778-DCD1FD6F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39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5880E-9598-01E6-C856-25622568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4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19D67-CADA-B881-8180-C17C0D210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327096-78DD-E85A-7091-BA0F773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Floats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38C283-F159-DAD1-BD47-402B8A3F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position elements to the left or right of their container</a:t>
            </a:r>
          </a:p>
          <a:p>
            <a:r>
              <a:rPr lang="en-US" dirty="0"/>
              <a:t>Allowing text and inline elements to wrap around them</a:t>
            </a:r>
          </a:p>
          <a:p>
            <a:r>
              <a:rPr lang="en-US" dirty="0"/>
              <a:t>It was commonly used for creating column-based layouts before Flexbox and Grid were introduced,</a:t>
            </a:r>
          </a:p>
          <a:p>
            <a:r>
              <a:rPr lang="en-US" dirty="0"/>
              <a:t>But, it's now mainly used for specific tasks like floating images within text</a:t>
            </a: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DE4F2-8567-2AC5-DEC8-44DA2695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244B9-0610-35B2-5798-A2E6DAF1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95C-3B43-248D-AA3C-67B0FD97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</a:t>
            </a:fld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C60ACE-8E5D-5333-9314-DBAF232C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523" y="4509691"/>
            <a:ext cx="264495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.float-left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0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float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left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0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width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200px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0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margin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10px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505D5-A29B-43BF-4947-DF17BF323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725" y="5125243"/>
            <a:ext cx="62933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img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src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"image.jpg"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class=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"float-left"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alt=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"An image"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&lt;p&gt;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This text will wrap around the floated image.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&lt;/p&gt;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90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4556-34F4-235A-3906-E24E961AF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BE1479-E044-F9A5-5256-CC1AE291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Grid-Item (Child)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6A0B3A-9E62-F533-7B1A-12331724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400" dirty="0">
                <a:latin typeface="Arial Unicode MS"/>
              </a:rPr>
              <a:t>justify-self: value; align-self: value; </a:t>
            </a:r>
          </a:p>
          <a:p>
            <a:pPr lvl="1"/>
            <a:r>
              <a:rPr lang="en-US" altLang="en-PK" sz="2000" dirty="0">
                <a:latin typeface="Arial Unicode MS"/>
              </a:rPr>
              <a:t>Overrides justify-items and align-items for individual grid items. </a:t>
            </a:r>
          </a:p>
          <a:p>
            <a:pPr lvl="1"/>
            <a:r>
              <a:rPr lang="en-US" altLang="en-PK" sz="2000" dirty="0">
                <a:latin typeface="Arial Unicode MS"/>
              </a:rPr>
              <a:t>justify-self: Controls horizontal alignment of the grid item. </a:t>
            </a:r>
          </a:p>
          <a:p>
            <a:pPr lvl="1"/>
            <a:r>
              <a:rPr lang="en-US" altLang="en-PK" sz="2000" dirty="0">
                <a:latin typeface="Arial Unicode MS"/>
              </a:rPr>
              <a:t>align-self: Controls vertical alignment of the grid item.</a:t>
            </a: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.item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lang="en-PK" altLang="en-PK" sz="2400" b="1" dirty="0">
                <a:solidFill>
                  <a:srgbClr val="008800"/>
                </a:solidFill>
                <a:latin typeface="Arial Unicode MS"/>
              </a:rPr>
              <a:t>justify-self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end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Align this item to the right in its grid cell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lang="en-PK" altLang="en-PK" sz="2400" b="1" dirty="0">
                <a:solidFill>
                  <a:srgbClr val="008800"/>
                </a:solidFill>
                <a:latin typeface="Arial Unicode MS"/>
              </a:rPr>
              <a:t>align-self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center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Align this item to the </a:t>
            </a: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center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vertically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PK" sz="2400" dirty="0">
              <a:latin typeface="Arial Unicode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B31E-F77F-2574-C6C7-18EC1FC7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CBC4-58F1-266B-B6FE-3DC68F19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6D80B-6298-0076-B957-29B1CD36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40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E543D-AF14-AA86-8B9A-C5F9D891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53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3FDD-A413-F7B4-05E8-1B5E6046E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0DCAC-CE69-BD54-B972-EC3F65DC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78CFA-3FA4-A971-A0ED-762546766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EA012C-DCF0-13DD-4E58-978A95D1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A82952-D49D-D5A0-9848-5D37CA37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030689-E2E3-A759-C36D-F3713674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9026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AFB5C-D365-3C4A-8E08-B6099DE6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E60378-FBAC-A863-6321-9CC626D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for Different Screen Sizes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D70DAE-498F-227F-9795-A4ED10FB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PK" sz="2400" dirty="0">
                <a:latin typeface="Arial Unicode MS"/>
              </a:rPr>
              <a:t>Media queries are the core feature of responsive design. </a:t>
            </a:r>
          </a:p>
          <a:p>
            <a:r>
              <a:rPr lang="en-US" altLang="en-PK" sz="2400" dirty="0">
                <a:latin typeface="Arial Unicode MS"/>
              </a:rPr>
              <a:t>They allow you to apply different styles depending on the size of the user’s screen, orientation, or even device features.</a:t>
            </a:r>
          </a:p>
          <a:p>
            <a:r>
              <a:rPr lang="en-US" altLang="en-PK" sz="2400" dirty="0">
                <a:latin typeface="Arial Unicode MS"/>
              </a:rPr>
              <a:t>Common Media Query Properties: </a:t>
            </a:r>
          </a:p>
          <a:p>
            <a:pPr lvl="1"/>
            <a:r>
              <a:rPr lang="en-US" altLang="en-PK" sz="2000" dirty="0">
                <a:latin typeface="Arial Unicode MS"/>
              </a:rPr>
              <a:t>max-width: Target styles for screens smaller than or equal to a specific width. </a:t>
            </a:r>
          </a:p>
          <a:p>
            <a:pPr lvl="1"/>
            <a:r>
              <a:rPr lang="en-US" altLang="en-PK" sz="2000" dirty="0">
                <a:latin typeface="Arial Unicode MS"/>
              </a:rPr>
              <a:t>min-width: Target styles for screens larger than or equal to a specific width.</a:t>
            </a:r>
          </a:p>
          <a:p>
            <a:pPr lvl="1"/>
            <a:r>
              <a:rPr lang="en-US" altLang="en-PK" sz="2000" dirty="0">
                <a:latin typeface="Arial Unicode MS"/>
              </a:rPr>
              <a:t>orientation: Can target portrait (tall) or landscape (wide) screen orientations.</a:t>
            </a:r>
          </a:p>
          <a:p>
            <a:endParaRPr lang="en-US" altLang="en-PK" sz="2400" dirty="0">
              <a:latin typeface="Arial Unicode M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6987-CF89-F7D7-19F7-E5853803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F39C-7689-36C3-9F6E-EC1B30B1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22323-362F-126B-F7AA-92796E45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42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A77532-75DB-7CED-9964-0CF59AAE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90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CFA4-A5F5-882C-DD9E-AAD6C6A1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00682-4D17-E132-3920-30CB5A62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for Different Screen Sizes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9A653F-6D52-DE14-761F-E9006807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Desktop screens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@media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min-width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1024px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body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	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font-size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24</a:t>
            </a:r>
            <a:r>
              <a:rPr kumimoji="0" lang="en-PK" altLang="en-PK" sz="2400" b="1" i="0" u="none" strike="noStrike" cap="none" normalizeH="0" baseline="0" dirty="0" err="1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px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400" dirty="0">
              <a:solidFill>
                <a:srgbClr val="C8C3BC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Tablet screens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@media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max-width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768px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body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	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font-size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16px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Mobile screens */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@media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max-width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480px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4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body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	</a:t>
            </a: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font-size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24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8</a:t>
            </a:r>
            <a:r>
              <a:rPr kumimoji="0" lang="en-PK" altLang="en-PK" sz="2400" b="1" i="0" u="none" strike="noStrike" cap="none" normalizeH="0" baseline="0" dirty="0" err="1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px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	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10C1-FA88-9FB0-CFC0-55B7FB16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FD03-3AF2-6751-CB1C-559F3BF4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C7451-01F6-C7D3-BEF1-B4B96820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43</a:t>
            </a:fld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B1744E-0C3C-C524-36F6-507989C2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6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6F46-2C03-B20D-3E0A-F09520E3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70083-D33D-DD18-5D8F-A3382734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BBEAF-3FA2-53B9-21CF-D341AE13F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B2545AA-0CF0-25B6-26D1-260F4607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ED4B97-9B16-8DD3-C012-98258F4A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DFB0A-1B3C-BFE6-10F7-A2B704AE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8531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069F5-627F-6481-5AAD-9AF6F40D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34B-A6DE-09E2-4367-50168679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Selectors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466A-49DF-8186-4C7B-6EBE0095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Also called pseudo-classes and pseudo-elements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Special keywords added to selectors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To style specific parts of an element or to define the element's state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Apply styles based on conditions or elements that aren't directly accessible via normal CSS selectors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There are two main types of pseudo-selectors:</a:t>
            </a:r>
          </a:p>
          <a:p>
            <a:pPr marL="914400" lvl="1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PK" sz="2800" dirty="0"/>
              <a:t>Pseudo-classes</a:t>
            </a:r>
          </a:p>
          <a:p>
            <a:pPr marL="914400" lvl="1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PK" sz="2800" dirty="0"/>
              <a:t>Pseudo-elements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49C5-2106-A3CE-A6D3-21555E03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F6B6-134B-DCDF-9ED5-145D263D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10AE-2407-A7D0-B51F-B30F1A45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2548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7AD33-E2AE-C2AD-C0E2-150DF421A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9242-C0F5-351B-997C-CA87C1E6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Pseudo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27613-7013-6EBB-532B-B1B15A456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Target an element's state or a particular condition of an element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They don’t add content but rather apply styles based on the state of the element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States such as when it's being 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hovered, 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focused, 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or when it's the first child in a container </a:t>
            </a:r>
          </a:p>
          <a:p>
            <a:pPr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or last child in a container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5ECA2-2009-29F5-BD8B-C3071CD1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C23C-CA7A-6228-C622-F0A4FA72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D741-DE60-E19F-971E-1988A592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2717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1FFB2-04FB-6A66-2170-3B749EBC9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1982-2630-81BD-5F82-F316BAF2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Pseudo Classes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742D-75CE-4359-8368-A1F0BADE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AC91-1646-E3BC-87FB-C7CB6E3A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8C25-A256-82C0-EF6F-CC47194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47</a:t>
            </a:fld>
            <a:endParaRPr lang="en-P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2922AB-AFC5-6F12-BECA-E8AB43626DE7}"/>
              </a:ext>
            </a:extLst>
          </p:cNvPr>
          <p:cNvGrpSpPr/>
          <p:nvPr/>
        </p:nvGrpSpPr>
        <p:grpSpPr>
          <a:xfrm>
            <a:off x="688258" y="1823541"/>
            <a:ext cx="2743200" cy="2199977"/>
            <a:chOff x="658761" y="1749063"/>
            <a:chExt cx="2743200" cy="219997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DEBE6DA7-E7CC-061F-F6B3-686334DB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02" y="3025710"/>
              <a:ext cx="2593258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a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:hover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	</a:t>
              </a:r>
              <a:r>
                <a:rPr kumimoji="0" lang="en-PK" altLang="en-PK" sz="2000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red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C00DBB-EC35-B19D-F9E7-ACC594B8D6AA}"/>
                </a:ext>
              </a:extLst>
            </p:cNvPr>
            <p:cNvSpPr txBox="1"/>
            <p:nvPr/>
          </p:nvSpPr>
          <p:spPr>
            <a:xfrm>
              <a:off x="658761" y="1749063"/>
              <a:ext cx="2743200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:hover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When the user hovers over a link, it changes color to red</a:t>
              </a:r>
              <a:endParaRPr lang="en-PK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6F69A8-1459-9213-52D7-9B9FE0E88D9B}"/>
              </a:ext>
            </a:extLst>
          </p:cNvPr>
          <p:cNvGrpSpPr/>
          <p:nvPr/>
        </p:nvGrpSpPr>
        <p:grpSpPr>
          <a:xfrm>
            <a:off x="3581400" y="1823541"/>
            <a:ext cx="3832122" cy="2199977"/>
            <a:chOff x="658761" y="1749063"/>
            <a:chExt cx="3832122" cy="219997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0D690858-88E9-9918-85C3-5966DCE8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02" y="3025710"/>
              <a:ext cx="3682181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 err="1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input</a:t>
              </a:r>
              <a:r>
                <a:rPr kumimoji="0" lang="en-PK" altLang="en-PK" sz="2000" b="1" i="0" u="none" strike="noStrike" cap="none" normalizeH="0" baseline="0" dirty="0" err="1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:focus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sz="2000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outline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6600EE"/>
                  </a:solidFill>
                  <a:effectLst/>
                  <a:latin typeface="Arial Unicode MS"/>
                </a:rPr>
                <a:t>2px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solid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blue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02E345-ABF6-49AC-0357-B082ECF5A18E}"/>
                </a:ext>
              </a:extLst>
            </p:cNvPr>
            <p:cNvSpPr txBox="1"/>
            <p:nvPr/>
          </p:nvSpPr>
          <p:spPr>
            <a:xfrm>
              <a:off x="658761" y="1749063"/>
              <a:ext cx="383212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focus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Targets an element when it is focused, such as a text input or button.</a:t>
              </a:r>
              <a:endParaRPr lang="en-PK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31C55A-59CF-0ACB-FA0D-A604C228E1CF}"/>
              </a:ext>
            </a:extLst>
          </p:cNvPr>
          <p:cNvGrpSpPr/>
          <p:nvPr/>
        </p:nvGrpSpPr>
        <p:grpSpPr>
          <a:xfrm>
            <a:off x="7563464" y="1823541"/>
            <a:ext cx="4156588" cy="2199977"/>
            <a:chOff x="658761" y="1749063"/>
            <a:chExt cx="4156588" cy="2199977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0336B8B-912A-7774-CB40-D06C1EE5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03" y="3025710"/>
              <a:ext cx="4006646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 err="1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li</a:t>
              </a:r>
              <a:r>
                <a:rPr kumimoji="0" lang="en-PK" altLang="en-PK" sz="2000" b="1" i="0" u="none" strike="noStrike" cap="none" normalizeH="0" baseline="0" dirty="0" err="1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:nth-child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(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2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)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sz="2000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background-</a:t>
              </a:r>
              <a:r>
                <a:rPr kumimoji="0" lang="en-PK" altLang="en-PK" sz="2000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US" altLang="en-PK" sz="2000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red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5019ED-538C-551B-5904-7A9A6A10AF8B}"/>
                </a:ext>
              </a:extLst>
            </p:cNvPr>
            <p:cNvSpPr txBox="1"/>
            <p:nvPr/>
          </p:nvSpPr>
          <p:spPr>
            <a:xfrm>
              <a:off x="658761" y="1749063"/>
              <a:ext cx="3790336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nth-child(n)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Targets nth child of an element.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apply a red background to the second list item.</a:t>
              </a:r>
              <a:endParaRPr lang="en-PK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1B55C4-C133-6FA1-1801-60C00703B2A9}"/>
              </a:ext>
            </a:extLst>
          </p:cNvPr>
          <p:cNvGrpSpPr/>
          <p:nvPr/>
        </p:nvGrpSpPr>
        <p:grpSpPr>
          <a:xfrm>
            <a:off x="688258" y="4162321"/>
            <a:ext cx="3832122" cy="1916749"/>
            <a:chOff x="658761" y="1749063"/>
            <a:chExt cx="3832122" cy="1916749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55CC2B39-E15C-0954-E5E6-C32B857C1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02" y="2742482"/>
              <a:ext cx="3682181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p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:first-child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</a:t>
              </a:r>
              <a:r>
                <a:rPr kumimoji="0" lang="en-US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PK" sz="2000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font-weight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bold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</a:t>
              </a:r>
              <a:r>
                <a:rPr kumimoji="0" lang="en-US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CF6DFF-9C8A-EE6B-5AB4-518F7D85F727}"/>
                </a:ext>
              </a:extLst>
            </p:cNvPr>
            <p:cNvSpPr txBox="1"/>
            <p:nvPr/>
          </p:nvSpPr>
          <p:spPr>
            <a:xfrm>
              <a:off x="658761" y="1749063"/>
              <a:ext cx="383212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:first-child </a:t>
              </a:r>
              <a:r>
                <a:rPr lang="en-US" dirty="0"/>
                <a:t>&amp;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:last-child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Targets the first or last child of an element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E96D15-0786-2E5E-E4B3-F1A0678BF51C}"/>
              </a:ext>
            </a:extLst>
          </p:cNvPr>
          <p:cNvGrpSpPr/>
          <p:nvPr/>
        </p:nvGrpSpPr>
        <p:grpSpPr>
          <a:xfrm>
            <a:off x="4675239" y="4162321"/>
            <a:ext cx="4272116" cy="1916749"/>
            <a:chOff x="658761" y="1749063"/>
            <a:chExt cx="4272116" cy="1916749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6F1DFC83-5FED-8DA2-BE66-49867637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96" y="2742482"/>
              <a:ext cx="4006646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input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[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type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=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"checkbox"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]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:checked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sz="2000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background-</a:t>
              </a:r>
              <a:r>
                <a:rPr kumimoji="0" lang="en-PK" altLang="en-PK" sz="2000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green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5C7738-FB30-3DBF-58F8-BC3802C3EF96}"/>
                </a:ext>
              </a:extLst>
            </p:cNvPr>
            <p:cNvSpPr txBox="1"/>
            <p:nvPr/>
          </p:nvSpPr>
          <p:spPr>
            <a:xfrm>
              <a:off x="658761" y="1749063"/>
              <a:ext cx="427211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:checked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Targets checkboxes or radio buttons that are checked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D2636E-0C19-2E1C-2A9F-573B3A8A6735}"/>
              </a:ext>
            </a:extLst>
          </p:cNvPr>
          <p:cNvGrpSpPr/>
          <p:nvPr/>
        </p:nvGrpSpPr>
        <p:grpSpPr>
          <a:xfrm>
            <a:off x="9102214" y="4156373"/>
            <a:ext cx="2743200" cy="2076585"/>
            <a:chOff x="658761" y="1749063"/>
            <a:chExt cx="2743200" cy="2076585"/>
          </a:xfrm>
        </p:grpSpPr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5E56CE1C-980C-F9C5-490D-698066BF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32" y="2902318"/>
              <a:ext cx="2593258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 err="1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button</a:t>
              </a:r>
              <a:r>
                <a:rPr kumimoji="0" lang="en-PK" altLang="en-PK" sz="2000" b="1" i="0" u="none" strike="noStrike" cap="none" normalizeH="0" baseline="0" dirty="0" err="1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:disabled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sz="2000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bg</a:t>
              </a:r>
              <a:r>
                <a:rPr kumimoji="0" lang="en-PK" altLang="en-PK" sz="2000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-c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sz="2000" b="0" i="0" u="none" strike="noStrike" cap="none" normalizeH="0" baseline="0" dirty="0" err="1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gray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F8BED4E-F280-6F8F-D27D-2DE7F0AD20B5}"/>
                </a:ext>
              </a:extLst>
            </p:cNvPr>
            <p:cNvSpPr txBox="1"/>
            <p:nvPr/>
          </p:nvSpPr>
          <p:spPr>
            <a:xfrm>
              <a:off x="658761" y="1749063"/>
              <a:ext cx="27432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disabled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Targets form elements that are disabled</a:t>
              </a:r>
              <a:endParaRPr lang="en-PK" dirty="0"/>
            </a:p>
          </p:txBody>
        </p:sp>
      </p:grpSp>
    </p:spTree>
    <p:extLst>
      <p:ext uri="{BB962C8B-B14F-4D97-AF65-F5344CB8AC3E}">
        <p14:creationId xmlns:p14="http://schemas.microsoft.com/office/powerpoint/2010/main" val="912340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CDC97-53F6-8BC6-D23A-E33316173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FEFF-7456-74F1-817C-50E38857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Pseudo Elements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5EBC-6E3E-D18F-5C02-7BCF1BC0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Targets specific parts of an element rather than its state 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Style parts of an element or add content before or after it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Often used to apply styles to portions of an element's content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D605-9FCC-4963-1502-592C0E58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8371-FC28-781C-1473-B325D9CB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2763-ED76-FA25-E0E5-19660913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201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C42D0-CE57-894D-5033-326D2A555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0-ADEF-77C3-D773-5607452D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Pseudo Elements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8EFB-A0BE-C793-D971-5A2D1AB1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1D231-778A-BE9D-21F3-AF1D4957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B195-82EB-FB1C-52DC-803E850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49</a:t>
            </a:fld>
            <a:endParaRPr lang="en-P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8636F4-CB70-B177-AB70-DFF10E18EC25}"/>
              </a:ext>
            </a:extLst>
          </p:cNvPr>
          <p:cNvGrpSpPr/>
          <p:nvPr/>
        </p:nvGrpSpPr>
        <p:grpSpPr>
          <a:xfrm>
            <a:off x="995517" y="1810999"/>
            <a:ext cx="2893142" cy="2312571"/>
            <a:chOff x="658761" y="1749063"/>
            <a:chExt cx="2893142" cy="231257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9806B1-091C-C2E8-991A-7E7EA328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62" y="2953638"/>
              <a:ext cx="2893141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p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:before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content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effectLst/>
                  <a:latin typeface="Arial Unicode MS"/>
                </a:rPr>
                <a:t>"Note: "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blue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96CC3E-9764-AB62-32D6-A4FB33823A8D}"/>
                </a:ext>
              </a:extLst>
            </p:cNvPr>
            <p:cNvSpPr txBox="1"/>
            <p:nvPr/>
          </p:nvSpPr>
          <p:spPr>
            <a:xfrm>
              <a:off x="658761" y="1749063"/>
              <a:ext cx="289314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:before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Inserts content before the content of the selected element</a:t>
              </a:r>
              <a:endParaRPr lang="en-PK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CF4870-8E1C-FF1F-4F86-07FB1DCE82EE}"/>
              </a:ext>
            </a:extLst>
          </p:cNvPr>
          <p:cNvGrpSpPr/>
          <p:nvPr/>
        </p:nvGrpSpPr>
        <p:grpSpPr>
          <a:xfrm>
            <a:off x="4038600" y="1810999"/>
            <a:ext cx="2893142" cy="2312571"/>
            <a:chOff x="658761" y="1749063"/>
            <a:chExt cx="2893142" cy="231257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DD8C2BBB-07C2-B673-253D-E83B6D462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62" y="2953638"/>
              <a:ext cx="2893141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p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:after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content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“</a:t>
              </a:r>
              <a:r>
                <a:rPr kumimoji="0" lang="en-US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...e</a:t>
              </a:r>
              <a:r>
                <a:rPr kumimoji="0" lang="en-PK" altLang="en-PK" b="0" i="0" u="none" strike="noStrike" cap="none" normalizeH="0" baseline="0" dirty="0" err="1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nd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";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green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4BF0C9-B378-3853-B0AC-EB8F48A54FC8}"/>
                </a:ext>
              </a:extLst>
            </p:cNvPr>
            <p:cNvSpPr txBox="1"/>
            <p:nvPr/>
          </p:nvSpPr>
          <p:spPr>
            <a:xfrm>
              <a:off x="658761" y="1749063"/>
              <a:ext cx="289314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:after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Inserts content after the content of the selected element</a:t>
              </a:r>
              <a:endParaRPr lang="en-PK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D85D3E-EF94-B30E-AFB2-38BEB379B913}"/>
              </a:ext>
            </a:extLst>
          </p:cNvPr>
          <p:cNvGrpSpPr/>
          <p:nvPr/>
        </p:nvGrpSpPr>
        <p:grpSpPr>
          <a:xfrm>
            <a:off x="7081683" y="1810999"/>
            <a:ext cx="2893142" cy="2308325"/>
            <a:chOff x="658761" y="1749063"/>
            <a:chExt cx="2893142" cy="2308325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4DB15A0B-CDB3-0AA8-597F-4A24A302B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62" y="2949392"/>
              <a:ext cx="2893141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p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:first-letter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br>
                <a:rPr kumimoji="0" lang="en-US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</a:br>
              <a:r>
                <a:rPr kumimoji="0" lang="en-US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font-size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6600EE"/>
                  </a:solidFill>
                  <a:effectLst/>
                  <a:latin typeface="Arial Unicode MS"/>
                </a:rPr>
                <a:t>2em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red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9BCE1C-6586-C1D7-EDE3-6330F1FAE6DD}"/>
                </a:ext>
              </a:extLst>
            </p:cNvPr>
            <p:cNvSpPr txBox="1"/>
            <p:nvPr/>
          </p:nvSpPr>
          <p:spPr>
            <a:xfrm>
              <a:off x="658761" y="1749063"/>
              <a:ext cx="289314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:first-letter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Targets the first letter of the selected element's content</a:t>
              </a:r>
              <a:endParaRPr lang="en-PK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21349F-FA3D-8AA3-2584-027B1318F2B9}"/>
              </a:ext>
            </a:extLst>
          </p:cNvPr>
          <p:cNvGrpSpPr/>
          <p:nvPr/>
        </p:nvGrpSpPr>
        <p:grpSpPr>
          <a:xfrm>
            <a:off x="910267" y="4213799"/>
            <a:ext cx="2893142" cy="1763827"/>
            <a:chOff x="658761" y="1749063"/>
            <a:chExt cx="2893142" cy="1763827"/>
          </a:xfrm>
        </p:grpSpPr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B82D336D-1AD4-BC37-4F2F-BD2B24E48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61" y="2681893"/>
              <a:ext cx="28931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700"/>
                  </a:solidFill>
                  <a:effectLst/>
                  <a:latin typeface="Arial Unicode MS"/>
                </a:rPr>
                <a:t>p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:first-line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font-weight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bold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19EA7B-3AB3-E1AC-6398-4A74708D67BF}"/>
                </a:ext>
              </a:extLst>
            </p:cNvPr>
            <p:cNvSpPr txBox="1"/>
            <p:nvPr/>
          </p:nvSpPr>
          <p:spPr>
            <a:xfrm>
              <a:off x="658761" y="1749063"/>
              <a:ext cx="289314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:first-line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Styles the first line of the selected element’s text</a:t>
              </a:r>
              <a:endParaRPr lang="en-PK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E7B5B6-A9D9-A509-8265-CA1EE6084423}"/>
              </a:ext>
            </a:extLst>
          </p:cNvPr>
          <p:cNvGrpSpPr/>
          <p:nvPr/>
        </p:nvGrpSpPr>
        <p:grpSpPr>
          <a:xfrm>
            <a:off x="4038600" y="4213799"/>
            <a:ext cx="4114800" cy="2022239"/>
            <a:chOff x="658761" y="1749063"/>
            <a:chExt cx="4114800" cy="2022239"/>
          </a:xfrm>
        </p:grpSpPr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id="{470D0BD9-5B59-7D21-79E0-603C3CDF7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61" y="2663306"/>
              <a:ext cx="4114800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555555"/>
                  </a:solidFill>
                  <a:effectLst/>
                  <a:latin typeface="Arial Unicode MS"/>
                </a:rPr>
                <a:t>:selection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{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background-</a:t>
              </a:r>
              <a:r>
                <a:rPr kumimoji="0" lang="en-PK" altLang="en-PK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yellow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PK" dirty="0">
                  <a:solidFill>
                    <a:srgbClr val="C8C3BC"/>
                  </a:solidFill>
                  <a:latin typeface="Arial Unicode MS"/>
                </a:rPr>
                <a:t>	</a:t>
              </a:r>
              <a:r>
                <a:rPr kumimoji="0" lang="en-PK" altLang="en-PK" b="1" i="0" u="none" strike="noStrike" cap="none" normalizeH="0" baseline="0" dirty="0" err="1">
                  <a:ln>
                    <a:noFill/>
                  </a:ln>
                  <a:solidFill>
                    <a:srgbClr val="008800"/>
                  </a:solidFill>
                  <a:effectLst/>
                  <a:latin typeface="Arial Unicode MS"/>
                </a:rPr>
                <a:t>color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Arial Unicode MS"/>
                </a:rPr>
                <a:t>: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 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007020"/>
                  </a:solidFill>
                  <a:effectLst/>
                  <a:latin typeface="Arial Unicode MS"/>
                </a:rPr>
                <a:t>black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; </a:t>
              </a:r>
              <a:endParaRPr kumimoji="0" lang="en-US" altLang="en-PK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rgbClr val="C8C3BC"/>
                  </a:solidFill>
                  <a:effectLst/>
                  <a:latin typeface="Arial Unicode MS"/>
                </a:rPr>
                <a:t>}</a:t>
              </a:r>
              <a:r>
                <a:rPr kumimoji="0" lang="en-PK" altLang="en-PK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054B6A-1833-39AB-1884-9FD684E6BEC8}"/>
                </a:ext>
              </a:extLst>
            </p:cNvPr>
            <p:cNvSpPr txBox="1"/>
            <p:nvPr/>
          </p:nvSpPr>
          <p:spPr>
            <a:xfrm>
              <a:off x="658761" y="1749063"/>
              <a:ext cx="4114800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P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:selection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Styles the portion of the text that a user has highlighted or selected</a:t>
              </a:r>
              <a:endParaRPr lang="en-PK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42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87DA7-55D2-5E9D-FA78-7C29A1A49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AAD2F-6B98-AD90-89DA-B16CE5D4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5533E-B9EC-1433-D64E-42882E866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Cascading Styling Sheet (CSS)</a:t>
            </a:r>
            <a:endParaRPr lang="en-PK" dirty="0"/>
          </a:p>
          <a:p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8A178D-281C-8F8D-EEAE-EF5DB406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70E68D-5A6C-D3A6-9BE3-C9B7721C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ADEA9F-FD00-4CA6-EA64-730C8B5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58360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62CB1-39A2-DBA8-2CBC-1329EAB8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4B94-B759-F5EE-5A06-2BAEBE09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Pseudo Selectors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1E82-F235-32E6-BA77-707E0345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PK" dirty="0"/>
              <a:t>You can combine pseudo-classes and pseudo-elements for advanced styling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4D5A-8028-2AC2-A61B-A77AA334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B490-BDF7-B48E-649B-26F5620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D6AB-C4E0-C3D8-0CF8-82BB996E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50</a:t>
            </a:fld>
            <a:endParaRPr lang="en-PK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AE358E-2D54-048E-3E57-54F06B92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20" y="3139519"/>
            <a:ext cx="4834657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a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 Unicode MS"/>
              </a:rPr>
              <a:t>:hover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 Unicode MS"/>
              </a:rPr>
              <a:t>:after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8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content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 (</a:t>
            </a:r>
            <a:r>
              <a:rPr kumimoji="0" lang="en-US" altLang="en-PK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 click me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)"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sz="28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28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color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red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39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689F1-12E6-AB04-E3A0-42B9DF750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B1DC66-2C04-23A7-636B-82422C6C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Shadows and Effects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3C15F-8C4F-D022-10E4-031E72022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Advanced Cascading Styling Sheet (CSS)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F4E76B-EFE4-8D57-E8DB-C4620271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BD9AAB-5D2B-E502-A336-CAD5454B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6E1456-ACBE-2593-6FF1-1A78C637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55350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B47602-AAC4-46EE-A957-ECAD8343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Variables, Effects, Animation, Transforms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6E2E-78A4-3EC5-10C4-30A50ED6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D48F-B082-78DA-A150-C1AF63DB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F8E6-3C5A-E2B3-FDC6-EE839CE0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52</a:t>
            </a:fld>
            <a:endParaRPr lang="en-PK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5977C8-E4AC-F0AB-0FFD-EAFC3AE2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94862"/>
              </p:ext>
            </p:extLst>
          </p:nvPr>
        </p:nvGraphicFramePr>
        <p:xfrm>
          <a:off x="838200" y="1733238"/>
          <a:ext cx="10515600" cy="44752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0198">
                  <a:extLst>
                    <a:ext uri="{9D8B030D-6E8A-4147-A177-3AD203B41FA5}">
                      <a16:colId xmlns:a16="http://schemas.microsoft.com/office/drawing/2014/main" val="923320941"/>
                    </a:ext>
                  </a:extLst>
                </a:gridCol>
                <a:gridCol w="5082105">
                  <a:extLst>
                    <a:ext uri="{9D8B030D-6E8A-4147-A177-3AD203B41FA5}">
                      <a16:colId xmlns:a16="http://schemas.microsoft.com/office/drawing/2014/main" val="3116188963"/>
                    </a:ext>
                  </a:extLst>
                </a:gridCol>
                <a:gridCol w="3763297">
                  <a:extLst>
                    <a:ext uri="{9D8B030D-6E8A-4147-A177-3AD203B41FA5}">
                      <a16:colId xmlns:a16="http://schemas.microsoft.com/office/drawing/2014/main" val="3868781389"/>
                    </a:ext>
                  </a:extLst>
                </a:gridCol>
              </a:tblGrid>
              <a:tr h="11921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Property</a:t>
                      </a:r>
                    </a:p>
                  </a:txBody>
                  <a:tcPr marL="29804" marR="29804" marT="14902" marB="14902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Code Example</a:t>
                      </a:r>
                    </a:p>
                  </a:txBody>
                  <a:tcPr marL="29804" marR="29804" marT="14902" marB="14902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Short Description</a:t>
                      </a:r>
                    </a:p>
                  </a:txBody>
                  <a:tcPr marL="29804" marR="29804" marT="14902" marB="14902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349657"/>
                  </a:ext>
                </a:extLst>
              </a:tr>
              <a:tr h="566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CSS Variables</a:t>
                      </a:r>
                      <a:endParaRPr lang="en-US" sz="1400" dirty="0"/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css</a:t>
                      </a:r>
                      <a:r>
                        <a:rPr lang="en-US" sz="1200" dirty="0"/>
                        <a:t>&lt;</a:t>
                      </a:r>
                      <a:r>
                        <a:rPr lang="en-US" sz="1200" dirty="0" err="1"/>
                        <a:t>br</a:t>
                      </a:r>
                      <a:r>
                        <a:rPr lang="en-US" sz="1200" dirty="0"/>
                        <a:t>&gt;:root {&lt;</a:t>
                      </a:r>
                      <a:r>
                        <a:rPr lang="en-US" sz="1200" dirty="0" err="1"/>
                        <a:t>br</a:t>
                      </a:r>
                      <a:r>
                        <a:rPr lang="en-US" sz="1200" dirty="0"/>
                        <a:t>&gt; --main-color: #3498db;&lt;br&gt;}&lt;br&gt;.element {&lt;</a:t>
                      </a:r>
                      <a:r>
                        <a:rPr lang="en-US" sz="1200" dirty="0" err="1"/>
                        <a:t>br</a:t>
                      </a:r>
                      <a:r>
                        <a:rPr lang="en-US" sz="1200" dirty="0"/>
                        <a:t>&gt; background-color: var(--main-color);&lt;</a:t>
                      </a:r>
                      <a:r>
                        <a:rPr lang="en-US" sz="1200" dirty="0" err="1"/>
                        <a:t>br</a:t>
                      </a:r>
                      <a:r>
                        <a:rPr lang="en-US" sz="1200" dirty="0"/>
                        <a:t>&gt;}&lt;</a:t>
                      </a:r>
                      <a:r>
                        <a:rPr lang="en-US" sz="1200" dirty="0" err="1"/>
                        <a:t>br</a:t>
                      </a:r>
                      <a:r>
                        <a:rPr lang="en-US" sz="1200" dirty="0"/>
                        <a:t>&gt;</a:t>
                      </a:r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Stores a reusable color value for consistent styling.</a:t>
                      </a:r>
                    </a:p>
                  </a:txBody>
                  <a:tcPr marL="29804" marR="29804" marT="14902" marB="14902" anchor="ctr"/>
                </a:tc>
                <a:extLst>
                  <a:ext uri="{0D108BD9-81ED-4DB2-BD59-A6C34878D82A}">
                    <a16:rowId xmlns:a16="http://schemas.microsoft.com/office/drawing/2014/main" val="3707859067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Box Shadow</a:t>
                      </a:r>
                      <a:endParaRPr lang="en-US" sz="1400" dirty="0"/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css&lt;br&gt;.box {&lt;br&gt; width: 200px;&lt;br&gt; height: 200px;&lt;br&gt; box-shadow: 5px 5px 15px rgba(0, 0, 0, 0.3);&lt;br&gt;}&lt;br&gt;</a:t>
                      </a:r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Adds a shadow effect below and to the right of the box.</a:t>
                      </a:r>
                    </a:p>
                  </a:txBody>
                  <a:tcPr marL="29804" marR="29804" marT="14902" marB="14902" anchor="ctr"/>
                </a:tc>
                <a:extLst>
                  <a:ext uri="{0D108BD9-81ED-4DB2-BD59-A6C34878D82A}">
                    <a16:rowId xmlns:a16="http://schemas.microsoft.com/office/drawing/2014/main" val="4281475186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Text Shadow</a:t>
                      </a:r>
                      <a:endParaRPr lang="en-US" sz="1400" dirty="0"/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css&lt;br&gt;.title {&lt;br&gt; font-size: 24px;&lt;br&gt; text-shadow: 2px 2px 4px rgba(0, 0, 0, 0.5);&lt;br&gt;}&lt;br&gt;</a:t>
                      </a:r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Applies a shadow effect to text, giving it depth.</a:t>
                      </a:r>
                    </a:p>
                  </a:txBody>
                  <a:tcPr marL="29804" marR="29804" marT="14902" marB="14902" anchor="ctr"/>
                </a:tc>
                <a:extLst>
                  <a:ext uri="{0D108BD9-81ED-4DB2-BD59-A6C34878D82A}">
                    <a16:rowId xmlns:a16="http://schemas.microsoft.com/office/drawing/2014/main" val="1919653398"/>
                  </a:ext>
                </a:extLst>
              </a:tr>
              <a:tr h="74509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Transition</a:t>
                      </a:r>
                      <a:endParaRPr lang="en-US" sz="1400" dirty="0"/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css&lt;br&gt;.button {&lt;br&gt; background-color: blue;&lt;br&gt; transition: background-color 0.3s;&lt;br&gt;}&lt;br&gt;.button:hover {&lt;br&gt; background-color: darkblue;&lt;br&gt;}&lt;br&gt;</a:t>
                      </a:r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Smoothly changes the background color on hover.</a:t>
                      </a:r>
                    </a:p>
                  </a:txBody>
                  <a:tcPr marL="29804" marR="29804" marT="14902" marB="14902" anchor="ctr"/>
                </a:tc>
                <a:extLst>
                  <a:ext uri="{0D108BD9-81ED-4DB2-BD59-A6C34878D82A}">
                    <a16:rowId xmlns:a16="http://schemas.microsoft.com/office/drawing/2014/main" val="3068683187"/>
                  </a:ext>
                </a:extLst>
              </a:tr>
              <a:tr h="65568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Animation</a:t>
                      </a:r>
                      <a:endParaRPr lang="en-US" sz="1400" dirty="0"/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css&lt;br&gt;@keyframes fadeIn {&lt;br&gt; from {opacity: 0;}&lt;br&gt; to {opacity: 1;}&lt;br&gt;}&lt;br&gt;.fade {&lt;br&gt; animation: fadeIn 1s;&lt;br&gt;}&lt;br&gt;</a:t>
                      </a:r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Fades in an element from invisible to visible.</a:t>
                      </a:r>
                    </a:p>
                  </a:txBody>
                  <a:tcPr marL="29804" marR="29804" marT="14902" marB="14902" anchor="ctr"/>
                </a:tc>
                <a:extLst>
                  <a:ext uri="{0D108BD9-81ED-4DB2-BD59-A6C34878D82A}">
                    <a16:rowId xmlns:a16="http://schemas.microsoft.com/office/drawing/2014/main" val="4184903187"/>
                  </a:ext>
                </a:extLst>
              </a:tr>
              <a:tr h="4768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Transform</a:t>
                      </a:r>
                      <a:endParaRPr lang="en-US" sz="1400" dirty="0"/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css&lt;br&gt;.card {&lt;br&gt; transition: transform 0.3s;&lt;br&gt;}&lt;br&gt;.card:hover {&lt;br&gt; transform: scale(1.1);&lt;br&gt;}&lt;br&gt;</a:t>
                      </a:r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Scales up the element when hovered over.</a:t>
                      </a:r>
                    </a:p>
                  </a:txBody>
                  <a:tcPr marL="29804" marR="29804" marT="14902" marB="14902" anchor="ctr"/>
                </a:tc>
                <a:extLst>
                  <a:ext uri="{0D108BD9-81ED-4DB2-BD59-A6C34878D82A}">
                    <a16:rowId xmlns:a16="http://schemas.microsoft.com/office/drawing/2014/main" val="3088044853"/>
                  </a:ext>
                </a:extLst>
              </a:tr>
              <a:tr h="8345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Combined Effects</a:t>
                      </a:r>
                      <a:endParaRPr lang="en-US" sz="1400" dirty="0"/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css&lt;br&gt;.image {&lt;br&gt; transition: transform 0.3s, box-shadow 0.3s;&lt;br&gt;}&lt;br&gt;.image:hover {&lt;br&gt; transform: scale(1.1);&lt;br&gt; box-shadow: 0 10px 20px rgba(0, 0, 0, 0.3);&lt;br&gt;}&lt;br&gt;</a:t>
                      </a:r>
                    </a:p>
                  </a:txBody>
                  <a:tcPr marL="29804" marR="29804" marT="14902" marB="149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Combines scaling and shadow effects on hover.</a:t>
                      </a:r>
                    </a:p>
                  </a:txBody>
                  <a:tcPr marL="29804" marR="29804" marT="14902" marB="14902" anchor="ctr"/>
                </a:tc>
                <a:extLst>
                  <a:ext uri="{0D108BD9-81ED-4DB2-BD59-A6C34878D82A}">
                    <a16:rowId xmlns:a16="http://schemas.microsoft.com/office/drawing/2014/main" val="67314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004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1FEE-AB5A-13B2-CA2B-CD0825A6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Shortcuts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8428-2143-63FD-FBB1-7FCAF271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any idea about CSS colors, save this</a:t>
            </a:r>
            <a:br>
              <a:rPr lang="en-US" dirty="0"/>
            </a:br>
            <a:r>
              <a:rPr lang="en-US" dirty="0" err="1">
                <a:hlinkClick r:id="rId2"/>
              </a:rPr>
              <a:t>Coolors</a:t>
            </a:r>
            <a:r>
              <a:rPr lang="en-US" dirty="0">
                <a:hlinkClick r:id="rId2"/>
              </a:rPr>
              <a:t> - The super fast color palettes generator!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don’t have any idea about CSS grid system, save this</a:t>
            </a:r>
            <a:br>
              <a:rPr lang="en-US" dirty="0"/>
            </a:br>
            <a:r>
              <a:rPr lang="en-US" dirty="0">
                <a:hlinkClick r:id="rId3"/>
              </a:rPr>
              <a:t>Grid by Example - Usage examples of CSS Grid 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don’t have any idea about CSS animations, save this</a:t>
            </a:r>
            <a:br>
              <a:rPr lang="en-US" dirty="0"/>
            </a:br>
            <a:r>
              <a:rPr lang="en-US" dirty="0" err="1">
                <a:hlinkClick r:id="rId4"/>
              </a:rPr>
              <a:t>Animista</a:t>
            </a:r>
            <a:r>
              <a:rPr lang="en-US" dirty="0">
                <a:hlinkClick r:id="rId4"/>
              </a:rPr>
              <a:t> - On-Demand CSS Animations Library</a:t>
            </a:r>
            <a:endParaRPr lang="en-US" dirty="0"/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43B8C-477D-F3D5-9FAA-C463C34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5A7E-3140-1310-CBC7-397C021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5EF8-D61D-1F1F-09F7-31DE8CFF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625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E73-7FCF-D9C1-D1D8-8A56085A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B0C50-4AF3-98B1-71DE-5E482AB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A9456-290A-49DC-1765-E0BCDFFF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1735BA-1ECD-861F-F267-D8EEE855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449CD9-A88E-7AB6-A81C-159CE1FD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160274-C809-4FC1-8B6B-D3FD6103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408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2B75F4-6F11-B47A-1C18-CC113550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D80C5-9DAB-E484-74CD-C7976D6F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Controls the way elements are displayed and arranged </a:t>
            </a:r>
          </a:p>
          <a:p>
            <a:r>
              <a:rPr lang="en-US" dirty="0"/>
              <a:t>Understanding of these helps in organizing content meaningfully and responsively</a:t>
            </a:r>
          </a:p>
          <a:p>
            <a:r>
              <a:rPr lang="en-US" dirty="0"/>
              <a:t>There are five positioning types,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Static Positioning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Relative Positioning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Absolute Positioning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Fixed Positioning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Sticky Positioning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CCF7F-7157-FCBD-8EAD-7532EEF4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DFD0-F39F-3591-B9E7-831A20A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BB4-0B64-528B-FBA1-EAFF322A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6322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C698-2A4B-8D4B-5A55-723CE52B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Static Positioning (default)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459E-9B9E-2C51-D922-499E01589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What is it?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This is the default position of every element in HTML. If you don't specify a position, it's considered "static." </a:t>
            </a:r>
            <a:endParaRPr lang="en-US" sz="1800" dirty="0"/>
          </a:p>
          <a:p>
            <a:r>
              <a:rPr lang="en-US" sz="2000" b="1" u="sng" dirty="0"/>
              <a:t>How it behaves?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Elements with static positioning are placed one after another as they appear in the document (normal flow). You cannot control their exact position using top, right, bottom, or left properties.</a:t>
            </a:r>
            <a:r>
              <a:rPr lang="en-US" sz="1800" dirty="0"/>
              <a:t> </a:t>
            </a:r>
            <a:endParaRPr lang="en-US" sz="1600" dirty="0"/>
          </a:p>
          <a:p>
            <a:pPr marL="0" indent="0">
              <a:buNone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	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style=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"position: static;"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 am a static element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lang="en-US" sz="1800" b="1" dirty="0"/>
          </a:p>
          <a:p>
            <a:r>
              <a:rPr lang="en-US" sz="2000" b="1" u="sng" dirty="0"/>
              <a:t>Use Case:</a:t>
            </a:r>
          </a:p>
          <a:p>
            <a:pPr lvl="1"/>
            <a:r>
              <a:rPr lang="en-US" sz="2000" dirty="0"/>
              <a:t>Useful when you don’t need to move the element, and you want it to stay in the natural flow of the page.</a:t>
            </a:r>
            <a:endParaRPr lang="en-PK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5D71B-E4C3-14B2-B267-DBF0B5C7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BE35-0CF0-CDDF-CF41-899BEFD3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59E63-0CA5-D3E1-2DE5-FFA5F334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288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EA390-F28B-9CEF-2BDB-F79A62C1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0E9-91E0-9ED7-48E0-6442CD2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Relative Positioning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3BE8-8673-D87D-108D-8B37B8806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351338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What is it?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An element is positioned relative to its original position. You can use top, left, right, and bottom to move it, but it will still take up space in its original place</a:t>
            </a:r>
            <a:endParaRPr lang="en-US" sz="1800" dirty="0"/>
          </a:p>
          <a:p>
            <a:r>
              <a:rPr lang="en-US" sz="2000" b="1" u="sng" dirty="0"/>
              <a:t>How it behaves?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Even though you can shift the element, its original position remains in the document flow</a:t>
            </a:r>
          </a:p>
          <a:p>
            <a:r>
              <a:rPr lang="en-US" sz="2000" b="1" u="sng" dirty="0"/>
              <a:t>Use Case:</a:t>
            </a:r>
          </a:p>
          <a:p>
            <a:pPr lvl="1"/>
            <a:r>
              <a:rPr lang="en-US" sz="2000" dirty="0"/>
              <a:t>Useful when you need to slightly move an element but keep it occupying its original space</a:t>
            </a:r>
            <a:endParaRPr lang="en-PK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4877-6B25-B3EF-F6AA-64A509EA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D069-7BFE-45B9-6F3C-C949D0BA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8879-C357-D122-0B20-DE2936C8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8</a:t>
            </a:fld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824E-FAAB-3620-AAE5-DFABB6EDF8B3}"/>
              </a:ext>
            </a:extLst>
          </p:cNvPr>
          <p:cNvSpPr txBox="1"/>
          <p:nvPr/>
        </p:nvSpPr>
        <p:spPr>
          <a:xfrm>
            <a:off x="5896896" y="2374395"/>
            <a:ext cx="6096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.relative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position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relative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top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20px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Move 20px down */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lang="en-US" altLang="en-PK" sz="18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left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10px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/* Move 10px right */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class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=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“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relative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”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 moved from my original position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024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8DFE9-0A7A-CBAB-BCDC-EB257C7AC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99EC-01C0-3364-0D42-2B13DD86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Absolute Positioning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305A-8575-D22E-4E03-4DD7D6F4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u="sng" dirty="0"/>
              <a:t>What is it?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The element is positioned relative to its nearest positioned ancestor (the closest parent element with position other than static). </a:t>
            </a:r>
          </a:p>
          <a:p>
            <a:pPr lvl="1"/>
            <a:r>
              <a:rPr lang="en-US" sz="2000" dirty="0"/>
              <a:t>If there’s no positioned ancestor, it will be placed relative to the HTML document itself.</a:t>
            </a:r>
            <a:endParaRPr lang="en-US" sz="1800" dirty="0"/>
          </a:p>
          <a:p>
            <a:r>
              <a:rPr lang="en-US" sz="2000" b="1" u="sng" dirty="0"/>
              <a:t>How it behaves?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The element is removed from the normal flow, meaning it won’t affect other elements around it. </a:t>
            </a:r>
          </a:p>
          <a:p>
            <a:pPr lvl="1"/>
            <a:r>
              <a:rPr lang="en-US" sz="2000" dirty="0"/>
              <a:t>You can place it anywhere using top, left, right, and bottom.</a:t>
            </a:r>
          </a:p>
          <a:p>
            <a:r>
              <a:rPr lang="en-US" sz="2000" b="1" u="sng" dirty="0"/>
              <a:t>Use Case:</a:t>
            </a:r>
          </a:p>
          <a:p>
            <a:pPr lvl="1"/>
            <a:r>
              <a:rPr lang="en-US" sz="2000" dirty="0"/>
              <a:t>Perfect for creating pop-ups, dropdowns, or elements that don’t need to take up space in the document flow.</a:t>
            </a:r>
            <a:endParaRPr lang="en-PK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AD47-9C40-DC3B-D2B4-60F504D3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6162-2E6B-B5AA-FAC0-F93C13A6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B06B-A8C3-8E81-4002-7D995205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9</a:t>
            </a:fld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F7394-9162-ECFE-B48A-D23AE06610D2}"/>
              </a:ext>
            </a:extLst>
          </p:cNvPr>
          <p:cNvSpPr txBox="1"/>
          <p:nvPr/>
        </p:nvSpPr>
        <p:spPr>
          <a:xfrm>
            <a:off x="5896896" y="2374395"/>
            <a:ext cx="6096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.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BB0066"/>
                </a:solidFill>
                <a:effectLst/>
                <a:latin typeface="Arial Unicode MS"/>
              </a:rPr>
              <a:t>absolute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{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position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absolute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C8C3BC"/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top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lang="en-US" altLang="en-PK" b="1" dirty="0">
                <a:solidFill>
                  <a:srgbClr val="6600EE"/>
                </a:solidFill>
                <a:latin typeface="Arial Unicode MS"/>
              </a:rPr>
              <a:t>5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0px</a:t>
            </a:r>
            <a:r>
              <a:rPr lang="en-PK" altLang="en-PK" dirty="0">
                <a:solidFill>
                  <a:srgbClr val="C8C3BC"/>
                </a:solidFill>
                <a:latin typeface="Arial Unicode MS"/>
              </a:rPr>
              <a:t>;</a:t>
            </a:r>
            <a:r>
              <a:rPr lang="en-US" altLang="en-PK" dirty="0">
                <a:solidFill>
                  <a:srgbClr val="C8C3BC"/>
                </a:solidFill>
                <a:latin typeface="Arial Unicode MS"/>
              </a:rPr>
              <a:t> </a:t>
            </a:r>
            <a:r>
              <a:rPr lang="en-US" altLang="en-PK" sz="1200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/* Place 50px from the top of its nearest ancestor */</a:t>
            </a:r>
            <a:r>
              <a:rPr lang="en-PK" altLang="en-PK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 </a:t>
            </a:r>
            <a:endParaRPr lang="en-US" altLang="en-PK" dirty="0">
              <a:solidFill>
                <a:schemeClr val="bg1">
                  <a:lumMod val="50000"/>
                </a:schemeClr>
              </a:solidFill>
              <a:latin typeface="Arial Unicode MS"/>
            </a:endParaRPr>
          </a:p>
          <a:p>
            <a:pPr marL="457200" lvl="1" indent="0">
              <a:buNone/>
            </a:pPr>
            <a:r>
              <a:rPr lang="en-US" altLang="en-PK" sz="1800" dirty="0">
                <a:solidFill>
                  <a:srgbClr val="C8C3BC"/>
                </a:solidFill>
                <a:latin typeface="Arial Unicode MS"/>
              </a:rPr>
              <a:t>	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left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0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0px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; </a:t>
            </a:r>
            <a:r>
              <a:rPr kumimoji="0" lang="en-US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/* Place 100px from the left of its nearest ancestor */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Unicode MS"/>
            </a:endParaRPr>
          </a:p>
          <a:p>
            <a:pPr marL="457200" lvl="1" indent="0">
              <a:buNone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}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	</a:t>
            </a:r>
          </a:p>
          <a:p>
            <a:pPr marL="457200" lvl="1" indent="0">
              <a:buNone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&lt;div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class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 Unicode MS"/>
              </a:rPr>
              <a:t>=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“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absolute</a:t>
            </a:r>
            <a:r>
              <a:rPr lang="en-US" altLang="en-PK" sz="1800" b="1" dirty="0">
                <a:solidFill>
                  <a:srgbClr val="0000CC"/>
                </a:solidFill>
                <a:latin typeface="Arial Unicode MS"/>
              </a:rPr>
              <a:t>”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&gt;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 am absolutely positioned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&lt;/div&gt;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C8C3BC"/>
                </a:solidFill>
                <a:effectLst/>
                <a:latin typeface="Arial Unicode MS"/>
              </a:rPr>
              <a:t> 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5099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4336</Words>
  <Application>Microsoft Office PowerPoint</Application>
  <PresentationFormat>Widescreen</PresentationFormat>
  <Paragraphs>619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Aptos</vt:lpstr>
      <vt:lpstr>Aptos Display</vt:lpstr>
      <vt:lpstr>Arial</vt:lpstr>
      <vt:lpstr>Arial Unicode MS</vt:lpstr>
      <vt:lpstr>Courier New</vt:lpstr>
      <vt:lpstr>Office Theme</vt:lpstr>
      <vt:lpstr>Advanced Cascading Styling Sheet (Layouts)</vt:lpstr>
      <vt:lpstr>Block, Inline Layouts &amp; Floats</vt:lpstr>
      <vt:lpstr>Block and Inline Layouts</vt:lpstr>
      <vt:lpstr>Floats</vt:lpstr>
      <vt:lpstr>Positioning</vt:lpstr>
      <vt:lpstr>Positioning</vt:lpstr>
      <vt:lpstr>1.  Static Positioning (default)</vt:lpstr>
      <vt:lpstr>2.  Relative Positioning</vt:lpstr>
      <vt:lpstr>3.  Absolute Positioning</vt:lpstr>
      <vt:lpstr>Absolute VS Relative</vt:lpstr>
      <vt:lpstr>4.  Fixed Positioning</vt:lpstr>
      <vt:lpstr>5.  Sticky Positioning</vt:lpstr>
      <vt:lpstr>Fixed VS Sticky</vt:lpstr>
      <vt:lpstr>Flex (Important)</vt:lpstr>
      <vt:lpstr>Flexbox System</vt:lpstr>
      <vt:lpstr>Flexbox System</vt:lpstr>
      <vt:lpstr>Properties of Flex-Container (Parent)</vt:lpstr>
      <vt:lpstr>flex-direction: value;</vt:lpstr>
      <vt:lpstr>Properties of Flex-Container (Parent)</vt:lpstr>
      <vt:lpstr>justify-content: value;</vt:lpstr>
      <vt:lpstr>Properties of Flex-Container (Parent)</vt:lpstr>
      <vt:lpstr>align-items: value;</vt:lpstr>
      <vt:lpstr>Properties of Flex-Container (Parent)</vt:lpstr>
      <vt:lpstr>flex-wrap: value;</vt:lpstr>
      <vt:lpstr>Properties of Flex-Container (Parent)</vt:lpstr>
      <vt:lpstr>align-content: value;</vt:lpstr>
      <vt:lpstr>Properties of Flex-Item (Child)</vt:lpstr>
      <vt:lpstr>flex-grow: value; &amp; flex-shrink: value;</vt:lpstr>
      <vt:lpstr>Properties of Flex-Item (Child)</vt:lpstr>
      <vt:lpstr>Grid (Important)</vt:lpstr>
      <vt:lpstr>Grid System</vt:lpstr>
      <vt:lpstr>Grid System</vt:lpstr>
      <vt:lpstr>Properties of Grid-Container (Parent)</vt:lpstr>
      <vt:lpstr>Properties of Grid-Container (Parent)</vt:lpstr>
      <vt:lpstr>Properties of Grid-Container (Parent)</vt:lpstr>
      <vt:lpstr>Properties of Grid-Container (Parent)</vt:lpstr>
      <vt:lpstr>Properties of Grid-Container (Parent)</vt:lpstr>
      <vt:lpstr>Properties of Grid-Item (Child)</vt:lpstr>
      <vt:lpstr>Properties of Grid-Item (Child)</vt:lpstr>
      <vt:lpstr>Properties of Grid-Item (Child)</vt:lpstr>
      <vt:lpstr>Media Query</vt:lpstr>
      <vt:lpstr>Media Query for Different Screen Sizes</vt:lpstr>
      <vt:lpstr>Media Query for Different Screen Sizes</vt:lpstr>
      <vt:lpstr>Pseudo Selectors</vt:lpstr>
      <vt:lpstr>Pseudo Selectors</vt:lpstr>
      <vt:lpstr>1.  Pseudo Classes</vt:lpstr>
      <vt:lpstr>1.  Pseudo Classes</vt:lpstr>
      <vt:lpstr>2.  Pseudo Elements</vt:lpstr>
      <vt:lpstr>2.  Pseudo Elements</vt:lpstr>
      <vt:lpstr>Combined Pseudo Selectors</vt:lpstr>
      <vt:lpstr>Variables, Shadows and Effects</vt:lpstr>
      <vt:lpstr>Variables, Effects, Animation, Transforms</vt:lpstr>
      <vt:lpstr>Important Shortcuts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Usman Khan</dc:creator>
  <cp:lastModifiedBy>M. Usman Khan</cp:lastModifiedBy>
  <cp:revision>93</cp:revision>
  <dcterms:created xsi:type="dcterms:W3CDTF">2024-08-27T10:28:28Z</dcterms:created>
  <dcterms:modified xsi:type="dcterms:W3CDTF">2024-09-22T08:47:45Z</dcterms:modified>
</cp:coreProperties>
</file>