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/>
    <p:restoredTop sz="89350"/>
  </p:normalViewPr>
  <p:slideViewPr>
    <p:cSldViewPr snapToGrid="0" snapToObjects="1">
      <p:cViewPr>
        <p:scale>
          <a:sx n="100" d="100"/>
          <a:sy n="100" d="100"/>
        </p:scale>
        <p:origin x="172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52308-3217-B74A-BB99-78E6DF40B1A0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C1430-3EF7-204A-A6F3-80BED85BB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2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raw data, basic descriptive stats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Describe and imputations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Data cleaning for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C1430-3EF7-204A-A6F3-80BED85BB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7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unsupervised learning/clustering and KNN for this dataset?</a:t>
            </a:r>
          </a:p>
          <a:p>
            <a:r>
              <a:rPr lang="en-US" dirty="0"/>
              <a:t>Choosing the amount of clusters</a:t>
            </a:r>
          </a:p>
          <a:p>
            <a:r>
              <a:rPr lang="en-US" dirty="0"/>
              <a:t>Data reduction with PCA – don’t go into detail leave the info in the appendix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C1430-3EF7-204A-A6F3-80BED85BB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0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 Graph/Model result</a:t>
            </a:r>
          </a:p>
          <a:p>
            <a:r>
              <a:rPr lang="en-US" dirty="0"/>
              <a:t>Table of averages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C1430-3EF7-204A-A6F3-80BED85BB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0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Targeted marketing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C1430-3EF7-204A-A6F3-80BED85BB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20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cleaned</a:t>
            </a:r>
          </a:p>
          <a:p>
            <a:r>
              <a:rPr lang="en-US" dirty="0"/>
              <a:t>Created KNN</a:t>
            </a:r>
          </a:p>
          <a:p>
            <a:r>
              <a:rPr lang="en-US" dirty="0"/>
              <a:t>4 clusters which tell us ….</a:t>
            </a:r>
          </a:p>
          <a:p>
            <a:r>
              <a:rPr lang="en-US" dirty="0"/>
              <a:t>This is how we can use the info from clusters to improve business</a:t>
            </a:r>
          </a:p>
          <a:p>
            <a:r>
              <a:rPr lang="en-US" dirty="0"/>
              <a:t>Thank you!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C1430-3EF7-204A-A6F3-80BED85BB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84DA70-C731-4C70-880D-CCD4705E623C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58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041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69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348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429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618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341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23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2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8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4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9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4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4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4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457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6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man-naveed/Inhouse-Assign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Colored triangles creating a seamless design">
            <a:extLst>
              <a:ext uri="{FF2B5EF4-FFF2-40B4-BE49-F238E27FC236}">
                <a16:creationId xmlns:a16="http://schemas.microsoft.com/office/drawing/2014/main" id="{FB856C10-AF6A-4AE5-8121-AE9BB011AD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1515" b="8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67239B-3C1D-F244-902B-1E714595F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err="1"/>
              <a:t>Mydoh</a:t>
            </a:r>
            <a:r>
              <a:rPr lang="en-US"/>
              <a:t>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E6964-9EC1-EA49-A3C7-E91772DD0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/>
              <a:t>Usman Naveed</a:t>
            </a:r>
          </a:p>
        </p:txBody>
      </p:sp>
    </p:spTree>
    <p:extLst>
      <p:ext uri="{BB962C8B-B14F-4D97-AF65-F5344CB8AC3E}">
        <p14:creationId xmlns:p14="http://schemas.microsoft.com/office/powerpoint/2010/main" val="338032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C6E1-5971-4242-A8DC-2B39A36F3FB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5F09F-05C8-504C-A0C9-D717F180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39" y="1370956"/>
            <a:ext cx="9966953" cy="3636511"/>
          </a:xfrm>
          <a:effectLst/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Raw Data:</a:t>
            </a:r>
          </a:p>
          <a:p>
            <a:pPr lvl="1"/>
            <a:r>
              <a:rPr lang="en-US" dirty="0"/>
              <a:t>19,621 records</a:t>
            </a:r>
          </a:p>
          <a:p>
            <a:pPr lvl="1"/>
            <a:r>
              <a:rPr lang="en-US" dirty="0"/>
              <a:t>Structured data, with both categorical and numerical features</a:t>
            </a:r>
          </a:p>
          <a:p>
            <a:r>
              <a:rPr lang="en-US" dirty="0"/>
              <a:t>Clean Data:</a:t>
            </a:r>
          </a:p>
          <a:p>
            <a:pPr lvl="1"/>
            <a:r>
              <a:rPr lang="en-US" dirty="0"/>
              <a:t>19,621 records</a:t>
            </a:r>
          </a:p>
          <a:p>
            <a:pPr lvl="1"/>
            <a:r>
              <a:rPr lang="en-US" dirty="0"/>
              <a:t>Imputed missing values in numerical columns as 0</a:t>
            </a:r>
          </a:p>
          <a:p>
            <a:pPr lvl="1"/>
            <a:r>
              <a:rPr lang="en-US" dirty="0"/>
              <a:t>Standardize and normalize the data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2ACF65-1F9A-5744-A816-30171B3C8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76587"/>
              </p:ext>
            </p:extLst>
          </p:nvPr>
        </p:nvGraphicFramePr>
        <p:xfrm>
          <a:off x="379611" y="802833"/>
          <a:ext cx="11017545" cy="529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935">
                  <a:extLst>
                    <a:ext uri="{9D8B030D-6E8A-4147-A177-3AD203B41FA5}">
                      <a16:colId xmlns:a16="http://schemas.microsoft.com/office/drawing/2014/main" val="2638775291"/>
                    </a:ext>
                  </a:extLst>
                </a:gridCol>
                <a:gridCol w="1573935">
                  <a:extLst>
                    <a:ext uri="{9D8B030D-6E8A-4147-A177-3AD203B41FA5}">
                      <a16:colId xmlns:a16="http://schemas.microsoft.com/office/drawing/2014/main" val="383735489"/>
                    </a:ext>
                  </a:extLst>
                </a:gridCol>
                <a:gridCol w="1573935">
                  <a:extLst>
                    <a:ext uri="{9D8B030D-6E8A-4147-A177-3AD203B41FA5}">
                      <a16:colId xmlns:a16="http://schemas.microsoft.com/office/drawing/2014/main" val="2255911607"/>
                    </a:ext>
                  </a:extLst>
                </a:gridCol>
                <a:gridCol w="1573935">
                  <a:extLst>
                    <a:ext uri="{9D8B030D-6E8A-4147-A177-3AD203B41FA5}">
                      <a16:colId xmlns:a16="http://schemas.microsoft.com/office/drawing/2014/main" val="340546376"/>
                    </a:ext>
                  </a:extLst>
                </a:gridCol>
                <a:gridCol w="1573935">
                  <a:extLst>
                    <a:ext uri="{9D8B030D-6E8A-4147-A177-3AD203B41FA5}">
                      <a16:colId xmlns:a16="http://schemas.microsoft.com/office/drawing/2014/main" val="3885709204"/>
                    </a:ext>
                  </a:extLst>
                </a:gridCol>
                <a:gridCol w="1573935">
                  <a:extLst>
                    <a:ext uri="{9D8B030D-6E8A-4147-A177-3AD203B41FA5}">
                      <a16:colId xmlns:a16="http://schemas.microsoft.com/office/drawing/2014/main" val="2022830247"/>
                    </a:ext>
                  </a:extLst>
                </a:gridCol>
                <a:gridCol w="1573935">
                  <a:extLst>
                    <a:ext uri="{9D8B030D-6E8A-4147-A177-3AD203B41FA5}">
                      <a16:colId xmlns:a16="http://schemas.microsoft.com/office/drawing/2014/main" val="780720890"/>
                    </a:ext>
                  </a:extLst>
                </a:gridCol>
              </a:tblGrid>
              <a:tr h="588532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cnt_user_login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trxn_amt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deposit_cnt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transfer_cnt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deposit_amt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transfer_amt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821800"/>
                  </a:ext>
                </a:extLst>
              </a:tr>
              <a:tr h="5885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18,857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0992373"/>
                  </a:ext>
                </a:extLst>
              </a:tr>
              <a:tr h="5885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7290566"/>
                  </a:ext>
                </a:extLst>
              </a:tr>
              <a:tr h="5885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492121"/>
                  </a:ext>
                </a:extLst>
              </a:tr>
              <a:tr h="5885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-1537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6033362"/>
                  </a:ext>
                </a:extLst>
              </a:tr>
              <a:tr h="5885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6676824"/>
                  </a:ext>
                </a:extLst>
              </a:tr>
              <a:tr h="5885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230935"/>
                  </a:ext>
                </a:extLst>
              </a:tr>
              <a:tr h="5885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106785"/>
                  </a:ext>
                </a:extLst>
              </a:tr>
              <a:tr h="5885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3783938"/>
                  </a:ext>
                </a:extLst>
              </a:tr>
            </a:tbl>
          </a:graphicData>
        </a:graphic>
      </p:graphicFrame>
      <p:sp>
        <p:nvSpPr>
          <p:cNvPr id="5" name="oval1">
            <a:extLst>
              <a:ext uri="{FF2B5EF4-FFF2-40B4-BE49-F238E27FC236}">
                <a16:creationId xmlns:a16="http://schemas.microsoft.com/office/drawing/2014/main" id="{FF495540-27C2-164E-A73E-33A22D251462}"/>
              </a:ext>
            </a:extLst>
          </p:cNvPr>
          <p:cNvSpPr/>
          <p:nvPr/>
        </p:nvSpPr>
        <p:spPr>
          <a:xfrm>
            <a:off x="637093" y="266700"/>
            <a:ext cx="172907" cy="180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CF03FE35-5525-DC44-A2EF-8DEF7F3FF9EF}"/>
              </a:ext>
            </a:extLst>
          </p:cNvPr>
          <p:cNvSpPr/>
          <p:nvPr/>
        </p:nvSpPr>
        <p:spPr>
          <a:xfrm>
            <a:off x="1082639" y="253324"/>
            <a:ext cx="172907" cy="180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4D02F763-C713-954A-AAE4-CEDF6B0AB4A0}"/>
              </a:ext>
            </a:extLst>
          </p:cNvPr>
          <p:cNvSpPr/>
          <p:nvPr/>
        </p:nvSpPr>
        <p:spPr>
          <a:xfrm>
            <a:off x="1511751" y="253324"/>
            <a:ext cx="172907" cy="180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38044C6F-FA4B-5D4C-ACE4-9F61D4FE59C8}"/>
              </a:ext>
            </a:extLst>
          </p:cNvPr>
          <p:cNvSpPr/>
          <p:nvPr/>
        </p:nvSpPr>
        <p:spPr>
          <a:xfrm>
            <a:off x="1940863" y="253324"/>
            <a:ext cx="172907" cy="180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E94CF2DB-6DA3-B84D-8EA2-F5468AE6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67" y="546758"/>
            <a:ext cx="11554907" cy="6162617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18540BAF-E5A5-FD49-A83E-D73D90B7A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67" y="533382"/>
            <a:ext cx="11554908" cy="6162618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D01D1127-F425-7F43-9781-10F600EFF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316" y="598903"/>
            <a:ext cx="7713834" cy="61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4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ACF3-7C8C-6C43-AD27-B0560E87E26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4662-FE74-394D-92DB-801589E6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3" y="1610744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Unsupervised Machine Learning for clustering</a:t>
            </a:r>
          </a:p>
          <a:p>
            <a:r>
              <a:rPr lang="en-US" dirty="0"/>
              <a:t>Used K-Nearest Neighbors to create clusters</a:t>
            </a:r>
          </a:p>
          <a:p>
            <a:r>
              <a:rPr lang="en-US" dirty="0"/>
              <a:t>Only numerical features used: [</a:t>
            </a:r>
            <a:r>
              <a:rPr lang="en-CA" i="1" dirty="0"/>
              <a:t>"</a:t>
            </a:r>
            <a:r>
              <a:rPr lang="en-CA" i="1" dirty="0" err="1"/>
              <a:t>trxn_amt</a:t>
            </a:r>
            <a:r>
              <a:rPr lang="en-CA" i="1" dirty="0"/>
              <a:t>", "</a:t>
            </a:r>
            <a:r>
              <a:rPr lang="en-CA" i="1" dirty="0" err="1"/>
              <a:t>deposit_cnt</a:t>
            </a:r>
            <a:r>
              <a:rPr lang="en-CA" i="1" dirty="0"/>
              <a:t>", "</a:t>
            </a:r>
            <a:r>
              <a:rPr lang="en-CA" i="1" dirty="0" err="1"/>
              <a:t>transfer_cnt</a:t>
            </a:r>
            <a:r>
              <a:rPr lang="en-CA" i="1" dirty="0"/>
              <a:t>", "</a:t>
            </a:r>
            <a:r>
              <a:rPr lang="en-CA" i="1" dirty="0" err="1"/>
              <a:t>deposit_amt</a:t>
            </a:r>
            <a:r>
              <a:rPr lang="en-CA" i="1" dirty="0"/>
              <a:t>", "</a:t>
            </a:r>
            <a:r>
              <a:rPr lang="en-CA" i="1" dirty="0" err="1"/>
              <a:t>transfer_amt</a:t>
            </a:r>
            <a:r>
              <a:rPr lang="en-CA" i="1" dirty="0"/>
              <a:t>"</a:t>
            </a:r>
            <a:r>
              <a:rPr lang="en-US" dirty="0"/>
              <a:t>]</a:t>
            </a:r>
          </a:p>
          <a:p>
            <a:r>
              <a:rPr lang="en-US" dirty="0"/>
              <a:t>Used PCA for Data reduction. (See appendix Fig 1)</a:t>
            </a:r>
          </a:p>
          <a:p>
            <a:r>
              <a:rPr lang="en-US" dirty="0"/>
              <a:t>30 different cluster sizes were tested (1…30)</a:t>
            </a:r>
          </a:p>
          <a:p>
            <a:pPr lvl="1"/>
            <a:r>
              <a:rPr lang="en-US" dirty="0"/>
              <a:t>4 clusters are the best fit for this dataset. (See appendix Fig 2) </a:t>
            </a:r>
          </a:p>
        </p:txBody>
      </p:sp>
    </p:spTree>
    <p:extLst>
      <p:ext uri="{BB962C8B-B14F-4D97-AF65-F5344CB8AC3E}">
        <p14:creationId xmlns:p14="http://schemas.microsoft.com/office/powerpoint/2010/main" val="279613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E044-4C1E-B14C-BAF1-BF4EFD2F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6" name="Oval left">
            <a:extLst>
              <a:ext uri="{FF2B5EF4-FFF2-40B4-BE49-F238E27FC236}">
                <a16:creationId xmlns:a16="http://schemas.microsoft.com/office/drawing/2014/main" id="{948EBE38-0FB1-8844-BD8F-D97C93D26A7E}"/>
              </a:ext>
            </a:extLst>
          </p:cNvPr>
          <p:cNvSpPr/>
          <p:nvPr/>
        </p:nvSpPr>
        <p:spPr>
          <a:xfrm>
            <a:off x="266700" y="254000"/>
            <a:ext cx="2413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right">
            <a:extLst>
              <a:ext uri="{FF2B5EF4-FFF2-40B4-BE49-F238E27FC236}">
                <a16:creationId xmlns:a16="http://schemas.microsoft.com/office/drawing/2014/main" id="{10673440-C5D5-9A47-912A-98BB977EE549}"/>
              </a:ext>
            </a:extLst>
          </p:cNvPr>
          <p:cNvSpPr/>
          <p:nvPr/>
        </p:nvSpPr>
        <p:spPr>
          <a:xfrm>
            <a:off x="787400" y="254000"/>
            <a:ext cx="2413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5F8A75-E02E-3149-8D2E-E1915E260736}"/>
              </a:ext>
            </a:extLst>
          </p:cNvPr>
          <p:cNvSpPr txBox="1"/>
          <p:nvPr/>
        </p:nvSpPr>
        <p:spPr>
          <a:xfrm>
            <a:off x="787400" y="2065867"/>
            <a:ext cx="1029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77% of parents behaved like cluster 1. (March 1, 2020 – Aug 1, 2021).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16% of parents behaved like cluster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2% of parents behaved like cluster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5% of parents behaved like cluster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1 models the ‘inactive’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2 models the ‘semi-active’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3 models the ‘very-active’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4 models the ‘active’ user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70FE8D1-85A3-B144-8095-DE9ECC03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3" y="0"/>
            <a:ext cx="8483600" cy="687324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F58B9CF-C087-814A-AB94-68CC9A195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316541"/>
              </p:ext>
            </p:extLst>
          </p:nvPr>
        </p:nvGraphicFramePr>
        <p:xfrm>
          <a:off x="596900" y="1301693"/>
          <a:ext cx="10807700" cy="383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540">
                  <a:extLst>
                    <a:ext uri="{9D8B030D-6E8A-4147-A177-3AD203B41FA5}">
                      <a16:colId xmlns:a16="http://schemas.microsoft.com/office/drawing/2014/main" val="3957463180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2260972020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1223623958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1834555207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3601183366"/>
                    </a:ext>
                  </a:extLst>
                </a:gridCol>
              </a:tblGrid>
              <a:tr h="729194">
                <a:tc>
                  <a:txBody>
                    <a:bodyPr/>
                    <a:lstStyle/>
                    <a:p>
                      <a:pPr rtl="0" fontAlgn="b"/>
                      <a:endParaRPr lang="en-CA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b="1">
                          <a:effectLst/>
                        </a:rPr>
                        <a:t>First Cluster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b="1">
                          <a:effectLst/>
                        </a:rPr>
                        <a:t>Second Cluster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b="1">
                          <a:effectLst/>
                        </a:rPr>
                        <a:t>Third Cluster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b="1" dirty="0">
                          <a:effectLst/>
                        </a:rPr>
                        <a:t>Fourth Cluster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413536466"/>
                  </a:ext>
                </a:extLst>
              </a:tr>
              <a:tr h="4871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b="1">
                          <a:effectLst/>
                        </a:rPr>
                        <a:t>count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dirty="0">
                          <a:effectLst/>
                        </a:rPr>
                        <a:t>13,380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dirty="0">
                          <a:effectLst/>
                        </a:rPr>
                        <a:t>4,373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374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dirty="0">
                          <a:effectLst/>
                        </a:rPr>
                        <a:t>1,494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46131898"/>
                  </a:ext>
                </a:extLst>
              </a:tr>
              <a:tr h="540034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b="1">
                          <a:effectLst/>
                        </a:rPr>
                        <a:t>Avg Trxn_Amt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2.79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13.26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40.27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-3.99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88975825"/>
                  </a:ext>
                </a:extLst>
              </a:tr>
              <a:tr h="5459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b="1">
                          <a:effectLst/>
                        </a:rPr>
                        <a:t>Avg Deposit_cnt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0.15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1.37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5.37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2.17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150220045"/>
                  </a:ext>
                </a:extLst>
              </a:tr>
              <a:tr h="5831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b="1">
                          <a:effectLst/>
                        </a:rPr>
                        <a:t>Avg Transfer_cnt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0.17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3.42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11.75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9.22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54305126"/>
                  </a:ext>
                </a:extLst>
              </a:tr>
              <a:tr h="4818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b="1" dirty="0">
                          <a:effectLst/>
                        </a:rPr>
                        <a:t>Avg </a:t>
                      </a:r>
                      <a:r>
                        <a:rPr lang="en-CA" b="1" dirty="0" err="1">
                          <a:effectLst/>
                        </a:rPr>
                        <a:t>Deposit_amt</a:t>
                      </a:r>
                      <a:endParaRPr lang="en-CA" b="1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5.61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74.79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505.63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125.82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41340142"/>
                  </a:ext>
                </a:extLst>
              </a:tr>
              <a:tr h="469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b="1">
                          <a:effectLst/>
                        </a:rPr>
                        <a:t>Avg Transfer_amt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-2.82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dirty="0">
                          <a:effectLst/>
                        </a:rPr>
                        <a:t>-61.54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>
                          <a:effectLst/>
                        </a:rPr>
                        <a:t>-465.36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dirty="0">
                          <a:effectLst/>
                        </a:rPr>
                        <a:t>-129.81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5257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8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1A46-125E-974B-BB22-9C1ACF9E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 for the business?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458A9-8F59-2049-8111-44CFA738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half of the parents that have registered on the app are considered inactive. </a:t>
            </a:r>
          </a:p>
          <a:p>
            <a:r>
              <a:rPr lang="en-US" dirty="0"/>
              <a:t>We want more of our user base to behave at minimum, like cluster 3 or 4 (very active or active)</a:t>
            </a:r>
          </a:p>
          <a:p>
            <a:pPr lvl="1"/>
            <a:r>
              <a:rPr lang="en-US" dirty="0"/>
              <a:t>Targeted marketing. Specific marketing offers based on clustering statistics. </a:t>
            </a:r>
          </a:p>
          <a:p>
            <a:pPr lvl="1"/>
            <a:r>
              <a:rPr lang="en-US" dirty="0"/>
              <a:t>We can provide marketing offers/deals to inactive parents, to motivate them to deposit more money into </a:t>
            </a:r>
            <a:r>
              <a:rPr lang="en-US" dirty="0" err="1"/>
              <a:t>Mydoh</a:t>
            </a:r>
            <a:r>
              <a:rPr lang="en-US" dirty="0"/>
              <a:t>. (E.g. match your deposit up to $20)</a:t>
            </a:r>
          </a:p>
          <a:p>
            <a:pPr lvl="1"/>
            <a:r>
              <a:rPr lang="en-US" dirty="0"/>
              <a:t>We can also provide marketing offers/deals to active users, to continue motivating them to stay active on </a:t>
            </a:r>
            <a:r>
              <a:rPr lang="en-US" dirty="0" err="1"/>
              <a:t>Mydoh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5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8A64-BA19-0E41-9B86-FE59F154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6B400-6158-F649-B6D4-F0ECC7CA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statistical attributes (mean, std, </a:t>
            </a:r>
            <a:r>
              <a:rPr lang="en-US" dirty="0" err="1"/>
              <a:t>etc</a:t>
            </a:r>
            <a:r>
              <a:rPr lang="en-US" dirty="0"/>
              <a:t>) of the raw data give us some insights into user behavior.</a:t>
            </a:r>
          </a:p>
          <a:p>
            <a:r>
              <a:rPr lang="en-US" dirty="0"/>
              <a:t>To calculate more complex relationships the raw data needs to be cleaned</a:t>
            </a:r>
          </a:p>
          <a:p>
            <a:r>
              <a:rPr lang="en-US" dirty="0"/>
              <a:t>The clean data was then clustered using K-Nearest Neighbors with 4 clusters</a:t>
            </a:r>
          </a:p>
          <a:p>
            <a:r>
              <a:rPr lang="en-US" dirty="0"/>
              <a:t>This allowed for a statistical description, of the different types of user behaviors present in the data set</a:t>
            </a:r>
          </a:p>
          <a:p>
            <a:r>
              <a:rPr lang="en-US" dirty="0"/>
              <a:t>We can now target specific users via marketing depending on which cluster they are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2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6859-C816-CA4F-BC3C-3DC5E209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1A09F-C609-A847-9D4E-F45575670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5300"/>
            <a:ext cx="10131425" cy="1143000"/>
          </a:xfrm>
        </p:spPr>
        <p:txBody>
          <a:bodyPr/>
          <a:lstStyle/>
          <a:p>
            <a:r>
              <a:rPr lang="en-US" dirty="0"/>
              <a:t>Code is uploaded to my </a:t>
            </a:r>
            <a:r>
              <a:rPr lang="en-US" dirty="0" err="1"/>
              <a:t>github</a:t>
            </a:r>
            <a:r>
              <a:rPr lang="en-US" dirty="0"/>
              <a:t> (dataset is not uploaded): </a:t>
            </a:r>
            <a:r>
              <a:rPr lang="en-US" dirty="0">
                <a:hlinkClick r:id="rId2"/>
              </a:rPr>
              <a:t>https://github.com/usman-naveed/Inhouse-Assignment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8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0B5D-AC4B-B74F-83F7-85E11B25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600"/>
            <a:ext cx="10131425" cy="1456267"/>
          </a:xfrm>
        </p:spPr>
        <p:txBody>
          <a:bodyPr/>
          <a:lstStyle/>
          <a:p>
            <a:r>
              <a:rPr lang="en-US" dirty="0"/>
              <a:t>Appendix cont’d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5DB67FE-5EF8-9140-9FB6-C2D46827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39800"/>
            <a:ext cx="91440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1D98B6-2140-9547-B20F-03D721C06A78}"/>
              </a:ext>
            </a:extLst>
          </p:cNvPr>
          <p:cNvSpPr txBox="1"/>
          <p:nvPr/>
        </p:nvSpPr>
        <p:spPr>
          <a:xfrm>
            <a:off x="5778500" y="64262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377866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C0C9-C977-6641-8C16-0BB85F23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10131425" cy="1456267"/>
          </a:xfrm>
        </p:spPr>
        <p:txBody>
          <a:bodyPr/>
          <a:lstStyle/>
          <a:p>
            <a:r>
              <a:rPr lang="en-US" dirty="0"/>
              <a:t>Appendix cont’d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F27310D-B989-2B4A-8386-569ADB97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330200"/>
            <a:ext cx="7747000" cy="619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3E5AA0-0D05-0141-8E9D-DF8D3B268C3F}"/>
              </a:ext>
            </a:extLst>
          </p:cNvPr>
          <p:cNvSpPr txBox="1"/>
          <p:nvPr/>
        </p:nvSpPr>
        <p:spPr>
          <a:xfrm>
            <a:off x="7213600" y="6488668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1281583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{684E80B9-AE1C-E04F-B25F-A2EC2233A1E0}tf10001058</Template>
  <TotalTime>599</TotalTime>
  <Words>658</Words>
  <Application>Microsoft Macintosh PowerPoint</Application>
  <PresentationFormat>Widescreen</PresentationFormat>
  <Paragraphs>162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Mydoh Assignment</vt:lpstr>
      <vt:lpstr>Data</vt:lpstr>
      <vt:lpstr>Model</vt:lpstr>
      <vt:lpstr>Analysis</vt:lpstr>
      <vt:lpstr>What does this mean for the business?</vt:lpstr>
      <vt:lpstr>Conclusion </vt:lpstr>
      <vt:lpstr>Appendix</vt:lpstr>
      <vt:lpstr>Appendix cont’d</vt:lpstr>
      <vt:lpstr>Appendix cont’d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Mydoh Assignment</dc:title>
  <dc:creator>Mohammad Usman Naveed</dc:creator>
  <cp:lastModifiedBy>Mohammad Usman Naveed</cp:lastModifiedBy>
  <cp:revision>52</cp:revision>
  <dcterms:created xsi:type="dcterms:W3CDTF">2021-12-05T17:06:51Z</dcterms:created>
  <dcterms:modified xsi:type="dcterms:W3CDTF">2021-12-06T03:06:03Z</dcterms:modified>
</cp:coreProperties>
</file>