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333" r:id="rId5"/>
    <p:sldId id="334" r:id="rId6"/>
    <p:sldId id="337" r:id="rId7"/>
    <p:sldId id="335" r:id="rId8"/>
    <p:sldId id="342" r:id="rId9"/>
    <p:sldId id="343" r:id="rId10"/>
    <p:sldId id="344" r:id="rId11"/>
    <p:sldId id="345" r:id="rId12"/>
    <p:sldId id="346" r:id="rId13"/>
    <p:sldId id="336" r:id="rId14"/>
    <p:sldId id="338" r:id="rId15"/>
    <p:sldId id="339" r:id="rId16"/>
    <p:sldId id="340" r:id="rId17"/>
    <p:sldId id="341"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7" autoAdjust="0"/>
    <p:restoredTop sz="84489"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20FC9-4A55-43B8-9A7D-CCEE1CADDEFB}" type="datetimeFigureOut">
              <a:rPr lang="en-US" smtClean="0"/>
              <a:t>07-Jun-2024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4F331-A338-4450-9AAC-D146553B46AE}" type="slidenum">
              <a:rPr lang="en-US" smtClean="0"/>
              <a:t>‹#›</a:t>
            </a:fld>
            <a:endParaRPr lang="en-US"/>
          </a:p>
        </p:txBody>
      </p:sp>
    </p:spTree>
    <p:extLst>
      <p:ext uri="{BB962C8B-B14F-4D97-AF65-F5344CB8AC3E}">
        <p14:creationId xmlns:p14="http://schemas.microsoft.com/office/powerpoint/2010/main" val="155696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96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76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2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9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773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39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11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32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000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50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01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CB19C-152E-4060-B74E-11ACA5C78930}" type="datetimeFigureOut">
              <a:rPr lang="en-US" smtClean="0">
                <a:solidFill>
                  <a:prstClr val="black">
                    <a:tint val="75000"/>
                  </a:prstClr>
                </a:solidFill>
              </a:rPr>
              <a:pPr/>
              <a:t>07-Jun-2024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043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loudera.com/download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virtualbox.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9889-EAA1-3014-C3D6-66901C44AF47}"/>
              </a:ext>
            </a:extLst>
          </p:cNvPr>
          <p:cNvSpPr>
            <a:spLocks noGrp="1"/>
          </p:cNvSpPr>
          <p:nvPr>
            <p:ph type="title"/>
          </p:nvPr>
        </p:nvSpPr>
        <p:spPr>
          <a:xfrm>
            <a:off x="968829" y="1268639"/>
            <a:ext cx="10515600" cy="1325563"/>
          </a:xfrm>
        </p:spPr>
        <p:txBody>
          <a:bodyPr>
            <a:normAutofit/>
          </a:bodyPr>
          <a:lstStyle/>
          <a:p>
            <a:pPr marL="342900" marR="0" lvl="0" indent="-342900">
              <a:spcBef>
                <a:spcPts val="55"/>
              </a:spcBef>
              <a:spcAft>
                <a:spcPts val="0"/>
              </a:spcAft>
              <a:buSzPts val="950"/>
              <a:buFont typeface="Times New Roman" panose="02020603050405020304" pitchFamily="18" charset="0"/>
              <a:buChar char="•"/>
              <a:tabLst>
                <a:tab pos="395605" algn="l"/>
              </a:tabLst>
            </a:pPr>
            <a:r>
              <a:rPr lang="en-US" sz="3600" dirty="0">
                <a:effectLst/>
                <a:latin typeface="Cambria" panose="02040503050406030204" pitchFamily="18" charset="0"/>
                <a:ea typeface="Times New Roman" panose="02020603050405020304" pitchFamily="18" charset="0"/>
                <a:cs typeface="Cambria" panose="02040503050406030204" pitchFamily="18" charset="0"/>
              </a:rPr>
              <a:t>Hadoop (Apache Hadoop)</a:t>
            </a:r>
          </a:p>
        </p:txBody>
      </p:sp>
    </p:spTree>
    <p:extLst>
      <p:ext uri="{BB962C8B-B14F-4D97-AF65-F5344CB8AC3E}">
        <p14:creationId xmlns:p14="http://schemas.microsoft.com/office/powerpoint/2010/main" val="282595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989B-0233-6410-8482-3219979F59F8}"/>
              </a:ext>
            </a:extLst>
          </p:cNvPr>
          <p:cNvSpPr>
            <a:spLocks noGrp="1"/>
          </p:cNvSpPr>
          <p:nvPr>
            <p:ph type="title"/>
          </p:nvPr>
        </p:nvSpPr>
        <p:spPr/>
        <p:txBody>
          <a:bodyPr/>
          <a:lstStyle/>
          <a:p>
            <a:r>
              <a:rPr lang="en-US" dirty="0"/>
              <a:t>Other Components</a:t>
            </a:r>
          </a:p>
        </p:txBody>
      </p:sp>
      <p:sp>
        <p:nvSpPr>
          <p:cNvPr id="3" name="Content Placeholder 2">
            <a:extLst>
              <a:ext uri="{FF2B5EF4-FFF2-40B4-BE49-F238E27FC236}">
                <a16:creationId xmlns:a16="http://schemas.microsoft.com/office/drawing/2014/main" id="{5CE2EBED-E0BB-D533-253A-FD3B7406B293}"/>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YARN (Yet Another Resource Negotiator): This is the resource management component of Hadoop, which manages the allocation of resources (such as CPU and memory) for processing the data stored in HDFS.</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Hadoop also includes several additional modules that provide additional functionality, such as Hive (a SQL-like query language), Pig (a high-level platform for creating MapReduce programs), and HBase (a non-relational, distributed database).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89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D06-2C40-5916-C450-D9ED375DCE28}"/>
              </a:ext>
            </a:extLst>
          </p:cNvPr>
          <p:cNvSpPr>
            <a:spLocks noGrp="1"/>
          </p:cNvSpPr>
          <p:nvPr>
            <p:ph type="title"/>
          </p:nvPr>
        </p:nvSpPr>
        <p:spPr/>
        <p:txBody>
          <a:bodyPr/>
          <a:lstStyle/>
          <a:p>
            <a:r>
              <a:rPr lang="en-US" dirty="0"/>
              <a:t>Features of Hadoop</a:t>
            </a:r>
          </a:p>
        </p:txBody>
      </p:sp>
      <p:sp>
        <p:nvSpPr>
          <p:cNvPr id="3" name="Content Placeholder 2">
            <a:extLst>
              <a:ext uri="{FF2B5EF4-FFF2-40B4-BE49-F238E27FC236}">
                <a16:creationId xmlns:a16="http://schemas.microsoft.com/office/drawing/2014/main" id="{51E90F15-B58D-3FD7-5787-546FE75948A8}"/>
              </a:ext>
            </a:extLst>
          </p:cNvPr>
          <p:cNvSpPr>
            <a:spLocks noGrp="1"/>
          </p:cNvSpPr>
          <p:nvPr>
            <p:ph idx="1"/>
          </p:nvPr>
        </p:nvSpPr>
        <p:spPr>
          <a:xfrm>
            <a:off x="685800" y="1368425"/>
            <a:ext cx="10515600" cy="4351338"/>
          </a:xfrm>
        </p:spPr>
        <p:txBody>
          <a:bodyPr>
            <a:no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Distributed Storage: Hadoop stores large data sets across multiple machines, allowing for the storage and processing of extremely large amounts of data.</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Scalability: Hadoop can scale from a single server to thousands of machines, making it easy to add more capacity as needed.</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Fault-Tolerance: Hadoop is designed to be highly fault-tolerant, meaning it can continue to operate even in the presence of hardware failures.</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locality: Hadoop provides data locality feature, where the data is stored on the same node where it will be processed, this feature helps to reduce the network traffic and improve the performance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69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D06-2C40-5916-C450-D9ED375DCE28}"/>
              </a:ext>
            </a:extLst>
          </p:cNvPr>
          <p:cNvSpPr>
            <a:spLocks noGrp="1"/>
          </p:cNvSpPr>
          <p:nvPr>
            <p:ph type="title"/>
          </p:nvPr>
        </p:nvSpPr>
        <p:spPr/>
        <p:txBody>
          <a:bodyPr/>
          <a:lstStyle/>
          <a:p>
            <a:r>
              <a:rPr lang="en-US" dirty="0"/>
              <a:t>Features of Hadoop</a:t>
            </a:r>
          </a:p>
        </p:txBody>
      </p:sp>
      <p:sp>
        <p:nvSpPr>
          <p:cNvPr id="3" name="Content Placeholder 2">
            <a:extLst>
              <a:ext uri="{FF2B5EF4-FFF2-40B4-BE49-F238E27FC236}">
                <a16:creationId xmlns:a16="http://schemas.microsoft.com/office/drawing/2014/main" id="{51E90F15-B58D-3FD7-5787-546FE75948A8}"/>
              </a:ext>
            </a:extLst>
          </p:cNvPr>
          <p:cNvSpPr>
            <a:spLocks noGrp="1"/>
          </p:cNvSpPr>
          <p:nvPr>
            <p:ph idx="1"/>
          </p:nvPr>
        </p:nvSpPr>
        <p:spPr>
          <a:xfrm>
            <a:off x="685800" y="1368425"/>
            <a:ext cx="10515600" cy="4351338"/>
          </a:xfrm>
        </p:spPr>
        <p:txBody>
          <a:bodyPr>
            <a:no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High Availability: Hadoop provides High Availability feature, which helps to make sure that the data is always available and is not lost.</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Flexible Data Processing: Hadoop’s MapReduce programming model allows for the processing of data in a distributed fashion, making it easy to implement a wide variety of data processing tasks.</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Integrity: Hadoop provides built-in checksum feature, which helps to ensure that the data stored is consistent and correct.</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Replication: Hadoop provides data replication feature, which helps to replicate the data across the cluster for fault tolerance.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7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D06-2C40-5916-C450-D9ED375DCE28}"/>
              </a:ext>
            </a:extLst>
          </p:cNvPr>
          <p:cNvSpPr>
            <a:spLocks noGrp="1"/>
          </p:cNvSpPr>
          <p:nvPr>
            <p:ph type="title"/>
          </p:nvPr>
        </p:nvSpPr>
        <p:spPr/>
        <p:txBody>
          <a:bodyPr/>
          <a:lstStyle/>
          <a:p>
            <a:r>
              <a:rPr lang="en-US" dirty="0"/>
              <a:t>Features of Hadoop</a:t>
            </a:r>
          </a:p>
        </p:txBody>
      </p:sp>
      <p:sp>
        <p:nvSpPr>
          <p:cNvPr id="3" name="Content Placeholder 2">
            <a:extLst>
              <a:ext uri="{FF2B5EF4-FFF2-40B4-BE49-F238E27FC236}">
                <a16:creationId xmlns:a16="http://schemas.microsoft.com/office/drawing/2014/main" id="{51E90F15-B58D-3FD7-5787-546FE75948A8}"/>
              </a:ext>
            </a:extLst>
          </p:cNvPr>
          <p:cNvSpPr>
            <a:spLocks noGrp="1"/>
          </p:cNvSpPr>
          <p:nvPr>
            <p:ph idx="1"/>
          </p:nvPr>
        </p:nvSpPr>
        <p:spPr>
          <a:xfrm>
            <a:off x="685800" y="1368425"/>
            <a:ext cx="10515600" cy="4351338"/>
          </a:xfrm>
        </p:spPr>
        <p:txBody>
          <a:bodyPr>
            <a:no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Compression: Hadoop provides built-in data compression feature, which helps to reduce the storage space and improve the performance.</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YARN: A resource management platform that allows multiple data processing engines like real-time streaming, batch processing, and interactive SQL, to run and process data stored in HDFS.</a:t>
            </a:r>
          </a:p>
        </p:txBody>
      </p:sp>
    </p:spTree>
    <p:extLst>
      <p:ext uri="{BB962C8B-B14F-4D97-AF65-F5344CB8AC3E}">
        <p14:creationId xmlns:p14="http://schemas.microsoft.com/office/powerpoint/2010/main" val="259438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AD75-4CB3-7DDB-7710-7E0F9DF15804}"/>
              </a:ext>
            </a:extLst>
          </p:cNvPr>
          <p:cNvSpPr>
            <a:spLocks noGrp="1"/>
          </p:cNvSpPr>
          <p:nvPr>
            <p:ph type="title"/>
          </p:nvPr>
        </p:nvSpPr>
        <p:spPr/>
        <p:txBody>
          <a:bodyPr/>
          <a:lstStyle/>
          <a:p>
            <a:r>
              <a:rPr lang="en-US" i="0" dirty="0">
                <a:solidFill>
                  <a:srgbClr val="273239"/>
                </a:solidFill>
                <a:effectLst/>
                <a:highlight>
                  <a:srgbClr val="FFFFFF"/>
                </a:highlight>
                <a:latin typeface="Nunito" pitchFamily="2" charset="0"/>
              </a:rPr>
              <a:t>Some common frameworks of Hadoop</a:t>
            </a:r>
            <a:br>
              <a:rPr lang="en-US" i="0" dirty="0">
                <a:solidFill>
                  <a:srgbClr val="273239"/>
                </a:solidFill>
                <a:effectLst/>
                <a:highlight>
                  <a:srgbClr val="FFFFFF"/>
                </a:highlight>
                <a:latin typeface="Nunito" pitchFamily="2" charset="0"/>
              </a:rPr>
            </a:br>
            <a:endParaRPr lang="en-US" dirty="0"/>
          </a:p>
        </p:txBody>
      </p:sp>
      <p:sp>
        <p:nvSpPr>
          <p:cNvPr id="3" name="Content Placeholder 2">
            <a:extLst>
              <a:ext uri="{FF2B5EF4-FFF2-40B4-BE49-F238E27FC236}">
                <a16:creationId xmlns:a16="http://schemas.microsoft.com/office/drawing/2014/main" id="{6D2E8EB7-CB4A-59E9-16F0-1FA8AA09E63C}"/>
              </a:ext>
            </a:extLst>
          </p:cNvPr>
          <p:cNvSpPr>
            <a:spLocks noGrp="1"/>
          </p:cNvSpPr>
          <p:nvPr>
            <p:ph idx="1"/>
          </p:nvPr>
        </p:nvSpPr>
        <p:spPr>
          <a:xfrm>
            <a:off x="838200" y="1253331"/>
            <a:ext cx="10515600" cy="4351338"/>
          </a:xfrm>
        </p:spPr>
        <p:txBody>
          <a:bodyPr>
            <a:noAutofit/>
          </a:bodyPr>
          <a:lstStyle/>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Hive- It uses </a:t>
            </a:r>
            <a:r>
              <a:rPr lang="en-US" sz="2600" b="0" i="0" dirty="0" err="1">
                <a:effectLst/>
                <a:highlight>
                  <a:srgbClr val="FFFFFF"/>
                </a:highlight>
                <a:latin typeface="Times New Roman" panose="02020603050405020304" pitchFamily="18" charset="0"/>
                <a:cs typeface="Times New Roman" panose="02020603050405020304" pitchFamily="18" charset="0"/>
              </a:rPr>
              <a:t>HiveQl</a:t>
            </a:r>
            <a:r>
              <a:rPr lang="en-US" sz="2600" b="0" i="0" dirty="0">
                <a:effectLst/>
                <a:highlight>
                  <a:srgbClr val="FFFFFF"/>
                </a:highlight>
                <a:latin typeface="Times New Roman" panose="02020603050405020304" pitchFamily="18" charset="0"/>
                <a:cs typeface="Times New Roman" panose="02020603050405020304" pitchFamily="18" charset="0"/>
              </a:rPr>
              <a:t> for data structuring and for writing complicated MapReduce in HDFS.</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Drill- It consists of user-defined functions and is used for data exploration.</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Storm- It allows real-time processing and streaming of data.</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Spark- It contains a Machine Learning Library(</a:t>
            </a:r>
            <a:r>
              <a:rPr lang="en-US" sz="2600" b="0" i="0" dirty="0" err="1">
                <a:effectLst/>
                <a:highlight>
                  <a:srgbClr val="FFFFFF"/>
                </a:highlight>
                <a:latin typeface="Times New Roman" panose="02020603050405020304" pitchFamily="18" charset="0"/>
                <a:cs typeface="Times New Roman" panose="02020603050405020304" pitchFamily="18" charset="0"/>
              </a:rPr>
              <a:t>MLlib</a:t>
            </a:r>
            <a:r>
              <a:rPr lang="en-US" sz="2600" b="0" i="0" dirty="0">
                <a:effectLst/>
                <a:highlight>
                  <a:srgbClr val="FFFFFF"/>
                </a:highlight>
                <a:latin typeface="Times New Roman" panose="02020603050405020304" pitchFamily="18" charset="0"/>
                <a:cs typeface="Times New Roman" panose="02020603050405020304" pitchFamily="18" charset="0"/>
              </a:rPr>
              <a:t>) for providing enhanced machine learning and you can seamlessly integrate data processing tasks with machine learning tasks within the same framework. It also supports Java, Python, and Scala.</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Pig- It has Pig Latin, a SQL-Like language and performs data transformation of unstructured data.</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Tez- It reduces the complexities of Hive and Pig and helps in the running of their codes faster.</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96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FE49-0ACF-CEB8-7A02-6249718BD6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FC06970-32CA-7766-E141-F3236BB34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486" y="806881"/>
            <a:ext cx="11265481" cy="5256462"/>
          </a:xfrm>
        </p:spPr>
      </p:pic>
    </p:spTree>
    <p:extLst>
      <p:ext uri="{BB962C8B-B14F-4D97-AF65-F5344CB8AC3E}">
        <p14:creationId xmlns:p14="http://schemas.microsoft.com/office/powerpoint/2010/main" val="97528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A32D-DC14-55B6-18A5-A94FE54FF14F}"/>
              </a:ext>
            </a:extLst>
          </p:cNvPr>
          <p:cNvSpPr>
            <a:spLocks noGrp="1"/>
          </p:cNvSpPr>
          <p:nvPr>
            <p:ph type="title"/>
          </p:nvPr>
        </p:nvSpPr>
        <p:spPr/>
        <p:txBody>
          <a:bodyPr/>
          <a:lstStyle/>
          <a:p>
            <a:r>
              <a:rPr lang="en-US" dirty="0"/>
              <a:t>Applications of Hadoop</a:t>
            </a:r>
          </a:p>
        </p:txBody>
      </p:sp>
      <p:sp>
        <p:nvSpPr>
          <p:cNvPr id="3" name="Content Placeholder 2">
            <a:extLst>
              <a:ext uri="{FF2B5EF4-FFF2-40B4-BE49-F238E27FC236}">
                <a16:creationId xmlns:a16="http://schemas.microsoft.com/office/drawing/2014/main" id="{FD2C5218-92E0-8247-937B-50674C1D1582}"/>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Yahoo was among the first companies to embrace Hadoop. Since then, several top businesses, including Facebook, Twitter, and Adobe, have implemented this in their architecture to benefit their organization. </a:t>
            </a:r>
          </a:p>
          <a:p>
            <a:pPr algn="just"/>
            <a:r>
              <a:rPr lang="en-US" dirty="0">
                <a:latin typeface="Times New Roman" panose="02020603050405020304" pitchFamily="18" charset="0"/>
                <a:cs typeface="Times New Roman" panose="02020603050405020304" pitchFamily="18" charset="0"/>
              </a:rPr>
              <a:t>In Banking and Securities, Big Data can monitor fraudulent activities, give early warnings, detect card fraud, audit trails, credit risk reporting, and manage customer data analytics to ease security issues in the financial sector.</a:t>
            </a:r>
          </a:p>
          <a:p>
            <a:pPr algn="just"/>
            <a:r>
              <a:rPr lang="en-US" dirty="0">
                <a:latin typeface="Times New Roman" panose="02020603050405020304" pitchFamily="18" charset="0"/>
                <a:cs typeface="Times New Roman" panose="02020603050405020304" pitchFamily="18" charset="0"/>
              </a:rPr>
              <a:t>The Food and Drug Administration is now utilizing Big Data to check and detect patterns between food-related illnesses and diseases for user behavior and response to multiple variables. </a:t>
            </a:r>
          </a:p>
          <a:p>
            <a:pPr algn="just"/>
            <a:r>
              <a:rPr lang="en-US" dirty="0">
                <a:latin typeface="Times New Roman" panose="02020603050405020304" pitchFamily="18" charset="0"/>
                <a:cs typeface="Times New Roman" panose="02020603050405020304" pitchFamily="18" charset="0"/>
              </a:rPr>
              <a:t>In the Transportation sector, Hadoop has been implemented in managing traffic, creating intelligent transport systems, route planning, and avoiding congestion. Especially for the logistics department, Big Data can be used to track shipments, travel moments, and further, save fuel by adopting best practices and instructions to vehicles.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19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C148-2C90-1E80-7045-585153A04EC3}"/>
              </a:ext>
            </a:extLst>
          </p:cNvPr>
          <p:cNvSpPr>
            <a:spLocks noGrp="1"/>
          </p:cNvSpPr>
          <p:nvPr>
            <p:ph type="title"/>
          </p:nvPr>
        </p:nvSpPr>
        <p:spPr/>
        <p:txBody>
          <a:bodyPr/>
          <a:lstStyle/>
          <a:p>
            <a:r>
              <a:rPr lang="en-US" dirty="0"/>
              <a:t>Installation of </a:t>
            </a:r>
            <a:r>
              <a:rPr lang="en-US" dirty="0" err="1"/>
              <a:t>hadoop</a:t>
            </a:r>
            <a:endParaRPr lang="en-US" dirty="0"/>
          </a:p>
        </p:txBody>
      </p:sp>
      <p:sp>
        <p:nvSpPr>
          <p:cNvPr id="3" name="Content Placeholder 2">
            <a:extLst>
              <a:ext uri="{FF2B5EF4-FFF2-40B4-BE49-F238E27FC236}">
                <a16:creationId xmlns:a16="http://schemas.microsoft.com/office/drawing/2014/main" id="{4018F503-8D3B-8F28-8BF3-25BEAC10B938}"/>
              </a:ext>
            </a:extLst>
          </p:cNvPr>
          <p:cNvSpPr>
            <a:spLocks noGrp="1"/>
          </p:cNvSpPr>
          <p:nvPr>
            <p:ph idx="1"/>
          </p:nvPr>
        </p:nvSpPr>
        <p:spPr/>
        <p:txBody>
          <a:bodyPr/>
          <a:lstStyle/>
          <a:p>
            <a:pPr marL="0" indent="0">
              <a:buNone/>
            </a:pPr>
            <a:r>
              <a:rPr lang="en-US" b="1" dirty="0"/>
              <a:t>Pre-requisite</a:t>
            </a:r>
          </a:p>
          <a:p>
            <a:r>
              <a:rPr lang="en-US" dirty="0"/>
              <a:t>A virtual machine such as Oracle Virtual Box or VMWare</a:t>
            </a:r>
          </a:p>
          <a:p>
            <a:r>
              <a:rPr lang="en-US" dirty="0"/>
              <a:t>RAM of 12+ GB. That is 4+ GB for the operating system and 8+ GB for Cloudera</a:t>
            </a:r>
          </a:p>
          <a:p>
            <a:r>
              <a:rPr lang="en-US" dirty="0"/>
              <a:t>80GB hard disk</a:t>
            </a:r>
          </a:p>
          <a:p>
            <a:pPr marL="0" indent="0">
              <a:buNone/>
            </a:pPr>
            <a:endParaRPr lang="en-US" dirty="0"/>
          </a:p>
        </p:txBody>
      </p:sp>
    </p:spTree>
    <p:extLst>
      <p:ext uri="{BB962C8B-B14F-4D97-AF65-F5344CB8AC3E}">
        <p14:creationId xmlns:p14="http://schemas.microsoft.com/office/powerpoint/2010/main" val="75597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C148-2C90-1E80-7045-585153A04EC3}"/>
              </a:ext>
            </a:extLst>
          </p:cNvPr>
          <p:cNvSpPr>
            <a:spLocks noGrp="1"/>
          </p:cNvSpPr>
          <p:nvPr>
            <p:ph type="title"/>
          </p:nvPr>
        </p:nvSpPr>
        <p:spPr/>
        <p:txBody>
          <a:bodyPr/>
          <a:lstStyle/>
          <a:p>
            <a:r>
              <a:rPr lang="en-US" dirty="0"/>
              <a:t>Installation of </a:t>
            </a:r>
            <a:r>
              <a:rPr lang="en-US" dirty="0" err="1"/>
              <a:t>hadoop</a:t>
            </a:r>
            <a:endParaRPr lang="en-US" dirty="0"/>
          </a:p>
        </p:txBody>
      </p:sp>
      <p:sp>
        <p:nvSpPr>
          <p:cNvPr id="3" name="Content Placeholder 2">
            <a:extLst>
              <a:ext uri="{FF2B5EF4-FFF2-40B4-BE49-F238E27FC236}">
                <a16:creationId xmlns:a16="http://schemas.microsoft.com/office/drawing/2014/main" id="{4018F503-8D3B-8F28-8BF3-25BEAC10B938}"/>
              </a:ext>
            </a:extLst>
          </p:cNvPr>
          <p:cNvSpPr>
            <a:spLocks noGrp="1"/>
          </p:cNvSpPr>
          <p:nvPr>
            <p:ph idx="1"/>
          </p:nvPr>
        </p:nvSpPr>
        <p:spPr>
          <a:xfrm>
            <a:off x="718458" y="1509939"/>
            <a:ext cx="10515600" cy="4351338"/>
          </a:xfrm>
        </p:spPr>
        <p:txBody>
          <a:bodyPr/>
          <a:lstStyle/>
          <a:p>
            <a:pPr marL="0" indent="0">
              <a:buNone/>
            </a:pPr>
            <a:r>
              <a:rPr lang="en-US" b="0" i="0" dirty="0">
                <a:solidFill>
                  <a:srgbClr val="51565E"/>
                </a:solidFill>
                <a:effectLst/>
                <a:highlight>
                  <a:srgbClr val="FFFFFF"/>
                </a:highlight>
                <a:latin typeface="Roboto" panose="02000000000000000000" pitchFamily="2" charset="0"/>
              </a:rPr>
              <a:t>To download the VM, search for </a:t>
            </a:r>
            <a:r>
              <a:rPr lang="en-US" b="0" i="0" u="none" strike="noStrike" dirty="0">
                <a:solidFill>
                  <a:srgbClr val="1179EF"/>
                </a:solidFill>
                <a:effectLst/>
                <a:highlight>
                  <a:srgbClr val="FFFFFF"/>
                </a:highlight>
                <a:latin typeface="Roboto" panose="02000000000000000000" pitchFamily="2" charset="0"/>
                <a:hlinkClick r:id="rId2" tooltip="https://www.cloudera.com/downloads.html"/>
              </a:rPr>
              <a:t>https://www.cloudera.com/downloads.html</a:t>
            </a:r>
            <a:endParaRPr lang="en-US" u="none" strike="noStrike" dirty="0">
              <a:solidFill>
                <a:srgbClr val="51565E"/>
              </a:solidFill>
              <a:highlight>
                <a:srgbClr val="FFFFFF"/>
              </a:highlight>
              <a:latin typeface="Roboto" panose="02000000000000000000" pitchFamily="2" charset="0"/>
            </a:endParaRPr>
          </a:p>
          <a:p>
            <a:pPr marL="0" indent="0">
              <a:buNone/>
            </a:pPr>
            <a:r>
              <a:rPr lang="en-US" b="0" i="0" dirty="0">
                <a:solidFill>
                  <a:srgbClr val="51565E"/>
                </a:solidFill>
                <a:effectLst/>
                <a:highlight>
                  <a:srgbClr val="FFFFFF"/>
                </a:highlight>
                <a:latin typeface="Roboto" panose="02000000000000000000" pitchFamily="2" charset="0"/>
              </a:rPr>
              <a:t>and select the appropriate version of CDH that you require.</a:t>
            </a:r>
          </a:p>
          <a:p>
            <a:pPr marL="0" indent="0">
              <a:buNone/>
            </a:pPr>
            <a:endParaRPr lang="en-US" dirty="0"/>
          </a:p>
        </p:txBody>
      </p:sp>
      <p:sp>
        <p:nvSpPr>
          <p:cNvPr id="4" name="AutoShape 2" descr="download-cloudera">
            <a:extLst>
              <a:ext uri="{FF2B5EF4-FFF2-40B4-BE49-F238E27FC236}">
                <a16:creationId xmlns:a16="http://schemas.microsoft.com/office/drawing/2014/main" id="{F6E91F2B-78B4-8C0D-11BF-95BE7AFD769A}"/>
              </a:ext>
            </a:extLst>
          </p:cNvPr>
          <p:cNvSpPr>
            <a:spLocks noChangeAspect="1" noChangeArrowheads="1"/>
          </p:cNvSpPr>
          <p:nvPr/>
        </p:nvSpPr>
        <p:spPr bwMode="auto">
          <a:xfrm>
            <a:off x="3261633" y="1779814"/>
            <a:ext cx="542925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0F735DE-CF1C-4BF0-46CF-FD6E082AC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481" y="3206965"/>
            <a:ext cx="5821376" cy="2890614"/>
          </a:xfrm>
          <a:prstGeom prst="rect">
            <a:avLst/>
          </a:prstGeom>
        </p:spPr>
      </p:pic>
    </p:spTree>
    <p:extLst>
      <p:ext uri="{BB962C8B-B14F-4D97-AF65-F5344CB8AC3E}">
        <p14:creationId xmlns:p14="http://schemas.microsoft.com/office/powerpoint/2010/main" val="389268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C148-2C90-1E80-7045-585153A04EC3}"/>
              </a:ext>
            </a:extLst>
          </p:cNvPr>
          <p:cNvSpPr>
            <a:spLocks noGrp="1"/>
          </p:cNvSpPr>
          <p:nvPr>
            <p:ph type="title"/>
          </p:nvPr>
        </p:nvSpPr>
        <p:spPr/>
        <p:txBody>
          <a:bodyPr/>
          <a:lstStyle/>
          <a:p>
            <a:r>
              <a:rPr lang="en-US" dirty="0"/>
              <a:t>Installation of </a:t>
            </a:r>
            <a:r>
              <a:rPr lang="en-US" dirty="0" err="1"/>
              <a:t>hadoop</a:t>
            </a:r>
            <a:endParaRPr lang="en-US" dirty="0"/>
          </a:p>
        </p:txBody>
      </p:sp>
      <p:sp>
        <p:nvSpPr>
          <p:cNvPr id="3" name="Content Placeholder 2">
            <a:extLst>
              <a:ext uri="{FF2B5EF4-FFF2-40B4-BE49-F238E27FC236}">
                <a16:creationId xmlns:a16="http://schemas.microsoft.com/office/drawing/2014/main" id="{4018F503-8D3B-8F28-8BF3-25BEAC10B938}"/>
              </a:ext>
            </a:extLst>
          </p:cNvPr>
          <p:cNvSpPr>
            <a:spLocks noGrp="1"/>
          </p:cNvSpPr>
          <p:nvPr>
            <p:ph idx="1"/>
          </p:nvPr>
        </p:nvSpPr>
        <p:spPr>
          <a:xfrm>
            <a:off x="838200" y="1788430"/>
            <a:ext cx="10515600" cy="4351338"/>
          </a:xfrm>
        </p:spPr>
        <p:txBody>
          <a:bodyPr/>
          <a:lstStyle/>
          <a:p>
            <a:r>
              <a:rPr lang="en-US" dirty="0"/>
              <a:t>Click on the ‘GET IT NOW’ button, and it will prompt you to fill in your details.</a:t>
            </a:r>
          </a:p>
          <a:p>
            <a:r>
              <a:rPr lang="en-US" dirty="0"/>
              <a:t>Once the file is downloaded, go to the download folder and unzip these files. It can then be used to set up a single node Cloudera cluster. </a:t>
            </a:r>
          </a:p>
          <a:p>
            <a:r>
              <a:rPr lang="en-US" dirty="0"/>
              <a:t>Shown below are the two virtual images of Cloudera QuickStart VM.</a:t>
            </a:r>
          </a:p>
          <a:p>
            <a:pPr marL="0" indent="0">
              <a:buNone/>
            </a:pPr>
            <a:endParaRPr lang="en-US" dirty="0"/>
          </a:p>
        </p:txBody>
      </p:sp>
      <p:sp>
        <p:nvSpPr>
          <p:cNvPr id="4" name="AutoShape 2" descr="download-cloudera">
            <a:extLst>
              <a:ext uri="{FF2B5EF4-FFF2-40B4-BE49-F238E27FC236}">
                <a16:creationId xmlns:a16="http://schemas.microsoft.com/office/drawing/2014/main" id="{F6E91F2B-78B4-8C0D-11BF-95BE7AFD769A}"/>
              </a:ext>
            </a:extLst>
          </p:cNvPr>
          <p:cNvSpPr>
            <a:spLocks noChangeAspect="1" noChangeArrowheads="1"/>
          </p:cNvSpPr>
          <p:nvPr/>
        </p:nvSpPr>
        <p:spPr bwMode="auto">
          <a:xfrm>
            <a:off x="3261633" y="1779814"/>
            <a:ext cx="542925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virtual-images">
            <a:extLst>
              <a:ext uri="{FF2B5EF4-FFF2-40B4-BE49-F238E27FC236}">
                <a16:creationId xmlns:a16="http://schemas.microsoft.com/office/drawing/2014/main" id="{DD8A77D5-14D4-27DA-E399-EABA8D91BC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3" r="39785"/>
          <a:stretch/>
        </p:blipFill>
        <p:spPr bwMode="auto">
          <a:xfrm>
            <a:off x="1114198" y="4544556"/>
            <a:ext cx="9020402" cy="142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8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What is Hadoop?</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a:bodyPr>
          <a:lstStyle/>
          <a:p>
            <a:pPr algn="just"/>
            <a:r>
              <a:rPr lang="en-US" b="0" i="0" dirty="0">
                <a:effectLst/>
                <a:highlight>
                  <a:srgbClr val="FFFFFF"/>
                </a:highlight>
                <a:latin typeface="Times New Roman" panose="02020603050405020304" pitchFamily="18" charset="0"/>
                <a:cs typeface="Times New Roman" panose="02020603050405020304" pitchFamily="18" charset="0"/>
              </a:rPr>
              <a:t>Hadoop is an </a:t>
            </a:r>
            <a:r>
              <a:rPr lang="en-US" b="0" i="0" dirty="0">
                <a:solidFill>
                  <a:schemeClr val="accent5">
                    <a:lumMod val="75000"/>
                  </a:schemeClr>
                </a:solidFill>
                <a:effectLst/>
                <a:highlight>
                  <a:srgbClr val="FFFFFF"/>
                </a:highlight>
                <a:latin typeface="Times New Roman" panose="02020603050405020304" pitchFamily="18" charset="0"/>
                <a:cs typeface="Times New Roman" panose="02020603050405020304" pitchFamily="18" charset="0"/>
              </a:rPr>
              <a:t>open-source</a:t>
            </a:r>
            <a:r>
              <a:rPr lang="en-US" b="0" i="0" dirty="0">
                <a:effectLst/>
                <a:highlight>
                  <a:srgbClr val="FFFFFF"/>
                </a:highlight>
                <a:latin typeface="Times New Roman" panose="02020603050405020304" pitchFamily="18" charset="0"/>
                <a:cs typeface="Times New Roman" panose="02020603050405020304" pitchFamily="18" charset="0"/>
              </a:rPr>
              <a:t> software framework that is used for storing and processing large amounts of data in a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distributed computing environment</a:t>
            </a:r>
            <a:r>
              <a:rPr lang="en-US" b="0" i="0" dirty="0">
                <a:effectLst/>
                <a:highlight>
                  <a:srgbClr val="FFFFFF"/>
                </a:highlight>
                <a:latin typeface="Times New Roman" panose="02020603050405020304" pitchFamily="18" charset="0"/>
                <a:cs typeface="Times New Roman" panose="02020603050405020304" pitchFamily="18" charset="0"/>
              </a:rPr>
              <a:t>. </a:t>
            </a:r>
          </a:p>
          <a:p>
            <a:pPr algn="just"/>
            <a:r>
              <a:rPr lang="en-US" b="0" i="0" dirty="0">
                <a:effectLst/>
                <a:highlight>
                  <a:srgbClr val="FFFFFF"/>
                </a:highlight>
                <a:latin typeface="Times New Roman" panose="02020603050405020304" pitchFamily="18" charset="0"/>
                <a:cs typeface="Times New Roman" panose="02020603050405020304" pitchFamily="18" charset="0"/>
              </a:rPr>
              <a:t>It is designed to handle big data and is based on the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MapReduce </a:t>
            </a:r>
            <a:r>
              <a:rPr lang="en-US" b="0" i="0" dirty="0">
                <a:effectLst/>
                <a:highlight>
                  <a:srgbClr val="FFFFFF"/>
                </a:highlight>
                <a:latin typeface="Times New Roman" panose="02020603050405020304" pitchFamily="18" charset="0"/>
                <a:cs typeface="Times New Roman" panose="02020603050405020304" pitchFamily="18" charset="0"/>
              </a:rPr>
              <a:t>programming model, which allows for the parallel processing of large datasets.</a:t>
            </a:r>
          </a:p>
          <a:p>
            <a:pPr algn="just"/>
            <a:r>
              <a:rPr lang="en-US" b="0" i="0" dirty="0">
                <a:effectLst/>
                <a:highlight>
                  <a:srgbClr val="FFFFFF"/>
                </a:highlight>
                <a:latin typeface="Times New Roman" panose="02020603050405020304" pitchFamily="18" charset="0"/>
                <a:cs typeface="Times New Roman" panose="02020603050405020304" pitchFamily="18" charset="0"/>
              </a:rPr>
              <a:t>Its framework is based on Java programming with some native code in C and shell scripts.</a:t>
            </a:r>
            <a:endParaRPr lang="en-US" dirty="0">
              <a:highlight>
                <a:srgbClr val="FFFFFF"/>
              </a:highligh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48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0CF56B96-C7CC-682A-4F4E-A9B356F03FD3}"/>
              </a:ext>
            </a:extLst>
          </p:cNvPr>
          <p:cNvSpPr>
            <a:spLocks noGrp="1"/>
          </p:cNvSpPr>
          <p:nvPr>
            <p:ph idx="1"/>
          </p:nvPr>
        </p:nvSpPr>
        <p:spPr/>
        <p:txBody>
          <a:bodyPr/>
          <a:lstStyle/>
          <a:p>
            <a:r>
              <a:rPr lang="en-US" dirty="0"/>
              <a:t>Before setting up the Cloudera Virtual Machine, you would need to have a virtual machine such as VMware or Oracle VirtualBox on your system.</a:t>
            </a:r>
          </a:p>
          <a:p>
            <a:r>
              <a:rPr lang="en-US" dirty="0"/>
              <a:t>In this case, we are using Oracle VirtualBox to set up the Cloudera QuickStart VM.</a:t>
            </a:r>
          </a:p>
          <a:p>
            <a:r>
              <a:rPr lang="en-US" dirty="0"/>
              <a:t>In order to download and install the Oracle VirtualBox on your operating system, click on the following link: </a:t>
            </a:r>
            <a:r>
              <a:rPr lang="en-US" u="sng" dirty="0">
                <a:hlinkClick r:id="rId2"/>
              </a:rPr>
              <a:t>Oracle VirtualBox</a:t>
            </a:r>
            <a:r>
              <a:rPr lang="en-US" dirty="0"/>
              <a:t>.</a:t>
            </a:r>
          </a:p>
          <a:p>
            <a:r>
              <a:rPr lang="en-US" dirty="0"/>
              <a:t>To set up the Cloudera QuickStart VM in your Oracle VirtualBox Manager, click on ‘File’ and then select ‘Import Appliance’.</a:t>
            </a:r>
          </a:p>
        </p:txBody>
      </p:sp>
    </p:spTree>
    <p:extLst>
      <p:ext uri="{BB962C8B-B14F-4D97-AF65-F5344CB8AC3E}">
        <p14:creationId xmlns:p14="http://schemas.microsoft.com/office/powerpoint/2010/main" val="347188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pic>
        <p:nvPicPr>
          <p:cNvPr id="3074" name="Picture 2" descr="/importing-cloudera">
            <a:extLst>
              <a:ext uri="{FF2B5EF4-FFF2-40B4-BE49-F238E27FC236}">
                <a16:creationId xmlns:a16="http://schemas.microsoft.com/office/drawing/2014/main" id="{2741ED7E-E442-2361-6D85-D1668E6011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40375" y="1230086"/>
            <a:ext cx="5457825" cy="332762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63D4109-F9E6-06B0-D7AE-8D4B434618ED}"/>
              </a:ext>
            </a:extLst>
          </p:cNvPr>
          <p:cNvSpPr>
            <a:spLocks noGrp="1"/>
          </p:cNvSpPr>
          <p:nvPr>
            <p:ph type="body" sz="half" idx="2"/>
          </p:nvPr>
        </p:nvSpPr>
        <p:spPr/>
        <p:txBody>
          <a:bodyPr>
            <a:normAutofit/>
          </a:bodyPr>
          <a:lstStyle/>
          <a:p>
            <a:r>
              <a:rPr lang="en-US" sz="2400" dirty="0"/>
              <a:t>Choose the QuickStart VM image by looking into your downloads. Click on ‘Open’ and then ‘Next’. Now you can see the specifications, then click on ‘Import’. This will start importing the virtual disk image .</a:t>
            </a:r>
            <a:r>
              <a:rPr lang="en-US" sz="2400" dirty="0" err="1"/>
              <a:t>vmdk</a:t>
            </a:r>
            <a:r>
              <a:rPr lang="en-US" sz="2400" dirty="0"/>
              <a:t> file into your VM box. </a:t>
            </a:r>
          </a:p>
        </p:txBody>
      </p:sp>
    </p:spTree>
    <p:extLst>
      <p:ext uri="{BB962C8B-B14F-4D97-AF65-F5344CB8AC3E}">
        <p14:creationId xmlns:p14="http://schemas.microsoft.com/office/powerpoint/2010/main" val="41217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DF1C909-11F3-E012-638A-FA23CB3DBD5C}"/>
              </a:ext>
            </a:extLst>
          </p:cNvPr>
          <p:cNvSpPr>
            <a:spLocks noGrp="1"/>
          </p:cNvSpPr>
          <p:nvPr>
            <p:ph idx="1"/>
          </p:nvPr>
        </p:nvSpPr>
        <p:spPr/>
        <p:txBody>
          <a:bodyPr>
            <a:normAutofit fontScale="92500" lnSpcReduction="20000"/>
          </a:bodyPr>
          <a:lstStyle/>
          <a:p>
            <a:r>
              <a:rPr lang="en-US" dirty="0"/>
              <a:t>Once this is done, we have to change the specifications of the machines to use. Here, we are giving 2 CPU cores and 5GB RAM. Wait for a while, as the importing finishes. The next step is to go ahead and set up a Cloudera QuickStart VM for practice. Once the importing is complete, you can see the Cloudera QuickStart VM on the left side panel.</a:t>
            </a:r>
          </a:p>
          <a:p>
            <a:r>
              <a:rPr lang="en-US" dirty="0"/>
              <a:t>Now, to give more RAM and CPU cores, click on ‘Settings’, followed by ‘System’, and increase the RAM to 5GB. Click on the processor and assign 2 CPU cores. Subsequently, select ‘Network’. The Adapter 1 settings should be NAT by default. Click on ‘OK’ next.</a:t>
            </a:r>
          </a:p>
          <a:p>
            <a:r>
              <a:rPr lang="en-US" dirty="0"/>
              <a:t>Now you are required to start the machine, so that it uses 2 CPU cores, 5GB RAM, and brings up the Cloudera QuickStart VM.</a:t>
            </a:r>
          </a:p>
          <a:p>
            <a:r>
              <a:rPr lang="en-US" dirty="0"/>
              <a:t>The next step will be going ahead and starting the machine by clicking the ‘Start’ symbol on top. </a:t>
            </a:r>
          </a:p>
        </p:txBody>
      </p:sp>
    </p:spTree>
    <p:extLst>
      <p:ext uri="{BB962C8B-B14F-4D97-AF65-F5344CB8AC3E}">
        <p14:creationId xmlns:p14="http://schemas.microsoft.com/office/powerpoint/2010/main" val="69268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6" name="TextBox 5">
            <a:extLst>
              <a:ext uri="{FF2B5EF4-FFF2-40B4-BE49-F238E27FC236}">
                <a16:creationId xmlns:a16="http://schemas.microsoft.com/office/drawing/2014/main" id="{67742415-D9DC-3E2E-A562-3F8CC9C414CF}"/>
              </a:ext>
            </a:extLst>
          </p:cNvPr>
          <p:cNvSpPr txBox="1"/>
          <p:nvPr/>
        </p:nvSpPr>
        <p:spPr>
          <a:xfrm>
            <a:off x="1676400" y="2355107"/>
            <a:ext cx="7783286" cy="369332"/>
          </a:xfrm>
          <a:prstGeom prst="rect">
            <a:avLst/>
          </a:prstGeom>
          <a:noFill/>
        </p:spPr>
        <p:txBody>
          <a:bodyPr wrap="square">
            <a:spAutoFit/>
          </a:bodyPr>
          <a:lstStyle/>
          <a:p>
            <a:r>
              <a:rPr lang="en-US" dirty="0"/>
              <a:t>Once your machine comes on, it will look like this:</a:t>
            </a:r>
          </a:p>
        </p:txBody>
      </p:sp>
      <p:pic>
        <p:nvPicPr>
          <p:cNvPr id="9" name="Content Placeholder 3">
            <a:extLst>
              <a:ext uri="{FF2B5EF4-FFF2-40B4-BE49-F238E27FC236}">
                <a16:creationId xmlns:a16="http://schemas.microsoft.com/office/drawing/2014/main" id="{0EE1119B-5366-084E-913D-9BC56D28F18E}"/>
              </a:ext>
            </a:extLst>
          </p:cNvPr>
          <p:cNvPicPr>
            <a:picLocks noGrp="1" noChangeAspect="1"/>
          </p:cNvPicPr>
          <p:nvPr>
            <p:ph idx="1"/>
          </p:nvPr>
        </p:nvPicPr>
        <p:blipFill>
          <a:blip r:embed="rId2"/>
          <a:stretch>
            <a:fillRect/>
          </a:stretch>
        </p:blipFill>
        <p:spPr>
          <a:xfrm>
            <a:off x="1816554" y="2957224"/>
            <a:ext cx="5467350" cy="2352675"/>
          </a:xfrm>
          <a:prstGeom prst="rect">
            <a:avLst/>
          </a:prstGeom>
        </p:spPr>
      </p:pic>
    </p:spTree>
    <p:extLst>
      <p:ext uri="{BB962C8B-B14F-4D97-AF65-F5344CB8AC3E}">
        <p14:creationId xmlns:p14="http://schemas.microsoft.com/office/powerpoint/2010/main" val="90453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4" name="Content Placeholder 3">
            <a:extLst>
              <a:ext uri="{FF2B5EF4-FFF2-40B4-BE49-F238E27FC236}">
                <a16:creationId xmlns:a16="http://schemas.microsoft.com/office/drawing/2014/main" id="{FC6FFF76-3F1E-E83F-8E3F-F918E1248CD0}"/>
              </a:ext>
            </a:extLst>
          </p:cNvPr>
          <p:cNvSpPr>
            <a:spLocks noGrp="1"/>
          </p:cNvSpPr>
          <p:nvPr>
            <p:ph idx="1"/>
          </p:nvPr>
        </p:nvSpPr>
        <p:spPr/>
        <p:txBody>
          <a:bodyPr>
            <a:normAutofit fontScale="77500" lnSpcReduction="20000"/>
          </a:bodyPr>
          <a:lstStyle/>
          <a:p>
            <a:r>
              <a:rPr lang="en-US" dirty="0"/>
              <a:t>Next, we have to follow a few steps to gain admin console access. You need to click on the terminal present on top of the desktop screen, and type in the following:</a:t>
            </a:r>
          </a:p>
          <a:p>
            <a:r>
              <a:rPr lang="en-US" dirty="0"/>
              <a:t>hostname # This shows the hostname which will be </a:t>
            </a:r>
            <a:r>
              <a:rPr lang="en-US" dirty="0" err="1"/>
              <a:t>quickstart.cloudera</a:t>
            </a:r>
            <a:endParaRPr lang="en-US" dirty="0"/>
          </a:p>
          <a:p>
            <a:endParaRPr lang="en-US" dirty="0"/>
          </a:p>
          <a:p>
            <a:r>
              <a:rPr lang="en-US" dirty="0" err="1"/>
              <a:t>hdfs</a:t>
            </a:r>
            <a:r>
              <a:rPr lang="en-US" dirty="0"/>
              <a:t> </a:t>
            </a:r>
            <a:r>
              <a:rPr lang="en-US" dirty="0" err="1"/>
              <a:t>dfs</a:t>
            </a:r>
            <a:r>
              <a:rPr lang="en-US" dirty="0"/>
              <a:t> -ls / # Checks if you have access and if your cluster is working. It displays what exists on     your HDFS location by default</a:t>
            </a:r>
          </a:p>
          <a:p>
            <a:endParaRPr lang="en-US" dirty="0"/>
          </a:p>
          <a:p>
            <a:r>
              <a:rPr lang="en-US" dirty="0"/>
              <a:t>service </a:t>
            </a:r>
            <a:r>
              <a:rPr lang="en-US" dirty="0" err="1"/>
              <a:t>cloudera</a:t>
            </a:r>
            <a:r>
              <a:rPr lang="en-US" dirty="0"/>
              <a:t>-</a:t>
            </a:r>
            <a:r>
              <a:rPr lang="en-US" dirty="0" err="1"/>
              <a:t>scm</a:t>
            </a:r>
            <a:r>
              <a:rPr lang="en-US" dirty="0"/>
              <a:t>-server status # Tells what command you have to type to use </a:t>
            </a:r>
            <a:r>
              <a:rPr lang="en-US" dirty="0" err="1"/>
              <a:t>cloudera</a:t>
            </a:r>
            <a:r>
              <a:rPr lang="en-US" dirty="0"/>
              <a:t> express free </a:t>
            </a:r>
          </a:p>
          <a:p>
            <a:endParaRPr lang="en-US" dirty="0"/>
          </a:p>
          <a:p>
            <a:r>
              <a:rPr lang="en-US" dirty="0" err="1"/>
              <a:t>su</a:t>
            </a:r>
            <a:r>
              <a:rPr lang="en-US" dirty="0"/>
              <a:t> - #Login as root</a:t>
            </a:r>
          </a:p>
          <a:p>
            <a:endParaRPr lang="en-US" dirty="0"/>
          </a:p>
          <a:p>
            <a:r>
              <a:rPr lang="en-US" dirty="0"/>
              <a:t>service </a:t>
            </a:r>
            <a:r>
              <a:rPr lang="en-US" dirty="0" err="1"/>
              <a:t>cloudera</a:t>
            </a:r>
            <a:r>
              <a:rPr lang="en-US" dirty="0"/>
              <a:t>-</a:t>
            </a:r>
            <a:r>
              <a:rPr lang="en-US" dirty="0" err="1"/>
              <a:t>scm</a:t>
            </a:r>
            <a:r>
              <a:rPr lang="en-US" dirty="0"/>
              <a:t>-server status # The password for root is </a:t>
            </a:r>
            <a:r>
              <a:rPr lang="en-US" dirty="0" err="1"/>
              <a:t>cloudera</a:t>
            </a:r>
            <a:endParaRPr lang="en-US" dirty="0"/>
          </a:p>
        </p:txBody>
      </p:sp>
    </p:spTree>
    <p:extLst>
      <p:ext uri="{BB962C8B-B14F-4D97-AF65-F5344CB8AC3E}">
        <p14:creationId xmlns:p14="http://schemas.microsoft.com/office/powerpoint/2010/main" val="144196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6" name="Content Placeholder 5">
            <a:extLst>
              <a:ext uri="{FF2B5EF4-FFF2-40B4-BE49-F238E27FC236}">
                <a16:creationId xmlns:a16="http://schemas.microsoft.com/office/drawing/2014/main" id="{345321FA-04B7-537A-8063-ACAE43A05356}"/>
              </a:ext>
            </a:extLst>
          </p:cNvPr>
          <p:cNvSpPr>
            <a:spLocks noGrp="1"/>
          </p:cNvSpPr>
          <p:nvPr>
            <p:ph idx="1"/>
          </p:nvPr>
        </p:nvSpPr>
        <p:spPr/>
        <p:txBody>
          <a:bodyPr/>
          <a:lstStyle/>
          <a:p>
            <a:r>
              <a:rPr lang="en-US" dirty="0"/>
              <a:t>Once you click on the express icon, a screen will appear with the following command:</a:t>
            </a:r>
          </a:p>
          <a:p>
            <a:endParaRPr lang="en-US" dirty="0"/>
          </a:p>
        </p:txBody>
      </p:sp>
      <p:pic>
        <p:nvPicPr>
          <p:cNvPr id="9" name="Picture 8">
            <a:extLst>
              <a:ext uri="{FF2B5EF4-FFF2-40B4-BE49-F238E27FC236}">
                <a16:creationId xmlns:a16="http://schemas.microsoft.com/office/drawing/2014/main" id="{4E74228D-B9A9-1827-2DE3-0433BAFCCC19}"/>
              </a:ext>
            </a:extLst>
          </p:cNvPr>
          <p:cNvPicPr>
            <a:picLocks noChangeAspect="1"/>
          </p:cNvPicPr>
          <p:nvPr/>
        </p:nvPicPr>
        <p:blipFill>
          <a:blip r:embed="rId2"/>
          <a:stretch>
            <a:fillRect/>
          </a:stretch>
        </p:blipFill>
        <p:spPr>
          <a:xfrm>
            <a:off x="2912609" y="2911928"/>
            <a:ext cx="5495925" cy="2209800"/>
          </a:xfrm>
          <a:prstGeom prst="rect">
            <a:avLst/>
          </a:prstGeom>
        </p:spPr>
      </p:pic>
    </p:spTree>
    <p:extLst>
      <p:ext uri="{BB962C8B-B14F-4D97-AF65-F5344CB8AC3E}">
        <p14:creationId xmlns:p14="http://schemas.microsoft.com/office/powerpoint/2010/main" val="1484713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6" name="Content Placeholder 5">
            <a:extLst>
              <a:ext uri="{FF2B5EF4-FFF2-40B4-BE49-F238E27FC236}">
                <a16:creationId xmlns:a16="http://schemas.microsoft.com/office/drawing/2014/main" id="{345321FA-04B7-537A-8063-ACAE43A05356}"/>
              </a:ext>
            </a:extLst>
          </p:cNvPr>
          <p:cNvSpPr>
            <a:spLocks noGrp="1"/>
          </p:cNvSpPr>
          <p:nvPr>
            <p:ph idx="1"/>
          </p:nvPr>
        </p:nvSpPr>
        <p:spPr/>
        <p:txBody>
          <a:bodyPr>
            <a:normAutofit fontScale="92500" lnSpcReduction="10000"/>
          </a:bodyPr>
          <a:lstStyle/>
          <a:p>
            <a:r>
              <a:rPr lang="en-US" dirty="0"/>
              <a:t>You are required to copy the command, and run it on a separate terminal. Hence, open a new terminal, and use the below command to close the Cloudera based services. It will restart the services, after which you can access your admin console.</a:t>
            </a:r>
          </a:p>
          <a:p>
            <a:r>
              <a:rPr lang="en-US" dirty="0"/>
              <a:t>Now that our deployment has been configured, client configurations have also been deployed. Additionally, it has restarted the Cloudera Management Service, which gives access to the Cloudera QuickStart admin console with the help of a username and password.</a:t>
            </a:r>
          </a:p>
          <a:p>
            <a:r>
              <a:rPr lang="en-US" dirty="0"/>
              <a:t>Go on and open up the browser and change the port number to 7180. </a:t>
            </a:r>
          </a:p>
          <a:p>
            <a:r>
              <a:rPr lang="en-US" dirty="0"/>
              <a:t>You can log in to the Cloudera Manager by providing your username and password.</a:t>
            </a:r>
          </a:p>
        </p:txBody>
      </p:sp>
    </p:spTree>
    <p:extLst>
      <p:ext uri="{BB962C8B-B14F-4D97-AF65-F5344CB8AC3E}">
        <p14:creationId xmlns:p14="http://schemas.microsoft.com/office/powerpoint/2010/main" val="268469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6" name="Content Placeholder 5">
            <a:extLst>
              <a:ext uri="{FF2B5EF4-FFF2-40B4-BE49-F238E27FC236}">
                <a16:creationId xmlns:a16="http://schemas.microsoft.com/office/drawing/2014/main" id="{345321FA-04B7-537A-8063-ACAE43A05356}"/>
              </a:ext>
            </a:extLst>
          </p:cNvPr>
          <p:cNvSpPr>
            <a:spLocks noGrp="1"/>
          </p:cNvSpPr>
          <p:nvPr>
            <p:ph idx="1"/>
          </p:nvPr>
        </p:nvSpPr>
        <p:spPr/>
        <p:txBody>
          <a:bodyPr>
            <a:normAutofit fontScale="92500"/>
          </a:bodyPr>
          <a:lstStyle/>
          <a:p>
            <a:r>
              <a:rPr lang="en-US" dirty="0"/>
              <a:t>Since Cloudera is CPU and memory intensive, it could slow down if you haven’t assigned enough RAM to the Cloudera cluster. So, it’s always recommended to stop or delete the services that you don’t need.</a:t>
            </a:r>
          </a:p>
          <a:p>
            <a:r>
              <a:rPr lang="en-US" dirty="0"/>
              <a:t>Next, click on the drill-down button associated with each service and select delete to remove it.</a:t>
            </a:r>
          </a:p>
          <a:p>
            <a:r>
              <a:rPr lang="en-US" dirty="0"/>
              <a:t>Before deleting any service, you must remove all the dependencies for that particular service. You can add services to your cluster at any point in time when you need it. You can also fix different configuration issues thereupon.</a:t>
            </a:r>
          </a:p>
          <a:p>
            <a:r>
              <a:rPr lang="en-US" dirty="0"/>
              <a:t>In Cloudera Manager, you can fix the health issues or configuration issues within your cluster.</a:t>
            </a:r>
          </a:p>
        </p:txBody>
      </p:sp>
    </p:spTree>
    <p:extLst>
      <p:ext uri="{BB962C8B-B14F-4D97-AF65-F5344CB8AC3E}">
        <p14:creationId xmlns:p14="http://schemas.microsoft.com/office/powerpoint/2010/main" val="2564894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9E9-C791-EF86-C618-244EC7BEC640}"/>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Cloudera QuickStart VM Installation</a:t>
            </a:r>
            <a:br>
              <a:rPr lang="en-US" b="0" i="0" dirty="0">
                <a:solidFill>
                  <a:srgbClr val="272C37"/>
                </a:solidFill>
                <a:effectLst/>
                <a:highlight>
                  <a:srgbClr val="FFFFFF"/>
                </a:highlight>
                <a:latin typeface="Roboto" panose="02000000000000000000" pitchFamily="2" charset="0"/>
              </a:rPr>
            </a:br>
            <a:endParaRPr lang="en-US" dirty="0"/>
          </a:p>
        </p:txBody>
      </p:sp>
      <p:sp>
        <p:nvSpPr>
          <p:cNvPr id="6" name="Content Placeholder 5">
            <a:extLst>
              <a:ext uri="{FF2B5EF4-FFF2-40B4-BE49-F238E27FC236}">
                <a16:creationId xmlns:a16="http://schemas.microsoft.com/office/drawing/2014/main" id="{345321FA-04B7-537A-8063-ACAE43A05356}"/>
              </a:ext>
            </a:extLst>
          </p:cNvPr>
          <p:cNvSpPr>
            <a:spLocks noGrp="1"/>
          </p:cNvSpPr>
          <p:nvPr>
            <p:ph idx="1"/>
          </p:nvPr>
        </p:nvSpPr>
        <p:spPr/>
        <p:txBody>
          <a:bodyPr>
            <a:normAutofit/>
          </a:bodyPr>
          <a:lstStyle/>
          <a:p>
            <a:r>
              <a:rPr lang="en-US" dirty="0"/>
              <a:t>You can go ahead and restart the services now. It will ensure that the cluster becomes accessible either by Hue as a web interface or Cloudera QuickStart Terminal, where you can write your commands.</a:t>
            </a:r>
          </a:p>
          <a:p>
            <a:r>
              <a:rPr lang="en-US" dirty="0"/>
              <a:t>You can switch to an HDFS user, which is the admin user. This usually does not have a password unless you have set it. Now, you can type any HDFS command in the terminal, which will give the output.</a:t>
            </a:r>
          </a:p>
        </p:txBody>
      </p:sp>
    </p:spTree>
    <p:extLst>
      <p:ext uri="{BB962C8B-B14F-4D97-AF65-F5344CB8AC3E}">
        <p14:creationId xmlns:p14="http://schemas.microsoft.com/office/powerpoint/2010/main" val="86790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What is Hadoop?</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Hadoop is commonly used in big data scenarios such as data warehousing, business intelligence, and machine learning. It’s also used for data processing, data analysis, and data mining. It enables the distributed processing of large data sets across clusters of computers using a simple programming model.</a:t>
            </a:r>
          </a:p>
        </p:txBody>
      </p:sp>
    </p:spTree>
    <p:extLst>
      <p:ext uri="{BB962C8B-B14F-4D97-AF65-F5344CB8AC3E}">
        <p14:creationId xmlns:p14="http://schemas.microsoft.com/office/powerpoint/2010/main" val="18798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79E9-129B-FA93-DD31-3E0188613C3A}"/>
              </a:ext>
            </a:extLst>
          </p:cNvPr>
          <p:cNvSpPr>
            <a:spLocks noGrp="1"/>
          </p:cNvSpPr>
          <p:nvPr>
            <p:ph type="title"/>
          </p:nvPr>
        </p:nvSpPr>
        <p:spPr/>
        <p:txBody>
          <a:bodyPr/>
          <a:lstStyle/>
          <a:p>
            <a:r>
              <a:rPr lang="en-US" dirty="0"/>
              <a:t>Two Main Components</a:t>
            </a:r>
          </a:p>
        </p:txBody>
      </p:sp>
      <p:sp>
        <p:nvSpPr>
          <p:cNvPr id="3" name="Content Placeholder 2">
            <a:extLst>
              <a:ext uri="{FF2B5EF4-FFF2-40B4-BE49-F238E27FC236}">
                <a16:creationId xmlns:a16="http://schemas.microsoft.com/office/drawing/2014/main" id="{88112D3B-C976-C9AF-C666-054C9D0D7B7B}"/>
              </a:ext>
            </a:extLst>
          </p:cNvPr>
          <p:cNvSpPr>
            <a:spLocks noGrp="1"/>
          </p:cNvSpPr>
          <p:nvPr>
            <p:ph idx="1"/>
          </p:nvPr>
        </p:nvSpPr>
        <p:spPr/>
        <p:txBody>
          <a:bodyPr/>
          <a:lstStyle/>
          <a:p>
            <a:pPr algn="just"/>
            <a:r>
              <a:rPr lang="en-US" b="0" i="0" dirty="0">
                <a:effectLst/>
                <a:highlight>
                  <a:srgbClr val="FFFFFF"/>
                </a:highlight>
                <a:latin typeface="Times New Roman" panose="02020603050405020304" pitchFamily="18" charset="0"/>
                <a:cs typeface="Times New Roman" panose="02020603050405020304" pitchFamily="18" charset="0"/>
              </a:rPr>
              <a:t>HDFS and MapReduce</a:t>
            </a:r>
          </a:p>
          <a:p>
            <a:pPr algn="just"/>
            <a:r>
              <a:rPr lang="en-US" b="0" i="0" dirty="0">
                <a:effectLst/>
                <a:highlight>
                  <a:srgbClr val="FFFFFF"/>
                </a:highlight>
                <a:latin typeface="Times New Roman" panose="02020603050405020304" pitchFamily="18" charset="0"/>
                <a:cs typeface="Times New Roman" panose="02020603050405020304" pitchFamily="18" charset="0"/>
              </a:rPr>
              <a:t>HDFS (Hadoop Distributed File System): This is the storage component of Hadoop, which allows for the storage of large amounts of data across multiple machines. It is designed to work with commodity hardware, which makes it cost-effective.</a:t>
            </a:r>
          </a:p>
          <a:p>
            <a:pPr algn="just"/>
            <a:r>
              <a:rPr lang="en-US" dirty="0">
                <a:latin typeface="Times New Roman" panose="02020603050405020304" pitchFamily="18" charset="0"/>
                <a:cs typeface="Times New Roman" panose="02020603050405020304" pitchFamily="18" charset="0"/>
              </a:rPr>
              <a:t>MapReduce: (</a:t>
            </a:r>
            <a:r>
              <a:rPr lang="en-US" b="0" i="0" dirty="0">
                <a:effectLst/>
                <a:highlight>
                  <a:srgbClr val="FFFFFF"/>
                </a:highlight>
                <a:latin typeface="Times New Roman" panose="02020603050405020304" pitchFamily="18" charset="0"/>
                <a:cs typeface="Times New Roman" panose="02020603050405020304" pitchFamily="18" charset="0"/>
              </a:rPr>
              <a:t>Processing Unit of Hadoop</a:t>
            </a:r>
            <a:r>
              <a:rPr lang="en-US" dirty="0">
                <a:highlight>
                  <a:srgbClr val="FFFFFF"/>
                </a:highlight>
                <a:latin typeface="Times New Roman" panose="02020603050405020304" pitchFamily="18" charset="0"/>
                <a:cs typeface="Times New Roman" panose="02020603050405020304" pitchFamily="18" charset="0"/>
              </a:rPr>
              <a:t>) </a:t>
            </a:r>
            <a:r>
              <a:rPr lang="en-US" b="0" i="0" dirty="0">
                <a:effectLst/>
                <a:highlight>
                  <a:srgbClr val="FFFFFF"/>
                </a:highlight>
                <a:latin typeface="Times New Roman" panose="02020603050405020304" pitchFamily="18" charset="0"/>
                <a:cs typeface="Times New Roman" panose="02020603050405020304" pitchFamily="18" charset="0"/>
              </a:rPr>
              <a:t>If </a:t>
            </a:r>
            <a:r>
              <a:rPr lang="en-US" dirty="0">
                <a:highlight>
                  <a:srgbClr val="FFFFFF"/>
                </a:highlight>
                <a:latin typeface="Times New Roman" panose="02020603050405020304" pitchFamily="18" charset="0"/>
                <a:cs typeface="Times New Roman" panose="02020603050405020304" pitchFamily="18" charset="0"/>
              </a:rPr>
              <a:t>a query is requested then MapReduce will process it according to key value pairs and find solution from multiple Data nodes</a:t>
            </a:r>
            <a:endParaRPr lang="en-US" b="0" i="0" dirty="0">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4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4EC1-968A-767C-2E3E-AB2F9642966E}"/>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id="{AE7B3807-8E4C-8194-E826-30E4A599FAAA}"/>
              </a:ext>
            </a:extLst>
          </p:cNvPr>
          <p:cNvSpPr/>
          <p:nvPr/>
        </p:nvSpPr>
        <p:spPr>
          <a:xfrm>
            <a:off x="1763486" y="2220686"/>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HDFS client</a:t>
            </a:r>
          </a:p>
        </p:txBody>
      </p:sp>
      <p:sp>
        <p:nvSpPr>
          <p:cNvPr id="6" name="Content Placeholder 5">
            <a:extLst>
              <a:ext uri="{FF2B5EF4-FFF2-40B4-BE49-F238E27FC236}">
                <a16:creationId xmlns:a16="http://schemas.microsoft.com/office/drawing/2014/main" id="{6CB0BC1B-D605-59CB-C9EA-90F2AB046CE0}"/>
              </a:ext>
            </a:extLst>
          </p:cNvPr>
          <p:cNvSpPr>
            <a:spLocks noGrp="1"/>
          </p:cNvSpPr>
          <p:nvPr>
            <p:ph idx="1"/>
          </p:nvPr>
        </p:nvSpPr>
        <p:spPr>
          <a:xfrm>
            <a:off x="4385582" y="2194948"/>
            <a:ext cx="1317172" cy="8413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normAutofit fontScale="92500" lnSpcReduction="10000"/>
          </a:bodyPr>
          <a:lstStyle/>
          <a:p>
            <a:pPr marL="0" indent="0">
              <a:buNone/>
            </a:pPr>
            <a:r>
              <a:rPr lang="en-US" dirty="0"/>
              <a:t>Name Node</a:t>
            </a:r>
          </a:p>
        </p:txBody>
      </p:sp>
      <p:sp>
        <p:nvSpPr>
          <p:cNvPr id="7" name="Rectangle: Rounded Corners 6">
            <a:extLst>
              <a:ext uri="{FF2B5EF4-FFF2-40B4-BE49-F238E27FC236}">
                <a16:creationId xmlns:a16="http://schemas.microsoft.com/office/drawing/2014/main" id="{83E0B03C-7CDC-7ED8-2658-A6D2514A45C9}"/>
              </a:ext>
            </a:extLst>
          </p:cNvPr>
          <p:cNvSpPr/>
          <p:nvPr/>
        </p:nvSpPr>
        <p:spPr>
          <a:xfrm>
            <a:off x="691244" y="3788230"/>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node</a:t>
            </a:r>
          </a:p>
        </p:txBody>
      </p:sp>
      <p:sp>
        <p:nvSpPr>
          <p:cNvPr id="8" name="Rectangle: Rounded Corners 7">
            <a:extLst>
              <a:ext uri="{FF2B5EF4-FFF2-40B4-BE49-F238E27FC236}">
                <a16:creationId xmlns:a16="http://schemas.microsoft.com/office/drawing/2014/main" id="{C07A744D-3FB3-1E6B-2C59-69CFBF1E2FEF}"/>
              </a:ext>
            </a:extLst>
          </p:cNvPr>
          <p:cNvSpPr/>
          <p:nvPr/>
        </p:nvSpPr>
        <p:spPr>
          <a:xfrm>
            <a:off x="2688772" y="3741283"/>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9" name="Rectangle: Rounded Corners 8">
            <a:extLst>
              <a:ext uri="{FF2B5EF4-FFF2-40B4-BE49-F238E27FC236}">
                <a16:creationId xmlns:a16="http://schemas.microsoft.com/office/drawing/2014/main" id="{0DAE8C77-DD6F-F433-D53D-807F4E04202D}"/>
              </a:ext>
            </a:extLst>
          </p:cNvPr>
          <p:cNvSpPr/>
          <p:nvPr/>
        </p:nvSpPr>
        <p:spPr>
          <a:xfrm>
            <a:off x="4778829" y="3712028"/>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10" name="Rectangle: Rounded Corners 9">
            <a:extLst>
              <a:ext uri="{FF2B5EF4-FFF2-40B4-BE49-F238E27FC236}">
                <a16:creationId xmlns:a16="http://schemas.microsoft.com/office/drawing/2014/main" id="{2EBDCD40-2E67-5AA1-2D2D-98A9484CF93F}"/>
              </a:ext>
            </a:extLst>
          </p:cNvPr>
          <p:cNvSpPr/>
          <p:nvPr/>
        </p:nvSpPr>
        <p:spPr>
          <a:xfrm>
            <a:off x="6776357" y="3712028"/>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11" name="Rectangle: Rounded Corners 10">
            <a:extLst>
              <a:ext uri="{FF2B5EF4-FFF2-40B4-BE49-F238E27FC236}">
                <a16:creationId xmlns:a16="http://schemas.microsoft.com/office/drawing/2014/main" id="{28E2C87B-02E0-8AF4-A85C-21E8C3B11E19}"/>
              </a:ext>
            </a:extLst>
          </p:cNvPr>
          <p:cNvSpPr/>
          <p:nvPr/>
        </p:nvSpPr>
        <p:spPr>
          <a:xfrm>
            <a:off x="9361716" y="3712027"/>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12" name="Cylinder 11">
            <a:extLst>
              <a:ext uri="{FF2B5EF4-FFF2-40B4-BE49-F238E27FC236}">
                <a16:creationId xmlns:a16="http://schemas.microsoft.com/office/drawing/2014/main" id="{B0EEA838-895B-5E1D-259E-CE975898791A}"/>
              </a:ext>
            </a:extLst>
          </p:cNvPr>
          <p:cNvSpPr/>
          <p:nvPr/>
        </p:nvSpPr>
        <p:spPr>
          <a:xfrm>
            <a:off x="1186543" y="5061857"/>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Local Disk</a:t>
            </a:r>
          </a:p>
        </p:txBody>
      </p:sp>
      <p:sp>
        <p:nvSpPr>
          <p:cNvPr id="13" name="Cylinder 12">
            <a:extLst>
              <a:ext uri="{FF2B5EF4-FFF2-40B4-BE49-F238E27FC236}">
                <a16:creationId xmlns:a16="http://schemas.microsoft.com/office/drawing/2014/main" id="{A58020FF-22FC-C166-7F8F-CBE1B1428A1B}"/>
              </a:ext>
            </a:extLst>
          </p:cNvPr>
          <p:cNvSpPr/>
          <p:nvPr/>
        </p:nvSpPr>
        <p:spPr>
          <a:xfrm>
            <a:off x="3068411" y="5278208"/>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sp>
        <p:nvSpPr>
          <p:cNvPr id="14" name="Cylinder 13">
            <a:extLst>
              <a:ext uri="{FF2B5EF4-FFF2-40B4-BE49-F238E27FC236}">
                <a16:creationId xmlns:a16="http://schemas.microsoft.com/office/drawing/2014/main" id="{BA80FAF8-2755-D7AD-9A08-83EF1D6E09F6}"/>
              </a:ext>
            </a:extLst>
          </p:cNvPr>
          <p:cNvSpPr/>
          <p:nvPr/>
        </p:nvSpPr>
        <p:spPr>
          <a:xfrm>
            <a:off x="5013552" y="5241468"/>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sp>
        <p:nvSpPr>
          <p:cNvPr id="15" name="Cylinder 14">
            <a:extLst>
              <a:ext uri="{FF2B5EF4-FFF2-40B4-BE49-F238E27FC236}">
                <a16:creationId xmlns:a16="http://schemas.microsoft.com/office/drawing/2014/main" id="{0027A445-A988-A3D6-F55C-A662378B7A86}"/>
              </a:ext>
            </a:extLst>
          </p:cNvPr>
          <p:cNvSpPr/>
          <p:nvPr/>
        </p:nvSpPr>
        <p:spPr>
          <a:xfrm>
            <a:off x="6994755" y="5241693"/>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sp>
        <p:nvSpPr>
          <p:cNvPr id="16" name="Cylinder 15">
            <a:extLst>
              <a:ext uri="{FF2B5EF4-FFF2-40B4-BE49-F238E27FC236}">
                <a16:creationId xmlns:a16="http://schemas.microsoft.com/office/drawing/2014/main" id="{13F02D8E-1D3B-59D9-8C54-24BFD911BA6B}"/>
              </a:ext>
            </a:extLst>
          </p:cNvPr>
          <p:cNvSpPr/>
          <p:nvPr/>
        </p:nvSpPr>
        <p:spPr>
          <a:xfrm>
            <a:off x="9764487" y="5272764"/>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cxnSp>
        <p:nvCxnSpPr>
          <p:cNvPr id="18" name="Straight Arrow Connector 17">
            <a:extLst>
              <a:ext uri="{FF2B5EF4-FFF2-40B4-BE49-F238E27FC236}">
                <a16:creationId xmlns:a16="http://schemas.microsoft.com/office/drawing/2014/main" id="{F4DA4E22-1DFE-88E9-3B88-C98D213A9790}"/>
              </a:ext>
            </a:extLst>
          </p:cNvPr>
          <p:cNvCxnSpPr>
            <a:stCxn id="7" idx="2"/>
          </p:cNvCxnSpPr>
          <p:nvPr/>
        </p:nvCxnSpPr>
        <p:spPr>
          <a:xfrm>
            <a:off x="1349830" y="4637315"/>
            <a:ext cx="163284" cy="4245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BD941F-F821-5E52-BB14-52391C9AF18F}"/>
              </a:ext>
            </a:extLst>
          </p:cNvPr>
          <p:cNvCxnSpPr>
            <a:cxnSpLocks/>
            <a:endCxn id="13" idx="1"/>
          </p:cNvCxnSpPr>
          <p:nvPr/>
        </p:nvCxnSpPr>
        <p:spPr>
          <a:xfrm>
            <a:off x="3347357" y="4590368"/>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8D68D7-6477-9E39-D69A-514C143CD90D}"/>
              </a:ext>
            </a:extLst>
          </p:cNvPr>
          <p:cNvCxnSpPr>
            <a:cxnSpLocks/>
          </p:cNvCxnSpPr>
          <p:nvPr/>
        </p:nvCxnSpPr>
        <p:spPr>
          <a:xfrm>
            <a:off x="5381625" y="4584924"/>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C89590-BD59-205F-A571-07E32704C209}"/>
              </a:ext>
            </a:extLst>
          </p:cNvPr>
          <p:cNvCxnSpPr>
            <a:cxnSpLocks/>
          </p:cNvCxnSpPr>
          <p:nvPr/>
        </p:nvCxnSpPr>
        <p:spPr>
          <a:xfrm>
            <a:off x="7237639" y="4584924"/>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EC0D57-BA24-2E26-4EF7-4C8F2EA3FCCA}"/>
              </a:ext>
            </a:extLst>
          </p:cNvPr>
          <p:cNvCxnSpPr>
            <a:cxnSpLocks/>
          </p:cNvCxnSpPr>
          <p:nvPr/>
        </p:nvCxnSpPr>
        <p:spPr>
          <a:xfrm>
            <a:off x="9764487" y="4574038"/>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E06893-108B-A5DB-BA38-56A4340E814A}"/>
              </a:ext>
            </a:extLst>
          </p:cNvPr>
          <p:cNvCxnSpPr>
            <a:cxnSpLocks/>
          </p:cNvCxnSpPr>
          <p:nvPr/>
        </p:nvCxnSpPr>
        <p:spPr>
          <a:xfrm flipV="1">
            <a:off x="3068411" y="2503714"/>
            <a:ext cx="1242332" cy="360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A7A37B-744B-4149-F5F6-427570223115}"/>
              </a:ext>
            </a:extLst>
          </p:cNvPr>
          <p:cNvCxnSpPr>
            <a:cxnSpLocks/>
          </p:cNvCxnSpPr>
          <p:nvPr/>
        </p:nvCxnSpPr>
        <p:spPr>
          <a:xfrm>
            <a:off x="5013552" y="3182029"/>
            <a:ext cx="200705" cy="5442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9C6745F-C982-045B-8E04-49333E687106}"/>
              </a:ext>
            </a:extLst>
          </p:cNvPr>
          <p:cNvCxnSpPr>
            <a:cxnSpLocks/>
          </p:cNvCxnSpPr>
          <p:nvPr/>
        </p:nvCxnSpPr>
        <p:spPr>
          <a:xfrm flipH="1">
            <a:off x="3689577" y="3074192"/>
            <a:ext cx="988899" cy="7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451336-4164-2A3C-E49E-689360071E3B}"/>
              </a:ext>
            </a:extLst>
          </p:cNvPr>
          <p:cNvCxnSpPr>
            <a:cxnSpLocks/>
          </p:cNvCxnSpPr>
          <p:nvPr/>
        </p:nvCxnSpPr>
        <p:spPr>
          <a:xfrm flipH="1">
            <a:off x="1763486" y="2870594"/>
            <a:ext cx="2547257" cy="9382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A50F57-8B57-BBA7-78C8-99F700EFCFD6}"/>
              </a:ext>
            </a:extLst>
          </p:cNvPr>
          <p:cNvCxnSpPr>
            <a:cxnSpLocks/>
            <a:stCxn id="11" idx="0"/>
          </p:cNvCxnSpPr>
          <p:nvPr/>
        </p:nvCxnSpPr>
        <p:spPr>
          <a:xfrm flipH="1" flipV="1">
            <a:off x="5606143" y="2860901"/>
            <a:ext cx="4414159" cy="8511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16C315-F220-4301-4A7E-6D2271AE19A6}"/>
              </a:ext>
            </a:extLst>
          </p:cNvPr>
          <p:cNvCxnSpPr>
            <a:cxnSpLocks/>
            <a:stCxn id="10" idx="0"/>
          </p:cNvCxnSpPr>
          <p:nvPr/>
        </p:nvCxnSpPr>
        <p:spPr>
          <a:xfrm flipH="1" flipV="1">
            <a:off x="5508169" y="3093583"/>
            <a:ext cx="1926774" cy="6184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13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B92-CE01-43C4-860A-9745A256B2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FF8E7F-B7ED-12DB-144F-FC07EFFA434C}"/>
              </a:ext>
            </a:extLst>
          </p:cNvPr>
          <p:cNvSpPr>
            <a:spLocks noGrp="1"/>
          </p:cNvSpPr>
          <p:nvPr>
            <p:ph idx="1"/>
          </p:nvPr>
        </p:nvSpPr>
        <p:spPr/>
        <p:txBody>
          <a:bodyPr/>
          <a:lstStyle/>
          <a:p>
            <a:r>
              <a:rPr lang="en-US" dirty="0"/>
              <a:t>Provides Rack Awareness: That a single data node should have different type of data in it like A,B,C</a:t>
            </a:r>
          </a:p>
          <a:p>
            <a:r>
              <a:rPr lang="en-US" dirty="0"/>
              <a:t>Copy of A on average 3 copies are saved on different Data nodes to sure Fault Tolerance.</a:t>
            </a:r>
          </a:p>
        </p:txBody>
      </p:sp>
    </p:spTree>
    <p:extLst>
      <p:ext uri="{BB962C8B-B14F-4D97-AF65-F5344CB8AC3E}">
        <p14:creationId xmlns:p14="http://schemas.microsoft.com/office/powerpoint/2010/main" val="304099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CC6-9D68-2202-36D3-5E194F6D9FDF}"/>
              </a:ext>
            </a:extLst>
          </p:cNvPr>
          <p:cNvSpPr>
            <a:spLocks noGrp="1"/>
          </p:cNvSpPr>
          <p:nvPr>
            <p:ph type="title"/>
          </p:nvPr>
        </p:nvSpPr>
        <p:spPr/>
        <p:txBody>
          <a:bodyPr/>
          <a:lstStyle/>
          <a:p>
            <a:r>
              <a:rPr lang="en-US" dirty="0"/>
              <a:t>Functions of </a:t>
            </a:r>
            <a:r>
              <a:rPr lang="en-US" dirty="0" err="1"/>
              <a:t>NameNode</a:t>
            </a:r>
            <a:endParaRPr lang="en-US" dirty="0"/>
          </a:p>
        </p:txBody>
      </p:sp>
      <p:sp>
        <p:nvSpPr>
          <p:cNvPr id="3" name="Content Placeholder 2">
            <a:extLst>
              <a:ext uri="{FF2B5EF4-FFF2-40B4-BE49-F238E27FC236}">
                <a16:creationId xmlns:a16="http://schemas.microsoft.com/office/drawing/2014/main" id="{7AB1390C-A2AD-B2F7-A444-2721F600030B}"/>
              </a:ext>
            </a:extLst>
          </p:cNvPr>
          <p:cNvSpPr>
            <a:spLocks noGrp="1"/>
          </p:cNvSpPr>
          <p:nvPr>
            <p:ph idx="1"/>
          </p:nvPr>
        </p:nvSpPr>
        <p:spPr/>
        <p:txBody>
          <a:bodyPr>
            <a:normAutofit lnSpcReduction="10000"/>
          </a:bodyPr>
          <a:lstStyle/>
          <a:p>
            <a:r>
              <a:rPr lang="en-US" dirty="0"/>
              <a:t>It records the Meta Data of all the files stored in the cluster </a:t>
            </a:r>
            <a:r>
              <a:rPr lang="en-US" dirty="0" err="1"/>
              <a:t>e.g</a:t>
            </a:r>
            <a:r>
              <a:rPr lang="en-US" dirty="0"/>
              <a:t> Location of blocks stored, size of the files, permissions, hierarchy.</a:t>
            </a:r>
          </a:p>
          <a:p>
            <a:r>
              <a:rPr lang="en-US" dirty="0"/>
              <a:t>Two files associated with meta data:</a:t>
            </a:r>
          </a:p>
          <a:p>
            <a:r>
              <a:rPr lang="en-US" dirty="0" err="1"/>
              <a:t>FSImage:it</a:t>
            </a:r>
            <a:r>
              <a:rPr lang="en-US" dirty="0"/>
              <a:t> contains the complete state of the file system namespace since  the start of the </a:t>
            </a:r>
            <a:r>
              <a:rPr lang="en-US" dirty="0" err="1"/>
              <a:t>namenode</a:t>
            </a:r>
            <a:r>
              <a:rPr lang="en-US" dirty="0"/>
              <a:t>.</a:t>
            </a:r>
          </a:p>
          <a:p>
            <a:r>
              <a:rPr lang="en-US" dirty="0" err="1"/>
              <a:t>EditLogs:it</a:t>
            </a:r>
            <a:r>
              <a:rPr lang="en-US" dirty="0"/>
              <a:t> contains all the recent modifications made to the file system with respect to the most recent </a:t>
            </a:r>
            <a:r>
              <a:rPr lang="en-US" dirty="0" err="1"/>
              <a:t>FSImage</a:t>
            </a:r>
            <a:r>
              <a:rPr lang="en-US" dirty="0"/>
              <a:t>.</a:t>
            </a:r>
          </a:p>
          <a:p>
            <a:r>
              <a:rPr lang="en-US" dirty="0"/>
              <a:t>It regularly receives a heartbeat and a block </a:t>
            </a:r>
            <a:r>
              <a:rPr lang="en-US" dirty="0" err="1"/>
              <a:t>reportfrom</a:t>
            </a:r>
            <a:r>
              <a:rPr lang="en-US" dirty="0"/>
              <a:t> all the data nodes in the cluster to ensure that the data nodes are live.</a:t>
            </a:r>
          </a:p>
          <a:p>
            <a:r>
              <a:rPr lang="en-US" dirty="0"/>
              <a:t> </a:t>
            </a:r>
          </a:p>
          <a:p>
            <a:endParaRPr lang="en-US" dirty="0"/>
          </a:p>
        </p:txBody>
      </p:sp>
    </p:spTree>
    <p:extLst>
      <p:ext uri="{BB962C8B-B14F-4D97-AF65-F5344CB8AC3E}">
        <p14:creationId xmlns:p14="http://schemas.microsoft.com/office/powerpoint/2010/main" val="323950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B317-E7D2-3F23-6CF2-11B7321F1535}"/>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F1B0E3BC-F71C-65EB-C40D-2BEA3A58D6A9}"/>
              </a:ext>
            </a:extLst>
          </p:cNvPr>
          <p:cNvSpPr>
            <a:spLocks noGrp="1"/>
          </p:cNvSpPr>
          <p:nvPr>
            <p:ph idx="1"/>
          </p:nvPr>
        </p:nvSpPr>
        <p:spPr/>
        <p:txBody>
          <a:bodyPr/>
          <a:lstStyle/>
          <a:p>
            <a:r>
              <a:rPr lang="en-US" dirty="0"/>
              <a:t>MapReduce performs the processing of large data set in a distributed and parallel manner.</a:t>
            </a:r>
          </a:p>
          <a:p>
            <a:r>
              <a:rPr lang="en-US" dirty="0"/>
              <a:t>Two distinct tasks: Map and Reduce</a:t>
            </a:r>
          </a:p>
          <a:p>
            <a:r>
              <a:rPr lang="en-US" dirty="0"/>
              <a:t>Two essential components: Job Tracker and Task Tracker</a:t>
            </a:r>
          </a:p>
          <a:p>
            <a:r>
              <a:rPr lang="en-US" dirty="0"/>
              <a:t>Job Tracker: Resource Management, Scheduling, </a:t>
            </a:r>
            <a:r>
              <a:rPr lang="en-US" dirty="0" err="1"/>
              <a:t>Monitioring</a:t>
            </a:r>
            <a:endParaRPr lang="en-US" dirty="0"/>
          </a:p>
        </p:txBody>
      </p:sp>
    </p:spTree>
    <p:extLst>
      <p:ext uri="{BB962C8B-B14F-4D97-AF65-F5344CB8AC3E}">
        <p14:creationId xmlns:p14="http://schemas.microsoft.com/office/powerpoint/2010/main" val="166246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B317-E7D2-3F23-6CF2-11B7321F1535}"/>
              </a:ext>
            </a:extLst>
          </p:cNvPr>
          <p:cNvSpPr>
            <a:spLocks noGrp="1"/>
          </p:cNvSpPr>
          <p:nvPr>
            <p:ph type="title"/>
          </p:nvPr>
        </p:nvSpPr>
        <p:spPr/>
        <p:txBody>
          <a:bodyPr/>
          <a:lstStyle/>
          <a:p>
            <a:r>
              <a:rPr lang="en-US" dirty="0"/>
              <a:t>MapReduce working</a:t>
            </a:r>
          </a:p>
        </p:txBody>
      </p:sp>
      <p:pic>
        <p:nvPicPr>
          <p:cNvPr id="5" name="Content Placeholder 4">
            <a:extLst>
              <a:ext uri="{FF2B5EF4-FFF2-40B4-BE49-F238E27FC236}">
                <a16:creationId xmlns:a16="http://schemas.microsoft.com/office/drawing/2014/main" id="{A7225FBD-3B43-38DE-B5C0-275619283B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71"/>
          <a:stretch/>
        </p:blipFill>
        <p:spPr>
          <a:xfrm>
            <a:off x="450132" y="1589314"/>
            <a:ext cx="10435582" cy="4405394"/>
          </a:xfrm>
        </p:spPr>
      </p:pic>
    </p:spTree>
    <p:extLst>
      <p:ext uri="{BB962C8B-B14F-4D97-AF65-F5344CB8AC3E}">
        <p14:creationId xmlns:p14="http://schemas.microsoft.com/office/powerpoint/2010/main" val="26087030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9C947163D0D9438ADFAABD5D135A8E" ma:contentTypeVersion="14" ma:contentTypeDescription="Create a new document." ma:contentTypeScope="" ma:versionID="4e1af9cc4a66754e05256819fc0cf4eb">
  <xsd:schema xmlns:xsd="http://www.w3.org/2001/XMLSchema" xmlns:xs="http://www.w3.org/2001/XMLSchema" xmlns:p="http://schemas.microsoft.com/office/2006/metadata/properties" xmlns:ns2="4365d7e7-07f8-46ee-9253-0d9db5cf0247" xmlns:ns3="c5e93d4a-e23b-42c8-8ff1-78131b2d8e46" targetNamespace="http://schemas.microsoft.com/office/2006/metadata/properties" ma:root="true" ma:fieldsID="3c80ef98cdf9bd0c93d5f9836eb0b425" ns2:_="" ns3:_="">
    <xsd:import namespace="4365d7e7-07f8-46ee-9253-0d9db5cf0247"/>
    <xsd:import namespace="c5e93d4a-e23b-42c8-8ff1-78131b2d8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5d7e7-07f8-46ee-9253-0d9db5cf02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b5eb382-fb55-4e68-ad83-511be951eceb}" ma:internalName="TaxCatchAll" ma:showField="CatchAllData" ma:web="4365d7e7-07f8-46ee-9253-0d9db5cf02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e93d4a-e23b-42c8-8ff1-78131b2d8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b19d95c-03cc-479b-95fc-186cd9d3511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5e93d4a-e23b-42c8-8ff1-78131b2d8e46">
      <Terms xmlns="http://schemas.microsoft.com/office/infopath/2007/PartnerControls"/>
    </lcf76f155ced4ddcb4097134ff3c332f>
    <TaxCatchAll xmlns="4365d7e7-07f8-46ee-9253-0d9db5cf0247" xsi:nil="true"/>
  </documentManagement>
</p:properties>
</file>

<file path=customXml/itemProps1.xml><?xml version="1.0" encoding="utf-8"?>
<ds:datastoreItem xmlns:ds="http://schemas.openxmlformats.org/officeDocument/2006/customXml" ds:itemID="{7115461F-C217-4B87-BCC8-C4CF11559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5d7e7-07f8-46ee-9253-0d9db5cf0247"/>
    <ds:schemaRef ds:uri="c5e93d4a-e23b-42c8-8ff1-78131b2d8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B8836F-9A74-462E-B519-496BB60E9A6C}">
  <ds:schemaRefs>
    <ds:schemaRef ds:uri="http://schemas.microsoft.com/sharepoint/v3/contenttype/forms"/>
  </ds:schemaRefs>
</ds:datastoreItem>
</file>

<file path=customXml/itemProps3.xml><?xml version="1.0" encoding="utf-8"?>
<ds:datastoreItem xmlns:ds="http://schemas.openxmlformats.org/officeDocument/2006/customXml" ds:itemID="{0DF95904-E683-4C22-991D-810AC065F2BA}">
  <ds:schemaRefs>
    <ds:schemaRef ds:uri="http://schemas.microsoft.com/office/2006/metadata/properties"/>
    <ds:schemaRef ds:uri="http://schemas.microsoft.com/office/infopath/2007/PartnerControls"/>
    <ds:schemaRef ds:uri="c5e93d4a-e23b-42c8-8ff1-78131b2d8e46"/>
    <ds:schemaRef ds:uri="4365d7e7-07f8-46ee-9253-0d9db5cf0247"/>
  </ds:schemaRefs>
</ds:datastoreItem>
</file>

<file path=docProps/app.xml><?xml version="1.0" encoding="utf-8"?>
<Properties xmlns="http://schemas.openxmlformats.org/officeDocument/2006/extended-properties" xmlns:vt="http://schemas.openxmlformats.org/officeDocument/2006/docPropsVTypes">
  <TotalTime>14524</TotalTime>
  <Words>2028</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vt:lpstr>
      <vt:lpstr>Nunito</vt:lpstr>
      <vt:lpstr>Roboto</vt:lpstr>
      <vt:lpstr>Times New Roman</vt:lpstr>
      <vt:lpstr>1_Office Theme</vt:lpstr>
      <vt:lpstr>Hadoop (Apache Hadoop)</vt:lpstr>
      <vt:lpstr>What is Hadoop?</vt:lpstr>
      <vt:lpstr>What is Hadoop?</vt:lpstr>
      <vt:lpstr>Two Main Components</vt:lpstr>
      <vt:lpstr>PowerPoint Presentation</vt:lpstr>
      <vt:lpstr>PowerPoint Presentation</vt:lpstr>
      <vt:lpstr>Functions of NameNode</vt:lpstr>
      <vt:lpstr>MapReduce</vt:lpstr>
      <vt:lpstr>MapReduce working</vt:lpstr>
      <vt:lpstr>Other Components</vt:lpstr>
      <vt:lpstr>Features of Hadoop</vt:lpstr>
      <vt:lpstr>Features of Hadoop</vt:lpstr>
      <vt:lpstr>Features of Hadoop</vt:lpstr>
      <vt:lpstr>Some common frameworks of Hadoop </vt:lpstr>
      <vt:lpstr>PowerPoint Presentation</vt:lpstr>
      <vt:lpstr>Applications of Hadoop</vt:lpstr>
      <vt:lpstr>Installation of hadoop</vt:lpstr>
      <vt:lpstr>Installation of hadoop</vt:lpstr>
      <vt:lpstr>Installation of hadoop</vt:lpstr>
      <vt:lpstr>Cloudera QuickStart VM Installation </vt:lpstr>
      <vt:lpstr>Cloudera QuickStart VM Installation </vt:lpstr>
      <vt:lpstr>Cloudera QuickStart VM Installation </vt:lpstr>
      <vt:lpstr>Cloudera QuickStart VM Installation </vt:lpstr>
      <vt:lpstr>Cloudera QuickStart VM Installation </vt:lpstr>
      <vt:lpstr>Cloudera QuickStart VM Installation </vt:lpstr>
      <vt:lpstr>Cloudera QuickStart VM Installation </vt:lpstr>
      <vt:lpstr>Cloudera QuickStart VM Installation </vt:lpstr>
      <vt:lpstr>Cloudera QuickStart VM Installation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FARHAN DAWOOD</dc:creator>
  <cp:lastModifiedBy>Misbhah Naz</cp:lastModifiedBy>
  <cp:revision>346</cp:revision>
  <dcterms:created xsi:type="dcterms:W3CDTF">2019-03-27T08:58:33Z</dcterms:created>
  <dcterms:modified xsi:type="dcterms:W3CDTF">2024-06-06T20:36:30Z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0x010100C59C947163D0D9438ADFAABD5D135A8E</vt:lpwstr>
  </property>
</Properties>
</file>