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333" r:id="rId5"/>
    <p:sldId id="334" r:id="rId6"/>
    <p:sldId id="337" r:id="rId7"/>
    <p:sldId id="335" r:id="rId8"/>
    <p:sldId id="342" r:id="rId9"/>
    <p:sldId id="343" r:id="rId10"/>
    <p:sldId id="344" r:id="rId11"/>
    <p:sldId id="345" r:id="rId12"/>
    <p:sldId id="346" r:id="rId13"/>
    <p:sldId id="336" r:id="rId14"/>
    <p:sldId id="338" r:id="rId15"/>
    <p:sldId id="339" r:id="rId16"/>
    <p:sldId id="340" r:id="rId17"/>
    <p:sldId id="341" r:id="rId18"/>
    <p:sldId id="3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7" autoAdjust="0"/>
    <p:restoredTop sz="84489"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20FC9-4A55-43B8-9A7D-CCEE1CADDEFB}" type="datetimeFigureOut">
              <a:rPr lang="en-US" smtClean="0"/>
              <a:t>04-Jun-2024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4F331-A338-4450-9AAC-D146553B46AE}" type="slidenum">
              <a:rPr lang="en-US" smtClean="0"/>
              <a:t>‹#›</a:t>
            </a:fld>
            <a:endParaRPr lang="en-US"/>
          </a:p>
        </p:txBody>
      </p:sp>
    </p:spTree>
    <p:extLst>
      <p:ext uri="{BB962C8B-B14F-4D97-AF65-F5344CB8AC3E}">
        <p14:creationId xmlns:p14="http://schemas.microsoft.com/office/powerpoint/2010/main" val="155696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96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76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2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9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773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39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11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32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000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50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01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CB19C-152E-4060-B74E-11ACA5C78930}" type="datetimeFigureOut">
              <a:rPr lang="en-US" smtClean="0">
                <a:solidFill>
                  <a:prstClr val="black">
                    <a:tint val="75000"/>
                  </a:prstClr>
                </a:solidFill>
              </a:rPr>
              <a:pPr/>
              <a:t>04-Jun-2024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043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9889-EAA1-3014-C3D6-66901C44AF47}"/>
              </a:ext>
            </a:extLst>
          </p:cNvPr>
          <p:cNvSpPr>
            <a:spLocks noGrp="1"/>
          </p:cNvSpPr>
          <p:nvPr>
            <p:ph type="title"/>
          </p:nvPr>
        </p:nvSpPr>
        <p:spPr>
          <a:xfrm>
            <a:off x="968829" y="1268639"/>
            <a:ext cx="10515600" cy="1325563"/>
          </a:xfrm>
        </p:spPr>
        <p:txBody>
          <a:bodyPr>
            <a:normAutofit/>
          </a:bodyPr>
          <a:lstStyle/>
          <a:p>
            <a:pPr marL="342900" marR="0" lvl="0" indent="-342900">
              <a:spcBef>
                <a:spcPts val="55"/>
              </a:spcBef>
              <a:spcAft>
                <a:spcPts val="0"/>
              </a:spcAft>
              <a:buSzPts val="950"/>
              <a:buFont typeface="Times New Roman" panose="02020603050405020304" pitchFamily="18" charset="0"/>
              <a:buChar char="•"/>
              <a:tabLst>
                <a:tab pos="395605" algn="l"/>
              </a:tabLst>
            </a:pPr>
            <a:r>
              <a:rPr lang="en-US" sz="3600" dirty="0">
                <a:effectLst/>
                <a:latin typeface="Cambria" panose="02040503050406030204" pitchFamily="18" charset="0"/>
                <a:ea typeface="Times New Roman" panose="02020603050405020304" pitchFamily="18" charset="0"/>
                <a:cs typeface="Cambria" panose="02040503050406030204" pitchFamily="18" charset="0"/>
              </a:rPr>
              <a:t>Hadoop (Apache Hadoop)</a:t>
            </a:r>
          </a:p>
        </p:txBody>
      </p:sp>
    </p:spTree>
    <p:extLst>
      <p:ext uri="{BB962C8B-B14F-4D97-AF65-F5344CB8AC3E}">
        <p14:creationId xmlns:p14="http://schemas.microsoft.com/office/powerpoint/2010/main" val="282595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989B-0233-6410-8482-3219979F59F8}"/>
              </a:ext>
            </a:extLst>
          </p:cNvPr>
          <p:cNvSpPr>
            <a:spLocks noGrp="1"/>
          </p:cNvSpPr>
          <p:nvPr>
            <p:ph type="title"/>
          </p:nvPr>
        </p:nvSpPr>
        <p:spPr/>
        <p:txBody>
          <a:bodyPr/>
          <a:lstStyle/>
          <a:p>
            <a:r>
              <a:rPr lang="en-US" dirty="0"/>
              <a:t>Other Components</a:t>
            </a:r>
          </a:p>
        </p:txBody>
      </p:sp>
      <p:sp>
        <p:nvSpPr>
          <p:cNvPr id="3" name="Content Placeholder 2">
            <a:extLst>
              <a:ext uri="{FF2B5EF4-FFF2-40B4-BE49-F238E27FC236}">
                <a16:creationId xmlns:a16="http://schemas.microsoft.com/office/drawing/2014/main" id="{5CE2EBED-E0BB-D533-253A-FD3B7406B293}"/>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YARN (Yet Another Resource Negotiator): This is the resource management component of Hadoop, which manages the allocation of resources (such as CPU and memory) for processing the data stored in HDFS.</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Hadoop also includes several additional modules that provide additional functionality, such as Hive (a SQL-like query language), Pig (a high-level platform for creating MapReduce programs), and HBase (a non-relational, distributed database).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89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D06-2C40-5916-C450-D9ED375DCE28}"/>
              </a:ext>
            </a:extLst>
          </p:cNvPr>
          <p:cNvSpPr>
            <a:spLocks noGrp="1"/>
          </p:cNvSpPr>
          <p:nvPr>
            <p:ph type="title"/>
          </p:nvPr>
        </p:nvSpPr>
        <p:spPr/>
        <p:txBody>
          <a:bodyPr/>
          <a:lstStyle/>
          <a:p>
            <a:r>
              <a:rPr lang="en-US" dirty="0"/>
              <a:t>Features of Hadoop</a:t>
            </a:r>
          </a:p>
        </p:txBody>
      </p:sp>
      <p:sp>
        <p:nvSpPr>
          <p:cNvPr id="3" name="Content Placeholder 2">
            <a:extLst>
              <a:ext uri="{FF2B5EF4-FFF2-40B4-BE49-F238E27FC236}">
                <a16:creationId xmlns:a16="http://schemas.microsoft.com/office/drawing/2014/main" id="{51E90F15-B58D-3FD7-5787-546FE75948A8}"/>
              </a:ext>
            </a:extLst>
          </p:cNvPr>
          <p:cNvSpPr>
            <a:spLocks noGrp="1"/>
          </p:cNvSpPr>
          <p:nvPr>
            <p:ph idx="1"/>
          </p:nvPr>
        </p:nvSpPr>
        <p:spPr>
          <a:xfrm>
            <a:off x="685800" y="1368425"/>
            <a:ext cx="10515600" cy="4351338"/>
          </a:xfrm>
        </p:spPr>
        <p:txBody>
          <a:bodyPr>
            <a:no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Distributed Storage: Hadoop stores large data sets across multiple machines, allowing for the storage and processing of extremely large amounts of data.</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Scalability: Hadoop can scale from a single server to thousands of machines, making it easy to add more capacity as needed.</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Fault-Tolerance: Hadoop is designed to be highly fault-tolerant, meaning it can continue to operate even in the presence of hardware failures.</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locality: Hadoop provides data locality feature, where the data is stored on the same node where it will be processed, this feature helps to reduce the network traffic and improve the performance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69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D06-2C40-5916-C450-D9ED375DCE28}"/>
              </a:ext>
            </a:extLst>
          </p:cNvPr>
          <p:cNvSpPr>
            <a:spLocks noGrp="1"/>
          </p:cNvSpPr>
          <p:nvPr>
            <p:ph type="title"/>
          </p:nvPr>
        </p:nvSpPr>
        <p:spPr/>
        <p:txBody>
          <a:bodyPr/>
          <a:lstStyle/>
          <a:p>
            <a:r>
              <a:rPr lang="en-US" dirty="0"/>
              <a:t>Features of Hadoop</a:t>
            </a:r>
          </a:p>
        </p:txBody>
      </p:sp>
      <p:sp>
        <p:nvSpPr>
          <p:cNvPr id="3" name="Content Placeholder 2">
            <a:extLst>
              <a:ext uri="{FF2B5EF4-FFF2-40B4-BE49-F238E27FC236}">
                <a16:creationId xmlns:a16="http://schemas.microsoft.com/office/drawing/2014/main" id="{51E90F15-B58D-3FD7-5787-546FE75948A8}"/>
              </a:ext>
            </a:extLst>
          </p:cNvPr>
          <p:cNvSpPr>
            <a:spLocks noGrp="1"/>
          </p:cNvSpPr>
          <p:nvPr>
            <p:ph idx="1"/>
          </p:nvPr>
        </p:nvSpPr>
        <p:spPr>
          <a:xfrm>
            <a:off x="685800" y="1368425"/>
            <a:ext cx="10515600" cy="4351338"/>
          </a:xfrm>
        </p:spPr>
        <p:txBody>
          <a:bodyPr>
            <a:no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High Availability: Hadoop provides High Availability feature, which helps to make sure that the data is always available and is not lost.</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Flexible Data Processing: Hadoop’s MapReduce programming model allows for the processing of data in a distributed fashion, making it easy to implement a wide variety of data processing tasks.</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Integrity: Hadoop provides built-in checksum feature, which helps to ensure that the data stored is consistent and correct.</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Replication: Hadoop provides data replication feature, which helps to replicate the data across the cluster for fault tolerance.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7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D06-2C40-5916-C450-D9ED375DCE28}"/>
              </a:ext>
            </a:extLst>
          </p:cNvPr>
          <p:cNvSpPr>
            <a:spLocks noGrp="1"/>
          </p:cNvSpPr>
          <p:nvPr>
            <p:ph type="title"/>
          </p:nvPr>
        </p:nvSpPr>
        <p:spPr/>
        <p:txBody>
          <a:bodyPr/>
          <a:lstStyle/>
          <a:p>
            <a:r>
              <a:rPr lang="en-US" dirty="0"/>
              <a:t>Features of Hadoop</a:t>
            </a:r>
          </a:p>
        </p:txBody>
      </p:sp>
      <p:sp>
        <p:nvSpPr>
          <p:cNvPr id="3" name="Content Placeholder 2">
            <a:extLst>
              <a:ext uri="{FF2B5EF4-FFF2-40B4-BE49-F238E27FC236}">
                <a16:creationId xmlns:a16="http://schemas.microsoft.com/office/drawing/2014/main" id="{51E90F15-B58D-3FD7-5787-546FE75948A8}"/>
              </a:ext>
            </a:extLst>
          </p:cNvPr>
          <p:cNvSpPr>
            <a:spLocks noGrp="1"/>
          </p:cNvSpPr>
          <p:nvPr>
            <p:ph idx="1"/>
          </p:nvPr>
        </p:nvSpPr>
        <p:spPr>
          <a:xfrm>
            <a:off x="685800" y="1368425"/>
            <a:ext cx="10515600" cy="4351338"/>
          </a:xfrm>
        </p:spPr>
        <p:txBody>
          <a:bodyPr>
            <a:no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Compression: Hadoop provides built-in data compression feature, which helps to reduce the storage space and improve the performance.</a:t>
            </a:r>
          </a:p>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YARN: A resource management platform that allows multiple data processing engines like real-time streaming, batch processing, and interactive SQL, to run and process data stored in HDFS.</a:t>
            </a:r>
          </a:p>
        </p:txBody>
      </p:sp>
    </p:spTree>
    <p:extLst>
      <p:ext uri="{BB962C8B-B14F-4D97-AF65-F5344CB8AC3E}">
        <p14:creationId xmlns:p14="http://schemas.microsoft.com/office/powerpoint/2010/main" val="259438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AD75-4CB3-7DDB-7710-7E0F9DF15804}"/>
              </a:ext>
            </a:extLst>
          </p:cNvPr>
          <p:cNvSpPr>
            <a:spLocks noGrp="1"/>
          </p:cNvSpPr>
          <p:nvPr>
            <p:ph type="title"/>
          </p:nvPr>
        </p:nvSpPr>
        <p:spPr/>
        <p:txBody>
          <a:bodyPr/>
          <a:lstStyle/>
          <a:p>
            <a:r>
              <a:rPr lang="en-US" i="0" dirty="0">
                <a:solidFill>
                  <a:srgbClr val="273239"/>
                </a:solidFill>
                <a:effectLst/>
                <a:highlight>
                  <a:srgbClr val="FFFFFF"/>
                </a:highlight>
                <a:latin typeface="Nunito" pitchFamily="2" charset="0"/>
              </a:rPr>
              <a:t>Some common frameworks of Hadoop</a:t>
            </a:r>
            <a:br>
              <a:rPr lang="en-US" i="0" dirty="0">
                <a:solidFill>
                  <a:srgbClr val="273239"/>
                </a:solidFill>
                <a:effectLst/>
                <a:highlight>
                  <a:srgbClr val="FFFFFF"/>
                </a:highlight>
                <a:latin typeface="Nunito" pitchFamily="2" charset="0"/>
              </a:rPr>
            </a:br>
            <a:endParaRPr lang="en-US" dirty="0"/>
          </a:p>
        </p:txBody>
      </p:sp>
      <p:sp>
        <p:nvSpPr>
          <p:cNvPr id="3" name="Content Placeholder 2">
            <a:extLst>
              <a:ext uri="{FF2B5EF4-FFF2-40B4-BE49-F238E27FC236}">
                <a16:creationId xmlns:a16="http://schemas.microsoft.com/office/drawing/2014/main" id="{6D2E8EB7-CB4A-59E9-16F0-1FA8AA09E63C}"/>
              </a:ext>
            </a:extLst>
          </p:cNvPr>
          <p:cNvSpPr>
            <a:spLocks noGrp="1"/>
          </p:cNvSpPr>
          <p:nvPr>
            <p:ph idx="1"/>
          </p:nvPr>
        </p:nvSpPr>
        <p:spPr>
          <a:xfrm>
            <a:off x="838200" y="1253331"/>
            <a:ext cx="10515600" cy="4351338"/>
          </a:xfrm>
        </p:spPr>
        <p:txBody>
          <a:bodyPr>
            <a:noAutofit/>
          </a:bodyPr>
          <a:lstStyle/>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Hive- It uses </a:t>
            </a:r>
            <a:r>
              <a:rPr lang="en-US" sz="2600" b="0" i="0" dirty="0" err="1">
                <a:effectLst/>
                <a:highlight>
                  <a:srgbClr val="FFFFFF"/>
                </a:highlight>
                <a:latin typeface="Times New Roman" panose="02020603050405020304" pitchFamily="18" charset="0"/>
                <a:cs typeface="Times New Roman" panose="02020603050405020304" pitchFamily="18" charset="0"/>
              </a:rPr>
              <a:t>HiveQl</a:t>
            </a:r>
            <a:r>
              <a:rPr lang="en-US" sz="2600" b="0" i="0" dirty="0">
                <a:effectLst/>
                <a:highlight>
                  <a:srgbClr val="FFFFFF"/>
                </a:highlight>
                <a:latin typeface="Times New Roman" panose="02020603050405020304" pitchFamily="18" charset="0"/>
                <a:cs typeface="Times New Roman" panose="02020603050405020304" pitchFamily="18" charset="0"/>
              </a:rPr>
              <a:t> for data structuring and for writing complicated MapReduce in HDFS.</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Drill- It consists of user-defined functions and is used for data exploration.</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Storm- It allows real-time processing and streaming of data.</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Spark- It contains a Machine Learning Library(</a:t>
            </a:r>
            <a:r>
              <a:rPr lang="en-US" sz="2600" b="0" i="0" dirty="0" err="1">
                <a:effectLst/>
                <a:highlight>
                  <a:srgbClr val="FFFFFF"/>
                </a:highlight>
                <a:latin typeface="Times New Roman" panose="02020603050405020304" pitchFamily="18" charset="0"/>
                <a:cs typeface="Times New Roman" panose="02020603050405020304" pitchFamily="18" charset="0"/>
              </a:rPr>
              <a:t>MLlib</a:t>
            </a:r>
            <a:r>
              <a:rPr lang="en-US" sz="2600" b="0" i="0" dirty="0">
                <a:effectLst/>
                <a:highlight>
                  <a:srgbClr val="FFFFFF"/>
                </a:highlight>
                <a:latin typeface="Times New Roman" panose="02020603050405020304" pitchFamily="18" charset="0"/>
                <a:cs typeface="Times New Roman" panose="02020603050405020304" pitchFamily="18" charset="0"/>
              </a:rPr>
              <a:t>) for providing enhanced machine learning and you can seamlessly integrate data processing tasks with machine learning tasks within the same framework. It also supports Java, Python, and Scala.</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Pig- It has Pig Latin, a SQL-Like language and performs data transformation of unstructured data.</a:t>
            </a:r>
          </a:p>
          <a:p>
            <a:pPr algn="just" fontAlgn="base">
              <a:buFont typeface="+mj-lt"/>
              <a:buAutoNum type="arabicPeriod"/>
            </a:pPr>
            <a:r>
              <a:rPr lang="en-US" sz="2600" b="0" i="0" dirty="0">
                <a:effectLst/>
                <a:highlight>
                  <a:srgbClr val="FFFFFF"/>
                </a:highlight>
                <a:latin typeface="Times New Roman" panose="02020603050405020304" pitchFamily="18" charset="0"/>
                <a:cs typeface="Times New Roman" panose="02020603050405020304" pitchFamily="18" charset="0"/>
              </a:rPr>
              <a:t>Tez- It reduces the complexities of Hive and Pig and helps in the running of their codes faster.</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96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FE49-0ACF-CEB8-7A02-6249718BD6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FC06970-32CA-7766-E141-F3236BB34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486" y="806881"/>
            <a:ext cx="11265481" cy="5256462"/>
          </a:xfrm>
        </p:spPr>
      </p:pic>
    </p:spTree>
    <p:extLst>
      <p:ext uri="{BB962C8B-B14F-4D97-AF65-F5344CB8AC3E}">
        <p14:creationId xmlns:p14="http://schemas.microsoft.com/office/powerpoint/2010/main" val="97528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What is Hadoop?</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a:bodyPr>
          <a:lstStyle/>
          <a:p>
            <a:pPr algn="just"/>
            <a:r>
              <a:rPr lang="en-US" b="0" i="0" dirty="0">
                <a:effectLst/>
                <a:highlight>
                  <a:srgbClr val="FFFFFF"/>
                </a:highlight>
                <a:latin typeface="Times New Roman" panose="02020603050405020304" pitchFamily="18" charset="0"/>
                <a:cs typeface="Times New Roman" panose="02020603050405020304" pitchFamily="18" charset="0"/>
              </a:rPr>
              <a:t>Hadoop is an </a:t>
            </a:r>
            <a:r>
              <a:rPr lang="en-US" b="0" i="0" dirty="0">
                <a:solidFill>
                  <a:schemeClr val="accent5">
                    <a:lumMod val="75000"/>
                  </a:schemeClr>
                </a:solidFill>
                <a:effectLst/>
                <a:highlight>
                  <a:srgbClr val="FFFFFF"/>
                </a:highlight>
                <a:latin typeface="Times New Roman" panose="02020603050405020304" pitchFamily="18" charset="0"/>
                <a:cs typeface="Times New Roman" panose="02020603050405020304" pitchFamily="18" charset="0"/>
              </a:rPr>
              <a:t>open-source</a:t>
            </a:r>
            <a:r>
              <a:rPr lang="en-US" b="0" i="0" dirty="0">
                <a:effectLst/>
                <a:highlight>
                  <a:srgbClr val="FFFFFF"/>
                </a:highlight>
                <a:latin typeface="Times New Roman" panose="02020603050405020304" pitchFamily="18" charset="0"/>
                <a:cs typeface="Times New Roman" panose="02020603050405020304" pitchFamily="18" charset="0"/>
              </a:rPr>
              <a:t> software framework that is used for storing and processing large amounts of data in a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distributed computing environment</a:t>
            </a:r>
            <a:r>
              <a:rPr lang="en-US" b="0" i="0" dirty="0">
                <a:effectLst/>
                <a:highlight>
                  <a:srgbClr val="FFFFFF"/>
                </a:highlight>
                <a:latin typeface="Times New Roman" panose="02020603050405020304" pitchFamily="18" charset="0"/>
                <a:cs typeface="Times New Roman" panose="02020603050405020304" pitchFamily="18" charset="0"/>
              </a:rPr>
              <a:t>. </a:t>
            </a:r>
          </a:p>
          <a:p>
            <a:pPr algn="just"/>
            <a:r>
              <a:rPr lang="en-US" b="0" i="0" dirty="0">
                <a:effectLst/>
                <a:highlight>
                  <a:srgbClr val="FFFFFF"/>
                </a:highlight>
                <a:latin typeface="Times New Roman" panose="02020603050405020304" pitchFamily="18" charset="0"/>
                <a:cs typeface="Times New Roman" panose="02020603050405020304" pitchFamily="18" charset="0"/>
              </a:rPr>
              <a:t>It is designed to handle big data and is based on the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MapReduce </a:t>
            </a:r>
            <a:r>
              <a:rPr lang="en-US" b="0" i="0" dirty="0">
                <a:effectLst/>
                <a:highlight>
                  <a:srgbClr val="FFFFFF"/>
                </a:highlight>
                <a:latin typeface="Times New Roman" panose="02020603050405020304" pitchFamily="18" charset="0"/>
                <a:cs typeface="Times New Roman" panose="02020603050405020304" pitchFamily="18" charset="0"/>
              </a:rPr>
              <a:t>programming model, which allows for the parallel processing of large datasets.</a:t>
            </a:r>
          </a:p>
          <a:p>
            <a:pPr algn="just"/>
            <a:r>
              <a:rPr lang="en-US" b="0" i="0" dirty="0">
                <a:effectLst/>
                <a:highlight>
                  <a:srgbClr val="FFFFFF"/>
                </a:highlight>
                <a:latin typeface="Times New Roman" panose="02020603050405020304" pitchFamily="18" charset="0"/>
                <a:cs typeface="Times New Roman" panose="02020603050405020304" pitchFamily="18" charset="0"/>
              </a:rPr>
              <a:t>Its framework is based on Java programming with some native code in C and shell scripts.</a:t>
            </a:r>
            <a:endParaRPr lang="en-US" dirty="0">
              <a:highlight>
                <a:srgbClr val="FFFFFF"/>
              </a:highligh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48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What is Hadoop?</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Hadoop is commonly used in big data scenarios such as data warehousing, business intelligence, and machine learning. It’s also used for data processing, data analysis, and data mining. It enables the distributed processing of large data sets across clusters of computers using a simple programming model.</a:t>
            </a:r>
          </a:p>
        </p:txBody>
      </p:sp>
    </p:spTree>
    <p:extLst>
      <p:ext uri="{BB962C8B-B14F-4D97-AF65-F5344CB8AC3E}">
        <p14:creationId xmlns:p14="http://schemas.microsoft.com/office/powerpoint/2010/main" val="18798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79E9-129B-FA93-DD31-3E0188613C3A}"/>
              </a:ext>
            </a:extLst>
          </p:cNvPr>
          <p:cNvSpPr>
            <a:spLocks noGrp="1"/>
          </p:cNvSpPr>
          <p:nvPr>
            <p:ph type="title"/>
          </p:nvPr>
        </p:nvSpPr>
        <p:spPr/>
        <p:txBody>
          <a:bodyPr/>
          <a:lstStyle/>
          <a:p>
            <a:r>
              <a:rPr lang="en-US" dirty="0"/>
              <a:t>Two Main Components</a:t>
            </a:r>
          </a:p>
        </p:txBody>
      </p:sp>
      <p:sp>
        <p:nvSpPr>
          <p:cNvPr id="3" name="Content Placeholder 2">
            <a:extLst>
              <a:ext uri="{FF2B5EF4-FFF2-40B4-BE49-F238E27FC236}">
                <a16:creationId xmlns:a16="http://schemas.microsoft.com/office/drawing/2014/main" id="{88112D3B-C976-C9AF-C666-054C9D0D7B7B}"/>
              </a:ext>
            </a:extLst>
          </p:cNvPr>
          <p:cNvSpPr>
            <a:spLocks noGrp="1"/>
          </p:cNvSpPr>
          <p:nvPr>
            <p:ph idx="1"/>
          </p:nvPr>
        </p:nvSpPr>
        <p:spPr/>
        <p:txBody>
          <a:bodyPr/>
          <a:lstStyle/>
          <a:p>
            <a:pPr algn="just"/>
            <a:r>
              <a:rPr lang="en-US" b="0" i="0" dirty="0">
                <a:effectLst/>
                <a:highlight>
                  <a:srgbClr val="FFFFFF"/>
                </a:highlight>
                <a:latin typeface="Times New Roman" panose="02020603050405020304" pitchFamily="18" charset="0"/>
                <a:cs typeface="Times New Roman" panose="02020603050405020304" pitchFamily="18" charset="0"/>
              </a:rPr>
              <a:t>HDFS and MapReduce</a:t>
            </a:r>
          </a:p>
          <a:p>
            <a:pPr algn="just"/>
            <a:r>
              <a:rPr lang="en-US" b="0" i="0" dirty="0">
                <a:effectLst/>
                <a:highlight>
                  <a:srgbClr val="FFFFFF"/>
                </a:highlight>
                <a:latin typeface="Times New Roman" panose="02020603050405020304" pitchFamily="18" charset="0"/>
                <a:cs typeface="Times New Roman" panose="02020603050405020304" pitchFamily="18" charset="0"/>
              </a:rPr>
              <a:t>HDFS (Hadoop Distributed File System): This is the storage component of Hadoop, which allows for the storage of large amounts of data across multiple machines. It is designed to work with commodity hardware, which makes it cost-effective.</a:t>
            </a:r>
          </a:p>
          <a:p>
            <a:pPr algn="just"/>
            <a:r>
              <a:rPr lang="en-US" dirty="0">
                <a:latin typeface="Times New Roman" panose="02020603050405020304" pitchFamily="18" charset="0"/>
                <a:cs typeface="Times New Roman" panose="02020603050405020304" pitchFamily="18" charset="0"/>
              </a:rPr>
              <a:t>MapReduce: (</a:t>
            </a:r>
            <a:r>
              <a:rPr lang="en-US" b="0" i="0" dirty="0">
                <a:effectLst/>
                <a:highlight>
                  <a:srgbClr val="FFFFFF"/>
                </a:highlight>
                <a:latin typeface="Times New Roman" panose="02020603050405020304" pitchFamily="18" charset="0"/>
                <a:cs typeface="Times New Roman" panose="02020603050405020304" pitchFamily="18" charset="0"/>
              </a:rPr>
              <a:t>Processing Unit of Hadoop</a:t>
            </a:r>
            <a:r>
              <a:rPr lang="en-US" dirty="0">
                <a:highlight>
                  <a:srgbClr val="FFFFFF"/>
                </a:highlight>
                <a:latin typeface="Times New Roman" panose="02020603050405020304" pitchFamily="18" charset="0"/>
                <a:cs typeface="Times New Roman" panose="02020603050405020304" pitchFamily="18" charset="0"/>
              </a:rPr>
              <a:t>) </a:t>
            </a:r>
            <a:r>
              <a:rPr lang="en-US" b="0" i="0" dirty="0">
                <a:effectLst/>
                <a:highlight>
                  <a:srgbClr val="FFFFFF"/>
                </a:highlight>
                <a:latin typeface="Times New Roman" panose="02020603050405020304" pitchFamily="18" charset="0"/>
                <a:cs typeface="Times New Roman" panose="02020603050405020304" pitchFamily="18" charset="0"/>
              </a:rPr>
              <a:t>If </a:t>
            </a:r>
            <a:r>
              <a:rPr lang="en-US" dirty="0">
                <a:highlight>
                  <a:srgbClr val="FFFFFF"/>
                </a:highlight>
                <a:latin typeface="Times New Roman" panose="02020603050405020304" pitchFamily="18" charset="0"/>
                <a:cs typeface="Times New Roman" panose="02020603050405020304" pitchFamily="18" charset="0"/>
              </a:rPr>
              <a:t>a query is requested then MapReduce will process it according to key value pairs and find solution from multiple Data nodes</a:t>
            </a:r>
            <a:endParaRPr lang="en-US" b="0" i="0" dirty="0">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4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4EC1-968A-767C-2E3E-AB2F9642966E}"/>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id="{AE7B3807-8E4C-8194-E826-30E4A599FAAA}"/>
              </a:ext>
            </a:extLst>
          </p:cNvPr>
          <p:cNvSpPr/>
          <p:nvPr/>
        </p:nvSpPr>
        <p:spPr>
          <a:xfrm>
            <a:off x="1763486" y="2220686"/>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HDFS client</a:t>
            </a:r>
          </a:p>
        </p:txBody>
      </p:sp>
      <p:sp>
        <p:nvSpPr>
          <p:cNvPr id="6" name="Content Placeholder 5">
            <a:extLst>
              <a:ext uri="{FF2B5EF4-FFF2-40B4-BE49-F238E27FC236}">
                <a16:creationId xmlns:a16="http://schemas.microsoft.com/office/drawing/2014/main" id="{6CB0BC1B-D605-59CB-C9EA-90F2AB046CE0}"/>
              </a:ext>
            </a:extLst>
          </p:cNvPr>
          <p:cNvSpPr>
            <a:spLocks noGrp="1"/>
          </p:cNvSpPr>
          <p:nvPr>
            <p:ph idx="1"/>
          </p:nvPr>
        </p:nvSpPr>
        <p:spPr>
          <a:xfrm>
            <a:off x="4385582" y="2194948"/>
            <a:ext cx="1317172" cy="8413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normAutofit fontScale="92500" lnSpcReduction="10000"/>
          </a:bodyPr>
          <a:lstStyle/>
          <a:p>
            <a:pPr marL="0" indent="0">
              <a:buNone/>
            </a:pPr>
            <a:r>
              <a:rPr lang="en-US" dirty="0"/>
              <a:t>Name Node</a:t>
            </a:r>
          </a:p>
        </p:txBody>
      </p:sp>
      <p:sp>
        <p:nvSpPr>
          <p:cNvPr id="7" name="Rectangle: Rounded Corners 6">
            <a:extLst>
              <a:ext uri="{FF2B5EF4-FFF2-40B4-BE49-F238E27FC236}">
                <a16:creationId xmlns:a16="http://schemas.microsoft.com/office/drawing/2014/main" id="{83E0B03C-7CDC-7ED8-2658-A6D2514A45C9}"/>
              </a:ext>
            </a:extLst>
          </p:cNvPr>
          <p:cNvSpPr/>
          <p:nvPr/>
        </p:nvSpPr>
        <p:spPr>
          <a:xfrm>
            <a:off x="691244" y="3788230"/>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node</a:t>
            </a:r>
          </a:p>
        </p:txBody>
      </p:sp>
      <p:sp>
        <p:nvSpPr>
          <p:cNvPr id="8" name="Rectangle: Rounded Corners 7">
            <a:extLst>
              <a:ext uri="{FF2B5EF4-FFF2-40B4-BE49-F238E27FC236}">
                <a16:creationId xmlns:a16="http://schemas.microsoft.com/office/drawing/2014/main" id="{C07A744D-3FB3-1E6B-2C59-69CFBF1E2FEF}"/>
              </a:ext>
            </a:extLst>
          </p:cNvPr>
          <p:cNvSpPr/>
          <p:nvPr/>
        </p:nvSpPr>
        <p:spPr>
          <a:xfrm>
            <a:off x="2688772" y="3741283"/>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9" name="Rectangle: Rounded Corners 8">
            <a:extLst>
              <a:ext uri="{FF2B5EF4-FFF2-40B4-BE49-F238E27FC236}">
                <a16:creationId xmlns:a16="http://schemas.microsoft.com/office/drawing/2014/main" id="{0DAE8C77-DD6F-F433-D53D-807F4E04202D}"/>
              </a:ext>
            </a:extLst>
          </p:cNvPr>
          <p:cNvSpPr/>
          <p:nvPr/>
        </p:nvSpPr>
        <p:spPr>
          <a:xfrm>
            <a:off x="4778829" y="3712028"/>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10" name="Rectangle: Rounded Corners 9">
            <a:extLst>
              <a:ext uri="{FF2B5EF4-FFF2-40B4-BE49-F238E27FC236}">
                <a16:creationId xmlns:a16="http://schemas.microsoft.com/office/drawing/2014/main" id="{2EBDCD40-2E67-5AA1-2D2D-98A9484CF93F}"/>
              </a:ext>
            </a:extLst>
          </p:cNvPr>
          <p:cNvSpPr/>
          <p:nvPr/>
        </p:nvSpPr>
        <p:spPr>
          <a:xfrm>
            <a:off x="6776357" y="3712028"/>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11" name="Rectangle: Rounded Corners 10">
            <a:extLst>
              <a:ext uri="{FF2B5EF4-FFF2-40B4-BE49-F238E27FC236}">
                <a16:creationId xmlns:a16="http://schemas.microsoft.com/office/drawing/2014/main" id="{28E2C87B-02E0-8AF4-A85C-21E8C3B11E19}"/>
              </a:ext>
            </a:extLst>
          </p:cNvPr>
          <p:cNvSpPr/>
          <p:nvPr/>
        </p:nvSpPr>
        <p:spPr>
          <a:xfrm>
            <a:off x="9361716" y="3712027"/>
            <a:ext cx="1317171" cy="849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node</a:t>
            </a:r>
            <a:endParaRPr lang="en-US" dirty="0"/>
          </a:p>
        </p:txBody>
      </p:sp>
      <p:sp>
        <p:nvSpPr>
          <p:cNvPr id="12" name="Cylinder 11">
            <a:extLst>
              <a:ext uri="{FF2B5EF4-FFF2-40B4-BE49-F238E27FC236}">
                <a16:creationId xmlns:a16="http://schemas.microsoft.com/office/drawing/2014/main" id="{B0EEA838-895B-5E1D-259E-CE975898791A}"/>
              </a:ext>
            </a:extLst>
          </p:cNvPr>
          <p:cNvSpPr/>
          <p:nvPr/>
        </p:nvSpPr>
        <p:spPr>
          <a:xfrm>
            <a:off x="1186543" y="5061857"/>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Local Disk</a:t>
            </a:r>
          </a:p>
        </p:txBody>
      </p:sp>
      <p:sp>
        <p:nvSpPr>
          <p:cNvPr id="13" name="Cylinder 12">
            <a:extLst>
              <a:ext uri="{FF2B5EF4-FFF2-40B4-BE49-F238E27FC236}">
                <a16:creationId xmlns:a16="http://schemas.microsoft.com/office/drawing/2014/main" id="{A58020FF-22FC-C166-7F8F-CBE1B1428A1B}"/>
              </a:ext>
            </a:extLst>
          </p:cNvPr>
          <p:cNvSpPr/>
          <p:nvPr/>
        </p:nvSpPr>
        <p:spPr>
          <a:xfrm>
            <a:off x="3068411" y="5278208"/>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sp>
        <p:nvSpPr>
          <p:cNvPr id="14" name="Cylinder 13">
            <a:extLst>
              <a:ext uri="{FF2B5EF4-FFF2-40B4-BE49-F238E27FC236}">
                <a16:creationId xmlns:a16="http://schemas.microsoft.com/office/drawing/2014/main" id="{BA80FAF8-2755-D7AD-9A08-83EF1D6E09F6}"/>
              </a:ext>
            </a:extLst>
          </p:cNvPr>
          <p:cNvSpPr/>
          <p:nvPr/>
        </p:nvSpPr>
        <p:spPr>
          <a:xfrm>
            <a:off x="5013552" y="5241468"/>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sp>
        <p:nvSpPr>
          <p:cNvPr id="15" name="Cylinder 14">
            <a:extLst>
              <a:ext uri="{FF2B5EF4-FFF2-40B4-BE49-F238E27FC236}">
                <a16:creationId xmlns:a16="http://schemas.microsoft.com/office/drawing/2014/main" id="{0027A445-A988-A3D6-F55C-A662378B7A86}"/>
              </a:ext>
            </a:extLst>
          </p:cNvPr>
          <p:cNvSpPr/>
          <p:nvPr/>
        </p:nvSpPr>
        <p:spPr>
          <a:xfrm>
            <a:off x="6994755" y="5241693"/>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sp>
        <p:nvSpPr>
          <p:cNvPr id="16" name="Cylinder 15">
            <a:extLst>
              <a:ext uri="{FF2B5EF4-FFF2-40B4-BE49-F238E27FC236}">
                <a16:creationId xmlns:a16="http://schemas.microsoft.com/office/drawing/2014/main" id="{13F02D8E-1D3B-59D9-8C54-24BFD911BA6B}"/>
              </a:ext>
            </a:extLst>
          </p:cNvPr>
          <p:cNvSpPr/>
          <p:nvPr/>
        </p:nvSpPr>
        <p:spPr>
          <a:xfrm>
            <a:off x="9764487" y="5272764"/>
            <a:ext cx="914400" cy="109945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Local Disk</a:t>
            </a:r>
            <a:endParaRPr lang="en-US" dirty="0"/>
          </a:p>
        </p:txBody>
      </p:sp>
      <p:cxnSp>
        <p:nvCxnSpPr>
          <p:cNvPr id="18" name="Straight Arrow Connector 17">
            <a:extLst>
              <a:ext uri="{FF2B5EF4-FFF2-40B4-BE49-F238E27FC236}">
                <a16:creationId xmlns:a16="http://schemas.microsoft.com/office/drawing/2014/main" id="{F4DA4E22-1DFE-88E9-3B88-C98D213A9790}"/>
              </a:ext>
            </a:extLst>
          </p:cNvPr>
          <p:cNvCxnSpPr>
            <a:stCxn id="7" idx="2"/>
          </p:cNvCxnSpPr>
          <p:nvPr/>
        </p:nvCxnSpPr>
        <p:spPr>
          <a:xfrm>
            <a:off x="1349830" y="4637315"/>
            <a:ext cx="163284" cy="4245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BD941F-F821-5E52-BB14-52391C9AF18F}"/>
              </a:ext>
            </a:extLst>
          </p:cNvPr>
          <p:cNvCxnSpPr>
            <a:cxnSpLocks/>
            <a:endCxn id="13" idx="1"/>
          </p:cNvCxnSpPr>
          <p:nvPr/>
        </p:nvCxnSpPr>
        <p:spPr>
          <a:xfrm>
            <a:off x="3347357" y="4590368"/>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8D68D7-6477-9E39-D69A-514C143CD90D}"/>
              </a:ext>
            </a:extLst>
          </p:cNvPr>
          <p:cNvCxnSpPr>
            <a:cxnSpLocks/>
          </p:cNvCxnSpPr>
          <p:nvPr/>
        </p:nvCxnSpPr>
        <p:spPr>
          <a:xfrm>
            <a:off x="5381625" y="4584924"/>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C89590-BD59-205F-A571-07E32704C209}"/>
              </a:ext>
            </a:extLst>
          </p:cNvPr>
          <p:cNvCxnSpPr>
            <a:cxnSpLocks/>
          </p:cNvCxnSpPr>
          <p:nvPr/>
        </p:nvCxnSpPr>
        <p:spPr>
          <a:xfrm>
            <a:off x="7237639" y="4584924"/>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EC0D57-BA24-2E26-4EF7-4C8F2EA3FCCA}"/>
              </a:ext>
            </a:extLst>
          </p:cNvPr>
          <p:cNvCxnSpPr>
            <a:cxnSpLocks/>
          </p:cNvCxnSpPr>
          <p:nvPr/>
        </p:nvCxnSpPr>
        <p:spPr>
          <a:xfrm>
            <a:off x="9764487" y="4574038"/>
            <a:ext cx="178254" cy="687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E06893-108B-A5DB-BA38-56A4340E814A}"/>
              </a:ext>
            </a:extLst>
          </p:cNvPr>
          <p:cNvCxnSpPr>
            <a:cxnSpLocks/>
          </p:cNvCxnSpPr>
          <p:nvPr/>
        </p:nvCxnSpPr>
        <p:spPr>
          <a:xfrm flipV="1">
            <a:off x="3068411" y="2503714"/>
            <a:ext cx="1242332" cy="360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A7A37B-744B-4149-F5F6-427570223115}"/>
              </a:ext>
            </a:extLst>
          </p:cNvPr>
          <p:cNvCxnSpPr>
            <a:cxnSpLocks/>
          </p:cNvCxnSpPr>
          <p:nvPr/>
        </p:nvCxnSpPr>
        <p:spPr>
          <a:xfrm>
            <a:off x="5013552" y="3182029"/>
            <a:ext cx="200705" cy="5442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9C6745F-C982-045B-8E04-49333E687106}"/>
              </a:ext>
            </a:extLst>
          </p:cNvPr>
          <p:cNvCxnSpPr>
            <a:cxnSpLocks/>
          </p:cNvCxnSpPr>
          <p:nvPr/>
        </p:nvCxnSpPr>
        <p:spPr>
          <a:xfrm flipH="1">
            <a:off x="3689577" y="3074192"/>
            <a:ext cx="988899" cy="7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451336-4164-2A3C-E49E-689360071E3B}"/>
              </a:ext>
            </a:extLst>
          </p:cNvPr>
          <p:cNvCxnSpPr>
            <a:cxnSpLocks/>
          </p:cNvCxnSpPr>
          <p:nvPr/>
        </p:nvCxnSpPr>
        <p:spPr>
          <a:xfrm flipH="1">
            <a:off x="1763486" y="2870594"/>
            <a:ext cx="2547257" cy="9382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A50F57-8B57-BBA7-78C8-99F700EFCFD6}"/>
              </a:ext>
            </a:extLst>
          </p:cNvPr>
          <p:cNvCxnSpPr>
            <a:cxnSpLocks/>
            <a:stCxn id="11" idx="0"/>
          </p:cNvCxnSpPr>
          <p:nvPr/>
        </p:nvCxnSpPr>
        <p:spPr>
          <a:xfrm flipH="1" flipV="1">
            <a:off x="5606143" y="2860901"/>
            <a:ext cx="4414159" cy="8511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16C315-F220-4301-4A7E-6D2271AE19A6}"/>
              </a:ext>
            </a:extLst>
          </p:cNvPr>
          <p:cNvCxnSpPr>
            <a:cxnSpLocks/>
            <a:stCxn id="10" idx="0"/>
          </p:cNvCxnSpPr>
          <p:nvPr/>
        </p:nvCxnSpPr>
        <p:spPr>
          <a:xfrm flipH="1" flipV="1">
            <a:off x="5508169" y="3093583"/>
            <a:ext cx="1926774" cy="6184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13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B92-CE01-43C4-860A-9745A256B2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FF8E7F-B7ED-12DB-144F-FC07EFFA434C}"/>
              </a:ext>
            </a:extLst>
          </p:cNvPr>
          <p:cNvSpPr>
            <a:spLocks noGrp="1"/>
          </p:cNvSpPr>
          <p:nvPr>
            <p:ph idx="1"/>
          </p:nvPr>
        </p:nvSpPr>
        <p:spPr/>
        <p:txBody>
          <a:bodyPr/>
          <a:lstStyle/>
          <a:p>
            <a:r>
              <a:rPr lang="en-US" dirty="0"/>
              <a:t>Provides Rack Awareness: That a single data node should have different type of data in it like A,B,C</a:t>
            </a:r>
          </a:p>
          <a:p>
            <a:r>
              <a:rPr lang="en-US" dirty="0"/>
              <a:t>Copy of A on average 3 copies are saved on different Data nodes to sure Fault Tolerance.</a:t>
            </a:r>
          </a:p>
        </p:txBody>
      </p:sp>
    </p:spTree>
    <p:extLst>
      <p:ext uri="{BB962C8B-B14F-4D97-AF65-F5344CB8AC3E}">
        <p14:creationId xmlns:p14="http://schemas.microsoft.com/office/powerpoint/2010/main" val="304099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CC6-9D68-2202-36D3-5E194F6D9FDF}"/>
              </a:ext>
            </a:extLst>
          </p:cNvPr>
          <p:cNvSpPr>
            <a:spLocks noGrp="1"/>
          </p:cNvSpPr>
          <p:nvPr>
            <p:ph type="title"/>
          </p:nvPr>
        </p:nvSpPr>
        <p:spPr/>
        <p:txBody>
          <a:bodyPr/>
          <a:lstStyle/>
          <a:p>
            <a:r>
              <a:rPr lang="en-US" dirty="0"/>
              <a:t>Functions of </a:t>
            </a:r>
            <a:r>
              <a:rPr lang="en-US" dirty="0" err="1"/>
              <a:t>NameNode</a:t>
            </a:r>
            <a:endParaRPr lang="en-US" dirty="0"/>
          </a:p>
        </p:txBody>
      </p:sp>
      <p:sp>
        <p:nvSpPr>
          <p:cNvPr id="3" name="Content Placeholder 2">
            <a:extLst>
              <a:ext uri="{FF2B5EF4-FFF2-40B4-BE49-F238E27FC236}">
                <a16:creationId xmlns:a16="http://schemas.microsoft.com/office/drawing/2014/main" id="{7AB1390C-A2AD-B2F7-A444-2721F600030B}"/>
              </a:ext>
            </a:extLst>
          </p:cNvPr>
          <p:cNvSpPr>
            <a:spLocks noGrp="1"/>
          </p:cNvSpPr>
          <p:nvPr>
            <p:ph idx="1"/>
          </p:nvPr>
        </p:nvSpPr>
        <p:spPr/>
        <p:txBody>
          <a:bodyPr>
            <a:normAutofit lnSpcReduction="10000"/>
          </a:bodyPr>
          <a:lstStyle/>
          <a:p>
            <a:r>
              <a:rPr lang="en-US" dirty="0"/>
              <a:t>It records the Meta Data of all the files stored in the cluster </a:t>
            </a:r>
            <a:r>
              <a:rPr lang="en-US" dirty="0" err="1"/>
              <a:t>e.g</a:t>
            </a:r>
            <a:r>
              <a:rPr lang="en-US" dirty="0"/>
              <a:t> Location of blocks stored, size of the files, permissions, hierarchy.</a:t>
            </a:r>
          </a:p>
          <a:p>
            <a:r>
              <a:rPr lang="en-US" dirty="0"/>
              <a:t>Two files associated with meta data:</a:t>
            </a:r>
          </a:p>
          <a:p>
            <a:r>
              <a:rPr lang="en-US" dirty="0" err="1"/>
              <a:t>FSImage:it</a:t>
            </a:r>
            <a:r>
              <a:rPr lang="en-US" dirty="0"/>
              <a:t> contains the complete state of the file system namespace since  the start of the </a:t>
            </a:r>
            <a:r>
              <a:rPr lang="en-US" dirty="0" err="1"/>
              <a:t>namenode</a:t>
            </a:r>
            <a:r>
              <a:rPr lang="en-US" dirty="0"/>
              <a:t>.</a:t>
            </a:r>
          </a:p>
          <a:p>
            <a:r>
              <a:rPr lang="en-US" dirty="0" err="1"/>
              <a:t>EditLogs:it</a:t>
            </a:r>
            <a:r>
              <a:rPr lang="en-US" dirty="0"/>
              <a:t> contains all the recent modifications made to the file system with respect to the most recent </a:t>
            </a:r>
            <a:r>
              <a:rPr lang="en-US" dirty="0" err="1"/>
              <a:t>FSImage</a:t>
            </a:r>
            <a:r>
              <a:rPr lang="en-US" dirty="0"/>
              <a:t>.</a:t>
            </a:r>
          </a:p>
          <a:p>
            <a:r>
              <a:rPr lang="en-US" dirty="0"/>
              <a:t>It regularly receives a heartbeat and a block </a:t>
            </a:r>
            <a:r>
              <a:rPr lang="en-US" dirty="0" err="1"/>
              <a:t>reportfrom</a:t>
            </a:r>
            <a:r>
              <a:rPr lang="en-US" dirty="0"/>
              <a:t> all the data nodes in the cluster to ensure that the data nodes are live.</a:t>
            </a:r>
          </a:p>
          <a:p>
            <a:r>
              <a:rPr lang="en-US" dirty="0"/>
              <a:t> </a:t>
            </a:r>
          </a:p>
          <a:p>
            <a:endParaRPr lang="en-US" dirty="0"/>
          </a:p>
        </p:txBody>
      </p:sp>
    </p:spTree>
    <p:extLst>
      <p:ext uri="{BB962C8B-B14F-4D97-AF65-F5344CB8AC3E}">
        <p14:creationId xmlns:p14="http://schemas.microsoft.com/office/powerpoint/2010/main" val="323950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B317-E7D2-3F23-6CF2-11B7321F1535}"/>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F1B0E3BC-F71C-65EB-C40D-2BEA3A58D6A9}"/>
              </a:ext>
            </a:extLst>
          </p:cNvPr>
          <p:cNvSpPr>
            <a:spLocks noGrp="1"/>
          </p:cNvSpPr>
          <p:nvPr>
            <p:ph idx="1"/>
          </p:nvPr>
        </p:nvSpPr>
        <p:spPr/>
        <p:txBody>
          <a:bodyPr/>
          <a:lstStyle/>
          <a:p>
            <a:r>
              <a:rPr lang="en-US" dirty="0"/>
              <a:t>MapReduce performs the processing of large data set in a distributed and parallel manner.</a:t>
            </a:r>
          </a:p>
          <a:p>
            <a:r>
              <a:rPr lang="en-US" dirty="0"/>
              <a:t>Two distinct tasks: Map and Reduce</a:t>
            </a:r>
          </a:p>
          <a:p>
            <a:r>
              <a:rPr lang="en-US" dirty="0"/>
              <a:t>Two essential components: Job Tracker and Task Tracker</a:t>
            </a:r>
          </a:p>
          <a:p>
            <a:r>
              <a:rPr lang="en-US" dirty="0"/>
              <a:t>Job Tracker: Resource Management, Scheduling, </a:t>
            </a:r>
            <a:r>
              <a:rPr lang="en-US" dirty="0" err="1"/>
              <a:t>Monitioring</a:t>
            </a:r>
            <a:endParaRPr lang="en-US" dirty="0"/>
          </a:p>
        </p:txBody>
      </p:sp>
    </p:spTree>
    <p:extLst>
      <p:ext uri="{BB962C8B-B14F-4D97-AF65-F5344CB8AC3E}">
        <p14:creationId xmlns:p14="http://schemas.microsoft.com/office/powerpoint/2010/main" val="166246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B317-E7D2-3F23-6CF2-11B7321F1535}"/>
              </a:ext>
            </a:extLst>
          </p:cNvPr>
          <p:cNvSpPr>
            <a:spLocks noGrp="1"/>
          </p:cNvSpPr>
          <p:nvPr>
            <p:ph type="title"/>
          </p:nvPr>
        </p:nvSpPr>
        <p:spPr/>
        <p:txBody>
          <a:bodyPr/>
          <a:lstStyle/>
          <a:p>
            <a:r>
              <a:rPr lang="en-US" dirty="0"/>
              <a:t>MapReduce working</a:t>
            </a:r>
          </a:p>
        </p:txBody>
      </p:sp>
      <p:pic>
        <p:nvPicPr>
          <p:cNvPr id="5" name="Content Placeholder 4">
            <a:extLst>
              <a:ext uri="{FF2B5EF4-FFF2-40B4-BE49-F238E27FC236}">
                <a16:creationId xmlns:a16="http://schemas.microsoft.com/office/drawing/2014/main" id="{A7225FBD-3B43-38DE-B5C0-275619283B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71"/>
          <a:stretch/>
        </p:blipFill>
        <p:spPr>
          <a:xfrm>
            <a:off x="450132" y="1589314"/>
            <a:ext cx="10435582" cy="4405394"/>
          </a:xfrm>
        </p:spPr>
      </p:pic>
    </p:spTree>
    <p:extLst>
      <p:ext uri="{BB962C8B-B14F-4D97-AF65-F5344CB8AC3E}">
        <p14:creationId xmlns:p14="http://schemas.microsoft.com/office/powerpoint/2010/main" val="26087030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9C947163D0D9438ADFAABD5D135A8E" ma:contentTypeVersion="14" ma:contentTypeDescription="Create a new document." ma:contentTypeScope="" ma:versionID="4e1af9cc4a66754e05256819fc0cf4eb">
  <xsd:schema xmlns:xsd="http://www.w3.org/2001/XMLSchema" xmlns:xs="http://www.w3.org/2001/XMLSchema" xmlns:p="http://schemas.microsoft.com/office/2006/metadata/properties" xmlns:ns2="4365d7e7-07f8-46ee-9253-0d9db5cf0247" xmlns:ns3="c5e93d4a-e23b-42c8-8ff1-78131b2d8e46" targetNamespace="http://schemas.microsoft.com/office/2006/metadata/properties" ma:root="true" ma:fieldsID="3c80ef98cdf9bd0c93d5f9836eb0b425" ns2:_="" ns3:_="">
    <xsd:import namespace="4365d7e7-07f8-46ee-9253-0d9db5cf0247"/>
    <xsd:import namespace="c5e93d4a-e23b-42c8-8ff1-78131b2d8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5d7e7-07f8-46ee-9253-0d9db5cf02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b5eb382-fb55-4e68-ad83-511be951eceb}" ma:internalName="TaxCatchAll" ma:showField="CatchAllData" ma:web="4365d7e7-07f8-46ee-9253-0d9db5cf02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e93d4a-e23b-42c8-8ff1-78131b2d8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b19d95c-03cc-479b-95fc-186cd9d3511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5e93d4a-e23b-42c8-8ff1-78131b2d8e46">
      <Terms xmlns="http://schemas.microsoft.com/office/infopath/2007/PartnerControls"/>
    </lcf76f155ced4ddcb4097134ff3c332f>
    <TaxCatchAll xmlns="4365d7e7-07f8-46ee-9253-0d9db5cf0247" xsi:nil="true"/>
  </documentManagement>
</p:properties>
</file>

<file path=customXml/itemProps1.xml><?xml version="1.0" encoding="utf-8"?>
<ds:datastoreItem xmlns:ds="http://schemas.openxmlformats.org/officeDocument/2006/customXml" ds:itemID="{05B8836F-9A74-462E-B519-496BB60E9A6C}">
  <ds:schemaRefs>
    <ds:schemaRef ds:uri="http://schemas.microsoft.com/sharepoint/v3/contenttype/forms"/>
  </ds:schemaRefs>
</ds:datastoreItem>
</file>

<file path=customXml/itemProps2.xml><?xml version="1.0" encoding="utf-8"?>
<ds:datastoreItem xmlns:ds="http://schemas.openxmlformats.org/officeDocument/2006/customXml" ds:itemID="{7115461F-C217-4B87-BCC8-C4CF11559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5d7e7-07f8-46ee-9253-0d9db5cf0247"/>
    <ds:schemaRef ds:uri="c5e93d4a-e23b-42c8-8ff1-78131b2d8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F95904-E683-4C22-991D-810AC065F2BA}">
  <ds:schemaRefs>
    <ds:schemaRef ds:uri="http://schemas.microsoft.com/office/2006/metadata/properties"/>
    <ds:schemaRef ds:uri="http://schemas.microsoft.com/office/infopath/2007/PartnerControls"/>
    <ds:schemaRef ds:uri="c5e93d4a-e23b-42c8-8ff1-78131b2d8e46"/>
    <ds:schemaRef ds:uri="4365d7e7-07f8-46ee-9253-0d9db5cf0247"/>
  </ds:schemaRefs>
</ds:datastoreItem>
</file>

<file path=docProps/app.xml><?xml version="1.0" encoding="utf-8"?>
<Properties xmlns="http://schemas.openxmlformats.org/officeDocument/2006/extended-properties" xmlns:vt="http://schemas.openxmlformats.org/officeDocument/2006/docPropsVTypes">
  <TotalTime>14486</TotalTime>
  <Words>898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Nunito</vt:lpstr>
      <vt:lpstr>Times New Roman</vt:lpstr>
      <vt:lpstr>1_Office Theme</vt:lpstr>
      <vt:lpstr>Hadoop (Apache Hadoop)</vt:lpstr>
      <vt:lpstr>What is Hadoop?</vt:lpstr>
      <vt:lpstr>What is Hadoop?</vt:lpstr>
      <vt:lpstr>Two Main Components</vt:lpstr>
      <vt:lpstr>PowerPoint Presentation</vt:lpstr>
      <vt:lpstr>PowerPoint Presentation</vt:lpstr>
      <vt:lpstr>Functions of NameNode</vt:lpstr>
      <vt:lpstr>MapReduce</vt:lpstr>
      <vt:lpstr>MapReduce working</vt:lpstr>
      <vt:lpstr>Other Components</vt:lpstr>
      <vt:lpstr>Features of Hadoop</vt:lpstr>
      <vt:lpstr>Features of Hadoop</vt:lpstr>
      <vt:lpstr>Features of Hadoop</vt:lpstr>
      <vt:lpstr>Some common frameworks of Hadoop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FARHAN DAWOOD</dc:creator>
  <cp:lastModifiedBy>Misbhah Naz</cp:lastModifiedBy>
  <cp:revision>302</cp:revision>
  <dcterms:created xsi:type="dcterms:W3CDTF">2019-03-27T08:58:33Z</dcterms:created>
  <dcterms:modified xsi:type="dcterms:W3CDTF">2024-06-04T06:47:09Z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0x010100C59C947163D0D9438ADFAABD5D135A8E</vt:lpwstr>
  </property>
</Properties>
</file>