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0"/>
  </p:notesMasterIdLst>
  <p:sldIdLst>
    <p:sldId id="333" r:id="rId5"/>
    <p:sldId id="334" r:id="rId6"/>
    <p:sldId id="348" r:id="rId7"/>
    <p:sldId id="349" r:id="rId8"/>
    <p:sldId id="350" r:id="rId9"/>
    <p:sldId id="351" r:id="rId10"/>
    <p:sldId id="352" r:id="rId11"/>
    <p:sldId id="362" r:id="rId12"/>
    <p:sldId id="353" r:id="rId13"/>
    <p:sldId id="354" r:id="rId14"/>
    <p:sldId id="356" r:id="rId15"/>
    <p:sldId id="357" r:id="rId16"/>
    <p:sldId id="358" r:id="rId17"/>
    <p:sldId id="359" r:id="rId18"/>
    <p:sldId id="360" r:id="rId19"/>
    <p:sldId id="361" r:id="rId20"/>
    <p:sldId id="355" r:id="rId21"/>
    <p:sldId id="363" r:id="rId22"/>
    <p:sldId id="364" r:id="rId23"/>
    <p:sldId id="365" r:id="rId24"/>
    <p:sldId id="366" r:id="rId25"/>
    <p:sldId id="367" r:id="rId26"/>
    <p:sldId id="368" r:id="rId27"/>
    <p:sldId id="369" r:id="rId28"/>
    <p:sldId id="37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7" autoAdjust="0"/>
    <p:restoredTop sz="84489" autoAdjust="0"/>
  </p:normalViewPr>
  <p:slideViewPr>
    <p:cSldViewPr snapToGrid="0">
      <p:cViewPr varScale="1">
        <p:scale>
          <a:sx n="70" d="100"/>
          <a:sy n="70" d="100"/>
        </p:scale>
        <p:origin x="10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20FC9-4A55-43B8-9A7D-CCEE1CADDEFB}" type="datetimeFigureOut">
              <a:rPr lang="en-US" smtClean="0"/>
              <a:t>19-Apr-2024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24F331-A338-4450-9AAC-D146553B4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966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24F331-A338-4450-9AAC-D146553B46A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24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24F331-A338-4450-9AAC-D146553B46A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33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24F331-A338-4450-9AAC-D146553B46A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446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24F331-A338-4450-9AAC-D146553B46A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28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24F331-A338-4450-9AAC-D146553B46A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59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24F331-A338-4450-9AAC-D146553B46A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39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B19C-152E-4060-B74E-11ACA5C789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19-Apr-2024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F218-B0F3-44DB-9764-AC7731FB976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966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B19C-152E-4060-B74E-11ACA5C789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19-Apr-2024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F218-B0F3-44DB-9764-AC7731FB976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652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B19C-152E-4060-B74E-11ACA5C789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19-Apr-2024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F218-B0F3-44DB-9764-AC7731FB976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20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B19C-152E-4060-B74E-11ACA5C789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19-Apr-2024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F218-B0F3-44DB-9764-AC7731FB976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964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B19C-152E-4060-B74E-11ACA5C789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19-Apr-2024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F218-B0F3-44DB-9764-AC7731FB976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738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B19C-152E-4060-B74E-11ACA5C789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19-Apr-2024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F218-B0F3-44DB-9764-AC7731FB976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396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B19C-152E-4060-B74E-11ACA5C789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19-Apr-2024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F218-B0F3-44DB-9764-AC7731FB976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117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B19C-152E-4060-B74E-11ACA5C789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19-Apr-2024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F218-B0F3-44DB-9764-AC7731FB976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329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B19C-152E-4060-B74E-11ACA5C789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19-Apr-2024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F218-B0F3-44DB-9764-AC7731FB976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003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B19C-152E-4060-B74E-11ACA5C789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19-Apr-2024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F218-B0F3-44DB-9764-AC7731FB976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508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B19C-152E-4060-B74E-11ACA5C789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19-Apr-2024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F218-B0F3-44DB-9764-AC7731FB976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015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CB19C-152E-4060-B74E-11ACA5C789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19-Apr-2024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DF218-B0F3-44DB-9764-AC7731FB976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435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a.geeksforgeeks.org/wp-content/uploads/nba.csv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python-pandas-dataframe-loc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79889-EAA1-3014-C3D6-66901C44A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829" y="1268639"/>
            <a:ext cx="10515600" cy="1325563"/>
          </a:xfrm>
        </p:spPr>
        <p:txBody>
          <a:bodyPr>
            <a:normAutofit/>
          </a:bodyPr>
          <a:lstStyle/>
          <a:p>
            <a:pPr marL="342900" marR="0" lvl="0" indent="-342900">
              <a:spcBef>
                <a:spcPts val="55"/>
              </a:spcBef>
              <a:spcAft>
                <a:spcPts val="0"/>
              </a:spcAft>
              <a:buSzPts val="950"/>
              <a:buFont typeface="Times New Roman" panose="02020603050405020304" pitchFamily="18" charset="0"/>
              <a:buChar char="•"/>
              <a:tabLst>
                <a:tab pos="395605" algn="l"/>
              </a:tabLst>
            </a:pPr>
            <a:r>
              <a:rPr lang="en-US" sz="36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Working</a:t>
            </a:r>
            <a:r>
              <a:rPr lang="en-US" sz="3600" spc="45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36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with</a:t>
            </a:r>
            <a:r>
              <a:rPr lang="en-US" sz="3600" spc="45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36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Pandas</a:t>
            </a:r>
          </a:p>
        </p:txBody>
      </p:sp>
    </p:spTree>
    <p:extLst>
      <p:ext uri="{BB962C8B-B14F-4D97-AF65-F5344CB8AC3E}">
        <p14:creationId xmlns:p14="http://schemas.microsoft.com/office/powerpoint/2010/main" val="2825959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43640-AB10-263C-E965-4D4A2884A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Elements of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9664B-DCC7-02C8-9340-541942A2A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1" i="0" dirty="0">
                <a:effectLst/>
                <a:highlight>
                  <a:srgbClr val="FFFFFF"/>
                </a:highlight>
                <a:latin typeface="var(--font-secondary)"/>
              </a:rPr>
              <a:t>Accessing Element Using Label (index) :</a:t>
            </a:r>
            <a:br>
              <a:rPr lang="en-US" b="0" i="0" dirty="0">
                <a:effectLst/>
                <a:highlight>
                  <a:srgbClr val="FFFFFF"/>
                </a:highlight>
                <a:latin typeface="var(--font-secondary)"/>
              </a:rPr>
            </a:br>
            <a:r>
              <a:rPr lang="en-US" b="0" i="0" dirty="0">
                <a:effectLst/>
                <a:highlight>
                  <a:srgbClr val="FFFFFF"/>
                </a:highlight>
                <a:latin typeface="var(--font-secondary)"/>
              </a:rPr>
              <a:t>In order to access an element from series, we have to set values by index label. A Series is like a fixed-size dictionary in that you can get and set values by index label.</a:t>
            </a:r>
          </a:p>
          <a:p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6005832-41C6-5324-3FDE-854CBFFFB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9057" y="3647221"/>
            <a:ext cx="6662057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# import pandas and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numpy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import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Monac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pandas as pd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import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Monac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numpy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as np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Monaco"/>
              </a:rPr>
              <a:t> 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# creating simple array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data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Monac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np.array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‘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u’,’s’,’I’,’n’,’g’,’p’,’a’,’n’,’d’,’a’,’s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’])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ser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Monac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pd.Series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(data, index=[10,11,12,13,14,15,16,17,18,19,20])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Monaco"/>
              </a:rPr>
              <a:t>  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Monaco"/>
              </a:rPr>
              <a:t>  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#retrieve the first element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Monaco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(ser[16])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377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BB55C-5AD0-01F7-9F92-287A378B8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Indexing and Selecting Data in Series</a:t>
            </a:r>
            <a:br>
              <a:rPr lang="en-US" b="1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26AC3-E692-5758-FED6-144E20E46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136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Indexing a Series using indexing operator [] :</a:t>
            </a:r>
          </a:p>
          <a:p>
            <a:r>
              <a:rPr lang="en-US" dirty="0"/>
              <a:t>Indexing operator is used to refer to the square brackets following an object. The .loc and .</a:t>
            </a:r>
            <a:r>
              <a:rPr lang="en-US" dirty="0" err="1"/>
              <a:t>iloc</a:t>
            </a:r>
            <a:r>
              <a:rPr lang="en-US" dirty="0"/>
              <a:t> indexers also use the indexing operator to make selections.</a:t>
            </a:r>
          </a:p>
          <a:p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4BC956B-5F6A-36F8-A22E-03227B8FD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1346" y="3697033"/>
            <a:ext cx="3031727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# importing pandas module 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import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Monac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pandas as pd 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Monaco"/>
              </a:rPr>
              <a:t>     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# making data frame 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Monaco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pd.read_csv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“data.csv"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 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Monaco"/>
              </a:rPr>
              <a:t>   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ser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Monaco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pd.Series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‘Age'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])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data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Monaco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ser.head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Monaco"/>
              </a:rPr>
              <a:t>10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data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420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BB55C-5AD0-01F7-9F92-287A378B8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Indexing and Selecting Data in Series</a:t>
            </a:r>
            <a:br>
              <a:rPr lang="en-US" b="1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26AC3-E692-5758-FED6-144E20E46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136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Now we access the element of series using index operator [ ].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using indexing operator</a:t>
            </a:r>
          </a:p>
          <a:p>
            <a:pPr marL="0" indent="0">
              <a:buNone/>
            </a:pPr>
            <a:r>
              <a:rPr lang="en-US" dirty="0"/>
              <a:t>data[3:6] </a:t>
            </a:r>
          </a:p>
        </p:txBody>
      </p:sp>
    </p:spTree>
    <p:extLst>
      <p:ext uri="{BB962C8B-B14F-4D97-AF65-F5344CB8AC3E}">
        <p14:creationId xmlns:p14="http://schemas.microsoft.com/office/powerpoint/2010/main" val="3432290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BB55C-5AD0-01F7-9F92-287A378B8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Indexing and Selecting Data in Series</a:t>
            </a:r>
            <a:br>
              <a:rPr lang="en-US" b="1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26AC3-E692-5758-FED6-144E20E46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156" y="182456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Indexing a Series using .loc[ ] :</a:t>
            </a:r>
          </a:p>
          <a:p>
            <a:pPr marL="0" indent="0">
              <a:buNone/>
            </a:pPr>
            <a:r>
              <a:rPr lang="en-US" dirty="0"/>
              <a:t>This function selects data by </a:t>
            </a:r>
            <a:r>
              <a:rPr lang="en-US" dirty="0" err="1"/>
              <a:t>refering</a:t>
            </a:r>
            <a:r>
              <a:rPr lang="en-US" dirty="0"/>
              <a:t> the explicit index . The </a:t>
            </a:r>
            <a:r>
              <a:rPr lang="en-US" dirty="0" err="1"/>
              <a:t>df.loc</a:t>
            </a:r>
            <a:r>
              <a:rPr lang="en-US" dirty="0"/>
              <a:t> indexer selects data in a different way than just the indexing operator. </a:t>
            </a:r>
            <a:r>
              <a:rPr lang="en-US" dirty="0">
                <a:solidFill>
                  <a:srgbClr val="FF0000"/>
                </a:solidFill>
              </a:rPr>
              <a:t>loc gets rows (and/or columns) with particular labels.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CDF906D-2202-D00F-8394-AC447D1E1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8488" y="3857207"/>
            <a:ext cx="2247410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# using .loc[] function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data.loc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Monaco"/>
              </a:rPr>
              <a:t>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Monaco"/>
              </a:rPr>
              <a:t>6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726866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BB55C-5AD0-01F7-9F92-287A378B8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Indexing and Selecting Data in Series</a:t>
            </a:r>
            <a:br>
              <a:rPr lang="en-US" b="1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26AC3-E692-5758-FED6-144E20E46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156" y="182456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Indexing a Series using .</a:t>
            </a:r>
            <a:r>
              <a:rPr lang="en-US" dirty="0" err="1"/>
              <a:t>iloc</a:t>
            </a:r>
            <a:r>
              <a:rPr lang="en-US" dirty="0"/>
              <a:t>[ ] :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iloc</a:t>
            </a:r>
            <a:r>
              <a:rPr lang="en-US" dirty="0">
                <a:solidFill>
                  <a:srgbClr val="FF0000"/>
                </a:solidFill>
              </a:rPr>
              <a:t> gets rows (and/or columns) at integer locations.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CDF906D-2202-D00F-8394-AC447D1E1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8488" y="3857207"/>
            <a:ext cx="2306722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# using 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iloc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[] function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data.loc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Monaco"/>
              </a:rPr>
              <a:t>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Monaco"/>
              </a:rPr>
              <a:t>6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356993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BB55C-5AD0-01F7-9F92-287A378B8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Indexing and Selecting Data in Series</a:t>
            </a:r>
            <a:br>
              <a:rPr lang="en-US" b="1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26AC3-E692-5758-FED6-144E20E46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271" y="1253331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s = </a:t>
            </a:r>
            <a:r>
              <a:rPr lang="en-US" sz="1600" dirty="0" err="1"/>
              <a:t>pd.Series</a:t>
            </a:r>
            <a:r>
              <a:rPr lang="en-US" sz="1600" dirty="0"/>
              <a:t>(list("</a:t>
            </a:r>
            <a:r>
              <a:rPr lang="en-US" sz="1600" dirty="0" err="1"/>
              <a:t>abcdef</a:t>
            </a:r>
            <a:r>
              <a:rPr lang="en-US" sz="1600" dirty="0"/>
              <a:t>"), index=[49, 48, 47, 0, 1, 2]) </a:t>
            </a:r>
          </a:p>
          <a:p>
            <a:pPr marL="0" indent="0">
              <a:buNone/>
            </a:pPr>
            <a:r>
              <a:rPr lang="en-US" sz="1600" dirty="0"/>
              <a:t>49    a</a:t>
            </a:r>
          </a:p>
          <a:p>
            <a:pPr marL="0" indent="0">
              <a:buNone/>
            </a:pPr>
            <a:r>
              <a:rPr lang="en-US" sz="1600" dirty="0"/>
              <a:t>48    b</a:t>
            </a:r>
          </a:p>
          <a:p>
            <a:pPr marL="0" indent="0">
              <a:buNone/>
            </a:pPr>
            <a:r>
              <a:rPr lang="en-US" sz="1600" dirty="0"/>
              <a:t>47    c</a:t>
            </a:r>
          </a:p>
          <a:p>
            <a:pPr marL="0" indent="0">
              <a:buNone/>
            </a:pPr>
            <a:r>
              <a:rPr lang="en-US" sz="1600" dirty="0"/>
              <a:t>0     d</a:t>
            </a:r>
          </a:p>
          <a:p>
            <a:pPr marL="0" indent="0">
              <a:buNone/>
            </a:pPr>
            <a:r>
              <a:rPr lang="en-US" sz="1600" dirty="0"/>
              <a:t>1     e</a:t>
            </a:r>
          </a:p>
          <a:p>
            <a:pPr marL="0" indent="0">
              <a:buNone/>
            </a:pPr>
            <a:r>
              <a:rPr lang="en-US" sz="1600" dirty="0"/>
              <a:t>2     f</a:t>
            </a:r>
          </a:p>
          <a:p>
            <a:pPr marL="0" indent="0">
              <a:buNone/>
            </a:pPr>
            <a:r>
              <a:rPr lang="en-US" sz="1600" dirty="0"/>
              <a:t>&gt;&gt;&gt; </a:t>
            </a:r>
            <a:r>
              <a:rPr lang="en-US" sz="1600" dirty="0" err="1"/>
              <a:t>s.loc</a:t>
            </a:r>
            <a:r>
              <a:rPr lang="en-US" sz="1600" dirty="0"/>
              <a:t>[0]    # value at index label 0</a:t>
            </a:r>
          </a:p>
          <a:p>
            <a:pPr marL="0" indent="0">
              <a:buNone/>
            </a:pPr>
            <a:r>
              <a:rPr lang="en-US" sz="1600" dirty="0"/>
              <a:t>'d'</a:t>
            </a:r>
          </a:p>
          <a:p>
            <a:pPr marL="0" indent="0">
              <a:buNone/>
            </a:pPr>
            <a:r>
              <a:rPr lang="en-US" sz="1600" dirty="0"/>
              <a:t>&gt;&gt;&gt; </a:t>
            </a:r>
            <a:r>
              <a:rPr lang="en-US" sz="1600" dirty="0" err="1"/>
              <a:t>s.iloc</a:t>
            </a:r>
            <a:r>
              <a:rPr lang="en-US" sz="1600" dirty="0"/>
              <a:t>[0]   # value at index location 0</a:t>
            </a:r>
          </a:p>
          <a:p>
            <a:pPr marL="0" indent="0">
              <a:buNone/>
            </a:pPr>
            <a:r>
              <a:rPr lang="en-US" sz="1600" dirty="0"/>
              <a:t>'a'</a:t>
            </a:r>
          </a:p>
          <a:p>
            <a:pPr marL="0" indent="0">
              <a:buNone/>
            </a:pPr>
            <a:r>
              <a:rPr lang="en-US" sz="1600" dirty="0"/>
              <a:t>&gt;&gt;&gt; </a:t>
            </a:r>
            <a:r>
              <a:rPr lang="en-US" sz="1600" dirty="0" err="1"/>
              <a:t>s.loc</a:t>
            </a:r>
            <a:r>
              <a:rPr lang="en-US" sz="1600" dirty="0"/>
              <a:t>[0:1]  # rows at index labels between 0 and 1 (inclusive)</a:t>
            </a:r>
          </a:p>
          <a:p>
            <a:pPr marL="0" indent="0">
              <a:buNone/>
            </a:pPr>
            <a:r>
              <a:rPr lang="en-US" sz="1600" dirty="0"/>
              <a:t>0    d</a:t>
            </a:r>
          </a:p>
          <a:p>
            <a:pPr marL="0" indent="0">
              <a:buNone/>
            </a:pPr>
            <a:r>
              <a:rPr lang="en-US" sz="1600" dirty="0"/>
              <a:t>1    e</a:t>
            </a:r>
          </a:p>
          <a:p>
            <a:pPr marL="0" indent="0">
              <a:buNone/>
            </a:pPr>
            <a:r>
              <a:rPr lang="en-US" sz="1600" dirty="0"/>
              <a:t>&gt;&gt;&gt; </a:t>
            </a:r>
            <a:r>
              <a:rPr lang="en-US" sz="1600" dirty="0" err="1"/>
              <a:t>s.iloc</a:t>
            </a:r>
            <a:r>
              <a:rPr lang="en-US" sz="1600" dirty="0"/>
              <a:t>[0:1] # rows at index location between 0 and 1 (exclusive)</a:t>
            </a:r>
          </a:p>
          <a:p>
            <a:pPr marL="0" indent="0">
              <a:buNone/>
            </a:pPr>
            <a:r>
              <a:rPr lang="en-US" sz="1600" dirty="0"/>
              <a:t>49    a</a:t>
            </a:r>
          </a:p>
        </p:txBody>
      </p:sp>
    </p:spTree>
    <p:extLst>
      <p:ext uri="{BB962C8B-B14F-4D97-AF65-F5344CB8AC3E}">
        <p14:creationId xmlns:p14="http://schemas.microsoft.com/office/powerpoint/2010/main" val="475900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BB55C-5AD0-01F7-9F92-287A378B8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base"/>
            <a:r>
              <a:rPr lang="en-US" b="1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Binary Operation on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26AC3-E692-5758-FED6-144E20E46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271" y="1253331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1C36ECD-901F-C640-2299-1E30B75D5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024" y="1503582"/>
            <a:ext cx="6108147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# importing pandas module 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import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Monac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pandas as pd 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Monaco"/>
              </a:rPr>
              <a:t> 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# creating a series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data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Monac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pd.Series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Monaco"/>
              </a:rPr>
              <a:t>5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Monaco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Monaco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Monaco"/>
              </a:rPr>
              <a:t>7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], index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'a'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'b'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'c'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'd’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],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dtype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=float)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Monaco"/>
              </a:rPr>
              <a:t> 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# creating a series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data1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Monac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pd.Series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Monac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Monaco"/>
              </a:rPr>
              <a:t>6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Monaco"/>
              </a:rPr>
              <a:t>4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Monaco"/>
              </a:rPr>
              <a:t>9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], index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'a'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'b'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'd'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'e'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]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 ’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],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dtype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=float)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Monaco"/>
              </a:rPr>
              <a:t> 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Monaco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(data,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"\n\n"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data1)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BDAFC41-930A-6EC4-DAC1-E6EB39A3F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1972" y="4292788"/>
            <a:ext cx="236551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# adding two series using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# .add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data.add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(data1)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360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43640-AB10-263C-E965-4D4A2884A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fontAlgn="base"/>
            <a:r>
              <a:rPr lang="en-US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Pandas </a:t>
            </a:r>
            <a:r>
              <a:rPr lang="en-US" b="1" i="0" dirty="0" err="1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DataFrame</a:t>
            </a:r>
            <a:endParaRPr lang="en-US" b="1" i="0" dirty="0">
              <a:solidFill>
                <a:srgbClr val="273239"/>
              </a:solidFill>
              <a:effectLst/>
              <a:highlight>
                <a:srgbClr val="FFFFFF"/>
              </a:highlight>
              <a:latin typeface="Nunito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9664B-DCC7-02C8-9340-541942A2A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406"/>
            <a:ext cx="10515600" cy="4351338"/>
          </a:xfrm>
        </p:spPr>
        <p:txBody>
          <a:bodyPr/>
          <a:lstStyle/>
          <a:p>
            <a:pPr algn="l" rtl="0" fontAlgn="base"/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Pandas </a:t>
            </a:r>
            <a:r>
              <a:rPr lang="en-US" sz="2000" b="0" i="0" dirty="0" err="1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DataFrame</a:t>
            </a: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 is a two-dimensional data structure with labeled axes (rows and columns).</a:t>
            </a:r>
          </a:p>
          <a:p>
            <a:pPr fontAlgn="base"/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Pandas </a:t>
            </a:r>
            <a:r>
              <a:rPr lang="en-US" sz="2000" b="0" i="0" dirty="0" err="1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DataFrame</a:t>
            </a: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 is created by loading the datasets from existing storage (which can be a SQL database, a CSV file, or an Excel file).</a:t>
            </a:r>
          </a:p>
          <a:p>
            <a:pPr algn="l" rtl="0" fontAlgn="base"/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Pandas </a:t>
            </a:r>
            <a:r>
              <a:rPr lang="en-US" sz="2000" b="0" i="0" dirty="0" err="1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DataFrame</a:t>
            </a: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 can be created from lists, dictionaries, a list of dictionaries, etc.</a:t>
            </a:r>
          </a:p>
          <a:p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5B34614-5A26-5ED5-CC85-1BBE40429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1" y="3220539"/>
            <a:ext cx="4488408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pandas as pd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 Calling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DataFrame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constructor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pd.DataFrame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 list of strings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‘world'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‘Wide'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‘Web’]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 Calling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DataFrame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constructor on list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pd.DataFrame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97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43640-AB10-263C-E965-4D4A2884A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fontAlgn="base"/>
            <a:r>
              <a:rPr lang="en-US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Pandas </a:t>
            </a:r>
            <a:r>
              <a:rPr lang="en-US" b="1" i="0" dirty="0" err="1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DataFrame</a:t>
            </a:r>
            <a:endParaRPr lang="en-US" b="1" i="0" dirty="0">
              <a:solidFill>
                <a:srgbClr val="273239"/>
              </a:solidFill>
              <a:effectLst/>
              <a:highlight>
                <a:srgbClr val="FFFFFF"/>
              </a:highlight>
              <a:latin typeface="Nunito" pitchFamily="2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94C55DB-4DA9-2B2D-C748-80C81F7127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3886" y="1548040"/>
            <a:ext cx="10515600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 Python code demonstrate creating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DataFrame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from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narray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/ lists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 By default addresses.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pandas as pd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initialise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data of lists.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'Tom'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'nick'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krish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'jack'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'Age'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19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 Create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DataFrame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pd.DataFrame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(data)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 Print the output.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606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43640-AB10-263C-E965-4D4A2884A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fontAlgn="base"/>
            <a:r>
              <a:rPr lang="en-US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Source Sans 3"/>
              </a:rPr>
              <a:t>Pandas </a:t>
            </a:r>
            <a:r>
              <a:rPr lang="en-US" b="1" i="0" dirty="0" err="1">
                <a:solidFill>
                  <a:srgbClr val="273239"/>
                </a:solidFill>
                <a:effectLst/>
                <a:highlight>
                  <a:srgbClr val="FFFFFF"/>
                </a:highlight>
                <a:latin typeface="Source Sans 3"/>
              </a:rPr>
              <a:t>Dataframe</a:t>
            </a:r>
            <a:r>
              <a:rPr lang="en-US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Source Sans 3"/>
              </a:rPr>
              <a:t>/</a:t>
            </a:r>
            <a:r>
              <a:rPr lang="en-US" b="1" i="0" dirty="0" err="1">
                <a:solidFill>
                  <a:srgbClr val="273239"/>
                </a:solidFill>
                <a:effectLst/>
                <a:highlight>
                  <a:srgbClr val="FFFFFF"/>
                </a:highlight>
                <a:latin typeface="Source Sans 3"/>
              </a:rPr>
              <a:t>Series.head</a:t>
            </a:r>
            <a:r>
              <a:rPr lang="en-US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Source Sans 3"/>
              </a:rPr>
              <a:t>() method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94C55DB-4DA9-2B2D-C748-80C81F7127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2000" y="1778850"/>
            <a:ext cx="11146972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82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Consolas" panose="020B0609020204030204" pitchFamily="49" charset="0"/>
              </a:rPr>
              <a:t>Pandas head() method is used to return top n (5 by default) rows of a data frame or series.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82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6EF4DF4-7D19-7981-CAF0-8CC4B1CFE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4257" y="2583436"/>
            <a:ext cx="3925755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 importing pandas module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pandas as pd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 making data frame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pd.read_csv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kumimoji="0" lang="en-US" altLang="en-US" b="0" i="0" u="sng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data.csv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 calling head() method 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 storing in new variable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data_top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data.head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 display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data_top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92697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0CD57-A8AD-9C9C-54D8-DAF0C8AE9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419BCE-F16C-BB9A-28F6-1BFAD8B15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rtl="0" fontAlgn="base"/>
            <a:r>
              <a:rPr lang="en-US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Pandas 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is a powerful and versatile library that simplifies the tasks of data manipulation in Python.</a:t>
            </a:r>
          </a:p>
          <a:p>
            <a:pPr algn="l" rtl="0" fontAlgn="base"/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Pandas is well-suited for working with </a:t>
            </a:r>
            <a:r>
              <a:rPr lang="en-US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tabular data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, such as </a:t>
            </a:r>
            <a:r>
              <a:rPr lang="en-US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spreadsheets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 or </a:t>
            </a:r>
            <a:r>
              <a:rPr lang="en-US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SQL tables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.</a:t>
            </a:r>
          </a:p>
          <a:p>
            <a:pPr algn="l" rtl="0" fontAlgn="base"/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The Pandas library is an essential tool for data analysts, scientists, and engineers working with structured data in Python.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196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43640-AB10-263C-E965-4D4A2884A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fontAlgn="base"/>
            <a:r>
              <a:rPr lang="en-US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Source Sans 3"/>
              </a:rPr>
              <a:t>Pandas </a:t>
            </a:r>
            <a:r>
              <a:rPr lang="en-US" b="1" i="0" dirty="0" err="1">
                <a:solidFill>
                  <a:srgbClr val="273239"/>
                </a:solidFill>
                <a:effectLst/>
                <a:highlight>
                  <a:srgbClr val="FFFFFF"/>
                </a:highlight>
                <a:latin typeface="Source Sans 3"/>
              </a:rPr>
              <a:t>Dataframe</a:t>
            </a:r>
            <a:r>
              <a:rPr lang="en-US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Source Sans 3"/>
              </a:rPr>
              <a:t>/</a:t>
            </a:r>
            <a:r>
              <a:rPr lang="en-US" b="1" i="0" dirty="0" err="1">
                <a:solidFill>
                  <a:srgbClr val="273239"/>
                </a:solidFill>
                <a:effectLst/>
                <a:highlight>
                  <a:srgbClr val="FFFFFF"/>
                </a:highlight>
                <a:latin typeface="Source Sans 3"/>
              </a:rPr>
              <a:t>Series.head</a:t>
            </a:r>
            <a:r>
              <a:rPr lang="en-US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Source Sans 3"/>
              </a:rPr>
              <a:t>() method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5D2C97-BC4D-C5D3-917F-A94070CC6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2553335"/>
            <a:ext cx="3478516" cy="3939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pandas as pd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 making data frame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pd.read_csv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hlinkClick r:id="rId3"/>
              </a:rPr>
              <a:t>“</a:t>
            </a:r>
            <a:r>
              <a:rPr kumimoji="0" lang="en-US" altLang="en-US" sz="1600" b="0" i="0" u="sng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hlinkClick r:id="rId3"/>
              </a:rPr>
              <a:t>data.csv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 number of rows to return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009900"/>
                </a:solidFill>
                <a:latin typeface="Consolas" panose="020B0609020204030204" pitchFamily="49" charset="0"/>
              </a:rPr>
              <a:t>5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 creating series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series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“Age"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 returning top n rows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top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series.head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(n) //.tail(n)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 display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top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79750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2FBF6-FBAF-EDC3-1033-B8E6C590D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Adding a new Column to Existing </a:t>
            </a:r>
            <a:r>
              <a:rPr lang="en-US" b="1" i="0" dirty="0" err="1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DataFrame</a:t>
            </a:r>
            <a:br>
              <a:rPr lang="en-US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BDB79-B60E-2052-8B35-C66215E9F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Creating a Sample </a:t>
            </a:r>
            <a:r>
              <a:rPr lang="en-US" b="0" i="0" dirty="0" err="1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Dataframe</a:t>
            </a:r>
            <a:endParaRPr lang="en-US" b="0" i="0" dirty="0">
              <a:solidFill>
                <a:srgbClr val="273239"/>
              </a:solidFill>
              <a:effectLst/>
              <a:highlight>
                <a:srgbClr val="FFFFFF"/>
              </a:highlight>
              <a:latin typeface="Nunito" pitchFamily="2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By using </a:t>
            </a:r>
            <a:r>
              <a:rPr lang="en-US" b="0" i="0" dirty="0" err="1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Dataframe.insert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()  method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By using </a:t>
            </a:r>
            <a:r>
              <a:rPr lang="en-US" b="0" i="0" dirty="0" err="1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Dataframe.assign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() method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Using Dictionary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Using List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Using</a:t>
            </a:r>
            <a:r>
              <a:rPr lang="en-US" b="0" i="0" u="sng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  <a:hlinkClick r:id="rId2"/>
              </a:rPr>
              <a:t> </a:t>
            </a:r>
            <a:r>
              <a:rPr lang="en-US" b="0" i="0" u="sng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.loc() 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843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2FBF6-FBAF-EDC3-1033-B8E6C590D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Adding a new Column to Existing </a:t>
            </a:r>
            <a:r>
              <a:rPr lang="en-US" b="1" i="0" dirty="0" err="1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DataFrame</a:t>
            </a:r>
            <a:br>
              <a:rPr lang="en-US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</a:b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897C2B5-F3D2-1C9D-151B-0DCA154E70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016409"/>
            <a:ext cx="5947141" cy="196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pandas as pd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'Jai'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Princi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'Gaurav'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'Anuj'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'Height'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5.1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6.2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5.1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5.2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'Qualification'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Msc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'MA'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Msc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Msc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pd.DataFrame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(data)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504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2FBF6-FBAF-EDC3-1033-B8E6C590D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US" b="1" i="0" dirty="0" err="1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DataFrame.insert</a:t>
            </a:r>
            <a:r>
              <a:rPr lang="en-US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()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2BA2158-6CF5-7D7C-5FA6-F88D1289E3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154634"/>
            <a:ext cx="5947141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pandas as pd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 Define a dictionary containing Students data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'Jai'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Princi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'Gaurav'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'Anuj'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'Height'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5.1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6.2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5.1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5.2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'Qualification'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Msc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'MA'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Msc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Msc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 Convert the dictionary into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DataFrame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pd.DataFrame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(data)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 Using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DataFrame.insert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() to add a column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df.insert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23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24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 Observe the result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7253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2FBF6-FBAF-EDC3-1033-B8E6C590D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US" b="1" i="0" dirty="0" err="1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DataFrame.</a:t>
            </a:r>
            <a:r>
              <a:rPr lang="en-US" b="1" dirty="0" err="1">
                <a:solidFill>
                  <a:srgbClr val="273239"/>
                </a:solidFill>
                <a:highlight>
                  <a:srgbClr val="FFFFFF"/>
                </a:highlight>
                <a:latin typeface="Nunito" pitchFamily="2" charset="0"/>
              </a:rPr>
              <a:t>assign</a:t>
            </a:r>
            <a:r>
              <a:rPr lang="en-US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()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2BA2158-6CF5-7D7C-5FA6-F88D1289E3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77745"/>
            <a:ext cx="6957033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pandas as pd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 Define a dictionary containing Students data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'Jai'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Princi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'Gaurav'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'Anuj'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'Height'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5.1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6.2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5.1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5.2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'Qualification'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Msc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'MA'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Msc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Msc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 Convert the dictionary into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DataFrame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pd.DataFrame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(data)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 Using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DataFrame.insert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() to add a column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df.assign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(Address=['Lahore', 'Karachi', 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quetta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','Peshawar'])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 Observe the result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6251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1882F-55B3-ECE9-2C54-0015E7F55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add new column in csv file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E4F7807-835E-7AE7-811A-862CCB4531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77745"/>
            <a:ext cx="5947141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pandas as pd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 Step 1: Read the CSV file into a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DataFrame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csv_file_path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‘data.csv'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pd.read_csv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csv_file_path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 Step 2: Define the values for the new “name" column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new_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_values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ali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‘Umer'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‘huma'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aleena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 Step 3: Add the new "City" column to the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DataFrame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‘name'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new_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_values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 Step 4: Write the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DataFrame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back to the CSV file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df.to_csv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csv_file_path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939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0CD57-A8AD-9C9C-54D8-DAF0C8AE9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fontAlgn="base"/>
            <a:r>
              <a:rPr lang="en-US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What is Python Pandas used for?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419BCE-F16C-BB9A-28F6-1BFAD8B15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 fontAlgn="base">
              <a:buNone/>
            </a:pP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Here is a list of things that we can do using Pandas: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Data set cleaning, merging, and joining.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Easy handling of missing data (represented as </a:t>
            </a:r>
            <a:r>
              <a:rPr lang="en-US" b="0" i="0" dirty="0" err="1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NaN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) in floating point as well as non-floating point data.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Columns can be inserted and deleted from </a:t>
            </a:r>
            <a:r>
              <a:rPr lang="en-US" b="0" i="0" dirty="0" err="1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DataFrame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 and higher-dimensional objects.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Powerful group by functionality for performing split-apply-combine operations on data sets.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Data Visualization.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735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FC5B3-24F9-EDE3-773E-5959753CA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</a:br>
            <a:r>
              <a:rPr lang="en-US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Installing Pandas/ Importing Pandas</a:t>
            </a:r>
            <a:br>
              <a:rPr lang="en-US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</a:br>
            <a:br>
              <a:rPr lang="en-US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6708D-654B-E9F0-9ED8-B4018977E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 install pandas</a:t>
            </a:r>
          </a:p>
          <a:p>
            <a:r>
              <a:rPr lang="en-US" dirty="0"/>
              <a:t>import pandas as pd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Here, pd is referred to as an alias for the Pandas. However, it is not necessary to import the library using the alias, it just helps in writing less code every time a method or property is called. 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134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FC5B3-24F9-EDE3-773E-5959753CA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US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Data Structures in Pandas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6708D-654B-E9F0-9ED8-B4018977E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 fontAlgn="base">
              <a:buNone/>
            </a:pP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Pandas generally provide two data structures for manipulating data. They are: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Series</a:t>
            </a:r>
            <a:endParaRPr lang="en-US" b="0" i="0" dirty="0">
              <a:solidFill>
                <a:srgbClr val="273239"/>
              </a:solidFill>
              <a:effectLst/>
              <a:highlight>
                <a:srgbClr val="FFFFFF"/>
              </a:highlight>
              <a:latin typeface="Nunito" pitchFamily="2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DataFrame</a:t>
            </a:r>
            <a:endParaRPr lang="en-US" b="0" i="0" dirty="0">
              <a:solidFill>
                <a:srgbClr val="273239"/>
              </a:solidFill>
              <a:effectLst/>
              <a:highlight>
                <a:srgbClr val="FFFFFF"/>
              </a:highlight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860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EE993-8D29-581D-38A9-4F51DB415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Creating a Series</a:t>
            </a:r>
            <a:br>
              <a:rPr lang="en-US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22769-EB65-9680-070B-C276D66A5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253331"/>
            <a:ext cx="10515600" cy="4820898"/>
          </a:xfrm>
        </p:spPr>
        <p:txBody>
          <a:bodyPr/>
          <a:lstStyle/>
          <a:p>
            <a:pPr fontAlgn="base"/>
            <a:r>
              <a:rPr lang="en-US" sz="24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</a:rPr>
              <a:t>Pandas Series is created by loading the datasets from existing storage (which can be a SQL database, a CSV file, or an Excel file).</a:t>
            </a:r>
          </a:p>
          <a:p>
            <a:pPr fontAlgn="base"/>
            <a:r>
              <a:rPr lang="en-US" sz="24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</a:rPr>
              <a:t>Pandas Series is a one-dimensional labeled array capable of holding data of any type (integer, string, float, python objects, etc.).</a:t>
            </a:r>
          </a:p>
          <a:p>
            <a:pPr algn="l" rtl="0" fontAlgn="base"/>
            <a:r>
              <a:rPr lang="en-US" sz="24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</a:rPr>
              <a:t>Pandas Series can be created from lists, dictionaries, etc.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7BA54BF-6D11-45DB-2F63-8398A953F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5515" y="3019346"/>
            <a:ext cx="328776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rgbClr val="00669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b="1" dirty="0">
              <a:solidFill>
                <a:srgbClr val="006699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pandas as pd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as np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 Creating empty series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pd.Series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"Pandas Series: 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ser)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 simple array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‘H'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‘l'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‘l'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‘o'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pd.Series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(data)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"Pandas Series:\n"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ser)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837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D9426-5052-90BA-C4B2-CF73079AF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series from Lists: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2BE2AE8-3775-8AD4-F71D-C424C5447F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6059371"/>
              </p:ext>
            </p:extLst>
          </p:nvPr>
        </p:nvGraphicFramePr>
        <p:xfrm>
          <a:off x="1526964" y="3279890"/>
          <a:ext cx="7156872" cy="2194560"/>
        </p:xfrm>
        <a:graphic>
          <a:graphicData uri="http://schemas.openxmlformats.org/drawingml/2006/table">
            <a:tbl>
              <a:tblPr/>
              <a:tblGrid>
                <a:gridCol w="7156872">
                  <a:extLst>
                    <a:ext uri="{9D8B030D-6E8A-4147-A177-3AD203B41FA5}">
                      <a16:colId xmlns:a16="http://schemas.microsoft.com/office/drawing/2014/main" val="32901660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b="0" i="0" dirty="0">
                          <a:effectLst/>
                          <a:highlight>
                            <a:srgbClr val="FFFFFF"/>
                          </a:highlight>
                          <a:latin typeface="Monaco"/>
                        </a:rPr>
                        <a:t>import pandas as pd</a:t>
                      </a:r>
                    </a:p>
                    <a:p>
                      <a:pPr algn="l" rtl="0" fontAlgn="base"/>
                      <a:r>
                        <a:rPr lang="en-US" b="0" i="0" dirty="0">
                          <a:effectLst/>
                          <a:highlight>
                            <a:srgbClr val="FFFFFF"/>
                          </a:highlight>
                          <a:latin typeface="Monaco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n-US" b="0" i="0" dirty="0">
                          <a:effectLst/>
                          <a:highlight>
                            <a:srgbClr val="FFFFFF"/>
                          </a:highlight>
                          <a:latin typeface="Monaco"/>
                        </a:rPr>
                        <a:t># a simple list</a:t>
                      </a:r>
                    </a:p>
                    <a:p>
                      <a:pPr algn="l" rtl="0" fontAlgn="base"/>
                      <a:r>
                        <a:rPr lang="en-US" b="0" i="0" dirty="0">
                          <a:effectLst/>
                          <a:highlight>
                            <a:srgbClr val="FFFFFF"/>
                          </a:highlight>
                          <a:latin typeface="Monaco"/>
                        </a:rPr>
                        <a:t>list = [‘h', 'e', ‘l', ‘l', ‘o']</a:t>
                      </a:r>
                    </a:p>
                    <a:p>
                      <a:pPr algn="l" rtl="0" fontAlgn="base"/>
                      <a:r>
                        <a:rPr lang="en-US" b="0" i="0" dirty="0">
                          <a:effectLst/>
                          <a:highlight>
                            <a:srgbClr val="FFFFFF"/>
                          </a:highlight>
                          <a:latin typeface="Monaco"/>
                        </a:rPr>
                        <a:t>  </a:t>
                      </a:r>
                    </a:p>
                    <a:p>
                      <a:pPr algn="l" rtl="0" fontAlgn="base"/>
                      <a:r>
                        <a:rPr lang="en-US" b="0" i="0" dirty="0">
                          <a:effectLst/>
                          <a:highlight>
                            <a:srgbClr val="FFFFFF"/>
                          </a:highlight>
                          <a:latin typeface="Monaco"/>
                        </a:rPr>
                        <a:t># create series form a list</a:t>
                      </a:r>
                    </a:p>
                    <a:p>
                      <a:pPr algn="l" rtl="0" fontAlgn="base"/>
                      <a:r>
                        <a:rPr lang="en-US" b="0" i="0" dirty="0">
                          <a:effectLst/>
                          <a:highlight>
                            <a:srgbClr val="FFFFFF"/>
                          </a:highlight>
                          <a:latin typeface="Monaco"/>
                        </a:rPr>
                        <a:t>ser = </a:t>
                      </a:r>
                      <a:r>
                        <a:rPr lang="en-US" b="0" i="0" dirty="0" err="1">
                          <a:effectLst/>
                          <a:highlight>
                            <a:srgbClr val="FFFFFF"/>
                          </a:highlight>
                          <a:latin typeface="Monaco"/>
                        </a:rPr>
                        <a:t>pd.Series</a:t>
                      </a:r>
                      <a:r>
                        <a:rPr lang="en-US" b="0" i="0" dirty="0">
                          <a:effectLst/>
                          <a:highlight>
                            <a:srgbClr val="FFFFFF"/>
                          </a:highlight>
                          <a:latin typeface="Monaco"/>
                        </a:rPr>
                        <a:t>(list)</a:t>
                      </a:r>
                    </a:p>
                    <a:p>
                      <a:pPr algn="l" rtl="0" fontAlgn="base"/>
                      <a:r>
                        <a:rPr lang="en-US" b="0" i="0" dirty="0">
                          <a:effectLst/>
                          <a:highlight>
                            <a:srgbClr val="FFFFFF"/>
                          </a:highlight>
                          <a:latin typeface="Monaco"/>
                        </a:rPr>
                        <a:t>print(ser)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2931835"/>
                  </a:ext>
                </a:extLst>
              </a:tr>
            </a:tbl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B015726E-2720-E521-E68B-A279746BF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07" y="1453159"/>
            <a:ext cx="10885808" cy="18466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font-secondary)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font-secondary)"/>
              </a:rPr>
              <a:t>In order to create a series from list, we have to first create a list after that we can create a series from list.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font-secondary)"/>
              </a:rPr>
              <a:t>          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47370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D9426-5052-90BA-C4B2-CF73079AF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series from dictionary: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015726E-2720-E521-E68B-A279746BF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07" y="1453159"/>
            <a:ext cx="10885808" cy="18466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font-secondary)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font-secondary)"/>
              </a:rPr>
              <a:t>In order to create a series from dictionary, we have to first create a dictionary after that we can create a series from dictionary.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font-secondary)"/>
              </a:rPr>
              <a:t>          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131B1AF-1F5E-4DE9-0AF0-6E283C5668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1907" y="2573423"/>
            <a:ext cx="10515600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 Import pandas library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pandas as pd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 Create a dictionary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'd'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160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 Convert from dictionary to series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result_series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pd.Series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(d, index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              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'd'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              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 Print series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result_series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92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43640-AB10-263C-E965-4D4A2884A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Elements of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9664B-DCC7-02C8-9340-541942A2A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effectLst/>
                <a:highlight>
                  <a:srgbClr val="FFFFFF"/>
                </a:highlight>
                <a:latin typeface="var(--font-secondary)"/>
              </a:rPr>
              <a:t>There are two ways through which we can access element of series, they are 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ar(--font-secondary)"/>
              </a:rPr>
              <a:t>Accessing Element from Series with Position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ar(--font-secondary)"/>
              </a:rPr>
              <a:t>Accessing Element Using Label (index)</a:t>
            </a:r>
          </a:p>
          <a:p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6005832-41C6-5324-3FDE-854CBFFFB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9057" y="3647221"/>
            <a:ext cx="6662057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# import pandas and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numpy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import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Monac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pandas as pd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import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Monac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numpy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as np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Monaco"/>
              </a:rPr>
              <a:t> 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# creating simple array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data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Monac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np.array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‘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u’,’s’,’I’,’n’,’g’,’p’,’a’,’n’,’d’,’a’,’s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’])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ser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Monac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pd.Series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(data)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Monaco"/>
              </a:rPr>
              <a:t>  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Monaco"/>
              </a:rPr>
              <a:t>  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#retrieve the first element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Monaco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(ser[: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Monaco"/>
              </a:rPr>
              <a:t>5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])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17374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9C947163D0D9438ADFAABD5D135A8E" ma:contentTypeVersion="14" ma:contentTypeDescription="Create a new document." ma:contentTypeScope="" ma:versionID="4e1af9cc4a66754e05256819fc0cf4eb">
  <xsd:schema xmlns:xsd="http://www.w3.org/2001/XMLSchema" xmlns:xs="http://www.w3.org/2001/XMLSchema" xmlns:p="http://schemas.microsoft.com/office/2006/metadata/properties" xmlns:ns2="4365d7e7-07f8-46ee-9253-0d9db5cf0247" xmlns:ns3="c5e93d4a-e23b-42c8-8ff1-78131b2d8e46" targetNamespace="http://schemas.microsoft.com/office/2006/metadata/properties" ma:root="true" ma:fieldsID="3c80ef98cdf9bd0c93d5f9836eb0b425" ns2:_="" ns3:_="">
    <xsd:import namespace="4365d7e7-07f8-46ee-9253-0d9db5cf0247"/>
    <xsd:import namespace="c5e93d4a-e23b-42c8-8ff1-78131b2d8e4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65d7e7-07f8-46ee-9253-0d9db5cf024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b5eb382-fb55-4e68-ad83-511be951eceb}" ma:internalName="TaxCatchAll" ma:showField="CatchAllData" ma:web="4365d7e7-07f8-46ee-9253-0d9db5cf024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e93d4a-e23b-42c8-8ff1-78131b2d8e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5b19d95c-03cc-479b-95fc-186cd9d3511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5e93d4a-e23b-42c8-8ff1-78131b2d8e46">
      <Terms xmlns="http://schemas.microsoft.com/office/infopath/2007/PartnerControls"/>
    </lcf76f155ced4ddcb4097134ff3c332f>
    <TaxCatchAll xmlns="4365d7e7-07f8-46ee-9253-0d9db5cf0247" xsi:nil="true"/>
  </documentManagement>
</p:properties>
</file>

<file path=customXml/itemProps1.xml><?xml version="1.0" encoding="utf-8"?>
<ds:datastoreItem xmlns:ds="http://schemas.openxmlformats.org/officeDocument/2006/customXml" ds:itemID="{7115461F-C217-4B87-BCC8-C4CF115592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65d7e7-07f8-46ee-9253-0d9db5cf0247"/>
    <ds:schemaRef ds:uri="c5e93d4a-e23b-42c8-8ff1-78131b2d8e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B8836F-9A74-462E-B519-496BB60E9A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DF95904-E683-4C22-991D-810AC065F2BA}">
  <ds:schemaRefs>
    <ds:schemaRef ds:uri="http://schemas.microsoft.com/office/2006/metadata/properties"/>
    <ds:schemaRef ds:uri="http://schemas.microsoft.com/office/infopath/2007/PartnerControls"/>
    <ds:schemaRef ds:uri="c5e93d4a-e23b-42c8-8ff1-78131b2d8e46"/>
    <ds:schemaRef ds:uri="4365d7e7-07f8-46ee-9253-0d9db5cf024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14349</TotalTime>
  <Words>2002</Words>
  <Application>Microsoft Office PowerPoint</Application>
  <PresentationFormat>Widescreen</PresentationFormat>
  <Paragraphs>286</Paragraphs>
  <Slides>25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Arial</vt:lpstr>
      <vt:lpstr>Calibri</vt:lpstr>
      <vt:lpstr>Calibri Light</vt:lpstr>
      <vt:lpstr>Cambria</vt:lpstr>
      <vt:lpstr>Consolas</vt:lpstr>
      <vt:lpstr>Monaco</vt:lpstr>
      <vt:lpstr>Nunito</vt:lpstr>
      <vt:lpstr>Roboto</vt:lpstr>
      <vt:lpstr>Source Sans 3</vt:lpstr>
      <vt:lpstr>Times New Roman</vt:lpstr>
      <vt:lpstr>var(--font-secondary)</vt:lpstr>
      <vt:lpstr>1_Office Theme</vt:lpstr>
      <vt:lpstr>Working with Pandas</vt:lpstr>
      <vt:lpstr>Pandas</vt:lpstr>
      <vt:lpstr>What is Python Pandas used for?</vt:lpstr>
      <vt:lpstr> Installing Pandas/ Importing Pandas  </vt:lpstr>
      <vt:lpstr>Data Structures in Pandas Library</vt:lpstr>
      <vt:lpstr>Creating a Series </vt:lpstr>
      <vt:lpstr>Creating a series from Lists:</vt:lpstr>
      <vt:lpstr>Creating a series from dictionary:</vt:lpstr>
      <vt:lpstr>Accessing Elements of Series</vt:lpstr>
      <vt:lpstr>Accessing Elements of Series</vt:lpstr>
      <vt:lpstr>Indexing and Selecting Data in Series </vt:lpstr>
      <vt:lpstr>Indexing and Selecting Data in Series </vt:lpstr>
      <vt:lpstr>Indexing and Selecting Data in Series </vt:lpstr>
      <vt:lpstr>Indexing and Selecting Data in Series </vt:lpstr>
      <vt:lpstr>Indexing and Selecting Data in Series </vt:lpstr>
      <vt:lpstr>Binary Operation on Series</vt:lpstr>
      <vt:lpstr>Pandas DataFrame</vt:lpstr>
      <vt:lpstr>Pandas DataFrame</vt:lpstr>
      <vt:lpstr>Pandas Dataframe/Series.head() method</vt:lpstr>
      <vt:lpstr>Pandas Dataframe/Series.head() method</vt:lpstr>
      <vt:lpstr>Adding a new Column to Existing DataFrame </vt:lpstr>
      <vt:lpstr>Adding a new Column to Existing DataFrame </vt:lpstr>
      <vt:lpstr>DataFrame.insert()</vt:lpstr>
      <vt:lpstr>DataFrame.assign()</vt:lpstr>
      <vt:lpstr>How to add new column in csv file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Tutorial</dc:title>
  <dc:creator>FARHAN DAWOOD</dc:creator>
  <cp:lastModifiedBy>Misbhah Naz</cp:lastModifiedBy>
  <cp:revision>222</cp:revision>
  <dcterms:created xsi:type="dcterms:W3CDTF">2019-03-27T08:58:33Z</dcterms:created>
  <dcterms:modified xsi:type="dcterms:W3CDTF">2024-04-19T06:02:22Z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0x010100C59C947163D0D9438ADFAABD5D135A8E</vt:lpwstr>
  </property>
</Properties>
</file>