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4"/>
  </p:sldMasterIdLst>
  <p:notesMasterIdLst>
    <p:notesMasterId r:id="rId31"/>
  </p:notesMasterIdLst>
  <p:sldIdLst>
    <p:sldId id="256" r:id="rId5"/>
    <p:sldId id="259" r:id="rId6"/>
    <p:sldId id="262"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7" autoAdjust="0"/>
    <p:restoredTop sz="84489"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20FC9-4A55-43B8-9A7D-CCEE1CADDEFB}" type="datetimeFigureOut">
              <a:rPr lang="en-US" smtClean="0"/>
              <a:t>15-Mar-2024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4F331-A338-4450-9AAC-D146553B46AE}" type="slidenum">
              <a:rPr lang="en-US" smtClean="0"/>
              <a:t>‹#›</a:t>
            </a:fld>
            <a:endParaRPr lang="en-US"/>
          </a:p>
        </p:txBody>
      </p:sp>
    </p:spTree>
    <p:extLst>
      <p:ext uri="{BB962C8B-B14F-4D97-AF65-F5344CB8AC3E}">
        <p14:creationId xmlns:p14="http://schemas.microsoft.com/office/powerpoint/2010/main" val="155696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Structured data includes traditional relational databases with well-defined schemas, while semi-structured data includes formats like JSON, XML, and CSV. Unstructured data encompasses text, images, videos, audio, social media content, and more.</a:t>
            </a:r>
          </a:p>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9</a:t>
            </a:fld>
            <a:endParaRPr lang="en-US"/>
          </a:p>
        </p:txBody>
      </p:sp>
    </p:spTree>
    <p:extLst>
      <p:ext uri="{BB962C8B-B14F-4D97-AF65-F5344CB8AC3E}">
        <p14:creationId xmlns:p14="http://schemas.microsoft.com/office/powerpoint/2010/main" val="297735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18</a:t>
            </a:fld>
            <a:endParaRPr lang="en-US"/>
          </a:p>
        </p:txBody>
      </p:sp>
    </p:spTree>
    <p:extLst>
      <p:ext uri="{BB962C8B-B14F-4D97-AF65-F5344CB8AC3E}">
        <p14:creationId xmlns:p14="http://schemas.microsoft.com/office/powerpoint/2010/main" val="121838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19</a:t>
            </a:fld>
            <a:endParaRPr lang="en-US"/>
          </a:p>
        </p:txBody>
      </p:sp>
    </p:spTree>
    <p:extLst>
      <p:ext uri="{BB962C8B-B14F-4D97-AF65-F5344CB8AC3E}">
        <p14:creationId xmlns:p14="http://schemas.microsoft.com/office/powerpoint/2010/main" val="198934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20</a:t>
            </a:fld>
            <a:endParaRPr lang="en-US"/>
          </a:p>
        </p:txBody>
      </p:sp>
    </p:spTree>
    <p:extLst>
      <p:ext uri="{BB962C8B-B14F-4D97-AF65-F5344CB8AC3E}">
        <p14:creationId xmlns:p14="http://schemas.microsoft.com/office/powerpoint/2010/main" val="116819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21</a:t>
            </a:fld>
            <a:endParaRPr lang="en-US"/>
          </a:p>
        </p:txBody>
      </p:sp>
    </p:spTree>
    <p:extLst>
      <p:ext uri="{BB962C8B-B14F-4D97-AF65-F5344CB8AC3E}">
        <p14:creationId xmlns:p14="http://schemas.microsoft.com/office/powerpoint/2010/main" val="4086012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22</a:t>
            </a:fld>
            <a:endParaRPr lang="en-US"/>
          </a:p>
        </p:txBody>
      </p:sp>
    </p:spTree>
    <p:extLst>
      <p:ext uri="{BB962C8B-B14F-4D97-AF65-F5344CB8AC3E}">
        <p14:creationId xmlns:p14="http://schemas.microsoft.com/office/powerpoint/2010/main" val="2614857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23</a:t>
            </a:fld>
            <a:endParaRPr lang="en-US"/>
          </a:p>
        </p:txBody>
      </p:sp>
    </p:spTree>
    <p:extLst>
      <p:ext uri="{BB962C8B-B14F-4D97-AF65-F5344CB8AC3E}">
        <p14:creationId xmlns:p14="http://schemas.microsoft.com/office/powerpoint/2010/main" val="87270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24</a:t>
            </a:fld>
            <a:endParaRPr lang="en-US"/>
          </a:p>
        </p:txBody>
      </p:sp>
    </p:spTree>
    <p:extLst>
      <p:ext uri="{BB962C8B-B14F-4D97-AF65-F5344CB8AC3E}">
        <p14:creationId xmlns:p14="http://schemas.microsoft.com/office/powerpoint/2010/main" val="65650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25</a:t>
            </a:fld>
            <a:endParaRPr lang="en-US"/>
          </a:p>
        </p:txBody>
      </p:sp>
    </p:spTree>
    <p:extLst>
      <p:ext uri="{BB962C8B-B14F-4D97-AF65-F5344CB8AC3E}">
        <p14:creationId xmlns:p14="http://schemas.microsoft.com/office/powerpoint/2010/main" val="376025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10</a:t>
            </a:fld>
            <a:endParaRPr lang="en-US"/>
          </a:p>
        </p:txBody>
      </p:sp>
    </p:spTree>
    <p:extLst>
      <p:ext uri="{BB962C8B-B14F-4D97-AF65-F5344CB8AC3E}">
        <p14:creationId xmlns:p14="http://schemas.microsoft.com/office/powerpoint/2010/main" val="345956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11</a:t>
            </a:fld>
            <a:endParaRPr lang="en-US"/>
          </a:p>
        </p:txBody>
      </p:sp>
    </p:spTree>
    <p:extLst>
      <p:ext uri="{BB962C8B-B14F-4D97-AF65-F5344CB8AC3E}">
        <p14:creationId xmlns:p14="http://schemas.microsoft.com/office/powerpoint/2010/main" val="245141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12</a:t>
            </a:fld>
            <a:endParaRPr lang="en-US"/>
          </a:p>
        </p:txBody>
      </p:sp>
    </p:spTree>
    <p:extLst>
      <p:ext uri="{BB962C8B-B14F-4D97-AF65-F5344CB8AC3E}">
        <p14:creationId xmlns:p14="http://schemas.microsoft.com/office/powerpoint/2010/main" val="390458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13</a:t>
            </a:fld>
            <a:endParaRPr lang="en-US"/>
          </a:p>
        </p:txBody>
      </p:sp>
    </p:spTree>
    <p:extLst>
      <p:ext uri="{BB962C8B-B14F-4D97-AF65-F5344CB8AC3E}">
        <p14:creationId xmlns:p14="http://schemas.microsoft.com/office/powerpoint/2010/main" val="427654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14</a:t>
            </a:fld>
            <a:endParaRPr lang="en-US"/>
          </a:p>
        </p:txBody>
      </p:sp>
    </p:spTree>
    <p:extLst>
      <p:ext uri="{BB962C8B-B14F-4D97-AF65-F5344CB8AC3E}">
        <p14:creationId xmlns:p14="http://schemas.microsoft.com/office/powerpoint/2010/main" val="197499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15</a:t>
            </a:fld>
            <a:endParaRPr lang="en-US"/>
          </a:p>
        </p:txBody>
      </p:sp>
    </p:spTree>
    <p:extLst>
      <p:ext uri="{BB962C8B-B14F-4D97-AF65-F5344CB8AC3E}">
        <p14:creationId xmlns:p14="http://schemas.microsoft.com/office/powerpoint/2010/main" val="2729234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computing frameworks: </a:t>
            </a:r>
            <a:r>
              <a:rPr lang="en-US" b="0" i="0" dirty="0">
                <a:solidFill>
                  <a:srgbClr val="0D0D0D"/>
                </a:solidFill>
                <a:effectLst/>
                <a:latin typeface="Söhne"/>
              </a:rPr>
              <a:t>enable the parallel processing and execution of tasks across multiple computing nodes or machines within a distributed or clustered environment</a:t>
            </a:r>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16</a:t>
            </a:fld>
            <a:endParaRPr lang="en-US"/>
          </a:p>
        </p:txBody>
      </p:sp>
    </p:spTree>
    <p:extLst>
      <p:ext uri="{BB962C8B-B14F-4D97-AF65-F5344CB8AC3E}">
        <p14:creationId xmlns:p14="http://schemas.microsoft.com/office/powerpoint/2010/main" val="2215327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4F331-A338-4450-9AAC-D146553B46AE}" type="slidenum">
              <a:rPr lang="en-US" smtClean="0"/>
              <a:t>17</a:t>
            </a:fld>
            <a:endParaRPr lang="en-US"/>
          </a:p>
        </p:txBody>
      </p:sp>
    </p:spTree>
    <p:extLst>
      <p:ext uri="{BB962C8B-B14F-4D97-AF65-F5344CB8AC3E}">
        <p14:creationId xmlns:p14="http://schemas.microsoft.com/office/powerpoint/2010/main" val="253352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0D48-CFB2-149D-3F35-601D4BD53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9C1002-BA9E-9227-3FF0-5037B7B7A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17FFC0-674B-1D29-72D4-35C6493035D5}"/>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5" name="Footer Placeholder 4">
            <a:extLst>
              <a:ext uri="{FF2B5EF4-FFF2-40B4-BE49-F238E27FC236}">
                <a16:creationId xmlns:a16="http://schemas.microsoft.com/office/drawing/2014/main" id="{4A0E5ABE-EA3F-0AFF-19F5-CD4F0BCB6A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79C1C5-C292-4862-5A7E-1AB7BCE6370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892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026B-5E40-8AF8-DAAF-230D3EA06E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C2A527-BA1A-8E2F-595B-404858919D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B3FE2-1A4F-2C8B-4CD0-B801B174DD33}"/>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5" name="Footer Placeholder 4">
            <a:extLst>
              <a:ext uri="{FF2B5EF4-FFF2-40B4-BE49-F238E27FC236}">
                <a16:creationId xmlns:a16="http://schemas.microsoft.com/office/drawing/2014/main" id="{C3065819-B131-B6E5-CF1A-C8C4C68C00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244D6B-B8AA-5035-9F2F-B0A0490E541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56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90887-6FC8-4DBD-8B2C-98284040A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C2BF53-EE94-D67A-5B81-734227E9D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28900-691F-0A1E-ED69-E670C19A05E6}"/>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5" name="Footer Placeholder 4">
            <a:extLst>
              <a:ext uri="{FF2B5EF4-FFF2-40B4-BE49-F238E27FC236}">
                <a16:creationId xmlns:a16="http://schemas.microsoft.com/office/drawing/2014/main" id="{531AF15D-923E-4FC9-37CC-E30D2C6DED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3D63F-DEF8-3E78-7963-9E6F3E247D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26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A775-7FC4-82AC-ED2D-1D2DCD674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304B21-A375-E566-C708-11ACC21561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62BBB-5422-FD7F-8F6B-E8714BDAEDB0}"/>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5" name="Footer Placeholder 4">
            <a:extLst>
              <a:ext uri="{FF2B5EF4-FFF2-40B4-BE49-F238E27FC236}">
                <a16:creationId xmlns:a16="http://schemas.microsoft.com/office/drawing/2014/main" id="{CA55728E-E34F-F263-7789-19C7E6B02B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DA84E-CFD4-4548-0534-B25D9BFD065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52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C8C3-AFB9-6BE5-54DD-DE15E6DA6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096CB-CCFC-7E17-1E3E-82B4E081C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C270B-8443-CDA4-A7A8-8FC4255B9FB7}"/>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5" name="Footer Placeholder 4">
            <a:extLst>
              <a:ext uri="{FF2B5EF4-FFF2-40B4-BE49-F238E27FC236}">
                <a16:creationId xmlns:a16="http://schemas.microsoft.com/office/drawing/2014/main" id="{7234E34F-8063-C991-03FE-F1F9680E9D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31D517-6FAB-F312-353A-4852E1522E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4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3825-1D25-C1E1-708E-91241C334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14CE16-25F2-A339-1915-EBC09F475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DDB7C-54F5-1FB4-3412-9B6C70B7C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A5F537-94F2-CE16-2C6D-8BBFA6047364}"/>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6" name="Footer Placeholder 5">
            <a:extLst>
              <a:ext uri="{FF2B5EF4-FFF2-40B4-BE49-F238E27FC236}">
                <a16:creationId xmlns:a16="http://schemas.microsoft.com/office/drawing/2014/main" id="{52464989-BFF1-1D36-5858-2633666754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8EABFE-C89E-33E9-8378-8C06538C9E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04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0592-4C21-7956-95CF-A2834D6F74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C7397-259B-E8E6-055D-7425D0C5E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FAB55-A5E3-1FC0-F7E6-12A21942F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A890-48F3-8542-D5A8-AA6195067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FA78C-D6F3-DAF7-EB0C-9786AF1F1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6F1A4-DE42-2657-4431-871393F0EDFF}"/>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8" name="Footer Placeholder 7">
            <a:extLst>
              <a:ext uri="{FF2B5EF4-FFF2-40B4-BE49-F238E27FC236}">
                <a16:creationId xmlns:a16="http://schemas.microsoft.com/office/drawing/2014/main" id="{5DD7DD3B-18A4-B16C-4291-7A3E0649369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260A98-8023-D193-9B5E-3F00019FF53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22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2EB2-3DB2-6F0C-2ABD-79EA9266D0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9744B-513F-1FF0-4AEB-131226B632C8}"/>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4" name="Footer Placeholder 3">
            <a:extLst>
              <a:ext uri="{FF2B5EF4-FFF2-40B4-BE49-F238E27FC236}">
                <a16:creationId xmlns:a16="http://schemas.microsoft.com/office/drawing/2014/main" id="{6E171CDB-CA26-40E9-EBF1-AAA9840888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84B9E7-0F10-858C-53EE-2D29B169832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837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8545F-FF51-150A-E28F-4C98FA7EBA66}"/>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3" name="Footer Placeholder 2">
            <a:extLst>
              <a:ext uri="{FF2B5EF4-FFF2-40B4-BE49-F238E27FC236}">
                <a16:creationId xmlns:a16="http://schemas.microsoft.com/office/drawing/2014/main" id="{B9BC9DC3-A854-A217-52E8-2959695991C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04499F-8751-917B-2299-36DFF7620D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62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C16C-AB84-A1FF-9F6B-F4B3A29EA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3672DE-F48D-6CAC-8B8E-7D0C7A665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D8132-DC83-1F43-3115-A46AB0999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57CBD-EA13-3D74-6621-F8CB282AAE7A}"/>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6" name="Footer Placeholder 5">
            <a:extLst>
              <a:ext uri="{FF2B5EF4-FFF2-40B4-BE49-F238E27FC236}">
                <a16:creationId xmlns:a16="http://schemas.microsoft.com/office/drawing/2014/main" id="{C78A58C6-7810-3774-2B9A-55B3C45144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2522C9-E515-BF4B-1D1C-DEB1D294D48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10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7F02-55DB-E6E0-0892-0D21E5BB3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612E9A-0D6D-3DE9-04B6-6B0DFB297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3D730-4184-9BDC-C707-D0E07F9E7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33FB2-C21C-D92F-C767-3D3B8467554C}"/>
              </a:ext>
            </a:extLst>
          </p:cNvPr>
          <p:cNvSpPr>
            <a:spLocks noGrp="1"/>
          </p:cNvSpPr>
          <p:nvPr>
            <p:ph type="dt" sz="half" idx="10"/>
          </p:nvPr>
        </p:nvSpPr>
        <p:spPr/>
        <p:txBody>
          <a:bodyPr/>
          <a:lstStyle/>
          <a:p>
            <a:fld id="{B61BEF0D-F0BB-DE4B-95CE-6DB70DBA9567}" type="datetimeFigureOut">
              <a:rPr lang="en-US" smtClean="0"/>
              <a:pPr/>
              <a:t>15-Mar-2024</a:t>
            </a:fld>
            <a:endParaRPr lang="en-US" dirty="0"/>
          </a:p>
        </p:txBody>
      </p:sp>
      <p:sp>
        <p:nvSpPr>
          <p:cNvPr id="6" name="Footer Placeholder 5">
            <a:extLst>
              <a:ext uri="{FF2B5EF4-FFF2-40B4-BE49-F238E27FC236}">
                <a16:creationId xmlns:a16="http://schemas.microsoft.com/office/drawing/2014/main" id="{9957ABC7-D6BA-DF06-497B-353DAF0898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8D73EC-8A3E-A962-10C2-25DE0A41866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62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455ED-F569-6761-26AB-833CDC1C7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501DC6-6DED-C4F8-34C9-C1309DADF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DC019-239F-1C0B-867D-6039A22B7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BC4E1-3443-4C43-9A67-C684308E296F}" type="datetimeFigureOut">
              <a:rPr lang="en-US" smtClean="0"/>
              <a:t>15-Mar-2024</a:t>
            </a:fld>
            <a:endParaRPr lang="en-US"/>
          </a:p>
        </p:txBody>
      </p:sp>
      <p:sp>
        <p:nvSpPr>
          <p:cNvPr id="5" name="Footer Placeholder 4">
            <a:extLst>
              <a:ext uri="{FF2B5EF4-FFF2-40B4-BE49-F238E27FC236}">
                <a16:creationId xmlns:a16="http://schemas.microsoft.com/office/drawing/2014/main" id="{A6CED4DD-03C6-11EA-4184-F609C3169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D0214-1719-67B0-70BF-5B820CB0D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buSzPct val="100000"/>
            </a:pPr>
            <a:fld id="{2BF3171C-07E6-43FB-8C1C-BD36A1B91F7E}" type="slidenum">
              <a:rPr lang="en-US" altLang="en-US" smtClean="0"/>
              <a:pPr defTabSz="457200" fontAlgn="base">
                <a:spcBef>
                  <a:spcPct val="0"/>
                </a:spcBef>
                <a:spcAft>
                  <a:spcPct val="0"/>
                </a:spcAft>
                <a:buSzPct val="100000"/>
              </a:pPr>
              <a:t>‹#›</a:t>
            </a:fld>
            <a:endParaRPr lang="en-US" altLang="en-US"/>
          </a:p>
        </p:txBody>
      </p:sp>
    </p:spTree>
    <p:extLst>
      <p:ext uri="{BB962C8B-B14F-4D97-AF65-F5344CB8AC3E}">
        <p14:creationId xmlns:p14="http://schemas.microsoft.com/office/powerpoint/2010/main" val="384337837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5203" y="1732519"/>
            <a:ext cx="6167774" cy="1197190"/>
          </a:xfrm>
        </p:spPr>
        <p:txBody>
          <a:bodyPr>
            <a:normAutofit fontScale="90000"/>
          </a:bodyPr>
          <a:lstStyle/>
          <a:p>
            <a:r>
              <a:rPr lang="en-US" dirty="0">
                <a:latin typeface="Bahnschrift" panose="020B0502040204020203" pitchFamily="34" charset="0"/>
              </a:rPr>
              <a:t>Programming for Big data</a:t>
            </a:r>
          </a:p>
        </p:txBody>
      </p:sp>
      <p:pic>
        <p:nvPicPr>
          <p:cNvPr id="7" name="Content Placeholder 6">
            <a:extLst>
              <a:ext uri="{FF2B5EF4-FFF2-40B4-BE49-F238E27FC236}">
                <a16:creationId xmlns:a16="http://schemas.microsoft.com/office/drawing/2014/main" id="{02A7DB0E-162D-2CCE-23DD-9E664D18D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55" y="78721"/>
            <a:ext cx="4873314" cy="4320559"/>
          </a:xfrm>
        </p:spPr>
      </p:pic>
      <p:sp>
        <p:nvSpPr>
          <p:cNvPr id="8" name="Rectangle 7">
            <a:extLst>
              <a:ext uri="{FF2B5EF4-FFF2-40B4-BE49-F238E27FC236}">
                <a16:creationId xmlns:a16="http://schemas.microsoft.com/office/drawing/2014/main" id="{63BED453-7754-C1DD-5FC4-298F107E186B}"/>
              </a:ext>
            </a:extLst>
          </p:cNvPr>
          <p:cNvSpPr/>
          <p:nvPr/>
        </p:nvSpPr>
        <p:spPr>
          <a:xfrm>
            <a:off x="5803735" y="4778829"/>
            <a:ext cx="4038600" cy="9361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Misbah Naz</a:t>
            </a:r>
          </a:p>
          <a:p>
            <a:pPr algn="ctr"/>
            <a:r>
              <a:rPr lang="en-US" dirty="0">
                <a:solidFill>
                  <a:schemeClr val="tx1"/>
                </a:solidFill>
              </a:rPr>
              <a:t>Senior lecturer </a:t>
            </a:r>
          </a:p>
          <a:p>
            <a:pPr algn="ctr"/>
            <a:r>
              <a:rPr lang="en-US" dirty="0">
                <a:solidFill>
                  <a:schemeClr val="tx1"/>
                </a:solidFill>
              </a:rPr>
              <a:t>FOIT</a:t>
            </a:r>
          </a:p>
        </p:txBody>
      </p:sp>
    </p:spTree>
    <p:extLst>
      <p:ext uri="{BB962C8B-B14F-4D97-AF65-F5344CB8AC3E}">
        <p14:creationId xmlns:p14="http://schemas.microsoft.com/office/powerpoint/2010/main" val="116534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Vs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a:bodyPr>
          <a:lstStyle/>
          <a:p>
            <a:pPr marL="0" indent="0" algn="l">
              <a:buNone/>
            </a:pPr>
            <a:r>
              <a:rPr lang="en-US" b="1" i="0" dirty="0">
                <a:solidFill>
                  <a:srgbClr val="0D0D0D"/>
                </a:solidFill>
                <a:effectLst/>
                <a:latin typeface="Söhne"/>
              </a:rPr>
              <a:t>Veracity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Veracity refers to the quality, accuracy, and reliability of the data.</a:t>
            </a:r>
          </a:p>
          <a:p>
            <a:pPr algn="l">
              <a:buFont typeface="Arial" panose="020B0604020202020204" pitchFamily="34" charset="0"/>
              <a:buChar char="•"/>
            </a:pPr>
            <a:r>
              <a:rPr lang="en-US" b="0" i="0" dirty="0">
                <a:solidFill>
                  <a:srgbClr val="0D0D0D"/>
                </a:solidFill>
                <a:effectLst/>
                <a:latin typeface="Söhne"/>
              </a:rPr>
              <a:t>Big data may contain noise, errors, inconsistencies, or biases that can affect the trustworthiness of analysis and decision-making.</a:t>
            </a:r>
          </a:p>
          <a:p>
            <a:pPr algn="l">
              <a:buFont typeface="Arial" panose="020B0604020202020204" pitchFamily="34" charset="0"/>
              <a:buChar char="•"/>
            </a:pPr>
            <a:r>
              <a:rPr lang="en-US" b="0" i="0" dirty="0">
                <a:solidFill>
                  <a:srgbClr val="0D0D0D"/>
                </a:solidFill>
                <a:effectLst/>
                <a:latin typeface="Söhne"/>
              </a:rPr>
              <a:t>Ensuring data veracity requires data validation, cleansing, and quality assurance processes.</a:t>
            </a:r>
          </a:p>
        </p:txBody>
      </p:sp>
    </p:spTree>
    <p:extLst>
      <p:ext uri="{BB962C8B-B14F-4D97-AF65-F5344CB8AC3E}">
        <p14:creationId xmlns:p14="http://schemas.microsoft.com/office/powerpoint/2010/main" val="254352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Vs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a:bodyPr>
          <a:lstStyle/>
          <a:p>
            <a:pPr marL="0" indent="0" algn="l">
              <a:buNone/>
            </a:pPr>
            <a:r>
              <a:rPr lang="en-US" b="1" i="0" dirty="0">
                <a:solidFill>
                  <a:srgbClr val="0D0D0D"/>
                </a:solidFill>
                <a:effectLst/>
                <a:latin typeface="Söhne"/>
              </a:rPr>
              <a:t>Value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Value refers to the potential insights, knowledge, and actionable information that can be derived from big data.</a:t>
            </a:r>
          </a:p>
          <a:p>
            <a:pPr algn="l">
              <a:buFont typeface="Arial" panose="020B0604020202020204" pitchFamily="34" charset="0"/>
              <a:buChar char="•"/>
            </a:pPr>
            <a:r>
              <a:rPr lang="en-US" b="0" i="0" dirty="0">
                <a:solidFill>
                  <a:srgbClr val="0D0D0D"/>
                </a:solidFill>
                <a:effectLst/>
                <a:latin typeface="Söhne"/>
              </a:rPr>
              <a:t>The value of big data lies in its ability to uncover patterns, trends, correlations, and relationships that can inform strategic decisions, drive innovation, and create business value.</a:t>
            </a:r>
          </a:p>
          <a:p>
            <a:pPr algn="l">
              <a:buFont typeface="Arial" panose="020B0604020202020204" pitchFamily="34" charset="0"/>
              <a:buChar char="•"/>
            </a:pPr>
            <a:r>
              <a:rPr lang="en-US" b="0" i="0" dirty="0">
                <a:solidFill>
                  <a:srgbClr val="0D0D0D"/>
                </a:solidFill>
                <a:effectLst/>
                <a:latin typeface="Söhne"/>
              </a:rPr>
              <a:t>Extracting value from big data requires effective data analysis, visualization, interpretation, and communication.</a:t>
            </a:r>
          </a:p>
        </p:txBody>
      </p:sp>
    </p:spTree>
    <p:extLst>
      <p:ext uri="{BB962C8B-B14F-4D97-AF65-F5344CB8AC3E}">
        <p14:creationId xmlns:p14="http://schemas.microsoft.com/office/powerpoint/2010/main" val="414136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Impact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a:bodyPr>
          <a:lstStyle/>
          <a:p>
            <a:r>
              <a:rPr lang="en-US" i="0" dirty="0">
                <a:solidFill>
                  <a:srgbClr val="0D0D0D"/>
                </a:solidFill>
                <a:effectLst/>
                <a:latin typeface="Söhne"/>
              </a:rPr>
              <a:t>Improved Decision-Making</a:t>
            </a:r>
          </a:p>
          <a:p>
            <a:r>
              <a:rPr lang="en-US" i="0" dirty="0">
                <a:solidFill>
                  <a:srgbClr val="0D0D0D"/>
                </a:solidFill>
                <a:effectLst/>
                <a:latin typeface="Söhne"/>
              </a:rPr>
              <a:t>Enhanced Customer Experience</a:t>
            </a:r>
            <a:endParaRPr lang="en-US" dirty="0">
              <a:solidFill>
                <a:srgbClr val="0D0D0D"/>
              </a:solidFill>
              <a:latin typeface="Söhne"/>
            </a:endParaRPr>
          </a:p>
          <a:p>
            <a:r>
              <a:rPr lang="en-US" i="0" dirty="0">
                <a:solidFill>
                  <a:srgbClr val="0D0D0D"/>
                </a:solidFill>
                <a:effectLst/>
                <a:latin typeface="Söhne"/>
              </a:rPr>
              <a:t>Innovation and Product Development</a:t>
            </a:r>
          </a:p>
          <a:p>
            <a:r>
              <a:rPr lang="en-US" i="0" dirty="0">
                <a:solidFill>
                  <a:srgbClr val="0D0D0D"/>
                </a:solidFill>
                <a:effectLst/>
                <a:latin typeface="Söhne"/>
              </a:rPr>
              <a:t>Optimized Operations and Efficiency</a:t>
            </a:r>
            <a:endParaRPr lang="en-US" dirty="0">
              <a:solidFill>
                <a:srgbClr val="0D0D0D"/>
              </a:solidFill>
              <a:latin typeface="Söhne"/>
            </a:endParaRPr>
          </a:p>
          <a:p>
            <a:r>
              <a:rPr lang="en-US" i="0" dirty="0">
                <a:solidFill>
                  <a:srgbClr val="0D0D0D"/>
                </a:solidFill>
                <a:effectLst/>
                <a:latin typeface="Söhne"/>
              </a:rPr>
              <a:t>Risk Management and Fraud Detection</a:t>
            </a:r>
            <a:endParaRPr lang="en-US" dirty="0">
              <a:solidFill>
                <a:srgbClr val="0D0D0D"/>
              </a:solidFill>
              <a:latin typeface="Söhne"/>
            </a:endParaRPr>
          </a:p>
          <a:p>
            <a:r>
              <a:rPr lang="en-US" i="0" dirty="0">
                <a:solidFill>
                  <a:srgbClr val="0D0D0D"/>
                </a:solidFill>
                <a:effectLst/>
                <a:latin typeface="Söhne"/>
              </a:rPr>
              <a:t>Healthcare and Life Sciences</a:t>
            </a:r>
          </a:p>
          <a:p>
            <a:r>
              <a:rPr lang="en-US" i="0" dirty="0">
                <a:solidFill>
                  <a:srgbClr val="0D0D0D"/>
                </a:solidFill>
                <a:effectLst/>
                <a:latin typeface="Söhne"/>
              </a:rPr>
              <a:t>Smart Cities and Urban Planning</a:t>
            </a:r>
            <a:endParaRPr lang="en-US" dirty="0">
              <a:solidFill>
                <a:srgbClr val="0D0D0D"/>
              </a:solidFill>
              <a:latin typeface="Söhne"/>
            </a:endParaRPr>
          </a:p>
          <a:p>
            <a:r>
              <a:rPr lang="en-US" i="0" dirty="0">
                <a:solidFill>
                  <a:srgbClr val="0D0D0D"/>
                </a:solidFill>
                <a:effectLst/>
                <a:latin typeface="Söhne"/>
              </a:rPr>
              <a:t>Environmental Monitoring and Conservation</a:t>
            </a:r>
            <a:endParaRPr lang="en-US" dirty="0">
              <a:solidFill>
                <a:srgbClr val="0D0D0D"/>
              </a:solidFill>
              <a:latin typeface="Söhne"/>
            </a:endParaRPr>
          </a:p>
          <a:p>
            <a:pPr marL="0" indent="0" algn="l">
              <a:buNone/>
            </a:pPr>
            <a:endParaRPr lang="en-US" i="0" dirty="0">
              <a:solidFill>
                <a:srgbClr val="0D0D0D"/>
              </a:solidFill>
              <a:effectLst/>
              <a:latin typeface="Söhne"/>
            </a:endParaRPr>
          </a:p>
        </p:txBody>
      </p:sp>
    </p:spTree>
    <p:extLst>
      <p:ext uri="{BB962C8B-B14F-4D97-AF65-F5344CB8AC3E}">
        <p14:creationId xmlns:p14="http://schemas.microsoft.com/office/powerpoint/2010/main" val="150430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Big Data Examples</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a:bodyPr>
          <a:lstStyle/>
          <a:p>
            <a:pPr algn="l"/>
            <a:r>
              <a:rPr lang="en-US" b="1" i="0" dirty="0">
                <a:solidFill>
                  <a:srgbClr val="0D0D0D"/>
                </a:solidFill>
                <a:effectLst/>
                <a:latin typeface="Söhne"/>
              </a:rPr>
              <a:t>E-commerce and Retail</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Recommendation Systems: E-commerce platforms like Amazon and Netflix use big data analytics to analyze customer behavior and preferences to provide personalized product recommendations.</a:t>
            </a:r>
          </a:p>
          <a:p>
            <a:pPr algn="l">
              <a:buFont typeface="Arial" panose="020B0604020202020204" pitchFamily="34" charset="0"/>
              <a:buChar char="•"/>
            </a:pPr>
            <a:r>
              <a:rPr lang="en-US" b="0" i="0" dirty="0">
                <a:solidFill>
                  <a:srgbClr val="0D0D0D"/>
                </a:solidFill>
                <a:effectLst/>
                <a:latin typeface="Söhne"/>
              </a:rPr>
              <a:t>Supply Chain Optimization: Retailers leverage big data analytics to optimize inventory management, demand forecasting, and logistics to reduce costs and improve efficiency.</a:t>
            </a:r>
          </a:p>
        </p:txBody>
      </p:sp>
    </p:spTree>
    <p:extLst>
      <p:ext uri="{BB962C8B-B14F-4D97-AF65-F5344CB8AC3E}">
        <p14:creationId xmlns:p14="http://schemas.microsoft.com/office/powerpoint/2010/main" val="336108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Big Data Examples</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a:bodyPr>
          <a:lstStyle/>
          <a:p>
            <a:pPr algn="l"/>
            <a:r>
              <a:rPr lang="en-US" b="1" i="0" dirty="0">
                <a:solidFill>
                  <a:srgbClr val="0D0D0D"/>
                </a:solidFill>
                <a:effectLst/>
                <a:latin typeface="Söhne"/>
              </a:rPr>
              <a:t>Healthcare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Predictive Analytics: Healthcare providers use big data analytics to predict patient outcomes, identify high-risk patients, and personalize treatment plans based on factors such as medical history.</a:t>
            </a:r>
          </a:p>
        </p:txBody>
      </p:sp>
    </p:spTree>
    <p:extLst>
      <p:ext uri="{BB962C8B-B14F-4D97-AF65-F5344CB8AC3E}">
        <p14:creationId xmlns:p14="http://schemas.microsoft.com/office/powerpoint/2010/main" val="261498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effectLst/>
                <a:ea typeface="Times New Roman" panose="02020603050405020304" pitchFamily="18" charset="0"/>
              </a:rPr>
              <a:t>Sources</a:t>
            </a:r>
            <a:r>
              <a:rPr lang="en-US" spc="5" dirty="0">
                <a:effectLst/>
                <a:ea typeface="Times New Roman" panose="02020603050405020304" pitchFamily="18" charset="0"/>
              </a:rPr>
              <a:t> </a:t>
            </a:r>
            <a:r>
              <a:rPr lang="en-US" dirty="0">
                <a:effectLst/>
                <a:ea typeface="Times New Roman" panose="02020603050405020304" pitchFamily="18" charset="0"/>
              </a:rPr>
              <a:t>of</a:t>
            </a:r>
            <a:r>
              <a:rPr lang="en-US" spc="5" dirty="0">
                <a:effectLst/>
                <a:ea typeface="Times New Roman" panose="02020603050405020304" pitchFamily="18" charset="0"/>
              </a:rPr>
              <a:t> </a:t>
            </a:r>
            <a:r>
              <a:rPr lang="en-US" dirty="0">
                <a:effectLst/>
                <a:ea typeface="Times New Roman" panose="02020603050405020304" pitchFamily="18" charset="0"/>
              </a:rPr>
              <a:t>Big Data</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fontScale="92500" lnSpcReduction="10000"/>
          </a:bodyPr>
          <a:lstStyle/>
          <a:p>
            <a:pPr marL="0" indent="0" algn="just">
              <a:buNone/>
            </a:pPr>
            <a:r>
              <a:rPr lang="en-US" b="0" i="0" dirty="0">
                <a:solidFill>
                  <a:srgbClr val="0D0D0D"/>
                </a:solidFill>
                <a:effectLst/>
                <a:latin typeface="Söhne"/>
              </a:rPr>
              <a:t>Big data originates from a wide array of sources like:</a:t>
            </a:r>
          </a:p>
          <a:p>
            <a:pPr algn="just">
              <a:buFont typeface="Arial" panose="020B0604020202020204" pitchFamily="34" charset="0"/>
              <a:buChar char="•"/>
            </a:pPr>
            <a:r>
              <a:rPr lang="en-US" b="0" i="0" dirty="0">
                <a:solidFill>
                  <a:srgbClr val="0D0D0D"/>
                </a:solidFill>
                <a:effectLst/>
                <a:latin typeface="Söhne"/>
              </a:rPr>
              <a:t>Business transactions: Sales records, customer orders, invoices.</a:t>
            </a:r>
          </a:p>
          <a:p>
            <a:pPr algn="just">
              <a:buFont typeface="Arial" panose="020B0604020202020204" pitchFamily="34" charset="0"/>
              <a:buChar char="•"/>
            </a:pPr>
            <a:r>
              <a:rPr lang="en-US" b="0" i="0" dirty="0">
                <a:solidFill>
                  <a:srgbClr val="0D0D0D"/>
                </a:solidFill>
                <a:effectLst/>
                <a:latin typeface="Söhne"/>
              </a:rPr>
              <a:t>Social media: Tweets, posts, likes, shares, comments.</a:t>
            </a:r>
          </a:p>
          <a:p>
            <a:pPr algn="just">
              <a:buFont typeface="Arial" panose="020B0604020202020204" pitchFamily="34" charset="0"/>
              <a:buChar char="•"/>
            </a:pPr>
            <a:r>
              <a:rPr lang="en-US" b="0" i="0" dirty="0">
                <a:solidFill>
                  <a:srgbClr val="0D0D0D"/>
                </a:solidFill>
                <a:effectLst/>
                <a:latin typeface="Söhne"/>
              </a:rPr>
              <a:t>Sensors and IoT devices: Data from sensors embedded in various devices, machinery, vehicles, and infrastructure.</a:t>
            </a:r>
          </a:p>
          <a:p>
            <a:pPr algn="just">
              <a:buFont typeface="Arial" panose="020B0604020202020204" pitchFamily="34" charset="0"/>
              <a:buChar char="•"/>
            </a:pPr>
            <a:r>
              <a:rPr lang="en-US" b="0" i="0" dirty="0">
                <a:solidFill>
                  <a:srgbClr val="0D0D0D"/>
                </a:solidFill>
                <a:effectLst/>
                <a:latin typeface="Söhne"/>
              </a:rPr>
              <a:t>Web and server logs: Data generated from website visits, clicks, interactions, and server activities.</a:t>
            </a:r>
          </a:p>
          <a:p>
            <a:pPr algn="just">
              <a:buFont typeface="Arial" panose="020B0604020202020204" pitchFamily="34" charset="0"/>
              <a:buChar char="•"/>
            </a:pPr>
            <a:r>
              <a:rPr lang="en-US" b="0" i="0" dirty="0">
                <a:solidFill>
                  <a:srgbClr val="0D0D0D"/>
                </a:solidFill>
                <a:effectLst/>
                <a:latin typeface="Söhne"/>
              </a:rPr>
              <a:t>Multimedia content: Images, videos, audio recordings, and other multimedia files.</a:t>
            </a:r>
          </a:p>
          <a:p>
            <a:pPr algn="just">
              <a:buFont typeface="Arial" panose="020B0604020202020204" pitchFamily="34" charset="0"/>
              <a:buChar char="•"/>
            </a:pPr>
            <a:r>
              <a:rPr lang="en-US" b="0" i="0" dirty="0">
                <a:solidFill>
                  <a:srgbClr val="0D0D0D"/>
                </a:solidFill>
                <a:effectLst/>
                <a:latin typeface="Söhne"/>
              </a:rPr>
              <a:t>Geospatial data: GPS data, location-based services, mapping data.</a:t>
            </a:r>
          </a:p>
        </p:txBody>
      </p:sp>
    </p:spTree>
    <p:extLst>
      <p:ext uri="{BB962C8B-B14F-4D97-AF65-F5344CB8AC3E}">
        <p14:creationId xmlns:p14="http://schemas.microsoft.com/office/powerpoint/2010/main" val="34449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i="0" dirty="0">
                <a:solidFill>
                  <a:srgbClr val="0D0D0D"/>
                </a:solidFill>
                <a:effectLst/>
              </a:rPr>
              <a:t>Big Data Adoption</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just">
              <a:buNone/>
            </a:pPr>
            <a:endParaRPr lang="en-US" i="0" dirty="0">
              <a:solidFill>
                <a:srgbClr val="0D0D0D"/>
              </a:solidFill>
              <a:effectLst/>
              <a:latin typeface="Söhne"/>
            </a:endParaRPr>
          </a:p>
          <a:p>
            <a:pPr algn="just">
              <a:buFont typeface="Arial" panose="020B0604020202020204" pitchFamily="34" charset="0"/>
              <a:buChar char="•"/>
            </a:pPr>
            <a:r>
              <a:rPr lang="en-US" i="0" dirty="0">
                <a:solidFill>
                  <a:srgbClr val="0D0D0D"/>
                </a:solidFill>
                <a:effectLst/>
                <a:latin typeface="Söhne"/>
              </a:rPr>
              <a:t>Big data adoption has been driven by the exponential growth of data generated from sources such as social media, sensors, IoT devices, web logs, and transactional systems.</a:t>
            </a:r>
          </a:p>
          <a:p>
            <a:pPr algn="just">
              <a:buFont typeface="Arial" panose="020B0604020202020204" pitchFamily="34" charset="0"/>
              <a:buChar char="•"/>
            </a:pPr>
            <a:r>
              <a:rPr lang="en-US" i="0" dirty="0">
                <a:solidFill>
                  <a:srgbClr val="0D0D0D"/>
                </a:solidFill>
                <a:effectLst/>
                <a:latin typeface="Söhne"/>
              </a:rPr>
              <a:t>Companies are investing in big data infrastructure, such as distributed computing frameworks (e.g., Hadoop, Spark), NoSQL databases, cloud computing, and scalable storage solutions, to handle the challenges posed by big data.</a:t>
            </a:r>
          </a:p>
        </p:txBody>
      </p:sp>
    </p:spTree>
    <p:extLst>
      <p:ext uri="{BB962C8B-B14F-4D97-AF65-F5344CB8AC3E}">
        <p14:creationId xmlns:p14="http://schemas.microsoft.com/office/powerpoint/2010/main" val="31489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t>Big Data And Data Science Relationship</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just">
              <a:buNone/>
            </a:pPr>
            <a:r>
              <a:rPr lang="en-US" b="0" i="0" dirty="0">
                <a:solidFill>
                  <a:srgbClr val="0D0D0D"/>
                </a:solidFill>
                <a:effectLst/>
                <a:latin typeface="Söhne"/>
              </a:rPr>
              <a:t>The combination of big data and data science enables organizations to discover </a:t>
            </a:r>
            <a:r>
              <a:rPr lang="en-US" b="1" i="0" dirty="0">
                <a:solidFill>
                  <a:srgbClr val="0D0D0D"/>
                </a:solidFill>
                <a:effectLst/>
                <a:latin typeface="Söhne"/>
              </a:rPr>
              <a:t>hidden patterns</a:t>
            </a:r>
            <a:r>
              <a:rPr lang="en-US" b="0" i="0" dirty="0">
                <a:solidFill>
                  <a:srgbClr val="0D0D0D"/>
                </a:solidFill>
                <a:effectLst/>
                <a:latin typeface="Söhne"/>
              </a:rPr>
              <a:t>, </a:t>
            </a:r>
            <a:r>
              <a:rPr lang="en-US" b="1" i="0" dirty="0">
                <a:solidFill>
                  <a:srgbClr val="0D0D0D"/>
                </a:solidFill>
                <a:effectLst/>
                <a:latin typeface="Söhne"/>
              </a:rPr>
              <a:t>trends</a:t>
            </a:r>
            <a:r>
              <a:rPr lang="en-US" b="0" i="0" dirty="0">
                <a:solidFill>
                  <a:srgbClr val="0D0D0D"/>
                </a:solidFill>
                <a:effectLst/>
                <a:latin typeface="Söhne"/>
              </a:rPr>
              <a:t>, and </a:t>
            </a:r>
            <a:r>
              <a:rPr lang="en-US" b="1" i="0" dirty="0">
                <a:solidFill>
                  <a:srgbClr val="0D0D0D"/>
                </a:solidFill>
                <a:effectLst/>
                <a:latin typeface="Söhne"/>
              </a:rPr>
              <a:t>correlations in data</a:t>
            </a:r>
            <a:r>
              <a:rPr lang="en-US" b="0" i="0" dirty="0">
                <a:solidFill>
                  <a:srgbClr val="0D0D0D"/>
                </a:solidFill>
                <a:effectLst/>
                <a:latin typeface="Söhne"/>
              </a:rPr>
              <a:t>, uncover </a:t>
            </a:r>
            <a:r>
              <a:rPr lang="en-US" b="1" i="0" dirty="0">
                <a:solidFill>
                  <a:srgbClr val="0D0D0D"/>
                </a:solidFill>
                <a:effectLst/>
                <a:latin typeface="Söhne"/>
              </a:rPr>
              <a:t>actionable insights</a:t>
            </a:r>
            <a:r>
              <a:rPr lang="en-US" b="0" i="0" dirty="0">
                <a:solidFill>
                  <a:srgbClr val="0D0D0D"/>
                </a:solidFill>
                <a:effectLst/>
                <a:latin typeface="Söhne"/>
              </a:rPr>
              <a:t>, and make data-driven decisions to optimize processes, improve products and services, and innovate in their respective industries</a:t>
            </a:r>
            <a:endParaRPr lang="en-US" i="0" dirty="0">
              <a:solidFill>
                <a:srgbClr val="0D0D0D"/>
              </a:solidFill>
              <a:effectLst/>
              <a:latin typeface="Söhne"/>
            </a:endParaRPr>
          </a:p>
        </p:txBody>
      </p:sp>
    </p:spTree>
    <p:extLst>
      <p:ext uri="{BB962C8B-B14F-4D97-AF65-F5344CB8AC3E}">
        <p14:creationId xmlns:p14="http://schemas.microsoft.com/office/powerpoint/2010/main" val="9409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t>Big Data Platform</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algn="l">
              <a:buFont typeface="+mj-lt"/>
              <a:buAutoNum type="arabicPeriod"/>
            </a:pPr>
            <a:r>
              <a:rPr lang="en-US" b="1" i="0" dirty="0">
                <a:solidFill>
                  <a:srgbClr val="0D0D0D"/>
                </a:solidFill>
                <a:effectLst/>
                <a:latin typeface="Söhne"/>
              </a:rPr>
              <a:t>Distributed Computing Frameworks</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Distributed computing frameworks like Apache Hadoop, Apache Spark, and Apache </a:t>
            </a:r>
            <a:r>
              <a:rPr lang="en-US" b="0" i="0" dirty="0" err="1">
                <a:solidFill>
                  <a:srgbClr val="0D0D0D"/>
                </a:solidFill>
                <a:effectLst/>
                <a:latin typeface="Söhne"/>
              </a:rPr>
              <a:t>Flink</a:t>
            </a:r>
            <a:r>
              <a:rPr lang="en-US" b="0" i="0" dirty="0">
                <a:solidFill>
                  <a:srgbClr val="0D0D0D"/>
                </a:solidFill>
                <a:effectLst/>
                <a:latin typeface="Söhne"/>
              </a:rPr>
              <a:t> form the foundation of a big data platform. These frameworks enable parallel processing of large-scale data. </a:t>
            </a:r>
          </a:p>
          <a:p>
            <a:pPr algn="l">
              <a:buFont typeface="+mj-lt"/>
              <a:buAutoNum type="arabicPeriod"/>
            </a:pPr>
            <a:r>
              <a:rPr lang="en-US" b="1" i="0" dirty="0">
                <a:solidFill>
                  <a:srgbClr val="0D0D0D"/>
                </a:solidFill>
                <a:effectLst/>
                <a:latin typeface="Söhne"/>
              </a:rPr>
              <a:t>Storage Systems</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Big data platforms incorporate scalable and distributed storage systems to efficiently store and manage large volumes of structured, semi-structured, and unstructured </a:t>
            </a:r>
            <a:r>
              <a:rPr lang="en-US" b="0" i="0" dirty="0" err="1">
                <a:solidFill>
                  <a:srgbClr val="0D0D0D"/>
                </a:solidFill>
                <a:effectLst/>
                <a:latin typeface="Söhne"/>
              </a:rPr>
              <a:t>data.Like</a:t>
            </a:r>
            <a:r>
              <a:rPr lang="en-US" b="0" i="0" dirty="0">
                <a:solidFill>
                  <a:srgbClr val="0D0D0D"/>
                </a:solidFill>
                <a:effectLst/>
                <a:latin typeface="Söhne"/>
              </a:rPr>
              <a:t> Hadoop Distributed File System (HDFS)</a:t>
            </a:r>
          </a:p>
        </p:txBody>
      </p:sp>
    </p:spTree>
    <p:extLst>
      <p:ext uri="{BB962C8B-B14F-4D97-AF65-F5344CB8AC3E}">
        <p14:creationId xmlns:p14="http://schemas.microsoft.com/office/powerpoint/2010/main" val="330905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t>Big Data Platform</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fontScale="92500" lnSpcReduction="10000"/>
          </a:bodyPr>
          <a:lstStyle/>
          <a:p>
            <a:pPr marL="514350" indent="-514350" algn="l">
              <a:buFont typeface="+mj-lt"/>
              <a:buAutoNum type="arabicPeriod" startAt="3"/>
            </a:pPr>
            <a:r>
              <a:rPr lang="en-US" b="1" i="0" dirty="0">
                <a:solidFill>
                  <a:srgbClr val="0D0D0D"/>
                </a:solidFill>
                <a:effectLst/>
                <a:latin typeface="Söhne"/>
              </a:rPr>
              <a:t>Data Ingestion and Integration</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Big data platforms provide capabilities for ingesting data from various sources, including databases, data warehouses, streaming sources, IoT devices, social media</a:t>
            </a:r>
            <a:r>
              <a:rPr lang="en-US" dirty="0">
                <a:solidFill>
                  <a:srgbClr val="0D0D0D"/>
                </a:solidFill>
                <a:latin typeface="Söhne"/>
              </a:rPr>
              <a:t>.</a:t>
            </a:r>
            <a:endParaRPr lang="en-US" b="0" i="0" dirty="0">
              <a:solidFill>
                <a:srgbClr val="0D0D0D"/>
              </a:solidFill>
              <a:effectLst/>
              <a:latin typeface="Söhne"/>
            </a:endParaRPr>
          </a:p>
          <a:p>
            <a:pPr marL="457200" lvl="1" indent="0" algn="l">
              <a:buNone/>
            </a:pPr>
            <a:r>
              <a:rPr lang="en-US" b="0" i="0" dirty="0">
                <a:solidFill>
                  <a:srgbClr val="0D0D0D"/>
                </a:solidFill>
                <a:effectLst/>
                <a:latin typeface="Söhne"/>
              </a:rPr>
              <a:t>Tools and frameworks for data ingestion and integration include Apache Kafka, Apache </a:t>
            </a:r>
            <a:r>
              <a:rPr lang="en-US" b="0" i="0" dirty="0" err="1">
                <a:solidFill>
                  <a:srgbClr val="0D0D0D"/>
                </a:solidFill>
                <a:effectLst/>
                <a:latin typeface="Söhne"/>
              </a:rPr>
              <a:t>NiFi</a:t>
            </a:r>
            <a:r>
              <a:rPr lang="en-US" b="0" i="0" dirty="0">
                <a:solidFill>
                  <a:srgbClr val="0D0D0D"/>
                </a:solidFill>
                <a:effectLst/>
                <a:latin typeface="Söhne"/>
              </a:rPr>
              <a:t>, Apache Flume, AWS Glue, Google Dataflow, and Azure Data Factory.</a:t>
            </a:r>
          </a:p>
          <a:p>
            <a:pPr algn="l">
              <a:buFont typeface="+mj-lt"/>
              <a:buAutoNum type="arabicPeriod" startAt="3"/>
            </a:pPr>
            <a:r>
              <a:rPr lang="en-US" b="1" i="0" dirty="0">
                <a:solidFill>
                  <a:srgbClr val="0D0D0D"/>
                </a:solidFill>
                <a:effectLst/>
                <a:latin typeface="Söhne"/>
              </a:rPr>
              <a:t>Data Processing and Analytics</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Big data platforms offer a range of data processing and analytics tools for transforming, querying, and analyzing large-scale data sets.</a:t>
            </a:r>
          </a:p>
          <a:p>
            <a:pPr algn="l">
              <a:buFont typeface="+mj-lt"/>
              <a:buAutoNum type="arabicPeriod" startAt="3"/>
            </a:pPr>
            <a:r>
              <a:rPr lang="en-US" b="1" i="0" dirty="0">
                <a:solidFill>
                  <a:srgbClr val="0D0D0D"/>
                </a:solidFill>
                <a:effectLst/>
                <a:latin typeface="Söhne"/>
              </a:rPr>
              <a:t>Data Governance and Security</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Big data platforms include features and services for ensuring data governance, compliance, and security.</a:t>
            </a:r>
          </a:p>
          <a:p>
            <a:pPr marL="457200" lvl="1" indent="0" algn="l">
              <a:buNone/>
            </a:pPr>
            <a:r>
              <a:rPr lang="en-US" b="0" i="0" dirty="0">
                <a:solidFill>
                  <a:srgbClr val="0D0D0D"/>
                </a:solidFill>
                <a:effectLst/>
                <a:latin typeface="Söhne"/>
              </a:rPr>
              <a:t>This may include access control mechanisms, encryption, data masking, auditing, metadata management, and policy enforcement.</a:t>
            </a:r>
          </a:p>
        </p:txBody>
      </p:sp>
    </p:spTree>
    <p:extLst>
      <p:ext uri="{BB962C8B-B14F-4D97-AF65-F5344CB8AC3E}">
        <p14:creationId xmlns:p14="http://schemas.microsoft.com/office/powerpoint/2010/main" val="148685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28320" y="0"/>
            <a:ext cx="10444480" cy="1143000"/>
          </a:xfrm>
        </p:spPr>
        <p:txBody>
          <a:bodyPr/>
          <a:lstStyle/>
          <a:p>
            <a:pPr eaLnBrk="1" hangingPunct="1"/>
            <a:r>
              <a:rPr lang="en-US" altLang="en-US" dirty="0"/>
              <a:t>Python and its market position</a:t>
            </a:r>
          </a:p>
        </p:txBody>
      </p:sp>
      <p:sp>
        <p:nvSpPr>
          <p:cNvPr id="18435" name="Rectangle 3"/>
          <p:cNvSpPr>
            <a:spLocks noGrp="1" noChangeArrowheads="1"/>
          </p:cNvSpPr>
          <p:nvPr>
            <p:ph type="body" idx="4294967295"/>
          </p:nvPr>
        </p:nvSpPr>
        <p:spPr>
          <a:xfrm>
            <a:off x="609600" y="1219200"/>
            <a:ext cx="11226800" cy="5018088"/>
          </a:xfrm>
        </p:spPr>
        <p:txBody>
          <a:bodyPr>
            <a:normAutofit fontScale="92500"/>
          </a:bodyPr>
          <a:lstStyle/>
          <a:p>
            <a:pPr algn="just" eaLnBrk="1" hangingPunct="1"/>
            <a:r>
              <a:rPr lang="en-US" b="0" i="0" dirty="0">
                <a:solidFill>
                  <a:srgbClr val="0D0D0D"/>
                </a:solidFill>
                <a:effectLst/>
                <a:latin typeface="Söhne"/>
              </a:rPr>
              <a:t>In 2022, Python remains one of the most </a:t>
            </a:r>
            <a:r>
              <a:rPr lang="en-US" b="1" i="0" dirty="0">
                <a:solidFill>
                  <a:srgbClr val="0D0D0D"/>
                </a:solidFill>
                <a:effectLst/>
                <a:latin typeface="Söhne"/>
              </a:rPr>
              <a:t>popular</a:t>
            </a:r>
            <a:r>
              <a:rPr lang="en-US" b="0" i="0" dirty="0">
                <a:solidFill>
                  <a:srgbClr val="0D0D0D"/>
                </a:solidFill>
                <a:effectLst/>
                <a:latin typeface="Söhne"/>
              </a:rPr>
              <a:t> and </a:t>
            </a:r>
            <a:r>
              <a:rPr lang="en-US" b="1" i="0" dirty="0">
                <a:solidFill>
                  <a:srgbClr val="0D0D0D"/>
                </a:solidFill>
                <a:effectLst/>
                <a:latin typeface="Söhne"/>
              </a:rPr>
              <a:t>versatile </a:t>
            </a:r>
            <a:r>
              <a:rPr lang="en-US" b="0" i="0" dirty="0">
                <a:solidFill>
                  <a:srgbClr val="0D0D0D"/>
                </a:solidFill>
                <a:effectLst/>
                <a:latin typeface="Söhne"/>
              </a:rPr>
              <a:t>programming languages in the world. Its market position is strong across various domains including </a:t>
            </a:r>
            <a:r>
              <a:rPr lang="en-US" b="1" i="0" dirty="0">
                <a:solidFill>
                  <a:srgbClr val="0D0D0D"/>
                </a:solidFill>
                <a:effectLst/>
                <a:latin typeface="Söhne"/>
              </a:rPr>
              <a:t>web development, data analysis, artificial intelligence, scientific computing, machine learning, automation</a:t>
            </a:r>
            <a:r>
              <a:rPr lang="en-US" b="0" i="0" dirty="0">
                <a:solidFill>
                  <a:srgbClr val="0D0D0D"/>
                </a:solidFill>
                <a:effectLst/>
                <a:latin typeface="Söhne"/>
              </a:rPr>
              <a:t>, and more. </a:t>
            </a:r>
          </a:p>
          <a:p>
            <a:pPr algn="just" eaLnBrk="1" hangingPunct="1"/>
            <a:r>
              <a:rPr lang="en-US" b="0" i="0" dirty="0">
                <a:solidFill>
                  <a:srgbClr val="0D0D0D"/>
                </a:solidFill>
                <a:effectLst/>
                <a:latin typeface="Söhne"/>
              </a:rPr>
              <a:t>Several factors contribute to Python's widespread adoption and market dominance:</a:t>
            </a:r>
          </a:p>
          <a:p>
            <a:pPr lvl="1" algn="just">
              <a:buFont typeface="Wingdings" panose="05000000000000000000" pitchFamily="2" charset="2"/>
              <a:buChar char="§"/>
            </a:pPr>
            <a:r>
              <a:rPr lang="en-US" b="1" i="0" dirty="0">
                <a:solidFill>
                  <a:srgbClr val="0D0D0D"/>
                </a:solidFill>
                <a:effectLst/>
                <a:latin typeface="Söhne"/>
              </a:rPr>
              <a:t>Ease of Learning and Readability</a:t>
            </a:r>
            <a:endParaRPr lang="en-US" dirty="0">
              <a:solidFill>
                <a:srgbClr val="0D0D0D"/>
              </a:solidFill>
              <a:latin typeface="Söhne"/>
            </a:endParaRPr>
          </a:p>
          <a:p>
            <a:pPr lvl="1" algn="just">
              <a:buFont typeface="Wingdings" panose="05000000000000000000" pitchFamily="2" charset="2"/>
              <a:buChar char="§"/>
            </a:pPr>
            <a:r>
              <a:rPr lang="en-US" b="1" i="0" dirty="0">
                <a:solidFill>
                  <a:srgbClr val="0D0D0D"/>
                </a:solidFill>
                <a:effectLst/>
                <a:latin typeface="Söhne"/>
              </a:rPr>
              <a:t>Versatility</a:t>
            </a:r>
          </a:p>
          <a:p>
            <a:pPr lvl="1" algn="just">
              <a:buFont typeface="Wingdings" panose="05000000000000000000" pitchFamily="2" charset="2"/>
              <a:buChar char="§"/>
            </a:pPr>
            <a:r>
              <a:rPr lang="en-US" b="1" i="0" dirty="0">
                <a:solidFill>
                  <a:srgbClr val="0D0D0D"/>
                </a:solidFill>
                <a:effectLst/>
                <a:latin typeface="Söhne"/>
              </a:rPr>
              <a:t>Community and Support</a:t>
            </a:r>
            <a:endParaRPr lang="en-US" b="1" dirty="0">
              <a:solidFill>
                <a:srgbClr val="0D0D0D"/>
              </a:solidFill>
              <a:latin typeface="Söhne"/>
            </a:endParaRPr>
          </a:p>
          <a:p>
            <a:pPr lvl="1" algn="just">
              <a:buFont typeface="Wingdings" panose="05000000000000000000" pitchFamily="2" charset="2"/>
              <a:buChar char="§"/>
            </a:pPr>
            <a:r>
              <a:rPr lang="en-US" b="1" i="0" dirty="0">
                <a:solidFill>
                  <a:srgbClr val="0D0D0D"/>
                </a:solidFill>
                <a:effectLst/>
                <a:latin typeface="Söhne"/>
              </a:rPr>
              <a:t>Data Science and Machine Learning</a:t>
            </a:r>
          </a:p>
          <a:p>
            <a:pPr lvl="1" algn="just">
              <a:buFont typeface="Wingdings" panose="05000000000000000000" pitchFamily="2" charset="2"/>
              <a:buChar char="§"/>
            </a:pPr>
            <a:r>
              <a:rPr lang="en-US" b="1" i="0" dirty="0">
                <a:solidFill>
                  <a:srgbClr val="0D0D0D"/>
                </a:solidFill>
                <a:effectLst/>
                <a:latin typeface="Söhne"/>
              </a:rPr>
              <a:t>Automation and Scripting</a:t>
            </a:r>
            <a:endParaRPr lang="en-US" b="1" dirty="0">
              <a:solidFill>
                <a:srgbClr val="0D0D0D"/>
              </a:solidFill>
              <a:latin typeface="Söhne"/>
            </a:endParaRPr>
          </a:p>
          <a:p>
            <a:pPr lvl="1" algn="just">
              <a:buFont typeface="Wingdings" panose="05000000000000000000" pitchFamily="2" charset="2"/>
              <a:buChar char="§"/>
            </a:pPr>
            <a:r>
              <a:rPr lang="en-US" altLang="en-US" b="1" dirty="0">
                <a:solidFill>
                  <a:srgbClr val="0D0D0D"/>
                </a:solidFill>
                <a:latin typeface="Söhne"/>
                <a:ea typeface="ヒラギノ角ゴ Pro W3" charset="-128"/>
              </a:rPr>
              <a:t>Web Development</a:t>
            </a:r>
          </a:p>
          <a:p>
            <a:pPr lvl="1" algn="just">
              <a:buFont typeface="Wingdings" panose="05000000000000000000" pitchFamily="2" charset="2"/>
              <a:buChar char="§"/>
            </a:pPr>
            <a:r>
              <a:rPr lang="en-US" altLang="en-US" b="1" dirty="0">
                <a:solidFill>
                  <a:srgbClr val="0D0D0D"/>
                </a:solidFill>
                <a:latin typeface="Söhne"/>
              </a:rPr>
              <a:t>Education</a:t>
            </a:r>
            <a:endParaRPr lang="en-US" altLang="en-US" dirty="0">
              <a:ea typeface="ヒラギノ角ゴ Pro W3" charset="-128"/>
            </a:endParaRPr>
          </a:p>
        </p:txBody>
      </p:sp>
    </p:spTree>
    <p:extLst>
      <p:ext uri="{BB962C8B-B14F-4D97-AF65-F5344CB8AC3E}">
        <p14:creationId xmlns:p14="http://schemas.microsoft.com/office/powerpoint/2010/main" val="278837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t>Big Data Platform</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514350" indent="-514350" algn="l">
              <a:buFont typeface="+mj-lt"/>
              <a:buAutoNum type="arabicPeriod" startAt="6"/>
            </a:pPr>
            <a:r>
              <a:rPr lang="en-US" b="1" i="0" dirty="0">
                <a:solidFill>
                  <a:srgbClr val="0D0D0D"/>
                </a:solidFill>
                <a:effectLst/>
                <a:latin typeface="Söhne"/>
              </a:rPr>
              <a:t>Resource Management</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Big data platforms provide capabilities for resource management, scheduling of data processing jobs across distributed clusters.</a:t>
            </a:r>
          </a:p>
          <a:p>
            <a:pPr marL="457200" lvl="1" indent="0" algn="l">
              <a:buNone/>
            </a:pPr>
            <a:r>
              <a:rPr lang="en-US" b="0" i="0" dirty="0">
                <a:solidFill>
                  <a:srgbClr val="0D0D0D"/>
                </a:solidFill>
                <a:effectLst/>
                <a:latin typeface="Söhne"/>
              </a:rPr>
              <a:t>Tools and frameworks enable efficient utilization of computing resources, fault tolerance, and job scheduling.</a:t>
            </a:r>
          </a:p>
          <a:p>
            <a:pPr algn="l">
              <a:buFont typeface="+mj-lt"/>
              <a:buAutoNum type="arabicPeriod" startAt="6"/>
            </a:pPr>
            <a:r>
              <a:rPr lang="en-US" b="1" i="0" dirty="0">
                <a:solidFill>
                  <a:srgbClr val="0D0D0D"/>
                </a:solidFill>
                <a:effectLst/>
                <a:latin typeface="Söhne"/>
              </a:rPr>
              <a:t>Integration with Cloud Services</a:t>
            </a:r>
            <a:r>
              <a:rPr lang="en-US" b="0" i="0" dirty="0">
                <a:solidFill>
                  <a:srgbClr val="0D0D0D"/>
                </a:solidFill>
                <a:effectLst/>
                <a:latin typeface="Söhne"/>
              </a:rPr>
              <a:t>:</a:t>
            </a:r>
          </a:p>
          <a:p>
            <a:pPr marL="457200" lvl="1" indent="0" algn="l">
              <a:buNone/>
            </a:pPr>
            <a:r>
              <a:rPr lang="en-US" b="0" i="0" dirty="0">
                <a:solidFill>
                  <a:srgbClr val="0D0D0D"/>
                </a:solidFill>
                <a:effectLst/>
                <a:latin typeface="Söhne"/>
              </a:rPr>
              <a:t>Many big data platforms offer integration with cloud services, allowing organizations to leverage scalable infrastructure, managed services, and pay-as-you-go pricing models.</a:t>
            </a:r>
          </a:p>
        </p:txBody>
      </p:sp>
    </p:spTree>
    <p:extLst>
      <p:ext uri="{BB962C8B-B14F-4D97-AF65-F5344CB8AC3E}">
        <p14:creationId xmlns:p14="http://schemas.microsoft.com/office/powerpoint/2010/main" val="70899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effectLst/>
                <a:ea typeface="Times New Roman" panose="02020603050405020304" pitchFamily="18" charset="0"/>
              </a:rPr>
              <a:t>Skills</a:t>
            </a:r>
            <a:r>
              <a:rPr lang="en-US" spc="-45" dirty="0">
                <a:effectLst/>
                <a:ea typeface="Times New Roman" panose="02020603050405020304" pitchFamily="18" charset="0"/>
              </a:rPr>
              <a:t> </a:t>
            </a:r>
            <a:r>
              <a:rPr lang="en-US" dirty="0">
                <a:effectLst/>
                <a:ea typeface="Times New Roman" panose="02020603050405020304" pitchFamily="18" charset="0"/>
              </a:rPr>
              <a:t>for</a:t>
            </a:r>
            <a:r>
              <a:rPr lang="en-US" spc="-45" dirty="0">
                <a:effectLst/>
                <a:ea typeface="Times New Roman" panose="02020603050405020304" pitchFamily="18" charset="0"/>
              </a:rPr>
              <a:t> </a:t>
            </a:r>
            <a:r>
              <a:rPr lang="en-US" dirty="0">
                <a:effectLst/>
                <a:ea typeface="Times New Roman" panose="02020603050405020304" pitchFamily="18" charset="0"/>
              </a:rPr>
              <a:t>Data</a:t>
            </a:r>
            <a:r>
              <a:rPr lang="en-US" spc="-40" dirty="0">
                <a:effectLst/>
                <a:ea typeface="Times New Roman" panose="02020603050405020304" pitchFamily="18" charset="0"/>
              </a:rPr>
              <a:t> </a:t>
            </a:r>
            <a:r>
              <a:rPr lang="en-US" dirty="0">
                <a:effectLst/>
                <a:ea typeface="Times New Roman" panose="02020603050405020304" pitchFamily="18" charset="0"/>
              </a:rPr>
              <a:t>Scientists</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l">
              <a:buNone/>
            </a:pPr>
            <a:r>
              <a:rPr lang="en-US" b="1" i="0" dirty="0">
                <a:solidFill>
                  <a:srgbClr val="0D0D0D"/>
                </a:solidFill>
                <a:effectLst/>
                <a:latin typeface="Söhne"/>
              </a:rPr>
              <a:t>Programming Languages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Proficiency in programming languages such as Python, R, and SQL is crucial for data scientists to manipulate data, perform analysis, and develop machine learning models.</a:t>
            </a:r>
          </a:p>
          <a:p>
            <a:pPr marL="0" indent="0" algn="l">
              <a:buNone/>
            </a:pPr>
            <a:r>
              <a:rPr lang="en-US" b="1" i="0" dirty="0">
                <a:solidFill>
                  <a:srgbClr val="0D0D0D"/>
                </a:solidFill>
                <a:effectLst/>
                <a:latin typeface="Söhne"/>
              </a:rPr>
              <a:t>Statistical Analysis and Mathematics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Strong background in statistics and mathematics is fundamental for data scientists to understand statistical concepts, hypothesis testing, probability theory, and mathematical algorithms used in data analysis and modeling.</a:t>
            </a: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338519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effectLst/>
                <a:ea typeface="Times New Roman" panose="02020603050405020304" pitchFamily="18" charset="0"/>
              </a:rPr>
              <a:t>Skills</a:t>
            </a:r>
            <a:r>
              <a:rPr lang="en-US" spc="-45" dirty="0">
                <a:effectLst/>
                <a:ea typeface="Times New Roman" panose="02020603050405020304" pitchFamily="18" charset="0"/>
              </a:rPr>
              <a:t> </a:t>
            </a:r>
            <a:r>
              <a:rPr lang="en-US" dirty="0">
                <a:effectLst/>
                <a:ea typeface="Times New Roman" panose="02020603050405020304" pitchFamily="18" charset="0"/>
              </a:rPr>
              <a:t>for</a:t>
            </a:r>
            <a:r>
              <a:rPr lang="en-US" spc="-45" dirty="0">
                <a:effectLst/>
                <a:ea typeface="Times New Roman" panose="02020603050405020304" pitchFamily="18" charset="0"/>
              </a:rPr>
              <a:t> </a:t>
            </a:r>
            <a:r>
              <a:rPr lang="en-US" dirty="0">
                <a:effectLst/>
                <a:ea typeface="Times New Roman" panose="02020603050405020304" pitchFamily="18" charset="0"/>
              </a:rPr>
              <a:t>Data</a:t>
            </a:r>
            <a:r>
              <a:rPr lang="en-US" spc="-40" dirty="0">
                <a:effectLst/>
                <a:ea typeface="Times New Roman" panose="02020603050405020304" pitchFamily="18" charset="0"/>
              </a:rPr>
              <a:t> </a:t>
            </a:r>
            <a:r>
              <a:rPr lang="en-US" dirty="0">
                <a:effectLst/>
                <a:ea typeface="Times New Roman" panose="02020603050405020304" pitchFamily="18" charset="0"/>
              </a:rPr>
              <a:t>Scientists</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l">
              <a:buNone/>
            </a:pPr>
            <a:r>
              <a:rPr lang="en-US" b="1" i="0" dirty="0">
                <a:solidFill>
                  <a:srgbClr val="0D0D0D"/>
                </a:solidFill>
                <a:effectLst/>
                <a:latin typeface="Söhne"/>
              </a:rPr>
              <a:t>Machine Learning and Data Mining</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Data scientists should have a solid understanding of machine learning techniques and algorithms, including supervised learning, unsupervised learning, and reinforcement learning.</a:t>
            </a:r>
          </a:p>
          <a:p>
            <a:pPr marL="0" indent="0" algn="l">
              <a:buNone/>
            </a:pPr>
            <a:r>
              <a:rPr lang="en-US" b="1" i="0" dirty="0">
                <a:solidFill>
                  <a:srgbClr val="0D0D0D"/>
                </a:solidFill>
                <a:effectLst/>
                <a:latin typeface="Söhne"/>
              </a:rPr>
              <a:t>Data Wrangling and Preprocessing</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Data wrangling skills involve collecting, cleaning, transforming, and preprocessing raw data to make it suitable for analysis and modeling.</a:t>
            </a: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385497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effectLst/>
                <a:ea typeface="Times New Roman" panose="02020603050405020304" pitchFamily="18" charset="0"/>
              </a:rPr>
              <a:t>Skills</a:t>
            </a:r>
            <a:r>
              <a:rPr lang="en-US" spc="-45" dirty="0">
                <a:effectLst/>
                <a:ea typeface="Times New Roman" panose="02020603050405020304" pitchFamily="18" charset="0"/>
              </a:rPr>
              <a:t> </a:t>
            </a:r>
            <a:r>
              <a:rPr lang="en-US" dirty="0">
                <a:effectLst/>
                <a:ea typeface="Times New Roman" panose="02020603050405020304" pitchFamily="18" charset="0"/>
              </a:rPr>
              <a:t>for</a:t>
            </a:r>
            <a:r>
              <a:rPr lang="en-US" spc="-45" dirty="0">
                <a:effectLst/>
                <a:ea typeface="Times New Roman" panose="02020603050405020304" pitchFamily="18" charset="0"/>
              </a:rPr>
              <a:t> </a:t>
            </a:r>
            <a:r>
              <a:rPr lang="en-US" dirty="0">
                <a:effectLst/>
                <a:ea typeface="Times New Roman" panose="02020603050405020304" pitchFamily="18" charset="0"/>
              </a:rPr>
              <a:t>Data</a:t>
            </a:r>
            <a:r>
              <a:rPr lang="en-US" spc="-40" dirty="0">
                <a:effectLst/>
                <a:ea typeface="Times New Roman" panose="02020603050405020304" pitchFamily="18" charset="0"/>
              </a:rPr>
              <a:t> </a:t>
            </a:r>
            <a:r>
              <a:rPr lang="en-US" dirty="0">
                <a:effectLst/>
                <a:ea typeface="Times New Roman" panose="02020603050405020304" pitchFamily="18" charset="0"/>
              </a:rPr>
              <a:t>Scientists</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l">
              <a:buNone/>
            </a:pPr>
            <a:r>
              <a:rPr lang="en-US" b="1" i="0" dirty="0">
                <a:solidFill>
                  <a:srgbClr val="0D0D0D"/>
                </a:solidFill>
                <a:effectLst/>
                <a:latin typeface="Söhne"/>
              </a:rPr>
              <a:t>Data Visualization</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Data visualization skills are essential for communicating insights and findings effectively through charts, graphs, dashboards, and interactive visualizations.</a:t>
            </a:r>
          </a:p>
          <a:p>
            <a:pPr marL="0" indent="0" algn="l">
              <a:buNone/>
            </a:pPr>
            <a:r>
              <a:rPr lang="en-US" b="1" i="0" dirty="0">
                <a:solidFill>
                  <a:srgbClr val="0D0D0D"/>
                </a:solidFill>
                <a:effectLst/>
                <a:latin typeface="Söhne"/>
              </a:rPr>
              <a:t>Big Data Technologies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Familiarity with big data technologies such as Hadoop, Spark, and distributed computing frameworks is valuable for working with large-scale datasets stored in distributed environments.</a:t>
            </a: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408803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effectLst/>
                <a:ea typeface="Times New Roman" panose="02020603050405020304" pitchFamily="18" charset="0"/>
              </a:rPr>
              <a:t>Skills</a:t>
            </a:r>
            <a:r>
              <a:rPr lang="en-US" spc="-45" dirty="0">
                <a:effectLst/>
                <a:ea typeface="Times New Roman" panose="02020603050405020304" pitchFamily="18" charset="0"/>
              </a:rPr>
              <a:t> </a:t>
            </a:r>
            <a:r>
              <a:rPr lang="en-US" dirty="0">
                <a:effectLst/>
                <a:ea typeface="Times New Roman" panose="02020603050405020304" pitchFamily="18" charset="0"/>
              </a:rPr>
              <a:t>for</a:t>
            </a:r>
            <a:r>
              <a:rPr lang="en-US" spc="-45" dirty="0">
                <a:effectLst/>
                <a:ea typeface="Times New Roman" panose="02020603050405020304" pitchFamily="18" charset="0"/>
              </a:rPr>
              <a:t> </a:t>
            </a:r>
            <a:r>
              <a:rPr lang="en-US" dirty="0">
                <a:effectLst/>
                <a:ea typeface="Times New Roman" panose="02020603050405020304" pitchFamily="18" charset="0"/>
              </a:rPr>
              <a:t>Data</a:t>
            </a:r>
            <a:r>
              <a:rPr lang="en-US" spc="-40" dirty="0">
                <a:effectLst/>
                <a:ea typeface="Times New Roman" panose="02020603050405020304" pitchFamily="18" charset="0"/>
              </a:rPr>
              <a:t> </a:t>
            </a:r>
            <a:r>
              <a:rPr lang="en-US" dirty="0">
                <a:effectLst/>
                <a:ea typeface="Times New Roman" panose="02020603050405020304" pitchFamily="18" charset="0"/>
              </a:rPr>
              <a:t>Scientists</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l">
              <a:buNone/>
            </a:pPr>
            <a:r>
              <a:rPr lang="en-US" b="1" i="0" dirty="0">
                <a:solidFill>
                  <a:srgbClr val="0D0D0D"/>
                </a:solidFill>
                <a:effectLst/>
                <a:latin typeface="Söhne"/>
              </a:rPr>
              <a:t>Domain Knowledge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Domain expertise in specific industries such as healthcare, finance, e-commerce, manufacturing, or marketing is beneficial for understanding the context, requirements, and challenges of data science projects within a particular domain.</a:t>
            </a:r>
          </a:p>
          <a:p>
            <a:pPr marL="0" indent="0" algn="l">
              <a:buNone/>
            </a:pPr>
            <a:r>
              <a:rPr lang="en-US" b="1" i="0" dirty="0">
                <a:solidFill>
                  <a:srgbClr val="0D0D0D"/>
                </a:solidFill>
                <a:effectLst/>
                <a:latin typeface="Söhne"/>
              </a:rPr>
              <a:t>Problem-Solving and Critical Thinking</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Strong problem-solving skills and analytical thinking are essential for data scientists to formulate hypotheses, design experiments, and develop data-driven solutions to complex business problems.</a:t>
            </a: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713745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normAutofit/>
          </a:bodyPr>
          <a:lstStyle/>
          <a:p>
            <a:r>
              <a:rPr lang="en-US" dirty="0">
                <a:effectLst/>
                <a:ea typeface="Times New Roman" panose="02020603050405020304" pitchFamily="18" charset="0"/>
              </a:rPr>
              <a:t>Skills</a:t>
            </a:r>
            <a:r>
              <a:rPr lang="en-US" spc="-45" dirty="0">
                <a:effectLst/>
                <a:ea typeface="Times New Roman" panose="02020603050405020304" pitchFamily="18" charset="0"/>
              </a:rPr>
              <a:t> </a:t>
            </a:r>
            <a:r>
              <a:rPr lang="en-US" dirty="0">
                <a:effectLst/>
                <a:ea typeface="Times New Roman" panose="02020603050405020304" pitchFamily="18" charset="0"/>
              </a:rPr>
              <a:t>for</a:t>
            </a:r>
            <a:r>
              <a:rPr lang="en-US" spc="-45" dirty="0">
                <a:effectLst/>
                <a:ea typeface="Times New Roman" panose="02020603050405020304" pitchFamily="18" charset="0"/>
              </a:rPr>
              <a:t> </a:t>
            </a:r>
            <a:r>
              <a:rPr lang="en-US" dirty="0">
                <a:effectLst/>
                <a:ea typeface="Times New Roman" panose="02020603050405020304" pitchFamily="18" charset="0"/>
              </a:rPr>
              <a:t>Data</a:t>
            </a:r>
            <a:r>
              <a:rPr lang="en-US" spc="-40" dirty="0">
                <a:effectLst/>
                <a:ea typeface="Times New Roman" panose="02020603050405020304" pitchFamily="18" charset="0"/>
              </a:rPr>
              <a:t> </a:t>
            </a:r>
            <a:r>
              <a:rPr lang="en-US" dirty="0">
                <a:effectLst/>
                <a:ea typeface="Times New Roman" panose="02020603050405020304" pitchFamily="18" charset="0"/>
              </a:rPr>
              <a:t>Scientists</a:t>
            </a:r>
            <a:endParaRPr lang="en-US" dirty="0"/>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a:xfrm>
            <a:off x="838200" y="1690688"/>
            <a:ext cx="10515600" cy="4351338"/>
          </a:xfrm>
        </p:spPr>
        <p:txBody>
          <a:bodyPr>
            <a:normAutofit/>
          </a:bodyPr>
          <a:lstStyle/>
          <a:p>
            <a:pPr marL="0" indent="0" algn="l">
              <a:buNone/>
            </a:pPr>
            <a:r>
              <a:rPr lang="en-US" b="1" i="0" dirty="0">
                <a:solidFill>
                  <a:srgbClr val="0D0D0D"/>
                </a:solidFill>
                <a:effectLst/>
                <a:latin typeface="Söhne"/>
              </a:rPr>
              <a:t>Communication and Collaboration</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Effective communication skills are crucial for data scientists to convey technical concepts, present findings, and collaborate with cross-functional teams, stakeholders, and decision-makers.</a:t>
            </a:r>
          </a:p>
          <a:p>
            <a:pPr marL="0" indent="0" algn="l">
              <a:buNone/>
            </a:pPr>
            <a:r>
              <a:rPr lang="en-US" b="1" i="0" dirty="0">
                <a:solidFill>
                  <a:srgbClr val="0D0D0D"/>
                </a:solidFill>
                <a:effectLst/>
                <a:latin typeface="Söhne"/>
              </a:rPr>
              <a:t>Continuous Learning and Adaptability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Data scientists should have a growth mindset and a willingness to continuously learn, experiment, and adapt to stay updated with the latest trends and best practices in data science and technology.</a:t>
            </a: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516606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DDFB3B-30F6-9C38-0572-14DF141EB11E}"/>
              </a:ext>
            </a:extLst>
          </p:cNvPr>
          <p:cNvSpPr>
            <a:spLocks noGrp="1"/>
          </p:cNvSpPr>
          <p:nvPr>
            <p:ph type="title"/>
          </p:nvPr>
        </p:nvSpPr>
        <p:spPr>
          <a:xfrm>
            <a:off x="1295400" y="1812925"/>
            <a:ext cx="10515600" cy="1325563"/>
          </a:xfrm>
        </p:spPr>
        <p:txBody>
          <a:bodyPr/>
          <a:lstStyle/>
          <a:p>
            <a:pPr algn="ctr"/>
            <a:r>
              <a:rPr lang="en-US" b="1" dirty="0"/>
              <a:t>Thank you!</a:t>
            </a:r>
          </a:p>
        </p:txBody>
      </p:sp>
    </p:spTree>
    <p:extLst>
      <p:ext uri="{BB962C8B-B14F-4D97-AF65-F5344CB8AC3E}">
        <p14:creationId xmlns:p14="http://schemas.microsoft.com/office/powerpoint/2010/main" val="328843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for Python</a:t>
            </a:r>
          </a:p>
        </p:txBody>
      </p:sp>
      <p:sp>
        <p:nvSpPr>
          <p:cNvPr id="3" name="Content Placeholder 2"/>
          <p:cNvSpPr>
            <a:spLocks noGrp="1"/>
          </p:cNvSpPr>
          <p:nvPr>
            <p:ph idx="1"/>
          </p:nvPr>
        </p:nvSpPr>
        <p:spPr/>
        <p:txBody>
          <a:bodyPr/>
          <a:lstStyle/>
          <a:p>
            <a:pPr marL="0" indent="0">
              <a:buNone/>
            </a:pPr>
            <a:endParaRPr lang="en-US" dirty="0"/>
          </a:p>
          <a:p>
            <a:endParaRPr lang="en-US" dirty="0"/>
          </a:p>
          <a:p>
            <a:r>
              <a:rPr lang="en-US" dirty="0" err="1"/>
              <a:t>PyCharm</a:t>
            </a:r>
            <a:endParaRPr lang="en-US" dirty="0"/>
          </a:p>
          <a:p>
            <a:pPr lvl="1"/>
            <a:r>
              <a:rPr lang="en-US" dirty="0">
                <a:hlinkClick r:id="rId2"/>
              </a:rPr>
              <a:t>https://www.jetbrains.com/pycharm/</a:t>
            </a:r>
            <a:endParaRPr lang="en-US" dirty="0"/>
          </a:p>
          <a:p>
            <a:endParaRPr lang="en-US" dirty="0"/>
          </a:p>
          <a:p>
            <a:r>
              <a:rPr lang="en-US" dirty="0"/>
              <a:t>Anaconda</a:t>
            </a:r>
          </a:p>
          <a:p>
            <a:pPr lvl="1"/>
            <a:r>
              <a:rPr lang="en-US" dirty="0">
                <a:hlinkClick r:id="rId3"/>
              </a:rPr>
              <a:t>https://www.anaconda.com/distribution/</a:t>
            </a:r>
            <a:endParaRPr lang="en-US" dirty="0"/>
          </a:p>
        </p:txBody>
      </p:sp>
      <p:pic>
        <p:nvPicPr>
          <p:cNvPr id="2050" name="Picture 2" descr="Image result for pycha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6435" y="1539577"/>
            <a:ext cx="1662182" cy="16621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8077656" y="3554644"/>
            <a:ext cx="2857500" cy="1600200"/>
          </a:xfrm>
          <a:prstGeom prst="rect">
            <a:avLst/>
          </a:prstGeom>
        </p:spPr>
      </p:pic>
    </p:spTree>
    <p:extLst>
      <p:ext uri="{BB962C8B-B14F-4D97-AF65-F5344CB8AC3E}">
        <p14:creationId xmlns:p14="http://schemas.microsoft.com/office/powerpoint/2010/main" val="153241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What is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fontScale="92500" lnSpcReduction="10000"/>
          </a:bodyPr>
          <a:lstStyle/>
          <a:p>
            <a:r>
              <a:rPr lang="en-US" b="1" i="0" dirty="0">
                <a:solidFill>
                  <a:srgbClr val="0D0D0D"/>
                </a:solidFill>
                <a:effectLst/>
                <a:latin typeface="Söhne"/>
              </a:rPr>
              <a:t>Data</a:t>
            </a:r>
            <a:r>
              <a:rPr lang="en-US" b="0" i="0" dirty="0">
                <a:solidFill>
                  <a:srgbClr val="0D0D0D"/>
                </a:solidFill>
                <a:effectLst/>
                <a:latin typeface="Söhne"/>
              </a:rPr>
              <a:t> refers to any collection of information, facts, or statistics that can be recorded, stored, and analyzed.</a:t>
            </a:r>
          </a:p>
          <a:p>
            <a:r>
              <a:rPr lang="en-US" b="0" i="0" dirty="0">
                <a:solidFill>
                  <a:srgbClr val="0D0D0D"/>
                </a:solidFill>
                <a:effectLst/>
                <a:latin typeface="Söhne"/>
              </a:rPr>
              <a:t>In the context of computing and technology, data is typically represented in a </a:t>
            </a:r>
            <a:r>
              <a:rPr lang="en-US" b="1" i="0" dirty="0">
                <a:solidFill>
                  <a:srgbClr val="0D0D0D"/>
                </a:solidFill>
                <a:effectLst/>
                <a:latin typeface="Söhne"/>
              </a:rPr>
              <a:t>digital format</a:t>
            </a:r>
            <a:r>
              <a:rPr lang="en-US" b="0" i="0" dirty="0">
                <a:solidFill>
                  <a:srgbClr val="0D0D0D"/>
                </a:solidFill>
                <a:effectLst/>
                <a:latin typeface="Söhne"/>
              </a:rPr>
              <a:t> and can take various forms, including text, numbers, images, audio, video, or a combination of these.</a:t>
            </a:r>
          </a:p>
          <a:p>
            <a:r>
              <a:rPr lang="en-US" b="1" i="0" dirty="0">
                <a:solidFill>
                  <a:srgbClr val="0D0D0D"/>
                </a:solidFill>
                <a:effectLst/>
                <a:latin typeface="Söhne"/>
              </a:rPr>
              <a:t>Structured Data</a:t>
            </a:r>
            <a:r>
              <a:rPr lang="en-US" dirty="0">
                <a:solidFill>
                  <a:srgbClr val="0D0D0D"/>
                </a:solidFill>
                <a:latin typeface="Söhne"/>
              </a:rPr>
              <a:t>: </a:t>
            </a:r>
            <a:r>
              <a:rPr lang="en-US" b="0" i="0" dirty="0">
                <a:solidFill>
                  <a:srgbClr val="0D0D0D"/>
                </a:solidFill>
                <a:effectLst/>
                <a:latin typeface="Söhne"/>
              </a:rPr>
              <a:t>organized in a predefined format like: relational database, CSV files, and Excel spreadsheets</a:t>
            </a:r>
          </a:p>
          <a:p>
            <a:r>
              <a:rPr lang="en-US" b="1" i="0" dirty="0">
                <a:solidFill>
                  <a:srgbClr val="0D0D0D"/>
                </a:solidFill>
                <a:effectLst/>
                <a:latin typeface="Söhne"/>
              </a:rPr>
              <a:t>Unstructured Data</a:t>
            </a:r>
            <a:r>
              <a:rPr lang="en-US" b="0" i="0" dirty="0">
                <a:solidFill>
                  <a:srgbClr val="0D0D0D"/>
                </a:solidFill>
                <a:effectLst/>
                <a:latin typeface="Söhne"/>
              </a:rPr>
              <a:t>: can include text documents, emails, social media posts, images, videos, audio recordings. Analyzing unstructured data often requires advanced techniques such as natural language processing (NLP), image recognition, or audio processing to extract meaningful insights.</a:t>
            </a:r>
            <a:endParaRPr lang="en-US" dirty="0"/>
          </a:p>
        </p:txBody>
      </p:sp>
    </p:spTree>
    <p:extLst>
      <p:ext uri="{BB962C8B-B14F-4D97-AF65-F5344CB8AC3E}">
        <p14:creationId xmlns:p14="http://schemas.microsoft.com/office/powerpoint/2010/main" val="189402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What is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lstStyle/>
          <a:p>
            <a:r>
              <a:rPr lang="en-US" b="1" i="0" dirty="0">
                <a:solidFill>
                  <a:srgbClr val="0D0D0D"/>
                </a:solidFill>
                <a:effectLst/>
                <a:latin typeface="Söhne"/>
              </a:rPr>
              <a:t>Big data </a:t>
            </a:r>
            <a:r>
              <a:rPr lang="en-US" b="0" i="0" dirty="0">
                <a:solidFill>
                  <a:srgbClr val="0D0D0D"/>
                </a:solidFill>
                <a:effectLst/>
                <a:latin typeface="Söhne"/>
              </a:rPr>
              <a:t>refers to </a:t>
            </a:r>
            <a:r>
              <a:rPr lang="en-US" b="1" i="0" dirty="0">
                <a:solidFill>
                  <a:srgbClr val="0D0D0D"/>
                </a:solidFill>
                <a:effectLst/>
                <a:latin typeface="Söhne"/>
              </a:rPr>
              <a:t>large</a:t>
            </a:r>
            <a:r>
              <a:rPr lang="en-US" b="0" i="0" dirty="0">
                <a:solidFill>
                  <a:srgbClr val="0D0D0D"/>
                </a:solidFill>
                <a:effectLst/>
                <a:latin typeface="Söhne"/>
              </a:rPr>
              <a:t> and </a:t>
            </a:r>
            <a:r>
              <a:rPr lang="en-US" b="1" i="0" dirty="0">
                <a:solidFill>
                  <a:srgbClr val="0D0D0D"/>
                </a:solidFill>
                <a:effectLst/>
                <a:latin typeface="Söhne"/>
              </a:rPr>
              <a:t>complex datasets </a:t>
            </a:r>
            <a:r>
              <a:rPr lang="en-US" b="0" i="0" dirty="0">
                <a:solidFill>
                  <a:srgbClr val="0D0D0D"/>
                </a:solidFill>
                <a:effectLst/>
                <a:latin typeface="Söhne"/>
              </a:rPr>
              <a:t>that are difficult to manage and analyze using traditional data processing methods.</a:t>
            </a:r>
          </a:p>
          <a:p>
            <a:endParaRPr lang="en-US" dirty="0"/>
          </a:p>
        </p:txBody>
      </p:sp>
    </p:spTree>
    <p:extLst>
      <p:ext uri="{BB962C8B-B14F-4D97-AF65-F5344CB8AC3E}">
        <p14:creationId xmlns:p14="http://schemas.microsoft.com/office/powerpoint/2010/main" val="200615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Characteristics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lstStyle/>
          <a:p>
            <a:pPr algn="just"/>
            <a:r>
              <a:rPr lang="en-US" b="0" i="0" dirty="0">
                <a:solidFill>
                  <a:srgbClr val="0D0D0D"/>
                </a:solidFill>
                <a:effectLst/>
                <a:latin typeface="Söhne"/>
              </a:rPr>
              <a:t>Big data is characterized by several key attributes, often referred to as the “</a:t>
            </a:r>
            <a:r>
              <a:rPr lang="en-US" b="1" dirty="0">
                <a:solidFill>
                  <a:srgbClr val="0D0D0D"/>
                </a:solidFill>
                <a:latin typeface="Söhne"/>
              </a:rPr>
              <a:t>6 </a:t>
            </a:r>
            <a:r>
              <a:rPr lang="en-US" b="1" i="0" dirty="0">
                <a:solidFill>
                  <a:srgbClr val="0D0D0D"/>
                </a:solidFill>
                <a:effectLst/>
                <a:latin typeface="Söhne"/>
              </a:rPr>
              <a:t>Vs“. </a:t>
            </a:r>
            <a:r>
              <a:rPr lang="en-US" b="0" i="0" dirty="0">
                <a:solidFill>
                  <a:srgbClr val="0D0D0D"/>
                </a:solidFill>
                <a:effectLst/>
                <a:latin typeface="Söhne"/>
              </a:rPr>
              <a:t>These characteristics help distinguish big data from traditional data sets and pose unique challenges and opportunities for data management and analysis.</a:t>
            </a:r>
            <a:endParaRPr lang="en-US" dirty="0"/>
          </a:p>
        </p:txBody>
      </p:sp>
    </p:spTree>
    <p:extLst>
      <p:ext uri="{BB962C8B-B14F-4D97-AF65-F5344CB8AC3E}">
        <p14:creationId xmlns:p14="http://schemas.microsoft.com/office/powerpoint/2010/main" val="159534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Vs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lstStyle/>
          <a:p>
            <a:pPr marL="0" indent="0" algn="l">
              <a:buNone/>
            </a:pPr>
            <a:r>
              <a:rPr lang="en-US" b="1" i="0" dirty="0">
                <a:solidFill>
                  <a:srgbClr val="0D0D0D"/>
                </a:solidFill>
                <a:effectLst/>
                <a:latin typeface="Söhne"/>
              </a:rPr>
              <a:t>Volume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Volume refers to the vast amount of data generated and collected from various sources.</a:t>
            </a:r>
          </a:p>
          <a:p>
            <a:pPr algn="l">
              <a:buFont typeface="Arial" panose="020B0604020202020204" pitchFamily="34" charset="0"/>
              <a:buChar char="•"/>
            </a:pPr>
            <a:r>
              <a:rPr lang="en-US" b="0" i="0" dirty="0">
                <a:solidFill>
                  <a:srgbClr val="0D0D0D"/>
                </a:solidFill>
                <a:effectLst/>
                <a:latin typeface="Söhne"/>
              </a:rPr>
              <a:t>Big data involves data sets that are too large to be processed or analyzed using traditional database systems and analytical tools.</a:t>
            </a:r>
          </a:p>
          <a:p>
            <a:pPr algn="l">
              <a:buFont typeface="Arial" panose="020B0604020202020204" pitchFamily="34" charset="0"/>
              <a:buChar char="•"/>
            </a:pPr>
            <a:r>
              <a:rPr lang="en-US" b="0" i="0" dirty="0">
                <a:solidFill>
                  <a:srgbClr val="0D0D0D"/>
                </a:solidFill>
                <a:effectLst/>
                <a:latin typeface="Söhne"/>
              </a:rPr>
              <a:t>The volume of big data can range from </a:t>
            </a:r>
            <a:r>
              <a:rPr lang="en-US" b="1" i="0" dirty="0">
                <a:solidFill>
                  <a:srgbClr val="0D0D0D"/>
                </a:solidFill>
                <a:effectLst/>
                <a:latin typeface="Söhne"/>
              </a:rPr>
              <a:t>terabytes</a:t>
            </a:r>
            <a:r>
              <a:rPr lang="en-US" b="0" i="0" dirty="0">
                <a:solidFill>
                  <a:srgbClr val="0D0D0D"/>
                </a:solidFill>
                <a:effectLst/>
                <a:latin typeface="Söhne"/>
              </a:rPr>
              <a:t> to </a:t>
            </a:r>
            <a:r>
              <a:rPr lang="en-US" b="1" i="0" dirty="0">
                <a:solidFill>
                  <a:srgbClr val="0D0D0D"/>
                </a:solidFill>
                <a:effectLst/>
                <a:latin typeface="Söhne"/>
              </a:rPr>
              <a:t>exabytes</a:t>
            </a:r>
            <a:r>
              <a:rPr lang="en-US" b="0" i="0" dirty="0">
                <a:solidFill>
                  <a:srgbClr val="0D0D0D"/>
                </a:solidFill>
                <a:effectLst/>
                <a:latin typeface="Söhne"/>
              </a:rPr>
              <a:t>, depending on the context.</a:t>
            </a:r>
          </a:p>
          <a:p>
            <a:pPr algn="l">
              <a:buFont typeface="Arial" panose="020B0604020202020204" pitchFamily="34" charset="0"/>
              <a:buChar char="•"/>
            </a:pPr>
            <a:r>
              <a:rPr lang="en-US" dirty="0">
                <a:solidFill>
                  <a:srgbClr val="0D0D0D"/>
                </a:solidFill>
                <a:latin typeface="Söhne"/>
              </a:rPr>
              <a:t>1 exabyte= 1 billion giga bytes</a:t>
            </a:r>
            <a:endParaRPr lang="en-US" b="0" i="0" dirty="0">
              <a:solidFill>
                <a:srgbClr val="0D0D0D"/>
              </a:solidFill>
              <a:effectLst/>
              <a:latin typeface="Söhne"/>
            </a:endParaRPr>
          </a:p>
        </p:txBody>
      </p:sp>
    </p:spTree>
    <p:extLst>
      <p:ext uri="{BB962C8B-B14F-4D97-AF65-F5344CB8AC3E}">
        <p14:creationId xmlns:p14="http://schemas.microsoft.com/office/powerpoint/2010/main" val="307378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Vs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lstStyle/>
          <a:p>
            <a:pPr marL="0" indent="0" algn="l">
              <a:buNone/>
            </a:pPr>
            <a:r>
              <a:rPr lang="en-US" b="1" i="0" dirty="0">
                <a:solidFill>
                  <a:srgbClr val="0D0D0D"/>
                </a:solidFill>
                <a:effectLst/>
                <a:latin typeface="Söhne"/>
              </a:rPr>
              <a:t>Velocity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Velocity refers to the speed at which data is generated, collected, processed, and analyzed.</a:t>
            </a:r>
          </a:p>
          <a:p>
            <a:pPr algn="l">
              <a:buFont typeface="Arial" panose="020B0604020202020204" pitchFamily="34" charset="0"/>
              <a:buChar char="•"/>
            </a:pPr>
            <a:r>
              <a:rPr lang="en-US" b="0" i="0" dirty="0">
                <a:solidFill>
                  <a:srgbClr val="0D0D0D"/>
                </a:solidFill>
                <a:effectLst/>
                <a:latin typeface="Söhne"/>
              </a:rPr>
              <a:t>Big data often involves streaming or real-time data sources that produce data at </a:t>
            </a:r>
            <a:r>
              <a:rPr lang="en-US" b="1" i="0" dirty="0">
                <a:solidFill>
                  <a:srgbClr val="0D0D0D"/>
                </a:solidFill>
                <a:effectLst/>
                <a:latin typeface="Söhne"/>
              </a:rPr>
              <a:t>high speeds</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Data streams from sources such as sensors, social media, web logs, and financial transactions require rapid processing to derive timely insights and make informed decisions.</a:t>
            </a:r>
          </a:p>
        </p:txBody>
      </p:sp>
    </p:spTree>
    <p:extLst>
      <p:ext uri="{BB962C8B-B14F-4D97-AF65-F5344CB8AC3E}">
        <p14:creationId xmlns:p14="http://schemas.microsoft.com/office/powerpoint/2010/main" val="372613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B04DB-AEAB-5103-83B7-CF9BF1BBCE5E}"/>
              </a:ext>
            </a:extLst>
          </p:cNvPr>
          <p:cNvSpPr>
            <a:spLocks noGrp="1"/>
          </p:cNvSpPr>
          <p:nvPr>
            <p:ph type="title"/>
          </p:nvPr>
        </p:nvSpPr>
        <p:spPr/>
        <p:txBody>
          <a:bodyPr/>
          <a:lstStyle/>
          <a:p>
            <a:r>
              <a:rPr lang="en-US" dirty="0"/>
              <a:t>Vs of Big data</a:t>
            </a:r>
          </a:p>
        </p:txBody>
      </p:sp>
      <p:sp>
        <p:nvSpPr>
          <p:cNvPr id="7" name="Content Placeholder 6">
            <a:extLst>
              <a:ext uri="{FF2B5EF4-FFF2-40B4-BE49-F238E27FC236}">
                <a16:creationId xmlns:a16="http://schemas.microsoft.com/office/drawing/2014/main" id="{0C43EAD5-A0B3-3A01-05A4-876B5870F448}"/>
              </a:ext>
            </a:extLst>
          </p:cNvPr>
          <p:cNvSpPr>
            <a:spLocks noGrp="1"/>
          </p:cNvSpPr>
          <p:nvPr>
            <p:ph idx="1"/>
          </p:nvPr>
        </p:nvSpPr>
        <p:spPr/>
        <p:txBody>
          <a:bodyPr>
            <a:normAutofit/>
          </a:bodyPr>
          <a:lstStyle/>
          <a:p>
            <a:pPr marL="0" indent="0" algn="l">
              <a:buNone/>
            </a:pPr>
            <a:r>
              <a:rPr lang="en-US" b="1" i="0" dirty="0">
                <a:solidFill>
                  <a:srgbClr val="0D0D0D"/>
                </a:solidFill>
                <a:effectLst/>
                <a:latin typeface="Söhne"/>
              </a:rPr>
              <a:t>Variety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Variety refers to the diverse types and formats of data that comprise big data.</a:t>
            </a:r>
          </a:p>
          <a:p>
            <a:pPr algn="l">
              <a:buFont typeface="Arial" panose="020B0604020202020204" pitchFamily="34" charset="0"/>
              <a:buChar char="•"/>
            </a:pPr>
            <a:r>
              <a:rPr lang="en-US" b="0" i="0" dirty="0">
                <a:solidFill>
                  <a:srgbClr val="0D0D0D"/>
                </a:solidFill>
                <a:effectLst/>
                <a:latin typeface="Söhne"/>
              </a:rPr>
              <a:t>Big data includes </a:t>
            </a:r>
            <a:r>
              <a:rPr lang="en-US" b="1" i="0" dirty="0">
                <a:solidFill>
                  <a:srgbClr val="0D0D0D"/>
                </a:solidFill>
                <a:effectLst/>
                <a:latin typeface="Söhne"/>
              </a:rPr>
              <a:t>structured</a:t>
            </a:r>
            <a:r>
              <a:rPr lang="en-US" b="0" i="0" dirty="0">
                <a:solidFill>
                  <a:srgbClr val="0D0D0D"/>
                </a:solidFill>
                <a:effectLst/>
                <a:latin typeface="Söhne"/>
              </a:rPr>
              <a:t>, </a:t>
            </a:r>
            <a:r>
              <a:rPr lang="en-US" b="1" i="0" dirty="0">
                <a:solidFill>
                  <a:srgbClr val="0D0D0D"/>
                </a:solidFill>
                <a:effectLst/>
                <a:latin typeface="Söhne"/>
              </a:rPr>
              <a:t>semi-structured</a:t>
            </a:r>
            <a:r>
              <a:rPr lang="en-US" b="0" i="0" dirty="0">
                <a:solidFill>
                  <a:srgbClr val="0D0D0D"/>
                </a:solidFill>
                <a:effectLst/>
                <a:latin typeface="Söhne"/>
              </a:rPr>
              <a:t>, and </a:t>
            </a:r>
            <a:r>
              <a:rPr lang="en-US" b="1" i="0" dirty="0">
                <a:solidFill>
                  <a:srgbClr val="0D0D0D"/>
                </a:solidFill>
                <a:effectLst/>
                <a:latin typeface="Söhne"/>
              </a:rPr>
              <a:t>unstructured data</a:t>
            </a:r>
            <a:r>
              <a:rPr lang="en-US" b="0" i="0" dirty="0">
                <a:solidFill>
                  <a:srgbClr val="0D0D0D"/>
                </a:solidFill>
                <a:effectLst/>
                <a:latin typeface="Söhne"/>
              </a:rPr>
              <a:t> from a wide range of sources.</a:t>
            </a:r>
          </a:p>
          <a:p>
            <a:pPr algn="l">
              <a:buFont typeface="Arial" panose="020B0604020202020204" pitchFamily="34" charset="0"/>
              <a:buChar char="•"/>
            </a:pPr>
            <a:r>
              <a:rPr lang="en-US" b="0" i="0" dirty="0">
                <a:solidFill>
                  <a:srgbClr val="0D0D0D"/>
                </a:solidFill>
                <a:effectLst/>
                <a:latin typeface="Söhne"/>
              </a:rPr>
              <a:t>Managing and analyzing diverse data types present challenges in terms of integration, interoperability, and data quality.</a:t>
            </a:r>
          </a:p>
        </p:txBody>
      </p:sp>
    </p:spTree>
    <p:extLst>
      <p:ext uri="{BB962C8B-B14F-4D97-AF65-F5344CB8AC3E}">
        <p14:creationId xmlns:p14="http://schemas.microsoft.com/office/powerpoint/2010/main" val="315923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9C947163D0D9438ADFAABD5D135A8E" ma:contentTypeVersion="14" ma:contentTypeDescription="Create a new document." ma:contentTypeScope="" ma:versionID="4e1af9cc4a66754e05256819fc0cf4eb">
  <xsd:schema xmlns:xsd="http://www.w3.org/2001/XMLSchema" xmlns:xs="http://www.w3.org/2001/XMLSchema" xmlns:p="http://schemas.microsoft.com/office/2006/metadata/properties" xmlns:ns2="4365d7e7-07f8-46ee-9253-0d9db5cf0247" xmlns:ns3="c5e93d4a-e23b-42c8-8ff1-78131b2d8e46" targetNamespace="http://schemas.microsoft.com/office/2006/metadata/properties" ma:root="true" ma:fieldsID="3c80ef98cdf9bd0c93d5f9836eb0b425" ns2:_="" ns3:_="">
    <xsd:import namespace="4365d7e7-07f8-46ee-9253-0d9db5cf0247"/>
    <xsd:import namespace="c5e93d4a-e23b-42c8-8ff1-78131b2d8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5d7e7-07f8-46ee-9253-0d9db5cf02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b5eb382-fb55-4e68-ad83-511be951eceb}" ma:internalName="TaxCatchAll" ma:showField="CatchAllData" ma:web="4365d7e7-07f8-46ee-9253-0d9db5cf02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e93d4a-e23b-42c8-8ff1-78131b2d8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b19d95c-03cc-479b-95fc-186cd9d3511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5e93d4a-e23b-42c8-8ff1-78131b2d8e46">
      <Terms xmlns="http://schemas.microsoft.com/office/infopath/2007/PartnerControls"/>
    </lcf76f155ced4ddcb4097134ff3c332f>
    <TaxCatchAll xmlns="4365d7e7-07f8-46ee-9253-0d9db5cf0247" xsi:nil="true"/>
  </documentManagement>
</p:properties>
</file>

<file path=customXml/itemProps1.xml><?xml version="1.0" encoding="utf-8"?>
<ds:datastoreItem xmlns:ds="http://schemas.openxmlformats.org/officeDocument/2006/customXml" ds:itemID="{05B8836F-9A74-462E-B519-496BB60E9A6C}">
  <ds:schemaRefs>
    <ds:schemaRef ds:uri="http://schemas.microsoft.com/sharepoint/v3/contenttype/forms"/>
  </ds:schemaRefs>
</ds:datastoreItem>
</file>

<file path=customXml/itemProps2.xml><?xml version="1.0" encoding="utf-8"?>
<ds:datastoreItem xmlns:ds="http://schemas.openxmlformats.org/officeDocument/2006/customXml" ds:itemID="{7115461F-C217-4B87-BCC8-C4CF11559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5d7e7-07f8-46ee-9253-0d9db5cf0247"/>
    <ds:schemaRef ds:uri="c5e93d4a-e23b-42c8-8ff1-78131b2d8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F95904-E683-4C22-991D-810AC065F2BA}">
  <ds:schemaRefs>
    <ds:schemaRef ds:uri="http://schemas.microsoft.com/office/2006/metadata/properties"/>
    <ds:schemaRef ds:uri="http://schemas.microsoft.com/office/infopath/2007/PartnerControls"/>
    <ds:schemaRef ds:uri="c5e93d4a-e23b-42c8-8ff1-78131b2d8e46"/>
    <ds:schemaRef ds:uri="4365d7e7-07f8-46ee-9253-0d9db5cf0247"/>
  </ds:schemaRefs>
</ds:datastoreItem>
</file>

<file path=docProps/app.xml><?xml version="1.0" encoding="utf-8"?>
<Properties xmlns="http://schemas.openxmlformats.org/officeDocument/2006/extended-properties" xmlns:vt="http://schemas.openxmlformats.org/officeDocument/2006/docPropsVTypes">
  <TotalTime>13413</TotalTime>
  <Words>1716</Words>
  <Application>Microsoft Office PowerPoint</Application>
  <PresentationFormat>Widescreen</PresentationFormat>
  <Paragraphs>152</Paragraphs>
  <Slides>26</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vt:lpstr>
      <vt:lpstr>Calibri</vt:lpstr>
      <vt:lpstr>Calibri Light</vt:lpstr>
      <vt:lpstr>Söhne</vt:lpstr>
      <vt:lpstr>Times New Roman</vt:lpstr>
      <vt:lpstr>Wingdings</vt:lpstr>
      <vt:lpstr>ヒラギノ角ゴ Pro W3</vt:lpstr>
      <vt:lpstr>Office Theme</vt:lpstr>
      <vt:lpstr>Programming for Big data</vt:lpstr>
      <vt:lpstr>Python and its market position</vt:lpstr>
      <vt:lpstr>IDE for Python</vt:lpstr>
      <vt:lpstr>What is data?</vt:lpstr>
      <vt:lpstr>What is Big data?</vt:lpstr>
      <vt:lpstr>Characteristics of Big data</vt:lpstr>
      <vt:lpstr>Vs of Big data</vt:lpstr>
      <vt:lpstr>Vs of Big data</vt:lpstr>
      <vt:lpstr>Vs of Big data</vt:lpstr>
      <vt:lpstr>Vs of Big data</vt:lpstr>
      <vt:lpstr>Vs of Big data</vt:lpstr>
      <vt:lpstr>Impact of Big data</vt:lpstr>
      <vt:lpstr>Big Data Examples</vt:lpstr>
      <vt:lpstr>Big Data Examples</vt:lpstr>
      <vt:lpstr>Sources of Big Data</vt:lpstr>
      <vt:lpstr>Big Data Adoption</vt:lpstr>
      <vt:lpstr>Big Data And Data Science Relationship</vt:lpstr>
      <vt:lpstr>Big Data Platform</vt:lpstr>
      <vt:lpstr>Big Data Platform</vt:lpstr>
      <vt:lpstr>Big Data Platform</vt:lpstr>
      <vt:lpstr>Skills for Data Scientists</vt:lpstr>
      <vt:lpstr>Skills for Data Scientists</vt:lpstr>
      <vt:lpstr>Skills for Data Scientists</vt:lpstr>
      <vt:lpstr>Skills for Data Scientists</vt:lpstr>
      <vt:lpstr>Skills for Data Scientists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FARHAN DAWOOD</dc:creator>
  <cp:lastModifiedBy>Misbhah Naz</cp:lastModifiedBy>
  <cp:revision>164</cp:revision>
  <dcterms:created xsi:type="dcterms:W3CDTF">2019-03-27T08:58:33Z</dcterms:created>
  <dcterms:modified xsi:type="dcterms:W3CDTF">2024-03-14T20:45:36Z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0x010100C59C947163D0D9438ADFAABD5D135A8E</vt:lpwstr>
  </property>
</Properties>
</file>