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  <p:sldMasterId id="2147483720" r:id="rId8"/>
    <p:sldMasterId id="2147483732" r:id="rId9"/>
    <p:sldMasterId id="2147483744" r:id="rId10"/>
    <p:sldMasterId id="2147483756" r:id="rId11"/>
    <p:sldMasterId id="2147483768" r:id="rId12"/>
  </p:sldMasterIdLst>
  <p:notesMasterIdLst>
    <p:notesMasterId r:id="rId84"/>
  </p:notesMasterIdLst>
  <p:sldIdLst>
    <p:sldId id="256" r:id="rId13"/>
    <p:sldId id="259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31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32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84489" autoAdjust="0"/>
  </p:normalViewPr>
  <p:slideViewPr>
    <p:cSldViewPr snapToGrid="0">
      <p:cViewPr varScale="1">
        <p:scale>
          <a:sx n="70" d="100"/>
          <a:sy n="70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76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59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8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slide" Target="slides/slide65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slide" Target="slides/slide68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slide" Target="slides/slide7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20FC9-4A55-43B8-9A7D-CCEE1CADDEFB}" type="datetimeFigureOut">
              <a:rPr lang="en-US" smtClean="0"/>
              <a:t>29-Mar-2024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F331-A338-4450-9AAC-D146553B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87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1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156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03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4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7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1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99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12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23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2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3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53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8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77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48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00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3359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05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63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99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9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76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54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68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B6C11FF-AA8B-4C1C-BCC2-CC465FE25C0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453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FA6D0167-6A60-41B8-9556-23EF950D0B9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187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AA3554-A2C9-48EE-9D32-4FCF1F5A734C}" type="slidenum">
              <a:rPr lang="en-US" altLang="en-US">
                <a:solidFill>
                  <a:prstClr val="black"/>
                </a:solidFill>
              </a:rPr>
              <a:pPr/>
              <a:t>40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805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0DB1B9-8D72-497E-94A6-42EDF3D6178A}" type="slidenum">
              <a:rPr lang="en-US" altLang="en-US">
                <a:solidFill>
                  <a:prstClr val="black"/>
                </a:solidFill>
              </a:rPr>
              <a:pPr/>
              <a:t>41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862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85B4CC-892D-4D14-845E-01639A540685}" type="slidenum">
              <a:rPr lang="en-US" altLang="en-US">
                <a:solidFill>
                  <a:prstClr val="black"/>
                </a:solidFill>
              </a:rPr>
              <a:pPr/>
              <a:t>42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167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9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5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05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3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A8AEB9-30E3-4852-98DB-D0B9FB53F93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0484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951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002854-634C-4561-B0F1-BC3225B2A28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253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5353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B59ED9-DFF7-431E-BD99-DFE4BFF5CC6B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2689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48C2552-B046-4C37-A38E-6212D7DC5E79}" type="slidenum">
              <a:rPr lang="en-US" altLang="en-US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8611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738E6A-D355-4933-8D32-567A7CEFFF65}" type="slidenum">
              <a:rPr lang="en-US" altLang="en-US">
                <a:solidFill>
                  <a:prstClr val="black"/>
                </a:solidFill>
              </a:rPr>
              <a:pPr/>
              <a:t>56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7A4B17BE-061A-42BF-9084-A43E2202A99B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56</a:t>
            </a:fld>
            <a:endParaRPr lang="en-US" altLang="en-US" sz="1200"/>
          </a:p>
        </p:txBody>
      </p:sp>
      <p:sp>
        <p:nvSpPr>
          <p:cNvPr id="28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824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4FEF66-F405-4424-BD42-A87C2C5ECA27}" type="slidenum">
              <a:rPr lang="en-US" altLang="en-US">
                <a:solidFill>
                  <a:prstClr val="black"/>
                </a:solidFill>
              </a:rPr>
              <a:pPr/>
              <a:t>57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E479C13B-7303-4C2C-86F8-5647E7CFA660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57</a:t>
            </a:fld>
            <a:endParaRPr lang="en-US" altLang="en-US" sz="1200"/>
          </a:p>
        </p:txBody>
      </p:sp>
      <p:sp>
        <p:nvSpPr>
          <p:cNvPr id="29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101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5B00A-EEBF-47F5-AC9C-2DABA3E29EF5}" type="slidenum">
              <a:rPr lang="en-US" altLang="en-US">
                <a:solidFill>
                  <a:prstClr val="black"/>
                </a:solidFill>
              </a:rPr>
              <a:pPr/>
              <a:t>58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9958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515D13-8807-4568-AF5E-FD550E890B97}" type="slidenum">
              <a:rPr lang="en-US" altLang="en-US">
                <a:solidFill>
                  <a:prstClr val="black"/>
                </a:solidFill>
              </a:rPr>
              <a:pPr/>
              <a:t>59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0F3EA2A7-6849-4BC5-8C96-584F7A459A69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59</a:t>
            </a:fld>
            <a:endParaRPr lang="en-US" altLang="en-US" sz="1200"/>
          </a:p>
        </p:txBody>
      </p:sp>
      <p:sp>
        <p:nvSpPr>
          <p:cNvPr id="31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05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21F45E-D0C2-4526-A131-CA62B48C9FFB}" type="slidenum">
              <a:rPr lang="en-US" altLang="en-US">
                <a:solidFill>
                  <a:prstClr val="black"/>
                </a:solidFill>
              </a:rPr>
              <a:pPr/>
              <a:t>60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987C52BB-FD41-482C-83E1-A7B15B37F978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60</a:t>
            </a:fld>
            <a:endParaRPr lang="en-US" altLang="en-US" sz="1200"/>
          </a:p>
        </p:txBody>
      </p:sp>
      <p:sp>
        <p:nvSpPr>
          <p:cNvPr id="32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84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526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389D3F-777A-4E6F-A492-CEBA98ABBD03}" type="slidenum">
              <a:rPr lang="en-US" altLang="en-US">
                <a:solidFill>
                  <a:prstClr val="black"/>
                </a:solidFill>
              </a:rPr>
              <a:pPr/>
              <a:t>61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1789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F7729B-380A-4838-8150-F6DD0DB817EA}" type="slidenum">
              <a:rPr lang="en-US" altLang="en-US">
                <a:solidFill>
                  <a:prstClr val="black"/>
                </a:solidFill>
              </a:rPr>
              <a:pPr/>
              <a:t>62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4B48036B-064E-429F-AB43-1D8724258619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62</a:t>
            </a:fld>
            <a:endParaRPr lang="en-US" altLang="en-US" sz="1200"/>
          </a:p>
        </p:txBody>
      </p:sp>
      <p:sp>
        <p:nvSpPr>
          <p:cNvPr id="34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469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8C413E-14D7-4A02-AD62-16866FD82F89}" type="slidenum">
              <a:rPr lang="en-US" altLang="en-US">
                <a:solidFill>
                  <a:prstClr val="black"/>
                </a:solidFill>
              </a:rPr>
              <a:pPr/>
              <a:t>63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4E2D572B-AFB1-4304-890E-3D16A93DF3A6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63</a:t>
            </a:fld>
            <a:endParaRPr lang="en-US" altLang="en-US" sz="1200"/>
          </a:p>
        </p:txBody>
      </p:sp>
      <p:sp>
        <p:nvSpPr>
          <p:cNvPr id="35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381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89DBE8-E7A5-4DFF-B11E-A445AD5DA59F}" type="slidenum">
              <a:rPr lang="en-US" altLang="en-US">
                <a:solidFill>
                  <a:prstClr val="black"/>
                </a:solidFill>
              </a:rPr>
              <a:pPr/>
              <a:t>64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4C7CD53B-C7C3-4E91-80A8-4D63046BEC54}" type="slidenum">
              <a:rPr lang="en-US" altLang="en-US" sz="1200"/>
              <a:pPr algn="r"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64</a:t>
            </a:fld>
            <a:endParaRPr lang="en-US" altLang="en-US" sz="1200"/>
          </a:p>
        </p:txBody>
      </p:sp>
      <p:sp>
        <p:nvSpPr>
          <p:cNvPr id="36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CA" altLang="en-US">
              <a:latin typeface="Arial" panose="020B0604020202020204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136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2FB0F4-92FA-4C12-BED6-84E2556E1D81}" type="slidenum">
              <a:rPr lang="en-US" altLang="en-US">
                <a:solidFill>
                  <a:prstClr val="black"/>
                </a:solidFill>
              </a:rPr>
              <a:pPr/>
              <a:t>65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376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FBA792-D7C6-4B13-83DD-2F14967E7514}" type="slidenum">
              <a:rPr lang="en-US" altLang="en-US">
                <a:solidFill>
                  <a:prstClr val="black"/>
                </a:solidFill>
              </a:rPr>
              <a:pPr/>
              <a:t>66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9023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DFB46C-C10F-47FD-9A46-1ED941B3CBD2}" type="slidenum">
              <a:rPr lang="en-US" altLang="en-US">
                <a:solidFill>
                  <a:prstClr val="black"/>
                </a:solidFill>
              </a:rPr>
              <a:pPr/>
              <a:t>67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8613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6E62D9-DE0D-4329-9CC7-F06AAB33337B}" type="slidenum">
              <a:rPr lang="en-US" altLang="en-US">
                <a:solidFill>
                  <a:prstClr val="black"/>
                </a:solidFill>
              </a:rPr>
              <a:pPr/>
              <a:t>68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06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4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8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35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468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ndale Mono" charset="0"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743200" y="1447800"/>
            <a:ext cx="6604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4477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8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331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815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68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95400"/>
            <a:ext cx="568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043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815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65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29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99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64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21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541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0"/>
            <a:ext cx="28956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0"/>
            <a:ext cx="84836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501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FBE7C-370F-449B-B319-98C38B4B5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321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84782-537B-47D1-9F87-6068DF88EA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0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EBF56F-BFE1-4132-B779-7E46894EB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379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295400"/>
            <a:ext cx="5687484" cy="556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084" y="1295400"/>
            <a:ext cx="5689600" cy="556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AC92B-82E0-4C04-944D-2ECDC1AE2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26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CA54C-2906-4091-B0F2-46363BA42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977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649C7-A1C2-40C2-ACE8-AD2A6CFEC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778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A701A-AF71-4A51-A413-E608EA2AC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3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385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7CF50-19B3-4C35-B215-6C3C699B7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39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11AF5-60DE-43D7-99DC-9CACCC659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46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281D1-9A36-48A5-A014-C08FA491F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630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1"/>
            <a:ext cx="2893484" cy="6856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"/>
            <a:ext cx="8483600" cy="6856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56BF2-EBA0-4836-AD89-D03C658DEB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5558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189169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9AFDAD6A-140E-4A2F-BA1D-9B8B7C72B846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374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F2202B5B-686F-4FEA-9A30-B09A7CA54E59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4718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B962E644-1965-4461-8FF0-9883AB28EB51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0559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2BE18E59-1C01-49A0-8B91-DC839B28C214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0904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81334680-4AD5-4368-B78E-9A1906FC6048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7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6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B49E6525-39B3-4608-AF48-F2B4EBECE61A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9896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DFEDD8D5-44AD-4060-B9B9-D145698DC94D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2516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BA642C40-525D-4A0B-A41C-E2F0A50E2254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0329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4BEAA57B-ABC8-450B-B802-549AC2EA07D3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7712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fld id="{C1AF6D76-312F-4648-A4F6-6258AD48AE85}" type="slidenum"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1022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57978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8072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9078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295401"/>
            <a:ext cx="5687484" cy="495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084" y="1295401"/>
            <a:ext cx="5689600" cy="495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890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50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174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3914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6437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1112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0566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92713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-146050"/>
            <a:ext cx="2893484" cy="6392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-146050"/>
            <a:ext cx="8483600" cy="639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5335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13934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1120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99654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295401"/>
            <a:ext cx="5687484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084" y="1295401"/>
            <a:ext cx="5689600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63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93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03556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8667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5241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038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3866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33952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-146050"/>
            <a:ext cx="2893484" cy="6392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-146050"/>
            <a:ext cx="8483600" cy="639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456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12192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712977-598D-41AB-8CAC-1FBEFFE15D9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9481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55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2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2133600" y="741364"/>
            <a:ext cx="7213600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3" name="Rectangle 27"/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lnSpc>
                <a:spcPct val="102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kumimoji="0" lang="en-GB" alt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45252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A66D38-1953-4B82-9F5A-AEBDC169A6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01914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6A9F1E-05EB-4049-9FFC-60FC3B84FAB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820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031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59944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9944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9CE758-9558-4433-8033-7801543CCA7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91582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6D3C6A-AA79-446F-AD14-58892A211B4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4667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94B0E1-56D7-4BD0-8881-FF83BC20735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95599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BAA745-8C92-419C-BEF6-E800FF363DE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15586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22D8C1-9996-4FB3-8114-2F916069A2D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66026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0D0165-2AD5-4340-9475-38DF886051F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75258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D30F0-D96D-45C0-9B60-52017F5E0EF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5224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F99952-78ED-4E09-885C-D12BCB772F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18000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ndale Mono" charset="0"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743200" y="1447800"/>
            <a:ext cx="6604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4477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81708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595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86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3550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68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95400"/>
            <a:ext cx="568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98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0306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9929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9187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8914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638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51622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0"/>
            <a:ext cx="28956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0"/>
            <a:ext cx="84836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6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85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159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4312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5981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295401"/>
            <a:ext cx="5687484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084" y="1295401"/>
            <a:ext cx="5689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915958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44574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587499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574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67923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98703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4276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-146050"/>
            <a:ext cx="2893484" cy="596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-146050"/>
            <a:ext cx="8483600" cy="596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6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29-Mar-2024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ndale Mono" charset="0"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95400"/>
            <a:ext cx="1158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1" y="6096000"/>
            <a:ext cx="3263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10972800" y="6356351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ts val="500"/>
              </a:spcBef>
              <a:spcAft>
                <a:spcPct val="0"/>
              </a:spcAft>
            </a:pPr>
            <a:fld id="{6C4FDADB-5EC0-489D-ABE7-F9B1FA63CE81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ヒラギノ角ゴ Pro W3" charset="-128"/>
          <a:cs typeface="ヒラギノ角ゴ Pro W3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  <a:ea typeface="ヒラギノ角ゴ Pro W3" charset="-128"/>
          <a:cs typeface="ヒラギノ角ゴ Pro W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  <a:ea typeface="ヒラギノ角ゴ Pro W3" charset="-128"/>
          <a:cs typeface="ヒラギノ角ゴ Pro W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  <a:ea typeface="ヒラギノ角ゴ Pro W3" charset="-128"/>
          <a:cs typeface="ヒラギノ角ゴ Pro W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  <a:ea typeface="ヒラギノ角ゴ Pro W3" charset="-128"/>
          <a:cs typeface="ヒラギノ角ゴ Pro W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ヒラギノ角ゴ Pro W3" pitchFamily="-108" charset="-128"/>
          <a:cs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08" charset="-128"/>
          <a:cs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08" charset="-128"/>
          <a:cs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08" charset="-128"/>
          <a:cs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1"/>
            <a:ext cx="10970684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9000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95400"/>
            <a:ext cx="11580284" cy="556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11341101" y="6443664"/>
            <a:ext cx="27516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1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200">
                <a:solidFill>
                  <a:srgbClr val="424242"/>
                </a:solidFill>
                <a:latin typeface="Verdana" panose="020B060403050404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SzPct val="100000"/>
            </a:pPr>
            <a:fld id="{2BF3171C-07E6-43FB-8C1C-BD36A1B91F7E}" type="slidenum">
              <a:rPr lang="en-US" altLang="en-US"/>
              <a:pPr defTabSz="45720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FFFFFF"/>
          </a:solidFill>
          <a:latin typeface="Tahoma Bold" charset="0"/>
          <a:ea typeface="ヒラギノ角ゴ ProN W6" charset="-128"/>
          <a:cs typeface="ヒラギノ角ゴ ProN W6" charset="-128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0363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2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anose="05050102010706020507" pitchFamily="18" charset="2"/>
        <a:buChar char="·"/>
        <a:defRPr sz="24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5A9FD4"/>
              </a:gs>
              <a:gs pos="100000">
                <a:srgbClr val="244E72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-146050"/>
            <a:ext cx="10970684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95401"/>
            <a:ext cx="11580284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" y="6096000"/>
            <a:ext cx="3263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972800" y="6356351"/>
            <a:ext cx="10160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defTabSz="457200" eaLnBrk="1" fontAlgn="base" hangingPunct="1">
              <a:spcBef>
                <a:spcPts val="500"/>
              </a:spcBef>
              <a:spcAft>
                <a:spcPct val="0"/>
              </a:spcAft>
              <a:buSzPct val="100000"/>
            </a:pPr>
            <a:fld id="{703B35DE-E79A-4D7C-8486-140522A74836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defTabSz="457200" eaLnBrk="1" fontAlgn="base" hangingPunct="1">
                <a:spcBef>
                  <a:spcPts val="50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4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rgbClr val="FFFFFF"/>
          </a:solidFill>
          <a:latin typeface="Tahoma" charset="0"/>
          <a:ea typeface="SimSun" charset="-122"/>
          <a:cs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5A9FD4"/>
              </a:gs>
              <a:gs pos="100000">
                <a:srgbClr val="244E72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-146050"/>
            <a:ext cx="10970684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95401"/>
            <a:ext cx="11580284" cy="495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" y="6096000"/>
            <a:ext cx="32639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2448" t="10524" r="5743" b="1579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0972800" y="6356351"/>
            <a:ext cx="1016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449263" fontAlgn="base">
              <a:spcBef>
                <a:spcPts val="500"/>
              </a:spcBef>
              <a:spcAft>
                <a:spcPct val="0"/>
              </a:spcAft>
              <a:buSzPct val="55000"/>
            </a:pPr>
            <a:fld id="{09CF87E4-DBCB-41C6-A1AD-ACE992682E8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pPr algn="r" defTabSz="449263" fontAlgn="base">
                <a:spcBef>
                  <a:spcPts val="500"/>
                </a:spcBef>
                <a:spcAft>
                  <a:spcPct val="0"/>
                </a:spcAft>
                <a:buSzPct val="55000"/>
              </a:pPr>
              <a:t>‹#›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8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55" name="Picture 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6"/>
            <a:ext cx="1727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804651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12192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fld id="{F432C1AD-8088-464C-9AC3-9A414A52810F}" type="slidenum">
              <a:rPr lang="en-US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fontAlgn="base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41463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ndale Mono" charset="0"/>
              <a:buNone/>
            </a:pP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95400"/>
            <a:ext cx="1158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1" y="6096000"/>
            <a:ext cx="3263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10972800" y="6356351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ts val="500"/>
              </a:spcBef>
              <a:spcAft>
                <a:spcPct val="0"/>
              </a:spcAft>
            </a:pPr>
            <a:fld id="{8A6E85EB-1859-46F2-AA8D-8990474C21BB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fontAlgn="base" hangingPunct="1">
                <a:spcBef>
                  <a:spcPts val="500"/>
                </a:spcBef>
                <a:spcAft>
                  <a:spcPct val="0"/>
                </a:spcAft>
              </a:pPr>
              <a:t>‹#›</a:t>
            </a:fld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1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5A9FD4"/>
              </a:gs>
              <a:gs pos="100000">
                <a:srgbClr val="244E72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-146050"/>
            <a:ext cx="10970684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95401"/>
            <a:ext cx="1158028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" y="6096000"/>
            <a:ext cx="32639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2448" t="10524" r="5743" b="1579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0972800" y="6356351"/>
            <a:ext cx="1016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49263" fontAlgn="base">
              <a:spcBef>
                <a:spcPts val="500"/>
              </a:spcBef>
              <a:spcAft>
                <a:spcPct val="0"/>
              </a:spcAft>
              <a:buSzPct val="100000"/>
            </a:pPr>
            <a:fld id="{26E17154-F4B2-474E-9358-71E2C3315497}" type="slidenum">
              <a:rPr lang="en-CA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CA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8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FFFFFF"/>
          </a:solidFill>
          <a:latin typeface="Tahoma" panose="020B0604030504040204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8328"/>
            <a:ext cx="9144000" cy="2387600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Introduction to Python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621195"/>
            <a:ext cx="6477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4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2416176" y="265043"/>
            <a:ext cx="7358063" cy="715618"/>
          </a:xfrm>
          <a:prstGeom prst="rect">
            <a:avLst/>
          </a:prstGeom>
          <a:ln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 b="1">
                <a:solidFill>
                  <a:srgbClr val="FFFFFF"/>
                </a:solidFill>
                <a:latin typeface="Tahoma" charset="0"/>
                <a:ea typeface="SimSun" charset="-122"/>
                <a:cs typeface="SimSun" charset="-122"/>
              </a:defRPr>
            </a:lvl9pPr>
          </a:lstStyle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altLang="en-US" kern="0" dirty="0"/>
              <a:t>list indexing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87897" y="1619250"/>
            <a:ext cx="10469216" cy="1304925"/>
          </a:xfrm>
          <a:prstGeom prst="rect">
            <a:avLst/>
          </a:prstGeom>
          <a:ln/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7413" indent="-571500">
              <a:spcBef>
                <a:spcPts val="2400"/>
              </a:spcBef>
              <a:buSzPct val="171000"/>
              <a:buFont typeface="Gill Sans" pitchFamily="32" charset="0"/>
              <a:buChar char="•"/>
              <a:tabLst>
                <a:tab pos="1457325" algn="l"/>
                <a:tab pos="2371725" algn="l"/>
                <a:tab pos="3286125" algn="l"/>
                <a:tab pos="4200525" algn="l"/>
                <a:tab pos="5114925" algn="l"/>
                <a:tab pos="6029325" algn="l"/>
                <a:tab pos="6943725" algn="l"/>
                <a:tab pos="7858125" algn="l"/>
                <a:tab pos="8772525" algn="l"/>
                <a:tab pos="9686925" algn="l"/>
                <a:tab pos="10601325" algn="l"/>
              </a:tabLst>
            </a:pPr>
            <a:r>
              <a:rPr lang="en-CA" altLang="en-US" kern="0" dirty="0"/>
              <a:t>lists can be indexed with positive or negative numbers (we’ve seen this before!)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741488" y="2924175"/>
          <a:ext cx="8674100" cy="3397113"/>
        </p:xfrm>
        <a:graphic>
          <a:graphicData uri="http://schemas.openxmlformats.org/drawingml/2006/table">
            <a:tbl>
              <a:tblPr/>
              <a:tblGrid>
                <a:gridCol w="142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32371"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ヒラギノ角ゴ ProN W3" charset="-128"/>
                        </a:rPr>
                        <a:t>index</a:t>
                      </a:r>
                    </a:p>
                  </a:txBody>
                  <a:tcPr marL="63360" marR="63360" marT="95112" marB="633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0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2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3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4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5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6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7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71"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N W3" charset="-128"/>
                        </a:rPr>
                        <a:t>value</a:t>
                      </a:r>
                    </a:p>
                  </a:txBody>
                  <a:tcPr marL="63360" marR="63360" marT="98640" marB="63360" horzOverflow="overflow">
                    <a:lnL>
                      <a:noFill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9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14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12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19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16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18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24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15</a:t>
                      </a:r>
                    </a:p>
                  </a:txBody>
                  <a:tcPr marL="114480" marR="114480" marT="129222" marB="11448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371"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  <a:ea typeface="ヒラギノ角ゴ ProN W3" charset="-128"/>
                        </a:rPr>
                        <a:t>index</a:t>
                      </a:r>
                    </a:p>
                  </a:txBody>
                  <a:tcPr marL="63360" marR="63360" marT="98640" marB="633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-8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-7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-6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-5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-4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-3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-2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39688" marR="0" lvl="0" indent="0" algn="ctr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CA" altLang="en-US" sz="3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-1</a:t>
                      </a:r>
                    </a:p>
                  </a:txBody>
                  <a:tcPr marL="114480" marR="114480" marT="129222" marB="114480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95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11200" y="2399269"/>
            <a:ext cx="10668000" cy="1817132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0400" y="4511814"/>
            <a:ext cx="10668000" cy="1740932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['dog', 'cow', 'horse']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indexing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any item in the sequence using its index</a:t>
            </a:r>
          </a:p>
        </p:txBody>
      </p:sp>
    </p:spTree>
    <p:extLst>
      <p:ext uri="{BB962C8B-B14F-4D97-AF65-F5344CB8AC3E}">
        <p14:creationId xmlns:p14="http://schemas.microsoft.com/office/powerpoint/2010/main" val="21749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96000" y="2291689"/>
            <a:ext cx="5181600" cy="491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16000" y="2819400"/>
          <a:ext cx="10261601" cy="3937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6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Code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Result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Explanation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'omp'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Items 1 to 3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'opt'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Items 1, 3, 5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'puter'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Items 3 to end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'compu'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Items 0 to 4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'r'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Last item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'ter'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Last 3 items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'comput'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All except last 2 items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0" y="2209801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slicing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 out substrings, </a:t>
            </a:r>
            <a:r>
              <a:rPr lang="en-US" dirty="0" err="1"/>
              <a:t>sublists</a:t>
            </a:r>
            <a:r>
              <a:rPr lang="en-US" dirty="0"/>
              <a:t>, </a:t>
            </a:r>
            <a:r>
              <a:rPr lang="en-US" dirty="0" err="1"/>
              <a:t>subtuples</a:t>
            </a:r>
            <a:r>
              <a:rPr lang="en-US" dirty="0"/>
              <a:t> using indexes</a:t>
            </a:r>
            <a:br>
              <a:rPr lang="en-US" dirty="0"/>
            </a:br>
            <a:r>
              <a:rPr lang="en-US" dirty="0"/>
              <a:t>[start : end : step]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7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+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0" dirty="0">
                <a:ea typeface="ＭＳ Ｐゴシック" panose="020B0600070205080204" pitchFamily="34" charset="-128"/>
              </a:rPr>
              <a:t>The + operator produces a </a:t>
            </a:r>
            <a:r>
              <a:rPr lang="en-US" altLang="en-US" sz="2800" b="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 sz="2800" b="0" dirty="0">
                <a:ea typeface="ＭＳ Ｐゴシック" panose="020B0600070205080204" pitchFamily="34" charset="-128"/>
              </a:rPr>
              <a:t>  tuple, list, or string whose value is the concatenation of its arguments.</a:t>
            </a:r>
            <a:endParaRPr lang="en-US" altLang="en-US" sz="3200" b="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3) + (4, 5, 6)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(1, 2, 3, 4, 5, 6)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3] + [4, 5, 6]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3, 4, 5, 6]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 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 ” 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“World”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83398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11200" y="24246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8269"/>
            <a:ext cx="10668000" cy="1817132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[‘dog', 'cow'] + ['horse']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(x)		# prints [‘dog',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adding / concatenating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2 sequences of the same type using </a:t>
            </a:r>
            <a:r>
              <a:rPr lang="en-US" b="1" dirty="0"/>
              <a:t>+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* Operator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0" dirty="0">
                <a:ea typeface="ＭＳ Ｐゴシック" panose="020B0600070205080204" pitchFamily="34" charset="-128"/>
              </a:rPr>
              <a:t>The * operator produces a </a:t>
            </a:r>
            <a:r>
              <a:rPr lang="en-US" altLang="en-US" sz="2800" b="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 sz="2800" b="0" dirty="0">
                <a:ea typeface="ＭＳ Ｐゴシック" panose="020B0600070205080204" pitchFamily="34" charset="-128"/>
              </a:rPr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3)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3]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000" b="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HelloHelloHello</a:t>
            </a:r>
            <a:r>
              <a:rPr lang="en-US" altLang="en-US" sz="2000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9918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02E92AB6-7DD4-48F9-AB8A-1F26E4FBAACC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16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38915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38920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String Concatenation</a:t>
            </a: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1676400" y="1066800"/>
            <a:ext cx="8991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381000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Integers and strings cannot be concatenated in Python.</a:t>
            </a:r>
          </a:p>
          <a:p>
            <a:pPr lvl="1" defTabSz="4572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Workarounds:</a:t>
            </a:r>
          </a:p>
          <a:p>
            <a:pPr lvl="1" defTabSz="4572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value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	- converts a value into a string</a:t>
            </a:r>
          </a:p>
          <a:p>
            <a:pPr lvl="1" defTabSz="4572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value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value)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- prints values, separated by a space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2057400" y="2895600"/>
            <a:ext cx="8305800" cy="3200400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</p:spPr>
        <p:txBody>
          <a:bodyPr lIns="88920" tIns="88920" rIns="182880" bIns="88920"/>
          <a:lstStyle>
            <a:lvl1pPr marL="4763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4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print("Thou shalt not count to " + </a:t>
            </a:r>
            <a:r>
              <a:rPr lang="en-US" altLang="en-US" sz="1800" dirty="0">
                <a:solidFill>
                  <a:srgbClr val="8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".")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1800" dirty="0" err="1">
                <a:solidFill>
                  <a:srgbClr val="8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TypeError</a:t>
            </a:r>
            <a:r>
              <a:rPr lang="en-US" altLang="en-US" sz="1800" dirty="0">
                <a:solidFill>
                  <a:srgbClr val="8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: cannot concatenate 'str' and 'int' objects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sz="1800" dirty="0">
              <a:solidFill>
                <a:srgbClr val="80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print("Thou shalt not count to " + </a:t>
            </a:r>
            <a:r>
              <a:rPr lang="en-US" altLang="en-US" sz="1800" dirty="0">
                <a:solidFill>
                  <a:srgbClr val="333399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str(x)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".")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Thou shalt not count to 4.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print(x + 1, "is out of the question.")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is out of the question.</a:t>
            </a:r>
          </a:p>
          <a:p>
            <a:pPr defTabSz="4572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62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1"/>
            <a:ext cx="10972800" cy="12573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Multiply a sequence using </a:t>
            </a:r>
            <a:r>
              <a:rPr lang="en-US" sz="32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200" y="24246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8269"/>
            <a:ext cx="10668000" cy="1715532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1"/>
            <a:ext cx="10972800" cy="12573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Test whether an item is </a:t>
            </a:r>
            <a:r>
              <a:rPr lang="en-US" sz="3200" b="1" dirty="0"/>
              <a:t>in</a:t>
            </a:r>
            <a:r>
              <a:rPr lang="en-US" sz="3200" dirty="0"/>
              <a:t> or </a:t>
            </a:r>
            <a:r>
              <a:rPr lang="en-US" sz="3200" b="1" dirty="0"/>
              <a:t>not in </a:t>
            </a:r>
            <a:r>
              <a:rPr lang="en-US" sz="3200" dirty="0"/>
              <a:t>a sequence</a:t>
            </a:r>
            <a:endParaRPr lang="en-US" sz="3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711200" y="24246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8269"/>
            <a:ext cx="10668000" cy="1715532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[‘dog', 'cow', 'horse']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3462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Iterate through the items in</a:t>
            </a:r>
            <a:r>
              <a:rPr lang="en-US" sz="3200" b="1" dirty="0"/>
              <a:t> </a:t>
            </a:r>
            <a:r>
              <a:rPr lang="en-US" sz="3200" dirty="0"/>
              <a:t>a sequence</a:t>
            </a:r>
            <a:endParaRPr lang="en-US" sz="3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711200" y="2323069"/>
            <a:ext cx="10668000" cy="1918732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50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50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50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8269"/>
            <a:ext cx="10668000" cy="2020332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Interpreted Languages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interpreted</a:t>
            </a:r>
          </a:p>
          <a:p>
            <a:pPr lvl="1" eaLnBrk="1" hangingPunct="1"/>
            <a:r>
              <a:rPr lang="en-US" altLang="en-US">
                <a:ea typeface="ヒラギノ角ゴ Pro W3" charset="-128"/>
              </a:rPr>
              <a:t>Not compiled like Java</a:t>
            </a:r>
          </a:p>
          <a:p>
            <a:pPr lvl="1" eaLnBrk="1" hangingPunct="1"/>
            <a:r>
              <a:rPr lang="en-US" altLang="en-US">
                <a:ea typeface="ヒラギノ角ゴ Pro W3" charset="-128"/>
              </a:rPr>
              <a:t>Code is written and then directly executed by an </a:t>
            </a:r>
            <a:r>
              <a:rPr lang="en-US" altLang="en-US" b="1">
                <a:ea typeface="ヒラギノ角ゴ Pro W3" charset="-128"/>
              </a:rPr>
              <a:t>interpreter</a:t>
            </a:r>
          </a:p>
          <a:p>
            <a:pPr lvl="1" eaLnBrk="1" hangingPunct="1"/>
            <a:r>
              <a:rPr lang="en-US" altLang="en-US">
                <a:ea typeface="ヒラギノ角ゴ Pro W3" charset="-128"/>
              </a:rPr>
              <a:t>Type commands into interpreter and see immediate results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524000" y="3276600"/>
            <a:ext cx="6172200" cy="2203450"/>
            <a:chOff x="860" y="3101"/>
            <a:chExt cx="3843" cy="1153"/>
          </a:xfrm>
        </p:grpSpPr>
        <p:sp>
          <p:nvSpPr>
            <p:cNvPr id="18438" name="Line 19"/>
            <p:cNvSpPr>
              <a:spLocks noChangeShapeType="1"/>
            </p:cNvSpPr>
            <p:nvPr/>
          </p:nvSpPr>
          <p:spPr bwMode="auto">
            <a:xfrm>
              <a:off x="2621" y="4252"/>
              <a:ext cx="1722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8439" name="Group 6"/>
            <p:cNvGrpSpPr>
              <a:grpSpLocks/>
            </p:cNvGrpSpPr>
            <p:nvPr/>
          </p:nvGrpSpPr>
          <p:grpSpPr bwMode="auto">
            <a:xfrm>
              <a:off x="860" y="3101"/>
              <a:ext cx="3843" cy="462"/>
              <a:chOff x="860" y="3101"/>
              <a:chExt cx="3843" cy="462"/>
            </a:xfrm>
          </p:grpSpPr>
          <p:grpSp>
            <p:nvGrpSpPr>
              <p:cNvPr id="18446" name="Group 7"/>
              <p:cNvGrpSpPr>
                <a:grpSpLocks/>
              </p:cNvGrpSpPr>
              <p:nvPr/>
            </p:nvGrpSpPr>
            <p:grpSpPr bwMode="auto">
              <a:xfrm>
                <a:off x="1590" y="3101"/>
                <a:ext cx="3113" cy="462"/>
                <a:chOff x="342" y="3053"/>
                <a:chExt cx="3113" cy="462"/>
              </a:xfrm>
            </p:grpSpPr>
            <p:sp>
              <p:nvSpPr>
                <p:cNvPr id="18448" name="AutoShape 10"/>
                <p:cNvSpPr>
                  <a:spLocks noChangeArrowheads="1"/>
                </p:cNvSpPr>
                <p:nvPr/>
              </p:nvSpPr>
              <p:spPr bwMode="auto">
                <a:xfrm>
                  <a:off x="272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18449" name="AutoShape 12"/>
                <p:cNvSpPr>
                  <a:spLocks noChangeArrowheads="1"/>
                </p:cNvSpPr>
                <p:nvPr/>
              </p:nvSpPr>
              <p:spPr bwMode="auto">
                <a:xfrm>
                  <a:off x="1612" y="3143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Runtime</a:t>
                  </a:r>
                </a:p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Environment</a:t>
                  </a:r>
                </a:p>
              </p:txBody>
            </p:sp>
            <p:sp>
              <p:nvSpPr>
                <p:cNvPr id="18450" name="AutoShape 13"/>
                <p:cNvSpPr>
                  <a:spLocks noChangeArrowheads="1"/>
                </p:cNvSpPr>
                <p:nvPr/>
              </p:nvSpPr>
              <p:spPr bwMode="auto">
                <a:xfrm>
                  <a:off x="86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Compiler</a:t>
                  </a:r>
                </a:p>
              </p:txBody>
            </p:sp>
            <p:sp>
              <p:nvSpPr>
                <p:cNvPr id="18451" name="AutoShape 14"/>
                <p:cNvSpPr>
                  <a:spLocks noChangeArrowheads="1"/>
                </p:cNvSpPr>
                <p:nvPr/>
              </p:nvSpPr>
              <p:spPr bwMode="auto">
                <a:xfrm>
                  <a:off x="342" y="3143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 b="1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Code</a:t>
                  </a:r>
                </a:p>
              </p:txBody>
            </p:sp>
            <p:sp>
              <p:nvSpPr>
                <p:cNvPr id="18452" name="Line 19"/>
                <p:cNvSpPr>
                  <a:spLocks noChangeShapeType="1"/>
                </p:cNvSpPr>
                <p:nvPr/>
              </p:nvSpPr>
              <p:spPr bwMode="auto">
                <a:xfrm>
                  <a:off x="582" y="3053"/>
                  <a:ext cx="2490" cy="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8447" name="Text Box 13"/>
              <p:cNvSpPr txBox="1">
                <a:spLocks noChangeArrowheads="1"/>
              </p:cNvSpPr>
              <p:nvPr/>
            </p:nvSpPr>
            <p:spPr bwMode="auto">
              <a:xfrm>
                <a:off x="860" y="3248"/>
                <a:ext cx="524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defTabSz="830263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base" hangingPunct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ndale Mono" charset="0"/>
                  <a:buNone/>
                </a:pPr>
                <a:r>
                  <a:rPr lang="en-US" altLang="en-US" sz="2200">
                    <a:solidFill>
                      <a:srgbClr val="000000"/>
                    </a:solidFill>
                    <a:latin typeface="Andale Mono" charset="0"/>
                    <a:cs typeface="Arial" panose="020B0604020202020204" pitchFamily="34" charset="0"/>
                  </a:rPr>
                  <a:t>Java:</a:t>
                </a:r>
              </a:p>
            </p:txBody>
          </p:sp>
        </p:grpSp>
        <p:grpSp>
          <p:nvGrpSpPr>
            <p:cNvPr id="18440" name="Group 14"/>
            <p:cNvGrpSpPr>
              <a:grpSpLocks/>
            </p:cNvGrpSpPr>
            <p:nvPr/>
          </p:nvGrpSpPr>
          <p:grpSpPr bwMode="auto">
            <a:xfrm>
              <a:off x="870" y="3735"/>
              <a:ext cx="3833" cy="372"/>
              <a:chOff x="870" y="3735"/>
              <a:chExt cx="3833" cy="372"/>
            </a:xfrm>
          </p:grpSpPr>
          <p:grpSp>
            <p:nvGrpSpPr>
              <p:cNvPr id="18441" name="Group 15"/>
              <p:cNvGrpSpPr>
                <a:grpSpLocks/>
              </p:cNvGrpSpPr>
              <p:nvPr/>
            </p:nvGrpSpPr>
            <p:grpSpPr bwMode="auto">
              <a:xfrm>
                <a:off x="2338" y="3735"/>
                <a:ext cx="2365" cy="372"/>
                <a:chOff x="1090" y="3687"/>
                <a:chExt cx="2365" cy="372"/>
              </a:xfrm>
            </p:grpSpPr>
            <p:sp>
              <p:nvSpPr>
                <p:cNvPr id="18443" name="AutoShape 11"/>
                <p:cNvSpPr>
                  <a:spLocks noChangeArrowheads="1"/>
                </p:cNvSpPr>
                <p:nvPr/>
              </p:nvSpPr>
              <p:spPr bwMode="auto">
                <a:xfrm>
                  <a:off x="2723" y="3687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18444" name="AutoShape 15"/>
                <p:cNvSpPr>
                  <a:spLocks noChangeArrowheads="1"/>
                </p:cNvSpPr>
                <p:nvPr/>
              </p:nvSpPr>
              <p:spPr bwMode="auto">
                <a:xfrm>
                  <a:off x="1612" y="3687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Interpreter</a:t>
                  </a:r>
                </a:p>
              </p:txBody>
            </p:sp>
            <p:sp>
              <p:nvSpPr>
                <p:cNvPr id="18445" name="AutoShape 16"/>
                <p:cNvSpPr>
                  <a:spLocks noChangeArrowheads="1"/>
                </p:cNvSpPr>
                <p:nvPr/>
              </p:nvSpPr>
              <p:spPr bwMode="auto">
                <a:xfrm>
                  <a:off x="1090" y="3687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 defTabSz="414338"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eaLnBrk="0" hangingPunct="0"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base" hangingPunct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 b="1">
                      <a:solidFill>
                        <a:srgbClr val="FFFFFF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rPr>
                    <a:t>Code</a:t>
                  </a:r>
                </a:p>
              </p:txBody>
            </p:sp>
          </p:grpSp>
          <p:sp>
            <p:nvSpPr>
              <p:cNvPr id="18442" name="Text Box 19"/>
              <p:cNvSpPr txBox="1">
                <a:spLocks noChangeArrowheads="1"/>
              </p:cNvSpPr>
              <p:nvPr/>
            </p:nvSpPr>
            <p:spPr bwMode="auto">
              <a:xfrm>
                <a:off x="870" y="3791"/>
                <a:ext cx="700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defTabSz="830263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base" hangingPunct="1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ndale Mono" charset="0"/>
                  <a:buNone/>
                </a:pPr>
                <a:r>
                  <a:rPr lang="en-US" altLang="en-US" sz="2200">
                    <a:solidFill>
                      <a:srgbClr val="000000"/>
                    </a:solidFill>
                    <a:latin typeface="Andale Mono" charset="0"/>
                    <a:cs typeface="Arial" panose="020B0604020202020204" pitchFamily="34" charset="0"/>
                  </a:rPr>
                  <a:t>Python:</a:t>
                </a:r>
              </a:p>
            </p:txBody>
          </p:sp>
        </p:grpSp>
      </p:grp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3767139"/>
            <a:ext cx="25908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37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3462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Iterate through the items in</a:t>
            </a:r>
            <a:r>
              <a:rPr lang="en-US" sz="3200" b="1" dirty="0"/>
              <a:t> </a:t>
            </a:r>
            <a:r>
              <a:rPr lang="en-US" sz="3200" dirty="0"/>
              <a:t>a sequence</a:t>
            </a:r>
            <a:endParaRPr lang="en-US" sz="32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7999" y="2108200"/>
            <a:ext cx="10889343" cy="4234596"/>
            <a:chOff x="533399" y="4964668"/>
            <a:chExt cx="8167007" cy="4234596"/>
          </a:xfrm>
        </p:grpSpPr>
        <p:sp>
          <p:nvSpPr>
            <p:cNvPr id="5" name="Rounded Rectangle 4"/>
            <p:cNvSpPr/>
            <p:nvPr/>
          </p:nvSpPr>
          <p:spPr>
            <a:xfrm>
              <a:off x="533399" y="5257799"/>
              <a:ext cx="8167007" cy="39414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1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l1 = ["eat", "sleep", "repeat"]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1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s1 = "geek"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1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creating enumerate objects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1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obj1 = enumerate(l1)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1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obj2 = enumerate(s1) 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1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("Return type:", type(obj1))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1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(list(enumerate(l1)))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1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changing start index to 2 from 0</a:t>
              </a:r>
            </a:p>
            <a:p>
              <a:pPr marL="158747" lvl="1" indent="0">
                <a:buFont typeface="Arial" panose="020B0604020202020204" pitchFamily="34" charset="0"/>
                <a:buNone/>
                <a:tabLst>
                  <a:tab pos="768331" algn="l"/>
                </a:tabLst>
              </a:pPr>
              <a:r>
                <a:rPr lang="en-US" sz="1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(list(enumerate(s1, 2)))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599" y="4964668"/>
              <a:ext cx="7560128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F4742F-8CD9-A16B-3569-58FA45351558}"/>
              </a:ext>
            </a:extLst>
          </p:cNvPr>
          <p:cNvSpPr txBox="1"/>
          <p:nvPr/>
        </p:nvSpPr>
        <p:spPr>
          <a:xfrm>
            <a:off x="5780314" y="3315732"/>
            <a:ext cx="53956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output</a:t>
            </a:r>
          </a:p>
          <a:p>
            <a:r>
              <a:rPr lang="en-US" sz="2400" dirty="0"/>
              <a:t>Return type: &lt;class 'enumerate'&gt;</a:t>
            </a:r>
          </a:p>
          <a:p>
            <a:r>
              <a:rPr lang="en-US" sz="2400" dirty="0"/>
              <a:t>[(0, 'eat'), (1, 'sleep'), (2, 'repeat')]</a:t>
            </a:r>
          </a:p>
          <a:p>
            <a:r>
              <a:rPr lang="en-US" sz="2400" dirty="0"/>
              <a:t>[(2, 'g'), (3, 'e'), (4, 'e'), (5, 'k')]</a:t>
            </a:r>
          </a:p>
        </p:txBody>
      </p:sp>
    </p:spTree>
    <p:extLst>
      <p:ext uri="{BB962C8B-B14F-4D97-AF65-F5344CB8AC3E}">
        <p14:creationId xmlns:p14="http://schemas.microsoft.com/office/powerpoint/2010/main" val="1026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1"/>
            <a:ext cx="10972800" cy="12573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Count the number of items in a sequence</a:t>
            </a:r>
            <a:endParaRPr lang="en-US" sz="3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711200" y="24246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8269"/>
            <a:ext cx="10668000" cy="1715532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[‘dog', 'cow', 'horse']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660873"/>
          </a:xfrm>
        </p:spPr>
        <p:txBody>
          <a:bodyPr>
            <a:normAutofit lnSpcReduction="10000"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Find the sum of items in a sequence</a:t>
            </a:r>
          </a:p>
          <a:p>
            <a:pPr lvl="1"/>
            <a:r>
              <a:rPr lang="en-US" sz="32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200" y="25262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556467"/>
            <a:ext cx="10668000" cy="2022133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272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685801"/>
            <a:ext cx="10972800" cy="1930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Returns a new list of items in </a:t>
            </a:r>
            <a:r>
              <a:rPr lang="en-US" sz="3200" b="1" dirty="0"/>
              <a:t>sorted</a:t>
            </a:r>
            <a:r>
              <a:rPr lang="en-US" sz="3200" dirty="0"/>
              <a:t> order</a:t>
            </a:r>
          </a:p>
          <a:p>
            <a:pPr lvl="1"/>
            <a:r>
              <a:rPr lang="en-US" sz="32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200" y="27294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863069"/>
            <a:ext cx="10871200" cy="1715532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</a:t>
              </a:r>
              <a:r>
                <a:rPr lang="en-US" sz="3733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[‘dog</a:t>
              </a: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'cow', 'horse']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(sorted(x))	     # prints ['cow', ‘dog', ‘horse']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371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200" y="23230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456669"/>
            <a:ext cx="10668000" cy="1715532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['dog', 'cow', 'horse', 'cow']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371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200" y="2323069"/>
            <a:ext cx="10668000" cy="1715532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2667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1200" y="4456669"/>
            <a:ext cx="10668000" cy="1715532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 fontScale="7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= ['dog', 'cow', 'horse', 'cow']</a:t>
              </a:r>
            </a:p>
            <a:p>
              <a:pPr marL="158747" lvl="1" indent="0">
                <a:buFont typeface="Arial" panose="020B0604020202020204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</a:rPr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50400" y="-25400"/>
            <a:ext cx="2743200" cy="9144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373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855200" y="515203"/>
            <a:ext cx="2186917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67" dirty="0"/>
              <a:t>All operations from Sequences, plus:</a:t>
            </a:r>
          </a:p>
          <a:p>
            <a:r>
              <a:rPr lang="en-US" sz="2667" dirty="0"/>
              <a:t>constructors</a:t>
            </a:r>
          </a:p>
          <a:p>
            <a:r>
              <a:rPr lang="en-US" sz="2667" dirty="0"/>
              <a:t>del list1[2]			delete item from list1</a:t>
            </a:r>
          </a:p>
          <a:p>
            <a:r>
              <a:rPr lang="en-US" sz="2667" dirty="0"/>
              <a:t>list1.append(item)		appends an item to list1</a:t>
            </a:r>
          </a:p>
          <a:p>
            <a:r>
              <a:rPr lang="en-US" sz="2667" dirty="0"/>
              <a:t>list1.extend(sequence1)	appends a sequence to list1</a:t>
            </a:r>
          </a:p>
          <a:p>
            <a:r>
              <a:rPr lang="en-US" sz="2667" dirty="0"/>
              <a:t>list1.insert(index, item)		inserts item at index</a:t>
            </a:r>
          </a:p>
          <a:p>
            <a:r>
              <a:rPr lang="en-US" sz="2667" dirty="0"/>
              <a:t>list1.pop()			pops last item</a:t>
            </a:r>
          </a:p>
          <a:p>
            <a:r>
              <a:rPr lang="en-US" sz="2667" dirty="0"/>
              <a:t>list1.remove(item)		removes first instance of item</a:t>
            </a:r>
          </a:p>
          <a:p>
            <a:r>
              <a:rPr lang="en-US" sz="2667" dirty="0"/>
              <a:t>list1.reverse()			reverses list order</a:t>
            </a:r>
          </a:p>
          <a:p>
            <a:r>
              <a:rPr lang="en-US" sz="2667" dirty="0"/>
              <a:t>list1.sort()			sorts list in place</a:t>
            </a:r>
          </a:p>
          <a:p>
            <a:r>
              <a:rPr lang="en-US" sz="2667" dirty="0"/>
              <a:t>list1.clear()			empties list</a:t>
            </a:r>
          </a:p>
        </p:txBody>
      </p:sp>
    </p:spTree>
    <p:extLst>
      <p:ext uri="{BB962C8B-B14F-4D97-AF65-F5344CB8AC3E}">
        <p14:creationId xmlns:p14="http://schemas.microsoft.com/office/powerpoint/2010/main" val="3042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974035"/>
          </a:xfrm>
        </p:spPr>
        <p:txBody>
          <a:bodyPr>
            <a:normAutofit fontScale="92500" lnSpcReduction="20000"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32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6400" y="1819966"/>
            <a:ext cx="11277600" cy="182328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000" y="1905554"/>
            <a:ext cx="11074400" cy="34163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6400" y="3935896"/>
            <a:ext cx="10972800" cy="1014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5B9BD5"/>
                </a:solidFill>
              </a:rPr>
              <a:t>append</a:t>
            </a:r>
            <a:r>
              <a:rPr lang="en-US" b="1" dirty="0">
                <a:solidFill>
                  <a:srgbClr val="5B9BD5"/>
                </a:solidFill>
              </a:rPr>
              <a:t>	</a:t>
            </a:r>
          </a:p>
          <a:p>
            <a:pPr lvl="1"/>
            <a:r>
              <a:rPr lang="en-US" sz="3200" dirty="0">
                <a:solidFill>
                  <a:prstClr val="black"/>
                </a:solidFill>
              </a:rPr>
              <a:t>Append an item to a list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6400" y="4950792"/>
            <a:ext cx="11277600" cy="1678608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5103192"/>
            <a:ext cx="11074400" cy="115514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718800" y="127000"/>
            <a:ext cx="17272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prstClr val="white">
                    <a:lumMod val="50000"/>
                  </a:prstClr>
                </a:solidFill>
              </a:rPr>
              <a:t>LISTS</a:t>
            </a:r>
            <a:endParaRPr lang="en-US" sz="2667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95" y="483703"/>
            <a:ext cx="10972800" cy="76089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extend: </a:t>
            </a:r>
            <a:r>
              <a:rPr lang="en-US" sz="32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1495" y="1244597"/>
            <a:ext cx="11277600" cy="1789044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1495" y="1444485"/>
            <a:ext cx="11074400" cy="168192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495" y="3326294"/>
            <a:ext cx="10972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5B9BD5"/>
                </a:solidFill>
              </a:rPr>
              <a:t>insert:</a:t>
            </a:r>
            <a:r>
              <a:rPr lang="en-US" b="1" dirty="0">
                <a:solidFill>
                  <a:srgbClr val="5B9BD5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Insert an item at given index	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x.insert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(index, item)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895" y="4746489"/>
            <a:ext cx="11277600" cy="1789044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9895" y="4746489"/>
            <a:ext cx="11074400" cy="1789044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x.insert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(1,['a','m'])	# [5, ['a', 'm'], 7, 3, 8, 6] </a:t>
            </a: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</a:t>
            </a:r>
            <a:r>
              <a:rPr lang="en-US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extend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method vs  </a:t>
            </a:r>
            <a:r>
              <a:rPr lang="en-US" altLang="en-US" sz="44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sz="2800" b="0">
                <a:ea typeface="ＭＳ Ｐゴシック" panose="020B0600070205080204" pitchFamily="34" charset="-128"/>
              </a:rPr>
              <a:t> creates a fresh list with a new memory ref</a:t>
            </a: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 sz="2800" b="0">
                <a:ea typeface="ＭＳ Ｐゴシック" panose="020B0600070205080204" pitchFamily="34" charset="-128"/>
              </a:rPr>
              <a:t> operates on list </a:t>
            </a:r>
            <a:r>
              <a:rPr lang="en-US" altLang="en-US" sz="2800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 sz="2800" b="0">
                <a:ea typeface="ＭＳ Ｐゴシック" panose="020B0600070205080204" pitchFamily="34" charset="-128"/>
              </a:rPr>
              <a:t> in place.</a:t>
            </a:r>
          </a:p>
          <a:p>
            <a:pPr marL="236538" indent="-236538">
              <a:lnSpc>
                <a:spcPct val="90000"/>
              </a:lnSpc>
              <a:buNone/>
              <a:tabLst>
                <a:tab pos="6224588" algn="l"/>
              </a:tabLst>
            </a:pPr>
            <a:endParaRPr lang="en-US" altLang="en-US" sz="1000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 li.extend([9, 8, 7])           </a:t>
            </a: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‘i’, 3, 4, 5, ‘a’, 9, 8, 7]</a:t>
            </a:r>
          </a:p>
          <a:p>
            <a:pPr marL="236538" indent="-236538">
              <a:lnSpc>
                <a:spcPct val="90000"/>
              </a:lnSpc>
              <a:buNone/>
              <a:tabLst>
                <a:tab pos="6224588" algn="l"/>
              </a:tabLst>
            </a:pPr>
            <a:endParaRPr lang="en-US" altLang="en-US" sz="1000" b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Potentially confusing</a:t>
            </a:r>
            <a:r>
              <a:rPr lang="en-US" altLang="en-US" sz="2800" b="0">
                <a:ea typeface="ＭＳ Ｐゴシック" panose="020B0600070205080204" pitchFamily="34" charset="-128"/>
              </a:rPr>
              <a:t>: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 sz="2400">
                <a:ea typeface="ＭＳ Ｐゴシック" panose="020B0600070205080204" pitchFamily="34" charset="-128"/>
              </a:rPr>
              <a:t> takes a list as an argument.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append</a:t>
            </a:r>
            <a:r>
              <a:rPr lang="en-US" altLang="en-US" sz="2400">
                <a:ea typeface="ＭＳ Ｐゴシック" panose="020B0600070205080204" pitchFamily="34" charset="-128"/>
              </a:rPr>
              <a:t> takes a singleton as an argument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 li.append([10, 11, 12])</a:t>
            </a: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 marL="857250" lvl="1" indent="-457200">
              <a:lnSpc>
                <a:spcPct val="90000"/>
              </a:lnSpc>
              <a:buNone/>
              <a:tabLst>
                <a:tab pos="6224588" algn="l"/>
              </a:tabLst>
            </a:pP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‘i’, 3, 4, 5, ‘a’, 9, 8, 7, [10, 11, 12]]</a:t>
            </a:r>
          </a:p>
          <a:p>
            <a:pPr marL="236538" indent="-236538">
              <a:lnSpc>
                <a:spcPct val="90000"/>
              </a:lnSpc>
              <a:buNone/>
              <a:tabLst>
                <a:tab pos="6224588" algn="l"/>
              </a:tabLst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06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6400" y="1397000"/>
            <a:ext cx="1625600" cy="5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799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sz="2933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36547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85476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pop: </a:t>
            </a:r>
            <a:r>
              <a:rPr lang="en-US" sz="3200" dirty="0"/>
              <a:t>Pops last item off the list, and returns item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8000" y="1802295"/>
            <a:ext cx="11277600" cy="1775791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000" y="1962427"/>
            <a:ext cx="11074400" cy="161566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x.pop()		# [5, 3, 8] and returns the 6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667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x.pop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	# prints 8, x is now [5, 3]</a:t>
            </a: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566400" y="-25400"/>
            <a:ext cx="17272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6104" y="3906077"/>
            <a:ext cx="10972800" cy="7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rgbClr val="5B9BD5"/>
                </a:solidFill>
              </a:rPr>
              <a:t>remove: </a:t>
            </a:r>
            <a:r>
              <a:rPr lang="en-US" sz="3200">
                <a:solidFill>
                  <a:prstClr val="black"/>
                </a:solidFill>
              </a:rPr>
              <a:t>Remove first instance of an item</a:t>
            </a:r>
            <a:endParaRPr lang="en-US" sz="3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8000" y="4770781"/>
            <a:ext cx="11277600" cy="1589156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8000" y="5075581"/>
            <a:ext cx="11074400" cy="11430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</p:spTree>
    <p:extLst>
      <p:ext uri="{BB962C8B-B14F-4D97-AF65-F5344CB8AC3E}">
        <p14:creationId xmlns:p14="http://schemas.microsoft.com/office/powerpoint/2010/main" val="3231747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84151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reverse: </a:t>
            </a:r>
            <a:r>
              <a:rPr lang="en-US" sz="3200" dirty="0"/>
              <a:t>Reverse the order of the list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6400" y="1679713"/>
            <a:ext cx="11277600" cy="1457739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400" y="1879601"/>
            <a:ext cx="11074400" cy="11430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566400" y="-25400"/>
            <a:ext cx="17272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" y="3518765"/>
            <a:ext cx="10972800" cy="79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rgbClr val="5B9BD5"/>
                </a:solidFill>
              </a:rPr>
              <a:t>sort: </a:t>
            </a:r>
            <a:r>
              <a:rPr lang="en-US" sz="3200">
                <a:solidFill>
                  <a:prstClr val="black"/>
                </a:solidFill>
              </a:rPr>
              <a:t>Sort the list in place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6400" y="4526722"/>
            <a:ext cx="11277600" cy="1615661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6400" y="4831523"/>
            <a:ext cx="11074400" cy="1204842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x.sort()			# [3, 5, 6, 8]</a:t>
            </a:r>
          </a:p>
        </p:txBody>
      </p:sp>
    </p:spTree>
    <p:extLst>
      <p:ext uri="{BB962C8B-B14F-4D97-AF65-F5344CB8AC3E}">
        <p14:creationId xmlns:p14="http://schemas.microsoft.com/office/powerpoint/2010/main" val="887876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312278"/>
            <a:ext cx="10972800" cy="88758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clear: </a:t>
            </a:r>
            <a:r>
              <a:rPr lang="en-US" sz="32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6400" y="2413000"/>
            <a:ext cx="11277600" cy="1522896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400" y="2717801"/>
            <a:ext cx="11074400" cy="11253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58747" lvl="1" indent="0">
              <a:buFont typeface="Arial" panose="020B0604020202020204" pitchFamily="34" charset="0"/>
              <a:buNone/>
            </a:pP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158747" lvl="1" indent="0">
              <a:buFont typeface="Arial" panose="020B0604020202020204" pitchFamily="34" charset="0"/>
              <a:buNone/>
            </a:pPr>
            <a:endParaRPr lang="en-US" sz="2667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566400" y="-25400"/>
            <a:ext cx="17272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4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Dictionaries are lookup tables.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They map from a “key” to a “value”.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symbol_to_name</a:t>
            </a:r>
            <a:r>
              <a:rPr lang="en-US" altLang="en-US" sz="2400" dirty="0"/>
              <a:t> =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"H": "hydrogen",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"He": "helium",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"Li": "lithium",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"C": "carbon",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"O": "oxygen",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"N": "nitrogen"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Duplicate keys are not allowed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Duplicate values are just fine</a:t>
            </a:r>
          </a:p>
        </p:txBody>
      </p:sp>
    </p:spTree>
    <p:extLst>
      <p:ext uri="{BB962C8B-B14F-4D97-AF65-F5344CB8AC3E}">
        <p14:creationId xmlns:p14="http://schemas.microsoft.com/office/powerpoint/2010/main" val="2314739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041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05000"/>
            <a:ext cx="11582400" cy="46736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0" y="-25400"/>
            <a:ext cx="30480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2108200"/>
            <a:ext cx="11887200" cy="42672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{'lamb':25.3, 'beef':33.8, 'chicken':22.7}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dict([('lamb', 25.3),('beef', 33.8),('chicken', 22.7)])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(lamb=25.3, beef=33.8, chicken=22.7)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543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16000" y="1710512"/>
          <a:ext cx="10160000" cy="477664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628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Description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Code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/>
                        <a:t>Add or change item in dict x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/>
                        <a:t>Remove</a:t>
                      </a:r>
                      <a:r>
                        <a:rPr lang="en-US" sz="2700" baseline="0" dirty="0"/>
                        <a:t> item from dict x</a:t>
                      </a:r>
                      <a:endParaRPr lang="en-US" sz="27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/>
                        <a:t>Get length of </a:t>
                      </a:r>
                      <a:r>
                        <a:rPr lang="en-US" sz="2700" baseline="0" dirty="0"/>
                        <a:t>dict </a:t>
                      </a:r>
                      <a:r>
                        <a:rPr lang="en-US" sz="2700" dirty="0"/>
                        <a:t>x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algn="l"/>
                      <a:r>
                        <a:rPr lang="en-US" sz="2700" dirty="0"/>
                        <a:t>Check membership in x</a:t>
                      </a:r>
                      <a:br>
                        <a:rPr lang="en-US" sz="2700" dirty="0"/>
                      </a:br>
                      <a:r>
                        <a:rPr lang="en-US" sz="2700" dirty="0"/>
                        <a:t>  (only looks in keys, not values)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/>
                        <a:t>Delete all items from </a:t>
                      </a:r>
                      <a:r>
                        <a:rPr lang="en-US" sz="2700" baseline="0" dirty="0"/>
                        <a:t>dict </a:t>
                      </a:r>
                      <a:r>
                        <a:rPr lang="en-US" sz="2700" dirty="0"/>
                        <a:t>x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628">
                <a:tc>
                  <a:txBody>
                    <a:bodyPr/>
                    <a:lstStyle/>
                    <a:p>
                      <a:pPr algn="l"/>
                      <a:r>
                        <a:rPr lang="en-US" sz="2700" dirty="0"/>
                        <a:t>Delete </a:t>
                      </a:r>
                      <a:r>
                        <a:rPr lang="en-US" sz="2700" baseline="0" dirty="0"/>
                        <a:t>dict </a:t>
                      </a:r>
                      <a:r>
                        <a:rPr lang="en-US" sz="2700" dirty="0"/>
                        <a:t>x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7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7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041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0" y="-25400"/>
            <a:ext cx="30480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30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041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05000"/>
            <a:ext cx="11582400" cy="46736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0" y="-25400"/>
            <a:ext cx="30480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2108200"/>
            <a:ext cx="11887200" cy="42672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3077262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0972800" cy="1041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905000"/>
            <a:ext cx="11582400" cy="46736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44000" y="-25400"/>
            <a:ext cx="3048000" cy="7112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66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2108200"/>
            <a:ext cx="11887200" cy="42672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prstClr val="black"/>
                </a:solidFill>
                <a:cs typeface="Courier New" pitchFamily="49" charset="0"/>
              </a:rPr>
              <a:t>Note: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Entries in a dict are in random order.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76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Functions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</a:p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Syntax:</a:t>
            </a:r>
          </a:p>
          <a:p>
            <a:pPr marL="742950" lvl="1" defTabSz="457200" eaLnBrk="1" fontAlgn="base" hangingPunct="1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pPr marL="742950" lvl="1" defTabSz="457200" eaLnBrk="1" fontAlgn="base" hangingPunct="1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statement</a:t>
            </a:r>
          </a:p>
          <a:p>
            <a:pPr marL="742950" lvl="1" defTabSz="457200" eaLnBrk="1" fontAlgn="base" hangingPunct="1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statement</a:t>
            </a:r>
          </a:p>
          <a:p>
            <a:pPr marL="742950" lvl="1" defTabSz="457200" eaLnBrk="1" fontAlgn="base" hangingPunct="1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...</a:t>
            </a:r>
          </a:p>
          <a:p>
            <a:pPr marL="742950" lvl="1" defTabSz="457200" eaLnBrk="1" fontAlgn="base" hangingPunct="1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Tahoma" panose="020B0604030504040204" pitchFamily="34" charset="0"/>
              </a:rPr>
              <a:t>statement</a:t>
            </a:r>
          </a:p>
          <a:p>
            <a:pPr marL="742950"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742950"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742950"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ahoma" panose="020B0604030504040204" pitchFamily="34" charset="0"/>
              </a:rPr>
              <a:t>Must be declared above the 'main' code</a:t>
            </a:r>
          </a:p>
          <a:p>
            <a:pPr marL="742950"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ahoma" panose="020B0604030504040204" pitchFamily="34" charset="0"/>
              </a:rPr>
              <a:t>Statements inside the function must be indented</a:t>
            </a:r>
          </a:p>
          <a:p>
            <a:pPr marL="742950" lvl="1" defTabSz="457200" eaLnBrk="1" fontAlgn="base" hangingPunct="1">
              <a:lnSpc>
                <a:spcPct val="5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endParaRPr lang="en-US" altLang="en-US" sz="22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5618164" y="1981201"/>
          <a:ext cx="4670425" cy="2502252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hello2.py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25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7</a:t>
                      </a:r>
                    </a:p>
                  </a:txBody>
                  <a:tcPr marL="41400" marR="82800" marT="291276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# Prints a helpful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hello()</a:t>
                      </a:r>
                    </a:p>
                  </a:txBody>
                  <a:tcPr marL="41400" marR="165960" marT="291276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914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Whitespace Significance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Python uses indentation to indicate blocks, instead of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{}</a:t>
            </a:r>
          </a:p>
          <a:p>
            <a:pPr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Makes the code simpler and more readable</a:t>
            </a:r>
          </a:p>
          <a:p>
            <a:pPr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In Java, indenting is optional.  In Python, you </a:t>
            </a:r>
            <a:r>
              <a:rPr lang="en-US" altLang="en-US" sz="2200" b="1">
                <a:solidFill>
                  <a:srgbClr val="000000"/>
                </a:solidFill>
                <a:latin typeface="Tahoma" panose="020B0604030504040204" pitchFamily="34" charset="0"/>
              </a:rPr>
              <a:t>must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indent.</a:t>
            </a:r>
          </a:p>
          <a:p>
            <a:pPr lvl="1" defTabSz="45720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You may use either tabs or spaces, but you </a:t>
            </a:r>
            <a:r>
              <a:rPr lang="en-US" altLang="en-US" sz="2200" b="1">
                <a:solidFill>
                  <a:srgbClr val="000000"/>
                </a:solidFill>
                <a:latin typeface="Tahoma" panose="020B0604030504040204" pitchFamily="34" charset="0"/>
              </a:rPr>
              <a:t>must 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be consistent</a:t>
            </a: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/>
        </p:nvGraphicFramePr>
        <p:xfrm>
          <a:off x="3733801" y="3409950"/>
          <a:ext cx="4822825" cy="2738599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hello3.py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825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8</a:t>
                      </a:r>
                    </a:p>
                  </a:txBody>
                  <a:tcPr marL="41400" marR="82800" marT="291276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37931725" indent="-37474525"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eaLnBrk="0" hangingPunct="0">
                        <a:spcBef>
                          <a:spcPts val="4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9144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13716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18288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1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# Prints a welcoming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    print("How are you?")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hello()</a:t>
                      </a:r>
                    </a:p>
                  </a:txBody>
                  <a:tcPr marL="41400" marR="165960" marT="291276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1453" name="Group 15"/>
          <p:cNvGrpSpPr>
            <a:grpSpLocks/>
          </p:cNvGrpSpPr>
          <p:nvPr/>
        </p:nvGrpSpPr>
        <p:grpSpPr bwMode="auto">
          <a:xfrm>
            <a:off x="4367213" y="4676776"/>
            <a:ext cx="482600" cy="276225"/>
            <a:chOff x="1791" y="2496"/>
            <a:chExt cx="304" cy="174"/>
          </a:xfrm>
        </p:grpSpPr>
        <p:sp>
          <p:nvSpPr>
            <p:cNvPr id="61454" name="Line 16"/>
            <p:cNvSpPr>
              <a:spLocks noChangeShapeType="1"/>
            </p:cNvSpPr>
            <p:nvPr/>
          </p:nvSpPr>
          <p:spPr bwMode="auto">
            <a:xfrm>
              <a:off x="1791" y="2496"/>
              <a:ext cx="305" cy="1"/>
            </a:xfrm>
            <a:prstGeom prst="line">
              <a:avLst/>
            </a:prstGeom>
            <a:noFill/>
            <a:ln w="10152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55" name="Line 17"/>
            <p:cNvSpPr>
              <a:spLocks noChangeShapeType="1"/>
            </p:cNvSpPr>
            <p:nvPr/>
          </p:nvSpPr>
          <p:spPr bwMode="auto">
            <a:xfrm>
              <a:off x="1791" y="2671"/>
              <a:ext cx="305" cy="1"/>
            </a:xfrm>
            <a:prstGeom prst="line">
              <a:avLst/>
            </a:prstGeom>
            <a:noFill/>
            <a:ln w="10152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916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fld id="{32A4F404-F1A9-4C4B-88E8-19801BD1DC05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eaLnBrk="1" hangingPunct="1"/>
              <a:t>4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30728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3072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Expressions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381000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>
              <a:spcBef>
                <a:spcPts val="600"/>
              </a:spcBef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Arithmetic is very similar to Java</a:t>
            </a:r>
          </a:p>
          <a:p>
            <a:pPr lvl="1" eaLnBrk="1" hangingPunct="1"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Operators: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- * / %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(plus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for exponentiation)</a:t>
            </a:r>
          </a:p>
          <a:p>
            <a:pPr lvl="1" eaLnBrk="1" hangingPunct="1"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Precedence: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before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before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/ %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before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-</a:t>
            </a:r>
          </a:p>
          <a:p>
            <a:pPr lvl="1" eaLnBrk="1" hangingPunct="1"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Integers vs. real numbers (doubles)</a:t>
            </a:r>
          </a:p>
          <a:p>
            <a:pPr lvl="1" eaLnBrk="1" hangingPunct="1"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You may use // for integer division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4752976" y="3505200"/>
            <a:ext cx="2608263" cy="3195638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</p:spPr>
        <p:txBody>
          <a:bodyPr wrap="none" lIns="88920" tIns="88920" rIns="182880" bIns="88920">
            <a:spAutoFit/>
          </a:bodyPr>
          <a:lstStyle>
            <a:lvl1pPr marL="4763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 + 1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 + 3 * 4 - 2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7 // 2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7 / 2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7.0 / 2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</a:p>
          <a:p>
            <a:pPr eaLnBrk="1" hangingPunct="1"/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39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Default Parameter Values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lvl="1" defTabSz="449263" fontAlgn="base">
              <a:lnSpc>
                <a:spcPct val="7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def </a:t>
            </a:r>
            <a:r>
              <a:rPr lang="en-US" altLang="en-US" sz="2200" b="1">
                <a:latin typeface="Tahoma" panose="020B0604030504040204" pitchFamily="34" charset="0"/>
              </a:rPr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(</a:t>
            </a:r>
            <a:r>
              <a:rPr lang="en-US" altLang="en-US" sz="2200" b="1">
                <a:latin typeface="Tahoma" panose="020B0604030504040204" pitchFamily="34" charset="0"/>
              </a:rPr>
              <a:t>parameter</a:t>
            </a:r>
            <a:r>
              <a:rPr lang="en-US" altLang="en-US" sz="2200">
                <a:latin typeface="Courier New" panose="02070309020205020404" pitchFamily="49" charset="0"/>
              </a:rPr>
              <a:t>=</a:t>
            </a:r>
            <a:r>
              <a:rPr lang="en-US" altLang="en-US" sz="2200" b="1">
                <a:latin typeface="Verdana" panose="020B0604030504040204" pitchFamily="34" charset="0"/>
              </a:rPr>
              <a:t>value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>
                <a:latin typeface="Verdana" panose="020B0604030504040204" pitchFamily="34" charset="0"/>
              </a:rPr>
              <a:t>...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 b="1">
                <a:latin typeface="Tahoma" panose="020B0604030504040204" pitchFamily="34" charset="0"/>
              </a:rPr>
              <a:t>parameter</a:t>
            </a:r>
            <a:r>
              <a:rPr lang="en-US" altLang="en-US" sz="2200">
                <a:latin typeface="Courier New" panose="02070309020205020404" pitchFamily="49" charset="0"/>
              </a:rPr>
              <a:t>=</a:t>
            </a:r>
            <a:r>
              <a:rPr lang="en-US" altLang="en-US" sz="2200" b="1">
                <a:latin typeface="Tahoma" panose="020B0604030504040204" pitchFamily="34" charset="0"/>
              </a:rPr>
              <a:t>value</a:t>
            </a:r>
            <a:r>
              <a:rPr lang="en-US" altLang="en-US" sz="2200">
                <a:latin typeface="Courier New" panose="02070309020205020404" pitchFamily="49" charset="0"/>
              </a:rPr>
              <a:t>):</a:t>
            </a:r>
          </a:p>
          <a:p>
            <a:pPr marL="742950" lvl="1" defTabSz="449263" fontAlgn="base">
              <a:lnSpc>
                <a:spcPct val="7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Tahoma" panose="020B0604030504040204" pitchFamily="34" charset="0"/>
              </a:rPr>
              <a:t>statements</a:t>
            </a:r>
          </a:p>
          <a:p>
            <a:pPr marL="742950" lvl="1" defTabSz="449263" fontAlgn="base">
              <a:lnSpc>
                <a:spcPct val="77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 b="1" i="1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Can make parameter(s) optional by specifying a default value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 b="1">
                <a:latin typeface="Tahoma" panose="020B0604030504040204" pitchFamily="34" charset="0"/>
              </a:rPr>
              <a:t>Exercise:</a:t>
            </a:r>
            <a:r>
              <a:rPr lang="en-US" altLang="en-US" sz="2200">
                <a:latin typeface="Tahoma" panose="020B0604030504040204" pitchFamily="34" charset="0"/>
              </a:rPr>
              <a:t> Modify </a:t>
            </a:r>
            <a:r>
              <a:rPr lang="en-US" altLang="en-US" sz="2200">
                <a:latin typeface="Courier New" panose="02070309020205020404" pitchFamily="49" charset="0"/>
              </a:rPr>
              <a:t>stars.py</a:t>
            </a:r>
            <a:r>
              <a:rPr lang="en-US" altLang="en-US" sz="2200">
                <a:latin typeface="Tahoma" panose="020B0604030504040204" pitchFamily="34" charset="0"/>
              </a:rPr>
              <a:t> to add an optional parameter for the character to use for the outline of the box (default </a:t>
            </a:r>
            <a:r>
              <a:rPr lang="en-US" altLang="en-US" sz="2200">
                <a:latin typeface="Courier New" panose="02070309020205020404" pitchFamily="49" charset="0"/>
              </a:rPr>
              <a:t>"*"</a:t>
            </a:r>
            <a:r>
              <a:rPr lang="en-US" altLang="en-US" sz="2200">
                <a:latin typeface="Tahoma" panose="020B0604030504040204" pitchFamily="34" charset="0"/>
              </a:rPr>
              <a:t>).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560763" y="2444750"/>
            <a:ext cx="5162550" cy="2622256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def print_many(word, </a:t>
            </a:r>
            <a:r>
              <a:rPr lang="en-US" altLang="en-US" b="1">
                <a:latin typeface="Courier New" panose="02070309020205020404" pitchFamily="49" charset="0"/>
              </a:rPr>
              <a:t>n=1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...     for i in range(n):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...         print(word)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>
              <a:latin typeface="Courier New" panose="02070309020205020404" pitchFamily="49" charset="0"/>
            </a:endParaRP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</a:rPr>
              <a:t>print_many("shrubbery")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print_many("shrubbery", 4)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</p:txBody>
      </p:sp>
    </p:spTree>
    <p:extLst>
      <p:ext uri="{BB962C8B-B14F-4D97-AF65-F5344CB8AC3E}">
        <p14:creationId xmlns:p14="http://schemas.microsoft.com/office/powerpoint/2010/main" val="3868975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Parameter Keywords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lvl="1" defTabSz="449263" fontAlgn="base">
              <a:lnSpc>
                <a:spcPct val="77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 b="1">
                <a:latin typeface="Tahoma" panose="020B0604030504040204" pitchFamily="34" charset="0"/>
              </a:rPr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(</a:t>
            </a:r>
            <a:r>
              <a:rPr lang="en-US" altLang="en-US" sz="2200" b="1">
                <a:latin typeface="Tahoma" panose="020B0604030504040204" pitchFamily="34" charset="0"/>
              </a:rPr>
              <a:t>parameter</a:t>
            </a:r>
            <a:r>
              <a:rPr lang="en-US" altLang="en-US" sz="2200">
                <a:latin typeface="Courier New" panose="02070309020205020404" pitchFamily="49" charset="0"/>
              </a:rPr>
              <a:t>=</a:t>
            </a:r>
            <a:r>
              <a:rPr lang="en-US" altLang="en-US" sz="2200" b="1">
                <a:latin typeface="Verdana" panose="020B0604030504040204" pitchFamily="34" charset="0"/>
              </a:rPr>
              <a:t>value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>
                <a:latin typeface="Verdana" panose="020B0604030504040204" pitchFamily="34" charset="0"/>
              </a:rPr>
              <a:t>...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 b="1">
                <a:latin typeface="Tahoma" panose="020B0604030504040204" pitchFamily="34" charset="0"/>
              </a:rPr>
              <a:t>parameter</a:t>
            </a:r>
            <a:r>
              <a:rPr lang="en-US" altLang="en-US" sz="2200">
                <a:latin typeface="Courier New" panose="02070309020205020404" pitchFamily="49" charset="0"/>
              </a:rPr>
              <a:t>=</a:t>
            </a:r>
            <a:r>
              <a:rPr lang="en-US" altLang="en-US" sz="2200" b="1">
                <a:latin typeface="Tahoma" panose="020B0604030504040204" pitchFamily="34" charset="0"/>
              </a:rPr>
              <a:t>value</a:t>
            </a:r>
            <a:r>
              <a:rPr lang="en-US" altLang="en-US" sz="2200">
                <a:latin typeface="Courier New" panose="02070309020205020404" pitchFamily="49" charset="0"/>
              </a:rPr>
              <a:t>)</a:t>
            </a:r>
          </a:p>
          <a:p>
            <a:pPr marL="742950" lvl="1" defTabSz="449263" fontAlgn="base">
              <a:lnSpc>
                <a:spcPct val="77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 b="1" i="1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Can specify the names of parameters as you call a function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This allows you to pass the parameters in any order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324225" y="2911476"/>
            <a:ext cx="5619750" cy="3425553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def print_many(word, n):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...     for i in range(n):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...         print(word)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>
              <a:latin typeface="Courier New" panose="02070309020205020404" pitchFamily="49" charset="0"/>
            </a:endParaRP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</a:rPr>
              <a:t>print_many(word="shrubbery", n=4)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shrubbery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</a:rPr>
              <a:t>print_many(n=3, word="Ni!")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Ni!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Ni!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</a:rPr>
              <a:t>Ni!</a:t>
            </a:r>
          </a:p>
        </p:txBody>
      </p:sp>
    </p:spTree>
    <p:extLst>
      <p:ext uri="{BB962C8B-B14F-4D97-AF65-F5344CB8AC3E}">
        <p14:creationId xmlns:p14="http://schemas.microsoft.com/office/powerpoint/2010/main" val="3292769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Returning Values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def </a:t>
            </a:r>
            <a:r>
              <a:rPr lang="en-US" altLang="en-US" sz="2400" b="1">
                <a:latin typeface="Tahoma" panose="020B0604030504040204" pitchFamily="34" charset="0"/>
              </a:rPr>
              <a:t>name</a:t>
            </a:r>
            <a:r>
              <a:rPr lang="en-US" altLang="en-US" sz="2400">
                <a:latin typeface="Courier New" panose="02070309020205020404" pitchFamily="49" charset="0"/>
              </a:rPr>
              <a:t>(</a:t>
            </a:r>
            <a:r>
              <a:rPr lang="en-US" altLang="en-US" sz="2400" b="1">
                <a:latin typeface="Tahoma" panose="020B0604030504040204" pitchFamily="34" charset="0"/>
              </a:rPr>
              <a:t>parameters</a:t>
            </a:r>
            <a:r>
              <a:rPr lang="en-US" altLang="en-US" sz="2400">
                <a:latin typeface="Courier New" panose="02070309020205020404" pitchFamily="49" charset="0"/>
              </a:rPr>
              <a:t>):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</a:t>
            </a:r>
            <a:r>
              <a:rPr lang="en-US" altLang="en-US" sz="2400" b="1">
                <a:latin typeface="Tahoma" panose="020B0604030504040204" pitchFamily="34" charset="0"/>
              </a:rPr>
              <a:t>statements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 b="1">
                <a:latin typeface="Tahoma" panose="020B0604030504040204" pitchFamily="34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latin typeface="Verdana" panose="020B0604030504040204" pitchFamily="34" charset="0"/>
              </a:rPr>
              <a:t>...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return </a:t>
            </a:r>
            <a:r>
              <a:rPr lang="en-US" altLang="en-US" sz="2400" b="1">
                <a:latin typeface="Tahoma" panose="020B0604030504040204" pitchFamily="34" charset="0"/>
              </a:rPr>
              <a:t>value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981200" y="3124200"/>
            <a:ext cx="8305800" cy="1680460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82880" bIns="914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dirty="0">
                <a:latin typeface="Courier New" panose="02070309020205020404" pitchFamily="49" charset="0"/>
              </a:rPr>
              <a:t>&gt;&gt;&gt; def </a:t>
            </a:r>
            <a:r>
              <a:rPr lang="en-US" altLang="en-US" dirty="0" err="1">
                <a:latin typeface="Courier New" panose="02070309020205020404" pitchFamily="49" charset="0"/>
              </a:rPr>
              <a:t>ftoc</a:t>
            </a:r>
            <a:r>
              <a:rPr lang="en-US" altLang="en-US" dirty="0">
                <a:latin typeface="Courier New" panose="02070309020205020404" pitchFamily="49" charset="0"/>
              </a:rPr>
              <a:t>(temp):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dirty="0">
                <a:latin typeface="Courier New" panose="02070309020205020404" pitchFamily="49" charset="0"/>
              </a:rPr>
              <a:t>...     </a:t>
            </a:r>
            <a:r>
              <a:rPr lang="en-US" altLang="en-US" dirty="0" err="1">
                <a:latin typeface="Courier New" panose="02070309020205020404" pitchFamily="49" charset="0"/>
              </a:rPr>
              <a:t>tempc</a:t>
            </a:r>
            <a:r>
              <a:rPr lang="en-US" altLang="en-US" dirty="0">
                <a:latin typeface="Courier New" panose="02070309020205020404" pitchFamily="49" charset="0"/>
              </a:rPr>
              <a:t> = 5.0 / 9.0 * (temp - 32)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dirty="0">
                <a:latin typeface="Courier New" panose="02070309020205020404" pitchFamily="49" charset="0"/>
              </a:rPr>
              <a:t>...     </a:t>
            </a:r>
            <a:r>
              <a:rPr lang="en-US" altLang="en-US" b="1" dirty="0">
                <a:latin typeface="Courier New" panose="02070309020205020404" pitchFamily="49" charset="0"/>
              </a:rPr>
              <a:t>return </a:t>
            </a:r>
            <a:r>
              <a:rPr lang="en-US" altLang="en-US" b="1" dirty="0" err="1">
                <a:latin typeface="Courier New" panose="02070309020205020404" pitchFamily="49" charset="0"/>
              </a:rPr>
              <a:t>tempc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en-US" dirty="0">
              <a:latin typeface="Courier New" panose="02070309020205020404" pitchFamily="49" charset="0"/>
            </a:endParaRP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dirty="0">
                <a:latin typeface="Courier New" panose="02070309020205020404" pitchFamily="49" charset="0"/>
              </a:rPr>
              <a:t>&gt;&gt;&gt; </a:t>
            </a:r>
            <a:r>
              <a:rPr lang="en-US" altLang="en-US" dirty="0" err="1">
                <a:latin typeface="Courier New" panose="02070309020205020404" pitchFamily="49" charset="0"/>
              </a:rPr>
              <a:t>ftoc</a:t>
            </a:r>
            <a:r>
              <a:rPr lang="en-US" altLang="en-US" dirty="0">
                <a:latin typeface="Courier New" panose="02070309020205020404" pitchFamily="49" charset="0"/>
              </a:rPr>
              <a:t>(98.6)</a:t>
            </a:r>
          </a:p>
          <a:p>
            <a:pPr defTabSz="44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dirty="0">
                <a:latin typeface="Courier New" panose="02070309020205020404" pitchFamily="49" charset="0"/>
              </a:rPr>
              <a:t>37.0</a:t>
            </a:r>
          </a:p>
        </p:txBody>
      </p:sp>
    </p:spTree>
    <p:extLst>
      <p:ext uri="{BB962C8B-B14F-4D97-AF65-F5344CB8AC3E}">
        <p14:creationId xmlns:p14="http://schemas.microsoft.com/office/powerpoint/2010/main" val="1378956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Simple functions: ex.py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382000" cy="5562600"/>
          </a:xfrm>
        </p:spPr>
        <p:txBody>
          <a:bodyPr/>
          <a:lstStyle/>
          <a:p>
            <a:pPr>
              <a:lnSpc>
                <a:spcPts val="2475"/>
              </a:lnSpc>
              <a:buNone/>
            </a:pPr>
            <a:r>
              <a:rPr lang="en-US" altLang="en-US" sz="2200" b="0">
                <a:latin typeface="Courier" pitchFamily="-65" charset="0"/>
                <a:ea typeface="Helvetica" panose="020B0604020202020204" pitchFamily="34" charset="0"/>
              </a:rPr>
              <a:t>"""factorial done recursively and iteratively"""</a:t>
            </a:r>
          </a:p>
          <a:p>
            <a:pPr>
              <a:lnSpc>
                <a:spcPts val="2475"/>
              </a:lnSpc>
              <a:buNone/>
            </a:pPr>
            <a:endParaRPr lang="en-US" altLang="en-US" sz="2000" b="0">
              <a:latin typeface="Courier" pitchFamily="-65" charset="0"/>
              <a:ea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Courier" pitchFamily="-65" charset="0"/>
                <a:ea typeface="Helvetica" panose="020B0604020202020204" pitchFamily="34" charset="0"/>
              </a:rPr>
              <a:t>def fact1(n):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Courier" pitchFamily="-65" charset="0"/>
                <a:ea typeface="Helvetica" panose="020B0604020202020204" pitchFamily="34" charset="0"/>
              </a:rPr>
              <a:t>    ans = 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Courier" pitchFamily="-65" charset="0"/>
                <a:ea typeface="Helvetica" panose="020B0604020202020204" pitchFamily="34" charset="0"/>
              </a:rPr>
              <a:t>    for i in range(2,n):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Courier" pitchFamily="-65" charset="0"/>
                <a:ea typeface="Helvetica" panose="020B0604020202020204" pitchFamily="34" charset="0"/>
              </a:rPr>
              <a:t>        ans = ans * n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Courier" pitchFamily="-65" charset="0"/>
                <a:ea typeface="Helvetica" panose="020B0604020202020204" pitchFamily="34" charset="0"/>
              </a:rPr>
              <a:t>    return ans</a:t>
            </a:r>
          </a:p>
          <a:p>
            <a:pPr>
              <a:lnSpc>
                <a:spcPts val="2475"/>
              </a:lnSpc>
              <a:buNone/>
            </a:pPr>
            <a:endParaRPr lang="en-US" altLang="en-US" b="0">
              <a:latin typeface="Courier" pitchFamily="-65" charset="0"/>
              <a:ea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Courier" pitchFamily="-65" charset="0"/>
                <a:ea typeface="Helvetica" panose="020B0604020202020204" pitchFamily="34" charset="0"/>
              </a:rPr>
              <a:t>def fact2(n):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Courier" pitchFamily="-65" charset="0"/>
                <a:ea typeface="Helvetica" panose="020B0604020202020204" pitchFamily="34" charset="0"/>
              </a:rPr>
              <a:t>    if n &lt; 1: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Courier" pitchFamily="-65" charset="0"/>
                <a:ea typeface="Helvetica" panose="020B0604020202020204" pitchFamily="34" charset="0"/>
              </a:rPr>
              <a:t>        return 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Courier" pitchFamily="-65" charset="0"/>
                <a:ea typeface="Helvetica" panose="020B0604020202020204" pitchFamily="34" charset="0"/>
              </a:rPr>
              <a:t>    else: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>
                <a:latin typeface="Courier" pitchFamily="-65" charset="0"/>
                <a:ea typeface="Helvetica" panose="020B0604020202020204" pitchFamily="34" charset="0"/>
              </a:rPr>
              <a:t>        return n * fact2(n - 1)</a:t>
            </a:r>
          </a:p>
          <a:p>
            <a:pPr>
              <a:lnSpc>
                <a:spcPts val="2475"/>
              </a:lnSpc>
              <a:buNone/>
            </a:pPr>
            <a:endParaRPr lang="en-US" altLang="en-US" b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5175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Simple functions: ex.py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382000" cy="5562600"/>
          </a:xfrm>
        </p:spPr>
        <p:txBody>
          <a:bodyPr/>
          <a:lstStyle/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671&gt; </a:t>
            </a:r>
            <a:r>
              <a:rPr lang="en-US" altLang="en-US" sz="2200" b="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python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Python 2.5.2 …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import ex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ex.fact1(6)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1296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ex.fact2(200)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78865786736479050355236321393218507…000000L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&lt;function fact1 at 0x902470&gt;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 dirty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fact1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Traceback (most recent call last):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  File "&lt;stdin&gt;", line 1, in &lt;module&gt;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 err="1">
                <a:latin typeface="Courier" pitchFamily="-65" charset="0"/>
                <a:ea typeface="Helvetica" panose="020B0604020202020204" pitchFamily="34" charset="0"/>
              </a:rPr>
              <a:t>NameError</a:t>
            </a: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: name 'fact1' is not defined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&gt;&gt;&gt; </a:t>
            </a:r>
          </a:p>
          <a:p>
            <a:pPr>
              <a:lnSpc>
                <a:spcPts val="2475"/>
              </a:lnSpc>
              <a:buNone/>
            </a:pPr>
            <a:endParaRPr lang="en-US" altLang="en-US" b="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4522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Simple functions: ex.py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382000" cy="5562600"/>
          </a:xfrm>
        </p:spPr>
        <p:txBody>
          <a:bodyPr/>
          <a:lstStyle/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import random 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# Generate a random number between 1 and 10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  </a:t>
            </a:r>
            <a:r>
              <a:rPr lang="en-US" altLang="en-US" sz="2200" b="0" dirty="0" err="1">
                <a:latin typeface="Courier" pitchFamily="-65" charset="0"/>
                <a:ea typeface="Helvetica" panose="020B0604020202020204" pitchFamily="34" charset="0"/>
              </a:rPr>
              <a:t>random_number</a:t>
            </a: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 = </a:t>
            </a:r>
            <a:r>
              <a:rPr lang="en-US" altLang="en-US" sz="2200" b="0" dirty="0" err="1">
                <a:latin typeface="Courier" pitchFamily="-65" charset="0"/>
                <a:ea typeface="Helvetica" panose="020B0604020202020204" pitchFamily="34" charset="0"/>
              </a:rPr>
              <a:t>random.randint</a:t>
            </a: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(1,10)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print("Random Number:", </a:t>
            </a:r>
            <a:r>
              <a:rPr lang="en-US" altLang="en-US" sz="2200" b="0" dirty="0" err="1">
                <a:latin typeface="Courier" pitchFamily="-65" charset="0"/>
                <a:ea typeface="Helvetica" panose="020B0604020202020204" pitchFamily="34" charset="0"/>
              </a:rPr>
              <a:t>random_number</a:t>
            </a:r>
            <a:r>
              <a:rPr lang="en-US" altLang="en-US" sz="2200" b="0" dirty="0">
                <a:latin typeface="Courier" pitchFamily="-65" charset="0"/>
                <a:ea typeface="Helvetica" panose="020B0604020202020204" pitchFamily="34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endParaRPr lang="en-US" altLang="en-US" sz="2200" b="0" dirty="0">
              <a:latin typeface="Courier" pitchFamily="-65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en-US" sz="2200" b="0" dirty="0">
              <a:latin typeface="Courier" pitchFamily="-65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en-US" sz="2200" b="0" dirty="0">
              <a:latin typeface="Courier" pitchFamily="-65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en-US" b="0" dirty="0">
                <a:latin typeface="Courier"/>
                <a:ea typeface="ＭＳ Ｐゴシック" panose="020B0600070205080204" pitchFamily="34" charset="-128"/>
                <a:cs typeface="Helvetica" panose="020B0604020202020204" pitchFamily="34" charset="0"/>
              </a:rPr>
              <a:t>import math as m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sz="2200" b="0" dirty="0">
                <a:latin typeface="Courier"/>
                <a:ea typeface="ＭＳ Ｐゴシック" panose="020B0600070205080204" pitchFamily="34" charset="-128"/>
                <a:cs typeface="Helvetica" panose="020B0604020202020204" pitchFamily="34" charset="0"/>
              </a:rPr>
              <a:t>#math library</a:t>
            </a:r>
          </a:p>
          <a:p>
            <a:pPr>
              <a:lnSpc>
                <a:spcPts val="2475"/>
              </a:lnSpc>
              <a:buNone/>
            </a:pPr>
            <a:r>
              <a:rPr lang="en-US" altLang="en-US" b="0" dirty="0" err="1">
                <a:latin typeface="Courier"/>
                <a:ea typeface="ＭＳ Ｐゴシック" panose="020B0600070205080204" pitchFamily="34" charset="-128"/>
                <a:cs typeface="Helvetica" panose="020B0604020202020204" pitchFamily="34" charset="0"/>
              </a:rPr>
              <a:t>m.pi</a:t>
            </a:r>
            <a:endParaRPr lang="en-US" altLang="en-US" b="0" dirty="0">
              <a:latin typeface="Courier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en-US" b="0" dirty="0">
                <a:latin typeface="Courier"/>
                <a:ea typeface="ＭＳ Ｐゴシック" panose="020B0600070205080204" pitchFamily="34" charset="-128"/>
                <a:cs typeface="Helvetica" panose="020B0604020202020204" pitchFamily="34" charset="0"/>
              </a:rPr>
              <a:t>3.141592653589793</a:t>
            </a:r>
          </a:p>
          <a:p>
            <a:pPr>
              <a:lnSpc>
                <a:spcPts val="2475"/>
              </a:lnSpc>
              <a:buNone/>
            </a:pPr>
            <a:endParaRPr lang="en-US" altLang="en-US" b="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en-US" b="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en-US" b="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5983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fld id="{ED57CE7D-8C95-432B-B119-6838702D4F60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eaLnBrk="1" hangingPunct="1"/>
              <a:t>46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43011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43016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4301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The </a:t>
            </a:r>
            <a:r>
              <a:rPr lang="en-US" altLang="en-US" sz="4400">
                <a:solidFill>
                  <a:srgbClr val="FFFFFF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for</a:t>
            </a:r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 Loop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24161750" indent="-24161750"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name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max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statements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</a:pPr>
            <a:endParaRPr lang="en-US" altLang="en-US" sz="2200">
              <a:solidFill>
                <a:srgbClr val="000000"/>
              </a:solidFill>
              <a:latin typeface="Tahoma Bold" panose="020B0804030504040204" pitchFamily="34" charset="0"/>
              <a:ea typeface="ヒラギノ角ゴ ProN W6" charset="-128"/>
            </a:endParaRP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Repeats for values 0 (inclusive) to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max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(exclusive)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3524250" y="3073400"/>
            <a:ext cx="5156200" cy="1854200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</p:spPr>
        <p:txBody>
          <a:bodyPr lIns="88920" tIns="88920" rIns="182880" bIns="88920"/>
          <a:lstStyle>
            <a:lvl1pPr marL="4763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i in range(5):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print(i)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4985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fld id="{AC848A79-32A1-44C6-802A-F84DD90C36A6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eaLnBrk="1" hangingPunct="1"/>
              <a:t>47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45059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45064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4506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FFFFFF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for</a:t>
            </a:r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 Loop Variations</a:t>
            </a: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24161750" indent="-24161750"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62025" algn="l"/>
                <a:tab pos="1876425" algn="l"/>
                <a:tab pos="2790825" algn="l"/>
                <a:tab pos="3705225" algn="l"/>
                <a:tab pos="4619625" algn="l"/>
                <a:tab pos="5534025" algn="l"/>
                <a:tab pos="6448425" algn="l"/>
                <a:tab pos="7362825" algn="l"/>
                <a:tab pos="8277225" algn="l"/>
                <a:tab pos="9191625" algn="l"/>
                <a:tab pos="101060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name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min</a:t>
            </a:r>
            <a:r>
              <a:rPr lang="en-US" altLang="en-US" sz="2200">
                <a:solidFill>
                  <a:srgbClr val="0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,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max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statements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</a:pPr>
            <a:endParaRPr lang="en-US" altLang="en-US" sz="800">
              <a:solidFill>
                <a:srgbClr val="000000"/>
              </a:solidFill>
              <a:latin typeface="Tahoma Bold" panose="020B0804030504040204" pitchFamily="34" charset="0"/>
              <a:ea typeface="ヒラギノ角ゴ ProN W6" charset="-128"/>
            </a:endParaRP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name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min</a:t>
            </a:r>
            <a:r>
              <a:rPr lang="en-US" altLang="en-US" sz="2200">
                <a:solidFill>
                  <a:srgbClr val="0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,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max</a:t>
            </a:r>
            <a:r>
              <a:rPr lang="en-US" altLang="en-US" sz="2200">
                <a:solidFill>
                  <a:srgbClr val="00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,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step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>
                <a:solidFill>
                  <a:srgbClr val="000000"/>
                </a:solidFill>
                <a:latin typeface="Tahoma Bold" panose="020B0804030504040204" pitchFamily="34" charset="0"/>
                <a:cs typeface="Tahoma Bold" panose="020B0804030504040204" pitchFamily="34" charset="0"/>
              </a:rPr>
              <a:t>statements</a:t>
            </a: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</a:pPr>
            <a:endParaRPr lang="en-US" altLang="en-US" sz="800">
              <a:solidFill>
                <a:srgbClr val="000000"/>
              </a:solidFill>
              <a:latin typeface="Tahoma Bold" panose="020B0804030504040204" pitchFamily="34" charset="0"/>
              <a:ea typeface="ヒラギノ角ゴ ProN W6" charset="-128"/>
            </a:endParaRPr>
          </a:p>
          <a:p>
            <a:pPr lvl="1" eaLnBrk="1" hangingPunct="1">
              <a:lnSpc>
                <a:spcPct val="77000"/>
              </a:lnSpc>
              <a:spcBef>
                <a:spcPts val="500"/>
              </a:spcBef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Can specify a minimum other than 0, and a step other than 1</a:t>
            </a: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3829050" y="3454400"/>
            <a:ext cx="4546600" cy="2768600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</p:spPr>
        <p:txBody>
          <a:bodyPr lIns="88920" tIns="88920" rIns="182880" bIns="88920"/>
          <a:lstStyle>
            <a:lvl1pPr marL="4763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i in range(2, 6):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print(i)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i in range(15, 0, -5):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print(i)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2488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fld id="{8193F9A3-4570-49B3-9D34-D416541CF32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eaLnBrk="1" hangingPunct="1"/>
              <a:t>48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47107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47129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4713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Nested Loops</a:t>
            </a:r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381000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>
              <a:spcBef>
                <a:spcPts val="600"/>
              </a:spcBef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Nested loops are often replaced by string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 and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lvl="1" eaLnBrk="1" hangingPunct="1">
              <a:spcBef>
                <a:spcPts val="500"/>
              </a:spcBef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....1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...2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..3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.4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graphicFrame>
        <p:nvGraphicFramePr>
          <p:cNvPr id="14344" name="Group 8"/>
          <p:cNvGraphicFramePr>
            <a:graphicFrameLocks noGrp="1"/>
          </p:cNvGraphicFramePr>
          <p:nvPr/>
        </p:nvGraphicFramePr>
        <p:xfrm>
          <a:off x="3536950" y="1909763"/>
          <a:ext cx="6827838" cy="225425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l" defTabSz="457200" rtl="0" eaLnBrk="1" fontAlgn="base" latinLnBrk="0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 Bold" panose="020B0804030504040204" pitchFamily="34" charset="0"/>
                          <a:ea typeface="ヒラギノ角ゴ ProN W3" charset="-128"/>
                          <a:cs typeface="Tahoma Bold" panose="020B0804030504040204" pitchFamily="34" charset="0"/>
                        </a:rPr>
                        <a:t>Java</a:t>
                      </a:r>
                    </a:p>
                  </a:txBody>
                  <a:tcPr marL="38160" marR="38160" marT="38160" marB="381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050">
                <a:tc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 Bold" panose="02070609020205020404" pitchFamily="49" charset="0"/>
                        <a:ea typeface="ヒラギノ角ゴ ProN W3" charset="-128"/>
                        <a:cs typeface="Courier New Bold" panose="02070609020205020404" pitchFamily="49" charset="0"/>
                      </a:endParaRP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1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2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3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4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5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6</a:t>
                      </a:r>
                    </a:p>
                  </a:txBody>
                  <a:tcPr marL="38160" marR="38160" marT="122076" marB="381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for (int line = 1; line &lt;= 5; line++) {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   for (int j = 1; j &lt;= (5 - line); j++) {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       System.out.print(".");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   System.out.println(line);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38160" marR="38160" marT="122076" marB="381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56" name="Group 20"/>
          <p:cNvGraphicFramePr>
            <a:graphicFrameLocks noGrp="1"/>
          </p:cNvGraphicFramePr>
          <p:nvPr/>
        </p:nvGraphicFramePr>
        <p:xfrm>
          <a:off x="3536950" y="4468813"/>
          <a:ext cx="6827838" cy="12954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l" defTabSz="457200" rtl="0" eaLnBrk="1" fontAlgn="base" latinLnBrk="0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 Bold" panose="020B0804030504040204" pitchFamily="34" charset="0"/>
                          <a:ea typeface="ヒラギノ角ゴ ProN W3" charset="-128"/>
                          <a:cs typeface="Tahoma Bold" panose="020B0804030504040204" pitchFamily="34" charset="0"/>
                        </a:rPr>
                        <a:t>Python</a:t>
                      </a:r>
                    </a:p>
                  </a:txBody>
                  <a:tcPr marL="38160" marR="38160" marT="38160" marB="381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 Bold" panose="02070609020205020404" pitchFamily="49" charset="0"/>
                        <a:ea typeface="ヒラギノ角ゴ ProN W3" charset="-128"/>
                        <a:cs typeface="Courier New Bold" panose="02070609020205020404" pitchFamily="49" charset="0"/>
                      </a:endParaRP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1</a:t>
                      </a:r>
                    </a:p>
                    <a:p>
                      <a:pPr marL="109538" marR="0" lvl="0" indent="0" algn="r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2</a:t>
                      </a:r>
                    </a:p>
                  </a:txBody>
                  <a:tcPr marL="38160" marR="38160" marT="122076" marB="381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9538" eaLnBrk="0" hangingPunct="0">
                        <a:spcBef>
                          <a:spcPts val="6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for line in range(1, 6):</a:t>
                      </a:r>
                    </a:p>
                    <a:p>
                      <a:pPr marL="109538" marR="0" lvl="0" indent="0" algn="l" defTabSz="457200" rtl="0" eaLnBrk="1" fontAlgn="base" latinLnBrk="0" hangingPunct="1">
                        <a:lnSpc>
                          <a:spcPct val="6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9538" algn="l"/>
                          <a:tab pos="1023938" algn="l"/>
                          <a:tab pos="1938338" algn="l"/>
                          <a:tab pos="2852738" algn="l"/>
                          <a:tab pos="3767138" algn="l"/>
                          <a:tab pos="4681538" algn="l"/>
                          <a:tab pos="5595938" algn="l"/>
                          <a:tab pos="6510338" algn="l"/>
                          <a:tab pos="7424738" algn="l"/>
                          <a:tab pos="8339138" algn="l"/>
                          <a:tab pos="9253538" algn="l"/>
                          <a:tab pos="10167938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(5 - line) * ".",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 line,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 Bold" panose="02070609020205020404" pitchFamily="49" charset="0"/>
                          <a:ea typeface="ヒラギノ角ゴ ProN W3" charset="-128"/>
                          <a:cs typeface="Courier New Bold" panose="02070609020205020404" pitchFamily="49" charset="0"/>
                        </a:rPr>
                        <a:t>""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38160" marR="38160" marT="122076" marB="381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066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1" y="1295400"/>
            <a:ext cx="8689975" cy="86995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339725" indent="-339725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input</a:t>
            </a:r>
            <a:r>
              <a:rPr lang="en-US" altLang="en-US">
                <a:ea typeface="ＭＳ Ｐゴシック" panose="020B0600070205080204" pitchFamily="34" charset="-128"/>
              </a:rPr>
              <a:t> : Reads a string from the user's keyboard.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reads and returns an entire line of input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90800" y="2501900"/>
            <a:ext cx="7086600" cy="1460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name =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input(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"Howdy. What's yer name? 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Howdy. What's yer name? </a:t>
            </a:r>
            <a:r>
              <a:rPr lang="en-US" altLang="en-US" sz="1800" b="1" u="sng">
                <a:solidFill>
                  <a:srgbClr val="000000"/>
                </a:solidFill>
                <a:latin typeface="Courier New" panose="02070309020205020404" pitchFamily="49" charset="0"/>
              </a:rPr>
              <a:t>Paris Hilton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name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'Paris Hilton'</a:t>
            </a:r>
          </a:p>
        </p:txBody>
      </p:sp>
    </p:spTree>
    <p:extLst>
      <p:ext uri="{BB962C8B-B14F-4D97-AF65-F5344CB8AC3E}">
        <p14:creationId xmlns:p14="http://schemas.microsoft.com/office/powerpoint/2010/main" val="353701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print</a:t>
            </a:r>
            <a:r>
              <a:rPr lang="en-US" altLang="en-US"/>
              <a:t> Statement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862013" lvl="1" defTabSz="457200" eaLnBrk="1" hangingPunct="1">
              <a:lnSpc>
                <a:spcPct val="77000"/>
              </a:lnSpc>
              <a:buNone/>
              <a:tabLst>
                <a:tab pos="3200400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ヒラギノ角ゴ Pro W3" charset="-128"/>
              </a:rPr>
              <a:t>print("</a:t>
            </a:r>
            <a:r>
              <a:rPr lang="en-US" altLang="en-US" b="1" dirty="0">
                <a:ea typeface="ヒラギノ角ゴ Pro W3" charset="-128"/>
              </a:rPr>
              <a:t>text</a:t>
            </a:r>
            <a:r>
              <a:rPr lang="en-US" altLang="en-US" dirty="0">
                <a:latin typeface="Courier New" panose="02070309020205020404" pitchFamily="49" charset="0"/>
                <a:ea typeface="ヒラギノ角ゴ Pro W3" charset="-128"/>
              </a:rPr>
              <a:t>”)</a:t>
            </a:r>
          </a:p>
          <a:p>
            <a:pPr marL="862013" lvl="1" defTabSz="457200" eaLnBrk="1" hangingPunct="1">
              <a:lnSpc>
                <a:spcPct val="77000"/>
              </a:lnSpc>
              <a:buNone/>
              <a:tabLst>
                <a:tab pos="3200400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ヒラギノ角ゴ Pro W3" charset="-128"/>
              </a:rPr>
              <a:t>print()</a:t>
            </a:r>
            <a:r>
              <a:rPr lang="en-US" altLang="en-US" dirty="0">
                <a:ea typeface="ヒラギノ角ゴ Pro W3" charset="-128"/>
              </a:rPr>
              <a:t>	(a blank line)</a:t>
            </a:r>
          </a:p>
          <a:p>
            <a:pPr marL="862013" lvl="1" defTabSz="457200" eaLnBrk="1" hangingPunct="1">
              <a:lnSpc>
                <a:spcPct val="77000"/>
              </a:lnSpc>
              <a:buNone/>
              <a:tabLst>
                <a:tab pos="3200400" algn="l"/>
              </a:tabLst>
            </a:pPr>
            <a:endParaRPr lang="en-US" altLang="en-US" sz="800" dirty="0">
              <a:ea typeface="ヒラギノ角ゴ Pro W3" charset="-128"/>
            </a:endParaRPr>
          </a:p>
          <a:p>
            <a:pPr marL="862013" lvl="1" defTabSz="457200" eaLnBrk="1" hangingPunct="1">
              <a:tabLst>
                <a:tab pos="3200400" algn="l"/>
              </a:tabLst>
            </a:pPr>
            <a:r>
              <a:rPr lang="en-US" altLang="en-US" dirty="0">
                <a:ea typeface="ヒラギノ角ゴ Pro W3" charset="-128"/>
              </a:rPr>
              <a:t>Escape sequences such as </a:t>
            </a:r>
            <a:r>
              <a:rPr lang="en-US" altLang="en-US" dirty="0">
                <a:latin typeface="Courier New" panose="02070309020205020404" pitchFamily="49" charset="0"/>
                <a:ea typeface="ヒラギノ角ゴ Pro W3" charset="-128"/>
              </a:rPr>
              <a:t>\"</a:t>
            </a:r>
            <a:r>
              <a:rPr lang="en-US" altLang="en-US" dirty="0">
                <a:ea typeface="ヒラギノ角ゴ Pro W3" charset="-128"/>
              </a:rPr>
              <a:t> are the same as in Java</a:t>
            </a:r>
          </a:p>
          <a:p>
            <a:pPr marL="862013" lvl="1" defTabSz="457200" eaLnBrk="1" hangingPunct="1">
              <a:tabLst>
                <a:tab pos="3200400" algn="l"/>
              </a:tabLst>
            </a:pPr>
            <a:r>
              <a:rPr lang="en-US" altLang="en-US" dirty="0">
                <a:ea typeface="ヒラギノ角ゴ Pro W3" charset="-128"/>
              </a:rPr>
              <a:t>Strings can also start/end with </a:t>
            </a:r>
            <a:r>
              <a:rPr lang="en-US" altLang="en-US" dirty="0">
                <a:latin typeface="Courier New" panose="02070309020205020404" pitchFamily="49" charset="0"/>
                <a:ea typeface="ヒラギノ角ゴ Pro W3" charset="-128"/>
              </a:rPr>
              <a:t>'</a:t>
            </a:r>
          </a:p>
        </p:txBody>
      </p:sp>
      <p:graphicFrame>
        <p:nvGraphicFramePr>
          <p:cNvPr id="44036" name="Group 4"/>
          <p:cNvGraphicFramePr>
            <a:graphicFrameLocks noGrp="1"/>
          </p:cNvGraphicFramePr>
          <p:nvPr/>
        </p:nvGraphicFramePr>
        <p:xfrm>
          <a:off x="2133600" y="3254375"/>
          <a:ext cx="7924800" cy="193054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 gridSpan="2">
                  <a:txBody>
                    <a:bodyPr/>
                    <a:lstStyle>
                      <a:lvl1pPr marL="106363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1pPr>
                      <a:lvl2pPr marL="37931725" indent="-37474525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swallows.py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88">
                <a:tc>
                  <a:txBody>
                    <a:bodyPr/>
                    <a:lstStyle>
                      <a:lvl1pPr marL="106363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1pPr>
                      <a:lvl2pPr marL="37931725" indent="-37474525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1pPr>
                      <a:lvl2pPr marL="37931725" indent="-37474525" algn="l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print("Hello, world!”)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print()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print("Suppose two swallows \"carry\" it together.”)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Print('African or "European" swallows?’)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73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1" y="1295400"/>
            <a:ext cx="8689975" cy="398145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to read a number, cast the result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r>
              <a:rPr lang="en-US" altLang="en-US" dirty="0">
                <a:ea typeface="ＭＳ Ｐゴシック" panose="020B0600070205080204" pitchFamily="34" charset="-128"/>
              </a:rPr>
              <a:t> to an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endParaRPr lang="en-US" altLang="en-US" sz="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Only numbers can be cast as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dirty="0" err="1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!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Example: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1000" dirty="0">
              <a:ea typeface="ＭＳ Ｐゴシック" panose="020B0600070205080204" pitchFamily="34" charset="-128"/>
            </a:endParaRP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age =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input("How old are you? ")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print("Your age is", age)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GB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print("You have", 65 - age, "years until retirement“)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	Output:</a:t>
            </a: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000" dirty="0">
              <a:ea typeface="ＭＳ Ｐゴシック" panose="020B0600070205080204" pitchFamily="34" charset="-128"/>
            </a:endParaRP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GB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How old are you? </a:t>
            </a:r>
            <a:r>
              <a:rPr lang="en-GB" altLang="en-US" sz="2000" b="1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53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Your age is 53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You have 12 years until retirement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r>
              <a:rPr lang="en-GB" altLang="en-US">
                <a:ea typeface="ＭＳ Ｐゴシック" panose="020B0600070205080204" pitchFamily="34" charset="-128"/>
              </a:rPr>
              <a:t> for numbers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7830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if/else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if </a:t>
            </a:r>
            <a:r>
              <a:rPr lang="en-US" altLang="en-US" sz="2200" b="1">
                <a:ea typeface="ＭＳ Ｐゴシック" panose="020B0600070205080204" pitchFamily="34" charset="-128"/>
              </a:rPr>
              <a:t>condition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2200" b="1">
                <a:ea typeface="ＭＳ Ｐゴシック" panose="020B0600070205080204" pitchFamily="34" charset="-128"/>
              </a:rPr>
              <a:t>statements</a:t>
            </a:r>
            <a:endParaRPr lang="en-US" altLang="en-US" sz="22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elif </a:t>
            </a:r>
            <a:r>
              <a:rPr lang="en-US" altLang="en-US" sz="2200" b="1">
                <a:ea typeface="ＭＳ Ｐゴシック" panose="020B0600070205080204" pitchFamily="34" charset="-128"/>
              </a:rPr>
              <a:t>condition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2200" b="1">
                <a:ea typeface="ＭＳ Ｐゴシック" panose="020B0600070205080204" pitchFamily="34" charset="-128"/>
              </a:rPr>
              <a:t>statements</a:t>
            </a:r>
            <a:endParaRPr lang="en-US" altLang="en-US" sz="22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2200" b="1">
                <a:ea typeface="ＭＳ Ｐゴシック" panose="020B0600070205080204" pitchFamily="34" charset="-128"/>
              </a:rPr>
              <a:t>statements</a:t>
            </a:r>
            <a:endParaRPr lang="en-US" altLang="en-US" sz="22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ea typeface="ＭＳ Ｐゴシック" panose="020B0600070205080204" pitchFamily="34" charset="-128"/>
              </a:rPr>
              <a:t>	</a:t>
            </a: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gpa = int(input("What is your GPA? "))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if gpa &gt; 3.5: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print("You have qualified for the honor roll.")</a:t>
            </a:r>
            <a:endParaRPr lang="en-US" altLang="en-US" sz="19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elif gpa &gt; 2.0: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print("Welcome to Moon University!")</a:t>
            </a:r>
            <a:endParaRPr lang="en-US" altLang="en-US" sz="19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print("Apply again in Spring.")</a:t>
            </a:r>
          </a:p>
        </p:txBody>
      </p:sp>
    </p:spTree>
    <p:extLst>
      <p:ext uri="{BB962C8B-B14F-4D97-AF65-F5344CB8AC3E}">
        <p14:creationId xmlns:p14="http://schemas.microsoft.com/office/powerpoint/2010/main" val="332268436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>
                <a:ea typeface="ＭＳ Ｐゴシック" panose="020B0600070205080204" pitchFamily="34" charset="-128"/>
              </a:rPr>
              <a:t>...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in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if </a:t>
            </a:r>
            <a:r>
              <a:rPr lang="en-US" altLang="en-US" sz="2200" b="1">
                <a:ea typeface="ＭＳ Ｐゴシック" panose="020B0600070205080204" pitchFamily="34" charset="-128"/>
              </a:rPr>
              <a:t>value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 in </a:t>
            </a:r>
            <a:r>
              <a:rPr lang="en-US" altLang="en-US" sz="2200" b="1">
                <a:ea typeface="ＭＳ Ｐゴシック" panose="020B0600070205080204" pitchFamily="34" charset="-128"/>
              </a:rPr>
              <a:t>sequence</a:t>
            </a: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2200" b="1">
                <a:ea typeface="ＭＳ Ｐゴシック" panose="020B0600070205080204" pitchFamily="34" charset="-128"/>
              </a:rPr>
              <a:t>statements</a:t>
            </a:r>
            <a:endParaRPr lang="en-US" altLang="en-US" sz="22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sequence can be a range, string, tuple, or list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Examples: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ea typeface="ＭＳ Ｐゴシック" panose="020B0600070205080204" pitchFamily="34" charset="-128"/>
              </a:rPr>
              <a:t>	</a:t>
            </a:r>
            <a:endParaRPr lang="en-US" altLang="en-US" sz="19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x = 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if x in range(0, 10):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print("x is between 0 and 9“)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9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name = input("What is your name? ")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name = name.lower()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if name[0] in "aeiou":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print("Your name starts with a vowel!“)</a:t>
            </a:r>
          </a:p>
        </p:txBody>
      </p:sp>
    </p:spTree>
    <p:extLst>
      <p:ext uri="{BB962C8B-B14F-4D97-AF65-F5344CB8AC3E}">
        <p14:creationId xmlns:p14="http://schemas.microsoft.com/office/powerpoint/2010/main" val="23871011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while </a:t>
            </a:r>
            <a:r>
              <a:rPr lang="en-US" altLang="en-US" b="1"/>
              <a:t>test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/>
              <a:t>statements</a:t>
            </a:r>
            <a:endParaRPr lang="en-US" altLang="en-US"/>
          </a:p>
        </p:txBody>
      </p:sp>
      <p:sp>
        <p:nvSpPr>
          <p:cNvPr id="49156" name="Text Box 28"/>
          <p:cNvSpPr txBox="1">
            <a:spLocks noChangeArrowheads="1"/>
          </p:cNvSpPr>
          <p:nvPr/>
        </p:nvSpPr>
        <p:spPr bwMode="auto">
          <a:xfrm>
            <a:off x="2819400" y="2667000"/>
            <a:ext cx="6629400" cy="2451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n = 91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factor = 2     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# find first factor of n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 dirty="0">
                <a:solidFill>
                  <a:srgbClr val="333399"/>
                </a:solidFill>
                <a:latin typeface="Courier New" panose="02070309020205020404" pitchFamily="49" charset="0"/>
              </a:rPr>
              <a:t>while n % factor != 0: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...     factor += 1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factor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28830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Logical Operators</a:t>
            </a:r>
          </a:p>
        </p:txBody>
      </p:sp>
      <p:graphicFrame>
        <p:nvGraphicFramePr>
          <p:cNvPr id="42053" name="Group 69"/>
          <p:cNvGraphicFramePr>
            <a:graphicFrameLocks noGrp="1"/>
          </p:cNvGraphicFramePr>
          <p:nvPr/>
        </p:nvGraphicFramePr>
        <p:xfrm>
          <a:off x="3276600" y="4038600"/>
          <a:ext cx="5564188" cy="1371600"/>
        </p:xfrm>
        <a:graphic>
          <a:graphicData uri="http://schemas.openxmlformats.org/drawingml/2006/table">
            <a:tbl>
              <a:tblPr/>
              <a:tblGrid>
                <a:gridCol w="165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(2 == 3) and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(2 == 3) or 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not 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010" name="Group 26"/>
          <p:cNvGraphicFramePr>
            <a:graphicFrameLocks noGrp="1"/>
          </p:cNvGraphicFramePr>
          <p:nvPr/>
        </p:nvGraphicFramePr>
        <p:xfrm>
          <a:off x="2286001" y="1371600"/>
          <a:ext cx="7585075" cy="23469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32504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bag.py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class Bag: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__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__(self):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self.data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= []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add(self, x):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self.data.append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(x)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addtwice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self,x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self.add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(x)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self.add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invoke: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from bag import *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l = Bag()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l.add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('first')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l.add</a:t>
            </a: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('second')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0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l.data</a:t>
            </a:r>
            <a:endParaRPr lang="en-US" altLang="en-US" sz="20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Lucida Console" panose="020B0609040504020204" pitchFamily="49" charset="0"/>
              </a:rPr>
              <a:t>['first', 'second']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4BB9-2A11-4CB1-AD50-68974BC04765}" type="datetime5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29-Mar-24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Advanced Programming</a:t>
            </a:r>
          </a:p>
          <a:p>
            <a:r>
              <a:rPr lang="en-US" altLang="en-US">
                <a:solidFill>
                  <a:prstClr val="black">
                    <a:tint val="75000"/>
                  </a:prstClr>
                </a:solidFill>
              </a:rPr>
              <a:t>Spring 2002</a:t>
            </a:r>
          </a:p>
        </p:txBody>
      </p:sp>
    </p:spTree>
    <p:extLst>
      <p:ext uri="{BB962C8B-B14F-4D97-AF65-F5344CB8AC3E}">
        <p14:creationId xmlns:p14="http://schemas.microsoft.com/office/powerpoint/2010/main" val="890117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Defining a Class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Declaring a class:</a:t>
            </a:r>
          </a:p>
          <a:p>
            <a:pPr marL="742950" lvl="1" defTabSz="449263" fontAlgn="base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Tahoma" panose="020B0604030504040204" pitchFamily="34" charset="0"/>
            </a:endParaRP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class </a:t>
            </a:r>
            <a:r>
              <a:rPr lang="en-US" altLang="en-US" sz="2400" b="1">
                <a:latin typeface="Tahoma" panose="020B0604030504040204" pitchFamily="34" charset="0"/>
              </a:rPr>
              <a:t>Name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...</a:t>
            </a:r>
          </a:p>
          <a:p>
            <a:pPr marL="742950" lvl="1" defTabSz="449263" fontAlgn="base">
              <a:lnSpc>
                <a:spcPct val="11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lnSpc>
                <a:spcPct val="11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class name is capitalized (e.g. </a:t>
            </a:r>
            <a:r>
              <a:rPr lang="en-US" altLang="en-US" sz="2200">
                <a:latin typeface="Courier New" panose="02070309020205020404" pitchFamily="49" charset="0"/>
              </a:rPr>
              <a:t>Point</a:t>
            </a:r>
            <a:r>
              <a:rPr lang="en-US" altLang="en-US" sz="2200">
                <a:latin typeface="Tahoma" panose="020B0604030504040204" pitchFamily="34" charset="0"/>
              </a:rPr>
              <a:t>)</a:t>
            </a:r>
          </a:p>
          <a:p>
            <a:pPr marL="742950" lvl="1" defTabSz="449263" fontAlgn="base">
              <a:lnSpc>
                <a:spcPct val="11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saved into a file named </a:t>
            </a:r>
            <a:r>
              <a:rPr lang="en-US" altLang="en-US" sz="2200" b="1">
                <a:latin typeface="Tahoma" panose="020B0604030504040204" pitchFamily="34" charset="0"/>
              </a:rPr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.py</a:t>
            </a:r>
            <a:r>
              <a:rPr lang="en-US" altLang="en-US" sz="2200">
                <a:latin typeface="Tahoma" panose="020B0604030504040204" pitchFamily="34" charset="0"/>
              </a:rPr>
              <a:t> (filename is lowercase)</a:t>
            </a:r>
          </a:p>
        </p:txBody>
      </p:sp>
    </p:spTree>
    <p:extLst>
      <p:ext uri="{BB962C8B-B14F-4D97-AF65-F5344CB8AC3E}">
        <p14:creationId xmlns:p14="http://schemas.microsoft.com/office/powerpoint/2010/main" val="431771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Fields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CA" altLang="en-US" sz="2400">
                <a:latin typeface="Tahoma" panose="020B0604030504040204" pitchFamily="34" charset="0"/>
              </a:rPr>
              <a:t>Declaring a field:</a:t>
            </a:r>
          </a:p>
          <a:p>
            <a:pPr marL="742950" lvl="1" defTabSz="449263" fontAlgn="base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CA" altLang="en-US" sz="800">
              <a:latin typeface="Tahoma" panose="020B0604030504040204" pitchFamily="34" charset="0"/>
            </a:endParaRP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CA" altLang="en-US" sz="2400">
                <a:latin typeface="Courier New" panose="02070309020205020404" pitchFamily="49" charset="0"/>
              </a:rPr>
              <a:t>	</a:t>
            </a:r>
            <a:r>
              <a:rPr lang="en-CA" altLang="en-US" sz="2400" b="1">
                <a:latin typeface="Tahoma" panose="020B0604030504040204" pitchFamily="34" charset="0"/>
              </a:rPr>
              <a:t>name</a:t>
            </a:r>
            <a:r>
              <a:rPr lang="en-CA" altLang="en-US" sz="2400">
                <a:latin typeface="Courier New" panose="02070309020205020404" pitchFamily="49" charset="0"/>
              </a:rPr>
              <a:t> = </a:t>
            </a:r>
            <a:r>
              <a:rPr lang="en-CA" altLang="en-US" sz="2400" b="1">
                <a:latin typeface="Verdana" panose="020B0604030504040204" pitchFamily="34" charset="0"/>
              </a:rPr>
              <a:t>value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altLang="en-US" sz="2200" b="1">
              <a:latin typeface="Tahoma" panose="020B0604030504040204" pitchFamily="34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CA" altLang="en-US" sz="2200">
                <a:latin typeface="Tahoma" panose="020B0604030504040204" pitchFamily="34" charset="0"/>
              </a:rPr>
              <a:t>Example:</a:t>
            </a:r>
          </a:p>
          <a:p>
            <a:pPr marL="742950" lvl="1" defTabSz="449263" fontAlgn="base">
              <a:lnSpc>
                <a:spcPct val="6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CA" altLang="en-US" sz="800">
              <a:latin typeface="Tahoma" panose="020B0604030504040204" pitchFamily="34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CA" altLang="en-US" sz="2100">
                <a:latin typeface="Tahoma" panose="020B0604030504040204" pitchFamily="34" charset="0"/>
              </a:rPr>
              <a:t>	</a:t>
            </a:r>
            <a:r>
              <a:rPr lang="en-CA" altLang="en-US" sz="2100">
                <a:latin typeface="Courier New" panose="02070309020205020404" pitchFamily="49" charset="0"/>
              </a:rPr>
              <a:t>class Point: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CA" altLang="en-US" sz="2100">
                <a:latin typeface="Courier New" panose="02070309020205020404" pitchFamily="49" charset="0"/>
              </a:rPr>
              <a:t>	    x = 0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CA" altLang="en-US" sz="2100">
                <a:latin typeface="Courier New" panose="02070309020205020404" pitchFamily="49" charset="0"/>
              </a:rPr>
              <a:t>	    y = 0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6858000" y="1905001"/>
          <a:ext cx="2717800" cy="1553751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rPr>
                        <a:t>point.py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0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41400" marR="82800" marT="291275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class Point: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x = 0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y = 0</a:t>
                      </a:r>
                    </a:p>
                  </a:txBody>
                  <a:tcPr marL="41400" marR="165960" marT="291275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24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Using a Class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CA" altLang="en-US" sz="2400">
                <a:latin typeface="Courier New" panose="02070309020205020404" pitchFamily="49" charset="0"/>
              </a:rPr>
              <a:t>	from </a:t>
            </a:r>
            <a:r>
              <a:rPr lang="en-CA" altLang="en-US" sz="2400" b="1">
                <a:latin typeface="Tahoma" panose="020B0604030504040204" pitchFamily="34" charset="0"/>
              </a:rPr>
              <a:t>name</a:t>
            </a:r>
            <a:r>
              <a:rPr lang="en-CA" altLang="en-US" sz="2400">
                <a:latin typeface="Courier New" panose="02070309020205020404" pitchFamily="49" charset="0"/>
              </a:rPr>
              <a:t> import *</a:t>
            </a:r>
          </a:p>
          <a:p>
            <a:pPr marL="742950" lvl="1" defTabSz="449263" fontAlgn="base">
              <a:spcBef>
                <a:spcPts val="200"/>
              </a:spcBef>
              <a:spcAft>
                <a:spcPct val="0"/>
              </a:spcAft>
              <a:buSzPct val="100000"/>
            </a:pPr>
            <a:endParaRPr lang="en-CA" altLang="en-US" sz="800" b="1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CA" altLang="en-US" sz="2200">
                <a:latin typeface="Tahoma" panose="020B0604030504040204" pitchFamily="34" charset="0"/>
              </a:rPr>
              <a:t>client programs must import the classes they use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CA" altLang="en-US" sz="2200">
                <a:latin typeface="Tahoma" panose="020B0604030504040204" pitchFamily="34" charset="0"/>
              </a:rPr>
              <a:t>the file name (lowercase), not class name, is used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1855788" y="2967038"/>
          <a:ext cx="8432800" cy="2932262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rPr>
                        <a:t>point_main.py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313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41400" marR="82800" marT="268595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from point import *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# main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p1 = Point()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p1.x = 7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p1.y = -3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7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...</a:t>
                      </a:r>
                    </a:p>
                  </a:txBody>
                  <a:tcPr marL="41400" marR="165960" marT="268595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21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981200" y="-144463"/>
            <a:ext cx="8229600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"Implicit" Parameter (</a:t>
            </a:r>
            <a:r>
              <a:rPr lang="en-CA" altLang="en-US" sz="4400" b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Java object methods refer to the object's fields implicitly: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public void translate(int dx, int dy) {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</a:t>
            </a:r>
            <a:r>
              <a:rPr lang="en-US" altLang="en-US" sz="2100" b="1">
                <a:solidFill>
                  <a:srgbClr val="333399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100">
                <a:latin typeface="Courier New" panose="02070309020205020404" pitchFamily="49" charset="0"/>
              </a:rPr>
              <a:t> += dx;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</a:t>
            </a:r>
            <a:r>
              <a:rPr lang="en-US" altLang="en-US" sz="2100" b="1">
                <a:solidFill>
                  <a:srgbClr val="333399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100">
                <a:latin typeface="Courier New" panose="02070309020205020404" pitchFamily="49" charset="0"/>
              </a:rPr>
              <a:t> += dy;    </a:t>
            </a: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</a:rPr>
              <a:t>// change this object's x/y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}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defTabSz="449263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Python's implicit parameter is named </a:t>
            </a:r>
            <a:r>
              <a:rPr lang="en-US" altLang="en-US" sz="2400">
                <a:latin typeface="Courier New" panose="02070309020205020404" pitchFamily="49" charset="0"/>
              </a:rPr>
              <a:t>self</a:t>
            </a:r>
          </a:p>
          <a:p>
            <a:pPr marL="742950" lvl="1" defTabSz="449263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–"/>
            </a:pPr>
            <a:r>
              <a:rPr lang="en-US" altLang="en-US" sz="2200">
                <a:latin typeface="Courier New" panose="02070309020205020404" pitchFamily="49" charset="0"/>
              </a:rPr>
              <a:t>self</a:t>
            </a:r>
            <a:r>
              <a:rPr lang="en-US" altLang="en-US" sz="2200">
                <a:latin typeface="Tahoma" panose="020B0604030504040204" pitchFamily="34" charset="0"/>
              </a:rPr>
              <a:t> must be the first parameter of any object method</a:t>
            </a:r>
          </a:p>
          <a:p>
            <a:pPr marL="742950" lvl="1" defTabSz="449263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access the object's fields as </a:t>
            </a:r>
            <a:r>
              <a:rPr lang="en-US" altLang="en-US" sz="2200">
                <a:latin typeface="Courier New" panose="02070309020205020404" pitchFamily="49" charset="0"/>
              </a:rPr>
              <a:t>self.</a:t>
            </a:r>
            <a:r>
              <a:rPr lang="en-US" altLang="en-US" sz="2200" b="1">
                <a:latin typeface="Tahoma" panose="020B0604030504040204" pitchFamily="34" charset="0"/>
              </a:rPr>
              <a:t>field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def translate(</a:t>
            </a:r>
            <a:r>
              <a:rPr lang="en-US" altLang="en-US" sz="2100" b="1">
                <a:solidFill>
                  <a:srgbClr val="333399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sz="2100">
                <a:latin typeface="Courier New" panose="02070309020205020404" pitchFamily="49" charset="0"/>
              </a:rPr>
              <a:t>, dx, dy):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</a:t>
            </a:r>
            <a:r>
              <a:rPr lang="en-US" altLang="en-US" sz="2100" b="1">
                <a:solidFill>
                  <a:srgbClr val="333399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sz="2100" b="1">
                <a:latin typeface="Courier New" panose="02070309020205020404" pitchFamily="49" charset="0"/>
              </a:rPr>
              <a:t>.x</a:t>
            </a:r>
            <a:r>
              <a:rPr lang="en-US" altLang="en-US" sz="2100">
                <a:latin typeface="Courier New" panose="02070309020205020404" pitchFamily="49" charset="0"/>
              </a:rPr>
              <a:t> += dx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</a:t>
            </a:r>
            <a:r>
              <a:rPr lang="en-US" altLang="en-US" sz="2100" b="1">
                <a:solidFill>
                  <a:srgbClr val="333399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sz="2100" b="1">
                <a:latin typeface="Courier New" panose="02070309020205020404" pitchFamily="49" charset="0"/>
              </a:rPr>
              <a:t>.y</a:t>
            </a:r>
            <a:r>
              <a:rPr lang="en-US" altLang="en-US" sz="2100">
                <a:latin typeface="Courier New" panose="02070309020205020404" pitchFamily="49" charset="0"/>
              </a:rPr>
              <a:t> += dy</a:t>
            </a:r>
          </a:p>
        </p:txBody>
      </p:sp>
    </p:spTree>
    <p:extLst>
      <p:ext uri="{BB962C8B-B14F-4D97-AF65-F5344CB8AC3E}">
        <p14:creationId xmlns:p14="http://schemas.microsoft.com/office/powerpoint/2010/main" val="3912761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D99E88D3-832A-4E6A-9FA5-D9BE2678FF32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ctr" defTabSz="457200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6</a:t>
            </a:fld>
            <a:endParaRPr lang="en-US" altLang="en-US" sz="120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grpSp>
        <p:nvGrpSpPr>
          <p:cNvPr id="32771" name="Group 2"/>
          <p:cNvGrpSpPr>
            <a:grpSpLocks/>
          </p:cNvGrpSpPr>
          <p:nvPr/>
        </p:nvGrpSpPr>
        <p:grpSpPr bwMode="auto">
          <a:xfrm>
            <a:off x="1524001" y="1"/>
            <a:ext cx="9142413" cy="1065213"/>
            <a:chOff x="0" y="0"/>
            <a:chExt cx="5759" cy="671"/>
          </a:xfrm>
        </p:grpSpPr>
        <p:sp>
          <p:nvSpPr>
            <p:cNvPr id="32786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3278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ヒラギノ角ゴ ProN W3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4" r="5743" b="15793"/>
          <a:stretch>
            <a:fillRect/>
          </a:stretch>
        </p:blipFill>
        <p:spPr bwMode="auto">
          <a:xfrm>
            <a:off x="1524001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 anchor="ctr"/>
          <a:lstStyle>
            <a:lvl1pPr marL="39688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>
                <a:solidFill>
                  <a:srgbClr val="FFFFFF"/>
                </a:solidFill>
                <a:latin typeface="Tahoma Bold" panose="020B0804030504040204" pitchFamily="34" charset="0"/>
                <a:ea typeface="ヒラギノ角ゴ ProN W6" charset="-128"/>
              </a:rPr>
              <a:t>Variables</a:t>
            </a: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381000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Declaring</a:t>
            </a:r>
          </a:p>
          <a:p>
            <a:pPr lvl="1" defTabSz="4572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no type is written; same syntax as assignment</a:t>
            </a:r>
          </a:p>
          <a:p>
            <a:pPr defTabSz="45720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Operators</a:t>
            </a:r>
          </a:p>
          <a:p>
            <a:pPr lvl="1" defTabSz="4572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no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or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200">
                <a:solidFill>
                  <a:srgbClr val="000000"/>
                </a:solidFill>
                <a:latin typeface="Tahoma" panose="020B0604030504040204" pitchFamily="34" charset="0"/>
              </a:rPr>
              <a:t> operators (must manually adjust by 1)</a:t>
            </a:r>
          </a:p>
        </p:txBody>
      </p:sp>
      <p:graphicFrame>
        <p:nvGraphicFramePr>
          <p:cNvPr id="7176" name="Group 8"/>
          <p:cNvGraphicFramePr>
            <a:graphicFrameLocks noGrp="1"/>
          </p:cNvGraphicFramePr>
          <p:nvPr/>
        </p:nvGraphicFramePr>
        <p:xfrm>
          <a:off x="3543300" y="3200400"/>
          <a:ext cx="5145088" cy="3038476"/>
        </p:xfrm>
        <a:graphic>
          <a:graphicData uri="http://schemas.openxmlformats.org/drawingml/2006/table">
            <a:tbl>
              <a:tblPr/>
              <a:tblGrid>
                <a:gridCol w="344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39688" marR="0" lvl="0" indent="0" algn="ctr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 Bold" panose="020B0804030504040204" pitchFamily="34" charset="0"/>
                          <a:ea typeface="ヒラギノ角ゴ ProN W3" charset="-128"/>
                          <a:cs typeface="Tahoma Bold" panose="020B0804030504040204" pitchFamily="34" charset="0"/>
                        </a:rPr>
                        <a:t>Java</a:t>
                      </a:r>
                    </a:p>
                  </a:txBody>
                  <a:tcPr marL="50760" marR="50760" marT="50760" marB="5076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 eaLnBrk="0" hangingPunct="0">
                        <a:spcBef>
                          <a:spcPts val="6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39688" marR="0" lvl="0" indent="0" algn="ctr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9688" algn="l"/>
                          <a:tab pos="954088" algn="l"/>
                          <a:tab pos="1868488" algn="l"/>
                          <a:tab pos="2782888" algn="l"/>
                          <a:tab pos="3697288" algn="l"/>
                          <a:tab pos="4611688" algn="l"/>
                          <a:tab pos="5526088" algn="l"/>
                          <a:tab pos="6440488" algn="l"/>
                          <a:tab pos="7354888" algn="l"/>
                          <a:tab pos="8269288" algn="l"/>
                          <a:tab pos="9183688" algn="l"/>
                          <a:tab pos="10098088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 Bold" panose="020B0804030504040204" pitchFamily="34" charset="0"/>
                          <a:ea typeface="ヒラギノ角ゴ ProN W3" charset="-128"/>
                          <a:cs typeface="Tahoma Bold" panose="020B0804030504040204" pitchFamily="34" charset="0"/>
                        </a:rPr>
                        <a:t>Python</a:t>
                      </a:r>
                    </a:p>
                  </a:txBody>
                  <a:tcPr marL="50760" marR="50760" marT="50760" marB="5076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438">
                <a:tc>
                  <a:txBody>
                    <a:bodyPr/>
                    <a:lstStyle>
                      <a:lvl1pPr marL="93663" eaLnBrk="0" hangingPunct="0">
                        <a:spcBef>
                          <a:spcPts val="6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int x = 2;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x++;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System.out.println(x);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x = x * 8;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System.out.println(x);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double d = 3.2;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d = d / 2;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System.out.println(d);</a:t>
                      </a:r>
                    </a:p>
                  </a:txBody>
                  <a:tcPr marL="88920" marR="88920" marT="166032" marB="8892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3663" eaLnBrk="0" hangingPunct="0">
                        <a:spcBef>
                          <a:spcPts val="6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1pPr>
                      <a:lvl2pPr marL="37931725" indent="-37474525" eaLnBrk="0" hangingPunct="0">
                        <a:spcBef>
                          <a:spcPts val="5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3pPr>
                      <a:lvl4pPr eaLnBrk="0" hangingPunct="0">
                        <a:spcBef>
                          <a:spcPts val="4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4pPr>
                      <a:lvl5pPr eaLnBrk="0" hangingPunct="0">
                        <a:spcBef>
                          <a:spcPts val="400"/>
                        </a:spcBef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5pPr>
                      <a:lvl6pPr marL="4572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6pPr>
                      <a:lvl7pPr marL="9144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7pPr>
                      <a:lvl8pPr marL="1371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8pPr>
                      <a:lvl9pPr marL="18288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ヒラギノ角ゴ ProN W3" charset="-128"/>
                        </a:defRPr>
                      </a:lvl9pPr>
                    </a:lstStyle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x = x + 1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x = x * 8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ヒラギノ角ゴ ProN W3" charset="-128"/>
                        <a:cs typeface="Courier New" panose="02070309020205020404" pitchFamily="49" charset="0"/>
                      </a:endParaRP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d = 3.2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d = d / 2</a:t>
                      </a:r>
                    </a:p>
                    <a:p>
                      <a:pPr marL="93663" marR="0" lvl="0" indent="0" algn="l" defTabSz="457200" rtl="0" eaLnBrk="1" fontAlgn="base" latinLnBrk="0" hangingPunct="1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93663" algn="l"/>
                          <a:tab pos="1008063" algn="l"/>
                          <a:tab pos="1922463" algn="l"/>
                          <a:tab pos="2836863" algn="l"/>
                          <a:tab pos="3751263" algn="l"/>
                          <a:tab pos="4665663" algn="l"/>
                          <a:tab pos="5580063" algn="l"/>
                          <a:tab pos="6494463" algn="l"/>
                          <a:tab pos="7408863" algn="l"/>
                          <a:tab pos="8323263" algn="l"/>
                          <a:tab pos="9237663" algn="l"/>
                          <a:tab pos="10152063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ヒラギノ角ゴ ProN W3" charset="-128"/>
                          <a:cs typeface="Courier New" panose="02070309020205020404" pitchFamily="49" charset="0"/>
                        </a:rPr>
                        <a:t>print(d)</a:t>
                      </a:r>
                    </a:p>
                  </a:txBody>
                  <a:tcPr marL="88920" marR="88920" marT="166032" marB="8892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7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Methods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marL="1141413" indent="-2270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def </a:t>
            </a:r>
            <a:r>
              <a:rPr lang="en-US" altLang="en-US" sz="2400" b="1">
                <a:latin typeface="Tahoma" panose="020B0604030504040204" pitchFamily="34" charset="0"/>
              </a:rPr>
              <a:t>name</a:t>
            </a:r>
            <a:r>
              <a:rPr lang="en-US" altLang="en-US" sz="2400">
                <a:latin typeface="Courier New" panose="02070309020205020404" pitchFamily="49" charset="0"/>
              </a:rPr>
              <a:t>(self</a:t>
            </a:r>
            <a:r>
              <a:rPr lang="en-US" altLang="en-US" sz="2400" b="1">
                <a:latin typeface="Tahoma" panose="020B0604030504040204" pitchFamily="34" charset="0"/>
              </a:rPr>
              <a:t> [, parameter, ..., parameter]</a:t>
            </a:r>
            <a:r>
              <a:rPr lang="en-US" altLang="en-US" sz="2400">
                <a:latin typeface="Courier New" panose="02070309020205020404" pitchFamily="49" charset="0"/>
              </a:rPr>
              <a:t>):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</a:t>
            </a:r>
            <a:r>
              <a:rPr lang="en-US" altLang="en-US" sz="2400" b="1">
                <a:latin typeface="Tahoma" panose="020B0604030504040204" pitchFamily="34" charset="0"/>
              </a:rPr>
              <a:t>statements</a:t>
            </a:r>
          </a:p>
          <a:p>
            <a:pPr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 b="1">
              <a:latin typeface="Tahoma" panose="020B0604030504040204" pitchFamily="34" charset="0"/>
            </a:endParaRPr>
          </a:p>
          <a:p>
            <a:pPr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Example: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Tahoma" panose="020B0604030504040204" pitchFamily="34" charset="0"/>
              </a:rPr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Point: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 b="1">
                <a:latin typeface="Courier New" panose="02070309020205020404" pitchFamily="49" charset="0"/>
              </a:rPr>
              <a:t>	    def translate(self, dx, dy):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    self.x += dx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    self.y += dy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Exercise: Write the following methods in class </a:t>
            </a:r>
            <a:r>
              <a:rPr lang="en-US" altLang="en-US" sz="2200">
                <a:latin typeface="Courier New" panose="02070309020205020404" pitchFamily="49" charset="0"/>
              </a:rPr>
              <a:t>Point</a:t>
            </a:r>
            <a:r>
              <a:rPr lang="en-US" altLang="en-US" sz="2200">
                <a:latin typeface="Tahoma" panose="020B0604030504040204" pitchFamily="34" charset="0"/>
              </a:rPr>
              <a:t>:</a:t>
            </a:r>
          </a:p>
          <a:p>
            <a:pPr lvl="2" defTabSz="449263" fontAlgn="base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set_location</a:t>
            </a:r>
          </a:p>
          <a:p>
            <a:pPr lvl="2" defTabSz="449263" fontAlgn="base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draw</a:t>
            </a:r>
          </a:p>
          <a:p>
            <a:pPr lvl="2" defTabSz="449263" fontAlgn="base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848255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Exercise Answer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/>
        </p:nvGraphicFramePr>
        <p:xfrm>
          <a:off x="1897064" y="1144588"/>
          <a:ext cx="8467725" cy="5576888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rPr>
                        <a:t>point.py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313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15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16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17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18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19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20</a:t>
                      </a:r>
                    </a:p>
                  </a:txBody>
                  <a:tcPr marL="41400" marR="82800" marT="291275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from math import *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class Point: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x = 0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y = 0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set_location(self, x, y):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self.x = 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self.y = 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draw(self, panel):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panel.canvas.create_oval(self.x, self.y, \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        self.x + 3, self.y + 3)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panel.canvas.create_text(self.x, self.y, \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        text=str(self), anchor="sw")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distance(self, other):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dx = self.x - other.x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dy = self.y - other.y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return sqrt(dx * dx + dy * dy)</a:t>
                      </a:r>
                    </a:p>
                  </a:txBody>
                  <a:tcPr marL="41400" marR="165960" marT="291275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5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Initializing Objects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Right now, clients must initialize </a:t>
            </a:r>
            <a:r>
              <a:rPr lang="en-US" altLang="en-US" sz="2400">
                <a:latin typeface="Courier New" panose="02070309020205020404" pitchFamily="49" charset="0"/>
              </a:rPr>
              <a:t>Point</a:t>
            </a:r>
            <a:r>
              <a:rPr lang="en-US" altLang="en-US" sz="2400">
                <a:latin typeface="Tahoma" panose="020B0604030504040204" pitchFamily="34" charset="0"/>
              </a:rPr>
              <a:t>s like this: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	p = Point()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	p.x = 3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	p.y = -5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endParaRPr lang="en-US" altLang="en-US" sz="22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Courier New" panose="02070309020205020404" pitchFamily="49" charset="0"/>
            </a:endParaRPr>
          </a:p>
          <a:p>
            <a:pPr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We'd prefer to be able to say:</a:t>
            </a:r>
          </a:p>
          <a:p>
            <a:pPr marL="742950"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80000"/>
              </a:lnSpc>
              <a:spcBef>
                <a:spcPts val="550"/>
              </a:spcBef>
              <a:spcAft>
                <a:spcPct val="0"/>
              </a:spcAft>
              <a:buSzPct val="100000"/>
            </a:pPr>
            <a:r>
              <a:rPr lang="en-US" altLang="en-US" sz="2200">
                <a:latin typeface="Courier New" panose="02070309020205020404" pitchFamily="49" charset="0"/>
              </a:rPr>
              <a:t>	p = Point(</a:t>
            </a:r>
            <a:r>
              <a:rPr lang="en-US" altLang="en-US" sz="2200" b="1">
                <a:solidFill>
                  <a:srgbClr val="333399"/>
                </a:solidFill>
                <a:latin typeface="Courier New" panose="02070309020205020404" pitchFamily="49" charset="0"/>
              </a:rPr>
              <a:t>3, -5</a:t>
            </a:r>
            <a:r>
              <a:rPr lang="en-US" altLang="en-US" sz="220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2249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Constructors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def __init__(self</a:t>
            </a:r>
            <a:r>
              <a:rPr lang="en-US" altLang="en-US" sz="2400" b="1">
                <a:latin typeface="Tahoma" panose="020B0604030504040204" pitchFamily="34" charset="0"/>
              </a:rPr>
              <a:t> [, parameter, ..., parameter]</a:t>
            </a:r>
            <a:r>
              <a:rPr lang="en-US" altLang="en-US" sz="2400">
                <a:latin typeface="Courier New" panose="02070309020205020404" pitchFamily="49" charset="0"/>
              </a:rPr>
              <a:t>):</a:t>
            </a:r>
          </a:p>
          <a:p>
            <a:pPr defTabSz="44926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</a:t>
            </a:r>
            <a:r>
              <a:rPr lang="en-US" altLang="en-US" sz="2400" b="1">
                <a:latin typeface="Tahoma" panose="020B0604030504040204" pitchFamily="34" charset="0"/>
              </a:rPr>
              <a:t>statements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 b="1">
              <a:latin typeface="Tahoma" panose="020B0604030504040204" pitchFamily="34" charset="0"/>
            </a:endParaRP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a constructor is a special method with the name </a:t>
            </a:r>
            <a:r>
              <a:rPr lang="en-US" altLang="en-US" sz="2200">
                <a:latin typeface="Courier New" panose="02070309020205020404" pitchFamily="49" charset="0"/>
              </a:rPr>
              <a:t>__init__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Tahoma" panose="020B0604030504040204" pitchFamily="34" charset="0"/>
              </a:rPr>
              <a:t>that initializes the state of an object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Example:</a:t>
            </a:r>
          </a:p>
          <a:p>
            <a:pPr lvl="1" defTabSz="449263" fontAlgn="base">
              <a:lnSpc>
                <a:spcPct val="80000"/>
              </a:lnSpc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>
              <a:latin typeface="Tahoma" panose="020B0604030504040204" pitchFamily="34" charset="0"/>
            </a:endParaRP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Tahoma" panose="020B0604030504040204" pitchFamily="34" charset="0"/>
              </a:rPr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Point: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def __init__(self, x, y):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    self.x = x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        self.y = y</a:t>
            </a: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defTabSz="449263" fontAlgn="base">
              <a:lnSpc>
                <a:spcPct val="8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US" altLang="en-US" sz="210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6965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More About Fields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endParaRPr lang="en-CA" altLang="en-US" sz="2100">
              <a:latin typeface="Courier New" panose="02070309020205020404" pitchFamily="49" charset="0"/>
            </a:endParaRPr>
          </a:p>
          <a:p>
            <a:pPr marL="742950" lvl="1" defTabSz="449263" fontAlgn="base">
              <a:lnSpc>
                <a:spcPct val="60000"/>
              </a:lnSpc>
              <a:spcBef>
                <a:spcPts val="525"/>
              </a:spcBef>
              <a:spcAft>
                <a:spcPct val="0"/>
              </a:spcAft>
              <a:buSzPct val="100000"/>
            </a:pPr>
            <a:r>
              <a:rPr lang="en-CA" altLang="en-US" sz="2100" b="1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CA" altLang="en-US" sz="2200">
                <a:latin typeface="Tahoma" panose="020B0604030504040204" pitchFamily="34" charset="0"/>
              </a:rPr>
              <a:t>fields can be declared directly inside class,</a:t>
            </a:r>
            <a:br>
              <a:rPr lang="en-CA" altLang="en-US" sz="2200">
                <a:latin typeface="Tahoma" panose="020B0604030504040204" pitchFamily="34" charset="0"/>
              </a:rPr>
            </a:br>
            <a:r>
              <a:rPr lang="en-CA" altLang="en-US" sz="2200">
                <a:latin typeface="Tahoma" panose="020B0604030504040204" pitchFamily="34" charset="0"/>
              </a:rPr>
              <a:t>or just in the constructor as shown here (more common)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/>
        </p:nvGraphicFramePr>
        <p:xfrm>
          <a:off x="3678238" y="1219201"/>
          <a:ext cx="4781550" cy="2178051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rPr>
                        <a:t>point.py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3713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</a:txBody>
                  <a:tcPr marL="41400" marR="82800" marT="291275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class Point: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__init__(self, x, y):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self.x = 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self.y = 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...</a:t>
                      </a:r>
                    </a:p>
                  </a:txBody>
                  <a:tcPr marL="41400" marR="165960" marT="291275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3657600" y="3352801"/>
            <a:ext cx="4857750" cy="1564571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20" tIns="88920" rIns="182880" bIns="88920">
            <a:spAutoFit/>
          </a:bodyPr>
          <a:lstStyle>
            <a:lvl1pPr marL="4763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 = Point(5, -2)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194002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8229600" cy="114300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altLang="en-US"/>
              <a:t>Printing Objects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686800" cy="4953000"/>
          </a:xfrm>
          <a:ln/>
        </p:spPr>
        <p:txBody>
          <a:bodyPr/>
          <a:lstStyle/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altLang="en-US"/>
              <a:t>By default, Python doesn't know how to print an object: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CA" altLang="en-US"/>
          </a:p>
          <a:p>
            <a:pPr marL="341313" indent="-341313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altLang="en-US"/>
              <a:t>We'd like to be able to print a </a:t>
            </a:r>
            <a:r>
              <a:rPr lang="en-CA" altLang="en-US">
                <a:latin typeface="Courier New" panose="02070309020205020404" pitchFamily="49" charset="0"/>
              </a:rPr>
              <a:t>Point</a:t>
            </a:r>
            <a:r>
              <a:rPr lang="en-CA" altLang="en-US"/>
              <a:t> object and have its state shown as the output.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657600" y="2160588"/>
            <a:ext cx="4857750" cy="1001712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20" tIns="88920" rIns="182880" bIns="88920">
            <a:spAutoFit/>
          </a:bodyPr>
          <a:lstStyle>
            <a:lvl1pPr marL="4763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 = Point(5, -2)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 p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&lt;Point instance at 0x00A8A850&gt;</a:t>
            </a:r>
          </a:p>
        </p:txBody>
      </p:sp>
    </p:spTree>
    <p:extLst>
      <p:ext uri="{BB962C8B-B14F-4D97-AF65-F5344CB8AC3E}">
        <p14:creationId xmlns:p14="http://schemas.microsoft.com/office/powerpoint/2010/main" val="1444955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981200" y="-144463"/>
            <a:ext cx="8229600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Printable Objects: </a:t>
            </a:r>
            <a:r>
              <a:rPr lang="en-US" altLang="en-US" sz="4400" b="1">
                <a:solidFill>
                  <a:srgbClr val="FFFFFF"/>
                </a:solidFill>
                <a:latin typeface="Courier New" panose="02070309020205020404" pitchFamily="49" charset="0"/>
              </a:rPr>
              <a:t>__str__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indent="-28416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def __str__(self):</a:t>
            </a:r>
          </a:p>
          <a:p>
            <a:pPr defTabSz="449263" fontAlgn="base"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latin typeface="Courier New" panose="02070309020205020404" pitchFamily="49" charset="0"/>
              </a:rPr>
              <a:t>	    return </a:t>
            </a:r>
            <a:r>
              <a:rPr lang="en-US" altLang="en-US" sz="2400" b="1">
                <a:latin typeface="Tahoma" panose="020B0604030504040204" pitchFamily="34" charset="0"/>
              </a:rPr>
              <a:t>string</a:t>
            </a:r>
          </a:p>
          <a:p>
            <a:pPr marL="742950" lvl="1" defTabSz="449263" fontAlgn="base">
              <a:spcBef>
                <a:spcPts val="200"/>
              </a:spcBef>
              <a:spcAft>
                <a:spcPct val="0"/>
              </a:spcAft>
              <a:buSzPct val="100000"/>
            </a:pPr>
            <a:endParaRPr lang="en-US" altLang="en-US" sz="800" b="1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converts an object into a string (like Java </a:t>
            </a:r>
            <a:r>
              <a:rPr lang="en-US" altLang="en-US" sz="2200">
                <a:latin typeface="Courier New" panose="02070309020205020404" pitchFamily="49" charset="0"/>
              </a:rPr>
              <a:t>toString</a:t>
            </a:r>
            <a:r>
              <a:rPr lang="en-US" altLang="en-US" sz="2200">
                <a:latin typeface="Tahoma" panose="020B0604030504040204" pitchFamily="34" charset="0"/>
              </a:rPr>
              <a:t> method)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invoked automatically when </a:t>
            </a:r>
            <a:r>
              <a:rPr lang="en-US" altLang="en-US" sz="2200">
                <a:latin typeface="Courier New" panose="02070309020205020404" pitchFamily="49" charset="0"/>
              </a:rPr>
              <a:t>str</a:t>
            </a:r>
            <a:r>
              <a:rPr lang="en-US" altLang="en-US" sz="2200">
                <a:latin typeface="Tahoma" panose="020B0604030504040204" pitchFamily="34" charset="0"/>
              </a:rPr>
              <a:t> or </a:t>
            </a:r>
            <a:r>
              <a:rPr lang="en-US" altLang="en-US" sz="2200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Tahoma" panose="020B0604030504040204" pitchFamily="34" charset="0"/>
              </a:rPr>
              <a:t> is called</a:t>
            </a:r>
          </a:p>
          <a:p>
            <a:pPr marL="742950"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marL="742950" lvl="1" defTabSz="449263" fontAlgn="base">
              <a:spcBef>
                <a:spcPts val="475"/>
              </a:spcBef>
              <a:spcAft>
                <a:spcPct val="0"/>
              </a:spcAft>
              <a:buSzPct val="100000"/>
            </a:pPr>
            <a:r>
              <a:rPr lang="en-US" altLang="en-US" sz="1900">
                <a:latin typeface="Courier New" panose="02070309020205020404" pitchFamily="49" charset="0"/>
              </a:rPr>
              <a:t>def __str__(self):</a:t>
            </a:r>
          </a:p>
          <a:p>
            <a:pPr marL="742950" lvl="1" defTabSz="449263" fontAlgn="base">
              <a:spcBef>
                <a:spcPts val="475"/>
              </a:spcBef>
              <a:spcAft>
                <a:spcPct val="0"/>
              </a:spcAft>
              <a:buSzPct val="100000"/>
            </a:pPr>
            <a:r>
              <a:rPr lang="en-US" altLang="en-US" sz="1900">
                <a:latin typeface="Courier New" panose="02070309020205020404" pitchFamily="49" charset="0"/>
              </a:rPr>
              <a:t>    return "(" + str(self.x) + ", " + str(self.y) + ")"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4506914"/>
            <a:ext cx="6019800" cy="1564571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20" tIns="88920" rIns="182880" bIns="88920">
            <a:spAutoFit/>
          </a:bodyPr>
          <a:lstStyle>
            <a:lvl1pPr marL="4763"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763" algn="l"/>
                <a:tab pos="919163" algn="l"/>
                <a:tab pos="1833563" algn="l"/>
                <a:tab pos="2747963" algn="l"/>
                <a:tab pos="3662363" algn="l"/>
                <a:tab pos="4576763" algn="l"/>
                <a:tab pos="5491163" algn="l"/>
                <a:tab pos="6405563" algn="l"/>
                <a:tab pos="7319963" algn="l"/>
                <a:tab pos="8234363" algn="l"/>
                <a:tab pos="9148763" algn="l"/>
                <a:tab pos="10063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 = Point(5, -2)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 p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(5, -2)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 "The point is " + str(p) + "!"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The point is (5, -2)!</a:t>
            </a:r>
          </a:p>
        </p:txBody>
      </p:sp>
    </p:spTree>
    <p:extLst>
      <p:ext uri="{BB962C8B-B14F-4D97-AF65-F5344CB8AC3E}">
        <p14:creationId xmlns:p14="http://schemas.microsoft.com/office/powerpoint/2010/main" val="3217464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Complete Point Class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828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1855788" y="1219201"/>
          <a:ext cx="8432800" cy="5256213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 gridSpan="2"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rPr>
                        <a:t>point.py</a:t>
                      </a:r>
                    </a:p>
                  </a:txBody>
                  <a:tcPr marL="41400" marR="41400" marT="41400" marB="4140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638"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11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12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13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14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15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16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17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18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19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20</a:t>
                      </a:r>
                    </a:p>
                    <a:p>
                      <a:pPr marL="106363" marR="0" lvl="0" indent="0" algn="r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21</a:t>
                      </a:r>
                    </a:p>
                  </a:txBody>
                  <a:tcPr marL="41400" marR="82800" marT="281951" marB="207360" horzOverflow="overflow">
                    <a:lnL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eaLnBrk="0" hangingPunct="0">
                        <a:spcBef>
                          <a:spcPts val="6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55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from math import *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class Point: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__init__(self, x, y):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self.x = 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self.y = 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distance_from_origin(self):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return sqrt(self.x * self.x + self.y * self.y)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distance(self, other):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dx = self.x - other.x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dy = self.y - other.y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return sqrt(dx * dx + dy * dy)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translate(self, dx, dy):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self.x += dx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self.y += dy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DejaVu Sans" charset="0"/>
                        <a:cs typeface="DejaVu Sans" charset="0"/>
                      </a:endParaRP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def __str__(self):</a:t>
                      </a:r>
                    </a:p>
                    <a:p>
                      <a:pPr marL="106363" marR="0" lvl="0" indent="0" algn="l" defTabSz="449263" rtl="0" eaLnBrk="1" fontAlgn="base" latinLnBrk="0" hangingPunct="1">
                        <a:lnSpc>
                          <a:spcPct val="6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106363" algn="l"/>
                          <a:tab pos="1020763" algn="l"/>
                          <a:tab pos="1935163" algn="l"/>
                          <a:tab pos="2849563" algn="l"/>
                          <a:tab pos="3763963" algn="l"/>
                          <a:tab pos="4678363" algn="l"/>
                          <a:tab pos="5592763" algn="l"/>
                          <a:tab pos="6507163" algn="l"/>
                          <a:tab pos="7421563" algn="l"/>
                          <a:tab pos="8335963" algn="l"/>
                          <a:tab pos="9250363" algn="l"/>
                          <a:tab pos="10164763" algn="l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ejaVu Sans" charset="0"/>
                          <a:cs typeface="DejaVu Sans" charset="0"/>
                        </a:rPr>
                        <a:t>        return "(" + str(self.x) + ", " + str(self.y) + ")"</a:t>
                      </a:r>
                    </a:p>
                  </a:txBody>
                  <a:tcPr marL="41400" marR="165960" marT="281951" marB="207360" horzOverflow="overflow">
                    <a:lnL>
                      <a:noFill/>
                    </a:lnL>
                    <a:lnR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6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26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CA" altLang="en-US" sz="4400" b="1">
                <a:solidFill>
                  <a:srgbClr val="FFFFFF"/>
                </a:solidFill>
                <a:latin typeface="Tahoma" panose="020B0604030504040204" pitchFamily="34" charset="0"/>
              </a:rPr>
              <a:t>Python Object Details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36738" y="1260475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Drawbacks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Does not have encapsulation like Java (ability to protect fields' data from access by client code)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Not easy to have a class with multiple constructors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Must explicitly declare </a:t>
            </a:r>
            <a:r>
              <a:rPr lang="en-US" altLang="en-US" sz="2200">
                <a:latin typeface="Courier New" panose="02070309020205020404" pitchFamily="49" charset="0"/>
              </a:rPr>
              <a:t>self</a:t>
            </a:r>
            <a:r>
              <a:rPr lang="en-US" altLang="en-US" sz="2200">
                <a:latin typeface="Tahoma" panose="020B0604030504040204" pitchFamily="34" charset="0"/>
              </a:rPr>
              <a:t> parameter in all methods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>
                <a:latin typeface="Tahoma" panose="020B0604030504040204" pitchFamily="34" charset="0"/>
              </a:rPr>
              <a:t>Strange names like </a:t>
            </a:r>
            <a:r>
              <a:rPr lang="en-US" altLang="en-US" sz="2200">
                <a:latin typeface="Courier New" panose="02070309020205020404" pitchFamily="49" charset="0"/>
              </a:rPr>
              <a:t>__str__</a:t>
            </a:r>
            <a:r>
              <a:rPr lang="en-US" altLang="en-US" sz="2200">
                <a:latin typeface="Tahoma" panose="020B0604030504040204" pitchFamily="34" charset="0"/>
              </a:rPr>
              <a:t>, </a:t>
            </a:r>
            <a:r>
              <a:rPr lang="en-US" altLang="en-US" sz="2200">
                <a:latin typeface="Courier New" panose="02070309020205020404" pitchFamily="49" charset="0"/>
              </a:rPr>
              <a:t>__init__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200">
              <a:latin typeface="Tahoma" panose="020B0604030504040204" pitchFamily="34" charset="0"/>
            </a:endParaRPr>
          </a:p>
          <a:p>
            <a:pPr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</a:pPr>
            <a:r>
              <a:rPr lang="en-US" altLang="en-US" sz="2400">
                <a:latin typeface="Tahoma" panose="020B0604030504040204" pitchFamily="34" charset="0"/>
              </a:rPr>
              <a:t>Benefits</a:t>
            </a:r>
          </a:p>
          <a:p>
            <a:pPr lvl="1" defTabSz="449263" fontAlgn="base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</a:pPr>
            <a:r>
              <a:rPr lang="en-US" altLang="en-US" sz="2200" b="1">
                <a:latin typeface="Tahoma" panose="020B0604030504040204" pitchFamily="34" charset="0"/>
              </a:rPr>
              <a:t>operator overloading</a:t>
            </a:r>
            <a:r>
              <a:rPr lang="en-US" altLang="en-US" sz="2200">
                <a:latin typeface="Tahoma" panose="020B0604030504040204" pitchFamily="34" charset="0"/>
              </a:rPr>
              <a:t>: Define </a:t>
            </a:r>
            <a:r>
              <a:rPr lang="en-US" altLang="en-US" sz="2200">
                <a:latin typeface="Courier New" panose="02070309020205020404" pitchFamily="49" charset="0"/>
              </a:rPr>
              <a:t>&lt;</a:t>
            </a:r>
            <a:r>
              <a:rPr lang="en-US" altLang="en-US" sz="2200">
                <a:latin typeface="Tahoma" panose="020B0604030504040204" pitchFamily="34" charset="0"/>
              </a:rPr>
              <a:t> by writing </a:t>
            </a:r>
            <a:r>
              <a:rPr lang="en-US" altLang="en-US" sz="2200">
                <a:latin typeface="Courier New" panose="02070309020205020404" pitchFamily="49" charset="0"/>
              </a:rPr>
              <a:t>__lt__</a:t>
            </a:r>
            <a:r>
              <a:rPr lang="en-US" altLang="en-US" sz="2200">
                <a:latin typeface="Tahoma" panose="020B0604030504040204" pitchFamily="34" charset="0"/>
              </a:rPr>
              <a:t> , etc.</a:t>
            </a:r>
          </a:p>
          <a:p>
            <a:pPr marL="1143000" lvl="2" defTabSz="449263" fontAlgn="base">
              <a:spcBef>
                <a:spcPts val="500"/>
              </a:spcBef>
              <a:spcAft>
                <a:spcPct val="0"/>
              </a:spcAft>
              <a:buSzPct val="100000"/>
            </a:pPr>
            <a:r>
              <a:rPr lang="en-US" altLang="en-US" sz="2000">
                <a:latin typeface="Tahoma" panose="020B0604030504040204" pitchFamily="34" charset="0"/>
              </a:rPr>
              <a:t>http://docs.python.org/ref/customization.html</a:t>
            </a:r>
          </a:p>
        </p:txBody>
      </p:sp>
    </p:spTree>
    <p:extLst>
      <p:ext uri="{BB962C8B-B14F-4D97-AF65-F5344CB8AC3E}">
        <p14:creationId xmlns:p14="http://schemas.microsoft.com/office/powerpoint/2010/main" val="604743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Files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  <a:tabLst>
                <a:tab pos="388461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open("</a:t>
            </a:r>
            <a:r>
              <a:rPr lang="en-US" altLang="en-US" b="1"/>
              <a:t>filename</a:t>
            </a:r>
            <a:r>
              <a:rPr lang="en-US" altLang="en-US">
                <a:latin typeface="Courier New" panose="02070309020205020404" pitchFamily="49" charset="0"/>
              </a:rPr>
              <a:t>")</a:t>
            </a:r>
          </a:p>
          <a:p>
            <a:pPr lvl="1" eaLnBrk="1" hangingPunct="1">
              <a:lnSpc>
                <a:spcPct val="90000"/>
              </a:lnSpc>
              <a:tabLst>
                <a:tab pos="3884613" algn="l"/>
              </a:tabLst>
            </a:pPr>
            <a:r>
              <a:rPr lang="en-US" altLang="en-US">
                <a:ea typeface="ヒラギノ角ゴ Pro W3" charset="-128"/>
              </a:rPr>
              <a:t>opens the given file for reading, and returns a file object</a:t>
            </a:r>
          </a:p>
          <a:p>
            <a:pPr lvl="1" eaLnBrk="1" hangingPunct="1">
              <a:lnSpc>
                <a:spcPct val="90000"/>
              </a:lnSpc>
              <a:buNone/>
              <a:tabLst>
                <a:tab pos="3884613" algn="l"/>
              </a:tabLst>
            </a:pPr>
            <a:endParaRPr lang="en-US" altLang="en-US" sz="1200">
              <a:ea typeface="ヒラギノ角ゴ Pro W3" charset="-128"/>
            </a:endParaRPr>
          </a:p>
          <a:p>
            <a:pPr eaLnBrk="1" hangingPunct="1">
              <a:lnSpc>
                <a:spcPct val="90000"/>
              </a:lnSpc>
              <a:buNone/>
              <a:tabLst>
                <a:tab pos="388461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.read()	- </a:t>
            </a:r>
            <a:r>
              <a:rPr lang="en-US" altLang="en-US" sz="2200"/>
              <a:t>file's entire contents as a string</a:t>
            </a:r>
            <a:endParaRPr lang="en-US" altLang="en-US" sz="80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76600" y="3429000"/>
            <a:ext cx="5410200" cy="1460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 = open("hours.txt")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f.read()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123 Susan 12.5 8.1 7.6 3.2\n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456 Brad 4.0 11.6 6.5 2.7 12\n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789 Jenn 8.0 8.0 8.0 8.0 7.5\n'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8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1000"/>
            <a:ext cx="3251200" cy="44396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2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3733" dirty="0"/>
              <a:t>1. ( )</a:t>
            </a:r>
          </a:p>
          <a:p>
            <a:pPr marL="0" indent="0">
              <a:buNone/>
            </a:pPr>
            <a:r>
              <a:rPr lang="en-US" sz="3733" dirty="0"/>
              <a:t>2. **</a:t>
            </a:r>
          </a:p>
          <a:p>
            <a:pPr marL="0" indent="0">
              <a:buNone/>
            </a:pPr>
            <a:r>
              <a:rPr lang="en-US" sz="3733" dirty="0"/>
              <a:t>3. *  /   //   %</a:t>
            </a:r>
          </a:p>
          <a:p>
            <a:pPr marL="0" indent="0">
              <a:buNone/>
            </a:pPr>
            <a:r>
              <a:rPr lang="en-US" sz="3733" dirty="0"/>
              <a:t>4. + –</a:t>
            </a:r>
          </a:p>
          <a:p>
            <a:pPr marL="0" indent="0">
              <a:buNone/>
            </a:pPr>
            <a:r>
              <a:rPr lang="en-US" sz="3733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267200" y="865827"/>
            <a:ext cx="7823200" cy="765172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/>
                  </a:solidFill>
                </a:rPr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b="1" dirty="0">
                  <a:solidFill>
                    <a:srgbClr val="0070C0"/>
                  </a:solidFill>
                </a:rPr>
                <a:t>Example:</a:t>
              </a:r>
              <a:endParaRPr lang="en-US" sz="3733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00800" y="584201"/>
            <a:ext cx="5689600" cy="19611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00800" y="584201"/>
            <a:ext cx="5689600" cy="29771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0800" y="584201"/>
            <a:ext cx="5689600" cy="57203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5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0800" y="584201"/>
            <a:ext cx="5689600" cy="38915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00800" y="584201"/>
            <a:ext cx="5689600" cy="48059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733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5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Line-based File Processing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tabLst>
                <a:tab pos="388461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.readline()	- </a:t>
            </a:r>
            <a:r>
              <a:rPr lang="en-US" altLang="en-US" sz="2200"/>
              <a:t>next line from file as a string </a:t>
            </a:r>
          </a:p>
          <a:p>
            <a:pPr lvl="1" eaLnBrk="1" hangingPunct="1">
              <a:tabLst>
                <a:tab pos="3884613" algn="l"/>
              </a:tabLst>
            </a:pPr>
            <a:r>
              <a:rPr lang="en-US" altLang="en-US">
                <a:ea typeface="ヒラギノ角ゴ Pro W3" charset="-128"/>
              </a:rPr>
              <a:t>Returns an empty string if there are no more lines in the file</a:t>
            </a:r>
          </a:p>
          <a:p>
            <a:pPr eaLnBrk="1" hangingPunct="1">
              <a:buNone/>
              <a:tabLst>
                <a:tab pos="3884613" algn="l"/>
              </a:tabLst>
            </a:pPr>
            <a:endParaRPr lang="en-US" altLang="en-US" sz="800"/>
          </a:p>
          <a:p>
            <a:pPr eaLnBrk="1" hangingPunct="1">
              <a:buNone/>
              <a:tabLst>
                <a:tab pos="388461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.readlines()	- </a:t>
            </a:r>
            <a:r>
              <a:rPr lang="en-US" altLang="en-US" sz="2200"/>
              <a:t>file's contents as a list of lines</a:t>
            </a:r>
          </a:p>
          <a:p>
            <a:pPr lvl="1" eaLnBrk="1" hangingPunct="1">
              <a:tabLst>
                <a:tab pos="3884613" algn="l"/>
              </a:tabLst>
            </a:pPr>
            <a:r>
              <a:rPr lang="en-US" altLang="en-US">
                <a:ea typeface="ヒラギノ角ゴ Pro W3" charset="-128"/>
              </a:rPr>
              <a:t>(we will discuss lists in detail next week)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352800" y="3429001"/>
            <a:ext cx="5410200" cy="2422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 = open("hours.txt")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f.readline()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123 Susan 12.5 8.1 7.6 3.2\n'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 = open("hours.txt")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f.readlines()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['</a:t>
            </a: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123 Susan 12.5 8.1 7.6 3.2\n',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'456 Brad 4.0 11.6 6.5 2.7 12\n',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'789 Jenn 8.0 8.0 8.0 8.0 7.5\n']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191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Files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None/>
              <a:tabLst>
                <a:tab pos="37750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open("</a:t>
            </a:r>
            <a:r>
              <a:rPr lang="en-US" altLang="en-US" b="1"/>
              <a:t>filename</a:t>
            </a:r>
            <a:r>
              <a:rPr lang="en-US" altLang="en-US">
                <a:latin typeface="Courier New" panose="02070309020205020404" pitchFamily="49" charset="0"/>
              </a:rPr>
              <a:t>",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"w"</a:t>
            </a:r>
            <a:r>
              <a:rPr lang="en-US" altLang="en-US">
                <a:latin typeface="Courier New" panose="02070309020205020404" pitchFamily="49" charset="0"/>
              </a:rPr>
              <a:t>)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# write</a:t>
            </a:r>
          </a:p>
          <a:p>
            <a:pPr eaLnBrk="1" hangingPunct="1">
              <a:lnSpc>
                <a:spcPct val="70000"/>
              </a:lnSpc>
              <a:buNone/>
              <a:tabLst>
                <a:tab pos="37750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open("</a:t>
            </a:r>
            <a:r>
              <a:rPr lang="en-US" altLang="en-US" b="1"/>
              <a:t>filename</a:t>
            </a:r>
            <a:r>
              <a:rPr lang="en-US" altLang="en-US">
                <a:latin typeface="Courier New" panose="02070309020205020404" pitchFamily="49" charset="0"/>
              </a:rPr>
              <a:t>",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"a"</a:t>
            </a:r>
            <a:r>
              <a:rPr lang="en-US" altLang="en-US">
                <a:latin typeface="Courier New" panose="02070309020205020404" pitchFamily="49" charset="0"/>
              </a:rPr>
              <a:t>)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# append</a:t>
            </a:r>
          </a:p>
          <a:p>
            <a:pPr lvl="1" eaLnBrk="1" hangingPunct="1">
              <a:lnSpc>
                <a:spcPct val="90000"/>
              </a:lnSpc>
              <a:tabLst>
                <a:tab pos="3775075" algn="l"/>
              </a:tabLst>
            </a:pPr>
            <a:endParaRPr lang="en-US" altLang="en-US" sz="800">
              <a:ea typeface="ヒラギノ角ゴ Pro W3" charset="-128"/>
            </a:endParaRPr>
          </a:p>
          <a:p>
            <a:pPr lvl="1" eaLnBrk="1" hangingPunct="1">
              <a:lnSpc>
                <a:spcPct val="90000"/>
              </a:lnSpc>
              <a:tabLst>
                <a:tab pos="3775075" algn="l"/>
              </a:tabLst>
            </a:pPr>
            <a:r>
              <a:rPr lang="en-US" altLang="en-US">
                <a:ea typeface="ヒラギノ角ゴ Pro W3" charset="-128"/>
              </a:rPr>
              <a:t>opens file for </a:t>
            </a:r>
            <a:r>
              <a:rPr lang="en-US" altLang="en-US" u="sng">
                <a:ea typeface="ヒラギノ角ゴ Pro W3" charset="-128"/>
              </a:rPr>
              <a:t>write</a:t>
            </a:r>
            <a:r>
              <a:rPr lang="en-US" altLang="en-US">
                <a:ea typeface="ヒラギノ角ゴ Pro W3" charset="-128"/>
              </a:rPr>
              <a:t> (deletes any previous contents) , or</a:t>
            </a:r>
          </a:p>
          <a:p>
            <a:pPr lvl="1" eaLnBrk="1" hangingPunct="1">
              <a:lnSpc>
                <a:spcPct val="90000"/>
              </a:lnSpc>
              <a:tabLst>
                <a:tab pos="3775075" algn="l"/>
              </a:tabLst>
            </a:pPr>
            <a:r>
              <a:rPr lang="en-US" altLang="en-US">
                <a:ea typeface="ヒラギノ角ゴ Pro W3" charset="-128"/>
              </a:rPr>
              <a:t>opens file for </a:t>
            </a:r>
            <a:r>
              <a:rPr lang="en-US" altLang="en-US" u="sng">
                <a:ea typeface="ヒラギノ角ゴ Pro W3" charset="-128"/>
              </a:rPr>
              <a:t>append</a:t>
            </a:r>
            <a:r>
              <a:rPr lang="en-US" altLang="en-US">
                <a:ea typeface="ヒラギノ角ゴ Pro W3" charset="-128"/>
              </a:rPr>
              <a:t> (new data is placed after previous data)</a:t>
            </a:r>
          </a:p>
          <a:p>
            <a:pPr lvl="1" eaLnBrk="1" hangingPunct="1">
              <a:lnSpc>
                <a:spcPct val="90000"/>
              </a:lnSpc>
              <a:buNone/>
              <a:tabLst>
                <a:tab pos="3775075" algn="l"/>
              </a:tabLst>
            </a:pPr>
            <a:endParaRPr lang="en-US" altLang="en-US" sz="1200">
              <a:ea typeface="ヒラギノ角ゴ Pro W3" charset="-128"/>
            </a:endParaRPr>
          </a:p>
          <a:p>
            <a:pPr lvl="1" eaLnBrk="1" hangingPunct="1">
              <a:lnSpc>
                <a:spcPct val="90000"/>
              </a:lnSpc>
              <a:buNone/>
              <a:tabLst>
                <a:tab pos="3775075" algn="l"/>
              </a:tabLst>
            </a:pPr>
            <a:endParaRPr lang="en-US" altLang="en-US" sz="1200">
              <a:ea typeface="ヒラギノ角ゴ Pro W3" charset="-128"/>
            </a:endParaRPr>
          </a:p>
          <a:p>
            <a:pPr eaLnBrk="1" hangingPunct="1">
              <a:buNone/>
              <a:tabLst>
                <a:tab pos="37750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.write(</a:t>
            </a:r>
            <a:r>
              <a:rPr lang="en-US" altLang="en-US" b="1">
                <a:latin typeface="Verdana" panose="020B0604030504040204" pitchFamily="34" charset="0"/>
              </a:rPr>
              <a:t>str</a:t>
            </a:r>
            <a:r>
              <a:rPr lang="en-US" altLang="en-US">
                <a:latin typeface="Courier New" panose="02070309020205020404" pitchFamily="49" charset="0"/>
              </a:rPr>
              <a:t>)	- </a:t>
            </a:r>
            <a:r>
              <a:rPr lang="en-US" altLang="en-US" sz="2200"/>
              <a:t>writes the given string to the file</a:t>
            </a:r>
          </a:p>
          <a:p>
            <a:pPr eaLnBrk="1" hangingPunct="1">
              <a:buNone/>
              <a:tabLst>
                <a:tab pos="377507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.close()	- </a:t>
            </a:r>
            <a:r>
              <a:rPr lang="en-US" altLang="en-US" sz="2200"/>
              <a:t>closes file once writing is done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276600" y="4419601"/>
            <a:ext cx="5410200" cy="19923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out = open("output.txt", "w")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out.write("Hello, world!\n")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out.write("How are you?")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out.close()</a:t>
            </a:r>
          </a:p>
          <a:p>
            <a:pPr eaLnBrk="1" hangingPunct="1"/>
            <a:endParaRPr lang="en-US" altLang="en-US" sz="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&gt;&gt;&gt; open("output.txt").read()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nb-NO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Hello, world!\nHow are you?'</a:t>
            </a:r>
          </a:p>
        </p:txBody>
      </p:sp>
    </p:spTree>
    <p:extLst>
      <p:ext uri="{BB962C8B-B14F-4D97-AF65-F5344CB8AC3E}">
        <p14:creationId xmlns:p14="http://schemas.microsoft.com/office/powerpoint/2010/main" val="295777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The ‘in’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0" dirty="0">
                <a:ea typeface="ＭＳ Ｐゴシック" panose="020B0600070205080204" pitchFamily="34" charset="-128"/>
              </a:rPr>
              <a:t>Boolean test whether a value is inside a container:</a:t>
            </a:r>
            <a:endParaRPr lang="en-US" altLang="en-US" sz="2000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3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not in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dirty="0">
                <a:ea typeface="ＭＳ Ｐゴシック" panose="020B0600070205080204" pitchFamily="34" charset="-128"/>
                <a:cs typeface="Arial" panose="020B0604020202020204" pitchFamily="34" charset="0"/>
              </a:rPr>
              <a:t>For strings, tests for substrings</a:t>
            </a:r>
            <a:endParaRPr lang="en-US" altLang="en-US" b="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a = '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abcde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'c'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'cd'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'ac' </a:t>
            </a:r>
            <a:r>
              <a:rPr lang="en-US" altLang="en-US" sz="18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dirty="0">
                <a:ea typeface="ＭＳ Ｐゴシック" panose="020B0600070205080204" pitchFamily="34" charset="-128"/>
              </a:rPr>
              <a:t>Be careful: the </a:t>
            </a:r>
            <a:r>
              <a:rPr lang="en-US" altLang="en-US" b="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b="0" dirty="0">
                <a:ea typeface="ＭＳ Ｐゴシック" panose="020B0600070205080204" pitchFamily="34" charset="-128"/>
              </a:rPr>
              <a:t> keyword is also used in the syntax of </a:t>
            </a:r>
            <a:r>
              <a:rPr lang="en-US" altLang="en-US" b="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b="0" dirty="0">
                <a:ea typeface="ＭＳ Ｐゴシック" panose="020B0600070205080204" pitchFamily="34" charset="-128"/>
              </a:rPr>
              <a:t> </a:t>
            </a:r>
            <a:r>
              <a:rPr lang="en-US" altLang="en-US" b="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loops</a:t>
            </a:r>
            <a:r>
              <a:rPr lang="en-US" altLang="en-US" b="0" dirty="0">
                <a:ea typeface="ＭＳ Ｐゴシック" panose="020B0600070205080204" pitchFamily="34" charset="-128"/>
              </a:rPr>
              <a:t> and </a:t>
            </a:r>
            <a:r>
              <a:rPr lang="en-US" altLang="en-US" b="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list comprehensions</a:t>
            </a:r>
            <a:endParaRPr lang="en-US" altLang="en-US" b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57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range gives a sequence of integers 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7953" y="4334166"/>
            <a:ext cx="489396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312835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for i in range(5):	[0, 1, 2, 3, 4]</a:t>
            </a:r>
          </a:p>
          <a:p>
            <a:pPr>
              <a:lnSpc>
                <a:spcPct val="150000"/>
              </a:lnSpc>
              <a:tabLst>
                <a:tab pos="312835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for i in range(7, 9):	[7, 8]</a:t>
            </a:r>
          </a:p>
          <a:p>
            <a:pPr>
              <a:lnSpc>
                <a:spcPct val="150000"/>
              </a:lnSpc>
              <a:tabLst>
                <a:tab pos="312835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3128355" algn="l"/>
              </a:tabLst>
            </a:pPr>
            <a:r>
              <a:rPr lang="en-US" sz="2400" dirty="0">
                <a:solidFill>
                  <a:prstClr val="black"/>
                </a:solidFill>
              </a:rPr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0521" y="3775578"/>
            <a:ext cx="1930400" cy="2511101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AD47">
                      <a:lumMod val="75000"/>
                    </a:srgbClr>
                  </a:solidFill>
                </a:rPr>
                <a:t>from </a:t>
              </a:r>
              <a:endParaRPr lang="en-US" sz="2667" b="1" dirty="0">
                <a:solidFill>
                  <a:srgbClr val="70AD47">
                    <a:lumMod val="75000"/>
                  </a:srgbClr>
                </a:solidFill>
              </a:endParaRPr>
            </a:p>
            <a:p>
              <a:pPr algn="ctr"/>
              <a:r>
                <a:rPr lang="en-US" sz="2667" dirty="0">
                  <a:solidFill>
                    <a:srgbClr val="70AD47">
                      <a:lumMod val="75000"/>
                    </a:srgbClr>
                  </a:solidFill>
                </a:rPr>
                <a:t>(Inclusive.</a:t>
              </a:r>
            </a:p>
            <a:p>
              <a:pPr algn="ctr"/>
              <a:r>
                <a:rPr lang="en-US" sz="2667" dirty="0">
                  <a:solidFill>
                    <a:srgbClr val="70AD47">
                      <a:lumMod val="75000"/>
                    </a:srgb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72521" y="3715986"/>
            <a:ext cx="1828800" cy="2570693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AD47">
                      <a:lumMod val="75000"/>
                    </a:srgbClr>
                  </a:solidFill>
                </a:rPr>
                <a:t>to</a:t>
              </a:r>
              <a:endParaRPr lang="en-US" sz="2667" b="1" dirty="0">
                <a:solidFill>
                  <a:srgbClr val="70AD47">
                    <a:lumMod val="75000"/>
                  </a:srgbClr>
                </a:solidFill>
              </a:endParaRPr>
            </a:p>
            <a:p>
              <a:pPr algn="ctr"/>
              <a:r>
                <a:rPr lang="en-US" sz="2667" dirty="0">
                  <a:solidFill>
                    <a:srgbClr val="70AD47">
                      <a:lumMod val="75000"/>
                    </a:srgb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98121" y="3715986"/>
            <a:ext cx="2336800" cy="2570693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70AD47">
                      <a:lumMod val="75000"/>
                    </a:srgbClr>
                  </a:solidFill>
                </a:rPr>
                <a:t>step</a:t>
              </a:r>
              <a:endParaRPr lang="en-US" sz="2667" b="1" dirty="0">
                <a:solidFill>
                  <a:srgbClr val="70AD47">
                    <a:lumMod val="75000"/>
                  </a:srgbClr>
                </a:solidFill>
              </a:endParaRPr>
            </a:p>
            <a:p>
              <a:pPr algn="ctr"/>
              <a:r>
                <a:rPr lang="en-US" sz="2667" dirty="0">
                  <a:solidFill>
                    <a:srgbClr val="70AD47">
                      <a:lumMod val="75000"/>
                    </a:srgb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742121" y="2788476"/>
            <a:ext cx="8636000" cy="101600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44546A"/>
                </a:solidFill>
              </a:rPr>
              <a:t>range(2, 10, 3)</a:t>
            </a:r>
            <a:r>
              <a:rPr lang="en-US" b="1" dirty="0">
                <a:solidFill>
                  <a:srgbClr val="44546A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312580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 Bold"/>
        <a:ea typeface="ヒラギノ角ゴ ProN W6"/>
        <a:cs typeface="ヒラギノ角ゴ ProN W6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bn-upen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SimSun"/>
        <a:cs typeface="SimSun"/>
      </a:majorFont>
      <a:minorFont>
        <a:latin typeface="Tahoma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DejaVu Sans"/>
        <a:cs typeface="DejaVu Sans"/>
      </a:majorFont>
      <a:minorFont>
        <a:latin typeface="Tahom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C947163D0D9438ADFAABD5D135A8E" ma:contentTypeVersion="14" ma:contentTypeDescription="Create a new document." ma:contentTypeScope="" ma:versionID="4e1af9cc4a66754e05256819fc0cf4eb">
  <xsd:schema xmlns:xsd="http://www.w3.org/2001/XMLSchema" xmlns:xs="http://www.w3.org/2001/XMLSchema" xmlns:p="http://schemas.microsoft.com/office/2006/metadata/properties" xmlns:ns2="4365d7e7-07f8-46ee-9253-0d9db5cf0247" xmlns:ns3="c5e93d4a-e23b-42c8-8ff1-78131b2d8e46" targetNamespace="http://schemas.microsoft.com/office/2006/metadata/properties" ma:root="true" ma:fieldsID="3c80ef98cdf9bd0c93d5f9836eb0b425" ns2:_="" ns3:_="">
    <xsd:import namespace="4365d7e7-07f8-46ee-9253-0d9db5cf0247"/>
    <xsd:import namespace="c5e93d4a-e23b-42c8-8ff1-78131b2d8e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5d7e7-07f8-46ee-9253-0d9db5cf02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b5eb382-fb55-4e68-ad83-511be951eceb}" ma:internalName="TaxCatchAll" ma:showField="CatchAllData" ma:web="4365d7e7-07f8-46ee-9253-0d9db5cf0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93d4a-e23b-42c8-8ff1-78131b2d8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e93d4a-e23b-42c8-8ff1-78131b2d8e46">
      <Terms xmlns="http://schemas.microsoft.com/office/infopath/2007/PartnerControls"/>
    </lcf76f155ced4ddcb4097134ff3c332f>
    <TaxCatchAll xmlns="4365d7e7-07f8-46ee-9253-0d9db5cf0247" xsi:nil="true"/>
  </documentManagement>
</p:properties>
</file>

<file path=customXml/itemProps1.xml><?xml version="1.0" encoding="utf-8"?>
<ds:datastoreItem xmlns:ds="http://schemas.openxmlformats.org/officeDocument/2006/customXml" ds:itemID="{7115461F-C217-4B87-BCC8-C4CF11559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5d7e7-07f8-46ee-9253-0d9db5cf0247"/>
    <ds:schemaRef ds:uri="c5e93d4a-e23b-42c8-8ff1-78131b2d8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B8836F-9A74-462E-B519-496BB60E9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F95904-E683-4C22-991D-810AC065F2BA}">
  <ds:schemaRefs>
    <ds:schemaRef ds:uri="http://schemas.microsoft.com/office/2006/metadata/properties"/>
    <ds:schemaRef ds:uri="http://schemas.microsoft.com/office/infopath/2007/PartnerControls"/>
    <ds:schemaRef ds:uri="c5e93d4a-e23b-42c8-8ff1-78131b2d8e46"/>
    <ds:schemaRef ds:uri="4365d7e7-07f8-46ee-9253-0d9db5cf02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13430</TotalTime>
  <Words>5822</Words>
  <Application>Microsoft Office PowerPoint</Application>
  <PresentationFormat>Widescreen</PresentationFormat>
  <Paragraphs>1152</Paragraphs>
  <Slides>71</Slides>
  <Notes>57</Notes>
  <HiddenSlides>1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71</vt:i4>
      </vt:variant>
    </vt:vector>
  </HeadingPairs>
  <TitlesOfParts>
    <vt:vector size="100" baseType="lpstr">
      <vt:lpstr>MS PGothic</vt:lpstr>
      <vt:lpstr>Andale Mono</vt:lpstr>
      <vt:lpstr>Arial</vt:lpstr>
      <vt:lpstr>Bahnschrift</vt:lpstr>
      <vt:lpstr>Calibri</vt:lpstr>
      <vt:lpstr>Calibri Light</vt:lpstr>
      <vt:lpstr>Courier</vt:lpstr>
      <vt:lpstr>Courier New</vt:lpstr>
      <vt:lpstr>Courier New Bold</vt:lpstr>
      <vt:lpstr>Gill Sans</vt:lpstr>
      <vt:lpstr>Helvetica</vt:lpstr>
      <vt:lpstr>Lucida Console</vt:lpstr>
      <vt:lpstr>Monaco</vt:lpstr>
      <vt:lpstr>Symbol</vt:lpstr>
      <vt:lpstr>Tahoma</vt:lpstr>
      <vt:lpstr>Tahoma Bold</vt:lpstr>
      <vt:lpstr>Times New Roman</vt:lpstr>
      <vt:lpstr>Verdana</vt:lpstr>
      <vt:lpstr>Wingdings</vt:lpstr>
      <vt:lpstr>ヒラギノ角ゴ Pro W3</vt:lpstr>
      <vt:lpstr>1_Office Theme</vt:lpstr>
      <vt:lpstr>4_Default Design</vt:lpstr>
      <vt:lpstr>3_Office Theme</vt:lpstr>
      <vt:lpstr>3_bbn-upenn</vt:lpstr>
      <vt:lpstr>2_Office Theme</vt:lpstr>
      <vt:lpstr>5_Office Theme</vt:lpstr>
      <vt:lpstr>Blends</vt:lpstr>
      <vt:lpstr>Default Design</vt:lpstr>
      <vt:lpstr>7_Office Theme</vt:lpstr>
      <vt:lpstr>Introduction to Python</vt:lpstr>
      <vt:lpstr>Interpreted Languages</vt:lpstr>
      <vt:lpstr>Python Math functions</vt:lpstr>
      <vt:lpstr>PowerPoint Presentation</vt:lpstr>
      <vt:lpstr>The print Statement</vt:lpstr>
      <vt:lpstr>PowerPoint Presentation</vt:lpstr>
      <vt:lpstr>PowerPoint Presentation</vt:lpstr>
      <vt:lpstr>The ‘in’ Operator</vt:lpstr>
      <vt:lpstr>range</vt:lpstr>
      <vt:lpstr>PowerPoint Presentation</vt:lpstr>
      <vt:lpstr>indexing</vt:lpstr>
      <vt:lpstr>slicing</vt:lpstr>
      <vt:lpstr>The + Operator</vt:lpstr>
      <vt:lpstr>adding / concatenating</vt:lpstr>
      <vt:lpstr>The * Operator</vt:lpstr>
      <vt:lpstr>PowerPoint Presentation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PowerPoint Presentation</vt:lpstr>
      <vt:lpstr>PowerPoint Presentation</vt:lpstr>
      <vt:lpstr>The extend method vs  +  </vt:lpstr>
      <vt:lpstr>LISTS</vt:lpstr>
      <vt:lpstr>LISTS</vt:lpstr>
      <vt:lpstr>LISTS</vt:lpstr>
      <vt:lpstr>Dictionaries</vt:lpstr>
      <vt:lpstr>DICTIONARIES</vt:lpstr>
      <vt:lpstr>DICTIONARIES</vt:lpstr>
      <vt:lpstr>DICTIONARIES</vt:lpstr>
      <vt:lpstr>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functions: ex.py</vt:lpstr>
      <vt:lpstr>Simple functions: ex.py</vt:lpstr>
      <vt:lpstr>Simple functions: ex.py</vt:lpstr>
      <vt:lpstr>PowerPoint Presentation</vt:lpstr>
      <vt:lpstr>PowerPoint Presentation</vt:lpstr>
      <vt:lpstr>PowerPoint Presentation</vt:lpstr>
      <vt:lpstr>input</vt:lpstr>
      <vt:lpstr>input for numbers</vt:lpstr>
      <vt:lpstr>if/else</vt:lpstr>
      <vt:lpstr>if ... in</vt:lpstr>
      <vt:lpstr>while Loops</vt:lpstr>
      <vt:lpstr>Logical Operators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Printing Objects</vt:lpstr>
      <vt:lpstr>PowerPoint Presentation</vt:lpstr>
      <vt:lpstr>PowerPoint Presentation</vt:lpstr>
      <vt:lpstr>PowerPoint Presentation</vt:lpstr>
      <vt:lpstr>Reading Files</vt:lpstr>
      <vt:lpstr>Line-based File Processing</vt:lpstr>
      <vt:lpstr>Writing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FARHAN DAWOOD</dc:creator>
  <cp:lastModifiedBy>Misbhah Naz</cp:lastModifiedBy>
  <cp:revision>30</cp:revision>
  <dcterms:created xsi:type="dcterms:W3CDTF">2019-03-27T08:58:33Z</dcterms:created>
  <dcterms:modified xsi:type="dcterms:W3CDTF">2024-03-29T05:22:46Z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0x010100C59C947163D0D9438ADFAABD5D135A8E</vt:lpwstr>
  </property>
</Properties>
</file>