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333" r:id="rId5"/>
    <p:sldId id="334" r:id="rId6"/>
    <p:sldId id="367" r:id="rId7"/>
    <p:sldId id="368" r:id="rId8"/>
    <p:sldId id="369" r:id="rId9"/>
    <p:sldId id="3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7" autoAdjust="0"/>
    <p:restoredTop sz="84489" autoAdjust="0"/>
  </p:normalViewPr>
  <p:slideViewPr>
    <p:cSldViewPr snapToGrid="0">
      <p:cViewPr varScale="1">
        <p:scale>
          <a:sx n="70" d="100"/>
          <a:sy n="70" d="100"/>
        </p:scale>
        <p:origin x="10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20FC9-4A55-43B8-9A7D-CCEE1CADDEFB}" type="datetimeFigureOut">
              <a:rPr lang="en-US" smtClean="0"/>
              <a:t>20-Jun-2024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4F331-A338-4450-9AAC-D146553B46AE}" type="slidenum">
              <a:rPr lang="en-US" smtClean="0"/>
              <a:t>‹#›</a:t>
            </a:fld>
            <a:endParaRPr lang="en-US"/>
          </a:p>
        </p:txBody>
      </p:sp>
    </p:spTree>
    <p:extLst>
      <p:ext uri="{BB962C8B-B14F-4D97-AF65-F5344CB8AC3E}">
        <p14:creationId xmlns:p14="http://schemas.microsoft.com/office/powerpoint/2010/main" val="155696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196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76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2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79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773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39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11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232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000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50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01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CB19C-152E-4060-B74E-11ACA5C78930}" type="datetimeFigureOut">
              <a:rPr lang="en-US" smtClean="0">
                <a:solidFill>
                  <a:prstClr val="black">
                    <a:tint val="75000"/>
                  </a:prstClr>
                </a:solidFill>
              </a:rPr>
              <a:pPr/>
              <a:t>20-Jun-2024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DF218-B0F3-44DB-9764-AC7731FB97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0435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9889-EAA1-3014-C3D6-66901C44AF47}"/>
              </a:ext>
            </a:extLst>
          </p:cNvPr>
          <p:cNvSpPr>
            <a:spLocks noGrp="1"/>
          </p:cNvSpPr>
          <p:nvPr>
            <p:ph type="title"/>
          </p:nvPr>
        </p:nvSpPr>
        <p:spPr>
          <a:xfrm>
            <a:off x="968829" y="1268639"/>
            <a:ext cx="10515600" cy="1325563"/>
          </a:xfrm>
        </p:spPr>
        <p:txBody>
          <a:bodyPr>
            <a:normAutofit/>
          </a:bodyPr>
          <a:lstStyle/>
          <a:p>
            <a:pPr marL="342900" marR="0" lvl="0" indent="-342900">
              <a:spcBef>
                <a:spcPts val="55"/>
              </a:spcBef>
              <a:spcAft>
                <a:spcPts val="0"/>
              </a:spcAft>
              <a:buSzPts val="950"/>
              <a:buFont typeface="Times New Roman" panose="02020603050405020304" pitchFamily="18" charset="0"/>
              <a:buChar char="•"/>
              <a:tabLst>
                <a:tab pos="395605" algn="l"/>
              </a:tabLst>
            </a:pPr>
            <a:r>
              <a:rPr lang="en-US" sz="3600" dirty="0">
                <a:effectLst/>
                <a:latin typeface="Cambria" panose="02040503050406030204" pitchFamily="18" charset="0"/>
                <a:ea typeface="Times New Roman" panose="02020603050405020304" pitchFamily="18" charset="0"/>
                <a:cs typeface="Cambria" panose="02040503050406030204" pitchFamily="18" charset="0"/>
              </a:rPr>
              <a:t>Hive (Apache Hive)</a:t>
            </a:r>
          </a:p>
        </p:txBody>
      </p:sp>
    </p:spTree>
    <p:extLst>
      <p:ext uri="{BB962C8B-B14F-4D97-AF65-F5344CB8AC3E}">
        <p14:creationId xmlns:p14="http://schemas.microsoft.com/office/powerpoint/2010/main" val="282595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What is HIVE?</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lnSpcReduction="10000"/>
          </a:bodyPr>
          <a:lstStyle/>
          <a:p>
            <a:pPr algn="just"/>
            <a:r>
              <a:rPr lang="en-US" b="1" i="0" dirty="0">
                <a:effectLst/>
                <a:highlight>
                  <a:srgbClr val="FFFFFF"/>
                </a:highlight>
              </a:rPr>
              <a:t>Apache Hive</a:t>
            </a:r>
            <a:r>
              <a:rPr lang="en-US" b="0" i="0" dirty="0">
                <a:effectLst/>
                <a:highlight>
                  <a:srgbClr val="FFFFFF"/>
                </a:highlight>
              </a:rPr>
              <a:t> is a data warehouse and an ETL tool which provides an SQL-like interface between the user and the Hadoop distributed file system (HDFS) which integrates Hadoop. </a:t>
            </a:r>
          </a:p>
          <a:p>
            <a:pPr algn="just"/>
            <a:r>
              <a:rPr lang="en-US" b="0" i="0" dirty="0">
                <a:effectLst/>
                <a:highlight>
                  <a:srgbClr val="FFFFFF"/>
                </a:highlight>
              </a:rPr>
              <a:t>It is built on top of Hadoop. It is a software project that provides data query and analysis. It facilitates reading, writing and handling wide datasets that stored in distributed storage and queried by Structure Query Language (SQL) syntax. </a:t>
            </a:r>
          </a:p>
          <a:p>
            <a:pPr algn="just"/>
            <a:r>
              <a:rPr lang="en-US" b="0" i="0" dirty="0">
                <a:effectLst/>
                <a:highlight>
                  <a:srgbClr val="FFFFFF"/>
                </a:highlight>
              </a:rPr>
              <a:t>It is not built for Online Transactional Processing (OLTP) workloads. </a:t>
            </a:r>
            <a:r>
              <a:rPr lang="en-US" dirty="0"/>
              <a:t>Hive is primarily designed for Online Analytical Processing (OLAP), which involves querying and analyzing large volumes of data efficiently rather than handling real-time transactional data.</a:t>
            </a:r>
            <a:r>
              <a:rPr lang="en-US" b="0" i="0" dirty="0">
                <a:effectLst/>
                <a:highlight>
                  <a:srgbClr val="FFFFFF"/>
                </a:highlight>
              </a:rPr>
              <a:t> </a:t>
            </a:r>
            <a:endParaRPr lang="en-US" dirty="0">
              <a:cs typeface="Times New Roman" panose="02020603050405020304" pitchFamily="18" charset="0"/>
            </a:endParaRPr>
          </a:p>
        </p:txBody>
      </p:sp>
    </p:spTree>
    <p:extLst>
      <p:ext uri="{BB962C8B-B14F-4D97-AF65-F5344CB8AC3E}">
        <p14:creationId xmlns:p14="http://schemas.microsoft.com/office/powerpoint/2010/main" val="126348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5B8FE-FB7D-0405-582E-CB6ECC79EFFA}"/>
              </a:ext>
            </a:extLst>
          </p:cNvPr>
          <p:cNvSpPr>
            <a:spLocks noGrp="1"/>
          </p:cNvSpPr>
          <p:nvPr>
            <p:ph type="title"/>
          </p:nvPr>
        </p:nvSpPr>
        <p:spPr/>
        <p:txBody>
          <a:bodyPr/>
          <a:lstStyle/>
          <a:p>
            <a:r>
              <a:rPr lang="en-US" dirty="0"/>
              <a:t>What is HIVE?</a:t>
            </a:r>
          </a:p>
        </p:txBody>
      </p:sp>
      <p:sp>
        <p:nvSpPr>
          <p:cNvPr id="4" name="Content Placeholder 3">
            <a:extLst>
              <a:ext uri="{FF2B5EF4-FFF2-40B4-BE49-F238E27FC236}">
                <a16:creationId xmlns:a16="http://schemas.microsoft.com/office/drawing/2014/main" id="{A1107244-AA4D-7315-8250-BB54202B2BD6}"/>
              </a:ext>
            </a:extLst>
          </p:cNvPr>
          <p:cNvSpPr>
            <a:spLocks noGrp="1"/>
          </p:cNvSpPr>
          <p:nvPr>
            <p:ph idx="1"/>
          </p:nvPr>
        </p:nvSpPr>
        <p:spPr/>
        <p:txBody>
          <a:bodyPr>
            <a:normAutofit/>
          </a:bodyPr>
          <a:lstStyle/>
          <a:p>
            <a:pPr algn="just"/>
            <a:r>
              <a:rPr lang="en-US" b="0" i="0" dirty="0">
                <a:effectLst/>
                <a:highlight>
                  <a:srgbClr val="FFFFFF"/>
                </a:highlight>
                <a:latin typeface="Nunito" pitchFamily="2" charset="0"/>
              </a:rPr>
              <a:t>Hive uses a language called HiveQL, which is similar to SQL, to allow users to express data queries, transformations, and analyses in a familiar syntax. </a:t>
            </a:r>
          </a:p>
          <a:p>
            <a:pPr algn="just"/>
            <a:r>
              <a:rPr lang="en-US" b="0" i="0" dirty="0">
                <a:effectLst/>
                <a:highlight>
                  <a:srgbClr val="FFFFFF"/>
                </a:highlight>
                <a:latin typeface="Nunito" pitchFamily="2" charset="0"/>
              </a:rPr>
              <a:t>HiveQL statements are compiled into MapReduce jobs, which are then executed on the Hadoop cluster to process the data.</a:t>
            </a:r>
            <a:endParaRPr lang="en-US" dirty="0">
              <a:cs typeface="Times New Roman" panose="02020603050405020304" pitchFamily="18" charset="0"/>
            </a:endParaRPr>
          </a:p>
        </p:txBody>
      </p:sp>
    </p:spTree>
    <p:extLst>
      <p:ext uri="{BB962C8B-B14F-4D97-AF65-F5344CB8AC3E}">
        <p14:creationId xmlns:p14="http://schemas.microsoft.com/office/powerpoint/2010/main" val="398379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FBC0-F0DF-DCA9-B9EA-561355FE1D8E}"/>
              </a:ext>
            </a:extLst>
          </p:cNvPr>
          <p:cNvSpPr>
            <a:spLocks noGrp="1"/>
          </p:cNvSpPr>
          <p:nvPr>
            <p:ph type="title"/>
          </p:nvPr>
        </p:nvSpPr>
        <p:spPr/>
        <p:txBody>
          <a:bodyPr/>
          <a:lstStyle/>
          <a:p>
            <a:r>
              <a:rPr lang="en-US" dirty="0"/>
              <a:t>Working of Hive</a:t>
            </a:r>
          </a:p>
        </p:txBody>
      </p:sp>
      <p:sp>
        <p:nvSpPr>
          <p:cNvPr id="3" name="Content Placeholder 2">
            <a:extLst>
              <a:ext uri="{FF2B5EF4-FFF2-40B4-BE49-F238E27FC236}">
                <a16:creationId xmlns:a16="http://schemas.microsoft.com/office/drawing/2014/main" id="{473FD612-7280-63AB-09CA-CD63CFB6301B}"/>
              </a:ext>
            </a:extLst>
          </p:cNvPr>
          <p:cNvSpPr>
            <a:spLocks noGrp="1"/>
          </p:cNvSpPr>
          <p:nvPr>
            <p:ph idx="1"/>
          </p:nvPr>
        </p:nvSpPr>
        <p:spPr>
          <a:xfrm>
            <a:off x="1219200" y="1531710"/>
            <a:ext cx="10515600" cy="4351338"/>
          </a:xfrm>
        </p:spPr>
        <p:txBody>
          <a:bodyPr/>
          <a:lstStyle/>
          <a:p>
            <a:endParaRPr lang="en-US" dirty="0"/>
          </a:p>
        </p:txBody>
      </p:sp>
      <p:pic>
        <p:nvPicPr>
          <p:cNvPr id="3074" name="Picture 2" descr="How Hive Works">
            <a:extLst>
              <a:ext uri="{FF2B5EF4-FFF2-40B4-BE49-F238E27FC236}">
                <a16:creationId xmlns:a16="http://schemas.microsoft.com/office/drawing/2014/main" id="{4B2468B1-D78C-7E00-CCCB-C62E89BD6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7" y="1651794"/>
            <a:ext cx="7837034" cy="381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8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966B-5CFC-AF1E-2272-1C5EA9E596E2}"/>
              </a:ext>
            </a:extLst>
          </p:cNvPr>
          <p:cNvSpPr>
            <a:spLocks noGrp="1"/>
          </p:cNvSpPr>
          <p:nvPr>
            <p:ph type="title"/>
          </p:nvPr>
        </p:nvSpPr>
        <p:spPr/>
        <p:txBody>
          <a:bodyPr/>
          <a:lstStyle/>
          <a:p>
            <a:r>
              <a:rPr lang="en-US" dirty="0"/>
              <a:t>Working of Hive</a:t>
            </a:r>
          </a:p>
        </p:txBody>
      </p:sp>
      <p:graphicFrame>
        <p:nvGraphicFramePr>
          <p:cNvPr id="6" name="Content Placeholder 5">
            <a:extLst>
              <a:ext uri="{FF2B5EF4-FFF2-40B4-BE49-F238E27FC236}">
                <a16:creationId xmlns:a16="http://schemas.microsoft.com/office/drawing/2014/main" id="{12355191-E13D-4C61-34B2-E06E60A14DD9}"/>
              </a:ext>
            </a:extLst>
          </p:cNvPr>
          <p:cNvGraphicFramePr>
            <a:graphicFrameLocks noGrp="1"/>
          </p:cNvGraphicFramePr>
          <p:nvPr>
            <p:ph idx="1"/>
            <p:extLst>
              <p:ext uri="{D42A27DB-BD31-4B8C-83A1-F6EECF244321}">
                <p14:modId xmlns:p14="http://schemas.microsoft.com/office/powerpoint/2010/main" val="158047483"/>
              </p:ext>
            </p:extLst>
          </p:nvPr>
        </p:nvGraphicFramePr>
        <p:xfrm>
          <a:off x="1676401" y="1800320"/>
          <a:ext cx="7609114" cy="4636906"/>
        </p:xfrm>
        <a:graphic>
          <a:graphicData uri="http://schemas.openxmlformats.org/drawingml/2006/table">
            <a:tbl>
              <a:tblPr/>
              <a:tblGrid>
                <a:gridCol w="987820">
                  <a:extLst>
                    <a:ext uri="{9D8B030D-6E8A-4147-A177-3AD203B41FA5}">
                      <a16:colId xmlns:a16="http://schemas.microsoft.com/office/drawing/2014/main" val="1654690201"/>
                    </a:ext>
                  </a:extLst>
                </a:gridCol>
                <a:gridCol w="6621294">
                  <a:extLst>
                    <a:ext uri="{9D8B030D-6E8A-4147-A177-3AD203B41FA5}">
                      <a16:colId xmlns:a16="http://schemas.microsoft.com/office/drawing/2014/main" val="4279582026"/>
                    </a:ext>
                  </a:extLst>
                </a:gridCol>
              </a:tblGrid>
              <a:tr h="514674">
                <a:tc>
                  <a:txBody>
                    <a:bodyPr/>
                    <a:lstStyle/>
                    <a:p>
                      <a:pPr algn="l"/>
                      <a:r>
                        <a:rPr lang="en-US" sz="1800" b="1">
                          <a:effectLst/>
                          <a:latin typeface="inherit"/>
                        </a:rPr>
                        <a:t>Step No.</a:t>
                      </a:r>
                    </a:p>
                  </a:txBody>
                  <a:tcPr marL="46789" marR="46789" marT="46789" marB="46789" anchor="ctr">
                    <a:lnL>
                      <a:noFill/>
                    </a:lnL>
                    <a:lnR>
                      <a:noFill/>
                    </a:lnR>
                    <a:lnT>
                      <a:noFill/>
                    </a:lnT>
                    <a:lnB>
                      <a:noFill/>
                    </a:lnB>
                    <a:solidFill>
                      <a:srgbClr val="FFFFFF"/>
                    </a:solidFill>
                  </a:tcPr>
                </a:tc>
                <a:tc>
                  <a:txBody>
                    <a:bodyPr/>
                    <a:lstStyle/>
                    <a:p>
                      <a:pPr algn="l"/>
                      <a:r>
                        <a:rPr lang="en-US" sz="1800" b="1">
                          <a:effectLst/>
                          <a:latin typeface="inherit"/>
                        </a:rPr>
                        <a:t>Operation</a:t>
                      </a:r>
                    </a:p>
                  </a:txBody>
                  <a:tcPr marL="46789" marR="46789" marT="46789" marB="46789" anchor="ctr">
                    <a:lnL>
                      <a:noFill/>
                    </a:lnL>
                    <a:lnR>
                      <a:noFill/>
                    </a:lnR>
                    <a:lnT>
                      <a:noFill/>
                    </a:lnT>
                    <a:lnB>
                      <a:noFill/>
                    </a:lnB>
                    <a:solidFill>
                      <a:srgbClr val="FFFFFF"/>
                    </a:solidFill>
                  </a:tcPr>
                </a:tc>
                <a:extLst>
                  <a:ext uri="{0D108BD9-81ED-4DB2-BD59-A6C34878D82A}">
                    <a16:rowId xmlns:a16="http://schemas.microsoft.com/office/drawing/2014/main" val="1440847141"/>
                  </a:ext>
                </a:extLst>
              </a:tr>
              <a:tr h="935772">
                <a:tc>
                  <a:txBody>
                    <a:bodyPr/>
                    <a:lstStyle/>
                    <a:p>
                      <a:pPr algn="l"/>
                      <a:r>
                        <a:rPr lang="en-US" sz="1800">
                          <a:effectLst/>
                        </a:rPr>
                        <a:t>1</a:t>
                      </a:r>
                    </a:p>
                  </a:txBody>
                  <a:tcPr marL="46789" marR="46789" marT="46789" marB="46789" anchor="ctr">
                    <a:lnL>
                      <a:noFill/>
                    </a:lnL>
                    <a:lnR>
                      <a:noFill/>
                    </a:lnR>
                    <a:lnT>
                      <a:noFill/>
                    </a:lnT>
                    <a:lnB>
                      <a:noFill/>
                    </a:lnB>
                    <a:solidFill>
                      <a:srgbClr val="FFFFFF"/>
                    </a:solidFill>
                  </a:tcPr>
                </a:tc>
                <a:tc>
                  <a:txBody>
                    <a:bodyPr/>
                    <a:lstStyle/>
                    <a:p>
                      <a:pPr algn="l"/>
                      <a:r>
                        <a:rPr lang="en-US" sz="1800" b="1">
                          <a:effectLst/>
                          <a:latin typeface="inherit"/>
                        </a:rPr>
                        <a:t>Execute Query</a:t>
                      </a:r>
                      <a:r>
                        <a:rPr lang="en-US" sz="1800">
                          <a:effectLst/>
                        </a:rPr>
                        <a:t>The Hive interface such as Command Line or Web UI sends query to Driver (any database driver such as JDBC, ODBC, etc.) to execute.</a:t>
                      </a:r>
                    </a:p>
                  </a:txBody>
                  <a:tcPr marL="46789" marR="46789" marT="46789" marB="46789" anchor="ctr">
                    <a:lnL>
                      <a:noFill/>
                    </a:lnL>
                    <a:lnR>
                      <a:noFill/>
                    </a:lnR>
                    <a:lnT>
                      <a:noFill/>
                    </a:lnT>
                    <a:lnB>
                      <a:noFill/>
                    </a:lnB>
                    <a:solidFill>
                      <a:srgbClr val="FFFFFF"/>
                    </a:solidFill>
                  </a:tcPr>
                </a:tc>
                <a:extLst>
                  <a:ext uri="{0D108BD9-81ED-4DB2-BD59-A6C34878D82A}">
                    <a16:rowId xmlns:a16="http://schemas.microsoft.com/office/drawing/2014/main" val="1475023778"/>
                  </a:ext>
                </a:extLst>
              </a:tr>
              <a:tr h="935772">
                <a:tc>
                  <a:txBody>
                    <a:bodyPr/>
                    <a:lstStyle/>
                    <a:p>
                      <a:pPr algn="l"/>
                      <a:r>
                        <a:rPr lang="en-US" sz="1800">
                          <a:effectLst/>
                        </a:rPr>
                        <a:t>2</a:t>
                      </a:r>
                    </a:p>
                  </a:txBody>
                  <a:tcPr marL="46789" marR="46789" marT="46789" marB="46789" anchor="ctr">
                    <a:lnL>
                      <a:noFill/>
                    </a:lnL>
                    <a:lnR>
                      <a:noFill/>
                    </a:lnR>
                    <a:lnT>
                      <a:noFill/>
                    </a:lnT>
                    <a:lnB>
                      <a:noFill/>
                    </a:lnB>
                    <a:solidFill>
                      <a:srgbClr val="FFFFFF"/>
                    </a:solidFill>
                  </a:tcPr>
                </a:tc>
                <a:tc>
                  <a:txBody>
                    <a:bodyPr/>
                    <a:lstStyle/>
                    <a:p>
                      <a:pPr algn="l"/>
                      <a:r>
                        <a:rPr lang="en-US" sz="1800" b="1">
                          <a:effectLst/>
                          <a:latin typeface="inherit"/>
                        </a:rPr>
                        <a:t>Get Plan</a:t>
                      </a:r>
                      <a:r>
                        <a:rPr lang="en-US" sz="1800">
                          <a:effectLst/>
                        </a:rPr>
                        <a:t>The driver takes the help of query compiler that parses the query to check the syntax and query plan or the requirement of query.</a:t>
                      </a:r>
                    </a:p>
                  </a:txBody>
                  <a:tcPr marL="46789" marR="46789" marT="46789" marB="46789" anchor="ctr">
                    <a:lnL>
                      <a:noFill/>
                    </a:lnL>
                    <a:lnR>
                      <a:noFill/>
                    </a:lnR>
                    <a:lnT>
                      <a:noFill/>
                    </a:lnT>
                    <a:lnB>
                      <a:noFill/>
                    </a:lnB>
                    <a:solidFill>
                      <a:srgbClr val="FFFFFF"/>
                    </a:solidFill>
                  </a:tcPr>
                </a:tc>
                <a:extLst>
                  <a:ext uri="{0D108BD9-81ED-4DB2-BD59-A6C34878D82A}">
                    <a16:rowId xmlns:a16="http://schemas.microsoft.com/office/drawing/2014/main" val="425962799"/>
                  </a:ext>
                </a:extLst>
              </a:tr>
              <a:tr h="514674">
                <a:tc>
                  <a:txBody>
                    <a:bodyPr/>
                    <a:lstStyle/>
                    <a:p>
                      <a:pPr algn="l"/>
                      <a:r>
                        <a:rPr lang="en-US" sz="1800">
                          <a:effectLst/>
                        </a:rPr>
                        <a:t>3</a:t>
                      </a:r>
                    </a:p>
                  </a:txBody>
                  <a:tcPr marL="46789" marR="46789" marT="46789" marB="46789" anchor="ctr">
                    <a:lnL>
                      <a:noFill/>
                    </a:lnL>
                    <a:lnR>
                      <a:noFill/>
                    </a:lnR>
                    <a:lnT>
                      <a:noFill/>
                    </a:lnT>
                    <a:lnB>
                      <a:noFill/>
                    </a:lnB>
                    <a:solidFill>
                      <a:srgbClr val="FFFFFF"/>
                    </a:solidFill>
                  </a:tcPr>
                </a:tc>
                <a:tc>
                  <a:txBody>
                    <a:bodyPr/>
                    <a:lstStyle/>
                    <a:p>
                      <a:pPr algn="l"/>
                      <a:r>
                        <a:rPr lang="en-US" sz="1800" b="1" dirty="0">
                          <a:effectLst/>
                          <a:latin typeface="inherit"/>
                        </a:rPr>
                        <a:t>Get </a:t>
                      </a:r>
                      <a:r>
                        <a:rPr lang="en-US" sz="1800" b="1" dirty="0" err="1">
                          <a:effectLst/>
                          <a:latin typeface="inherit"/>
                        </a:rPr>
                        <a:t>Metadata</a:t>
                      </a:r>
                      <a:r>
                        <a:rPr lang="en-US" sz="1800" dirty="0" err="1">
                          <a:effectLst/>
                        </a:rPr>
                        <a:t>The</a:t>
                      </a:r>
                      <a:r>
                        <a:rPr lang="en-US" sz="1800" dirty="0">
                          <a:effectLst/>
                        </a:rPr>
                        <a:t> </a:t>
                      </a:r>
                      <a:r>
                        <a:rPr lang="en-US" sz="2000" dirty="0">
                          <a:effectLst/>
                        </a:rPr>
                        <a:t>compiler</a:t>
                      </a:r>
                      <a:r>
                        <a:rPr lang="en-US" sz="1800" dirty="0">
                          <a:effectLst/>
                        </a:rPr>
                        <a:t> sends metadata request to </a:t>
                      </a:r>
                      <a:r>
                        <a:rPr lang="en-US" sz="1800" dirty="0" err="1">
                          <a:effectLst/>
                        </a:rPr>
                        <a:t>Metastore</a:t>
                      </a:r>
                      <a:r>
                        <a:rPr lang="en-US" sz="1800" dirty="0">
                          <a:effectLst/>
                        </a:rPr>
                        <a:t> (any database).</a:t>
                      </a:r>
                    </a:p>
                  </a:txBody>
                  <a:tcPr marL="46789" marR="46789" marT="46789" marB="46789" anchor="ctr">
                    <a:lnL>
                      <a:noFill/>
                    </a:lnL>
                    <a:lnR>
                      <a:noFill/>
                    </a:lnR>
                    <a:lnT>
                      <a:noFill/>
                    </a:lnT>
                    <a:lnB>
                      <a:noFill/>
                    </a:lnB>
                    <a:solidFill>
                      <a:srgbClr val="FFFFFF"/>
                    </a:solidFill>
                  </a:tcPr>
                </a:tc>
                <a:extLst>
                  <a:ext uri="{0D108BD9-81ED-4DB2-BD59-A6C34878D82A}">
                    <a16:rowId xmlns:a16="http://schemas.microsoft.com/office/drawing/2014/main" val="951831573"/>
                  </a:ext>
                </a:extLst>
              </a:tr>
              <a:tr h="514674">
                <a:tc>
                  <a:txBody>
                    <a:bodyPr/>
                    <a:lstStyle/>
                    <a:p>
                      <a:pPr algn="l"/>
                      <a:r>
                        <a:rPr lang="en-US" sz="1800">
                          <a:effectLst/>
                        </a:rPr>
                        <a:t>4</a:t>
                      </a:r>
                    </a:p>
                  </a:txBody>
                  <a:tcPr marL="46789" marR="46789" marT="46789" marB="46789" anchor="ctr">
                    <a:lnL>
                      <a:noFill/>
                    </a:lnL>
                    <a:lnR>
                      <a:noFill/>
                    </a:lnR>
                    <a:lnT>
                      <a:noFill/>
                    </a:lnT>
                    <a:lnB>
                      <a:noFill/>
                    </a:lnB>
                    <a:solidFill>
                      <a:srgbClr val="FFFFFF"/>
                    </a:solidFill>
                  </a:tcPr>
                </a:tc>
                <a:tc>
                  <a:txBody>
                    <a:bodyPr/>
                    <a:lstStyle/>
                    <a:p>
                      <a:pPr algn="l"/>
                      <a:r>
                        <a:rPr lang="en-US" sz="1800" b="1">
                          <a:effectLst/>
                          <a:latin typeface="inherit"/>
                        </a:rPr>
                        <a:t>Send Metadata</a:t>
                      </a:r>
                      <a:r>
                        <a:rPr lang="en-US" sz="1800">
                          <a:effectLst/>
                        </a:rPr>
                        <a:t>Metastore sends metadata as a response to the compiler.</a:t>
                      </a:r>
                    </a:p>
                  </a:txBody>
                  <a:tcPr marL="46789" marR="46789" marT="46789" marB="46789" anchor="ctr">
                    <a:lnL>
                      <a:noFill/>
                    </a:lnL>
                    <a:lnR>
                      <a:noFill/>
                    </a:lnR>
                    <a:lnT>
                      <a:noFill/>
                    </a:lnT>
                    <a:lnB>
                      <a:noFill/>
                    </a:lnB>
                    <a:solidFill>
                      <a:srgbClr val="FFFFFF"/>
                    </a:solidFill>
                  </a:tcPr>
                </a:tc>
                <a:extLst>
                  <a:ext uri="{0D108BD9-81ED-4DB2-BD59-A6C34878D82A}">
                    <a16:rowId xmlns:a16="http://schemas.microsoft.com/office/drawing/2014/main" val="681201151"/>
                  </a:ext>
                </a:extLst>
              </a:tr>
              <a:tr h="935772">
                <a:tc>
                  <a:txBody>
                    <a:bodyPr/>
                    <a:lstStyle/>
                    <a:p>
                      <a:pPr algn="l"/>
                      <a:r>
                        <a:rPr lang="en-US" sz="1800">
                          <a:effectLst/>
                        </a:rPr>
                        <a:t>5</a:t>
                      </a:r>
                    </a:p>
                  </a:txBody>
                  <a:tcPr marL="46789" marR="46789" marT="46789" marB="46789" anchor="ctr">
                    <a:lnL>
                      <a:noFill/>
                    </a:lnL>
                    <a:lnR>
                      <a:noFill/>
                    </a:lnR>
                    <a:lnT>
                      <a:noFill/>
                    </a:lnT>
                    <a:lnB>
                      <a:noFill/>
                    </a:lnB>
                    <a:solidFill>
                      <a:srgbClr val="FFFFFF"/>
                    </a:solidFill>
                  </a:tcPr>
                </a:tc>
                <a:tc>
                  <a:txBody>
                    <a:bodyPr/>
                    <a:lstStyle/>
                    <a:p>
                      <a:pPr algn="l"/>
                      <a:r>
                        <a:rPr lang="en-US" sz="1800" b="1" dirty="0">
                          <a:effectLst/>
                          <a:latin typeface="inherit"/>
                        </a:rPr>
                        <a:t>Send </a:t>
                      </a:r>
                      <a:r>
                        <a:rPr lang="en-US" sz="1800" b="1" dirty="0" err="1">
                          <a:effectLst/>
                          <a:latin typeface="inherit"/>
                        </a:rPr>
                        <a:t>Plan</a:t>
                      </a:r>
                      <a:r>
                        <a:rPr lang="en-US" sz="1800" dirty="0" err="1">
                          <a:effectLst/>
                        </a:rPr>
                        <a:t>The</a:t>
                      </a:r>
                      <a:r>
                        <a:rPr lang="en-US" sz="1800" dirty="0">
                          <a:effectLst/>
                        </a:rPr>
                        <a:t> compiler checks the requirement and resends the plan to the driver. Up to here, the parsing and compiling of a query is complete.</a:t>
                      </a:r>
                    </a:p>
                  </a:txBody>
                  <a:tcPr marL="46789" marR="46789" marT="46789" marB="46789" anchor="ctr">
                    <a:lnL>
                      <a:noFill/>
                    </a:lnL>
                    <a:lnR>
                      <a:noFill/>
                    </a:lnR>
                    <a:lnT>
                      <a:noFill/>
                    </a:lnT>
                    <a:lnB>
                      <a:noFill/>
                    </a:lnB>
                    <a:solidFill>
                      <a:srgbClr val="FFFFFF"/>
                    </a:solidFill>
                  </a:tcPr>
                </a:tc>
                <a:extLst>
                  <a:ext uri="{0D108BD9-81ED-4DB2-BD59-A6C34878D82A}">
                    <a16:rowId xmlns:a16="http://schemas.microsoft.com/office/drawing/2014/main" val="3954677995"/>
                  </a:ext>
                </a:extLst>
              </a:tr>
            </a:tbl>
          </a:graphicData>
        </a:graphic>
      </p:graphicFrame>
    </p:spTree>
    <p:extLst>
      <p:ext uri="{BB962C8B-B14F-4D97-AF65-F5344CB8AC3E}">
        <p14:creationId xmlns:p14="http://schemas.microsoft.com/office/powerpoint/2010/main" val="392326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966B-5CFC-AF1E-2272-1C5EA9E596E2}"/>
              </a:ext>
            </a:extLst>
          </p:cNvPr>
          <p:cNvSpPr>
            <a:spLocks noGrp="1"/>
          </p:cNvSpPr>
          <p:nvPr>
            <p:ph type="title"/>
          </p:nvPr>
        </p:nvSpPr>
        <p:spPr/>
        <p:txBody>
          <a:bodyPr/>
          <a:lstStyle/>
          <a:p>
            <a:r>
              <a:rPr lang="en-US" dirty="0"/>
              <a:t>Working of Hive</a:t>
            </a:r>
          </a:p>
        </p:txBody>
      </p:sp>
      <p:graphicFrame>
        <p:nvGraphicFramePr>
          <p:cNvPr id="6" name="Content Placeholder 5">
            <a:extLst>
              <a:ext uri="{FF2B5EF4-FFF2-40B4-BE49-F238E27FC236}">
                <a16:creationId xmlns:a16="http://schemas.microsoft.com/office/drawing/2014/main" id="{12355191-E13D-4C61-34B2-E06E60A14DD9}"/>
              </a:ext>
            </a:extLst>
          </p:cNvPr>
          <p:cNvGraphicFramePr>
            <a:graphicFrameLocks noGrp="1"/>
          </p:cNvGraphicFramePr>
          <p:nvPr>
            <p:ph idx="1"/>
            <p:extLst>
              <p:ext uri="{D42A27DB-BD31-4B8C-83A1-F6EECF244321}">
                <p14:modId xmlns:p14="http://schemas.microsoft.com/office/powerpoint/2010/main" val="356629430"/>
              </p:ext>
            </p:extLst>
          </p:nvPr>
        </p:nvGraphicFramePr>
        <p:xfrm>
          <a:off x="1752601" y="1546337"/>
          <a:ext cx="7609114" cy="4946538"/>
        </p:xfrm>
        <a:graphic>
          <a:graphicData uri="http://schemas.openxmlformats.org/drawingml/2006/table">
            <a:tbl>
              <a:tblPr/>
              <a:tblGrid>
                <a:gridCol w="987820">
                  <a:extLst>
                    <a:ext uri="{9D8B030D-6E8A-4147-A177-3AD203B41FA5}">
                      <a16:colId xmlns:a16="http://schemas.microsoft.com/office/drawing/2014/main" val="1654690201"/>
                    </a:ext>
                  </a:extLst>
                </a:gridCol>
                <a:gridCol w="6621294">
                  <a:extLst>
                    <a:ext uri="{9D8B030D-6E8A-4147-A177-3AD203B41FA5}">
                      <a16:colId xmlns:a16="http://schemas.microsoft.com/office/drawing/2014/main" val="4279582026"/>
                    </a:ext>
                  </a:extLst>
                </a:gridCol>
              </a:tblGrid>
              <a:tr h="514674">
                <a:tc>
                  <a:txBody>
                    <a:bodyPr/>
                    <a:lstStyle/>
                    <a:p>
                      <a:pPr algn="l"/>
                      <a:r>
                        <a:rPr lang="en-US" sz="1400" b="1">
                          <a:effectLst/>
                          <a:latin typeface="inherit"/>
                        </a:rPr>
                        <a:t>Step No.</a:t>
                      </a:r>
                    </a:p>
                  </a:txBody>
                  <a:tcPr marL="46789" marR="46789" marT="46789" marB="46789" anchor="ctr">
                    <a:lnL>
                      <a:noFill/>
                    </a:lnL>
                    <a:lnR>
                      <a:noFill/>
                    </a:lnR>
                    <a:lnT>
                      <a:noFill/>
                    </a:lnT>
                    <a:lnB>
                      <a:noFill/>
                    </a:lnB>
                    <a:solidFill>
                      <a:srgbClr val="FFFFFF"/>
                    </a:solidFill>
                  </a:tcPr>
                </a:tc>
                <a:tc>
                  <a:txBody>
                    <a:bodyPr/>
                    <a:lstStyle/>
                    <a:p>
                      <a:pPr algn="l"/>
                      <a:r>
                        <a:rPr lang="en-US" sz="1400" b="1">
                          <a:effectLst/>
                          <a:latin typeface="inherit"/>
                        </a:rPr>
                        <a:t>Operation</a:t>
                      </a:r>
                    </a:p>
                  </a:txBody>
                  <a:tcPr marL="46789" marR="46789" marT="46789" marB="46789" anchor="ctr">
                    <a:lnL>
                      <a:noFill/>
                    </a:lnL>
                    <a:lnR>
                      <a:noFill/>
                    </a:lnR>
                    <a:lnT>
                      <a:noFill/>
                    </a:lnT>
                    <a:lnB>
                      <a:noFill/>
                    </a:lnB>
                    <a:solidFill>
                      <a:srgbClr val="FFFFFF"/>
                    </a:solidFill>
                  </a:tcPr>
                </a:tc>
                <a:extLst>
                  <a:ext uri="{0D108BD9-81ED-4DB2-BD59-A6C34878D82A}">
                    <a16:rowId xmlns:a16="http://schemas.microsoft.com/office/drawing/2014/main" val="1440847141"/>
                  </a:ext>
                </a:extLst>
              </a:tr>
              <a:tr h="935772">
                <a:tc>
                  <a:txBody>
                    <a:bodyPr/>
                    <a:lstStyle/>
                    <a:p>
                      <a:pPr algn="l"/>
                      <a:r>
                        <a:rPr lang="en-US">
                          <a:effectLst/>
                        </a:rPr>
                        <a:t>6</a:t>
                      </a:r>
                    </a:p>
                  </a:txBody>
                  <a:tcPr marL="60960" marR="60960" marT="60960" marB="60960" anchor="ctr">
                    <a:lnL>
                      <a:noFill/>
                    </a:lnL>
                    <a:lnR>
                      <a:noFill/>
                    </a:lnR>
                    <a:lnT>
                      <a:noFill/>
                    </a:lnT>
                    <a:lnB>
                      <a:noFill/>
                    </a:lnB>
                    <a:solidFill>
                      <a:srgbClr val="FFFFFF"/>
                    </a:solidFill>
                  </a:tcPr>
                </a:tc>
                <a:tc>
                  <a:txBody>
                    <a:bodyPr/>
                    <a:lstStyle/>
                    <a:p>
                      <a:pPr algn="l"/>
                      <a:r>
                        <a:rPr lang="en-US" b="1">
                          <a:effectLst/>
                          <a:latin typeface="inherit"/>
                        </a:rPr>
                        <a:t>Execute Plan</a:t>
                      </a:r>
                      <a:r>
                        <a:rPr lang="en-US">
                          <a:effectLst/>
                        </a:rPr>
                        <a:t>The driver sends the execute plan to the execution engine.</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1475023778"/>
                  </a:ext>
                </a:extLst>
              </a:tr>
              <a:tr h="935772">
                <a:tc>
                  <a:txBody>
                    <a:bodyPr/>
                    <a:lstStyle/>
                    <a:p>
                      <a:pPr algn="l"/>
                      <a:r>
                        <a:rPr lang="en-US">
                          <a:effectLst/>
                        </a:rPr>
                        <a:t>7</a:t>
                      </a:r>
                    </a:p>
                  </a:txBody>
                  <a:tcPr marL="60960" marR="60960" marT="60960" marB="60960" anchor="ctr">
                    <a:lnL>
                      <a:noFill/>
                    </a:lnL>
                    <a:lnR>
                      <a:noFill/>
                    </a:lnR>
                    <a:lnT>
                      <a:noFill/>
                    </a:lnT>
                    <a:lnB>
                      <a:noFill/>
                    </a:lnB>
                    <a:solidFill>
                      <a:srgbClr val="FFFFFF"/>
                    </a:solidFill>
                  </a:tcPr>
                </a:tc>
                <a:tc>
                  <a:txBody>
                    <a:bodyPr/>
                    <a:lstStyle/>
                    <a:p>
                      <a:pPr algn="l"/>
                      <a:r>
                        <a:rPr lang="en-US" b="1">
                          <a:effectLst/>
                          <a:latin typeface="inherit"/>
                        </a:rPr>
                        <a:t>Execute Job</a:t>
                      </a:r>
                      <a:r>
                        <a:rPr lang="en-US">
                          <a:effectLst/>
                        </a:rPr>
                        <a:t>Internally, the process of execution job is a MapReduce job. The execution engine sends the job to JobTracker, which is in Name node and it assigns this job to TaskTracker, which is in Data node. Here, the query executes MapReduce job.</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425962799"/>
                  </a:ext>
                </a:extLst>
              </a:tr>
              <a:tr h="514674">
                <a:tc>
                  <a:txBody>
                    <a:bodyPr/>
                    <a:lstStyle/>
                    <a:p>
                      <a:pPr algn="l"/>
                      <a:r>
                        <a:rPr lang="en-US">
                          <a:effectLst/>
                        </a:rPr>
                        <a:t>7.1</a:t>
                      </a:r>
                    </a:p>
                  </a:txBody>
                  <a:tcPr marL="60960" marR="60960" marT="60960" marB="60960" anchor="ctr">
                    <a:lnL>
                      <a:noFill/>
                    </a:lnL>
                    <a:lnR>
                      <a:noFill/>
                    </a:lnR>
                    <a:lnT>
                      <a:noFill/>
                    </a:lnT>
                    <a:lnB>
                      <a:noFill/>
                    </a:lnB>
                    <a:solidFill>
                      <a:srgbClr val="FFFFFF"/>
                    </a:solidFill>
                  </a:tcPr>
                </a:tc>
                <a:tc>
                  <a:txBody>
                    <a:bodyPr/>
                    <a:lstStyle/>
                    <a:p>
                      <a:pPr algn="l"/>
                      <a:r>
                        <a:rPr lang="en-US" b="1">
                          <a:effectLst/>
                          <a:latin typeface="inherit"/>
                        </a:rPr>
                        <a:t>Metadata Ops</a:t>
                      </a:r>
                      <a:r>
                        <a:rPr lang="en-US">
                          <a:effectLst/>
                        </a:rPr>
                        <a:t>Meanwhile in execution, the execution engine can execute metadata operations with Metastore.</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951831573"/>
                  </a:ext>
                </a:extLst>
              </a:tr>
              <a:tr h="514674">
                <a:tc>
                  <a:txBody>
                    <a:bodyPr/>
                    <a:lstStyle/>
                    <a:p>
                      <a:pPr algn="l"/>
                      <a:r>
                        <a:rPr lang="en-US">
                          <a:effectLst/>
                        </a:rPr>
                        <a:t>8</a:t>
                      </a:r>
                    </a:p>
                  </a:txBody>
                  <a:tcPr marL="60960" marR="60960" marT="60960" marB="60960" anchor="ctr">
                    <a:lnL>
                      <a:noFill/>
                    </a:lnL>
                    <a:lnR>
                      <a:noFill/>
                    </a:lnR>
                    <a:lnT>
                      <a:noFill/>
                    </a:lnT>
                    <a:lnB>
                      <a:noFill/>
                    </a:lnB>
                    <a:solidFill>
                      <a:srgbClr val="FFFFFF"/>
                    </a:solidFill>
                  </a:tcPr>
                </a:tc>
                <a:tc>
                  <a:txBody>
                    <a:bodyPr/>
                    <a:lstStyle/>
                    <a:p>
                      <a:pPr algn="l"/>
                      <a:r>
                        <a:rPr lang="en-US" b="1">
                          <a:effectLst/>
                          <a:latin typeface="inherit"/>
                        </a:rPr>
                        <a:t>Fetch Result</a:t>
                      </a:r>
                      <a:r>
                        <a:rPr lang="en-US">
                          <a:effectLst/>
                        </a:rPr>
                        <a:t>The execution engine receives the results from Data nodes.</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681201151"/>
                  </a:ext>
                </a:extLst>
              </a:tr>
              <a:tr h="935772">
                <a:tc>
                  <a:txBody>
                    <a:bodyPr/>
                    <a:lstStyle/>
                    <a:p>
                      <a:pPr algn="l"/>
                      <a:r>
                        <a:rPr lang="en-US">
                          <a:effectLst/>
                        </a:rPr>
                        <a:t>9</a:t>
                      </a:r>
                    </a:p>
                  </a:txBody>
                  <a:tcPr marL="60960" marR="60960" marT="60960" marB="60960" anchor="ctr">
                    <a:lnL>
                      <a:noFill/>
                    </a:lnL>
                    <a:lnR>
                      <a:noFill/>
                    </a:lnR>
                    <a:lnT>
                      <a:noFill/>
                    </a:lnT>
                    <a:lnB>
                      <a:noFill/>
                    </a:lnB>
                    <a:solidFill>
                      <a:srgbClr val="FFFFFF"/>
                    </a:solidFill>
                  </a:tcPr>
                </a:tc>
                <a:tc>
                  <a:txBody>
                    <a:bodyPr/>
                    <a:lstStyle/>
                    <a:p>
                      <a:pPr algn="l"/>
                      <a:r>
                        <a:rPr lang="en-US" b="1" dirty="0">
                          <a:effectLst/>
                          <a:latin typeface="inherit"/>
                        </a:rPr>
                        <a:t>Send </a:t>
                      </a:r>
                      <a:r>
                        <a:rPr lang="en-US" b="1" dirty="0" err="1">
                          <a:effectLst/>
                          <a:latin typeface="inherit"/>
                        </a:rPr>
                        <a:t>Results</a:t>
                      </a:r>
                      <a:r>
                        <a:rPr lang="en-US" dirty="0" err="1">
                          <a:effectLst/>
                        </a:rPr>
                        <a:t>The</a:t>
                      </a:r>
                      <a:r>
                        <a:rPr lang="en-US" dirty="0">
                          <a:effectLst/>
                        </a:rPr>
                        <a:t> execution engine sends those resultant values to the driver.</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3954677995"/>
                  </a:ext>
                </a:extLst>
              </a:tr>
            </a:tbl>
          </a:graphicData>
        </a:graphic>
      </p:graphicFrame>
    </p:spTree>
    <p:extLst>
      <p:ext uri="{BB962C8B-B14F-4D97-AF65-F5344CB8AC3E}">
        <p14:creationId xmlns:p14="http://schemas.microsoft.com/office/powerpoint/2010/main" val="21385150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9C947163D0D9438ADFAABD5D135A8E" ma:contentTypeVersion="14" ma:contentTypeDescription="Create a new document." ma:contentTypeScope="" ma:versionID="4e1af9cc4a66754e05256819fc0cf4eb">
  <xsd:schema xmlns:xsd="http://www.w3.org/2001/XMLSchema" xmlns:xs="http://www.w3.org/2001/XMLSchema" xmlns:p="http://schemas.microsoft.com/office/2006/metadata/properties" xmlns:ns2="4365d7e7-07f8-46ee-9253-0d9db5cf0247" xmlns:ns3="c5e93d4a-e23b-42c8-8ff1-78131b2d8e46" targetNamespace="http://schemas.microsoft.com/office/2006/metadata/properties" ma:root="true" ma:fieldsID="3c80ef98cdf9bd0c93d5f9836eb0b425" ns2:_="" ns3:_="">
    <xsd:import namespace="4365d7e7-07f8-46ee-9253-0d9db5cf0247"/>
    <xsd:import namespace="c5e93d4a-e23b-42c8-8ff1-78131b2d8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5d7e7-07f8-46ee-9253-0d9db5cf024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b5eb382-fb55-4e68-ad83-511be951eceb}" ma:internalName="TaxCatchAll" ma:showField="CatchAllData" ma:web="4365d7e7-07f8-46ee-9253-0d9db5cf02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5e93d4a-e23b-42c8-8ff1-78131b2d8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5b19d95c-03cc-479b-95fc-186cd9d3511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5e93d4a-e23b-42c8-8ff1-78131b2d8e46">
      <Terms xmlns="http://schemas.microsoft.com/office/infopath/2007/PartnerControls"/>
    </lcf76f155ced4ddcb4097134ff3c332f>
    <TaxCatchAll xmlns="4365d7e7-07f8-46ee-9253-0d9db5cf0247" xsi:nil="true"/>
  </documentManagement>
</p:properties>
</file>

<file path=customXml/itemProps1.xml><?xml version="1.0" encoding="utf-8"?>
<ds:datastoreItem xmlns:ds="http://schemas.openxmlformats.org/officeDocument/2006/customXml" ds:itemID="{05B8836F-9A74-462E-B519-496BB60E9A6C}">
  <ds:schemaRefs>
    <ds:schemaRef ds:uri="http://schemas.microsoft.com/sharepoint/v3/contenttype/forms"/>
  </ds:schemaRefs>
</ds:datastoreItem>
</file>

<file path=customXml/itemProps2.xml><?xml version="1.0" encoding="utf-8"?>
<ds:datastoreItem xmlns:ds="http://schemas.openxmlformats.org/officeDocument/2006/customXml" ds:itemID="{7115461F-C217-4B87-BCC8-C4CF11559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5d7e7-07f8-46ee-9253-0d9db5cf0247"/>
    <ds:schemaRef ds:uri="c5e93d4a-e23b-42c8-8ff1-78131b2d8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F95904-E683-4C22-991D-810AC065F2BA}">
  <ds:schemaRefs>
    <ds:schemaRef ds:uri="http://schemas.microsoft.com/office/2006/metadata/properties"/>
    <ds:schemaRef ds:uri="http://schemas.microsoft.com/office/infopath/2007/PartnerControls"/>
    <ds:schemaRef ds:uri="c5e93d4a-e23b-42c8-8ff1-78131b2d8e46"/>
    <ds:schemaRef ds:uri="4365d7e7-07f8-46ee-9253-0d9db5cf0247"/>
  </ds:schemaRefs>
</ds:datastoreItem>
</file>

<file path=docProps/app.xml><?xml version="1.0" encoding="utf-8"?>
<Properties xmlns="http://schemas.openxmlformats.org/officeDocument/2006/extended-properties" xmlns:vt="http://schemas.openxmlformats.org/officeDocument/2006/docPropsVTypes">
  <TotalTime>14611</TotalTime>
  <Words>414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Cambria</vt:lpstr>
      <vt:lpstr>inherit</vt:lpstr>
      <vt:lpstr>Nunito</vt:lpstr>
      <vt:lpstr>Times New Roman</vt:lpstr>
      <vt:lpstr>1_Office Theme</vt:lpstr>
      <vt:lpstr>Hive (Apache Hive)</vt:lpstr>
      <vt:lpstr>What is HIVE?</vt:lpstr>
      <vt:lpstr>What is HIVE?</vt:lpstr>
      <vt:lpstr>Working of Hive</vt:lpstr>
      <vt:lpstr>Working of Hive</vt:lpstr>
      <vt:lpstr>Working of Hive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FARHAN DAWOOD</dc:creator>
  <cp:lastModifiedBy>Misbhah Naz</cp:lastModifiedBy>
  <cp:revision>420</cp:revision>
  <dcterms:created xsi:type="dcterms:W3CDTF">2019-03-27T08:58:33Z</dcterms:created>
  <dcterms:modified xsi:type="dcterms:W3CDTF">2024-06-20T19:32:49Z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0x010100C59C947163D0D9438ADFAABD5D135A8E</vt:lpwstr>
  </property>
</Properties>
</file>