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8F0663-E3B9-4D77-A579-D66C28CFBA34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x" id="{5987C948-B886-41FD-8B84-C0E762BD1D4A}">
          <p14:sldIdLst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 autoAdjust="0"/>
    <p:restoredTop sz="84489" autoAdjust="0"/>
  </p:normalViewPr>
  <p:slideViewPr>
    <p:cSldViewPr snapToGrid="0">
      <p:cViewPr varScale="1">
        <p:scale>
          <a:sx n="70" d="100"/>
          <a:sy n="70" d="100"/>
        </p:scale>
        <p:origin x="10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7:39:16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454 1 24575,'-2'13'0,"0"1"0,-1-1 0,-1 0 0,0 0 0,-1-1 0,-10 21 0,8-17 0,-70 151 0,-33 81 0,99-225 0,0 0 0,-19 27 0,16-28 0,1 0 0,-13 31 0,14-17 0,-10 52 0,14-52 0,-20 57 0,15-55 0,-10 49 0,18-69 0,1 6-1365,0-2-5461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7:39:17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24575,'3'1'0,"0"0"0,0 0 0,0 1 0,0-1 0,-1 1 0,1-1 0,0 1 0,-1 0 0,1 0 0,-1 0 0,1 0 0,3 5 0,6 4 0,188 169 0,-21-18 0,137 92 0,-294-235 0,30 35 0,-4-4 0,99 113 0,-144-160 0,73 78 0,-8-11 0,-63-66-273,0 0 0,0 1 0,-1 0 0,8 10 0,-1 2-6553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7:39:22.5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24575,'-1'78'0,"-1"-26"0,2 0 0,14 97 0,-6-102 0,0 56 0,-3-37 0,-1-38 0,1-1 0,15 48 0,-12-49 0,-1-1 0,-1 1 0,4 38 0,-10-56-54,1 20-165,1-1 1,1 1-1,1 0 1,1-1-1,12 33 1,-8-41-6608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07:39:23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789 1 24575,'-1'6'0,"0"0"0,0 0 0,0 0 0,-1 0 0,0-1 0,0 1 0,0 0 0,-1-1 0,0 1 0,-3 4 0,-12 26 0,-9 33 0,-2-1 0,-63 104 0,52-107 0,-32 73 0,5-16 0,-9 24 0,29-38 0,5 2 0,-35 146 0,56-172 0,11-52 0,2 0 0,1 1 0,-4 65 0,9-74 0,-1 0 0,-1 0 0,-14 45 0,10-40 0,-9 56 0,-14 112 0,17-126 0,3 0 0,-1 91 0,12-131-1365,0-4-5461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20FC9-4A55-43B8-9A7D-CCEE1CADDEFB}" type="datetimeFigureOut">
              <a:rPr lang="en-US" smtClean="0"/>
              <a:t>24-Jun-2024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F331-A338-4450-9AAC-D146553B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6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5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3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1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2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0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0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3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9889-EAA1-3014-C3D6-66901C44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1268639"/>
            <a:ext cx="10515600" cy="1325563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55"/>
              </a:spcBef>
              <a:spcAft>
                <a:spcPts val="0"/>
              </a:spcAft>
              <a:buSzPts val="950"/>
              <a:buFont typeface="Times New Roman" panose="02020603050405020304" pitchFamily="18" charset="0"/>
              <a:buChar char="•"/>
              <a:tabLst>
                <a:tab pos="395605" algn="l"/>
              </a:tabLst>
            </a:pPr>
            <a:r>
              <a:rPr lang="en-US" sz="3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82595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E5B8FE-FB7D-0405-582E-CB6ECC79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07244-AA4D-7315-8250-BB54202B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a type of supervised machine learning algorithm that computes the linear relationship between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one or more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fitting a linear equation to observed data.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only one independent feature, it is known as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when there are more than one feature, it is known as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when there is only one dependent variable, it is considered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Linear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when there are more than one dependent variables, it is known as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48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E5B8FE-FB7D-0405-582E-CB6ECC79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Why Linear Regression is Important?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07244-AA4D-7315-8250-BB54202B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Its simplicity is a virtue, as linear regression is transparent, easy to implement, and serves as a foundational concept for more complex algorithms.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not merely a predictive tool; it forms the basis for various advanced models. Techniques like regularization and support vector machines draw inspiration from linear regression, expanding its utility.</a:t>
            </a:r>
          </a:p>
          <a:p>
            <a:pPr algn="just"/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predicting salary based on years of experience, predicting exam score based on study hours, predicting resale price based on vehicle 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3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E5B8FE-FB7D-0405-582E-CB6ECC79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Types of 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07244-AA4D-7315-8250-BB54202B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types of linear regression: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</a:p>
          <a:p>
            <a:pPr marL="0" indent="0" algn="l" fontAlgn="base">
              <a:buNone/>
            </a:pPr>
            <a:r>
              <a:rPr lang="en-US" b="1" dirty="0">
                <a:solidFill>
                  <a:srgbClr val="27323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b="1" dirty="0" err="1">
                <a:solidFill>
                  <a:srgbClr val="27323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mX+b</a:t>
            </a:r>
            <a:endParaRPr lang="en-US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b="1" dirty="0">
                <a:solidFill>
                  <a:srgbClr val="27323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Y=m1X1+m2X2…..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mnXn+b</a:t>
            </a:r>
            <a:endParaRPr lang="en-US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4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E5B8FE-FB7D-0405-582E-CB6ECC79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Simple 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07244-AA4D-7315-8250-BB54202B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Equation of Linear Regression Y=</a:t>
            </a:r>
            <a:r>
              <a:rPr lang="en-US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mX+b</a:t>
            </a:r>
            <a:endParaRPr lang="en-US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 is dependent variable</a:t>
            </a:r>
          </a:p>
          <a:p>
            <a:pPr fontAlgn="base"/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 represents independent variable</a:t>
            </a:r>
          </a:p>
          <a:p>
            <a:pPr fontAlgn="base"/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the slope of the line that how much Y changes for a unit change in X.</a:t>
            </a:r>
          </a:p>
          <a:p>
            <a:pPr fontAlgn="base"/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 is the intercept that is the value of Y when X is 0.</a:t>
            </a:r>
          </a:p>
          <a:p>
            <a:pPr fontAlgn="base"/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algorithm is to find the best Fit Line equation that can predict the values based on the independent variables.</a:t>
            </a:r>
          </a:p>
          <a:p>
            <a:pPr fontAlgn="base"/>
            <a:endParaRPr lang="en-US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3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E5B8FE-FB7D-0405-582E-CB6ECC79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Simple 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07244-AA4D-7315-8250-BB54202B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understanding we are taking an Example of Predicting Pizza prices</a:t>
            </a:r>
          </a:p>
          <a:p>
            <a:pPr fontAlgn="base"/>
            <a:endParaRPr lang="en-US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0548E5-2A8F-D7F3-4BC0-51B6B3E9E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25913"/>
              </p:ext>
            </p:extLst>
          </p:nvPr>
        </p:nvGraphicFramePr>
        <p:xfrm>
          <a:off x="1672771" y="3262154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731281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8463277"/>
                    </a:ext>
                  </a:extLst>
                </a:gridCol>
              </a:tblGrid>
              <a:tr h="241420">
                <a:tc>
                  <a:txBody>
                    <a:bodyPr/>
                    <a:lstStyle/>
                    <a:p>
                      <a:r>
                        <a:rPr lang="en-US" dirty="0"/>
                        <a:t>Diameter X in inches (pizza 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Y in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18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2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7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80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9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76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E5B8FE-FB7D-0405-582E-CB6ECC79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Simple 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07244-AA4D-7315-8250-BB54202B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compute price of pizza having diameter 20 we have to calculate m and b using model equation y=</a:t>
            </a:r>
            <a:r>
              <a:rPr lang="en-US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mX+b</a:t>
            </a:r>
            <a:endParaRPr lang="en-US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Calculate m=sum of product of deviations/sum of square of deviation for X</a:t>
            </a:r>
          </a:p>
          <a:p>
            <a:pPr fontAlgn="base"/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Calculate b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=mean of Y-(m*mean of X)</a:t>
            </a:r>
            <a:endParaRPr lang="en-US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9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E5B8FE-FB7D-0405-582E-CB6ECC79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Simple 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07244-AA4D-7315-8250-BB54202B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endParaRPr lang="en-US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m=12/8=&gt;1.5  (mean if we 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place X value as 1 then Y will be change with 1.5)</a:t>
            </a:r>
          </a:p>
          <a:p>
            <a:pPr fontAlgn="base"/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b=13-(1.5*10)  =&gt;-2</a:t>
            </a:r>
          </a:p>
          <a:p>
            <a:pPr fontAlgn="base"/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 to predict Y with 20 size put values</a:t>
            </a:r>
          </a:p>
          <a:p>
            <a:pPr fontAlgn="base"/>
            <a:r>
              <a:rPr lang="en-US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Y=1.5*20+(-2)  =&gt;28 dollars</a:t>
            </a:r>
          </a:p>
          <a:p>
            <a:pPr fontAlgn="base"/>
            <a:endParaRPr lang="en-US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9F17FE-C8F8-5FE1-4301-3D2768D2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06356"/>
              </p:ext>
            </p:extLst>
          </p:nvPr>
        </p:nvGraphicFramePr>
        <p:xfrm>
          <a:off x="838200" y="1327763"/>
          <a:ext cx="9742716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24">
                  <a:extLst>
                    <a:ext uri="{9D8B030D-6E8A-4147-A177-3AD203B41FA5}">
                      <a16:colId xmlns:a16="http://schemas.microsoft.com/office/drawing/2014/main" val="3524531528"/>
                    </a:ext>
                  </a:extLst>
                </a:gridCol>
                <a:gridCol w="1234111">
                  <a:extLst>
                    <a:ext uri="{9D8B030D-6E8A-4147-A177-3AD203B41FA5}">
                      <a16:colId xmlns:a16="http://schemas.microsoft.com/office/drawing/2014/main" val="3539409130"/>
                    </a:ext>
                  </a:extLst>
                </a:gridCol>
                <a:gridCol w="930937">
                  <a:extLst>
                    <a:ext uri="{9D8B030D-6E8A-4147-A177-3AD203B41FA5}">
                      <a16:colId xmlns:a16="http://schemas.microsoft.com/office/drawing/2014/main" val="3491332440"/>
                    </a:ext>
                  </a:extLst>
                </a:gridCol>
                <a:gridCol w="1082524">
                  <a:extLst>
                    <a:ext uri="{9D8B030D-6E8A-4147-A177-3AD203B41FA5}">
                      <a16:colId xmlns:a16="http://schemas.microsoft.com/office/drawing/2014/main" val="654550582"/>
                    </a:ext>
                  </a:extLst>
                </a:gridCol>
                <a:gridCol w="1082524">
                  <a:extLst>
                    <a:ext uri="{9D8B030D-6E8A-4147-A177-3AD203B41FA5}">
                      <a16:colId xmlns:a16="http://schemas.microsoft.com/office/drawing/2014/main" val="4063179975"/>
                    </a:ext>
                  </a:extLst>
                </a:gridCol>
                <a:gridCol w="1082524">
                  <a:extLst>
                    <a:ext uri="{9D8B030D-6E8A-4147-A177-3AD203B41FA5}">
                      <a16:colId xmlns:a16="http://schemas.microsoft.com/office/drawing/2014/main" val="4097998392"/>
                    </a:ext>
                  </a:extLst>
                </a:gridCol>
                <a:gridCol w="1082524">
                  <a:extLst>
                    <a:ext uri="{9D8B030D-6E8A-4147-A177-3AD203B41FA5}">
                      <a16:colId xmlns:a16="http://schemas.microsoft.com/office/drawing/2014/main" val="167888242"/>
                    </a:ext>
                  </a:extLst>
                </a:gridCol>
                <a:gridCol w="1082524">
                  <a:extLst>
                    <a:ext uri="{9D8B030D-6E8A-4147-A177-3AD203B41FA5}">
                      <a16:colId xmlns:a16="http://schemas.microsoft.com/office/drawing/2014/main" val="857757079"/>
                    </a:ext>
                  </a:extLst>
                </a:gridCol>
                <a:gridCol w="1082524">
                  <a:extLst>
                    <a:ext uri="{9D8B030D-6E8A-4147-A177-3AD203B41FA5}">
                      <a16:colId xmlns:a16="http://schemas.microsoft.com/office/drawing/2014/main" val="4001127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Diameter X in inches (pizza 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Y in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Mean(Y)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Deviation(X)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Deviation(Y)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of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product of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 of deviation for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0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5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96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80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E5B8FE-FB7D-0405-582E-CB6ECC79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Simple 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07244-AA4D-7315-8250-BB54202B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fontAlgn="base"/>
            <a:endParaRPr lang="en-US" b="1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fontAlgn="base"/>
            <a:endParaRPr lang="en-US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fontAlgn="base"/>
            <a:endParaRPr lang="en-US" b="1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fontAlgn="base"/>
            <a:endParaRPr lang="en-US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fontAlgn="base"/>
            <a:endParaRPr lang="en-US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9C166-7EC3-7677-F098-9C810721A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 b="3669"/>
          <a:stretch/>
        </p:blipFill>
        <p:spPr>
          <a:xfrm>
            <a:off x="1997529" y="2006374"/>
            <a:ext cx="8196942" cy="339294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DF22A1A-9F67-5177-07B1-D926E76B812F}"/>
              </a:ext>
            </a:extLst>
          </p:cNvPr>
          <p:cNvGrpSpPr/>
          <p:nvPr/>
        </p:nvGrpSpPr>
        <p:grpSpPr>
          <a:xfrm>
            <a:off x="8000537" y="4364606"/>
            <a:ext cx="433800" cy="435240"/>
            <a:chOff x="8000537" y="4364606"/>
            <a:chExt cx="433800" cy="43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6A95C4-E45F-6435-5E7C-41EB8B5E96C3}"/>
                    </a:ext>
                  </a:extLst>
                </p14:cNvPr>
                <p14:cNvContentPartPr/>
                <p14:nvPr/>
              </p14:nvContentPartPr>
              <p14:xfrm>
                <a:off x="8011697" y="4375766"/>
                <a:ext cx="163440" cy="424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6A95C4-E45F-6435-5E7C-41EB8B5E96C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05577" y="4369646"/>
                  <a:ext cx="1756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33383B-0B96-4664-E4CC-68EF368764D1}"/>
                    </a:ext>
                  </a:extLst>
                </p14:cNvPr>
                <p14:cNvContentPartPr/>
                <p14:nvPr/>
              </p14:nvContentPartPr>
              <p14:xfrm>
                <a:off x="8000537" y="4364606"/>
                <a:ext cx="433800" cy="404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33383B-0B96-4664-E4CC-68EF368764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94417" y="4358486"/>
                  <a:ext cx="44604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5E0BAC-ACBD-27B8-4768-77DFFED0D82A}"/>
              </a:ext>
            </a:extLst>
          </p:cNvPr>
          <p:cNvGrpSpPr/>
          <p:nvPr/>
        </p:nvGrpSpPr>
        <p:grpSpPr>
          <a:xfrm>
            <a:off x="1969097" y="3025766"/>
            <a:ext cx="284040" cy="882720"/>
            <a:chOff x="1969097" y="3025766"/>
            <a:chExt cx="284040" cy="88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273F8C-C993-231E-E948-213AF4B4C6B5}"/>
                    </a:ext>
                  </a:extLst>
                </p14:cNvPr>
                <p14:cNvContentPartPr/>
                <p14:nvPr/>
              </p14:nvContentPartPr>
              <p14:xfrm>
                <a:off x="2066657" y="3047366"/>
                <a:ext cx="49320" cy="375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273F8C-C993-231E-E948-213AF4B4C6B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60537" y="3041246"/>
                  <a:ext cx="615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56B304-D733-D97C-3C33-E40EF8318567}"/>
                    </a:ext>
                  </a:extLst>
                </p14:cNvPr>
                <p14:cNvContentPartPr/>
                <p14:nvPr/>
              </p14:nvContentPartPr>
              <p14:xfrm>
                <a:off x="1969097" y="3025766"/>
                <a:ext cx="284040" cy="882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56B304-D733-D97C-3C33-E40EF83185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62977" y="3019646"/>
                  <a:ext cx="296280" cy="89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44241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C947163D0D9438ADFAABD5D135A8E" ma:contentTypeVersion="14" ma:contentTypeDescription="Create a new document." ma:contentTypeScope="" ma:versionID="4e1af9cc4a66754e05256819fc0cf4eb">
  <xsd:schema xmlns:xsd="http://www.w3.org/2001/XMLSchema" xmlns:xs="http://www.w3.org/2001/XMLSchema" xmlns:p="http://schemas.microsoft.com/office/2006/metadata/properties" xmlns:ns2="4365d7e7-07f8-46ee-9253-0d9db5cf0247" xmlns:ns3="c5e93d4a-e23b-42c8-8ff1-78131b2d8e46" targetNamespace="http://schemas.microsoft.com/office/2006/metadata/properties" ma:root="true" ma:fieldsID="3c80ef98cdf9bd0c93d5f9836eb0b425" ns2:_="" ns3:_="">
    <xsd:import namespace="4365d7e7-07f8-46ee-9253-0d9db5cf0247"/>
    <xsd:import namespace="c5e93d4a-e23b-42c8-8ff1-78131b2d8e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5d7e7-07f8-46ee-9253-0d9db5cf02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b5eb382-fb55-4e68-ad83-511be951eceb}" ma:internalName="TaxCatchAll" ma:showField="CatchAllData" ma:web="4365d7e7-07f8-46ee-9253-0d9db5cf02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93d4a-e23b-42c8-8ff1-78131b2d8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b19d95c-03cc-479b-95fc-186cd9d351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e93d4a-e23b-42c8-8ff1-78131b2d8e46">
      <Terms xmlns="http://schemas.microsoft.com/office/infopath/2007/PartnerControls"/>
    </lcf76f155ced4ddcb4097134ff3c332f>
    <TaxCatchAll xmlns="4365d7e7-07f8-46ee-9253-0d9db5cf0247" xsi:nil="true"/>
  </documentManagement>
</p:properties>
</file>

<file path=customXml/itemProps1.xml><?xml version="1.0" encoding="utf-8"?>
<ds:datastoreItem xmlns:ds="http://schemas.openxmlformats.org/officeDocument/2006/customXml" ds:itemID="{7115461F-C217-4B87-BCC8-C4CF11559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65d7e7-07f8-46ee-9253-0d9db5cf0247"/>
    <ds:schemaRef ds:uri="c5e93d4a-e23b-42c8-8ff1-78131b2d8e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B8836F-9A74-462E-B519-496BB60E9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F95904-E683-4C22-991D-810AC065F2BA}">
  <ds:schemaRefs>
    <ds:schemaRef ds:uri="http://schemas.microsoft.com/office/2006/metadata/properties"/>
    <ds:schemaRef ds:uri="http://schemas.microsoft.com/office/infopath/2007/PartnerControls"/>
    <ds:schemaRef ds:uri="c5e93d4a-e23b-42c8-8ff1-78131b2d8e46"/>
    <ds:schemaRef ds:uri="4365d7e7-07f8-46ee-9253-0d9db5cf02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14691</TotalTime>
  <Words>518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Nunito</vt:lpstr>
      <vt:lpstr>Times New Roman</vt:lpstr>
      <vt:lpstr>1_Office Theme</vt:lpstr>
      <vt:lpstr>Linear Regression</vt:lpstr>
      <vt:lpstr>Linear Regression</vt:lpstr>
      <vt:lpstr>Why Linear Regression is Important?</vt:lpstr>
      <vt:lpstr>Types of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FARHAN DAWOOD</dc:creator>
  <cp:lastModifiedBy>Misbhah Naz</cp:lastModifiedBy>
  <cp:revision>542</cp:revision>
  <dcterms:created xsi:type="dcterms:W3CDTF">2019-03-27T08:58:33Z</dcterms:created>
  <dcterms:modified xsi:type="dcterms:W3CDTF">2024-06-24T07:50:07Z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0x010100C59C947163D0D9438ADFAABD5D135A8E</vt:lpwstr>
  </property>
</Properties>
</file>