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350" r:id="rId7"/>
    <p:sldId id="351" r:id="rId8"/>
    <p:sldId id="352" r:id="rId9"/>
    <p:sldId id="353" r:id="rId10"/>
    <p:sldId id="354" r:id="rId11"/>
    <p:sldId id="355" r:id="rId12"/>
    <p:sldId id="388" r:id="rId13"/>
    <p:sldId id="389" r:id="rId14"/>
    <p:sldId id="390" r:id="rId15"/>
    <p:sldId id="391" r:id="rId16"/>
    <p:sldId id="392" r:id="rId17"/>
    <p:sldId id="393" r:id="rId18"/>
    <p:sldId id="3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2D126-55FE-4001-B627-EDD247B9D968}" type="datetimeFigureOut">
              <a:rPr lang="en-US" smtClean="0"/>
              <a:t>20-Jun-2024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E54B3-AF0A-40B4-A85E-05EE4342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1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54B3-AF0A-40B4-A85E-05EE43421F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7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CB37-02EC-494A-A8EB-FCABA6DCE6FB}" type="datetimeFigureOut">
              <a:rPr lang="en-US" smtClean="0"/>
              <a:t>20-Jun-2024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E04-9FA0-4154-A928-732885FF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3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CB37-02EC-494A-A8EB-FCABA6DCE6FB}" type="datetimeFigureOut">
              <a:rPr lang="en-US" smtClean="0"/>
              <a:t>20-Jun-2024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E04-9FA0-4154-A928-732885FF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8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CB37-02EC-494A-A8EB-FCABA6DCE6FB}" type="datetimeFigureOut">
              <a:rPr lang="en-US" smtClean="0"/>
              <a:t>20-Jun-2024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E04-9FA0-4154-A928-732885FF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3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CB37-02EC-494A-A8EB-FCABA6DCE6FB}" type="datetimeFigureOut">
              <a:rPr lang="en-US" smtClean="0"/>
              <a:t>20-Jun-2024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E04-9FA0-4154-A928-732885FF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4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CB37-02EC-494A-A8EB-FCABA6DCE6FB}" type="datetimeFigureOut">
              <a:rPr lang="en-US" smtClean="0"/>
              <a:t>20-Jun-2024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E04-9FA0-4154-A928-732885FF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CB37-02EC-494A-A8EB-FCABA6DCE6FB}" type="datetimeFigureOut">
              <a:rPr lang="en-US" smtClean="0"/>
              <a:t>20-Jun-2024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E04-9FA0-4154-A928-732885FF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1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CB37-02EC-494A-A8EB-FCABA6DCE6FB}" type="datetimeFigureOut">
              <a:rPr lang="en-US" smtClean="0"/>
              <a:t>20-Jun-2024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E04-9FA0-4154-A928-732885FF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CB37-02EC-494A-A8EB-FCABA6DCE6FB}" type="datetimeFigureOut">
              <a:rPr lang="en-US" smtClean="0"/>
              <a:t>20-Jun-2024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E04-9FA0-4154-A928-732885FF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CB37-02EC-494A-A8EB-FCABA6DCE6FB}" type="datetimeFigureOut">
              <a:rPr lang="en-US" smtClean="0"/>
              <a:t>20-Jun-2024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E04-9FA0-4154-A928-732885FF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5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CB37-02EC-494A-A8EB-FCABA6DCE6FB}" type="datetimeFigureOut">
              <a:rPr lang="en-US" smtClean="0"/>
              <a:t>20-Jun-2024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E04-9FA0-4154-A928-732885FF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1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CB37-02EC-494A-A8EB-FCABA6DCE6FB}" type="datetimeFigureOut">
              <a:rPr lang="en-US" smtClean="0"/>
              <a:t>20-Jun-2024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E04-9FA0-4154-A928-732885FF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CB37-02EC-494A-A8EB-FCABA6DCE6FB}" type="datetimeFigureOut">
              <a:rPr lang="en-US" smtClean="0"/>
              <a:t>20-Jun-2024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EE04-9FA0-4154-A928-732885FFC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-mining/" TargetMode="External"/><Relationship Id="rId2" Type="http://schemas.openxmlformats.org/officeDocument/2006/relationships/hyperlink" Target="https://www.geeksforgeeks.org/supervised-unsupervised-learn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284"/>
            <a:ext cx="9144000" cy="2387600"/>
          </a:xfrm>
        </p:spPr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46959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68" y="2546959"/>
            <a:ext cx="4031864" cy="373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5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4BBB-108E-4766-9721-AC9DDA77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64942-093C-79A6-DEC9-853FCAF69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84404" cy="4273618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Euclidean distance formula: √(X₂-X₁)²+(Y₂-Y₁)²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inherit"/>
              </a:rPr>
              <a:t>X₂ = New entry's brightness (20).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inherit"/>
              </a:rPr>
              <a:t>X₁= Existing entry's brightness.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inherit"/>
              </a:rPr>
              <a:t>Y₂ = New entry's saturation (35).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inherit"/>
              </a:rPr>
              <a:t>Y₁ = Existing entry's saturation.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d1 = √(20 - 40)² + (35 - 20)²</a:t>
            </a:r>
            <a:br>
              <a:rPr lang="en-US" dirty="0"/>
            </a:b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= √400 + 225</a:t>
            </a:r>
            <a:br>
              <a:rPr lang="en-US" dirty="0"/>
            </a:b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= √625</a:t>
            </a:r>
            <a:br>
              <a:rPr lang="en-US" dirty="0"/>
            </a:b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=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0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4BBB-108E-4766-9721-AC9DDA77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64942-093C-79A6-DEC9-853FCAF69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84404" cy="4273618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d2 = √(20 - 50)² + (35 - 50)²</a:t>
            </a:r>
            <a:br>
              <a:rPr lang="en-US" dirty="0"/>
            </a:b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= √900 + 225</a:t>
            </a:r>
            <a:br>
              <a:rPr lang="en-US" dirty="0"/>
            </a:b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= √1125</a:t>
            </a:r>
            <a:br>
              <a:rPr lang="en-US" dirty="0"/>
            </a:b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= 33.54</a:t>
            </a:r>
          </a:p>
          <a:p>
            <a:pPr algn="l" fontAlgn="base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295FAE-61C4-B2C1-933E-C9C38F3D0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53976"/>
              </p:ext>
            </p:extLst>
          </p:nvPr>
        </p:nvGraphicFramePr>
        <p:xfrm>
          <a:off x="760379" y="3429000"/>
          <a:ext cx="10515600" cy="2926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2067110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790904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646628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153126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cap="all">
                          <a:effectLst/>
                          <a:latin typeface="inherit"/>
                        </a:rPr>
                        <a:t>BRIGHTNESS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effectLst/>
                          <a:latin typeface="inherit"/>
                        </a:rPr>
                        <a:t>SATURATION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b="1" cap="all">
                          <a:effectLst/>
                          <a:latin typeface="inherit"/>
                        </a:rPr>
                        <a:t>CLASS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b="1" cap="all">
                          <a:effectLst/>
                          <a:latin typeface="inherit"/>
                        </a:rPr>
                        <a:t>DISTANCE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128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40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Red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485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Blue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33.54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582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90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Blue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68.01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682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Red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118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Blue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61.03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581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Red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47.17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98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80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Blue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  <a:latin typeface="inherit"/>
                        </a:rPr>
                        <a:t>45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18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36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4BBB-108E-4766-9721-AC9DDA77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64942-093C-79A6-DEC9-853FCAF69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84404" cy="4273618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Let's rearrange the distances in ascending order:</a:t>
            </a:r>
          </a:p>
          <a:p>
            <a:pPr algn="l" fontAlgn="base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DC88D-D0BC-5A88-538C-AA0530D31A7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538254"/>
          <a:ext cx="10515600" cy="2926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5550035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211716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794156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72579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cap="all">
                          <a:effectLst/>
                          <a:latin typeface="inherit"/>
                        </a:rPr>
                        <a:t>BRIGHTNESS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effectLst/>
                          <a:latin typeface="inherit"/>
                        </a:rPr>
                        <a:t>SATURATION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b="1" cap="all">
                          <a:effectLst/>
                          <a:latin typeface="inherit"/>
                        </a:rPr>
                        <a:t>CLASS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b="1" cap="all">
                          <a:effectLst/>
                          <a:latin typeface="inherit"/>
                        </a:rPr>
                        <a:t>DISTANCE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01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Red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916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40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Red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133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Blue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33.54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794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80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Blue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45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567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Red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47.17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530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Blue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61.03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229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90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Blue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  <a:latin typeface="inherit"/>
                        </a:rPr>
                        <a:t>68.01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224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30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4BBB-108E-4766-9721-AC9DDA77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64942-093C-79A6-DEC9-853FCAF69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84404" cy="4273618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Since we chose 5 as the value of </a:t>
            </a:r>
            <a:r>
              <a:rPr lang="en-US" b="1" i="0" dirty="0"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K</a:t>
            </a: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, we'll only consider the first five rows. That is:</a:t>
            </a:r>
          </a:p>
          <a:p>
            <a:pPr algn="l" fontAlgn="base"/>
            <a:r>
              <a:rPr lang="en-US" dirty="0">
                <a:solidFill>
                  <a:srgbClr val="0A0A23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So according to this new instance will belong to category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Red</a:t>
            </a:r>
            <a:endParaRPr lang="en-US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algn="l" fontAlgn="base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8553D0-5F52-F0DA-B928-0DD44C8C9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67852"/>
              </p:ext>
            </p:extLst>
          </p:nvPr>
        </p:nvGraphicFramePr>
        <p:xfrm>
          <a:off x="740924" y="3623860"/>
          <a:ext cx="10515600" cy="21945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4421836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839270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537559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42333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cap="all" dirty="0">
                          <a:effectLst/>
                          <a:latin typeface="inherit"/>
                        </a:rPr>
                        <a:t>BRIGHTNESs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effectLst/>
                          <a:latin typeface="inherit"/>
                        </a:rPr>
                        <a:t>SATURATION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b="1" cap="all">
                          <a:effectLst/>
                          <a:latin typeface="inherit"/>
                        </a:rPr>
                        <a:t>CLASS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b="1" cap="all">
                          <a:effectLst/>
                          <a:latin typeface="inherit"/>
                        </a:rPr>
                        <a:t>DISTANCE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673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Red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657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40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Red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047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Blue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33.54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703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80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Blue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  <a:latin typeface="inherit"/>
                        </a:rPr>
                        <a:t>45.2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176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Red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  <a:latin typeface="inherit"/>
                        </a:rPr>
                        <a:t>47.17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40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99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7906-AC67-2621-22A0-610B1146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  <a:t>How to Choose the Value of K in the K-NN Algorithm</a:t>
            </a:r>
            <a:br>
              <a:rPr lang="en-US" b="1" i="0" dirty="0">
                <a:effectLst/>
                <a:highlight>
                  <a:srgbClr val="FFFFFF"/>
                </a:highlight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FA079-383F-B301-3406-00F7E0F7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There is no particular way of choosing the value </a:t>
            </a:r>
            <a:r>
              <a:rPr lang="en-US" b="1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inherit"/>
              </a:rPr>
              <a:t>K</a:t>
            </a: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, but here are some common conventions to keep in mind: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inherit"/>
              </a:rPr>
              <a:t>Choosing a very low value will most likely lead to inaccurate predictions.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inherit"/>
              </a:rPr>
              <a:t>The commonly used value of </a:t>
            </a:r>
            <a:r>
              <a:rPr lang="en-US" b="1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inherit"/>
              </a:rPr>
              <a:t>K </a:t>
            </a: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inherit"/>
              </a:rPr>
              <a:t>is 5.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inherit"/>
              </a:rPr>
              <a:t>Always use an odd number as the value of </a:t>
            </a:r>
            <a:r>
              <a:rPr lang="en-US" b="1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inherit"/>
              </a:rPr>
              <a:t>K</a:t>
            </a:r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inheri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42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B6C4-DB9D-E56E-2676-1DD8939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US" dirty="0"/>
              <a:t>KNN   (k- nearest neighbor)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7C68D-068F-BC50-C771-828567307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270"/>
            <a:ext cx="4391025" cy="5238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405EA2-EF6B-E221-A9B1-92222425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358" y="2655364"/>
            <a:ext cx="1809750" cy="1038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F0B5A3-5F4A-0172-435C-342BA7EA1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442" y="1837097"/>
            <a:ext cx="5753100" cy="3543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447088-6AB6-7C02-3DFA-14B513CB9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772" y="6047001"/>
            <a:ext cx="38195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5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A27A-8D36-5433-A51A-560F5EC9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CE04-2DF9-2F6A-FD1E-846E518B2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K-Nearest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Neighbours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one of the most basic yet essential classification algorithms in Machine Learning. It belongs to the </a:t>
            </a:r>
            <a:r>
              <a:rPr lang="en-US" b="0" i="0" u="sng" dirty="0">
                <a:effectLst/>
                <a:latin typeface="Nunito" pitchFamily="2" charset="0"/>
                <a:hlinkClick r:id="rId2"/>
              </a:rPr>
              <a:t>supervised learning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domain and finds intense application in pattern recognition, </a:t>
            </a:r>
            <a:r>
              <a:rPr lang="en-US" b="0" i="0" u="sng" dirty="0">
                <a:effectLst/>
                <a:latin typeface="Nunito" pitchFamily="2" charset="0"/>
                <a:hlinkClick r:id="rId3"/>
              </a:rPr>
              <a:t>data mining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and intrusion detection.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9888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72F9-F8AC-50BA-E713-3D1F7343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3223-7CC6-0C82-7FD9-8684520F2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BC74C-B236-5D46-FFAF-6008A5F11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516006"/>
            <a:ext cx="10906125" cy="506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97EFBA-A396-7BA7-6D33-93EBC605994E}"/>
              </a:ext>
            </a:extLst>
          </p:cNvPr>
          <p:cNvSpPr txBox="1"/>
          <p:nvPr/>
        </p:nvSpPr>
        <p:spPr>
          <a:xfrm>
            <a:off x="9304255" y="3680324"/>
            <a:ext cx="187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Zhon-ruh</a:t>
            </a:r>
            <a:r>
              <a:rPr lang="en-US" dirty="0"/>
              <a:t>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2807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0573-BAF9-7F63-87A9-4FDF0121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C26E-32AE-82E0-37D0-8C518C00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148F2-2A52-FDD9-2253-575ED30F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143000"/>
            <a:ext cx="93154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1870-9033-165A-1E76-15F2EF70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2442-6717-7079-967B-60A1DC4A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71C9E-166D-D8A4-6377-F1807EB4B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076325"/>
            <a:ext cx="94392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0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7D31-3FA0-954F-CF8C-5BF8210A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D7AE-9EC5-A6FA-9A94-D60B5F79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7E239-3A77-4136-ED40-811D9909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157287"/>
            <a:ext cx="103536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2A1E-E8C1-18BB-5878-6093C9A7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5E95-46E4-5E3E-9605-3E9F7512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B4C21-D6A1-1E88-55C3-0098AF85B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09600"/>
            <a:ext cx="105346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2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78F0-301D-CB24-060D-6F1F918C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0C49-B51B-125F-FC39-7D431EA5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02FFD-4521-87DA-3807-CEC39F365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676275"/>
            <a:ext cx="10553700" cy="5505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9A85C2-9BEE-B711-474A-41ECA9E78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2" y="5689081"/>
            <a:ext cx="4448175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786FD1-3C72-2CA8-209A-BA4F4A385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525" y="6259249"/>
            <a:ext cx="68389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4BBB-108E-4766-9721-AC9DDA77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23518F-7BED-49C6-CC67-D67F1459A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430649"/>
              </p:ext>
            </p:extLst>
          </p:nvPr>
        </p:nvGraphicFramePr>
        <p:xfrm>
          <a:off x="838200" y="2081054"/>
          <a:ext cx="10515600" cy="29260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5832805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076720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48407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cap="all">
                          <a:effectLst/>
                          <a:latin typeface="inherit"/>
                        </a:rPr>
                        <a:t>BRIGHTNESS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effectLst/>
                          <a:latin typeface="inherit"/>
                        </a:rPr>
                        <a:t>SATURATION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b="1" cap="all">
                          <a:effectLst/>
                          <a:latin typeface="inherit"/>
                        </a:rPr>
                        <a:t>CLASS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259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40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Red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80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Blue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380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inherit"/>
                        </a:rPr>
                        <a:t>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  <a:latin typeface="inherit"/>
                        </a:rPr>
                        <a:t>90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Blue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113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Red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393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Blue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441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>
                          <a:effectLst/>
                          <a:latin typeface="inherit"/>
                        </a:rPr>
                        <a:t>Red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033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80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  <a:latin typeface="inherit"/>
                        </a:rPr>
                        <a:t>Blue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9489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C6ABC6-6C75-E8E1-54F1-2081A356B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91421"/>
              </p:ext>
            </p:extLst>
          </p:nvPr>
        </p:nvGraphicFramePr>
        <p:xfrm>
          <a:off x="721468" y="5502558"/>
          <a:ext cx="10515600" cy="7315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4685398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960669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15855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cap="all">
                          <a:effectLst/>
                          <a:latin typeface="inherit"/>
                        </a:rPr>
                        <a:t>BRIGHTNESS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 dirty="0">
                          <a:effectLst/>
                          <a:latin typeface="inherit"/>
                        </a:rPr>
                        <a:t>SATURATION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b="1" cap="all">
                          <a:effectLst/>
                          <a:latin typeface="inherit"/>
                        </a:rPr>
                        <a:t>CLASS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775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  <a:latin typeface="inherit"/>
                        </a:rPr>
                        <a:t>35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dirty="0">
                          <a:effectLst/>
                          <a:latin typeface="inherit"/>
                        </a:rPr>
                        <a:t>?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95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25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C947163D0D9438ADFAABD5D135A8E" ma:contentTypeVersion="14" ma:contentTypeDescription="Create a new document." ma:contentTypeScope="" ma:versionID="4e1af9cc4a66754e05256819fc0cf4eb">
  <xsd:schema xmlns:xsd="http://www.w3.org/2001/XMLSchema" xmlns:xs="http://www.w3.org/2001/XMLSchema" xmlns:p="http://schemas.microsoft.com/office/2006/metadata/properties" xmlns:ns2="4365d7e7-07f8-46ee-9253-0d9db5cf0247" xmlns:ns3="c5e93d4a-e23b-42c8-8ff1-78131b2d8e46" targetNamespace="http://schemas.microsoft.com/office/2006/metadata/properties" ma:root="true" ma:fieldsID="3c80ef98cdf9bd0c93d5f9836eb0b425" ns2:_="" ns3:_="">
    <xsd:import namespace="4365d7e7-07f8-46ee-9253-0d9db5cf0247"/>
    <xsd:import namespace="c5e93d4a-e23b-42c8-8ff1-78131b2d8e4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5d7e7-07f8-46ee-9253-0d9db5cf024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b5eb382-fb55-4e68-ad83-511be951eceb}" ma:internalName="TaxCatchAll" ma:showField="CatchAllData" ma:web="4365d7e7-07f8-46ee-9253-0d9db5cf02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93d4a-e23b-42c8-8ff1-78131b2d8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b19d95c-03cc-479b-95fc-186cd9d351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e93d4a-e23b-42c8-8ff1-78131b2d8e46">
      <Terms xmlns="http://schemas.microsoft.com/office/infopath/2007/PartnerControls"/>
    </lcf76f155ced4ddcb4097134ff3c332f>
    <TaxCatchAll xmlns="4365d7e7-07f8-46ee-9253-0d9db5cf0247" xsi:nil="true"/>
  </documentManagement>
</p:properties>
</file>

<file path=customXml/itemProps1.xml><?xml version="1.0" encoding="utf-8"?>
<ds:datastoreItem xmlns:ds="http://schemas.openxmlformats.org/officeDocument/2006/customXml" ds:itemID="{2912899E-B9C2-44DD-8150-623793B808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65d7e7-07f8-46ee-9253-0d9db5cf0247"/>
    <ds:schemaRef ds:uri="c5e93d4a-e23b-42c8-8ff1-78131b2d8e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468536-C551-405B-8225-9189B44D2C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CFE128-D698-488F-9750-6C3561F33037}">
  <ds:schemaRefs>
    <ds:schemaRef ds:uri="http://schemas.microsoft.com/office/2006/metadata/properties"/>
    <ds:schemaRef ds:uri="http://schemas.microsoft.com/office/infopath/2007/PartnerControls"/>
    <ds:schemaRef ds:uri="c5e93d4a-e23b-42c8-8ff1-78131b2d8e46"/>
    <ds:schemaRef ds:uri="4365d7e7-07f8-46ee-9253-0d9db5cf024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4012</TotalTime>
  <Words>387</Words>
  <Application>Microsoft Office PowerPoint</Application>
  <PresentationFormat>Widescreen</PresentationFormat>
  <Paragraphs>145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inherit</vt:lpstr>
      <vt:lpstr>Lato</vt:lpstr>
      <vt:lpstr>Nunito</vt:lpstr>
      <vt:lpstr>Office Theme</vt:lpstr>
      <vt:lpstr>KNN</vt:lpstr>
      <vt:lpstr>Definition: </vt:lpstr>
      <vt:lpstr>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Example</vt:lpstr>
      <vt:lpstr>Example</vt:lpstr>
      <vt:lpstr>How to Choose the Value of K in the K-NN Algorithm </vt:lpstr>
      <vt:lpstr>KNN   (k- nearest neighbor)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Classifier</dc:title>
  <dc:creator>FARHAN DAWOOD</dc:creator>
  <cp:lastModifiedBy>Misbhah Naz</cp:lastModifiedBy>
  <cp:revision>89</cp:revision>
  <dcterms:created xsi:type="dcterms:W3CDTF">2019-06-19T06:26:36Z</dcterms:created>
  <dcterms:modified xsi:type="dcterms:W3CDTF">2024-06-20T07:21:16Z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0x010100C59C947163D0D9438ADFAABD5D135A8E</vt:lpwstr>
  </property>
</Properties>
</file>