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333" r:id="rId5"/>
    <p:sldId id="334" r:id="rId6"/>
    <p:sldId id="361" r:id="rId7"/>
    <p:sldId id="362" r:id="rId8"/>
    <p:sldId id="363" r:id="rId9"/>
    <p:sldId id="364" r:id="rId10"/>
    <p:sldId id="365" r:id="rId11"/>
    <p:sldId id="3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7" autoAdjust="0"/>
    <p:restoredTop sz="84489" autoAdjust="0"/>
  </p:normalViewPr>
  <p:slideViewPr>
    <p:cSldViewPr snapToGrid="0">
      <p:cViewPr varScale="1">
        <p:scale>
          <a:sx n="70" d="100"/>
          <a:sy n="70" d="100"/>
        </p:scale>
        <p:origin x="10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20FC9-4A55-43B8-9A7D-CCEE1CADDEFB}" type="datetimeFigureOut">
              <a:rPr lang="en-US" smtClean="0"/>
              <a:t>20-Jun-2024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4F331-A338-4450-9AAC-D146553B46AE}" type="slidenum">
              <a:rPr lang="en-US" smtClean="0"/>
              <a:t>‹#›</a:t>
            </a:fld>
            <a:endParaRPr lang="en-US"/>
          </a:p>
        </p:txBody>
      </p:sp>
    </p:spTree>
    <p:extLst>
      <p:ext uri="{BB962C8B-B14F-4D97-AF65-F5344CB8AC3E}">
        <p14:creationId xmlns:p14="http://schemas.microsoft.com/office/powerpoint/2010/main" val="1556966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5</a:t>
            </a:fld>
            <a:endParaRPr lang="en-US"/>
          </a:p>
        </p:txBody>
      </p:sp>
    </p:spTree>
    <p:extLst>
      <p:ext uri="{BB962C8B-B14F-4D97-AF65-F5344CB8AC3E}">
        <p14:creationId xmlns:p14="http://schemas.microsoft.com/office/powerpoint/2010/main" val="2546818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RDDs are an immutable, distributed collection of objects that are partitioned across nodes in a cluster and can be operated on in parallel</a:t>
            </a:r>
          </a:p>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6</a:t>
            </a:fld>
            <a:endParaRPr lang="en-US"/>
          </a:p>
        </p:txBody>
      </p:sp>
    </p:spTree>
    <p:extLst>
      <p:ext uri="{BB962C8B-B14F-4D97-AF65-F5344CB8AC3E}">
        <p14:creationId xmlns:p14="http://schemas.microsoft.com/office/powerpoint/2010/main" val="1701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RDDs are an immutable, distributed collection of objects that are partitioned across nodes in a cluster and can be operated on in parallel</a:t>
            </a:r>
          </a:p>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7</a:t>
            </a:fld>
            <a:endParaRPr lang="en-US"/>
          </a:p>
        </p:txBody>
      </p:sp>
    </p:spTree>
    <p:extLst>
      <p:ext uri="{BB962C8B-B14F-4D97-AF65-F5344CB8AC3E}">
        <p14:creationId xmlns:p14="http://schemas.microsoft.com/office/powerpoint/2010/main" val="1579802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RDDs are an immutable, distributed collection of objects that are partitioned across nodes in a cluster and can be operated on in parallel</a:t>
            </a:r>
          </a:p>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8</a:t>
            </a:fld>
            <a:endParaRPr lang="en-US"/>
          </a:p>
        </p:txBody>
      </p:sp>
    </p:spTree>
    <p:extLst>
      <p:ext uri="{BB962C8B-B14F-4D97-AF65-F5344CB8AC3E}">
        <p14:creationId xmlns:p14="http://schemas.microsoft.com/office/powerpoint/2010/main" val="4002921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1966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765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22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796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773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139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911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232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000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3508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2015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0435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9889-EAA1-3014-C3D6-66901C44AF47}"/>
              </a:ext>
            </a:extLst>
          </p:cNvPr>
          <p:cNvSpPr>
            <a:spLocks noGrp="1"/>
          </p:cNvSpPr>
          <p:nvPr>
            <p:ph type="title"/>
          </p:nvPr>
        </p:nvSpPr>
        <p:spPr>
          <a:xfrm>
            <a:off x="968829" y="1268639"/>
            <a:ext cx="10515600" cy="1325563"/>
          </a:xfrm>
        </p:spPr>
        <p:txBody>
          <a:bodyPr>
            <a:normAutofit/>
          </a:bodyPr>
          <a:lstStyle/>
          <a:p>
            <a:pPr marL="342900" marR="0" lvl="0" indent="-342900">
              <a:spcBef>
                <a:spcPts val="55"/>
              </a:spcBef>
              <a:spcAft>
                <a:spcPts val="0"/>
              </a:spcAft>
              <a:buSzPts val="950"/>
              <a:buFont typeface="Times New Roman" panose="02020603050405020304" pitchFamily="18" charset="0"/>
              <a:buChar char="•"/>
              <a:tabLst>
                <a:tab pos="395605" algn="l"/>
              </a:tabLst>
            </a:pPr>
            <a:r>
              <a:rPr lang="en-US" sz="3600" dirty="0">
                <a:effectLst/>
                <a:latin typeface="Cambria" panose="02040503050406030204" pitchFamily="18" charset="0"/>
                <a:ea typeface="Times New Roman" panose="02020603050405020304" pitchFamily="18" charset="0"/>
                <a:cs typeface="Cambria" panose="02040503050406030204" pitchFamily="18" charset="0"/>
              </a:rPr>
              <a:t>Spark (Apache Spark)</a:t>
            </a:r>
          </a:p>
        </p:txBody>
      </p:sp>
    </p:spTree>
    <p:extLst>
      <p:ext uri="{BB962C8B-B14F-4D97-AF65-F5344CB8AC3E}">
        <p14:creationId xmlns:p14="http://schemas.microsoft.com/office/powerpoint/2010/main" val="282595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E5B8FE-FB7D-0405-582E-CB6ECC79EFFA}"/>
              </a:ext>
            </a:extLst>
          </p:cNvPr>
          <p:cNvSpPr>
            <a:spLocks noGrp="1"/>
          </p:cNvSpPr>
          <p:nvPr>
            <p:ph type="title"/>
          </p:nvPr>
        </p:nvSpPr>
        <p:spPr/>
        <p:txBody>
          <a:bodyPr/>
          <a:lstStyle/>
          <a:p>
            <a:r>
              <a:rPr lang="en-US" dirty="0"/>
              <a:t>Why Spark?</a:t>
            </a:r>
          </a:p>
        </p:txBody>
      </p:sp>
      <p:sp>
        <p:nvSpPr>
          <p:cNvPr id="4" name="Content Placeholder 3">
            <a:extLst>
              <a:ext uri="{FF2B5EF4-FFF2-40B4-BE49-F238E27FC236}">
                <a16:creationId xmlns:a16="http://schemas.microsoft.com/office/drawing/2014/main" id="{A1107244-AA4D-7315-8250-BB54202B2BD6}"/>
              </a:ext>
            </a:extLst>
          </p:cNvPr>
          <p:cNvSpPr>
            <a:spLocks noGrp="1"/>
          </p:cNvSpPr>
          <p:nvPr>
            <p:ph idx="1"/>
          </p:nvPr>
        </p:nvSpPr>
        <p:spPr/>
        <p:txBody>
          <a:bodyPr>
            <a:normAutofit fontScale="92500"/>
          </a:bodyPr>
          <a:lstStyle/>
          <a:p>
            <a:pPr algn="just"/>
            <a:r>
              <a:rPr lang="en-US" dirty="0"/>
              <a:t>Apache Spark was developed to overcome the </a:t>
            </a:r>
            <a:r>
              <a:rPr lang="en-US" dirty="0">
                <a:solidFill>
                  <a:srgbClr val="0070C0"/>
                </a:solidFill>
              </a:rPr>
              <a:t>limitations of Hadoop </a:t>
            </a:r>
            <a:r>
              <a:rPr lang="en-US" dirty="0"/>
              <a:t>MapReduce cluster computing paradigm. Some of the drawbacks of Hadoop MapReduce are: </a:t>
            </a:r>
          </a:p>
          <a:p>
            <a:pPr algn="just"/>
            <a:r>
              <a:rPr lang="en-US" dirty="0"/>
              <a:t>Use only Java for application building. </a:t>
            </a:r>
          </a:p>
          <a:p>
            <a:pPr algn="just"/>
            <a:r>
              <a:rPr lang="en-US" dirty="0"/>
              <a:t>Since the maximum framework is written in Java there is some security concern. Java being heavily exploited by cybercriminals this may result in numerous security breaches. </a:t>
            </a:r>
          </a:p>
          <a:p>
            <a:pPr algn="just"/>
            <a:r>
              <a:rPr lang="en-US" dirty="0" err="1"/>
              <a:t>Opt</a:t>
            </a:r>
            <a:r>
              <a:rPr lang="en-US" dirty="0"/>
              <a:t> only for batch processing. Does not support stream processing.</a:t>
            </a:r>
          </a:p>
          <a:p>
            <a:pPr algn="just"/>
            <a:r>
              <a:rPr lang="en-US" dirty="0"/>
              <a:t> Hadoop MapReduce uses disk-based processing. Due to these weaknesses of Hadoop MapReduce ,Apache Spark come into the picture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485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E5B8FE-FB7D-0405-582E-CB6ECC79EFFA}"/>
              </a:ext>
            </a:extLst>
          </p:cNvPr>
          <p:cNvSpPr>
            <a:spLocks noGrp="1"/>
          </p:cNvSpPr>
          <p:nvPr>
            <p:ph type="title"/>
          </p:nvPr>
        </p:nvSpPr>
        <p:spPr/>
        <p:txBody>
          <a:bodyPr/>
          <a:lstStyle/>
          <a:p>
            <a:r>
              <a:rPr lang="en-US" dirty="0"/>
              <a:t>Features of Apache Spark</a:t>
            </a:r>
          </a:p>
        </p:txBody>
      </p:sp>
      <p:sp>
        <p:nvSpPr>
          <p:cNvPr id="4" name="Content Placeholder 3">
            <a:extLst>
              <a:ext uri="{FF2B5EF4-FFF2-40B4-BE49-F238E27FC236}">
                <a16:creationId xmlns:a16="http://schemas.microsoft.com/office/drawing/2014/main" id="{A1107244-AA4D-7315-8250-BB54202B2BD6}"/>
              </a:ext>
            </a:extLst>
          </p:cNvPr>
          <p:cNvSpPr>
            <a:spLocks noGrp="1"/>
          </p:cNvSpPr>
          <p:nvPr>
            <p:ph idx="1"/>
          </p:nvPr>
        </p:nvSpPr>
        <p:spPr/>
        <p:txBody>
          <a:bodyPr>
            <a:normAutofit fontScale="85000" lnSpcReduction="20000"/>
          </a:bodyPr>
          <a:lstStyle/>
          <a:p>
            <a:pPr algn="just"/>
            <a:r>
              <a:rPr lang="en-US" b="1" dirty="0"/>
              <a:t>Swift Processing </a:t>
            </a:r>
            <a:r>
              <a:rPr lang="en-US" dirty="0"/>
              <a:t>The key feature required for Bigdata evaluation is speed. With Apache Spark, we get swift processing speed of up to 100x faster in memory and 10x faster than Hadoop even when running on disk. It is achieved by reducing the number of read-write to disk.</a:t>
            </a:r>
          </a:p>
          <a:p>
            <a:pPr algn="just"/>
            <a:r>
              <a:rPr lang="en-US" b="1" dirty="0"/>
              <a:t> Dynamic </a:t>
            </a:r>
            <a:r>
              <a:rPr lang="en-US" dirty="0"/>
              <a:t>Because of 80 high-level operators present in Apache Spark, it makes it possible to develop parallel applications. Scala being defaulted language for Spark. We can also work with Java, Python, R. Hence, it provides dynamicity and overcomes the limitation of Hadoop MapReduce that it can build applications only in java. </a:t>
            </a:r>
          </a:p>
          <a:p>
            <a:pPr algn="just"/>
            <a:r>
              <a:rPr lang="en-US" b="1" dirty="0"/>
              <a:t>In – Memory Processing </a:t>
            </a:r>
            <a:r>
              <a:rPr lang="en-US" dirty="0"/>
              <a:t>Disk seeks is becoming very costly with increasing volumes of data. Reading terabytes to petabytes of data from disk and writing back to disk, again and again, is not acceptable. Hence in-memory processing in Spark works as a boon to increasing the processing speed. Spark keeps data in memory for faster access. Keeping data in servers’ RAM as it makes accessing stored data quickly /faster. </a:t>
            </a:r>
          </a:p>
        </p:txBody>
      </p:sp>
    </p:spTree>
    <p:extLst>
      <p:ext uri="{BB962C8B-B14F-4D97-AF65-F5344CB8AC3E}">
        <p14:creationId xmlns:p14="http://schemas.microsoft.com/office/powerpoint/2010/main" val="165377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E5B8FE-FB7D-0405-582E-CB6ECC79EFFA}"/>
              </a:ext>
            </a:extLst>
          </p:cNvPr>
          <p:cNvSpPr>
            <a:spLocks noGrp="1"/>
          </p:cNvSpPr>
          <p:nvPr>
            <p:ph type="title"/>
          </p:nvPr>
        </p:nvSpPr>
        <p:spPr/>
        <p:txBody>
          <a:bodyPr/>
          <a:lstStyle/>
          <a:p>
            <a:r>
              <a:rPr lang="en-US" dirty="0"/>
              <a:t>Features of Apache Spark</a:t>
            </a:r>
          </a:p>
        </p:txBody>
      </p:sp>
      <p:sp>
        <p:nvSpPr>
          <p:cNvPr id="4" name="Content Placeholder 3">
            <a:extLst>
              <a:ext uri="{FF2B5EF4-FFF2-40B4-BE49-F238E27FC236}">
                <a16:creationId xmlns:a16="http://schemas.microsoft.com/office/drawing/2014/main" id="{A1107244-AA4D-7315-8250-BB54202B2BD6}"/>
              </a:ext>
            </a:extLst>
          </p:cNvPr>
          <p:cNvSpPr>
            <a:spLocks noGrp="1"/>
          </p:cNvSpPr>
          <p:nvPr>
            <p:ph idx="1"/>
          </p:nvPr>
        </p:nvSpPr>
        <p:spPr/>
        <p:txBody>
          <a:bodyPr>
            <a:normAutofit fontScale="92500"/>
          </a:bodyPr>
          <a:lstStyle/>
          <a:p>
            <a:pPr algn="just"/>
            <a:r>
              <a:rPr lang="en-US" b="1" dirty="0"/>
              <a:t>Fault Tolerance </a:t>
            </a:r>
            <a:r>
              <a:rPr lang="en-US" dirty="0"/>
              <a:t>Spark RDD (Resilient Distributed Dataset), abstraction are designed to seamlessly handle failures of any worker nodes in the cluster. Thus, the loss of data and information is negligible. </a:t>
            </a:r>
          </a:p>
          <a:p>
            <a:pPr algn="just"/>
            <a:r>
              <a:rPr lang="en-US" b="1" dirty="0"/>
              <a:t>Real-Time Stream Processing </a:t>
            </a:r>
            <a:r>
              <a:rPr lang="en-US" dirty="0"/>
              <a:t>Spark Streaming can handle real-time stream processing along with the integration of other frameworks which concludes that sparks streaming ability are easy, fault tolerance and Integrated. </a:t>
            </a:r>
          </a:p>
          <a:p>
            <a:pPr algn="just"/>
            <a:r>
              <a:rPr lang="en-US" b="1" dirty="0"/>
              <a:t>Compatibility with Hadoop </a:t>
            </a:r>
            <a:r>
              <a:rPr lang="en-US" dirty="0"/>
              <a:t>&amp; existing Hadoop Data Apache Spark is compatible with both versions of Hadoop ecosystem. Be it YARN (Yet Another Resource Negotiator) or SIMR (Spark in MapReduce). It can read anything existing Hadoop data that’s what makes it suitable for migration of pure Hadoop applications. It can run independently too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6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A209-1CD6-7F10-B5B4-B5E823C0CFC9}"/>
              </a:ext>
            </a:extLst>
          </p:cNvPr>
          <p:cNvSpPr>
            <a:spLocks noGrp="1"/>
          </p:cNvSpPr>
          <p:nvPr>
            <p:ph type="title"/>
          </p:nvPr>
        </p:nvSpPr>
        <p:spPr/>
        <p:txBody>
          <a:bodyPr/>
          <a:lstStyle/>
          <a:p>
            <a:r>
              <a:rPr lang="en-US" dirty="0"/>
              <a:t>Spark Ecosystem</a:t>
            </a:r>
          </a:p>
        </p:txBody>
      </p:sp>
      <p:pic>
        <p:nvPicPr>
          <p:cNvPr id="5" name="Content Placeholder 4">
            <a:extLst>
              <a:ext uri="{FF2B5EF4-FFF2-40B4-BE49-F238E27FC236}">
                <a16:creationId xmlns:a16="http://schemas.microsoft.com/office/drawing/2014/main" id="{4A836B3C-0EFB-7C41-9429-7BFB3EDA74E9}"/>
              </a:ext>
            </a:extLst>
          </p:cNvPr>
          <p:cNvPicPr>
            <a:picLocks noGrp="1" noChangeAspect="1"/>
          </p:cNvPicPr>
          <p:nvPr>
            <p:ph idx="1"/>
          </p:nvPr>
        </p:nvPicPr>
        <p:blipFill>
          <a:blip r:embed="rId3"/>
          <a:stretch>
            <a:fillRect/>
          </a:stretch>
        </p:blipFill>
        <p:spPr>
          <a:xfrm>
            <a:off x="1920810" y="1825625"/>
            <a:ext cx="8350379" cy="4351338"/>
          </a:xfrm>
        </p:spPr>
      </p:pic>
    </p:spTree>
    <p:extLst>
      <p:ext uri="{BB962C8B-B14F-4D97-AF65-F5344CB8AC3E}">
        <p14:creationId xmlns:p14="http://schemas.microsoft.com/office/powerpoint/2010/main" val="346158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FF3F-CA39-BC84-6549-B2DA44A5CC82}"/>
              </a:ext>
            </a:extLst>
          </p:cNvPr>
          <p:cNvSpPr>
            <a:spLocks noGrp="1"/>
          </p:cNvSpPr>
          <p:nvPr>
            <p:ph type="title"/>
          </p:nvPr>
        </p:nvSpPr>
        <p:spPr/>
        <p:txBody>
          <a:bodyPr/>
          <a:lstStyle/>
          <a:p>
            <a:r>
              <a:rPr lang="en-US" dirty="0"/>
              <a:t>Spark Ecosystem</a:t>
            </a:r>
          </a:p>
        </p:txBody>
      </p:sp>
      <p:sp>
        <p:nvSpPr>
          <p:cNvPr id="3" name="Content Placeholder 2">
            <a:extLst>
              <a:ext uri="{FF2B5EF4-FFF2-40B4-BE49-F238E27FC236}">
                <a16:creationId xmlns:a16="http://schemas.microsoft.com/office/drawing/2014/main" id="{E57E511E-4BB7-9626-50CE-E9A5BE73082F}"/>
              </a:ext>
            </a:extLst>
          </p:cNvPr>
          <p:cNvSpPr>
            <a:spLocks noGrp="1"/>
          </p:cNvSpPr>
          <p:nvPr>
            <p:ph idx="1"/>
          </p:nvPr>
        </p:nvSpPr>
        <p:spPr/>
        <p:txBody>
          <a:bodyPr>
            <a:normAutofit lnSpcReduction="10000"/>
          </a:bodyPr>
          <a:lstStyle/>
          <a:p>
            <a:pPr marL="0" indent="0">
              <a:buNone/>
            </a:pPr>
            <a:r>
              <a:rPr lang="en-US" b="1" dirty="0"/>
              <a:t>Spark Core</a:t>
            </a:r>
            <a:r>
              <a:rPr lang="en-US" dirty="0"/>
              <a:t>:</a:t>
            </a:r>
          </a:p>
          <a:p>
            <a:pPr>
              <a:buFont typeface="Arial" panose="020B0604020202020204" pitchFamily="34" charset="0"/>
              <a:buChar char="•"/>
            </a:pPr>
            <a:r>
              <a:rPr lang="en-US" dirty="0"/>
              <a:t>Spark Core is the foundational component of the Spark ecosystem that provides distributed task dispatching, scheduling, and basic I/O functionalities. It also includes resilient distributed datasets (RDDs), which are the fundamental data structure in Spark for parallel computation.</a:t>
            </a:r>
          </a:p>
          <a:p>
            <a:pPr marL="0" indent="0">
              <a:buNone/>
            </a:pPr>
            <a:r>
              <a:rPr lang="en-US" b="1" dirty="0"/>
              <a:t>Spark SQL:</a:t>
            </a:r>
          </a:p>
          <a:p>
            <a:pPr>
              <a:buFont typeface="Arial" panose="020B0604020202020204" pitchFamily="34" charset="0"/>
              <a:buChar char="•"/>
            </a:pPr>
            <a:r>
              <a:rPr lang="en-US" dirty="0"/>
              <a:t>Spark SQL provides a </a:t>
            </a:r>
            <a:r>
              <a:rPr lang="en-US" dirty="0" err="1"/>
              <a:t>DataFrame</a:t>
            </a:r>
            <a:r>
              <a:rPr lang="en-US" dirty="0"/>
              <a:t> API and SQL interface for working with structured and semi-structured data. It allows developers to perform SQL queries, join datasets, and integrate with external databases and data sources seamlessly.</a:t>
            </a:r>
          </a:p>
          <a:p>
            <a:endParaRPr lang="en-US" dirty="0"/>
          </a:p>
        </p:txBody>
      </p:sp>
    </p:spTree>
    <p:extLst>
      <p:ext uri="{BB962C8B-B14F-4D97-AF65-F5344CB8AC3E}">
        <p14:creationId xmlns:p14="http://schemas.microsoft.com/office/powerpoint/2010/main" val="247099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FF3F-CA39-BC84-6549-B2DA44A5CC82}"/>
              </a:ext>
            </a:extLst>
          </p:cNvPr>
          <p:cNvSpPr>
            <a:spLocks noGrp="1"/>
          </p:cNvSpPr>
          <p:nvPr>
            <p:ph type="title"/>
          </p:nvPr>
        </p:nvSpPr>
        <p:spPr/>
        <p:txBody>
          <a:bodyPr/>
          <a:lstStyle/>
          <a:p>
            <a:r>
              <a:rPr lang="en-US" dirty="0"/>
              <a:t>Spark Ecosystem</a:t>
            </a:r>
          </a:p>
        </p:txBody>
      </p:sp>
      <p:sp>
        <p:nvSpPr>
          <p:cNvPr id="3" name="Content Placeholder 2">
            <a:extLst>
              <a:ext uri="{FF2B5EF4-FFF2-40B4-BE49-F238E27FC236}">
                <a16:creationId xmlns:a16="http://schemas.microsoft.com/office/drawing/2014/main" id="{E57E511E-4BB7-9626-50CE-E9A5BE73082F}"/>
              </a:ext>
            </a:extLst>
          </p:cNvPr>
          <p:cNvSpPr>
            <a:spLocks noGrp="1"/>
          </p:cNvSpPr>
          <p:nvPr>
            <p:ph idx="1"/>
          </p:nvPr>
        </p:nvSpPr>
        <p:spPr/>
        <p:txBody>
          <a:bodyPr>
            <a:normAutofit lnSpcReduction="10000"/>
          </a:bodyPr>
          <a:lstStyle/>
          <a:p>
            <a:pPr marL="0" indent="0">
              <a:buNone/>
            </a:pPr>
            <a:r>
              <a:rPr lang="en-US" b="1" dirty="0"/>
              <a:t>Spark Streaming:</a:t>
            </a:r>
          </a:p>
          <a:p>
            <a:r>
              <a:rPr lang="en-US" dirty="0"/>
              <a:t>Spark Streaming enables scalable, fault-tolerant stream processing of live data streams. It integrates with Spark Core, allowing developers to apply the same RDD transformations and actions on continuous streams of data.</a:t>
            </a:r>
          </a:p>
          <a:p>
            <a:pPr marL="0" indent="0">
              <a:buNone/>
            </a:pPr>
            <a:r>
              <a:rPr lang="en-US" b="1" dirty="0" err="1"/>
              <a:t>MLlib</a:t>
            </a:r>
            <a:r>
              <a:rPr lang="en-US" b="1" dirty="0"/>
              <a:t> (Machine Learning Library):</a:t>
            </a:r>
          </a:p>
          <a:p>
            <a:r>
              <a:rPr lang="en-US" dirty="0" err="1"/>
              <a:t>MLlib</a:t>
            </a:r>
            <a:r>
              <a:rPr lang="en-US" dirty="0"/>
              <a:t> is Spark's scalable machine learning library, offering a wide range of algorithms and tools for building and deploying machine learning models. It supports common tasks such as classification, regression, clustering and more. This is 9 times faster as compare to Hadoop disk based version of Apache Mahout.</a:t>
            </a:r>
          </a:p>
        </p:txBody>
      </p:sp>
    </p:spTree>
    <p:extLst>
      <p:ext uri="{BB962C8B-B14F-4D97-AF65-F5344CB8AC3E}">
        <p14:creationId xmlns:p14="http://schemas.microsoft.com/office/powerpoint/2010/main" val="524672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FF3F-CA39-BC84-6549-B2DA44A5CC82}"/>
              </a:ext>
            </a:extLst>
          </p:cNvPr>
          <p:cNvSpPr>
            <a:spLocks noGrp="1"/>
          </p:cNvSpPr>
          <p:nvPr>
            <p:ph type="title"/>
          </p:nvPr>
        </p:nvSpPr>
        <p:spPr/>
        <p:txBody>
          <a:bodyPr/>
          <a:lstStyle/>
          <a:p>
            <a:r>
              <a:rPr lang="en-US" dirty="0"/>
              <a:t>Spark Ecosystem</a:t>
            </a:r>
          </a:p>
        </p:txBody>
      </p:sp>
      <p:sp>
        <p:nvSpPr>
          <p:cNvPr id="3" name="Content Placeholder 2">
            <a:extLst>
              <a:ext uri="{FF2B5EF4-FFF2-40B4-BE49-F238E27FC236}">
                <a16:creationId xmlns:a16="http://schemas.microsoft.com/office/drawing/2014/main" id="{E57E511E-4BB7-9626-50CE-E9A5BE73082F}"/>
              </a:ext>
            </a:extLst>
          </p:cNvPr>
          <p:cNvSpPr>
            <a:spLocks noGrp="1"/>
          </p:cNvSpPr>
          <p:nvPr>
            <p:ph idx="1"/>
          </p:nvPr>
        </p:nvSpPr>
        <p:spPr/>
        <p:txBody>
          <a:bodyPr>
            <a:normAutofit/>
          </a:bodyPr>
          <a:lstStyle/>
          <a:p>
            <a:pPr marL="0" indent="0">
              <a:buNone/>
            </a:pPr>
            <a:r>
              <a:rPr lang="en-US" b="1" dirty="0" err="1"/>
              <a:t>GraphX</a:t>
            </a:r>
            <a:r>
              <a:rPr lang="en-US" dirty="0"/>
              <a:t>:</a:t>
            </a:r>
          </a:p>
          <a:p>
            <a:pPr>
              <a:buFont typeface="Arial" panose="020B0604020202020204" pitchFamily="34" charset="0"/>
              <a:buChar char="•"/>
            </a:pPr>
            <a:r>
              <a:rPr lang="en-US" dirty="0" err="1"/>
              <a:t>GraphX</a:t>
            </a:r>
            <a:r>
              <a:rPr lang="en-US" dirty="0"/>
              <a:t> is a library for graph processing and analysis in Spark. It provides an API for constructing graphs, running graph algorithms (e.g., PageRank, connected components), and integrating graph computations with other Spark operations.</a:t>
            </a:r>
          </a:p>
          <a:p>
            <a:pPr marL="0" indent="0">
              <a:buNone/>
            </a:pPr>
            <a:r>
              <a:rPr lang="en-US" b="1" dirty="0" err="1"/>
              <a:t>SparkR</a:t>
            </a:r>
            <a:r>
              <a:rPr lang="en-US" dirty="0"/>
              <a:t>:</a:t>
            </a:r>
          </a:p>
          <a:p>
            <a:pPr>
              <a:buFont typeface="Arial" panose="020B0604020202020204" pitchFamily="34" charset="0"/>
              <a:buChar char="•"/>
            </a:pPr>
            <a:r>
              <a:rPr lang="en-US" dirty="0" err="1"/>
              <a:t>SparkR</a:t>
            </a:r>
            <a:r>
              <a:rPr lang="en-US" dirty="0"/>
              <a:t> is an R package that allows R users to interact with Spark from within the R environment. It provides a distributed </a:t>
            </a:r>
            <a:r>
              <a:rPr lang="en-US" dirty="0" err="1"/>
              <a:t>DataFrame</a:t>
            </a:r>
            <a:r>
              <a:rPr lang="en-US" dirty="0"/>
              <a:t> API and allows running Spark jobs directly from R scripts.</a:t>
            </a:r>
          </a:p>
          <a:p>
            <a:pPr>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218808624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9C947163D0D9438ADFAABD5D135A8E" ma:contentTypeVersion="14" ma:contentTypeDescription="Create a new document." ma:contentTypeScope="" ma:versionID="4e1af9cc4a66754e05256819fc0cf4eb">
  <xsd:schema xmlns:xsd="http://www.w3.org/2001/XMLSchema" xmlns:xs="http://www.w3.org/2001/XMLSchema" xmlns:p="http://schemas.microsoft.com/office/2006/metadata/properties" xmlns:ns2="4365d7e7-07f8-46ee-9253-0d9db5cf0247" xmlns:ns3="c5e93d4a-e23b-42c8-8ff1-78131b2d8e46" targetNamespace="http://schemas.microsoft.com/office/2006/metadata/properties" ma:root="true" ma:fieldsID="3c80ef98cdf9bd0c93d5f9836eb0b425" ns2:_="" ns3:_="">
    <xsd:import namespace="4365d7e7-07f8-46ee-9253-0d9db5cf0247"/>
    <xsd:import namespace="c5e93d4a-e23b-42c8-8ff1-78131b2d8e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65d7e7-07f8-46ee-9253-0d9db5cf024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2b5eb382-fb55-4e68-ad83-511be951eceb}" ma:internalName="TaxCatchAll" ma:showField="CatchAllData" ma:web="4365d7e7-07f8-46ee-9253-0d9db5cf024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5e93d4a-e23b-42c8-8ff1-78131b2d8e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5b19d95c-03cc-479b-95fc-186cd9d3511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5e93d4a-e23b-42c8-8ff1-78131b2d8e46">
      <Terms xmlns="http://schemas.microsoft.com/office/infopath/2007/PartnerControls"/>
    </lcf76f155ced4ddcb4097134ff3c332f>
    <TaxCatchAll xmlns="4365d7e7-07f8-46ee-9253-0d9db5cf0247" xsi:nil="true"/>
  </documentManagement>
</p:properties>
</file>

<file path=customXml/itemProps1.xml><?xml version="1.0" encoding="utf-8"?>
<ds:datastoreItem xmlns:ds="http://schemas.openxmlformats.org/officeDocument/2006/customXml" ds:itemID="{05B8836F-9A74-462E-B519-496BB60E9A6C}">
  <ds:schemaRefs>
    <ds:schemaRef ds:uri="http://schemas.microsoft.com/sharepoint/v3/contenttype/forms"/>
  </ds:schemaRefs>
</ds:datastoreItem>
</file>

<file path=customXml/itemProps2.xml><?xml version="1.0" encoding="utf-8"?>
<ds:datastoreItem xmlns:ds="http://schemas.openxmlformats.org/officeDocument/2006/customXml" ds:itemID="{7115461F-C217-4B87-BCC8-C4CF115592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65d7e7-07f8-46ee-9253-0d9db5cf0247"/>
    <ds:schemaRef ds:uri="c5e93d4a-e23b-42c8-8ff1-78131b2d8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F95904-E683-4C22-991D-810AC065F2BA}">
  <ds:schemaRefs>
    <ds:schemaRef ds:uri="http://schemas.microsoft.com/office/2006/metadata/properties"/>
    <ds:schemaRef ds:uri="http://schemas.microsoft.com/office/infopath/2007/PartnerControls"/>
    <ds:schemaRef ds:uri="c5e93d4a-e23b-42c8-8ff1-78131b2d8e46"/>
    <ds:schemaRef ds:uri="4365d7e7-07f8-46ee-9253-0d9db5cf0247"/>
  </ds:schemaRefs>
</ds:datastoreItem>
</file>

<file path=docProps/app.xml><?xml version="1.0" encoding="utf-8"?>
<Properties xmlns="http://schemas.openxmlformats.org/officeDocument/2006/extended-properties" xmlns:vt="http://schemas.openxmlformats.org/officeDocument/2006/docPropsVTypes">
  <TotalTime>14597</TotalTime>
  <Words>774</Words>
  <Application>Microsoft Office PowerPoint</Application>
  <PresentationFormat>Widescreen</PresentationFormat>
  <Paragraphs>38</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vt:lpstr>
      <vt:lpstr>Times New Roman</vt:lpstr>
      <vt:lpstr>1_Office Theme</vt:lpstr>
      <vt:lpstr>Spark (Apache Spark)</vt:lpstr>
      <vt:lpstr>Why Spark?</vt:lpstr>
      <vt:lpstr>Features of Apache Spark</vt:lpstr>
      <vt:lpstr>Features of Apache Spark</vt:lpstr>
      <vt:lpstr>Spark Ecosystem</vt:lpstr>
      <vt:lpstr>Spark Ecosystem</vt:lpstr>
      <vt:lpstr>Spark Ecosystem</vt:lpstr>
      <vt:lpstr>Spark Ecosystem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Tutorial</dc:title>
  <dc:creator>FARHAN DAWOOD</dc:creator>
  <cp:lastModifiedBy>Misbhah Naz</cp:lastModifiedBy>
  <cp:revision>393</cp:revision>
  <dcterms:created xsi:type="dcterms:W3CDTF">2019-03-27T08:58:33Z</dcterms:created>
  <dcterms:modified xsi:type="dcterms:W3CDTF">2024-06-20T19:19:12Z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0x010100C59C947163D0D9438ADFAABD5D135A8E</vt:lpwstr>
  </property>
</Properties>
</file>