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5"/>
  </p:notesMasterIdLst>
  <p:sldIdLst>
    <p:sldId id="403" r:id="rId5"/>
    <p:sldId id="258" r:id="rId6"/>
    <p:sldId id="259" r:id="rId7"/>
    <p:sldId id="261" r:id="rId8"/>
    <p:sldId id="262" r:id="rId9"/>
    <p:sldId id="263" r:id="rId10"/>
    <p:sldId id="264" r:id="rId11"/>
    <p:sldId id="265" r:id="rId12"/>
    <p:sldId id="266" r:id="rId13"/>
    <p:sldId id="401" r:id="rId14"/>
    <p:sldId id="267" r:id="rId15"/>
    <p:sldId id="268" r:id="rId16"/>
    <p:sldId id="395" r:id="rId17"/>
    <p:sldId id="269" r:id="rId18"/>
    <p:sldId id="396" r:id="rId19"/>
    <p:sldId id="397" r:id="rId20"/>
    <p:sldId id="398" r:id="rId21"/>
    <p:sldId id="400" r:id="rId22"/>
    <p:sldId id="399" r:id="rId23"/>
    <p:sldId id="270" r:id="rId24"/>
    <p:sldId id="404" r:id="rId25"/>
    <p:sldId id="405" r:id="rId26"/>
    <p:sldId id="603" r:id="rId27"/>
    <p:sldId id="604" r:id="rId28"/>
    <p:sldId id="605" r:id="rId29"/>
    <p:sldId id="606" r:id="rId30"/>
    <p:sldId id="608" r:id="rId31"/>
    <p:sldId id="609" r:id="rId32"/>
    <p:sldId id="610" r:id="rId33"/>
    <p:sldId id="611" r:id="rId34"/>
    <p:sldId id="612" r:id="rId35"/>
    <p:sldId id="521" r:id="rId36"/>
    <p:sldId id="623" r:id="rId37"/>
    <p:sldId id="554" r:id="rId38"/>
    <p:sldId id="591" r:id="rId39"/>
    <p:sldId id="592" r:id="rId40"/>
    <p:sldId id="556" r:id="rId41"/>
    <p:sldId id="557" r:id="rId42"/>
    <p:sldId id="555" r:id="rId43"/>
    <p:sldId id="523" r:id="rId44"/>
    <p:sldId id="524" r:id="rId45"/>
    <p:sldId id="558" r:id="rId46"/>
    <p:sldId id="525" r:id="rId47"/>
    <p:sldId id="559" r:id="rId48"/>
    <p:sldId id="526" r:id="rId49"/>
    <p:sldId id="527" r:id="rId50"/>
    <p:sldId id="529" r:id="rId51"/>
    <p:sldId id="539" r:id="rId52"/>
    <p:sldId id="584" r:id="rId53"/>
    <p:sldId id="585" r:id="rId54"/>
    <p:sldId id="540" r:id="rId55"/>
    <p:sldId id="602" r:id="rId56"/>
    <p:sldId id="541" r:id="rId57"/>
    <p:sldId id="621" r:id="rId58"/>
    <p:sldId id="588" r:id="rId59"/>
    <p:sldId id="622" r:id="rId60"/>
    <p:sldId id="624" r:id="rId61"/>
    <p:sldId id="625" r:id="rId62"/>
    <p:sldId id="626" r:id="rId63"/>
    <p:sldId id="260" r:id="rId64"/>
    <p:sldId id="627" r:id="rId65"/>
    <p:sldId id="628" r:id="rId66"/>
    <p:sldId id="629" r:id="rId67"/>
    <p:sldId id="630" r:id="rId68"/>
    <p:sldId id="631" r:id="rId69"/>
    <p:sldId id="632" r:id="rId70"/>
    <p:sldId id="633" r:id="rId71"/>
    <p:sldId id="634" r:id="rId72"/>
    <p:sldId id="271" r:id="rId73"/>
    <p:sldId id="635" r:id="rId74"/>
    <p:sldId id="636" r:id="rId75"/>
    <p:sldId id="637" r:id="rId76"/>
    <p:sldId id="638" r:id="rId77"/>
    <p:sldId id="639" r:id="rId78"/>
    <p:sldId id="640" r:id="rId79"/>
    <p:sldId id="641" r:id="rId80"/>
    <p:sldId id="642" r:id="rId81"/>
    <p:sldId id="643" r:id="rId82"/>
    <p:sldId id="644" r:id="rId83"/>
    <p:sldId id="645" r:id="rId84"/>
    <p:sldId id="646" r:id="rId85"/>
    <p:sldId id="647" r:id="rId86"/>
    <p:sldId id="648" r:id="rId87"/>
    <p:sldId id="649" r:id="rId88"/>
    <p:sldId id="273" r:id="rId89"/>
    <p:sldId id="274" r:id="rId90"/>
    <p:sldId id="275" r:id="rId91"/>
    <p:sldId id="276" r:id="rId92"/>
    <p:sldId id="278" r:id="rId93"/>
    <p:sldId id="279" r:id="rId94"/>
    <p:sldId id="281" r:id="rId95"/>
    <p:sldId id="280" r:id="rId96"/>
    <p:sldId id="650" r:id="rId97"/>
    <p:sldId id="283" r:id="rId98"/>
    <p:sldId id="284" r:id="rId99"/>
    <p:sldId id="285" r:id="rId100"/>
    <p:sldId id="286" r:id="rId101"/>
    <p:sldId id="287" r:id="rId102"/>
    <p:sldId id="288" r:id="rId103"/>
    <p:sldId id="289" r:id="rId104"/>
    <p:sldId id="290" r:id="rId105"/>
    <p:sldId id="292" r:id="rId106"/>
    <p:sldId id="293" r:id="rId107"/>
    <p:sldId id="295" r:id="rId108"/>
    <p:sldId id="296" r:id="rId109"/>
    <p:sldId id="297" r:id="rId110"/>
    <p:sldId id="300" r:id="rId111"/>
    <p:sldId id="298" r:id="rId112"/>
    <p:sldId id="302" r:id="rId113"/>
    <p:sldId id="299" r:id="rId1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35D59D6A-39EB-411F-B6D4-335A03D65156}"/>
    <pc:docChg chg="custSel delSld modSld">
      <pc:chgData name="Muhammad Naeem Akhtar" userId="441ba647-02a9-4148-9f18-d76dfbeac6ee" providerId="ADAL" clId="{35D59D6A-39EB-411F-B6D4-335A03D65156}" dt="2023-04-09T05:43:46.601" v="145" actId="20577"/>
      <pc:docMkLst>
        <pc:docMk/>
      </pc:docMkLst>
      <pc:sldChg chg="delSp modSp">
        <pc:chgData name="Muhammad Naeem Akhtar" userId="441ba647-02a9-4148-9f18-d76dfbeac6ee" providerId="ADAL" clId="{35D59D6A-39EB-411F-B6D4-335A03D65156}" dt="2023-04-09T05:37:29.823" v="20" actId="20577"/>
        <pc:sldMkLst>
          <pc:docMk/>
          <pc:sldMk cId="3675809981" sldId="258"/>
        </pc:sldMkLst>
        <pc:spChg chg="mod">
          <ac:chgData name="Muhammad Naeem Akhtar" userId="441ba647-02a9-4148-9f18-d76dfbeac6ee" providerId="ADAL" clId="{35D59D6A-39EB-411F-B6D4-335A03D65156}" dt="2023-04-09T05:37:29.823" v="20" actId="20577"/>
          <ac:spMkLst>
            <pc:docMk/>
            <pc:sldMk cId="3675809981" sldId="258"/>
            <ac:spMk id="3" creationId="{7F9471F1-89C4-4EB9-B45A-572194D913FF}"/>
          </ac:spMkLst>
        </pc:spChg>
        <pc:spChg chg="del">
          <ac:chgData name="Muhammad Naeem Akhtar" userId="441ba647-02a9-4148-9f18-d76dfbeac6ee" providerId="ADAL" clId="{35D59D6A-39EB-411F-B6D4-335A03D65156}" dt="2023-04-09T05:37:19.397" v="0" actId="478"/>
          <ac:spMkLst>
            <pc:docMk/>
            <pc:sldMk cId="3675809981" sldId="258"/>
            <ac:spMk id="27653" creationId="{00000000-0000-0000-0000-000000000000}"/>
          </ac:spMkLst>
        </pc:spChg>
      </pc:sldChg>
      <pc:sldChg chg="modSp">
        <pc:chgData name="Muhammad Naeem Akhtar" userId="441ba647-02a9-4148-9f18-d76dfbeac6ee" providerId="ADAL" clId="{35D59D6A-39EB-411F-B6D4-335A03D65156}" dt="2023-04-09T05:39:29.021" v="34"/>
        <pc:sldMkLst>
          <pc:docMk/>
          <pc:sldMk cId="45068860" sldId="260"/>
        </pc:sldMkLst>
        <pc:spChg chg="mod">
          <ac:chgData name="Muhammad Naeem Akhtar" userId="441ba647-02a9-4148-9f18-d76dfbeac6ee" providerId="ADAL" clId="{35D59D6A-39EB-411F-B6D4-335A03D65156}" dt="2023-04-09T05:39:29.021" v="34"/>
          <ac:spMkLst>
            <pc:docMk/>
            <pc:sldMk cId="45068860" sldId="260"/>
            <ac:spMk id="2" creationId="{4EE720DD-BD00-4776-B40A-FC7FE191B0D2}"/>
          </ac:spMkLst>
        </pc:spChg>
      </pc:sldChg>
      <pc:sldChg chg="modSp del">
        <pc:chgData name="Muhammad Naeem Akhtar" userId="441ba647-02a9-4148-9f18-d76dfbeac6ee" providerId="ADAL" clId="{35D59D6A-39EB-411F-B6D4-335A03D65156}" dt="2023-04-09T05:42:08.611" v="59" actId="2696"/>
        <pc:sldMkLst>
          <pc:docMk/>
          <pc:sldMk cId="3917857913" sldId="272"/>
        </pc:sldMkLst>
        <pc:spChg chg="mod">
          <ac:chgData name="Muhammad Naeem Akhtar" userId="441ba647-02a9-4148-9f18-d76dfbeac6ee" providerId="ADAL" clId="{35D59D6A-39EB-411F-B6D4-335A03D65156}" dt="2023-04-09T05:40:00.596" v="49" actId="20577"/>
          <ac:spMkLst>
            <pc:docMk/>
            <pc:sldMk cId="3917857913" sldId="272"/>
            <ac:spMk id="2" creationId="{2EDE92F7-5F77-4798-B4EB-9DF951EAEBED}"/>
          </ac:spMkLst>
        </pc:spChg>
      </pc:sldChg>
      <pc:sldChg chg="del">
        <pc:chgData name="Muhammad Naeem Akhtar" userId="441ba647-02a9-4148-9f18-d76dfbeac6ee" providerId="ADAL" clId="{35D59D6A-39EB-411F-B6D4-335A03D65156}" dt="2023-04-09T05:42:11.166" v="62" actId="2696"/>
        <pc:sldMkLst>
          <pc:docMk/>
          <pc:sldMk cId="0" sldId="304"/>
        </pc:sldMkLst>
      </pc:sldChg>
      <pc:sldChg chg="del">
        <pc:chgData name="Muhammad Naeem Akhtar" userId="441ba647-02a9-4148-9f18-d76dfbeac6ee" providerId="ADAL" clId="{35D59D6A-39EB-411F-B6D4-335A03D65156}" dt="2023-04-09T05:42:11.991" v="63" actId="2696"/>
        <pc:sldMkLst>
          <pc:docMk/>
          <pc:sldMk cId="0" sldId="305"/>
        </pc:sldMkLst>
      </pc:sldChg>
      <pc:sldChg chg="del">
        <pc:chgData name="Muhammad Naeem Akhtar" userId="441ba647-02a9-4148-9f18-d76dfbeac6ee" providerId="ADAL" clId="{35D59D6A-39EB-411F-B6D4-335A03D65156}" dt="2023-04-09T05:42:12.962" v="64" actId="2696"/>
        <pc:sldMkLst>
          <pc:docMk/>
          <pc:sldMk cId="0" sldId="306"/>
        </pc:sldMkLst>
      </pc:sldChg>
      <pc:sldChg chg="del">
        <pc:chgData name="Muhammad Naeem Akhtar" userId="441ba647-02a9-4148-9f18-d76dfbeac6ee" providerId="ADAL" clId="{35D59D6A-39EB-411F-B6D4-335A03D65156}" dt="2023-04-09T05:42:14.648" v="65" actId="2696"/>
        <pc:sldMkLst>
          <pc:docMk/>
          <pc:sldMk cId="0" sldId="307"/>
        </pc:sldMkLst>
      </pc:sldChg>
      <pc:sldChg chg="modSp del">
        <pc:chgData name="Muhammad Naeem Akhtar" userId="441ba647-02a9-4148-9f18-d76dfbeac6ee" providerId="ADAL" clId="{35D59D6A-39EB-411F-B6D4-335A03D65156}" dt="2023-04-09T05:42:15.416" v="66" actId="2696"/>
        <pc:sldMkLst>
          <pc:docMk/>
          <pc:sldMk cId="0" sldId="308"/>
        </pc:sldMkLst>
        <pc:spChg chg="mod">
          <ac:chgData name="Muhammad Naeem Akhtar" userId="441ba647-02a9-4148-9f18-d76dfbeac6ee" providerId="ADAL" clId="{35D59D6A-39EB-411F-B6D4-335A03D65156}" dt="2023-04-09T05:40:38.682" v="52" actId="20577"/>
          <ac:spMkLst>
            <pc:docMk/>
            <pc:sldMk cId="0" sldId="308"/>
            <ac:spMk id="31747" creationId="{D7AFDD63-F95E-48BC-BCF3-B543ADC477C7}"/>
          </ac:spMkLst>
        </pc:spChg>
      </pc:sldChg>
      <pc:sldChg chg="del">
        <pc:chgData name="Muhammad Naeem Akhtar" userId="441ba647-02a9-4148-9f18-d76dfbeac6ee" providerId="ADAL" clId="{35D59D6A-39EB-411F-B6D4-335A03D65156}" dt="2023-04-09T05:42:17.046" v="68" actId="2696"/>
        <pc:sldMkLst>
          <pc:docMk/>
          <pc:sldMk cId="0" sldId="309"/>
        </pc:sldMkLst>
      </pc:sldChg>
      <pc:sldChg chg="del">
        <pc:chgData name="Muhammad Naeem Akhtar" userId="441ba647-02a9-4148-9f18-d76dfbeac6ee" providerId="ADAL" clId="{35D59D6A-39EB-411F-B6D4-335A03D65156}" dt="2023-04-09T05:42:17.801" v="69" actId="2696"/>
        <pc:sldMkLst>
          <pc:docMk/>
          <pc:sldMk cId="0" sldId="310"/>
        </pc:sldMkLst>
      </pc:sldChg>
      <pc:sldChg chg="del">
        <pc:chgData name="Muhammad Naeem Akhtar" userId="441ba647-02a9-4148-9f18-d76dfbeac6ee" providerId="ADAL" clId="{35D59D6A-39EB-411F-B6D4-335A03D65156}" dt="2023-04-09T05:42:18.516" v="70" actId="2696"/>
        <pc:sldMkLst>
          <pc:docMk/>
          <pc:sldMk cId="0" sldId="311"/>
        </pc:sldMkLst>
      </pc:sldChg>
      <pc:sldChg chg="del">
        <pc:chgData name="Muhammad Naeem Akhtar" userId="441ba647-02a9-4148-9f18-d76dfbeac6ee" providerId="ADAL" clId="{35D59D6A-39EB-411F-B6D4-335A03D65156}" dt="2023-04-09T05:42:19.318" v="71" actId="2696"/>
        <pc:sldMkLst>
          <pc:docMk/>
          <pc:sldMk cId="0" sldId="312"/>
        </pc:sldMkLst>
      </pc:sldChg>
      <pc:sldChg chg="modSp del">
        <pc:chgData name="Muhammad Naeem Akhtar" userId="441ba647-02a9-4148-9f18-d76dfbeac6ee" providerId="ADAL" clId="{35D59D6A-39EB-411F-B6D4-335A03D65156}" dt="2023-04-09T05:42:16.206" v="67" actId="2696"/>
        <pc:sldMkLst>
          <pc:docMk/>
          <pc:sldMk cId="0" sldId="374"/>
        </pc:sldMkLst>
        <pc:spChg chg="mod">
          <ac:chgData name="Muhammad Naeem Akhtar" userId="441ba647-02a9-4148-9f18-d76dfbeac6ee" providerId="ADAL" clId="{35D59D6A-39EB-411F-B6D4-335A03D65156}" dt="2023-04-09T05:40:47.227" v="58" actId="20577"/>
          <ac:spMkLst>
            <pc:docMk/>
            <pc:sldMk cId="0" sldId="374"/>
            <ac:spMk id="32770" creationId="{9A471761-31F3-4401-9E07-218801C4B939}"/>
          </ac:spMkLst>
        </pc:spChg>
      </pc:sldChg>
      <pc:sldChg chg="delSp">
        <pc:chgData name="Muhammad Naeem Akhtar" userId="441ba647-02a9-4148-9f18-d76dfbeac6ee" providerId="ADAL" clId="{35D59D6A-39EB-411F-B6D4-335A03D65156}" dt="2023-04-09T05:37:56.847" v="21" actId="478"/>
        <pc:sldMkLst>
          <pc:docMk/>
          <pc:sldMk cId="1127092865" sldId="404"/>
        </pc:sldMkLst>
        <pc:spChg chg="del">
          <ac:chgData name="Muhammad Naeem Akhtar" userId="441ba647-02a9-4148-9f18-d76dfbeac6ee" providerId="ADAL" clId="{35D59D6A-39EB-411F-B6D4-335A03D65156}" dt="2023-04-09T05:37:56.847" v="21" actId="478"/>
          <ac:spMkLst>
            <pc:docMk/>
            <pc:sldMk cId="1127092865" sldId="404"/>
            <ac:spMk id="27653" creationId="{00000000-0000-0000-0000-000000000000}"/>
          </ac:spMkLst>
        </pc:spChg>
      </pc:sldChg>
      <pc:sldChg chg="del">
        <pc:chgData name="Muhammad Naeem Akhtar" userId="441ba647-02a9-4148-9f18-d76dfbeac6ee" providerId="ADAL" clId="{35D59D6A-39EB-411F-B6D4-335A03D65156}" dt="2023-04-09T05:42:20.161" v="72" actId="2696"/>
        <pc:sldMkLst>
          <pc:docMk/>
          <pc:sldMk cId="3066624917" sldId="469"/>
        </pc:sldMkLst>
      </pc:sldChg>
      <pc:sldChg chg="del">
        <pc:chgData name="Muhammad Naeem Akhtar" userId="441ba647-02a9-4148-9f18-d76dfbeac6ee" providerId="ADAL" clId="{35D59D6A-39EB-411F-B6D4-335A03D65156}" dt="2023-04-09T05:42:21.090" v="73" actId="2696"/>
        <pc:sldMkLst>
          <pc:docMk/>
          <pc:sldMk cId="2718321909" sldId="470"/>
        </pc:sldMkLst>
      </pc:sldChg>
      <pc:sldChg chg="del">
        <pc:chgData name="Muhammad Naeem Akhtar" userId="441ba647-02a9-4148-9f18-d76dfbeac6ee" providerId="ADAL" clId="{35D59D6A-39EB-411F-B6D4-335A03D65156}" dt="2023-04-09T05:42:21.926" v="74" actId="2696"/>
        <pc:sldMkLst>
          <pc:docMk/>
          <pc:sldMk cId="1386791802" sldId="471"/>
        </pc:sldMkLst>
      </pc:sldChg>
      <pc:sldChg chg="del">
        <pc:chgData name="Muhammad Naeem Akhtar" userId="441ba647-02a9-4148-9f18-d76dfbeac6ee" providerId="ADAL" clId="{35D59D6A-39EB-411F-B6D4-335A03D65156}" dt="2023-04-09T05:42:23.957" v="76" actId="2696"/>
        <pc:sldMkLst>
          <pc:docMk/>
          <pc:sldMk cId="2790238287" sldId="472"/>
        </pc:sldMkLst>
      </pc:sldChg>
      <pc:sldChg chg="del">
        <pc:chgData name="Muhammad Naeem Akhtar" userId="441ba647-02a9-4148-9f18-d76dfbeac6ee" providerId="ADAL" clId="{35D59D6A-39EB-411F-B6D4-335A03D65156}" dt="2023-04-09T05:42:22.786" v="75" actId="2696"/>
        <pc:sldMkLst>
          <pc:docMk/>
          <pc:sldMk cId="2412034913" sldId="476"/>
        </pc:sldMkLst>
      </pc:sldChg>
      <pc:sldChg chg="del">
        <pc:chgData name="Muhammad Naeem Akhtar" userId="441ba647-02a9-4148-9f18-d76dfbeac6ee" providerId="ADAL" clId="{35D59D6A-39EB-411F-B6D4-335A03D65156}" dt="2023-04-09T05:42:24.741" v="77" actId="2696"/>
        <pc:sldMkLst>
          <pc:docMk/>
          <pc:sldMk cId="3552321584" sldId="477"/>
        </pc:sldMkLst>
      </pc:sldChg>
      <pc:sldChg chg="del">
        <pc:chgData name="Muhammad Naeem Akhtar" userId="441ba647-02a9-4148-9f18-d76dfbeac6ee" providerId="ADAL" clId="{35D59D6A-39EB-411F-B6D4-335A03D65156}" dt="2023-04-09T05:42:09.716" v="60" actId="2696"/>
        <pc:sldMkLst>
          <pc:docMk/>
          <pc:sldMk cId="3176552073" sldId="478"/>
        </pc:sldMkLst>
      </pc:sldChg>
      <pc:sldChg chg="del">
        <pc:chgData name="Muhammad Naeem Akhtar" userId="441ba647-02a9-4148-9f18-d76dfbeac6ee" providerId="ADAL" clId="{35D59D6A-39EB-411F-B6D4-335A03D65156}" dt="2023-04-09T05:42:10.366" v="61" actId="2696"/>
        <pc:sldMkLst>
          <pc:docMk/>
          <pc:sldMk cId="185707536" sldId="479"/>
        </pc:sldMkLst>
      </pc:sldChg>
      <pc:sldChg chg="modSp">
        <pc:chgData name="Muhammad Naeem Akhtar" userId="441ba647-02a9-4148-9f18-d76dfbeac6ee" providerId="ADAL" clId="{35D59D6A-39EB-411F-B6D4-335A03D65156}" dt="2023-04-09T05:38:52.811" v="33" actId="20577"/>
        <pc:sldMkLst>
          <pc:docMk/>
          <pc:sldMk cId="0" sldId="621"/>
        </pc:sldMkLst>
        <pc:spChg chg="mod">
          <ac:chgData name="Muhammad Naeem Akhtar" userId="441ba647-02a9-4148-9f18-d76dfbeac6ee" providerId="ADAL" clId="{35D59D6A-39EB-411F-B6D4-335A03D65156}" dt="2023-04-09T05:38:52.811" v="33" actId="20577"/>
          <ac:spMkLst>
            <pc:docMk/>
            <pc:sldMk cId="0" sldId="621"/>
            <ac:spMk id="63491" creationId="{B586E5E5-6DDB-4641-B590-0CD0B66E0FA8}"/>
          </ac:spMkLst>
        </pc:spChg>
      </pc:sldChg>
      <pc:sldChg chg="modSp">
        <pc:chgData name="Muhammad Naeem Akhtar" userId="441ba647-02a9-4148-9f18-d76dfbeac6ee" providerId="ADAL" clId="{35D59D6A-39EB-411F-B6D4-335A03D65156}" dt="2023-04-09T05:39:33.304" v="35"/>
        <pc:sldMkLst>
          <pc:docMk/>
          <pc:sldMk cId="1805296061" sldId="627"/>
        </pc:sldMkLst>
        <pc:spChg chg="mod">
          <ac:chgData name="Muhammad Naeem Akhtar" userId="441ba647-02a9-4148-9f18-d76dfbeac6ee" providerId="ADAL" clId="{35D59D6A-39EB-411F-B6D4-335A03D65156}" dt="2023-04-09T05:39:33.304" v="35"/>
          <ac:spMkLst>
            <pc:docMk/>
            <pc:sldMk cId="1805296061" sldId="627"/>
            <ac:spMk id="2" creationId="{840E067A-41C8-4DFE-9222-1D10F932304D}"/>
          </ac:spMkLst>
        </pc:spChg>
      </pc:sldChg>
      <pc:sldChg chg="modSp">
        <pc:chgData name="Muhammad Naeem Akhtar" userId="441ba647-02a9-4148-9f18-d76dfbeac6ee" providerId="ADAL" clId="{35D59D6A-39EB-411F-B6D4-335A03D65156}" dt="2023-04-09T05:43:46.601" v="145" actId="20577"/>
        <pc:sldMkLst>
          <pc:docMk/>
          <pc:sldMk cId="1992797355" sldId="647"/>
        </pc:sldMkLst>
        <pc:spChg chg="mod">
          <ac:chgData name="Muhammad Naeem Akhtar" userId="441ba647-02a9-4148-9f18-d76dfbeac6ee" providerId="ADAL" clId="{35D59D6A-39EB-411F-B6D4-335A03D65156}" dt="2023-04-09T05:43:46.601" v="145" actId="20577"/>
          <ac:spMkLst>
            <pc:docMk/>
            <pc:sldMk cId="1992797355" sldId="647"/>
            <ac:spMk id="3" creationId="{9D01972E-96DB-4D5C-82BC-4D6C95CDE852}"/>
          </ac:spMkLst>
        </pc:spChg>
      </pc:sldChg>
      <pc:sldChg chg="modSp">
        <pc:chgData name="Muhammad Naeem Akhtar" userId="441ba647-02a9-4148-9f18-d76dfbeac6ee" providerId="ADAL" clId="{35D59D6A-39EB-411F-B6D4-335A03D65156}" dt="2023-04-09T05:43:30.976" v="130" actId="20577"/>
        <pc:sldMkLst>
          <pc:docMk/>
          <pc:sldMk cId="100053781" sldId="650"/>
        </pc:sldMkLst>
        <pc:spChg chg="mod">
          <ac:chgData name="Muhammad Naeem Akhtar" userId="441ba647-02a9-4148-9f18-d76dfbeac6ee" providerId="ADAL" clId="{35D59D6A-39EB-411F-B6D4-335A03D65156}" dt="2023-04-09T05:43:30.976" v="130" actId="20577"/>
          <ac:spMkLst>
            <pc:docMk/>
            <pc:sldMk cId="100053781" sldId="650"/>
            <ac:spMk id="3" creationId="{9D01972E-96DB-4D5C-82BC-4D6C95CDE85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7:23:46.463"/>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5T07:24:09.20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0,'4'0,"18"0,17 0,19 0,8 0,4 0,0 0,-1 0,-7 0,-11 0,-10 0,-7 0,-6 0,1 0,4 0,0 0,-1 0,-3 0,-1 0,-2 0,-1 0,0 0,-1 0,0 0,0 0,-1 0,1 0,5 0,0 0,0 0,0 0,-2 0,-1 0,-1 0,0 0,-1 0,0 0,0 0,0 0,0 0,0 0,0 0,0 0,0 0,1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05:44:20.933"/>
    </inkml:context>
    <inkml:brush xml:id="br0">
      <inkml:brushProperty name="width" value="0.05" units="cm"/>
      <inkml:brushProperty name="height" value="0.05" units="cm"/>
      <inkml:brushProperty name="color" value="#E71224"/>
    </inkml:brush>
  </inkml:definitions>
  <inkml:trace contextRef="#ctx0" brushRef="#br0">0 25 24575,'139'2'0,"148"-4"0,-179-10 0,48 0 0,512 13-1365,-637-1-5461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05:44:21.49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7BF21-B7CE-4450-8303-8D97BA5AE963}" type="datetimeFigureOut">
              <a:rPr lang="en-PK" smtClean="0"/>
              <a:t>04/09/2023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8BBE8-53C1-43FE-A151-07EB2B10C2B0}" type="slidenum">
              <a:rPr lang="en-PK" smtClean="0"/>
              <a:t>‹#›</a:t>
            </a:fld>
            <a:endParaRPr lang="en-PK"/>
          </a:p>
        </p:txBody>
      </p:sp>
    </p:spTree>
    <p:extLst>
      <p:ext uri="{BB962C8B-B14F-4D97-AF65-F5344CB8AC3E}">
        <p14:creationId xmlns:p14="http://schemas.microsoft.com/office/powerpoint/2010/main" val="371219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494857B-3474-4446-A118-9D0F40B517AA}"/>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53940366-7B48-47A2-90CF-E6E3D1B1E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77062C5-1076-4B9D-A993-37F69AB9B352}"/>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D4A8B6FA-631D-415A-B830-ED1C0CD8A1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dirty="0"/>
              <a:t>TRUNCATE TABLE</a:t>
            </a:r>
            <a:r>
              <a:rPr lang="en-US" b="0" i="0" dirty="0">
                <a:solidFill>
                  <a:srgbClr val="000000"/>
                </a:solidFill>
                <a:effectLst/>
                <a:latin typeface="Verdana" panose="020B0604030504040204" pitchFamily="34" charset="0"/>
              </a:rPr>
              <a:t> statement is used to delete the data inside a table, but not the table itself.</a:t>
            </a:r>
            <a:endParaRPr lang="en-PK"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8DFE018-6382-45E2-8C05-47EB18155524}"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2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95937C1-9844-4D37-A310-39A4C3A4F458}"/>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373AEEF7-E53D-4512-B0B7-AB0946A29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employee_id,first_name,last_name,salary</a:t>
            </a:r>
            <a:r>
              <a:rPr lang="en-US" dirty="0"/>
              <a:t> FROM employees WHERE salary &gt; (SELECT AVG(SALARY) FROM employees);</a:t>
            </a:r>
          </a:p>
        </p:txBody>
      </p:sp>
      <p:sp>
        <p:nvSpPr>
          <p:cNvPr id="4" name="Slide Number Placeholder 3"/>
          <p:cNvSpPr>
            <a:spLocks noGrp="1"/>
          </p:cNvSpPr>
          <p:nvPr>
            <p:ph type="sldNum" sz="quarter" idx="5"/>
          </p:nvPr>
        </p:nvSpPr>
        <p:spPr/>
        <p:txBody>
          <a:bodyPr/>
          <a:lstStyle/>
          <a:p>
            <a:fld id="{6482A8ED-1A93-46E5-B775-E2647EF20359}" type="slidenum">
              <a:rPr lang="en-US" smtClean="0"/>
              <a:t>79</a:t>
            </a:fld>
            <a:endParaRPr lang="en-US"/>
          </a:p>
        </p:txBody>
      </p:sp>
    </p:spTree>
    <p:extLst>
      <p:ext uri="{BB962C8B-B14F-4D97-AF65-F5344CB8AC3E}">
        <p14:creationId xmlns:p14="http://schemas.microsoft.com/office/powerpoint/2010/main" val="8080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subquery returns more than one value, you can use other operators such as IN or NOT IN operator in the WHERE clause.</a:t>
            </a:r>
          </a:p>
          <a:p>
            <a:r>
              <a:rPr lang="en-US" dirty="0"/>
              <a:t>Reference:</a:t>
            </a:r>
          </a:p>
          <a:p>
            <a:r>
              <a:rPr lang="en-US" dirty="0"/>
              <a:t>https://www.mysqltutorial.org/mysql-subquery/</a:t>
            </a:r>
          </a:p>
        </p:txBody>
      </p:sp>
      <p:sp>
        <p:nvSpPr>
          <p:cNvPr id="4" name="Slide Number Placeholder 3"/>
          <p:cNvSpPr>
            <a:spLocks noGrp="1"/>
          </p:cNvSpPr>
          <p:nvPr>
            <p:ph type="sldNum" sz="quarter" idx="5"/>
          </p:nvPr>
        </p:nvSpPr>
        <p:spPr/>
        <p:txBody>
          <a:bodyPr/>
          <a:lstStyle/>
          <a:p>
            <a:fld id="{6482A8ED-1A93-46E5-B775-E2647EF20359}" type="slidenum">
              <a:rPr lang="en-US" smtClean="0"/>
              <a:t>80</a:t>
            </a:fld>
            <a:endParaRPr lang="en-US"/>
          </a:p>
        </p:txBody>
      </p:sp>
    </p:spTree>
    <p:extLst>
      <p:ext uri="{BB962C8B-B14F-4D97-AF65-F5344CB8AC3E}">
        <p14:creationId xmlns:p14="http://schemas.microsoft.com/office/powerpoint/2010/main" val="340935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can use a subquery with NOT IN operator to find the customers who have not placed any orders as follows:</a:t>
            </a:r>
          </a:p>
          <a:p>
            <a:r>
              <a:rPr lang="en-US" dirty="0"/>
              <a:t>Reference:</a:t>
            </a:r>
          </a:p>
          <a:p>
            <a:r>
              <a:rPr lang="en-US" dirty="0"/>
              <a:t>https://www.mysqltutorial.org/tryit/query/mysql-subquery/#3</a:t>
            </a:r>
          </a:p>
        </p:txBody>
      </p:sp>
      <p:sp>
        <p:nvSpPr>
          <p:cNvPr id="4" name="Slide Number Placeholder 3"/>
          <p:cNvSpPr>
            <a:spLocks noGrp="1"/>
          </p:cNvSpPr>
          <p:nvPr>
            <p:ph type="sldNum" sz="quarter" idx="5"/>
          </p:nvPr>
        </p:nvSpPr>
        <p:spPr/>
        <p:txBody>
          <a:bodyPr/>
          <a:lstStyle/>
          <a:p>
            <a:fld id="{6482A8ED-1A93-46E5-B775-E2647EF20359}" type="slidenum">
              <a:rPr lang="en-US" smtClean="0"/>
              <a:t>81</a:t>
            </a:fld>
            <a:endParaRPr lang="en-US"/>
          </a:p>
        </p:txBody>
      </p:sp>
    </p:spTree>
    <p:extLst>
      <p:ext uri="{BB962C8B-B14F-4D97-AF65-F5344CB8AC3E}">
        <p14:creationId xmlns:p14="http://schemas.microsoft.com/office/powerpoint/2010/main" val="3284925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SQL statement that statement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equal to 10 (this will return TRUE because the Quantity column has some values of 10)</a:t>
            </a:r>
            <a:endParaRPr lang="en-US" dirty="0"/>
          </a:p>
          <a:p>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86</a:t>
            </a:fld>
            <a:endParaRPr lang="en-US"/>
          </a:p>
        </p:txBody>
      </p:sp>
    </p:spTree>
    <p:extLst>
      <p:ext uri="{BB962C8B-B14F-4D97-AF65-F5344CB8AC3E}">
        <p14:creationId xmlns:p14="http://schemas.microsoft.com/office/powerpoint/2010/main" val="3188852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0000"/>
                </a:solidFill>
                <a:latin typeface="Verdana" panose="020B0604030504040204" pitchFamily="34" charset="0"/>
              </a:rPr>
              <a:t>Write a query that</a:t>
            </a:r>
            <a:r>
              <a:rPr lang="en-US" b="0" i="0" dirty="0">
                <a:solidFill>
                  <a:srgbClr val="000000"/>
                </a:solidFill>
                <a:effectLst/>
                <a:latin typeface="Verdana" panose="020B0604030504040204" pitchFamily="34" charset="0"/>
              </a:rPr>
              <a: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larger than 99 (this will return TRUE because the Quantity column has some values larger than 99):</a:t>
            </a:r>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87</a:t>
            </a:fld>
            <a:endParaRPr lang="en-US"/>
          </a:p>
        </p:txBody>
      </p:sp>
    </p:spTree>
    <p:extLst>
      <p:ext uri="{BB962C8B-B14F-4D97-AF65-F5344CB8AC3E}">
        <p14:creationId xmlns:p14="http://schemas.microsoft.com/office/powerpoint/2010/main" val="1209298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Write a query that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larger than 1000 (this will return FALSE because the Quantity column has no values larger than 1000):</a:t>
            </a:r>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88</a:t>
            </a:fld>
            <a:endParaRPr lang="en-US"/>
          </a:p>
        </p:txBody>
      </p:sp>
    </p:spTree>
    <p:extLst>
      <p:ext uri="{BB962C8B-B14F-4D97-AF65-F5344CB8AC3E}">
        <p14:creationId xmlns:p14="http://schemas.microsoft.com/office/powerpoint/2010/main" val="43608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0" i="0" dirty="0">
                <a:solidFill>
                  <a:srgbClr val="000000"/>
                </a:solidFill>
                <a:effectLst/>
                <a:latin typeface="Verdana" panose="020B0604030504040204" pitchFamily="34" charset="0"/>
              </a:rPr>
              <a:t> means that the condition will be true only if the operation is true for all values in the range. </a:t>
            </a:r>
          </a:p>
          <a:p>
            <a:pPr algn="l">
              <a:buFont typeface="Arial" panose="020B0604020202020204" pitchFamily="34" charset="0"/>
              <a:buChar char="•"/>
            </a:pPr>
            <a:r>
              <a:rPr lang="en-US" b="0" i="0" dirty="0">
                <a:solidFill>
                  <a:srgbClr val="000000"/>
                </a:solidFill>
                <a:effectLst/>
                <a:latin typeface="Verdana" panose="020B0604030504040204" pitchFamily="34" charset="0"/>
              </a:rPr>
              <a:t>returns a </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value as a result</a:t>
            </a:r>
          </a:p>
          <a:p>
            <a:pPr algn="l">
              <a:buFont typeface="Arial" panose="020B0604020202020204" pitchFamily="34" charset="0"/>
              <a:buChar char="•"/>
            </a:pPr>
            <a:r>
              <a:rPr lang="en-US" b="0" i="0" dirty="0">
                <a:solidFill>
                  <a:srgbClr val="000000"/>
                </a:solidFill>
                <a:effectLst/>
                <a:latin typeface="Verdana" panose="020B0604030504040204" pitchFamily="34" charset="0"/>
              </a:rPr>
              <a:t>returns TRUE if ALL of the subquery values meet the condition</a:t>
            </a:r>
          </a:p>
          <a:p>
            <a:pPr algn="l">
              <a:buFont typeface="Arial" panose="020B0604020202020204" pitchFamily="34" charset="0"/>
              <a:buChar char="•"/>
            </a:pPr>
            <a:r>
              <a:rPr lang="en-US" b="0" i="0" dirty="0">
                <a:solidFill>
                  <a:srgbClr val="000000"/>
                </a:solidFill>
                <a:effectLst/>
                <a:latin typeface="Verdana" panose="020B0604030504040204" pitchFamily="34" charset="0"/>
              </a:rPr>
              <a:t>is used with SELECT, WHERE and HAVING statements</a:t>
            </a:r>
          </a:p>
          <a:p>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89</a:t>
            </a:fld>
            <a:endParaRPr lang="en-US"/>
          </a:p>
        </p:txBody>
      </p:sp>
    </p:spTree>
    <p:extLst>
      <p:ext uri="{BB962C8B-B14F-4D97-AF65-F5344CB8AC3E}">
        <p14:creationId xmlns:p14="http://schemas.microsoft.com/office/powerpoint/2010/main" val="6340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060F50F-9B63-4792-B21B-8707AF32BA7E}"/>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192B7C3-86DA-4D0A-8A29-356570B5AC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column1, column2, .... FROM table1 outer WHERE column1 operator (SELECT column1, column2 FROM table2 WHERE expr1 = outer.expr2);</a:t>
            </a:r>
          </a:p>
          <a:p>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95</a:t>
            </a:fld>
            <a:endParaRPr lang="en-US"/>
          </a:p>
        </p:txBody>
      </p:sp>
    </p:spTree>
    <p:extLst>
      <p:ext uri="{BB962C8B-B14F-4D97-AF65-F5344CB8AC3E}">
        <p14:creationId xmlns:p14="http://schemas.microsoft.com/office/powerpoint/2010/main" val="132864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last_name</a:t>
            </a:r>
            <a:r>
              <a:rPr lang="en-US" dirty="0"/>
              <a:t>, salary, </a:t>
            </a:r>
            <a:r>
              <a:rPr lang="en-US" dirty="0" err="1"/>
              <a:t>department_id</a:t>
            </a:r>
            <a:r>
              <a:rPr lang="en-US" dirty="0"/>
              <a:t> FROM employees outer WHERE salary &gt; (SELECT AVG(salary) FROM employees WHERE </a:t>
            </a:r>
            <a:r>
              <a:rPr lang="en-US" dirty="0" err="1"/>
              <a:t>department_id</a:t>
            </a:r>
            <a:r>
              <a:rPr lang="en-US" dirty="0"/>
              <a:t> = </a:t>
            </a:r>
            <a:r>
              <a:rPr lang="en-US" dirty="0" err="1"/>
              <a:t>outer.department_id</a:t>
            </a:r>
            <a:r>
              <a:rPr lang="en-US" dirty="0"/>
              <a:t> group by </a:t>
            </a:r>
            <a:r>
              <a:rPr lang="en-US" dirty="0" err="1"/>
              <a:t>department_id</a:t>
            </a:r>
            <a:r>
              <a:rPr lang="en-US" dirty="0"/>
              <a:t>);</a:t>
            </a:r>
          </a:p>
        </p:txBody>
      </p:sp>
      <p:sp>
        <p:nvSpPr>
          <p:cNvPr id="4" name="Slide Number Placeholder 3"/>
          <p:cNvSpPr>
            <a:spLocks noGrp="1"/>
          </p:cNvSpPr>
          <p:nvPr>
            <p:ph type="sldNum" sz="quarter" idx="5"/>
          </p:nvPr>
        </p:nvSpPr>
        <p:spPr/>
        <p:txBody>
          <a:bodyPr/>
          <a:lstStyle/>
          <a:p>
            <a:fld id="{6482A8ED-1A93-46E5-B775-E2647EF20359}" type="slidenum">
              <a:rPr lang="en-US" smtClean="0"/>
              <a:t>98</a:t>
            </a:fld>
            <a:endParaRPr lang="en-US"/>
          </a:p>
        </p:txBody>
      </p:sp>
    </p:spTree>
    <p:extLst>
      <p:ext uri="{BB962C8B-B14F-4D97-AF65-F5344CB8AC3E}">
        <p14:creationId xmlns:p14="http://schemas.microsoft.com/office/powerpoint/2010/main" val="265917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table1 alias1 SET column = (SELECT expression FROM table2 alias2 WHERE alias1.column = alias2.column);</a:t>
            </a:r>
          </a:p>
        </p:txBody>
      </p:sp>
      <p:sp>
        <p:nvSpPr>
          <p:cNvPr id="4" name="Slide Number Placeholder 3"/>
          <p:cNvSpPr>
            <a:spLocks noGrp="1"/>
          </p:cNvSpPr>
          <p:nvPr>
            <p:ph type="sldNum" sz="quarter" idx="5"/>
          </p:nvPr>
        </p:nvSpPr>
        <p:spPr/>
        <p:txBody>
          <a:bodyPr/>
          <a:lstStyle/>
          <a:p>
            <a:fld id="{6482A8ED-1A93-46E5-B775-E2647EF20359}" type="slidenum">
              <a:rPr lang="en-US" smtClean="0"/>
              <a:t>99</a:t>
            </a:fld>
            <a:endParaRPr lang="en-US"/>
          </a:p>
        </p:txBody>
      </p:sp>
    </p:spTree>
    <p:extLst>
      <p:ext uri="{BB962C8B-B14F-4D97-AF65-F5344CB8AC3E}">
        <p14:creationId xmlns:p14="http://schemas.microsoft.com/office/powerpoint/2010/main" val="49443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FROM table1 alias1 WHERE column1 operator (SELECT expression FROM table2 alias2 WHERE alias1.column = alias2.column);</a:t>
            </a:r>
          </a:p>
        </p:txBody>
      </p:sp>
      <p:sp>
        <p:nvSpPr>
          <p:cNvPr id="4" name="Slide Number Placeholder 3"/>
          <p:cNvSpPr>
            <a:spLocks noGrp="1"/>
          </p:cNvSpPr>
          <p:nvPr>
            <p:ph type="sldNum" sz="quarter" idx="5"/>
          </p:nvPr>
        </p:nvSpPr>
        <p:spPr/>
        <p:txBody>
          <a:bodyPr/>
          <a:lstStyle/>
          <a:p>
            <a:fld id="{6482A8ED-1A93-46E5-B775-E2647EF20359}" type="slidenum">
              <a:rPr lang="en-US" smtClean="0"/>
              <a:t>100</a:t>
            </a:fld>
            <a:endParaRPr lang="en-US"/>
          </a:p>
        </p:txBody>
      </p:sp>
    </p:spTree>
    <p:extLst>
      <p:ext uri="{BB962C8B-B14F-4D97-AF65-F5344CB8AC3E}">
        <p14:creationId xmlns:p14="http://schemas.microsoft.com/office/powerpoint/2010/main" val="2243444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employee_id</a:t>
            </a:r>
            <a:r>
              <a:rPr lang="en-US" dirty="0"/>
              <a:t>, </a:t>
            </a:r>
            <a:r>
              <a:rPr lang="en-US" dirty="0" err="1"/>
              <a:t>last_name</a:t>
            </a:r>
            <a:r>
              <a:rPr lang="en-US" dirty="0"/>
              <a:t>, </a:t>
            </a:r>
            <a:r>
              <a:rPr lang="en-US" dirty="0" err="1"/>
              <a:t>job_id</a:t>
            </a:r>
            <a:r>
              <a:rPr lang="en-US" dirty="0"/>
              <a:t>, </a:t>
            </a:r>
            <a:r>
              <a:rPr lang="en-US" dirty="0" err="1"/>
              <a:t>department_id</a:t>
            </a:r>
            <a:r>
              <a:rPr lang="en-US" dirty="0"/>
              <a:t> FROM employees outer WHERE EXISTS ( SELECT ’X’ FROM employees WHERE </a:t>
            </a:r>
            <a:r>
              <a:rPr lang="en-US" dirty="0" err="1"/>
              <a:t>manager_id</a:t>
            </a:r>
            <a:r>
              <a:rPr lang="en-US" dirty="0"/>
              <a:t> = </a:t>
            </a:r>
            <a:r>
              <a:rPr lang="en-US" dirty="0" err="1"/>
              <a:t>outer.employee_id</a:t>
            </a:r>
            <a:r>
              <a:rPr lang="en-US" dirty="0"/>
              <a:t>);</a:t>
            </a:r>
          </a:p>
        </p:txBody>
      </p:sp>
      <p:sp>
        <p:nvSpPr>
          <p:cNvPr id="4" name="Slide Number Placeholder 3"/>
          <p:cNvSpPr>
            <a:spLocks noGrp="1"/>
          </p:cNvSpPr>
          <p:nvPr>
            <p:ph type="sldNum" sz="quarter" idx="5"/>
          </p:nvPr>
        </p:nvSpPr>
        <p:spPr/>
        <p:txBody>
          <a:bodyPr/>
          <a:lstStyle/>
          <a:p>
            <a:fld id="{6482A8ED-1A93-46E5-B775-E2647EF20359}" type="slidenum">
              <a:rPr lang="en-US" smtClean="0"/>
              <a:t>102</a:t>
            </a:fld>
            <a:endParaRPr lang="en-US"/>
          </a:p>
        </p:txBody>
      </p:sp>
    </p:spTree>
    <p:extLst>
      <p:ext uri="{BB962C8B-B14F-4D97-AF65-F5344CB8AC3E}">
        <p14:creationId xmlns:p14="http://schemas.microsoft.com/office/powerpoint/2010/main" val="1757188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department_id</a:t>
            </a:r>
            <a:r>
              <a:rPr lang="en-US" dirty="0"/>
              <a:t>, </a:t>
            </a:r>
            <a:r>
              <a:rPr lang="en-US" dirty="0" err="1"/>
              <a:t>department_name</a:t>
            </a:r>
            <a:r>
              <a:rPr lang="en-US" dirty="0"/>
              <a:t> FROM departments d WHERE NOT EXISTS (SELECT * FROM employees WHERE </a:t>
            </a:r>
            <a:r>
              <a:rPr lang="en-US" dirty="0" err="1"/>
              <a:t>department_id</a:t>
            </a:r>
            <a:r>
              <a:rPr lang="en-US" dirty="0"/>
              <a:t> = </a:t>
            </a:r>
            <a:r>
              <a:rPr lang="en-US" dirty="0" err="1"/>
              <a:t>d.department_id</a:t>
            </a:r>
            <a:r>
              <a:rPr lang="en-US" dirty="0"/>
              <a:t>);</a:t>
            </a:r>
          </a:p>
        </p:txBody>
      </p:sp>
      <p:sp>
        <p:nvSpPr>
          <p:cNvPr id="4" name="Slide Number Placeholder 3"/>
          <p:cNvSpPr>
            <a:spLocks noGrp="1"/>
          </p:cNvSpPr>
          <p:nvPr>
            <p:ph type="sldNum" sz="quarter" idx="5"/>
          </p:nvPr>
        </p:nvSpPr>
        <p:spPr/>
        <p:txBody>
          <a:bodyPr/>
          <a:lstStyle/>
          <a:p>
            <a:fld id="{6482A8ED-1A93-46E5-B775-E2647EF20359}" type="slidenum">
              <a:rPr lang="en-US" smtClean="0"/>
              <a:t>103</a:t>
            </a:fld>
            <a:endParaRPr lang="en-US"/>
          </a:p>
        </p:txBody>
      </p:sp>
    </p:spTree>
    <p:extLst>
      <p:ext uri="{BB962C8B-B14F-4D97-AF65-F5344CB8AC3E}">
        <p14:creationId xmlns:p14="http://schemas.microsoft.com/office/powerpoint/2010/main" val="1286005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108</a:t>
            </a:fld>
            <a:endParaRPr lang="en-US"/>
          </a:p>
        </p:txBody>
      </p:sp>
    </p:spTree>
    <p:extLst>
      <p:ext uri="{BB962C8B-B14F-4D97-AF65-F5344CB8AC3E}">
        <p14:creationId xmlns:p14="http://schemas.microsoft.com/office/powerpoint/2010/main" val="560232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(Using correlated query)</a:t>
            </a:r>
          </a:p>
          <a:p>
            <a:endParaRPr lang="en-US"/>
          </a:p>
        </p:txBody>
      </p:sp>
      <p:sp>
        <p:nvSpPr>
          <p:cNvPr id="4" name="Slide Number Placeholder 3"/>
          <p:cNvSpPr>
            <a:spLocks noGrp="1"/>
          </p:cNvSpPr>
          <p:nvPr>
            <p:ph type="sldNum" sz="quarter" idx="5"/>
          </p:nvPr>
        </p:nvSpPr>
        <p:spPr/>
        <p:txBody>
          <a:bodyPr/>
          <a:lstStyle/>
          <a:p>
            <a:fld id="{6482A8ED-1A93-46E5-B775-E2647EF20359}" type="slidenum">
              <a:rPr lang="en-US" smtClean="0"/>
              <a:t>110</a:t>
            </a:fld>
            <a:endParaRPr lang="en-US"/>
          </a:p>
        </p:txBody>
      </p:sp>
    </p:spTree>
    <p:extLst>
      <p:ext uri="{BB962C8B-B14F-4D97-AF65-F5344CB8AC3E}">
        <p14:creationId xmlns:p14="http://schemas.microsoft.com/office/powerpoint/2010/main" val="102876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B678171-0B90-496A-868E-BC3E05F09EB9}"/>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79FC1A4-D430-40A2-82E7-6774F5E420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8E6632E4-DADB-48AA-9930-39BCAA1C30BC}"/>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05BE9BD7-9A05-4094-B2BE-5AF79EDED0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616227D-5EDA-44FF-BDE1-A4EF073F8D57}"/>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5F975BFA-270F-42D2-AB6D-B3F8A71FEB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F14DA67-8620-4045-8210-C89EED52B469}"/>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F22CB0C-F141-44E8-802E-C2099DF09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9C746A1-A9F1-4F92-8B13-21C68E76C4B4}"/>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9CA10E60-8AE4-4465-8B97-349D0AB4FA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15973CB-88FB-4259-9FEC-5349B91BFED9}"/>
              </a:ext>
            </a:extLst>
          </p:cNvPr>
          <p:cNvSpPr>
            <a:spLocks noGrp="1" noRot="1" noChangeAspect="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C3BAA4CF-F4BE-4199-91D2-FBD51B8CDE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A differential back up reduces the back up time</a:t>
            </a:r>
            <a:endParaRPr lang="en-PK"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8DFE018-6382-45E2-8C05-47EB18155524}"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34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99E2FBF2-3A93-47EA-B7D3-81F92B79C2C0}" type="datetimeFigureOut">
              <a:rPr lang="en-US" smtClean="0"/>
              <a:t>09-Apr-23</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33326630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2FBF2-3A93-47EA-B7D3-81F92B79C2C0}" type="datetimeFigureOut">
              <a:rPr lang="en-US" smtClean="0"/>
              <a:t>09-Apr-23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287342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2FBF2-3A93-47EA-B7D3-81F92B79C2C0}" type="datetimeFigureOut">
              <a:rPr lang="en-US" smtClean="0"/>
              <a:t>09-Apr-23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227720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a:t>Click to edit Master title style</a:t>
            </a:r>
          </a:p>
        </p:txBody>
      </p:sp>
      <p:sp>
        <p:nvSpPr>
          <p:cNvPr id="3" name="Chart Placeholder 2"/>
          <p:cNvSpPr>
            <a:spLocks noGrp="1"/>
          </p:cNvSpPr>
          <p:nvPr>
            <p:ph type="chart" idx="1"/>
          </p:nvPr>
        </p:nvSpPr>
        <p:spPr>
          <a:xfrm>
            <a:off x="755651" y="1752600"/>
            <a:ext cx="10668000" cy="4267200"/>
          </a:xfrm>
        </p:spPr>
        <p:txBody>
          <a:bodyPr/>
          <a:lstStyle/>
          <a:p>
            <a:pPr lvl="0"/>
            <a:endParaRPr 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F75BB2B1-B24B-45C1-B79D-ED897EFF0FC1}" type="slidenum">
              <a:rPr lang="en-US" altLang="en-US"/>
              <a:pPr/>
              <a:t>‹#›</a:t>
            </a:fld>
            <a:endParaRPr lang="en-US" altLang="en-US"/>
          </a:p>
        </p:txBody>
      </p:sp>
    </p:spTree>
    <p:extLst>
      <p:ext uri="{BB962C8B-B14F-4D97-AF65-F5344CB8AC3E}">
        <p14:creationId xmlns:p14="http://schemas.microsoft.com/office/powerpoint/2010/main" val="301277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9E2FBF2-3A93-47EA-B7D3-81F92B79C2C0}" type="datetimeFigureOut">
              <a:rPr lang="en-US" smtClean="0"/>
              <a:t>09-Apr-23</a:t>
            </a:fld>
            <a:endParaRPr lang="en-US"/>
          </a:p>
        </p:txBody>
      </p:sp>
      <p:sp>
        <p:nvSpPr>
          <p:cNvPr id="9" name="Slide Number Placeholder 8"/>
          <p:cNvSpPr>
            <a:spLocks noGrp="1"/>
          </p:cNvSpPr>
          <p:nvPr>
            <p:ph type="sldNum" sz="quarter" idx="15"/>
          </p:nvPr>
        </p:nvSpPr>
        <p:spPr/>
        <p:txBody>
          <a:bodyPr rtlCol="0"/>
          <a:lstStyle/>
          <a:p>
            <a:fld id="{A5408D06-72B7-4564-B9DD-E1E02B0C15A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77666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9E2FBF2-3A93-47EA-B7D3-81F92B79C2C0}" type="datetimeFigureOut">
              <a:rPr lang="en-US" smtClean="0"/>
              <a:t>09-Apr-23</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42151571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9E2FBF2-3A93-47EA-B7D3-81F92B79C2C0}" type="datetimeFigureOut">
              <a:rPr lang="en-US" smtClean="0"/>
              <a:t>09-Apr-23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08D06-72B7-4564-B9DD-E1E02B0C15AD}"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921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9E2FBF2-3A93-47EA-B7D3-81F92B79C2C0}" type="datetimeFigureOut">
              <a:rPr lang="en-US" smtClean="0"/>
              <a:t>09-Apr-23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08D06-72B7-4564-B9DD-E1E02B0C15AD}"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48868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9E2FBF2-3A93-47EA-B7D3-81F92B79C2C0}" type="datetimeFigureOut">
              <a:rPr lang="en-US" smtClean="0"/>
              <a:t>09-Apr-23</a:t>
            </a:fld>
            <a:endParaRPr lang="en-US"/>
          </a:p>
        </p:txBody>
      </p:sp>
      <p:sp>
        <p:nvSpPr>
          <p:cNvPr id="7" name="Slide Number Placeholder 6"/>
          <p:cNvSpPr>
            <a:spLocks noGrp="1"/>
          </p:cNvSpPr>
          <p:nvPr>
            <p:ph type="sldNum" sz="quarter" idx="11"/>
          </p:nvPr>
        </p:nvSpPr>
        <p:spPr/>
        <p:txBody>
          <a:bodyPr rtlCol="0"/>
          <a:lstStyle/>
          <a:p>
            <a:fld id="{A5408D06-72B7-4564-B9DD-E1E02B0C15A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154092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2FBF2-3A93-47EA-B7D3-81F92B79C2C0}" type="datetimeFigureOut">
              <a:rPr lang="en-US" smtClean="0"/>
              <a:t>09-Apr-23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83293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9E2FBF2-3A93-47EA-B7D3-81F92B79C2C0}" type="datetimeFigureOut">
              <a:rPr lang="en-US" smtClean="0"/>
              <a:t>09-Apr-23</a:t>
            </a:fld>
            <a:endParaRPr lang="en-US"/>
          </a:p>
        </p:txBody>
      </p:sp>
      <p:sp>
        <p:nvSpPr>
          <p:cNvPr id="22" name="Slide Number Placeholder 21"/>
          <p:cNvSpPr>
            <a:spLocks noGrp="1"/>
          </p:cNvSpPr>
          <p:nvPr>
            <p:ph type="sldNum" sz="quarter" idx="15"/>
          </p:nvPr>
        </p:nvSpPr>
        <p:spPr/>
        <p:txBody>
          <a:bodyPr rtlCol="0"/>
          <a:lstStyle/>
          <a:p>
            <a:fld id="{A5408D06-72B7-4564-B9DD-E1E02B0C15A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5043180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99E2FBF2-3A93-47EA-B7D3-81F92B79C2C0}" type="datetimeFigureOut">
              <a:rPr lang="en-US" smtClean="0"/>
              <a:t>09-Apr-23</a:t>
            </a:fld>
            <a:endParaRPr lang="en-US"/>
          </a:p>
        </p:txBody>
      </p:sp>
      <p:sp>
        <p:nvSpPr>
          <p:cNvPr id="18" name="Slide Number Placeholder 17"/>
          <p:cNvSpPr>
            <a:spLocks noGrp="1"/>
          </p:cNvSpPr>
          <p:nvPr>
            <p:ph type="sldNum" sz="quarter" idx="11"/>
          </p:nvPr>
        </p:nvSpPr>
        <p:spPr/>
        <p:txBody>
          <a:bodyPr rtlCol="0"/>
          <a:lstStyle/>
          <a:p>
            <a:fld id="{A5408D06-72B7-4564-B9DD-E1E02B0C15A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28396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9E2FBF2-3A93-47EA-B7D3-81F92B79C2C0}" type="datetimeFigureOut">
              <a:rPr lang="en-US" smtClean="0"/>
              <a:t>09-Apr-23</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A5408D06-72B7-4564-B9DD-E1E02B0C15AD}" type="slidenum">
              <a:rPr lang="en-US" smtClean="0"/>
              <a:t>‹#›</a:t>
            </a:fld>
            <a:endParaRPr lang="en-US"/>
          </a:p>
        </p:txBody>
      </p:sp>
    </p:spTree>
    <p:extLst>
      <p:ext uri="{BB962C8B-B14F-4D97-AF65-F5344CB8AC3E}">
        <p14:creationId xmlns:p14="http://schemas.microsoft.com/office/powerpoint/2010/main" val="2232373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4" Type="http://schemas.openxmlformats.org/officeDocument/2006/relationships/hyperlink" Target="https://www.w3schools.com/sql/sql_primarykey.as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sql/sql_check.asp" TargetMode="External"/><Relationship Id="rId2" Type="http://schemas.openxmlformats.org/officeDocument/2006/relationships/hyperlink" Target="https://www.w3schools.com/sql/sql_foreignkey.as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sql/sql_create_index.asp" TargetMode="External"/><Relationship Id="rId2" Type="http://schemas.openxmlformats.org/officeDocument/2006/relationships/hyperlink" Target="https://www.w3schools.com/sql/sql_default.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0.png"/><Relationship Id="rId4" Type="http://schemas.openxmlformats.org/officeDocument/2006/relationships/image" Target="../media/image6.png"/><Relationship Id="rId9" Type="http://schemas.openxmlformats.org/officeDocument/2006/relationships/customXml" Target="../ink/ink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362C-B289-4300-ADD4-26AAE4039DE0}"/>
              </a:ext>
            </a:extLst>
          </p:cNvPr>
          <p:cNvSpPr>
            <a:spLocks noGrp="1"/>
          </p:cNvSpPr>
          <p:nvPr>
            <p:ph type="title"/>
          </p:nvPr>
        </p:nvSpPr>
        <p:spPr/>
        <p:txBody>
          <a:bodyPr/>
          <a:lstStyle/>
          <a:p>
            <a:pPr algn="ctr"/>
            <a:r>
              <a:rPr lang="en-US" dirty="0"/>
              <a:t>MYSQL </a:t>
            </a:r>
          </a:p>
        </p:txBody>
      </p:sp>
      <p:sp>
        <p:nvSpPr>
          <p:cNvPr id="3" name="Content Placeholder 2">
            <a:extLst>
              <a:ext uri="{FF2B5EF4-FFF2-40B4-BE49-F238E27FC236}">
                <a16:creationId xmlns:a16="http://schemas.microsoft.com/office/drawing/2014/main" id="{12E709C5-F85E-4578-AF87-1C0761CDD76A}"/>
              </a:ext>
            </a:extLst>
          </p:cNvPr>
          <p:cNvSpPr>
            <a:spLocks noGrp="1"/>
          </p:cNvSpPr>
          <p:nvPr>
            <p:ph sz="quarter" idx="1"/>
          </p:nvPr>
        </p:nvSpPr>
        <p:spPr/>
        <p:txBody>
          <a:bodyPr>
            <a:normAutofit fontScale="92500" lnSpcReduction="20000"/>
          </a:bodyPr>
          <a:lstStyle/>
          <a:p>
            <a:r>
              <a:rPr lang="en-US" dirty="0"/>
              <a:t>Contents</a:t>
            </a:r>
          </a:p>
          <a:p>
            <a:pPr lvl="1"/>
            <a:r>
              <a:rPr lang="en-US" dirty="0"/>
              <a:t>Introduction to SQL</a:t>
            </a:r>
          </a:p>
          <a:p>
            <a:pPr lvl="1"/>
            <a:r>
              <a:rPr lang="en-US" dirty="0"/>
              <a:t>DDL</a:t>
            </a:r>
          </a:p>
          <a:p>
            <a:pPr lvl="1"/>
            <a:r>
              <a:rPr lang="en-US" dirty="0"/>
              <a:t>DML</a:t>
            </a:r>
          </a:p>
          <a:p>
            <a:pPr lvl="1"/>
            <a:r>
              <a:rPr lang="en-US" dirty="0"/>
              <a:t>Select statement</a:t>
            </a:r>
          </a:p>
          <a:p>
            <a:pPr lvl="1"/>
            <a:r>
              <a:rPr lang="en-US" dirty="0"/>
              <a:t>Where Clause with comparison operator (&lt;, &gt;, &lt;=, &gt;=, &lt; &gt;, = =)</a:t>
            </a:r>
          </a:p>
          <a:p>
            <a:pPr lvl="1"/>
            <a:r>
              <a:rPr lang="en-US" dirty="0"/>
              <a:t>Where clause, IS NULL, IS NOT NULL</a:t>
            </a:r>
          </a:p>
          <a:p>
            <a:pPr lvl="1"/>
            <a:r>
              <a:rPr lang="en-US" dirty="0"/>
              <a:t>Special operators: Between, like wild cards (_, %), order by, distinct, limit</a:t>
            </a:r>
          </a:p>
          <a:p>
            <a:pPr lvl="1"/>
            <a:r>
              <a:rPr lang="en-US" dirty="0"/>
              <a:t>Aggregate functions: (count, max, min, sum, avg)</a:t>
            </a:r>
          </a:p>
          <a:p>
            <a:pPr lvl="1"/>
            <a:r>
              <a:rPr lang="en-US" dirty="0"/>
              <a:t>Group by and Having Clause.</a:t>
            </a:r>
          </a:p>
          <a:p>
            <a:pPr lvl="1"/>
            <a:r>
              <a:rPr lang="en-US" dirty="0"/>
              <a:t>Multi-table Select(Cross Product), </a:t>
            </a:r>
          </a:p>
          <a:p>
            <a:pPr lvl="1"/>
            <a:r>
              <a:rPr lang="en-US" dirty="0"/>
              <a:t>Joins(Inner, Natural), </a:t>
            </a:r>
          </a:p>
          <a:p>
            <a:pPr lvl="1"/>
            <a:r>
              <a:rPr lang="en-US" dirty="0"/>
              <a:t>Outer Joins(Left, Right, Full)</a:t>
            </a:r>
          </a:p>
          <a:p>
            <a:pPr lvl="1"/>
            <a:r>
              <a:rPr lang="en-US" dirty="0"/>
              <a:t>Simple Nested Query</a:t>
            </a:r>
          </a:p>
          <a:p>
            <a:pPr lvl="1"/>
            <a:r>
              <a:rPr lang="en-US" dirty="0"/>
              <a:t>Using IN, ANY and ALL. </a:t>
            </a:r>
          </a:p>
          <a:p>
            <a:pPr lvl="1"/>
            <a:r>
              <a:rPr lang="en-US" dirty="0"/>
              <a:t>Co-related Nested Query using Exists and Not Exists.</a:t>
            </a:r>
          </a:p>
          <a:p>
            <a:pPr lvl="1"/>
            <a:endParaRPr lang="en-US" dirty="0"/>
          </a:p>
        </p:txBody>
      </p:sp>
    </p:spTree>
    <p:extLst>
      <p:ext uri="{BB962C8B-B14F-4D97-AF65-F5344CB8AC3E}">
        <p14:creationId xmlns:p14="http://schemas.microsoft.com/office/powerpoint/2010/main" val="167113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 DDL, DQL, DML, DCL and TCL Commands - GeeksforGeeks">
            <a:extLst>
              <a:ext uri="{FF2B5EF4-FFF2-40B4-BE49-F238E27FC236}">
                <a16:creationId xmlns:a16="http://schemas.microsoft.com/office/drawing/2014/main" id="{280759D5-2B32-9C09-D299-C207627A5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8" y="369980"/>
            <a:ext cx="9256542"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49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EC2C-51F2-4353-A82A-26F9F6808FED}"/>
              </a:ext>
            </a:extLst>
          </p:cNvPr>
          <p:cNvSpPr>
            <a:spLocks noGrp="1"/>
          </p:cNvSpPr>
          <p:nvPr>
            <p:ph type="title"/>
          </p:nvPr>
        </p:nvSpPr>
        <p:spPr/>
        <p:txBody>
          <a:bodyPr/>
          <a:lstStyle/>
          <a:p>
            <a:pPr algn="ctr"/>
            <a:r>
              <a:rPr lang="en-US" b="1" i="0" dirty="0">
                <a:solidFill>
                  <a:srgbClr val="273239"/>
                </a:solidFill>
                <a:effectLst/>
                <a:latin typeface="urw-din"/>
              </a:rPr>
              <a:t>CORRELATED DELETE</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38D1DCEA-040D-7FC9-FBFF-671BD453CA08}"/>
              </a:ext>
            </a:extLst>
          </p:cNvPr>
          <p:cNvSpPr>
            <a:spLocks noGrp="1"/>
          </p:cNvSpPr>
          <p:nvPr>
            <p:ph idx="1"/>
          </p:nvPr>
        </p:nvSpPr>
        <p:spPr/>
        <p:txBody>
          <a:bodyPr/>
          <a:lstStyle/>
          <a:p>
            <a:r>
              <a:rPr lang="en-US" dirty="0"/>
              <a:t>Syntax</a:t>
            </a:r>
          </a:p>
          <a:p>
            <a:pPr marL="0" indent="0">
              <a:buNone/>
            </a:pPr>
            <a:r>
              <a:rPr lang="en-US" dirty="0"/>
              <a:t>DELETE FROM table1 alias1 WHERE column1 operator </a:t>
            </a:r>
          </a:p>
          <a:p>
            <a:pPr marL="0" indent="0">
              <a:buNone/>
            </a:pPr>
            <a:r>
              <a:rPr lang="en-US" dirty="0"/>
              <a:t>	(SELECT expression FROM table2 alias2 WHERE alias1.column = 	alias2.column);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04948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1D44-76AB-A7B9-54F3-3E509CF09C69}"/>
              </a:ext>
            </a:extLst>
          </p:cNvPr>
          <p:cNvSpPr>
            <a:spLocks noGrp="1"/>
          </p:cNvSpPr>
          <p:nvPr>
            <p:ph type="title"/>
          </p:nvPr>
        </p:nvSpPr>
        <p:spPr/>
        <p:txBody>
          <a:bodyPr/>
          <a:lstStyle/>
          <a:p>
            <a:pPr algn="ctr"/>
            <a:r>
              <a:rPr lang="en-US" b="1" i="0" dirty="0">
                <a:solidFill>
                  <a:srgbClr val="273239"/>
                </a:solidFill>
                <a:effectLst/>
                <a:latin typeface="urw-din"/>
              </a:rPr>
              <a:t>Using the EXISTS Operator</a:t>
            </a:r>
            <a:endParaRPr lang="en-US" dirty="0"/>
          </a:p>
        </p:txBody>
      </p:sp>
      <p:sp>
        <p:nvSpPr>
          <p:cNvPr id="3" name="Content Placeholder 2">
            <a:extLst>
              <a:ext uri="{FF2B5EF4-FFF2-40B4-BE49-F238E27FC236}">
                <a16:creationId xmlns:a16="http://schemas.microsoft.com/office/drawing/2014/main" id="{D74DA4D5-58DA-3F81-B6B0-EFD172DC344D}"/>
              </a:ext>
            </a:extLst>
          </p:cNvPr>
          <p:cNvSpPr>
            <a:spLocks noGrp="1"/>
          </p:cNvSpPr>
          <p:nvPr>
            <p:ph idx="1"/>
          </p:nvPr>
        </p:nvSpPr>
        <p:spPr/>
        <p:txBody>
          <a:bodyPr/>
          <a:lstStyle/>
          <a:p>
            <a:r>
              <a:rPr lang="en-US" b="0" i="0" dirty="0">
                <a:solidFill>
                  <a:srgbClr val="273239"/>
                </a:solidFill>
                <a:effectLst/>
                <a:latin typeface="urw-din"/>
              </a:rPr>
              <a:t>The EXISTS operator tests for existence of rows in the results set of the subquery. </a:t>
            </a:r>
          </a:p>
          <a:p>
            <a:r>
              <a:rPr lang="en-US" b="0" i="0" dirty="0">
                <a:solidFill>
                  <a:srgbClr val="273239"/>
                </a:solidFill>
                <a:effectLst/>
                <a:latin typeface="urw-din"/>
              </a:rPr>
              <a:t>If a subquery row value is found the condition is flagged </a:t>
            </a:r>
            <a:r>
              <a:rPr lang="en-US" b="1" i="0" dirty="0">
                <a:solidFill>
                  <a:srgbClr val="273239"/>
                </a:solidFill>
                <a:effectLst/>
                <a:latin typeface="urw-din"/>
              </a:rPr>
              <a:t>TRUE</a:t>
            </a:r>
            <a:r>
              <a:rPr lang="en-US" b="0" i="0" dirty="0">
                <a:solidFill>
                  <a:srgbClr val="273239"/>
                </a:solidFill>
                <a:effectLst/>
                <a:latin typeface="urw-din"/>
              </a:rPr>
              <a:t> and the search does not continue in the inner query, and if it is not found then the condition is flagged </a:t>
            </a:r>
            <a:r>
              <a:rPr lang="en-US" b="1" i="0" dirty="0">
                <a:solidFill>
                  <a:srgbClr val="273239"/>
                </a:solidFill>
                <a:effectLst/>
                <a:latin typeface="urw-din"/>
              </a:rPr>
              <a:t>FALSE</a:t>
            </a:r>
            <a:r>
              <a:rPr lang="en-US" b="0" i="0" dirty="0">
                <a:solidFill>
                  <a:srgbClr val="273239"/>
                </a:solidFill>
                <a:effectLst/>
                <a:latin typeface="urw-din"/>
              </a:rPr>
              <a:t> and the search continues in the inner query.</a:t>
            </a:r>
            <a:endParaRPr lang="en-US" dirty="0"/>
          </a:p>
        </p:txBody>
      </p:sp>
    </p:spTree>
    <p:extLst>
      <p:ext uri="{BB962C8B-B14F-4D97-AF65-F5344CB8AC3E}">
        <p14:creationId xmlns:p14="http://schemas.microsoft.com/office/powerpoint/2010/main" val="16656639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E714-3A18-D2DC-F0FC-E64B525EECBC}"/>
              </a:ext>
            </a:extLst>
          </p:cNvPr>
          <p:cNvSpPr>
            <a:spLocks noGrp="1"/>
          </p:cNvSpPr>
          <p:nvPr>
            <p:ph type="title"/>
          </p:nvPr>
        </p:nvSpPr>
        <p:spPr/>
        <p:txBody>
          <a:bodyPr/>
          <a:lstStyle/>
          <a:p>
            <a:pPr algn="ctr"/>
            <a:r>
              <a:rPr lang="en-US" dirty="0"/>
              <a:t>Examples of EXISTS</a:t>
            </a:r>
          </a:p>
        </p:txBody>
      </p:sp>
      <p:sp>
        <p:nvSpPr>
          <p:cNvPr id="3" name="Content Placeholder 2">
            <a:extLst>
              <a:ext uri="{FF2B5EF4-FFF2-40B4-BE49-F238E27FC236}">
                <a16:creationId xmlns:a16="http://schemas.microsoft.com/office/drawing/2014/main" id="{9DB2B042-15AA-50CE-3CE2-7995F2513AFD}"/>
              </a:ext>
            </a:extLst>
          </p:cNvPr>
          <p:cNvSpPr>
            <a:spLocks noGrp="1"/>
          </p:cNvSpPr>
          <p:nvPr>
            <p:ph idx="1"/>
          </p:nvPr>
        </p:nvSpPr>
        <p:spPr/>
        <p:txBody>
          <a:bodyPr/>
          <a:lstStyle/>
          <a:p>
            <a:pPr marL="514350" indent="-514350">
              <a:buAutoNum type="arabicPeriod"/>
            </a:pPr>
            <a:r>
              <a:rPr lang="en-US" b="0" i="0" dirty="0">
                <a:solidFill>
                  <a:srgbClr val="273239"/>
                </a:solidFill>
                <a:effectLst/>
                <a:latin typeface="urw-din"/>
              </a:rPr>
              <a:t>Find employees who have at least one person reporting to them.</a:t>
            </a:r>
          </a:p>
          <a:p>
            <a:pPr marL="0" indent="0">
              <a:buNone/>
            </a:pPr>
            <a:endParaRPr lang="en-US" dirty="0">
              <a:solidFill>
                <a:srgbClr val="273239"/>
              </a:solidFill>
              <a:latin typeface="urw-din"/>
            </a:endParaRPr>
          </a:p>
          <a:p>
            <a:pPr marL="0" indent="0">
              <a:buNone/>
            </a:pPr>
            <a:r>
              <a:rPr lang="en-US" dirty="0"/>
              <a:t>SELECT </a:t>
            </a:r>
            <a:r>
              <a:rPr lang="en-US" dirty="0" err="1"/>
              <a:t>employee_id</a:t>
            </a:r>
            <a:r>
              <a:rPr lang="en-US" dirty="0"/>
              <a:t>, </a:t>
            </a:r>
            <a:r>
              <a:rPr lang="en-US" dirty="0" err="1"/>
              <a:t>last_name</a:t>
            </a:r>
            <a:r>
              <a:rPr lang="en-US" dirty="0"/>
              <a:t>, </a:t>
            </a:r>
            <a:r>
              <a:rPr lang="en-US" dirty="0" err="1"/>
              <a:t>job_id</a:t>
            </a:r>
            <a:r>
              <a:rPr lang="en-US" dirty="0"/>
              <a:t>, </a:t>
            </a:r>
            <a:r>
              <a:rPr lang="en-US" dirty="0" err="1"/>
              <a:t>department_id</a:t>
            </a:r>
            <a:r>
              <a:rPr lang="en-US" dirty="0"/>
              <a:t> FROM employees outer WHERE EXISTS </a:t>
            </a:r>
          </a:p>
          <a:p>
            <a:pPr marL="0" indent="0">
              <a:buNone/>
            </a:pPr>
            <a:r>
              <a:rPr lang="en-US" dirty="0"/>
              <a:t>	( SELECT * FROM employees WHERE </a:t>
            </a:r>
            <a:r>
              <a:rPr lang="en-US" dirty="0" err="1"/>
              <a:t>manager_id</a:t>
            </a:r>
            <a:r>
              <a:rPr lang="en-US" dirty="0"/>
              <a:t> = 	</a:t>
            </a:r>
            <a:r>
              <a:rPr lang="en-US" dirty="0" err="1"/>
              <a:t>outer.employee_id</a:t>
            </a:r>
            <a:r>
              <a:rPr lang="en-US" dirty="0"/>
              <a:t>);</a:t>
            </a:r>
          </a:p>
          <a:p>
            <a:pPr marL="0" indent="0">
              <a:buNone/>
            </a:pPr>
            <a:endParaRPr lang="en-US" b="0" i="0" dirty="0">
              <a:solidFill>
                <a:srgbClr val="273239"/>
              </a:solidFill>
              <a:effectLst/>
              <a:latin typeface="urw-din"/>
            </a:endParaRPr>
          </a:p>
          <a:p>
            <a:pPr marL="0" indent="0">
              <a:buNone/>
            </a:pPr>
            <a:endParaRPr lang="en-US" dirty="0"/>
          </a:p>
        </p:txBody>
      </p:sp>
    </p:spTree>
    <p:extLst>
      <p:ext uri="{BB962C8B-B14F-4D97-AF65-F5344CB8AC3E}">
        <p14:creationId xmlns:p14="http://schemas.microsoft.com/office/powerpoint/2010/main" val="38935687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9FD4-A116-B61E-461E-80D2FE56EBB6}"/>
              </a:ext>
            </a:extLst>
          </p:cNvPr>
          <p:cNvSpPr>
            <a:spLocks noGrp="1"/>
          </p:cNvSpPr>
          <p:nvPr>
            <p:ph type="title"/>
          </p:nvPr>
        </p:nvSpPr>
        <p:spPr/>
        <p:txBody>
          <a:bodyPr/>
          <a:lstStyle/>
          <a:p>
            <a:pPr algn="ctr"/>
            <a:r>
              <a:rPr lang="en-US" b="1" i="0" dirty="0">
                <a:solidFill>
                  <a:srgbClr val="273239"/>
                </a:solidFill>
                <a:effectLst/>
                <a:latin typeface="urw-din"/>
              </a:rPr>
              <a:t>EXAMPLE of using NOT EXIST</a:t>
            </a:r>
            <a:endParaRPr lang="en-US" dirty="0"/>
          </a:p>
        </p:txBody>
      </p:sp>
      <p:sp>
        <p:nvSpPr>
          <p:cNvPr id="3" name="Content Placeholder 2">
            <a:extLst>
              <a:ext uri="{FF2B5EF4-FFF2-40B4-BE49-F238E27FC236}">
                <a16:creationId xmlns:a16="http://schemas.microsoft.com/office/drawing/2014/main" id="{09E36425-532B-0614-5FA3-44B996E93B42}"/>
              </a:ext>
            </a:extLst>
          </p:cNvPr>
          <p:cNvSpPr>
            <a:spLocks noGrp="1"/>
          </p:cNvSpPr>
          <p:nvPr>
            <p:ph idx="1"/>
          </p:nvPr>
        </p:nvSpPr>
        <p:spPr/>
        <p:txBody>
          <a:bodyPr/>
          <a:lstStyle/>
          <a:p>
            <a:pPr marL="0" indent="0">
              <a:buNone/>
            </a:pPr>
            <a:r>
              <a:rPr lang="en-US" b="0" i="0" dirty="0">
                <a:solidFill>
                  <a:srgbClr val="273239"/>
                </a:solidFill>
                <a:effectLst/>
                <a:latin typeface="urw-din"/>
              </a:rPr>
              <a:t>2. Find all departments that do not have any employees.</a:t>
            </a:r>
          </a:p>
          <a:p>
            <a:pPr marL="0" indent="0">
              <a:buNone/>
            </a:pPr>
            <a:endParaRPr lang="en-US" dirty="0"/>
          </a:p>
          <a:p>
            <a:pPr marL="0" indent="0">
              <a:buNone/>
            </a:pPr>
            <a:r>
              <a:rPr lang="en-US" dirty="0"/>
              <a:t>SELECT </a:t>
            </a:r>
            <a:r>
              <a:rPr lang="en-US" dirty="0" err="1"/>
              <a:t>department_id</a:t>
            </a:r>
            <a:r>
              <a:rPr lang="en-US" dirty="0"/>
              <a:t>, </a:t>
            </a:r>
            <a:r>
              <a:rPr lang="en-US" dirty="0" err="1"/>
              <a:t>department_name</a:t>
            </a:r>
            <a:r>
              <a:rPr lang="en-US" dirty="0"/>
              <a:t> FROM departments d WHERE NOT EXISTS </a:t>
            </a:r>
          </a:p>
          <a:p>
            <a:pPr marL="0" indent="0">
              <a:buNone/>
            </a:pPr>
            <a:r>
              <a:rPr lang="en-US" dirty="0"/>
              <a:t>	(SELECT * FROM employees WHERE </a:t>
            </a:r>
            <a:r>
              <a:rPr lang="en-US" dirty="0" err="1"/>
              <a:t>department_id</a:t>
            </a:r>
            <a:r>
              <a:rPr lang="en-US" dirty="0"/>
              <a:t> = 	</a:t>
            </a:r>
            <a:r>
              <a:rPr lang="en-US" dirty="0" err="1"/>
              <a:t>d.department_id</a:t>
            </a:r>
            <a:r>
              <a:rPr lang="en-US" dirty="0"/>
              <a:t>);</a:t>
            </a:r>
          </a:p>
          <a:p>
            <a:pPr marL="0" indent="0">
              <a:buNone/>
            </a:pPr>
            <a:endParaRPr lang="en-US" dirty="0"/>
          </a:p>
        </p:txBody>
      </p:sp>
    </p:spTree>
    <p:extLst>
      <p:ext uri="{BB962C8B-B14F-4D97-AF65-F5344CB8AC3E}">
        <p14:creationId xmlns:p14="http://schemas.microsoft.com/office/powerpoint/2010/main" val="13344437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CB3E-A3E7-4FDA-939E-DAECF4998110}"/>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employees</a:t>
            </a:r>
          </a:p>
          <a:p>
            <a:pPr marL="0" indent="0">
              <a:buNone/>
            </a:pPr>
            <a:endParaRPr lang="en-US" dirty="0"/>
          </a:p>
        </p:txBody>
      </p:sp>
      <p:graphicFrame>
        <p:nvGraphicFramePr>
          <p:cNvPr id="5" name="Table 4">
            <a:extLst>
              <a:ext uri="{FF2B5EF4-FFF2-40B4-BE49-F238E27FC236}">
                <a16:creationId xmlns:a16="http://schemas.microsoft.com/office/drawing/2014/main" id="{1C3CA6F2-E415-4AF8-9221-545A4A4E0AD7}"/>
              </a:ext>
            </a:extLst>
          </p:cNvPr>
          <p:cNvGraphicFramePr>
            <a:graphicFrameLocks noGrp="1"/>
          </p:cNvGraphicFramePr>
          <p:nvPr/>
        </p:nvGraphicFramePr>
        <p:xfrm>
          <a:off x="942680" y="2384981"/>
          <a:ext cx="10515600" cy="4107907"/>
        </p:xfrm>
        <a:graphic>
          <a:graphicData uri="http://schemas.openxmlformats.org/drawingml/2006/table">
            <a:tbl>
              <a:tblPr>
                <a:tableStyleId>{5C22544A-7EE6-4342-B048-85BDC9FD1C3A}</a:tableStyleId>
              </a:tblPr>
              <a:tblGrid>
                <a:gridCol w="994719">
                  <a:extLst>
                    <a:ext uri="{9D8B030D-6E8A-4147-A177-3AD203B41FA5}">
                      <a16:colId xmlns:a16="http://schemas.microsoft.com/office/drawing/2014/main" val="3345305005"/>
                    </a:ext>
                  </a:extLst>
                </a:gridCol>
                <a:gridCol w="852616">
                  <a:extLst>
                    <a:ext uri="{9D8B030D-6E8A-4147-A177-3AD203B41FA5}">
                      <a16:colId xmlns:a16="http://schemas.microsoft.com/office/drawing/2014/main" val="692304664"/>
                    </a:ext>
                  </a:extLst>
                </a:gridCol>
                <a:gridCol w="878453">
                  <a:extLst>
                    <a:ext uri="{9D8B030D-6E8A-4147-A177-3AD203B41FA5}">
                      <a16:colId xmlns:a16="http://schemas.microsoft.com/office/drawing/2014/main" val="3515358523"/>
                    </a:ext>
                  </a:extLst>
                </a:gridCol>
                <a:gridCol w="800943">
                  <a:extLst>
                    <a:ext uri="{9D8B030D-6E8A-4147-A177-3AD203B41FA5}">
                      <a16:colId xmlns:a16="http://schemas.microsoft.com/office/drawing/2014/main" val="3304990275"/>
                    </a:ext>
                  </a:extLst>
                </a:gridCol>
                <a:gridCol w="1149740">
                  <a:extLst>
                    <a:ext uri="{9D8B030D-6E8A-4147-A177-3AD203B41FA5}">
                      <a16:colId xmlns:a16="http://schemas.microsoft.com/office/drawing/2014/main" val="1890442998"/>
                    </a:ext>
                  </a:extLst>
                </a:gridCol>
                <a:gridCol w="943045">
                  <a:extLst>
                    <a:ext uri="{9D8B030D-6E8A-4147-A177-3AD203B41FA5}">
                      <a16:colId xmlns:a16="http://schemas.microsoft.com/office/drawing/2014/main" val="1344249593"/>
                    </a:ext>
                  </a:extLst>
                </a:gridCol>
                <a:gridCol w="917209">
                  <a:extLst>
                    <a:ext uri="{9D8B030D-6E8A-4147-A177-3AD203B41FA5}">
                      <a16:colId xmlns:a16="http://schemas.microsoft.com/office/drawing/2014/main" val="3576841581"/>
                    </a:ext>
                  </a:extLst>
                </a:gridCol>
                <a:gridCol w="684676">
                  <a:extLst>
                    <a:ext uri="{9D8B030D-6E8A-4147-A177-3AD203B41FA5}">
                      <a16:colId xmlns:a16="http://schemas.microsoft.com/office/drawing/2014/main" val="3185036186"/>
                    </a:ext>
                  </a:extLst>
                </a:gridCol>
                <a:gridCol w="1227250">
                  <a:extLst>
                    <a:ext uri="{9D8B030D-6E8A-4147-A177-3AD203B41FA5}">
                      <a16:colId xmlns:a16="http://schemas.microsoft.com/office/drawing/2014/main" val="311971575"/>
                    </a:ext>
                  </a:extLst>
                </a:gridCol>
                <a:gridCol w="891372">
                  <a:extLst>
                    <a:ext uri="{9D8B030D-6E8A-4147-A177-3AD203B41FA5}">
                      <a16:colId xmlns:a16="http://schemas.microsoft.com/office/drawing/2014/main" val="2185323861"/>
                    </a:ext>
                  </a:extLst>
                </a:gridCol>
                <a:gridCol w="1175577">
                  <a:extLst>
                    <a:ext uri="{9D8B030D-6E8A-4147-A177-3AD203B41FA5}">
                      <a16:colId xmlns:a16="http://schemas.microsoft.com/office/drawing/2014/main" val="3273787778"/>
                    </a:ext>
                  </a:extLst>
                </a:gridCol>
              </a:tblGrid>
              <a:tr h="293421">
                <a:tc>
                  <a:txBody>
                    <a:bodyPr/>
                    <a:lstStyle/>
                    <a:p>
                      <a:pPr algn="ctr" fontAlgn="ctr"/>
                      <a:r>
                        <a:rPr lang="en-US" sz="900" u="none" strike="noStrike">
                          <a:effectLst/>
                        </a:rPr>
                        <a:t>EMPLOYEE_ID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FIRST_NAME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LAST_NAME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EMAIL</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PHONE_NUMBER</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HIRE_DATE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JOB_ID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SALARY</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COMMISSION_PCT</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MANAGER_ID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DEPARTMENT_ID</a:t>
                      </a:r>
                      <a:endParaRPr lang="en-US" sz="900" b="1"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97962135"/>
                  </a:ext>
                </a:extLst>
              </a:tr>
              <a:tr h="146711">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Steven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SKING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AD_PRES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24000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141076824"/>
                  </a:ext>
                </a:extLst>
              </a:tr>
              <a:tr h="146711">
                <a:tc>
                  <a:txBody>
                    <a:bodyPr/>
                    <a:lstStyle/>
                    <a:p>
                      <a:pPr algn="ctr" fontAlgn="ctr"/>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Neena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Kochhar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NKOCHHAR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18-06-87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AD_VP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830247020"/>
                  </a:ext>
                </a:extLst>
              </a:tr>
              <a:tr h="146711">
                <a:tc>
                  <a:txBody>
                    <a:bodyPr/>
                    <a:lstStyle/>
                    <a:p>
                      <a:pPr algn="ctr" fontAlgn="ctr"/>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Lex</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 Haan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LDEHAAN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19-06-87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AD_VP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043902786"/>
                  </a:ext>
                </a:extLst>
              </a:tr>
              <a:tr h="146711">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Alexander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Hunold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AHUNOLD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20-06-87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287736734"/>
                  </a:ext>
                </a:extLst>
              </a:tr>
              <a:tr h="146711">
                <a:tc>
                  <a:txBody>
                    <a:bodyPr/>
                    <a:lstStyle/>
                    <a:p>
                      <a:pPr algn="ctr" fontAlgn="ctr"/>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Bruce</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Ernst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BERNST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21-06-87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27800189"/>
                  </a:ext>
                </a:extLst>
              </a:tr>
              <a:tr h="146711">
                <a:tc>
                  <a:txBody>
                    <a:bodyPr/>
                    <a:lstStyle/>
                    <a:p>
                      <a:pPr algn="ctr" fontAlgn="ctr"/>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David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Austin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DAUSTIN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22-06-87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02070110"/>
                  </a:ext>
                </a:extLst>
              </a:tr>
              <a:tr h="146711">
                <a:tc>
                  <a:txBody>
                    <a:bodyPr/>
                    <a:lstStyle/>
                    <a:p>
                      <a:pPr algn="ctr" fontAlgn="ctr"/>
                      <a:r>
                        <a:rPr lang="en-US" sz="900" u="none" strike="noStrike">
                          <a:effectLst/>
                        </a:rPr>
                        <a:t>106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Valli</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Pataballa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VPATABAL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23-06-87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551582920"/>
                  </a:ext>
                </a:extLst>
              </a:tr>
              <a:tr h="146711">
                <a:tc>
                  <a:txBody>
                    <a:bodyPr/>
                    <a:lstStyle/>
                    <a:p>
                      <a:pPr algn="ctr" fontAlgn="ctr"/>
                      <a:r>
                        <a:rPr lang="en-US" sz="900" u="none" strike="noStrike">
                          <a:effectLst/>
                        </a:rPr>
                        <a:t>107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Diana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Lorentz</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DLORENTZ</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590.423.5567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24-06-87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57912165"/>
                  </a:ext>
                </a:extLst>
              </a:tr>
              <a:tr h="146711">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Nancy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Greenberg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NGREENBE</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25-06-87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FI_MGR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4293207196"/>
                  </a:ext>
                </a:extLst>
              </a:tr>
              <a:tr h="146711">
                <a:tc>
                  <a:txBody>
                    <a:bodyPr/>
                    <a:lstStyle/>
                    <a:p>
                      <a:pPr algn="ctr" fontAlgn="ctr"/>
                      <a:r>
                        <a:rPr lang="en-US" sz="900" u="none" strike="noStrike">
                          <a:effectLst/>
                        </a:rPr>
                        <a:t>109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Daniel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Faviet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DFAVIET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515.124.4169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26-06-87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758146687"/>
                  </a:ext>
                </a:extLst>
              </a:tr>
              <a:tr h="146711">
                <a:tc>
                  <a:txBody>
                    <a:bodyPr/>
                    <a:lstStyle/>
                    <a:p>
                      <a:pPr algn="ctr" fontAlgn="ctr"/>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John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Chen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JCHEN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515.124.4269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27-06-87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345828519"/>
                  </a:ext>
                </a:extLst>
              </a:tr>
              <a:tr h="146711">
                <a:tc>
                  <a:txBody>
                    <a:bodyPr/>
                    <a:lstStyle/>
                    <a:p>
                      <a:pPr algn="ctr" fontAlgn="ctr"/>
                      <a:r>
                        <a:rPr lang="en-US" sz="900" u="none" strike="noStrike">
                          <a:effectLst/>
                        </a:rPr>
                        <a:t>111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Ismael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Sciarra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ISCIARRA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515.124.4369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28-06-87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7700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84057628"/>
                  </a:ext>
                </a:extLst>
              </a:tr>
              <a:tr h="146711">
                <a:tc>
                  <a:txBody>
                    <a:bodyPr/>
                    <a:lstStyle/>
                    <a:p>
                      <a:pPr algn="ctr" fontAlgn="ctr"/>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Jose Manuel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Urman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JMURMAN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515.124.4469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29-06-87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828891664"/>
                  </a:ext>
                </a:extLst>
              </a:tr>
              <a:tr h="146711">
                <a:tc>
                  <a:txBody>
                    <a:bodyPr/>
                    <a:lstStyle/>
                    <a:p>
                      <a:pPr algn="ctr" fontAlgn="ctr"/>
                      <a:r>
                        <a:rPr lang="en-US" sz="900" u="none" strike="noStrike">
                          <a:effectLst/>
                        </a:rPr>
                        <a:t>113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Luis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Popp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LPOPP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770827203"/>
                  </a:ext>
                </a:extLst>
              </a:tr>
              <a:tr h="146711">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Raphaely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DRAPHEAL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01-07-87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513331951"/>
                  </a:ext>
                </a:extLst>
              </a:tr>
              <a:tr h="146711">
                <a:tc>
                  <a:txBody>
                    <a:bodyPr/>
                    <a:lstStyle/>
                    <a:p>
                      <a:pPr algn="ctr" fontAlgn="ctr"/>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Alexander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Khoo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AKHOO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02-07-87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50651575"/>
                  </a:ext>
                </a:extLst>
              </a:tr>
              <a:tr h="146711">
                <a:tc>
                  <a:txBody>
                    <a:bodyPr/>
                    <a:lstStyle/>
                    <a:p>
                      <a:pPr algn="ctr" fontAlgn="ctr"/>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Shelli</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Baida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SBAIDA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03-07-87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31616569"/>
                  </a:ext>
                </a:extLst>
              </a:tr>
              <a:tr h="146711">
                <a:tc>
                  <a:txBody>
                    <a:bodyPr/>
                    <a:lstStyle/>
                    <a:p>
                      <a:pPr algn="ctr" fontAlgn="ctr"/>
                      <a:r>
                        <a:rPr lang="en-US" sz="900" u="none" strike="noStrike">
                          <a:effectLst/>
                        </a:rPr>
                        <a:t>117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Sigal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Tobias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STOBIAS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04-07-87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501264897"/>
                  </a:ext>
                </a:extLst>
              </a:tr>
              <a:tr h="146711">
                <a:tc>
                  <a:txBody>
                    <a:bodyPr/>
                    <a:lstStyle/>
                    <a:p>
                      <a:pPr algn="ctr" fontAlgn="ctr"/>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Guy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Himuro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GHIMURO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05-07-87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2600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03807462"/>
                  </a:ext>
                </a:extLst>
              </a:tr>
              <a:tr h="146711">
                <a:tc>
                  <a:txBody>
                    <a:bodyPr/>
                    <a:lstStyle/>
                    <a:p>
                      <a:pPr algn="ctr" fontAlgn="ctr"/>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Karen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Colmenares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KCOLMENA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06-07-87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2500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82243833"/>
                  </a:ext>
                </a:extLst>
              </a:tr>
              <a:tr h="146711">
                <a:tc>
                  <a:txBody>
                    <a:bodyPr/>
                    <a:lstStyle/>
                    <a:p>
                      <a:pPr algn="ctr" fontAlgn="ctr"/>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Matthew</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Weiss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MWEISS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650.123.1234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07-07-87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509120245"/>
                  </a:ext>
                </a:extLst>
              </a:tr>
              <a:tr h="146711">
                <a:tc>
                  <a:txBody>
                    <a:bodyPr/>
                    <a:lstStyle/>
                    <a:p>
                      <a:pPr algn="ctr" fontAlgn="ctr"/>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Adam</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Fripp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AFRIPP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650.123.2234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08-07-87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980111296"/>
                  </a:ext>
                </a:extLst>
              </a:tr>
              <a:tr h="146711">
                <a:tc>
                  <a:txBody>
                    <a:bodyPr/>
                    <a:lstStyle/>
                    <a:p>
                      <a:pPr algn="ctr" fontAlgn="ctr"/>
                      <a:r>
                        <a:rPr lang="en-US" sz="900" u="none" strike="noStrike">
                          <a:effectLst/>
                        </a:rPr>
                        <a:t>122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Payam</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Kaufling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PKAUFLIN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650.123.3234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09-07-87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648222062"/>
                  </a:ext>
                </a:extLst>
              </a:tr>
              <a:tr h="146711">
                <a:tc>
                  <a:txBody>
                    <a:bodyPr/>
                    <a:lstStyle/>
                    <a:p>
                      <a:pPr algn="ctr" fontAlgn="ctr"/>
                      <a:r>
                        <a:rPr lang="en-US" sz="900" u="none" strike="noStrike">
                          <a:effectLst/>
                        </a:rPr>
                        <a:t>123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Shanta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Vollman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SVOLLMAN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650.123.4234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33837758"/>
                  </a:ext>
                </a:extLst>
              </a:tr>
              <a:tr h="146711">
                <a:tc>
                  <a:txBody>
                    <a:bodyPr/>
                    <a:lstStyle/>
                    <a:p>
                      <a:pPr algn="ctr" fontAlgn="ctr"/>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Kevin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Mourgos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KMOURGOS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650.123.5234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796250781"/>
                  </a:ext>
                </a:extLst>
              </a:tr>
              <a:tr h="146711">
                <a:tc>
                  <a:txBody>
                    <a:bodyPr/>
                    <a:lstStyle/>
                    <a:p>
                      <a:pPr algn="ctr" fontAlgn="ctr"/>
                      <a:r>
                        <a:rPr lang="en-US" sz="900" u="none" strike="noStrike">
                          <a:effectLst/>
                        </a:rPr>
                        <a:t>125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Julia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Nayer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JNAYER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650.124.1214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dirty="0">
                          <a:effectLst/>
                        </a:rPr>
                        <a:t>50</a:t>
                      </a:r>
                      <a:endParaRPr lang="en-US" sz="900" b="0" i="0" u="none" strike="noStrike" dirty="0">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95741163"/>
                  </a:ext>
                </a:extLst>
              </a:tr>
            </a:tbl>
          </a:graphicData>
        </a:graphic>
      </p:graphicFrame>
    </p:spTree>
    <p:extLst>
      <p:ext uri="{BB962C8B-B14F-4D97-AF65-F5344CB8AC3E}">
        <p14:creationId xmlns:p14="http://schemas.microsoft.com/office/powerpoint/2010/main" val="3120123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CB3E-A3E7-4FDA-939E-DAECF4998110}"/>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departments</a:t>
            </a:r>
          </a:p>
        </p:txBody>
      </p:sp>
      <p:graphicFrame>
        <p:nvGraphicFramePr>
          <p:cNvPr id="4" name="Table 3">
            <a:extLst>
              <a:ext uri="{FF2B5EF4-FFF2-40B4-BE49-F238E27FC236}">
                <a16:creationId xmlns:a16="http://schemas.microsoft.com/office/drawing/2014/main" id="{A2BFD06B-4025-4C9F-8896-4AD55EDD1C85}"/>
              </a:ext>
            </a:extLst>
          </p:cNvPr>
          <p:cNvGraphicFramePr>
            <a:graphicFrameLocks noGrp="1"/>
          </p:cNvGraphicFramePr>
          <p:nvPr/>
        </p:nvGraphicFramePr>
        <p:xfrm>
          <a:off x="1068436" y="2356701"/>
          <a:ext cx="10026911" cy="4785972"/>
        </p:xfrm>
        <a:graphic>
          <a:graphicData uri="http://schemas.openxmlformats.org/drawingml/2006/table">
            <a:tbl>
              <a:tblPr>
                <a:tableStyleId>{5C22544A-7EE6-4342-B048-85BDC9FD1C3A}</a:tableStyleId>
              </a:tblPr>
              <a:tblGrid>
                <a:gridCol w="2542709">
                  <a:extLst>
                    <a:ext uri="{9D8B030D-6E8A-4147-A177-3AD203B41FA5}">
                      <a16:colId xmlns:a16="http://schemas.microsoft.com/office/drawing/2014/main" val="2246124770"/>
                    </a:ext>
                  </a:extLst>
                </a:gridCol>
                <a:gridCol w="3070442">
                  <a:extLst>
                    <a:ext uri="{9D8B030D-6E8A-4147-A177-3AD203B41FA5}">
                      <a16:colId xmlns:a16="http://schemas.microsoft.com/office/drawing/2014/main" val="1475611135"/>
                    </a:ext>
                  </a:extLst>
                </a:gridCol>
                <a:gridCol w="2494734">
                  <a:extLst>
                    <a:ext uri="{9D8B030D-6E8A-4147-A177-3AD203B41FA5}">
                      <a16:colId xmlns:a16="http://schemas.microsoft.com/office/drawing/2014/main" val="1584818525"/>
                    </a:ext>
                  </a:extLst>
                </a:gridCol>
                <a:gridCol w="1919026">
                  <a:extLst>
                    <a:ext uri="{9D8B030D-6E8A-4147-A177-3AD203B41FA5}">
                      <a16:colId xmlns:a16="http://schemas.microsoft.com/office/drawing/2014/main" val="575417620"/>
                    </a:ext>
                  </a:extLst>
                </a:gridCol>
              </a:tblGrid>
              <a:tr h="140665">
                <a:tc>
                  <a:txBody>
                    <a:bodyPr/>
                    <a:lstStyle/>
                    <a:p>
                      <a:pPr algn="ctr" fontAlgn="ctr"/>
                      <a:r>
                        <a:rPr lang="en-US" sz="1100" u="none" strike="noStrike" dirty="0">
                          <a:effectLst/>
                        </a:rPr>
                        <a:t>DEPARTMENT_ID</a:t>
                      </a:r>
                      <a:endParaRPr lang="en-US" sz="1100" b="1" i="0" u="none" strike="noStrike" dirty="0">
                        <a:solidFill>
                          <a:srgbClr val="000000"/>
                        </a:solidFill>
                        <a:effectLst/>
                        <a:latin typeface="Arial Unicode MS"/>
                      </a:endParaRPr>
                    </a:p>
                  </a:txBody>
                  <a:tcPr marL="5230" marR="5230" marT="5230" marB="0" anchor="ctr"/>
                </a:tc>
                <a:tc>
                  <a:txBody>
                    <a:bodyPr/>
                    <a:lstStyle/>
                    <a:p>
                      <a:pPr algn="ctr" fontAlgn="ctr"/>
                      <a:r>
                        <a:rPr lang="en-US" sz="1200" u="none" strike="noStrike">
                          <a:effectLst/>
                        </a:rPr>
                        <a:t>DEPARTMENT_NAME     </a:t>
                      </a:r>
                      <a:endParaRPr lang="en-US" sz="1200" b="1"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MANAGER_ID</a:t>
                      </a:r>
                      <a:endParaRPr lang="en-US" sz="1200" b="1"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ATION_ID</a:t>
                      </a:r>
                      <a:endParaRPr lang="en-US" sz="1200" b="1"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867219305"/>
                  </a:ext>
                </a:extLst>
              </a:tr>
              <a:tr h="140665">
                <a:tc>
                  <a:txBody>
                    <a:bodyPr/>
                    <a:lstStyle/>
                    <a:p>
                      <a:pPr algn="ctr" fontAlgn="ctr"/>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Administration</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1700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849715276"/>
                  </a:ext>
                </a:extLst>
              </a:tr>
              <a:tr h="281332">
                <a:tc>
                  <a:txBody>
                    <a:bodyPr/>
                    <a:lstStyle/>
                    <a:p>
                      <a:pPr algn="ctr" fontAlgn="ctr"/>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Marketing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201</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1800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597844210"/>
                  </a:ext>
                </a:extLst>
              </a:tr>
              <a:tr h="281332">
                <a:tc>
                  <a:txBody>
                    <a:bodyPr/>
                    <a:lstStyle/>
                    <a:p>
                      <a:pPr algn="ctr" fontAlgn="ctr"/>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Purchasing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1700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393290652"/>
                  </a:ext>
                </a:extLst>
              </a:tr>
              <a:tr h="421997">
                <a:tc>
                  <a:txBody>
                    <a:bodyPr/>
                    <a:lstStyle/>
                    <a:p>
                      <a:pPr algn="ctr" fontAlgn="ctr"/>
                      <a:r>
                        <a:rPr lang="en-US" sz="1200" u="none" strike="noStrike" dirty="0">
                          <a:effectLst/>
                        </a:rPr>
                        <a:t>40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Human Resources</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203</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2400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421557240"/>
                  </a:ext>
                </a:extLst>
              </a:tr>
              <a:tr h="281332">
                <a:tc>
                  <a:txBody>
                    <a:bodyPr/>
                    <a:lstStyle/>
                    <a:p>
                      <a:pPr algn="ctr" fontAlgn="ctr"/>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Shipping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121</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1500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903463979"/>
                  </a:ext>
                </a:extLst>
              </a:tr>
              <a:tr h="140665">
                <a:tc>
                  <a:txBody>
                    <a:bodyPr/>
                    <a:lstStyle/>
                    <a:p>
                      <a:pPr algn="ctr" fontAlgn="ctr"/>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IT</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1400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453866593"/>
                  </a:ext>
                </a:extLst>
              </a:tr>
              <a:tr h="421997">
                <a:tc>
                  <a:txBody>
                    <a:bodyPr/>
                    <a:lstStyle/>
                    <a:p>
                      <a:pPr algn="ctr" fontAlgn="ctr"/>
                      <a:r>
                        <a:rPr lang="en-US" sz="1200" u="none" strike="noStrike">
                          <a:effectLst/>
                        </a:rPr>
                        <a:t>70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Public Relations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204</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225049373"/>
                  </a:ext>
                </a:extLst>
              </a:tr>
              <a:tr h="140665">
                <a:tc>
                  <a:txBody>
                    <a:bodyPr/>
                    <a:lstStyle/>
                    <a:p>
                      <a:pPr algn="ctr" fontAlgn="ctr"/>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145</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2500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95591172"/>
                  </a:ext>
                </a:extLst>
              </a:tr>
              <a:tr h="281332">
                <a:tc>
                  <a:txBody>
                    <a:bodyPr/>
                    <a:lstStyle/>
                    <a:p>
                      <a:pPr algn="ctr" fontAlgn="ctr"/>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Executive</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488331939"/>
                  </a:ext>
                </a:extLst>
              </a:tr>
              <a:tr h="140665">
                <a:tc>
                  <a:txBody>
                    <a:bodyPr/>
                    <a:lstStyle/>
                    <a:p>
                      <a:pPr algn="ctr" fontAlgn="ctr"/>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Finance</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437205091"/>
                  </a:ext>
                </a:extLst>
              </a:tr>
              <a:tr h="281332">
                <a:tc>
                  <a:txBody>
                    <a:bodyPr/>
                    <a:lstStyle/>
                    <a:p>
                      <a:pPr algn="ctr" fontAlgn="ctr"/>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Accounting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205</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677721831"/>
                  </a:ext>
                </a:extLst>
              </a:tr>
              <a:tr h="281332">
                <a:tc>
                  <a:txBody>
                    <a:bodyPr/>
                    <a:lstStyle/>
                    <a:p>
                      <a:pPr algn="ctr" fontAlgn="ctr"/>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Treasury</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560775723"/>
                  </a:ext>
                </a:extLst>
              </a:tr>
              <a:tr h="281332">
                <a:tc>
                  <a:txBody>
                    <a:bodyPr/>
                    <a:lstStyle/>
                    <a:p>
                      <a:pPr algn="ctr" fontAlgn="ctr"/>
                      <a:r>
                        <a:rPr lang="en-US" sz="1200" u="none" strike="noStrike">
                          <a:effectLst/>
                        </a:rPr>
                        <a:t>130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Corporate Tax</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607597380"/>
                  </a:ext>
                </a:extLst>
              </a:tr>
              <a:tr h="421997">
                <a:tc>
                  <a:txBody>
                    <a:bodyPr/>
                    <a:lstStyle/>
                    <a:p>
                      <a:pPr algn="ctr" fontAlgn="ctr"/>
                      <a:r>
                        <a:rPr lang="en-US" sz="1200" u="none" strike="noStrike">
                          <a:effectLst/>
                        </a:rPr>
                        <a:t>140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Control And Credit</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163211787"/>
                  </a:ext>
                </a:extLst>
              </a:tr>
              <a:tr h="421997">
                <a:tc>
                  <a:txBody>
                    <a:bodyPr/>
                    <a:lstStyle/>
                    <a:p>
                      <a:pPr algn="ctr" fontAlgn="ctr"/>
                      <a:r>
                        <a:rPr lang="en-US" sz="1200" u="none" strike="noStrike">
                          <a:effectLst/>
                        </a:rPr>
                        <a:t>150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Shareholder Services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827812550"/>
                  </a:ext>
                </a:extLst>
              </a:tr>
              <a:tr h="140665">
                <a:tc>
                  <a:txBody>
                    <a:bodyPr/>
                    <a:lstStyle/>
                    <a:p>
                      <a:pPr algn="ctr" fontAlgn="ctr"/>
                      <a:r>
                        <a:rPr lang="en-US" sz="1200" u="none" strike="noStrike">
                          <a:effectLst/>
                        </a:rPr>
                        <a:t>160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Benefits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95079638"/>
                  </a:ext>
                </a:extLst>
              </a:tr>
            </a:tbl>
          </a:graphicData>
        </a:graphic>
      </p:graphicFrame>
    </p:spTree>
    <p:extLst>
      <p:ext uri="{BB962C8B-B14F-4D97-AF65-F5344CB8AC3E}">
        <p14:creationId xmlns:p14="http://schemas.microsoft.com/office/powerpoint/2010/main" val="29059447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CB3E-A3E7-4FDA-939E-DAECF4998110}"/>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locations</a:t>
            </a:r>
          </a:p>
          <a:p>
            <a:pPr marL="0" indent="0">
              <a:buNone/>
            </a:pPr>
            <a:endParaRPr lang="en-US" dirty="0"/>
          </a:p>
        </p:txBody>
      </p:sp>
      <p:graphicFrame>
        <p:nvGraphicFramePr>
          <p:cNvPr id="5" name="Table 4">
            <a:extLst>
              <a:ext uri="{FF2B5EF4-FFF2-40B4-BE49-F238E27FC236}">
                <a16:creationId xmlns:a16="http://schemas.microsoft.com/office/drawing/2014/main" id="{20F8AF67-E5A2-4EE5-87AB-6B20D8442DC1}"/>
              </a:ext>
            </a:extLst>
          </p:cNvPr>
          <p:cNvGraphicFramePr>
            <a:graphicFrameLocks noGrp="1"/>
          </p:cNvGraphicFramePr>
          <p:nvPr/>
        </p:nvGraphicFramePr>
        <p:xfrm>
          <a:off x="970961" y="2281287"/>
          <a:ext cx="10515600" cy="4570416"/>
        </p:xfrm>
        <a:graphic>
          <a:graphicData uri="http://schemas.openxmlformats.org/drawingml/2006/table">
            <a:tbl>
              <a:tblPr>
                <a:tableStyleId>{5C22544A-7EE6-4342-B048-85BDC9FD1C3A}</a:tableStyleId>
              </a:tblPr>
              <a:tblGrid>
                <a:gridCol w="1486613">
                  <a:extLst>
                    <a:ext uri="{9D8B030D-6E8A-4147-A177-3AD203B41FA5}">
                      <a16:colId xmlns:a16="http://schemas.microsoft.com/office/drawing/2014/main" val="767003921"/>
                    </a:ext>
                  </a:extLst>
                </a:gridCol>
                <a:gridCol w="2448539">
                  <a:extLst>
                    <a:ext uri="{9D8B030D-6E8A-4147-A177-3AD203B41FA5}">
                      <a16:colId xmlns:a16="http://schemas.microsoft.com/office/drawing/2014/main" val="319848719"/>
                    </a:ext>
                  </a:extLst>
                </a:gridCol>
                <a:gridCol w="1661508">
                  <a:extLst>
                    <a:ext uri="{9D8B030D-6E8A-4147-A177-3AD203B41FA5}">
                      <a16:colId xmlns:a16="http://schemas.microsoft.com/office/drawing/2014/main" val="1320741712"/>
                    </a:ext>
                  </a:extLst>
                </a:gridCol>
                <a:gridCol w="1552199">
                  <a:extLst>
                    <a:ext uri="{9D8B030D-6E8A-4147-A177-3AD203B41FA5}">
                      <a16:colId xmlns:a16="http://schemas.microsoft.com/office/drawing/2014/main" val="1211188200"/>
                    </a:ext>
                  </a:extLst>
                </a:gridCol>
                <a:gridCol w="1814542">
                  <a:extLst>
                    <a:ext uri="{9D8B030D-6E8A-4147-A177-3AD203B41FA5}">
                      <a16:colId xmlns:a16="http://schemas.microsoft.com/office/drawing/2014/main" val="980459587"/>
                    </a:ext>
                  </a:extLst>
                </a:gridCol>
                <a:gridCol w="1552199">
                  <a:extLst>
                    <a:ext uri="{9D8B030D-6E8A-4147-A177-3AD203B41FA5}">
                      <a16:colId xmlns:a16="http://schemas.microsoft.com/office/drawing/2014/main" val="4024078261"/>
                    </a:ext>
                  </a:extLst>
                </a:gridCol>
              </a:tblGrid>
              <a:tr h="181306">
                <a:tc>
                  <a:txBody>
                    <a:bodyPr/>
                    <a:lstStyle/>
                    <a:p>
                      <a:pPr algn="ctr" fontAlgn="ctr"/>
                      <a:r>
                        <a:rPr lang="en-US" sz="1200" u="none" strike="noStrike" dirty="0" err="1">
                          <a:effectLst/>
                        </a:rPr>
                        <a:t>location_id</a:t>
                      </a:r>
                      <a:endParaRPr lang="en-US" sz="1200" b="1" i="0" u="none" strike="noStrike" dirty="0">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street_address</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postal_code</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city</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state_province</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country_id</a:t>
                      </a:r>
                      <a:endParaRPr lang="en-US" sz="12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129405475"/>
                  </a:ext>
                </a:extLst>
              </a:tr>
              <a:tr h="181306">
                <a:tc>
                  <a:txBody>
                    <a:bodyPr/>
                    <a:lstStyle/>
                    <a:p>
                      <a:pPr algn="ctr" fontAlgn="ctr"/>
                      <a:r>
                        <a:rPr lang="en-US" sz="1200" u="none" strike="noStrike" dirty="0">
                          <a:effectLst/>
                        </a:rPr>
                        <a:t>1000</a:t>
                      </a:r>
                      <a:endParaRPr lang="en-US" sz="1200" b="0" i="0" u="none" strike="noStrike" dirty="0">
                        <a:solidFill>
                          <a:srgbClr val="000000"/>
                        </a:solidFill>
                        <a:effectLst/>
                        <a:latin typeface="Arial Unicode MS"/>
                      </a:endParaRPr>
                    </a:p>
                  </a:txBody>
                  <a:tcPr marL="7554" marR="7554" marT="7554" marB="0" anchor="ctr"/>
                </a:tc>
                <a:tc>
                  <a:txBody>
                    <a:bodyPr/>
                    <a:lstStyle/>
                    <a:p>
                      <a:pPr algn="ctr" fontAlgn="b"/>
                      <a:r>
                        <a:rPr lang="it-IT" sz="1200" u="none" strike="noStrike" dirty="0">
                          <a:effectLst/>
                        </a:rPr>
                        <a:t>1297 Via Cola di Rie</a:t>
                      </a:r>
                      <a:endParaRPr lang="it-IT"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989</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Roma</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IT</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283076539"/>
                  </a:ext>
                </a:extLst>
              </a:tr>
              <a:tr h="181306">
                <a:tc>
                  <a:txBody>
                    <a:bodyPr/>
                    <a:lstStyle/>
                    <a:p>
                      <a:pPr algn="ctr" fontAlgn="ctr"/>
                      <a:r>
                        <a:rPr lang="en-US" sz="1200" u="none" strike="noStrike">
                          <a:effectLst/>
                        </a:rPr>
                        <a:t>1100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93091 Calle della Te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10934</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Venice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IT</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025528746"/>
                  </a:ext>
                </a:extLst>
              </a:tr>
              <a:tr h="181306">
                <a:tc>
                  <a:txBody>
                    <a:bodyPr/>
                    <a:lstStyle/>
                    <a:p>
                      <a:pPr algn="ctr" fontAlgn="ctr"/>
                      <a:r>
                        <a:rPr lang="en-US" sz="1200" u="none" strike="noStrike">
                          <a:effectLst/>
                        </a:rPr>
                        <a:t>1200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2017 Shinjuku-ku</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1689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Tokyo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Tokyo Prefectu</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JP</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62023279"/>
                  </a:ext>
                </a:extLst>
              </a:tr>
              <a:tr h="181306">
                <a:tc>
                  <a:txBody>
                    <a:bodyPr/>
                    <a:lstStyle/>
                    <a:p>
                      <a:pPr algn="ctr" fontAlgn="ctr"/>
                      <a:r>
                        <a:rPr lang="en-US" sz="1200" u="none" strike="noStrike">
                          <a:effectLst/>
                        </a:rPr>
                        <a:t>1300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9450 Kamiya-cho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6823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Hiroshima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JP</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068980204"/>
                  </a:ext>
                </a:extLst>
              </a:tr>
              <a:tr h="181306">
                <a:tc>
                  <a:txBody>
                    <a:bodyPr/>
                    <a:lstStyle/>
                    <a:p>
                      <a:pPr algn="ctr" fontAlgn="ctr"/>
                      <a:r>
                        <a:rPr lang="en-US" sz="1200" u="none" strike="noStrike">
                          <a:effectLst/>
                        </a:rPr>
                        <a:t>1400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2014 Jabberwocky 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26192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Southlake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Texas</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46396061"/>
                  </a:ext>
                </a:extLst>
              </a:tr>
              <a:tr h="181306">
                <a:tc>
                  <a:txBody>
                    <a:bodyPr/>
                    <a:lstStyle/>
                    <a:p>
                      <a:pPr algn="ctr" fontAlgn="ctr"/>
                      <a:r>
                        <a:rPr lang="en-US" sz="1200" u="none" strike="noStrike">
                          <a:effectLst/>
                        </a:rPr>
                        <a:t>1500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2011 Interiors Blvd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99236</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 San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California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206023808"/>
                  </a:ext>
                </a:extLst>
              </a:tr>
              <a:tr h="181306">
                <a:tc>
                  <a:txBody>
                    <a:bodyPr/>
                    <a:lstStyle/>
                    <a:p>
                      <a:pPr algn="ctr" fontAlgn="ctr"/>
                      <a:r>
                        <a:rPr lang="en-US" sz="1200" u="none" strike="noStrike">
                          <a:effectLst/>
                        </a:rPr>
                        <a:t>1600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2007 Zagora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50090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 Brun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New Jersey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20189624"/>
                  </a:ext>
                </a:extLst>
              </a:tr>
              <a:tr h="181306">
                <a:tc>
                  <a:txBody>
                    <a:bodyPr/>
                    <a:lstStyle/>
                    <a:p>
                      <a:pPr algn="ctr" fontAlgn="ctr"/>
                      <a:r>
                        <a:rPr lang="en-US" sz="1200" u="none" strike="noStrike">
                          <a:effectLst/>
                        </a:rPr>
                        <a:t>1700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2004 Charade 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98199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Seattle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Washington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416420140"/>
                  </a:ext>
                </a:extLst>
              </a:tr>
              <a:tr h="181306">
                <a:tc>
                  <a:txBody>
                    <a:bodyPr/>
                    <a:lstStyle/>
                    <a:p>
                      <a:pPr algn="ctr" fontAlgn="ctr"/>
                      <a:r>
                        <a:rPr lang="en-US" sz="1200" u="none" strike="noStrike">
                          <a:effectLst/>
                        </a:rPr>
                        <a:t>1800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147 Spadina Ave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M5V 2L7</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Toronto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Ontario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09626020"/>
                  </a:ext>
                </a:extLst>
              </a:tr>
              <a:tr h="181306">
                <a:tc>
                  <a:txBody>
                    <a:bodyPr/>
                    <a:lstStyle/>
                    <a:p>
                      <a:pPr algn="ctr" fontAlgn="ctr"/>
                      <a:r>
                        <a:rPr lang="en-US" sz="1200" u="none" strike="noStrike">
                          <a:effectLst/>
                        </a:rPr>
                        <a:t>1900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6092 Boxwood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YSW 9T2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Whitehorse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Yukon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985150523"/>
                  </a:ext>
                </a:extLst>
              </a:tr>
              <a:tr h="181306">
                <a:tc>
                  <a:txBody>
                    <a:bodyPr/>
                    <a:lstStyle/>
                    <a:p>
                      <a:pPr algn="ctr" fontAlgn="ctr"/>
                      <a:r>
                        <a:rPr lang="en-US" sz="1200" u="none" strike="noStrike">
                          <a:effectLst/>
                        </a:rPr>
                        <a:t>2000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40-5-12 Laogianggen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190518</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Beijing</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CN</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51222913"/>
                  </a:ext>
                </a:extLst>
              </a:tr>
              <a:tr h="181306">
                <a:tc>
                  <a:txBody>
                    <a:bodyPr/>
                    <a:lstStyle/>
                    <a:p>
                      <a:pPr algn="ctr" fontAlgn="ctr"/>
                      <a:r>
                        <a:rPr lang="en-US" sz="1200" u="none" strike="noStrike">
                          <a:effectLst/>
                        </a:rPr>
                        <a:t>2100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1298 Vileparle (E)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490231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Bombay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Maharashtra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IN</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1992578"/>
                  </a:ext>
                </a:extLst>
              </a:tr>
              <a:tr h="181306">
                <a:tc>
                  <a:txBody>
                    <a:bodyPr/>
                    <a:lstStyle/>
                    <a:p>
                      <a:pPr algn="ctr" fontAlgn="ctr"/>
                      <a:r>
                        <a:rPr lang="en-US" sz="1200" u="none" strike="noStrike">
                          <a:effectLst/>
                        </a:rPr>
                        <a:t>2200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12-98 Victoria Stree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2901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Sydney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New South Wale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AU</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62807122"/>
                  </a:ext>
                </a:extLst>
              </a:tr>
              <a:tr h="181306">
                <a:tc>
                  <a:txBody>
                    <a:bodyPr/>
                    <a:lstStyle/>
                    <a:p>
                      <a:pPr algn="ctr" fontAlgn="ctr"/>
                      <a:r>
                        <a:rPr lang="en-US" sz="1200" u="none" strike="noStrike">
                          <a:effectLst/>
                        </a:rPr>
                        <a:t>2300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198 Clementi North</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540198</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Singapore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SG</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590764808"/>
                  </a:ext>
                </a:extLst>
              </a:tr>
              <a:tr h="181306">
                <a:tc>
                  <a:txBody>
                    <a:bodyPr/>
                    <a:lstStyle/>
                    <a:p>
                      <a:pPr algn="ctr" fontAlgn="ctr"/>
                      <a:r>
                        <a:rPr lang="en-US" sz="1200" u="none" strike="noStrike">
                          <a:effectLst/>
                        </a:rPr>
                        <a:t>2400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8204 Arthur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London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418261929"/>
                  </a:ext>
                </a:extLst>
              </a:tr>
              <a:tr h="181306">
                <a:tc>
                  <a:txBody>
                    <a:bodyPr/>
                    <a:lstStyle/>
                    <a:p>
                      <a:pPr algn="ctr" fontAlgn="ctr"/>
                      <a:r>
                        <a:rPr lang="en-US" sz="1200" u="none" strike="noStrike">
                          <a:effectLst/>
                        </a:rPr>
                        <a:t>2500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Magdalen Centre, The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OX9 9ZB</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77420791"/>
                  </a:ext>
                </a:extLst>
              </a:tr>
              <a:tr h="181306">
                <a:tc>
                  <a:txBody>
                    <a:bodyPr/>
                    <a:lstStyle/>
                    <a:p>
                      <a:pPr algn="ctr" fontAlgn="ctr"/>
                      <a:r>
                        <a:rPr lang="en-US" sz="1200" u="none" strike="noStrike">
                          <a:effectLst/>
                        </a:rPr>
                        <a:t>2600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9702 Chester Road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9629850293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Stretford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Manchester</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70706787"/>
                  </a:ext>
                </a:extLst>
              </a:tr>
              <a:tr h="181306">
                <a:tc>
                  <a:txBody>
                    <a:bodyPr/>
                    <a:lstStyle/>
                    <a:p>
                      <a:pPr algn="ctr" fontAlgn="ctr"/>
                      <a:r>
                        <a:rPr lang="en-US" sz="1200" u="none" strike="noStrike">
                          <a:effectLst/>
                        </a:rPr>
                        <a:t>2700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Schwanthalerstr. 703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80925</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Munich</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Bavaria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DE</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462263732"/>
                  </a:ext>
                </a:extLst>
              </a:tr>
              <a:tr h="181306">
                <a:tc>
                  <a:txBody>
                    <a:bodyPr/>
                    <a:lstStyle/>
                    <a:p>
                      <a:pPr algn="ctr" fontAlgn="ctr"/>
                      <a:r>
                        <a:rPr lang="en-US" sz="1200" u="none" strike="noStrike">
                          <a:effectLst/>
                        </a:rPr>
                        <a:t>2800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Rua Frei Caneca 1360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01307-002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Sao Paulo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Sao Paulo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BR</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873006938"/>
                  </a:ext>
                </a:extLst>
              </a:tr>
              <a:tr h="181306">
                <a:tc>
                  <a:txBody>
                    <a:bodyPr/>
                    <a:lstStyle/>
                    <a:p>
                      <a:pPr algn="ctr" fontAlgn="ctr"/>
                      <a:r>
                        <a:rPr lang="en-US" sz="1200" u="none" strike="noStrike">
                          <a:effectLst/>
                        </a:rPr>
                        <a:t>2900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 Rue des Corps-Sai</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1730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Geneva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Geneve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CH</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97488822"/>
                  </a:ext>
                </a:extLst>
              </a:tr>
              <a:tr h="181306">
                <a:tc>
                  <a:txBody>
                    <a:bodyPr/>
                    <a:lstStyle/>
                    <a:p>
                      <a:pPr algn="ctr" fontAlgn="ctr"/>
                      <a:r>
                        <a:rPr lang="en-US" sz="1200" u="none" strike="noStrike">
                          <a:effectLst/>
                        </a:rPr>
                        <a:t>3000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Murtenstrasse 921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3095</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Bern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CH</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682213468"/>
                  </a:ext>
                </a:extLst>
              </a:tr>
              <a:tr h="181306">
                <a:tc>
                  <a:txBody>
                    <a:bodyPr/>
                    <a:lstStyle/>
                    <a:p>
                      <a:pPr algn="ctr" fontAlgn="ctr"/>
                      <a:r>
                        <a:rPr lang="en-US" sz="1200" u="none" strike="noStrike">
                          <a:effectLst/>
                        </a:rPr>
                        <a:t>3100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Pieter Breughelstraa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3029SK</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Utrecht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Utrecht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NL</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018222538"/>
                  </a:ext>
                </a:extLst>
              </a:tr>
              <a:tr h="181306">
                <a:tc>
                  <a:txBody>
                    <a:bodyPr/>
                    <a:lstStyle/>
                    <a:p>
                      <a:pPr algn="ctr" fontAlgn="ctr"/>
                      <a:r>
                        <a:rPr lang="en-US" sz="1200" u="none" strike="noStrike">
                          <a:effectLst/>
                        </a:rPr>
                        <a:t>3200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Mariano Escobedo 999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11932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Mexico Cit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Distrito Feder</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MX</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48782918"/>
                  </a:ext>
                </a:extLst>
              </a:tr>
            </a:tbl>
          </a:graphicData>
        </a:graphic>
      </p:graphicFrame>
    </p:spTree>
    <p:extLst>
      <p:ext uri="{BB962C8B-B14F-4D97-AF65-F5344CB8AC3E}">
        <p14:creationId xmlns:p14="http://schemas.microsoft.com/office/powerpoint/2010/main" val="31672785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CB3E-A3E7-4FDA-939E-DAECF4998110}"/>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a:xfrm>
            <a:off x="838200" y="1825625"/>
            <a:ext cx="10515600" cy="4351338"/>
          </a:xfrm>
        </p:spPr>
        <p:txBody>
          <a:bodyPr/>
          <a:lstStyle/>
          <a:p>
            <a:pPr marL="0" indent="0">
              <a:buNone/>
            </a:pPr>
            <a:r>
              <a:rPr lang="en-US" dirty="0"/>
              <a:t>Consider the table: jobs</a:t>
            </a:r>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5378D78B-B44C-4FA6-9410-0C50CF0DC287}"/>
              </a:ext>
            </a:extLst>
          </p:cNvPr>
          <p:cNvGraphicFramePr>
            <a:graphicFrameLocks noGrp="1"/>
          </p:cNvGraphicFramePr>
          <p:nvPr/>
        </p:nvGraphicFramePr>
        <p:xfrm>
          <a:off x="965199" y="2355215"/>
          <a:ext cx="9592821" cy="3962400"/>
        </p:xfrm>
        <a:graphic>
          <a:graphicData uri="http://schemas.openxmlformats.org/drawingml/2006/table">
            <a:tbl>
              <a:tblPr>
                <a:tableStyleId>{5C22544A-7EE6-4342-B048-85BDC9FD1C3A}</a:tableStyleId>
              </a:tblPr>
              <a:tblGrid>
                <a:gridCol w="1709612">
                  <a:extLst>
                    <a:ext uri="{9D8B030D-6E8A-4147-A177-3AD203B41FA5}">
                      <a16:colId xmlns:a16="http://schemas.microsoft.com/office/drawing/2014/main" val="1844221039"/>
                    </a:ext>
                  </a:extLst>
                </a:gridCol>
                <a:gridCol w="3894115">
                  <a:extLst>
                    <a:ext uri="{9D8B030D-6E8A-4147-A177-3AD203B41FA5}">
                      <a16:colId xmlns:a16="http://schemas.microsoft.com/office/drawing/2014/main" val="3896992775"/>
                    </a:ext>
                  </a:extLst>
                </a:gridCol>
                <a:gridCol w="2042036">
                  <a:extLst>
                    <a:ext uri="{9D8B030D-6E8A-4147-A177-3AD203B41FA5}">
                      <a16:colId xmlns:a16="http://schemas.microsoft.com/office/drawing/2014/main" val="3670748368"/>
                    </a:ext>
                  </a:extLst>
                </a:gridCol>
                <a:gridCol w="1947058">
                  <a:extLst>
                    <a:ext uri="{9D8B030D-6E8A-4147-A177-3AD203B41FA5}">
                      <a16:colId xmlns:a16="http://schemas.microsoft.com/office/drawing/2014/main" val="651901864"/>
                    </a:ext>
                  </a:extLst>
                </a:gridCol>
              </a:tblGrid>
              <a:tr h="198120">
                <a:tc>
                  <a:txBody>
                    <a:bodyPr/>
                    <a:lstStyle/>
                    <a:p>
                      <a:pPr algn="ctr" fontAlgn="ctr"/>
                      <a:r>
                        <a:rPr lang="en-US" sz="1200" u="none" strike="noStrike">
                          <a:effectLst/>
                        </a:rPr>
                        <a:t>JOB_ID</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JOB_TITLE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MIN_SALARY</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MAX_SALARY</a:t>
                      </a:r>
                      <a:endParaRPr lang="en-US" sz="12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69164385"/>
                  </a:ext>
                </a:extLst>
              </a:tr>
              <a:tr h="198120">
                <a:tc>
                  <a:txBody>
                    <a:bodyPr/>
                    <a:lstStyle/>
                    <a:p>
                      <a:pPr algn="ctr" fontAlgn="ctr"/>
                      <a:r>
                        <a:rPr lang="en-US" sz="1200" u="none" strike="noStrike">
                          <a:effectLst/>
                        </a:rPr>
                        <a:t>AD_PRES</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President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1474666"/>
                  </a:ext>
                </a:extLst>
              </a:tr>
              <a:tr h="198120">
                <a:tc>
                  <a:txBody>
                    <a:bodyPr/>
                    <a:lstStyle/>
                    <a:p>
                      <a:pPr algn="ctr" fontAlgn="ctr"/>
                      <a:r>
                        <a:rPr lang="en-US" sz="1200" u="none" strike="noStrike">
                          <a:effectLst/>
                        </a:rPr>
                        <a:t>AD_VP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Administration Vice President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30000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2484080"/>
                  </a:ext>
                </a:extLst>
              </a:tr>
              <a:tr h="198120">
                <a:tc>
                  <a:txBody>
                    <a:bodyPr/>
                    <a:lstStyle/>
                    <a:p>
                      <a:pPr algn="ctr" fontAlgn="ctr"/>
                      <a:r>
                        <a:rPr lang="en-US" sz="1200" u="none" strike="noStrike">
                          <a:effectLst/>
                        </a:rPr>
                        <a:t>AD_ASST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Administration Assistant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6497624"/>
                  </a:ext>
                </a:extLst>
              </a:tr>
              <a:tr h="198120">
                <a:tc>
                  <a:txBody>
                    <a:bodyPr/>
                    <a:lstStyle/>
                    <a:p>
                      <a:pPr algn="ctr" fontAlgn="ctr"/>
                      <a:r>
                        <a:rPr lang="en-US" sz="1200" u="none" strike="noStrike">
                          <a:effectLst/>
                        </a:rPr>
                        <a:t>FI_MGR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Finance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5155572"/>
                  </a:ext>
                </a:extLst>
              </a:tr>
              <a:tr h="198120">
                <a:tc>
                  <a:txBody>
                    <a:bodyPr/>
                    <a:lstStyle/>
                    <a:p>
                      <a:pPr algn="ctr" fontAlgn="ctr"/>
                      <a:r>
                        <a:rPr lang="en-US" sz="1200" u="none" strike="noStrike">
                          <a:effectLst/>
                        </a:rPr>
                        <a:t>FI_ACCOUNT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Accountant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75089325"/>
                  </a:ext>
                </a:extLst>
              </a:tr>
              <a:tr h="198120">
                <a:tc>
                  <a:txBody>
                    <a:bodyPr/>
                    <a:lstStyle/>
                    <a:p>
                      <a:pPr algn="ctr" fontAlgn="ctr"/>
                      <a:r>
                        <a:rPr lang="en-US" sz="1200" u="none" strike="noStrike">
                          <a:effectLst/>
                        </a:rPr>
                        <a:t>AC_MGR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Accounting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3273420"/>
                  </a:ext>
                </a:extLst>
              </a:tr>
              <a:tr h="198120">
                <a:tc>
                  <a:txBody>
                    <a:bodyPr/>
                    <a:lstStyle/>
                    <a:p>
                      <a:pPr algn="ctr" fontAlgn="ctr"/>
                      <a:r>
                        <a:rPr lang="en-US" sz="1200" u="none" strike="noStrike">
                          <a:effectLst/>
                        </a:rPr>
                        <a:t>AC_ACCOUNT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Public Accountant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857504"/>
                  </a:ext>
                </a:extLst>
              </a:tr>
              <a:tr h="198120">
                <a:tc>
                  <a:txBody>
                    <a:bodyPr/>
                    <a:lstStyle/>
                    <a:p>
                      <a:pPr algn="ctr" fontAlgn="ctr"/>
                      <a:r>
                        <a:rPr lang="en-US" sz="1200" u="none" strike="noStrike">
                          <a:effectLst/>
                        </a:rPr>
                        <a:t>SA_MAN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Sales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9961556"/>
                  </a:ext>
                </a:extLst>
              </a:tr>
              <a:tr h="198120">
                <a:tc>
                  <a:txBody>
                    <a:bodyPr/>
                    <a:lstStyle/>
                    <a:p>
                      <a:pPr algn="ctr" fontAlgn="ctr"/>
                      <a:r>
                        <a:rPr lang="en-US" sz="1200" u="none" strike="noStrike">
                          <a:effectLst/>
                        </a:rPr>
                        <a:t>SA_REP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Sales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6000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12000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060133"/>
                  </a:ext>
                </a:extLst>
              </a:tr>
              <a:tr h="198120">
                <a:tc>
                  <a:txBody>
                    <a:bodyPr/>
                    <a:lstStyle/>
                    <a:p>
                      <a:pPr algn="ctr" fontAlgn="ctr"/>
                      <a:r>
                        <a:rPr lang="en-US" sz="1200" u="none" strike="noStrike">
                          <a:effectLst/>
                        </a:rPr>
                        <a:t>PU_MAN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Purchasing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080561"/>
                  </a:ext>
                </a:extLst>
              </a:tr>
              <a:tr h="198120">
                <a:tc>
                  <a:txBody>
                    <a:bodyPr/>
                    <a:lstStyle/>
                    <a:p>
                      <a:pPr algn="ctr" fontAlgn="ctr"/>
                      <a:r>
                        <a:rPr lang="en-US" sz="1200" u="none" strike="noStrike">
                          <a:effectLst/>
                        </a:rPr>
                        <a:t>PU_CLERK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Purchasing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54452386"/>
                  </a:ext>
                </a:extLst>
              </a:tr>
              <a:tr h="198120">
                <a:tc>
                  <a:txBody>
                    <a:bodyPr/>
                    <a:lstStyle/>
                    <a:p>
                      <a:pPr algn="ctr" fontAlgn="ctr"/>
                      <a:r>
                        <a:rPr lang="en-US" sz="1200" u="none" strike="noStrike">
                          <a:effectLst/>
                        </a:rPr>
                        <a:t>ST_MAN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Stock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6377103"/>
                  </a:ext>
                </a:extLst>
              </a:tr>
              <a:tr h="198120">
                <a:tc>
                  <a:txBody>
                    <a:bodyPr/>
                    <a:lstStyle/>
                    <a:p>
                      <a:pPr algn="ctr" fontAlgn="ctr"/>
                      <a:r>
                        <a:rPr lang="en-US" sz="1200" u="none" strike="noStrike">
                          <a:effectLst/>
                        </a:rPr>
                        <a:t>ST_CLERK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Stock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1032749"/>
                  </a:ext>
                </a:extLst>
              </a:tr>
              <a:tr h="198120">
                <a:tc>
                  <a:txBody>
                    <a:bodyPr/>
                    <a:lstStyle/>
                    <a:p>
                      <a:pPr algn="ctr" fontAlgn="ctr"/>
                      <a:r>
                        <a:rPr lang="en-US" sz="1200" u="none" strike="noStrike">
                          <a:effectLst/>
                        </a:rPr>
                        <a:t>SH_CLERK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Shipping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81065418"/>
                  </a:ext>
                </a:extLst>
              </a:tr>
              <a:tr h="198120">
                <a:tc>
                  <a:txBody>
                    <a:bodyPr/>
                    <a:lstStyle/>
                    <a:p>
                      <a:pPr algn="ctr" fontAlgn="ctr"/>
                      <a:r>
                        <a:rPr lang="en-US" sz="1200" u="none" strike="noStrike">
                          <a:effectLst/>
                        </a:rPr>
                        <a:t>IT_PROG</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Programmer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03869147"/>
                  </a:ext>
                </a:extLst>
              </a:tr>
              <a:tr h="198120">
                <a:tc>
                  <a:txBody>
                    <a:bodyPr/>
                    <a:lstStyle/>
                    <a:p>
                      <a:pPr algn="ctr" fontAlgn="ctr"/>
                      <a:r>
                        <a:rPr lang="en-US" sz="1200" u="none" strike="noStrike">
                          <a:effectLst/>
                        </a:rPr>
                        <a:t>MK_MAN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Marketing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8291159"/>
                  </a:ext>
                </a:extLst>
              </a:tr>
              <a:tr h="198120">
                <a:tc>
                  <a:txBody>
                    <a:bodyPr/>
                    <a:lstStyle/>
                    <a:p>
                      <a:pPr algn="ctr" fontAlgn="ctr"/>
                      <a:r>
                        <a:rPr lang="en-US" sz="1200" u="none" strike="noStrike">
                          <a:effectLst/>
                        </a:rPr>
                        <a:t>MK_REP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Marketing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1594253"/>
                  </a:ext>
                </a:extLst>
              </a:tr>
              <a:tr h="198120">
                <a:tc>
                  <a:txBody>
                    <a:bodyPr/>
                    <a:lstStyle/>
                    <a:p>
                      <a:pPr algn="ctr" fontAlgn="ctr"/>
                      <a:r>
                        <a:rPr lang="en-US" sz="1200" u="none" strike="noStrike">
                          <a:effectLst/>
                        </a:rPr>
                        <a:t>HR_REP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Human Resources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7220746"/>
                  </a:ext>
                </a:extLst>
              </a:tr>
              <a:tr h="198120">
                <a:tc>
                  <a:txBody>
                    <a:bodyPr/>
                    <a:lstStyle/>
                    <a:p>
                      <a:pPr algn="ctr" fontAlgn="ctr"/>
                      <a:r>
                        <a:rPr lang="en-US" sz="1200" u="none" strike="noStrike">
                          <a:effectLst/>
                        </a:rPr>
                        <a:t>PR_REP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Public Relations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10500</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04319144"/>
                  </a:ext>
                </a:extLst>
              </a:tr>
            </a:tbl>
          </a:graphicData>
        </a:graphic>
      </p:graphicFrame>
    </p:spTree>
    <p:extLst>
      <p:ext uri="{BB962C8B-B14F-4D97-AF65-F5344CB8AC3E}">
        <p14:creationId xmlns:p14="http://schemas.microsoft.com/office/powerpoint/2010/main" val="5131109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and the salary of the employees who have a higher salary than the employee whose </a:t>
            </a:r>
            <a:r>
              <a:rPr lang="en-US" dirty="0" err="1"/>
              <a:t>last_name</a:t>
            </a:r>
            <a:r>
              <a:rPr lang="en-US" dirty="0"/>
              <a:t>=‘Bull’</a:t>
            </a:r>
          </a:p>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of all employees who works in the IT department.</a:t>
            </a:r>
          </a:p>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of the employees who have a manager and worked in a USA based department.</a:t>
            </a:r>
          </a:p>
          <a:p>
            <a:pPr marL="514350" indent="-514350">
              <a:buFont typeface="+mj-lt"/>
              <a:buAutoNum type="arabicPeriod"/>
            </a:pPr>
            <a:r>
              <a:rPr lang="en-US" dirty="0"/>
              <a:t>Write a SQL query to find those employees who earn more than the average salary. Return employee ID, first name, last name.</a:t>
            </a:r>
          </a:p>
          <a:p>
            <a:pPr marL="514350" indent="-514350">
              <a:buFont typeface="+mj-lt"/>
              <a:buAutoNum type="arabicPeriod"/>
            </a:pPr>
            <a:r>
              <a:rPr lang="en-US" dirty="0"/>
              <a:t>write a SQL query to find those employees whose department is located at ‘Toronto’. Return first name, last name, employee ID, job ID.</a:t>
            </a:r>
          </a:p>
          <a:p>
            <a:pPr marL="514350" indent="-514350">
              <a:buFont typeface="+mj-lt"/>
              <a:buAutoNum type="arabicPeriod"/>
            </a:pPr>
            <a:r>
              <a:rPr lang="en-US" dirty="0"/>
              <a:t>Write a SQL query to find those employees who report to that manager whose first name is ‘Payam’. Return first name, last name, employee ID and salary</a:t>
            </a:r>
          </a:p>
        </p:txBody>
      </p:sp>
    </p:spTree>
    <p:extLst>
      <p:ext uri="{BB962C8B-B14F-4D97-AF65-F5344CB8AC3E}">
        <p14:creationId xmlns:p14="http://schemas.microsoft.com/office/powerpoint/2010/main" val="7651985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514350" indent="-514350">
              <a:buFont typeface="+mj-lt"/>
              <a:buAutoNum type="arabicPeriod" startAt="7"/>
            </a:pPr>
            <a:r>
              <a:rPr lang="en-US" dirty="0"/>
              <a:t>Write a SQL query to find all those departments where at least one employee is employed. Return department name</a:t>
            </a:r>
          </a:p>
          <a:p>
            <a:pPr marL="514350" indent="-514350">
              <a:buFont typeface="+mj-lt"/>
              <a:buAutoNum type="arabicPeriod" startAt="7"/>
            </a:pPr>
            <a:r>
              <a:rPr lang="en-US" dirty="0"/>
              <a:t>write a SQL query to find those employees who do not work in the departments where managers’ IDs are between 100 and 200 (Begin and end values are included.). Return all the fields of the employees</a:t>
            </a:r>
          </a:p>
          <a:p>
            <a:pPr marL="514350" indent="-514350">
              <a:buFont typeface="+mj-lt"/>
              <a:buAutoNum type="arabicPeriod" startAt="7"/>
            </a:pPr>
            <a:r>
              <a:rPr lang="en-US" dirty="0"/>
              <a:t>From the following table, write a SQL query to find those employees whose salary matches the lowest salary of any of the departments. Return first name, last name and department ID.</a:t>
            </a:r>
          </a:p>
          <a:p>
            <a:pPr marL="514350" indent="-514350">
              <a:buFont typeface="+mj-lt"/>
              <a:buAutoNum type="arabicPeriod" startAt="7"/>
            </a:pPr>
            <a:r>
              <a:rPr lang="en-US" dirty="0"/>
              <a:t>Write a query to find the name (</a:t>
            </a:r>
            <a:r>
              <a:rPr lang="en-US" dirty="0" err="1"/>
              <a:t>first_name</a:t>
            </a:r>
            <a:r>
              <a:rPr lang="en-US" dirty="0"/>
              <a:t>, </a:t>
            </a:r>
            <a:r>
              <a:rPr lang="en-US" dirty="0" err="1"/>
              <a:t>last_name</a:t>
            </a:r>
            <a:r>
              <a:rPr lang="en-US" dirty="0"/>
              <a:t>) of the employees who are managers.</a:t>
            </a:r>
          </a:p>
          <a:p>
            <a:pPr marL="514350" indent="-514350">
              <a:buFont typeface="+mj-lt"/>
              <a:buAutoNum type="arabicPeriod" startAt="7"/>
            </a:pPr>
            <a:r>
              <a:rPr lang="en-US" dirty="0"/>
              <a:t>write a SQL query to find those employees whose salary is lower than that of employees whose job title is "MK_MAN". Exclude employees of Job title ‘MK_MAN’. Return employee ID, first name, last name, job ID</a:t>
            </a:r>
          </a:p>
          <a:p>
            <a:pPr marL="514350" indent="-514350">
              <a:buFont typeface="+mj-lt"/>
              <a:buAutoNum type="arabicPeriod" startAt="7"/>
            </a:pPr>
            <a:r>
              <a:rPr lang="en-US" dirty="0"/>
              <a:t>Write a query to find the name (</a:t>
            </a:r>
            <a:r>
              <a:rPr lang="en-US" dirty="0" err="1"/>
              <a:t>first_name</a:t>
            </a:r>
            <a:r>
              <a:rPr lang="en-US" dirty="0"/>
              <a:t>, </a:t>
            </a:r>
            <a:r>
              <a:rPr lang="en-US" dirty="0" err="1"/>
              <a:t>last_name</a:t>
            </a:r>
            <a:r>
              <a:rPr lang="en-US" dirty="0"/>
              <a:t>), and salary of the employees whose salary is greater than the average salary.</a:t>
            </a:r>
          </a:p>
        </p:txBody>
      </p:sp>
    </p:spTree>
    <p:extLst>
      <p:ext uri="{BB962C8B-B14F-4D97-AF65-F5344CB8AC3E}">
        <p14:creationId xmlns:p14="http://schemas.microsoft.com/office/powerpoint/2010/main" val="10356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E2E9FA75-3831-4121-9986-0027286233E2}"/>
              </a:ext>
            </a:extLst>
          </p:cNvPr>
          <p:cNvSpPr txBox="1">
            <a:spLocks noChangeArrowheads="1"/>
          </p:cNvSpPr>
          <p:nvPr/>
        </p:nvSpPr>
        <p:spPr bwMode="auto">
          <a:xfrm>
            <a:off x="1976438" y="364478"/>
            <a:ext cx="7973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DDL, DML, DCL, and the database development process</a:t>
            </a:r>
          </a:p>
        </p:txBody>
      </p:sp>
      <p:pic>
        <p:nvPicPr>
          <p:cNvPr id="10243" name="Picture 4" descr="Noname.jpg">
            <a:extLst>
              <a:ext uri="{FF2B5EF4-FFF2-40B4-BE49-F238E27FC236}">
                <a16:creationId xmlns:a16="http://schemas.microsoft.com/office/drawing/2014/main" id="{03C8357D-028F-4DBB-8128-057CE15298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2864" y="1033464"/>
            <a:ext cx="7183437"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PRACTICE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0" indent="0">
              <a:buNone/>
            </a:pPr>
            <a:r>
              <a:rPr lang="en-US" dirty="0"/>
              <a:t>13. Write a query to find the name (</a:t>
            </a:r>
            <a:r>
              <a:rPr lang="en-US" dirty="0" err="1"/>
              <a:t>first_name</a:t>
            </a:r>
            <a:r>
              <a:rPr lang="en-US" dirty="0"/>
              <a:t>, </a:t>
            </a:r>
            <a:r>
              <a:rPr lang="en-US" dirty="0" err="1"/>
              <a:t>last_name</a:t>
            </a:r>
            <a:r>
              <a:rPr lang="en-US" dirty="0"/>
              <a:t>), and salary of the employees whose salary is equal to the minimum salary for their job grade.</a:t>
            </a:r>
          </a:p>
          <a:p>
            <a:pPr marL="0" indent="0">
              <a:buNone/>
            </a:pPr>
            <a:r>
              <a:rPr lang="en-US" dirty="0"/>
              <a:t>14. Write a query to find the name (</a:t>
            </a:r>
            <a:r>
              <a:rPr lang="en-US" dirty="0" err="1"/>
              <a:t>first_name</a:t>
            </a:r>
            <a:r>
              <a:rPr lang="en-US" dirty="0"/>
              <a:t>, </a:t>
            </a:r>
            <a:r>
              <a:rPr lang="en-US" dirty="0" err="1"/>
              <a:t>last_name</a:t>
            </a:r>
            <a:r>
              <a:rPr lang="en-US" dirty="0"/>
              <a:t>), and salary of the employees who earns more than the average salary and works in any of the IT departments.</a:t>
            </a:r>
          </a:p>
          <a:p>
            <a:pPr marL="0" indent="0">
              <a:buNone/>
            </a:pPr>
            <a:r>
              <a:rPr lang="en-US" dirty="0"/>
              <a:t> 15. Write a query to find the name (</a:t>
            </a:r>
            <a:r>
              <a:rPr lang="en-US" dirty="0" err="1"/>
              <a:t>first_name</a:t>
            </a:r>
            <a:r>
              <a:rPr lang="en-US" dirty="0"/>
              <a:t>, </a:t>
            </a:r>
            <a:r>
              <a:rPr lang="en-US" dirty="0" err="1"/>
              <a:t>last_name</a:t>
            </a:r>
            <a:r>
              <a:rPr lang="en-US" dirty="0"/>
              <a:t>), and salary of the employees who earns more than the earning of Mr. Bell.</a:t>
            </a:r>
          </a:p>
          <a:p>
            <a:pPr marL="0" indent="0">
              <a:buNone/>
            </a:pPr>
            <a:r>
              <a:rPr lang="en-US" dirty="0"/>
              <a:t>16. Write a query to find the name (</a:t>
            </a:r>
            <a:r>
              <a:rPr lang="en-US" dirty="0" err="1"/>
              <a:t>first_name</a:t>
            </a:r>
            <a:r>
              <a:rPr lang="en-US" dirty="0"/>
              <a:t>, </a:t>
            </a:r>
            <a:r>
              <a:rPr lang="en-US" dirty="0" err="1"/>
              <a:t>last_name</a:t>
            </a:r>
            <a:r>
              <a:rPr lang="en-US" dirty="0"/>
              <a:t>), and salary of the employees who earn the same salary as the minimum salary for all departments. </a:t>
            </a:r>
          </a:p>
          <a:p>
            <a:pPr marL="0" indent="0">
              <a:buNone/>
            </a:pPr>
            <a:r>
              <a:rPr lang="en-US" dirty="0"/>
              <a:t>17. Write a query to find the name (</a:t>
            </a:r>
            <a:r>
              <a:rPr lang="en-US" dirty="0" err="1"/>
              <a:t>first_name</a:t>
            </a:r>
            <a:r>
              <a:rPr lang="en-US" dirty="0"/>
              <a:t>, </a:t>
            </a:r>
            <a:r>
              <a:rPr lang="en-US" dirty="0" err="1"/>
              <a:t>last_name</a:t>
            </a:r>
            <a:r>
              <a:rPr lang="en-US" dirty="0"/>
              <a:t>), and salary of the employees whose salary is greater than the average salary of all departments.</a:t>
            </a:r>
          </a:p>
          <a:p>
            <a:pPr marL="0" indent="0">
              <a:buNone/>
            </a:pPr>
            <a:r>
              <a:rPr lang="en-US" dirty="0"/>
              <a:t>18. Write a query to find the 3rd maximum salary in the employees table.</a:t>
            </a:r>
          </a:p>
          <a:p>
            <a:pPr marL="0" indent="0">
              <a:buNone/>
            </a:pPr>
            <a:endParaRPr lang="en-US" dirty="0"/>
          </a:p>
        </p:txBody>
      </p:sp>
    </p:spTree>
    <p:extLst>
      <p:ext uri="{BB962C8B-B14F-4D97-AF65-F5344CB8AC3E}">
        <p14:creationId xmlns:p14="http://schemas.microsoft.com/office/powerpoint/2010/main" val="287312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AA9A560-D125-48B3-A1D6-13C474A25649}"/>
              </a:ext>
            </a:extLst>
          </p:cNvPr>
          <p:cNvSpPr>
            <a:spLocks noGrp="1" noChangeArrowheads="1"/>
          </p:cNvSpPr>
          <p:nvPr>
            <p:ph type="title"/>
          </p:nvPr>
        </p:nvSpPr>
        <p:spPr>
          <a:xfrm>
            <a:off x="1238250" y="757238"/>
            <a:ext cx="7772400" cy="1143000"/>
          </a:xfrm>
        </p:spPr>
        <p:txBody>
          <a:bodyPr/>
          <a:lstStyle/>
          <a:p>
            <a:pPr eaLnBrk="1" hangingPunct="1"/>
            <a:r>
              <a:rPr lang="en-US" altLang="en-PK" dirty="0"/>
              <a:t>SQL Database Definition</a:t>
            </a:r>
          </a:p>
        </p:txBody>
      </p:sp>
      <p:sp>
        <p:nvSpPr>
          <p:cNvPr id="11267" name="Rectangle 3">
            <a:extLst>
              <a:ext uri="{FF2B5EF4-FFF2-40B4-BE49-F238E27FC236}">
                <a16:creationId xmlns:a16="http://schemas.microsoft.com/office/drawing/2014/main" id="{96019596-E287-4F2E-93C2-8C3B6E074882}"/>
              </a:ext>
            </a:extLst>
          </p:cNvPr>
          <p:cNvSpPr>
            <a:spLocks noGrp="1" noChangeArrowheads="1"/>
          </p:cNvSpPr>
          <p:nvPr>
            <p:ph idx="1"/>
          </p:nvPr>
        </p:nvSpPr>
        <p:spPr>
          <a:xfrm>
            <a:off x="821635" y="1719470"/>
            <a:ext cx="9992139" cy="4800600"/>
          </a:xfrm>
        </p:spPr>
        <p:txBody>
          <a:bodyPr anchor="ctr"/>
          <a:lstStyle/>
          <a:p>
            <a:pPr eaLnBrk="1" hangingPunct="1"/>
            <a:r>
              <a:rPr lang="en-US" altLang="en-US" sz="2800" dirty="0">
                <a:latin typeface="Calibri" panose="020F0502020204030204" pitchFamily="34" charset="0"/>
                <a:cs typeface="Calibri" panose="020F0502020204030204" pitchFamily="34" charset="0"/>
              </a:rPr>
              <a:t>Data Definition Language (DDL)</a:t>
            </a:r>
          </a:p>
          <a:p>
            <a:pPr eaLnBrk="1" hangingPunct="1"/>
            <a:r>
              <a:rPr lang="en-US" altLang="en-US" sz="2800" dirty="0">
                <a:latin typeface="Calibri" panose="020F0502020204030204" pitchFamily="34" charset="0"/>
                <a:cs typeface="Calibri" panose="020F0502020204030204" pitchFamily="34" charset="0"/>
              </a:rPr>
              <a:t>Major CREATE statements:</a:t>
            </a:r>
          </a:p>
          <a:p>
            <a:pPr lvl="1" eaLnBrk="1" hangingPunct="1">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CREATE SCHEMA–defines a portion of the database owned by a particular user</a:t>
            </a:r>
          </a:p>
          <a:p>
            <a:pPr lvl="1" eaLnBrk="1" hangingPunct="1">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CREATE TABLE–defines a new table and its columns</a:t>
            </a:r>
          </a:p>
          <a:p>
            <a:pPr lvl="1" eaLnBrk="1" hangingPunct="1">
              <a:buFont typeface="Wingdings" panose="05000000000000000000" pitchFamily="2" charset="2"/>
              <a:buChar char="v"/>
            </a:pPr>
            <a:r>
              <a:rPr lang="en-US" altLang="en-US" sz="2400" dirty="0">
                <a:latin typeface="Calibri" panose="020F0502020204030204" pitchFamily="34" charset="0"/>
                <a:cs typeface="Calibri" panose="020F0502020204030204" pitchFamily="34" charset="0"/>
              </a:rPr>
              <a:t>CREATE VIEW–defines a logical table from one or more tables or views</a:t>
            </a:r>
          </a:p>
          <a:p>
            <a:pPr lvl="1" eaLnBrk="1" hangingPunct="1"/>
            <a:endParaRPr lang="en-US" altLang="en-US" sz="2400" dirty="0">
              <a:latin typeface="Calibri" panose="020F0502020204030204" pitchFamily="34" charset="0"/>
              <a:cs typeface="Calibri" panose="020F0502020204030204"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F521-AE26-4315-AEA1-EC74AE2D721C}"/>
              </a:ext>
            </a:extLst>
          </p:cNvPr>
          <p:cNvSpPr>
            <a:spLocks noGrp="1"/>
          </p:cNvSpPr>
          <p:nvPr>
            <p:ph type="title"/>
          </p:nvPr>
        </p:nvSpPr>
        <p:spPr/>
        <p:txBody>
          <a:bodyPr/>
          <a:lstStyle/>
          <a:p>
            <a:r>
              <a:rPr lang="en-US" dirty="0"/>
              <a:t>DATABASE/SCHEMA</a:t>
            </a:r>
            <a:endParaRPr lang="en-PK" dirty="0"/>
          </a:p>
        </p:txBody>
      </p:sp>
      <p:sp>
        <p:nvSpPr>
          <p:cNvPr id="3" name="Content Placeholder 2">
            <a:extLst>
              <a:ext uri="{FF2B5EF4-FFF2-40B4-BE49-F238E27FC236}">
                <a16:creationId xmlns:a16="http://schemas.microsoft.com/office/drawing/2014/main" id="{B46CE5FD-A67D-4066-9CBF-6F588F5EC998}"/>
              </a:ext>
            </a:extLst>
          </p:cNvPr>
          <p:cNvSpPr>
            <a:spLocks noGrp="1"/>
          </p:cNvSpPr>
          <p:nvPr>
            <p:ph idx="1"/>
          </p:nvPr>
        </p:nvSpPr>
        <p:spPr>
          <a:xfrm>
            <a:off x="874643" y="1683026"/>
            <a:ext cx="10128403" cy="5009323"/>
          </a:xfrm>
        </p:spPr>
        <p:txBody>
          <a:bodyPr>
            <a:normAutofit/>
          </a:bodyPr>
          <a:lstStyle/>
          <a:p>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DATABASE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SCHEMA</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IF</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0077AA"/>
                </a:solidFill>
                <a:effectLst/>
                <a:latin typeface="Liberation Mono"/>
              </a:rPr>
              <a:t>EXISTS</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err="1">
                <a:solidFill>
                  <a:srgbClr val="000000"/>
                </a:solidFill>
                <a:effectLst/>
                <a:latin typeface="Liberation Mono"/>
              </a:rPr>
              <a:t>db_name</a:t>
            </a:r>
            <a:r>
              <a:rPr lang="en-US" b="0" i="0" dirty="0">
                <a:solidFill>
                  <a:srgbClr val="000000"/>
                </a:solidFill>
                <a:effectLst/>
                <a:latin typeface="Liberation Mono"/>
              </a:rPr>
              <a:t> </a:t>
            </a:r>
          </a:p>
          <a:p>
            <a:pPr marL="0" indent="0">
              <a:buNone/>
            </a:pPr>
            <a:r>
              <a:rPr lang="en-US" b="0" i="0" dirty="0">
                <a:solidFill>
                  <a:srgbClr val="999999"/>
                </a:solidFill>
                <a:effectLst/>
                <a:latin typeface="Liberation Mono"/>
              </a:rPr>
              <a:t>	[</a:t>
            </a:r>
            <a:r>
              <a:rPr lang="en-US" b="0" i="1" dirty="0" err="1">
                <a:solidFill>
                  <a:srgbClr val="000000"/>
                </a:solidFill>
                <a:effectLst/>
                <a:latin typeface="Liberation Mono"/>
              </a:rPr>
              <a:t>create_option</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endParaRPr lang="en-US" sz="300" dirty="0">
              <a:solidFill>
                <a:srgbClr val="000000"/>
              </a:solidFill>
              <a:latin typeface="Liberation Mono"/>
            </a:endParaRPr>
          </a:p>
          <a:p>
            <a:r>
              <a:rPr lang="en-US" b="0" i="1" dirty="0" err="1">
                <a:solidFill>
                  <a:srgbClr val="000000"/>
                </a:solidFill>
                <a:effectLst/>
                <a:latin typeface="Liberation Mono"/>
              </a:rPr>
              <a:t>create_option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DEFAULT</a:t>
            </a:r>
            <a:r>
              <a:rPr lang="en-US" b="0" i="0" dirty="0">
                <a:solidFill>
                  <a:srgbClr val="999999"/>
                </a:solidFill>
                <a:effectLst/>
                <a:latin typeface="Liberation Mono"/>
              </a:rPr>
              <a:t>]</a:t>
            </a:r>
          </a:p>
          <a:p>
            <a:pPr marL="0" indent="0">
              <a:buNone/>
            </a:pPr>
            <a:r>
              <a:rPr lang="en-US" dirty="0">
                <a:solidFill>
                  <a:srgbClr val="999999"/>
                </a:solidFill>
                <a:latin typeface="Liberation Mono"/>
              </a:rPr>
              <a:t>	</a:t>
            </a:r>
            <a:r>
              <a:rPr lang="en-US" b="0" i="0" dirty="0">
                <a:solidFill>
                  <a:srgbClr val="000000"/>
                </a:solidFill>
                <a:effectLst/>
                <a:latin typeface="Liberation Mono"/>
              </a:rPr>
              <a:t> { </a:t>
            </a:r>
            <a:r>
              <a:rPr lang="en-US" b="0" i="0" dirty="0">
                <a:solidFill>
                  <a:srgbClr val="0077AA"/>
                </a:solidFill>
                <a:effectLst/>
                <a:latin typeface="Liberation Mono"/>
              </a:rPr>
              <a:t>CHARACTER</a:t>
            </a:r>
            <a:r>
              <a:rPr lang="en-US" b="0" i="0" dirty="0">
                <a:solidFill>
                  <a:srgbClr val="000000"/>
                </a:solidFill>
                <a:effectLst/>
                <a:latin typeface="Liberation Mono"/>
              </a:rPr>
              <a:t> </a:t>
            </a: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A67F59"/>
                </a:solidFill>
                <a:effectLst/>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err="1">
                <a:solidFill>
                  <a:srgbClr val="000000"/>
                </a:solidFill>
                <a:effectLst/>
                <a:latin typeface="Liberation Mono"/>
              </a:rPr>
              <a:t>charset_name</a:t>
            </a:r>
            <a:r>
              <a:rPr lang="en-US" b="0" i="0" dirty="0">
                <a:solidFill>
                  <a:srgbClr val="000000"/>
                </a:solidFill>
                <a:effectLst/>
                <a:latin typeface="Liberation Mono"/>
              </a:rPr>
              <a:t> </a:t>
            </a:r>
          </a:p>
          <a:p>
            <a:pPr marL="0" indent="0">
              <a:buNone/>
            </a:pPr>
            <a:r>
              <a:rPr lang="en-US" dirty="0">
                <a:solidFill>
                  <a:srgbClr val="000000"/>
                </a:solidFill>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COLLATE</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A67F59"/>
                </a:solidFill>
                <a:effectLst/>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err="1">
                <a:solidFill>
                  <a:srgbClr val="000000"/>
                </a:solidFill>
                <a:effectLst/>
                <a:latin typeface="Liberation Mono"/>
              </a:rPr>
              <a:t>collation_name</a:t>
            </a:r>
            <a:r>
              <a:rPr lang="en-US" b="0" i="0" dirty="0">
                <a:solidFill>
                  <a:srgbClr val="000000"/>
                </a:solidFill>
                <a:effectLst/>
                <a:latin typeface="Liberation Mono"/>
              </a:rPr>
              <a:t> </a:t>
            </a:r>
          </a:p>
          <a:p>
            <a:pPr marL="0" indent="0">
              <a:buNone/>
            </a:pPr>
            <a:r>
              <a:rPr lang="en-US" dirty="0">
                <a:solidFill>
                  <a:srgbClr val="000000"/>
                </a:solidFill>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ENCRYPTION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A67F59"/>
                </a:solidFill>
                <a:effectLst/>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669900"/>
                </a:solidFill>
                <a:effectLst/>
                <a:latin typeface="Liberation Mono"/>
              </a:rPr>
              <a:t>'Y'</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669900"/>
                </a:solidFill>
                <a:effectLst/>
                <a:latin typeface="Liberation Mono"/>
              </a:rPr>
              <a:t>'N’</a:t>
            </a:r>
            <a:r>
              <a:rPr lang="en-US" b="0" i="0" dirty="0">
                <a:solidFill>
                  <a:srgbClr val="000000"/>
                </a:solidFill>
                <a:effectLst/>
                <a:latin typeface="Liberation Mono"/>
              </a:rPr>
              <a:t>} }</a:t>
            </a:r>
          </a:p>
          <a:p>
            <a:pPr marL="0" indent="0">
              <a:buNone/>
            </a:pPr>
            <a:endParaRPr lang="en-US" sz="500" dirty="0">
              <a:solidFill>
                <a:srgbClr val="000000"/>
              </a:solidFill>
              <a:latin typeface="Liberation Mono"/>
            </a:endParaRPr>
          </a:p>
          <a:p>
            <a:r>
              <a:rPr lang="en-US" dirty="0">
                <a:solidFill>
                  <a:srgbClr val="0077AA"/>
                </a:solidFill>
                <a:latin typeface="Liberation Mono"/>
              </a:rPr>
              <a:t>SHOW DATABASES</a:t>
            </a:r>
          </a:p>
          <a:p>
            <a:r>
              <a:rPr lang="en-US" dirty="0">
                <a:solidFill>
                  <a:srgbClr val="0077AA"/>
                </a:solidFill>
                <a:latin typeface="Liberation Mono"/>
              </a:rPr>
              <a:t>DROP DATABASE </a:t>
            </a:r>
            <a:r>
              <a:rPr lang="en-US" dirty="0" err="1">
                <a:solidFill>
                  <a:srgbClr val="0077AA"/>
                </a:solidFill>
                <a:latin typeface="Liberation Mono"/>
              </a:rPr>
              <a:t>db_name</a:t>
            </a:r>
            <a:endParaRPr lang="en-US" dirty="0">
              <a:solidFill>
                <a:srgbClr val="0077AA"/>
              </a:solidFill>
              <a:latin typeface="Liberation Mono"/>
            </a:endParaRPr>
          </a:p>
          <a:p>
            <a:r>
              <a:rPr lang="en-US" b="0" i="0" dirty="0">
                <a:solidFill>
                  <a:srgbClr val="0000CD"/>
                </a:solidFill>
                <a:effectLst/>
                <a:latin typeface="Consolas" panose="020B0609020204030204" pitchFamily="49" charset="0"/>
              </a:rPr>
              <a:t>BACKUP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DATABASE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testDB</a:t>
            </a:r>
            <a:br>
              <a:rPr lang="en-US" dirty="0"/>
            </a:br>
            <a:r>
              <a:rPr lang="en-US" b="0" i="0" dirty="0">
                <a:solidFill>
                  <a:srgbClr val="0000CD"/>
                </a:solidFill>
                <a:effectLst/>
                <a:latin typeface="Consolas" panose="020B0609020204030204" pitchFamily="49" charset="0"/>
              </a:rPr>
              <a:t>TO</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DISK</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'D:\backups\</a:t>
            </a:r>
            <a:r>
              <a:rPr lang="en-US" b="0" i="0" dirty="0" err="1">
                <a:solidFill>
                  <a:srgbClr val="A52A2A"/>
                </a:solidFill>
                <a:effectLst/>
                <a:latin typeface="Consolas" panose="020B0609020204030204" pitchFamily="49" charset="0"/>
              </a:rPr>
              <a:t>testDB.bak</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WITH</a:t>
            </a:r>
            <a:r>
              <a:rPr lang="en-US" b="0" i="0" dirty="0">
                <a:solidFill>
                  <a:srgbClr val="000000"/>
                </a:solidFill>
                <a:effectLst/>
                <a:latin typeface="Consolas" panose="020B0609020204030204" pitchFamily="49" charset="0"/>
              </a:rPr>
              <a:t> DIFFERENTIAL;</a:t>
            </a:r>
            <a:endParaRPr lang="en-PK" dirty="0">
              <a:solidFill>
                <a:srgbClr val="0077AA"/>
              </a:solidFill>
              <a:latin typeface="Liberation Mono"/>
            </a:endParaRPr>
          </a:p>
        </p:txBody>
      </p:sp>
    </p:spTree>
    <p:extLst>
      <p:ext uri="{BB962C8B-B14F-4D97-AF65-F5344CB8AC3E}">
        <p14:creationId xmlns:p14="http://schemas.microsoft.com/office/powerpoint/2010/main" val="23202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63C668B-03FF-4DB0-9538-4DC02C823653}"/>
              </a:ext>
            </a:extLst>
          </p:cNvPr>
          <p:cNvSpPr>
            <a:spLocks noGrp="1" noChangeArrowheads="1"/>
          </p:cNvSpPr>
          <p:nvPr>
            <p:ph type="title"/>
          </p:nvPr>
        </p:nvSpPr>
        <p:spPr>
          <a:xfrm>
            <a:off x="1371600" y="129749"/>
            <a:ext cx="4724400" cy="1143000"/>
          </a:xfrm>
        </p:spPr>
        <p:txBody>
          <a:bodyPr/>
          <a:lstStyle/>
          <a:p>
            <a:pPr eaLnBrk="1" hangingPunct="1"/>
            <a:r>
              <a:rPr lang="en-US" altLang="en-PK" dirty="0"/>
              <a:t>Table Creation</a:t>
            </a:r>
          </a:p>
        </p:txBody>
      </p:sp>
      <p:sp>
        <p:nvSpPr>
          <p:cNvPr id="12292" name="Text Box 3">
            <a:extLst>
              <a:ext uri="{FF2B5EF4-FFF2-40B4-BE49-F238E27FC236}">
                <a16:creationId xmlns:a16="http://schemas.microsoft.com/office/drawing/2014/main" id="{15BE5BDC-EEBC-4BBB-9216-FAC18EA0E9B7}"/>
              </a:ext>
            </a:extLst>
          </p:cNvPr>
          <p:cNvSpPr txBox="1">
            <a:spLocks noChangeArrowheads="1"/>
          </p:cNvSpPr>
          <p:nvPr/>
        </p:nvSpPr>
        <p:spPr bwMode="auto">
          <a:xfrm>
            <a:off x="728870" y="971555"/>
            <a:ext cx="6179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Arial" panose="020B0604020202020204" pitchFamily="34" charset="0"/>
              </a:rPr>
              <a:t>General syntax for CREATE TABLE statement used in data definition language</a:t>
            </a:r>
          </a:p>
        </p:txBody>
      </p:sp>
      <p:sp>
        <p:nvSpPr>
          <p:cNvPr id="12293" name="Text Box 4">
            <a:extLst>
              <a:ext uri="{FF2B5EF4-FFF2-40B4-BE49-F238E27FC236}">
                <a16:creationId xmlns:a16="http://schemas.microsoft.com/office/drawing/2014/main" id="{6537DCD9-FCB8-4D51-A1A2-CB8C15C9C479}"/>
              </a:ext>
            </a:extLst>
          </p:cNvPr>
          <p:cNvSpPr txBox="1">
            <a:spLocks noChangeArrowheads="1"/>
          </p:cNvSpPr>
          <p:nvPr/>
        </p:nvSpPr>
        <p:spPr bwMode="auto">
          <a:xfrm>
            <a:off x="6859974" y="2128841"/>
            <a:ext cx="516255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457200" marR="0" lvl="0" indent="-457200" algn="l" defTabSz="4572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Steps in table creation:</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Identify data types for attributes</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Identify columns that can and cannot be null</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Identify columns that must be unique (candidate keys)</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Identify primary key</a:t>
            </a:r>
            <a:r>
              <a:rPr kumimoji="0" lang="en-US" altLang="en-US" sz="18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a:t>
            </a: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foreign key mates</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Determine default values</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Identify constraints on columns (domain specifications)</a:t>
            </a:r>
          </a:p>
          <a:p>
            <a:pPr marL="457200" marR="0" lvl="0" indent="-457200" algn="l" defTabSz="457200" rtl="0" eaLnBrk="1" fontAlgn="auto" latinLnBrk="0" hangingPunct="1">
              <a:lnSpc>
                <a:spcPct val="100000"/>
              </a:lnSpc>
              <a:spcBef>
                <a:spcPct val="50000"/>
              </a:spcBef>
              <a:spcAft>
                <a:spcPts val="0"/>
              </a:spcAft>
              <a:buClrTx/>
              <a:buSzTx/>
              <a:buFontTx/>
              <a:buAutoNum type="arabicPeriod"/>
              <a:tabLst/>
              <a:defRPr/>
            </a:pPr>
            <a:r>
              <a:rPr kumimoji="0" lang="en-US" altLang="en-US" sz="2000" b="0" i="0" u="none" strike="noStrike" kern="1200" cap="none" spc="0" normalizeH="0" baseline="0" noProof="0" dirty="0">
                <a:ln>
                  <a:noFill/>
                </a:ln>
                <a:solidFill>
                  <a:srgbClr val="000000"/>
                </a:solidFill>
                <a:effectLst/>
                <a:uLnTx/>
                <a:uFillTx/>
                <a:latin typeface="Tahoma" panose="020B0604030504040204" pitchFamily="34" charset="0"/>
                <a:ea typeface="+mn-ea"/>
                <a:cs typeface="Tahoma" panose="020B0604030504040204" pitchFamily="34" charset="0"/>
              </a:rPr>
              <a:t>Create the table and associated indexes</a:t>
            </a:r>
          </a:p>
        </p:txBody>
      </p:sp>
      <p:pic>
        <p:nvPicPr>
          <p:cNvPr id="12294" name="Picture 6" descr="Noname.jpg">
            <a:extLst>
              <a:ext uri="{FF2B5EF4-FFF2-40B4-BE49-F238E27FC236}">
                <a16:creationId xmlns:a16="http://schemas.microsoft.com/office/drawing/2014/main" id="{B590CE71-7667-42FB-A512-721EC02AB9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951" y="2028825"/>
            <a:ext cx="6419850" cy="45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208D4-2A10-421F-8734-C6EB0988928B}"/>
              </a:ext>
            </a:extLst>
          </p:cNvPr>
          <p:cNvSpPr>
            <a:spLocks noGrp="1"/>
          </p:cNvSpPr>
          <p:nvPr>
            <p:ph idx="1"/>
          </p:nvPr>
        </p:nvSpPr>
        <p:spPr>
          <a:xfrm>
            <a:off x="242888" y="703384"/>
            <a:ext cx="11701462" cy="5502153"/>
          </a:xfrm>
        </p:spPr>
        <p:txBody>
          <a:bodyPr numCol="2">
            <a:normAutofit/>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column1 datatype</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column2 datatype</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column3 datatype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b="0" i="0" dirty="0">
              <a:solidFill>
                <a:srgbClr val="000000"/>
              </a:solidFill>
              <a:effectLst/>
              <a:latin typeface="Consolas" panose="020B0609020204030204" pitchFamily="49"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new_table_name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column2,...</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existing_table_name</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endParaRPr lang="en-US" b="0" i="0" dirty="0">
              <a:solidFill>
                <a:srgbClr val="0000CD"/>
              </a:solidFill>
              <a:effectLst/>
              <a:latin typeface="Consolas" panose="020B0609020204030204" pitchFamily="49" charset="0"/>
            </a:endParaRPr>
          </a:p>
          <a:p>
            <a:endParaRPr lang="en-US" dirty="0">
              <a:solidFill>
                <a:srgbClr val="0000CD"/>
              </a:solidFill>
              <a:latin typeface="Consolas" panose="020B0609020204030204" pitchFamily="49"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int,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varchar(255),</a:t>
            </a:r>
            <a:br>
              <a:rPr lang="en-US" dirty="0"/>
            </a:br>
            <a:r>
              <a:rPr lang="en-US" b="0" i="0" dirty="0">
                <a:solidFill>
                  <a:srgbClr val="000000"/>
                </a:solidFill>
                <a:effectLst/>
                <a:latin typeface="Consolas" panose="020B0609020204030204" pitchFamily="49" charset="0"/>
              </a:rPr>
              <a:t>    FirstName varchar(255),</a:t>
            </a:r>
            <a:br>
              <a:rPr lang="en-US" dirty="0"/>
            </a:br>
            <a:r>
              <a:rPr lang="en-US" b="0" i="0" dirty="0">
                <a:solidFill>
                  <a:srgbClr val="000000"/>
                </a:solidFill>
                <a:effectLst/>
                <a:latin typeface="Consolas" panose="020B0609020204030204" pitchFamily="49" charset="0"/>
              </a:rPr>
              <a:t>    Address varchar(255),</a:t>
            </a:r>
            <a:br>
              <a:rPr lang="en-US" dirty="0"/>
            </a:br>
            <a:r>
              <a:rPr lang="en-US" b="0" i="0" dirty="0">
                <a:solidFill>
                  <a:srgbClr val="000000"/>
                </a:solidFill>
                <a:effectLst/>
                <a:latin typeface="Consolas" panose="020B0609020204030204" pitchFamily="49" charset="0"/>
              </a:rPr>
              <a:t>    City varchar(255)</a:t>
            </a:r>
            <a:br>
              <a:rPr lang="en-US" dirty="0"/>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b="0" i="0" dirty="0">
              <a:solidFill>
                <a:srgbClr val="000000"/>
              </a:solidFill>
              <a:effectLst/>
              <a:latin typeface="Consolas" panose="020B0609020204030204" pitchFamily="49" charset="0"/>
            </a:endParaRPr>
          </a:p>
          <a:p>
            <a:r>
              <a:rPr lang="en-US" dirty="0">
                <a:solidFill>
                  <a:srgbClr val="0000CD"/>
                </a:solidFill>
                <a:latin typeface="Consolas" panose="020B0609020204030204" pitchFamily="49" charset="0"/>
              </a:rPr>
              <a:t>DESC</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TRUNCATE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150841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8772-3EED-4C46-B5F8-BBC8E9E8DE6B}"/>
              </a:ext>
            </a:extLst>
          </p:cNvPr>
          <p:cNvSpPr>
            <a:spLocks noGrp="1"/>
          </p:cNvSpPr>
          <p:nvPr>
            <p:ph type="title"/>
          </p:nvPr>
        </p:nvSpPr>
        <p:spPr>
          <a:xfrm>
            <a:off x="769191" y="687918"/>
            <a:ext cx="8761413" cy="706964"/>
          </a:xfrm>
        </p:spPr>
        <p:txBody>
          <a:bodyPr/>
          <a:lstStyle/>
          <a:p>
            <a:r>
              <a:rPr lang="en-US" dirty="0"/>
              <a:t>SQL Constraints</a:t>
            </a:r>
            <a:endParaRPr lang="en-PK" dirty="0"/>
          </a:p>
        </p:txBody>
      </p:sp>
      <p:sp>
        <p:nvSpPr>
          <p:cNvPr id="3" name="Content Placeholder 2">
            <a:extLst>
              <a:ext uri="{FF2B5EF4-FFF2-40B4-BE49-F238E27FC236}">
                <a16:creationId xmlns:a16="http://schemas.microsoft.com/office/drawing/2014/main" id="{D9768CC1-9CDF-4067-9A10-75C315530C14}"/>
              </a:ext>
            </a:extLst>
          </p:cNvPr>
          <p:cNvSpPr>
            <a:spLocks noGrp="1"/>
          </p:cNvSpPr>
          <p:nvPr>
            <p:ph idx="1"/>
          </p:nvPr>
        </p:nvSpPr>
        <p:spPr>
          <a:xfrm>
            <a:off x="214313" y="1394882"/>
            <a:ext cx="11787187" cy="5491693"/>
          </a:xfrm>
        </p:spPr>
        <p:txBody>
          <a:bodyPr numCol="2">
            <a:normAutofit lnSpcReduction="10000"/>
          </a:bodyPr>
          <a:lstStyle/>
          <a:p>
            <a:r>
              <a:rPr kumimoji="0" lang="en-PK" altLang="en-PK" b="0" i="0" u="none" strike="noStrike" cap="none" normalizeH="0" baseline="0" dirty="0">
                <a:ln>
                  <a:noFill/>
                </a:ln>
                <a:solidFill>
                  <a:srgbClr val="0070C0"/>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NOT NULL</a:t>
            </a:r>
            <a:r>
              <a:rPr kumimoji="0" lang="en-PK" altLang="en-PK" b="0" i="0" u="none" strike="noStrike" cap="none" normalizeH="0" baseline="0" dirty="0">
                <a:ln>
                  <a:noFill/>
                </a:ln>
                <a:solidFill>
                  <a:srgbClr val="0070C0"/>
                </a:solidFill>
                <a:effectLst/>
                <a:latin typeface="Verdana" panose="020B0604030504040204" pitchFamily="34" charset="0"/>
              </a:rPr>
              <a:t> </a:t>
            </a:r>
            <a:r>
              <a:rPr kumimoji="0" lang="en-PK" altLang="en-PK" sz="1800" b="0" i="0" u="none" strike="noStrike" cap="none" normalizeH="0" baseline="0" dirty="0">
                <a:ln>
                  <a:noFill/>
                </a:ln>
                <a:solidFill>
                  <a:srgbClr val="000000"/>
                </a:solidFill>
                <a:effectLst/>
                <a:latin typeface="Verdana" panose="020B0604030504040204" pitchFamily="34" charset="0"/>
              </a:rPr>
              <a:t>- Ensures that a column cannot have a NULL value</a:t>
            </a:r>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US" sz="2000" b="0" i="0" dirty="0">
                <a:solidFill>
                  <a:srgbClr val="0000CD"/>
                </a:solidFill>
                <a:effectLst/>
                <a:latin typeface="Consolas" panose="020B0609020204030204" pitchFamily="49" charset="0"/>
              </a:rPr>
              <a:t>CREATE</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TABLE</a:t>
            </a:r>
            <a:r>
              <a:rPr lang="en-US" sz="2000" b="0" i="0" dirty="0">
                <a:solidFill>
                  <a:srgbClr val="000000"/>
                </a:solidFill>
                <a:effectLst/>
                <a:latin typeface="Consolas" panose="020B0609020204030204" pitchFamily="49" charset="0"/>
              </a:rPr>
              <a:t> Persons (</a:t>
            </a:r>
            <a:br>
              <a:rPr lang="en-US" sz="2000" dirty="0"/>
            </a:br>
            <a:r>
              <a:rPr lang="en-US" sz="2000" b="0" i="0" dirty="0">
                <a:solidFill>
                  <a:srgbClr val="000000"/>
                </a:solidFill>
                <a:effectLst/>
                <a:latin typeface="Consolas" panose="020B0609020204030204" pitchFamily="49" charset="0"/>
              </a:rPr>
              <a:t>    ID int </a:t>
            </a:r>
            <a:r>
              <a:rPr lang="en-US" sz="2000" b="0" i="0" dirty="0">
                <a:solidFill>
                  <a:srgbClr val="0000CD"/>
                </a:solidFill>
                <a:effectLst/>
                <a:latin typeface="Consolas" panose="020B0609020204030204" pitchFamily="49" charset="0"/>
              </a:rPr>
              <a:t>NOT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NULL</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 varchar(255) </a:t>
            </a:r>
            <a:r>
              <a:rPr lang="en-US" sz="2000" b="0" i="0" dirty="0">
                <a:solidFill>
                  <a:srgbClr val="0000CD"/>
                </a:solidFill>
                <a:effectLst/>
                <a:latin typeface="Consolas" panose="020B0609020204030204" pitchFamily="49" charset="0"/>
              </a:rPr>
              <a:t>NOT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NULL</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FirstName varchar(255) </a:t>
            </a:r>
            <a:r>
              <a:rPr lang="en-US" sz="2000" b="0" i="0" dirty="0">
                <a:solidFill>
                  <a:srgbClr val="0000CD"/>
                </a:solidFill>
                <a:effectLst/>
                <a:latin typeface="Consolas" panose="020B0609020204030204" pitchFamily="49" charset="0"/>
              </a:rPr>
              <a:t>NOT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NULL</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Age int</a:t>
            </a:r>
            <a:br>
              <a:rPr lang="en-US" sz="2000" dirty="0"/>
            </a:br>
            <a:r>
              <a:rPr lang="en-US" sz="2000" b="0" i="0" dirty="0">
                <a:solidFill>
                  <a:srgbClr val="000000"/>
                </a:solidFill>
                <a:effectLst/>
                <a:latin typeface="Consolas" panose="020B0609020204030204" pitchFamily="49" charset="0"/>
              </a:rPr>
              <a:t>);</a:t>
            </a:r>
            <a:endParaRPr kumimoji="0" lang="en-US" altLang="en-PK" sz="1600" b="0" i="0" u="none" strike="noStrike" cap="none" normalizeH="0" baseline="0" dirty="0">
              <a:ln>
                <a:noFill/>
              </a:ln>
              <a:solidFill>
                <a:srgbClr val="000000"/>
              </a:solidFill>
              <a:effectLst/>
              <a:latin typeface="Verdana" panose="020B0604030504040204" pitchFamily="34" charset="0"/>
            </a:endParaRPr>
          </a:p>
          <a:p>
            <a:r>
              <a:rPr lang="en-PK" altLang="en-PK" dirty="0">
                <a:solidFill>
                  <a:srgbClr val="0070C0"/>
                </a:solidFill>
                <a:latin typeface="Consolas" panose="020B0609020204030204" pitchFamily="49" charset="0"/>
                <a:hlinkClick r:id="rId3">
                  <a:extLst>
                    <a:ext uri="{A12FA001-AC4F-418D-AE19-62706E023703}">
                      <ahyp:hlinkClr xmlns:ahyp="http://schemas.microsoft.com/office/drawing/2018/hyperlinkcolor" val="tx"/>
                    </a:ext>
                  </a:extLst>
                </a:hlinkClick>
              </a:rPr>
              <a:t>UNIQUE</a:t>
            </a:r>
            <a:r>
              <a:rPr lang="en-PK" altLang="en-PK" dirty="0">
                <a:solidFill>
                  <a:srgbClr val="0070C0"/>
                </a:solidFill>
                <a:latin typeface="Consolas" panose="020B0609020204030204" pitchFamily="49" charset="0"/>
              </a:rPr>
              <a:t> </a:t>
            </a:r>
            <a:r>
              <a:rPr kumimoji="0" lang="en-PK" altLang="en-PK" sz="1800" b="0" i="0" u="none" strike="noStrike" cap="none" normalizeH="0" baseline="0" dirty="0">
                <a:ln>
                  <a:noFill/>
                </a:ln>
                <a:solidFill>
                  <a:srgbClr val="000000"/>
                </a:solidFill>
                <a:effectLst/>
                <a:latin typeface="Verdana" panose="020B0604030504040204" pitchFamily="34" charset="0"/>
              </a:rPr>
              <a:t>- Ensures that all values in a column are different</a:t>
            </a:r>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US" sz="2000" b="0" i="0" dirty="0">
                <a:solidFill>
                  <a:srgbClr val="0000CD"/>
                </a:solidFill>
                <a:effectLst/>
                <a:latin typeface="Consolas" panose="020B0609020204030204" pitchFamily="49" charset="0"/>
              </a:rPr>
              <a:t>CREATE</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TABLE</a:t>
            </a:r>
            <a:r>
              <a:rPr lang="en-US" sz="2000" b="0" i="0" dirty="0">
                <a:solidFill>
                  <a:srgbClr val="000000"/>
                </a:solidFill>
                <a:effectLst/>
                <a:latin typeface="Consolas" panose="020B0609020204030204" pitchFamily="49" charset="0"/>
              </a:rPr>
              <a:t> Persons (</a:t>
            </a:r>
            <a:br>
              <a:rPr lang="en-US" sz="2000" dirty="0"/>
            </a:br>
            <a:r>
              <a:rPr lang="en-US" sz="2000" b="0" i="0" dirty="0">
                <a:solidFill>
                  <a:srgbClr val="000000"/>
                </a:solidFill>
                <a:effectLst/>
                <a:latin typeface="Consolas" panose="020B0609020204030204" pitchFamily="49" charset="0"/>
              </a:rPr>
              <a:t>    ID int </a:t>
            </a:r>
            <a:r>
              <a:rPr lang="en-US" sz="2000" b="0" i="0" dirty="0">
                <a:solidFill>
                  <a:srgbClr val="0000CD"/>
                </a:solidFill>
                <a:effectLst/>
                <a:latin typeface="Consolas" panose="020B0609020204030204" pitchFamily="49" charset="0"/>
              </a:rPr>
              <a:t>NOT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NULL</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 varchar(255) </a:t>
            </a:r>
            <a:r>
              <a:rPr lang="en-US" sz="2000" b="0" i="0" dirty="0">
                <a:solidFill>
                  <a:srgbClr val="0000CD"/>
                </a:solidFill>
                <a:effectLst/>
                <a:latin typeface="Consolas" panose="020B0609020204030204" pitchFamily="49" charset="0"/>
              </a:rPr>
              <a:t>NOT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NULL</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FirstName varchar(255),</a:t>
            </a:r>
            <a:br>
              <a:rPr lang="en-US" sz="2000" dirty="0"/>
            </a:br>
            <a:r>
              <a:rPr lang="en-US" sz="2000" b="0" i="0" dirty="0">
                <a:solidFill>
                  <a:srgbClr val="000000"/>
                </a:solidFill>
                <a:effectLst/>
                <a:latin typeface="Consolas" panose="020B0609020204030204" pitchFamily="49" charset="0"/>
              </a:rPr>
              <a:t>    Age int,</a:t>
            </a:r>
            <a:br>
              <a:rPr lang="en-US" sz="2000" dirty="0"/>
            </a:br>
            <a:r>
              <a:rPr lang="en-US" sz="2000" b="0" i="0" dirty="0">
                <a:solidFill>
                  <a:srgbClr val="000000"/>
                </a:solidFill>
                <a:effectLst/>
                <a:latin typeface="Consolas" panose="020B0609020204030204" pitchFamily="49" charset="0"/>
              </a:rPr>
              <a:t>   </a:t>
            </a:r>
            <a:r>
              <a:rPr lang="fr-FR" sz="2000" b="0" i="0" dirty="0">
                <a:solidFill>
                  <a:srgbClr val="0000CD"/>
                </a:solidFill>
                <a:effectLst/>
                <a:latin typeface="Consolas" panose="020B0609020204030204" pitchFamily="49" charset="0"/>
              </a:rPr>
              <a:t>CONSTRAINT</a:t>
            </a:r>
            <a:r>
              <a:rPr lang="fr-FR" sz="2000" b="0" i="0" dirty="0">
                <a:solidFill>
                  <a:srgbClr val="000000"/>
                </a:solidFill>
                <a:effectLst/>
                <a:latin typeface="Consolas" panose="020B0609020204030204" pitchFamily="49" charset="0"/>
              </a:rPr>
              <a:t> </a:t>
            </a:r>
            <a:r>
              <a:rPr lang="fr-FR" sz="2000" b="0" i="0" dirty="0" err="1">
                <a:solidFill>
                  <a:srgbClr val="000000"/>
                </a:solidFill>
                <a:effectLst/>
                <a:latin typeface="Consolas" panose="020B0609020204030204" pitchFamily="49" charset="0"/>
              </a:rPr>
              <a:t>UC_Person</a:t>
            </a:r>
            <a:r>
              <a:rPr lang="fr-FR" sz="2000" b="0" i="0" dirty="0">
                <a:solidFill>
                  <a:srgbClr val="000000"/>
                </a:solidFill>
                <a:effectLst/>
                <a:latin typeface="Consolas" panose="020B0609020204030204" pitchFamily="49" charset="0"/>
              </a:rPr>
              <a:t> </a:t>
            </a:r>
            <a:r>
              <a:rPr lang="fr-FR" sz="2000" b="0" i="0" dirty="0">
                <a:solidFill>
                  <a:srgbClr val="0000CD"/>
                </a:solidFill>
                <a:effectLst/>
                <a:latin typeface="Consolas" panose="020B0609020204030204" pitchFamily="49" charset="0"/>
              </a:rPr>
              <a:t>UNIQUE</a:t>
            </a:r>
            <a:r>
              <a:rPr lang="fr-FR" sz="2000" b="0" i="0" dirty="0">
                <a:solidFill>
                  <a:srgbClr val="000000"/>
                </a:solidFill>
                <a:effectLst/>
                <a:latin typeface="Consolas" panose="020B0609020204030204" pitchFamily="49" charset="0"/>
              </a:rPr>
              <a:t> (</a:t>
            </a:r>
            <a:r>
              <a:rPr lang="fr-FR" sz="2000" b="0" i="0" dirty="0" err="1">
                <a:solidFill>
                  <a:srgbClr val="000000"/>
                </a:solidFill>
                <a:effectLst/>
                <a:latin typeface="Consolas" panose="020B0609020204030204" pitchFamily="49" charset="0"/>
              </a:rPr>
              <a:t>ID,LastName</a:t>
            </a:r>
            <a:r>
              <a:rPr lang="fr-FR"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a:t>
            </a:r>
          </a:p>
          <a:p>
            <a:r>
              <a:rPr lang="en-PK" altLang="en-PK" dirty="0">
                <a:solidFill>
                  <a:srgbClr val="0070C0"/>
                </a:solidFill>
                <a:latin typeface="Consolas" panose="020B0609020204030204" pitchFamily="49" charset="0"/>
                <a:hlinkClick r:id="rId4">
                  <a:extLst>
                    <a:ext uri="{A12FA001-AC4F-418D-AE19-62706E023703}">
                      <ahyp:hlinkClr xmlns:ahyp="http://schemas.microsoft.com/office/drawing/2018/hyperlinkcolor" val="tx"/>
                    </a:ext>
                  </a:extLst>
                </a:hlinkClick>
              </a:rPr>
              <a:t>PRIMARY KEY</a:t>
            </a:r>
            <a:r>
              <a:rPr kumimoji="0" lang="en-PK" altLang="en-PK" sz="1800" b="0" i="0" u="none" strike="noStrike" cap="none" normalizeH="0" baseline="0" dirty="0">
                <a:ln>
                  <a:noFill/>
                </a:ln>
                <a:solidFill>
                  <a:srgbClr val="000000"/>
                </a:solidFill>
                <a:effectLst/>
                <a:latin typeface="Verdana" panose="020B0604030504040204" pitchFamily="34" charset="0"/>
              </a:rPr>
              <a:t> - A combination of a </a:t>
            </a:r>
            <a:r>
              <a:rPr kumimoji="0" lang="en-PK" altLang="en-PK" sz="1800" b="0" i="0" u="none" strike="noStrike" cap="none" normalizeH="0" baseline="0" dirty="0">
                <a:ln>
                  <a:noFill/>
                </a:ln>
                <a:solidFill>
                  <a:srgbClr val="DC143C"/>
                </a:solidFill>
                <a:effectLst/>
                <a:latin typeface="Consolas" panose="020B0609020204030204" pitchFamily="49" charset="0"/>
              </a:rPr>
              <a:t>NOT NULL</a:t>
            </a:r>
            <a:r>
              <a:rPr kumimoji="0" lang="en-PK" altLang="en-PK" sz="1800" b="0" i="0" u="none" strike="noStrike" cap="none" normalizeH="0" baseline="0" dirty="0">
                <a:ln>
                  <a:noFill/>
                </a:ln>
                <a:solidFill>
                  <a:srgbClr val="000000"/>
                </a:solidFill>
                <a:effectLst/>
                <a:latin typeface="Verdana" panose="020B0604030504040204" pitchFamily="34" charset="0"/>
              </a:rPr>
              <a:t> and </a:t>
            </a:r>
            <a:r>
              <a:rPr kumimoji="0" lang="en-PK" altLang="en-PK" sz="1800" b="0" i="0" u="none" strike="noStrike" cap="none" normalizeH="0" baseline="0" dirty="0">
                <a:ln>
                  <a:noFill/>
                </a:ln>
                <a:solidFill>
                  <a:srgbClr val="DC143C"/>
                </a:solidFill>
                <a:effectLst/>
                <a:latin typeface="Consolas" panose="020B0609020204030204" pitchFamily="49" charset="0"/>
              </a:rPr>
              <a:t>UNIQUE</a:t>
            </a:r>
            <a:r>
              <a:rPr kumimoji="0" lang="en-PK" altLang="en-PK" sz="1800" b="0" i="0" u="none" strike="noStrike" cap="none" normalizeH="0" baseline="0" dirty="0">
                <a:ln>
                  <a:noFill/>
                </a:ln>
                <a:solidFill>
                  <a:srgbClr val="000000"/>
                </a:solidFill>
                <a:effectLst/>
                <a:latin typeface="Verdana" panose="020B0604030504040204" pitchFamily="34" charset="0"/>
              </a:rPr>
              <a:t>. Uniquely identifies each row in a table</a:t>
            </a:r>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ID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varchar(255)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varchar(255),</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PK_Person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PRIMARY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ID,LastName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US" dirty="0"/>
          </a:p>
          <a:p>
            <a:endParaRPr lang="en-PK" dirty="0"/>
          </a:p>
        </p:txBody>
      </p:sp>
    </p:spTree>
    <p:extLst>
      <p:ext uri="{BB962C8B-B14F-4D97-AF65-F5344CB8AC3E}">
        <p14:creationId xmlns:p14="http://schemas.microsoft.com/office/powerpoint/2010/main" val="1370160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D6C4D-B363-4782-A7D9-A2754BF3D4F0}"/>
              </a:ext>
            </a:extLst>
          </p:cNvPr>
          <p:cNvSpPr>
            <a:spLocks noGrp="1"/>
          </p:cNvSpPr>
          <p:nvPr>
            <p:ph idx="4294967295"/>
          </p:nvPr>
        </p:nvSpPr>
        <p:spPr>
          <a:xfrm>
            <a:off x="0" y="492369"/>
            <a:ext cx="11901488" cy="6051306"/>
          </a:xfrm>
        </p:spPr>
        <p:txBody>
          <a:bodyPr numCol="1">
            <a:normAutofit fontScale="85000" lnSpcReduction="20000"/>
          </a:bodyPr>
          <a:lstStyle/>
          <a:p>
            <a:r>
              <a:rPr lang="en-PK" altLang="en-PK" dirty="0">
                <a:solidFill>
                  <a:srgbClr val="0070C0"/>
                </a:solidFill>
                <a:latin typeface="Consolas" panose="020B0609020204030204" pitchFamily="49" charset="0"/>
                <a:hlinkClick r:id="rId2">
                  <a:extLst>
                    <a:ext uri="{A12FA001-AC4F-418D-AE19-62706E023703}">
                      <ahyp:hlinkClr xmlns:ahyp="http://schemas.microsoft.com/office/drawing/2018/hyperlinkcolor" val="tx"/>
                    </a:ext>
                  </a:extLst>
                </a:hlinkClick>
              </a:rPr>
              <a:t>FOREIGN KEY</a:t>
            </a:r>
            <a:r>
              <a:rPr lang="en-PK" altLang="en-PK" dirty="0">
                <a:solidFill>
                  <a:srgbClr val="0070C0"/>
                </a:solidFill>
                <a:latin typeface="Consolas" panose="020B0609020204030204" pitchFamily="49" charset="0"/>
              </a:rPr>
              <a:t> </a:t>
            </a:r>
            <a:r>
              <a:rPr kumimoji="0" lang="en-PK" altLang="en-PK" sz="1800" b="0" i="0" u="none" strike="noStrike" cap="none" normalizeH="0" baseline="0" dirty="0">
                <a:ln>
                  <a:noFill/>
                </a:ln>
                <a:solidFill>
                  <a:srgbClr val="000000"/>
                </a:solidFill>
                <a:effectLst/>
                <a:latin typeface="Verdana" panose="020B0604030504040204" pitchFamily="34" charset="0"/>
              </a:rPr>
              <a:t>- Prevents actions that would destroy links between tables</a:t>
            </a:r>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Orders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OrderID</a:t>
            </a:r>
            <a:r>
              <a:rPr lang="en-US" b="0" i="0" dirty="0">
                <a:solidFill>
                  <a:srgbClr val="000000"/>
                </a:solidFill>
                <a:effectLst/>
                <a:latin typeface="Consolas" panose="020B0609020204030204" pitchFamily="49" charset="0"/>
              </a:rPr>
              <a:t>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OrderNumber</a:t>
            </a:r>
            <a:r>
              <a:rPr lang="en-US" b="0" i="0" dirty="0">
                <a:solidFill>
                  <a:srgbClr val="000000"/>
                </a:solidFill>
                <a:effectLst/>
                <a:latin typeface="Consolas" panose="020B0609020204030204" pitchFamily="49" charset="0"/>
              </a:rPr>
              <a:t>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int,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PRIMARY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OrderID</a:t>
            </a:r>
            <a:r>
              <a:rPr lang="en-US" b="0" i="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 </a:t>
            </a:r>
            <a:r>
              <a:rPr lang="en-US" b="0" i="0"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FK_PersonOrder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FOREIGN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REFERENCES</a:t>
            </a:r>
            <a:r>
              <a:rPr lang="en-US" b="0" i="0" dirty="0">
                <a:solidFill>
                  <a:srgbClr val="000000"/>
                </a:solidFill>
                <a:effectLst/>
                <a:latin typeface="Consolas" panose="020B0609020204030204" pitchFamily="49" charset="0"/>
              </a:rPr>
              <a:t> Persons(</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p>
          <a:p>
            <a:endParaRPr kumimoji="0" lang="en-US" altLang="en-PK" sz="1800" u="none" strike="noStrike" cap="none" normalizeH="0" baseline="0" dirty="0">
              <a:ln>
                <a:noFill/>
              </a:ln>
              <a:solidFill>
                <a:srgbClr val="000000"/>
              </a:solidFill>
              <a:latin typeface="Consolas" panose="020B0609020204030204" pitchFamily="49" charset="0"/>
            </a:endParaRPr>
          </a:p>
          <a:p>
            <a:r>
              <a:rPr lang="en-PK" altLang="en-PK" dirty="0">
                <a:solidFill>
                  <a:srgbClr val="0000CD"/>
                </a:solidFill>
                <a:latin typeface="Consolas" panose="020B0609020204030204" pitchFamily="49" charset="0"/>
              </a:rPr>
              <a:t>CREATE</a:t>
            </a:r>
            <a:r>
              <a:rPr lang="en-PK" altLang="en-PK" dirty="0">
                <a:solidFill>
                  <a:srgbClr val="000000"/>
                </a:solidFill>
                <a:latin typeface="Consolas" panose="020B0609020204030204" pitchFamily="49" charset="0"/>
              </a:rPr>
              <a:t> </a:t>
            </a:r>
            <a:r>
              <a:rPr lang="en-PK" altLang="en-PK" dirty="0">
                <a:solidFill>
                  <a:srgbClr val="0000CD"/>
                </a:solidFill>
                <a:latin typeface="Consolas" panose="020B0609020204030204" pitchFamily="49" charset="0"/>
              </a:rPr>
              <a:t>TABLE</a:t>
            </a:r>
            <a:r>
              <a:rPr lang="en-PK" altLang="en-PK" dirty="0">
                <a:solidFill>
                  <a:srgbClr val="000000"/>
                </a:solidFill>
                <a:latin typeface="Consolas" panose="020B0609020204030204" pitchFamily="49" charset="0"/>
              </a:rPr>
              <a:t> </a:t>
            </a:r>
            <a:r>
              <a:rPr lang="en-PK" altLang="en-PK" dirty="0" err="1">
                <a:solidFill>
                  <a:srgbClr val="000000"/>
                </a:solidFill>
                <a:latin typeface="Consolas" panose="020B0609020204030204" pitchFamily="49" charset="0"/>
              </a:rPr>
              <a:t>child_table</a:t>
            </a:r>
            <a:r>
              <a:rPr lang="en-PK" altLang="en-PK" dirty="0">
                <a:solidFill>
                  <a:srgbClr val="000000"/>
                </a:solidFill>
                <a:latin typeface="Consolas" panose="020B0609020204030204" pitchFamily="49" charset="0"/>
              </a:rPr>
              <a:t> ( column1 datatype [ NULL | NOT NULL ], column2 datatype [ NULL | NOT NULL ], ... </a:t>
            </a:r>
            <a:r>
              <a:rPr lang="en-PK" altLang="en-PK" dirty="0">
                <a:solidFill>
                  <a:srgbClr val="0000CD"/>
                </a:solidFill>
                <a:latin typeface="Consolas" panose="020B0609020204030204" pitchFamily="49" charset="0"/>
              </a:rPr>
              <a:t>CONSTRAINT</a:t>
            </a:r>
            <a:r>
              <a:rPr lang="en-PK" altLang="en-PK" dirty="0">
                <a:solidFill>
                  <a:srgbClr val="000000"/>
                </a:solidFill>
                <a:latin typeface="Consolas" panose="020B0609020204030204" pitchFamily="49" charset="0"/>
              </a:rPr>
              <a:t> </a:t>
            </a:r>
            <a:r>
              <a:rPr lang="en-PK" altLang="en-PK" dirty="0" err="1">
                <a:solidFill>
                  <a:srgbClr val="000000"/>
                </a:solidFill>
                <a:latin typeface="Consolas" panose="020B0609020204030204" pitchFamily="49" charset="0"/>
              </a:rPr>
              <a:t>fk_name</a:t>
            </a:r>
            <a:r>
              <a:rPr lang="en-PK" altLang="en-PK" dirty="0">
                <a:solidFill>
                  <a:srgbClr val="000000"/>
                </a:solidFill>
                <a:latin typeface="Consolas" panose="020B0609020204030204" pitchFamily="49" charset="0"/>
              </a:rPr>
              <a:t> </a:t>
            </a:r>
            <a:r>
              <a:rPr lang="en-PK" altLang="en-PK" dirty="0">
                <a:solidFill>
                  <a:srgbClr val="0000CD"/>
                </a:solidFill>
                <a:latin typeface="Consolas" panose="020B0609020204030204" pitchFamily="49" charset="0"/>
              </a:rPr>
              <a:t>FOREIGN</a:t>
            </a:r>
            <a:r>
              <a:rPr lang="en-PK" altLang="en-PK" dirty="0">
                <a:solidFill>
                  <a:srgbClr val="000000"/>
                </a:solidFill>
                <a:latin typeface="Consolas" panose="020B0609020204030204" pitchFamily="49" charset="0"/>
              </a:rPr>
              <a:t> </a:t>
            </a:r>
            <a:r>
              <a:rPr lang="en-PK" altLang="en-PK" dirty="0">
                <a:solidFill>
                  <a:srgbClr val="0000CD"/>
                </a:solidFill>
                <a:latin typeface="Consolas" panose="020B0609020204030204" pitchFamily="49" charset="0"/>
              </a:rPr>
              <a:t>KEY</a:t>
            </a:r>
            <a:r>
              <a:rPr lang="en-PK" altLang="en-PK" dirty="0">
                <a:solidFill>
                  <a:srgbClr val="000000"/>
                </a:solidFill>
                <a:latin typeface="Consolas" panose="020B0609020204030204" pitchFamily="49" charset="0"/>
              </a:rPr>
              <a:t> (child_col1, child_col2, ... </a:t>
            </a:r>
            <a:r>
              <a:rPr lang="en-PK" altLang="en-PK" dirty="0" err="1">
                <a:solidFill>
                  <a:srgbClr val="000000"/>
                </a:solidFill>
                <a:latin typeface="Consolas" panose="020B0609020204030204" pitchFamily="49" charset="0"/>
              </a:rPr>
              <a:t>child_col_n</a:t>
            </a:r>
            <a:r>
              <a:rPr lang="en-PK" altLang="en-PK" dirty="0">
                <a:solidFill>
                  <a:srgbClr val="000000"/>
                </a:solidFill>
                <a:latin typeface="Consolas" panose="020B0609020204030204" pitchFamily="49" charset="0"/>
              </a:rPr>
              <a:t>) REFERENCES </a:t>
            </a:r>
            <a:r>
              <a:rPr lang="en-PK" altLang="en-PK" dirty="0" err="1">
                <a:solidFill>
                  <a:srgbClr val="000000"/>
                </a:solidFill>
                <a:latin typeface="Consolas" panose="020B0609020204030204" pitchFamily="49" charset="0"/>
              </a:rPr>
              <a:t>parent_table</a:t>
            </a:r>
            <a:r>
              <a:rPr lang="en-PK" altLang="en-PK" dirty="0">
                <a:solidFill>
                  <a:srgbClr val="000000"/>
                </a:solidFill>
                <a:latin typeface="Consolas" panose="020B0609020204030204" pitchFamily="49" charset="0"/>
              </a:rPr>
              <a:t> (parent_col1, parent_col2, ... </a:t>
            </a:r>
            <a:r>
              <a:rPr lang="en-PK" altLang="en-PK" dirty="0" err="1">
                <a:solidFill>
                  <a:srgbClr val="000000"/>
                </a:solidFill>
                <a:latin typeface="Consolas" panose="020B0609020204030204" pitchFamily="49" charset="0"/>
              </a:rPr>
              <a:t>parent_col_n</a:t>
            </a:r>
            <a:r>
              <a:rPr lang="en-PK" altLang="en-PK" dirty="0">
                <a:solidFill>
                  <a:srgbClr val="000000"/>
                </a:solidFill>
                <a:latin typeface="Consolas" panose="020B0609020204030204" pitchFamily="49" charset="0"/>
              </a:rPr>
              <a:t>) ON </a:t>
            </a:r>
            <a:r>
              <a:rPr lang="en-PK" altLang="en-PK" dirty="0">
                <a:solidFill>
                  <a:srgbClr val="0000CD"/>
                </a:solidFill>
                <a:latin typeface="Consolas" panose="020B0609020204030204" pitchFamily="49" charset="0"/>
              </a:rPr>
              <a:t>DELETE</a:t>
            </a:r>
            <a:r>
              <a:rPr lang="en-PK" altLang="en-PK" dirty="0">
                <a:solidFill>
                  <a:srgbClr val="000000"/>
                </a:solidFill>
                <a:latin typeface="Consolas" panose="020B0609020204030204" pitchFamily="49" charset="0"/>
              </a:rPr>
              <a:t> CASCADE [ ON UPDATE { NO ACTION | CASCADE | SET NULL | SET DEFAULT } ] ); </a:t>
            </a:r>
          </a:p>
          <a:p>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PK" altLang="en-PK" dirty="0">
                <a:solidFill>
                  <a:srgbClr val="0070C0"/>
                </a:solidFill>
                <a:latin typeface="Consolas" panose="020B0609020204030204" pitchFamily="49" charset="0"/>
                <a:hlinkClick r:id="rId3">
                  <a:extLst>
                    <a:ext uri="{A12FA001-AC4F-418D-AE19-62706E023703}">
                      <ahyp:hlinkClr xmlns:ahyp="http://schemas.microsoft.com/office/drawing/2018/hyperlinkcolor" val="tx"/>
                    </a:ext>
                  </a:extLst>
                </a:hlinkClick>
              </a:rPr>
              <a:t>CHECK</a:t>
            </a:r>
            <a:r>
              <a:rPr lang="en-PK" altLang="en-PK" dirty="0">
                <a:solidFill>
                  <a:srgbClr val="0070C0"/>
                </a:solidFill>
                <a:latin typeface="Consolas" panose="020B0609020204030204" pitchFamily="49" charset="0"/>
              </a:rPr>
              <a:t> </a:t>
            </a:r>
            <a:r>
              <a:rPr kumimoji="0" lang="en-PK" altLang="en-PK" sz="1800" b="0" i="0" u="none" strike="noStrike" cap="none" normalizeH="0" baseline="0" dirty="0">
                <a:ln>
                  <a:noFill/>
                </a:ln>
                <a:solidFill>
                  <a:srgbClr val="000000"/>
                </a:solidFill>
                <a:effectLst/>
                <a:latin typeface="Verdana" panose="020B0604030504040204" pitchFamily="34" charset="0"/>
              </a:rPr>
              <a:t>- Ensures that the values in a column satisfies a specific condition</a:t>
            </a:r>
            <a:endParaRPr kumimoji="0" lang="en-US" altLang="en-PK" sz="1800" b="0" i="0" u="none" strike="noStrike" cap="none" normalizeH="0" baseline="0" dirty="0">
              <a:ln>
                <a:noFill/>
              </a:ln>
              <a:solidFill>
                <a:srgbClr val="000000"/>
              </a:solidFill>
              <a:effectLst/>
              <a:latin typeface="Verdana" panose="020B0604030504040204" pitchFamily="34"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ID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varchar(255)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varchar(255),</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CHECK</a:t>
            </a:r>
            <a:r>
              <a:rPr lang="en-US" b="0" i="0" dirty="0">
                <a:solidFill>
                  <a:srgbClr val="000000"/>
                </a:solidFill>
                <a:effectLst/>
                <a:latin typeface="Consolas" panose="020B0609020204030204" pitchFamily="49" charset="0"/>
              </a:rPr>
              <a:t> (Age&gt;=18)</a:t>
            </a:r>
            <a:br>
              <a:rPr lang="en-US" dirty="0"/>
            </a:br>
            <a:r>
              <a:rPr lang="en-US" b="0" i="0" dirty="0">
                <a:solidFill>
                  <a:srgbClr val="000000"/>
                </a:solidFill>
                <a:effectLst/>
                <a:latin typeface="Consolas" panose="020B0609020204030204" pitchFamily="49" charset="0"/>
              </a:rPr>
              <a:t>);</a:t>
            </a:r>
          </a:p>
          <a:p>
            <a:endParaRPr kumimoji="0" lang="en-US" altLang="en-PK" sz="1800" u="none" strike="noStrike" cap="none" normalizeH="0" baseline="0" dirty="0">
              <a:ln>
                <a:noFill/>
              </a:ln>
              <a:solidFill>
                <a:srgbClr val="000000"/>
              </a:solidFill>
              <a:latin typeface="Consolas" panose="020B0609020204030204" pitchFamily="49" charset="0"/>
            </a:endParaRPr>
          </a:p>
          <a:p>
            <a:endParaRPr lang="en-US" altLang="en-PK" sz="1800" b="0" i="0" dirty="0">
              <a:solidFill>
                <a:srgbClr val="000000"/>
              </a:solidFill>
              <a:effectLst/>
              <a:latin typeface="Consolas" panose="020B0609020204030204" pitchFamily="49" charset="0"/>
            </a:endParaRPr>
          </a:p>
          <a:p>
            <a:endParaRPr kumimoji="0" lang="en-US" altLang="en-PK" sz="1800" b="0" i="0" u="none" strike="noStrike" cap="none" normalizeH="0" baseline="0" dirty="0">
              <a:ln>
                <a:noFill/>
              </a:ln>
              <a:solidFill>
                <a:srgbClr val="000000"/>
              </a:solidFill>
              <a:effectLst/>
              <a:latin typeface="Verdana" panose="020B0604030504040204" pitchFamily="34" charset="0"/>
            </a:endParaRPr>
          </a:p>
        </p:txBody>
      </p:sp>
      <p:sp>
        <p:nvSpPr>
          <p:cNvPr id="2" name="Rectangle 1">
            <a:extLst>
              <a:ext uri="{FF2B5EF4-FFF2-40B4-BE49-F238E27FC236}">
                <a16:creationId xmlns:a16="http://schemas.microsoft.com/office/drawing/2014/main" id="{7444F03C-7563-44E4-BEDA-0CF7FD2F4FBD}"/>
              </a:ext>
            </a:extLst>
          </p:cNvPr>
          <p:cNvSpPr>
            <a:spLocks noChangeArrowheads="1"/>
          </p:cNvSpPr>
          <p:nvPr/>
        </p:nvSpPr>
        <p:spPr bwMode="auto">
          <a:xfrm>
            <a:off x="0" y="40423"/>
            <a:ext cx="65" cy="376354"/>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338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57991-9A93-45B0-AB1E-A77C5D152C7B}"/>
              </a:ext>
            </a:extLst>
          </p:cNvPr>
          <p:cNvSpPr txBox="1"/>
          <p:nvPr/>
        </p:nvSpPr>
        <p:spPr>
          <a:xfrm>
            <a:off x="309489" y="0"/>
            <a:ext cx="11029071" cy="6924973"/>
          </a:xfrm>
          <a:prstGeom prst="rect">
            <a:avLst/>
          </a:prstGeom>
          <a:noFill/>
        </p:spPr>
        <p:txBody>
          <a:bodyPr wrap="square">
            <a:spAutoFit/>
          </a:bodyPr>
          <a:lstStyle/>
          <a:p>
            <a:pPr marL="285750" indent="-285750">
              <a:buFont typeface="Arial" panose="020B0604020202020204" pitchFamily="34" charset="0"/>
              <a:buChar char="•"/>
            </a:pPr>
            <a:r>
              <a:rPr lang="en-PK" altLang="en-PK" sz="2400" dirty="0">
                <a:solidFill>
                  <a:srgbClr val="0070C0"/>
                </a:solidFill>
                <a:latin typeface="Consolas" panose="020B0609020204030204" pitchFamily="49" charset="0"/>
                <a:hlinkClick r:id="rId2">
                  <a:extLst>
                    <a:ext uri="{A12FA001-AC4F-418D-AE19-62706E023703}">
                      <ahyp:hlinkClr xmlns:ahyp="http://schemas.microsoft.com/office/drawing/2018/hyperlinkcolor" val="tx"/>
                    </a:ext>
                  </a:extLst>
                </a:hlinkClick>
              </a:rPr>
              <a:t>DEFAULT</a:t>
            </a:r>
            <a:r>
              <a:rPr kumimoji="0" lang="en-PK" altLang="en-PK" b="0" i="0" u="none" strike="noStrike" cap="none" normalizeH="0" baseline="0" dirty="0">
                <a:ln>
                  <a:noFill/>
                </a:ln>
                <a:solidFill>
                  <a:srgbClr val="000000"/>
                </a:solidFill>
                <a:effectLst/>
                <a:latin typeface="Verdana" panose="020B0604030504040204" pitchFamily="34" charset="0"/>
              </a:rPr>
              <a:t> - Sets a default value for a column if no value is specified</a:t>
            </a:r>
            <a:endParaRPr kumimoji="0" lang="en-US" altLang="en-PK" b="0" i="0" u="none" strike="noStrike" cap="none" normalizeH="0" baseline="0" dirty="0">
              <a:ln>
                <a:noFill/>
              </a:ln>
              <a:solidFill>
                <a:srgbClr val="000000"/>
              </a:solidFill>
              <a:effectLst/>
              <a:latin typeface="Verdana" panose="020B0604030504040204" pitchFamily="34" charset="0"/>
            </a:endParaRPr>
          </a:p>
          <a:p>
            <a:r>
              <a:rPr lang="en-US" sz="2400" b="0" i="0" dirty="0">
                <a:solidFill>
                  <a:srgbClr val="0000CD"/>
                </a:solidFill>
                <a:effectLst/>
                <a:latin typeface="Consolas" panose="020B0609020204030204" pitchFamily="49" charset="0"/>
              </a:rPr>
              <a:t>CREATE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TABLE</a:t>
            </a:r>
            <a:r>
              <a:rPr lang="en-US" sz="2400" b="0" i="0" dirty="0">
                <a:solidFill>
                  <a:srgbClr val="000000"/>
                </a:solidFill>
                <a:effectLst/>
                <a:latin typeface="Consolas" panose="020B0609020204030204" pitchFamily="49" charset="0"/>
              </a:rPr>
              <a:t> Orders (</a:t>
            </a:r>
            <a:br>
              <a:rPr lang="en-US" sz="2400" dirty="0"/>
            </a:br>
            <a:r>
              <a:rPr lang="en-US" sz="2400" b="0" i="0" dirty="0">
                <a:solidFill>
                  <a:srgbClr val="000000"/>
                </a:solidFill>
                <a:effectLst/>
                <a:latin typeface="Consolas" panose="020B0609020204030204" pitchFamily="49" charset="0"/>
              </a:rPr>
              <a:t>    ID int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OrderNumber</a:t>
            </a:r>
            <a:r>
              <a:rPr lang="en-US" sz="2400" b="0" i="0" dirty="0">
                <a:solidFill>
                  <a:srgbClr val="000000"/>
                </a:solidFill>
                <a:effectLst/>
                <a:latin typeface="Consolas" panose="020B0609020204030204" pitchFamily="49" charset="0"/>
              </a:rPr>
              <a:t> int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OrderDate</a:t>
            </a:r>
            <a:r>
              <a:rPr lang="en-US" sz="2400" b="0" i="0" dirty="0">
                <a:solidFill>
                  <a:srgbClr val="000000"/>
                </a:solidFill>
                <a:effectLst/>
                <a:latin typeface="Consolas" panose="020B0609020204030204" pitchFamily="49" charset="0"/>
              </a:rPr>
              <a:t> date </a:t>
            </a:r>
            <a:r>
              <a:rPr lang="en-US" sz="2400" b="0" i="0" dirty="0">
                <a:solidFill>
                  <a:srgbClr val="0000CD"/>
                </a:solidFill>
                <a:effectLst/>
                <a:latin typeface="Consolas" panose="020B0609020204030204" pitchFamily="49" charset="0"/>
              </a:rPr>
              <a:t>DEFAULT</a:t>
            </a:r>
            <a:r>
              <a:rPr lang="en-US" sz="2400" b="0" i="0" dirty="0">
                <a:solidFill>
                  <a:srgbClr val="000000"/>
                </a:solidFill>
                <a:effectLst/>
                <a:latin typeface="Consolas" panose="020B0609020204030204" pitchFamily="49" charset="0"/>
              </a:rPr>
              <a:t> GETDATE()</a:t>
            </a:r>
            <a:br>
              <a:rPr lang="en-US" sz="2400" dirty="0"/>
            </a:br>
            <a:r>
              <a:rPr lang="en-US" sz="2400" b="0" i="0" dirty="0">
                <a:solidFill>
                  <a:srgbClr val="000000"/>
                </a:solidFill>
                <a:effectLst/>
                <a:latin typeface="Consolas" panose="020B0609020204030204" pitchFamily="49" charset="0"/>
              </a:rPr>
              <a:t>);</a:t>
            </a:r>
            <a:endParaRPr kumimoji="0" lang="en-US" altLang="en-PK" b="0" i="0" u="none" strike="noStrike" cap="none" normalizeH="0" baseline="0" dirty="0">
              <a:ln>
                <a:noFill/>
              </a:ln>
              <a:solidFill>
                <a:srgbClr val="000000"/>
              </a:solidFill>
              <a:effectLst/>
              <a:latin typeface="Verdana" panose="020B0604030504040204" pitchFamily="34" charset="0"/>
            </a:endParaRPr>
          </a:p>
          <a:p>
            <a:endParaRPr lang="en-US" altLang="en-PK" dirty="0">
              <a:solidFill>
                <a:srgbClr val="0070C0"/>
              </a:solidFill>
              <a:latin typeface="Consolas" panose="020B0609020204030204" pitchFamily="49" charset="0"/>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PK" altLang="en-PK" sz="2400" dirty="0">
                <a:solidFill>
                  <a:srgbClr val="0070C0"/>
                </a:solidFill>
                <a:latin typeface="Consolas" panose="020B0609020204030204" pitchFamily="49" charset="0"/>
                <a:hlinkClick r:id="rId3">
                  <a:extLst>
                    <a:ext uri="{A12FA001-AC4F-418D-AE19-62706E023703}">
                      <ahyp:hlinkClr xmlns:ahyp="http://schemas.microsoft.com/office/drawing/2018/hyperlinkcolor" val="tx"/>
                    </a:ext>
                  </a:extLst>
                </a:hlinkClick>
              </a:rPr>
              <a:t>CREATE INDEX</a:t>
            </a:r>
            <a:r>
              <a:rPr lang="en-PK" altLang="en-PK" sz="2400" dirty="0">
                <a:solidFill>
                  <a:srgbClr val="0070C0"/>
                </a:solidFill>
                <a:latin typeface="Consolas" panose="020B0609020204030204" pitchFamily="49" charset="0"/>
              </a:rPr>
              <a:t> </a:t>
            </a:r>
            <a:r>
              <a:rPr kumimoji="0" lang="en-PK" altLang="en-PK" b="0" i="0" u="none" strike="noStrike" cap="none" normalizeH="0" baseline="0" dirty="0">
                <a:ln>
                  <a:noFill/>
                </a:ln>
                <a:solidFill>
                  <a:srgbClr val="000000"/>
                </a:solidFill>
                <a:effectLst/>
                <a:latin typeface="Verdana" panose="020B0604030504040204" pitchFamily="34" charset="0"/>
              </a:rPr>
              <a:t>- Used to create and retrieve data from the database very quickly</a:t>
            </a:r>
          </a:p>
          <a:p>
            <a:r>
              <a:rPr lang="en-US" sz="2400" b="0" i="0" dirty="0">
                <a:solidFill>
                  <a:srgbClr val="0000CD"/>
                </a:solidFill>
                <a:effectLst/>
                <a:latin typeface="Consolas" panose="020B0609020204030204" pitchFamily="49" charset="0"/>
              </a:rPr>
              <a:t>CREATE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UNIQUE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INDEX</a:t>
            </a:r>
            <a:r>
              <a:rPr lang="en-US" sz="2400" b="0" i="0" dirty="0">
                <a:solidFill>
                  <a:srgbClr val="000000"/>
                </a:solidFill>
                <a:effectLst/>
                <a:latin typeface="Consolas" panose="020B0609020204030204" pitchFamily="49" charset="0"/>
              </a:rPr>
              <a:t> </a:t>
            </a:r>
            <a:r>
              <a:rPr lang="en-US" sz="2400" b="0" i="1" dirty="0" err="1">
                <a:solidFill>
                  <a:srgbClr val="000000"/>
                </a:solidFill>
                <a:effectLst/>
                <a:latin typeface="Consolas" panose="020B0609020204030204" pitchFamily="49" charset="0"/>
              </a:rPr>
              <a:t>index_name</a:t>
            </a:r>
            <a:br>
              <a:rPr lang="en-US" sz="2400" dirty="0"/>
            </a:br>
            <a:r>
              <a:rPr lang="en-US" sz="2400" b="0" i="0" dirty="0">
                <a:solidFill>
                  <a:srgbClr val="0000CD"/>
                </a:solidFill>
                <a:effectLst/>
                <a:latin typeface="Consolas" panose="020B0609020204030204" pitchFamily="49" charset="0"/>
              </a:rPr>
              <a:t>ON</a:t>
            </a:r>
            <a:r>
              <a:rPr lang="en-US" sz="2400" b="0" i="0" dirty="0">
                <a:solidFill>
                  <a:srgbClr val="000000"/>
                </a:solidFill>
                <a:effectLst/>
                <a:latin typeface="Consolas" panose="020B0609020204030204" pitchFamily="49" charset="0"/>
              </a:rPr>
              <a:t> </a:t>
            </a:r>
            <a:r>
              <a:rPr lang="en-US" sz="2400" b="0" i="1" dirty="0" err="1">
                <a:solidFill>
                  <a:srgbClr val="000000"/>
                </a:solidFill>
                <a:effectLst/>
                <a:latin typeface="Consolas" panose="020B0609020204030204" pitchFamily="49" charset="0"/>
              </a:rPr>
              <a:t>table_name</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column1</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column2</a:t>
            </a:r>
            <a:r>
              <a:rPr lang="en-US" sz="2400" b="0" i="0" dirty="0">
                <a:solidFill>
                  <a:srgbClr val="000000"/>
                </a:solidFill>
                <a:effectLst/>
                <a:latin typeface="Consolas" panose="020B0609020204030204" pitchFamily="49" charset="0"/>
              </a:rPr>
              <a:t>, ...);</a:t>
            </a:r>
          </a:p>
          <a:p>
            <a:pPr marL="285750" indent="-285750">
              <a:buFont typeface="Arial" panose="020B0604020202020204" pitchFamily="34" charset="0"/>
              <a:buChar char="•"/>
            </a:pPr>
            <a:r>
              <a:rPr lang="en-US" sz="2400" b="1" i="0" dirty="0">
                <a:solidFill>
                  <a:srgbClr val="000000"/>
                </a:solidFill>
                <a:effectLst/>
                <a:latin typeface="Verdana" panose="020B0604030504040204" pitchFamily="34" charset="0"/>
              </a:rPr>
              <a:t>Auto-increment</a:t>
            </a:r>
            <a:r>
              <a:rPr lang="en-US" sz="2400" b="0" i="0" dirty="0">
                <a:solidFill>
                  <a:srgbClr val="000000"/>
                </a:solidFill>
                <a:effectLst/>
                <a:latin typeface="Verdana" panose="020B0604030504040204" pitchFamily="34" charset="0"/>
              </a:rPr>
              <a:t> allows a unique number to be generated automatically when a new record is inserted into a table.</a:t>
            </a:r>
            <a:endParaRPr lang="en-US" sz="2400" dirty="0">
              <a:solidFill>
                <a:srgbClr val="000000"/>
              </a:solidFill>
              <a:latin typeface="Consolas" panose="020B0609020204030204" pitchFamily="49" charset="0"/>
            </a:endParaRPr>
          </a:p>
          <a:p>
            <a:r>
              <a:rPr lang="en-US" sz="2400" b="0" i="0" dirty="0">
                <a:solidFill>
                  <a:srgbClr val="0000CD"/>
                </a:solidFill>
                <a:effectLst/>
                <a:latin typeface="Consolas" panose="020B0609020204030204" pitchFamily="49" charset="0"/>
              </a:rPr>
              <a:t>CREATE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TABLE</a:t>
            </a:r>
            <a:r>
              <a:rPr lang="en-US" sz="2400" b="0" i="0" dirty="0">
                <a:solidFill>
                  <a:srgbClr val="000000"/>
                </a:solidFill>
                <a:effectLst/>
                <a:latin typeface="Consolas" panose="020B0609020204030204" pitchFamily="49" charset="0"/>
              </a:rPr>
              <a:t> Persons (</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Personid</a:t>
            </a:r>
            <a:r>
              <a:rPr lang="en-US" sz="2400" b="0" i="0" dirty="0">
                <a:solidFill>
                  <a:srgbClr val="000000"/>
                </a:solidFill>
                <a:effectLst/>
                <a:latin typeface="Consolas" panose="020B0609020204030204" pitchFamily="49" charset="0"/>
              </a:rPr>
              <a:t> int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 AUTO_INCREMENT,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LastName</a:t>
            </a:r>
            <a:r>
              <a:rPr lang="en-US" sz="2400" b="0" i="0" dirty="0">
                <a:solidFill>
                  <a:srgbClr val="000000"/>
                </a:solidFill>
                <a:effectLst/>
                <a:latin typeface="Consolas" panose="020B0609020204030204" pitchFamily="49" charset="0"/>
              </a:rPr>
              <a:t> varchar(255)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FirstName varchar(255),</a:t>
            </a:r>
            <a:br>
              <a:rPr lang="en-US" sz="2400" dirty="0"/>
            </a:br>
            <a:r>
              <a:rPr lang="en-US" sz="2400" b="0" i="0" dirty="0">
                <a:solidFill>
                  <a:srgbClr val="000000"/>
                </a:solidFill>
                <a:effectLst/>
                <a:latin typeface="Consolas" panose="020B0609020204030204" pitchFamily="49" charset="0"/>
              </a:rPr>
              <a:t>    Age int,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PRIMARY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KEY</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Personid</a:t>
            </a:r>
            <a:r>
              <a:rPr lang="en-US" sz="2400"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180692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8C0A-B6DC-40EF-9999-B2E5A82BB7D9}"/>
              </a:ext>
            </a:extLst>
          </p:cNvPr>
          <p:cNvSpPr>
            <a:spLocks noGrp="1"/>
          </p:cNvSpPr>
          <p:nvPr>
            <p:ph type="title"/>
          </p:nvPr>
        </p:nvSpPr>
        <p:spPr/>
        <p:txBody>
          <a:bodyPr/>
          <a:lstStyle/>
          <a:p>
            <a:r>
              <a:rPr lang="en-US" dirty="0"/>
              <a:t>CREATE VIEWS</a:t>
            </a:r>
            <a:endParaRPr lang="en-PK" dirty="0"/>
          </a:p>
        </p:txBody>
      </p:sp>
      <p:sp>
        <p:nvSpPr>
          <p:cNvPr id="3" name="Content Placeholder 2">
            <a:extLst>
              <a:ext uri="{FF2B5EF4-FFF2-40B4-BE49-F238E27FC236}">
                <a16:creationId xmlns:a16="http://schemas.microsoft.com/office/drawing/2014/main" id="{9F97FE83-733E-4CAE-9B51-736548C59BDB}"/>
              </a:ext>
            </a:extLst>
          </p:cNvPr>
          <p:cNvSpPr>
            <a:spLocks noGrp="1"/>
          </p:cNvSpPr>
          <p:nvPr>
            <p:ph idx="1"/>
          </p:nvPr>
        </p:nvSpPr>
        <p:spPr>
          <a:xfrm>
            <a:off x="600076" y="2286000"/>
            <a:ext cx="11344274" cy="4357688"/>
          </a:xfrm>
        </p:spPr>
        <p:txBody>
          <a:bodyPr/>
          <a:lstStyle/>
          <a:p>
            <a:pPr algn="l"/>
            <a:r>
              <a:rPr lang="en-US" b="0" i="0" dirty="0">
                <a:solidFill>
                  <a:srgbClr val="000000"/>
                </a:solidFill>
                <a:effectLst/>
                <a:latin typeface="Verdana" panose="020B0604030504040204" pitchFamily="34" charset="0"/>
              </a:rPr>
              <a:t>A view is a virtual table based on the result-set of an SQL statement.</a:t>
            </a:r>
          </a:p>
          <a:p>
            <a:pPr algn="l"/>
            <a:r>
              <a:rPr lang="en-US" b="0" i="0" dirty="0">
                <a:solidFill>
                  <a:srgbClr val="000000"/>
                </a:solidFill>
                <a:effectLst/>
                <a:latin typeface="Verdana" panose="020B0604030504040204" pitchFamily="34" charset="0"/>
              </a:rPr>
              <a:t>A view contains rows and columns, just like a real table. The fields in a view are fields from one or more real tables in the database.</a:t>
            </a:r>
          </a:p>
          <a:p>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VIEW</a:t>
            </a:r>
            <a:r>
              <a:rPr lang="en-US" b="0" i="0" dirty="0">
                <a:solidFill>
                  <a:srgbClr val="000000"/>
                </a:solidFill>
                <a:effectLst/>
                <a:latin typeface="Consolas" panose="020B0609020204030204" pitchFamily="49" charset="0"/>
              </a:rPr>
              <a:t> [Brazil Customers] </a:t>
            </a: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ContactName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Country = </a:t>
            </a:r>
            <a:r>
              <a:rPr lang="en-US" b="0" i="0" dirty="0">
                <a:solidFill>
                  <a:srgbClr val="A52A2A"/>
                </a:solidFill>
                <a:effectLst/>
                <a:latin typeface="Consolas" panose="020B0609020204030204" pitchFamily="49" charset="0"/>
              </a:rPr>
              <a:t>'Brazil'</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154026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304800"/>
            <a:ext cx="7772400" cy="1143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b">
            <a:normAutofit/>
          </a:bodyPr>
          <a:lstStyle/>
          <a:p>
            <a:pPr marL="342900" indent="-342900" eaLnBrk="1" fontAlgn="auto" hangingPunct="1">
              <a:spcAft>
                <a:spcPts val="0"/>
              </a:spcAft>
              <a:defRPr/>
            </a:pPr>
            <a:r>
              <a:rPr lang="en-US" sz="3200" i="1" dirty="0">
                <a:solidFill>
                  <a:schemeClr val="tx1"/>
                </a:solidFill>
                <a:cs typeface="Times New Roman" pitchFamily="18" charset="0"/>
              </a:rPr>
              <a:t>Introduction to SQL</a:t>
            </a:r>
          </a:p>
        </p:txBody>
      </p:sp>
      <p:sp>
        <p:nvSpPr>
          <p:cNvPr id="27652"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ahoma" pitchFamily="34" charset="0"/>
                <a:ea typeface="+mn-ea"/>
                <a:cs typeface="Arial" charset="0"/>
              </a:rPr>
              <a:t>© 2005 by Prentice Hall</a:t>
            </a:r>
          </a:p>
        </p:txBody>
      </p:sp>
      <p:sp>
        <p:nvSpPr>
          <p:cNvPr id="3" name="Subtitle 2">
            <a:extLst>
              <a:ext uri="{FF2B5EF4-FFF2-40B4-BE49-F238E27FC236}">
                <a16:creationId xmlns:a16="http://schemas.microsoft.com/office/drawing/2014/main" id="{7F9471F1-89C4-4EB9-B45A-572194D913FF}"/>
              </a:ext>
            </a:extLst>
          </p:cNvPr>
          <p:cNvSpPr>
            <a:spLocks noGrp="1"/>
          </p:cNvSpPr>
          <p:nvPr>
            <p:ph type="subTitle" idx="1"/>
          </p:nvPr>
        </p:nvSpPr>
        <p:spPr/>
        <p:txBody>
          <a:bodyPr>
            <a:normAutofit/>
          </a:bodyPr>
          <a:lstStyle/>
          <a:p>
            <a:endParaRPr lang="en-GB" sz="1800" dirty="0">
              <a:solidFill>
                <a:schemeClr val="accent3"/>
              </a:solidFill>
              <a:latin typeface="Calibri" panose="020F0502020204030204" pitchFamily="34" charset="0"/>
              <a:cs typeface="Calibri" panose="020F0502020204030204" pitchFamily="34" charset="0"/>
            </a:endParaRPr>
          </a:p>
          <a:p>
            <a:r>
              <a:rPr lang="en-GB" dirty="0">
                <a:solidFill>
                  <a:schemeClr val="accent3"/>
                </a:solidFill>
              </a:rPr>
              <a:t>Spring 2023</a:t>
            </a:r>
          </a:p>
          <a:p>
            <a:endParaRPr lang="en-PK" dirty="0">
              <a:solidFill>
                <a:schemeClr val="accent3"/>
              </a:solidFill>
            </a:endParaRPr>
          </a:p>
        </p:txBody>
      </p:sp>
    </p:spTree>
    <p:extLst>
      <p:ext uri="{BB962C8B-B14F-4D97-AF65-F5344CB8AC3E}">
        <p14:creationId xmlns:p14="http://schemas.microsoft.com/office/powerpoint/2010/main" val="367580998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4EA64C6C-3649-4B38-ADEC-D87A0BA56903}"/>
              </a:ext>
            </a:extLst>
          </p:cNvPr>
          <p:cNvSpPr>
            <a:spLocks noGrp="1" noChangeArrowheads="1"/>
          </p:cNvSpPr>
          <p:nvPr>
            <p:ph type="title"/>
          </p:nvPr>
        </p:nvSpPr>
        <p:spPr>
          <a:xfrm>
            <a:off x="1343025" y="393702"/>
            <a:ext cx="8867775" cy="1371600"/>
          </a:xfrm>
        </p:spPr>
        <p:txBody>
          <a:bodyPr/>
          <a:lstStyle/>
          <a:p>
            <a:pPr eaLnBrk="1" hangingPunct="1"/>
            <a:r>
              <a:rPr lang="en-US" altLang="en-PK" dirty="0"/>
              <a:t>create tables for this enterprise data model</a:t>
            </a:r>
          </a:p>
        </p:txBody>
      </p:sp>
      <p:pic>
        <p:nvPicPr>
          <p:cNvPr id="13316" name="Picture 7" descr="Noname.gif">
            <a:extLst>
              <a:ext uri="{FF2B5EF4-FFF2-40B4-BE49-F238E27FC236}">
                <a16:creationId xmlns:a16="http://schemas.microsoft.com/office/drawing/2014/main" id="{F591C38A-00BD-4103-868B-5E8468125B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2166950"/>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304800"/>
            <a:ext cx="7772400" cy="1143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b">
            <a:normAutofit/>
          </a:bodyPr>
          <a:lstStyle/>
          <a:p>
            <a:pPr marL="342900" indent="-342900" eaLnBrk="1" fontAlgn="auto" hangingPunct="1">
              <a:spcAft>
                <a:spcPts val="0"/>
              </a:spcAft>
              <a:defRPr/>
            </a:pPr>
            <a:r>
              <a:rPr lang="en-US" sz="3200" i="1" dirty="0">
                <a:solidFill>
                  <a:schemeClr val="tx1"/>
                </a:solidFill>
                <a:cs typeface="Times New Roman" pitchFamily="18" charset="0"/>
              </a:rPr>
              <a:t>SQL(DML)</a:t>
            </a:r>
          </a:p>
        </p:txBody>
      </p:sp>
      <p:sp>
        <p:nvSpPr>
          <p:cNvPr id="27652"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ahoma" pitchFamily="34" charset="0"/>
                <a:ea typeface="+mn-ea"/>
                <a:cs typeface="Arial" charset="0"/>
              </a:rPr>
              <a:t>© 2005 by Prentice Hall</a:t>
            </a:r>
          </a:p>
        </p:txBody>
      </p:sp>
      <p:sp>
        <p:nvSpPr>
          <p:cNvPr id="3" name="Subtitle 2">
            <a:extLst>
              <a:ext uri="{FF2B5EF4-FFF2-40B4-BE49-F238E27FC236}">
                <a16:creationId xmlns:a16="http://schemas.microsoft.com/office/drawing/2014/main" id="{7F9471F1-89C4-4EB9-B45A-572194D913FF}"/>
              </a:ext>
            </a:extLst>
          </p:cNvPr>
          <p:cNvSpPr>
            <a:spLocks noGrp="1"/>
          </p:cNvSpPr>
          <p:nvPr>
            <p:ph type="subTitle" idx="1"/>
          </p:nvPr>
        </p:nvSpPr>
        <p:spPr/>
        <p:txBody>
          <a:bodyPr>
            <a:normAutofit/>
          </a:bodyPr>
          <a:lstStyle/>
          <a:p>
            <a:endParaRPr lang="en-PK" dirty="0">
              <a:solidFill>
                <a:schemeClr val="accent3"/>
              </a:solidFill>
            </a:endParaRPr>
          </a:p>
        </p:txBody>
      </p:sp>
    </p:spTree>
    <p:extLst>
      <p:ext uri="{BB962C8B-B14F-4D97-AF65-F5344CB8AC3E}">
        <p14:creationId xmlns:p14="http://schemas.microsoft.com/office/powerpoint/2010/main" val="11270928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D9F80-BA21-4A77-8C7D-4D8492C13550}"/>
              </a:ext>
            </a:extLst>
          </p:cNvPr>
          <p:cNvSpPr>
            <a:spLocks noGrp="1"/>
          </p:cNvSpPr>
          <p:nvPr>
            <p:ph sz="quarter" idx="1"/>
          </p:nvPr>
        </p:nvSpPr>
        <p:spPr>
          <a:xfrm>
            <a:off x="609600" y="956603"/>
            <a:ext cx="9956800" cy="5517349"/>
          </a:xfrm>
        </p:spPr>
        <p:txBody>
          <a:bodyPr/>
          <a:lstStyle/>
          <a:p>
            <a:r>
              <a:rPr lang="en-US" altLang="en-US" dirty="0">
                <a:highlight>
                  <a:srgbClr val="FFFF00"/>
                </a:highlight>
              </a:rPr>
              <a:t>INSERT</a:t>
            </a:r>
            <a:r>
              <a:rPr lang="en-US" altLang="en-US" dirty="0"/>
              <a:t>: adding records based on the existing table</a:t>
            </a:r>
          </a:p>
          <a:p>
            <a:pPr lvl="1"/>
            <a:r>
              <a:rPr lang="en-US" altLang="en-US" dirty="0"/>
              <a:t>INSERT INTO CUSTOMER_T </a:t>
            </a:r>
            <a:r>
              <a:rPr lang="en-US" altLang="en-US" dirty="0">
                <a:solidFill>
                  <a:srgbClr val="FF0000"/>
                </a:solidFill>
              </a:rPr>
              <a:t>VALUES (… )</a:t>
            </a:r>
          </a:p>
          <a:p>
            <a:pPr lvl="1"/>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column3</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a:t>
            </a:r>
            <a:r>
              <a:rPr lang="en-US" b="0" i="0" dirty="0">
                <a:solidFill>
                  <a:srgbClr val="000000"/>
                </a:solidFill>
                <a:effectLst/>
                <a:latin typeface="Consolas" panose="020B0609020204030204" pitchFamily="49" charset="0"/>
              </a:rPr>
              <a:t>, ...);</a:t>
            </a:r>
          </a:p>
          <a:p>
            <a:pPr lvl="1"/>
            <a:r>
              <a:rPr lang="en-US" altLang="en-US" dirty="0"/>
              <a:t>insert into table1 values (5, DEFAULT, 10, DEFAULT)</a:t>
            </a:r>
          </a:p>
          <a:p>
            <a:pPr lvl="1"/>
            <a:endParaRPr lang="en-US" altLang="en-US" dirty="0">
              <a:solidFill>
                <a:srgbClr val="FF0000"/>
              </a:solidFill>
            </a:endParaRPr>
          </a:p>
          <a:p>
            <a:r>
              <a:rPr lang="en-US" altLang="en-US" dirty="0">
                <a:highlight>
                  <a:srgbClr val="FFFF00"/>
                </a:highlight>
              </a:rPr>
              <a:t>UPDATE: </a:t>
            </a:r>
            <a:r>
              <a:rPr lang="en-US" altLang="en-US" dirty="0"/>
              <a:t>changing the values of </a:t>
            </a:r>
            <a:r>
              <a:rPr lang="en-US" altLang="en-US" dirty="0">
                <a:solidFill>
                  <a:srgbClr val="FF0000"/>
                </a:solidFill>
              </a:rPr>
              <a:t>some fields</a:t>
            </a:r>
            <a:r>
              <a:rPr lang="en-US" altLang="en-US" dirty="0"/>
              <a:t> in </a:t>
            </a:r>
            <a:r>
              <a:rPr lang="en-US" altLang="en-US" dirty="0">
                <a:solidFill>
                  <a:srgbClr val="990000"/>
                </a:solidFill>
              </a:rPr>
              <a:t>existing records</a:t>
            </a:r>
          </a:p>
          <a:p>
            <a:pPr lvl="1"/>
            <a:r>
              <a:rPr lang="en-US" altLang="en-US" dirty="0"/>
              <a:t>UPDATE PRODUCT_T </a:t>
            </a:r>
            <a:r>
              <a:rPr lang="en-US" altLang="en-US" dirty="0">
                <a:solidFill>
                  <a:srgbClr val="FF0000"/>
                </a:solidFill>
              </a:rPr>
              <a:t>SET …</a:t>
            </a:r>
            <a:r>
              <a:rPr lang="en-US" altLang="en-US" dirty="0">
                <a:solidFill>
                  <a:srgbClr val="990000"/>
                </a:solidFill>
              </a:rPr>
              <a:t>WHERE…</a:t>
            </a:r>
          </a:p>
          <a:p>
            <a:pPr lvl="1"/>
            <a:r>
              <a:rPr lang="en-US" b="0" i="0" dirty="0">
                <a:solidFill>
                  <a:srgbClr val="0000CD"/>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SET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US" altLang="en-US" dirty="0">
              <a:solidFill>
                <a:srgbClr val="990000"/>
              </a:solidFill>
            </a:endParaRPr>
          </a:p>
          <a:p>
            <a:r>
              <a:rPr lang="en-US" dirty="0"/>
              <a:t>DELETE: Removing the record from the table.</a:t>
            </a:r>
          </a:p>
          <a:p>
            <a:pPr lvl="1"/>
            <a:r>
              <a:rPr lang="en-US" b="0" i="0" dirty="0">
                <a:solidFill>
                  <a:srgbClr val="0000CD"/>
                </a:solidFill>
                <a:effectLst/>
                <a:latin typeface="Consolas" panose="020B0609020204030204" pitchFamily="49" charset="0"/>
              </a:rPr>
              <a:t>DELETE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PK" dirty="0"/>
          </a:p>
        </p:txBody>
      </p:sp>
      <p:sp>
        <p:nvSpPr>
          <p:cNvPr id="4" name="Title 1">
            <a:extLst>
              <a:ext uri="{FF2B5EF4-FFF2-40B4-BE49-F238E27FC236}">
                <a16:creationId xmlns:a16="http://schemas.microsoft.com/office/drawing/2014/main" id="{E4226388-B498-4B63-98EF-1610F25D01CA}"/>
              </a:ext>
            </a:extLst>
          </p:cNvPr>
          <p:cNvSpPr>
            <a:spLocks noGrp="1"/>
          </p:cNvSpPr>
          <p:nvPr>
            <p:ph type="title"/>
          </p:nvPr>
        </p:nvSpPr>
        <p:spPr>
          <a:xfrm>
            <a:off x="609600" y="274638"/>
            <a:ext cx="9956800" cy="681965"/>
          </a:xfrm>
        </p:spPr>
        <p:txBody>
          <a:bodyPr>
            <a:normAutofit/>
          </a:bodyPr>
          <a:lstStyle/>
          <a:p>
            <a:r>
              <a:rPr lang="en-US" dirty="0"/>
              <a:t>INSERT, UPDATE and Delete</a:t>
            </a:r>
          </a:p>
        </p:txBody>
      </p:sp>
    </p:spTree>
    <p:extLst>
      <p:ext uri="{BB962C8B-B14F-4D97-AF65-F5344CB8AC3E}">
        <p14:creationId xmlns:p14="http://schemas.microsoft.com/office/powerpoint/2010/main" val="17613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531E625F-D942-4173-AD26-54426FD139F4}"/>
              </a:ext>
            </a:extLst>
          </p:cNvPr>
          <p:cNvSpPr>
            <a:spLocks noGrp="1" noChangeArrowheads="1"/>
          </p:cNvSpPr>
          <p:nvPr>
            <p:ph type="title"/>
          </p:nvPr>
        </p:nvSpPr>
        <p:spPr/>
        <p:txBody>
          <a:bodyPr/>
          <a:lstStyle/>
          <a:p>
            <a:pPr>
              <a:defRPr/>
            </a:pPr>
            <a:r>
              <a:rPr lang="en-US">
                <a:solidFill>
                  <a:schemeClr val="tx1">
                    <a:lumMod val="75000"/>
                    <a:lumOff val="25000"/>
                  </a:schemeClr>
                </a:solidFill>
              </a:rPr>
              <a:t>Specifying Updates in SQL</a:t>
            </a:r>
            <a:endParaRPr lang="en-US">
              <a:solidFill>
                <a:srgbClr val="000000"/>
              </a:solidFill>
            </a:endParaRPr>
          </a:p>
        </p:txBody>
      </p:sp>
      <p:sp>
        <p:nvSpPr>
          <p:cNvPr id="31747" name="Rectangle 3">
            <a:extLst>
              <a:ext uri="{FF2B5EF4-FFF2-40B4-BE49-F238E27FC236}">
                <a16:creationId xmlns:a16="http://schemas.microsoft.com/office/drawing/2014/main" id="{FE9E3CFB-5C20-427A-A55F-02E2E7A3711C}"/>
              </a:ext>
            </a:extLst>
          </p:cNvPr>
          <p:cNvSpPr>
            <a:spLocks noGrp="1"/>
          </p:cNvSpPr>
          <p:nvPr>
            <p:ph idx="1"/>
          </p:nvPr>
        </p:nvSpPr>
        <p:spPr/>
        <p:txBody>
          <a:bodyPr/>
          <a:lstStyle/>
          <a:p>
            <a:pPr eaLnBrk="1" hangingPunct="1"/>
            <a:r>
              <a:rPr lang="en-US" altLang="en-US">
                <a:solidFill>
                  <a:srgbClr val="000000"/>
                </a:solidFill>
              </a:rPr>
              <a:t>There are three SQL commands to modify the database; INSERT, DELETE, and UPDATE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87C67A50-7215-4B3B-B0E1-49482B254E76}"/>
              </a:ext>
            </a:extLst>
          </p:cNvPr>
          <p:cNvSpPr>
            <a:spLocks noGrp="1" noChangeArrowheads="1"/>
          </p:cNvSpPr>
          <p:nvPr>
            <p:ph type="title"/>
          </p:nvPr>
        </p:nvSpPr>
        <p:spPr/>
        <p:txBody>
          <a:bodyPr/>
          <a:lstStyle/>
          <a:p>
            <a:pPr>
              <a:defRPr/>
            </a:pPr>
            <a:r>
              <a:rPr lang="en-US">
                <a:solidFill>
                  <a:schemeClr val="tx1">
                    <a:lumMod val="75000"/>
                    <a:lumOff val="25000"/>
                  </a:schemeClr>
                </a:solidFill>
              </a:rPr>
              <a:t>INSERT</a:t>
            </a:r>
            <a:endParaRPr lang="en-US" b="1">
              <a:solidFill>
                <a:srgbClr val="000000"/>
              </a:solidFill>
            </a:endParaRPr>
          </a:p>
        </p:txBody>
      </p:sp>
      <p:sp>
        <p:nvSpPr>
          <p:cNvPr id="32771" name="Rectangle 3">
            <a:extLst>
              <a:ext uri="{FF2B5EF4-FFF2-40B4-BE49-F238E27FC236}">
                <a16:creationId xmlns:a16="http://schemas.microsoft.com/office/drawing/2014/main" id="{BFED81DA-818D-475E-94BD-D10E42D86B1E}"/>
              </a:ext>
            </a:extLst>
          </p:cNvPr>
          <p:cNvSpPr>
            <a:spLocks noGrp="1"/>
          </p:cNvSpPr>
          <p:nvPr>
            <p:ph idx="1"/>
          </p:nvPr>
        </p:nvSpPr>
        <p:spPr/>
        <p:txBody>
          <a:bodyPr/>
          <a:lstStyle/>
          <a:p>
            <a:pPr eaLnBrk="1" hangingPunct="1"/>
            <a:r>
              <a:rPr lang="en-US" altLang="en-US">
                <a:solidFill>
                  <a:srgbClr val="000000"/>
                </a:solidFill>
              </a:rPr>
              <a:t>In its simplest form, it is used to add one or more tuples to a relation</a:t>
            </a:r>
          </a:p>
          <a:p>
            <a:pPr eaLnBrk="1" hangingPunct="1"/>
            <a:r>
              <a:rPr lang="en-US" altLang="en-US">
                <a:solidFill>
                  <a:srgbClr val="000000"/>
                </a:solidFill>
              </a:rPr>
              <a:t>Attribute values should be listed in the same order as the attributes were specified in the CREATE TABLE command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7F70F484-748B-49AC-8AB3-384683F2BD89}"/>
              </a:ext>
            </a:extLst>
          </p:cNvPr>
          <p:cNvSpPr>
            <a:spLocks noGrp="1" noChangeArrowheads="1"/>
          </p:cNvSpPr>
          <p:nvPr>
            <p:ph type="title"/>
          </p:nvPr>
        </p:nvSpPr>
        <p:spPr/>
        <p:txBody>
          <a:bodyPr/>
          <a:lstStyle/>
          <a:p>
            <a:pPr>
              <a:defRPr/>
            </a:pPr>
            <a:r>
              <a:rPr lang="en-US">
                <a:solidFill>
                  <a:schemeClr val="tx1">
                    <a:lumMod val="75000"/>
                    <a:lumOff val="25000"/>
                  </a:schemeClr>
                </a:solidFill>
              </a:rPr>
              <a:t>INSERT (cont.)</a:t>
            </a:r>
            <a:endParaRPr lang="en-US" b="1">
              <a:solidFill>
                <a:srgbClr val="000000"/>
              </a:solidFill>
            </a:endParaRPr>
          </a:p>
        </p:txBody>
      </p:sp>
      <p:sp>
        <p:nvSpPr>
          <p:cNvPr id="584707" name="Rectangle 3">
            <a:extLst>
              <a:ext uri="{FF2B5EF4-FFF2-40B4-BE49-F238E27FC236}">
                <a16:creationId xmlns:a16="http://schemas.microsoft.com/office/drawing/2014/main" id="{E36E81A0-0A48-457D-AE22-E05DEC691CDD}"/>
              </a:ext>
            </a:extLst>
          </p:cNvPr>
          <p:cNvSpPr>
            <a:spLocks noGrp="1" noChangeArrowheads="1"/>
          </p:cNvSpPr>
          <p:nvPr>
            <p:ph idx="1"/>
          </p:nvPr>
        </p:nvSpPr>
        <p:spPr/>
        <p:txBody>
          <a:bodyPr rtlCol="0">
            <a:normAutofit fontScale="92500" lnSpcReduction="10000"/>
          </a:bodyPr>
          <a:lstStyle/>
          <a:p>
            <a:pPr marL="91440" indent="-91440">
              <a:defRPr/>
            </a:pPr>
            <a:r>
              <a:rPr lang="en-US" u="sng" dirty="0">
                <a:solidFill>
                  <a:srgbClr val="000000"/>
                </a:solidFill>
              </a:rPr>
              <a:t>Example:</a:t>
            </a:r>
            <a:br>
              <a:rPr lang="en-US" u="sng" dirty="0">
                <a:solidFill>
                  <a:srgbClr val="000000"/>
                </a:solidFill>
              </a:rPr>
            </a:br>
            <a:br>
              <a:rPr lang="en-US" u="sng" dirty="0">
                <a:solidFill>
                  <a:srgbClr val="000000"/>
                </a:solidFill>
              </a:rPr>
            </a:br>
            <a:r>
              <a:rPr lang="en-US" b="1" dirty="0">
                <a:solidFill>
                  <a:srgbClr val="000000"/>
                </a:solidFill>
              </a:rPr>
              <a:t>U1:	INSERT INTO  EMPLOYEE</a:t>
            </a:r>
            <a:br>
              <a:rPr lang="en-US" b="1" dirty="0">
                <a:solidFill>
                  <a:srgbClr val="000000"/>
                </a:solidFill>
              </a:rPr>
            </a:br>
            <a:r>
              <a:rPr lang="en-US" b="1" dirty="0">
                <a:solidFill>
                  <a:srgbClr val="000000"/>
                </a:solidFill>
              </a:rPr>
              <a:t>	VALUES ('</a:t>
            </a:r>
            <a:r>
              <a:rPr lang="en-US" b="1" dirty="0" err="1">
                <a:solidFill>
                  <a:srgbClr val="000000"/>
                </a:solidFill>
              </a:rPr>
              <a:t>Richard','K','Marini</a:t>
            </a:r>
            <a:r>
              <a:rPr lang="en-US" b="1" dirty="0">
                <a:solidFill>
                  <a:srgbClr val="000000"/>
                </a:solidFill>
              </a:rPr>
              <a:t>', '653298653', '30-DEC-52',</a:t>
            </a:r>
            <a:br>
              <a:rPr lang="en-US" b="1" dirty="0">
                <a:solidFill>
                  <a:srgbClr val="000000"/>
                </a:solidFill>
              </a:rPr>
            </a:br>
            <a:r>
              <a:rPr lang="en-US" b="1" dirty="0">
                <a:solidFill>
                  <a:srgbClr val="000000"/>
                </a:solidFill>
              </a:rPr>
              <a:t>	'98 Oak </a:t>
            </a:r>
            <a:r>
              <a:rPr lang="en-US" b="1" dirty="0" err="1">
                <a:solidFill>
                  <a:srgbClr val="000000"/>
                </a:solidFill>
              </a:rPr>
              <a:t>Forest,Katy,TX</a:t>
            </a:r>
            <a:r>
              <a:rPr lang="en-US" b="1" dirty="0">
                <a:solidFill>
                  <a:srgbClr val="000000"/>
                </a:solidFill>
              </a:rPr>
              <a:t>', 'M', 37000,'987654321', 4 );</a:t>
            </a:r>
            <a:br>
              <a:rPr lang="en-US" b="1" dirty="0">
                <a:solidFill>
                  <a:srgbClr val="000000"/>
                </a:solidFill>
              </a:rPr>
            </a:br>
            <a:endParaRPr lang="en-US" dirty="0">
              <a:solidFill>
                <a:srgbClr val="000000"/>
              </a:solidFill>
            </a:endParaRPr>
          </a:p>
          <a:p>
            <a:pPr marL="91440" indent="-91440">
              <a:defRPr/>
            </a:pPr>
            <a:r>
              <a:rPr lang="en-US" dirty="0">
                <a:solidFill>
                  <a:srgbClr val="000000"/>
                </a:solidFill>
              </a:rPr>
              <a:t>An alternate form of INSERT specifies explicitly the attribute names that correspond to the values in the new tuple</a:t>
            </a:r>
          </a:p>
          <a:p>
            <a:pPr marL="91440" indent="-91440">
              <a:defRPr/>
            </a:pPr>
            <a:r>
              <a:rPr lang="en-US" dirty="0">
                <a:solidFill>
                  <a:srgbClr val="000000"/>
                </a:solidFill>
              </a:rPr>
              <a:t>Attributes with NULL values can be left out</a:t>
            </a:r>
          </a:p>
          <a:p>
            <a:pPr marL="91440" indent="-91440">
              <a:defRPr/>
            </a:pPr>
            <a:r>
              <a:rPr lang="en-US" u="sng" dirty="0">
                <a:solidFill>
                  <a:srgbClr val="000000"/>
                </a:solidFill>
              </a:rPr>
              <a:t>Example:</a:t>
            </a:r>
            <a:r>
              <a:rPr lang="en-US" dirty="0">
                <a:solidFill>
                  <a:srgbClr val="000000"/>
                </a:solidFill>
              </a:rPr>
              <a:t> Insert a tuple for a new EMPLOYEE for whom we only know the FNAME, LNAME, and SSN attributes.</a:t>
            </a:r>
            <a:br>
              <a:rPr lang="en-US" dirty="0">
                <a:solidFill>
                  <a:srgbClr val="000000"/>
                </a:solidFill>
              </a:rPr>
            </a:br>
            <a:br>
              <a:rPr lang="en-US" dirty="0">
                <a:solidFill>
                  <a:srgbClr val="000000"/>
                </a:solidFill>
              </a:rPr>
            </a:br>
            <a:r>
              <a:rPr lang="en-US" b="1" dirty="0">
                <a:solidFill>
                  <a:srgbClr val="000000"/>
                </a:solidFill>
              </a:rPr>
              <a:t>U1A:   INSERT INTO EMPLOYEE (FNAME, LNAME, SSN)</a:t>
            </a:r>
            <a:br>
              <a:rPr lang="en-US" b="1" dirty="0">
                <a:solidFill>
                  <a:srgbClr val="000000"/>
                </a:solidFill>
              </a:rPr>
            </a:br>
            <a:r>
              <a:rPr lang="en-US" b="1" dirty="0">
                <a:solidFill>
                  <a:srgbClr val="000000"/>
                </a:solidFill>
              </a:rPr>
              <a:t>	   VALUES ('Richard', 'Marini', '653298653');</a:t>
            </a:r>
            <a:endParaRPr lang="en-US"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82384B8A-24AC-4EF8-AA8F-7E44BEBF4181}"/>
              </a:ext>
            </a:extLst>
          </p:cNvPr>
          <p:cNvSpPr>
            <a:spLocks noGrp="1" noChangeArrowheads="1"/>
          </p:cNvSpPr>
          <p:nvPr>
            <p:ph type="title"/>
          </p:nvPr>
        </p:nvSpPr>
        <p:spPr/>
        <p:txBody>
          <a:bodyPr/>
          <a:lstStyle/>
          <a:p>
            <a:pPr>
              <a:defRPr/>
            </a:pPr>
            <a:r>
              <a:rPr lang="en-US">
                <a:solidFill>
                  <a:schemeClr val="tx1">
                    <a:lumMod val="75000"/>
                    <a:lumOff val="25000"/>
                  </a:schemeClr>
                </a:solidFill>
              </a:rPr>
              <a:t>INSERT (cont.)</a:t>
            </a:r>
            <a:endParaRPr lang="en-US" b="1">
              <a:solidFill>
                <a:srgbClr val="000000"/>
              </a:solidFill>
            </a:endParaRPr>
          </a:p>
        </p:txBody>
      </p:sp>
      <p:sp>
        <p:nvSpPr>
          <p:cNvPr id="34819" name="Rectangle 3">
            <a:extLst>
              <a:ext uri="{FF2B5EF4-FFF2-40B4-BE49-F238E27FC236}">
                <a16:creationId xmlns:a16="http://schemas.microsoft.com/office/drawing/2014/main" id="{0F427C74-F1A8-4E58-9591-C4D75A06D263}"/>
              </a:ext>
            </a:extLst>
          </p:cNvPr>
          <p:cNvSpPr>
            <a:spLocks noGrp="1"/>
          </p:cNvSpPr>
          <p:nvPr>
            <p:ph idx="1"/>
          </p:nvPr>
        </p:nvSpPr>
        <p:spPr>
          <a:xfrm>
            <a:off x="295422" y="1600200"/>
            <a:ext cx="11394830" cy="4873752"/>
          </a:xfrm>
        </p:spPr>
        <p:txBody>
          <a:bodyPr/>
          <a:lstStyle/>
          <a:p>
            <a:r>
              <a:rPr lang="en-US" altLang="en-US" u="sng" dirty="0">
                <a:solidFill>
                  <a:srgbClr val="000000"/>
                </a:solidFill>
              </a:rPr>
              <a:t>Example:</a:t>
            </a:r>
            <a:r>
              <a:rPr lang="en-US" altLang="en-US" dirty="0">
                <a:solidFill>
                  <a:srgbClr val="000000"/>
                </a:solidFill>
              </a:rPr>
              <a:t> Suppose we want to create a temporary table </a:t>
            </a:r>
          </a:p>
          <a:p>
            <a:pPr marL="0" indent="0">
              <a:buNone/>
            </a:pPr>
            <a:endParaRPr lang="en-US" altLang="en-US" b="1" dirty="0">
              <a:solidFill>
                <a:srgbClr val="000000"/>
              </a:solidFill>
            </a:endParaRPr>
          </a:p>
          <a:p>
            <a:pPr marL="0" indent="0">
              <a:buNone/>
            </a:pPr>
            <a:r>
              <a:rPr lang="en-US" altLang="en-US" b="1" dirty="0"/>
              <a:t>INSERT INTO </a:t>
            </a:r>
            <a:r>
              <a:rPr lang="en-US" altLang="en-US" dirty="0"/>
              <a:t>WORKS_ON_INFO ( </a:t>
            </a:r>
            <a:r>
              <a:rPr lang="en-US" altLang="en-US" dirty="0" err="1"/>
              <a:t>Emp_name</a:t>
            </a:r>
            <a:r>
              <a:rPr lang="en-US" altLang="en-US" dirty="0"/>
              <a:t>, </a:t>
            </a:r>
            <a:r>
              <a:rPr lang="en-US" altLang="en-US" dirty="0" err="1"/>
              <a:t>Proj_name,Hours_per_week</a:t>
            </a:r>
            <a:r>
              <a:rPr lang="en-US" altLang="en-US" dirty="0"/>
              <a:t>) </a:t>
            </a:r>
          </a:p>
          <a:p>
            <a:pPr marL="0" indent="0">
              <a:buNone/>
            </a:pPr>
            <a:r>
              <a:rPr lang="en-US" altLang="en-US" b="1" dirty="0"/>
              <a:t>SELECT </a:t>
            </a:r>
            <a:r>
              <a:rPr lang="en-US" altLang="en-US" dirty="0" err="1"/>
              <a:t>E.Lname</a:t>
            </a:r>
            <a:r>
              <a:rPr lang="en-US" altLang="en-US" dirty="0"/>
              <a:t>, </a:t>
            </a:r>
            <a:r>
              <a:rPr lang="en-US" altLang="en-US" dirty="0" err="1"/>
              <a:t>P.Pname</a:t>
            </a:r>
            <a:r>
              <a:rPr lang="en-US" altLang="en-US" dirty="0"/>
              <a:t>, </a:t>
            </a:r>
            <a:r>
              <a:rPr lang="en-US" altLang="en-US" dirty="0" err="1"/>
              <a:t>W.Hours</a:t>
            </a:r>
            <a:endParaRPr lang="en-US" altLang="en-US" dirty="0"/>
          </a:p>
          <a:p>
            <a:pPr marL="0" indent="0">
              <a:buNone/>
            </a:pPr>
            <a:r>
              <a:rPr lang="en-US" altLang="en-US" b="1" dirty="0"/>
              <a:t>FROM </a:t>
            </a:r>
            <a:r>
              <a:rPr lang="en-US" altLang="en-US" dirty="0"/>
              <a:t>PROJECT P, WORKS_ON W, EMPLOYEE E</a:t>
            </a:r>
          </a:p>
          <a:p>
            <a:pPr marL="0" indent="0">
              <a:buNone/>
            </a:pPr>
            <a:r>
              <a:rPr lang="en-US" altLang="en-US" b="1" dirty="0"/>
              <a:t>WHERE </a:t>
            </a:r>
            <a:r>
              <a:rPr lang="en-US" altLang="en-US" dirty="0" err="1"/>
              <a:t>P.Pnumber</a:t>
            </a:r>
            <a:r>
              <a:rPr lang="en-US" altLang="en-US" dirty="0"/>
              <a:t>=</a:t>
            </a:r>
            <a:r>
              <a:rPr lang="en-US" altLang="en-US" dirty="0" err="1"/>
              <a:t>W.Pno</a:t>
            </a:r>
            <a:r>
              <a:rPr lang="en-US" altLang="en-US" dirty="0"/>
              <a:t> </a:t>
            </a:r>
            <a:r>
              <a:rPr lang="en-US" altLang="en-US" b="1" dirty="0"/>
              <a:t>AND </a:t>
            </a:r>
            <a:r>
              <a:rPr lang="en-US" altLang="en-US" dirty="0" err="1"/>
              <a:t>W.Essn</a:t>
            </a:r>
            <a:r>
              <a:rPr lang="en-US" altLang="en-US" dirty="0"/>
              <a:t>=</a:t>
            </a:r>
            <a:r>
              <a:rPr lang="en-US" altLang="en-US" dirty="0" err="1"/>
              <a:t>E.Ssn</a:t>
            </a:r>
            <a:r>
              <a:rPr lang="en-US" altLang="en-US" dirty="0"/>
              <a:t>;</a:t>
            </a:r>
            <a:endParaRPr lang="en-US" altLang="en-US"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467E7E4C-E28B-4D94-B8FE-3AA434B26B31}"/>
              </a:ext>
            </a:extLst>
          </p:cNvPr>
          <p:cNvSpPr>
            <a:spLocks noGrp="1" noChangeArrowheads="1"/>
          </p:cNvSpPr>
          <p:nvPr>
            <p:ph type="title"/>
          </p:nvPr>
        </p:nvSpPr>
        <p:spPr/>
        <p:txBody>
          <a:bodyPr/>
          <a:lstStyle/>
          <a:p>
            <a:pPr>
              <a:defRPr/>
            </a:pPr>
            <a:r>
              <a:rPr lang="en-US">
                <a:solidFill>
                  <a:schemeClr val="tx1">
                    <a:lumMod val="75000"/>
                    <a:lumOff val="25000"/>
                  </a:schemeClr>
                </a:solidFill>
              </a:rPr>
              <a:t>DELETE</a:t>
            </a:r>
            <a:endParaRPr lang="en-US" b="1">
              <a:solidFill>
                <a:srgbClr val="000000"/>
              </a:solidFill>
            </a:endParaRPr>
          </a:p>
        </p:txBody>
      </p:sp>
      <p:sp>
        <p:nvSpPr>
          <p:cNvPr id="522243" name="Rectangle 3">
            <a:extLst>
              <a:ext uri="{FF2B5EF4-FFF2-40B4-BE49-F238E27FC236}">
                <a16:creationId xmlns:a16="http://schemas.microsoft.com/office/drawing/2014/main" id="{B94C2B4E-ABEC-4441-BD61-C02975DB2D48}"/>
              </a:ext>
            </a:extLst>
          </p:cNvPr>
          <p:cNvSpPr>
            <a:spLocks noGrp="1" noChangeArrowheads="1"/>
          </p:cNvSpPr>
          <p:nvPr>
            <p:ph idx="1"/>
          </p:nvPr>
        </p:nvSpPr>
        <p:spPr/>
        <p:txBody>
          <a:bodyPr rtlCol="0">
            <a:normAutofit/>
          </a:bodyPr>
          <a:lstStyle/>
          <a:p>
            <a:pPr marL="91440" indent="-91440">
              <a:defRPr/>
            </a:pPr>
            <a:r>
              <a:rPr lang="en-US">
                <a:solidFill>
                  <a:srgbClr val="000000"/>
                </a:solidFill>
              </a:rPr>
              <a:t>Removes tuples from a relation</a:t>
            </a:r>
          </a:p>
          <a:p>
            <a:pPr marL="91440" indent="-91440">
              <a:defRPr/>
            </a:pPr>
            <a:r>
              <a:rPr lang="en-US">
                <a:solidFill>
                  <a:srgbClr val="000000"/>
                </a:solidFill>
              </a:rPr>
              <a:t>Includes a WHERE-clause to select the tuples to be deleted</a:t>
            </a:r>
          </a:p>
          <a:p>
            <a:pPr marL="91440" indent="-91440">
              <a:defRPr/>
            </a:pPr>
            <a:r>
              <a:rPr lang="en-US">
                <a:solidFill>
                  <a:srgbClr val="000000"/>
                </a:solidFill>
              </a:rPr>
              <a:t>Tuples are deleted from only </a:t>
            </a:r>
            <a:r>
              <a:rPr lang="en-US" i="1">
                <a:solidFill>
                  <a:srgbClr val="000000"/>
                </a:solidFill>
              </a:rPr>
              <a:t>one table</a:t>
            </a:r>
            <a:r>
              <a:rPr lang="en-US">
                <a:solidFill>
                  <a:srgbClr val="000000"/>
                </a:solidFill>
              </a:rPr>
              <a:t>  at a time (unless CASCADE is specified on a referential integrity constraint)</a:t>
            </a:r>
          </a:p>
          <a:p>
            <a:pPr marL="91440" indent="-91440">
              <a:defRPr/>
            </a:pPr>
            <a:r>
              <a:rPr lang="en-US">
                <a:solidFill>
                  <a:srgbClr val="000000"/>
                </a:solidFill>
              </a:rPr>
              <a:t>A missing WHERE-clause specifies that </a:t>
            </a:r>
            <a:r>
              <a:rPr lang="en-US" i="1">
                <a:solidFill>
                  <a:srgbClr val="000000"/>
                </a:solidFill>
              </a:rPr>
              <a:t>all tuples</a:t>
            </a:r>
            <a:r>
              <a:rPr lang="en-US">
                <a:solidFill>
                  <a:srgbClr val="000000"/>
                </a:solidFill>
              </a:rPr>
              <a:t>  in the relation are to be deleted; the table then becomes an empty table</a:t>
            </a:r>
          </a:p>
          <a:p>
            <a:pPr marL="91440" indent="-91440">
              <a:defRPr/>
            </a:pPr>
            <a:r>
              <a:rPr lang="en-US">
                <a:solidFill>
                  <a:srgbClr val="000000"/>
                </a:solidFill>
              </a:rPr>
              <a:t>The number of tuples deleted depends on the number of tuples in the relation that satisfy the WHERE-clause</a:t>
            </a:r>
          </a:p>
          <a:p>
            <a:pPr marL="91440" indent="-91440">
              <a:defRPr/>
            </a:pPr>
            <a:r>
              <a:rPr lang="en-US">
                <a:solidFill>
                  <a:srgbClr val="000000"/>
                </a:solidFill>
              </a:rPr>
              <a:t>Referential integrity should be enforced</a:t>
            </a:r>
            <a:endParaRPr lang="en-US" sz="2800">
              <a:solidFill>
                <a:srgbClr val="000000"/>
              </a:solidFill>
            </a:endParaRPr>
          </a:p>
          <a:p>
            <a:pPr marL="91440" indent="-91440">
              <a:buNone/>
              <a:defRPr/>
            </a:pPr>
            <a:endParaRPr lang="en-US" sz="2800" b="1">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BE90F58F-B925-41EC-A858-D500CE4EB590}"/>
              </a:ext>
            </a:extLst>
          </p:cNvPr>
          <p:cNvSpPr>
            <a:spLocks noGrp="1" noChangeArrowheads="1"/>
          </p:cNvSpPr>
          <p:nvPr>
            <p:ph type="title"/>
          </p:nvPr>
        </p:nvSpPr>
        <p:spPr/>
        <p:txBody>
          <a:bodyPr/>
          <a:lstStyle/>
          <a:p>
            <a:pPr>
              <a:defRPr/>
            </a:pPr>
            <a:r>
              <a:rPr lang="en-US">
                <a:solidFill>
                  <a:schemeClr val="tx1">
                    <a:lumMod val="75000"/>
                    <a:lumOff val="25000"/>
                  </a:schemeClr>
                </a:solidFill>
              </a:rPr>
              <a:t>DELETE (cont.)</a:t>
            </a:r>
            <a:endParaRPr lang="en-US" b="1">
              <a:solidFill>
                <a:srgbClr val="000000"/>
              </a:solidFill>
            </a:endParaRPr>
          </a:p>
        </p:txBody>
      </p:sp>
      <p:sp>
        <p:nvSpPr>
          <p:cNvPr id="37891" name="Rectangle 3">
            <a:extLst>
              <a:ext uri="{FF2B5EF4-FFF2-40B4-BE49-F238E27FC236}">
                <a16:creationId xmlns:a16="http://schemas.microsoft.com/office/drawing/2014/main" id="{0A8E8741-1571-4BD8-AA80-3BB680F4C209}"/>
              </a:ext>
            </a:extLst>
          </p:cNvPr>
          <p:cNvSpPr>
            <a:spLocks noGrp="1"/>
          </p:cNvSpPr>
          <p:nvPr>
            <p:ph idx="1"/>
          </p:nvPr>
        </p:nvSpPr>
        <p:spPr/>
        <p:txBody>
          <a:bodyPr/>
          <a:lstStyle/>
          <a:p>
            <a:pPr eaLnBrk="1" hangingPunct="1"/>
            <a:r>
              <a:rPr lang="en-US" altLang="en-US" u="sng">
                <a:solidFill>
                  <a:srgbClr val="000000"/>
                </a:solidFill>
              </a:rPr>
              <a:t>Examples:</a:t>
            </a:r>
            <a:br>
              <a:rPr lang="en-US" altLang="en-US" u="sng">
                <a:solidFill>
                  <a:srgbClr val="000000"/>
                </a:solidFill>
              </a:rPr>
            </a:br>
            <a:r>
              <a:rPr lang="en-US" altLang="en-US" b="1">
                <a:solidFill>
                  <a:srgbClr val="000000"/>
                </a:solidFill>
              </a:rPr>
              <a:t>U4A:	DELETE FROM 	EMPLOYEE</a:t>
            </a:r>
            <a:br>
              <a:rPr lang="en-US" altLang="en-US" b="1">
                <a:solidFill>
                  <a:srgbClr val="000000"/>
                </a:solidFill>
              </a:rPr>
            </a:br>
            <a:r>
              <a:rPr lang="en-US" altLang="en-US" b="1">
                <a:solidFill>
                  <a:srgbClr val="000000"/>
                </a:solidFill>
              </a:rPr>
              <a:t>		WHERE		LNAME='Brown’;</a:t>
            </a:r>
            <a:br>
              <a:rPr lang="en-US" altLang="en-US" b="1">
                <a:solidFill>
                  <a:srgbClr val="000000"/>
                </a:solidFill>
              </a:rPr>
            </a:br>
            <a:br>
              <a:rPr lang="en-US" altLang="en-US" b="1">
                <a:solidFill>
                  <a:srgbClr val="000000"/>
                </a:solidFill>
              </a:rPr>
            </a:br>
            <a:r>
              <a:rPr lang="en-US" altLang="en-US" b="1">
                <a:solidFill>
                  <a:srgbClr val="000000"/>
                </a:solidFill>
              </a:rPr>
              <a:t>U4B:	DELETE FROM 	EMPLOYEE</a:t>
            </a:r>
            <a:br>
              <a:rPr lang="en-US" altLang="en-US" b="1">
                <a:solidFill>
                  <a:srgbClr val="000000"/>
                </a:solidFill>
              </a:rPr>
            </a:br>
            <a:r>
              <a:rPr lang="en-US" altLang="en-US" b="1">
                <a:solidFill>
                  <a:srgbClr val="000000"/>
                </a:solidFill>
              </a:rPr>
              <a:t>		WHERE		SSN='123456789’;</a:t>
            </a:r>
            <a:br>
              <a:rPr lang="en-US" altLang="en-US" b="1">
                <a:solidFill>
                  <a:srgbClr val="000000"/>
                </a:solidFill>
              </a:rPr>
            </a:br>
            <a:br>
              <a:rPr lang="en-US" altLang="en-US" b="1">
                <a:solidFill>
                  <a:srgbClr val="000000"/>
                </a:solidFill>
              </a:rPr>
            </a:br>
            <a:r>
              <a:rPr lang="en-US" altLang="en-US" b="1">
                <a:solidFill>
                  <a:srgbClr val="000000"/>
                </a:solidFill>
              </a:rPr>
              <a:t>U4C:	DELETE FROM 	EMPLOYEE</a:t>
            </a:r>
            <a:br>
              <a:rPr lang="en-US" altLang="en-US" b="1">
                <a:solidFill>
                  <a:srgbClr val="000000"/>
                </a:solidFill>
              </a:rPr>
            </a:br>
            <a:r>
              <a:rPr lang="en-US" altLang="en-US" b="1">
                <a:solidFill>
                  <a:srgbClr val="000000"/>
                </a:solidFill>
              </a:rPr>
              <a:t>		WHERE		DNO  =5;				 </a:t>
            </a:r>
            <a:br>
              <a:rPr lang="en-US" altLang="en-US" b="1">
                <a:solidFill>
                  <a:srgbClr val="000000"/>
                </a:solidFill>
              </a:rPr>
            </a:br>
            <a:r>
              <a:rPr lang="en-US" altLang="en-US" b="1">
                <a:solidFill>
                  <a:srgbClr val="000000"/>
                </a:solidFill>
              </a:rPr>
              <a:t>U4D:	DELETE FROM 	EMPLOYEE;</a:t>
            </a:r>
            <a:endParaRPr lang="en-US" altLang="en-US" sz="2800" b="1">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8C2FB71D-986E-4D7D-B759-05CDD9B1B051}"/>
              </a:ext>
            </a:extLst>
          </p:cNvPr>
          <p:cNvSpPr>
            <a:spLocks noGrp="1" noChangeArrowheads="1"/>
          </p:cNvSpPr>
          <p:nvPr>
            <p:ph type="title"/>
          </p:nvPr>
        </p:nvSpPr>
        <p:spPr/>
        <p:txBody>
          <a:bodyPr/>
          <a:lstStyle/>
          <a:p>
            <a:pPr>
              <a:defRPr/>
            </a:pPr>
            <a:r>
              <a:rPr lang="en-US">
                <a:solidFill>
                  <a:schemeClr val="tx1">
                    <a:lumMod val="75000"/>
                    <a:lumOff val="25000"/>
                  </a:schemeClr>
                </a:solidFill>
              </a:rPr>
              <a:t>UPDATE</a:t>
            </a:r>
            <a:endParaRPr lang="en-US" b="1">
              <a:solidFill>
                <a:srgbClr val="000000"/>
              </a:solidFill>
            </a:endParaRPr>
          </a:p>
        </p:txBody>
      </p:sp>
      <p:sp>
        <p:nvSpPr>
          <p:cNvPr id="38915" name="Rectangle 3">
            <a:extLst>
              <a:ext uri="{FF2B5EF4-FFF2-40B4-BE49-F238E27FC236}">
                <a16:creationId xmlns:a16="http://schemas.microsoft.com/office/drawing/2014/main" id="{4ACCCCDD-10A8-4546-9499-FB63F3992BDB}"/>
              </a:ext>
            </a:extLst>
          </p:cNvPr>
          <p:cNvSpPr>
            <a:spLocks noGrp="1"/>
          </p:cNvSpPr>
          <p:nvPr>
            <p:ph idx="1"/>
          </p:nvPr>
        </p:nvSpPr>
        <p:spPr/>
        <p:txBody>
          <a:bodyPr/>
          <a:lstStyle/>
          <a:p>
            <a:pPr eaLnBrk="1" hangingPunct="1"/>
            <a:r>
              <a:rPr lang="en-US" altLang="en-US" sz="2800">
                <a:solidFill>
                  <a:srgbClr val="000000"/>
                </a:solidFill>
              </a:rPr>
              <a:t>Used to modify attribute values of one or more selected tuples</a:t>
            </a:r>
          </a:p>
          <a:p>
            <a:pPr eaLnBrk="1" hangingPunct="1"/>
            <a:r>
              <a:rPr lang="en-US" altLang="en-US" sz="2800">
                <a:solidFill>
                  <a:srgbClr val="000000"/>
                </a:solidFill>
              </a:rPr>
              <a:t>A WHERE-clause selects the tuples to be modified</a:t>
            </a:r>
          </a:p>
          <a:p>
            <a:pPr eaLnBrk="1" hangingPunct="1"/>
            <a:r>
              <a:rPr lang="en-US" altLang="en-US" sz="2800">
                <a:solidFill>
                  <a:srgbClr val="000000"/>
                </a:solidFill>
              </a:rPr>
              <a:t>An additional SET-clause specifies the attributes to be modified and their new values</a:t>
            </a:r>
          </a:p>
          <a:p>
            <a:pPr eaLnBrk="1" hangingPunct="1"/>
            <a:r>
              <a:rPr lang="en-US" altLang="en-US" sz="2800">
                <a:solidFill>
                  <a:srgbClr val="000000"/>
                </a:solidFill>
              </a:rPr>
              <a:t>Each command modifies tuples </a:t>
            </a:r>
            <a:r>
              <a:rPr lang="en-US" altLang="en-US" sz="2800" i="1">
                <a:solidFill>
                  <a:srgbClr val="000000"/>
                </a:solidFill>
              </a:rPr>
              <a:t>in the same relation</a:t>
            </a:r>
          </a:p>
          <a:p>
            <a:pPr eaLnBrk="1" hangingPunct="1"/>
            <a:r>
              <a:rPr lang="en-US" altLang="en-US" sz="2800">
                <a:solidFill>
                  <a:srgbClr val="000000"/>
                </a:solidFill>
              </a:rPr>
              <a:t>Referential integrity should be enforced</a:t>
            </a:r>
            <a:endParaRPr lang="en-US" altLang="en-US" sz="2800" i="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5B6DB10-8713-4F37-858C-4993BBF7675F}"/>
              </a:ext>
            </a:extLst>
          </p:cNvPr>
          <p:cNvSpPr>
            <a:spLocks noGrp="1" noChangeArrowheads="1"/>
          </p:cNvSpPr>
          <p:nvPr>
            <p:ph idx="1"/>
          </p:nvPr>
        </p:nvSpPr>
        <p:spPr>
          <a:xfrm>
            <a:off x="596348" y="212035"/>
            <a:ext cx="11158330" cy="6417365"/>
          </a:xfrm>
        </p:spPr>
        <p:txBody>
          <a:bodyPr anchor="ctr">
            <a:normAutofit/>
          </a:bodyPr>
          <a:lstStyle/>
          <a:p>
            <a:pPr eaLnBrk="1" hangingPunct="1">
              <a:lnSpc>
                <a:spcPct val="90000"/>
              </a:lnSpc>
            </a:pPr>
            <a:r>
              <a:rPr lang="en-US" altLang="en-US" sz="2800" dirty="0">
                <a:latin typeface="Calibri" panose="020F0502020204030204" pitchFamily="34" charset="0"/>
                <a:cs typeface="Calibri" panose="020F0502020204030204" pitchFamily="34" charset="0"/>
              </a:rPr>
              <a:t>SQL: Structured Query Language</a:t>
            </a:r>
          </a:p>
          <a:p>
            <a:pPr eaLnBrk="1" hangingPunct="1">
              <a:lnSpc>
                <a:spcPct val="90000"/>
              </a:lnSpc>
            </a:pPr>
            <a:endParaRPr lang="en-US" altLang="en-US" sz="2800" dirty="0">
              <a:latin typeface="Calibri" panose="020F0502020204030204" pitchFamily="34" charset="0"/>
              <a:cs typeface="Calibri" panose="020F0502020204030204" pitchFamily="34" charset="0"/>
            </a:endParaRPr>
          </a:p>
          <a:p>
            <a:pPr eaLnBrk="1" hangingPunct="1">
              <a:lnSpc>
                <a:spcPct val="90000"/>
              </a:lnSpc>
            </a:pPr>
            <a:r>
              <a:rPr lang="en-US" altLang="en-US" sz="2800" dirty="0">
                <a:latin typeface="Calibri" panose="020F0502020204030204" pitchFamily="34" charset="0"/>
                <a:cs typeface="Calibri" panose="020F0502020204030204" pitchFamily="34" charset="0"/>
              </a:rPr>
              <a:t>The standard for relational database management systems (RDBMS) </a:t>
            </a:r>
          </a:p>
          <a:p>
            <a:pPr eaLnBrk="1" hangingPunct="1">
              <a:lnSpc>
                <a:spcPct val="90000"/>
              </a:lnSpc>
            </a:pPr>
            <a:r>
              <a:rPr lang="en-US" sz="2000" b="0" i="0" dirty="0">
                <a:solidFill>
                  <a:srgbClr val="202124"/>
                </a:solidFill>
                <a:effectLst/>
                <a:latin typeface="arial" panose="020B0604020202020204" pitchFamily="34" charset="0"/>
              </a:rPr>
              <a:t>MySQL is an open-source relational database management system (RDBMS). </a:t>
            </a:r>
          </a:p>
          <a:p>
            <a:pPr eaLnBrk="1" hangingPunct="1">
              <a:lnSpc>
                <a:spcPct val="90000"/>
              </a:lnSpc>
            </a:pPr>
            <a:endParaRPr lang="en-US" sz="2000" b="0" i="0" dirty="0">
              <a:solidFill>
                <a:srgbClr val="202124"/>
              </a:solidFill>
              <a:effectLst/>
              <a:latin typeface="arial" panose="020B0604020202020204" pitchFamily="34" charset="0"/>
            </a:endParaRPr>
          </a:p>
          <a:p>
            <a:pPr eaLnBrk="1" hangingPunct="1">
              <a:lnSpc>
                <a:spcPct val="90000"/>
              </a:lnSpc>
            </a:pPr>
            <a:r>
              <a:rPr lang="en-US" altLang="en-US" sz="2800" dirty="0">
                <a:latin typeface="Calibri" panose="020F0502020204030204" pitchFamily="34" charset="0"/>
                <a:cs typeface="Calibri" panose="020F0502020204030204" pitchFamily="34" charset="0"/>
              </a:rPr>
              <a:t>RDBMS: </a:t>
            </a:r>
          </a:p>
          <a:p>
            <a:pPr lvl="1">
              <a:lnSpc>
                <a:spcPct val="90000"/>
              </a:lnSpc>
            </a:pPr>
            <a:r>
              <a:rPr lang="en-US" altLang="en-US" sz="2500" dirty="0">
                <a:latin typeface="Calibri" panose="020F0502020204030204" pitchFamily="34" charset="0"/>
                <a:cs typeface="Calibri" panose="020F0502020204030204" pitchFamily="34" charset="0"/>
              </a:rPr>
              <a:t>A database management system that manages data as a collection of tables in which all relationships are represented by common values in related tables</a:t>
            </a:r>
            <a:endParaRPr lang="en-US" altLang="en-US" sz="1700" dirty="0">
              <a:latin typeface="Calibri" panose="020F0502020204030204" pitchFamily="34" charset="0"/>
              <a:cs typeface="Calibri" panose="020F050202020403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38A494AC-D2A5-49AC-9012-829864C82773}"/>
              </a:ext>
            </a:extLst>
          </p:cNvPr>
          <p:cNvSpPr>
            <a:spLocks noGrp="1" noChangeArrowheads="1"/>
          </p:cNvSpPr>
          <p:nvPr>
            <p:ph type="title"/>
          </p:nvPr>
        </p:nvSpPr>
        <p:spPr/>
        <p:txBody>
          <a:bodyPr/>
          <a:lstStyle/>
          <a:p>
            <a:pPr>
              <a:defRPr/>
            </a:pPr>
            <a:r>
              <a:rPr lang="en-US">
                <a:solidFill>
                  <a:schemeClr val="tx1">
                    <a:lumMod val="75000"/>
                    <a:lumOff val="25000"/>
                  </a:schemeClr>
                </a:solidFill>
              </a:rPr>
              <a:t>UPDATE (cont.)</a:t>
            </a:r>
            <a:endParaRPr lang="en-US" b="1">
              <a:solidFill>
                <a:srgbClr val="000000"/>
              </a:solidFill>
            </a:endParaRPr>
          </a:p>
        </p:txBody>
      </p:sp>
      <p:sp>
        <p:nvSpPr>
          <p:cNvPr id="39939" name="Rectangle 3">
            <a:extLst>
              <a:ext uri="{FF2B5EF4-FFF2-40B4-BE49-F238E27FC236}">
                <a16:creationId xmlns:a16="http://schemas.microsoft.com/office/drawing/2014/main" id="{BAABD16C-0306-4CBF-B149-6ED39082367E}"/>
              </a:ext>
            </a:extLst>
          </p:cNvPr>
          <p:cNvSpPr>
            <a:spLocks noGrp="1"/>
          </p:cNvSpPr>
          <p:nvPr>
            <p:ph idx="1"/>
          </p:nvPr>
        </p:nvSpPr>
        <p:spPr>
          <a:xfrm>
            <a:off x="2036764" y="1641475"/>
            <a:ext cx="7945437" cy="4802188"/>
          </a:xfrm>
        </p:spPr>
        <p:txBody>
          <a:bodyPr/>
          <a:lstStyle/>
          <a:p>
            <a:pPr eaLnBrk="1" hangingPunct="1"/>
            <a:r>
              <a:rPr lang="en-US" altLang="en-US" u="sng" dirty="0">
                <a:solidFill>
                  <a:srgbClr val="000000"/>
                </a:solidFill>
              </a:rPr>
              <a:t>Example:</a:t>
            </a:r>
            <a:r>
              <a:rPr lang="en-US" altLang="en-US" dirty="0">
                <a:solidFill>
                  <a:srgbClr val="000000"/>
                </a:solidFill>
              </a:rPr>
              <a:t> Change the location and controlling department number of project number 10 to ‘Sydney' and 5, respectively.</a:t>
            </a:r>
            <a:br>
              <a:rPr lang="en-US" altLang="en-US" dirty="0">
                <a:solidFill>
                  <a:srgbClr val="000000"/>
                </a:solidFill>
              </a:rPr>
            </a:br>
            <a:br>
              <a:rPr lang="en-US" altLang="en-US" dirty="0">
                <a:solidFill>
                  <a:srgbClr val="000000"/>
                </a:solidFill>
              </a:rPr>
            </a:br>
            <a:r>
              <a:rPr lang="en-US" altLang="en-US" b="1" dirty="0">
                <a:solidFill>
                  <a:srgbClr val="000000"/>
                </a:solidFill>
              </a:rPr>
              <a:t>U5:	UPDATE 	PROJECT</a:t>
            </a:r>
            <a:br>
              <a:rPr lang="en-US" altLang="en-US" b="1" dirty="0">
                <a:solidFill>
                  <a:srgbClr val="000000"/>
                </a:solidFill>
              </a:rPr>
            </a:br>
            <a:r>
              <a:rPr lang="en-US" altLang="en-US" b="1" dirty="0">
                <a:solidFill>
                  <a:srgbClr val="000000"/>
                </a:solidFill>
              </a:rPr>
              <a:t>	SET		PLOCATION = ‘Sydney’, </a:t>
            </a:r>
          </a:p>
          <a:p>
            <a:pPr marL="0" indent="0" eaLnBrk="1" hangingPunct="1">
              <a:buNone/>
            </a:pPr>
            <a:r>
              <a:rPr lang="en-US" altLang="en-US" b="1">
                <a:solidFill>
                  <a:srgbClr val="000000"/>
                </a:solidFill>
              </a:rPr>
              <a:t>          DNUM </a:t>
            </a:r>
            <a:r>
              <a:rPr lang="en-US" altLang="en-US" b="1" dirty="0">
                <a:solidFill>
                  <a:srgbClr val="000000"/>
                </a:solidFill>
              </a:rPr>
              <a:t>= 5</a:t>
            </a:r>
            <a:br>
              <a:rPr lang="en-US" altLang="en-US" b="1" dirty="0">
                <a:solidFill>
                  <a:srgbClr val="000000"/>
                </a:solidFill>
              </a:rPr>
            </a:br>
            <a:r>
              <a:rPr lang="en-US" altLang="en-US" b="1" dirty="0">
                <a:solidFill>
                  <a:srgbClr val="000000"/>
                </a:solidFill>
              </a:rPr>
              <a:t>	WHERE	PNUMBER=10</a:t>
            </a:r>
            <a:br>
              <a:rPr lang="en-US" altLang="en-US" sz="2800" b="1" dirty="0">
                <a:solidFill>
                  <a:srgbClr val="000000"/>
                </a:solidFill>
              </a:rPr>
            </a:br>
            <a:endParaRPr lang="en-US" altLang="en-US" sz="2800" b="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314981F6-93B7-42C4-B026-50F266FC1D76}"/>
              </a:ext>
            </a:extLst>
          </p:cNvPr>
          <p:cNvSpPr>
            <a:spLocks noGrp="1" noChangeArrowheads="1"/>
          </p:cNvSpPr>
          <p:nvPr>
            <p:ph type="title"/>
          </p:nvPr>
        </p:nvSpPr>
        <p:spPr/>
        <p:txBody>
          <a:bodyPr/>
          <a:lstStyle/>
          <a:p>
            <a:pPr>
              <a:defRPr/>
            </a:pPr>
            <a:r>
              <a:rPr lang="en-US">
                <a:solidFill>
                  <a:schemeClr val="tx1">
                    <a:lumMod val="75000"/>
                    <a:lumOff val="25000"/>
                  </a:schemeClr>
                </a:solidFill>
              </a:rPr>
              <a:t>UPDATE (cont.)</a:t>
            </a:r>
            <a:endParaRPr lang="en-US" b="1">
              <a:solidFill>
                <a:srgbClr val="000000"/>
              </a:solidFill>
            </a:endParaRPr>
          </a:p>
        </p:txBody>
      </p:sp>
      <p:sp>
        <p:nvSpPr>
          <p:cNvPr id="40963" name="Rectangle 3">
            <a:extLst>
              <a:ext uri="{FF2B5EF4-FFF2-40B4-BE49-F238E27FC236}">
                <a16:creationId xmlns:a16="http://schemas.microsoft.com/office/drawing/2014/main" id="{4D8BEF0E-F2EC-4F72-8502-CB7B72919412}"/>
              </a:ext>
            </a:extLst>
          </p:cNvPr>
          <p:cNvSpPr>
            <a:spLocks noGrp="1"/>
          </p:cNvSpPr>
          <p:nvPr>
            <p:ph idx="1"/>
          </p:nvPr>
        </p:nvSpPr>
        <p:spPr>
          <a:xfrm>
            <a:off x="2036764" y="1641475"/>
            <a:ext cx="7945437" cy="4802188"/>
          </a:xfrm>
        </p:spPr>
        <p:txBody>
          <a:bodyPr>
            <a:normAutofit fontScale="92500" lnSpcReduction="10000"/>
          </a:bodyPr>
          <a:lstStyle/>
          <a:p>
            <a:pPr eaLnBrk="1" hangingPunct="1"/>
            <a:r>
              <a:rPr lang="en-US" altLang="en-US" u="sng">
                <a:solidFill>
                  <a:srgbClr val="000000"/>
                </a:solidFill>
              </a:rPr>
              <a:t>Example:</a:t>
            </a:r>
            <a:r>
              <a:rPr lang="en-US" altLang="en-US">
                <a:solidFill>
                  <a:srgbClr val="000000"/>
                </a:solidFill>
              </a:rPr>
              <a:t> Give all employees in the 'Research' department a 10% raise in salary.</a:t>
            </a:r>
            <a:br>
              <a:rPr lang="en-US" altLang="en-US">
                <a:solidFill>
                  <a:srgbClr val="000000"/>
                </a:solidFill>
              </a:rPr>
            </a:br>
            <a:br>
              <a:rPr lang="en-US" altLang="en-US">
                <a:solidFill>
                  <a:srgbClr val="000000"/>
                </a:solidFill>
              </a:rPr>
            </a:br>
            <a:r>
              <a:rPr lang="en-US" altLang="en-US" b="1">
                <a:solidFill>
                  <a:srgbClr val="000000"/>
                </a:solidFill>
              </a:rPr>
              <a:t>U6:	UPDATE 	EMPLOYEE</a:t>
            </a:r>
            <a:br>
              <a:rPr lang="en-US" altLang="en-US" b="1">
                <a:solidFill>
                  <a:srgbClr val="000000"/>
                </a:solidFill>
              </a:rPr>
            </a:br>
            <a:r>
              <a:rPr lang="en-US" altLang="en-US" b="1">
                <a:solidFill>
                  <a:srgbClr val="000000"/>
                </a:solidFill>
              </a:rPr>
              <a:t>	SET		SALARY = SALARY *1.1</a:t>
            </a:r>
            <a:br>
              <a:rPr lang="en-US" altLang="en-US" b="1">
                <a:solidFill>
                  <a:srgbClr val="000000"/>
                </a:solidFill>
              </a:rPr>
            </a:br>
            <a:r>
              <a:rPr lang="en-US" altLang="en-US" b="1">
                <a:solidFill>
                  <a:srgbClr val="000000"/>
                </a:solidFill>
              </a:rPr>
              <a:t>	WHERE	dno =5;</a:t>
            </a:r>
            <a:br>
              <a:rPr lang="en-US" altLang="en-US" b="1">
                <a:solidFill>
                  <a:srgbClr val="000000"/>
                </a:solidFill>
              </a:rPr>
            </a:br>
            <a:endParaRPr lang="en-US" altLang="en-US" b="1">
              <a:solidFill>
                <a:srgbClr val="000000"/>
              </a:solidFill>
            </a:endParaRPr>
          </a:p>
          <a:p>
            <a:pPr eaLnBrk="1" hangingPunct="1"/>
            <a:r>
              <a:rPr lang="en-US" altLang="en-US">
                <a:solidFill>
                  <a:srgbClr val="000000"/>
                </a:solidFill>
              </a:rPr>
              <a:t>In this request, the modified SALARY value depends on the original SALARY value in each tuple</a:t>
            </a:r>
          </a:p>
          <a:p>
            <a:pPr eaLnBrk="1" hangingPunct="1"/>
            <a:r>
              <a:rPr lang="en-US" altLang="en-US">
                <a:solidFill>
                  <a:srgbClr val="000000"/>
                </a:solidFill>
              </a:rPr>
              <a:t>The reference to the SALARY attribute on the right of = refers to the old SALARY value before modification</a:t>
            </a:r>
          </a:p>
          <a:p>
            <a:pPr eaLnBrk="1" hangingPunct="1"/>
            <a:r>
              <a:rPr lang="en-US" altLang="en-US">
                <a:solidFill>
                  <a:srgbClr val="000000"/>
                </a:solidFill>
              </a:rPr>
              <a:t>The reference to the SALARY attribute on the left of = refers to the new SALARY value after modification</a:t>
            </a:r>
            <a:br>
              <a:rPr lang="en-US" altLang="en-US" b="1">
                <a:solidFill>
                  <a:srgbClr val="000000"/>
                </a:solidFill>
              </a:rPr>
            </a:br>
            <a:endParaRPr lang="en-US" altLang="en-US" b="1">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CB3719AC-EABE-4484-8F60-700E2C095498}"/>
              </a:ext>
            </a:extLst>
          </p:cNvPr>
          <p:cNvSpPr>
            <a:spLocks noGrp="1" noChangeArrowheads="1"/>
          </p:cNvSpPr>
          <p:nvPr>
            <p:ph type="title"/>
          </p:nvPr>
        </p:nvSpPr>
        <p:spPr/>
        <p:txBody>
          <a:bodyPr/>
          <a:lstStyle/>
          <a:p>
            <a:pPr>
              <a:defRPr/>
            </a:pPr>
            <a:r>
              <a:rPr lang="en-US">
                <a:solidFill>
                  <a:schemeClr val="tx1">
                    <a:lumMod val="75000"/>
                    <a:lumOff val="25000"/>
                  </a:schemeClr>
                </a:solidFill>
              </a:rPr>
              <a:t>Retrieval Queries in SQL</a:t>
            </a:r>
            <a:endParaRPr lang="en-US" b="1">
              <a:solidFill>
                <a:srgbClr val="000000"/>
              </a:solidFill>
            </a:endParaRPr>
          </a:p>
        </p:txBody>
      </p:sp>
      <p:sp>
        <p:nvSpPr>
          <p:cNvPr id="41987" name="Rectangle 3">
            <a:extLst>
              <a:ext uri="{FF2B5EF4-FFF2-40B4-BE49-F238E27FC236}">
                <a16:creationId xmlns:a16="http://schemas.microsoft.com/office/drawing/2014/main" id="{9134BC96-BA8A-4B67-A67C-B5F643C8EC99}"/>
              </a:ext>
            </a:extLst>
          </p:cNvPr>
          <p:cNvSpPr>
            <a:spLocks noGrp="1"/>
          </p:cNvSpPr>
          <p:nvPr>
            <p:ph idx="1"/>
          </p:nvPr>
        </p:nvSpPr>
        <p:spPr/>
        <p:txBody>
          <a:bodyPr/>
          <a:lstStyle/>
          <a:p>
            <a:pPr eaLnBrk="1" hangingPunct="1"/>
            <a:r>
              <a:rPr lang="en-US" altLang="en-US">
                <a:solidFill>
                  <a:srgbClr val="000000"/>
                </a:solidFill>
              </a:rPr>
              <a:t>SQL has one basic statement for retrieving information from a database; the SELECT statement</a:t>
            </a:r>
          </a:p>
          <a:p>
            <a:pPr eaLnBrk="1" hangingPunct="1"/>
            <a:r>
              <a:rPr lang="en-US" altLang="en-US">
                <a:solidFill>
                  <a:srgbClr val="000000"/>
                </a:solidFill>
              </a:rPr>
              <a:t>This is </a:t>
            </a:r>
            <a:r>
              <a:rPr lang="en-US" altLang="en-US" i="1">
                <a:solidFill>
                  <a:srgbClr val="000000"/>
                </a:solidFill>
              </a:rPr>
              <a:t>not the same as</a:t>
            </a:r>
            <a:r>
              <a:rPr lang="en-US" altLang="en-US">
                <a:solidFill>
                  <a:srgbClr val="000000"/>
                </a:solidFill>
              </a:rPr>
              <a:t>  the SELECT operation of the relational algebra</a:t>
            </a:r>
          </a:p>
          <a:p>
            <a:pPr eaLnBrk="1" hangingPunct="1"/>
            <a:r>
              <a:rPr lang="en-US" altLang="en-US">
                <a:solidFill>
                  <a:srgbClr val="000000"/>
                </a:solidFill>
              </a:rPr>
              <a:t>Important distinction between SQL and the formal relational model; SQL allows a table (relation) to have two or more tuples that are identical in all their attribute values</a:t>
            </a:r>
            <a:endParaRPr lang="en-US" altLang="en-US" sz="2800">
              <a:solidFill>
                <a:srgbClr val="000000"/>
              </a:solidFill>
            </a:endParaRPr>
          </a:p>
          <a:p>
            <a:pPr eaLnBrk="1" hangingPunct="1"/>
            <a:r>
              <a:rPr lang="en-US" altLang="en-US">
                <a:solidFill>
                  <a:srgbClr val="000000"/>
                </a:solidFill>
              </a:rPr>
              <a:t>Hence, an SQL relation (table) is  a </a:t>
            </a:r>
            <a:r>
              <a:rPr lang="en-US" altLang="en-US" i="1">
                <a:solidFill>
                  <a:srgbClr val="000000"/>
                </a:solidFill>
              </a:rPr>
              <a:t>multi-set</a:t>
            </a:r>
            <a:r>
              <a:rPr lang="en-US" altLang="en-US">
                <a:solidFill>
                  <a:srgbClr val="000000"/>
                </a:solidFill>
              </a:rPr>
              <a:t>  (sometimes called a bag) of tuples; it </a:t>
            </a:r>
            <a:r>
              <a:rPr lang="en-US" altLang="en-US" i="1">
                <a:solidFill>
                  <a:srgbClr val="000000"/>
                </a:solidFill>
              </a:rPr>
              <a:t>is not</a:t>
            </a:r>
            <a:r>
              <a:rPr lang="en-US" altLang="en-US">
                <a:solidFill>
                  <a:srgbClr val="000000"/>
                </a:solidFill>
              </a:rPr>
              <a:t>  a set of tuples</a:t>
            </a:r>
          </a:p>
          <a:p>
            <a:pPr eaLnBrk="1" hangingPunct="1"/>
            <a:r>
              <a:rPr lang="en-US" altLang="en-US">
                <a:solidFill>
                  <a:srgbClr val="000000"/>
                </a:solidFill>
              </a:rPr>
              <a:t>SQL relations can be constrained to be sets by specifying PRIMARY KEY or UNIQUE attributes, or by using the DISTINCT option in a query</a:t>
            </a:r>
          </a:p>
          <a:p>
            <a:pPr eaLnBrk="1" hangingPunct="1">
              <a:buFont typeface="Wingdings" panose="05000000000000000000" pitchFamily="2" charset="2"/>
              <a:buNone/>
            </a:pPr>
            <a:endParaRPr lang="en-US" altLang="en-US" sz="2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A95A-C4D8-2329-71D5-73B4F6A20123}"/>
              </a:ext>
            </a:extLst>
          </p:cNvPr>
          <p:cNvSpPr>
            <a:spLocks noGrp="1"/>
          </p:cNvSpPr>
          <p:nvPr>
            <p:ph type="title"/>
          </p:nvPr>
        </p:nvSpPr>
        <p:spPr>
          <a:xfrm>
            <a:off x="609600" y="274638"/>
            <a:ext cx="9956800" cy="710100"/>
          </a:xfrm>
        </p:spPr>
        <p:txBody>
          <a:bodyPr/>
          <a:lstStyle/>
          <a:p>
            <a:r>
              <a:rPr lang="en-US" dirty="0"/>
              <a:t>SELECT</a:t>
            </a:r>
            <a:endParaRPr lang="en-PK" dirty="0"/>
          </a:p>
        </p:txBody>
      </p:sp>
      <p:sp>
        <p:nvSpPr>
          <p:cNvPr id="3" name="Content Placeholder 2">
            <a:extLst>
              <a:ext uri="{FF2B5EF4-FFF2-40B4-BE49-F238E27FC236}">
                <a16:creationId xmlns:a16="http://schemas.microsoft.com/office/drawing/2014/main" id="{07CC594E-EF2F-AB5B-D142-08D680FFF4E8}"/>
              </a:ext>
            </a:extLst>
          </p:cNvPr>
          <p:cNvSpPr>
            <a:spLocks noGrp="1"/>
          </p:cNvSpPr>
          <p:nvPr>
            <p:ph sz="quarter" idx="1"/>
          </p:nvPr>
        </p:nvSpPr>
        <p:spPr>
          <a:xfrm>
            <a:off x="609600" y="984738"/>
            <a:ext cx="5270696" cy="548921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000000"/>
                </a:solidFill>
                <a:effectLst/>
                <a:latin typeface="Verdana" panose="020B0604030504040204" pitchFamily="34" charset="0"/>
              </a:rPr>
              <a:t>The </a:t>
            </a:r>
            <a:r>
              <a:rPr kumimoji="0" lang="en-PK" altLang="en-PK" sz="2400" b="0" i="0" u="none" strike="noStrike" cap="none" normalizeH="0" baseline="0" dirty="0">
                <a:ln>
                  <a:noFill/>
                </a:ln>
                <a:solidFill>
                  <a:srgbClr val="DC143C"/>
                </a:solidFill>
                <a:effectLst/>
                <a:latin typeface="Consolas" panose="020B0609020204030204" pitchFamily="49" charset="0"/>
              </a:rPr>
              <a:t>SELECT</a:t>
            </a:r>
            <a:r>
              <a:rPr kumimoji="0" lang="en-PK" altLang="en-PK" sz="2400" b="0" i="0" u="none" strike="noStrike" cap="none" normalizeH="0" baseline="0" dirty="0">
                <a:ln>
                  <a:noFill/>
                </a:ln>
                <a:solidFill>
                  <a:srgbClr val="000000"/>
                </a:solidFill>
                <a:effectLst/>
                <a:latin typeface="Verdana" panose="020B0604030504040204" pitchFamily="34" charset="0"/>
              </a:rPr>
              <a:t> statement is used to select data from a database.</a:t>
            </a:r>
            <a:endParaRPr kumimoji="0" lang="en-PK" altLang="en-PK"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000000"/>
                </a:solidFill>
                <a:effectLst/>
                <a:latin typeface="Verdana" panose="020B0604030504040204" pitchFamily="34" charset="0"/>
              </a:rPr>
              <a:t>The data returned is stored in a result table, called the result-set.</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000000"/>
                </a:solidFill>
                <a:effectLst/>
                <a:latin typeface="Verdana" panose="020B0604030504040204" pitchFamily="34" charset="0"/>
              </a:rPr>
              <a:t>The </a:t>
            </a:r>
            <a:r>
              <a:rPr kumimoji="0" lang="en-PK" altLang="en-PK" sz="2400" b="0" i="0" u="none" strike="noStrike" cap="none" normalizeH="0" baseline="0" dirty="0">
                <a:ln>
                  <a:noFill/>
                </a:ln>
                <a:solidFill>
                  <a:srgbClr val="DC143C"/>
                </a:solidFill>
                <a:effectLst/>
                <a:latin typeface="Consolas" panose="020B0609020204030204" pitchFamily="49" charset="0"/>
              </a:rPr>
              <a:t>WHERE</a:t>
            </a:r>
            <a:r>
              <a:rPr kumimoji="0" lang="en-PK" altLang="en-PK" sz="2400" b="0" i="0" u="none" strike="noStrike" cap="none" normalizeH="0" baseline="0" dirty="0">
                <a:ln>
                  <a:noFill/>
                </a:ln>
                <a:solidFill>
                  <a:srgbClr val="000000"/>
                </a:solidFill>
                <a:effectLst/>
                <a:latin typeface="Verdana" panose="020B0604030504040204" pitchFamily="34" charset="0"/>
              </a:rPr>
              <a:t> clause is used to filter records.</a:t>
            </a:r>
            <a:endParaRPr kumimoji="0" lang="en-PK" altLang="en-PK"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rgbClr val="000000"/>
                </a:solidFill>
                <a:effectLst/>
                <a:latin typeface="Verdana" panose="020B0604030504040204" pitchFamily="34" charset="0"/>
              </a:rPr>
              <a:t>It is used to extract only those records that fulfill a specified condition.</a:t>
            </a:r>
            <a:endParaRPr lang="en-US" altLang="en-PK"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40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PK" dirty="0"/>
          </a:p>
        </p:txBody>
      </p:sp>
      <p:sp>
        <p:nvSpPr>
          <p:cNvPr id="4" name="Rectangle 1">
            <a:extLst>
              <a:ext uri="{FF2B5EF4-FFF2-40B4-BE49-F238E27FC236}">
                <a16:creationId xmlns:a16="http://schemas.microsoft.com/office/drawing/2014/main" id="{EFAE2261-AF0A-F221-946C-7F887A1BAE7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PK" altLang="en-PK"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aphicFrame>
        <p:nvGraphicFramePr>
          <p:cNvPr id="6" name="Table 5">
            <a:extLst>
              <a:ext uri="{FF2B5EF4-FFF2-40B4-BE49-F238E27FC236}">
                <a16:creationId xmlns:a16="http://schemas.microsoft.com/office/drawing/2014/main" id="{34DF2618-8DBB-793C-306F-C31FC13665AC}"/>
              </a:ext>
            </a:extLst>
          </p:cNvPr>
          <p:cNvGraphicFramePr>
            <a:graphicFrameLocks noGrp="1"/>
          </p:cNvGraphicFramePr>
          <p:nvPr/>
        </p:nvGraphicFramePr>
        <p:xfrm>
          <a:off x="6311706" y="629688"/>
          <a:ext cx="4983088" cy="5844263"/>
        </p:xfrm>
        <a:graphic>
          <a:graphicData uri="http://schemas.openxmlformats.org/drawingml/2006/table">
            <a:tbl>
              <a:tblPr/>
              <a:tblGrid>
                <a:gridCol w="2491544">
                  <a:extLst>
                    <a:ext uri="{9D8B030D-6E8A-4147-A177-3AD203B41FA5}">
                      <a16:colId xmlns:a16="http://schemas.microsoft.com/office/drawing/2014/main" val="1386020063"/>
                    </a:ext>
                  </a:extLst>
                </a:gridCol>
                <a:gridCol w="2491544">
                  <a:extLst>
                    <a:ext uri="{9D8B030D-6E8A-4147-A177-3AD203B41FA5}">
                      <a16:colId xmlns:a16="http://schemas.microsoft.com/office/drawing/2014/main" val="3220339399"/>
                    </a:ext>
                  </a:extLst>
                </a:gridCol>
              </a:tblGrid>
              <a:tr h="457106">
                <a:tc>
                  <a:txBody>
                    <a:bodyPr/>
                    <a:lstStyle/>
                    <a:p>
                      <a:pPr algn="l" fontAlgn="t"/>
                      <a:r>
                        <a:rPr lang="en-PK" sz="1700">
                          <a:effectLst/>
                        </a:rPr>
                        <a: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Equal</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38968685"/>
                  </a:ext>
                </a:extLst>
              </a:tr>
              <a:tr h="457106">
                <a:tc>
                  <a:txBody>
                    <a:bodyPr/>
                    <a:lstStyle/>
                    <a:p>
                      <a:pPr algn="l" fontAlgn="t"/>
                      <a:r>
                        <a:rPr lang="en-PK" sz="1700">
                          <a:effectLst/>
                        </a:rPr>
                        <a:t>&gt;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Greater than</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6803554"/>
                  </a:ext>
                </a:extLst>
              </a:tr>
              <a:tr h="457106">
                <a:tc>
                  <a:txBody>
                    <a:bodyPr/>
                    <a:lstStyle/>
                    <a:p>
                      <a:pPr algn="l" fontAlgn="t"/>
                      <a:r>
                        <a:rPr lang="en-PK" sz="1700">
                          <a:effectLst/>
                        </a:rPr>
                        <a:t>&lt;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Less than</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80438164"/>
                  </a:ext>
                </a:extLst>
              </a:tr>
              <a:tr h="457106">
                <a:tc>
                  <a:txBody>
                    <a:bodyPr/>
                    <a:lstStyle/>
                    <a:p>
                      <a:pPr algn="l" fontAlgn="t"/>
                      <a:r>
                        <a:rPr lang="en-PK" sz="1700">
                          <a:effectLst/>
                        </a:rPr>
                        <a:t>&gt;=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Greater than or equal</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5261148"/>
                  </a:ext>
                </a:extLst>
              </a:tr>
              <a:tr h="457106">
                <a:tc>
                  <a:txBody>
                    <a:bodyPr/>
                    <a:lstStyle/>
                    <a:p>
                      <a:pPr algn="l" fontAlgn="t"/>
                      <a:r>
                        <a:rPr lang="en-PK" sz="1700">
                          <a:effectLst/>
                        </a:rPr>
                        <a:t>&lt;=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Less than or equal</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81984944"/>
                  </a:ext>
                </a:extLst>
              </a:tr>
              <a:tr h="1324083">
                <a:tc>
                  <a:txBody>
                    <a:bodyPr/>
                    <a:lstStyle/>
                    <a:p>
                      <a:pPr algn="l" fontAlgn="t"/>
                      <a:r>
                        <a:rPr lang="en-PK" sz="1700">
                          <a:effectLst/>
                        </a:rPr>
                        <a:t>&lt;&gt;</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Not equal. </a:t>
                      </a:r>
                      <a:r>
                        <a:rPr lang="en-US" sz="1700" b="1" dirty="0">
                          <a:effectLst/>
                        </a:rPr>
                        <a:t>Note:</a:t>
                      </a:r>
                      <a:r>
                        <a:rPr lang="en-US" sz="1700" dirty="0">
                          <a:effectLst/>
                        </a:rPr>
                        <a:t> In some versions of SQL this operator may be written as !=</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41117758"/>
                  </a:ext>
                </a:extLst>
              </a:tr>
              <a:tr h="743668">
                <a:tc>
                  <a:txBody>
                    <a:bodyPr/>
                    <a:lstStyle/>
                    <a:p>
                      <a:pPr algn="l" fontAlgn="t"/>
                      <a:r>
                        <a:rPr lang="en-US" sz="1700">
                          <a:effectLst/>
                        </a:rPr>
                        <a:t>BETWEEN</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Between a certain range</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42527386"/>
                  </a:ext>
                </a:extLst>
              </a:tr>
              <a:tr h="457106">
                <a:tc>
                  <a:txBody>
                    <a:bodyPr/>
                    <a:lstStyle/>
                    <a:p>
                      <a:pPr algn="l" fontAlgn="t"/>
                      <a:r>
                        <a:rPr lang="en-US" sz="1700">
                          <a:effectLst/>
                        </a:rPr>
                        <a:t>LIKE</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Search for a pattern</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22030206"/>
                  </a:ext>
                </a:extLst>
              </a:tr>
              <a:tr h="1033876">
                <a:tc>
                  <a:txBody>
                    <a:bodyPr/>
                    <a:lstStyle/>
                    <a:p>
                      <a:pPr algn="l" fontAlgn="t"/>
                      <a:r>
                        <a:rPr lang="en-US" sz="1700">
                          <a:effectLst/>
                        </a:rPr>
                        <a:t>IN</a:t>
                      </a:r>
                    </a:p>
                  </a:txBody>
                  <a:tcPr marL="145742"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To specify multiple possible values for a column</a:t>
                      </a:r>
                    </a:p>
                  </a:txBody>
                  <a:tcPr marL="72871" marR="72871" marT="72871" marB="728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89874506"/>
                  </a:ext>
                </a:extLst>
              </a:tr>
            </a:tbl>
          </a:graphicData>
        </a:graphic>
      </p:graphicFrame>
    </p:spTree>
    <p:extLst>
      <p:ext uri="{BB962C8B-B14F-4D97-AF65-F5344CB8AC3E}">
        <p14:creationId xmlns:p14="http://schemas.microsoft.com/office/powerpoint/2010/main" val="28523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763A87B3-5264-46B6-BF59-2977EDC3E99A}"/>
              </a:ext>
            </a:extLst>
          </p:cNvPr>
          <p:cNvSpPr>
            <a:spLocks noGrp="1" noChangeArrowheads="1"/>
          </p:cNvSpPr>
          <p:nvPr>
            <p:ph type="title"/>
          </p:nvPr>
        </p:nvSpPr>
        <p:spPr/>
        <p:txBody>
          <a:bodyPr/>
          <a:lstStyle/>
          <a:p>
            <a:pPr>
              <a:defRPr/>
            </a:pPr>
            <a:r>
              <a:rPr lang="en-US">
                <a:solidFill>
                  <a:schemeClr val="tx1">
                    <a:lumMod val="75000"/>
                    <a:lumOff val="25000"/>
                  </a:schemeClr>
                </a:solidFill>
              </a:rPr>
              <a:t>Retrieval Queries in SQL (cont.)</a:t>
            </a:r>
            <a:endParaRPr lang="en-US" b="1">
              <a:solidFill>
                <a:srgbClr val="000000"/>
              </a:solidFill>
            </a:endParaRPr>
          </a:p>
        </p:txBody>
      </p:sp>
      <p:sp>
        <p:nvSpPr>
          <p:cNvPr id="43011" name="Rectangle 3">
            <a:extLst>
              <a:ext uri="{FF2B5EF4-FFF2-40B4-BE49-F238E27FC236}">
                <a16:creationId xmlns:a16="http://schemas.microsoft.com/office/drawing/2014/main" id="{B022DD33-9EB3-4ED4-AF32-1FA81FBBE035}"/>
              </a:ext>
            </a:extLst>
          </p:cNvPr>
          <p:cNvSpPr>
            <a:spLocks noGrp="1"/>
          </p:cNvSpPr>
          <p:nvPr>
            <p:ph idx="1"/>
          </p:nvPr>
        </p:nvSpPr>
        <p:spPr>
          <a:xfrm>
            <a:off x="2209800" y="1736726"/>
            <a:ext cx="7772400" cy="4589463"/>
          </a:xfrm>
        </p:spPr>
        <p:txBody>
          <a:bodyPr>
            <a:normAutofit lnSpcReduction="10000"/>
          </a:bodyPr>
          <a:lstStyle/>
          <a:p>
            <a:pPr eaLnBrk="1" hangingPunct="1"/>
            <a:r>
              <a:rPr lang="en-US" altLang="en-US">
                <a:solidFill>
                  <a:srgbClr val="000000"/>
                </a:solidFill>
              </a:rPr>
              <a:t>Basic form of the SQL SELECT statement is called a </a:t>
            </a:r>
            <a:r>
              <a:rPr lang="en-US" altLang="en-US" i="1">
                <a:solidFill>
                  <a:srgbClr val="000000"/>
                </a:solidFill>
              </a:rPr>
              <a:t>mapping</a:t>
            </a:r>
            <a:r>
              <a:rPr lang="en-US" altLang="en-US">
                <a:solidFill>
                  <a:srgbClr val="000000"/>
                </a:solidFill>
              </a:rPr>
              <a:t>  or a </a:t>
            </a:r>
            <a:r>
              <a:rPr lang="en-US" altLang="en-US" i="1">
                <a:solidFill>
                  <a:srgbClr val="000000"/>
                </a:solidFill>
              </a:rPr>
              <a:t>SELECT-FROM-WHERE block</a:t>
            </a:r>
            <a:br>
              <a:rPr lang="en-US" altLang="en-US" i="1">
                <a:solidFill>
                  <a:srgbClr val="000000"/>
                </a:solidFill>
              </a:rPr>
            </a:br>
            <a:r>
              <a:rPr lang="en-US" altLang="en-US" b="1">
                <a:solidFill>
                  <a:srgbClr val="000000"/>
                </a:solidFill>
              </a:rPr>
              <a:t>	</a:t>
            </a:r>
          </a:p>
          <a:p>
            <a:pPr lvl="1" eaLnBrk="1" hangingPunct="1">
              <a:buFontTx/>
              <a:buNone/>
            </a:pPr>
            <a:r>
              <a:rPr lang="en-US" altLang="en-US" sz="2000" b="1">
                <a:solidFill>
                  <a:srgbClr val="000000"/>
                </a:solidFill>
              </a:rPr>
              <a:t>SELECT</a:t>
            </a:r>
            <a:r>
              <a:rPr lang="en-US" altLang="en-US" sz="2000">
                <a:solidFill>
                  <a:srgbClr val="000000"/>
                </a:solidFill>
              </a:rPr>
              <a:t> 	&lt;attribute list&gt;</a:t>
            </a:r>
          </a:p>
          <a:p>
            <a:pPr lvl="1" eaLnBrk="1" hangingPunct="1">
              <a:buFontTx/>
              <a:buNone/>
            </a:pPr>
            <a:r>
              <a:rPr lang="en-US" altLang="en-US" sz="2000" b="1">
                <a:solidFill>
                  <a:srgbClr val="000000"/>
                </a:solidFill>
              </a:rPr>
              <a:t>FROM</a:t>
            </a:r>
            <a:r>
              <a:rPr lang="en-US" altLang="en-US" sz="2000">
                <a:solidFill>
                  <a:srgbClr val="000000"/>
                </a:solidFill>
              </a:rPr>
              <a:t> 	&lt;table list&gt;</a:t>
            </a:r>
          </a:p>
          <a:p>
            <a:pPr lvl="1" eaLnBrk="1" hangingPunct="1">
              <a:buFontTx/>
              <a:buNone/>
            </a:pPr>
            <a:r>
              <a:rPr lang="en-US" altLang="en-US" sz="2000" b="1">
                <a:solidFill>
                  <a:srgbClr val="000000"/>
                </a:solidFill>
              </a:rPr>
              <a:t>WHERE	</a:t>
            </a:r>
            <a:r>
              <a:rPr lang="en-US" altLang="en-US" sz="2000">
                <a:solidFill>
                  <a:srgbClr val="000000"/>
                </a:solidFill>
              </a:rPr>
              <a:t>&lt;condition&gt;</a:t>
            </a:r>
          </a:p>
          <a:p>
            <a:pPr lvl="1" eaLnBrk="1" hangingPunct="1">
              <a:buFontTx/>
              <a:buNone/>
            </a:pPr>
            <a:endParaRPr lang="en-US" altLang="en-US" sz="2000">
              <a:solidFill>
                <a:srgbClr val="000000"/>
              </a:solidFill>
            </a:endParaRPr>
          </a:p>
          <a:p>
            <a:pPr lvl="1" eaLnBrk="1" hangingPunct="1"/>
            <a:r>
              <a:rPr lang="en-US" altLang="en-US" sz="2000">
                <a:solidFill>
                  <a:srgbClr val="000000"/>
                </a:solidFill>
              </a:rPr>
              <a:t>&lt;attribute list&gt; is a list of attribute names whose values are to be retrieved by the query</a:t>
            </a:r>
          </a:p>
          <a:p>
            <a:pPr lvl="1" eaLnBrk="1" hangingPunct="1"/>
            <a:r>
              <a:rPr lang="en-US" altLang="en-US" sz="2000">
                <a:solidFill>
                  <a:srgbClr val="000000"/>
                </a:solidFill>
              </a:rPr>
              <a:t>&lt;table list&gt; is a list of the relation names required to process the query</a:t>
            </a:r>
          </a:p>
          <a:p>
            <a:pPr lvl="1" eaLnBrk="1" hangingPunct="1"/>
            <a:r>
              <a:rPr lang="en-US" altLang="en-US" sz="2000">
                <a:solidFill>
                  <a:srgbClr val="000000"/>
                </a:solidFill>
              </a:rPr>
              <a:t>&lt;condition&gt; is a conditional (Boolean) expression that identifies the tuples to be retrieved by the query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900DDD28-C820-4D19-A4F2-458CE9F90278}"/>
              </a:ext>
            </a:extLst>
          </p:cNvPr>
          <p:cNvSpPr>
            <a:spLocks noGrp="1" noChangeArrowheads="1"/>
          </p:cNvSpPr>
          <p:nvPr>
            <p:ph type="title"/>
          </p:nvPr>
        </p:nvSpPr>
        <p:spPr>
          <a:xfrm>
            <a:off x="609600" y="119890"/>
            <a:ext cx="9956800" cy="1143000"/>
          </a:xfrm>
        </p:spPr>
        <p:txBody>
          <a:bodyPr/>
          <a:lstStyle/>
          <a:p>
            <a:pPr>
              <a:defRPr/>
            </a:pPr>
            <a:r>
              <a:rPr lang="en-US" sz="2000" dirty="0">
                <a:solidFill>
                  <a:schemeClr val="tx1">
                    <a:lumMod val="75000"/>
                    <a:lumOff val="25000"/>
                  </a:schemeClr>
                </a:solidFill>
              </a:rPr>
              <a:t>Relational Database Schema--</a:t>
            </a:r>
            <a:r>
              <a:rPr lang="en-US" sz="1600" dirty="0">
                <a:solidFill>
                  <a:schemeClr val="tx1">
                    <a:lumMod val="75000"/>
                    <a:lumOff val="25000"/>
                  </a:schemeClr>
                </a:solidFill>
              </a:rPr>
              <a:t>Figure 5.5</a:t>
            </a:r>
            <a:r>
              <a:rPr lang="en-US" sz="4000" dirty="0">
                <a:solidFill>
                  <a:schemeClr val="tx1">
                    <a:lumMod val="75000"/>
                    <a:lumOff val="25000"/>
                  </a:schemeClr>
                </a:solidFill>
              </a:rPr>
              <a:t>  </a:t>
            </a:r>
            <a:endParaRPr lang="en-US" dirty="0">
              <a:solidFill>
                <a:schemeClr val="tx1">
                  <a:lumMod val="75000"/>
                  <a:lumOff val="25000"/>
                </a:schemeClr>
              </a:solidFill>
            </a:endParaRPr>
          </a:p>
        </p:txBody>
      </p:sp>
      <p:pic>
        <p:nvPicPr>
          <p:cNvPr id="44035" name="Picture 5" descr="31755_FIG0705.gif                                              0001035BEeyore                         B91DCF3B:">
            <a:extLst>
              <a:ext uri="{FF2B5EF4-FFF2-40B4-BE49-F238E27FC236}">
                <a16:creationId xmlns:a16="http://schemas.microsoft.com/office/drawing/2014/main" id="{7C4BDB19-0528-48F0-9B19-40FDD35539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8225" y="1225550"/>
            <a:ext cx="7575550" cy="4802188"/>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57BD3A3B-D9BA-493A-917D-6D795A37E23F}"/>
              </a:ext>
            </a:extLst>
          </p:cNvPr>
          <p:cNvSpPr>
            <a:spLocks noGrp="1" noChangeArrowheads="1"/>
          </p:cNvSpPr>
          <p:nvPr>
            <p:ph type="title"/>
          </p:nvPr>
        </p:nvSpPr>
        <p:spPr>
          <a:xfrm>
            <a:off x="1982788" y="269876"/>
            <a:ext cx="2444750" cy="4532313"/>
          </a:xfrm>
        </p:spPr>
        <p:txBody>
          <a:bodyPr/>
          <a:lstStyle/>
          <a:p>
            <a:pPr>
              <a:defRPr/>
            </a:pPr>
            <a:r>
              <a:rPr lang="en-US" sz="2400">
                <a:solidFill>
                  <a:schemeClr val="tx1">
                    <a:lumMod val="75000"/>
                    <a:lumOff val="25000"/>
                  </a:schemeClr>
                </a:solidFill>
              </a:rPr>
              <a:t>Populated Database--</a:t>
            </a:r>
            <a:r>
              <a:rPr lang="en-US" sz="1600">
                <a:solidFill>
                  <a:schemeClr val="tx1">
                    <a:lumMod val="75000"/>
                    <a:lumOff val="25000"/>
                  </a:schemeClr>
                </a:solidFill>
              </a:rPr>
              <a:t>Fig.5.6</a:t>
            </a:r>
            <a:endParaRPr lang="en-US">
              <a:solidFill>
                <a:schemeClr val="tx1">
                  <a:lumMod val="75000"/>
                  <a:lumOff val="25000"/>
                </a:schemeClr>
              </a:solidFill>
            </a:endParaRPr>
          </a:p>
        </p:txBody>
      </p:sp>
      <p:pic>
        <p:nvPicPr>
          <p:cNvPr id="45059" name="Picture 5" descr="31755_FIG0706r.gif                                             0001035BEeyore                         B91DCF3B:">
            <a:extLst>
              <a:ext uri="{FF2B5EF4-FFF2-40B4-BE49-F238E27FC236}">
                <a16:creationId xmlns:a16="http://schemas.microsoft.com/office/drawing/2014/main" id="{9C5D16D9-8535-4A03-A01F-502C5BC763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6763" y="269875"/>
            <a:ext cx="5738812" cy="57912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4F761AB4-F20A-4493-83D9-534CD7525E7E}"/>
              </a:ext>
            </a:extLst>
          </p:cNvPr>
          <p:cNvSpPr>
            <a:spLocks noGrp="1" noChangeArrowheads="1"/>
          </p:cNvSpPr>
          <p:nvPr>
            <p:ph type="title"/>
          </p:nvPr>
        </p:nvSpPr>
        <p:spPr/>
        <p:txBody>
          <a:bodyPr/>
          <a:lstStyle/>
          <a:p>
            <a:pPr>
              <a:defRPr/>
            </a:pPr>
            <a:r>
              <a:rPr lang="en-US">
                <a:solidFill>
                  <a:schemeClr val="tx1">
                    <a:lumMod val="75000"/>
                    <a:lumOff val="25000"/>
                  </a:schemeClr>
                </a:solidFill>
              </a:rPr>
              <a:t>Simple SQL Queries</a:t>
            </a:r>
            <a:endParaRPr lang="en-US" b="1">
              <a:solidFill>
                <a:srgbClr val="000000"/>
              </a:solidFill>
            </a:endParaRPr>
          </a:p>
        </p:txBody>
      </p:sp>
      <p:sp>
        <p:nvSpPr>
          <p:cNvPr id="534531" name="Rectangle 3">
            <a:extLst>
              <a:ext uri="{FF2B5EF4-FFF2-40B4-BE49-F238E27FC236}">
                <a16:creationId xmlns:a16="http://schemas.microsoft.com/office/drawing/2014/main" id="{4589C4B4-B2CF-4863-8169-131E88FEF942}"/>
              </a:ext>
            </a:extLst>
          </p:cNvPr>
          <p:cNvSpPr>
            <a:spLocks noGrp="1" noChangeArrowheads="1"/>
          </p:cNvSpPr>
          <p:nvPr>
            <p:ph idx="1"/>
          </p:nvPr>
        </p:nvSpPr>
        <p:spPr/>
        <p:txBody>
          <a:bodyPr rtlCol="0">
            <a:normAutofit fontScale="92500" lnSpcReduction="20000"/>
          </a:bodyPr>
          <a:lstStyle/>
          <a:p>
            <a:pPr marL="91440" indent="-91440">
              <a:defRPr/>
            </a:pPr>
            <a:r>
              <a:rPr lang="en-US" dirty="0">
                <a:solidFill>
                  <a:srgbClr val="000000"/>
                </a:solidFill>
              </a:rPr>
              <a:t>Basic SQL queries correspond to using the SELECT, PROJECT, and JOIN operations of the relational algebra</a:t>
            </a:r>
          </a:p>
          <a:p>
            <a:pPr marL="91440" indent="-91440">
              <a:defRPr/>
            </a:pPr>
            <a:r>
              <a:rPr lang="en-US" dirty="0">
                <a:solidFill>
                  <a:srgbClr val="000000"/>
                </a:solidFill>
              </a:rPr>
              <a:t>All subsequent examples use the COMPANY database</a:t>
            </a:r>
          </a:p>
          <a:p>
            <a:pPr marL="91440" indent="-91440">
              <a:defRPr/>
            </a:pPr>
            <a:r>
              <a:rPr lang="en-US" dirty="0">
                <a:solidFill>
                  <a:srgbClr val="000000"/>
                </a:solidFill>
              </a:rPr>
              <a:t>Example of a simple query on </a:t>
            </a:r>
            <a:r>
              <a:rPr lang="en-US" i="1" dirty="0">
                <a:solidFill>
                  <a:srgbClr val="000000"/>
                </a:solidFill>
              </a:rPr>
              <a:t>one</a:t>
            </a:r>
            <a:r>
              <a:rPr lang="en-US" dirty="0">
                <a:solidFill>
                  <a:srgbClr val="000000"/>
                </a:solidFill>
              </a:rPr>
              <a:t>  relation</a:t>
            </a:r>
          </a:p>
          <a:p>
            <a:pPr marL="91440" indent="-91440">
              <a:defRPr/>
            </a:pPr>
            <a:r>
              <a:rPr lang="en-US" u="sng" dirty="0">
                <a:solidFill>
                  <a:srgbClr val="000000"/>
                </a:solidFill>
              </a:rPr>
              <a:t>Query 0:</a:t>
            </a:r>
            <a:r>
              <a:rPr lang="en-US" dirty="0">
                <a:solidFill>
                  <a:srgbClr val="000000"/>
                </a:solidFill>
              </a:rPr>
              <a:t> Retrieve the birthdate and address of the employee whose name is 'John B. Smith'.</a:t>
            </a:r>
            <a:br>
              <a:rPr lang="en-US" b="1" dirty="0">
                <a:solidFill>
                  <a:srgbClr val="000000"/>
                </a:solidFill>
              </a:rPr>
            </a:br>
            <a:endParaRPr lang="en-US" b="1" dirty="0">
              <a:solidFill>
                <a:srgbClr val="000000"/>
              </a:solidFill>
            </a:endParaRPr>
          </a:p>
          <a:p>
            <a:pPr marL="384048" lvl="1" indent="-182880">
              <a:buNone/>
              <a:defRPr/>
            </a:pPr>
            <a:r>
              <a:rPr lang="en-US" b="1" dirty="0">
                <a:solidFill>
                  <a:srgbClr val="000000"/>
                </a:solidFill>
              </a:rPr>
              <a:t>Q0:	SELECT 	BDATE, ADDRESS</a:t>
            </a:r>
            <a:br>
              <a:rPr lang="en-US" b="1" dirty="0">
                <a:solidFill>
                  <a:srgbClr val="000000"/>
                </a:solidFill>
              </a:rPr>
            </a:br>
            <a:r>
              <a:rPr lang="en-US" b="1" dirty="0">
                <a:solidFill>
                  <a:srgbClr val="000000"/>
                </a:solidFill>
              </a:rPr>
              <a:t>	FROM 		EMPLOYEE</a:t>
            </a:r>
            <a:br>
              <a:rPr lang="en-US" b="1" dirty="0">
                <a:solidFill>
                  <a:srgbClr val="000000"/>
                </a:solidFill>
              </a:rPr>
            </a:br>
            <a:r>
              <a:rPr lang="en-US" b="1" dirty="0">
                <a:solidFill>
                  <a:srgbClr val="000000"/>
                </a:solidFill>
              </a:rPr>
              <a:t>	WHERE	FNAME='John' AND MINIT=‘B’</a:t>
            </a:r>
            <a:br>
              <a:rPr lang="en-US" b="1" dirty="0">
                <a:solidFill>
                  <a:srgbClr val="000000"/>
                </a:solidFill>
              </a:rPr>
            </a:br>
            <a:r>
              <a:rPr lang="en-US" b="1" dirty="0">
                <a:solidFill>
                  <a:srgbClr val="000000"/>
                </a:solidFill>
              </a:rPr>
              <a:t>        AND 		LNAME='Smith’</a:t>
            </a:r>
            <a:br>
              <a:rPr lang="en-US" b="1" dirty="0">
                <a:solidFill>
                  <a:srgbClr val="000000"/>
                </a:solidFill>
              </a:rPr>
            </a:br>
            <a:endParaRPr lang="en-US" dirty="0">
              <a:solidFill>
                <a:srgbClr val="000000"/>
              </a:solidFill>
            </a:endParaRPr>
          </a:p>
          <a:p>
            <a:pPr marL="384048" lvl="1" indent="-182880">
              <a:defRPr/>
            </a:pPr>
            <a:r>
              <a:rPr lang="en-US" dirty="0">
                <a:solidFill>
                  <a:srgbClr val="000000"/>
                </a:solidFill>
              </a:rPr>
              <a:t>Similar to a SELECT-PROJECT pair of relational algebra operations; the SELECT-clause specifies the </a:t>
            </a:r>
            <a:r>
              <a:rPr lang="en-US" i="1" dirty="0">
                <a:solidFill>
                  <a:srgbClr val="000000"/>
                </a:solidFill>
              </a:rPr>
              <a:t>projection attributes</a:t>
            </a:r>
            <a:r>
              <a:rPr lang="en-US" dirty="0">
                <a:solidFill>
                  <a:srgbClr val="000000"/>
                </a:solidFill>
              </a:rPr>
              <a:t> and the WHERE-clause specifies the </a:t>
            </a:r>
            <a:r>
              <a:rPr lang="en-US" i="1" dirty="0">
                <a:solidFill>
                  <a:srgbClr val="000000"/>
                </a:solidFill>
              </a:rPr>
              <a:t>selection condition</a:t>
            </a:r>
          </a:p>
          <a:p>
            <a:pPr marL="384048" lvl="1" indent="-182880">
              <a:defRPr/>
            </a:pPr>
            <a:r>
              <a:rPr lang="en-US" dirty="0">
                <a:solidFill>
                  <a:srgbClr val="000000"/>
                </a:solidFill>
              </a:rPr>
              <a:t>However, the result of the query </a:t>
            </a:r>
            <a:r>
              <a:rPr lang="en-US" i="1" dirty="0">
                <a:solidFill>
                  <a:srgbClr val="000000"/>
                </a:solidFill>
              </a:rPr>
              <a:t>may contain</a:t>
            </a:r>
            <a:r>
              <a:rPr lang="en-US" dirty="0">
                <a:solidFill>
                  <a:srgbClr val="000000"/>
                </a:solidFill>
              </a:rPr>
              <a:t>  duplicate tuples</a:t>
            </a:r>
            <a:endParaRPr lang="en-US" sz="2000"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341EAC70-EFCC-4FFC-88A7-3B53828EDF7E}"/>
              </a:ext>
            </a:extLst>
          </p:cNvPr>
          <p:cNvSpPr>
            <a:spLocks noGrp="1" noChangeArrowheads="1"/>
          </p:cNvSpPr>
          <p:nvPr>
            <p:ph type="title"/>
          </p:nvPr>
        </p:nvSpPr>
        <p:spPr/>
        <p:txBody>
          <a:bodyPr/>
          <a:lstStyle/>
          <a:p>
            <a:pPr>
              <a:defRPr/>
            </a:pPr>
            <a:r>
              <a:rPr lang="en-US">
                <a:solidFill>
                  <a:schemeClr val="tx1">
                    <a:lumMod val="75000"/>
                    <a:lumOff val="25000"/>
                  </a:schemeClr>
                </a:solidFill>
              </a:rPr>
              <a:t>Simple SQL Queries (cont.)</a:t>
            </a:r>
            <a:endParaRPr lang="en-US" b="1">
              <a:solidFill>
                <a:srgbClr val="000000"/>
              </a:solidFill>
            </a:endParaRPr>
          </a:p>
        </p:txBody>
      </p:sp>
      <p:sp>
        <p:nvSpPr>
          <p:cNvPr id="47107" name="Rectangle 3">
            <a:extLst>
              <a:ext uri="{FF2B5EF4-FFF2-40B4-BE49-F238E27FC236}">
                <a16:creationId xmlns:a16="http://schemas.microsoft.com/office/drawing/2014/main" id="{B2251B7F-95F5-4C6C-A773-2A30B848956F}"/>
              </a:ext>
            </a:extLst>
          </p:cNvPr>
          <p:cNvSpPr>
            <a:spLocks noGrp="1"/>
          </p:cNvSpPr>
          <p:nvPr>
            <p:ph idx="1"/>
          </p:nvPr>
        </p:nvSpPr>
        <p:spPr/>
        <p:txBody>
          <a:bodyPr/>
          <a:lstStyle/>
          <a:p>
            <a:pPr eaLnBrk="1" hangingPunct="1"/>
            <a:r>
              <a:rPr lang="en-US" altLang="en-US" u="sng" dirty="0">
                <a:solidFill>
                  <a:srgbClr val="000000"/>
                </a:solidFill>
              </a:rPr>
              <a:t>Query 1:</a:t>
            </a:r>
            <a:r>
              <a:rPr lang="en-US" altLang="en-US" dirty="0">
                <a:solidFill>
                  <a:srgbClr val="000000"/>
                </a:solidFill>
              </a:rPr>
              <a:t> Retrieve the name and address of all employees who work for the 'Research' department.</a:t>
            </a:r>
            <a:br>
              <a:rPr lang="en-US" altLang="en-US" dirty="0">
                <a:solidFill>
                  <a:srgbClr val="000000"/>
                </a:solidFill>
              </a:rPr>
            </a:br>
            <a:endParaRPr lang="en-US" altLang="en-US" dirty="0">
              <a:solidFill>
                <a:srgbClr val="000000"/>
              </a:solidFill>
            </a:endParaRPr>
          </a:p>
          <a:p>
            <a:pPr lvl="1" eaLnBrk="1" hangingPunct="1">
              <a:buFontTx/>
              <a:buNone/>
            </a:pPr>
            <a:r>
              <a:rPr lang="en-US" altLang="en-US" sz="2000" b="1" dirty="0">
                <a:solidFill>
                  <a:srgbClr val="000000"/>
                </a:solidFill>
              </a:rPr>
              <a:t>Q1:	SELECT	FNAME, LNAME, ADDRESS</a:t>
            </a:r>
            <a:br>
              <a:rPr lang="en-US" altLang="en-US" sz="2000" b="1" dirty="0">
                <a:solidFill>
                  <a:srgbClr val="000000"/>
                </a:solidFill>
              </a:rPr>
            </a:br>
            <a:r>
              <a:rPr lang="en-US" altLang="en-US" sz="2000" b="1" dirty="0">
                <a:solidFill>
                  <a:srgbClr val="000000"/>
                </a:solidFill>
              </a:rPr>
              <a:t>	FROM 	EMPLOYEE, DEPARTMENT</a:t>
            </a:r>
            <a:br>
              <a:rPr lang="en-US" altLang="en-US" sz="2000" b="1" dirty="0">
                <a:solidFill>
                  <a:srgbClr val="000000"/>
                </a:solidFill>
              </a:rPr>
            </a:br>
            <a:r>
              <a:rPr lang="en-US" altLang="en-US" sz="2000" b="1" dirty="0">
                <a:solidFill>
                  <a:srgbClr val="000000"/>
                </a:solidFill>
              </a:rPr>
              <a:t>	WHERE	DNAME='Research' AND DNUMBER=DNO</a:t>
            </a:r>
            <a:br>
              <a:rPr lang="en-US" altLang="en-US" sz="2000" b="1" dirty="0">
                <a:solidFill>
                  <a:srgbClr val="000000"/>
                </a:solidFill>
              </a:rPr>
            </a:br>
            <a:endParaRPr lang="en-US" altLang="en-US" sz="2000" b="1" dirty="0">
              <a:solidFill>
                <a:srgbClr val="000000"/>
              </a:solidFill>
            </a:endParaRPr>
          </a:p>
          <a:p>
            <a:pPr lvl="1" eaLnBrk="1" hangingPunct="1"/>
            <a:r>
              <a:rPr lang="en-US" altLang="en-US" sz="2000" dirty="0">
                <a:solidFill>
                  <a:srgbClr val="000000"/>
                </a:solidFill>
              </a:rPr>
              <a:t>Similar to a SELECT-PROJECT-JOIN sequence of relational algebra operations</a:t>
            </a:r>
          </a:p>
          <a:p>
            <a:pPr lvl="1" eaLnBrk="1" hangingPunct="1"/>
            <a:r>
              <a:rPr lang="en-US" altLang="en-US" sz="2000" dirty="0">
                <a:solidFill>
                  <a:srgbClr val="000000"/>
                </a:solidFill>
              </a:rPr>
              <a:t>(DNAME='Research') is a </a:t>
            </a:r>
            <a:r>
              <a:rPr lang="en-US" altLang="en-US" sz="2000" i="1" dirty="0">
                <a:solidFill>
                  <a:srgbClr val="000000"/>
                </a:solidFill>
              </a:rPr>
              <a:t>selection condition</a:t>
            </a:r>
            <a:r>
              <a:rPr lang="en-US" altLang="en-US" sz="2000" dirty="0">
                <a:solidFill>
                  <a:srgbClr val="000000"/>
                </a:solidFill>
              </a:rPr>
              <a:t>  (corresponds to a SELECT operation in relational algebra)</a:t>
            </a:r>
          </a:p>
          <a:p>
            <a:pPr lvl="1" eaLnBrk="1" hangingPunct="1"/>
            <a:r>
              <a:rPr lang="en-US" altLang="en-US" sz="2000" dirty="0">
                <a:solidFill>
                  <a:srgbClr val="000000"/>
                </a:solidFill>
              </a:rPr>
              <a:t>(DNUMBER=DNO) is a </a:t>
            </a:r>
            <a:r>
              <a:rPr lang="en-US" altLang="en-US" sz="2000" i="1" dirty="0">
                <a:solidFill>
                  <a:srgbClr val="000000"/>
                </a:solidFill>
              </a:rPr>
              <a:t>join condition</a:t>
            </a:r>
            <a:r>
              <a:rPr lang="en-US" altLang="en-US" sz="2000" dirty="0">
                <a:solidFill>
                  <a:srgbClr val="000000"/>
                </a:solidFill>
              </a:rPr>
              <a:t> (corresponds to a JOIN operation in relational algebra)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94D8E444-70DB-4148-BFF1-601B7E5D0B20}"/>
              </a:ext>
            </a:extLst>
          </p:cNvPr>
          <p:cNvSpPr>
            <a:spLocks noGrp="1" noChangeArrowheads="1"/>
          </p:cNvSpPr>
          <p:nvPr>
            <p:ph type="title"/>
          </p:nvPr>
        </p:nvSpPr>
        <p:spPr>
          <a:xfrm>
            <a:off x="2346325" y="363539"/>
            <a:ext cx="7543800" cy="1450975"/>
          </a:xfrm>
        </p:spPr>
        <p:txBody>
          <a:bodyPr/>
          <a:lstStyle/>
          <a:p>
            <a:pPr>
              <a:defRPr/>
            </a:pPr>
            <a:r>
              <a:rPr lang="en-US" dirty="0">
                <a:solidFill>
                  <a:schemeClr val="tx1">
                    <a:lumMod val="75000"/>
                    <a:lumOff val="25000"/>
                  </a:schemeClr>
                </a:solidFill>
              </a:rPr>
              <a:t>Simple SQL Queries (cont.)</a:t>
            </a:r>
            <a:endParaRPr lang="en-US" b="1" dirty="0">
              <a:solidFill>
                <a:srgbClr val="000000"/>
              </a:solidFill>
            </a:endParaRPr>
          </a:p>
        </p:txBody>
      </p:sp>
      <p:sp>
        <p:nvSpPr>
          <p:cNvPr id="48131" name="Rectangle 3">
            <a:extLst>
              <a:ext uri="{FF2B5EF4-FFF2-40B4-BE49-F238E27FC236}">
                <a16:creationId xmlns:a16="http://schemas.microsoft.com/office/drawing/2014/main" id="{450EAF9A-3F7B-4488-A6D1-1F6DADB89A5E}"/>
              </a:ext>
            </a:extLst>
          </p:cNvPr>
          <p:cNvSpPr>
            <a:spLocks noGrp="1"/>
          </p:cNvSpPr>
          <p:nvPr>
            <p:ph idx="1"/>
          </p:nvPr>
        </p:nvSpPr>
        <p:spPr>
          <a:xfrm>
            <a:off x="1909763" y="1641475"/>
            <a:ext cx="8551862" cy="4802188"/>
          </a:xfrm>
        </p:spPr>
        <p:txBody>
          <a:bodyPr>
            <a:normAutofit fontScale="92500" lnSpcReduction="10000"/>
          </a:bodyPr>
          <a:lstStyle/>
          <a:p>
            <a:pPr eaLnBrk="1" hangingPunct="1"/>
            <a:endParaRPr lang="en-US" altLang="en-US" u="sng">
              <a:solidFill>
                <a:srgbClr val="000000"/>
              </a:solidFill>
            </a:endParaRPr>
          </a:p>
          <a:p>
            <a:pPr eaLnBrk="1" hangingPunct="1"/>
            <a:r>
              <a:rPr lang="en-US" altLang="en-US" u="sng">
                <a:solidFill>
                  <a:srgbClr val="000000"/>
                </a:solidFill>
              </a:rPr>
              <a:t>Query 2:</a:t>
            </a:r>
            <a:r>
              <a:rPr lang="en-US" altLang="en-US">
                <a:solidFill>
                  <a:srgbClr val="000000"/>
                </a:solidFill>
              </a:rPr>
              <a:t> For every project located in 'Stafford', list the project number, the controlling department number, and the department manager's last name, address, and birthdate.</a:t>
            </a:r>
            <a:br>
              <a:rPr lang="en-US" altLang="en-US">
                <a:solidFill>
                  <a:srgbClr val="000000"/>
                </a:solidFill>
              </a:rPr>
            </a:br>
            <a:endParaRPr lang="en-US" altLang="en-US">
              <a:solidFill>
                <a:srgbClr val="000000"/>
              </a:solidFill>
            </a:endParaRPr>
          </a:p>
          <a:p>
            <a:pPr lvl="1" eaLnBrk="1" hangingPunct="1">
              <a:buFontTx/>
              <a:buNone/>
            </a:pPr>
            <a:r>
              <a:rPr lang="en-US" altLang="en-US" sz="2000" b="1">
                <a:solidFill>
                  <a:srgbClr val="000000"/>
                </a:solidFill>
              </a:rPr>
              <a:t>Q2:	SELECT 	PNUMBER, DNUM, LNAME, BDATE, ADDRESS </a:t>
            </a:r>
            <a:br>
              <a:rPr lang="en-US" altLang="en-US" sz="2000" b="1">
                <a:solidFill>
                  <a:srgbClr val="000000"/>
                </a:solidFill>
              </a:rPr>
            </a:br>
            <a:r>
              <a:rPr lang="en-US" altLang="en-US" sz="2000" b="1">
                <a:solidFill>
                  <a:srgbClr val="000000"/>
                </a:solidFill>
              </a:rPr>
              <a:t>	FROM		PROJECT, DEPARTMENT, EMPLOYEE</a:t>
            </a:r>
            <a:br>
              <a:rPr lang="en-US" altLang="en-US" sz="2000" b="1">
                <a:solidFill>
                  <a:srgbClr val="000000"/>
                </a:solidFill>
              </a:rPr>
            </a:br>
            <a:r>
              <a:rPr lang="en-US" altLang="en-US" sz="2000" b="1">
                <a:solidFill>
                  <a:srgbClr val="000000"/>
                </a:solidFill>
              </a:rPr>
              <a:t>	WHERE 	DNUM=DNUMBER AND MGRSSN=SSN 		AND		PLOCATION='Stafford'</a:t>
            </a:r>
            <a:br>
              <a:rPr lang="en-US" altLang="en-US" sz="2000" b="1">
                <a:solidFill>
                  <a:srgbClr val="000000"/>
                </a:solidFill>
              </a:rPr>
            </a:br>
            <a:endParaRPr lang="en-US" altLang="en-US" sz="2000" b="1">
              <a:solidFill>
                <a:srgbClr val="000000"/>
              </a:solidFill>
            </a:endParaRPr>
          </a:p>
          <a:p>
            <a:pPr lvl="1" eaLnBrk="1" hangingPunct="1"/>
            <a:r>
              <a:rPr lang="en-US" altLang="en-US" sz="2000">
                <a:solidFill>
                  <a:srgbClr val="000000"/>
                </a:solidFill>
              </a:rPr>
              <a:t>In Q2, there are </a:t>
            </a:r>
            <a:r>
              <a:rPr lang="en-US" altLang="en-US" sz="2000" i="1">
                <a:solidFill>
                  <a:srgbClr val="000000"/>
                </a:solidFill>
              </a:rPr>
              <a:t>two</a:t>
            </a:r>
            <a:r>
              <a:rPr lang="en-US" altLang="en-US" sz="2000">
                <a:solidFill>
                  <a:srgbClr val="000000"/>
                </a:solidFill>
              </a:rPr>
              <a:t>  join conditions</a:t>
            </a:r>
          </a:p>
          <a:p>
            <a:pPr lvl="1" eaLnBrk="1" hangingPunct="1"/>
            <a:r>
              <a:rPr lang="en-US" altLang="en-US" sz="2000">
                <a:solidFill>
                  <a:srgbClr val="000000"/>
                </a:solidFill>
              </a:rPr>
              <a:t>The join condition DNUM=DNUMBER relates a project to its controlling department</a:t>
            </a:r>
          </a:p>
          <a:p>
            <a:pPr lvl="1" eaLnBrk="1" hangingPunct="1"/>
            <a:r>
              <a:rPr lang="en-US" altLang="en-US" sz="2000">
                <a:solidFill>
                  <a:srgbClr val="000000"/>
                </a:solidFill>
              </a:rPr>
              <a:t>The join condition MGRSSN=SSN relates the controlling department to the employee who manages that department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3DCAECB-82BF-4F0D-8B31-8FFD0E0A2E58}"/>
              </a:ext>
            </a:extLst>
          </p:cNvPr>
          <p:cNvSpPr>
            <a:spLocks noGrp="1" noChangeArrowheads="1"/>
          </p:cNvSpPr>
          <p:nvPr>
            <p:ph type="title"/>
          </p:nvPr>
        </p:nvSpPr>
        <p:spPr>
          <a:xfrm>
            <a:off x="1202635" y="652670"/>
            <a:ext cx="7772400" cy="1143000"/>
          </a:xfrm>
        </p:spPr>
        <p:txBody>
          <a:bodyPr/>
          <a:lstStyle/>
          <a:p>
            <a:pPr eaLnBrk="1" hangingPunct="1"/>
            <a:r>
              <a:rPr lang="en-US" altLang="en-PK" dirty="0"/>
              <a:t>Purpose of SQL Standard</a:t>
            </a:r>
          </a:p>
        </p:txBody>
      </p:sp>
      <p:sp>
        <p:nvSpPr>
          <p:cNvPr id="4099" name="Rectangle 3">
            <a:extLst>
              <a:ext uri="{FF2B5EF4-FFF2-40B4-BE49-F238E27FC236}">
                <a16:creationId xmlns:a16="http://schemas.microsoft.com/office/drawing/2014/main" id="{1A0E8DF4-5949-498D-A97F-90B95D242421}"/>
              </a:ext>
            </a:extLst>
          </p:cNvPr>
          <p:cNvSpPr>
            <a:spLocks noGrp="1" noChangeArrowheads="1"/>
          </p:cNvSpPr>
          <p:nvPr>
            <p:ph idx="1"/>
          </p:nvPr>
        </p:nvSpPr>
        <p:spPr>
          <a:xfrm>
            <a:off x="715617" y="1447800"/>
            <a:ext cx="11039061" cy="5181600"/>
          </a:xfrm>
        </p:spPr>
        <p:txBody>
          <a:bodyPr anchor="ctr">
            <a:normAutofit/>
          </a:bodyPr>
          <a:lstStyle/>
          <a:p>
            <a:pPr eaLnBrk="1" hangingPunct="1">
              <a:lnSpc>
                <a:spcPct val="90000"/>
              </a:lnSpc>
            </a:pPr>
            <a:r>
              <a:rPr lang="en-US" altLang="en-US" sz="2800" dirty="0">
                <a:latin typeface="Calibri" panose="020F0502020204030204" pitchFamily="34" charset="0"/>
                <a:cs typeface="Calibri" panose="020F0502020204030204" pitchFamily="34" charset="0"/>
              </a:rPr>
              <a:t>Specify syntax/semantics for data definition and manipulation</a:t>
            </a:r>
          </a:p>
          <a:p>
            <a:pPr eaLnBrk="1" hangingPunct="1">
              <a:lnSpc>
                <a:spcPct val="90000"/>
              </a:lnSpc>
            </a:pPr>
            <a:r>
              <a:rPr lang="en-US" altLang="en-US" sz="2800" dirty="0">
                <a:latin typeface="Calibri" panose="020F0502020204030204" pitchFamily="34" charset="0"/>
                <a:cs typeface="Calibri" panose="020F0502020204030204" pitchFamily="34" charset="0"/>
              </a:rPr>
              <a:t>Define data structures and basic operations</a:t>
            </a:r>
          </a:p>
          <a:p>
            <a:pPr eaLnBrk="1" hangingPunct="1">
              <a:lnSpc>
                <a:spcPct val="90000"/>
              </a:lnSpc>
            </a:pPr>
            <a:r>
              <a:rPr lang="en-US" altLang="en-US" sz="2800" dirty="0">
                <a:latin typeface="Calibri" panose="020F0502020204030204" pitchFamily="34" charset="0"/>
                <a:cs typeface="Calibri" panose="020F0502020204030204" pitchFamily="34" charset="0"/>
              </a:rPr>
              <a:t>Enable portability of database definition and application modules</a:t>
            </a:r>
          </a:p>
          <a:p>
            <a:pPr eaLnBrk="1" hangingPunct="1">
              <a:lnSpc>
                <a:spcPct val="90000"/>
              </a:lnSpc>
            </a:pPr>
            <a:r>
              <a:rPr lang="en-US" altLang="en-US" sz="2800" dirty="0">
                <a:latin typeface="Calibri" panose="020F0502020204030204" pitchFamily="34" charset="0"/>
                <a:cs typeface="Calibri" panose="020F0502020204030204" pitchFamily="34" charset="0"/>
              </a:rPr>
              <a:t>Specify minimal (level 1) and complete (level 2) standards</a:t>
            </a:r>
          </a:p>
          <a:p>
            <a:pPr eaLnBrk="1" hangingPunct="1">
              <a:lnSpc>
                <a:spcPct val="90000"/>
              </a:lnSpc>
            </a:pPr>
            <a:r>
              <a:rPr lang="en-US" altLang="en-US" sz="2800" dirty="0">
                <a:latin typeface="Calibri" panose="020F0502020204030204" pitchFamily="34" charset="0"/>
                <a:cs typeface="Calibri" panose="020F0502020204030204" pitchFamily="34" charset="0"/>
              </a:rPr>
              <a:t>Allow for later growth/enhancement to standard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68F8305B-294D-45BB-B7CC-943B30B1E074}"/>
              </a:ext>
            </a:extLst>
          </p:cNvPr>
          <p:cNvSpPr>
            <a:spLocks noGrp="1" noChangeArrowheads="1"/>
          </p:cNvSpPr>
          <p:nvPr>
            <p:ph type="title"/>
          </p:nvPr>
        </p:nvSpPr>
        <p:spPr/>
        <p:txBody>
          <a:bodyPr/>
          <a:lstStyle/>
          <a:p>
            <a:pPr>
              <a:defRPr/>
            </a:pPr>
            <a:r>
              <a:rPr lang="en-US">
                <a:solidFill>
                  <a:schemeClr val="tx1">
                    <a:lumMod val="75000"/>
                    <a:lumOff val="25000"/>
                  </a:schemeClr>
                </a:solidFill>
              </a:rPr>
              <a:t>Aliases, * and DISTINCT, Empty WHERE-clause</a:t>
            </a:r>
            <a:endParaRPr lang="en-US" b="1">
              <a:solidFill>
                <a:srgbClr val="000000"/>
              </a:solidFill>
            </a:endParaRPr>
          </a:p>
        </p:txBody>
      </p:sp>
      <p:sp>
        <p:nvSpPr>
          <p:cNvPr id="49155" name="Rectangle 3">
            <a:extLst>
              <a:ext uri="{FF2B5EF4-FFF2-40B4-BE49-F238E27FC236}">
                <a16:creationId xmlns:a16="http://schemas.microsoft.com/office/drawing/2014/main" id="{01FA8033-89A2-45DA-92E9-4411FF1D8BC4}"/>
              </a:ext>
            </a:extLst>
          </p:cNvPr>
          <p:cNvSpPr>
            <a:spLocks noGrp="1"/>
          </p:cNvSpPr>
          <p:nvPr>
            <p:ph idx="1"/>
          </p:nvPr>
        </p:nvSpPr>
        <p:spPr>
          <a:xfrm>
            <a:off x="2209800" y="1776414"/>
            <a:ext cx="7772400" cy="4549775"/>
          </a:xfrm>
        </p:spPr>
        <p:txBody>
          <a:bodyPr/>
          <a:lstStyle/>
          <a:p>
            <a:pPr eaLnBrk="1" hangingPunct="1"/>
            <a:r>
              <a:rPr lang="en-US" altLang="en-US">
                <a:solidFill>
                  <a:srgbClr val="000000"/>
                </a:solidFill>
              </a:rPr>
              <a:t>In SQL, we can use the same name for two (or more) attributes as long as the attributes are in </a:t>
            </a:r>
            <a:r>
              <a:rPr lang="en-US" altLang="en-US" i="1">
                <a:solidFill>
                  <a:srgbClr val="000000"/>
                </a:solidFill>
              </a:rPr>
              <a:t>different relations</a:t>
            </a:r>
            <a:br>
              <a:rPr lang="en-US" altLang="en-US" i="1">
                <a:solidFill>
                  <a:srgbClr val="000000"/>
                </a:solidFill>
              </a:rPr>
            </a:br>
            <a:r>
              <a:rPr lang="en-US" altLang="en-US">
                <a:solidFill>
                  <a:srgbClr val="000000"/>
                </a:solidFill>
              </a:rPr>
              <a:t>A query that refers to two or more attributes with the same name must </a:t>
            </a:r>
            <a:r>
              <a:rPr lang="en-US" altLang="en-US" i="1">
                <a:solidFill>
                  <a:srgbClr val="000000"/>
                </a:solidFill>
              </a:rPr>
              <a:t>qualify</a:t>
            </a:r>
            <a:r>
              <a:rPr lang="en-US" altLang="en-US">
                <a:solidFill>
                  <a:srgbClr val="000000"/>
                </a:solidFill>
              </a:rPr>
              <a:t>  the attribute name with the relation name by </a:t>
            </a:r>
            <a:r>
              <a:rPr lang="en-US" altLang="en-US" i="1">
                <a:solidFill>
                  <a:srgbClr val="000000"/>
                </a:solidFill>
              </a:rPr>
              <a:t>prefixing</a:t>
            </a:r>
            <a:r>
              <a:rPr lang="en-US" altLang="en-US">
                <a:solidFill>
                  <a:srgbClr val="000000"/>
                </a:solidFill>
              </a:rPr>
              <a:t>  the relation name to the attribute name</a:t>
            </a:r>
          </a:p>
          <a:p>
            <a:pPr eaLnBrk="1" hangingPunct="1">
              <a:buFont typeface="Wingdings" panose="05000000000000000000" pitchFamily="2" charset="2"/>
              <a:buNone/>
            </a:pPr>
            <a:r>
              <a:rPr lang="en-US" altLang="en-US" u="sng">
                <a:solidFill>
                  <a:srgbClr val="000000"/>
                </a:solidFill>
              </a:rPr>
              <a:t>Example:</a:t>
            </a:r>
            <a:r>
              <a:rPr lang="en-US" altLang="en-US">
                <a:solidFill>
                  <a:srgbClr val="000000"/>
                </a:solidFill>
              </a:rPr>
              <a:t> </a:t>
            </a:r>
          </a:p>
          <a:p>
            <a:pPr eaLnBrk="1" hangingPunct="1">
              <a:buFont typeface="Wingdings" panose="05000000000000000000" pitchFamily="2" charset="2"/>
              <a:buNone/>
            </a:pPr>
            <a:endParaRPr lang="en-US" altLang="en-US">
              <a:solidFill>
                <a:srgbClr val="000000"/>
              </a:solidFill>
            </a:endParaRPr>
          </a:p>
          <a:p>
            <a:pPr eaLnBrk="1" hangingPunct="1"/>
            <a:r>
              <a:rPr lang="en-US" altLang="en-US">
                <a:solidFill>
                  <a:srgbClr val="000000"/>
                </a:solidFill>
              </a:rPr>
              <a:t>EMPLOYEE.LNAME, DEPARTMENT.DNAME</a:t>
            </a:r>
            <a:endParaRPr lang="en-US" altLang="en-US" b="1">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F4A5938B-F708-4E29-B207-440540B01949}"/>
              </a:ext>
            </a:extLst>
          </p:cNvPr>
          <p:cNvSpPr>
            <a:spLocks noGrp="1" noChangeArrowheads="1"/>
          </p:cNvSpPr>
          <p:nvPr>
            <p:ph type="title"/>
          </p:nvPr>
        </p:nvSpPr>
        <p:spPr/>
        <p:txBody>
          <a:bodyPr/>
          <a:lstStyle/>
          <a:p>
            <a:pPr>
              <a:defRPr/>
            </a:pPr>
            <a:r>
              <a:rPr lang="en-US">
                <a:solidFill>
                  <a:schemeClr val="tx1">
                    <a:lumMod val="75000"/>
                    <a:lumOff val="25000"/>
                  </a:schemeClr>
                </a:solidFill>
              </a:rPr>
              <a:t>ALIASES</a:t>
            </a:r>
            <a:endParaRPr lang="en-US" b="1">
              <a:solidFill>
                <a:srgbClr val="000000"/>
              </a:solidFill>
            </a:endParaRPr>
          </a:p>
        </p:txBody>
      </p:sp>
      <p:sp>
        <p:nvSpPr>
          <p:cNvPr id="497667" name="Rectangle 3">
            <a:extLst>
              <a:ext uri="{FF2B5EF4-FFF2-40B4-BE49-F238E27FC236}">
                <a16:creationId xmlns:a16="http://schemas.microsoft.com/office/drawing/2014/main" id="{FF46FD97-DE57-493D-83D5-95E94BEDA684}"/>
              </a:ext>
            </a:extLst>
          </p:cNvPr>
          <p:cNvSpPr>
            <a:spLocks noGrp="1" noChangeArrowheads="1"/>
          </p:cNvSpPr>
          <p:nvPr>
            <p:ph idx="1"/>
          </p:nvPr>
        </p:nvSpPr>
        <p:spPr>
          <a:xfrm>
            <a:off x="609600" y="1641475"/>
            <a:ext cx="10954043" cy="4802188"/>
          </a:xfrm>
        </p:spPr>
        <p:txBody>
          <a:bodyPr rtlCol="0">
            <a:normAutofit fontScale="92500" lnSpcReduction="10000"/>
          </a:bodyPr>
          <a:lstStyle/>
          <a:p>
            <a:pPr marL="91440" indent="-91440">
              <a:defRPr/>
            </a:pPr>
            <a:endParaRPr lang="en-US" dirty="0">
              <a:solidFill>
                <a:srgbClr val="000000"/>
              </a:solidFill>
            </a:endParaRPr>
          </a:p>
          <a:p>
            <a:pPr marL="91440" indent="-91440">
              <a:defRPr/>
            </a:pPr>
            <a:r>
              <a:rPr lang="en-US" dirty="0">
                <a:solidFill>
                  <a:srgbClr val="000000"/>
                </a:solidFill>
              </a:rPr>
              <a:t>Some queries need to refer to the same relation twice</a:t>
            </a:r>
          </a:p>
          <a:p>
            <a:pPr marL="91440" indent="-91440">
              <a:defRPr/>
            </a:pPr>
            <a:r>
              <a:rPr lang="en-US" dirty="0">
                <a:solidFill>
                  <a:srgbClr val="000000"/>
                </a:solidFill>
              </a:rPr>
              <a:t>In this case, </a:t>
            </a:r>
            <a:r>
              <a:rPr lang="en-US" i="1" dirty="0">
                <a:solidFill>
                  <a:srgbClr val="000000"/>
                </a:solidFill>
              </a:rPr>
              <a:t>aliases</a:t>
            </a:r>
            <a:r>
              <a:rPr lang="en-US" dirty="0">
                <a:solidFill>
                  <a:srgbClr val="000000"/>
                </a:solidFill>
              </a:rPr>
              <a:t>  are given to the relation name</a:t>
            </a:r>
          </a:p>
          <a:p>
            <a:pPr marL="91440" indent="-91440">
              <a:defRPr/>
            </a:pPr>
            <a:r>
              <a:rPr lang="en-US" u="sng" dirty="0">
                <a:solidFill>
                  <a:srgbClr val="000000"/>
                </a:solidFill>
              </a:rPr>
              <a:t>Query 8:</a:t>
            </a:r>
            <a:r>
              <a:rPr lang="en-US" dirty="0">
                <a:solidFill>
                  <a:srgbClr val="000000"/>
                </a:solidFill>
              </a:rPr>
              <a:t> For each employee, retrieve the employee's name, and the name of his or her immediate supervisor.</a:t>
            </a:r>
            <a:br>
              <a:rPr lang="en-US" dirty="0">
                <a:solidFill>
                  <a:srgbClr val="000000"/>
                </a:solidFill>
              </a:rPr>
            </a:br>
            <a:br>
              <a:rPr lang="en-US" dirty="0">
                <a:solidFill>
                  <a:srgbClr val="000000"/>
                </a:solidFill>
              </a:rPr>
            </a:br>
            <a:r>
              <a:rPr lang="en-US" b="1" dirty="0">
                <a:solidFill>
                  <a:srgbClr val="000000"/>
                </a:solidFill>
              </a:rPr>
              <a:t>Q8:	SELECT	E.FNAME, E.LNAME, S.FNAME, S.LNAME</a:t>
            </a:r>
            <a:br>
              <a:rPr lang="en-US" b="1" dirty="0">
                <a:solidFill>
                  <a:srgbClr val="000000"/>
                </a:solidFill>
              </a:rPr>
            </a:br>
            <a:r>
              <a:rPr lang="en-US" b="1" dirty="0">
                <a:solidFill>
                  <a:srgbClr val="000000"/>
                </a:solidFill>
              </a:rPr>
              <a:t>	FROM           EMPLOYEE E S</a:t>
            </a:r>
            <a:br>
              <a:rPr lang="en-US" b="1" dirty="0">
                <a:solidFill>
                  <a:srgbClr val="000000"/>
                </a:solidFill>
              </a:rPr>
            </a:br>
            <a:r>
              <a:rPr lang="en-US" b="1" dirty="0">
                <a:solidFill>
                  <a:srgbClr val="000000"/>
                </a:solidFill>
              </a:rPr>
              <a:t>	WHERE	E.SUPERSSN=S.SSN</a:t>
            </a:r>
            <a:br>
              <a:rPr lang="en-US" b="1" dirty="0">
                <a:solidFill>
                  <a:srgbClr val="000000"/>
                </a:solidFill>
              </a:rPr>
            </a:br>
            <a:endParaRPr lang="en-US" b="1" dirty="0">
              <a:solidFill>
                <a:srgbClr val="000000"/>
              </a:solidFill>
            </a:endParaRPr>
          </a:p>
          <a:p>
            <a:pPr marL="384048" lvl="1" indent="-182880">
              <a:defRPr/>
            </a:pPr>
            <a:r>
              <a:rPr lang="en-US" sz="2000" dirty="0">
                <a:solidFill>
                  <a:srgbClr val="000000"/>
                </a:solidFill>
              </a:rPr>
              <a:t>In Q8, the alternate relation names E and S are called </a:t>
            </a:r>
            <a:r>
              <a:rPr lang="en-US" sz="2000" i="1" dirty="0">
                <a:solidFill>
                  <a:srgbClr val="000000"/>
                </a:solidFill>
              </a:rPr>
              <a:t>aliases</a:t>
            </a:r>
            <a:r>
              <a:rPr lang="en-US" sz="2000" dirty="0">
                <a:solidFill>
                  <a:srgbClr val="000000"/>
                </a:solidFill>
              </a:rPr>
              <a:t>  or </a:t>
            </a:r>
            <a:r>
              <a:rPr lang="en-US" sz="2000" i="1" dirty="0">
                <a:solidFill>
                  <a:srgbClr val="000000"/>
                </a:solidFill>
              </a:rPr>
              <a:t>tuple variables</a:t>
            </a:r>
            <a:r>
              <a:rPr lang="en-US" sz="2000" dirty="0">
                <a:solidFill>
                  <a:srgbClr val="000000"/>
                </a:solidFill>
              </a:rPr>
              <a:t> for the EMPLOYEE relation</a:t>
            </a:r>
          </a:p>
          <a:p>
            <a:pPr marL="384048" lvl="1" indent="-182880">
              <a:defRPr/>
            </a:pPr>
            <a:r>
              <a:rPr lang="en-US" sz="2000" dirty="0">
                <a:solidFill>
                  <a:srgbClr val="000000"/>
                </a:solidFill>
              </a:rPr>
              <a:t>We can think of E and S as two </a:t>
            </a:r>
            <a:r>
              <a:rPr lang="en-US" sz="2000" i="1" dirty="0">
                <a:solidFill>
                  <a:srgbClr val="000000"/>
                </a:solidFill>
              </a:rPr>
              <a:t>different copies</a:t>
            </a:r>
            <a:r>
              <a:rPr lang="en-US" sz="2000" dirty="0">
                <a:solidFill>
                  <a:srgbClr val="000000"/>
                </a:solidFill>
              </a:rPr>
              <a:t>  of EMPLOYEE; E represents employees in role of </a:t>
            </a:r>
            <a:r>
              <a:rPr lang="en-US" sz="2000" i="1" dirty="0">
                <a:solidFill>
                  <a:srgbClr val="000000"/>
                </a:solidFill>
              </a:rPr>
              <a:t>supervisees</a:t>
            </a:r>
            <a:r>
              <a:rPr lang="en-US" sz="2000" dirty="0">
                <a:solidFill>
                  <a:srgbClr val="000000"/>
                </a:solidFill>
              </a:rPr>
              <a:t>  and S represents employees in role of </a:t>
            </a:r>
            <a:r>
              <a:rPr lang="en-US" sz="2000" i="1" dirty="0">
                <a:solidFill>
                  <a:srgbClr val="000000"/>
                </a:solidFill>
              </a:rPr>
              <a:t>supervisors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BB79442C-C14E-46B4-B012-5A80942AEE02}"/>
              </a:ext>
            </a:extLst>
          </p:cNvPr>
          <p:cNvSpPr>
            <a:spLocks noGrp="1" noChangeArrowheads="1"/>
          </p:cNvSpPr>
          <p:nvPr>
            <p:ph type="title"/>
          </p:nvPr>
        </p:nvSpPr>
        <p:spPr/>
        <p:txBody>
          <a:bodyPr/>
          <a:lstStyle/>
          <a:p>
            <a:pPr>
              <a:defRPr/>
            </a:pPr>
            <a:r>
              <a:rPr lang="en-US">
                <a:solidFill>
                  <a:schemeClr val="tx1">
                    <a:lumMod val="75000"/>
                    <a:lumOff val="25000"/>
                  </a:schemeClr>
                </a:solidFill>
              </a:rPr>
              <a:t>ALIASES (cont.)</a:t>
            </a:r>
            <a:endParaRPr lang="en-US" b="1">
              <a:solidFill>
                <a:srgbClr val="000000"/>
              </a:solidFill>
            </a:endParaRPr>
          </a:p>
        </p:txBody>
      </p:sp>
      <p:sp>
        <p:nvSpPr>
          <p:cNvPr id="51203" name="Rectangle 3">
            <a:extLst>
              <a:ext uri="{FF2B5EF4-FFF2-40B4-BE49-F238E27FC236}">
                <a16:creationId xmlns:a16="http://schemas.microsoft.com/office/drawing/2014/main" id="{1029D3A0-357C-4617-ABE1-198FE9088F01}"/>
              </a:ext>
            </a:extLst>
          </p:cNvPr>
          <p:cNvSpPr>
            <a:spLocks noGrp="1"/>
          </p:cNvSpPr>
          <p:nvPr>
            <p:ph idx="1"/>
          </p:nvPr>
        </p:nvSpPr>
        <p:spPr>
          <a:xfrm>
            <a:off x="829994" y="1641475"/>
            <a:ext cx="10410092" cy="4802188"/>
          </a:xfrm>
        </p:spPr>
        <p:txBody>
          <a:bodyPr/>
          <a:lstStyle/>
          <a:p>
            <a:pPr lvl="1" eaLnBrk="1" hangingPunct="1"/>
            <a:endParaRPr lang="en-US" altLang="en-US" sz="2000" dirty="0">
              <a:solidFill>
                <a:srgbClr val="000000"/>
              </a:solidFill>
            </a:endParaRPr>
          </a:p>
          <a:p>
            <a:pPr lvl="1" eaLnBrk="1" hangingPunct="1"/>
            <a:r>
              <a:rPr lang="en-US" altLang="en-US" sz="2000" dirty="0">
                <a:solidFill>
                  <a:srgbClr val="000000"/>
                </a:solidFill>
              </a:rPr>
              <a:t>Aliasing can also be used in any SQL query for convenience</a:t>
            </a:r>
            <a:br>
              <a:rPr lang="en-US" altLang="en-US" sz="2000" dirty="0">
                <a:solidFill>
                  <a:srgbClr val="000000"/>
                </a:solidFill>
              </a:rPr>
            </a:br>
            <a:r>
              <a:rPr lang="en-US" altLang="en-US" sz="2000" dirty="0">
                <a:solidFill>
                  <a:srgbClr val="000000"/>
                </a:solidFill>
              </a:rPr>
              <a:t>Can also use the AS keyword to specify aliases</a:t>
            </a:r>
            <a:br>
              <a:rPr lang="en-US" altLang="en-US" sz="2000" b="1" dirty="0">
                <a:solidFill>
                  <a:srgbClr val="000000"/>
                </a:solidFill>
              </a:rPr>
            </a:br>
            <a:br>
              <a:rPr lang="en-US" altLang="en-US" sz="2000" b="1" dirty="0">
                <a:solidFill>
                  <a:srgbClr val="000000"/>
                </a:solidFill>
              </a:rPr>
            </a:br>
            <a:r>
              <a:rPr lang="en-US" altLang="en-US" sz="2000" b="1" dirty="0">
                <a:solidFill>
                  <a:srgbClr val="000000"/>
                </a:solidFill>
              </a:rPr>
              <a:t>Q8:	SELECT	E.FNAME, E.LNAME, S.FNAME, S.LNAME</a:t>
            </a:r>
            <a:br>
              <a:rPr lang="en-US" altLang="en-US" sz="2000" b="1" dirty="0">
                <a:solidFill>
                  <a:srgbClr val="000000"/>
                </a:solidFill>
              </a:rPr>
            </a:br>
            <a:r>
              <a:rPr lang="en-US" altLang="en-US" sz="2000" b="1" dirty="0">
                <a:solidFill>
                  <a:srgbClr val="000000"/>
                </a:solidFill>
              </a:rPr>
              <a:t>		FROM 	EMPLOYEE AS E, EMPLOYEE AS S</a:t>
            </a:r>
            <a:br>
              <a:rPr lang="en-US" altLang="en-US" sz="2000" b="1" dirty="0">
                <a:solidFill>
                  <a:srgbClr val="000000"/>
                </a:solidFill>
              </a:rPr>
            </a:br>
            <a:r>
              <a:rPr lang="en-US" altLang="en-US" sz="2000" b="1" dirty="0">
                <a:solidFill>
                  <a:srgbClr val="000000"/>
                </a:solidFill>
              </a:rPr>
              <a:t>		WHERE	E.SUPERSSN=S.SSN</a:t>
            </a:r>
            <a:br>
              <a:rPr lang="en-US" altLang="en-US" sz="2000" b="1" dirty="0">
                <a:solidFill>
                  <a:srgbClr val="000000"/>
                </a:solidFill>
              </a:rPr>
            </a:br>
            <a:endParaRPr lang="en-US" altLang="en-US" sz="2000" b="1" dirty="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7BC47742-05AE-4C11-9DA0-76C1A3352A36}"/>
              </a:ext>
            </a:extLst>
          </p:cNvPr>
          <p:cNvSpPr>
            <a:spLocks noGrp="1" noChangeArrowheads="1"/>
          </p:cNvSpPr>
          <p:nvPr>
            <p:ph type="title"/>
          </p:nvPr>
        </p:nvSpPr>
        <p:spPr>
          <a:xfrm>
            <a:off x="609600" y="274638"/>
            <a:ext cx="9956800" cy="935184"/>
          </a:xfrm>
        </p:spPr>
        <p:txBody>
          <a:bodyPr/>
          <a:lstStyle/>
          <a:p>
            <a:pPr>
              <a:defRPr/>
            </a:pPr>
            <a:r>
              <a:rPr lang="en-US" dirty="0">
                <a:solidFill>
                  <a:schemeClr val="tx1">
                    <a:lumMod val="75000"/>
                    <a:lumOff val="25000"/>
                  </a:schemeClr>
                </a:solidFill>
              </a:rPr>
              <a:t>UNSPECIFIED WHERE-clause</a:t>
            </a:r>
            <a:endParaRPr lang="en-US" b="1" dirty="0">
              <a:solidFill>
                <a:srgbClr val="000000"/>
              </a:solidFill>
            </a:endParaRPr>
          </a:p>
        </p:txBody>
      </p:sp>
      <p:sp>
        <p:nvSpPr>
          <p:cNvPr id="499715" name="Rectangle 3">
            <a:extLst>
              <a:ext uri="{FF2B5EF4-FFF2-40B4-BE49-F238E27FC236}">
                <a16:creationId xmlns:a16="http://schemas.microsoft.com/office/drawing/2014/main" id="{C2E64904-703E-4976-A0E6-6B9D855376B5}"/>
              </a:ext>
            </a:extLst>
          </p:cNvPr>
          <p:cNvSpPr>
            <a:spLocks noGrp="1" noChangeArrowheads="1"/>
          </p:cNvSpPr>
          <p:nvPr>
            <p:ph idx="1"/>
          </p:nvPr>
        </p:nvSpPr>
        <p:spPr/>
        <p:txBody>
          <a:bodyPr rtlCol="0">
            <a:normAutofit/>
          </a:bodyPr>
          <a:lstStyle/>
          <a:p>
            <a:pPr marL="91440" indent="-91440">
              <a:defRPr/>
            </a:pPr>
            <a:r>
              <a:rPr lang="en-US" dirty="0">
                <a:solidFill>
                  <a:srgbClr val="000000"/>
                </a:solidFill>
              </a:rPr>
              <a:t>A </a:t>
            </a:r>
            <a:r>
              <a:rPr lang="en-US" i="1" dirty="0">
                <a:solidFill>
                  <a:srgbClr val="000000"/>
                </a:solidFill>
              </a:rPr>
              <a:t>missing WHERE-clause</a:t>
            </a:r>
            <a:r>
              <a:rPr lang="en-US" dirty="0">
                <a:solidFill>
                  <a:srgbClr val="000000"/>
                </a:solidFill>
              </a:rPr>
              <a:t>  indicates no condition; hence, </a:t>
            </a:r>
            <a:r>
              <a:rPr lang="en-US" i="1" dirty="0">
                <a:solidFill>
                  <a:srgbClr val="000000"/>
                </a:solidFill>
              </a:rPr>
              <a:t>all tuples</a:t>
            </a:r>
            <a:r>
              <a:rPr lang="en-US" dirty="0">
                <a:solidFill>
                  <a:srgbClr val="000000"/>
                </a:solidFill>
              </a:rPr>
              <a:t>  of the relations in the FROM-clause are selected</a:t>
            </a:r>
          </a:p>
          <a:p>
            <a:pPr marL="91440" indent="-91440">
              <a:defRPr/>
            </a:pPr>
            <a:r>
              <a:rPr lang="en-US" dirty="0">
                <a:solidFill>
                  <a:srgbClr val="000000"/>
                </a:solidFill>
              </a:rPr>
              <a:t>This is equivalent to the condition WHERE TRUE</a:t>
            </a:r>
          </a:p>
          <a:p>
            <a:pPr marL="91440" indent="-91440">
              <a:defRPr/>
            </a:pPr>
            <a:r>
              <a:rPr lang="en-US" u="sng" dirty="0">
                <a:solidFill>
                  <a:srgbClr val="000000"/>
                </a:solidFill>
              </a:rPr>
              <a:t>Query 9:</a:t>
            </a:r>
            <a:r>
              <a:rPr lang="en-US" dirty="0">
                <a:solidFill>
                  <a:srgbClr val="000000"/>
                </a:solidFill>
              </a:rPr>
              <a:t> Retrieve the SSN values for all employees.</a:t>
            </a:r>
          </a:p>
          <a:p>
            <a:pPr marL="384048" lvl="1" indent="-182880">
              <a:buNone/>
              <a:defRPr/>
            </a:pPr>
            <a:endParaRPr lang="en-US" sz="2400" b="1" dirty="0">
              <a:solidFill>
                <a:srgbClr val="000000"/>
              </a:solidFill>
            </a:endParaRPr>
          </a:p>
          <a:p>
            <a:pPr marL="384048" lvl="1" indent="-182880">
              <a:buNone/>
              <a:defRPr/>
            </a:pPr>
            <a:r>
              <a:rPr lang="en-US" sz="2400" b="1" dirty="0">
                <a:solidFill>
                  <a:srgbClr val="000000"/>
                </a:solidFill>
              </a:rPr>
              <a:t>Q9:	SELECT 	SSN</a:t>
            </a:r>
            <a:br>
              <a:rPr lang="en-US" sz="2400" b="1" dirty="0">
                <a:solidFill>
                  <a:srgbClr val="000000"/>
                </a:solidFill>
              </a:rPr>
            </a:br>
            <a:r>
              <a:rPr lang="en-US" sz="2400" b="1" dirty="0">
                <a:solidFill>
                  <a:srgbClr val="000000"/>
                </a:solidFill>
              </a:rPr>
              <a:t>        FROM	EMPLOYEE</a:t>
            </a:r>
            <a:br>
              <a:rPr lang="en-US" sz="2400" b="1" dirty="0">
                <a:solidFill>
                  <a:srgbClr val="000000"/>
                </a:solidFill>
              </a:rPr>
            </a:br>
            <a:endParaRPr lang="en-US" sz="2400" b="1" dirty="0">
              <a:solidFill>
                <a:srgbClr val="000000"/>
              </a:solidFill>
            </a:endParaRPr>
          </a:p>
          <a:p>
            <a:pPr marL="91440" indent="-91440">
              <a:defRPr/>
            </a:pPr>
            <a:r>
              <a:rPr lang="en-US" dirty="0">
                <a:solidFill>
                  <a:srgbClr val="000000"/>
                </a:solidFill>
              </a:rPr>
              <a:t>If more than one relation is specified in the FROM-clause </a:t>
            </a:r>
            <a:r>
              <a:rPr lang="en-US" i="1" dirty="0">
                <a:solidFill>
                  <a:srgbClr val="000000"/>
                </a:solidFill>
              </a:rPr>
              <a:t>and</a:t>
            </a:r>
            <a:r>
              <a:rPr lang="en-US" dirty="0">
                <a:solidFill>
                  <a:srgbClr val="000000"/>
                </a:solidFill>
              </a:rPr>
              <a:t>  there is no join condition, then the </a:t>
            </a:r>
            <a:r>
              <a:rPr lang="en-US" i="1" dirty="0">
                <a:solidFill>
                  <a:srgbClr val="000000"/>
                </a:solidFill>
              </a:rPr>
              <a:t>CARTESIAN PRODUCT </a:t>
            </a:r>
            <a:r>
              <a:rPr lang="en-US" dirty="0">
                <a:solidFill>
                  <a:srgbClr val="000000"/>
                </a:solidFill>
              </a:rPr>
              <a:t>of tuples is selected</a:t>
            </a:r>
            <a:endParaRPr lang="en-US" sz="2800" dirty="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E8591BBA-35B2-4317-85DA-80A03749672E}"/>
              </a:ext>
            </a:extLst>
          </p:cNvPr>
          <p:cNvSpPr>
            <a:spLocks noGrp="1" noChangeArrowheads="1"/>
          </p:cNvSpPr>
          <p:nvPr>
            <p:ph type="title"/>
          </p:nvPr>
        </p:nvSpPr>
        <p:spPr/>
        <p:txBody>
          <a:bodyPr/>
          <a:lstStyle/>
          <a:p>
            <a:pPr>
              <a:defRPr/>
            </a:pPr>
            <a:r>
              <a:rPr lang="en-US" dirty="0">
                <a:solidFill>
                  <a:schemeClr val="tx1">
                    <a:lumMod val="75000"/>
                    <a:lumOff val="25000"/>
                  </a:schemeClr>
                </a:solidFill>
              </a:rPr>
              <a:t>UNSPECIFIED </a:t>
            </a:r>
            <a:br>
              <a:rPr lang="en-US" dirty="0">
                <a:solidFill>
                  <a:schemeClr val="tx1">
                    <a:lumMod val="75000"/>
                    <a:lumOff val="25000"/>
                  </a:schemeClr>
                </a:solidFill>
              </a:rPr>
            </a:br>
            <a:r>
              <a:rPr lang="en-US" dirty="0">
                <a:solidFill>
                  <a:schemeClr val="tx1">
                    <a:lumMod val="75000"/>
                    <a:lumOff val="25000"/>
                  </a:schemeClr>
                </a:solidFill>
              </a:rPr>
              <a:t>WHERE-clause (cont.)</a:t>
            </a:r>
          </a:p>
        </p:txBody>
      </p:sp>
      <p:sp>
        <p:nvSpPr>
          <p:cNvPr id="53251" name="Rectangle 3">
            <a:extLst>
              <a:ext uri="{FF2B5EF4-FFF2-40B4-BE49-F238E27FC236}">
                <a16:creationId xmlns:a16="http://schemas.microsoft.com/office/drawing/2014/main" id="{99D3F1EA-AE9D-4FCF-9336-273694BB38D6}"/>
              </a:ext>
            </a:extLst>
          </p:cNvPr>
          <p:cNvSpPr>
            <a:spLocks noGrp="1"/>
          </p:cNvSpPr>
          <p:nvPr>
            <p:ph idx="1"/>
          </p:nvPr>
        </p:nvSpPr>
        <p:spPr>
          <a:xfrm>
            <a:off x="717453" y="1931989"/>
            <a:ext cx="10452296" cy="4511675"/>
          </a:xfrm>
        </p:spPr>
        <p:txBody>
          <a:bodyPr/>
          <a:lstStyle/>
          <a:p>
            <a:pPr eaLnBrk="1" hangingPunct="1"/>
            <a:r>
              <a:rPr lang="en-US" altLang="en-US" u="sng" dirty="0">
                <a:solidFill>
                  <a:srgbClr val="000000"/>
                </a:solidFill>
              </a:rPr>
              <a:t>Example:</a:t>
            </a:r>
            <a:br>
              <a:rPr lang="en-US" altLang="en-US" u="sng" dirty="0">
                <a:solidFill>
                  <a:srgbClr val="000000"/>
                </a:solidFill>
              </a:rPr>
            </a:br>
            <a:br>
              <a:rPr lang="en-US" altLang="en-US" u="sng" dirty="0">
                <a:solidFill>
                  <a:srgbClr val="000000"/>
                </a:solidFill>
              </a:rPr>
            </a:br>
            <a:r>
              <a:rPr lang="en-US" altLang="en-US" b="1" dirty="0">
                <a:solidFill>
                  <a:srgbClr val="000000"/>
                </a:solidFill>
              </a:rPr>
              <a:t>Q10:	SELECT	SSN, DNAME</a:t>
            </a:r>
            <a:br>
              <a:rPr lang="en-US" altLang="en-US" b="1" dirty="0">
                <a:solidFill>
                  <a:srgbClr val="000000"/>
                </a:solidFill>
              </a:rPr>
            </a:br>
            <a:r>
              <a:rPr lang="en-US" altLang="en-US" b="1" dirty="0">
                <a:solidFill>
                  <a:srgbClr val="000000"/>
                </a:solidFill>
              </a:rPr>
              <a:t>		FROM	EMPLOYEE, DEPARTMENT</a:t>
            </a:r>
            <a:br>
              <a:rPr lang="en-US" altLang="en-US" b="1" dirty="0">
                <a:solidFill>
                  <a:srgbClr val="000000"/>
                </a:solidFill>
              </a:rPr>
            </a:br>
            <a:endParaRPr lang="en-US" altLang="en-US" b="1" dirty="0">
              <a:solidFill>
                <a:srgbClr val="000000"/>
              </a:solidFill>
            </a:endParaRPr>
          </a:p>
          <a:p>
            <a:pPr lvl="1" eaLnBrk="1" hangingPunct="1"/>
            <a:r>
              <a:rPr lang="en-US" altLang="en-US" sz="2000" dirty="0">
                <a:solidFill>
                  <a:srgbClr val="000000"/>
                </a:solidFill>
              </a:rPr>
              <a:t>It is extremely important not to overlook specifying any selection and join conditions in the WHERE-clause; otherwise, incorrect and very large relations may result</a:t>
            </a:r>
            <a:endParaRPr lang="en-US" altLang="en-US" sz="2400" dirty="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4CF015CF-0CDC-472D-A055-4B1D4DB4D97E}"/>
              </a:ext>
            </a:extLst>
          </p:cNvPr>
          <p:cNvSpPr>
            <a:spLocks noGrp="1" noChangeArrowheads="1"/>
          </p:cNvSpPr>
          <p:nvPr>
            <p:ph type="title"/>
          </p:nvPr>
        </p:nvSpPr>
        <p:spPr/>
        <p:txBody>
          <a:bodyPr/>
          <a:lstStyle/>
          <a:p>
            <a:pPr>
              <a:defRPr/>
            </a:pPr>
            <a:r>
              <a:rPr lang="en-US" dirty="0">
                <a:solidFill>
                  <a:schemeClr val="tx1">
                    <a:lumMod val="75000"/>
                    <a:lumOff val="25000"/>
                  </a:schemeClr>
                </a:solidFill>
              </a:rPr>
              <a:t>USE OF * (Wildcard)</a:t>
            </a:r>
            <a:endParaRPr lang="en-US" b="1" dirty="0">
              <a:solidFill>
                <a:srgbClr val="000000"/>
              </a:solidFill>
            </a:endParaRPr>
          </a:p>
        </p:txBody>
      </p:sp>
      <p:sp>
        <p:nvSpPr>
          <p:cNvPr id="54275" name="Rectangle 3">
            <a:extLst>
              <a:ext uri="{FF2B5EF4-FFF2-40B4-BE49-F238E27FC236}">
                <a16:creationId xmlns:a16="http://schemas.microsoft.com/office/drawing/2014/main" id="{A265ED06-848D-4A38-ABA4-EDC8154C3099}"/>
              </a:ext>
            </a:extLst>
          </p:cNvPr>
          <p:cNvSpPr>
            <a:spLocks noGrp="1"/>
          </p:cNvSpPr>
          <p:nvPr>
            <p:ph idx="1"/>
          </p:nvPr>
        </p:nvSpPr>
        <p:spPr>
          <a:xfrm>
            <a:off x="379828" y="1641475"/>
            <a:ext cx="11338559" cy="4802188"/>
          </a:xfrm>
        </p:spPr>
        <p:txBody>
          <a:bodyPr>
            <a:normAutofit/>
          </a:bodyPr>
          <a:lstStyle/>
          <a:p>
            <a:pPr eaLnBrk="1" hangingPunct="1"/>
            <a:r>
              <a:rPr lang="en-US" altLang="en-US" dirty="0">
                <a:solidFill>
                  <a:srgbClr val="000000"/>
                </a:solidFill>
              </a:rPr>
              <a:t>To retrieve all the attribute values of the selected tuples, a * is used, which stands for </a:t>
            </a:r>
            <a:r>
              <a:rPr lang="en-US" altLang="en-US" i="1" dirty="0">
                <a:solidFill>
                  <a:srgbClr val="000000"/>
                </a:solidFill>
              </a:rPr>
              <a:t>all the attributes</a:t>
            </a:r>
            <a:br>
              <a:rPr lang="en-US" altLang="en-US" i="1" dirty="0">
                <a:solidFill>
                  <a:srgbClr val="000000"/>
                </a:solidFill>
              </a:rPr>
            </a:br>
            <a:r>
              <a:rPr lang="en-US" altLang="en-US" u="sng" dirty="0">
                <a:solidFill>
                  <a:srgbClr val="000000"/>
                </a:solidFill>
              </a:rPr>
              <a:t>Examples:</a:t>
            </a:r>
          </a:p>
          <a:p>
            <a:pPr eaLnBrk="1" hangingPunct="1">
              <a:buFont typeface="Wingdings" panose="05000000000000000000" pitchFamily="2" charset="2"/>
              <a:buNone/>
            </a:pPr>
            <a:br>
              <a:rPr lang="en-US" altLang="en-US" u="sng" dirty="0">
                <a:solidFill>
                  <a:srgbClr val="000000"/>
                </a:solidFill>
              </a:rPr>
            </a:br>
            <a:r>
              <a:rPr lang="en-US" altLang="en-US" b="1" dirty="0">
                <a:solidFill>
                  <a:srgbClr val="000000"/>
                </a:solidFill>
              </a:rPr>
              <a:t>Q1C:	SELECT 	*</a:t>
            </a:r>
            <a:br>
              <a:rPr lang="en-US" altLang="en-US" b="1" dirty="0">
                <a:solidFill>
                  <a:srgbClr val="000000"/>
                </a:solidFill>
              </a:rPr>
            </a:br>
            <a:r>
              <a:rPr lang="en-US" altLang="en-US" b="1" dirty="0">
                <a:solidFill>
                  <a:srgbClr val="000000"/>
                </a:solidFill>
              </a:rPr>
              <a:t>		FROM	EMPLOYEE</a:t>
            </a:r>
            <a:br>
              <a:rPr lang="en-US" altLang="en-US" b="1" dirty="0">
                <a:solidFill>
                  <a:srgbClr val="000000"/>
                </a:solidFill>
              </a:rPr>
            </a:br>
            <a:r>
              <a:rPr lang="en-US" altLang="en-US" b="1" dirty="0">
                <a:solidFill>
                  <a:srgbClr val="000000"/>
                </a:solidFill>
              </a:rPr>
              <a:t>		WHERE	DNO=5</a:t>
            </a:r>
            <a:br>
              <a:rPr lang="en-US" altLang="en-US" b="1" dirty="0">
                <a:solidFill>
                  <a:srgbClr val="000000"/>
                </a:solidFill>
              </a:rPr>
            </a:br>
            <a:br>
              <a:rPr lang="en-US" altLang="en-US" b="1" dirty="0">
                <a:solidFill>
                  <a:srgbClr val="000000"/>
                </a:solidFill>
              </a:rPr>
            </a:br>
            <a:r>
              <a:rPr lang="en-US" altLang="en-US" b="1" dirty="0">
                <a:solidFill>
                  <a:srgbClr val="000000"/>
                </a:solidFill>
              </a:rPr>
              <a:t>Q1D:	SELECT	*</a:t>
            </a:r>
            <a:br>
              <a:rPr lang="en-US" altLang="en-US" b="1" dirty="0">
                <a:solidFill>
                  <a:srgbClr val="000000"/>
                </a:solidFill>
              </a:rPr>
            </a:br>
            <a:r>
              <a:rPr lang="en-US" altLang="en-US" b="1" dirty="0">
                <a:solidFill>
                  <a:srgbClr val="000000"/>
                </a:solidFill>
              </a:rPr>
              <a:t>		FROM	EMPLOYEE, DEPARTMENT</a:t>
            </a:r>
            <a:br>
              <a:rPr lang="en-US" altLang="en-US" b="1" dirty="0">
                <a:solidFill>
                  <a:srgbClr val="000000"/>
                </a:solidFill>
              </a:rPr>
            </a:br>
            <a:r>
              <a:rPr lang="en-US" altLang="en-US" b="1" dirty="0">
                <a:solidFill>
                  <a:srgbClr val="000000"/>
                </a:solidFill>
              </a:rPr>
              <a:t>		WHERE	DNAME='Research' AND DNO=DNUMBER</a:t>
            </a:r>
            <a:endParaRPr lang="en-US" altLang="en-US" dirty="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138F6503-4123-4B67-9F63-4D67139ED6B7}"/>
              </a:ext>
            </a:extLst>
          </p:cNvPr>
          <p:cNvSpPr>
            <a:spLocks noGrp="1" noChangeArrowheads="1"/>
          </p:cNvSpPr>
          <p:nvPr>
            <p:ph type="title"/>
          </p:nvPr>
        </p:nvSpPr>
        <p:spPr/>
        <p:txBody>
          <a:bodyPr/>
          <a:lstStyle/>
          <a:p>
            <a:pPr>
              <a:defRPr/>
            </a:pPr>
            <a:r>
              <a:rPr lang="en-US">
                <a:solidFill>
                  <a:schemeClr val="tx1">
                    <a:lumMod val="75000"/>
                    <a:lumOff val="25000"/>
                  </a:schemeClr>
                </a:solidFill>
              </a:rPr>
              <a:t>USE OF DISTINCT</a:t>
            </a:r>
            <a:endParaRPr lang="en-US" b="1">
              <a:solidFill>
                <a:srgbClr val="000000"/>
              </a:solidFill>
            </a:endParaRPr>
          </a:p>
        </p:txBody>
      </p:sp>
      <p:sp>
        <p:nvSpPr>
          <p:cNvPr id="503811" name="Rectangle 3">
            <a:extLst>
              <a:ext uri="{FF2B5EF4-FFF2-40B4-BE49-F238E27FC236}">
                <a16:creationId xmlns:a16="http://schemas.microsoft.com/office/drawing/2014/main" id="{98C22AFB-F7B8-4FB2-9FEF-22A9CAE7488D}"/>
              </a:ext>
            </a:extLst>
          </p:cNvPr>
          <p:cNvSpPr>
            <a:spLocks noGrp="1" noChangeArrowheads="1"/>
          </p:cNvSpPr>
          <p:nvPr>
            <p:ph idx="1"/>
          </p:nvPr>
        </p:nvSpPr>
        <p:spPr/>
        <p:txBody>
          <a:bodyPr rtlCol="0">
            <a:normAutofit/>
          </a:bodyPr>
          <a:lstStyle/>
          <a:p>
            <a:pPr marL="91440" indent="-91440">
              <a:defRPr/>
            </a:pPr>
            <a:r>
              <a:rPr lang="en-US" dirty="0">
                <a:solidFill>
                  <a:srgbClr val="000000"/>
                </a:solidFill>
              </a:rPr>
              <a:t>SQL does not treat a relation as a set; </a:t>
            </a:r>
            <a:r>
              <a:rPr lang="en-US" i="1" dirty="0">
                <a:solidFill>
                  <a:srgbClr val="000000"/>
                </a:solidFill>
              </a:rPr>
              <a:t>duplicate tuples can appear</a:t>
            </a:r>
          </a:p>
          <a:p>
            <a:pPr marL="91440" indent="-91440">
              <a:defRPr/>
            </a:pPr>
            <a:r>
              <a:rPr lang="en-US" dirty="0">
                <a:solidFill>
                  <a:srgbClr val="000000"/>
                </a:solidFill>
              </a:rPr>
              <a:t>To eliminate duplicate tuples in a query result, the keyword </a:t>
            </a:r>
            <a:r>
              <a:rPr lang="en-US" b="1" dirty="0">
                <a:solidFill>
                  <a:srgbClr val="000000"/>
                </a:solidFill>
              </a:rPr>
              <a:t>DISTINCT</a:t>
            </a:r>
            <a:r>
              <a:rPr lang="en-US" dirty="0">
                <a:solidFill>
                  <a:srgbClr val="000000"/>
                </a:solidFill>
              </a:rPr>
              <a:t> is used</a:t>
            </a:r>
          </a:p>
          <a:p>
            <a:pPr marL="91440" indent="-91440">
              <a:defRPr/>
            </a:pPr>
            <a:r>
              <a:rPr lang="en-US" dirty="0">
                <a:solidFill>
                  <a:srgbClr val="000000"/>
                </a:solidFill>
              </a:rPr>
              <a:t>For example, the result of Q11 may have duplicate SALARY values whereas Q11A does not have any duplicate values</a:t>
            </a:r>
            <a:br>
              <a:rPr lang="en-US" dirty="0">
                <a:solidFill>
                  <a:srgbClr val="000000"/>
                </a:solidFill>
              </a:rPr>
            </a:br>
            <a:endParaRPr lang="en-US" dirty="0">
              <a:solidFill>
                <a:srgbClr val="000000"/>
              </a:solidFill>
            </a:endParaRPr>
          </a:p>
          <a:p>
            <a:pPr marL="91440" indent="-91440">
              <a:buNone/>
              <a:defRPr/>
            </a:pPr>
            <a:r>
              <a:rPr lang="en-US" b="1" dirty="0">
                <a:solidFill>
                  <a:srgbClr val="000000"/>
                </a:solidFill>
              </a:rPr>
              <a:t>	Q11:	           SELECT 	SALARY</a:t>
            </a:r>
            <a:br>
              <a:rPr lang="en-US" b="1" dirty="0">
                <a:solidFill>
                  <a:srgbClr val="000000"/>
                </a:solidFill>
              </a:rPr>
            </a:br>
            <a:r>
              <a:rPr lang="en-US" b="1" dirty="0">
                <a:solidFill>
                  <a:srgbClr val="000000"/>
                </a:solidFill>
              </a:rPr>
              <a:t>		FROM	EMPLOYEE</a:t>
            </a:r>
          </a:p>
          <a:p>
            <a:pPr marL="91440" indent="-91440">
              <a:buNone/>
              <a:defRPr/>
            </a:pPr>
            <a:br>
              <a:rPr lang="en-US" b="1" dirty="0">
                <a:solidFill>
                  <a:srgbClr val="000000"/>
                </a:solidFill>
              </a:rPr>
            </a:br>
            <a:r>
              <a:rPr lang="en-US" b="1" dirty="0">
                <a:solidFill>
                  <a:srgbClr val="000000"/>
                </a:solidFill>
              </a:rPr>
              <a:t>Q11A: 	SELECT 	DISTINCT SALARY</a:t>
            </a:r>
            <a:br>
              <a:rPr lang="en-US" b="1" dirty="0">
                <a:solidFill>
                  <a:srgbClr val="000000"/>
                </a:solidFill>
              </a:rPr>
            </a:br>
            <a:r>
              <a:rPr lang="en-US" b="1" dirty="0">
                <a:solidFill>
                  <a:srgbClr val="000000"/>
                </a:solidFill>
              </a:rPr>
              <a:t>		FROM	EMPLOYEE</a:t>
            </a:r>
            <a:endParaRPr lang="en-US" sz="2800" dirty="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E5E386F1-8A57-4881-8BE8-B14056A0005F}"/>
              </a:ext>
            </a:extLst>
          </p:cNvPr>
          <p:cNvSpPr>
            <a:spLocks noGrp="1" noChangeArrowheads="1"/>
          </p:cNvSpPr>
          <p:nvPr>
            <p:ph type="title"/>
          </p:nvPr>
        </p:nvSpPr>
        <p:spPr/>
        <p:txBody>
          <a:bodyPr/>
          <a:lstStyle/>
          <a:p>
            <a:pPr>
              <a:defRPr/>
            </a:pPr>
            <a:r>
              <a:rPr lang="en-US">
                <a:solidFill>
                  <a:schemeClr val="tx1">
                    <a:lumMod val="75000"/>
                    <a:lumOff val="25000"/>
                  </a:schemeClr>
                </a:solidFill>
              </a:rPr>
              <a:t>SET OPERATIONS</a:t>
            </a:r>
            <a:endParaRPr lang="en-US" b="1">
              <a:solidFill>
                <a:srgbClr val="000000"/>
              </a:solidFill>
            </a:endParaRPr>
          </a:p>
        </p:txBody>
      </p:sp>
      <p:sp>
        <p:nvSpPr>
          <p:cNvPr id="505859" name="Rectangle 3">
            <a:extLst>
              <a:ext uri="{FF2B5EF4-FFF2-40B4-BE49-F238E27FC236}">
                <a16:creationId xmlns:a16="http://schemas.microsoft.com/office/drawing/2014/main" id="{D3E553AF-66D5-44DB-8FEE-07A8E5FF2131}"/>
              </a:ext>
            </a:extLst>
          </p:cNvPr>
          <p:cNvSpPr>
            <a:spLocks noGrp="1" noChangeArrowheads="1"/>
          </p:cNvSpPr>
          <p:nvPr>
            <p:ph idx="1"/>
          </p:nvPr>
        </p:nvSpPr>
        <p:spPr/>
        <p:txBody>
          <a:bodyPr rtlCol="0">
            <a:normAutofit/>
          </a:bodyPr>
          <a:lstStyle/>
          <a:p>
            <a:pPr marL="91440" indent="-91440">
              <a:defRPr/>
            </a:pPr>
            <a:r>
              <a:rPr lang="en-US" sz="2800">
                <a:solidFill>
                  <a:srgbClr val="000000"/>
                </a:solidFill>
              </a:rPr>
              <a:t>SQL has directly incorporated some set operations</a:t>
            </a:r>
          </a:p>
          <a:p>
            <a:pPr marL="91440" indent="-91440">
              <a:defRPr/>
            </a:pPr>
            <a:r>
              <a:rPr lang="en-US" sz="2800">
                <a:solidFill>
                  <a:srgbClr val="000000"/>
                </a:solidFill>
              </a:rPr>
              <a:t>There is a union operation (</a:t>
            </a:r>
            <a:r>
              <a:rPr lang="en-US" sz="2800" b="1">
                <a:solidFill>
                  <a:srgbClr val="000000"/>
                </a:solidFill>
              </a:rPr>
              <a:t>UNION)</a:t>
            </a:r>
            <a:r>
              <a:rPr lang="en-US" sz="2800">
                <a:solidFill>
                  <a:srgbClr val="000000"/>
                </a:solidFill>
              </a:rPr>
              <a:t>, and in </a:t>
            </a:r>
            <a:r>
              <a:rPr lang="en-US" sz="2800" i="1">
                <a:solidFill>
                  <a:srgbClr val="000000"/>
                </a:solidFill>
              </a:rPr>
              <a:t>some versions</a:t>
            </a:r>
            <a:r>
              <a:rPr lang="en-US" sz="2800">
                <a:solidFill>
                  <a:srgbClr val="000000"/>
                </a:solidFill>
              </a:rPr>
              <a:t>  of SQL there are set difference (</a:t>
            </a:r>
            <a:r>
              <a:rPr lang="en-US" sz="2800" b="1">
                <a:solidFill>
                  <a:srgbClr val="000000"/>
                </a:solidFill>
              </a:rPr>
              <a:t>MINUS)</a:t>
            </a:r>
            <a:r>
              <a:rPr lang="en-US" sz="2800">
                <a:solidFill>
                  <a:srgbClr val="000000"/>
                </a:solidFill>
              </a:rPr>
              <a:t> and intersection (</a:t>
            </a:r>
            <a:r>
              <a:rPr lang="en-US" sz="2800" b="1">
                <a:solidFill>
                  <a:srgbClr val="000000"/>
                </a:solidFill>
              </a:rPr>
              <a:t>INTERSECT)</a:t>
            </a:r>
            <a:r>
              <a:rPr lang="en-US" sz="2800">
                <a:solidFill>
                  <a:srgbClr val="000000"/>
                </a:solidFill>
              </a:rPr>
              <a:t> operations</a:t>
            </a:r>
          </a:p>
          <a:p>
            <a:pPr marL="91440" indent="-91440">
              <a:defRPr/>
            </a:pPr>
            <a:r>
              <a:rPr lang="en-US" sz="2800">
                <a:solidFill>
                  <a:srgbClr val="000000"/>
                </a:solidFill>
              </a:rPr>
              <a:t>The resulting relations of these set operations are sets of tuples; </a:t>
            </a:r>
            <a:r>
              <a:rPr lang="en-US" sz="2800" i="1">
                <a:solidFill>
                  <a:srgbClr val="000000"/>
                </a:solidFill>
              </a:rPr>
              <a:t>duplicate tuples are eliminated from the result</a:t>
            </a:r>
          </a:p>
          <a:p>
            <a:pPr marL="91440" indent="-91440">
              <a:defRPr/>
            </a:pPr>
            <a:r>
              <a:rPr lang="en-US" sz="2800">
                <a:solidFill>
                  <a:srgbClr val="000000"/>
                </a:solidFill>
              </a:rPr>
              <a:t>The set operations apply only to </a:t>
            </a:r>
            <a:r>
              <a:rPr lang="en-US" sz="2800" i="1">
                <a:solidFill>
                  <a:srgbClr val="000000"/>
                </a:solidFill>
              </a:rPr>
              <a:t>union compatible relations</a:t>
            </a:r>
            <a:r>
              <a:rPr lang="en-US" sz="2800">
                <a:solidFill>
                  <a:srgbClr val="000000"/>
                </a:solidFill>
              </a:rPr>
              <a:t> ; the two relations must have the same attributes and the attributes must appear in the same order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1C2CB180-A2BB-4BD4-BD83-63F27EBC2BA3}"/>
              </a:ext>
            </a:extLst>
          </p:cNvPr>
          <p:cNvSpPr>
            <a:spLocks noGrp="1" noChangeArrowheads="1"/>
          </p:cNvSpPr>
          <p:nvPr>
            <p:ph type="title"/>
          </p:nvPr>
        </p:nvSpPr>
        <p:spPr/>
        <p:txBody>
          <a:bodyPr/>
          <a:lstStyle/>
          <a:p>
            <a:pPr>
              <a:defRPr/>
            </a:pPr>
            <a:r>
              <a:rPr lang="en-US">
                <a:solidFill>
                  <a:schemeClr val="tx1">
                    <a:lumMod val="75000"/>
                    <a:lumOff val="25000"/>
                  </a:schemeClr>
                </a:solidFill>
              </a:rPr>
              <a:t>SUBSTRING COMPARISON</a:t>
            </a:r>
            <a:endParaRPr lang="en-US" b="1">
              <a:solidFill>
                <a:srgbClr val="000000"/>
              </a:solidFill>
            </a:endParaRPr>
          </a:p>
        </p:txBody>
      </p:sp>
      <p:sp>
        <p:nvSpPr>
          <p:cNvPr id="57347" name="Rectangle 3">
            <a:extLst>
              <a:ext uri="{FF2B5EF4-FFF2-40B4-BE49-F238E27FC236}">
                <a16:creationId xmlns:a16="http://schemas.microsoft.com/office/drawing/2014/main" id="{85CC3297-981F-48D6-BC64-BA3317F9CD7D}"/>
              </a:ext>
            </a:extLst>
          </p:cNvPr>
          <p:cNvSpPr>
            <a:spLocks noGrp="1"/>
          </p:cNvSpPr>
          <p:nvPr>
            <p:ph idx="1"/>
          </p:nvPr>
        </p:nvSpPr>
        <p:spPr/>
        <p:txBody>
          <a:bodyPr/>
          <a:lstStyle/>
          <a:p>
            <a:pPr eaLnBrk="1" hangingPunct="1"/>
            <a:r>
              <a:rPr lang="en-US" altLang="en-US">
                <a:solidFill>
                  <a:srgbClr val="000000"/>
                </a:solidFill>
              </a:rPr>
              <a:t>The </a:t>
            </a:r>
            <a:r>
              <a:rPr lang="en-US" altLang="en-US" b="1">
                <a:solidFill>
                  <a:srgbClr val="000000"/>
                </a:solidFill>
              </a:rPr>
              <a:t>LIKE</a:t>
            </a:r>
            <a:r>
              <a:rPr lang="en-US" altLang="en-US">
                <a:solidFill>
                  <a:srgbClr val="000000"/>
                </a:solidFill>
              </a:rPr>
              <a:t> comparison operator is used to compare partial strings</a:t>
            </a:r>
          </a:p>
          <a:p>
            <a:pPr eaLnBrk="1" hangingPunct="1"/>
            <a:r>
              <a:rPr lang="en-US" altLang="en-US">
                <a:solidFill>
                  <a:srgbClr val="000000"/>
                </a:solidFill>
              </a:rPr>
              <a:t>reserved characters used: '%'  , ‘_’</a:t>
            </a:r>
          </a:p>
          <a:p>
            <a:pPr eaLnBrk="1" hangingPunct="1"/>
            <a:r>
              <a:rPr lang="en-US" altLang="en-US">
                <a:solidFill>
                  <a:srgbClr val="000000"/>
                </a:solidFill>
              </a:rPr>
              <a:t>replaces an arbitrary number of characters, and '_' replaces a single arbitrary character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ABFEE558-A91A-498F-9CE5-A8AE7DDAAEF6}"/>
              </a:ext>
            </a:extLst>
          </p:cNvPr>
          <p:cNvSpPr>
            <a:spLocks noGrp="1" noChangeArrowheads="1"/>
          </p:cNvSpPr>
          <p:nvPr>
            <p:ph type="title"/>
          </p:nvPr>
        </p:nvSpPr>
        <p:spPr/>
        <p:txBody>
          <a:bodyPr/>
          <a:lstStyle/>
          <a:p>
            <a:pPr>
              <a:defRPr/>
            </a:pPr>
            <a:r>
              <a:rPr lang="en-US">
                <a:solidFill>
                  <a:schemeClr val="tx1">
                    <a:lumMod val="75000"/>
                    <a:lumOff val="25000"/>
                  </a:schemeClr>
                </a:solidFill>
              </a:rPr>
              <a:t>SUBSTRING COMPARISON (cont.)</a:t>
            </a:r>
            <a:endParaRPr lang="en-US" b="1">
              <a:solidFill>
                <a:srgbClr val="000000"/>
              </a:solidFill>
            </a:endParaRPr>
          </a:p>
        </p:txBody>
      </p:sp>
      <p:sp>
        <p:nvSpPr>
          <p:cNvPr id="58371" name="Rectangle 3">
            <a:extLst>
              <a:ext uri="{FF2B5EF4-FFF2-40B4-BE49-F238E27FC236}">
                <a16:creationId xmlns:a16="http://schemas.microsoft.com/office/drawing/2014/main" id="{10939A98-1A05-493F-AA73-A9AAC6C619D5}"/>
              </a:ext>
            </a:extLst>
          </p:cNvPr>
          <p:cNvSpPr>
            <a:spLocks noGrp="1"/>
          </p:cNvSpPr>
          <p:nvPr>
            <p:ph idx="1"/>
          </p:nvPr>
        </p:nvSpPr>
        <p:spPr>
          <a:xfrm>
            <a:off x="2209800" y="1704976"/>
            <a:ext cx="7772400" cy="4621213"/>
          </a:xfrm>
        </p:spPr>
        <p:txBody>
          <a:bodyPr/>
          <a:lstStyle/>
          <a:p>
            <a:pPr eaLnBrk="1" hangingPunct="1"/>
            <a:r>
              <a:rPr lang="en-US" altLang="en-US" u="sng">
                <a:solidFill>
                  <a:srgbClr val="000000"/>
                </a:solidFill>
              </a:rPr>
              <a:t>Query 25:</a:t>
            </a:r>
            <a:r>
              <a:rPr lang="en-US" altLang="en-US">
                <a:solidFill>
                  <a:srgbClr val="000000"/>
                </a:solidFill>
              </a:rPr>
              <a:t>  Retrieve all employees whose address is in Houston, Texas. Here, the value of the ADDRESS attribute must contain the substring 'Houston,TX'.</a:t>
            </a:r>
            <a:br>
              <a:rPr lang="en-US" altLang="en-US">
                <a:solidFill>
                  <a:srgbClr val="000000"/>
                </a:solidFill>
              </a:rPr>
            </a:br>
            <a:br>
              <a:rPr lang="en-US" altLang="en-US">
                <a:solidFill>
                  <a:srgbClr val="000000"/>
                </a:solidFill>
              </a:rPr>
            </a:br>
            <a:r>
              <a:rPr lang="en-US" altLang="en-US" b="1">
                <a:solidFill>
                  <a:srgbClr val="000000"/>
                </a:solidFill>
              </a:rPr>
              <a:t>Q25:	SELECT 	FNAME, LNAME</a:t>
            </a:r>
            <a:br>
              <a:rPr lang="en-US" altLang="en-US" b="1">
                <a:solidFill>
                  <a:srgbClr val="000000"/>
                </a:solidFill>
              </a:rPr>
            </a:br>
            <a:r>
              <a:rPr lang="en-US" altLang="en-US" b="1">
                <a:solidFill>
                  <a:srgbClr val="000000"/>
                </a:solidFill>
              </a:rPr>
              <a:t>		FROM		EMPLOYEE</a:t>
            </a:r>
            <a:br>
              <a:rPr lang="en-US" altLang="en-US" b="1">
                <a:solidFill>
                  <a:srgbClr val="000000"/>
                </a:solidFill>
              </a:rPr>
            </a:br>
            <a:r>
              <a:rPr lang="en-US" altLang="en-US" b="1">
                <a:solidFill>
                  <a:srgbClr val="000000"/>
                </a:solidFill>
              </a:rPr>
              <a:t>		WHERE	ADDRESS LIKE 						'%Houston,TX%’</a:t>
            </a:r>
            <a:endParaRPr lang="en-US" alt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43419EA3-4347-432A-9759-07EBD8908BB6}"/>
              </a:ext>
            </a:extLst>
          </p:cNvPr>
          <p:cNvSpPr>
            <a:spLocks noGrp="1" noChangeArrowheads="1"/>
          </p:cNvSpPr>
          <p:nvPr>
            <p:ph type="title"/>
          </p:nvPr>
        </p:nvSpPr>
        <p:spPr>
          <a:xfrm>
            <a:off x="992188" y="688975"/>
            <a:ext cx="8686800" cy="838200"/>
          </a:xfrm>
        </p:spPr>
        <p:txBody>
          <a:bodyPr rtlCol="0">
            <a:normAutofit fontScale="90000"/>
          </a:bodyPr>
          <a:lstStyle/>
          <a:p>
            <a:pPr>
              <a:defRPr/>
            </a:pPr>
            <a:r>
              <a:rPr lang="en-US" dirty="0"/>
              <a:t>Benefits of a Standardized Relational Language</a:t>
            </a:r>
          </a:p>
        </p:txBody>
      </p:sp>
      <p:sp>
        <p:nvSpPr>
          <p:cNvPr id="5123" name="Rectangle 3">
            <a:extLst>
              <a:ext uri="{FF2B5EF4-FFF2-40B4-BE49-F238E27FC236}">
                <a16:creationId xmlns:a16="http://schemas.microsoft.com/office/drawing/2014/main" id="{304D04A9-D831-463E-8092-05CEB61D12C3}"/>
              </a:ext>
            </a:extLst>
          </p:cNvPr>
          <p:cNvSpPr>
            <a:spLocks noGrp="1" noChangeArrowheads="1"/>
          </p:cNvSpPr>
          <p:nvPr>
            <p:ph idx="1"/>
          </p:nvPr>
        </p:nvSpPr>
        <p:spPr>
          <a:xfrm>
            <a:off x="1088693" y="2120348"/>
            <a:ext cx="10294923" cy="3776870"/>
          </a:xfrm>
        </p:spPr>
        <p:txBody>
          <a:bodyPr anchor="ctr">
            <a:normAutofit/>
          </a:bodyPr>
          <a:lstStyle/>
          <a:p>
            <a:pPr eaLnBrk="1" hangingPunct="1"/>
            <a:r>
              <a:rPr lang="en-US" altLang="en-US" sz="2400" dirty="0">
                <a:latin typeface="Calibri" panose="020F0502020204030204" pitchFamily="34" charset="0"/>
                <a:cs typeface="Calibri" panose="020F0502020204030204" pitchFamily="34" charset="0"/>
              </a:rPr>
              <a:t>Reduced training costs</a:t>
            </a:r>
          </a:p>
          <a:p>
            <a:pPr eaLnBrk="1" hangingPunct="1"/>
            <a:r>
              <a:rPr lang="en-US" altLang="en-US" sz="2400" dirty="0">
                <a:latin typeface="Calibri" panose="020F0502020204030204" pitchFamily="34" charset="0"/>
                <a:cs typeface="Calibri" panose="020F0502020204030204" pitchFamily="34" charset="0"/>
              </a:rPr>
              <a:t>Productivity</a:t>
            </a:r>
          </a:p>
          <a:p>
            <a:pPr eaLnBrk="1" hangingPunct="1"/>
            <a:r>
              <a:rPr lang="en-US" altLang="en-US" sz="2400" dirty="0">
                <a:latin typeface="Calibri" panose="020F0502020204030204" pitchFamily="34" charset="0"/>
                <a:cs typeface="Calibri" panose="020F0502020204030204" pitchFamily="34" charset="0"/>
              </a:rPr>
              <a:t>Application portability</a:t>
            </a:r>
          </a:p>
          <a:p>
            <a:pPr eaLnBrk="1" hangingPunct="1"/>
            <a:r>
              <a:rPr lang="en-US" altLang="en-US" sz="2400" dirty="0">
                <a:latin typeface="Calibri" panose="020F0502020204030204" pitchFamily="34" charset="0"/>
                <a:cs typeface="Calibri" panose="020F0502020204030204" pitchFamily="34" charset="0"/>
              </a:rPr>
              <a:t>Application longevity</a:t>
            </a:r>
          </a:p>
          <a:p>
            <a:pPr eaLnBrk="1" hangingPunct="1"/>
            <a:r>
              <a:rPr lang="en-US" altLang="en-US" sz="2400" dirty="0">
                <a:latin typeface="Calibri" panose="020F0502020204030204" pitchFamily="34" charset="0"/>
                <a:cs typeface="Calibri" panose="020F0502020204030204" pitchFamily="34" charset="0"/>
              </a:rPr>
              <a:t>Reduced dependence on a single vendor</a:t>
            </a:r>
          </a:p>
          <a:p>
            <a:pPr eaLnBrk="1" hangingPunct="1"/>
            <a:r>
              <a:rPr lang="en-US" altLang="en-US" sz="2400" dirty="0">
                <a:latin typeface="Calibri" panose="020F0502020204030204" pitchFamily="34" charset="0"/>
                <a:cs typeface="Calibri" panose="020F0502020204030204" pitchFamily="34" charset="0"/>
              </a:rPr>
              <a:t>Cross-system communication</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8B7106E1-17A0-487B-8C1C-29F828DCA971}"/>
              </a:ext>
            </a:extLst>
          </p:cNvPr>
          <p:cNvSpPr>
            <a:spLocks noGrp="1" noChangeArrowheads="1"/>
          </p:cNvSpPr>
          <p:nvPr>
            <p:ph type="title"/>
          </p:nvPr>
        </p:nvSpPr>
        <p:spPr/>
        <p:txBody>
          <a:bodyPr/>
          <a:lstStyle/>
          <a:p>
            <a:pPr>
              <a:defRPr/>
            </a:pPr>
            <a:r>
              <a:rPr lang="en-US">
                <a:solidFill>
                  <a:schemeClr val="tx1">
                    <a:lumMod val="75000"/>
                    <a:lumOff val="25000"/>
                  </a:schemeClr>
                </a:solidFill>
              </a:rPr>
              <a:t>SUBSTRING COMPARISON (cont.)</a:t>
            </a:r>
            <a:endParaRPr lang="en-US" b="1">
              <a:solidFill>
                <a:srgbClr val="000000"/>
              </a:solidFill>
            </a:endParaRPr>
          </a:p>
        </p:txBody>
      </p:sp>
      <p:sp>
        <p:nvSpPr>
          <p:cNvPr id="59395" name="Rectangle 3">
            <a:extLst>
              <a:ext uri="{FF2B5EF4-FFF2-40B4-BE49-F238E27FC236}">
                <a16:creationId xmlns:a16="http://schemas.microsoft.com/office/drawing/2014/main" id="{211E285B-6336-41EE-8D5C-5F880EE0FA85}"/>
              </a:ext>
            </a:extLst>
          </p:cNvPr>
          <p:cNvSpPr>
            <a:spLocks noGrp="1"/>
          </p:cNvSpPr>
          <p:nvPr>
            <p:ph idx="1"/>
          </p:nvPr>
        </p:nvSpPr>
        <p:spPr>
          <a:xfrm>
            <a:off x="717452" y="1822451"/>
            <a:ext cx="9609237" cy="4621213"/>
          </a:xfrm>
        </p:spPr>
        <p:txBody>
          <a:bodyPr/>
          <a:lstStyle/>
          <a:p>
            <a:pPr eaLnBrk="1" hangingPunct="1"/>
            <a:r>
              <a:rPr lang="en-US" altLang="en-US" u="sng" dirty="0">
                <a:solidFill>
                  <a:srgbClr val="000000"/>
                </a:solidFill>
              </a:rPr>
              <a:t>Query 26:</a:t>
            </a:r>
            <a:r>
              <a:rPr lang="en-US" altLang="en-US" dirty="0">
                <a:solidFill>
                  <a:srgbClr val="000000"/>
                </a:solidFill>
              </a:rPr>
              <a:t> Retrieve all employees who were born during the 1950s. Here, '5' must be the 3</a:t>
            </a:r>
            <a:r>
              <a:rPr lang="en-US" altLang="en-US" baseline="30000" dirty="0">
                <a:solidFill>
                  <a:srgbClr val="000000"/>
                </a:solidFill>
              </a:rPr>
              <a:t>rd</a:t>
            </a:r>
            <a:r>
              <a:rPr lang="en-US" altLang="en-US" dirty="0">
                <a:solidFill>
                  <a:srgbClr val="000000"/>
                </a:solidFill>
              </a:rPr>
              <a:t> character of the string (according to our format for date), so the BDATE value is '__5______', with each underscore as a place holder for a single arbitrary character.</a:t>
            </a:r>
            <a:br>
              <a:rPr lang="en-US" altLang="en-US" dirty="0">
                <a:solidFill>
                  <a:srgbClr val="000000"/>
                </a:solidFill>
              </a:rPr>
            </a:br>
            <a:br>
              <a:rPr lang="en-US" altLang="en-US" dirty="0">
                <a:solidFill>
                  <a:srgbClr val="000000"/>
                </a:solidFill>
              </a:rPr>
            </a:br>
            <a:r>
              <a:rPr lang="en-US" altLang="en-US" b="1" dirty="0">
                <a:solidFill>
                  <a:srgbClr val="000000"/>
                </a:solidFill>
              </a:rPr>
              <a:t>Q26:	SELECT 	FNAME, LNAME</a:t>
            </a:r>
            <a:br>
              <a:rPr lang="en-US" altLang="en-US" b="1" dirty="0">
                <a:solidFill>
                  <a:srgbClr val="000000"/>
                </a:solidFill>
              </a:rPr>
            </a:br>
            <a:r>
              <a:rPr lang="en-US" altLang="en-US" b="1" dirty="0">
                <a:solidFill>
                  <a:srgbClr val="000000"/>
                </a:solidFill>
              </a:rPr>
              <a:t>		FROM	EMPLOYEE</a:t>
            </a:r>
            <a:br>
              <a:rPr lang="en-US" altLang="en-US" b="1" dirty="0">
                <a:solidFill>
                  <a:srgbClr val="000000"/>
                </a:solidFill>
              </a:rPr>
            </a:br>
            <a:r>
              <a:rPr lang="en-US" altLang="en-US" b="1" dirty="0">
                <a:solidFill>
                  <a:srgbClr val="000000"/>
                </a:solidFill>
              </a:rPr>
              <a:t>		WHERE	BDATE LIKE	'_ _ 5 _ _ _ _ _ _ _’</a:t>
            </a:r>
            <a:br>
              <a:rPr lang="en-US" altLang="en-US" b="1" dirty="0">
                <a:solidFill>
                  <a:srgbClr val="000000"/>
                </a:solidFill>
              </a:rPr>
            </a:br>
            <a:endParaRPr lang="en-US" altLang="en-US" b="1" dirty="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96E76A36-3EC9-4448-A77D-7267D85356A1}"/>
              </a:ext>
            </a:extLst>
          </p:cNvPr>
          <p:cNvSpPr>
            <a:spLocks noGrp="1" noChangeArrowheads="1"/>
          </p:cNvSpPr>
          <p:nvPr>
            <p:ph type="title"/>
          </p:nvPr>
        </p:nvSpPr>
        <p:spPr/>
        <p:txBody>
          <a:bodyPr/>
          <a:lstStyle/>
          <a:p>
            <a:pPr>
              <a:defRPr/>
            </a:pPr>
            <a:r>
              <a:rPr lang="en-US">
                <a:solidFill>
                  <a:schemeClr val="tx1">
                    <a:lumMod val="75000"/>
                    <a:lumOff val="25000"/>
                  </a:schemeClr>
                </a:solidFill>
              </a:rPr>
              <a:t>ARITHMETIC OPERATIONS</a:t>
            </a:r>
            <a:endParaRPr lang="en-US" b="1">
              <a:solidFill>
                <a:srgbClr val="000000"/>
              </a:solidFill>
            </a:endParaRPr>
          </a:p>
        </p:txBody>
      </p:sp>
      <p:sp>
        <p:nvSpPr>
          <p:cNvPr id="60419" name="Rectangle 3">
            <a:extLst>
              <a:ext uri="{FF2B5EF4-FFF2-40B4-BE49-F238E27FC236}">
                <a16:creationId xmlns:a16="http://schemas.microsoft.com/office/drawing/2014/main" id="{9F7F6CAE-2B8B-4393-B90A-0DB38D6528E0}"/>
              </a:ext>
            </a:extLst>
          </p:cNvPr>
          <p:cNvSpPr>
            <a:spLocks noGrp="1"/>
          </p:cNvSpPr>
          <p:nvPr>
            <p:ph idx="1"/>
          </p:nvPr>
        </p:nvSpPr>
        <p:spPr>
          <a:xfrm>
            <a:off x="323557" y="1641475"/>
            <a:ext cx="11043138" cy="4802188"/>
          </a:xfrm>
        </p:spPr>
        <p:txBody>
          <a:bodyPr>
            <a:normAutofit/>
          </a:bodyPr>
          <a:lstStyle/>
          <a:p>
            <a:pPr eaLnBrk="1" hangingPunct="1"/>
            <a:endParaRPr lang="en-US" altLang="en-US" dirty="0">
              <a:solidFill>
                <a:srgbClr val="000000"/>
              </a:solidFill>
            </a:endParaRPr>
          </a:p>
          <a:p>
            <a:pPr eaLnBrk="1" hangingPunct="1"/>
            <a:r>
              <a:rPr lang="en-US" altLang="en-US" dirty="0">
                <a:solidFill>
                  <a:srgbClr val="000000"/>
                </a:solidFill>
              </a:rPr>
              <a:t>The standard arithmetic operators '+', '-'. '*', and '/' (for addition, subtraction, multiplication, and division, respectively) can be applied to numeric values in an SQL query result</a:t>
            </a:r>
          </a:p>
          <a:p>
            <a:pPr eaLnBrk="1" hangingPunct="1"/>
            <a:r>
              <a:rPr lang="en-US" altLang="en-US" u="sng" dirty="0">
                <a:solidFill>
                  <a:srgbClr val="000000"/>
                </a:solidFill>
              </a:rPr>
              <a:t>Query 27:</a:t>
            </a:r>
            <a:r>
              <a:rPr lang="en-US" altLang="en-US" dirty="0">
                <a:solidFill>
                  <a:srgbClr val="000000"/>
                </a:solidFill>
              </a:rPr>
              <a:t> Show the effect of giving all employees who work on the '</a:t>
            </a:r>
            <a:r>
              <a:rPr lang="en-US" altLang="en-US" dirty="0" err="1">
                <a:solidFill>
                  <a:srgbClr val="000000"/>
                </a:solidFill>
              </a:rPr>
              <a:t>ProductX</a:t>
            </a:r>
            <a:r>
              <a:rPr lang="en-US" altLang="en-US" dirty="0">
                <a:solidFill>
                  <a:srgbClr val="000000"/>
                </a:solidFill>
              </a:rPr>
              <a:t>' project a 10% raise.</a:t>
            </a:r>
            <a:br>
              <a:rPr lang="en-US" altLang="en-US" dirty="0">
                <a:solidFill>
                  <a:srgbClr val="000000"/>
                </a:solidFill>
              </a:rPr>
            </a:br>
            <a:br>
              <a:rPr lang="en-US" altLang="en-US" dirty="0">
                <a:solidFill>
                  <a:srgbClr val="000000"/>
                </a:solidFill>
              </a:rPr>
            </a:br>
            <a:r>
              <a:rPr lang="en-US" altLang="en-US" b="1" dirty="0">
                <a:solidFill>
                  <a:srgbClr val="000000"/>
                </a:solidFill>
              </a:rPr>
              <a:t>Q27:	SELECT 	FNAME, LNAME, 1.1*SALARY</a:t>
            </a:r>
            <a:br>
              <a:rPr lang="en-US" altLang="en-US" b="1" dirty="0">
                <a:solidFill>
                  <a:srgbClr val="000000"/>
                </a:solidFill>
              </a:rPr>
            </a:br>
            <a:r>
              <a:rPr lang="en-US" altLang="en-US" b="1" dirty="0">
                <a:solidFill>
                  <a:srgbClr val="000000"/>
                </a:solidFill>
              </a:rPr>
              <a:t>		FROM	EMPLOYEE, WORKS_ON, PROJECT</a:t>
            </a:r>
            <a:br>
              <a:rPr lang="en-US" altLang="en-US" b="1" dirty="0">
                <a:solidFill>
                  <a:srgbClr val="000000"/>
                </a:solidFill>
              </a:rPr>
            </a:br>
            <a:r>
              <a:rPr lang="en-US" altLang="en-US" b="1" dirty="0">
                <a:solidFill>
                  <a:srgbClr val="000000"/>
                </a:solidFill>
              </a:rPr>
              <a:t>	           WHERE	SSN=ESSN AND PNO=PNUMBER AND				          PNAME='</a:t>
            </a:r>
            <a:r>
              <a:rPr lang="en-US" altLang="en-US" b="1" dirty="0" err="1">
                <a:solidFill>
                  <a:srgbClr val="000000"/>
                </a:solidFill>
              </a:rPr>
              <a:t>ProductX</a:t>
            </a:r>
            <a:r>
              <a:rPr lang="en-US" altLang="en-US" b="1" dirty="0">
                <a:solidFill>
                  <a:srgbClr val="000000"/>
                </a:solidFill>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8E52-BFB7-4469-9AA4-CEB870DCC6BD}"/>
              </a:ext>
            </a:extLst>
          </p:cNvPr>
          <p:cNvSpPr>
            <a:spLocks noGrp="1"/>
          </p:cNvSpPr>
          <p:nvPr>
            <p:ph type="title"/>
          </p:nvPr>
        </p:nvSpPr>
        <p:spPr/>
        <p:txBody>
          <a:bodyPr/>
          <a:lstStyle/>
          <a:p>
            <a:pPr>
              <a:defRPr/>
            </a:pPr>
            <a:r>
              <a:rPr lang="en-US" dirty="0">
                <a:solidFill>
                  <a:schemeClr val="tx1">
                    <a:lumMod val="75000"/>
                    <a:lumOff val="25000"/>
                  </a:schemeClr>
                </a:solidFill>
              </a:rPr>
              <a:t>Comparison Operator BETWEEN</a:t>
            </a:r>
          </a:p>
        </p:txBody>
      </p:sp>
      <p:sp>
        <p:nvSpPr>
          <p:cNvPr id="3" name="Content Placeholder 2">
            <a:extLst>
              <a:ext uri="{FF2B5EF4-FFF2-40B4-BE49-F238E27FC236}">
                <a16:creationId xmlns:a16="http://schemas.microsoft.com/office/drawing/2014/main" id="{AE19F441-715B-423F-B160-61E0A9EFD9DB}"/>
              </a:ext>
            </a:extLst>
          </p:cNvPr>
          <p:cNvSpPr>
            <a:spLocks noGrp="1"/>
          </p:cNvSpPr>
          <p:nvPr>
            <p:ph idx="1"/>
          </p:nvPr>
        </p:nvSpPr>
        <p:spPr/>
        <p:txBody>
          <a:bodyPr rtlCol="0">
            <a:normAutofit/>
          </a:bodyPr>
          <a:lstStyle/>
          <a:p>
            <a:pPr marL="91440" indent="-91440">
              <a:defRPr/>
            </a:pPr>
            <a:r>
              <a:rPr lang="en-US" dirty="0">
                <a:solidFill>
                  <a:schemeClr val="tx1">
                    <a:lumMod val="75000"/>
                    <a:lumOff val="25000"/>
                  </a:schemeClr>
                </a:solidFill>
              </a:rPr>
              <a:t>Query: </a:t>
            </a:r>
          </a:p>
          <a:p>
            <a:pPr marL="91440" indent="-91440">
              <a:defRPr/>
            </a:pPr>
            <a:r>
              <a:rPr lang="en-US" dirty="0">
                <a:solidFill>
                  <a:schemeClr val="tx1">
                    <a:lumMod val="75000"/>
                    <a:lumOff val="25000"/>
                  </a:schemeClr>
                </a:solidFill>
              </a:rPr>
              <a:t>Retrieve all employees in department 5 whose salary is between 30,000 and 50,000</a:t>
            </a:r>
          </a:p>
          <a:p>
            <a:pPr marL="91440" indent="-91440">
              <a:defRPr/>
            </a:pPr>
            <a:endParaRPr lang="en-US" dirty="0">
              <a:solidFill>
                <a:schemeClr val="tx1">
                  <a:lumMod val="75000"/>
                  <a:lumOff val="25000"/>
                </a:schemeClr>
              </a:solidFill>
            </a:endParaRPr>
          </a:p>
          <a:p>
            <a:pPr marL="91440" indent="-91440">
              <a:defRPr/>
            </a:pPr>
            <a:r>
              <a:rPr lang="en-US" dirty="0">
                <a:solidFill>
                  <a:schemeClr val="tx1">
                    <a:lumMod val="75000"/>
                    <a:lumOff val="25000"/>
                  </a:schemeClr>
                </a:solidFill>
              </a:rPr>
              <a:t>SELECT * </a:t>
            </a:r>
          </a:p>
          <a:p>
            <a:pPr marL="91440" indent="-91440">
              <a:defRPr/>
            </a:pPr>
            <a:r>
              <a:rPr lang="en-US" dirty="0">
                <a:solidFill>
                  <a:schemeClr val="tx1">
                    <a:lumMod val="75000"/>
                    <a:lumOff val="25000"/>
                  </a:schemeClr>
                </a:solidFill>
              </a:rPr>
              <a:t>FROM EMPLOYEE</a:t>
            </a:r>
          </a:p>
          <a:p>
            <a:pPr marL="91440" indent="-91440">
              <a:defRPr/>
            </a:pPr>
            <a:r>
              <a:rPr lang="en-US" dirty="0">
                <a:solidFill>
                  <a:schemeClr val="tx1">
                    <a:lumMod val="75000"/>
                    <a:lumOff val="25000"/>
                  </a:schemeClr>
                </a:solidFill>
              </a:rPr>
              <a:t>WHERE  (Salary BETWEEN 30000 AND 50000) AND DNO =5 ;</a:t>
            </a:r>
          </a:p>
          <a:p>
            <a:pPr marL="91440" indent="-91440">
              <a:defRPr/>
            </a:pPr>
            <a:endParaRPr lang="en-US" dirty="0">
              <a:solidFill>
                <a:schemeClr val="tx1">
                  <a:lumMod val="75000"/>
                  <a:lumOff val="25000"/>
                </a:schemeClr>
              </a:solidFill>
            </a:endParaRPr>
          </a:p>
          <a:p>
            <a:pPr marL="91440" indent="-91440">
              <a:defRPr/>
            </a:pPr>
            <a:r>
              <a:rPr lang="en-US" dirty="0">
                <a:solidFill>
                  <a:schemeClr val="tx1">
                    <a:lumMod val="75000"/>
                    <a:lumOff val="25000"/>
                  </a:schemeClr>
                </a:solidFill>
              </a:rPr>
              <a:t>SAME AS</a:t>
            </a:r>
          </a:p>
          <a:p>
            <a:pPr marL="91440" indent="-91440">
              <a:defRPr/>
            </a:pPr>
            <a:r>
              <a:rPr lang="en-US" dirty="0">
                <a:solidFill>
                  <a:schemeClr val="tx1">
                    <a:lumMod val="75000"/>
                    <a:lumOff val="25000"/>
                  </a:schemeClr>
                </a:solidFill>
              </a:rPr>
              <a:t>(Salary &gt;= 30000)AND (Salary &lt;= 50000)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288B8360-BF88-4E82-A4E5-7AA541CF6329}"/>
              </a:ext>
            </a:extLst>
          </p:cNvPr>
          <p:cNvSpPr>
            <a:spLocks noGrp="1" noChangeArrowheads="1"/>
          </p:cNvSpPr>
          <p:nvPr>
            <p:ph type="title"/>
          </p:nvPr>
        </p:nvSpPr>
        <p:spPr/>
        <p:txBody>
          <a:bodyPr/>
          <a:lstStyle/>
          <a:p>
            <a:pPr>
              <a:defRPr/>
            </a:pPr>
            <a:r>
              <a:rPr lang="en-US">
                <a:solidFill>
                  <a:schemeClr val="tx1">
                    <a:lumMod val="75000"/>
                    <a:lumOff val="25000"/>
                  </a:schemeClr>
                </a:solidFill>
              </a:rPr>
              <a:t>ORDER BY</a:t>
            </a:r>
            <a:endParaRPr lang="en-US" b="1">
              <a:solidFill>
                <a:srgbClr val="000000"/>
              </a:solidFill>
            </a:endParaRPr>
          </a:p>
        </p:txBody>
      </p:sp>
      <p:sp>
        <p:nvSpPr>
          <p:cNvPr id="62467" name="Rectangle 3">
            <a:extLst>
              <a:ext uri="{FF2B5EF4-FFF2-40B4-BE49-F238E27FC236}">
                <a16:creationId xmlns:a16="http://schemas.microsoft.com/office/drawing/2014/main" id="{D9C95C26-D759-4827-9CD8-066D7DF3EFA5}"/>
              </a:ext>
            </a:extLst>
          </p:cNvPr>
          <p:cNvSpPr>
            <a:spLocks noGrp="1"/>
          </p:cNvSpPr>
          <p:nvPr>
            <p:ph idx="1"/>
          </p:nvPr>
        </p:nvSpPr>
        <p:spPr>
          <a:xfrm>
            <a:off x="2209801" y="1641475"/>
            <a:ext cx="8297863" cy="4802188"/>
          </a:xfrm>
        </p:spPr>
        <p:txBody>
          <a:bodyPr/>
          <a:lstStyle/>
          <a:p>
            <a:pPr eaLnBrk="1" hangingPunct="1"/>
            <a:endParaRPr lang="en-US" altLang="en-US" sz="2800">
              <a:solidFill>
                <a:srgbClr val="000000"/>
              </a:solidFill>
            </a:endParaRPr>
          </a:p>
          <a:p>
            <a:pPr eaLnBrk="1" hangingPunct="1"/>
            <a:r>
              <a:rPr lang="en-US" altLang="en-US" sz="2800">
                <a:solidFill>
                  <a:srgbClr val="000000"/>
                </a:solidFill>
              </a:rPr>
              <a:t>The </a:t>
            </a:r>
            <a:r>
              <a:rPr lang="en-US" altLang="en-US" sz="2800" b="1">
                <a:solidFill>
                  <a:srgbClr val="000000"/>
                </a:solidFill>
              </a:rPr>
              <a:t>ORDER BY</a:t>
            </a:r>
            <a:r>
              <a:rPr lang="en-US" altLang="en-US" sz="2800">
                <a:solidFill>
                  <a:srgbClr val="000000"/>
                </a:solidFill>
              </a:rPr>
              <a:t> clause is used to sort the tuples in a query result based on the values of some attribute(s)</a:t>
            </a:r>
          </a:p>
          <a:p>
            <a:pPr eaLnBrk="1" hangingPunct="1"/>
            <a:r>
              <a:rPr lang="en-US" altLang="en-US" sz="2800" u="sng">
                <a:solidFill>
                  <a:srgbClr val="000000"/>
                </a:solidFill>
              </a:rPr>
              <a:t>Query :</a:t>
            </a:r>
            <a:r>
              <a:rPr lang="en-US" altLang="en-US" sz="2800">
                <a:solidFill>
                  <a:srgbClr val="000000"/>
                </a:solidFill>
              </a:rPr>
              <a:t> Retrieve a list of employees and the projects each works in, ordered by the employee's department, and within each department ordered alphabetically by employee last name.</a:t>
            </a:r>
            <a:br>
              <a:rPr lang="en-US" altLang="en-US" sz="2800">
                <a:solidFill>
                  <a:srgbClr val="000000"/>
                </a:solidFill>
              </a:rPr>
            </a:br>
            <a:endParaRPr lang="en-US" altLang="en-US" sz="2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9DB2-5EBD-411C-B17C-1D73D1A6E510}"/>
              </a:ext>
            </a:extLst>
          </p:cNvPr>
          <p:cNvSpPr>
            <a:spLocks noGrp="1"/>
          </p:cNvSpPr>
          <p:nvPr>
            <p:ph type="title"/>
          </p:nvPr>
        </p:nvSpPr>
        <p:spPr/>
        <p:txBody>
          <a:bodyPr/>
          <a:lstStyle/>
          <a:p>
            <a:pPr>
              <a:defRPr/>
            </a:pPr>
            <a:endParaRPr lang="en-US"/>
          </a:p>
        </p:txBody>
      </p:sp>
      <p:sp>
        <p:nvSpPr>
          <p:cNvPr id="63491" name="Content Placeholder 2">
            <a:extLst>
              <a:ext uri="{FF2B5EF4-FFF2-40B4-BE49-F238E27FC236}">
                <a16:creationId xmlns:a16="http://schemas.microsoft.com/office/drawing/2014/main" id="{B586E5E5-6DDB-4641-B590-0CD0B66E0FA8}"/>
              </a:ext>
            </a:extLst>
          </p:cNvPr>
          <p:cNvSpPr>
            <a:spLocks noGrp="1"/>
          </p:cNvSpPr>
          <p:nvPr>
            <p:ph idx="1"/>
          </p:nvPr>
        </p:nvSpPr>
        <p:spPr>
          <a:xfrm>
            <a:off x="0" y="1600200"/>
            <a:ext cx="11760591" cy="4873752"/>
          </a:xfrm>
        </p:spPr>
        <p:txBody>
          <a:bodyPr/>
          <a:lstStyle/>
          <a:p>
            <a:r>
              <a:rPr lang="en-US" altLang="en-US" b="1" dirty="0">
                <a:solidFill>
                  <a:srgbClr val="000000"/>
                </a:solidFill>
              </a:rPr>
              <a:t>Answer:</a:t>
            </a:r>
          </a:p>
          <a:p>
            <a:r>
              <a:rPr lang="en-US" altLang="en-US" b="1" dirty="0">
                <a:solidFill>
                  <a:srgbClr val="000000"/>
                </a:solidFill>
              </a:rPr>
              <a:t> SELECT 	DNAME, LNAME, FNAME, PNAME</a:t>
            </a:r>
            <a:br>
              <a:rPr lang="en-US" altLang="en-US" b="1" dirty="0">
                <a:solidFill>
                  <a:srgbClr val="000000"/>
                </a:solidFill>
              </a:rPr>
            </a:br>
            <a:r>
              <a:rPr lang="en-US" altLang="en-US" b="1" dirty="0">
                <a:solidFill>
                  <a:srgbClr val="000000"/>
                </a:solidFill>
              </a:rPr>
              <a:t>      	FROM 	DEPARTMENT, EMPLOYEE,WORKS_ON, PROJECT</a:t>
            </a:r>
            <a:br>
              <a:rPr lang="en-US" altLang="en-US" b="1" dirty="0">
                <a:solidFill>
                  <a:srgbClr val="000000"/>
                </a:solidFill>
              </a:rPr>
            </a:br>
            <a:r>
              <a:rPr lang="en-US" altLang="en-US" b="1" dirty="0">
                <a:solidFill>
                  <a:srgbClr val="000000"/>
                </a:solidFill>
              </a:rPr>
              <a:t>	WHERE	DNUMBER=DNO AND SSN=ESSN 	AND 						PNO=PNUMBER</a:t>
            </a:r>
            <a:br>
              <a:rPr lang="en-US" altLang="en-US" b="1" dirty="0">
                <a:solidFill>
                  <a:srgbClr val="000000"/>
                </a:solidFill>
              </a:rPr>
            </a:br>
            <a:r>
              <a:rPr lang="en-US" altLang="en-US" b="1" dirty="0">
                <a:solidFill>
                  <a:srgbClr val="000000"/>
                </a:solidFill>
              </a:rPr>
              <a:t>	ORDER BY	 DNAME, LNAME</a:t>
            </a:r>
            <a:endParaRPr lang="en-US" altLang="en-US" sz="2800" dirty="0">
              <a:solidFill>
                <a:srgbClr val="000000"/>
              </a:solidFill>
            </a:endParaRP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D4384E14-22E3-4379-9696-879BDD8AF478}"/>
              </a:ext>
            </a:extLst>
          </p:cNvPr>
          <p:cNvSpPr>
            <a:spLocks noGrp="1" noChangeArrowheads="1"/>
          </p:cNvSpPr>
          <p:nvPr>
            <p:ph type="title"/>
          </p:nvPr>
        </p:nvSpPr>
        <p:spPr/>
        <p:txBody>
          <a:bodyPr/>
          <a:lstStyle/>
          <a:p>
            <a:pPr>
              <a:defRPr/>
            </a:pPr>
            <a:r>
              <a:rPr lang="en-US">
                <a:solidFill>
                  <a:schemeClr val="tx1">
                    <a:lumMod val="75000"/>
                    <a:lumOff val="25000"/>
                  </a:schemeClr>
                </a:solidFill>
              </a:rPr>
              <a:t>ORDER BY (cont.)</a:t>
            </a:r>
            <a:endParaRPr lang="en-US" b="1">
              <a:solidFill>
                <a:srgbClr val="000000"/>
              </a:solidFill>
            </a:endParaRPr>
          </a:p>
        </p:txBody>
      </p:sp>
      <p:sp>
        <p:nvSpPr>
          <p:cNvPr id="64515" name="Rectangle 3">
            <a:extLst>
              <a:ext uri="{FF2B5EF4-FFF2-40B4-BE49-F238E27FC236}">
                <a16:creationId xmlns:a16="http://schemas.microsoft.com/office/drawing/2014/main" id="{994AB720-DC56-4500-AC56-79117F12AC4D}"/>
              </a:ext>
            </a:extLst>
          </p:cNvPr>
          <p:cNvSpPr>
            <a:spLocks noGrp="1"/>
          </p:cNvSpPr>
          <p:nvPr>
            <p:ph idx="1"/>
          </p:nvPr>
        </p:nvSpPr>
        <p:spPr>
          <a:xfrm>
            <a:off x="2209801" y="1641475"/>
            <a:ext cx="8297863" cy="4802188"/>
          </a:xfrm>
        </p:spPr>
        <p:txBody>
          <a:bodyPr/>
          <a:lstStyle/>
          <a:p>
            <a:pPr eaLnBrk="1" hangingPunct="1"/>
            <a:r>
              <a:rPr lang="en-US" altLang="en-US" sz="2800">
                <a:solidFill>
                  <a:srgbClr val="000000"/>
                </a:solidFill>
              </a:rPr>
              <a:t>The default order is in ascending order of values</a:t>
            </a:r>
          </a:p>
          <a:p>
            <a:pPr eaLnBrk="1" hangingPunct="1"/>
            <a:r>
              <a:rPr lang="en-US" altLang="en-US" sz="2800">
                <a:solidFill>
                  <a:srgbClr val="000000"/>
                </a:solidFill>
              </a:rPr>
              <a:t>We can specify the keyword </a:t>
            </a:r>
            <a:r>
              <a:rPr lang="en-US" altLang="en-US" sz="2800" b="1">
                <a:solidFill>
                  <a:srgbClr val="000000"/>
                </a:solidFill>
              </a:rPr>
              <a:t>DESC</a:t>
            </a:r>
            <a:r>
              <a:rPr lang="en-US" altLang="en-US" sz="2800">
                <a:solidFill>
                  <a:srgbClr val="000000"/>
                </a:solidFill>
              </a:rPr>
              <a:t> if we want a descending order; the keyword </a:t>
            </a:r>
            <a:r>
              <a:rPr lang="en-US" altLang="en-US" sz="2800" b="1">
                <a:solidFill>
                  <a:srgbClr val="000000"/>
                </a:solidFill>
              </a:rPr>
              <a:t>ASC</a:t>
            </a:r>
            <a:r>
              <a:rPr lang="en-US" altLang="en-US" sz="2800">
                <a:solidFill>
                  <a:srgbClr val="000000"/>
                </a:solidFill>
              </a:rPr>
              <a:t> can be used to explicitly specify ascending order, even though it is the default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6263-A78E-4EFC-AA8C-83ECC9B128AD}"/>
              </a:ext>
            </a:extLst>
          </p:cNvPr>
          <p:cNvSpPr>
            <a:spLocks noGrp="1"/>
          </p:cNvSpPr>
          <p:nvPr>
            <p:ph type="title"/>
          </p:nvPr>
        </p:nvSpPr>
        <p:spPr/>
        <p:txBody>
          <a:bodyPr/>
          <a:lstStyle/>
          <a:p>
            <a:r>
              <a:rPr lang="en-US" dirty="0"/>
              <a:t>Limit</a:t>
            </a:r>
            <a:endParaRPr lang="en-PK" dirty="0"/>
          </a:p>
        </p:txBody>
      </p:sp>
      <p:sp>
        <p:nvSpPr>
          <p:cNvPr id="3" name="Content Placeholder 2">
            <a:extLst>
              <a:ext uri="{FF2B5EF4-FFF2-40B4-BE49-F238E27FC236}">
                <a16:creationId xmlns:a16="http://schemas.microsoft.com/office/drawing/2014/main" id="{DDEB764D-DDF0-4AE4-82F6-6E50CC078C4A}"/>
              </a:ext>
            </a:extLst>
          </p:cNvPr>
          <p:cNvSpPr>
            <a:spLocks noGrp="1"/>
          </p:cNvSpPr>
          <p:nvPr>
            <p:ph sz="quarter" idx="1"/>
          </p:nvPr>
        </p:nvSpPr>
        <p:spPr/>
        <p:txBody>
          <a:bodyPr/>
          <a:lstStyle/>
          <a:p>
            <a:r>
              <a:rPr lang="en-US" b="0" i="0" dirty="0">
                <a:solidFill>
                  <a:srgbClr val="000000"/>
                </a:solidFill>
                <a:effectLst/>
                <a:latin typeface="Verdana" panose="020B0604030504040204" pitchFamily="34" charset="0"/>
              </a:rPr>
              <a:t>The LIMIT clause is used in the SELECT statement to constrain the number of rows to return. The LIMIT clause accepts one or two arguments. The values of both arguments must be zero or positive integers.</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select all records from 1 - 30 (inclusive) from a table called "Orders"</a:t>
            </a:r>
            <a:endParaRPr lang="en-US" b="0" i="0" dirty="0">
              <a:solidFill>
                <a:srgbClr val="000000"/>
              </a:solidFill>
              <a:effectLst/>
              <a:latin typeface="Consolas" panose="020B0609020204030204" pitchFamily="49" charset="0"/>
            </a:endParaRPr>
          </a:p>
          <a:p>
            <a:pPr lvl="1"/>
            <a:r>
              <a:rPr lang="en-US" b="0" i="0" dirty="0">
                <a:solidFill>
                  <a:srgbClr val="000000"/>
                </a:solidFill>
                <a:effectLst/>
                <a:latin typeface="Consolas" panose="020B0609020204030204" pitchFamily="49" charset="0"/>
              </a:rPr>
              <a:t>SELECT * FROM Orders LIMIT 30</a:t>
            </a:r>
          </a:p>
          <a:p>
            <a:r>
              <a:rPr lang="en-US" b="0" i="0" dirty="0">
                <a:solidFill>
                  <a:srgbClr val="000000"/>
                </a:solidFill>
                <a:effectLst/>
                <a:latin typeface="Verdana" panose="020B0604030504040204" pitchFamily="34" charset="0"/>
              </a:rPr>
              <a:t>return only 10 records, start on record 16 (OFFSET 15)</a:t>
            </a:r>
          </a:p>
          <a:p>
            <a:pPr lvl="1"/>
            <a:r>
              <a:rPr lang="en-US" b="0" i="0" dirty="0">
                <a:solidFill>
                  <a:srgbClr val="000000"/>
                </a:solidFill>
                <a:effectLst/>
                <a:latin typeface="Consolas" panose="020B0609020204030204" pitchFamily="49" charset="0"/>
              </a:rPr>
              <a:t>SELECT * FROM Orders LIMIT 10 OFFSET 15</a:t>
            </a:r>
          </a:p>
          <a:p>
            <a:pPr lvl="1"/>
            <a:r>
              <a:rPr lang="en-US" b="0" i="0" dirty="0">
                <a:solidFill>
                  <a:srgbClr val="000000"/>
                </a:solidFill>
                <a:effectLst/>
                <a:latin typeface="Consolas" panose="020B0609020204030204" pitchFamily="49" charset="0"/>
              </a:rPr>
              <a:t>SELECT * FROM Orders LIMIT 15, 10</a:t>
            </a:r>
            <a:endParaRPr lang="en-PK" dirty="0"/>
          </a:p>
        </p:txBody>
      </p:sp>
    </p:spTree>
    <p:extLst>
      <p:ext uri="{BB962C8B-B14F-4D97-AF65-F5344CB8AC3E}">
        <p14:creationId xmlns:p14="http://schemas.microsoft.com/office/powerpoint/2010/main" val="3020141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07F7-359F-49C0-9F38-601B57A329E8}"/>
              </a:ext>
            </a:extLst>
          </p:cNvPr>
          <p:cNvSpPr>
            <a:spLocks noGrp="1"/>
          </p:cNvSpPr>
          <p:nvPr>
            <p:ph type="title"/>
          </p:nvPr>
        </p:nvSpPr>
        <p:spPr/>
        <p:txBody>
          <a:bodyPr/>
          <a:lstStyle/>
          <a:p>
            <a:r>
              <a:rPr lang="en-US" dirty="0"/>
              <a:t>AND, OR, NOT</a:t>
            </a:r>
            <a:endParaRPr lang="en-PK" dirty="0"/>
          </a:p>
        </p:txBody>
      </p:sp>
      <p:sp>
        <p:nvSpPr>
          <p:cNvPr id="3" name="Content Placeholder 2">
            <a:extLst>
              <a:ext uri="{FF2B5EF4-FFF2-40B4-BE49-F238E27FC236}">
                <a16:creationId xmlns:a16="http://schemas.microsoft.com/office/drawing/2014/main" id="{D3A5E1EE-BDB2-4758-98B2-CCD378415757}"/>
              </a:ext>
            </a:extLst>
          </p:cNvPr>
          <p:cNvSpPr>
            <a:spLocks noGrp="1"/>
          </p:cNvSpPr>
          <p:nvPr>
            <p:ph sz="quarter"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Country = </a:t>
            </a:r>
            <a:r>
              <a:rPr lang="en-US" b="0" i="0" dirty="0">
                <a:solidFill>
                  <a:srgbClr val="A52A2A"/>
                </a:solidFill>
                <a:effectLst/>
                <a:latin typeface="Consolas" panose="020B0609020204030204" pitchFamily="49" charset="0"/>
              </a:rPr>
              <a:t>'Pakistan'</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City = </a:t>
            </a:r>
            <a:r>
              <a:rPr lang="en-US" b="0" i="0" dirty="0">
                <a:solidFill>
                  <a:srgbClr val="A52A2A"/>
                </a:solidFill>
                <a:effectLst/>
                <a:latin typeface="Consolas" panose="020B0609020204030204" pitchFamily="49" charset="0"/>
              </a:rPr>
              <a:t>'Lahore'</a:t>
            </a:r>
            <a:r>
              <a:rPr lang="en-US" b="0" i="0" dirty="0">
                <a:solidFill>
                  <a:srgbClr val="000000"/>
                </a:solidFill>
                <a:effectLst/>
                <a:latin typeface="Consolas" panose="020B0609020204030204" pitchFamily="49" charset="0"/>
              </a:rPr>
              <a:t>;</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City = </a:t>
            </a:r>
            <a:r>
              <a:rPr lang="en-US" b="0" i="0" dirty="0">
                <a:solidFill>
                  <a:srgbClr val="A52A2A"/>
                </a:solidFill>
                <a:effectLst/>
                <a:latin typeface="Consolas" panose="020B0609020204030204" pitchFamily="49" charset="0"/>
              </a:rPr>
              <a:t>'Lahore’ </a:t>
            </a:r>
            <a:r>
              <a:rPr lang="en-US" b="0" i="0" dirty="0">
                <a:solidFill>
                  <a:srgbClr val="0000CD"/>
                </a:solidFill>
                <a:effectLst/>
                <a:latin typeface="Consolas" panose="020B0609020204030204" pitchFamily="49" charset="0"/>
              </a:rPr>
              <a:t>OR</a:t>
            </a:r>
            <a:r>
              <a:rPr lang="en-US" b="0" i="0" dirty="0">
                <a:solidFill>
                  <a:srgbClr val="000000"/>
                </a:solidFill>
                <a:effectLst/>
                <a:latin typeface="Consolas" panose="020B0609020204030204" pitchFamily="49" charset="0"/>
              </a:rPr>
              <a:t> City = </a:t>
            </a:r>
            <a:r>
              <a:rPr lang="en-US" b="0" i="0" dirty="0">
                <a:solidFill>
                  <a:srgbClr val="A52A2A"/>
                </a:solidFill>
                <a:effectLst/>
                <a:latin typeface="Consolas" panose="020B0609020204030204" pitchFamily="49" charset="0"/>
              </a:rPr>
              <a:t>'Islamabad’</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Country = </a:t>
            </a:r>
            <a:r>
              <a:rPr lang="en-US" b="0" i="0" dirty="0">
                <a:solidFill>
                  <a:srgbClr val="A52A2A"/>
                </a:solidFill>
                <a:effectLst/>
                <a:latin typeface="Consolas" panose="020B0609020204030204" pitchFamily="49" charset="0"/>
              </a:rPr>
              <a:t>'Germany’</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3390458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98D1032-55E4-4665-8177-7D446B26AF51}"/>
              </a:ext>
            </a:extLst>
          </p:cNvPr>
          <p:cNvGraphicFramePr>
            <a:graphicFrameLocks noGrp="1"/>
          </p:cNvGraphicFramePr>
          <p:nvPr>
            <p:ph sz="quarter" idx="1"/>
            <p:extLst/>
          </p:nvPr>
        </p:nvGraphicFramePr>
        <p:xfrm>
          <a:off x="609600" y="196948"/>
          <a:ext cx="10982178" cy="6147671"/>
        </p:xfrm>
        <a:graphic>
          <a:graphicData uri="http://schemas.openxmlformats.org/drawingml/2006/table">
            <a:tbl>
              <a:tblPr firstRow="1" bandRow="1">
                <a:tableStyleId>{5C22544A-7EE6-4342-B048-85BDC9FD1C3A}</a:tableStyleId>
              </a:tblPr>
              <a:tblGrid>
                <a:gridCol w="1514622">
                  <a:extLst>
                    <a:ext uri="{9D8B030D-6E8A-4147-A177-3AD203B41FA5}">
                      <a16:colId xmlns:a16="http://schemas.microsoft.com/office/drawing/2014/main" val="110842911"/>
                    </a:ext>
                  </a:extLst>
                </a:gridCol>
                <a:gridCol w="3812344">
                  <a:extLst>
                    <a:ext uri="{9D8B030D-6E8A-4147-A177-3AD203B41FA5}">
                      <a16:colId xmlns:a16="http://schemas.microsoft.com/office/drawing/2014/main" val="3293955271"/>
                    </a:ext>
                  </a:extLst>
                </a:gridCol>
                <a:gridCol w="5655212">
                  <a:extLst>
                    <a:ext uri="{9D8B030D-6E8A-4147-A177-3AD203B41FA5}">
                      <a16:colId xmlns:a16="http://schemas.microsoft.com/office/drawing/2014/main" val="67553484"/>
                    </a:ext>
                  </a:extLst>
                </a:gridCol>
              </a:tblGrid>
              <a:tr h="538342">
                <a:tc>
                  <a:txBody>
                    <a:bodyPr/>
                    <a:lstStyle/>
                    <a:p>
                      <a:pPr algn="l" fontAlgn="t"/>
                      <a:r>
                        <a:rPr lang="en-US" dirty="0">
                          <a:effectLst/>
                        </a:rPr>
                        <a:t>Operator</a:t>
                      </a:r>
                    </a:p>
                  </a:txBody>
                  <a:tcPr marL="1524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Example</a:t>
                      </a:r>
                    </a:p>
                  </a:txBody>
                  <a:tcPr marL="76200" marR="76200" marT="76200" marB="76200"/>
                </a:tc>
                <a:extLst>
                  <a:ext uri="{0D108BD9-81ED-4DB2-BD59-A6C34878D82A}">
                    <a16:rowId xmlns:a16="http://schemas.microsoft.com/office/drawing/2014/main" val="909903287"/>
                  </a:ext>
                </a:extLst>
              </a:tr>
              <a:tr h="497162">
                <a:tc>
                  <a:txBody>
                    <a:bodyPr/>
                    <a:lstStyle/>
                    <a:p>
                      <a:pPr algn="l" fontAlgn="t"/>
                      <a:r>
                        <a:rPr lang="en-PK">
                          <a:effectLst/>
                        </a:rPr>
                        <a:t>=</a:t>
                      </a:r>
                    </a:p>
                  </a:txBody>
                  <a:tcPr marL="152400" marR="76200" marT="76200" marB="76200"/>
                </a:tc>
                <a:tc>
                  <a:txBody>
                    <a:bodyPr/>
                    <a:lstStyle/>
                    <a:p>
                      <a:pPr algn="l" fontAlgn="t"/>
                      <a:r>
                        <a:rPr lang="en-US" dirty="0">
                          <a:effectLst/>
                        </a:rPr>
                        <a:t>Equal</a:t>
                      </a:r>
                    </a:p>
                  </a:txBody>
                  <a:tcPr marL="76200" marR="76200" marT="76200" marB="76200"/>
                </a:tc>
                <a:tc>
                  <a:txBody>
                    <a:bodyPr/>
                    <a:lstStyle/>
                    <a:p>
                      <a:pPr algn="l" fontAlgn="t"/>
                      <a:r>
                        <a:rPr lang="en-US" dirty="0">
                          <a:effectLst/>
                        </a:rPr>
                        <a:t>SELECT * FROM Products WHERE Price = 18;</a:t>
                      </a:r>
                    </a:p>
                  </a:txBody>
                  <a:tcPr marL="76200" marR="76200" marT="76200" marB="76200"/>
                </a:tc>
                <a:extLst>
                  <a:ext uri="{0D108BD9-81ED-4DB2-BD59-A6C34878D82A}">
                    <a16:rowId xmlns:a16="http://schemas.microsoft.com/office/drawing/2014/main" val="2958456006"/>
                  </a:ext>
                </a:extLst>
              </a:tr>
              <a:tr h="344557">
                <a:tc>
                  <a:txBody>
                    <a:bodyPr/>
                    <a:lstStyle/>
                    <a:p>
                      <a:pPr algn="l" fontAlgn="t"/>
                      <a:r>
                        <a:rPr lang="en-PK">
                          <a:effectLst/>
                        </a:rPr>
                        <a:t>&gt;</a:t>
                      </a:r>
                    </a:p>
                  </a:txBody>
                  <a:tcPr marL="152400" marR="76200" marT="76200" marB="76200"/>
                </a:tc>
                <a:tc>
                  <a:txBody>
                    <a:bodyPr/>
                    <a:lstStyle/>
                    <a:p>
                      <a:pPr algn="l" fontAlgn="t"/>
                      <a:r>
                        <a:rPr lang="en-US">
                          <a:effectLst/>
                        </a:rPr>
                        <a:t>Greater than</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Products WHERE Price &gt; 20;</a:t>
                      </a:r>
                    </a:p>
                  </a:txBody>
                  <a:tcPr marL="76200" marR="76200" marT="76200" marB="76200"/>
                </a:tc>
                <a:extLst>
                  <a:ext uri="{0D108BD9-81ED-4DB2-BD59-A6C34878D82A}">
                    <a16:rowId xmlns:a16="http://schemas.microsoft.com/office/drawing/2014/main" val="1478548077"/>
                  </a:ext>
                </a:extLst>
              </a:tr>
              <a:tr h="355158">
                <a:tc>
                  <a:txBody>
                    <a:bodyPr/>
                    <a:lstStyle/>
                    <a:p>
                      <a:pPr algn="l" fontAlgn="t"/>
                      <a:r>
                        <a:rPr lang="en-PK">
                          <a:effectLst/>
                        </a:rPr>
                        <a:t>&lt;</a:t>
                      </a:r>
                    </a:p>
                  </a:txBody>
                  <a:tcPr marL="152400" marR="76200" marT="76200" marB="76200"/>
                </a:tc>
                <a:tc>
                  <a:txBody>
                    <a:bodyPr/>
                    <a:lstStyle/>
                    <a:p>
                      <a:pPr algn="l" fontAlgn="t"/>
                      <a:r>
                        <a:rPr lang="en-US">
                          <a:effectLst/>
                        </a:rPr>
                        <a:t>Less than</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Products WHERE Price &lt; 18;</a:t>
                      </a:r>
                    </a:p>
                  </a:txBody>
                  <a:tcPr marL="76200" marR="76200" marT="76200" marB="76200"/>
                </a:tc>
                <a:extLst>
                  <a:ext uri="{0D108BD9-81ED-4DB2-BD59-A6C34878D82A}">
                    <a16:rowId xmlns:a16="http://schemas.microsoft.com/office/drawing/2014/main" val="4153026664"/>
                  </a:ext>
                </a:extLst>
              </a:tr>
              <a:tr h="458525">
                <a:tc>
                  <a:txBody>
                    <a:bodyPr/>
                    <a:lstStyle/>
                    <a:p>
                      <a:pPr algn="l" fontAlgn="t"/>
                      <a:r>
                        <a:rPr lang="en-PK" dirty="0">
                          <a:effectLst/>
                        </a:rPr>
                        <a:t>&gt;=</a:t>
                      </a:r>
                    </a:p>
                  </a:txBody>
                  <a:tcPr marL="152400" marR="76200" marT="76200" marB="76200"/>
                </a:tc>
                <a:tc>
                  <a:txBody>
                    <a:bodyPr/>
                    <a:lstStyle/>
                    <a:p>
                      <a:pPr algn="l" fontAlgn="t"/>
                      <a:r>
                        <a:rPr lang="en-US">
                          <a:effectLst/>
                        </a:rPr>
                        <a:t>Greater than or equal</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Products WHERE Price &lt;= 18;</a:t>
                      </a:r>
                    </a:p>
                  </a:txBody>
                  <a:tcPr marL="76200" marR="76200" marT="76200" marB="76200"/>
                </a:tc>
                <a:extLst>
                  <a:ext uri="{0D108BD9-81ED-4DB2-BD59-A6C34878D82A}">
                    <a16:rowId xmlns:a16="http://schemas.microsoft.com/office/drawing/2014/main" val="2526561715"/>
                  </a:ext>
                </a:extLst>
              </a:tr>
              <a:tr h="538342">
                <a:tc>
                  <a:txBody>
                    <a:bodyPr/>
                    <a:lstStyle/>
                    <a:p>
                      <a:pPr algn="l" fontAlgn="t"/>
                      <a:r>
                        <a:rPr lang="en-PK">
                          <a:effectLst/>
                        </a:rPr>
                        <a:t>&lt;=</a:t>
                      </a:r>
                    </a:p>
                  </a:txBody>
                  <a:tcPr marL="152400" marR="76200" marT="76200" marB="76200"/>
                </a:tc>
                <a:tc>
                  <a:txBody>
                    <a:bodyPr/>
                    <a:lstStyle/>
                    <a:p>
                      <a:pPr algn="l" fontAlgn="t"/>
                      <a:r>
                        <a:rPr lang="en-US">
                          <a:effectLst/>
                        </a:rPr>
                        <a:t>Less than or equal</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Products WHERE Price &gt;= 18;</a:t>
                      </a:r>
                    </a:p>
                  </a:txBody>
                  <a:tcPr marL="76200" marR="76200" marT="76200" marB="76200"/>
                </a:tc>
                <a:extLst>
                  <a:ext uri="{0D108BD9-81ED-4DB2-BD59-A6C34878D82A}">
                    <a16:rowId xmlns:a16="http://schemas.microsoft.com/office/drawing/2014/main" val="1891024466"/>
                  </a:ext>
                </a:extLst>
              </a:tr>
              <a:tr h="925531">
                <a:tc>
                  <a:txBody>
                    <a:bodyPr/>
                    <a:lstStyle/>
                    <a:p>
                      <a:pPr algn="l" fontAlgn="t"/>
                      <a:r>
                        <a:rPr lang="en-PK">
                          <a:effectLst/>
                        </a:rPr>
                        <a:t>&lt;&gt;</a:t>
                      </a:r>
                    </a:p>
                  </a:txBody>
                  <a:tcPr marL="152400" marR="76200" marT="76200" marB="76200"/>
                </a:tc>
                <a:tc>
                  <a:txBody>
                    <a:bodyPr/>
                    <a:lstStyle/>
                    <a:p>
                      <a:pPr algn="l" fontAlgn="t"/>
                      <a:r>
                        <a:rPr lang="en-US">
                          <a:effectLst/>
                        </a:rPr>
                        <a:t>Not equal. </a:t>
                      </a:r>
                      <a:r>
                        <a:rPr lang="en-US" b="1">
                          <a:effectLst/>
                        </a:rPr>
                        <a:t>Note:</a:t>
                      </a:r>
                      <a:r>
                        <a:rPr lang="en-US">
                          <a:effectLst/>
                        </a:rPr>
                        <a:t> In some versions of SQL this operator may be written as !=</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Products WHERE Price &lt;&gt; 18;</a:t>
                      </a:r>
                    </a:p>
                    <a:p>
                      <a:pPr marL="0" marR="0" lvl="0" indent="0" algn="l" defTabSz="914400" rtl="0" eaLnBrk="1" fontAlgn="t" latinLnBrk="0" hangingPunct="1">
                        <a:lnSpc>
                          <a:spcPct val="100000"/>
                        </a:lnSpc>
                        <a:spcBef>
                          <a:spcPts val="0"/>
                        </a:spcBef>
                        <a:spcAft>
                          <a:spcPts val="0"/>
                        </a:spcAft>
                        <a:buClrTx/>
                        <a:buSzTx/>
                        <a:buFontTx/>
                        <a:buNone/>
                        <a:tabLst/>
                        <a:defRPr/>
                      </a:pPr>
                      <a:r>
                        <a:rPr kumimoji="0" lang="en-US" kern="1200" dirty="0">
                          <a:solidFill>
                            <a:schemeClr val="dk1"/>
                          </a:solidFill>
                          <a:effectLst/>
                          <a:latin typeface="+mn-lt"/>
                          <a:ea typeface="+mn-ea"/>
                          <a:cs typeface="+mn-cs"/>
                        </a:rPr>
                        <a:t>SELECT * FROM Products WHERE Price != 18;</a:t>
                      </a:r>
                    </a:p>
                    <a:p>
                      <a:pPr algn="l" fontAlgn="t"/>
                      <a:endParaRPr kumimoji="0" lang="en-US" kern="1200" dirty="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3579395054"/>
                  </a:ext>
                </a:extLst>
              </a:tr>
              <a:tr h="538342">
                <a:tc>
                  <a:txBody>
                    <a:bodyPr/>
                    <a:lstStyle/>
                    <a:p>
                      <a:pPr algn="l" fontAlgn="t"/>
                      <a:r>
                        <a:rPr lang="en-US">
                          <a:effectLst/>
                        </a:rPr>
                        <a:t>BETWEEN</a:t>
                      </a:r>
                    </a:p>
                  </a:txBody>
                  <a:tcPr marL="152400" marR="76200" marT="76200" marB="76200"/>
                </a:tc>
                <a:tc>
                  <a:txBody>
                    <a:bodyPr/>
                    <a:lstStyle/>
                    <a:p>
                      <a:pPr algn="l" fontAlgn="t"/>
                      <a:r>
                        <a:rPr lang="en-US">
                          <a:effectLst/>
                        </a:rPr>
                        <a:t>Between a certain range</a:t>
                      </a:r>
                    </a:p>
                  </a:txBody>
                  <a:tcPr marL="76200" marR="76200" marT="76200" marB="76200"/>
                </a:tc>
                <a:tc>
                  <a:txBody>
                    <a:bodyPr/>
                    <a:lstStyle/>
                    <a:p>
                      <a:pPr algn="l" fontAlgn="t"/>
                      <a:r>
                        <a:rPr lang="en-US" dirty="0">
                          <a:effectLst/>
                        </a:rPr>
                        <a:t>SELECT * FROM Products WHERE Price BETWEEN 50 AND 60;</a:t>
                      </a:r>
                    </a:p>
                  </a:txBody>
                  <a:tcPr marL="76200" marR="76200" marT="76200" marB="76200"/>
                </a:tc>
                <a:extLst>
                  <a:ext uri="{0D108BD9-81ED-4DB2-BD59-A6C34878D82A}">
                    <a16:rowId xmlns:a16="http://schemas.microsoft.com/office/drawing/2014/main" val="833294769"/>
                  </a:ext>
                </a:extLst>
              </a:tr>
              <a:tr h="538342">
                <a:tc>
                  <a:txBody>
                    <a:bodyPr/>
                    <a:lstStyle/>
                    <a:p>
                      <a:pPr algn="l" fontAlgn="t"/>
                      <a:r>
                        <a:rPr lang="en-US">
                          <a:effectLst/>
                        </a:rPr>
                        <a:t>LIKE</a:t>
                      </a:r>
                    </a:p>
                  </a:txBody>
                  <a:tcPr marL="152400" marR="76200" marT="76200" marB="76200"/>
                </a:tc>
                <a:tc>
                  <a:txBody>
                    <a:bodyPr/>
                    <a:lstStyle/>
                    <a:p>
                      <a:pPr algn="l" fontAlgn="t"/>
                      <a:r>
                        <a:rPr kumimoji="0" lang="en-US" kern="1200">
                          <a:solidFill>
                            <a:schemeClr val="dk1"/>
                          </a:solidFill>
                          <a:effectLst/>
                          <a:latin typeface="+mn-lt"/>
                          <a:ea typeface="+mn-ea"/>
                          <a:cs typeface="+mn-cs"/>
                        </a:rPr>
                        <a:t>Search for a pattern</a:t>
                      </a:r>
                    </a:p>
                  </a:txBody>
                  <a:tcPr marL="76200" marR="76200" marT="76200" marB="76200"/>
                </a:tc>
                <a:tc>
                  <a:txBody>
                    <a:bodyPr/>
                    <a:lstStyle/>
                    <a:p>
                      <a:pPr algn="l" fontAlgn="t"/>
                      <a:r>
                        <a:rPr kumimoji="0" lang="en-US" kern="1200" dirty="0">
                          <a:solidFill>
                            <a:schemeClr val="dk1"/>
                          </a:solidFill>
                          <a:effectLst/>
                          <a:latin typeface="+mn-lt"/>
                          <a:ea typeface="+mn-ea"/>
                          <a:cs typeface="+mn-cs"/>
                        </a:rPr>
                        <a:t>SELECT * FROM Customers WHERE City LIKE 's%';</a:t>
                      </a:r>
                    </a:p>
                  </a:txBody>
                  <a:tcPr marL="76200" marR="76200" marT="76200" marB="76200"/>
                </a:tc>
                <a:extLst>
                  <a:ext uri="{0D108BD9-81ED-4DB2-BD59-A6C34878D82A}">
                    <a16:rowId xmlns:a16="http://schemas.microsoft.com/office/drawing/2014/main" val="1376531199"/>
                  </a:ext>
                </a:extLst>
              </a:tr>
              <a:tr h="884420">
                <a:tc>
                  <a:txBody>
                    <a:bodyPr/>
                    <a:lstStyle/>
                    <a:p>
                      <a:pPr algn="l" fontAlgn="t"/>
                      <a:r>
                        <a:rPr lang="en-US">
                          <a:effectLst/>
                        </a:rPr>
                        <a:t>IN</a:t>
                      </a:r>
                    </a:p>
                  </a:txBody>
                  <a:tcPr marL="152400" marR="76200" marT="76200" marB="76200"/>
                </a:tc>
                <a:tc>
                  <a:txBody>
                    <a:bodyPr/>
                    <a:lstStyle/>
                    <a:p>
                      <a:pPr algn="l" fontAlgn="t"/>
                      <a:r>
                        <a:rPr lang="en-US">
                          <a:effectLst/>
                        </a:rPr>
                        <a:t>To specify multiple possible values for a column</a:t>
                      </a:r>
                    </a:p>
                  </a:txBody>
                  <a:tcPr marL="76200" marR="76200" marT="76200" marB="76200"/>
                </a:tc>
                <a:tc>
                  <a:txBody>
                    <a:bodyPr/>
                    <a:lstStyle/>
                    <a:p>
                      <a:r>
                        <a:rPr lang="en-US" dirty="0"/>
                        <a:t>SELECT * FROM Customers WHERE City IN ('</a:t>
                      </a:r>
                      <a:r>
                        <a:rPr lang="en-US" dirty="0" err="1"/>
                        <a:t>Paris','London</a:t>
                      </a:r>
                      <a:r>
                        <a:rPr lang="en-US" dirty="0"/>
                        <a:t>');</a:t>
                      </a:r>
                      <a:endParaRPr lang="en-PK" dirty="0"/>
                    </a:p>
                  </a:txBody>
                  <a:tcPr/>
                </a:tc>
                <a:extLst>
                  <a:ext uri="{0D108BD9-81ED-4DB2-BD59-A6C34878D82A}">
                    <a16:rowId xmlns:a16="http://schemas.microsoft.com/office/drawing/2014/main" val="2539287360"/>
                  </a:ext>
                </a:extLst>
              </a:tr>
            </a:tbl>
          </a:graphicData>
        </a:graphic>
      </p:graphicFrame>
    </p:spTree>
    <p:extLst>
      <p:ext uri="{BB962C8B-B14F-4D97-AF65-F5344CB8AC3E}">
        <p14:creationId xmlns:p14="http://schemas.microsoft.com/office/powerpoint/2010/main" val="3096289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C21B-6A2A-4358-AB87-F87F0EB807FF}"/>
              </a:ext>
            </a:extLst>
          </p:cNvPr>
          <p:cNvSpPr>
            <a:spLocks noGrp="1"/>
          </p:cNvSpPr>
          <p:nvPr>
            <p:ph type="title"/>
          </p:nvPr>
        </p:nvSpPr>
        <p:spPr>
          <a:xfrm>
            <a:off x="609600" y="260570"/>
            <a:ext cx="9956800" cy="794507"/>
          </a:xfrm>
        </p:spPr>
        <p:txBody>
          <a:bodyPr/>
          <a:lstStyle/>
          <a:p>
            <a:r>
              <a:rPr lang="en-US" dirty="0"/>
              <a:t>Null in </a:t>
            </a:r>
            <a:r>
              <a:rPr lang="en-US" dirty="0" err="1"/>
              <a:t>mysql</a:t>
            </a:r>
            <a:endParaRPr lang="en-PK" dirty="0"/>
          </a:p>
        </p:txBody>
      </p:sp>
      <p:sp>
        <p:nvSpPr>
          <p:cNvPr id="3" name="Content Placeholder 2">
            <a:extLst>
              <a:ext uri="{FF2B5EF4-FFF2-40B4-BE49-F238E27FC236}">
                <a16:creationId xmlns:a16="http://schemas.microsoft.com/office/drawing/2014/main" id="{595B10D7-2534-4250-92CB-13D85FE87B4A}"/>
              </a:ext>
            </a:extLst>
          </p:cNvPr>
          <p:cNvSpPr>
            <a:spLocks noGrp="1"/>
          </p:cNvSpPr>
          <p:nvPr>
            <p:ph sz="quarter" idx="1"/>
          </p:nvPr>
        </p:nvSpPr>
        <p:spPr>
          <a:xfrm>
            <a:off x="609600" y="1223889"/>
            <a:ext cx="6607126" cy="5250063"/>
          </a:xfrm>
        </p:spPr>
        <p:txBody>
          <a:bodyPr/>
          <a:lstStyle/>
          <a:p>
            <a:pPr algn="l"/>
            <a:r>
              <a:rPr lang="en-US" b="1" i="0" dirty="0">
                <a:solidFill>
                  <a:srgbClr val="222222"/>
                </a:solidFill>
                <a:effectLst/>
                <a:latin typeface="Source Sans Pro" panose="020B0503030403020204" pitchFamily="34" charset="0"/>
              </a:rPr>
              <a:t>Null as a Value</a:t>
            </a:r>
          </a:p>
          <a:p>
            <a:pPr algn="l"/>
            <a:r>
              <a:rPr lang="en-US" b="0" i="0" dirty="0">
                <a:solidFill>
                  <a:srgbClr val="222222"/>
                </a:solidFill>
                <a:effectLst/>
                <a:latin typeface="Source Sans Pro" panose="020B0503030403020204" pitchFamily="34" charset="0"/>
              </a:rPr>
              <a:t>In simple terms, NULL is simply a place holder for data that does not exist. When performing insert operations on tables, they will be times when some field values will not be available.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NULL is not a data type</a:t>
            </a:r>
            <a:r>
              <a:rPr lang="en-US" b="0" i="0" dirty="0">
                <a:solidFill>
                  <a:srgbClr val="222222"/>
                </a:solidFill>
                <a:effectLst/>
                <a:latin typeface="Source Sans Pro" panose="020B0503030403020204" pitchFamily="34" charset="0"/>
              </a:rPr>
              <a:t> – this means it is not recognized as an “int”, “date” or any other defined data type.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Arithmetic operations</a:t>
            </a:r>
            <a:r>
              <a:rPr lang="en-US" b="0" i="0" dirty="0">
                <a:solidFill>
                  <a:srgbClr val="222222"/>
                </a:solidFill>
                <a:effectLst/>
                <a:latin typeface="Source Sans Pro" panose="020B0503030403020204" pitchFamily="34" charset="0"/>
              </a:rPr>
              <a:t> involving </a:t>
            </a:r>
            <a:r>
              <a:rPr lang="en-US" b="1" i="0" dirty="0">
                <a:solidFill>
                  <a:srgbClr val="222222"/>
                </a:solidFill>
                <a:effectLst/>
                <a:latin typeface="Source Sans Pro" panose="020B0503030403020204" pitchFamily="34" charset="0"/>
              </a:rPr>
              <a:t>NULL</a:t>
            </a:r>
            <a:r>
              <a:rPr lang="en-US" b="0" i="0" dirty="0">
                <a:solidFill>
                  <a:srgbClr val="222222"/>
                </a:solidFill>
                <a:effectLst/>
                <a:latin typeface="Source Sans Pro" panose="020B0503030403020204" pitchFamily="34" charset="0"/>
              </a:rPr>
              <a:t> always </a:t>
            </a:r>
            <a:r>
              <a:rPr lang="en-US" b="1" i="0" dirty="0">
                <a:solidFill>
                  <a:srgbClr val="222222"/>
                </a:solidFill>
                <a:effectLst/>
                <a:latin typeface="Source Sans Pro" panose="020B0503030403020204" pitchFamily="34" charset="0"/>
              </a:rPr>
              <a:t>return NULL</a:t>
            </a:r>
            <a:r>
              <a:rPr lang="en-US" b="0" i="0" dirty="0">
                <a:solidFill>
                  <a:srgbClr val="222222"/>
                </a:solidFill>
                <a:effectLst/>
                <a:latin typeface="Source Sans Pro" panose="020B0503030403020204" pitchFamily="34" charset="0"/>
              </a:rPr>
              <a:t> for example, 69 + NULL = NULL.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All </a:t>
            </a:r>
            <a:r>
              <a:rPr lang="en-US" b="1" i="0" dirty="0">
                <a:solidFill>
                  <a:srgbClr val="222222"/>
                </a:solidFill>
                <a:effectLst/>
                <a:latin typeface="Source Sans Pro" panose="020B0503030403020204" pitchFamily="34" charset="0"/>
              </a:rPr>
              <a:t>aggregate functions</a:t>
            </a:r>
            <a:r>
              <a:rPr lang="en-US" b="0" i="0" dirty="0">
                <a:solidFill>
                  <a:srgbClr val="222222"/>
                </a:solidFill>
                <a:effectLst/>
                <a:latin typeface="Source Sans Pro" panose="020B0503030403020204" pitchFamily="34" charset="0"/>
              </a:rPr>
              <a:t> </a:t>
            </a:r>
            <a:r>
              <a:rPr lang="en-US" b="1" i="0" dirty="0">
                <a:solidFill>
                  <a:srgbClr val="222222"/>
                </a:solidFill>
                <a:effectLst/>
                <a:latin typeface="Source Sans Pro" panose="020B0503030403020204" pitchFamily="34" charset="0"/>
              </a:rPr>
              <a:t>affect only rows that do not have NULL values</a:t>
            </a:r>
            <a:r>
              <a:rPr lang="en-US" b="0" i="0" dirty="0">
                <a:solidFill>
                  <a:srgbClr val="222222"/>
                </a:solidFill>
                <a:effectLst/>
                <a:latin typeface="Source Sans Pro" panose="020B0503030403020204" pitchFamily="34" charset="0"/>
              </a:rPr>
              <a:t>.</a:t>
            </a:r>
          </a:p>
          <a:p>
            <a:pPr algn="l"/>
            <a:endParaRPr lang="en-US" b="0" i="0" dirty="0">
              <a:solidFill>
                <a:srgbClr val="222222"/>
              </a:solidFill>
              <a:effectLst/>
              <a:latin typeface="Source Sans Pro" panose="020B0503030403020204" pitchFamily="34" charset="0"/>
            </a:endParaRPr>
          </a:p>
          <a:p>
            <a:endParaRPr lang="en-PK" dirty="0"/>
          </a:p>
        </p:txBody>
      </p:sp>
      <p:pic>
        <p:nvPicPr>
          <p:cNvPr id="1028" name="Picture 4" descr="MySQL IS NULL &amp; IS NOT NULL Tutorial with Examples">
            <a:extLst>
              <a:ext uri="{FF2B5EF4-FFF2-40B4-BE49-F238E27FC236}">
                <a16:creationId xmlns:a16="http://schemas.microsoft.com/office/drawing/2014/main" id="{860487D6-E74C-46FC-BD61-F16D590EB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268" y="200025"/>
            <a:ext cx="4053059"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IS NULL &amp; IS NOT NULL Tutorial with Examples">
            <a:extLst>
              <a:ext uri="{FF2B5EF4-FFF2-40B4-BE49-F238E27FC236}">
                <a16:creationId xmlns:a16="http://schemas.microsoft.com/office/drawing/2014/main" id="{13C2CE0E-D095-4459-B303-058D3F04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252" y="1999957"/>
            <a:ext cx="4264075" cy="20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83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409BFE-C63C-41D6-B134-E31FA21DE39C}"/>
              </a:ext>
            </a:extLst>
          </p:cNvPr>
          <p:cNvSpPr>
            <a:spLocks noGrp="1" noChangeArrowheads="1"/>
          </p:cNvSpPr>
          <p:nvPr>
            <p:ph type="title"/>
          </p:nvPr>
        </p:nvSpPr>
        <p:spPr>
          <a:xfrm>
            <a:off x="523562" y="155972"/>
            <a:ext cx="7772400" cy="836612"/>
          </a:xfrm>
        </p:spPr>
        <p:txBody>
          <a:bodyPr/>
          <a:lstStyle/>
          <a:p>
            <a:pPr eaLnBrk="1" hangingPunct="1"/>
            <a:r>
              <a:rPr lang="en-US" altLang="en-PK" dirty="0"/>
              <a:t>SQL Environment</a:t>
            </a:r>
          </a:p>
        </p:txBody>
      </p:sp>
      <p:sp>
        <p:nvSpPr>
          <p:cNvPr id="6147" name="Rectangle 3">
            <a:extLst>
              <a:ext uri="{FF2B5EF4-FFF2-40B4-BE49-F238E27FC236}">
                <a16:creationId xmlns:a16="http://schemas.microsoft.com/office/drawing/2014/main" id="{4C27A855-9237-48E4-BA0B-DE56F146A813}"/>
              </a:ext>
            </a:extLst>
          </p:cNvPr>
          <p:cNvSpPr>
            <a:spLocks noGrp="1" noChangeArrowheads="1"/>
          </p:cNvSpPr>
          <p:nvPr>
            <p:ph idx="1"/>
          </p:nvPr>
        </p:nvSpPr>
        <p:spPr>
          <a:xfrm>
            <a:off x="496956" y="992585"/>
            <a:ext cx="6677567" cy="5620250"/>
          </a:xfrm>
        </p:spPr>
        <p:txBody>
          <a:bodyPr>
            <a:normAutofit fontScale="92500" lnSpcReduction="10000"/>
          </a:bodyPr>
          <a:lstStyle/>
          <a:p>
            <a:pPr eaLnBrk="1" hangingPunct="1">
              <a:lnSpc>
                <a:spcPct val="90000"/>
              </a:lnSpc>
            </a:pPr>
            <a:r>
              <a:rPr lang="en-US" altLang="en-US" sz="2800" dirty="0">
                <a:latin typeface="Calibri" panose="020F0502020204030204" pitchFamily="34" charset="0"/>
                <a:cs typeface="Calibri" panose="020F0502020204030204" pitchFamily="34" charset="0"/>
              </a:rPr>
              <a:t>Catalog</a:t>
            </a:r>
            <a:r>
              <a:rPr lang="en-US" altLang="en-US" sz="2300" dirty="0">
                <a:latin typeface="Calibri" panose="020F0502020204030204" pitchFamily="34" charset="0"/>
                <a:cs typeface="Calibri" panose="020F0502020204030204" pitchFamily="34" charset="0"/>
              </a:rPr>
              <a:t> </a:t>
            </a:r>
          </a:p>
          <a:p>
            <a:pPr lvl="1" eaLnBrk="1" hangingPunct="1">
              <a:lnSpc>
                <a:spcPct val="90000"/>
              </a:lnSpc>
              <a:buFont typeface="Wingdings" panose="05000000000000000000" pitchFamily="2" charset="2"/>
              <a:buChar char="v"/>
            </a:pPr>
            <a:r>
              <a:rPr lang="en-US" altLang="en-US" sz="2300" dirty="0">
                <a:latin typeface="Calibri" panose="020F0502020204030204" pitchFamily="34" charset="0"/>
                <a:cs typeface="Calibri" panose="020F0502020204030204" pitchFamily="34" charset="0"/>
              </a:rPr>
              <a:t>A set of schemas that constitute the description of a database</a:t>
            </a:r>
          </a:p>
          <a:p>
            <a:pPr eaLnBrk="1" hangingPunct="1">
              <a:lnSpc>
                <a:spcPct val="90000"/>
              </a:lnSpc>
            </a:pPr>
            <a:r>
              <a:rPr lang="en-US" altLang="en-US" sz="2800" dirty="0">
                <a:latin typeface="Calibri" panose="020F0502020204030204" pitchFamily="34" charset="0"/>
                <a:cs typeface="Calibri" panose="020F0502020204030204" pitchFamily="34" charset="0"/>
              </a:rPr>
              <a:t>Schema</a:t>
            </a:r>
          </a:p>
          <a:p>
            <a:pPr lvl="1" eaLnBrk="1" hangingPunct="1">
              <a:lnSpc>
                <a:spcPct val="90000"/>
              </a:lnSpc>
              <a:buFont typeface="Wingdings" panose="05000000000000000000" pitchFamily="2" charset="2"/>
              <a:buChar char="v"/>
            </a:pPr>
            <a:r>
              <a:rPr lang="en-US" altLang="en-US" sz="2300" dirty="0">
                <a:latin typeface="Calibri" panose="020F0502020204030204" pitchFamily="34" charset="0"/>
                <a:cs typeface="Calibri" panose="020F0502020204030204" pitchFamily="34" charset="0"/>
              </a:rPr>
              <a:t>The structure that contains descriptions of objects created by a user (base tables, views, constraints)</a:t>
            </a:r>
          </a:p>
          <a:p>
            <a:pPr eaLnBrk="1" hangingPunct="1">
              <a:lnSpc>
                <a:spcPct val="90000"/>
              </a:lnSpc>
            </a:pPr>
            <a:r>
              <a:rPr lang="en-US" altLang="en-US" sz="2800" dirty="0">
                <a:latin typeface="Calibri" panose="020F0502020204030204" pitchFamily="34" charset="0"/>
                <a:cs typeface="Calibri" panose="020F0502020204030204" pitchFamily="34" charset="0"/>
              </a:rPr>
              <a:t>Data Definition Language (DDL)</a:t>
            </a:r>
          </a:p>
          <a:p>
            <a:pPr lvl="1" eaLnBrk="1" hangingPunct="1">
              <a:lnSpc>
                <a:spcPct val="90000"/>
              </a:lnSpc>
              <a:buFont typeface="Wingdings" panose="05000000000000000000" pitchFamily="2" charset="2"/>
              <a:buChar char="v"/>
            </a:pPr>
            <a:r>
              <a:rPr lang="en-US" altLang="en-US" sz="2300" dirty="0">
                <a:latin typeface="Calibri" panose="020F0502020204030204" pitchFamily="34" charset="0"/>
                <a:cs typeface="Calibri" panose="020F0502020204030204" pitchFamily="34" charset="0"/>
              </a:rPr>
              <a:t>Commands that define a database, including creating, altering, and dropping tables and establishing constraints</a:t>
            </a:r>
          </a:p>
          <a:p>
            <a:pPr eaLnBrk="1" hangingPunct="1">
              <a:lnSpc>
                <a:spcPct val="90000"/>
              </a:lnSpc>
            </a:pPr>
            <a:r>
              <a:rPr lang="en-US" altLang="en-US" sz="2800" dirty="0">
                <a:solidFill>
                  <a:schemeClr val="tx1"/>
                </a:solidFill>
                <a:latin typeface="Calibri" panose="020F0502020204030204" pitchFamily="34" charset="0"/>
                <a:cs typeface="Calibri" panose="020F0502020204030204" pitchFamily="34" charset="0"/>
              </a:rPr>
              <a:t>Data Manipulation Language (DML) – our focus</a:t>
            </a:r>
          </a:p>
          <a:p>
            <a:pPr lvl="1" eaLnBrk="1" hangingPunct="1">
              <a:lnSpc>
                <a:spcPct val="90000"/>
              </a:lnSpc>
              <a:buFont typeface="Wingdings" panose="05000000000000000000" pitchFamily="2" charset="2"/>
              <a:buChar char="v"/>
            </a:pPr>
            <a:r>
              <a:rPr lang="en-US" altLang="en-US" sz="2300" dirty="0">
                <a:solidFill>
                  <a:schemeClr val="tx1"/>
                </a:solidFill>
                <a:latin typeface="Calibri" panose="020F0502020204030204" pitchFamily="34" charset="0"/>
                <a:cs typeface="Calibri" panose="020F0502020204030204" pitchFamily="34" charset="0"/>
              </a:rPr>
              <a:t>Commands that maintain and query a database</a:t>
            </a:r>
          </a:p>
          <a:p>
            <a:pPr eaLnBrk="1" hangingPunct="1">
              <a:lnSpc>
                <a:spcPct val="90000"/>
              </a:lnSpc>
            </a:pPr>
            <a:r>
              <a:rPr lang="en-US" altLang="en-US" sz="2800" dirty="0">
                <a:latin typeface="Calibri" panose="020F0502020204030204" pitchFamily="34" charset="0"/>
                <a:cs typeface="Calibri" panose="020F0502020204030204" pitchFamily="34" charset="0"/>
              </a:rPr>
              <a:t>Data Control Language (DCL)</a:t>
            </a:r>
          </a:p>
          <a:p>
            <a:pPr lvl="1" eaLnBrk="1" hangingPunct="1">
              <a:lnSpc>
                <a:spcPct val="90000"/>
              </a:lnSpc>
              <a:buFont typeface="Wingdings" panose="05000000000000000000" pitchFamily="2" charset="2"/>
              <a:buChar char="v"/>
            </a:pPr>
            <a:r>
              <a:rPr lang="en-US" altLang="en-US" sz="2300" dirty="0">
                <a:latin typeface="Calibri" panose="020F0502020204030204" pitchFamily="34" charset="0"/>
                <a:cs typeface="Calibri" panose="020F0502020204030204" pitchFamily="34" charset="0"/>
              </a:rPr>
              <a:t>Commands that control a database, including administering privileges and committing data</a:t>
            </a:r>
          </a:p>
        </p:txBody>
      </p:sp>
      <p:pic>
        <p:nvPicPr>
          <p:cNvPr id="2" name="Picture 2" descr="SQL | DDL, DQL, DML, DCL and TCL Commands - GeeksforGeeks">
            <a:extLst>
              <a:ext uri="{FF2B5EF4-FFF2-40B4-BE49-F238E27FC236}">
                <a16:creationId xmlns:a16="http://schemas.microsoft.com/office/drawing/2014/main" id="{74ABDF0E-A59D-D7D2-A04D-2DBA6D37A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606" y="485775"/>
            <a:ext cx="5326865" cy="6372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20DD-BD00-4776-B40A-FC7FE191B0D2}"/>
              </a:ext>
            </a:extLst>
          </p:cNvPr>
          <p:cNvSpPr>
            <a:spLocks noGrp="1"/>
          </p:cNvSpPr>
          <p:nvPr>
            <p:ph type="title"/>
          </p:nvPr>
        </p:nvSpPr>
        <p:spPr/>
        <p:txBody>
          <a:bodyPr/>
          <a:lstStyle/>
          <a:p>
            <a:r>
              <a:rPr lang="en-US" dirty="0"/>
              <a:t>Null in </a:t>
            </a:r>
            <a:r>
              <a:rPr lang="en-US" dirty="0" err="1"/>
              <a:t>mysql</a:t>
            </a:r>
            <a:endParaRPr lang="en-PK" dirty="0"/>
          </a:p>
        </p:txBody>
      </p:sp>
      <p:sp>
        <p:nvSpPr>
          <p:cNvPr id="3" name="Content Placeholder 2">
            <a:extLst>
              <a:ext uri="{FF2B5EF4-FFF2-40B4-BE49-F238E27FC236}">
                <a16:creationId xmlns:a16="http://schemas.microsoft.com/office/drawing/2014/main" id="{7050BB8E-0225-49D2-8D63-1BD757B6754E}"/>
              </a:ext>
            </a:extLst>
          </p:cNvPr>
          <p:cNvSpPr>
            <a:spLocks noGrp="1"/>
          </p:cNvSpPr>
          <p:nvPr>
            <p:ph sz="quarter" idx="1"/>
          </p:nvPr>
        </p:nvSpPr>
        <p:spPr/>
        <p:txBody>
          <a:bodyPr/>
          <a:lstStyle/>
          <a:p>
            <a:pPr algn="l">
              <a:buFont typeface="Arial" panose="020B0604020202020204" pitchFamily="34" charset="0"/>
              <a:buChar char="•"/>
            </a:pPr>
            <a:r>
              <a:rPr lang="en-US" b="1" i="1" dirty="0">
                <a:solidFill>
                  <a:srgbClr val="222222"/>
                </a:solidFill>
                <a:effectLst/>
                <a:latin typeface="Source Sans Pro" panose="020B0503030403020204" pitchFamily="34" charset="0"/>
              </a:rPr>
              <a:t>“IS NULL”</a:t>
            </a:r>
            <a:r>
              <a:rPr lang="en-US" b="0" i="0" dirty="0">
                <a:solidFill>
                  <a:srgbClr val="222222"/>
                </a:solidFill>
                <a:effectLst/>
                <a:latin typeface="Source Sans Pro" panose="020B0503030403020204" pitchFamily="34" charset="0"/>
              </a:rPr>
              <a:t> is the keyword that performs the Boolean comparison. It returns true if the supplied value is NULL and false if the supplied value is not NULL.</a:t>
            </a:r>
          </a:p>
          <a:p>
            <a:pPr algn="l">
              <a:buFont typeface="Arial" panose="020B0604020202020204" pitchFamily="34" charset="0"/>
              <a:buChar char="•"/>
            </a:pP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b="0" i="0" dirty="0">
                <a:solidFill>
                  <a:srgbClr val="222222"/>
                </a:solidFill>
                <a:effectLst/>
                <a:latin typeface="Source Sans Pro" panose="020B0503030403020204" pitchFamily="34" charset="0"/>
              </a:rPr>
              <a:t>SELECT * FROM members WHERE </a:t>
            </a:r>
            <a:r>
              <a:rPr lang="en-US" b="0" i="0" dirty="0" err="1">
                <a:solidFill>
                  <a:srgbClr val="222222"/>
                </a:solidFill>
                <a:effectLst/>
                <a:latin typeface="Source Sans Pro" panose="020B0503030403020204" pitchFamily="34" charset="0"/>
              </a:rPr>
              <a:t>contact_number</a:t>
            </a:r>
            <a:r>
              <a:rPr lang="en-US" b="0" i="0" dirty="0">
                <a:solidFill>
                  <a:srgbClr val="222222"/>
                </a:solidFill>
                <a:effectLst/>
                <a:latin typeface="Source Sans Pro" panose="020B0503030403020204" pitchFamily="34" charset="0"/>
              </a:rPr>
              <a:t> IS NULL;</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1" i="1" dirty="0">
                <a:solidFill>
                  <a:srgbClr val="222222"/>
                </a:solidFill>
                <a:effectLst/>
                <a:latin typeface="Source Sans Pro" panose="020B0503030403020204" pitchFamily="34" charset="0"/>
              </a:rPr>
              <a:t>“NOT NULL” </a:t>
            </a:r>
            <a:r>
              <a:rPr lang="en-US" b="0" i="0" dirty="0">
                <a:solidFill>
                  <a:srgbClr val="222222"/>
                </a:solidFill>
                <a:effectLst/>
                <a:latin typeface="Source Sans Pro" panose="020B0503030403020204" pitchFamily="34" charset="0"/>
              </a:rPr>
              <a:t>is the keyword that performs the Boolean comparison. It returns true if the supplied value is not NULL and false if the supplied value is null.</a:t>
            </a:r>
          </a:p>
          <a:p>
            <a:pPr algn="l">
              <a:buFont typeface="Arial" panose="020B0604020202020204" pitchFamily="34" charset="0"/>
              <a:buChar char="•"/>
            </a:pPr>
            <a:endParaRPr lang="en-US" dirty="0">
              <a:solidFill>
                <a:srgbClr val="222222"/>
              </a:solidFill>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SELECT * FROM members WHERE </a:t>
            </a:r>
            <a:r>
              <a:rPr lang="en-US" b="0" i="0" dirty="0" err="1">
                <a:solidFill>
                  <a:srgbClr val="222222"/>
                </a:solidFill>
                <a:effectLst/>
                <a:latin typeface="Source Sans Pro" panose="020B0503030403020204" pitchFamily="34" charset="0"/>
              </a:rPr>
              <a:t>contact_number</a:t>
            </a:r>
            <a:r>
              <a:rPr lang="en-US" b="0" i="0" dirty="0">
                <a:solidFill>
                  <a:srgbClr val="222222"/>
                </a:solidFill>
                <a:effectLst/>
                <a:latin typeface="Source Sans Pro" panose="020B0503030403020204" pitchFamily="34" charset="0"/>
              </a:rPr>
              <a:t> IS NOT NULL;</a:t>
            </a:r>
          </a:p>
          <a:p>
            <a:endParaRPr lang="en-PK" dirty="0"/>
          </a:p>
        </p:txBody>
      </p:sp>
    </p:spTree>
    <p:extLst>
      <p:ext uri="{BB962C8B-B14F-4D97-AF65-F5344CB8AC3E}">
        <p14:creationId xmlns:p14="http://schemas.microsoft.com/office/powerpoint/2010/main" val="45068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067A-41C8-4DFE-9222-1D10F932304D}"/>
              </a:ext>
            </a:extLst>
          </p:cNvPr>
          <p:cNvSpPr>
            <a:spLocks noGrp="1"/>
          </p:cNvSpPr>
          <p:nvPr>
            <p:ph type="title"/>
          </p:nvPr>
        </p:nvSpPr>
        <p:spPr/>
        <p:txBody>
          <a:bodyPr/>
          <a:lstStyle/>
          <a:p>
            <a:r>
              <a:rPr lang="en-US" dirty="0"/>
              <a:t>Null in </a:t>
            </a:r>
            <a:r>
              <a:rPr lang="en-US" dirty="0" err="1"/>
              <a:t>mysql</a:t>
            </a:r>
            <a:endParaRPr lang="en-PK" dirty="0"/>
          </a:p>
        </p:txBody>
      </p:sp>
      <p:sp>
        <p:nvSpPr>
          <p:cNvPr id="3" name="Content Placeholder 2">
            <a:extLst>
              <a:ext uri="{FF2B5EF4-FFF2-40B4-BE49-F238E27FC236}">
                <a16:creationId xmlns:a16="http://schemas.microsoft.com/office/drawing/2014/main" id="{5F071BF4-E61D-4504-8FF6-462B72C5DFC5}"/>
              </a:ext>
            </a:extLst>
          </p:cNvPr>
          <p:cNvSpPr>
            <a:spLocks noGrp="1"/>
          </p:cNvSpPr>
          <p:nvPr>
            <p:ph sz="quarter"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NULL is a value place holder for optional table fields.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MySQL treats the NULL value differently from other data types. The NULL values when used in a condition evaluates to the false Boolean value.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NOT logical operate is used to test for Boolean values and evaluates to true if the Boolean value is false and false if the Boolean value is true.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NOT NULL clause is used to eliminate NULL values from a result set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Performing arithmetic operations on NULL values always returns NULL results.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comparison operators such as [, =, etc.] cannot be used to compare NULL values.</a:t>
            </a:r>
          </a:p>
          <a:p>
            <a:endParaRPr lang="en-PK" dirty="0"/>
          </a:p>
        </p:txBody>
      </p:sp>
    </p:spTree>
    <p:extLst>
      <p:ext uri="{BB962C8B-B14F-4D97-AF65-F5344CB8AC3E}">
        <p14:creationId xmlns:p14="http://schemas.microsoft.com/office/powerpoint/2010/main" val="1805296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4E11-4887-4F94-9DFB-CD34FACA29BE}"/>
              </a:ext>
            </a:extLst>
          </p:cNvPr>
          <p:cNvSpPr>
            <a:spLocks noGrp="1"/>
          </p:cNvSpPr>
          <p:nvPr>
            <p:ph type="title"/>
          </p:nvPr>
        </p:nvSpPr>
        <p:spPr/>
        <p:txBody>
          <a:bodyPr/>
          <a:lstStyle/>
          <a:p>
            <a:r>
              <a:rPr lang="en-US" dirty="0"/>
              <a:t>Alias</a:t>
            </a:r>
            <a:endParaRPr lang="en-PK" dirty="0"/>
          </a:p>
        </p:txBody>
      </p:sp>
      <p:sp>
        <p:nvSpPr>
          <p:cNvPr id="3" name="Content Placeholder 2">
            <a:extLst>
              <a:ext uri="{FF2B5EF4-FFF2-40B4-BE49-F238E27FC236}">
                <a16:creationId xmlns:a16="http://schemas.microsoft.com/office/drawing/2014/main" id="{3616FEDD-79B9-4F33-92AE-065313B73692}"/>
              </a:ext>
            </a:extLst>
          </p:cNvPr>
          <p:cNvSpPr>
            <a:spLocks noGrp="1"/>
          </p:cNvSpPr>
          <p:nvPr>
            <p:ph sz="quarter" idx="1"/>
          </p:nvPr>
        </p:nvSpPr>
        <p:spPr>
          <a:xfrm>
            <a:off x="503583" y="1600200"/>
            <a:ext cx="10919791" cy="4873752"/>
          </a:xfrm>
        </p:spPr>
        <p:txBody>
          <a:bodyPr/>
          <a:lstStyle/>
          <a:p>
            <a:pPr algn="l"/>
            <a:r>
              <a:rPr lang="en-US" b="0" i="0" dirty="0">
                <a:solidFill>
                  <a:srgbClr val="000000"/>
                </a:solidFill>
                <a:effectLst/>
                <a:latin typeface="Verdana" panose="020B0604030504040204" pitchFamily="34" charset="0"/>
              </a:rPr>
              <a:t>Aliases can be useful when:</a:t>
            </a:r>
          </a:p>
          <a:p>
            <a:pPr algn="l">
              <a:buFont typeface="Arial" panose="020B0604020202020204" pitchFamily="34" charset="0"/>
              <a:buChar char="•"/>
            </a:pPr>
            <a:r>
              <a:rPr lang="en-US" b="0" i="0" dirty="0">
                <a:solidFill>
                  <a:srgbClr val="000000"/>
                </a:solidFill>
                <a:effectLst/>
                <a:latin typeface="Verdana" panose="020B0604030504040204" pitchFamily="34" charset="0"/>
              </a:rPr>
              <a:t>There are more than one table involved in a query</a:t>
            </a:r>
          </a:p>
          <a:p>
            <a:pPr algn="l">
              <a:buFont typeface="Arial" panose="020B0604020202020204" pitchFamily="34" charset="0"/>
              <a:buChar char="•"/>
            </a:pPr>
            <a:r>
              <a:rPr lang="en-US" b="0" i="0" dirty="0">
                <a:solidFill>
                  <a:srgbClr val="000000"/>
                </a:solidFill>
                <a:effectLst/>
                <a:latin typeface="Verdana" panose="020B0604030504040204" pitchFamily="34" charset="0"/>
              </a:rPr>
              <a:t>Functions are used in the query</a:t>
            </a:r>
          </a:p>
          <a:p>
            <a:pPr algn="l">
              <a:buFont typeface="Arial" panose="020B0604020202020204" pitchFamily="34" charset="0"/>
              <a:buChar char="•"/>
            </a:pPr>
            <a:r>
              <a:rPr lang="en-US" b="0" i="0" dirty="0">
                <a:solidFill>
                  <a:srgbClr val="000000"/>
                </a:solidFill>
                <a:effectLst/>
                <a:latin typeface="Verdana" panose="020B0604030504040204" pitchFamily="34" charset="0"/>
              </a:rPr>
              <a:t>Column names are big or not very readable</a:t>
            </a:r>
          </a:p>
          <a:p>
            <a:pPr algn="l">
              <a:buFont typeface="Arial" panose="020B0604020202020204" pitchFamily="34" charset="0"/>
              <a:buChar char="•"/>
            </a:pPr>
            <a:r>
              <a:rPr lang="en-US" b="0" i="0" dirty="0">
                <a:solidFill>
                  <a:srgbClr val="000000"/>
                </a:solidFill>
                <a:effectLst/>
                <a:latin typeface="Verdana" panose="020B0604030504040204" pitchFamily="34" charset="0"/>
              </a:rPr>
              <a:t>Two or more columns are combined together</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o.OrderDate</a:t>
            </a:r>
            <a:r>
              <a:rPr lang="en-US" b="0" i="0" dirty="0">
                <a:solidFill>
                  <a:srgbClr val="000000"/>
                </a:solidFill>
                <a:effectLst/>
                <a:latin typeface="Consolas" panose="020B0609020204030204" pitchFamily="49" charset="0"/>
              </a:rPr>
              <a:t> </a:t>
            </a:r>
            <a:r>
              <a:rPr lang="en-US" dirty="0">
                <a:solidFill>
                  <a:srgbClr val="0000CD"/>
                </a:solidFill>
                <a:latin typeface="Consolas" panose="020B0609020204030204" pitchFamily="49" charset="0"/>
              </a:rPr>
              <a:t>AS</a:t>
            </a:r>
            <a:r>
              <a:rPr lang="en-US" b="0" i="0" dirty="0">
                <a:solidFill>
                  <a:srgbClr val="000000"/>
                </a:solidFill>
                <a:effectLst/>
                <a:latin typeface="Consolas" panose="020B0609020204030204" pitchFamily="49" charset="0"/>
              </a:rPr>
              <a:t> </a:t>
            </a:r>
            <a:r>
              <a:rPr lang="en-US" dirty="0">
                <a:solidFill>
                  <a:srgbClr val="A52A2A"/>
                </a:solidFill>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dirty="0">
                <a:solidFill>
                  <a:srgbClr val="A52A2A"/>
                </a:solidFill>
                <a:latin typeface="Consolas" panose="020B0609020204030204" pitchFamily="49" charset="0"/>
              </a:rPr>
              <a:t>date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c.CustomerName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c, Orders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o</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c.CustomerName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'Around the Horn'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c.CustomerID</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o.CustomerID</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endParaRPr lang="en-PK" dirty="0"/>
          </a:p>
        </p:txBody>
      </p:sp>
    </p:spTree>
    <p:extLst>
      <p:ext uri="{BB962C8B-B14F-4D97-AF65-F5344CB8AC3E}">
        <p14:creationId xmlns:p14="http://schemas.microsoft.com/office/powerpoint/2010/main" val="1414398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13EC-EFEC-4D78-93E1-9EBD73FECB4C}"/>
              </a:ext>
            </a:extLst>
          </p:cNvPr>
          <p:cNvSpPr>
            <a:spLocks noGrp="1"/>
          </p:cNvSpPr>
          <p:nvPr>
            <p:ph type="title"/>
          </p:nvPr>
        </p:nvSpPr>
        <p:spPr/>
        <p:txBody>
          <a:bodyPr/>
          <a:lstStyle/>
          <a:p>
            <a:r>
              <a:rPr lang="en-US" b="0" i="0" dirty="0">
                <a:solidFill>
                  <a:srgbClr val="212529"/>
                </a:solidFill>
                <a:effectLst/>
                <a:latin typeface="system-ui"/>
              </a:rPr>
              <a:t>SET Operations in SQL</a:t>
            </a:r>
            <a:endParaRPr lang="en-PK" dirty="0"/>
          </a:p>
        </p:txBody>
      </p:sp>
      <p:sp>
        <p:nvSpPr>
          <p:cNvPr id="3" name="Content Placeholder 2">
            <a:extLst>
              <a:ext uri="{FF2B5EF4-FFF2-40B4-BE49-F238E27FC236}">
                <a16:creationId xmlns:a16="http://schemas.microsoft.com/office/drawing/2014/main" id="{056E2A44-38C7-4586-879F-CDF9828EEA4A}"/>
              </a:ext>
            </a:extLst>
          </p:cNvPr>
          <p:cNvSpPr>
            <a:spLocks noGrp="1"/>
          </p:cNvSpPr>
          <p:nvPr>
            <p:ph sz="quarter" idx="1"/>
          </p:nvPr>
        </p:nvSpPr>
        <p:spPr/>
        <p:txBody>
          <a:bodyPr/>
          <a:lstStyle/>
          <a:p>
            <a:pPr algn="l"/>
            <a:r>
              <a:rPr lang="en-US" b="0" i="0" dirty="0">
                <a:solidFill>
                  <a:srgbClr val="212529"/>
                </a:solidFill>
                <a:effectLst/>
                <a:latin typeface="system-ui"/>
              </a:rPr>
              <a:t>SQL supports few Set operations which can be performed on the table data. These are used to get meaningful results from data stored in the table, under different special conditions.</a:t>
            </a:r>
          </a:p>
          <a:p>
            <a:pPr algn="l">
              <a:buFont typeface="+mj-lt"/>
              <a:buAutoNum type="arabicPeriod"/>
            </a:pPr>
            <a:r>
              <a:rPr lang="en-US" b="0" i="0" dirty="0">
                <a:solidFill>
                  <a:srgbClr val="212529"/>
                </a:solidFill>
                <a:effectLst/>
                <a:latin typeface="system-ui"/>
              </a:rPr>
              <a:t>UNION</a:t>
            </a:r>
          </a:p>
          <a:p>
            <a:pPr algn="l">
              <a:buFont typeface="+mj-lt"/>
              <a:buAutoNum type="arabicPeriod"/>
            </a:pPr>
            <a:r>
              <a:rPr lang="en-US" b="0" i="0" dirty="0">
                <a:solidFill>
                  <a:srgbClr val="212529"/>
                </a:solidFill>
                <a:effectLst/>
                <a:latin typeface="system-ui"/>
              </a:rPr>
              <a:t>UNION ALL</a:t>
            </a:r>
          </a:p>
          <a:p>
            <a:pPr algn="l">
              <a:buFont typeface="+mj-lt"/>
              <a:buAutoNum type="arabicPeriod"/>
            </a:pPr>
            <a:r>
              <a:rPr lang="en-US" b="0" i="0" dirty="0">
                <a:solidFill>
                  <a:srgbClr val="212529"/>
                </a:solidFill>
                <a:effectLst/>
                <a:latin typeface="system-ui"/>
              </a:rPr>
              <a:t>INTERSECT</a:t>
            </a:r>
          </a:p>
          <a:p>
            <a:pPr algn="l">
              <a:buFont typeface="+mj-lt"/>
              <a:buAutoNum type="arabicPeriod"/>
            </a:pPr>
            <a:r>
              <a:rPr lang="en-US" b="0" i="0" dirty="0">
                <a:solidFill>
                  <a:srgbClr val="212529"/>
                </a:solidFill>
                <a:effectLst/>
                <a:latin typeface="system-ui"/>
              </a:rPr>
              <a:t>MINUS</a:t>
            </a:r>
          </a:p>
          <a:p>
            <a:endParaRPr lang="en-PK" dirty="0"/>
          </a:p>
        </p:txBody>
      </p:sp>
    </p:spTree>
    <p:extLst>
      <p:ext uri="{BB962C8B-B14F-4D97-AF65-F5344CB8AC3E}">
        <p14:creationId xmlns:p14="http://schemas.microsoft.com/office/powerpoint/2010/main" val="3587273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C0DD-DCF4-47FE-AE47-05C7C214BDD7}"/>
              </a:ext>
            </a:extLst>
          </p:cNvPr>
          <p:cNvSpPr>
            <a:spLocks noGrp="1"/>
          </p:cNvSpPr>
          <p:nvPr>
            <p:ph type="title"/>
          </p:nvPr>
        </p:nvSpPr>
        <p:spPr>
          <a:xfrm>
            <a:off x="609600" y="274638"/>
            <a:ext cx="9956800" cy="719973"/>
          </a:xfrm>
        </p:spPr>
        <p:txBody>
          <a:bodyPr/>
          <a:lstStyle/>
          <a:p>
            <a:r>
              <a:rPr lang="en-US" dirty="0"/>
              <a:t>UNION</a:t>
            </a:r>
            <a:endParaRPr lang="en-PK" dirty="0"/>
          </a:p>
        </p:txBody>
      </p:sp>
      <p:sp>
        <p:nvSpPr>
          <p:cNvPr id="3" name="Content Placeholder 2">
            <a:extLst>
              <a:ext uri="{FF2B5EF4-FFF2-40B4-BE49-F238E27FC236}">
                <a16:creationId xmlns:a16="http://schemas.microsoft.com/office/drawing/2014/main" id="{7987B35D-779A-4FD6-9A09-1F820B2897F5}"/>
              </a:ext>
            </a:extLst>
          </p:cNvPr>
          <p:cNvSpPr>
            <a:spLocks noGrp="1"/>
          </p:cNvSpPr>
          <p:nvPr>
            <p:ph sz="quarter" idx="1"/>
          </p:nvPr>
        </p:nvSpPr>
        <p:spPr>
          <a:xfrm>
            <a:off x="609600" y="994611"/>
            <a:ext cx="10972800" cy="5479341"/>
          </a:xfrm>
        </p:spPr>
        <p:txBody>
          <a:bodyPr/>
          <a:lstStyle/>
          <a:p>
            <a:r>
              <a:rPr lang="en-US" dirty="0"/>
              <a:t>UNION is used to combine the results of two or more SELECT statements. However it will eliminate duplicate rows from its </a:t>
            </a:r>
            <a:r>
              <a:rPr lang="en-US" dirty="0" err="1"/>
              <a:t>resultset</a:t>
            </a:r>
            <a:r>
              <a:rPr lang="en-US" dirty="0"/>
              <a:t>. In case of union, number of columns and datatype must be same in both the tables, on which UNION operation is being applied.</a:t>
            </a:r>
          </a:p>
          <a:p>
            <a:r>
              <a:rPr lang="en-US" dirty="0"/>
              <a:t>SELECT * FROM First </a:t>
            </a:r>
          </a:p>
          <a:p>
            <a:r>
              <a:rPr lang="en-US" dirty="0"/>
              <a:t>UNION</a:t>
            </a:r>
          </a:p>
          <a:p>
            <a:r>
              <a:rPr lang="en-US" dirty="0"/>
              <a:t>SELECT * FROM Second;</a:t>
            </a:r>
          </a:p>
          <a:p>
            <a:pPr marL="0" indent="0">
              <a:buNone/>
            </a:pPr>
            <a:r>
              <a:rPr lang="en-US" sz="3000" cap="small" dirty="0">
                <a:solidFill>
                  <a:schemeClr val="tx2"/>
                </a:solidFill>
                <a:latin typeface="+mj-lt"/>
                <a:ea typeface="+mj-ea"/>
                <a:cs typeface="+mj-cs"/>
              </a:rPr>
              <a:t>Union all</a:t>
            </a:r>
          </a:p>
          <a:p>
            <a:r>
              <a:rPr lang="en-US" b="0" i="0" dirty="0">
                <a:solidFill>
                  <a:srgbClr val="212529"/>
                </a:solidFill>
                <a:effectLst/>
                <a:latin typeface="system-ui"/>
              </a:rPr>
              <a:t>This operation is similar to Union. But it also shows the duplicate rows.</a:t>
            </a:r>
          </a:p>
          <a:p>
            <a:r>
              <a:rPr lang="en-US" dirty="0"/>
              <a:t>SELECT * FROM First UNION ALL SELECT * FROM Second;</a:t>
            </a:r>
          </a:p>
          <a:p>
            <a:endParaRPr lang="en-PK" dirty="0"/>
          </a:p>
        </p:txBody>
      </p:sp>
    </p:spTree>
    <p:extLst>
      <p:ext uri="{BB962C8B-B14F-4D97-AF65-F5344CB8AC3E}">
        <p14:creationId xmlns:p14="http://schemas.microsoft.com/office/powerpoint/2010/main" val="1631922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046E9-9F92-421D-8057-B1826B5668A1}"/>
              </a:ext>
            </a:extLst>
          </p:cNvPr>
          <p:cNvSpPr>
            <a:spLocks noGrp="1"/>
          </p:cNvSpPr>
          <p:nvPr>
            <p:ph sz="quarter" idx="1"/>
          </p:nvPr>
        </p:nvSpPr>
        <p:spPr>
          <a:xfrm>
            <a:off x="513347" y="270710"/>
            <a:ext cx="11165305" cy="6316579"/>
          </a:xfrm>
        </p:spPr>
        <p:txBody>
          <a:bodyPr>
            <a:normAutofit/>
          </a:bodyPr>
          <a:lstStyle/>
          <a:p>
            <a:endParaRPr lang="en-US" dirty="0"/>
          </a:p>
          <a:p>
            <a:pPr marL="0" indent="0">
              <a:spcBef>
                <a:spcPct val="0"/>
              </a:spcBef>
              <a:buNone/>
            </a:pPr>
            <a:r>
              <a:rPr lang="en-US" sz="3000" cap="small" dirty="0">
                <a:solidFill>
                  <a:schemeClr val="tx2"/>
                </a:solidFill>
                <a:latin typeface="+mj-lt"/>
                <a:ea typeface="+mj-ea"/>
                <a:cs typeface="+mj-cs"/>
              </a:rPr>
              <a:t>INTERSECT</a:t>
            </a:r>
          </a:p>
          <a:p>
            <a:r>
              <a:rPr lang="en-US" dirty="0"/>
              <a:t>Intersect operation is used to combine two SELECT statements, but it only returns the records which are common from both SELECT statements. In case of Intersect the number of columns and datatype must be same.</a:t>
            </a:r>
          </a:p>
          <a:p>
            <a:r>
              <a:rPr lang="en-US" dirty="0"/>
              <a:t>NOTE: </a:t>
            </a:r>
            <a:r>
              <a:rPr lang="en-US" dirty="0">
                <a:solidFill>
                  <a:schemeClr val="accent1"/>
                </a:solidFill>
              </a:rPr>
              <a:t>MySQL does not support INTERSECT operator.</a:t>
            </a:r>
            <a:endParaRPr lang="en-US" dirty="0"/>
          </a:p>
          <a:p>
            <a:r>
              <a:rPr lang="en-US" dirty="0"/>
              <a:t>SELECT * FROM First </a:t>
            </a:r>
          </a:p>
          <a:p>
            <a:pPr marL="0" indent="0">
              <a:buNone/>
            </a:pPr>
            <a:r>
              <a:rPr lang="en-US" dirty="0"/>
              <a:t>INTERSECT SELECT * FROM Second;</a:t>
            </a:r>
          </a:p>
          <a:p>
            <a:pPr marL="0" indent="0">
              <a:buNone/>
            </a:pPr>
            <a:endParaRPr lang="en-US" dirty="0"/>
          </a:p>
          <a:p>
            <a:pPr marL="0" indent="0">
              <a:buNone/>
            </a:pPr>
            <a:r>
              <a:rPr lang="en-US" sz="3000" cap="small" dirty="0">
                <a:solidFill>
                  <a:schemeClr val="tx2"/>
                </a:solidFill>
                <a:latin typeface="+mj-lt"/>
                <a:ea typeface="+mj-ea"/>
                <a:cs typeface="+mj-cs"/>
              </a:rPr>
              <a:t>Minus</a:t>
            </a:r>
          </a:p>
          <a:p>
            <a:pPr marL="0" indent="0">
              <a:buNone/>
            </a:pPr>
            <a:r>
              <a:rPr kumimoji="0" lang="en-PK" altLang="en-PK" sz="2400" b="0" i="0" u="none" strike="noStrike" cap="none" normalizeH="0" baseline="0" dirty="0">
                <a:ln>
                  <a:noFill/>
                </a:ln>
                <a:solidFill>
                  <a:srgbClr val="212529"/>
                </a:solidFill>
                <a:effectLst/>
                <a:latin typeface="system-ui"/>
              </a:rPr>
              <a:t>The Minus operation combines results of two </a:t>
            </a:r>
            <a:r>
              <a:rPr kumimoji="0" lang="en-PK" altLang="en-PK" b="0" i="0" u="none" strike="noStrike" cap="none" normalizeH="0" baseline="0" dirty="0">
                <a:ln>
                  <a:noFill/>
                </a:ln>
                <a:solidFill>
                  <a:srgbClr val="D63384"/>
                </a:solidFill>
                <a:effectLst/>
                <a:latin typeface="var(--bs-font-monospace)"/>
              </a:rPr>
              <a:t>SELECT</a:t>
            </a:r>
            <a:r>
              <a:rPr kumimoji="0" lang="en-PK" altLang="en-PK" sz="2400" b="0" i="0" u="none" strike="noStrike" cap="none" normalizeH="0" baseline="0" dirty="0">
                <a:ln>
                  <a:noFill/>
                </a:ln>
                <a:solidFill>
                  <a:srgbClr val="212529"/>
                </a:solidFill>
                <a:effectLst/>
                <a:latin typeface="system-ui"/>
              </a:rPr>
              <a:t> statements and return only those in the final result, which belongs to the first set of the result.</a:t>
            </a:r>
            <a:r>
              <a:rPr kumimoji="0" lang="en-PK" altLang="en-PK" sz="1600" b="0" i="0" u="none" strike="noStrike" cap="none" normalizeH="0" baseline="0" dirty="0">
                <a:ln>
                  <a:noFill/>
                </a:ln>
                <a:solidFill>
                  <a:schemeClr val="tx1"/>
                </a:solidFill>
                <a:effectLst/>
              </a:rPr>
              <a:t> </a:t>
            </a:r>
            <a:endParaRPr kumimoji="0" lang="en-PK" altLang="en-PK" sz="2800" b="0" i="0" u="none" strike="noStrike" cap="none" normalizeH="0" baseline="0" dirty="0">
              <a:ln>
                <a:noFill/>
              </a:ln>
              <a:solidFill>
                <a:schemeClr val="tx1"/>
              </a:solidFill>
              <a:effectLst/>
              <a:latin typeface="Arial" panose="020B0604020202020204" pitchFamily="34" charset="0"/>
            </a:endParaRPr>
          </a:p>
          <a:p>
            <a:r>
              <a:rPr lang="en-US" dirty="0"/>
              <a:t>SELECT * FROM First MINUS SELECT * FROM Second;</a:t>
            </a:r>
            <a:endParaRPr lang="en-PK" dirty="0"/>
          </a:p>
        </p:txBody>
      </p:sp>
      <p:pic>
        <p:nvPicPr>
          <p:cNvPr id="5125" name="Picture 5" descr="intersect set operatoin in sql">
            <a:extLst>
              <a:ext uri="{FF2B5EF4-FFF2-40B4-BE49-F238E27FC236}">
                <a16:creationId xmlns:a16="http://schemas.microsoft.com/office/drawing/2014/main" id="{ACDFCD8B-D240-4FE9-B5A6-84DABC046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337" y="2323057"/>
            <a:ext cx="2630905" cy="1603248"/>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minus set operation in sql">
            <a:extLst>
              <a:ext uri="{FF2B5EF4-FFF2-40B4-BE49-F238E27FC236}">
                <a16:creationId xmlns:a16="http://schemas.microsoft.com/office/drawing/2014/main" id="{16C333A7-7DF7-462D-8AF9-68003CCB4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042" y="5181600"/>
            <a:ext cx="2743200" cy="140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20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3192-7FC5-4B19-9641-85A76ED8A90F}"/>
              </a:ext>
            </a:extLst>
          </p:cNvPr>
          <p:cNvSpPr>
            <a:spLocks noGrp="1"/>
          </p:cNvSpPr>
          <p:nvPr>
            <p:ph type="title"/>
          </p:nvPr>
        </p:nvSpPr>
        <p:spPr>
          <a:xfrm>
            <a:off x="609600" y="274638"/>
            <a:ext cx="9956800" cy="736015"/>
          </a:xfrm>
        </p:spPr>
        <p:txBody>
          <a:bodyPr/>
          <a:lstStyle/>
          <a:p>
            <a:r>
              <a:rPr lang="en-US" dirty="0"/>
              <a:t>Joins</a:t>
            </a:r>
            <a:endParaRPr lang="en-PK" dirty="0"/>
          </a:p>
        </p:txBody>
      </p:sp>
      <p:sp>
        <p:nvSpPr>
          <p:cNvPr id="3" name="Content Placeholder 2">
            <a:extLst>
              <a:ext uri="{FF2B5EF4-FFF2-40B4-BE49-F238E27FC236}">
                <a16:creationId xmlns:a16="http://schemas.microsoft.com/office/drawing/2014/main" id="{A7DA8D50-D25F-4C2E-9808-551988ABA5C8}"/>
              </a:ext>
            </a:extLst>
          </p:cNvPr>
          <p:cNvSpPr>
            <a:spLocks noGrp="1"/>
          </p:cNvSpPr>
          <p:nvPr>
            <p:ph sz="quarter" idx="1"/>
          </p:nvPr>
        </p:nvSpPr>
        <p:spPr>
          <a:xfrm>
            <a:off x="433137" y="882316"/>
            <a:ext cx="11268533" cy="5591636"/>
          </a:xfrm>
        </p:spPr>
        <p:txBody>
          <a:bodyPr>
            <a:normAutofit/>
          </a:bodyPr>
          <a:lstStyle/>
          <a:p>
            <a:r>
              <a:rPr lang="en-US" dirty="0"/>
              <a:t>A JOIN clause is used to combine rows from two or more tables, based on a related column between them.</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Orders.OrderDate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Orders.CustomerID</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lvl="0" indent="0" eaLnBrk="0" fontAlgn="base" hangingPunct="0">
              <a:spcBef>
                <a:spcPct val="0"/>
              </a:spcBef>
              <a:spcAft>
                <a:spcPct val="0"/>
              </a:spcAft>
              <a:buClrTx/>
              <a:buSzTx/>
              <a:buFontTx/>
              <a:buChar char="•"/>
            </a:pPr>
            <a:r>
              <a:rPr lang="en-PK" altLang="en-PK" dirty="0">
                <a:solidFill>
                  <a:srgbClr val="DC143C"/>
                </a:solidFill>
                <a:latin typeface="Consolas" panose="020B0609020204030204" pitchFamily="49" charset="0"/>
              </a:rPr>
              <a:t>INNER JOIN</a:t>
            </a:r>
            <a:r>
              <a:rPr lang="en-PK" altLang="en-PK" dirty="0">
                <a:solidFill>
                  <a:srgbClr val="000000"/>
                </a:solidFill>
                <a:latin typeface="Verdana" panose="020B0604030504040204" pitchFamily="34" charset="0"/>
              </a:rPr>
              <a:t>: Returns records that have matching values in both tables</a:t>
            </a:r>
          </a:p>
          <a:p>
            <a:pPr marL="0" lvl="0" indent="0" eaLnBrk="0" fontAlgn="base" hangingPunct="0">
              <a:spcBef>
                <a:spcPct val="0"/>
              </a:spcBef>
              <a:spcAft>
                <a:spcPct val="0"/>
              </a:spcAft>
              <a:buClrTx/>
              <a:buSzTx/>
              <a:buFontTx/>
              <a:buChar char="•"/>
            </a:pPr>
            <a:r>
              <a:rPr lang="en-PK" altLang="en-PK" dirty="0">
                <a:solidFill>
                  <a:srgbClr val="DC143C"/>
                </a:solidFill>
                <a:latin typeface="Consolas" panose="020B0609020204030204" pitchFamily="49" charset="0"/>
              </a:rPr>
              <a:t>LEFT JOIN</a:t>
            </a:r>
            <a:r>
              <a:rPr lang="en-PK" altLang="en-PK" dirty="0">
                <a:solidFill>
                  <a:srgbClr val="000000"/>
                </a:solidFill>
                <a:latin typeface="Verdana" panose="020B0604030504040204" pitchFamily="34" charset="0"/>
              </a:rPr>
              <a:t>: Returns all records from the left table, and the matched records from the right table</a:t>
            </a:r>
          </a:p>
          <a:p>
            <a:pPr marL="0" lvl="0" indent="0" eaLnBrk="0" fontAlgn="base" hangingPunct="0">
              <a:spcBef>
                <a:spcPct val="0"/>
              </a:spcBef>
              <a:spcAft>
                <a:spcPct val="0"/>
              </a:spcAft>
              <a:buClrTx/>
              <a:buSzTx/>
              <a:buFontTx/>
              <a:buChar char="•"/>
            </a:pPr>
            <a:r>
              <a:rPr lang="en-PK" altLang="en-PK" dirty="0">
                <a:solidFill>
                  <a:srgbClr val="DC143C"/>
                </a:solidFill>
                <a:latin typeface="Consolas" panose="020B0609020204030204" pitchFamily="49" charset="0"/>
              </a:rPr>
              <a:t>RIGHT JOIN</a:t>
            </a:r>
            <a:r>
              <a:rPr lang="en-PK" altLang="en-PK" dirty="0">
                <a:solidFill>
                  <a:srgbClr val="000000"/>
                </a:solidFill>
                <a:latin typeface="Verdana" panose="020B0604030504040204" pitchFamily="34" charset="0"/>
              </a:rPr>
              <a:t>: Returns all records from the right table, and the matched records from the left table</a:t>
            </a:r>
          </a:p>
          <a:p>
            <a:pPr marL="0" lvl="0" indent="0" eaLnBrk="0" fontAlgn="base" hangingPunct="0">
              <a:spcBef>
                <a:spcPct val="0"/>
              </a:spcBef>
              <a:spcAft>
                <a:spcPct val="0"/>
              </a:spcAft>
              <a:buClrTx/>
              <a:buSzTx/>
              <a:buFontTx/>
              <a:buChar char="•"/>
            </a:pPr>
            <a:r>
              <a:rPr lang="en-PK" altLang="en-PK" dirty="0">
                <a:solidFill>
                  <a:srgbClr val="DC143C"/>
                </a:solidFill>
                <a:latin typeface="Consolas" panose="020B0609020204030204" pitchFamily="49" charset="0"/>
              </a:rPr>
              <a:t>CROSS JOIN</a:t>
            </a:r>
            <a:r>
              <a:rPr lang="en-PK" altLang="en-PK" dirty="0">
                <a:solidFill>
                  <a:srgbClr val="000000"/>
                </a:solidFill>
                <a:latin typeface="Verdana" panose="020B0604030504040204" pitchFamily="34" charset="0"/>
              </a:rPr>
              <a:t>: Returns all records from both tables</a:t>
            </a:r>
          </a:p>
          <a:p>
            <a:endParaRPr lang="en-US" b="0" i="0" dirty="0">
              <a:solidFill>
                <a:srgbClr val="000000"/>
              </a:solidFill>
              <a:effectLst/>
              <a:latin typeface="Consolas" panose="020B0609020204030204" pitchFamily="49" charset="0"/>
            </a:endParaRPr>
          </a:p>
          <a:p>
            <a:endParaRPr lang="en-PK" dirty="0"/>
          </a:p>
        </p:txBody>
      </p:sp>
      <p:pic>
        <p:nvPicPr>
          <p:cNvPr id="9" name="Picture 8">
            <a:extLst>
              <a:ext uri="{FF2B5EF4-FFF2-40B4-BE49-F238E27FC236}">
                <a16:creationId xmlns:a16="http://schemas.microsoft.com/office/drawing/2014/main" id="{267EBCE7-633B-4606-AC21-CF4A4A8F1D15}"/>
              </a:ext>
            </a:extLst>
          </p:cNvPr>
          <p:cNvPicPr>
            <a:picLocks noChangeAspect="1"/>
          </p:cNvPicPr>
          <p:nvPr/>
        </p:nvPicPr>
        <p:blipFill>
          <a:blip r:embed="rId2"/>
          <a:stretch>
            <a:fillRect/>
          </a:stretch>
        </p:blipFill>
        <p:spPr>
          <a:xfrm>
            <a:off x="1521577" y="5162008"/>
            <a:ext cx="8729329" cy="1400175"/>
          </a:xfrm>
          <a:prstGeom prst="rect">
            <a:avLst/>
          </a:prstGeom>
        </p:spPr>
      </p:pic>
    </p:spTree>
    <p:extLst>
      <p:ext uri="{BB962C8B-B14F-4D97-AF65-F5344CB8AC3E}">
        <p14:creationId xmlns:p14="http://schemas.microsoft.com/office/powerpoint/2010/main" val="1470213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2F4B8-03AF-4D2F-9D08-9C4167248DB9}"/>
              </a:ext>
            </a:extLst>
          </p:cNvPr>
          <p:cNvSpPr>
            <a:spLocks noGrp="1"/>
          </p:cNvSpPr>
          <p:nvPr>
            <p:ph sz="quarter" idx="1"/>
          </p:nvPr>
        </p:nvSpPr>
        <p:spPr>
          <a:xfrm>
            <a:off x="417095" y="208547"/>
            <a:ext cx="11405937" cy="6265405"/>
          </a:xfrm>
        </p:spPr>
        <p:txBody>
          <a:bodyPr/>
          <a:lstStyle/>
          <a:p>
            <a:r>
              <a:rPr lang="en-US" sz="2400" b="0" i="0" dirty="0">
                <a:solidFill>
                  <a:srgbClr val="000000"/>
                </a:solidFill>
                <a:effectLst/>
                <a:latin typeface="Segoe UI" panose="020B0502040204020203" pitchFamily="34" charset="0"/>
              </a:rPr>
              <a:t> </a:t>
            </a:r>
            <a:r>
              <a:rPr lang="en-US" sz="3000" cap="small" dirty="0">
                <a:solidFill>
                  <a:srgbClr val="575F6D"/>
                </a:solidFill>
                <a:latin typeface="Century Schoolbook"/>
                <a:ea typeface="+mj-ea"/>
                <a:cs typeface="+mj-cs"/>
              </a:rPr>
              <a:t>INNER JOIN</a:t>
            </a:r>
          </a:p>
          <a:p>
            <a:r>
              <a:rPr lang="en-US" dirty="0"/>
              <a:t>The INNER JOIN keyword selects records that have matching values in both tables.</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p>
          <a:p>
            <a:endParaRPr lang="en-US" dirty="0"/>
          </a:p>
          <a:p>
            <a:r>
              <a:rPr kumimoji="0" lang="en-US" sz="3000" b="0" i="0" u="none" strike="noStrike" kern="1200" cap="small" spc="0" normalizeH="0" baseline="0" noProof="0" dirty="0">
                <a:ln>
                  <a:noFill/>
                </a:ln>
                <a:solidFill>
                  <a:srgbClr val="575F6D"/>
                </a:solidFill>
                <a:effectLst/>
                <a:uLnTx/>
                <a:uFillTx/>
                <a:latin typeface="Century Schoolbook"/>
                <a:ea typeface="+mj-ea"/>
                <a:cs typeface="+mj-cs"/>
              </a:rPr>
              <a:t>Cross join</a:t>
            </a:r>
            <a:endParaRPr lang="en-US" dirty="0"/>
          </a:p>
          <a:p>
            <a:r>
              <a:rPr lang="en-US" dirty="0"/>
              <a:t>The CROSS JOIN keyword returns all records from both tables (table1 and table2).</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CROSS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a:t>
            </a:r>
            <a:endParaRPr lang="en-PK" dirty="0"/>
          </a:p>
        </p:txBody>
      </p:sp>
      <p:sp>
        <p:nvSpPr>
          <p:cNvPr id="6" name="Rectangle 3">
            <a:extLst>
              <a:ext uri="{FF2B5EF4-FFF2-40B4-BE49-F238E27FC236}">
                <a16:creationId xmlns:a16="http://schemas.microsoft.com/office/drawing/2014/main" id="{D17D696C-5500-4B5D-863C-15A01F0BB5F2}"/>
              </a:ext>
            </a:extLst>
          </p:cNvPr>
          <p:cNvSpPr>
            <a:spLocks noChangeArrowheads="1"/>
          </p:cNvSpPr>
          <p:nvPr/>
        </p:nvSpPr>
        <p:spPr bwMode="auto">
          <a:xfrm>
            <a:off x="272715" y="4505362"/>
            <a:ext cx="1097280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100" b="0" i="0" u="none" strike="noStrike" cap="none" normalizeH="0" baseline="0" dirty="0">
                <a:ln>
                  <a:noFill/>
                </a:ln>
                <a:solidFill>
                  <a:schemeClr val="tx1"/>
                </a:solidFill>
                <a:effectLst/>
              </a:rPr>
              <a:t> </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205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9224C-55AA-4A3B-8D19-462F7558087D}"/>
              </a:ext>
            </a:extLst>
          </p:cNvPr>
          <p:cNvSpPr>
            <a:spLocks noGrp="1"/>
          </p:cNvSpPr>
          <p:nvPr>
            <p:ph sz="quarter" idx="1"/>
          </p:nvPr>
        </p:nvSpPr>
        <p:spPr>
          <a:xfrm>
            <a:off x="609600" y="160421"/>
            <a:ext cx="11020926" cy="6313531"/>
          </a:xfrm>
        </p:spPr>
        <p:txBody>
          <a:bodyPr>
            <a:normAutofit lnSpcReduction="10000"/>
          </a:bodyPr>
          <a:lstStyle/>
          <a:p>
            <a:r>
              <a:rPr lang="en-US" sz="1800" b="0" i="0" dirty="0">
                <a:solidFill>
                  <a:srgbClr val="000000"/>
                </a:solidFill>
                <a:effectLst/>
                <a:latin typeface="Segoe UI" panose="020B0502040204020203" pitchFamily="34" charset="0"/>
              </a:rPr>
              <a:t> </a:t>
            </a:r>
            <a:r>
              <a:rPr lang="en-US" sz="2400" cap="small" dirty="0">
                <a:solidFill>
                  <a:srgbClr val="575F6D"/>
                </a:solidFill>
                <a:latin typeface="Century Schoolbook"/>
                <a:ea typeface="+mj-ea"/>
                <a:cs typeface="+mj-cs"/>
              </a:rPr>
              <a:t>LEFT JOIN</a:t>
            </a:r>
            <a:endParaRPr lang="en-US" dirty="0"/>
          </a:p>
          <a:p>
            <a:r>
              <a:rPr lang="en-US" dirty="0"/>
              <a:t>The LEFT JOIN keyword returns all records from the left table (table1), and the matching records (if any) from the right table (table2).</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LEFT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Orders.CustomerID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US" sz="1800" b="0" i="0" dirty="0">
                <a:solidFill>
                  <a:srgbClr val="000000"/>
                </a:solidFill>
                <a:effectLst/>
                <a:latin typeface="Segoe UI" panose="020B0502040204020203" pitchFamily="34" charset="0"/>
              </a:rPr>
              <a:t> </a:t>
            </a:r>
            <a:r>
              <a:rPr lang="en-US" b="0" i="0" cap="small" dirty="0">
                <a:solidFill>
                  <a:srgbClr val="575F6D"/>
                </a:solidFill>
                <a:effectLst/>
                <a:latin typeface="Century Schoolbook"/>
                <a:ea typeface="+mj-ea"/>
                <a:cs typeface="+mj-cs"/>
              </a:rPr>
              <a:t>RIGHT </a:t>
            </a:r>
            <a:r>
              <a:rPr lang="en-US" sz="2400" cap="small" dirty="0">
                <a:solidFill>
                  <a:srgbClr val="575F6D"/>
                </a:solidFill>
                <a:latin typeface="Century Schoolbook"/>
                <a:ea typeface="+mj-ea"/>
                <a:cs typeface="+mj-cs"/>
              </a:rPr>
              <a:t>JOIN</a:t>
            </a:r>
            <a:endParaRPr kumimoji="0" lang="en-US" altLang="en-PK" sz="2400" b="0" i="0" u="none" strike="noStrike" cap="none" normalizeH="0" baseline="0" dirty="0">
              <a:ln>
                <a:noFill/>
              </a:ln>
              <a:solidFill>
                <a:srgbClr val="000000"/>
              </a:solidFill>
              <a:effectLst/>
              <a:latin typeface="Verdana" panose="020B0604030504040204" pitchFamily="34" charset="0"/>
            </a:endParaRPr>
          </a:p>
          <a:p>
            <a:r>
              <a:rPr kumimoji="0" lang="en-PK" altLang="en-PK" sz="2400" b="0" i="0" u="none" strike="noStrike" cap="none" normalizeH="0" baseline="0" dirty="0">
                <a:ln>
                  <a:noFill/>
                </a:ln>
                <a:solidFill>
                  <a:srgbClr val="000000"/>
                </a:solidFill>
                <a:effectLst/>
                <a:latin typeface="Verdana" panose="020B0604030504040204" pitchFamily="34" charset="0"/>
              </a:rPr>
              <a:t>The </a:t>
            </a:r>
            <a:r>
              <a:rPr kumimoji="0" lang="en-PK" altLang="en-PK" sz="2400" b="0" i="0" u="none" strike="noStrike" cap="none" normalizeH="0" baseline="0" dirty="0">
                <a:ln>
                  <a:noFill/>
                </a:ln>
                <a:solidFill>
                  <a:srgbClr val="DC143C"/>
                </a:solidFill>
                <a:effectLst/>
                <a:latin typeface="Consolas" panose="020B0609020204030204" pitchFamily="49" charset="0"/>
              </a:rPr>
              <a:t>RIGHT JOIN</a:t>
            </a:r>
            <a:r>
              <a:rPr kumimoji="0" lang="en-PK" altLang="en-PK" sz="2400" b="0" i="0" u="none" strike="noStrike" cap="none" normalizeH="0" baseline="0" dirty="0">
                <a:ln>
                  <a:noFill/>
                </a:ln>
                <a:solidFill>
                  <a:srgbClr val="000000"/>
                </a:solidFill>
                <a:effectLst/>
                <a:latin typeface="Verdana" panose="020B0604030504040204" pitchFamily="34" charset="0"/>
              </a:rPr>
              <a:t> keyword returns all records from the right table (table2), and the matching records (if any) from the left table (table1).</a:t>
            </a:r>
            <a:r>
              <a:rPr kumimoji="0" lang="en-PK" altLang="en-PK" sz="2400" b="0" i="0" u="none" strike="noStrike" cap="none" normalizeH="0" baseline="0" dirty="0">
                <a:ln>
                  <a:noFill/>
                </a:ln>
                <a:solidFill>
                  <a:schemeClr val="tx1"/>
                </a:solidFill>
                <a:effectLst/>
              </a:rPr>
              <a:t> </a:t>
            </a:r>
            <a:endParaRPr kumimoji="0" lang="en-PK" altLang="en-PK" sz="4000" b="0" i="0" u="none" strike="noStrike" cap="none" normalizeH="0" baseline="0" dirty="0">
              <a:ln>
                <a:noFill/>
              </a:ln>
              <a:solidFill>
                <a:schemeClr val="tx1"/>
              </a:solidFill>
              <a:effectLst/>
              <a:latin typeface="Arial" panose="020B0604020202020204" pitchFamily="34"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Employees.LastName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Employees.FirstName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RIGHT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Employees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Orders.EmployeeID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Employees.EmployeeID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1139179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6A54-68E9-48EC-B816-7E55096D0801}"/>
              </a:ext>
            </a:extLst>
          </p:cNvPr>
          <p:cNvSpPr>
            <a:spLocks noGrp="1"/>
          </p:cNvSpPr>
          <p:nvPr>
            <p:ph type="title"/>
          </p:nvPr>
        </p:nvSpPr>
        <p:spPr>
          <a:xfrm>
            <a:off x="609600" y="274638"/>
            <a:ext cx="9956800" cy="495383"/>
          </a:xfrm>
        </p:spPr>
        <p:txBody>
          <a:bodyPr>
            <a:normAutofit fontScale="90000"/>
          </a:bodyPr>
          <a:lstStyle/>
          <a:p>
            <a:r>
              <a:rPr lang="en-US" dirty="0"/>
              <a:t>Natural join</a:t>
            </a:r>
            <a:endParaRPr lang="en-PK" dirty="0"/>
          </a:p>
        </p:txBody>
      </p:sp>
      <p:sp>
        <p:nvSpPr>
          <p:cNvPr id="3" name="Content Placeholder 2">
            <a:extLst>
              <a:ext uri="{FF2B5EF4-FFF2-40B4-BE49-F238E27FC236}">
                <a16:creationId xmlns:a16="http://schemas.microsoft.com/office/drawing/2014/main" id="{7FBA70DE-A264-4BBA-AE6B-06386527B733}"/>
              </a:ext>
            </a:extLst>
          </p:cNvPr>
          <p:cNvSpPr>
            <a:spLocks noGrp="1"/>
          </p:cNvSpPr>
          <p:nvPr>
            <p:ph sz="quarter" idx="1"/>
          </p:nvPr>
        </p:nvSpPr>
        <p:spPr>
          <a:xfrm>
            <a:off x="609600" y="898358"/>
            <a:ext cx="9956800" cy="5575594"/>
          </a:xfrm>
        </p:spPr>
        <p:txBody>
          <a:bodyPr>
            <a:normAutofit/>
          </a:bodyPr>
          <a:lstStyle/>
          <a:p>
            <a:pPr algn="l"/>
            <a:r>
              <a:rPr lang="en-US" b="0" i="0" dirty="0">
                <a:effectLst/>
                <a:latin typeface="Helvetica" panose="020B0604020202020204" pitchFamily="34" charset="0"/>
              </a:rPr>
              <a:t>NATURAL JOIN is such a join that performs the same task as an INNER or LEFT JOIN, in which the ON or USING clause refers to all columns that the tables to be joined have in common.</a:t>
            </a:r>
          </a:p>
          <a:p>
            <a:pPr algn="l"/>
            <a:r>
              <a:rPr lang="en-US" b="0" i="0" dirty="0">
                <a:effectLst/>
                <a:latin typeface="Helvetica" panose="020B0604020202020204" pitchFamily="34" charset="0"/>
              </a:rPr>
              <a:t>The MySQL NATURAL JOIN is structured in such a way that, columns with the same name of associate tables will appear once only.</a:t>
            </a:r>
          </a:p>
          <a:p>
            <a:pPr algn="l"/>
            <a:r>
              <a:rPr lang="en-US" b="1" i="0" dirty="0">
                <a:effectLst/>
                <a:latin typeface="Helvetica" panose="020B0604020202020204" pitchFamily="34" charset="0"/>
              </a:rPr>
              <a:t>Natural Join: Guidelines:</a:t>
            </a:r>
            <a:endParaRPr lang="en-US" b="0" i="0" dirty="0">
              <a:effectLst/>
              <a:latin typeface="Helvetica" panose="020B0604020202020204" pitchFamily="34" charset="0"/>
            </a:endParaRPr>
          </a:p>
          <a:p>
            <a:pPr algn="l">
              <a:buFont typeface="Arial" panose="020B0604020202020204" pitchFamily="34" charset="0"/>
              <a:buChar char="•"/>
            </a:pPr>
            <a:r>
              <a:rPr lang="en-US" b="0" i="0" dirty="0">
                <a:effectLst/>
                <a:latin typeface="Helvetica" panose="020B0604020202020204" pitchFamily="34" charset="0"/>
              </a:rPr>
              <a:t>The associated tables have one or more pairs of identically named columns.</a:t>
            </a:r>
          </a:p>
          <a:p>
            <a:pPr algn="l">
              <a:buFont typeface="Arial" panose="020B0604020202020204" pitchFamily="34" charset="0"/>
              <a:buChar char="•"/>
            </a:pPr>
            <a:r>
              <a:rPr lang="en-US" b="0" i="0" dirty="0">
                <a:effectLst/>
                <a:latin typeface="Helvetica" panose="020B0604020202020204" pitchFamily="34" charset="0"/>
              </a:rPr>
              <a:t>The columns must be the same data type.</a:t>
            </a:r>
          </a:p>
          <a:p>
            <a:pPr algn="l">
              <a:buFont typeface="Arial" panose="020B0604020202020204" pitchFamily="34" charset="0"/>
              <a:buChar char="•"/>
            </a:pPr>
            <a:r>
              <a:rPr lang="en-US" b="0" i="0" dirty="0">
                <a:effectLst/>
                <a:latin typeface="Helvetica" panose="020B0604020202020204" pitchFamily="34" charset="0"/>
              </a:rPr>
              <a:t>Don’t use ON clause in a NATURAL JOIN.</a:t>
            </a:r>
          </a:p>
          <a:p>
            <a:pPr algn="l">
              <a:buFont typeface="Arial" panose="020B0604020202020204" pitchFamily="34" charset="0"/>
              <a:buChar char="•"/>
            </a:pPr>
            <a:r>
              <a:rPr lang="en-US" b="0" i="0" dirty="0">
                <a:solidFill>
                  <a:srgbClr val="1990B8"/>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id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aval1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cval1 </a:t>
            </a:r>
            <a:r>
              <a:rPr lang="en-US" b="0" i="0" dirty="0">
                <a:solidFill>
                  <a:srgbClr val="1990B8"/>
                </a:solidFill>
                <a:effectLst/>
                <a:latin typeface="Consolas" panose="020B0609020204030204" pitchFamily="49" charset="0"/>
              </a:rPr>
              <a:t>FROM</a:t>
            </a:r>
            <a:r>
              <a:rPr lang="en-US" b="0" i="0" dirty="0">
                <a:solidFill>
                  <a:srgbClr val="000000"/>
                </a:solidFill>
                <a:effectLst/>
                <a:latin typeface="Consolas" panose="020B0609020204030204" pitchFamily="49" charset="0"/>
              </a:rPr>
              <a:t> table111 </a:t>
            </a:r>
            <a:r>
              <a:rPr lang="en-US" b="0" i="0" dirty="0">
                <a:solidFill>
                  <a:srgbClr val="1990B8"/>
                </a:solidFill>
                <a:effectLst/>
                <a:latin typeface="Consolas" panose="020B0609020204030204" pitchFamily="49" charset="0"/>
              </a:rPr>
              <a:t>NATURAL</a:t>
            </a:r>
            <a:r>
              <a:rPr lang="en-US" b="0" i="0" dirty="0">
                <a:solidFill>
                  <a:srgbClr val="000000"/>
                </a:solidFill>
                <a:effectLst/>
                <a:latin typeface="Consolas" panose="020B0609020204030204" pitchFamily="49" charset="0"/>
              </a:rPr>
              <a:t> </a:t>
            </a:r>
            <a:r>
              <a:rPr lang="en-US" b="0" i="0" dirty="0">
                <a:solidFill>
                  <a:srgbClr val="1990B8"/>
                </a:solidFill>
                <a:effectLst/>
                <a:latin typeface="Consolas" panose="020B0609020204030204" pitchFamily="49" charset="0"/>
              </a:rPr>
              <a:t>JOIN</a:t>
            </a:r>
            <a:r>
              <a:rPr lang="en-US" b="0" i="0" dirty="0">
                <a:solidFill>
                  <a:srgbClr val="000000"/>
                </a:solidFill>
                <a:effectLst/>
                <a:latin typeface="Consolas" panose="020B0609020204030204" pitchFamily="49" charset="0"/>
              </a:rPr>
              <a:t> table113 </a:t>
            </a:r>
            <a:r>
              <a:rPr lang="en-US" b="0" i="0" dirty="0">
                <a:solidFill>
                  <a:srgbClr val="1990B8"/>
                </a:solidFill>
                <a:effectLst/>
                <a:latin typeface="Consolas" panose="020B0609020204030204" pitchFamily="49" charset="0"/>
              </a:rPr>
              <a:t>WHERE</a:t>
            </a:r>
            <a:r>
              <a:rPr lang="en-US" b="0" i="0" dirty="0">
                <a:solidFill>
                  <a:srgbClr val="000000"/>
                </a:solidFill>
                <a:effectLst/>
                <a:latin typeface="Consolas" panose="020B0609020204030204" pitchFamily="49" charset="0"/>
              </a:rPr>
              <a:t> table111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aval1</a:t>
            </a:r>
            <a:r>
              <a:rPr lang="en-US" b="0" i="0" dirty="0">
                <a:solidFill>
                  <a:srgbClr val="A67F59"/>
                </a:solidFill>
                <a:effectLst/>
                <a:latin typeface="Consolas" panose="020B0609020204030204" pitchFamily="49" charset="0"/>
              </a:rPr>
              <a:t>&gt;</a:t>
            </a:r>
            <a:r>
              <a:rPr lang="en-US" b="0" i="0" dirty="0">
                <a:solidFill>
                  <a:srgbClr val="C92C2C"/>
                </a:solidFill>
                <a:effectLst/>
                <a:latin typeface="Consolas" panose="020B0609020204030204" pitchFamily="49" charset="0"/>
              </a:rPr>
              <a:t>200</a:t>
            </a:r>
            <a:r>
              <a:rPr lang="en-US" b="0" i="0" dirty="0">
                <a:solidFill>
                  <a:srgbClr val="5F6364"/>
                </a:solidFill>
                <a:effectLst/>
                <a:latin typeface="Consolas" panose="020B0609020204030204" pitchFamily="49" charset="0"/>
              </a:rPr>
              <a:t>;</a:t>
            </a:r>
            <a:endParaRPr lang="en-US" b="0" i="0" dirty="0">
              <a:effectLst/>
              <a:latin typeface="Helvetica" panose="020B0604020202020204" pitchFamily="34" charset="0"/>
            </a:endParaRPr>
          </a:p>
          <a:p>
            <a:endParaRPr lang="en-PK" dirty="0"/>
          </a:p>
        </p:txBody>
      </p:sp>
    </p:spTree>
    <p:extLst>
      <p:ext uri="{BB962C8B-B14F-4D97-AF65-F5344CB8AC3E}">
        <p14:creationId xmlns:p14="http://schemas.microsoft.com/office/powerpoint/2010/main" val="376115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5AD4A15B-6F7B-4569-A004-45675EAF4042}"/>
              </a:ext>
            </a:extLst>
          </p:cNvPr>
          <p:cNvSpPr txBox="1">
            <a:spLocks noChangeArrowheads="1"/>
          </p:cNvSpPr>
          <p:nvPr/>
        </p:nvSpPr>
        <p:spPr bwMode="auto">
          <a:xfrm>
            <a:off x="185738" y="432654"/>
            <a:ext cx="100441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simplified schematic of a typical SQL environment, as described by the SQL: 200n standard</a:t>
            </a:r>
          </a:p>
        </p:txBody>
      </p:sp>
      <p:pic>
        <p:nvPicPr>
          <p:cNvPr id="7171" name="Picture 4" descr="Noname.gif">
            <a:extLst>
              <a:ext uri="{FF2B5EF4-FFF2-40B4-BE49-F238E27FC236}">
                <a16:creationId xmlns:a16="http://schemas.microsoft.com/office/drawing/2014/main" id="{7D40A01C-8AAD-4542-9608-50771BC53F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1263651"/>
            <a:ext cx="693737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DBFA-977E-E73B-6703-E0B10A4797C8}"/>
              </a:ext>
            </a:extLst>
          </p:cNvPr>
          <p:cNvSpPr>
            <a:spLocks noGrp="1"/>
          </p:cNvSpPr>
          <p:nvPr>
            <p:ph type="title"/>
          </p:nvPr>
        </p:nvSpPr>
        <p:spPr/>
        <p:txBody>
          <a:bodyPr/>
          <a:lstStyle/>
          <a:p>
            <a:pPr algn="ctr"/>
            <a:r>
              <a:rPr lang="en-US" b="0" i="0" dirty="0">
                <a:effectLst/>
                <a:latin typeface="-apple-system"/>
              </a:rPr>
              <a:t>Introduction to the MySQL Subquery</a:t>
            </a:r>
            <a:br>
              <a:rPr lang="en-US" b="0" i="0" dirty="0">
                <a:effectLst/>
                <a:latin typeface="-apple-system"/>
              </a:rPr>
            </a:br>
            <a:endParaRPr lang="en-US" dirty="0"/>
          </a:p>
        </p:txBody>
      </p:sp>
      <p:sp>
        <p:nvSpPr>
          <p:cNvPr id="3" name="Content Placeholder 2">
            <a:extLst>
              <a:ext uri="{FF2B5EF4-FFF2-40B4-BE49-F238E27FC236}">
                <a16:creationId xmlns:a16="http://schemas.microsoft.com/office/drawing/2014/main" id="{83D76831-F177-128B-3771-B53CFCBBF1DF}"/>
              </a:ext>
            </a:extLst>
          </p:cNvPr>
          <p:cNvSpPr>
            <a:spLocks noGrp="1"/>
          </p:cNvSpPr>
          <p:nvPr>
            <p:ph idx="1"/>
          </p:nvPr>
        </p:nvSpPr>
        <p:spPr/>
        <p:txBody>
          <a:bodyPr>
            <a:normAutofit/>
          </a:bodyPr>
          <a:lstStyle/>
          <a:p>
            <a:r>
              <a:rPr lang="en-US" sz="2400" dirty="0">
                <a:cs typeface="Times New Roman" panose="02020603050405020304" pitchFamily="18" charset="0"/>
              </a:rPr>
              <a:t> </a:t>
            </a:r>
            <a:r>
              <a:rPr kumimoji="0" lang="en-US" altLang="en-US" sz="2400" b="0" i="0" u="none" strike="noStrike" cap="none" normalizeH="0" baseline="0" dirty="0">
                <a:ln>
                  <a:noFill/>
                </a:ln>
                <a:solidFill>
                  <a:srgbClr val="000000"/>
                </a:solidFill>
                <a:effectLst/>
                <a:cs typeface="Times New Roman" panose="02020603050405020304" pitchFamily="18" charset="0"/>
              </a:rPr>
              <a:t>A MySQL subquery is a query nested within another query. Also, a subquery can be nested within another subquery.</a:t>
            </a:r>
          </a:p>
          <a:p>
            <a:pPr marL="0" indent="0">
              <a:buNone/>
            </a:pP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r>
              <a:rPr kumimoji="0" lang="en-US" altLang="en-US" sz="2400" b="0" i="0" u="none" strike="noStrike" cap="none" normalizeH="0" baseline="0" dirty="0">
                <a:ln>
                  <a:noFill/>
                </a:ln>
                <a:solidFill>
                  <a:srgbClr val="000000"/>
                </a:solidFill>
                <a:effectLst/>
                <a:cs typeface="Times New Roman" panose="02020603050405020304" pitchFamily="18" charset="0"/>
              </a:rPr>
              <a:t>A MySQL subquery is called an inner query while the query that contains the subquery is called an outer query. A subquery can be used anywhere that expression is used and must be closed in parentheses.</a:t>
            </a:r>
          </a:p>
          <a:p>
            <a:pPr marL="0" indent="0">
              <a:buNone/>
            </a:pP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r>
              <a:rPr lang="en-US" dirty="0"/>
              <a:t>A subquery may occur in:</a:t>
            </a:r>
          </a:p>
          <a:p>
            <a:pPr lvl="1">
              <a:buFont typeface="Wingdings" panose="05000000000000000000" pitchFamily="2" charset="2"/>
              <a:buChar char="Ø"/>
            </a:pPr>
            <a:r>
              <a:rPr lang="en-US" dirty="0"/>
              <a:t> A SELECT clause</a:t>
            </a:r>
          </a:p>
          <a:p>
            <a:pPr lvl="1">
              <a:buFont typeface="Wingdings" panose="05000000000000000000" pitchFamily="2" charset="2"/>
              <a:buChar char="Ø"/>
            </a:pPr>
            <a:r>
              <a:rPr lang="en-US" dirty="0"/>
              <a:t> A FROM clause</a:t>
            </a:r>
          </a:p>
          <a:p>
            <a:pPr lvl="1">
              <a:buFont typeface="Wingdings" panose="05000000000000000000" pitchFamily="2" charset="2"/>
              <a:buChar char="Ø"/>
            </a:pPr>
            <a:r>
              <a:rPr lang="en-US" dirty="0"/>
              <a:t> A WHERE clause</a:t>
            </a:r>
          </a:p>
          <a:p>
            <a:pPr>
              <a:buFont typeface="Wingdings" panose="05000000000000000000" pitchFamily="2" charset="2"/>
              <a:buChar char="Ø"/>
            </a:pPr>
            <a:endParaRPr lang="en-US" dirty="0"/>
          </a:p>
          <a:p>
            <a:endParaRPr kumimoji="0" lang="en-US" altLang="en-US" sz="2400" b="0" i="0" u="none" strike="noStrike" cap="none" normalizeH="0" baseline="0" dirty="0">
              <a:ln>
                <a:noFill/>
              </a:ln>
              <a:solidFill>
                <a:schemeClr val="tx1"/>
              </a:solidFill>
              <a:effectLst/>
              <a:cs typeface="Times New Roman" panose="02020603050405020304" pitchFamily="18" charset="0"/>
            </a:endParaRPr>
          </a:p>
          <a:p>
            <a:endParaRPr kumimoji="0" lang="en-US" altLang="en-US" sz="2400" b="0" i="0" u="none" strike="noStrike" cap="none" normalizeH="0" baseline="0" dirty="0">
              <a:ln>
                <a:noFill/>
              </a:ln>
              <a:solidFill>
                <a:schemeClr val="tx1"/>
              </a:solidFill>
              <a:effectLst/>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7" name="Rectangle 4">
            <a:extLst>
              <a:ext uri="{FF2B5EF4-FFF2-40B4-BE49-F238E27FC236}">
                <a16:creationId xmlns:a16="http://schemas.microsoft.com/office/drawing/2014/main" id="{54D97A50-83FD-BA2A-2AE8-9B87ACA764E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6641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B3AC-E5D7-43C9-A999-00E6CADA9E34}"/>
              </a:ext>
            </a:extLst>
          </p:cNvPr>
          <p:cNvSpPr>
            <a:spLocks noGrp="1"/>
          </p:cNvSpPr>
          <p:nvPr>
            <p:ph type="title"/>
          </p:nvPr>
        </p:nvSpPr>
        <p:spPr/>
        <p:txBody>
          <a:bodyPr/>
          <a:lstStyle/>
          <a:p>
            <a:pPr algn="ctr"/>
            <a:r>
              <a:rPr lang="en-US" dirty="0">
                <a:latin typeface="-apple-system"/>
              </a:rPr>
              <a:t>Introduction to the MySQL Subquery</a:t>
            </a:r>
            <a:br>
              <a:rPr lang="en-US" dirty="0">
                <a:latin typeface="-apple-system"/>
              </a:rPr>
            </a:br>
            <a:endParaRPr lang="en-US" dirty="0"/>
          </a:p>
        </p:txBody>
      </p:sp>
      <p:sp>
        <p:nvSpPr>
          <p:cNvPr id="3" name="Content Placeholder 2">
            <a:extLst>
              <a:ext uri="{FF2B5EF4-FFF2-40B4-BE49-F238E27FC236}">
                <a16:creationId xmlns:a16="http://schemas.microsoft.com/office/drawing/2014/main" id="{B6A9E026-6BF5-4DE0-8C21-561FB0F0336F}"/>
              </a:ext>
            </a:extLst>
          </p:cNvPr>
          <p:cNvSpPr>
            <a:spLocks noGrp="1"/>
          </p:cNvSpPr>
          <p:nvPr>
            <p:ph idx="1"/>
          </p:nvPr>
        </p:nvSpPr>
        <p:spPr/>
        <p:txBody>
          <a:bodyPr>
            <a:normAutofit/>
          </a:bodyPr>
          <a:lstStyle/>
          <a:p>
            <a:r>
              <a:rPr lang="en-US" sz="2400" dirty="0"/>
              <a:t>In MySQL subquery can be nested inside a SELECT, INSERT, UPDATE, DELETE, SET, or DO statement or inside another subquery.</a:t>
            </a:r>
          </a:p>
          <a:p>
            <a:r>
              <a:rPr lang="en-US" sz="2400" dirty="0"/>
              <a:t>A subquery is usually added within the WHERE Clause of another SQL SELECT statement.</a:t>
            </a:r>
          </a:p>
          <a:p>
            <a:r>
              <a:rPr lang="en-US" sz="2400" dirty="0"/>
              <a:t>You can use the comparison operators, such as &gt;, &lt;, or =. The comparison operator can also be a multiple-row operator, such as IN, ANY, SOME, or ALL.</a:t>
            </a:r>
          </a:p>
          <a:p>
            <a:r>
              <a:rPr lang="en-US" sz="2400" dirty="0"/>
              <a:t>A subquery can be treated as an inner query, which is a SQL query placed as a part of another query called as outer query.</a:t>
            </a:r>
          </a:p>
          <a:p>
            <a:r>
              <a:rPr lang="en-US" sz="2400" dirty="0"/>
              <a:t>The inner query executes first before its parent query so that the results of the inner query can be passed to the outer query.</a:t>
            </a:r>
          </a:p>
          <a:p>
            <a:pPr marL="0" indent="0">
              <a:buNone/>
            </a:pPr>
            <a:endParaRPr lang="en-US" sz="2400" dirty="0"/>
          </a:p>
        </p:txBody>
      </p:sp>
    </p:spTree>
    <p:extLst>
      <p:ext uri="{BB962C8B-B14F-4D97-AF65-F5344CB8AC3E}">
        <p14:creationId xmlns:p14="http://schemas.microsoft.com/office/powerpoint/2010/main" val="1620681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37F-8455-4FFB-A706-24092F8B54EA}"/>
              </a:ext>
            </a:extLst>
          </p:cNvPr>
          <p:cNvSpPr>
            <a:spLocks noGrp="1"/>
          </p:cNvSpPr>
          <p:nvPr>
            <p:ph type="title"/>
          </p:nvPr>
        </p:nvSpPr>
        <p:spPr/>
        <p:txBody>
          <a:bodyPr/>
          <a:lstStyle/>
          <a:p>
            <a:pPr algn="ctr"/>
            <a:r>
              <a:rPr lang="en-US" dirty="0"/>
              <a:t>Rules for Sub Queries</a:t>
            </a:r>
          </a:p>
        </p:txBody>
      </p:sp>
      <p:sp>
        <p:nvSpPr>
          <p:cNvPr id="3" name="Content Placeholder 2">
            <a:extLst>
              <a:ext uri="{FF2B5EF4-FFF2-40B4-BE49-F238E27FC236}">
                <a16:creationId xmlns:a16="http://schemas.microsoft.com/office/drawing/2014/main" id="{907DAB47-6332-4803-AA6B-CB39DC64EA49}"/>
              </a:ext>
            </a:extLst>
          </p:cNvPr>
          <p:cNvSpPr>
            <a:spLocks noGrp="1"/>
          </p:cNvSpPr>
          <p:nvPr>
            <p:ph idx="1"/>
          </p:nvPr>
        </p:nvSpPr>
        <p:spPr/>
        <p:txBody>
          <a:bodyPr>
            <a:normAutofit/>
          </a:bodyPr>
          <a:lstStyle/>
          <a:p>
            <a:pPr marL="0" indent="0">
              <a:buNone/>
            </a:pPr>
            <a:r>
              <a:rPr lang="en-US" b="1" dirty="0"/>
              <a:t>The following are the rules to use subqueries:</a:t>
            </a:r>
            <a:endParaRPr lang="en-US" dirty="0"/>
          </a:p>
          <a:p>
            <a:r>
              <a:rPr lang="en-US" dirty="0"/>
              <a:t>Subqueries should always use in </a:t>
            </a:r>
            <a:r>
              <a:rPr lang="en-US" b="1" dirty="0"/>
              <a:t>parentheses.</a:t>
            </a:r>
            <a:endParaRPr lang="en-US" dirty="0"/>
          </a:p>
          <a:p>
            <a:r>
              <a:rPr lang="en-US" dirty="0"/>
              <a:t>If the main query does not have multiple columns for subquery, then a subquery can have only one column in the SELECT command.</a:t>
            </a:r>
          </a:p>
          <a:p>
            <a:r>
              <a:rPr lang="en-US" dirty="0"/>
              <a:t>We can use various comparison operators with the subquery, such as &gt;, &lt;, =, IN, ANY, SOME, and ALL. A multiple-row operator is very useful when the subquery returns more than one row.</a:t>
            </a:r>
          </a:p>
          <a:p>
            <a:r>
              <a:rPr lang="en-US" dirty="0"/>
              <a:t>We cannot use the </a:t>
            </a:r>
            <a:r>
              <a:rPr lang="en-US" b="1" dirty="0"/>
              <a:t>ORDER BY</a:t>
            </a:r>
            <a:r>
              <a:rPr lang="en-US" dirty="0"/>
              <a:t> clause in a subquery, although it can be used inside the main query.</a:t>
            </a:r>
          </a:p>
          <a:p>
            <a:pPr marL="0" indent="0">
              <a:buNone/>
            </a:pPr>
            <a:endParaRPr lang="en-US" dirty="0"/>
          </a:p>
        </p:txBody>
      </p:sp>
    </p:spTree>
    <p:extLst>
      <p:ext uri="{BB962C8B-B14F-4D97-AF65-F5344CB8AC3E}">
        <p14:creationId xmlns:p14="http://schemas.microsoft.com/office/powerpoint/2010/main" val="1704275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B898-B589-4A9D-95D6-066022877721}"/>
              </a:ext>
            </a:extLst>
          </p:cNvPr>
          <p:cNvSpPr>
            <a:spLocks noGrp="1"/>
          </p:cNvSpPr>
          <p:nvPr>
            <p:ph type="title"/>
          </p:nvPr>
        </p:nvSpPr>
        <p:spPr/>
        <p:txBody>
          <a:bodyPr/>
          <a:lstStyle/>
          <a:p>
            <a:pPr algn="ctr"/>
            <a:r>
              <a:rPr lang="en-US" dirty="0"/>
              <a:t>Advantages of Using Subqueries</a:t>
            </a:r>
          </a:p>
        </p:txBody>
      </p:sp>
      <p:sp>
        <p:nvSpPr>
          <p:cNvPr id="3" name="Content Placeholder 2">
            <a:extLst>
              <a:ext uri="{FF2B5EF4-FFF2-40B4-BE49-F238E27FC236}">
                <a16:creationId xmlns:a16="http://schemas.microsoft.com/office/drawing/2014/main" id="{C2AA91BE-0F30-4903-AB61-D3724A31A375}"/>
              </a:ext>
            </a:extLst>
          </p:cNvPr>
          <p:cNvSpPr>
            <a:spLocks noGrp="1"/>
          </p:cNvSpPr>
          <p:nvPr>
            <p:ph idx="1"/>
          </p:nvPr>
        </p:nvSpPr>
        <p:spPr/>
        <p:txBody>
          <a:bodyPr/>
          <a:lstStyle/>
          <a:p>
            <a:pPr marL="0" indent="0">
              <a:buNone/>
            </a:pPr>
            <a:r>
              <a:rPr lang="en-US" sz="2400" b="1" dirty="0"/>
              <a:t>The following are the advantages of using subqueries:</a:t>
            </a:r>
            <a:endParaRPr lang="en-US" sz="2400" dirty="0"/>
          </a:p>
          <a:p>
            <a:r>
              <a:rPr lang="en-US" sz="2400" dirty="0"/>
              <a:t>The subqueries make the queries in a structured form that allows us to isolate each part of a statement.</a:t>
            </a:r>
          </a:p>
          <a:p>
            <a:endParaRPr lang="en-US" sz="2400" dirty="0"/>
          </a:p>
          <a:p>
            <a:r>
              <a:rPr lang="en-US" sz="2400" dirty="0"/>
              <a:t>The subqueries provide alternative ways to query the data from the table; otherwise, we need to use complex joins and unions.</a:t>
            </a:r>
          </a:p>
          <a:p>
            <a:pPr marL="0" indent="0">
              <a:buNone/>
            </a:pPr>
            <a:endParaRPr lang="en-US" sz="2400" dirty="0"/>
          </a:p>
          <a:p>
            <a:r>
              <a:rPr lang="en-US" sz="2400" dirty="0"/>
              <a:t>The subqueries are more readable than complex join or union statements.</a:t>
            </a:r>
          </a:p>
          <a:p>
            <a:pPr marL="0" indent="0">
              <a:buNone/>
            </a:pPr>
            <a:endParaRPr lang="en-US" dirty="0"/>
          </a:p>
        </p:txBody>
      </p:sp>
    </p:spTree>
    <p:extLst>
      <p:ext uri="{BB962C8B-B14F-4D97-AF65-F5344CB8AC3E}">
        <p14:creationId xmlns:p14="http://schemas.microsoft.com/office/powerpoint/2010/main" val="3676463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5DC4-1ABF-4729-8451-A3FA01C1F3DA}"/>
              </a:ext>
            </a:extLst>
          </p:cNvPr>
          <p:cNvSpPr>
            <a:spLocks noGrp="1"/>
          </p:cNvSpPr>
          <p:nvPr>
            <p:ph type="title"/>
          </p:nvPr>
        </p:nvSpPr>
        <p:spPr/>
        <p:txBody>
          <a:bodyPr/>
          <a:lstStyle/>
          <a:p>
            <a:pPr algn="ctr"/>
            <a:r>
              <a:rPr lang="en-US" dirty="0"/>
              <a:t>MySQL Subquery Syntax</a:t>
            </a:r>
            <a:br>
              <a:rPr lang="en-US" dirty="0"/>
            </a:br>
            <a:endParaRPr lang="en-US" dirty="0"/>
          </a:p>
        </p:txBody>
      </p:sp>
      <p:sp>
        <p:nvSpPr>
          <p:cNvPr id="3" name="Content Placeholder 2">
            <a:extLst>
              <a:ext uri="{FF2B5EF4-FFF2-40B4-BE49-F238E27FC236}">
                <a16:creationId xmlns:a16="http://schemas.microsoft.com/office/drawing/2014/main" id="{FC7182ED-542B-422B-A685-9663607556E5}"/>
              </a:ext>
            </a:extLst>
          </p:cNvPr>
          <p:cNvSpPr>
            <a:spLocks noGrp="1"/>
          </p:cNvSpPr>
          <p:nvPr>
            <p:ph idx="1"/>
          </p:nvPr>
        </p:nvSpPr>
        <p:spPr/>
        <p:txBody>
          <a:bodyPr/>
          <a:lstStyle/>
          <a:p>
            <a:r>
              <a:rPr lang="en-US" dirty="0"/>
              <a:t>Basic Syntax</a:t>
            </a:r>
          </a:p>
          <a:p>
            <a:pPr marL="0" indent="0">
              <a:buNone/>
            </a:pPr>
            <a:endParaRPr lang="en-US" dirty="0"/>
          </a:p>
          <a:p>
            <a:pPr marL="0" indent="0">
              <a:buNone/>
            </a:pPr>
            <a:r>
              <a:rPr lang="en-US" b="1" dirty="0"/>
              <a:t>SELECT</a:t>
            </a:r>
            <a:r>
              <a:rPr lang="en-US" dirty="0"/>
              <a:t> </a:t>
            </a:r>
            <a:r>
              <a:rPr lang="en-US" dirty="0" err="1"/>
              <a:t>column_list</a:t>
            </a:r>
            <a:r>
              <a:rPr lang="en-US" dirty="0"/>
              <a:t> (s) </a:t>
            </a:r>
            <a:r>
              <a:rPr lang="en-US" b="1" dirty="0"/>
              <a:t>FROM</a:t>
            </a:r>
            <a:r>
              <a:rPr lang="en-US" dirty="0"/>
              <a:t>  </a:t>
            </a:r>
            <a:r>
              <a:rPr lang="en-US" dirty="0" err="1"/>
              <a:t>table_name</a:t>
            </a:r>
            <a:r>
              <a:rPr lang="en-US" dirty="0"/>
              <a:t>  </a:t>
            </a:r>
          </a:p>
          <a:p>
            <a:pPr marL="0" indent="0">
              <a:buNone/>
            </a:pPr>
            <a:r>
              <a:rPr lang="en-US" b="1" dirty="0"/>
              <a:t>WHERE</a:t>
            </a:r>
            <a:r>
              <a:rPr lang="en-US" dirty="0"/>
              <a:t>  </a:t>
            </a:r>
            <a:r>
              <a:rPr lang="en-US" dirty="0" err="1"/>
              <a:t>column_name</a:t>
            </a:r>
            <a:r>
              <a:rPr lang="en-US" dirty="0"/>
              <a:t> OPERATOR  </a:t>
            </a:r>
          </a:p>
          <a:p>
            <a:pPr marL="0" indent="0">
              <a:buNone/>
            </a:pPr>
            <a:r>
              <a:rPr lang="en-US" dirty="0"/>
              <a:t>(</a:t>
            </a:r>
            <a:r>
              <a:rPr lang="en-US" b="1" dirty="0"/>
              <a:t>SELECT</a:t>
            </a:r>
            <a:r>
              <a:rPr lang="en-US" dirty="0"/>
              <a:t> </a:t>
            </a:r>
            <a:r>
              <a:rPr lang="en-US" dirty="0" err="1"/>
              <a:t>column_list</a:t>
            </a:r>
            <a:r>
              <a:rPr lang="en-US" dirty="0"/>
              <a:t> (s)  </a:t>
            </a:r>
            <a:r>
              <a:rPr lang="en-US" b="1" dirty="0"/>
              <a:t>FROM</a:t>
            </a:r>
            <a:r>
              <a:rPr lang="en-US" dirty="0"/>
              <a:t> </a:t>
            </a:r>
            <a:r>
              <a:rPr lang="en-US" dirty="0" err="1"/>
              <a:t>table_name</a:t>
            </a:r>
            <a:r>
              <a:rPr lang="en-US" dirty="0"/>
              <a:t> [</a:t>
            </a:r>
            <a:r>
              <a:rPr lang="en-US" b="1" dirty="0"/>
              <a:t>WHERE</a:t>
            </a:r>
            <a:r>
              <a:rPr lang="en-US" dirty="0"/>
              <a:t>])  </a:t>
            </a:r>
          </a:p>
          <a:p>
            <a:pPr marL="0" indent="0">
              <a:buNone/>
            </a:pPr>
            <a:endParaRPr lang="en-US" dirty="0"/>
          </a:p>
        </p:txBody>
      </p:sp>
    </p:spTree>
    <p:extLst>
      <p:ext uri="{BB962C8B-B14F-4D97-AF65-F5344CB8AC3E}">
        <p14:creationId xmlns:p14="http://schemas.microsoft.com/office/powerpoint/2010/main" val="4152646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337A-AE85-4206-B6BD-4619853E6D9A}"/>
              </a:ext>
            </a:extLst>
          </p:cNvPr>
          <p:cNvSpPr>
            <a:spLocks noGrp="1"/>
          </p:cNvSpPr>
          <p:nvPr>
            <p:ph type="title"/>
          </p:nvPr>
        </p:nvSpPr>
        <p:spPr/>
        <p:txBody>
          <a:bodyPr/>
          <a:lstStyle/>
          <a:p>
            <a:pPr algn="ctr"/>
            <a:r>
              <a:rPr lang="en-US" dirty="0"/>
              <a:t>Example </a:t>
            </a:r>
          </a:p>
        </p:txBody>
      </p:sp>
      <p:sp>
        <p:nvSpPr>
          <p:cNvPr id="3" name="Content Placeholder 2">
            <a:extLst>
              <a:ext uri="{FF2B5EF4-FFF2-40B4-BE49-F238E27FC236}">
                <a16:creationId xmlns:a16="http://schemas.microsoft.com/office/drawing/2014/main" id="{E56418B3-1592-4907-B9E5-F4B1962E5B72}"/>
              </a:ext>
            </a:extLst>
          </p:cNvPr>
          <p:cNvSpPr>
            <a:spLocks noGrp="1"/>
          </p:cNvSpPr>
          <p:nvPr>
            <p:ph idx="1"/>
          </p:nvPr>
        </p:nvSpPr>
        <p:spPr/>
        <p:txBody>
          <a:bodyPr/>
          <a:lstStyle/>
          <a:p>
            <a:r>
              <a:rPr lang="en-US" dirty="0"/>
              <a:t>We have employee table containing </a:t>
            </a:r>
            <a:r>
              <a:rPr lang="en-US" dirty="0" err="1"/>
              <a:t>empid</a:t>
            </a:r>
            <a:r>
              <a:rPr lang="en-US" dirty="0"/>
              <a:t>, </a:t>
            </a:r>
            <a:r>
              <a:rPr lang="en-US" dirty="0" err="1"/>
              <a:t>ename</a:t>
            </a:r>
            <a:r>
              <a:rPr lang="en-US" dirty="0"/>
              <a:t>, salary, etc.</a:t>
            </a:r>
          </a:p>
          <a:p>
            <a:r>
              <a:rPr lang="en-US" dirty="0"/>
              <a:t>We need a report of all employees who’s salary is greater than </a:t>
            </a:r>
            <a:r>
              <a:rPr lang="en-US" dirty="0" err="1"/>
              <a:t>empid</a:t>
            </a:r>
            <a:r>
              <a:rPr lang="en-US" dirty="0"/>
              <a:t>=123. But how we know the salary of employee 123?</a:t>
            </a:r>
          </a:p>
          <a:p>
            <a:r>
              <a:rPr lang="en-US" dirty="0"/>
              <a:t>We can easily handle this in a sub query as:</a:t>
            </a:r>
          </a:p>
          <a:p>
            <a:pPr marL="0" indent="0">
              <a:buNone/>
            </a:pPr>
            <a:endParaRPr lang="en-US" dirty="0"/>
          </a:p>
          <a:p>
            <a:pPr marL="0" indent="0">
              <a:buNone/>
            </a:pPr>
            <a:r>
              <a:rPr lang="en-US" dirty="0"/>
              <a:t>SELECT </a:t>
            </a:r>
            <a:r>
              <a:rPr lang="en-US" dirty="0" err="1"/>
              <a:t>empid</a:t>
            </a:r>
            <a:r>
              <a:rPr lang="en-US" dirty="0"/>
              <a:t>, </a:t>
            </a:r>
            <a:r>
              <a:rPr lang="en-US" dirty="0" err="1"/>
              <a:t>ename</a:t>
            </a:r>
            <a:r>
              <a:rPr lang="en-US" dirty="0"/>
              <a:t>, salary from employee </a:t>
            </a:r>
          </a:p>
          <a:p>
            <a:pPr marL="0" indent="0">
              <a:buNone/>
            </a:pPr>
            <a:r>
              <a:rPr lang="en-US" dirty="0"/>
              <a:t>WHERE salary &gt; (SELECT salary from employee WHERE </a:t>
            </a:r>
            <a:r>
              <a:rPr lang="en-US" dirty="0" err="1"/>
              <a:t>empid</a:t>
            </a:r>
            <a:r>
              <a:rPr lang="en-US" dirty="0"/>
              <a:t>=123) </a:t>
            </a:r>
          </a:p>
        </p:txBody>
      </p:sp>
    </p:spTree>
    <p:extLst>
      <p:ext uri="{BB962C8B-B14F-4D97-AF65-F5344CB8AC3E}">
        <p14:creationId xmlns:p14="http://schemas.microsoft.com/office/powerpoint/2010/main" val="2366173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6873-8474-48B6-9B6D-0C40FAC37C3D}"/>
              </a:ext>
            </a:extLst>
          </p:cNvPr>
          <p:cNvSpPr>
            <a:spLocks noGrp="1"/>
          </p:cNvSpPr>
          <p:nvPr>
            <p:ph type="title"/>
          </p:nvPr>
        </p:nvSpPr>
        <p:spPr/>
        <p:txBody>
          <a:bodyPr/>
          <a:lstStyle/>
          <a:p>
            <a:pPr algn="ctr"/>
            <a:r>
              <a:rPr lang="en-US" b="1" dirty="0"/>
              <a:t>Types of Subqueries</a:t>
            </a:r>
            <a:endParaRPr lang="en-US" dirty="0"/>
          </a:p>
        </p:txBody>
      </p:sp>
      <p:sp>
        <p:nvSpPr>
          <p:cNvPr id="3" name="Content Placeholder 2">
            <a:extLst>
              <a:ext uri="{FF2B5EF4-FFF2-40B4-BE49-F238E27FC236}">
                <a16:creationId xmlns:a16="http://schemas.microsoft.com/office/drawing/2014/main" id="{4DA96B18-8574-4607-94B7-8E256B36F9CE}"/>
              </a:ext>
            </a:extLst>
          </p:cNvPr>
          <p:cNvSpPr>
            <a:spLocks noGrp="1"/>
          </p:cNvSpPr>
          <p:nvPr>
            <p:ph idx="1"/>
          </p:nvPr>
        </p:nvSpPr>
        <p:spPr/>
        <p:txBody>
          <a:bodyPr/>
          <a:lstStyle/>
          <a:p>
            <a:pPr marL="0" indent="0">
              <a:buNone/>
            </a:pPr>
            <a:r>
              <a:rPr lang="en-US" dirty="0"/>
              <a:t>We will discuss following types of subqueries.</a:t>
            </a:r>
          </a:p>
          <a:p>
            <a:r>
              <a:rPr lang="en-US" dirty="0"/>
              <a:t>Comparisons using Subqueries</a:t>
            </a:r>
          </a:p>
          <a:p>
            <a:r>
              <a:rPr lang="en-US" dirty="0"/>
              <a:t>Subqueries with IN, NOT IN, ALL, ANY</a:t>
            </a:r>
          </a:p>
          <a:p>
            <a:r>
              <a:rPr lang="en-US" dirty="0"/>
              <a:t>Subqueries with EXISTS or NOT EXISTS</a:t>
            </a:r>
          </a:p>
          <a:p>
            <a:r>
              <a:rPr lang="en-US" dirty="0"/>
              <a:t>Correlated Subqueries</a:t>
            </a:r>
          </a:p>
          <a:p>
            <a:pPr marL="0" indent="0">
              <a:buNone/>
            </a:pPr>
            <a:endParaRPr lang="en-US" dirty="0"/>
          </a:p>
          <a:p>
            <a:endParaRPr lang="en-US" dirty="0"/>
          </a:p>
        </p:txBody>
      </p:sp>
    </p:spTree>
    <p:extLst>
      <p:ext uri="{BB962C8B-B14F-4D97-AF65-F5344CB8AC3E}">
        <p14:creationId xmlns:p14="http://schemas.microsoft.com/office/powerpoint/2010/main" val="4035101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29C3-8E76-4719-9CBC-D9B015BD64C1}"/>
              </a:ext>
            </a:extLst>
          </p:cNvPr>
          <p:cNvSpPr>
            <a:spLocks noGrp="1"/>
          </p:cNvSpPr>
          <p:nvPr>
            <p:ph type="title"/>
          </p:nvPr>
        </p:nvSpPr>
        <p:spPr/>
        <p:txBody>
          <a:bodyPr/>
          <a:lstStyle/>
          <a:p>
            <a:pPr algn="ctr"/>
            <a:r>
              <a:rPr lang="en-US" b="1" dirty="0"/>
              <a:t>MySQL Subqueries: Using Comparisons</a:t>
            </a:r>
            <a:endParaRPr lang="en-US" dirty="0"/>
          </a:p>
        </p:txBody>
      </p:sp>
      <p:sp>
        <p:nvSpPr>
          <p:cNvPr id="3" name="Content Placeholder 2">
            <a:extLst>
              <a:ext uri="{FF2B5EF4-FFF2-40B4-BE49-F238E27FC236}">
                <a16:creationId xmlns:a16="http://schemas.microsoft.com/office/drawing/2014/main" id="{905883B4-00E3-4624-A487-A4282F4B3679}"/>
              </a:ext>
            </a:extLst>
          </p:cNvPr>
          <p:cNvSpPr>
            <a:spLocks noGrp="1"/>
          </p:cNvSpPr>
          <p:nvPr>
            <p:ph idx="1"/>
          </p:nvPr>
        </p:nvSpPr>
        <p:spPr/>
        <p:txBody>
          <a:bodyPr/>
          <a:lstStyle/>
          <a:p>
            <a:r>
              <a:rPr lang="en-US" dirty="0"/>
              <a:t>A subquery can be used before or after any of the comparison operators. The subquery can return at most one value. </a:t>
            </a:r>
          </a:p>
          <a:p>
            <a:r>
              <a:rPr lang="en-US" dirty="0"/>
              <a:t>The value can be the result of an arithmetic expression or a column function. </a:t>
            </a:r>
          </a:p>
          <a:p>
            <a:r>
              <a:rPr lang="en-US" dirty="0"/>
              <a:t>SQL then compares the value that results from the subquery with the value on the other side of the comparison operator. </a:t>
            </a:r>
          </a:p>
          <a:p>
            <a:r>
              <a:rPr lang="en-US" dirty="0"/>
              <a:t>You can use the following comparison operators:</a:t>
            </a:r>
          </a:p>
          <a:p>
            <a:endParaRPr lang="en-US" dirty="0"/>
          </a:p>
        </p:txBody>
      </p:sp>
    </p:spTree>
    <p:extLst>
      <p:ext uri="{BB962C8B-B14F-4D97-AF65-F5344CB8AC3E}">
        <p14:creationId xmlns:p14="http://schemas.microsoft.com/office/powerpoint/2010/main" val="2037194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2DE-31F3-4C9C-ABED-02A5511BA076}"/>
              </a:ext>
            </a:extLst>
          </p:cNvPr>
          <p:cNvSpPr>
            <a:spLocks noGrp="1"/>
          </p:cNvSpPr>
          <p:nvPr>
            <p:ph type="title"/>
          </p:nvPr>
        </p:nvSpPr>
        <p:spPr/>
        <p:txBody>
          <a:bodyPr/>
          <a:lstStyle/>
          <a:p>
            <a:pPr algn="ctr"/>
            <a:r>
              <a:rPr lang="en-US" b="1" dirty="0"/>
              <a:t>MySQL Subqueries: Using Comparisons</a:t>
            </a:r>
            <a:endParaRPr lang="en-US" dirty="0"/>
          </a:p>
        </p:txBody>
      </p:sp>
      <p:graphicFrame>
        <p:nvGraphicFramePr>
          <p:cNvPr id="4" name="Content Placeholder 3">
            <a:extLst>
              <a:ext uri="{FF2B5EF4-FFF2-40B4-BE49-F238E27FC236}">
                <a16:creationId xmlns:a16="http://schemas.microsoft.com/office/drawing/2014/main" id="{F5A16B16-0890-4767-86C6-201106440395}"/>
              </a:ext>
            </a:extLst>
          </p:cNvPr>
          <p:cNvGraphicFramePr>
            <a:graphicFrameLocks noGrp="1"/>
          </p:cNvGraphicFramePr>
          <p:nvPr>
            <p:ph idx="1"/>
            <p:extLst/>
          </p:nvPr>
        </p:nvGraphicFramePr>
        <p:xfrm>
          <a:off x="838200" y="1690687"/>
          <a:ext cx="10515600" cy="4802184"/>
        </p:xfrm>
        <a:graphic>
          <a:graphicData uri="http://schemas.openxmlformats.org/drawingml/2006/table">
            <a:tbl>
              <a:tblPr/>
              <a:tblGrid>
                <a:gridCol w="5257800">
                  <a:extLst>
                    <a:ext uri="{9D8B030D-6E8A-4147-A177-3AD203B41FA5}">
                      <a16:colId xmlns:a16="http://schemas.microsoft.com/office/drawing/2014/main" val="3187854940"/>
                    </a:ext>
                  </a:extLst>
                </a:gridCol>
                <a:gridCol w="5257800">
                  <a:extLst>
                    <a:ext uri="{9D8B030D-6E8A-4147-A177-3AD203B41FA5}">
                      <a16:colId xmlns:a16="http://schemas.microsoft.com/office/drawing/2014/main" val="2994681581"/>
                    </a:ext>
                  </a:extLst>
                </a:gridCol>
              </a:tblGrid>
              <a:tr h="533576">
                <a:tc>
                  <a:txBody>
                    <a:bodyPr/>
                    <a:lstStyle/>
                    <a:p>
                      <a:pPr algn="l" fontAlgn="t"/>
                      <a:r>
                        <a:rPr lang="en-US" b="1">
                          <a:effectLst/>
                        </a:rPr>
                        <a:t>Operator</a:t>
                      </a:r>
                      <a:endParaRPr lang="en-US">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effectLst/>
                        </a:rPr>
                        <a:t>Description</a:t>
                      </a:r>
                      <a:endParaRPr lang="en-US">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69170447"/>
                  </a:ext>
                </a:extLst>
              </a:tr>
              <a:tr h="533576">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Equal to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14602254"/>
                  </a:ext>
                </a:extLst>
              </a:tr>
              <a:tr h="533576">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Greater than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8818741"/>
                  </a:ext>
                </a:extLst>
              </a:tr>
              <a:tr h="533576">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Greater than or equal to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0818553"/>
                  </a:ext>
                </a:extLst>
              </a:tr>
              <a:tr h="533576">
                <a:tc>
                  <a:txBody>
                    <a:bodyPr/>
                    <a:lstStyle/>
                    <a:p>
                      <a:pP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Less than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4126631"/>
                  </a:ext>
                </a:extLst>
              </a:tr>
              <a:tr h="533576">
                <a:tc>
                  <a:txBody>
                    <a:bodyPr/>
                    <a:lstStyle/>
                    <a:p>
                      <a:pP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Less than or equal to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51480375"/>
                  </a:ext>
                </a:extLst>
              </a:tr>
              <a:tr h="533576">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Not equal to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25240418"/>
                  </a:ext>
                </a:extLst>
              </a:tr>
              <a:tr h="533576">
                <a:tc>
                  <a:txBody>
                    <a:bodyPr/>
                    <a:lstStyle/>
                    <a:p>
                      <a:pPr fontAlgn="t"/>
                      <a:r>
                        <a:rPr lang="en-US">
                          <a:effectLst/>
                        </a:rPr>
                        <a:t>&lt;&gt;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Not equal to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543977"/>
                  </a:ext>
                </a:extLst>
              </a:tr>
              <a:tr h="533576">
                <a:tc>
                  <a:txBody>
                    <a:bodyPr/>
                    <a:lstStyle/>
                    <a:p>
                      <a:pPr fontAlgn="t"/>
                      <a:r>
                        <a:rPr lang="en-US">
                          <a:effectLst/>
                        </a:rPr>
                        <a:t>&lt;=&gt;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NULL-safe equal to 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43983410"/>
                  </a:ext>
                </a:extLst>
              </a:tr>
            </a:tbl>
          </a:graphicData>
        </a:graphic>
      </p:graphicFrame>
    </p:spTree>
    <p:extLst>
      <p:ext uri="{BB962C8B-B14F-4D97-AF65-F5344CB8AC3E}">
        <p14:creationId xmlns:p14="http://schemas.microsoft.com/office/powerpoint/2010/main" val="3003088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BF1A-A0CE-4329-B7F1-1B6B629122A2}"/>
              </a:ext>
            </a:extLst>
          </p:cNvPr>
          <p:cNvSpPr>
            <a:spLocks noGrp="1"/>
          </p:cNvSpPr>
          <p:nvPr>
            <p:ph type="title"/>
          </p:nvPr>
        </p:nvSpPr>
        <p:spPr/>
        <p:txBody>
          <a:bodyPr/>
          <a:lstStyle/>
          <a:p>
            <a:pPr algn="ctr"/>
            <a:r>
              <a:rPr lang="en-US" dirty="0"/>
              <a:t>Example </a:t>
            </a:r>
          </a:p>
        </p:txBody>
      </p:sp>
      <p:sp>
        <p:nvSpPr>
          <p:cNvPr id="3" name="Content Placeholder 2">
            <a:extLst>
              <a:ext uri="{FF2B5EF4-FFF2-40B4-BE49-F238E27FC236}">
                <a16:creationId xmlns:a16="http://schemas.microsoft.com/office/drawing/2014/main" id="{943F6EDD-E463-4E81-8501-C5948F8B8FC5}"/>
              </a:ext>
            </a:extLst>
          </p:cNvPr>
          <p:cNvSpPr>
            <a:spLocks noGrp="1"/>
          </p:cNvSpPr>
          <p:nvPr>
            <p:ph idx="1"/>
          </p:nvPr>
        </p:nvSpPr>
        <p:spPr>
          <a:xfrm>
            <a:off x="838200" y="1825625"/>
            <a:ext cx="10515600" cy="4351338"/>
          </a:xfrm>
        </p:spPr>
        <p:txBody>
          <a:bodyPr/>
          <a:lstStyle/>
          <a:p>
            <a:r>
              <a:rPr lang="en-US" dirty="0"/>
              <a:t>For example: suppose you want to find the employee id, </a:t>
            </a:r>
            <a:r>
              <a:rPr lang="en-US" dirty="0" err="1"/>
              <a:t>first_name</a:t>
            </a:r>
            <a:r>
              <a:rPr lang="en-US" dirty="0"/>
              <a:t>, </a:t>
            </a:r>
            <a:r>
              <a:rPr lang="en-US" dirty="0" err="1"/>
              <a:t>last_name</a:t>
            </a:r>
            <a:r>
              <a:rPr lang="en-US" dirty="0"/>
              <a:t>, and salaries for employees whose average salary is higher than the average salary throughout the company.</a:t>
            </a:r>
          </a:p>
          <a:p>
            <a:pPr marL="0" indent="0">
              <a:buNone/>
            </a:pPr>
            <a:endParaRPr lang="en-US" dirty="0"/>
          </a:p>
          <a:p>
            <a:pPr marL="0" indent="0">
              <a:buNone/>
            </a:pPr>
            <a:endParaRPr lang="en-US" dirty="0"/>
          </a:p>
        </p:txBody>
      </p:sp>
      <p:pic>
        <p:nvPicPr>
          <p:cNvPr id="3077" name="Picture 5" descr="mysql comparison operator">
            <a:extLst>
              <a:ext uri="{FF2B5EF4-FFF2-40B4-BE49-F238E27FC236}">
                <a16:creationId xmlns:a16="http://schemas.microsoft.com/office/drawing/2014/main" id="{DD2744E6-2386-48C2-AC76-4C859992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282" y="3238781"/>
            <a:ext cx="9368118" cy="257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7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22A20C6-147D-48FD-B88E-06D4CB67EA4E}"/>
              </a:ext>
            </a:extLst>
          </p:cNvPr>
          <p:cNvSpPr>
            <a:spLocks noGrp="1"/>
          </p:cNvSpPr>
          <p:nvPr>
            <p:ph type="title"/>
          </p:nvPr>
        </p:nvSpPr>
        <p:spPr>
          <a:xfrm>
            <a:off x="1803400" y="134938"/>
            <a:ext cx="8686800" cy="838200"/>
          </a:xfrm>
        </p:spPr>
        <p:txBody>
          <a:bodyPr/>
          <a:lstStyle/>
          <a:p>
            <a:pPr eaLnBrk="1" hangingPunct="1"/>
            <a:r>
              <a:rPr lang="en-US" altLang="en-PK">
                <a:solidFill>
                  <a:srgbClr val="C00000"/>
                </a:solidFill>
              </a:rPr>
              <a:t>Query </a:t>
            </a:r>
            <a:r>
              <a:rPr lang="en-US" altLang="en-PK" dirty="0">
                <a:solidFill>
                  <a:srgbClr val="C00000"/>
                </a:solidFill>
              </a:rPr>
              <a:t>syntax</a:t>
            </a:r>
          </a:p>
        </p:txBody>
      </p:sp>
      <p:sp>
        <p:nvSpPr>
          <p:cNvPr id="62467" name="Content Placeholder 2">
            <a:extLst>
              <a:ext uri="{FF2B5EF4-FFF2-40B4-BE49-F238E27FC236}">
                <a16:creationId xmlns:a16="http://schemas.microsoft.com/office/drawing/2014/main" id="{8BB10FC3-3F27-4C5B-A113-2C6489DB14FB}"/>
              </a:ext>
            </a:extLst>
          </p:cNvPr>
          <p:cNvSpPr>
            <a:spLocks noGrp="1"/>
          </p:cNvSpPr>
          <p:nvPr>
            <p:ph idx="1"/>
          </p:nvPr>
        </p:nvSpPr>
        <p:spPr>
          <a:xfrm>
            <a:off x="516835" y="4219576"/>
            <a:ext cx="10011465" cy="2130425"/>
          </a:xfrm>
        </p:spPr>
        <p:txBody>
          <a:bodyPr rtlCol="0">
            <a:normAutofit lnSpcReduction="10000"/>
          </a:bodyPr>
          <a:lstStyle/>
          <a:p>
            <a:pPr>
              <a:defRPr/>
            </a:pPr>
            <a:r>
              <a:rPr lang="en-US" altLang="en-US" sz="2400" dirty="0"/>
              <a:t>SELECT Major, AVERAGE(GPA) , </a:t>
            </a:r>
            <a:r>
              <a:rPr lang="en-US" altLang="en-US" sz="2400" dirty="0" err="1"/>
              <a:t>GraduateYr</a:t>
            </a:r>
            <a:endParaRPr lang="en-US" altLang="en-US" sz="2400" dirty="0"/>
          </a:p>
          <a:p>
            <a:pPr>
              <a:defRPr/>
            </a:pPr>
            <a:r>
              <a:rPr lang="en-US" altLang="en-US" sz="2400" dirty="0"/>
              <a:t>WHERE </a:t>
            </a:r>
            <a:r>
              <a:rPr lang="en-US" altLang="en-US" sz="2400" dirty="0" err="1"/>
              <a:t>GraduateYr</a:t>
            </a:r>
            <a:r>
              <a:rPr lang="en-US" altLang="en-US" sz="2400" dirty="0"/>
              <a:t> = “2021”</a:t>
            </a:r>
          </a:p>
          <a:p>
            <a:pPr>
              <a:defRPr/>
            </a:pPr>
            <a:r>
              <a:rPr lang="en-US" altLang="en-US" sz="2400" dirty="0"/>
              <a:t>GROUP BY Major</a:t>
            </a:r>
          </a:p>
          <a:p>
            <a:pPr>
              <a:defRPr/>
            </a:pPr>
            <a:r>
              <a:rPr lang="en-US" altLang="en-US" sz="2400" dirty="0"/>
              <a:t>HAVING AVERAGE(GPA) &gt;=3.0</a:t>
            </a:r>
          </a:p>
          <a:p>
            <a:pPr>
              <a:defRPr/>
            </a:pPr>
            <a:r>
              <a:rPr lang="en-US" altLang="en-US" sz="2400" dirty="0"/>
              <a:t>ORDER BY Major</a:t>
            </a:r>
          </a:p>
        </p:txBody>
      </p:sp>
      <p:pic>
        <p:nvPicPr>
          <p:cNvPr id="8197" name="Picture 2">
            <a:extLst>
              <a:ext uri="{FF2B5EF4-FFF2-40B4-BE49-F238E27FC236}">
                <a16:creationId xmlns:a16="http://schemas.microsoft.com/office/drawing/2014/main" id="{658AE574-929E-49AB-9CFC-0BDA90E1B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5" y="889001"/>
            <a:ext cx="8088382"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a:extLst>
              <a:ext uri="{FF2B5EF4-FFF2-40B4-BE49-F238E27FC236}">
                <a16:creationId xmlns:a16="http://schemas.microsoft.com/office/drawing/2014/main" id="{A15B257F-01B7-4997-90D0-9E18BA10DD18}"/>
              </a:ext>
            </a:extLst>
          </p:cNvPr>
          <p:cNvSpPr/>
          <p:nvPr/>
        </p:nvSpPr>
        <p:spPr>
          <a:xfrm>
            <a:off x="7075489" y="4803775"/>
            <a:ext cx="3489325" cy="1493838"/>
          </a:xfrm>
          <a:prstGeom prst="wedgeRoundRectCallout">
            <a:avLst>
              <a:gd name="adj1" fmla="val -86238"/>
              <a:gd name="adj2" fmla="val 2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Just a quick example to show sequence of clauses</a:t>
            </a:r>
          </a:p>
        </p:txBody>
      </p:sp>
      <p:sp>
        <p:nvSpPr>
          <p:cNvPr id="6" name="Rounded Rectangular Callout 5">
            <a:extLst>
              <a:ext uri="{FF2B5EF4-FFF2-40B4-BE49-F238E27FC236}">
                <a16:creationId xmlns:a16="http://schemas.microsoft.com/office/drawing/2014/main" id="{0B28C95E-D851-48BA-8C20-256F389719C5}"/>
              </a:ext>
            </a:extLst>
          </p:cNvPr>
          <p:cNvSpPr/>
          <p:nvPr/>
        </p:nvSpPr>
        <p:spPr>
          <a:xfrm>
            <a:off x="6843713" y="0"/>
            <a:ext cx="3721100" cy="889000"/>
          </a:xfrm>
          <a:prstGeom prst="wedgeRoundRectCallout">
            <a:avLst>
              <a:gd name="adj1" fmla="val -5954"/>
              <a:gd name="adj2" fmla="val 63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Display order can be specified here</a:t>
            </a:r>
          </a:p>
        </p:txBody>
      </p:sp>
      <p:sp>
        <p:nvSpPr>
          <p:cNvPr id="7" name="Left Arrow 6">
            <a:extLst>
              <a:ext uri="{FF2B5EF4-FFF2-40B4-BE49-F238E27FC236}">
                <a16:creationId xmlns:a16="http://schemas.microsoft.com/office/drawing/2014/main" id="{7B3EF2B4-2DFC-42EC-9E31-62791355D754}"/>
              </a:ext>
            </a:extLst>
          </p:cNvPr>
          <p:cNvSpPr/>
          <p:nvPr/>
        </p:nvSpPr>
        <p:spPr>
          <a:xfrm>
            <a:off x="7667625" y="1879600"/>
            <a:ext cx="2897188"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entury Gothic" panose="020B0502020202020204"/>
                <a:ea typeface="+mn-ea"/>
                <a:cs typeface="+mn-cs"/>
              </a:rPr>
              <a:t>Cond for </a:t>
            </a:r>
            <a:r>
              <a:rPr kumimoji="0" lang="en-US" sz="2400" b="1" i="0" u="none" strike="noStrike" kern="1200" cap="none" spc="0" normalizeH="0" baseline="0" noProof="0" dirty="0">
                <a:ln>
                  <a:noFill/>
                </a:ln>
                <a:solidFill>
                  <a:srgbClr val="0000FF"/>
                </a:solidFill>
                <a:effectLst/>
                <a:uLnTx/>
                <a:uFillTx/>
                <a:latin typeface="Century Gothic" panose="020B0502020202020204"/>
                <a:ea typeface="+mn-ea"/>
                <a:cs typeface="+mn-cs"/>
              </a:rPr>
              <a:t>record</a:t>
            </a:r>
            <a:r>
              <a:rPr kumimoji="0" lang="en-US" sz="2400" b="1" i="0" u="none" strike="noStrike" kern="1200" cap="none" spc="0" normalizeH="0" baseline="0" noProof="0" dirty="0">
                <a:ln>
                  <a:noFill/>
                </a:ln>
                <a:solidFill>
                  <a:prstClr val="white"/>
                </a:solidFill>
                <a:effectLst/>
                <a:uLnTx/>
                <a:uFillTx/>
                <a:latin typeface="Century Gothic" panose="020B0502020202020204"/>
                <a:ea typeface="+mn-ea"/>
                <a:cs typeface="+mn-cs"/>
              </a:rPr>
              <a:t>s</a:t>
            </a:r>
          </a:p>
        </p:txBody>
      </p:sp>
      <p:sp>
        <p:nvSpPr>
          <p:cNvPr id="9" name="Left Arrow 8">
            <a:extLst>
              <a:ext uri="{FF2B5EF4-FFF2-40B4-BE49-F238E27FC236}">
                <a16:creationId xmlns:a16="http://schemas.microsoft.com/office/drawing/2014/main" id="{DB4A5C9C-46EB-4B27-93CD-2627AE8DB7CE}"/>
              </a:ext>
            </a:extLst>
          </p:cNvPr>
          <p:cNvSpPr/>
          <p:nvPr/>
        </p:nvSpPr>
        <p:spPr>
          <a:xfrm>
            <a:off x="7770814" y="2973388"/>
            <a:ext cx="2897187" cy="8366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entury Gothic" panose="020B0502020202020204"/>
                <a:ea typeface="+mn-ea"/>
                <a:cs typeface="+mn-cs"/>
              </a:rPr>
              <a:t>Cond for </a:t>
            </a:r>
            <a:r>
              <a:rPr kumimoji="0" lang="en-US" sz="2400" b="1" i="0" u="none" strike="noStrike" kern="1200" cap="none" spc="0" normalizeH="0" baseline="0" noProof="0" dirty="0">
                <a:ln>
                  <a:noFill/>
                </a:ln>
                <a:solidFill>
                  <a:srgbClr val="FF0000"/>
                </a:solidFill>
                <a:effectLst/>
                <a:uLnTx/>
                <a:uFillTx/>
                <a:latin typeface="Century Gothic" panose="020B0502020202020204"/>
                <a:ea typeface="+mn-ea"/>
                <a:cs typeface="+mn-cs"/>
              </a:rPr>
              <a:t>group</a:t>
            </a:r>
            <a:r>
              <a:rPr kumimoji="0" lang="en-US" sz="2400" b="1" i="0" u="none" strike="noStrike" kern="1200" cap="none" spc="0" normalizeH="0" baseline="0" noProof="0" dirty="0">
                <a:ln>
                  <a:noFill/>
                </a:ln>
                <a:solidFill>
                  <a:prstClr val="white"/>
                </a:solidFill>
                <a:effectLst/>
                <a:uLnTx/>
                <a:uFillTx/>
                <a:latin typeface="Century Gothic" panose="020B0502020202020204"/>
                <a:ea typeface="+mn-ea"/>
                <a:cs typeface="+mn-cs"/>
              </a:rPr>
              <a:t>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0E18-7E06-471C-90DD-99CBF1C5105A}"/>
              </a:ext>
            </a:extLst>
          </p:cNvPr>
          <p:cNvSpPr>
            <a:spLocks noGrp="1"/>
          </p:cNvSpPr>
          <p:nvPr>
            <p:ph type="title"/>
          </p:nvPr>
        </p:nvSpPr>
        <p:spPr/>
        <p:txBody>
          <a:bodyPr/>
          <a:lstStyle/>
          <a:p>
            <a:pPr algn="ctr"/>
            <a:r>
              <a:rPr lang="en-US" b="1" dirty="0"/>
              <a:t>MySQL Subqueries with IN and NOT IN</a:t>
            </a:r>
            <a:endParaRPr lang="en-US" dirty="0"/>
          </a:p>
        </p:txBody>
      </p:sp>
      <p:sp>
        <p:nvSpPr>
          <p:cNvPr id="3" name="Content Placeholder 2">
            <a:extLst>
              <a:ext uri="{FF2B5EF4-FFF2-40B4-BE49-F238E27FC236}">
                <a16:creationId xmlns:a16="http://schemas.microsoft.com/office/drawing/2014/main" id="{3B5E5E47-B2FD-4E59-B20C-B046B2C36819}"/>
              </a:ext>
            </a:extLst>
          </p:cNvPr>
          <p:cNvSpPr>
            <a:spLocks noGrp="1"/>
          </p:cNvSpPr>
          <p:nvPr>
            <p:ph idx="1"/>
          </p:nvPr>
        </p:nvSpPr>
        <p:spPr>
          <a:xfrm>
            <a:off x="838200" y="1825625"/>
            <a:ext cx="10515600" cy="4830814"/>
          </a:xfrm>
        </p:spPr>
        <p:txBody>
          <a:bodyPr/>
          <a:lstStyle/>
          <a:p>
            <a:r>
              <a:rPr lang="en-US" dirty="0"/>
              <a:t>If a subquery returns more than one value, you can use other operators such as IN or NOT IN operator in the WHERE clause.</a:t>
            </a:r>
          </a:p>
          <a:p>
            <a:r>
              <a:rPr lang="en-US" dirty="0"/>
              <a:t>Consider the following example tables</a:t>
            </a:r>
          </a:p>
          <a:p>
            <a:pPr lvl="1"/>
            <a:endParaRPr lang="en-US" dirty="0"/>
          </a:p>
        </p:txBody>
      </p:sp>
      <p:pic>
        <p:nvPicPr>
          <p:cNvPr id="4100" name="Picture 4" descr="https://www.mysqltutorial.org/wp-content/uploads/2019/08/customers-orders.png">
            <a:extLst>
              <a:ext uri="{FF2B5EF4-FFF2-40B4-BE49-F238E27FC236}">
                <a16:creationId xmlns:a16="http://schemas.microsoft.com/office/drawing/2014/main" id="{9FFE6757-F832-4DF6-8D85-8C1B151FB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42" y="3515033"/>
            <a:ext cx="5891674"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417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0E18-7E06-471C-90DD-99CBF1C5105A}"/>
              </a:ext>
            </a:extLst>
          </p:cNvPr>
          <p:cNvSpPr>
            <a:spLocks noGrp="1"/>
          </p:cNvSpPr>
          <p:nvPr>
            <p:ph type="title"/>
          </p:nvPr>
        </p:nvSpPr>
        <p:spPr/>
        <p:txBody>
          <a:bodyPr/>
          <a:lstStyle/>
          <a:p>
            <a:pPr algn="ctr"/>
            <a:r>
              <a:rPr lang="en-US" b="1" dirty="0"/>
              <a:t>EXAMPLE </a:t>
            </a:r>
            <a:endParaRPr lang="en-US" dirty="0"/>
          </a:p>
        </p:txBody>
      </p:sp>
      <p:sp>
        <p:nvSpPr>
          <p:cNvPr id="3" name="Content Placeholder 2">
            <a:extLst>
              <a:ext uri="{FF2B5EF4-FFF2-40B4-BE49-F238E27FC236}">
                <a16:creationId xmlns:a16="http://schemas.microsoft.com/office/drawing/2014/main" id="{3B5E5E47-B2FD-4E59-B20C-B046B2C36819}"/>
              </a:ext>
            </a:extLst>
          </p:cNvPr>
          <p:cNvSpPr>
            <a:spLocks noGrp="1"/>
          </p:cNvSpPr>
          <p:nvPr>
            <p:ph idx="1"/>
          </p:nvPr>
        </p:nvSpPr>
        <p:spPr>
          <a:xfrm>
            <a:off x="838200" y="1825625"/>
            <a:ext cx="10515600" cy="4830814"/>
          </a:xfrm>
        </p:spPr>
        <p:txBody>
          <a:bodyPr/>
          <a:lstStyle/>
          <a:p>
            <a:pPr marL="457200" lvl="1" indent="0">
              <a:buNone/>
            </a:pPr>
            <a:r>
              <a:rPr lang="en-US" dirty="0"/>
              <a:t>For example, you can use a subquery with NOT IN operator to find the customers who have not placed any orders as follows:</a:t>
            </a:r>
          </a:p>
          <a:p>
            <a:pPr marL="457200" lvl="1" indent="0">
              <a:buNone/>
            </a:pPr>
            <a:endParaRPr lang="en-US" dirty="0"/>
          </a:p>
          <a:p>
            <a:pPr marL="457200" lvl="1" indent="0">
              <a:buNone/>
            </a:pPr>
            <a:r>
              <a:rPr lang="en-US" dirty="0"/>
              <a:t>SELECT </a:t>
            </a:r>
            <a:r>
              <a:rPr lang="en-US" dirty="0" err="1"/>
              <a:t>customerName</a:t>
            </a:r>
            <a:endParaRPr lang="en-US" dirty="0"/>
          </a:p>
          <a:p>
            <a:pPr marL="457200" lvl="1" indent="0">
              <a:buNone/>
            </a:pPr>
            <a:r>
              <a:rPr lang="en-US" dirty="0"/>
              <a:t>FROM customers</a:t>
            </a:r>
          </a:p>
          <a:p>
            <a:pPr marL="457200" lvl="1" indent="0">
              <a:buNone/>
            </a:pPr>
            <a:r>
              <a:rPr lang="en-US" dirty="0"/>
              <a:t>WHERE </a:t>
            </a:r>
            <a:r>
              <a:rPr lang="en-US" dirty="0" err="1"/>
              <a:t>customerNumber</a:t>
            </a:r>
            <a:r>
              <a:rPr lang="en-US" dirty="0"/>
              <a:t> NOT IN(</a:t>
            </a:r>
          </a:p>
          <a:p>
            <a:pPr marL="457200" lvl="1" indent="0">
              <a:buNone/>
            </a:pPr>
            <a:r>
              <a:rPr lang="en-US" dirty="0"/>
              <a:t>SELECT DISTINCT </a:t>
            </a:r>
            <a:r>
              <a:rPr lang="en-US" dirty="0" err="1"/>
              <a:t>customerNumber</a:t>
            </a:r>
            <a:endParaRPr lang="en-US" dirty="0"/>
          </a:p>
          <a:p>
            <a:pPr marL="457200" lvl="1" indent="0">
              <a:buNone/>
            </a:pPr>
            <a:r>
              <a:rPr lang="en-US" dirty="0"/>
              <a:t>FROM orders);</a:t>
            </a:r>
          </a:p>
        </p:txBody>
      </p:sp>
    </p:spTree>
    <p:extLst>
      <p:ext uri="{BB962C8B-B14F-4D97-AF65-F5344CB8AC3E}">
        <p14:creationId xmlns:p14="http://schemas.microsoft.com/office/powerpoint/2010/main" val="26800887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0108-7907-438B-81DF-4546AF214978}"/>
              </a:ext>
            </a:extLst>
          </p:cNvPr>
          <p:cNvSpPr>
            <a:spLocks noGrp="1"/>
          </p:cNvSpPr>
          <p:nvPr>
            <p:ph type="title"/>
          </p:nvPr>
        </p:nvSpPr>
        <p:spPr/>
        <p:txBody>
          <a:bodyPr/>
          <a:lstStyle/>
          <a:p>
            <a:pPr algn="ctr"/>
            <a:r>
              <a:rPr lang="en-US" dirty="0"/>
              <a:t>PRACTICE</a:t>
            </a:r>
          </a:p>
        </p:txBody>
      </p:sp>
      <p:sp>
        <p:nvSpPr>
          <p:cNvPr id="3" name="Content Placeholder 2">
            <a:extLst>
              <a:ext uri="{FF2B5EF4-FFF2-40B4-BE49-F238E27FC236}">
                <a16:creationId xmlns:a16="http://schemas.microsoft.com/office/drawing/2014/main" id="{9D01972E-96DB-4D5C-82BC-4D6C95CDE852}"/>
              </a:ext>
            </a:extLst>
          </p:cNvPr>
          <p:cNvSpPr>
            <a:spLocks noGrp="1"/>
          </p:cNvSpPr>
          <p:nvPr>
            <p:ph idx="1"/>
          </p:nvPr>
        </p:nvSpPr>
        <p:spPr/>
        <p:txBody>
          <a:bodyPr/>
          <a:lstStyle/>
          <a:p>
            <a:r>
              <a:rPr lang="en-US" dirty="0"/>
              <a:t>See the practice questions  on slides at the end</a:t>
            </a:r>
          </a:p>
        </p:txBody>
      </p:sp>
    </p:spTree>
    <p:extLst>
      <p:ext uri="{BB962C8B-B14F-4D97-AF65-F5344CB8AC3E}">
        <p14:creationId xmlns:p14="http://schemas.microsoft.com/office/powerpoint/2010/main" val="19927973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F318-B1D1-4743-A013-E2E0FBAC1E0D}"/>
              </a:ext>
            </a:extLst>
          </p:cNvPr>
          <p:cNvSpPr>
            <a:spLocks noGrp="1"/>
          </p:cNvSpPr>
          <p:nvPr>
            <p:ph type="title"/>
          </p:nvPr>
        </p:nvSpPr>
        <p:spPr/>
        <p:txBody>
          <a:bodyPr/>
          <a:lstStyle/>
          <a:p>
            <a:pPr algn="ctr"/>
            <a:r>
              <a:rPr lang="en-US" b="1" dirty="0"/>
              <a:t>MySQL Subqueries with ANY</a:t>
            </a:r>
            <a:endParaRPr lang="en-US" dirty="0"/>
          </a:p>
        </p:txBody>
      </p:sp>
      <p:sp>
        <p:nvSpPr>
          <p:cNvPr id="3" name="Content Placeholder 2">
            <a:extLst>
              <a:ext uri="{FF2B5EF4-FFF2-40B4-BE49-F238E27FC236}">
                <a16:creationId xmlns:a16="http://schemas.microsoft.com/office/drawing/2014/main" id="{4A006C41-5D5C-40C0-B4C7-90E532668D02}"/>
              </a:ext>
            </a:extLst>
          </p:cNvPr>
          <p:cNvSpPr>
            <a:spLocks noGrp="1"/>
          </p:cNvSpPr>
          <p:nvPr>
            <p:ph idx="1"/>
          </p:nvPr>
        </p:nvSpPr>
        <p:spPr/>
        <p:txBody>
          <a:bodyPr/>
          <a:lstStyle/>
          <a:p>
            <a:r>
              <a:rPr lang="en-US" dirty="0"/>
              <a:t>The ANY operator compares the value to each value returned by the subquery. </a:t>
            </a:r>
          </a:p>
          <a:p>
            <a:r>
              <a:rPr lang="en-US" dirty="0"/>
              <a:t>Therefore ANY keyword (which must follow a comparison operator) returns TRUE if the comparison is TRUE for ANY of the values in the column that the subquery returns.</a:t>
            </a:r>
          </a:p>
          <a:p>
            <a:r>
              <a:rPr lang="en-US" dirty="0"/>
              <a:t>Note:</a:t>
            </a:r>
          </a:p>
          <a:p>
            <a:pPr lvl="1"/>
            <a:r>
              <a:rPr lang="en-US" b="0" i="0" dirty="0">
                <a:solidFill>
                  <a:srgbClr val="000000"/>
                </a:solidFill>
                <a:effectLst/>
                <a:latin typeface="Verdana" panose="020B0604030504040204" pitchFamily="34" charset="0"/>
              </a:rPr>
              <a:t>returns a </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value as a result</a:t>
            </a:r>
          </a:p>
          <a:p>
            <a:pPr lvl="1"/>
            <a:r>
              <a:rPr lang="en-US" b="0" i="0" dirty="0">
                <a:solidFill>
                  <a:srgbClr val="000000"/>
                </a:solidFill>
                <a:effectLst/>
                <a:latin typeface="Verdana" panose="020B0604030504040204" pitchFamily="34" charset="0"/>
              </a:rPr>
              <a:t>returns TRUE if ANY of the subquery values meet the condition</a:t>
            </a:r>
          </a:p>
          <a:p>
            <a:endParaRPr lang="en-US" dirty="0"/>
          </a:p>
          <a:p>
            <a:endParaRPr lang="en-US" dirty="0"/>
          </a:p>
        </p:txBody>
      </p:sp>
    </p:spTree>
    <p:extLst>
      <p:ext uri="{BB962C8B-B14F-4D97-AF65-F5344CB8AC3E}">
        <p14:creationId xmlns:p14="http://schemas.microsoft.com/office/powerpoint/2010/main" val="12912736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EC62-28E8-D935-A850-C921C8D8FF28}"/>
              </a:ext>
            </a:extLst>
          </p:cNvPr>
          <p:cNvSpPr>
            <a:spLocks noGrp="1"/>
          </p:cNvSpPr>
          <p:nvPr>
            <p:ph type="title"/>
          </p:nvPr>
        </p:nvSpPr>
        <p:spPr/>
        <p:txBody>
          <a:bodyPr/>
          <a:lstStyle/>
          <a:p>
            <a:pPr algn="ctr"/>
            <a:r>
              <a:rPr lang="en-US" dirty="0"/>
              <a:t>Syntax of ANY </a:t>
            </a:r>
          </a:p>
        </p:txBody>
      </p:sp>
      <p:sp>
        <p:nvSpPr>
          <p:cNvPr id="3" name="Content Placeholder 2">
            <a:extLst>
              <a:ext uri="{FF2B5EF4-FFF2-40B4-BE49-F238E27FC236}">
                <a16:creationId xmlns:a16="http://schemas.microsoft.com/office/drawing/2014/main" id="{E48DB434-4BE4-DE43-1C15-A0D3B2338921}"/>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operator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ANY</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br>
              <a:rPr lang="en-US" b="0" i="1"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1"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FF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The </a:t>
            </a:r>
            <a:r>
              <a:rPr lang="en-US" b="0" i="1" dirty="0">
                <a:solidFill>
                  <a:srgbClr val="000000"/>
                </a:solidFill>
                <a:effectLst/>
                <a:latin typeface="Verdana" panose="020B0604030504040204" pitchFamily="34" charset="0"/>
              </a:rPr>
              <a:t>operator</a:t>
            </a:r>
            <a:r>
              <a:rPr lang="en-US" b="0" i="0" dirty="0">
                <a:solidFill>
                  <a:srgbClr val="000000"/>
                </a:solidFill>
                <a:effectLst/>
                <a:latin typeface="Verdana" panose="020B0604030504040204" pitchFamily="34" charset="0"/>
              </a:rPr>
              <a:t> must be a standard comparison operator (=, &lt;&gt;, !=, &gt;, &gt;=, &lt;, or &lt;=).</a:t>
            </a:r>
            <a:endParaRPr lang="en-US" dirty="0"/>
          </a:p>
        </p:txBody>
      </p:sp>
    </p:spTree>
    <p:extLst>
      <p:ext uri="{BB962C8B-B14F-4D97-AF65-F5344CB8AC3E}">
        <p14:creationId xmlns:p14="http://schemas.microsoft.com/office/powerpoint/2010/main" val="678213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8EA5-A19E-2FB9-54DA-9CFF9A958C34}"/>
              </a:ext>
            </a:extLst>
          </p:cNvPr>
          <p:cNvSpPr>
            <a:spLocks noGrp="1"/>
          </p:cNvSpPr>
          <p:nvPr>
            <p:ph type="title"/>
          </p:nvPr>
        </p:nvSpPr>
        <p:spPr/>
        <p:txBody>
          <a:bodyPr/>
          <a:lstStyle/>
          <a:p>
            <a:pPr algn="ctr"/>
            <a:r>
              <a:rPr lang="en-US" dirty="0"/>
              <a:t>Examples of ANY</a:t>
            </a:r>
          </a:p>
        </p:txBody>
      </p:sp>
      <p:sp>
        <p:nvSpPr>
          <p:cNvPr id="3" name="Content Placeholder 2">
            <a:extLst>
              <a:ext uri="{FF2B5EF4-FFF2-40B4-BE49-F238E27FC236}">
                <a16:creationId xmlns:a16="http://schemas.microsoft.com/office/drawing/2014/main" id="{7D1D0628-7C32-92C8-9080-18F03205011E}"/>
              </a:ext>
            </a:extLst>
          </p:cNvPr>
          <p:cNvSpPr>
            <a:spLocks noGrp="1"/>
          </p:cNvSpPr>
          <p:nvPr>
            <p:ph idx="1"/>
          </p:nvPr>
        </p:nvSpPr>
        <p:spPr>
          <a:xfrm>
            <a:off x="0" y="1825624"/>
            <a:ext cx="11353800" cy="5032375"/>
          </a:xfrm>
        </p:spPr>
        <p:txBody>
          <a:bodyPr/>
          <a:lstStyle/>
          <a:p>
            <a:pPr marL="0" indent="0">
              <a:buNone/>
            </a:pPr>
            <a:r>
              <a:rPr lang="en-US" dirty="0"/>
              <a:t>Consider following tables: </a:t>
            </a:r>
            <a:r>
              <a:rPr lang="en-US" sz="2400" b="1" i="0" dirty="0">
                <a:solidFill>
                  <a:srgbClr val="000000"/>
                </a:solidFill>
                <a:effectLst/>
                <a:latin typeface="Verdana" panose="020B0604030504040204" pitchFamily="34" charset="0"/>
              </a:rPr>
              <a:t>Products</a:t>
            </a:r>
            <a:r>
              <a:rPr lang="en-US" sz="2400" dirty="0"/>
              <a:t> and </a:t>
            </a:r>
            <a:r>
              <a:rPr lang="en-US" sz="2400" b="1" i="0" dirty="0" err="1">
                <a:solidFill>
                  <a:srgbClr val="000000"/>
                </a:solidFill>
                <a:effectLst/>
                <a:latin typeface="Verdana" panose="020B0604030504040204" pitchFamily="34" charset="0"/>
              </a:rPr>
              <a:t>OrderDetails</a:t>
            </a:r>
            <a:endParaRPr lang="en-US" sz="2400" dirty="0"/>
          </a:p>
          <a:p>
            <a:pPr marL="0" indent="0">
              <a:buNone/>
            </a:pPr>
            <a:endParaRPr lang="en-US" dirty="0"/>
          </a:p>
        </p:txBody>
      </p:sp>
      <p:pic>
        <p:nvPicPr>
          <p:cNvPr id="5" name="Picture 4">
            <a:extLst>
              <a:ext uri="{FF2B5EF4-FFF2-40B4-BE49-F238E27FC236}">
                <a16:creationId xmlns:a16="http://schemas.microsoft.com/office/drawing/2014/main" id="{D3AF1F55-5422-287A-2D7C-D273028A4564}"/>
              </a:ext>
            </a:extLst>
          </p:cNvPr>
          <p:cNvPicPr>
            <a:picLocks noChangeAspect="1"/>
          </p:cNvPicPr>
          <p:nvPr/>
        </p:nvPicPr>
        <p:blipFill>
          <a:blip r:embed="rId2"/>
          <a:stretch>
            <a:fillRect/>
          </a:stretch>
        </p:blipFill>
        <p:spPr>
          <a:xfrm>
            <a:off x="284087" y="2455216"/>
            <a:ext cx="6223245" cy="4265180"/>
          </a:xfrm>
          <a:prstGeom prst="rect">
            <a:avLst/>
          </a:prstGeom>
        </p:spPr>
      </p:pic>
      <p:pic>
        <p:nvPicPr>
          <p:cNvPr id="7" name="Picture 6">
            <a:extLst>
              <a:ext uri="{FF2B5EF4-FFF2-40B4-BE49-F238E27FC236}">
                <a16:creationId xmlns:a16="http://schemas.microsoft.com/office/drawing/2014/main" id="{215BE289-DC16-3113-813C-BBD221720298}"/>
              </a:ext>
            </a:extLst>
          </p:cNvPr>
          <p:cNvPicPr>
            <a:picLocks noChangeAspect="1"/>
          </p:cNvPicPr>
          <p:nvPr/>
        </p:nvPicPr>
        <p:blipFill>
          <a:blip r:embed="rId3"/>
          <a:stretch>
            <a:fillRect/>
          </a:stretch>
        </p:blipFill>
        <p:spPr>
          <a:xfrm>
            <a:off x="6507332" y="2455216"/>
            <a:ext cx="5539666" cy="4348977"/>
          </a:xfrm>
          <a:prstGeom prst="rect">
            <a:avLst/>
          </a:prstGeom>
        </p:spPr>
      </p:pic>
    </p:spTree>
    <p:extLst>
      <p:ext uri="{BB962C8B-B14F-4D97-AF65-F5344CB8AC3E}">
        <p14:creationId xmlns:p14="http://schemas.microsoft.com/office/powerpoint/2010/main" val="3015707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5B4A-C5B0-59F3-C3BB-CD52A0964869}"/>
              </a:ext>
            </a:extLst>
          </p:cNvPr>
          <p:cNvSpPr>
            <a:spLocks noGrp="1"/>
          </p:cNvSpPr>
          <p:nvPr>
            <p:ph type="title"/>
          </p:nvPr>
        </p:nvSpPr>
        <p:spPr/>
        <p:txBody>
          <a:bodyPr/>
          <a:lstStyle/>
          <a:p>
            <a:pPr algn="ctr"/>
            <a:r>
              <a:rPr lang="en-US" dirty="0"/>
              <a:t>Examples of ANY</a:t>
            </a:r>
          </a:p>
        </p:txBody>
      </p:sp>
      <p:sp>
        <p:nvSpPr>
          <p:cNvPr id="3" name="Content Placeholder 2">
            <a:extLst>
              <a:ext uri="{FF2B5EF4-FFF2-40B4-BE49-F238E27FC236}">
                <a16:creationId xmlns:a16="http://schemas.microsoft.com/office/drawing/2014/main" id="{9DAC40E8-73D1-7D0F-A70E-8EBDC9EE0C73}"/>
              </a:ext>
            </a:extLst>
          </p:cNvPr>
          <p:cNvSpPr>
            <a:spLocks noGrp="1"/>
          </p:cNvSpPr>
          <p:nvPr>
            <p:ph idx="1"/>
          </p:nvPr>
        </p:nvSpPr>
        <p:spPr/>
        <p:txBody>
          <a:bodyPr/>
          <a:lstStyle/>
          <a:p>
            <a:pPr marL="514350" indent="-514350">
              <a:buFont typeface="+mj-lt"/>
              <a:buAutoNum type="arabicPeriod"/>
            </a:pPr>
            <a:r>
              <a:rPr lang="en-US" b="0" i="0" dirty="0">
                <a:solidFill>
                  <a:srgbClr val="000000"/>
                </a:solidFill>
                <a:effectLst/>
                <a:latin typeface="Verdana" panose="020B0604030504040204" pitchFamily="34" charset="0"/>
              </a:rPr>
              <a:t>Write a query that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equal to 10</a:t>
            </a:r>
          </a:p>
          <a:p>
            <a:pPr marL="0" indent="0">
              <a:buNone/>
            </a:pPr>
            <a:endParaRPr lang="en-US" dirty="0">
              <a:solidFill>
                <a:srgbClr val="000000"/>
              </a:solidFill>
              <a:latin typeface="Verdana" panose="020B0604030504040204" pitchFamily="34" charset="0"/>
            </a:endParaRP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&gt; </a:t>
            </a:r>
            <a:r>
              <a:rPr lang="en-US" b="0" i="0" dirty="0">
                <a:solidFill>
                  <a:srgbClr val="0000CD"/>
                </a:solidFill>
                <a:effectLst/>
                <a:latin typeface="Consolas" panose="020B0609020204030204" pitchFamily="49" charset="0"/>
              </a:rPr>
              <a:t>ANY</a:t>
            </a:r>
            <a:br>
              <a:rPr lang="en-US" dirty="0"/>
            </a:br>
            <a:r>
              <a:rPr lang="en-US" dirty="0"/>
              <a:t>	</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br>
              <a:rPr lang="en-US" dirty="0"/>
            </a:br>
            <a:r>
              <a:rPr lang="en-US" dirty="0"/>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OrderDetails</a:t>
            </a:r>
            <a:br>
              <a:rPr lang="en-US" dirty="0"/>
            </a:br>
            <a:r>
              <a:rPr lang="en-US" dirty="0"/>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389012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D504-79ED-8A42-7412-675B2B8B7B11}"/>
              </a:ext>
            </a:extLst>
          </p:cNvPr>
          <p:cNvSpPr>
            <a:spLocks noGrp="1"/>
          </p:cNvSpPr>
          <p:nvPr>
            <p:ph type="title"/>
          </p:nvPr>
        </p:nvSpPr>
        <p:spPr/>
        <p:txBody>
          <a:bodyPr/>
          <a:lstStyle/>
          <a:p>
            <a:pPr algn="ctr"/>
            <a:r>
              <a:rPr lang="en-US" dirty="0"/>
              <a:t>Examples of ANY</a:t>
            </a:r>
          </a:p>
        </p:txBody>
      </p:sp>
      <p:sp>
        <p:nvSpPr>
          <p:cNvPr id="3" name="Content Placeholder 2">
            <a:extLst>
              <a:ext uri="{FF2B5EF4-FFF2-40B4-BE49-F238E27FC236}">
                <a16:creationId xmlns:a16="http://schemas.microsoft.com/office/drawing/2014/main" id="{0055DAF5-9CDB-E2EE-D6FE-9489B5ACEF41}"/>
              </a:ext>
            </a:extLst>
          </p:cNvPr>
          <p:cNvSpPr>
            <a:spLocks noGrp="1"/>
          </p:cNvSpPr>
          <p:nvPr>
            <p:ph idx="1"/>
          </p:nvPr>
        </p:nvSpPr>
        <p:spPr/>
        <p:txBody>
          <a:bodyPr/>
          <a:lstStyle/>
          <a:p>
            <a:pPr marL="0" indent="0">
              <a:buNone/>
            </a:pPr>
            <a:r>
              <a:rPr lang="en-US" dirty="0"/>
              <a:t>2. </a:t>
            </a:r>
            <a:r>
              <a:rPr lang="en-US" dirty="0">
                <a:solidFill>
                  <a:srgbClr val="000000"/>
                </a:solidFill>
                <a:latin typeface="Verdana" panose="020B0604030504040204" pitchFamily="34" charset="0"/>
              </a:rPr>
              <a:t>Write a query that</a:t>
            </a:r>
            <a:r>
              <a:rPr lang="en-US" b="0" i="0" dirty="0">
                <a:solidFill>
                  <a:srgbClr val="000000"/>
                </a:solidFill>
                <a:effectLst/>
                <a:latin typeface="Verdana" panose="020B0604030504040204" pitchFamily="34" charset="0"/>
              </a:rPr>
              <a: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larger than 99.</a:t>
            </a:r>
          </a:p>
          <a:p>
            <a:pPr marL="0" indent="0">
              <a:buNone/>
            </a:pPr>
            <a:endParaRPr lang="en-US" dirty="0">
              <a:solidFill>
                <a:srgbClr val="000000"/>
              </a:solidFill>
              <a:latin typeface="Verdana" panose="020B0604030504040204" pitchFamily="34" charset="0"/>
            </a:endParaRP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ANY</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OrderDetails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&gt; </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989685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D9E-EF28-1ECE-1322-D91942A5CA36}"/>
              </a:ext>
            </a:extLst>
          </p:cNvPr>
          <p:cNvSpPr>
            <a:spLocks noGrp="1"/>
          </p:cNvSpPr>
          <p:nvPr>
            <p:ph type="title"/>
          </p:nvPr>
        </p:nvSpPr>
        <p:spPr/>
        <p:txBody>
          <a:bodyPr/>
          <a:lstStyle/>
          <a:p>
            <a:pPr algn="ctr"/>
            <a:r>
              <a:rPr lang="en-US" dirty="0"/>
              <a:t>Examples of ANY</a:t>
            </a:r>
          </a:p>
        </p:txBody>
      </p:sp>
      <p:sp>
        <p:nvSpPr>
          <p:cNvPr id="3" name="Content Placeholder 2">
            <a:extLst>
              <a:ext uri="{FF2B5EF4-FFF2-40B4-BE49-F238E27FC236}">
                <a16:creationId xmlns:a16="http://schemas.microsoft.com/office/drawing/2014/main" id="{EFEF205F-906B-4E4A-C4E4-4AEBC47BEE8D}"/>
              </a:ext>
            </a:extLst>
          </p:cNvPr>
          <p:cNvSpPr>
            <a:spLocks noGrp="1"/>
          </p:cNvSpPr>
          <p:nvPr>
            <p:ph idx="1"/>
          </p:nvPr>
        </p:nvSpPr>
        <p:spPr/>
        <p:txBody>
          <a:bodyPr/>
          <a:lstStyle/>
          <a:p>
            <a:pPr marL="0" indent="0">
              <a:buNone/>
            </a:pPr>
            <a:r>
              <a:rPr lang="en-US" dirty="0"/>
              <a:t>3. </a:t>
            </a:r>
            <a:r>
              <a:rPr lang="en-US" b="0" i="0" dirty="0">
                <a:solidFill>
                  <a:srgbClr val="000000"/>
                </a:solidFill>
                <a:effectLst/>
                <a:latin typeface="Verdana" panose="020B0604030504040204" pitchFamily="34" charset="0"/>
              </a:rPr>
              <a:t>Write a query that lists the ProductName if it finds ANY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larger than 1000.</a:t>
            </a: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ANY</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OrderDetails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&gt; </a:t>
            </a:r>
            <a:r>
              <a:rPr lang="en-US" b="0" i="0" dirty="0">
                <a:solidFill>
                  <a:srgbClr val="FF0000"/>
                </a:solidFill>
                <a:effectLst/>
                <a:latin typeface="Consolas" panose="020B0609020204030204" pitchFamily="49" charset="0"/>
              </a:rPr>
              <a:t>1000</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761786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AE9D-FF77-B503-C374-5A96E6A95E76}"/>
              </a:ext>
            </a:extLst>
          </p:cNvPr>
          <p:cNvSpPr>
            <a:spLocks noGrp="1"/>
          </p:cNvSpPr>
          <p:nvPr>
            <p:ph type="title"/>
          </p:nvPr>
        </p:nvSpPr>
        <p:spPr/>
        <p:txBody>
          <a:bodyPr/>
          <a:lstStyle/>
          <a:p>
            <a:pPr algn="ctr"/>
            <a:r>
              <a:rPr lang="en-US" b="1" dirty="0"/>
              <a:t>MySQL Subqueries with ALL</a:t>
            </a:r>
            <a:endParaRPr lang="en-US" dirty="0"/>
          </a:p>
        </p:txBody>
      </p:sp>
      <p:sp>
        <p:nvSpPr>
          <p:cNvPr id="3" name="Content Placeholder 2">
            <a:extLst>
              <a:ext uri="{FF2B5EF4-FFF2-40B4-BE49-F238E27FC236}">
                <a16:creationId xmlns:a16="http://schemas.microsoft.com/office/drawing/2014/main" id="{8B551B0B-BEC4-733A-8FAC-225656184252}"/>
              </a:ext>
            </a:extLst>
          </p:cNvPr>
          <p:cNvSpPr>
            <a:spLocks noGrp="1"/>
          </p:cNvSpPr>
          <p:nvPr>
            <p:ph idx="1"/>
          </p:nvPr>
        </p:nvSpPr>
        <p:spPr/>
        <p:txBody>
          <a:bodyPr/>
          <a:lstStyle/>
          <a:p>
            <a:pPr marL="0" indent="0">
              <a:buNone/>
            </a:pPr>
            <a:endParaRPr lang="en-US" dirty="0"/>
          </a:p>
          <a:p>
            <a:r>
              <a:rPr lang="en-US" dirty="0"/>
              <a:t>ALL</a:t>
            </a:r>
            <a:r>
              <a:rPr lang="en-US" b="0" i="0" dirty="0">
                <a:solidFill>
                  <a:srgbClr val="000000"/>
                </a:solidFill>
                <a:effectLst/>
                <a:latin typeface="Verdana" panose="020B0604030504040204" pitchFamily="34" charset="0"/>
              </a:rPr>
              <a:t> means that the condition will be true only if the operation is true for all values in the range. </a:t>
            </a:r>
          </a:p>
          <a:p>
            <a:pPr lvl="1"/>
            <a:r>
              <a:rPr lang="en-US" b="0" i="0" dirty="0">
                <a:solidFill>
                  <a:srgbClr val="000000"/>
                </a:solidFill>
                <a:effectLst/>
                <a:latin typeface="Verdana" panose="020B0604030504040204" pitchFamily="34" charset="0"/>
              </a:rPr>
              <a:t>returns a </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value as a result</a:t>
            </a:r>
          </a:p>
          <a:p>
            <a:pPr lvl="1"/>
            <a:r>
              <a:rPr lang="en-US" b="0" i="0" dirty="0">
                <a:solidFill>
                  <a:srgbClr val="000000"/>
                </a:solidFill>
                <a:effectLst/>
                <a:latin typeface="Verdana" panose="020B0604030504040204" pitchFamily="34" charset="0"/>
              </a:rPr>
              <a:t>returns TRUE if ALL of the subquery values meet the condition</a:t>
            </a:r>
          </a:p>
          <a:p>
            <a:pPr lvl="1"/>
            <a:r>
              <a:rPr lang="en-US" b="0" i="0" dirty="0">
                <a:solidFill>
                  <a:srgbClr val="000000"/>
                </a:solidFill>
                <a:effectLst/>
                <a:latin typeface="Verdana" panose="020B0604030504040204" pitchFamily="34" charset="0"/>
              </a:rPr>
              <a:t>is used with SELECT, WHERE and HAVING statements</a:t>
            </a:r>
          </a:p>
          <a:p>
            <a:endParaRPr lang="en-US" dirty="0"/>
          </a:p>
          <a:p>
            <a:endParaRPr lang="en-US" dirty="0"/>
          </a:p>
        </p:txBody>
      </p:sp>
    </p:spTree>
    <p:extLst>
      <p:ext uri="{BB962C8B-B14F-4D97-AF65-F5344CB8AC3E}">
        <p14:creationId xmlns:p14="http://schemas.microsoft.com/office/powerpoint/2010/main" val="187037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86BF121-A25F-4B4A-9A9A-5FC21C4F4D30}"/>
              </a:ext>
            </a:extLst>
          </p:cNvPr>
          <p:cNvSpPr>
            <a:spLocks noGrp="1" noChangeArrowheads="1"/>
          </p:cNvSpPr>
          <p:nvPr>
            <p:ph type="title"/>
          </p:nvPr>
        </p:nvSpPr>
        <p:spPr>
          <a:xfrm>
            <a:off x="791818" y="0"/>
            <a:ext cx="8077200" cy="1143000"/>
          </a:xfrm>
        </p:spPr>
        <p:txBody>
          <a:bodyPr/>
          <a:lstStyle/>
          <a:p>
            <a:pPr eaLnBrk="1" hangingPunct="1"/>
            <a:r>
              <a:rPr lang="en-US" altLang="en-PK" sz="4000" dirty="0"/>
              <a:t>SQL Data Types</a:t>
            </a:r>
          </a:p>
        </p:txBody>
      </p:sp>
      <p:pic>
        <p:nvPicPr>
          <p:cNvPr id="9220" name="Picture 4" descr="Noname.gif">
            <a:extLst>
              <a:ext uri="{FF2B5EF4-FFF2-40B4-BE49-F238E27FC236}">
                <a16:creationId xmlns:a16="http://schemas.microsoft.com/office/drawing/2014/main" id="{218E69E3-DCB1-4396-A4AE-1B121BB442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5801" y="1143000"/>
            <a:ext cx="8277225" cy="5576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3D24-3BEF-0436-123E-19BBE9C8ED8F}"/>
              </a:ext>
            </a:extLst>
          </p:cNvPr>
          <p:cNvSpPr>
            <a:spLocks noGrp="1"/>
          </p:cNvSpPr>
          <p:nvPr>
            <p:ph type="title"/>
          </p:nvPr>
        </p:nvSpPr>
        <p:spPr/>
        <p:txBody>
          <a:bodyPr/>
          <a:lstStyle/>
          <a:p>
            <a:pPr algn="ctr"/>
            <a:r>
              <a:rPr lang="en-US" dirty="0"/>
              <a:t>SYNTAX OF ALL</a:t>
            </a:r>
          </a:p>
        </p:txBody>
      </p:sp>
      <p:sp>
        <p:nvSpPr>
          <p:cNvPr id="3" name="Content Placeholder 2">
            <a:extLst>
              <a:ext uri="{FF2B5EF4-FFF2-40B4-BE49-F238E27FC236}">
                <a16:creationId xmlns:a16="http://schemas.microsoft.com/office/drawing/2014/main" id="{D1558C42-A78F-7256-FC2F-AFA021B79E96}"/>
              </a:ext>
            </a:extLst>
          </p:cNvPr>
          <p:cNvSpPr>
            <a:spLocks noGrp="1"/>
          </p:cNvSpPr>
          <p:nvPr>
            <p:ph idx="1"/>
          </p:nvPr>
        </p:nvSpPr>
        <p:spPr/>
        <p:txBody>
          <a:bodyPr/>
          <a:lstStyle/>
          <a:p>
            <a:pPr marL="0" indent="0">
              <a:buNone/>
            </a:pPr>
            <a:endParaRPr lang="en-US" dirty="0"/>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operator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ALL</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br>
              <a:rPr lang="en-US" b="0" i="1"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1"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pPr marL="0" indent="0">
              <a:buNone/>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The </a:t>
            </a:r>
            <a:r>
              <a:rPr lang="en-US" b="0" i="1" dirty="0">
                <a:solidFill>
                  <a:srgbClr val="000000"/>
                </a:solidFill>
                <a:effectLst/>
                <a:latin typeface="Verdana" panose="020B0604030504040204" pitchFamily="34" charset="0"/>
              </a:rPr>
              <a:t>operator</a:t>
            </a:r>
            <a:r>
              <a:rPr lang="en-US" b="0" i="0" dirty="0">
                <a:solidFill>
                  <a:srgbClr val="000000"/>
                </a:solidFill>
                <a:effectLst/>
                <a:latin typeface="Verdana" panose="020B0604030504040204" pitchFamily="34" charset="0"/>
              </a:rPr>
              <a:t> must be a standard comparison operator (=, &lt;&gt;, !=, &gt;, &gt;=, &lt;, or &lt;=).</a:t>
            </a:r>
            <a:endParaRPr lang="en-US" dirty="0"/>
          </a:p>
        </p:txBody>
      </p:sp>
    </p:spTree>
    <p:extLst>
      <p:ext uri="{BB962C8B-B14F-4D97-AF65-F5344CB8AC3E}">
        <p14:creationId xmlns:p14="http://schemas.microsoft.com/office/powerpoint/2010/main" val="21293580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8EA5-A19E-2FB9-54DA-9CFF9A958C34}"/>
              </a:ext>
            </a:extLst>
          </p:cNvPr>
          <p:cNvSpPr>
            <a:spLocks noGrp="1"/>
          </p:cNvSpPr>
          <p:nvPr>
            <p:ph type="title"/>
          </p:nvPr>
        </p:nvSpPr>
        <p:spPr/>
        <p:txBody>
          <a:bodyPr/>
          <a:lstStyle/>
          <a:p>
            <a:pPr algn="ctr"/>
            <a:r>
              <a:rPr lang="en-US" dirty="0"/>
              <a:t>Examples of ALL</a:t>
            </a:r>
          </a:p>
        </p:txBody>
      </p:sp>
      <p:sp>
        <p:nvSpPr>
          <p:cNvPr id="3" name="Content Placeholder 2">
            <a:extLst>
              <a:ext uri="{FF2B5EF4-FFF2-40B4-BE49-F238E27FC236}">
                <a16:creationId xmlns:a16="http://schemas.microsoft.com/office/drawing/2014/main" id="{7D1D0628-7C32-92C8-9080-18F03205011E}"/>
              </a:ext>
            </a:extLst>
          </p:cNvPr>
          <p:cNvSpPr>
            <a:spLocks noGrp="1"/>
          </p:cNvSpPr>
          <p:nvPr>
            <p:ph idx="1"/>
          </p:nvPr>
        </p:nvSpPr>
        <p:spPr>
          <a:xfrm>
            <a:off x="0" y="1825624"/>
            <a:ext cx="11353800" cy="5032375"/>
          </a:xfrm>
        </p:spPr>
        <p:txBody>
          <a:bodyPr/>
          <a:lstStyle/>
          <a:p>
            <a:pPr marL="0" indent="0">
              <a:buNone/>
            </a:pPr>
            <a:r>
              <a:rPr lang="en-US" dirty="0"/>
              <a:t>Consider following tables: </a:t>
            </a:r>
            <a:r>
              <a:rPr lang="en-US" sz="2400" b="1" i="0" dirty="0">
                <a:solidFill>
                  <a:srgbClr val="000000"/>
                </a:solidFill>
                <a:effectLst/>
                <a:latin typeface="Verdana" panose="020B0604030504040204" pitchFamily="34" charset="0"/>
              </a:rPr>
              <a:t>Products</a:t>
            </a:r>
            <a:r>
              <a:rPr lang="en-US" sz="2400" dirty="0"/>
              <a:t> and </a:t>
            </a:r>
            <a:r>
              <a:rPr lang="en-US" sz="2400" b="1" i="0" dirty="0" err="1">
                <a:solidFill>
                  <a:srgbClr val="000000"/>
                </a:solidFill>
                <a:effectLst/>
                <a:latin typeface="Verdana" panose="020B0604030504040204" pitchFamily="34" charset="0"/>
              </a:rPr>
              <a:t>OrderDetails</a:t>
            </a:r>
            <a:endParaRPr lang="en-US" sz="2400" dirty="0"/>
          </a:p>
          <a:p>
            <a:pPr marL="0" indent="0">
              <a:buNone/>
            </a:pPr>
            <a:endParaRPr lang="en-US" dirty="0"/>
          </a:p>
        </p:txBody>
      </p:sp>
      <p:pic>
        <p:nvPicPr>
          <p:cNvPr id="5" name="Picture 4">
            <a:extLst>
              <a:ext uri="{FF2B5EF4-FFF2-40B4-BE49-F238E27FC236}">
                <a16:creationId xmlns:a16="http://schemas.microsoft.com/office/drawing/2014/main" id="{D3AF1F55-5422-287A-2D7C-D273028A4564}"/>
              </a:ext>
            </a:extLst>
          </p:cNvPr>
          <p:cNvPicPr>
            <a:picLocks noChangeAspect="1"/>
          </p:cNvPicPr>
          <p:nvPr/>
        </p:nvPicPr>
        <p:blipFill>
          <a:blip r:embed="rId2"/>
          <a:stretch>
            <a:fillRect/>
          </a:stretch>
        </p:blipFill>
        <p:spPr>
          <a:xfrm>
            <a:off x="284087" y="2455216"/>
            <a:ext cx="6223245" cy="4265180"/>
          </a:xfrm>
          <a:prstGeom prst="rect">
            <a:avLst/>
          </a:prstGeom>
        </p:spPr>
      </p:pic>
      <p:pic>
        <p:nvPicPr>
          <p:cNvPr id="7" name="Picture 6">
            <a:extLst>
              <a:ext uri="{FF2B5EF4-FFF2-40B4-BE49-F238E27FC236}">
                <a16:creationId xmlns:a16="http://schemas.microsoft.com/office/drawing/2014/main" id="{215BE289-DC16-3113-813C-BBD221720298}"/>
              </a:ext>
            </a:extLst>
          </p:cNvPr>
          <p:cNvPicPr>
            <a:picLocks noChangeAspect="1"/>
          </p:cNvPicPr>
          <p:nvPr/>
        </p:nvPicPr>
        <p:blipFill>
          <a:blip r:embed="rId3"/>
          <a:stretch>
            <a:fillRect/>
          </a:stretch>
        </p:blipFill>
        <p:spPr>
          <a:xfrm>
            <a:off x="6507332" y="2455216"/>
            <a:ext cx="5539666" cy="4348977"/>
          </a:xfrm>
          <a:prstGeom prst="rect">
            <a:avLst/>
          </a:prstGeom>
        </p:spPr>
      </p:pic>
    </p:spTree>
    <p:extLst>
      <p:ext uri="{BB962C8B-B14F-4D97-AF65-F5344CB8AC3E}">
        <p14:creationId xmlns:p14="http://schemas.microsoft.com/office/powerpoint/2010/main" val="19142208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EC97-81AC-269E-F307-D3A7E973A32F}"/>
              </a:ext>
            </a:extLst>
          </p:cNvPr>
          <p:cNvSpPr>
            <a:spLocks noGrp="1"/>
          </p:cNvSpPr>
          <p:nvPr>
            <p:ph type="title"/>
          </p:nvPr>
        </p:nvSpPr>
        <p:spPr/>
        <p:txBody>
          <a:bodyPr/>
          <a:lstStyle/>
          <a:p>
            <a:pPr algn="ctr"/>
            <a:r>
              <a:rPr lang="en-US" dirty="0"/>
              <a:t>EXAMPLES OF ALL</a:t>
            </a:r>
          </a:p>
        </p:txBody>
      </p:sp>
      <p:sp>
        <p:nvSpPr>
          <p:cNvPr id="3" name="Content Placeholder 2">
            <a:extLst>
              <a:ext uri="{FF2B5EF4-FFF2-40B4-BE49-F238E27FC236}">
                <a16:creationId xmlns:a16="http://schemas.microsoft.com/office/drawing/2014/main" id="{4F603E4C-63BD-5A2E-FDC1-C7AFCD8CDB49}"/>
              </a:ext>
            </a:extLst>
          </p:cNvPr>
          <p:cNvSpPr>
            <a:spLocks noGrp="1"/>
          </p:cNvSpPr>
          <p:nvPr>
            <p:ph idx="1"/>
          </p:nvPr>
        </p:nvSpPr>
        <p:spPr/>
        <p:txBody>
          <a:bodyPr>
            <a:normAutofit/>
          </a:bodyPr>
          <a:lstStyle/>
          <a:p>
            <a:r>
              <a:rPr lang="en-US" b="0" i="0" dirty="0">
                <a:solidFill>
                  <a:srgbClr val="000000"/>
                </a:solidFill>
                <a:effectLst/>
                <a:latin typeface="Verdana" panose="020B0604030504040204" pitchFamily="34" charset="0"/>
              </a:rPr>
              <a:t>The following SQL statement lists the ProductName if ALL the records in the </a:t>
            </a:r>
            <a:r>
              <a:rPr lang="en-US" b="0" i="0" dirty="0" err="1">
                <a:solidFill>
                  <a:srgbClr val="000000"/>
                </a:solidFill>
                <a:effectLst/>
                <a:latin typeface="Verdana" panose="020B0604030504040204" pitchFamily="34" charset="0"/>
              </a:rPr>
              <a:t>OrderDetails</a:t>
            </a:r>
            <a:r>
              <a:rPr lang="en-US" b="0" i="0" dirty="0">
                <a:solidFill>
                  <a:srgbClr val="000000"/>
                </a:solidFill>
                <a:effectLst/>
                <a:latin typeface="Verdana" panose="020B0604030504040204" pitchFamily="34" charset="0"/>
              </a:rPr>
              <a:t> table has Quantity equal to 10. This will of course return FALSE because the Quantity column has many different values (not only the value of 10)</a:t>
            </a:r>
          </a:p>
          <a:p>
            <a:endParaRPr lang="en-US" dirty="0">
              <a:solidFill>
                <a:srgbClr val="000000"/>
              </a:solidFill>
              <a:latin typeface="Verdana" panose="020B0604030504040204" pitchFamily="34" charset="0"/>
            </a:endParaRP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ALL</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OrderDetails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980834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0108-7907-438B-81DF-4546AF214978}"/>
              </a:ext>
            </a:extLst>
          </p:cNvPr>
          <p:cNvSpPr>
            <a:spLocks noGrp="1"/>
          </p:cNvSpPr>
          <p:nvPr>
            <p:ph type="title"/>
          </p:nvPr>
        </p:nvSpPr>
        <p:spPr/>
        <p:txBody>
          <a:bodyPr/>
          <a:lstStyle/>
          <a:p>
            <a:pPr algn="ctr"/>
            <a:r>
              <a:rPr lang="en-US" dirty="0"/>
              <a:t>PRACTICE</a:t>
            </a:r>
          </a:p>
        </p:txBody>
      </p:sp>
      <p:sp>
        <p:nvSpPr>
          <p:cNvPr id="3" name="Content Placeholder 2">
            <a:extLst>
              <a:ext uri="{FF2B5EF4-FFF2-40B4-BE49-F238E27FC236}">
                <a16:creationId xmlns:a16="http://schemas.microsoft.com/office/drawing/2014/main" id="{9D01972E-96DB-4D5C-82BC-4D6C95CDE852}"/>
              </a:ext>
            </a:extLst>
          </p:cNvPr>
          <p:cNvSpPr>
            <a:spLocks noGrp="1"/>
          </p:cNvSpPr>
          <p:nvPr>
            <p:ph idx="1"/>
          </p:nvPr>
        </p:nvSpPr>
        <p:spPr/>
        <p:txBody>
          <a:bodyPr/>
          <a:lstStyle/>
          <a:p>
            <a:r>
              <a:rPr lang="en-US" dirty="0"/>
              <a:t>See the practice questions on slides at the end.</a:t>
            </a:r>
          </a:p>
        </p:txBody>
      </p:sp>
    </p:spTree>
    <p:extLst>
      <p:ext uri="{BB962C8B-B14F-4D97-AF65-F5344CB8AC3E}">
        <p14:creationId xmlns:p14="http://schemas.microsoft.com/office/powerpoint/2010/main" val="1000537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A180-FF0D-6309-4F4C-16F059C8AE8A}"/>
              </a:ext>
            </a:extLst>
          </p:cNvPr>
          <p:cNvSpPr>
            <a:spLocks noGrp="1"/>
          </p:cNvSpPr>
          <p:nvPr>
            <p:ph type="title"/>
          </p:nvPr>
        </p:nvSpPr>
        <p:spPr/>
        <p:txBody>
          <a:bodyPr>
            <a:normAutofit fontScale="90000"/>
          </a:bodyPr>
          <a:lstStyle/>
          <a:p>
            <a:pPr algn="ctr"/>
            <a:r>
              <a:rPr lang="en-US" sz="4400" dirty="0">
                <a:effectLst/>
                <a:latin typeface="Arial" panose="020B0604020202020204" pitchFamily="34" charset="0"/>
                <a:ea typeface="Times New Roman" panose="02020603050405020304" pitchFamily="18" charset="0"/>
              </a:rPr>
              <a:t>Co-related Nested Query</a:t>
            </a:r>
            <a:br>
              <a:rPr lang="en-US" dirty="0"/>
            </a:br>
            <a:endParaRPr lang="en-US" dirty="0"/>
          </a:p>
        </p:txBody>
      </p:sp>
      <p:sp>
        <p:nvSpPr>
          <p:cNvPr id="3" name="Content Placeholder 2">
            <a:extLst>
              <a:ext uri="{FF2B5EF4-FFF2-40B4-BE49-F238E27FC236}">
                <a16:creationId xmlns:a16="http://schemas.microsoft.com/office/drawing/2014/main" id="{26EE6093-F1A3-1E87-BE05-094F521F3078}"/>
              </a:ext>
            </a:extLst>
          </p:cNvPr>
          <p:cNvSpPr>
            <a:spLocks noGrp="1"/>
          </p:cNvSpPr>
          <p:nvPr>
            <p:ph idx="1"/>
          </p:nvPr>
        </p:nvSpPr>
        <p:spPr/>
        <p:txBody>
          <a:bodyPr/>
          <a:lstStyle/>
          <a:p>
            <a:r>
              <a:rPr lang="en-US" b="0" i="0" dirty="0">
                <a:solidFill>
                  <a:srgbClr val="273239"/>
                </a:solidFill>
                <a:effectLst/>
                <a:latin typeface="urw-din"/>
              </a:rPr>
              <a:t>Correlated subqueries are used for row-by-row processing. Each subquery is executed once for every row of the outer query.</a:t>
            </a:r>
          </a:p>
          <a:p>
            <a:endParaRPr lang="en-US" dirty="0"/>
          </a:p>
        </p:txBody>
      </p:sp>
      <p:pic>
        <p:nvPicPr>
          <p:cNvPr id="8" name="Picture 7">
            <a:extLst>
              <a:ext uri="{FF2B5EF4-FFF2-40B4-BE49-F238E27FC236}">
                <a16:creationId xmlns:a16="http://schemas.microsoft.com/office/drawing/2014/main" id="{EFC99777-191E-0D22-A83B-6AB1BD85AED5}"/>
              </a:ext>
            </a:extLst>
          </p:cNvPr>
          <p:cNvPicPr>
            <a:picLocks noChangeAspect="1"/>
          </p:cNvPicPr>
          <p:nvPr/>
        </p:nvPicPr>
        <p:blipFill>
          <a:blip r:embed="rId2"/>
          <a:stretch>
            <a:fillRect/>
          </a:stretch>
        </p:blipFill>
        <p:spPr>
          <a:xfrm>
            <a:off x="2597060" y="2638697"/>
            <a:ext cx="5937340" cy="3946888"/>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CA08075-426E-7B4C-F431-C0030CEFFD26}"/>
                  </a:ext>
                </a:extLst>
              </p14:cNvPr>
              <p14:cNvContentPartPr/>
              <p14:nvPr/>
            </p14:nvContentPartPr>
            <p14:xfrm>
              <a:off x="6426617" y="5878063"/>
              <a:ext cx="360" cy="360"/>
            </p14:xfrm>
          </p:contentPart>
        </mc:Choice>
        <mc:Fallback xmlns="">
          <p:pic>
            <p:nvPicPr>
              <p:cNvPr id="10" name="Ink 9">
                <a:extLst>
                  <a:ext uri="{FF2B5EF4-FFF2-40B4-BE49-F238E27FC236}">
                    <a16:creationId xmlns:a16="http://schemas.microsoft.com/office/drawing/2014/main" id="{7CA08075-426E-7B4C-F431-C0030CEFFD26}"/>
                  </a:ext>
                </a:extLst>
              </p:cNvPr>
              <p:cNvPicPr/>
              <p:nvPr/>
            </p:nvPicPr>
            <p:blipFill>
              <a:blip r:embed="rId4"/>
              <a:stretch>
                <a:fillRect/>
              </a:stretch>
            </p:blipFill>
            <p:spPr>
              <a:xfrm>
                <a:off x="6417977" y="586906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0BBC007C-93C4-1C99-7363-1AC8C9664FAA}"/>
                  </a:ext>
                </a:extLst>
              </p14:cNvPr>
              <p14:cNvContentPartPr/>
              <p14:nvPr/>
            </p14:nvContentPartPr>
            <p14:xfrm>
              <a:off x="5991377" y="5912983"/>
              <a:ext cx="530640" cy="360"/>
            </p14:xfrm>
          </p:contentPart>
        </mc:Choice>
        <mc:Fallback xmlns="">
          <p:pic>
            <p:nvPicPr>
              <p:cNvPr id="11" name="Ink 10">
                <a:extLst>
                  <a:ext uri="{FF2B5EF4-FFF2-40B4-BE49-F238E27FC236}">
                    <a16:creationId xmlns:a16="http://schemas.microsoft.com/office/drawing/2014/main" xmlns="" xmlns:aink="http://schemas.microsoft.com/office/drawing/2016/ink" xmlns:p14="http://schemas.microsoft.com/office/powerpoint/2010/main" id="{0BBC007C-93C4-1C99-7363-1AC8C9664FAA}"/>
                  </a:ext>
                </a:extLst>
              </p:cNvPr>
              <p:cNvPicPr/>
              <p:nvPr/>
            </p:nvPicPr>
            <p:blipFill>
              <a:blip r:embed="rId6"/>
              <a:stretch>
                <a:fillRect/>
              </a:stretch>
            </p:blipFill>
            <p:spPr>
              <a:xfrm>
                <a:off x="5973377" y="5804983"/>
                <a:ext cx="566280" cy="216000"/>
              </a:xfrm>
              <a:prstGeom prst="rect">
                <a:avLst/>
              </a:prstGeom>
            </p:spPr>
          </p:pic>
        </mc:Fallback>
      </mc:AlternateContent>
      <p:sp>
        <p:nvSpPr>
          <p:cNvPr id="13" name="TextBox 12">
            <a:extLst>
              <a:ext uri="{FF2B5EF4-FFF2-40B4-BE49-F238E27FC236}">
                <a16:creationId xmlns:a16="http://schemas.microsoft.com/office/drawing/2014/main" id="{C5E40D90-66F7-65EB-A980-A9334B7C3FDC}"/>
              </a:ext>
            </a:extLst>
          </p:cNvPr>
          <p:cNvSpPr txBox="1"/>
          <p:nvPr/>
        </p:nvSpPr>
        <p:spPr>
          <a:xfrm>
            <a:off x="5860500" y="5743706"/>
            <a:ext cx="975728" cy="338554"/>
          </a:xfrm>
          <a:prstGeom prst="rect">
            <a:avLst/>
          </a:prstGeom>
          <a:noFill/>
        </p:spPr>
        <p:txBody>
          <a:bodyPr wrap="square" rtlCol="0">
            <a:spAutoFit/>
          </a:bodyPr>
          <a:lstStyle/>
          <a:p>
            <a:r>
              <a:rPr lang="en-US" sz="1600" dirty="0"/>
              <a:t>qualify</a:t>
            </a:r>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953C9C7-28A2-449C-EE18-0347CFDF2009}"/>
                  </a:ext>
                </a:extLst>
              </p14:cNvPr>
              <p14:cNvContentPartPr/>
              <p14:nvPr/>
            </p14:nvContentPartPr>
            <p14:xfrm>
              <a:off x="5991377" y="5799223"/>
              <a:ext cx="500400" cy="10080"/>
            </p14:xfrm>
          </p:contentPart>
        </mc:Choice>
        <mc:Fallback xmlns="">
          <p:pic>
            <p:nvPicPr>
              <p:cNvPr id="4" name="Ink 3">
                <a:extLst>
                  <a:ext uri="{FF2B5EF4-FFF2-40B4-BE49-F238E27FC236}">
                    <a16:creationId xmlns:a16="http://schemas.microsoft.com/office/drawing/2014/main" id="{B953C9C7-28A2-449C-EE18-0347CFDF2009}"/>
                  </a:ext>
                </a:extLst>
              </p:cNvPr>
              <p:cNvPicPr/>
              <p:nvPr/>
            </p:nvPicPr>
            <p:blipFill>
              <a:blip r:embed="rId8"/>
              <a:stretch>
                <a:fillRect/>
              </a:stretch>
            </p:blipFill>
            <p:spPr>
              <a:xfrm>
                <a:off x="5982377" y="5790583"/>
                <a:ext cx="518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DEE6D23C-49CE-4CB0-4C6C-BE0FE1FDE832}"/>
                  </a:ext>
                </a:extLst>
              </p14:cNvPr>
              <p14:cNvContentPartPr/>
              <p14:nvPr/>
            </p14:nvContentPartPr>
            <p14:xfrm>
              <a:off x="9108977" y="4780423"/>
              <a:ext cx="360" cy="360"/>
            </p14:xfrm>
          </p:contentPart>
        </mc:Choice>
        <mc:Fallback xmlns="">
          <p:pic>
            <p:nvPicPr>
              <p:cNvPr id="5" name="Ink 4">
                <a:extLst>
                  <a:ext uri="{FF2B5EF4-FFF2-40B4-BE49-F238E27FC236}">
                    <a16:creationId xmlns:a16="http://schemas.microsoft.com/office/drawing/2014/main" id="{DEE6D23C-49CE-4CB0-4C6C-BE0FE1FDE832}"/>
                  </a:ext>
                </a:extLst>
              </p:cNvPr>
              <p:cNvPicPr/>
              <p:nvPr/>
            </p:nvPicPr>
            <p:blipFill>
              <a:blip r:embed="rId10"/>
              <a:stretch>
                <a:fillRect/>
              </a:stretch>
            </p:blipFill>
            <p:spPr>
              <a:xfrm>
                <a:off x="9099977" y="4771783"/>
                <a:ext cx="18000" cy="18000"/>
              </a:xfrm>
              <a:prstGeom prst="rect">
                <a:avLst/>
              </a:prstGeom>
            </p:spPr>
          </p:pic>
        </mc:Fallback>
      </mc:AlternateContent>
    </p:spTree>
    <p:extLst>
      <p:ext uri="{BB962C8B-B14F-4D97-AF65-F5344CB8AC3E}">
        <p14:creationId xmlns:p14="http://schemas.microsoft.com/office/powerpoint/2010/main" val="32714457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0031-A549-99D1-72E8-73F512797CEC}"/>
              </a:ext>
            </a:extLst>
          </p:cNvPr>
          <p:cNvSpPr>
            <a:spLocks noGrp="1"/>
          </p:cNvSpPr>
          <p:nvPr>
            <p:ph type="title"/>
          </p:nvPr>
        </p:nvSpPr>
        <p:spPr/>
        <p:txBody>
          <a:bodyPr>
            <a:normAutofit fontScale="90000"/>
          </a:bodyPr>
          <a:lstStyle/>
          <a:p>
            <a:pPr algn="ctr"/>
            <a:r>
              <a:rPr lang="en-US" sz="4400" dirty="0">
                <a:effectLst/>
                <a:latin typeface="Arial" panose="020B0604020202020204" pitchFamily="34" charset="0"/>
                <a:ea typeface="Times New Roman" panose="02020603050405020304" pitchFamily="18" charset="0"/>
              </a:rPr>
              <a:t>Co-related Nested Query</a:t>
            </a:r>
            <a:br>
              <a:rPr lang="en-US" dirty="0"/>
            </a:br>
            <a:endParaRPr lang="en-US" dirty="0"/>
          </a:p>
        </p:txBody>
      </p:sp>
      <p:sp>
        <p:nvSpPr>
          <p:cNvPr id="3" name="Content Placeholder 2">
            <a:extLst>
              <a:ext uri="{FF2B5EF4-FFF2-40B4-BE49-F238E27FC236}">
                <a16:creationId xmlns:a16="http://schemas.microsoft.com/office/drawing/2014/main" id="{1A8D91F8-F751-69F2-471F-25B73E6A5397}"/>
              </a:ext>
            </a:extLst>
          </p:cNvPr>
          <p:cNvSpPr>
            <a:spLocks noGrp="1"/>
          </p:cNvSpPr>
          <p:nvPr>
            <p:ph idx="1"/>
          </p:nvPr>
        </p:nvSpPr>
        <p:spPr/>
        <p:txBody>
          <a:bodyPr/>
          <a:lstStyle/>
          <a:p>
            <a:r>
              <a:rPr lang="en-US" b="0" i="0" dirty="0">
                <a:solidFill>
                  <a:srgbClr val="273239"/>
                </a:solidFill>
                <a:effectLst/>
                <a:latin typeface="urw-din"/>
              </a:rPr>
              <a:t>A correlated subquery is evaluated once for each row processed by the parent statement. The parent statement can be a </a:t>
            </a:r>
            <a:r>
              <a:rPr lang="en-US" b="1" i="0" dirty="0">
                <a:solidFill>
                  <a:srgbClr val="273239"/>
                </a:solidFill>
                <a:effectLst/>
                <a:latin typeface="urw-din"/>
              </a:rPr>
              <a:t>SELECT</a:t>
            </a:r>
            <a:r>
              <a:rPr lang="en-US" b="0" i="0" dirty="0">
                <a:solidFill>
                  <a:srgbClr val="273239"/>
                </a:solidFill>
                <a:effectLst/>
                <a:latin typeface="urw-din"/>
              </a:rPr>
              <a:t>, </a:t>
            </a:r>
            <a:r>
              <a:rPr lang="en-US" b="1" i="0" dirty="0">
                <a:solidFill>
                  <a:srgbClr val="273239"/>
                </a:solidFill>
                <a:effectLst/>
                <a:latin typeface="urw-din"/>
              </a:rPr>
              <a:t>UPDATE</a:t>
            </a:r>
            <a:r>
              <a:rPr lang="en-US" b="0" i="0" dirty="0">
                <a:solidFill>
                  <a:srgbClr val="273239"/>
                </a:solidFill>
                <a:effectLst/>
                <a:latin typeface="urw-din"/>
              </a:rPr>
              <a:t>, or </a:t>
            </a:r>
            <a:r>
              <a:rPr lang="en-US" b="1" i="0" dirty="0">
                <a:solidFill>
                  <a:srgbClr val="273239"/>
                </a:solidFill>
                <a:effectLst/>
                <a:latin typeface="urw-din"/>
              </a:rPr>
              <a:t>DELETE</a:t>
            </a:r>
            <a:r>
              <a:rPr lang="en-US" b="0" i="0" dirty="0">
                <a:solidFill>
                  <a:srgbClr val="273239"/>
                </a:solidFill>
                <a:effectLst/>
                <a:latin typeface="urw-din"/>
              </a:rPr>
              <a:t> statement.</a:t>
            </a:r>
          </a:p>
          <a:p>
            <a:r>
              <a:rPr lang="en-US" dirty="0" err="1">
                <a:solidFill>
                  <a:srgbClr val="273239"/>
                </a:solidFill>
                <a:latin typeface="urw-din"/>
              </a:rPr>
              <a:t>Synatx</a:t>
            </a:r>
            <a:r>
              <a:rPr lang="en-US" dirty="0">
                <a:solidFill>
                  <a:srgbClr val="273239"/>
                </a:solidFill>
                <a:latin typeface="urw-din"/>
              </a:rPr>
              <a:t>:</a:t>
            </a:r>
          </a:p>
          <a:p>
            <a:pPr marL="0" indent="0">
              <a:buNone/>
            </a:pPr>
            <a:r>
              <a:rPr lang="en-US" dirty="0"/>
              <a:t>SELECT column1, column2, .... FROM table1 outer </a:t>
            </a:r>
          </a:p>
          <a:p>
            <a:pPr marL="0" indent="0">
              <a:buNone/>
            </a:pPr>
            <a:r>
              <a:rPr lang="en-US" dirty="0"/>
              <a:t>WHERE column1 operator (SELECT column1, column2 FROM table2 		                                      WHERE expr1 = outer.expr2);</a:t>
            </a:r>
          </a:p>
          <a:p>
            <a:pPr marL="0" indent="0">
              <a:buNone/>
            </a:pPr>
            <a:endParaRPr lang="en-US" dirty="0"/>
          </a:p>
        </p:txBody>
      </p:sp>
    </p:spTree>
    <p:extLst>
      <p:ext uri="{BB962C8B-B14F-4D97-AF65-F5344CB8AC3E}">
        <p14:creationId xmlns:p14="http://schemas.microsoft.com/office/powerpoint/2010/main" val="2992863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CD56-2787-867E-05D2-A993AE547119}"/>
              </a:ext>
            </a:extLst>
          </p:cNvPr>
          <p:cNvSpPr>
            <a:spLocks noGrp="1"/>
          </p:cNvSpPr>
          <p:nvPr>
            <p:ph type="title"/>
          </p:nvPr>
        </p:nvSpPr>
        <p:spPr/>
        <p:txBody>
          <a:bodyPr>
            <a:normAutofit fontScale="90000"/>
          </a:bodyPr>
          <a:lstStyle/>
          <a:p>
            <a:pPr algn="ctr"/>
            <a:r>
              <a:rPr lang="en-US" sz="4400" dirty="0">
                <a:effectLst/>
                <a:latin typeface="Arial" panose="020B0604020202020204" pitchFamily="34" charset="0"/>
                <a:ea typeface="Times New Roman" panose="02020603050405020304" pitchFamily="18" charset="0"/>
              </a:rPr>
              <a:t>Co-related Nested Query</a:t>
            </a:r>
            <a:br>
              <a:rPr lang="en-US" dirty="0"/>
            </a:br>
            <a:endParaRPr lang="en-US" dirty="0"/>
          </a:p>
        </p:txBody>
      </p:sp>
      <p:sp>
        <p:nvSpPr>
          <p:cNvPr id="3" name="Content Placeholder 2">
            <a:extLst>
              <a:ext uri="{FF2B5EF4-FFF2-40B4-BE49-F238E27FC236}">
                <a16:creationId xmlns:a16="http://schemas.microsoft.com/office/drawing/2014/main" id="{2EBD5123-87AD-4F27-AA8E-98DA5606B9F1}"/>
              </a:ext>
            </a:extLst>
          </p:cNvPr>
          <p:cNvSpPr>
            <a:spLocks noGrp="1"/>
          </p:cNvSpPr>
          <p:nvPr>
            <p:ph idx="1"/>
          </p:nvPr>
        </p:nvSpPr>
        <p:spPr/>
        <p:txBody>
          <a:bodyPr/>
          <a:lstStyle/>
          <a:p>
            <a:r>
              <a:rPr lang="en-US" b="0" i="0" dirty="0">
                <a:solidFill>
                  <a:srgbClr val="273239"/>
                </a:solidFill>
                <a:effectLst/>
                <a:latin typeface="urw-din"/>
              </a:rPr>
              <a:t>A correlated subquery is one way of reading every row in a table and comparing values in each row against related data. </a:t>
            </a:r>
          </a:p>
          <a:p>
            <a:r>
              <a:rPr lang="en-US" b="0" i="0" dirty="0">
                <a:solidFill>
                  <a:srgbClr val="273239"/>
                </a:solidFill>
                <a:effectLst/>
                <a:latin typeface="urw-din"/>
              </a:rPr>
              <a:t>It is used whenever a subquery must return a different result or set of results for each candidate row considered by the main query. </a:t>
            </a:r>
          </a:p>
          <a:p>
            <a:r>
              <a:rPr lang="en-US" b="0" i="0" dirty="0">
                <a:solidFill>
                  <a:srgbClr val="273239"/>
                </a:solidFill>
                <a:effectLst/>
                <a:latin typeface="urw-din"/>
              </a:rPr>
              <a:t>In other words, you can use a correlated subquery to answer a multipart question whose answer depends on the value in each row processed by the parent statement. </a:t>
            </a:r>
            <a:endParaRPr lang="en-US" dirty="0"/>
          </a:p>
        </p:txBody>
      </p:sp>
    </p:spTree>
    <p:extLst>
      <p:ext uri="{BB962C8B-B14F-4D97-AF65-F5344CB8AC3E}">
        <p14:creationId xmlns:p14="http://schemas.microsoft.com/office/powerpoint/2010/main" val="29901267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F956-FAEA-7D00-854E-31ABF6646420}"/>
              </a:ext>
            </a:extLst>
          </p:cNvPr>
          <p:cNvSpPr>
            <a:spLocks noGrp="1"/>
          </p:cNvSpPr>
          <p:nvPr>
            <p:ph type="title"/>
          </p:nvPr>
        </p:nvSpPr>
        <p:spPr/>
        <p:txBody>
          <a:bodyPr>
            <a:normAutofit/>
          </a:bodyPr>
          <a:lstStyle/>
          <a:p>
            <a:pPr algn="ctr"/>
            <a:r>
              <a:rPr lang="en-US" b="1" i="0" dirty="0">
                <a:solidFill>
                  <a:srgbClr val="273239"/>
                </a:solidFill>
                <a:effectLst/>
                <a:latin typeface="urw-din"/>
              </a:rPr>
              <a:t>Nested Subqueries Versus Correlated Subqueries </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86A677C8-A5DA-DD36-0485-0D5819505BC0}"/>
              </a:ext>
            </a:extLst>
          </p:cNvPr>
          <p:cNvSpPr>
            <a:spLocks noGrp="1"/>
          </p:cNvSpPr>
          <p:nvPr>
            <p:ph idx="1"/>
          </p:nvPr>
        </p:nvSpPr>
        <p:spPr/>
        <p:txBody>
          <a:bodyPr/>
          <a:lstStyle/>
          <a:p>
            <a:pPr algn="l" fontAlgn="base"/>
            <a:r>
              <a:rPr lang="en-US" b="0" i="0" dirty="0">
                <a:solidFill>
                  <a:srgbClr val="273239"/>
                </a:solidFill>
                <a:effectLst/>
                <a:latin typeface="urw-din"/>
              </a:rPr>
              <a:t>With a normal nested subquery, the inner </a:t>
            </a:r>
            <a:r>
              <a:rPr lang="en-US" b="1" i="0" dirty="0">
                <a:solidFill>
                  <a:srgbClr val="273239"/>
                </a:solidFill>
                <a:effectLst/>
                <a:latin typeface="urw-din"/>
              </a:rPr>
              <a:t>SELECT</a:t>
            </a:r>
            <a:r>
              <a:rPr lang="en-US" b="0" i="0" dirty="0">
                <a:solidFill>
                  <a:srgbClr val="273239"/>
                </a:solidFill>
                <a:effectLst/>
                <a:latin typeface="urw-din"/>
              </a:rPr>
              <a:t> query runs first and executes once, returning values to be used by the main query. A correlated subquery, however, executes once for each candidate row considered by the outer query. In other words, the inner query is driven by the outer query.</a:t>
            </a:r>
          </a:p>
          <a:p>
            <a:r>
              <a:rPr lang="en-US" b="1" i="1" dirty="0">
                <a:solidFill>
                  <a:srgbClr val="273239"/>
                </a:solidFill>
                <a:effectLst/>
                <a:latin typeface="urw-din"/>
              </a:rPr>
              <a:t>NOTE:</a:t>
            </a:r>
            <a:r>
              <a:rPr lang="en-US" b="0" i="1" dirty="0">
                <a:solidFill>
                  <a:srgbClr val="273239"/>
                </a:solidFill>
                <a:effectLst/>
                <a:latin typeface="urw-din"/>
              </a:rPr>
              <a:t> You can also use the </a:t>
            </a:r>
            <a:r>
              <a:rPr lang="en-US" b="1" i="1" dirty="0">
                <a:solidFill>
                  <a:srgbClr val="273239"/>
                </a:solidFill>
                <a:effectLst/>
                <a:latin typeface="urw-din"/>
              </a:rPr>
              <a:t>ANY</a:t>
            </a:r>
            <a:r>
              <a:rPr lang="en-US" b="0" i="1" dirty="0">
                <a:solidFill>
                  <a:srgbClr val="273239"/>
                </a:solidFill>
                <a:effectLst/>
                <a:latin typeface="urw-din"/>
              </a:rPr>
              <a:t> and </a:t>
            </a:r>
            <a:r>
              <a:rPr lang="en-US" b="1" i="1" dirty="0">
                <a:solidFill>
                  <a:srgbClr val="273239"/>
                </a:solidFill>
                <a:effectLst/>
                <a:latin typeface="urw-din"/>
              </a:rPr>
              <a:t>ALL</a:t>
            </a:r>
            <a:r>
              <a:rPr lang="en-US" b="0" i="1" dirty="0">
                <a:solidFill>
                  <a:srgbClr val="273239"/>
                </a:solidFill>
                <a:effectLst/>
                <a:latin typeface="urw-din"/>
              </a:rPr>
              <a:t> operator in a correlated subquery. </a:t>
            </a:r>
          </a:p>
        </p:txBody>
      </p:sp>
    </p:spTree>
    <p:extLst>
      <p:ext uri="{BB962C8B-B14F-4D97-AF65-F5344CB8AC3E}">
        <p14:creationId xmlns:p14="http://schemas.microsoft.com/office/powerpoint/2010/main" val="9521668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0DF4-9417-66A0-3794-C1DE1443CB40}"/>
              </a:ext>
            </a:extLst>
          </p:cNvPr>
          <p:cNvSpPr>
            <a:spLocks noGrp="1"/>
          </p:cNvSpPr>
          <p:nvPr>
            <p:ph type="title"/>
          </p:nvPr>
        </p:nvSpPr>
        <p:spPr/>
        <p:txBody>
          <a:bodyPr/>
          <a:lstStyle/>
          <a:p>
            <a:pPr algn="ctr"/>
            <a:r>
              <a:rPr lang="en-US" b="1" i="1" dirty="0">
                <a:solidFill>
                  <a:srgbClr val="273239"/>
                </a:solidFill>
                <a:effectLst/>
                <a:latin typeface="urw-din"/>
              </a:rPr>
              <a:t>EXAMPLES of Correlated Subqueries :</a:t>
            </a:r>
            <a:r>
              <a:rPr lang="en-US" b="0" i="1" dirty="0">
                <a:solidFill>
                  <a:srgbClr val="273239"/>
                </a:solidFill>
                <a:effectLst/>
                <a:latin typeface="urw-din"/>
              </a:rPr>
              <a:t> </a:t>
            </a:r>
            <a:endParaRPr lang="en-US" dirty="0"/>
          </a:p>
        </p:txBody>
      </p:sp>
      <p:sp>
        <p:nvSpPr>
          <p:cNvPr id="3" name="Content Placeholder 2">
            <a:extLst>
              <a:ext uri="{FF2B5EF4-FFF2-40B4-BE49-F238E27FC236}">
                <a16:creationId xmlns:a16="http://schemas.microsoft.com/office/drawing/2014/main" id="{93196409-89D8-41B8-2F8B-C4C236DEA37C}"/>
              </a:ext>
            </a:extLst>
          </p:cNvPr>
          <p:cNvSpPr>
            <a:spLocks noGrp="1"/>
          </p:cNvSpPr>
          <p:nvPr>
            <p:ph idx="1"/>
          </p:nvPr>
        </p:nvSpPr>
        <p:spPr/>
        <p:txBody>
          <a:bodyPr/>
          <a:lstStyle/>
          <a:p>
            <a:pPr marL="0" indent="0">
              <a:buNone/>
            </a:pPr>
            <a:r>
              <a:rPr lang="en-US" b="0" i="1" dirty="0">
                <a:solidFill>
                  <a:srgbClr val="273239"/>
                </a:solidFill>
                <a:effectLst/>
                <a:latin typeface="urw-din"/>
              </a:rPr>
              <a:t>1. Find all the employees who earn more than the average salary in their department.</a:t>
            </a:r>
          </a:p>
          <a:p>
            <a:pPr marL="0" indent="0">
              <a:buNone/>
            </a:pPr>
            <a:endParaRPr lang="en-US" b="0" i="1" dirty="0">
              <a:solidFill>
                <a:srgbClr val="273239"/>
              </a:solidFill>
              <a:effectLst/>
              <a:latin typeface="urw-din"/>
            </a:endParaRPr>
          </a:p>
          <a:p>
            <a:pPr marL="0" indent="0">
              <a:buNone/>
            </a:pPr>
            <a:r>
              <a:rPr lang="en-US" dirty="0"/>
              <a:t>SELECT </a:t>
            </a:r>
            <a:r>
              <a:rPr lang="en-US" dirty="0" err="1"/>
              <a:t>last_name</a:t>
            </a:r>
            <a:r>
              <a:rPr lang="en-US" dirty="0"/>
              <a:t>, salary, </a:t>
            </a:r>
            <a:r>
              <a:rPr lang="en-US" dirty="0" err="1"/>
              <a:t>department_id</a:t>
            </a:r>
            <a:r>
              <a:rPr lang="en-US" dirty="0"/>
              <a:t> FROM employees outer WHERE salary &gt; </a:t>
            </a:r>
          </a:p>
          <a:p>
            <a:pPr marL="0" indent="0">
              <a:buNone/>
            </a:pPr>
            <a:r>
              <a:rPr lang="en-US" dirty="0"/>
              <a:t>	(SELECT AVG(salary) FROM employees </a:t>
            </a:r>
          </a:p>
          <a:p>
            <a:pPr marL="0" indent="0">
              <a:buNone/>
            </a:pPr>
            <a:r>
              <a:rPr lang="en-US" dirty="0"/>
              <a:t>            WHERE </a:t>
            </a:r>
            <a:r>
              <a:rPr lang="en-US" dirty="0" err="1"/>
              <a:t>department_id</a:t>
            </a:r>
            <a:r>
              <a:rPr lang="en-US" dirty="0"/>
              <a:t> = </a:t>
            </a:r>
            <a:r>
              <a:rPr lang="en-US" dirty="0" err="1"/>
              <a:t>outer.department_id</a:t>
            </a:r>
            <a:r>
              <a:rPr lang="en-US" dirty="0"/>
              <a:t> </a:t>
            </a:r>
          </a:p>
          <a:p>
            <a:pPr marL="0" indent="0">
              <a:buNone/>
            </a:pPr>
            <a:r>
              <a:rPr lang="en-US" dirty="0"/>
              <a:t>           group by </a:t>
            </a:r>
            <a:r>
              <a:rPr lang="en-US" dirty="0" err="1"/>
              <a:t>department_id</a:t>
            </a:r>
            <a:r>
              <a:rPr lang="en-US" dirty="0"/>
              <a:t>);</a:t>
            </a:r>
          </a:p>
          <a:p>
            <a:endParaRPr lang="en-US" dirty="0"/>
          </a:p>
          <a:p>
            <a:endParaRPr lang="en-US" dirty="0"/>
          </a:p>
        </p:txBody>
      </p:sp>
    </p:spTree>
    <p:extLst>
      <p:ext uri="{BB962C8B-B14F-4D97-AF65-F5344CB8AC3E}">
        <p14:creationId xmlns:p14="http://schemas.microsoft.com/office/powerpoint/2010/main" val="3624952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AACF-B4DB-EBA5-A37E-0FBBCA236D16}"/>
              </a:ext>
            </a:extLst>
          </p:cNvPr>
          <p:cNvSpPr>
            <a:spLocks noGrp="1"/>
          </p:cNvSpPr>
          <p:nvPr>
            <p:ph type="title"/>
          </p:nvPr>
        </p:nvSpPr>
        <p:spPr/>
        <p:txBody>
          <a:bodyPr/>
          <a:lstStyle/>
          <a:p>
            <a:pPr algn="ctr"/>
            <a:r>
              <a:rPr lang="en-US" b="1" i="0" dirty="0">
                <a:solidFill>
                  <a:srgbClr val="273239"/>
                </a:solidFill>
                <a:effectLst/>
                <a:latin typeface="urw-din"/>
              </a:rPr>
              <a:t>CORRELATED UPDATE </a:t>
            </a:r>
            <a:endParaRPr lang="en-US" dirty="0"/>
          </a:p>
        </p:txBody>
      </p:sp>
      <p:sp>
        <p:nvSpPr>
          <p:cNvPr id="3" name="Content Placeholder 2">
            <a:extLst>
              <a:ext uri="{FF2B5EF4-FFF2-40B4-BE49-F238E27FC236}">
                <a16:creationId xmlns:a16="http://schemas.microsoft.com/office/drawing/2014/main" id="{6C02DCB5-6EBB-68EC-79FB-E1FC57EEB258}"/>
              </a:ext>
            </a:extLst>
          </p:cNvPr>
          <p:cNvSpPr>
            <a:spLocks noGrp="1"/>
          </p:cNvSpPr>
          <p:nvPr>
            <p:ph idx="1"/>
          </p:nvPr>
        </p:nvSpPr>
        <p:spPr/>
        <p:txBody>
          <a:bodyPr/>
          <a:lstStyle/>
          <a:p>
            <a:r>
              <a:rPr lang="en-US" dirty="0"/>
              <a:t>Syntax</a:t>
            </a:r>
          </a:p>
          <a:p>
            <a:pPr marL="0" indent="0">
              <a:buNone/>
            </a:pPr>
            <a:endParaRPr lang="en-US" dirty="0"/>
          </a:p>
          <a:p>
            <a:pPr marL="0" indent="0">
              <a:buNone/>
            </a:pPr>
            <a:r>
              <a:rPr lang="en-US" dirty="0"/>
              <a:t>UPDATE table1 alias1 SET column = </a:t>
            </a:r>
          </a:p>
          <a:p>
            <a:pPr marL="0" indent="0">
              <a:buNone/>
            </a:pPr>
            <a:r>
              <a:rPr lang="en-US" dirty="0"/>
              <a:t>	(SELECT expression FROM table2 alias2 WHERE alias1.column = 	alias2.column);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6296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72C542C233242893A56AC9B7A6A16" ma:contentTypeVersion="15" ma:contentTypeDescription="Create a new document." ma:contentTypeScope="" ma:versionID="0d6088d7f2ef86db379516d0648ae0c9">
  <xsd:schema xmlns:xsd="http://www.w3.org/2001/XMLSchema" xmlns:xs="http://www.w3.org/2001/XMLSchema" xmlns:p="http://schemas.microsoft.com/office/2006/metadata/properties" xmlns:ns1="http://schemas.microsoft.com/sharepoint/v3" xmlns:ns3="d6702a5e-26b7-4f49-ab61-ff96b82aa8b1" xmlns:ns4="d5ec403d-c750-48e7-988c-2c6fde154608" targetNamespace="http://schemas.microsoft.com/office/2006/metadata/properties" ma:root="true" ma:fieldsID="b010eb644523d109fa4a942386870a6c" ns1:_="" ns3:_="" ns4:_="">
    <xsd:import namespace="http://schemas.microsoft.com/sharepoint/v3"/>
    <xsd:import namespace="d6702a5e-26b7-4f49-ab61-ff96b82aa8b1"/>
    <xsd:import namespace="d5ec403d-c750-48e7-988c-2c6fde1546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SearchProperties" minOccurs="0"/>
                <xsd:element ref="ns3:_activity"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702a5e-26b7-4f49-ab61-ff96b82aa8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ec403d-c750-48e7-988c-2c6fde1546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d6702a5e-26b7-4f49-ab61-ff96b82aa8b1" xsi:nil="true"/>
  </documentManagement>
</p:properties>
</file>

<file path=customXml/itemProps1.xml><?xml version="1.0" encoding="utf-8"?>
<ds:datastoreItem xmlns:ds="http://schemas.openxmlformats.org/officeDocument/2006/customXml" ds:itemID="{C457E709-6E15-4D04-A000-92C730326E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702a5e-26b7-4f49-ab61-ff96b82aa8b1"/>
    <ds:schemaRef ds:uri="d5ec403d-c750-48e7-988c-2c6fde154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947E3C-A120-4E0C-B21C-4610B84F6FAD}">
  <ds:schemaRefs>
    <ds:schemaRef ds:uri="http://schemas.microsoft.com/sharepoint/v3/contenttype/forms"/>
  </ds:schemaRefs>
</ds:datastoreItem>
</file>

<file path=customXml/itemProps3.xml><?xml version="1.0" encoding="utf-8"?>
<ds:datastoreItem xmlns:ds="http://schemas.openxmlformats.org/officeDocument/2006/customXml" ds:itemID="{39AD2EE4-FB76-4585-A51B-4361C21DFDFF}">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d5ec403d-c750-48e7-988c-2c6fde154608"/>
    <ds:schemaRef ds:uri="d6702a5e-26b7-4f49-ab61-ff96b82aa8b1"/>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400</TotalTime>
  <Words>9422</Words>
  <Application>Microsoft Office PowerPoint</Application>
  <PresentationFormat>Widescreen</PresentationFormat>
  <Paragraphs>1278</Paragraphs>
  <Slides>110</Slides>
  <Notes>27</Notes>
  <HiddenSlides>2</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110</vt:i4>
      </vt:variant>
    </vt:vector>
  </HeadingPairs>
  <TitlesOfParts>
    <vt:vector size="131" baseType="lpstr">
      <vt:lpstr>-apple-system</vt:lpstr>
      <vt:lpstr>Arial</vt:lpstr>
      <vt:lpstr>Arial</vt:lpstr>
      <vt:lpstr>Arial Unicode MS</vt:lpstr>
      <vt:lpstr>Calibri</vt:lpstr>
      <vt:lpstr>Century Gothic</vt:lpstr>
      <vt:lpstr>Century Schoolbook</vt:lpstr>
      <vt:lpstr>Consolas</vt:lpstr>
      <vt:lpstr>Helvetica</vt:lpstr>
      <vt:lpstr>Liberation Mono</vt:lpstr>
      <vt:lpstr>Segoe UI</vt:lpstr>
      <vt:lpstr>Source Sans Pro</vt:lpstr>
      <vt:lpstr>system-ui</vt:lpstr>
      <vt:lpstr>Tahoma</vt:lpstr>
      <vt:lpstr>Times New Roman</vt:lpstr>
      <vt:lpstr>urw-din</vt:lpstr>
      <vt:lpstr>var(--bs-font-monospace)</vt:lpstr>
      <vt:lpstr>Verdana</vt:lpstr>
      <vt:lpstr>Wingdings</vt:lpstr>
      <vt:lpstr>Wingdings 2</vt:lpstr>
      <vt:lpstr>Oriel</vt:lpstr>
      <vt:lpstr>MYSQL </vt:lpstr>
      <vt:lpstr>Introduction to SQL</vt:lpstr>
      <vt:lpstr>PowerPoint Presentation</vt:lpstr>
      <vt:lpstr>Purpose of SQL Standard</vt:lpstr>
      <vt:lpstr>Benefits of a Standardized Relational Language</vt:lpstr>
      <vt:lpstr>SQL Environment</vt:lpstr>
      <vt:lpstr>PowerPoint Presentation</vt:lpstr>
      <vt:lpstr>Query syntax</vt:lpstr>
      <vt:lpstr>SQL Data Types</vt:lpstr>
      <vt:lpstr>PowerPoint Presentation</vt:lpstr>
      <vt:lpstr>PowerPoint Presentation</vt:lpstr>
      <vt:lpstr>SQL Database Definition</vt:lpstr>
      <vt:lpstr>DATABASE/SCHEMA</vt:lpstr>
      <vt:lpstr>Table Creation</vt:lpstr>
      <vt:lpstr>PowerPoint Presentation</vt:lpstr>
      <vt:lpstr>SQL Constraints</vt:lpstr>
      <vt:lpstr>PowerPoint Presentation</vt:lpstr>
      <vt:lpstr>PowerPoint Presentation</vt:lpstr>
      <vt:lpstr>CREATE VIEWS</vt:lpstr>
      <vt:lpstr>create tables for this enterprise data model</vt:lpstr>
      <vt:lpstr>SQL(DML)</vt:lpstr>
      <vt:lpstr>INSERT, UPDATE and Delete</vt:lpstr>
      <vt:lpstr>Specifying Updates in SQL</vt:lpstr>
      <vt:lpstr>INSERT</vt:lpstr>
      <vt:lpstr>INSERT (cont.)</vt:lpstr>
      <vt:lpstr>INSERT (cont.)</vt:lpstr>
      <vt:lpstr>DELETE</vt:lpstr>
      <vt:lpstr>DELETE (cont.)</vt:lpstr>
      <vt:lpstr>UPDATE</vt:lpstr>
      <vt:lpstr>UPDATE (cont.)</vt:lpstr>
      <vt:lpstr>UPDATE (cont.)</vt:lpstr>
      <vt:lpstr>Retrieval Queries in SQL</vt:lpstr>
      <vt:lpstr>SELECT</vt:lpstr>
      <vt:lpstr>Retrieval Queries in SQL (cont.)</vt:lpstr>
      <vt:lpstr>Relational Database Schema--Figure 5.5  </vt:lpstr>
      <vt:lpstr>Populated Database--Fig.5.6</vt:lpstr>
      <vt:lpstr>Simple SQL Queries</vt:lpstr>
      <vt:lpstr>Simple SQL Queries (cont.)</vt:lpstr>
      <vt:lpstr>Simple SQL Queries (cont.)</vt:lpstr>
      <vt:lpstr>Aliases, * and DISTINCT, Empty WHERE-clause</vt:lpstr>
      <vt:lpstr>ALIASES</vt:lpstr>
      <vt:lpstr>ALIASES (cont.)</vt:lpstr>
      <vt:lpstr>UNSPECIFIED WHERE-clause</vt:lpstr>
      <vt:lpstr>UNSPECIFIED  WHERE-clause (cont.)</vt:lpstr>
      <vt:lpstr>USE OF * (Wildcard)</vt:lpstr>
      <vt:lpstr>USE OF DISTINCT</vt:lpstr>
      <vt:lpstr>SET OPERATIONS</vt:lpstr>
      <vt:lpstr>SUBSTRING COMPARISON</vt:lpstr>
      <vt:lpstr>SUBSTRING COMPARISON (cont.)</vt:lpstr>
      <vt:lpstr>SUBSTRING COMPARISON (cont.)</vt:lpstr>
      <vt:lpstr>ARITHMETIC OPERATIONS</vt:lpstr>
      <vt:lpstr>Comparison Operator BETWEEN</vt:lpstr>
      <vt:lpstr>ORDER BY</vt:lpstr>
      <vt:lpstr>PowerPoint Presentation</vt:lpstr>
      <vt:lpstr>ORDER BY (cont.)</vt:lpstr>
      <vt:lpstr>Limit</vt:lpstr>
      <vt:lpstr>AND, OR, NOT</vt:lpstr>
      <vt:lpstr>PowerPoint Presentation</vt:lpstr>
      <vt:lpstr>Null in mysql</vt:lpstr>
      <vt:lpstr>Null in mysql</vt:lpstr>
      <vt:lpstr>Null in mysql</vt:lpstr>
      <vt:lpstr>Alias</vt:lpstr>
      <vt:lpstr>SET Operations in SQL</vt:lpstr>
      <vt:lpstr>UNION</vt:lpstr>
      <vt:lpstr>PowerPoint Presentation</vt:lpstr>
      <vt:lpstr>Joins</vt:lpstr>
      <vt:lpstr>PowerPoint Presentation</vt:lpstr>
      <vt:lpstr>PowerPoint Presentation</vt:lpstr>
      <vt:lpstr>Natural join</vt:lpstr>
      <vt:lpstr>Introduction to the MySQL Subquery </vt:lpstr>
      <vt:lpstr>Introduction to the MySQL Subquery </vt:lpstr>
      <vt:lpstr>Rules for Sub Queries</vt:lpstr>
      <vt:lpstr>Advantages of Using Subqueries</vt:lpstr>
      <vt:lpstr>MySQL Subquery Syntax </vt:lpstr>
      <vt:lpstr>Example </vt:lpstr>
      <vt:lpstr>Types of Subqueries</vt:lpstr>
      <vt:lpstr>MySQL Subqueries: Using Comparisons</vt:lpstr>
      <vt:lpstr>MySQL Subqueries: Using Comparisons</vt:lpstr>
      <vt:lpstr>Example </vt:lpstr>
      <vt:lpstr>MySQL Subqueries with IN and NOT IN</vt:lpstr>
      <vt:lpstr>EXAMPLE </vt:lpstr>
      <vt:lpstr>PRACTICE</vt:lpstr>
      <vt:lpstr>MySQL Subqueries with ANY</vt:lpstr>
      <vt:lpstr>Syntax of ANY </vt:lpstr>
      <vt:lpstr>Examples of ANY</vt:lpstr>
      <vt:lpstr>Examples of ANY</vt:lpstr>
      <vt:lpstr>Examples of ANY</vt:lpstr>
      <vt:lpstr>Examples of ANY</vt:lpstr>
      <vt:lpstr>MySQL Subqueries with ALL</vt:lpstr>
      <vt:lpstr>SYNTAX OF ALL</vt:lpstr>
      <vt:lpstr>Examples of ALL</vt:lpstr>
      <vt:lpstr>EXAMPLES OF ALL</vt:lpstr>
      <vt:lpstr>PRACTICE</vt:lpstr>
      <vt:lpstr>Co-related Nested Query </vt:lpstr>
      <vt:lpstr>Co-related Nested Query </vt:lpstr>
      <vt:lpstr>Co-related Nested Query </vt:lpstr>
      <vt:lpstr>Nested Subqueries Versus Correlated Subqueries  </vt:lpstr>
      <vt:lpstr>EXAMPLES of Correlated Subqueries : </vt:lpstr>
      <vt:lpstr>CORRELATED UPDATE </vt:lpstr>
      <vt:lpstr>CORRELATED DELETE </vt:lpstr>
      <vt:lpstr>Using the EXISTS Operator</vt:lpstr>
      <vt:lpstr>Examples of EXISTS</vt:lpstr>
      <vt:lpstr>EXAMPLE of using NOT EXIST</vt:lpstr>
      <vt:lpstr>PRACTICE QUESTIONS</vt:lpstr>
      <vt:lpstr>PRACTICE QUESTIONS</vt:lpstr>
      <vt:lpstr>PRACTICE QUESTIONS</vt:lpstr>
      <vt:lpstr>PRACTICE QUESTIONS</vt:lpstr>
      <vt:lpstr>PRACTICE QUESTIONS</vt:lpstr>
      <vt:lpstr>PRACTICE QUESTIONS</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Hina Iqbal</dc:creator>
  <cp:lastModifiedBy>Muhammad Naeem Akhtar</cp:lastModifiedBy>
  <cp:revision>9</cp:revision>
  <dcterms:created xsi:type="dcterms:W3CDTF">2021-11-10T17:06:08Z</dcterms:created>
  <dcterms:modified xsi:type="dcterms:W3CDTF">2023-04-09T07:00:55Z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0x010100A0572C542C233242893A56AC9B7A6A16</vt:lpwstr>
  </property>
</Properties>
</file>