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5964c44ce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5964c44ce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5964c44c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5964c44c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ddf0b1e8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ddf0b1e8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a748b45e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5a748b45e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5964c44ce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5964c44ce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ddf0b1d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ddf0b1d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5ddf0b1db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5ddf0b1db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5ddf0b1db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5ddf0b1db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5ddf0b1e8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5ddf0b1e8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5db4c87f6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5db4c87f6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5db4c87f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5db4c87f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5964c44ce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5964c44ce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5ddf0b1e8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5ddf0b1e8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Airplane passenger satisfaction prediction</a:t>
            </a:r>
            <a:endParaRPr/>
          </a:p>
        </p:txBody>
      </p:sp>
      <p:sp>
        <p:nvSpPr>
          <p:cNvPr id="55" name="Google Shape;55;p13"/>
          <p:cNvSpPr txBox="1"/>
          <p:nvPr>
            <p:ph idx="1" type="subTitle"/>
          </p:nvPr>
        </p:nvSpPr>
        <p:spPr>
          <a:xfrm>
            <a:off x="0" y="3673200"/>
            <a:ext cx="3536400" cy="14703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GB"/>
              <a:t>Done by:-</a:t>
            </a:r>
            <a:endParaRPr/>
          </a:p>
          <a:p>
            <a:pPr indent="0" lvl="0" marL="0" rtl="0" algn="ctr">
              <a:spcBef>
                <a:spcPts val="0"/>
              </a:spcBef>
              <a:spcAft>
                <a:spcPts val="0"/>
              </a:spcAft>
              <a:buClr>
                <a:schemeClr val="dk1"/>
              </a:buClr>
              <a:buSzPct val="39285"/>
              <a:buFont typeface="Arial"/>
              <a:buNone/>
            </a:pPr>
            <a:r>
              <a:rPr lang="en-GB"/>
              <a:t>Sonali</a:t>
            </a:r>
            <a:endParaRPr/>
          </a:p>
          <a:p>
            <a:pPr indent="0" lvl="0" marL="0" rtl="0" algn="ctr">
              <a:spcBef>
                <a:spcPts val="0"/>
              </a:spcBef>
              <a:spcAft>
                <a:spcPts val="0"/>
              </a:spcAft>
              <a:buNone/>
            </a:pPr>
            <a:r>
              <a:rPr lang="en-GB"/>
              <a:t>Thasneema</a:t>
            </a:r>
            <a:endParaRPr/>
          </a:p>
          <a:p>
            <a:pPr indent="0" lvl="0" marL="0" rtl="0" algn="ctr">
              <a:spcBef>
                <a:spcPts val="0"/>
              </a:spcBef>
              <a:spcAft>
                <a:spcPts val="0"/>
              </a:spcAft>
              <a:buNone/>
            </a:pPr>
            <a:r>
              <a:rPr lang="en-GB"/>
              <a:t>Faizan</a:t>
            </a:r>
            <a:endParaRPr/>
          </a:p>
          <a:p>
            <a:pPr indent="0" lvl="0" marL="0" rtl="0" algn="ctr">
              <a:spcBef>
                <a:spcPts val="0"/>
              </a:spcBef>
              <a:spcAft>
                <a:spcPts val="0"/>
              </a:spcAft>
              <a:buNone/>
            </a:pPr>
            <a:r>
              <a:rPr lang="en-GB"/>
              <a:t>Usman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Class on the basis of distance</a:t>
            </a:r>
            <a:endParaRPr/>
          </a:p>
        </p:txBody>
      </p:sp>
      <p:sp>
        <p:nvSpPr>
          <p:cNvPr id="119" name="Google Shape;119;p2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sp>
        <p:nvSpPr>
          <p:cNvPr id="120" name="Google Shape;120;p2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GB" sz="2100"/>
              <a:t>Passengers prefer to use economy class overall as compared to other classes.</a:t>
            </a:r>
            <a:endParaRPr sz="2100"/>
          </a:p>
          <a:p>
            <a:pPr indent="-361950" lvl="0" marL="457200" rtl="0" algn="l">
              <a:spcBef>
                <a:spcPts val="0"/>
              </a:spcBef>
              <a:spcAft>
                <a:spcPts val="0"/>
              </a:spcAft>
              <a:buSzPts val="2100"/>
              <a:buChar char="●"/>
            </a:pPr>
            <a:r>
              <a:rPr lang="en-GB" sz="2100"/>
              <a:t>Business class is used more when passengers travel for long distance.</a:t>
            </a:r>
            <a:endParaRPr sz="2100"/>
          </a:p>
          <a:p>
            <a:pPr indent="-361950" lvl="0" marL="457200" rtl="0" algn="l">
              <a:spcBef>
                <a:spcPts val="0"/>
              </a:spcBef>
              <a:spcAft>
                <a:spcPts val="0"/>
              </a:spcAft>
              <a:buSzPts val="2100"/>
              <a:buChar char="●"/>
            </a:pPr>
            <a:r>
              <a:rPr lang="en-GB" sz="2100"/>
              <a:t>Economy plus class is rarely used by passengers.</a:t>
            </a:r>
            <a:endParaRPr sz="2100"/>
          </a:p>
        </p:txBody>
      </p:sp>
      <p:pic>
        <p:nvPicPr>
          <p:cNvPr id="121" name="Google Shape;121;p22"/>
          <p:cNvPicPr preferRelativeResize="0"/>
          <p:nvPr/>
        </p:nvPicPr>
        <p:blipFill>
          <a:blip r:embed="rId3">
            <a:alphaModFix/>
          </a:blip>
          <a:stretch>
            <a:fillRect/>
          </a:stretch>
        </p:blipFill>
        <p:spPr>
          <a:xfrm>
            <a:off x="311700" y="1017725"/>
            <a:ext cx="4260300" cy="3551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150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Satisfaction of passengers based on flight distance</a:t>
            </a:r>
            <a:endParaRPr/>
          </a:p>
        </p:txBody>
      </p:sp>
      <p:sp>
        <p:nvSpPr>
          <p:cNvPr id="127" name="Google Shape;127;p2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sp>
        <p:nvSpPr>
          <p:cNvPr id="128" name="Google Shape;128;p2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sz="1800"/>
              <a:t>From the plot we can see that short distance travellers are more dissatisfied with the service as compared to others because short distance passengers use economy class more</a:t>
            </a:r>
            <a:endParaRPr sz="1800"/>
          </a:p>
          <a:p>
            <a:pPr indent="-342900" lvl="0" marL="457200" rtl="0" algn="l">
              <a:spcBef>
                <a:spcPts val="0"/>
              </a:spcBef>
              <a:spcAft>
                <a:spcPts val="0"/>
              </a:spcAft>
              <a:buSzPts val="1800"/>
              <a:buChar char="●"/>
            </a:pPr>
            <a:r>
              <a:rPr lang="en-GB" sz="1800"/>
              <a:t>Long distance passengers are satisfied with the service because they use business class more to travel</a:t>
            </a:r>
            <a:endParaRPr sz="1800"/>
          </a:p>
        </p:txBody>
      </p:sp>
      <p:pic>
        <p:nvPicPr>
          <p:cNvPr id="129" name="Google Shape;129;p23"/>
          <p:cNvPicPr preferRelativeResize="0"/>
          <p:nvPr/>
        </p:nvPicPr>
        <p:blipFill>
          <a:blip r:embed="rId3">
            <a:alphaModFix/>
          </a:blip>
          <a:stretch>
            <a:fillRect/>
          </a:stretch>
        </p:blipFill>
        <p:spPr>
          <a:xfrm>
            <a:off x="311700" y="1084225"/>
            <a:ext cx="4260300" cy="3484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Passenger satisfaction</a:t>
            </a:r>
            <a:endParaRPr/>
          </a:p>
        </p:txBody>
      </p:sp>
      <p:sp>
        <p:nvSpPr>
          <p:cNvPr id="135" name="Google Shape;135;p2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sp>
        <p:nvSpPr>
          <p:cNvPr id="136" name="Google Shape;136;p2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sz="1800"/>
              <a:t>As per bar graph we can see more passengers are dissatisfied by the </a:t>
            </a:r>
            <a:r>
              <a:rPr lang="en-GB" sz="1800"/>
              <a:t>service</a:t>
            </a:r>
            <a:r>
              <a:rPr lang="en-GB" sz="1800"/>
              <a:t> provided by the airlines</a:t>
            </a:r>
            <a:endParaRPr sz="1800"/>
          </a:p>
          <a:p>
            <a:pPr indent="-342900" lvl="0" marL="457200" rtl="0" algn="l">
              <a:spcBef>
                <a:spcPts val="0"/>
              </a:spcBef>
              <a:spcAft>
                <a:spcPts val="0"/>
              </a:spcAft>
              <a:buSzPts val="1800"/>
              <a:buChar char="●"/>
            </a:pPr>
            <a:r>
              <a:rPr lang="en-GB" sz="1800"/>
              <a:t>73452 passengers are dissatisfied which is 57% of the total data</a:t>
            </a:r>
            <a:endParaRPr sz="1800"/>
          </a:p>
          <a:p>
            <a:pPr indent="-342900" lvl="0" marL="457200" rtl="0" algn="l">
              <a:spcBef>
                <a:spcPts val="0"/>
              </a:spcBef>
              <a:spcAft>
                <a:spcPts val="0"/>
              </a:spcAft>
              <a:buSzPts val="1800"/>
              <a:buChar char="●"/>
            </a:pPr>
            <a:r>
              <a:rPr lang="en-GB" sz="1800"/>
              <a:t>56428 passengers are satisfied which is 43% of total data</a:t>
            </a:r>
            <a:endParaRPr sz="1800"/>
          </a:p>
        </p:txBody>
      </p:sp>
      <p:pic>
        <p:nvPicPr>
          <p:cNvPr id="137" name="Google Shape;137;p24"/>
          <p:cNvPicPr preferRelativeResize="0"/>
          <p:nvPr/>
        </p:nvPicPr>
        <p:blipFill>
          <a:blip r:embed="rId3">
            <a:alphaModFix/>
          </a:blip>
          <a:stretch>
            <a:fillRect/>
          </a:stretch>
        </p:blipFill>
        <p:spPr>
          <a:xfrm>
            <a:off x="101800" y="1031963"/>
            <a:ext cx="4209800" cy="3657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30600" y="-2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Suggestions </a:t>
            </a:r>
            <a:endParaRPr/>
          </a:p>
        </p:txBody>
      </p:sp>
      <p:sp>
        <p:nvSpPr>
          <p:cNvPr id="143" name="Google Shape;143;p25"/>
          <p:cNvSpPr txBox="1"/>
          <p:nvPr>
            <p:ph idx="2" type="body"/>
          </p:nvPr>
        </p:nvSpPr>
        <p:spPr>
          <a:xfrm>
            <a:off x="4832400" y="443025"/>
            <a:ext cx="3999900" cy="260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144" name="Google Shape;144;p25"/>
          <p:cNvPicPr preferRelativeResize="0"/>
          <p:nvPr/>
        </p:nvPicPr>
        <p:blipFill>
          <a:blip r:embed="rId3">
            <a:alphaModFix/>
          </a:blip>
          <a:stretch>
            <a:fillRect/>
          </a:stretch>
        </p:blipFill>
        <p:spPr>
          <a:xfrm>
            <a:off x="311700" y="572688"/>
            <a:ext cx="3924300" cy="1343025"/>
          </a:xfrm>
          <a:prstGeom prst="rect">
            <a:avLst/>
          </a:prstGeom>
          <a:noFill/>
          <a:ln>
            <a:noFill/>
          </a:ln>
        </p:spPr>
      </p:pic>
      <p:pic>
        <p:nvPicPr>
          <p:cNvPr id="145" name="Google Shape;145;p25"/>
          <p:cNvPicPr preferRelativeResize="0"/>
          <p:nvPr/>
        </p:nvPicPr>
        <p:blipFill>
          <a:blip r:embed="rId4">
            <a:alphaModFix/>
          </a:blip>
          <a:stretch>
            <a:fillRect/>
          </a:stretch>
        </p:blipFill>
        <p:spPr>
          <a:xfrm>
            <a:off x="311700" y="2042275"/>
            <a:ext cx="3924300" cy="1343025"/>
          </a:xfrm>
          <a:prstGeom prst="rect">
            <a:avLst/>
          </a:prstGeom>
          <a:noFill/>
          <a:ln>
            <a:noFill/>
          </a:ln>
        </p:spPr>
      </p:pic>
      <p:pic>
        <p:nvPicPr>
          <p:cNvPr id="146" name="Google Shape;146;p25"/>
          <p:cNvPicPr preferRelativeResize="0"/>
          <p:nvPr/>
        </p:nvPicPr>
        <p:blipFill>
          <a:blip r:embed="rId5">
            <a:alphaModFix/>
          </a:blip>
          <a:stretch>
            <a:fillRect/>
          </a:stretch>
        </p:blipFill>
        <p:spPr>
          <a:xfrm>
            <a:off x="4832400" y="572688"/>
            <a:ext cx="3924300" cy="1343025"/>
          </a:xfrm>
          <a:prstGeom prst="rect">
            <a:avLst/>
          </a:prstGeom>
          <a:noFill/>
          <a:ln>
            <a:noFill/>
          </a:ln>
        </p:spPr>
      </p:pic>
      <p:pic>
        <p:nvPicPr>
          <p:cNvPr id="147" name="Google Shape;147;p25"/>
          <p:cNvPicPr preferRelativeResize="0"/>
          <p:nvPr/>
        </p:nvPicPr>
        <p:blipFill>
          <a:blip r:embed="rId6">
            <a:alphaModFix/>
          </a:blip>
          <a:stretch>
            <a:fillRect/>
          </a:stretch>
        </p:blipFill>
        <p:spPr>
          <a:xfrm>
            <a:off x="4870200" y="2127975"/>
            <a:ext cx="3924300" cy="1343025"/>
          </a:xfrm>
          <a:prstGeom prst="rect">
            <a:avLst/>
          </a:prstGeom>
          <a:noFill/>
          <a:ln>
            <a:noFill/>
          </a:ln>
        </p:spPr>
      </p:pic>
      <p:sp>
        <p:nvSpPr>
          <p:cNvPr id="148" name="Google Shape;148;p25"/>
          <p:cNvSpPr txBox="1"/>
          <p:nvPr/>
        </p:nvSpPr>
        <p:spPr>
          <a:xfrm>
            <a:off x="512175" y="3683275"/>
            <a:ext cx="8423700" cy="1185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GB" sz="1300"/>
              <a:t>The plots on the left side of the block are of economy and economy plus class and</a:t>
            </a:r>
            <a:r>
              <a:rPr lang="en-GB" sz="1300">
                <a:solidFill>
                  <a:schemeClr val="dk1"/>
                </a:solidFill>
              </a:rPr>
              <a:t> plots on the right side of the block are of business class</a:t>
            </a:r>
            <a:endParaRPr sz="1300">
              <a:solidFill>
                <a:schemeClr val="dk1"/>
              </a:solidFill>
            </a:endParaRPr>
          </a:p>
          <a:p>
            <a:pPr indent="-311150" lvl="0" marL="457200" rtl="0" algn="l">
              <a:spcBef>
                <a:spcPts val="0"/>
              </a:spcBef>
              <a:spcAft>
                <a:spcPts val="0"/>
              </a:spcAft>
              <a:buClr>
                <a:schemeClr val="dk1"/>
              </a:buClr>
              <a:buSzPts val="1300"/>
              <a:buChar char="●"/>
            </a:pPr>
            <a:r>
              <a:rPr lang="en-GB" sz="1300">
                <a:solidFill>
                  <a:schemeClr val="dk1"/>
                </a:solidFill>
              </a:rPr>
              <a:t>From the plots we can see that many passengers have given low ratings in economy class</a:t>
            </a:r>
            <a:endParaRPr sz="1300">
              <a:solidFill>
                <a:schemeClr val="dk1"/>
              </a:solidFill>
            </a:endParaRPr>
          </a:p>
          <a:p>
            <a:pPr indent="-311150" lvl="0" marL="457200" rtl="0" algn="l">
              <a:spcBef>
                <a:spcPts val="0"/>
              </a:spcBef>
              <a:spcAft>
                <a:spcPts val="0"/>
              </a:spcAft>
              <a:buClr>
                <a:schemeClr val="dk1"/>
              </a:buClr>
              <a:buSzPts val="1300"/>
              <a:buChar char="●"/>
            </a:pPr>
            <a:r>
              <a:rPr lang="en-GB" sz="1300">
                <a:solidFill>
                  <a:schemeClr val="dk1"/>
                </a:solidFill>
              </a:rPr>
              <a:t>Therefore, the airline needs to work on improving the quality of service provided in order to increase overall ratings </a:t>
            </a:r>
            <a:endParaRPr sz="1300">
              <a:solidFill>
                <a:schemeClr val="dk1"/>
              </a:solidFill>
            </a:endParaRPr>
          </a:p>
        </p:txBody>
      </p:sp>
      <p:cxnSp>
        <p:nvCxnSpPr>
          <p:cNvPr id="149" name="Google Shape;149;p25"/>
          <p:cNvCxnSpPr/>
          <p:nvPr/>
        </p:nvCxnSpPr>
        <p:spPr>
          <a:xfrm>
            <a:off x="-21600" y="1945025"/>
            <a:ext cx="9141600" cy="108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25"/>
          <p:cNvCxnSpPr/>
          <p:nvPr/>
        </p:nvCxnSpPr>
        <p:spPr>
          <a:xfrm flipH="1">
            <a:off x="4516650" y="0"/>
            <a:ext cx="46200" cy="354420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25"/>
          <p:cNvCxnSpPr/>
          <p:nvPr/>
        </p:nvCxnSpPr>
        <p:spPr>
          <a:xfrm>
            <a:off x="-54025" y="3511850"/>
            <a:ext cx="9271200" cy="43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a:p>
            <a:pPr indent="0" lvl="0" marL="0" rtl="0" algn="l">
              <a:spcBef>
                <a:spcPts val="0"/>
              </a:spcBef>
              <a:spcAft>
                <a:spcPts val="0"/>
              </a:spcAft>
              <a:buNone/>
            </a:pPr>
            <a:r>
              <a:t/>
            </a:r>
            <a:endParaRPr/>
          </a:p>
        </p:txBody>
      </p:sp>
      <p:sp>
        <p:nvSpPr>
          <p:cNvPr id="157" name="Google Shape;15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GB" sz="1700"/>
              <a:t>In various plots we saw that more passengers were dissatisfied with the service as compared to satisfied. </a:t>
            </a:r>
            <a:endParaRPr sz="1700"/>
          </a:p>
          <a:p>
            <a:pPr indent="-336550" lvl="0" marL="457200" rtl="0" algn="l">
              <a:spcBef>
                <a:spcPts val="0"/>
              </a:spcBef>
              <a:spcAft>
                <a:spcPts val="0"/>
              </a:spcAft>
              <a:buSzPts val="1700"/>
              <a:buChar char="●"/>
            </a:pPr>
            <a:r>
              <a:rPr lang="en-GB" sz="1700"/>
              <a:t>On comparison between classes we saw that economy class passengers are mostly dissatisfied with seat comfort, leg room,checkin service and inflight services for economy class the airline needs to provide better service in economy class, in order to improve overall satisfaction of all passengers</a:t>
            </a:r>
            <a:endParaRPr sz="1700"/>
          </a:p>
          <a:p>
            <a:pPr indent="-336550" lvl="0" marL="457200" rtl="0" algn="l">
              <a:spcBef>
                <a:spcPts val="0"/>
              </a:spcBef>
              <a:spcAft>
                <a:spcPts val="0"/>
              </a:spcAft>
              <a:buSzPts val="1700"/>
              <a:buChar char="●"/>
            </a:pPr>
            <a:r>
              <a:rPr lang="en-GB" sz="1700"/>
              <a:t>In conclusion we can say that the majority of dissatisfied passengers are of economy class and most of business class passengers are satisfied with the service, so the airline needs to work on providing better service in economy class as well.</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743200" rtl="0" algn="l">
              <a:spcBef>
                <a:spcPts val="0"/>
              </a:spcBef>
              <a:spcAft>
                <a:spcPts val="0"/>
              </a:spcAft>
              <a:buNone/>
            </a:pPr>
            <a:r>
              <a:rPr lang="en-GB"/>
              <a:t>Problem Statement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88950" lvl="0" marL="457200" rtl="0" algn="l">
              <a:lnSpc>
                <a:spcPct val="95000"/>
              </a:lnSpc>
              <a:spcBef>
                <a:spcPts val="0"/>
              </a:spcBef>
              <a:spcAft>
                <a:spcPts val="0"/>
              </a:spcAft>
              <a:buSzPts val="4100"/>
              <a:buChar char="●"/>
            </a:pPr>
            <a:r>
              <a:rPr lang="en-GB" sz="4100"/>
              <a:t>If the passenger is satisfied with the airplane service or not.</a:t>
            </a:r>
            <a:endParaRPr sz="4100"/>
          </a:p>
          <a:p>
            <a:pPr indent="-488950" lvl="0" marL="457200" rtl="0" algn="l">
              <a:lnSpc>
                <a:spcPct val="95000"/>
              </a:lnSpc>
              <a:spcBef>
                <a:spcPts val="0"/>
              </a:spcBef>
              <a:spcAft>
                <a:spcPts val="0"/>
              </a:spcAft>
              <a:buSzPts val="4100"/>
              <a:buChar char="●"/>
            </a:pPr>
            <a:r>
              <a:rPr lang="en-GB" sz="4100"/>
              <a:t>How to improve in providing better service to the passengers</a:t>
            </a:r>
            <a:endParaRPr sz="4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52725"/>
            <a:ext cx="8520600" cy="572700"/>
          </a:xfrm>
          <a:prstGeom prst="rect">
            <a:avLst/>
          </a:prstGeom>
        </p:spPr>
        <p:txBody>
          <a:bodyPr anchorCtr="0" anchor="t" bIns="91425" lIns="91425" spcFirstLastPara="1" rIns="91425" wrap="square" tIns="91425">
            <a:normAutofit fontScale="90000"/>
          </a:bodyPr>
          <a:lstStyle/>
          <a:p>
            <a:pPr indent="0" lvl="0" marL="3200400" rtl="0" algn="l">
              <a:spcBef>
                <a:spcPts val="0"/>
              </a:spcBef>
              <a:spcAft>
                <a:spcPts val="0"/>
              </a:spcAft>
              <a:buNone/>
            </a:pPr>
            <a:r>
              <a:rPr lang="en-GB"/>
              <a:t>About Dataset</a:t>
            </a:r>
            <a:endParaRPr/>
          </a:p>
          <a:p>
            <a:pPr indent="0" lvl="0" marL="3200400" rtl="0" algn="l">
              <a:spcBef>
                <a:spcPts val="0"/>
              </a:spcBef>
              <a:spcAft>
                <a:spcPts val="0"/>
              </a:spcAft>
              <a:buNone/>
            </a:pPr>
            <a:r>
              <a:t/>
            </a:r>
            <a:endParaRPr/>
          </a:p>
          <a:p>
            <a:pPr indent="0" lvl="0" marL="0" rtl="0" algn="l">
              <a:spcBef>
                <a:spcPts val="0"/>
              </a:spcBef>
              <a:spcAft>
                <a:spcPts val="0"/>
              </a:spcAft>
              <a:buNone/>
            </a:pPr>
            <a:r>
              <a:rPr lang="en-GB" sz="2244"/>
              <a:t>This dataset has 129880 rows and 24 columns</a:t>
            </a:r>
            <a:endParaRPr sz="2244"/>
          </a:p>
          <a:p>
            <a:pPr indent="0" lvl="0" marL="0" rtl="0" algn="l">
              <a:spcBef>
                <a:spcPts val="0"/>
              </a:spcBef>
              <a:spcAft>
                <a:spcPts val="0"/>
              </a:spcAft>
              <a:buNone/>
            </a:pPr>
            <a:r>
              <a:t/>
            </a:r>
            <a:endParaRPr/>
          </a:p>
        </p:txBody>
      </p:sp>
      <p:sp>
        <p:nvSpPr>
          <p:cNvPr id="67" name="Google Shape;67;p15"/>
          <p:cNvSpPr txBox="1"/>
          <p:nvPr>
            <p:ph idx="1" type="body"/>
          </p:nvPr>
        </p:nvSpPr>
        <p:spPr>
          <a:xfrm>
            <a:off x="311700" y="1449325"/>
            <a:ext cx="8520600" cy="3119700"/>
          </a:xfrm>
          <a:prstGeom prst="rect">
            <a:avLst/>
          </a:prstGeom>
        </p:spPr>
        <p:txBody>
          <a:bodyPr anchorCtr="0" anchor="t" bIns="91425" lIns="91425" spcFirstLastPara="1" rIns="91425" wrap="square" tIns="91425">
            <a:normAutofit fontScale="25000" lnSpcReduction="20000"/>
          </a:bodyPr>
          <a:lstStyle/>
          <a:p>
            <a:pPr indent="-335373" lvl="0" marL="457200" rtl="0" algn="l">
              <a:spcBef>
                <a:spcPts val="800"/>
              </a:spcBef>
              <a:spcAft>
                <a:spcPts val="0"/>
              </a:spcAft>
              <a:buSzPct val="112550"/>
              <a:buChar char="●"/>
            </a:pPr>
            <a:r>
              <a:rPr i="1" lang="en-GB" sz="5975">
                <a:solidFill>
                  <a:schemeClr val="dk1"/>
                </a:solidFill>
                <a:highlight>
                  <a:srgbClr val="FFFFFF"/>
                </a:highlight>
              </a:rPr>
              <a:t>Gender:</a:t>
            </a:r>
            <a:r>
              <a:rPr lang="en-GB" sz="5975">
                <a:solidFill>
                  <a:schemeClr val="dk1"/>
                </a:solidFill>
                <a:highlight>
                  <a:srgbClr val="FFFFFF"/>
                </a:highlight>
              </a:rPr>
              <a:t> Gender of the passengers (Female, Male)</a:t>
            </a:r>
            <a:endParaRPr sz="5975">
              <a:solidFill>
                <a:schemeClr val="dk1"/>
              </a:solidFill>
              <a:highlight>
                <a:srgbClr val="FFFFFF"/>
              </a:highlight>
            </a:endParaRPr>
          </a:p>
          <a:p>
            <a:pPr indent="-335373" lvl="0" marL="457200" rtl="0" algn="l">
              <a:spcBef>
                <a:spcPts val="0"/>
              </a:spcBef>
              <a:spcAft>
                <a:spcPts val="0"/>
              </a:spcAft>
              <a:buSzPct val="112550"/>
              <a:buChar char="●"/>
            </a:pPr>
            <a:r>
              <a:rPr i="1" lang="en-GB" sz="5975">
                <a:solidFill>
                  <a:schemeClr val="dk1"/>
                </a:solidFill>
                <a:highlight>
                  <a:srgbClr val="FFFFFF"/>
                </a:highlight>
              </a:rPr>
              <a:t>Customer Type:</a:t>
            </a:r>
            <a:r>
              <a:rPr lang="en-GB" sz="5975">
                <a:solidFill>
                  <a:schemeClr val="dk1"/>
                </a:solidFill>
                <a:highlight>
                  <a:srgbClr val="FFFFFF"/>
                </a:highlight>
              </a:rPr>
              <a:t> The customer type (Loyal customer, disloyal customer)</a:t>
            </a:r>
            <a:endParaRPr sz="5975">
              <a:solidFill>
                <a:schemeClr val="dk1"/>
              </a:solidFill>
              <a:highlight>
                <a:srgbClr val="FFFFFF"/>
              </a:highlight>
            </a:endParaRPr>
          </a:p>
          <a:p>
            <a:pPr indent="-335373" lvl="0" marL="457200" rtl="0" algn="l">
              <a:spcBef>
                <a:spcPts val="0"/>
              </a:spcBef>
              <a:spcAft>
                <a:spcPts val="0"/>
              </a:spcAft>
              <a:buSzPct val="112550"/>
              <a:buChar char="●"/>
            </a:pPr>
            <a:r>
              <a:rPr i="1" lang="en-GB" sz="5975">
                <a:solidFill>
                  <a:schemeClr val="dk1"/>
                </a:solidFill>
                <a:highlight>
                  <a:srgbClr val="FFFFFF"/>
                </a:highlight>
              </a:rPr>
              <a:t>Age:</a:t>
            </a:r>
            <a:r>
              <a:rPr lang="en-GB" sz="5975">
                <a:solidFill>
                  <a:schemeClr val="dk1"/>
                </a:solidFill>
                <a:highlight>
                  <a:srgbClr val="FFFFFF"/>
                </a:highlight>
              </a:rPr>
              <a:t> The actual age of the passengers</a:t>
            </a:r>
            <a:endParaRPr sz="5975">
              <a:solidFill>
                <a:schemeClr val="dk1"/>
              </a:solidFill>
              <a:highlight>
                <a:srgbClr val="FFFFFF"/>
              </a:highlight>
            </a:endParaRPr>
          </a:p>
          <a:p>
            <a:pPr indent="-335373" lvl="0" marL="457200" rtl="0" algn="l">
              <a:spcBef>
                <a:spcPts val="0"/>
              </a:spcBef>
              <a:spcAft>
                <a:spcPts val="0"/>
              </a:spcAft>
              <a:buSzPct val="112550"/>
              <a:buChar char="●"/>
            </a:pPr>
            <a:r>
              <a:rPr i="1" lang="en-GB" sz="5975">
                <a:solidFill>
                  <a:schemeClr val="dk1"/>
                </a:solidFill>
                <a:highlight>
                  <a:srgbClr val="FFFFFF"/>
                </a:highlight>
              </a:rPr>
              <a:t>Type of Travel:</a:t>
            </a:r>
            <a:r>
              <a:rPr lang="en-GB" sz="5975">
                <a:solidFill>
                  <a:schemeClr val="dk1"/>
                </a:solidFill>
                <a:highlight>
                  <a:srgbClr val="FFFFFF"/>
                </a:highlight>
              </a:rPr>
              <a:t> Purpose of the flight of the passengers (Personal Travel, Business Travel)</a:t>
            </a:r>
            <a:endParaRPr sz="5975">
              <a:solidFill>
                <a:schemeClr val="dk1"/>
              </a:solidFill>
              <a:highlight>
                <a:srgbClr val="FFFFFF"/>
              </a:highlight>
            </a:endParaRPr>
          </a:p>
          <a:p>
            <a:pPr indent="-335373" lvl="0" marL="457200" rtl="0" algn="l">
              <a:spcBef>
                <a:spcPts val="0"/>
              </a:spcBef>
              <a:spcAft>
                <a:spcPts val="0"/>
              </a:spcAft>
              <a:buSzPct val="112550"/>
              <a:buChar char="●"/>
            </a:pPr>
            <a:r>
              <a:rPr i="1" lang="en-GB" sz="5975">
                <a:solidFill>
                  <a:schemeClr val="dk1"/>
                </a:solidFill>
                <a:highlight>
                  <a:srgbClr val="FFFFFF"/>
                </a:highlight>
              </a:rPr>
              <a:t>Class:</a:t>
            </a:r>
            <a:r>
              <a:rPr lang="en-GB" sz="5975">
                <a:solidFill>
                  <a:schemeClr val="dk1"/>
                </a:solidFill>
                <a:highlight>
                  <a:srgbClr val="FFFFFF"/>
                </a:highlight>
              </a:rPr>
              <a:t> Travel class in the plane of the passengers (Business, Eco, Eco Plus)</a:t>
            </a:r>
            <a:endParaRPr sz="5975">
              <a:solidFill>
                <a:schemeClr val="dk1"/>
              </a:solidFill>
              <a:highlight>
                <a:srgbClr val="FFFFFF"/>
              </a:highlight>
            </a:endParaRPr>
          </a:p>
          <a:p>
            <a:pPr indent="-335373" lvl="0" marL="457200" rtl="0" algn="l">
              <a:spcBef>
                <a:spcPts val="0"/>
              </a:spcBef>
              <a:spcAft>
                <a:spcPts val="0"/>
              </a:spcAft>
              <a:buSzPct val="112550"/>
              <a:buChar char="●"/>
            </a:pPr>
            <a:r>
              <a:rPr i="1" lang="en-GB" sz="5975">
                <a:solidFill>
                  <a:schemeClr val="dk1"/>
                </a:solidFill>
                <a:highlight>
                  <a:srgbClr val="FFFFFF"/>
                </a:highlight>
              </a:rPr>
              <a:t>Flight distance:</a:t>
            </a:r>
            <a:r>
              <a:rPr lang="en-GB" sz="5975">
                <a:solidFill>
                  <a:schemeClr val="dk1"/>
                </a:solidFill>
                <a:highlight>
                  <a:srgbClr val="FFFFFF"/>
                </a:highlight>
              </a:rPr>
              <a:t> The flight distance of this journey</a:t>
            </a:r>
            <a:endParaRPr sz="5975">
              <a:solidFill>
                <a:schemeClr val="dk1"/>
              </a:solidFill>
              <a:highlight>
                <a:srgbClr val="FFFFFF"/>
              </a:highlight>
            </a:endParaRPr>
          </a:p>
          <a:p>
            <a:pPr indent="-335373" lvl="0" marL="457200" rtl="0" algn="l">
              <a:spcBef>
                <a:spcPts val="0"/>
              </a:spcBef>
              <a:spcAft>
                <a:spcPts val="0"/>
              </a:spcAft>
              <a:buSzPct val="112550"/>
              <a:buChar char="●"/>
            </a:pPr>
            <a:r>
              <a:rPr i="1" lang="en-GB" sz="5975">
                <a:solidFill>
                  <a:schemeClr val="dk1"/>
                </a:solidFill>
                <a:highlight>
                  <a:srgbClr val="FFFFFF"/>
                </a:highlight>
              </a:rPr>
              <a:t>Inflight wifi service:</a:t>
            </a:r>
            <a:r>
              <a:rPr lang="en-GB" sz="5975">
                <a:solidFill>
                  <a:schemeClr val="dk1"/>
                </a:solidFill>
                <a:highlight>
                  <a:srgbClr val="FFFFFF"/>
                </a:highlight>
              </a:rPr>
              <a:t> Satisfaction level of the inflight wifi service (0:Not Applicable;1-5)</a:t>
            </a:r>
            <a:endParaRPr sz="5975">
              <a:solidFill>
                <a:schemeClr val="dk1"/>
              </a:solidFill>
              <a:highlight>
                <a:srgbClr val="FFFFFF"/>
              </a:highlight>
            </a:endParaRPr>
          </a:p>
          <a:p>
            <a:pPr indent="-335373" lvl="0" marL="457200" rtl="0" algn="l">
              <a:spcBef>
                <a:spcPts val="0"/>
              </a:spcBef>
              <a:spcAft>
                <a:spcPts val="0"/>
              </a:spcAft>
              <a:buSzPct val="112550"/>
              <a:buChar char="●"/>
            </a:pPr>
            <a:r>
              <a:rPr i="1" lang="en-GB" sz="5975">
                <a:solidFill>
                  <a:schemeClr val="dk1"/>
                </a:solidFill>
                <a:highlight>
                  <a:srgbClr val="FFFFFF"/>
                </a:highlight>
              </a:rPr>
              <a:t>Departure/Arrival time convenient:</a:t>
            </a:r>
            <a:r>
              <a:rPr lang="en-GB" sz="5975">
                <a:solidFill>
                  <a:schemeClr val="dk1"/>
                </a:solidFill>
                <a:highlight>
                  <a:srgbClr val="FFFFFF"/>
                </a:highlight>
              </a:rPr>
              <a:t> Satisfaction level of Departure/Arrival time convenient</a:t>
            </a:r>
            <a:endParaRPr sz="5975">
              <a:solidFill>
                <a:schemeClr val="dk1"/>
              </a:solidFill>
              <a:highlight>
                <a:srgbClr val="FFFFFF"/>
              </a:highlight>
            </a:endParaRPr>
          </a:p>
          <a:p>
            <a:pPr indent="-335373" lvl="0" marL="457200" rtl="0" algn="l">
              <a:spcBef>
                <a:spcPts val="0"/>
              </a:spcBef>
              <a:spcAft>
                <a:spcPts val="0"/>
              </a:spcAft>
              <a:buSzPct val="112550"/>
              <a:buChar char="●"/>
            </a:pPr>
            <a:r>
              <a:rPr i="1" lang="en-GB" sz="5975">
                <a:solidFill>
                  <a:schemeClr val="dk1"/>
                </a:solidFill>
                <a:highlight>
                  <a:srgbClr val="FFFFFF"/>
                </a:highlight>
              </a:rPr>
              <a:t>Ease of Online booking:</a:t>
            </a:r>
            <a:r>
              <a:rPr lang="en-GB" sz="5975">
                <a:solidFill>
                  <a:schemeClr val="dk1"/>
                </a:solidFill>
                <a:highlight>
                  <a:srgbClr val="FFFFFF"/>
                </a:highlight>
              </a:rPr>
              <a:t> Satisfaction level of online booking</a:t>
            </a:r>
            <a:endParaRPr sz="5975">
              <a:solidFill>
                <a:schemeClr val="dk1"/>
              </a:solidFill>
              <a:highlight>
                <a:srgbClr val="FFFFFF"/>
              </a:highlight>
            </a:endParaRPr>
          </a:p>
          <a:p>
            <a:pPr indent="-335373" lvl="0" marL="457200" rtl="0" algn="l">
              <a:spcBef>
                <a:spcPts val="0"/>
              </a:spcBef>
              <a:spcAft>
                <a:spcPts val="0"/>
              </a:spcAft>
              <a:buSzPct val="112550"/>
              <a:buChar char="●"/>
            </a:pPr>
            <a:r>
              <a:rPr i="1" lang="en-GB" sz="5975">
                <a:solidFill>
                  <a:schemeClr val="dk1"/>
                </a:solidFill>
                <a:highlight>
                  <a:srgbClr val="FFFFFF"/>
                </a:highlight>
              </a:rPr>
              <a:t>Gate location:</a:t>
            </a:r>
            <a:r>
              <a:rPr lang="en-GB" sz="5975">
                <a:solidFill>
                  <a:schemeClr val="dk1"/>
                </a:solidFill>
                <a:highlight>
                  <a:srgbClr val="FFFFFF"/>
                </a:highlight>
              </a:rPr>
              <a:t> Satisfaction level of Gate location</a:t>
            </a:r>
            <a:endParaRPr sz="5975">
              <a:solidFill>
                <a:schemeClr val="dk1"/>
              </a:solidFill>
              <a:highlight>
                <a:srgbClr val="FFFFFF"/>
              </a:highlight>
            </a:endParaRPr>
          </a:p>
          <a:p>
            <a:pPr indent="-335373" lvl="0" marL="457200" rtl="0" algn="l">
              <a:spcBef>
                <a:spcPts val="0"/>
              </a:spcBef>
              <a:spcAft>
                <a:spcPts val="0"/>
              </a:spcAft>
              <a:buSzPct val="112550"/>
              <a:buChar char="●"/>
            </a:pPr>
            <a:r>
              <a:rPr i="1" lang="en-GB" sz="5975">
                <a:solidFill>
                  <a:schemeClr val="dk1"/>
                </a:solidFill>
                <a:highlight>
                  <a:srgbClr val="FFFFFF"/>
                </a:highlight>
              </a:rPr>
              <a:t>Food and drink:</a:t>
            </a:r>
            <a:r>
              <a:rPr lang="en-GB" sz="5975">
                <a:solidFill>
                  <a:schemeClr val="dk1"/>
                </a:solidFill>
                <a:highlight>
                  <a:srgbClr val="FFFFFF"/>
                </a:highlight>
              </a:rPr>
              <a:t> Satisfaction level of Food and drink</a:t>
            </a:r>
            <a:endParaRPr sz="5975">
              <a:solidFill>
                <a:schemeClr val="dk1"/>
              </a:solidFill>
              <a:highlight>
                <a:srgbClr val="FFFFFF"/>
              </a:highlight>
            </a:endParaRPr>
          </a:p>
          <a:p>
            <a:pPr indent="-335373" lvl="0" marL="457200" rtl="0" algn="l">
              <a:spcBef>
                <a:spcPts val="0"/>
              </a:spcBef>
              <a:spcAft>
                <a:spcPts val="0"/>
              </a:spcAft>
              <a:buSzPct val="112550"/>
              <a:buChar char="●"/>
            </a:pPr>
            <a:r>
              <a:rPr i="1" lang="en-GB" sz="5975">
                <a:solidFill>
                  <a:schemeClr val="dk1"/>
                </a:solidFill>
                <a:highlight>
                  <a:srgbClr val="FFFFFF"/>
                </a:highlight>
              </a:rPr>
              <a:t>Online boarding:</a:t>
            </a:r>
            <a:r>
              <a:rPr lang="en-GB" sz="5975">
                <a:solidFill>
                  <a:schemeClr val="dk1"/>
                </a:solidFill>
                <a:highlight>
                  <a:srgbClr val="FFFFFF"/>
                </a:highlight>
              </a:rPr>
              <a:t> Satisfaction level of online boarding</a:t>
            </a:r>
            <a:endParaRPr sz="5975">
              <a:solidFill>
                <a:schemeClr val="dk1"/>
              </a:solidFill>
              <a:highlight>
                <a:srgbClr val="FFFFFF"/>
              </a:highlight>
            </a:endParaRPr>
          </a:p>
          <a:p>
            <a:pPr indent="-335373" lvl="0" marL="457200" rtl="0" algn="l">
              <a:spcBef>
                <a:spcPts val="0"/>
              </a:spcBef>
              <a:spcAft>
                <a:spcPts val="0"/>
              </a:spcAft>
              <a:buSzPct val="112550"/>
              <a:buChar char="●"/>
            </a:pPr>
            <a:r>
              <a:rPr i="1" lang="en-GB" sz="5975">
                <a:solidFill>
                  <a:schemeClr val="dk1"/>
                </a:solidFill>
                <a:highlight>
                  <a:srgbClr val="FFFFFF"/>
                </a:highlight>
              </a:rPr>
              <a:t>Seat comfort:</a:t>
            </a:r>
            <a:r>
              <a:rPr lang="en-GB" sz="5975">
                <a:solidFill>
                  <a:schemeClr val="dk1"/>
                </a:solidFill>
                <a:highlight>
                  <a:srgbClr val="FFFFFF"/>
                </a:highlight>
              </a:rPr>
              <a:t> Satisfaction level of Seat comfort</a:t>
            </a:r>
            <a:endParaRPr sz="5975">
              <a:solidFill>
                <a:schemeClr val="dk1"/>
              </a:solidFill>
              <a:highlight>
                <a:srgbClr val="FFFFFF"/>
              </a:highlight>
            </a:endParaRPr>
          </a:p>
          <a:p>
            <a:pPr indent="-257175" lvl="0" marL="457200" rtl="0" algn="l">
              <a:spcBef>
                <a:spcPts val="0"/>
              </a:spcBef>
              <a:spcAft>
                <a:spcPts val="0"/>
              </a:spcAft>
              <a:buSzPct val="100000"/>
              <a:buChar char="●"/>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217950"/>
            <a:ext cx="8520600" cy="4350900"/>
          </a:xfrm>
          <a:prstGeom prst="rect">
            <a:avLst/>
          </a:prstGeom>
        </p:spPr>
        <p:txBody>
          <a:bodyPr anchorCtr="0" anchor="t" bIns="91425" lIns="91425" spcFirstLastPara="1" rIns="91425" wrap="square" tIns="91425">
            <a:normAutofit fontScale="32500" lnSpcReduction="10000"/>
          </a:bodyPr>
          <a:lstStyle/>
          <a:p>
            <a:pPr indent="-367405" lvl="0" marL="457200" rtl="0" algn="l">
              <a:spcBef>
                <a:spcPts val="800"/>
              </a:spcBef>
              <a:spcAft>
                <a:spcPts val="0"/>
              </a:spcAft>
              <a:buSzPct val="112550"/>
              <a:buChar char="●"/>
            </a:pPr>
            <a:r>
              <a:rPr i="1" lang="en-GB" sz="5975">
                <a:solidFill>
                  <a:schemeClr val="dk1"/>
                </a:solidFill>
                <a:highlight>
                  <a:srgbClr val="FFFFFF"/>
                </a:highlight>
              </a:rPr>
              <a:t>Inflight entertainment:</a:t>
            </a:r>
            <a:r>
              <a:rPr lang="en-GB" sz="5975">
                <a:solidFill>
                  <a:schemeClr val="dk1"/>
                </a:solidFill>
                <a:highlight>
                  <a:srgbClr val="FFFFFF"/>
                </a:highlight>
              </a:rPr>
              <a:t> Satisfaction level of inflight entertainment</a:t>
            </a:r>
            <a:endParaRPr sz="5975">
              <a:solidFill>
                <a:schemeClr val="dk1"/>
              </a:solidFill>
              <a:highlight>
                <a:srgbClr val="FFFFFF"/>
              </a:highlight>
            </a:endParaRPr>
          </a:p>
          <a:p>
            <a:pPr indent="-367405" lvl="0" marL="457200" rtl="0" algn="l">
              <a:spcBef>
                <a:spcPts val="0"/>
              </a:spcBef>
              <a:spcAft>
                <a:spcPts val="0"/>
              </a:spcAft>
              <a:buSzPct val="112550"/>
              <a:buChar char="●"/>
            </a:pPr>
            <a:r>
              <a:rPr i="1" lang="en-GB" sz="5975">
                <a:solidFill>
                  <a:schemeClr val="dk1"/>
                </a:solidFill>
                <a:highlight>
                  <a:srgbClr val="FFFFFF"/>
                </a:highlight>
              </a:rPr>
              <a:t>On-board service:</a:t>
            </a:r>
            <a:r>
              <a:rPr lang="en-GB" sz="5975">
                <a:solidFill>
                  <a:schemeClr val="dk1"/>
                </a:solidFill>
                <a:highlight>
                  <a:srgbClr val="FFFFFF"/>
                </a:highlight>
              </a:rPr>
              <a:t> Satisfaction level of On-board service</a:t>
            </a:r>
            <a:endParaRPr sz="5975">
              <a:solidFill>
                <a:schemeClr val="dk1"/>
              </a:solidFill>
              <a:highlight>
                <a:srgbClr val="FFFFFF"/>
              </a:highlight>
            </a:endParaRPr>
          </a:p>
          <a:p>
            <a:pPr indent="-367405" lvl="0" marL="457200" rtl="0" algn="l">
              <a:spcBef>
                <a:spcPts val="0"/>
              </a:spcBef>
              <a:spcAft>
                <a:spcPts val="0"/>
              </a:spcAft>
              <a:buSzPct val="112550"/>
              <a:buChar char="●"/>
            </a:pPr>
            <a:r>
              <a:rPr i="1" lang="en-GB" sz="5975">
                <a:solidFill>
                  <a:schemeClr val="dk1"/>
                </a:solidFill>
                <a:highlight>
                  <a:srgbClr val="FFFFFF"/>
                </a:highlight>
              </a:rPr>
              <a:t>Leg room service:</a:t>
            </a:r>
            <a:r>
              <a:rPr lang="en-GB" sz="5975">
                <a:solidFill>
                  <a:schemeClr val="dk1"/>
                </a:solidFill>
                <a:highlight>
                  <a:srgbClr val="FFFFFF"/>
                </a:highlight>
              </a:rPr>
              <a:t> Satisfaction level of Leg room service</a:t>
            </a:r>
            <a:endParaRPr sz="5975">
              <a:solidFill>
                <a:schemeClr val="dk1"/>
              </a:solidFill>
              <a:highlight>
                <a:srgbClr val="FFFFFF"/>
              </a:highlight>
            </a:endParaRPr>
          </a:p>
          <a:p>
            <a:pPr indent="-367405" lvl="0" marL="457200" rtl="0" algn="l">
              <a:spcBef>
                <a:spcPts val="0"/>
              </a:spcBef>
              <a:spcAft>
                <a:spcPts val="0"/>
              </a:spcAft>
              <a:buSzPct val="112550"/>
              <a:buChar char="●"/>
            </a:pPr>
            <a:r>
              <a:rPr i="1" lang="en-GB" sz="5975">
                <a:solidFill>
                  <a:schemeClr val="dk1"/>
                </a:solidFill>
                <a:highlight>
                  <a:srgbClr val="FFFFFF"/>
                </a:highlight>
              </a:rPr>
              <a:t>Baggage handling:</a:t>
            </a:r>
            <a:r>
              <a:rPr lang="en-GB" sz="5975">
                <a:solidFill>
                  <a:schemeClr val="dk1"/>
                </a:solidFill>
                <a:highlight>
                  <a:srgbClr val="FFFFFF"/>
                </a:highlight>
              </a:rPr>
              <a:t> Satisfaction level of baggage handling</a:t>
            </a:r>
            <a:endParaRPr sz="5975">
              <a:solidFill>
                <a:schemeClr val="dk1"/>
              </a:solidFill>
              <a:highlight>
                <a:srgbClr val="FFFFFF"/>
              </a:highlight>
            </a:endParaRPr>
          </a:p>
          <a:p>
            <a:pPr indent="-367405" lvl="0" marL="457200" rtl="0" algn="l">
              <a:spcBef>
                <a:spcPts val="0"/>
              </a:spcBef>
              <a:spcAft>
                <a:spcPts val="0"/>
              </a:spcAft>
              <a:buSzPct val="112550"/>
              <a:buChar char="●"/>
            </a:pPr>
            <a:r>
              <a:rPr i="1" lang="en-GB" sz="5975">
                <a:solidFill>
                  <a:schemeClr val="dk1"/>
                </a:solidFill>
                <a:highlight>
                  <a:srgbClr val="FFFFFF"/>
                </a:highlight>
              </a:rPr>
              <a:t>Check-in service:</a:t>
            </a:r>
            <a:r>
              <a:rPr lang="en-GB" sz="5975">
                <a:solidFill>
                  <a:schemeClr val="dk1"/>
                </a:solidFill>
                <a:highlight>
                  <a:srgbClr val="FFFFFF"/>
                </a:highlight>
              </a:rPr>
              <a:t> Satisfaction level of Check-in service</a:t>
            </a:r>
            <a:endParaRPr sz="5975">
              <a:solidFill>
                <a:schemeClr val="dk1"/>
              </a:solidFill>
              <a:highlight>
                <a:srgbClr val="FFFFFF"/>
              </a:highlight>
            </a:endParaRPr>
          </a:p>
          <a:p>
            <a:pPr indent="-367405" lvl="0" marL="457200" rtl="0" algn="l">
              <a:spcBef>
                <a:spcPts val="0"/>
              </a:spcBef>
              <a:spcAft>
                <a:spcPts val="0"/>
              </a:spcAft>
              <a:buSzPct val="112550"/>
              <a:buChar char="●"/>
            </a:pPr>
            <a:r>
              <a:rPr i="1" lang="en-GB" sz="5975">
                <a:solidFill>
                  <a:schemeClr val="dk1"/>
                </a:solidFill>
                <a:highlight>
                  <a:srgbClr val="FFFFFF"/>
                </a:highlight>
              </a:rPr>
              <a:t>Inflight service:</a:t>
            </a:r>
            <a:r>
              <a:rPr lang="en-GB" sz="5975">
                <a:solidFill>
                  <a:schemeClr val="dk1"/>
                </a:solidFill>
                <a:highlight>
                  <a:srgbClr val="FFFFFF"/>
                </a:highlight>
              </a:rPr>
              <a:t> Satisfaction level of inflight service</a:t>
            </a:r>
            <a:endParaRPr sz="5975">
              <a:solidFill>
                <a:schemeClr val="dk1"/>
              </a:solidFill>
              <a:highlight>
                <a:srgbClr val="FFFFFF"/>
              </a:highlight>
            </a:endParaRPr>
          </a:p>
          <a:p>
            <a:pPr indent="-367405" lvl="0" marL="457200" rtl="0" algn="l">
              <a:spcBef>
                <a:spcPts val="0"/>
              </a:spcBef>
              <a:spcAft>
                <a:spcPts val="0"/>
              </a:spcAft>
              <a:buSzPct val="112550"/>
              <a:buChar char="●"/>
            </a:pPr>
            <a:r>
              <a:rPr i="1" lang="en-GB" sz="5975">
                <a:solidFill>
                  <a:schemeClr val="dk1"/>
                </a:solidFill>
                <a:highlight>
                  <a:srgbClr val="FFFFFF"/>
                </a:highlight>
              </a:rPr>
              <a:t>Cleanliness:</a:t>
            </a:r>
            <a:r>
              <a:rPr lang="en-GB" sz="5975">
                <a:solidFill>
                  <a:schemeClr val="dk1"/>
                </a:solidFill>
                <a:highlight>
                  <a:srgbClr val="FFFFFF"/>
                </a:highlight>
              </a:rPr>
              <a:t> Satisfaction level of Cleanliness</a:t>
            </a:r>
            <a:endParaRPr sz="5975">
              <a:solidFill>
                <a:schemeClr val="dk1"/>
              </a:solidFill>
              <a:highlight>
                <a:srgbClr val="FFFFFF"/>
              </a:highlight>
            </a:endParaRPr>
          </a:p>
          <a:p>
            <a:pPr indent="-367405" lvl="0" marL="457200" rtl="0" algn="l">
              <a:spcBef>
                <a:spcPts val="0"/>
              </a:spcBef>
              <a:spcAft>
                <a:spcPts val="0"/>
              </a:spcAft>
              <a:buSzPct val="112550"/>
              <a:buChar char="●"/>
            </a:pPr>
            <a:r>
              <a:rPr i="1" lang="en-GB" sz="5975">
                <a:solidFill>
                  <a:schemeClr val="dk1"/>
                </a:solidFill>
                <a:highlight>
                  <a:srgbClr val="FFFFFF"/>
                </a:highlight>
              </a:rPr>
              <a:t>Departure Delay in Minutes:</a:t>
            </a:r>
            <a:r>
              <a:rPr lang="en-GB" sz="5975">
                <a:solidFill>
                  <a:schemeClr val="dk1"/>
                </a:solidFill>
                <a:highlight>
                  <a:srgbClr val="FFFFFF"/>
                </a:highlight>
              </a:rPr>
              <a:t> Minutes delayed when departure</a:t>
            </a:r>
            <a:endParaRPr sz="5975">
              <a:solidFill>
                <a:schemeClr val="dk1"/>
              </a:solidFill>
              <a:highlight>
                <a:srgbClr val="FFFFFF"/>
              </a:highlight>
            </a:endParaRPr>
          </a:p>
          <a:p>
            <a:pPr indent="-367405" lvl="0" marL="457200" rtl="0" algn="l">
              <a:spcBef>
                <a:spcPts val="0"/>
              </a:spcBef>
              <a:spcAft>
                <a:spcPts val="0"/>
              </a:spcAft>
              <a:buSzPct val="112550"/>
              <a:buChar char="●"/>
            </a:pPr>
            <a:r>
              <a:rPr i="1" lang="en-GB" sz="5975">
                <a:solidFill>
                  <a:schemeClr val="dk1"/>
                </a:solidFill>
                <a:highlight>
                  <a:srgbClr val="FFFFFF"/>
                </a:highlight>
              </a:rPr>
              <a:t>Arrival Delay in Minutes:</a:t>
            </a:r>
            <a:r>
              <a:rPr lang="en-GB" sz="5975">
                <a:solidFill>
                  <a:schemeClr val="dk1"/>
                </a:solidFill>
                <a:highlight>
                  <a:srgbClr val="FFFFFF"/>
                </a:highlight>
              </a:rPr>
              <a:t> Minutes delayed when Arrival</a:t>
            </a:r>
            <a:endParaRPr sz="5975">
              <a:solidFill>
                <a:schemeClr val="dk1"/>
              </a:solidFill>
              <a:highlight>
                <a:srgbClr val="FFFFFF"/>
              </a:highlight>
            </a:endParaRPr>
          </a:p>
          <a:p>
            <a:pPr indent="-367405" lvl="0" marL="457200" rtl="0" algn="l">
              <a:spcBef>
                <a:spcPts val="0"/>
              </a:spcBef>
              <a:spcAft>
                <a:spcPts val="0"/>
              </a:spcAft>
              <a:buSzPct val="112550"/>
              <a:buChar char="●"/>
            </a:pPr>
            <a:r>
              <a:rPr i="1" lang="en-GB" sz="5975">
                <a:solidFill>
                  <a:schemeClr val="dk1"/>
                </a:solidFill>
                <a:highlight>
                  <a:srgbClr val="FFFFFF"/>
                </a:highlight>
              </a:rPr>
              <a:t>Satisfaction:</a:t>
            </a:r>
            <a:r>
              <a:rPr lang="en-GB" sz="5975">
                <a:solidFill>
                  <a:schemeClr val="dk1"/>
                </a:solidFill>
                <a:highlight>
                  <a:srgbClr val="FFFFFF"/>
                </a:highlight>
              </a:rPr>
              <a:t> Airline satisfaction level(Satisfaction, neutral or dissatisfaction)</a:t>
            </a:r>
            <a:endParaRPr sz="5975">
              <a:solidFill>
                <a:schemeClr val="dk1"/>
              </a:solidFill>
              <a:highlight>
                <a:srgbClr val="FFFFFF"/>
              </a:highlight>
            </a:endParaRPr>
          </a:p>
          <a:p>
            <a:pPr indent="-265747" lvl="0" marL="457200" rtl="0" algn="l">
              <a:spcBef>
                <a:spcPts val="0"/>
              </a:spcBef>
              <a:spcAft>
                <a:spcPts val="0"/>
              </a:spcAft>
              <a:buSzPct val="100000"/>
              <a:buChar char="●"/>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 distribution in the dataset</a:t>
            </a:r>
            <a:endParaRPr/>
          </a:p>
        </p:txBody>
      </p:sp>
      <p:sp>
        <p:nvSpPr>
          <p:cNvPr id="78" name="Google Shape;7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sp>
        <p:nvSpPr>
          <p:cNvPr id="79" name="Google Shape;7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450850" lvl="0" marL="457200" rtl="0" algn="l">
              <a:spcBef>
                <a:spcPts val="0"/>
              </a:spcBef>
              <a:spcAft>
                <a:spcPts val="0"/>
              </a:spcAft>
              <a:buSzPts val="3500"/>
              <a:buChar char="●"/>
            </a:pPr>
            <a:r>
              <a:rPr lang="en-GB" sz="3500"/>
              <a:t>Majority of the age is between 30 to 60 years</a:t>
            </a:r>
            <a:endParaRPr sz="3500"/>
          </a:p>
        </p:txBody>
      </p:sp>
      <p:pic>
        <p:nvPicPr>
          <p:cNvPr id="80" name="Google Shape;80;p17"/>
          <p:cNvPicPr preferRelativeResize="0"/>
          <p:nvPr/>
        </p:nvPicPr>
        <p:blipFill>
          <a:blip r:embed="rId3">
            <a:alphaModFix/>
          </a:blip>
          <a:stretch>
            <a:fillRect/>
          </a:stretch>
        </p:blipFill>
        <p:spPr>
          <a:xfrm>
            <a:off x="311700" y="1017725"/>
            <a:ext cx="3999900" cy="3551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Count of passengers travelling in different classes</a:t>
            </a:r>
            <a:endParaRPr/>
          </a:p>
        </p:txBody>
      </p:sp>
      <p:sp>
        <p:nvSpPr>
          <p:cNvPr id="86" name="Google Shape;86;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sp>
        <p:nvSpPr>
          <p:cNvPr id="87" name="Google Shape;87;p1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GB" sz="2000"/>
              <a:t>Here we can see that majority of passengers from the airlines use business class over other class.</a:t>
            </a:r>
            <a:endParaRPr sz="2000"/>
          </a:p>
          <a:p>
            <a:pPr indent="-355600" lvl="0" marL="457200" rtl="0" algn="l">
              <a:spcBef>
                <a:spcPts val="0"/>
              </a:spcBef>
              <a:spcAft>
                <a:spcPts val="0"/>
              </a:spcAft>
              <a:buSzPts val="2000"/>
              <a:buChar char="●"/>
            </a:pPr>
            <a:r>
              <a:rPr lang="en-GB" sz="2000"/>
              <a:t>Economy plus class is rarely used by the passengers for travelling.</a:t>
            </a:r>
            <a:endParaRPr sz="2000"/>
          </a:p>
        </p:txBody>
      </p:sp>
      <p:pic>
        <p:nvPicPr>
          <p:cNvPr id="88" name="Google Shape;88;p18"/>
          <p:cNvPicPr preferRelativeResize="0"/>
          <p:nvPr/>
        </p:nvPicPr>
        <p:blipFill>
          <a:blip r:embed="rId3">
            <a:alphaModFix/>
          </a:blip>
          <a:stretch>
            <a:fillRect/>
          </a:stretch>
        </p:blipFill>
        <p:spPr>
          <a:xfrm>
            <a:off x="311698" y="1152475"/>
            <a:ext cx="4260300" cy="3533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lang="en-GB" sz="1950">
                <a:highlight>
                  <a:srgbClr val="FFFFFF"/>
                </a:highlight>
              </a:rPr>
              <a:t>Type of travel of passengers on the basis of class</a:t>
            </a:r>
            <a:endParaRPr sz="1950">
              <a:highlight>
                <a:srgbClr val="FFFFFF"/>
              </a:highlight>
            </a:endParaRPr>
          </a:p>
          <a:p>
            <a:pPr indent="0" lvl="0" marL="0" rtl="0" algn="l">
              <a:spcBef>
                <a:spcPts val="0"/>
              </a:spcBef>
              <a:spcAft>
                <a:spcPts val="0"/>
              </a:spcAft>
              <a:buNone/>
            </a:pPr>
            <a:r>
              <a:t/>
            </a:r>
            <a:endParaRPr/>
          </a:p>
        </p:txBody>
      </p:sp>
      <p:sp>
        <p:nvSpPr>
          <p:cNvPr id="94" name="Google Shape;94;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sp>
        <p:nvSpPr>
          <p:cNvPr id="95" name="Google Shape;95;p1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GB" sz="2100"/>
              <a:t>Most of business travel passengers prefer business class</a:t>
            </a:r>
            <a:endParaRPr sz="2100"/>
          </a:p>
          <a:p>
            <a:pPr indent="-361950" lvl="0" marL="457200" rtl="0" algn="l">
              <a:spcBef>
                <a:spcPts val="0"/>
              </a:spcBef>
              <a:spcAft>
                <a:spcPts val="0"/>
              </a:spcAft>
              <a:buSzPts val="2100"/>
              <a:buChar char="●"/>
            </a:pPr>
            <a:r>
              <a:rPr lang="en-GB" sz="2100"/>
              <a:t>Personal travel passengers prefer economy class over business class</a:t>
            </a:r>
            <a:endParaRPr sz="2100"/>
          </a:p>
        </p:txBody>
      </p:sp>
      <p:pic>
        <p:nvPicPr>
          <p:cNvPr id="96" name="Google Shape;96;p19"/>
          <p:cNvPicPr preferRelativeResize="0"/>
          <p:nvPr/>
        </p:nvPicPr>
        <p:blipFill>
          <a:blip r:embed="rId3">
            <a:alphaModFix/>
          </a:blip>
          <a:stretch>
            <a:fillRect/>
          </a:stretch>
        </p:blipFill>
        <p:spPr>
          <a:xfrm>
            <a:off x="311700" y="1152475"/>
            <a:ext cx="4199750"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Satisfaction based on class </a:t>
            </a:r>
            <a:endParaRPr/>
          </a:p>
        </p:txBody>
      </p:sp>
      <p:sp>
        <p:nvSpPr>
          <p:cNvPr id="102" name="Google Shape;102;p2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sp>
        <p:nvSpPr>
          <p:cNvPr id="103" name="Google Shape;103;p2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GB" sz="1900"/>
              <a:t>Here we can see that most of the business class passengers are more satisfied as compared to other classes.</a:t>
            </a:r>
            <a:endParaRPr sz="1900"/>
          </a:p>
          <a:p>
            <a:pPr indent="-349250" lvl="0" marL="457200" rtl="0" algn="l">
              <a:spcBef>
                <a:spcPts val="0"/>
              </a:spcBef>
              <a:spcAft>
                <a:spcPts val="0"/>
              </a:spcAft>
              <a:buSzPts val="1900"/>
              <a:buChar char="●"/>
            </a:pPr>
            <a:r>
              <a:rPr lang="en-GB" sz="1900"/>
              <a:t>In economy and economy plus class more passengers are dissatisfied</a:t>
            </a:r>
            <a:endParaRPr sz="1900"/>
          </a:p>
        </p:txBody>
      </p:sp>
      <p:pic>
        <p:nvPicPr>
          <p:cNvPr id="104" name="Google Shape;104;p20"/>
          <p:cNvPicPr preferRelativeResize="0"/>
          <p:nvPr/>
        </p:nvPicPr>
        <p:blipFill>
          <a:blip r:embed="rId3">
            <a:alphaModFix/>
          </a:blip>
          <a:stretch>
            <a:fillRect/>
          </a:stretch>
        </p:blipFill>
        <p:spPr>
          <a:xfrm>
            <a:off x="311700" y="1152475"/>
            <a:ext cx="4260300"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85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Flight  Distance Distribution</a:t>
            </a:r>
            <a:endParaRPr/>
          </a:p>
        </p:txBody>
      </p:sp>
      <p:sp>
        <p:nvSpPr>
          <p:cNvPr id="110" name="Google Shape;110;p2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111" name="Google Shape;111;p2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From the plots we can see that most people prefer using the airline for short distance i.e. distances less than 1000 compared to long </a:t>
            </a:r>
            <a:r>
              <a:rPr lang="en-GB" sz="1600"/>
              <a:t>distance.</a:t>
            </a:r>
            <a:endParaRPr sz="1600"/>
          </a:p>
          <a:p>
            <a:pPr indent="-330200" lvl="0" marL="457200" rtl="0" algn="l">
              <a:spcBef>
                <a:spcPts val="0"/>
              </a:spcBef>
              <a:spcAft>
                <a:spcPts val="0"/>
              </a:spcAft>
              <a:buSzPts val="1600"/>
              <a:buChar char="●"/>
            </a:pPr>
            <a:r>
              <a:rPr lang="en-GB" sz="1600"/>
              <a:t>It is possibly due to the fact </a:t>
            </a:r>
            <a:r>
              <a:rPr lang="en-GB" sz="1600"/>
              <a:t>that</a:t>
            </a:r>
            <a:r>
              <a:rPr lang="en-GB" sz="1600"/>
              <a:t> most people are </a:t>
            </a:r>
            <a:r>
              <a:rPr lang="en-GB" sz="1600"/>
              <a:t>dissatisfied</a:t>
            </a:r>
            <a:r>
              <a:rPr lang="en-GB" sz="1600"/>
              <a:t> with the service so they prefer using the airline for short distance</a:t>
            </a:r>
            <a:endParaRPr sz="1600"/>
          </a:p>
        </p:txBody>
      </p:sp>
      <p:pic>
        <p:nvPicPr>
          <p:cNvPr id="112" name="Google Shape;112;p21"/>
          <p:cNvPicPr preferRelativeResize="0"/>
          <p:nvPr/>
        </p:nvPicPr>
        <p:blipFill>
          <a:blip r:embed="rId3">
            <a:alphaModFix/>
          </a:blip>
          <a:stretch>
            <a:fillRect/>
          </a:stretch>
        </p:blipFill>
        <p:spPr>
          <a:xfrm>
            <a:off x="418550" y="658125"/>
            <a:ext cx="4117750" cy="1706575"/>
          </a:xfrm>
          <a:prstGeom prst="rect">
            <a:avLst/>
          </a:prstGeom>
          <a:noFill/>
          <a:ln>
            <a:noFill/>
          </a:ln>
        </p:spPr>
      </p:pic>
      <p:pic>
        <p:nvPicPr>
          <p:cNvPr id="113" name="Google Shape;113;p21"/>
          <p:cNvPicPr preferRelativeResize="0"/>
          <p:nvPr/>
        </p:nvPicPr>
        <p:blipFill>
          <a:blip r:embed="rId4">
            <a:alphaModFix/>
          </a:blip>
          <a:stretch>
            <a:fillRect/>
          </a:stretch>
        </p:blipFill>
        <p:spPr>
          <a:xfrm>
            <a:off x="382850" y="2321100"/>
            <a:ext cx="4189150" cy="2822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