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9326-ADD4-2A10-C22D-458E13BF0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094F0-EDD5-C3EB-3D3A-29EB23B9C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75F0-537F-2AC7-610A-E63E5405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2F84-EC61-194A-5A8F-8D9B0236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5B9A-32D2-BD89-CEAC-9D9FA610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7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DC2D-B9AB-18D4-BBB5-FF017A70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0DD39-9088-1B5B-B7A0-B697B54F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D181-6D07-8D96-7841-1936DEB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272E-A826-D1D7-DF8D-E67DD73D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B95F-937A-74CF-A619-11AFDF6D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BE7B0-9BD7-DCEA-B87E-091DB6C68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B4B6C-4E6F-0C0B-56CE-FC666B017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1B6FD-55FA-EC8F-71BE-4D1EAFC2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2FD8-D669-BCB5-9D6F-54560BF3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0852-2676-98CA-59D3-1EB1645E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5BDE-3941-857D-DD64-2580B64A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FB84-5466-BC68-6474-7138D18A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721F-2728-6C3C-2907-1DBF891A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93FB-D4B9-479B-5313-8E9D2E78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B1A4-ACF1-8F20-9BAA-1A4D613F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F921-C3F7-B360-0CE8-68639A27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C0C2-B7DC-3892-F923-50ADB095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6335-FEF3-A47A-ED11-081C6273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CC864-C987-A8FA-2CDB-EF295CCC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BD30-48A0-0AF3-9C4C-768FB2EF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A6F4-DCB9-D024-A189-1BF043A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2D39-197D-351F-2F42-428313028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AC333-B936-6FA2-5B74-5BE1C43D9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A5955-AA83-6EA5-DAE7-7AB4A7F6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28A91-EF9F-0813-F4E6-870F243A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D0EB-D4A6-19AC-6218-687DC0B0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28F6-2248-C8C1-D9CF-312E47C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4A03A-8431-2823-BF6C-7B0CA7DE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CD7D4-1075-A09F-8317-45D64858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65AD6-4438-347B-64A0-5CBD2B574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20A82-F65E-8B5F-BAEB-B04D2B793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CA84C-958B-618C-821A-00C58414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A3D69-1AD5-4424-9442-0936F347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925B7-F050-19BF-3E03-13ACFE21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7149-8930-1F77-08AC-165A5151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F7DBC-6771-B31B-4365-6AFBB8D0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8F01C-4876-62F4-4379-3CC74D5C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A5135-A33E-E190-C359-6979F9F9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B7473-86ED-8D64-D63C-69FB8A55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6022-7940-3515-A237-7EBA66B9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45EC0-3092-3D44-91E9-F005BE68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B474-EA48-4493-7E4C-800084E7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5AEB-31E0-D7F5-DD15-02E30A68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C08A2-31B4-3C63-45EB-CC25E0A1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FF726-5EAC-16F3-C6B7-A98CB0C6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A8D16-E46F-4D64-D732-FDC36523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4C8A4-DE67-34BD-56CA-B31807D3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1547-23A2-BF07-3A42-05D0B9BF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2802C-F51C-4243-E81F-2ED7B0D74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233A7-0950-ADF3-DA78-632F4726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EA8AD-BAB5-0DC2-E916-BE56539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58B2-74EA-83FD-F6B1-F69B45E3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40C28-5535-58B4-781E-84BAC56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19493-81AB-B14A-C354-87281A94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0D7A5-03BC-E511-653C-817D8CA2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8353-CA61-FE40-E94E-D30854C6E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CED6-4CA6-41C3-ACED-C20F8DB8884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3BCC-B964-CB03-9331-71F04E5F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3248-5704-E34F-C332-BC9B1BDEB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4CA9-E653-4B89-97E7-679BC85D0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889/notebooks/Documents/Learning/Python/Jupyter/LendingClubCaseStudy/loan/LendingClubCaseStudy_v0.ipynb#Home-Ownership-and-verification-status-shows-no-significance-on-loan-statu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7F715-615E-17D4-2D65-A3299FFBE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F34A9-AE45-349D-41D3-03E60033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Usman Khan</a:t>
            </a:r>
          </a:p>
          <a:p>
            <a:pPr algn="l"/>
            <a:r>
              <a:rPr lang="en-US" dirty="0"/>
              <a:t>EDA based 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446159FC-E20F-9028-686B-08705E6EE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753144B4-6431-4DF0-99CD-86130F15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3F78-DD6C-51A9-3ACF-EBECED41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65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95F3-F527-01DB-3C97-8EBC0FF4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C51C-957C-B820-48D9-1AA4C4EE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 Data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Remove or delete rows with null entry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Remove outliers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Remove unwanted rows, columns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Check and Convert columns for correct data types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Generate more columns that are required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Analysis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 Understanding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Perform Segmented Univariate Analysis with Graphs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Perform Segmented Bivariate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Analysiswith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Graphs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Plots correlation graph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Correlations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3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00A6-3D7E-F591-E627-0A9DC9E3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5ABA-77E3-6F10-39B0-BBDE4E2F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Data Clean:</a:t>
            </a:r>
          </a:p>
          <a:p>
            <a:pPr lvl="2"/>
            <a:r>
              <a:rPr lang="en-US" dirty="0"/>
              <a:t>Total Data Size: (39717, 111)</a:t>
            </a:r>
          </a:p>
          <a:p>
            <a:r>
              <a:rPr lang="en-US" dirty="0"/>
              <a:t>Data Cleaning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B521AE6-2EEF-50E1-4BC2-421E6BFF4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37976"/>
              </p:ext>
            </p:extLst>
          </p:nvPr>
        </p:nvGraphicFramePr>
        <p:xfrm>
          <a:off x="838201" y="3089305"/>
          <a:ext cx="9766851" cy="4921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56">
                  <a:extLst>
                    <a:ext uri="{9D8B030D-6E8A-4147-A177-3AD203B41FA5}">
                      <a16:colId xmlns:a16="http://schemas.microsoft.com/office/drawing/2014/main" val="1207304665"/>
                    </a:ext>
                  </a:extLst>
                </a:gridCol>
                <a:gridCol w="1669972">
                  <a:extLst>
                    <a:ext uri="{9D8B030D-6E8A-4147-A177-3AD203B41FA5}">
                      <a16:colId xmlns:a16="http://schemas.microsoft.com/office/drawing/2014/main" val="1168818821"/>
                    </a:ext>
                  </a:extLst>
                </a:gridCol>
                <a:gridCol w="7095123">
                  <a:extLst>
                    <a:ext uri="{9D8B030D-6E8A-4147-A177-3AD203B41FA5}">
                      <a16:colId xmlns:a16="http://schemas.microsoft.com/office/drawing/2014/main" val="3128324099"/>
                    </a:ext>
                  </a:extLst>
                </a:gridCol>
              </a:tblGrid>
              <a:tr h="267536">
                <a:tc>
                  <a:txBody>
                    <a:bodyPr/>
                    <a:lstStyle/>
                    <a:p>
                      <a:r>
                        <a:rPr lang="en-US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85958"/>
                  </a:ext>
                </a:extLst>
              </a:tr>
              <a:tr h="3738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Term count to </a:t>
                      </a:r>
                    </a:p>
                    <a:p>
                      <a:r>
                        <a:rPr lang="en-US" sz="1400" dirty="0"/>
                        <a:t>convert to int type {36,60}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75023"/>
                  </a:ext>
                </a:extLst>
              </a:tr>
              <a:tr h="37381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 "%" symbol to convert</a:t>
                      </a:r>
                    </a:p>
                    <a:p>
                      <a:r>
                        <a:rPr lang="en-US" sz="1400" dirty="0"/>
                        <a:t>convert to float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2674"/>
                  </a:ext>
                </a:extLst>
              </a:tr>
              <a:tr h="52774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</a:t>
                      </a:r>
                      <a:r>
                        <a:rPr lang="en-US" dirty="0" err="1"/>
                        <a:t>sub_grade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to ordered values to int type</a:t>
                      </a:r>
                    </a:p>
                    <a:p>
                      <a:r>
                        <a:rPr lang="en-US" sz="1400" dirty="0"/>
                        <a:t>{A-G} -&gt; {1-5}, {A1-G5 -&gt; {1-35}</a:t>
                      </a:r>
                    </a:p>
                    <a:p>
                      <a:r>
                        <a:rPr lang="en-US" sz="1400" dirty="0"/>
                        <a:t>Created new columns </a:t>
                      </a:r>
                      <a:r>
                        <a:rPr lang="en-US" sz="1400" dirty="0" err="1"/>
                        <a:t>grade_int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sub_grade_int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49152"/>
                  </a:ext>
                </a:extLst>
              </a:tr>
              <a:tr h="37381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to integer values {0-10}</a:t>
                      </a:r>
                    </a:p>
                    <a:p>
                      <a:r>
                        <a:rPr lang="en-US" sz="1400" dirty="0"/>
                        <a:t>convert </a:t>
                      </a:r>
                      <a:r>
                        <a:rPr lang="en-US" sz="1400" dirty="0" err="1"/>
                        <a:t>dtype</a:t>
                      </a:r>
                      <a:r>
                        <a:rPr lang="en-US" sz="1400" dirty="0"/>
                        <a:t> to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5840"/>
                  </a:ext>
                </a:extLst>
              </a:tr>
              <a:tr h="26753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funded_amnt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outliers from </a:t>
                      </a:r>
                      <a:r>
                        <a:rPr lang="en-US" sz="1400" dirty="0" err="1"/>
                        <a:t>funded_amnt</a:t>
                      </a:r>
                      <a:r>
                        <a:rPr lang="en-US" sz="1400" dirty="0"/>
                        <a:t> to remove any biased analysis (Considering only 25000)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16348"/>
                  </a:ext>
                </a:extLst>
              </a:tr>
              <a:tr h="37381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annual_inc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Analyze only for </a:t>
                      </a:r>
                      <a:r>
                        <a:rPr lang="en-US" sz="1400" dirty="0" err="1"/>
                        <a:t>annual_inc</a:t>
                      </a:r>
                      <a:r>
                        <a:rPr lang="en-US" sz="1400" dirty="0"/>
                        <a:t> &lt; 80000</a:t>
                      </a:r>
                    </a:p>
                    <a:p>
                      <a:r>
                        <a:rPr lang="en-US" sz="1400" dirty="0"/>
                        <a:t>Analyze </a:t>
                      </a:r>
                      <a:r>
                        <a:rPr lang="en-US" sz="1400" dirty="0" err="1"/>
                        <a:t>upto</a:t>
                      </a:r>
                      <a:r>
                        <a:rPr lang="en-US" sz="1400" dirty="0"/>
                        <a:t> 80K annual income </a:t>
                      </a:r>
                      <a:r>
                        <a:rPr lang="en-US" sz="1400" dirty="0" err="1"/>
                        <a:t>anythign</a:t>
                      </a:r>
                      <a:r>
                        <a:rPr lang="en-US" sz="1400" dirty="0"/>
                        <a:t> &gt; 80K are classified as high income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94431"/>
                  </a:ext>
                </a:extLst>
              </a:tr>
              <a:tr h="138532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Dropped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0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5472-CD37-1C45-ABA3-5DEF0C3E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28D1-D594-05A0-0458-8D6FE5F5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Dropped columns with NA 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mths_since_last_major_derog</a:t>
            </a:r>
            <a:r>
              <a:rPr lang="en-US" dirty="0"/>
              <a:t>', '</a:t>
            </a:r>
            <a:r>
              <a:rPr lang="en-US" dirty="0" err="1"/>
              <a:t>annual_inc_joint</a:t>
            </a:r>
            <a:r>
              <a:rPr lang="en-US" dirty="0"/>
              <a:t>', '</a:t>
            </a:r>
            <a:r>
              <a:rPr lang="en-US" dirty="0" err="1"/>
              <a:t>dti_joint</a:t>
            </a:r>
            <a:r>
              <a:rPr lang="en-US" dirty="0"/>
              <a:t>’, '</a:t>
            </a:r>
            <a:r>
              <a:rPr lang="en-US" dirty="0" err="1"/>
              <a:t>verification_status_joint</a:t>
            </a:r>
            <a:r>
              <a:rPr lang="en-US" dirty="0"/>
              <a:t>', '</a:t>
            </a:r>
            <a:r>
              <a:rPr lang="en-US" dirty="0" err="1"/>
              <a:t>tot_coll_amt</a:t>
            </a:r>
            <a:r>
              <a:rPr lang="en-US" dirty="0"/>
              <a:t>', '</a:t>
            </a:r>
            <a:r>
              <a:rPr lang="en-US" dirty="0" err="1"/>
              <a:t>tot_cur_bal</a:t>
            </a:r>
            <a:r>
              <a:rPr lang="en-US" dirty="0"/>
              <a:t>’, 'open_acc_6m', 'open_il_6m', 'open_il_12m', 'open_il_24m’, '</a:t>
            </a:r>
            <a:r>
              <a:rPr lang="en-US" dirty="0" err="1"/>
              <a:t>mths_since_rcnt_il</a:t>
            </a:r>
            <a:r>
              <a:rPr lang="en-US" dirty="0"/>
              <a:t>', '</a:t>
            </a:r>
            <a:r>
              <a:rPr lang="en-US" dirty="0" err="1"/>
              <a:t>total_bal_il</a:t>
            </a:r>
            <a:r>
              <a:rPr lang="en-US" dirty="0"/>
              <a:t>', '</a:t>
            </a:r>
            <a:r>
              <a:rPr lang="en-US" dirty="0" err="1"/>
              <a:t>il_util</a:t>
            </a:r>
            <a:r>
              <a:rPr lang="en-US" dirty="0"/>
              <a:t>', 'open_rv_12m’, 'open_rv_24m', '</a:t>
            </a:r>
            <a:r>
              <a:rPr lang="en-US" dirty="0" err="1"/>
              <a:t>max_bal_bc</a:t>
            </a:r>
            <a:r>
              <a:rPr lang="en-US" dirty="0"/>
              <a:t>', '</a:t>
            </a:r>
            <a:r>
              <a:rPr lang="en-US" dirty="0" err="1"/>
              <a:t>all_util</a:t>
            </a:r>
            <a:r>
              <a:rPr lang="en-US" dirty="0"/>
              <a:t>', '</a:t>
            </a:r>
            <a:r>
              <a:rPr lang="en-US" dirty="0" err="1"/>
              <a:t>total_rev_hi_lim</a:t>
            </a:r>
            <a:r>
              <a:rPr lang="en-US" dirty="0"/>
              <a:t>', '</a:t>
            </a:r>
            <a:r>
              <a:rPr lang="en-US" dirty="0" err="1"/>
              <a:t>inq_fi</a:t>
            </a:r>
            <a:r>
              <a:rPr lang="en-US" dirty="0"/>
              <a:t>’, '</a:t>
            </a:r>
            <a:r>
              <a:rPr lang="en-US" dirty="0" err="1"/>
              <a:t>total_cu_tl</a:t>
            </a:r>
            <a:r>
              <a:rPr lang="en-US" dirty="0"/>
              <a:t>', 'inq_last_12m', 'acc_open_past_24mths', '</a:t>
            </a:r>
            <a:r>
              <a:rPr lang="en-US" dirty="0" err="1"/>
              <a:t>avg_cur_bal</a:t>
            </a:r>
            <a:r>
              <a:rPr lang="en-US" dirty="0"/>
              <a:t>’, '</a:t>
            </a:r>
            <a:r>
              <a:rPr lang="en-US" dirty="0" err="1"/>
              <a:t>bc_open_to_buy</a:t>
            </a:r>
            <a:r>
              <a:rPr lang="en-US" dirty="0"/>
              <a:t>', '</a:t>
            </a:r>
            <a:r>
              <a:rPr lang="en-US" dirty="0" err="1"/>
              <a:t>bc_util</a:t>
            </a:r>
            <a:r>
              <a:rPr lang="en-US" dirty="0"/>
              <a:t>', '</a:t>
            </a:r>
            <a:r>
              <a:rPr lang="en-US" dirty="0" err="1"/>
              <a:t>mo_sin_old_il_acct</a:t>
            </a:r>
            <a:r>
              <a:rPr lang="en-US" dirty="0"/>
              <a:t>’, '</a:t>
            </a:r>
            <a:r>
              <a:rPr lang="en-US" dirty="0" err="1"/>
              <a:t>mo_sin_old_rev_tl_op</a:t>
            </a:r>
            <a:r>
              <a:rPr lang="en-US" dirty="0"/>
              <a:t>', '</a:t>
            </a:r>
            <a:r>
              <a:rPr lang="en-US" dirty="0" err="1"/>
              <a:t>mo_sin_rcnt_rev_tl_op</a:t>
            </a:r>
            <a:r>
              <a:rPr lang="en-US" dirty="0"/>
              <a:t>', '</a:t>
            </a:r>
            <a:r>
              <a:rPr lang="en-US" dirty="0" err="1"/>
              <a:t>mo_sin_rcnt_tl</a:t>
            </a:r>
            <a:r>
              <a:rPr lang="en-US" dirty="0"/>
              <a:t>’, '</a:t>
            </a:r>
            <a:r>
              <a:rPr lang="en-US" dirty="0" err="1"/>
              <a:t>mort_acc</a:t>
            </a:r>
            <a:r>
              <a:rPr lang="en-US" dirty="0"/>
              <a:t>', '</a:t>
            </a:r>
            <a:r>
              <a:rPr lang="en-US" dirty="0" err="1"/>
              <a:t>mths_since_recent_bc</a:t>
            </a:r>
            <a:r>
              <a:rPr lang="en-US" dirty="0"/>
              <a:t>', '</a:t>
            </a:r>
            <a:r>
              <a:rPr lang="en-US" dirty="0" err="1"/>
              <a:t>mths_since_recent_bc_dlq</a:t>
            </a:r>
            <a:r>
              <a:rPr lang="en-US" dirty="0"/>
              <a:t>’, '</a:t>
            </a:r>
            <a:r>
              <a:rPr lang="en-US" dirty="0" err="1"/>
              <a:t>mths_since_recent_inq</a:t>
            </a:r>
            <a:r>
              <a:rPr lang="en-US" dirty="0"/>
              <a:t>', ‘</a:t>
            </a:r>
            <a:r>
              <a:rPr lang="en-US" dirty="0" err="1"/>
              <a:t>mths_since_recent_revol_delinq</a:t>
            </a:r>
            <a:r>
              <a:rPr lang="en-US" dirty="0"/>
              <a:t>', 'num_accts_ever_120_pd', '</a:t>
            </a:r>
            <a:r>
              <a:rPr lang="en-US" dirty="0" err="1"/>
              <a:t>num_actv_bc_tl</a:t>
            </a:r>
            <a:r>
              <a:rPr lang="en-US" dirty="0"/>
              <a:t>', '</a:t>
            </a:r>
            <a:r>
              <a:rPr lang="en-US" dirty="0" err="1"/>
              <a:t>num_actv_rev_tl</a:t>
            </a:r>
            <a:r>
              <a:rPr lang="en-US" dirty="0"/>
              <a:t>', '</a:t>
            </a:r>
            <a:r>
              <a:rPr lang="en-US" dirty="0" err="1"/>
              <a:t>num_bc_sats</a:t>
            </a:r>
            <a:r>
              <a:rPr lang="en-US" dirty="0"/>
              <a:t>', '</a:t>
            </a:r>
            <a:r>
              <a:rPr lang="en-US" dirty="0" err="1"/>
              <a:t>num_bc_tl</a:t>
            </a:r>
            <a:r>
              <a:rPr lang="en-US" dirty="0"/>
              <a:t>', '</a:t>
            </a:r>
            <a:r>
              <a:rPr lang="en-US" dirty="0" err="1"/>
              <a:t>num_il_tl</a:t>
            </a:r>
            <a:r>
              <a:rPr lang="en-US" dirty="0"/>
              <a:t>', '</a:t>
            </a:r>
            <a:r>
              <a:rPr lang="en-US" dirty="0" err="1"/>
              <a:t>num_op_rev_tl</a:t>
            </a:r>
            <a:r>
              <a:rPr lang="en-US" dirty="0"/>
              <a:t>', '</a:t>
            </a:r>
            <a:r>
              <a:rPr lang="en-US" dirty="0" err="1"/>
              <a:t>num_rev_accts</a:t>
            </a:r>
            <a:r>
              <a:rPr lang="en-US" dirty="0"/>
              <a:t>', 'num_rev_tl_bal_gt_0', '</a:t>
            </a:r>
            <a:r>
              <a:rPr lang="en-US" dirty="0" err="1"/>
              <a:t>num_sats</a:t>
            </a:r>
            <a:r>
              <a:rPr lang="en-US" dirty="0"/>
              <a:t>', 'num_tl_120dpd_2m','num_tl_30dpd', 'num_tl_90g_dpd_24m', 'num_tl_op_past_12m', '</a:t>
            </a:r>
            <a:r>
              <a:rPr lang="en-US" dirty="0" err="1"/>
              <a:t>pct_tl_nvr_dlq</a:t>
            </a:r>
            <a:r>
              <a:rPr lang="en-US" dirty="0"/>
              <a:t>', 'percent_bc_gt_75', '</a:t>
            </a:r>
            <a:r>
              <a:rPr lang="en-US" dirty="0" err="1"/>
              <a:t>tot_hi_cred_lim</a:t>
            </a:r>
            <a:r>
              <a:rPr lang="en-US" dirty="0"/>
              <a:t>', '</a:t>
            </a:r>
            <a:r>
              <a:rPr lang="en-US" dirty="0" err="1"/>
              <a:t>total_bal_ex_mort</a:t>
            </a:r>
            <a:r>
              <a:rPr lang="en-US" dirty="0"/>
              <a:t>', '</a:t>
            </a:r>
            <a:r>
              <a:rPr lang="en-US" dirty="0" err="1"/>
              <a:t>total_bc_limit</a:t>
            </a:r>
            <a:r>
              <a:rPr lang="en-US" dirty="0"/>
              <a:t>', '</a:t>
            </a:r>
            <a:r>
              <a:rPr lang="en-US" dirty="0" err="1"/>
              <a:t>total_il_high_credit_limit</a:t>
            </a:r>
            <a:r>
              <a:rPr lang="en-US" dirty="0"/>
              <a:t>’</a:t>
            </a:r>
          </a:p>
          <a:p>
            <a:r>
              <a:rPr lang="en-US" dirty="0"/>
              <a:t>Drop empty columns (columns with 0) or constant columns</a:t>
            </a:r>
          </a:p>
          <a:p>
            <a:pPr lvl="2"/>
            <a:r>
              <a:rPr lang="en-US" dirty="0"/>
              <a:t>['mths_since_last_delinq','mths_since_last_record','next_pymnt_d’]</a:t>
            </a:r>
          </a:p>
          <a:p>
            <a:pPr lvl="2"/>
            <a:r>
              <a:rPr lang="en-US" dirty="0"/>
              <a:t>['collections_12_mths_ex_med', '</a:t>
            </a:r>
            <a:r>
              <a:rPr lang="en-US" dirty="0" err="1"/>
              <a:t>acc_now_delinq</a:t>
            </a:r>
            <a:r>
              <a:rPr lang="en-US" dirty="0"/>
              <a:t>', 'chargeoff_within_12_mths', '</a:t>
            </a:r>
            <a:r>
              <a:rPr lang="en-US" dirty="0" err="1"/>
              <a:t>delinq_amnt</a:t>
            </a:r>
            <a:r>
              <a:rPr lang="en-US" dirty="0"/>
              <a:t>', '</a:t>
            </a:r>
            <a:r>
              <a:rPr lang="en-US" dirty="0" err="1"/>
              <a:t>tax_liens</a:t>
            </a:r>
            <a:r>
              <a:rPr lang="en-US" dirty="0"/>
              <a:t>’]</a:t>
            </a:r>
          </a:p>
          <a:p>
            <a:r>
              <a:rPr lang="en-US" dirty="0"/>
              <a:t>New Columns</a:t>
            </a:r>
          </a:p>
          <a:p>
            <a:pPr lvl="1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grade_int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sub_grade_int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funded_amnt_bin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revol_util_bucket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r>
              <a:rPr lang="en-US" dirty="0"/>
              <a:t>Resized data = (36135, 57)</a:t>
            </a:r>
          </a:p>
          <a:p>
            <a:pPr lvl="2"/>
            <a:r>
              <a:rPr lang="en-US" dirty="0"/>
              <a:t>Fully Paid ~30000</a:t>
            </a:r>
          </a:p>
          <a:p>
            <a:pPr lvl="2"/>
            <a:r>
              <a:rPr lang="en-US" dirty="0"/>
              <a:t>Charged Off ~5000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2B1A58-497B-B7C3-C1B0-50753D187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65ED-D1F7-93ED-7AFE-32BF305D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CCF1-09FE-88D2-EF61-E01C1C19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</p:spPr>
        <p:txBody>
          <a:bodyPr>
            <a:normAutofit/>
          </a:bodyPr>
          <a:lstStyle/>
          <a:p>
            <a:r>
              <a:rPr lang="en-US" dirty="0"/>
              <a:t>The number of loan account charged off has correlation as below from the data set</a:t>
            </a:r>
          </a:p>
          <a:p>
            <a:pPr lvl="1"/>
            <a:r>
              <a:rPr lang="en-US" dirty="0"/>
              <a:t>Loans with LC sub-grade 7-22 (B2 - D2) shows high charged-off</a:t>
            </a:r>
          </a:p>
          <a:p>
            <a:pPr lvl="1"/>
            <a:r>
              <a:rPr lang="en-US" dirty="0"/>
              <a:t>Loan accounts with </a:t>
            </a:r>
            <a:r>
              <a:rPr lang="en-US" dirty="0" err="1"/>
              <a:t>revol_util</a:t>
            </a:r>
            <a:r>
              <a:rPr lang="en-US" dirty="0"/>
              <a:t> &gt; 45% is likely to default</a:t>
            </a:r>
          </a:p>
          <a:p>
            <a:pPr lvl="1"/>
            <a:r>
              <a:rPr lang="en-US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Loan Status with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total_acc</a:t>
            </a:r>
            <a:r>
              <a:rPr lang="en-US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has no significance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with blue lines and a line&#10;&#10;Description automatically generated">
            <a:extLst>
              <a:ext uri="{FF2B5EF4-FFF2-40B4-BE49-F238E27FC236}">
                <a16:creationId xmlns:a16="http://schemas.microsoft.com/office/drawing/2014/main" id="{3A9BB7FC-8683-3593-17F6-E01C1E64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4087811"/>
            <a:ext cx="4262120" cy="2407916"/>
          </a:xfrm>
          <a:prstGeom prst="rect">
            <a:avLst/>
          </a:prstGeom>
        </p:spPr>
      </p:pic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051E195C-DBF5-B7FF-0DD7-E081B374D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99" y="3966111"/>
            <a:ext cx="4391109" cy="25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2EB9-E4F1-F19F-F17C-C5811785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based on </a:t>
            </a:r>
            <a:r>
              <a:rPr lang="en-US" dirty="0" err="1"/>
              <a:t>dti</a:t>
            </a:r>
            <a:r>
              <a:rPr lang="en-US" dirty="0"/>
              <a:t> (borrower’s total monthly debt payments on the total debt obligations)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649CF-F8A9-6611-2A78-5CBF00EE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47" y="3072447"/>
            <a:ext cx="4267200" cy="3104515"/>
          </a:xfrm>
          <a:prstGeom prst="rect">
            <a:avLst/>
          </a:prstGeom>
        </p:spPr>
      </p:pic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D4DD7E3-A13A-934D-F35C-E9B5E2D28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7758" y="3072447"/>
            <a:ext cx="4267200" cy="3055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FC13A-BCD5-8D83-CCFC-E399271A47F5}"/>
              </a:ext>
            </a:extLst>
          </p:cNvPr>
          <p:cNvSpPr txBox="1"/>
          <p:nvPr/>
        </p:nvSpPr>
        <p:spPr>
          <a:xfrm>
            <a:off x="1063487" y="2097157"/>
            <a:ext cx="1029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significant difference with loan status and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dti</a:t>
            </a:r>
            <a:r>
              <a:rPr lang="en-US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 </a:t>
            </a:r>
            <a:r>
              <a:rPr lang="en-US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12 - 20 shows high defaulter, hence should be accessed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33D7-D346-AEE5-78B9-17DCA761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based on </a:t>
            </a:r>
            <a:r>
              <a:rPr lang="en-US" dirty="0" err="1"/>
              <a:t>emp_length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7FFC-2B2C-08DD-519C-FCB9E7EB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/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 application with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emp_length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:10+ years loan should be considered as they are likely to be the defaulter as seen below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Paid: 21.493010805987904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Charged Off: 23.226986384881123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C4423F97-1774-39E8-1AD7-3C9BCE8B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55" y="3334703"/>
            <a:ext cx="4398877" cy="2842260"/>
          </a:xfrm>
          <a:prstGeom prst="rect">
            <a:avLst/>
          </a:prstGeom>
        </p:spPr>
      </p:pic>
      <p:pic>
        <p:nvPicPr>
          <p:cNvPr id="6" name="Picture 5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1A1E0F2E-6F4F-CF9D-0A01-FF7A8F46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4703"/>
            <a:ext cx="4419600" cy="28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4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C68C-4595-7291-B8E0-29D8408C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FF54-0355-3BFC-F5B7-0F20BD01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>
            <a:normAutofit/>
          </a:bodyPr>
          <a:lstStyle/>
          <a:p>
            <a:pPr marL="0" marR="0">
              <a:spcBef>
                <a:spcPts val="765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</a:rPr>
              <a:t>Home ownership won't have significance impact on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</a:rPr>
              <a:t>loan_status</a:t>
            </a:r>
            <a:endParaRPr lang="en-US" sz="1800" dirty="0">
              <a:solidFill>
                <a:srgbClr val="000000"/>
              </a:solidFill>
              <a:effectLst/>
              <a:latin typeface="inherit"/>
              <a:ea typeface="Times New Roman" panose="02020603050405020304" pitchFamily="18" charset="0"/>
            </a:endParaRPr>
          </a:p>
          <a:p>
            <a:pPr marL="0" marR="0">
              <a:spcBef>
                <a:spcPts val="765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</a:rPr>
              <a:t>Home Ownership and verification status shows no significance on loan status</a:t>
            </a:r>
            <a:r>
              <a:rPr lang="en-US" sz="1800" u="none" strike="noStrike" dirty="0">
                <a:solidFill>
                  <a:srgbClr val="1A466C"/>
                </a:solidFill>
                <a:effectLst/>
                <a:latin typeface="inherit"/>
                <a:ea typeface="Times New Roman" panose="02020603050405020304" pitchFamily="18" charset="0"/>
                <a:hlinkClick r:id="rId2"/>
              </a:rPr>
              <a:t>¶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Defaulter loans has higher correlation with LC grade (41%), loan interest rate (44%), </a:t>
            </a:r>
          </a:p>
          <a:p>
            <a:pPr lvl="1"/>
            <a:r>
              <a:rPr lang="en-US" dirty="0"/>
              <a:t>Term, interest rate shows correlation of 44%  </a:t>
            </a:r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1B02BEC-2CDC-2A69-52EE-F5BFA579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742565"/>
            <a:ext cx="5943600" cy="35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1A0B-2E42-4F4C-DB08-EB0A33B5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C5D5-CFC5-B83A-B7D5-4E5292AA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Observations:</a:t>
            </a:r>
          </a:p>
          <a:p>
            <a:pPr lvl="2"/>
            <a:r>
              <a:rPr lang="en-US" dirty="0"/>
              <a:t>Loans with LC sub-grade 7-22 (B2 - D2) shows high charged-off with</a:t>
            </a:r>
          </a:p>
          <a:p>
            <a:pPr lvl="2"/>
            <a:r>
              <a:rPr lang="en-US" dirty="0"/>
              <a:t>Loan accounts with </a:t>
            </a:r>
            <a:r>
              <a:rPr lang="en-US" dirty="0" err="1"/>
              <a:t>revol_util</a:t>
            </a:r>
            <a:r>
              <a:rPr lang="en-US" dirty="0"/>
              <a:t> &gt; 45% is likely to default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DTI between 12 - 20 shows high defaulter rate, hence should be accessed</a:t>
            </a:r>
            <a:endParaRPr lang="en-US" dirty="0"/>
          </a:p>
          <a:p>
            <a:pPr lvl="2"/>
            <a:r>
              <a:rPr lang="en-US" dirty="0"/>
              <a:t>Interest rate, annual income, </a:t>
            </a:r>
            <a:r>
              <a:rPr lang="en-US" dirty="0" err="1"/>
              <a:t>employment_length</a:t>
            </a:r>
            <a:r>
              <a:rPr lang="en-US" dirty="0"/>
              <a:t> shows small correlation with the loan defaulters</a:t>
            </a:r>
          </a:p>
          <a:p>
            <a:pPr lvl="1"/>
            <a:r>
              <a:rPr lang="en-US" dirty="0"/>
              <a:t>Recommendation</a:t>
            </a:r>
          </a:p>
          <a:p>
            <a:pPr lvl="2"/>
            <a:r>
              <a:rPr lang="en-US" dirty="0"/>
              <a:t>Loan application should check the applicant LC grade before approval</a:t>
            </a:r>
          </a:p>
          <a:p>
            <a:pPr lvl="2"/>
            <a:r>
              <a:rPr lang="en-US" dirty="0"/>
              <a:t>Applicant with higher revolving credit utilization and DTI should be checked before approving the loans</a:t>
            </a:r>
          </a:p>
          <a:p>
            <a:pPr lvl="2"/>
            <a:r>
              <a:rPr lang="en-US" dirty="0"/>
              <a:t>Employment length of 10years shows highest defaulters, hence should be checked for observed factors before approval.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1003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</vt:lpstr>
      <vt:lpstr>Helvetica Neue</vt:lpstr>
      <vt:lpstr>inherit</vt:lpstr>
      <vt:lpstr>Times New Roman</vt:lpstr>
      <vt:lpstr>Office Theme</vt:lpstr>
      <vt:lpstr>Lending Club Case Study</vt:lpstr>
      <vt:lpstr>Approach</vt:lpstr>
      <vt:lpstr>Data cleaning</vt:lpstr>
      <vt:lpstr>Data Cleaning</vt:lpstr>
      <vt:lpstr>Analysis</vt:lpstr>
      <vt:lpstr>Analysis based on dti (borrower’s total monthly debt payments on the total debt obligations)</vt:lpstr>
      <vt:lpstr>Analysis based on emp_length</vt:lpstr>
      <vt:lpstr>Analysis and Correlation</vt:lpstr>
      <vt:lpstr>Observations and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Usman Khan</dc:creator>
  <cp:lastModifiedBy>Usman Khan</cp:lastModifiedBy>
  <cp:revision>4</cp:revision>
  <dcterms:created xsi:type="dcterms:W3CDTF">2024-02-09T10:52:54Z</dcterms:created>
  <dcterms:modified xsi:type="dcterms:W3CDTF">2024-02-09T14:47:40Z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a00c31-701e-4223-8b9c-13bd86c6a24f_Enabled">
    <vt:lpwstr>true</vt:lpwstr>
  </property>
  <property fmtid="{D5CDD505-2E9C-101B-9397-08002B2CF9AE}" pid="3" name="MSIP_Label_8aa00c31-701e-4223-8b9c-13bd86c6a24f_SetDate">
    <vt:lpwstr>2024-02-09T11:01:01Z</vt:lpwstr>
  </property>
  <property fmtid="{D5CDD505-2E9C-101B-9397-08002B2CF9AE}" pid="4" name="MSIP_Label_8aa00c31-701e-4223-8b9c-13bd86c6a24f_Method">
    <vt:lpwstr>Standard</vt:lpwstr>
  </property>
  <property fmtid="{D5CDD505-2E9C-101B-9397-08002B2CF9AE}" pid="5" name="MSIP_Label_8aa00c31-701e-4223-8b9c-13bd86c6a24f_Name">
    <vt:lpwstr>8aa00c31-701e-4223-8b9c-13bd86c6a24f</vt:lpwstr>
  </property>
  <property fmtid="{D5CDD505-2E9C-101B-9397-08002B2CF9AE}" pid="6" name="MSIP_Label_8aa00c31-701e-4223-8b9c-13bd86c6a24f_SiteId">
    <vt:lpwstr>d05e4a96-dcd9-4c15-a71a-9c868da4f308</vt:lpwstr>
  </property>
  <property fmtid="{D5CDD505-2E9C-101B-9397-08002B2CF9AE}" pid="7" name="MSIP_Label_8aa00c31-701e-4223-8b9c-13bd86c6a24f_ActionId">
    <vt:lpwstr>8667d441-2dc1-4ce5-be31-d7cea83f2504</vt:lpwstr>
  </property>
  <property fmtid="{D5CDD505-2E9C-101B-9397-08002B2CF9AE}" pid="8" name="MSIP_Label_8aa00c31-701e-4223-8b9c-13bd86c6a24f_ContentBits">
    <vt:lpwstr>0</vt:lpwstr>
  </property>
</Properties>
</file>