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65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46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6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2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694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1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6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9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2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2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0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2E0043-3052-477D-A168-8888A2723F94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95C8CF2-FE65-44D4-91C9-A1BB81C2D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4FEC-DD6C-4C08-9A48-0AD82D95A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750" y="1000897"/>
            <a:ext cx="8825658" cy="1663478"/>
          </a:xfrm>
        </p:spPr>
        <p:txBody>
          <a:bodyPr/>
          <a:lstStyle/>
          <a:p>
            <a:r>
              <a:rPr lang="en-US" b="1" dirty="0"/>
              <a:t>HOSPITAL NETWORK SYSTEM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5945E-9B0C-4895-9DB2-30B4A8060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750" y="2746470"/>
            <a:ext cx="5690688" cy="552784"/>
          </a:xfrm>
        </p:spPr>
        <p:txBody>
          <a:bodyPr/>
          <a:lstStyle/>
          <a:p>
            <a:r>
              <a:rPr lang="en-US" b="1" dirty="0"/>
              <a:t>DATA COMMUNICATION &amp; COMPUTER NETWORKS</a:t>
            </a:r>
            <a:endParaRPr lang="en-GB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5DEDA0-F775-4787-AE9E-CF91BED80A0D}"/>
              </a:ext>
            </a:extLst>
          </p:cNvPr>
          <p:cNvSpPr txBox="1">
            <a:spLocks/>
          </p:cNvSpPr>
          <p:nvPr/>
        </p:nvSpPr>
        <p:spPr bwMode="gray">
          <a:xfrm>
            <a:off x="7841673" y="3780421"/>
            <a:ext cx="3343565" cy="56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/>
              <a:t>Group Members</a:t>
            </a:r>
            <a:endParaRPr lang="en-GB" sz="2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32DB81-5E58-44FC-B4C2-6298BBE58474}"/>
              </a:ext>
            </a:extLst>
          </p:cNvPr>
          <p:cNvSpPr txBox="1">
            <a:spLocks/>
          </p:cNvSpPr>
          <p:nvPr/>
        </p:nvSpPr>
        <p:spPr>
          <a:xfrm>
            <a:off x="6902095" y="4693258"/>
            <a:ext cx="4626220" cy="1550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C23E356-C06E-4081-AB6A-6D4EEEE2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5" y="3453121"/>
            <a:ext cx="5965727" cy="23847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5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229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4FEC-DD6C-4C08-9A48-0AD82D95A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423" y="934308"/>
            <a:ext cx="8825658" cy="74321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5945E-9B0C-4895-9DB2-30B4A8060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423" y="2137902"/>
            <a:ext cx="5690688" cy="341418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46566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77DC-5BA4-4E0D-A12A-2B1F99E5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99" y="1112215"/>
            <a:ext cx="8825659" cy="802772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7771-863B-4675-B87D-52D13D5D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4" y="2474191"/>
            <a:ext cx="10196537" cy="802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"Melbourne Health Services Network Project"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Establishing an independent and secure network infrastructure across two locations.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1BB42-2E8A-4FAE-83F1-9F187FA906C5}"/>
              </a:ext>
            </a:extLst>
          </p:cNvPr>
          <p:cNvSpPr txBox="1">
            <a:spLocks/>
          </p:cNvSpPr>
          <p:nvPr/>
        </p:nvSpPr>
        <p:spPr>
          <a:xfrm>
            <a:off x="6446982" y="3429000"/>
            <a:ext cx="5588000" cy="3151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Department:</a:t>
            </a:r>
          </a:p>
          <a:p>
            <a:pPr marL="0" indent="0">
              <a:buFont typeface="Wingdings 3" charset="2"/>
              <a:buNone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share the workload with the headquarters</a:t>
            </a:r>
          </a:p>
          <a:p>
            <a:pPr marL="0"/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Nurses &amp; Surgery Operations (NSO)</a:t>
            </a:r>
          </a:p>
          <a:p>
            <a:pPr marL="0"/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Labs (HL)</a:t>
            </a:r>
          </a:p>
          <a:p>
            <a:pPr marL="0"/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(HR) </a:t>
            </a:r>
          </a:p>
          <a:p>
            <a:pPr marL="0"/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(MK)</a:t>
            </a:r>
          </a:p>
          <a:p>
            <a:pPr marL="0"/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(FIN)</a:t>
            </a:r>
          </a:p>
          <a:p>
            <a:pPr marL="0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BR-Guest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Waiting Area(GWA)</a:t>
            </a:r>
          </a:p>
          <a:p>
            <a:pPr marL="0"/>
            <a:endParaRPr lang="en-GB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DDA970-368D-4EEA-842C-3306082FF16B}"/>
              </a:ext>
            </a:extLst>
          </p:cNvPr>
          <p:cNvSpPr txBox="1">
            <a:spLocks/>
          </p:cNvSpPr>
          <p:nvPr/>
        </p:nvSpPr>
        <p:spPr>
          <a:xfrm>
            <a:off x="471054" y="3276964"/>
            <a:ext cx="6492960" cy="315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Houses critical departments such as</a:t>
            </a:r>
          </a:p>
          <a:p>
            <a:pPr mar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Lead Operation &amp; Consultancy Services (MLOCS)</a:t>
            </a:r>
          </a:p>
          <a:p>
            <a:pPr mar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Emergency and Reporting (MER)</a:t>
            </a:r>
          </a:p>
          <a:p>
            <a:pPr mar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 Management (MRM)</a:t>
            </a:r>
          </a:p>
          <a:p>
            <a:pPr mar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(IT)</a:t>
            </a:r>
          </a:p>
          <a:p>
            <a:pPr mar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(CS)</a:t>
            </a:r>
          </a:p>
          <a:p>
            <a:pPr mar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Waiting Area(GWA)</a:t>
            </a:r>
          </a:p>
        </p:txBody>
      </p:sp>
    </p:spTree>
    <p:extLst>
      <p:ext uri="{BB962C8B-B14F-4D97-AF65-F5344CB8AC3E}">
        <p14:creationId xmlns:p14="http://schemas.microsoft.com/office/powerpoint/2010/main" val="28149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77DC-5BA4-4E0D-A12A-2B1F99E5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7771-863B-4675-B87D-52D13D5D8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096" y="2603500"/>
            <a:ext cx="4273699" cy="3901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routers and switches at HQ and branch.</a:t>
            </a:r>
          </a:p>
          <a:p>
            <a:pPr lvl="1"/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segmentation using VLANs.</a:t>
            </a:r>
          </a:p>
          <a:p>
            <a:pPr lvl="1"/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server-side setup for essential services.</a:t>
            </a:r>
          </a:p>
          <a:p>
            <a:pPr lvl="1"/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Core routers connected to dual ISPs  for redundancy , scalability and optimized network traffic flow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4B8A33-2857-42B9-886D-BED47AFAF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51"/>
          <a:stretch/>
        </p:blipFill>
        <p:spPr>
          <a:xfrm>
            <a:off x="5645020" y="2806353"/>
            <a:ext cx="5753462" cy="339457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2A604EF-0CF5-4001-99E9-47FD6FF65BE2}"/>
              </a:ext>
            </a:extLst>
          </p:cNvPr>
          <p:cNvSpPr txBox="1">
            <a:spLocks/>
          </p:cNvSpPr>
          <p:nvPr/>
        </p:nvSpPr>
        <p:spPr>
          <a:xfrm>
            <a:off x="5301205" y="6200930"/>
            <a:ext cx="6114699" cy="570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core routers, multilayer switches, and access switches at both locations.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4AA1E4E-F72F-4EE0-B1F9-9B5E82DF27BA}"/>
              </a:ext>
            </a:extLst>
          </p:cNvPr>
          <p:cNvSpPr txBox="1">
            <a:spLocks/>
          </p:cNvSpPr>
          <p:nvPr/>
        </p:nvSpPr>
        <p:spPr>
          <a:xfrm>
            <a:off x="5491714" y="2358384"/>
            <a:ext cx="6201449" cy="447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network layout</a:t>
            </a:r>
          </a:p>
        </p:txBody>
      </p:sp>
    </p:spTree>
    <p:extLst>
      <p:ext uri="{BB962C8B-B14F-4D97-AF65-F5344CB8AC3E}">
        <p14:creationId xmlns:p14="http://schemas.microsoft.com/office/powerpoint/2010/main" val="14382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77DC-5BA4-4E0D-A12A-2B1F99E5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BED899-E1EE-4B17-ABA0-7B7215E33B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8401" y="3005746"/>
            <a:ext cx="4827588" cy="3095657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76B21E4-F017-417D-A069-88121140A011}"/>
              </a:ext>
            </a:extLst>
          </p:cNvPr>
          <p:cNvSpPr txBox="1">
            <a:spLocks/>
          </p:cNvSpPr>
          <p:nvPr/>
        </p:nvSpPr>
        <p:spPr>
          <a:xfrm>
            <a:off x="569784" y="6128669"/>
            <a:ext cx="5090481" cy="533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across all departments..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46906E-72ED-4E8C-9ACB-ED3ACB08E8AD}"/>
              </a:ext>
            </a:extLst>
          </p:cNvPr>
          <p:cNvSpPr txBox="1">
            <a:spLocks/>
          </p:cNvSpPr>
          <p:nvPr/>
        </p:nvSpPr>
        <p:spPr>
          <a:xfrm>
            <a:off x="864124" y="2444973"/>
            <a:ext cx="5041978" cy="56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HQ Depart: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MLOCS, MER, MRM, IT,CS,GWA (Approx. 60 users each)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99DE89-5524-40FF-811B-0E9FC099DA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34" y="3071364"/>
            <a:ext cx="4827587" cy="29644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09BC8A4-8915-45AC-B374-A494EE0EF768}"/>
              </a:ext>
            </a:extLst>
          </p:cNvPr>
          <p:cNvSpPr txBox="1">
            <a:spLocks/>
          </p:cNvSpPr>
          <p:nvPr/>
        </p:nvSpPr>
        <p:spPr>
          <a:xfrm>
            <a:off x="6096000" y="2476865"/>
            <a:ext cx="5041978" cy="62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Depart: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NSO, HL, HR, MK, FIN,BR-GWA (Approx. 30 users each)</a:t>
            </a:r>
          </a:p>
          <a:p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F7ABD44-04EB-4296-9FFC-4B34734BDF65}"/>
              </a:ext>
            </a:extLst>
          </p:cNvPr>
          <p:cNvSpPr txBox="1">
            <a:spLocks/>
          </p:cNvSpPr>
          <p:nvPr/>
        </p:nvSpPr>
        <p:spPr>
          <a:xfrm>
            <a:off x="6065740" y="6101404"/>
            <a:ext cx="5187146" cy="528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 and Subnetting: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IP allocation and network isolation.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77DC-5BA4-4E0D-A12A-2B1F99E5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7771-863B-4675-B87D-52D13D5D8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363" y="2986751"/>
            <a:ext cx="5966691" cy="275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Headquarters IP Allocation: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MLOCS: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192.168.100.0/26 (Approx. 60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192.168.100.64/26 (Approx. 60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MRM: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192.168.100.128/26 (Approx. 60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192.168.100.192/26 (Approx. 60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192.168.101.0/27 (Approx. 60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GWA: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192.168.101.64/27 (Approx. 60 users)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0DD4B9-5585-4900-94F3-7FBC9CDA9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255" y="2986751"/>
            <a:ext cx="6075348" cy="275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Branch IP Allocation: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NSO: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192.168.101.128/27 (Approx. 30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192.168.101.160/27 (Approx. 30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192.168.101.192/27 (Approx. 30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MK: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192.168.101.224/27 (Approx. 30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192.168.102.0/27 (Approx. 30 users)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 GWA: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192.168.101.32/27 (Approx. 30 users)</a:t>
            </a:r>
          </a:p>
          <a:p>
            <a:pPr marL="457200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41E03-83A3-45C5-B5B9-F8508E6A766D}"/>
              </a:ext>
            </a:extLst>
          </p:cNvPr>
          <p:cNvSpPr txBox="1"/>
          <p:nvPr/>
        </p:nvSpPr>
        <p:spPr>
          <a:xfrm>
            <a:off x="341745" y="5893663"/>
            <a:ext cx="1099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enables seamless communication among departments, supports wireless networks for user mobility, and facilitates critical services like DNS, Email, and Web hosting through dedicated servers.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E0EE9-9F8D-4089-86F0-9911EF1B76BA}"/>
              </a:ext>
            </a:extLst>
          </p:cNvPr>
          <p:cNvSpPr txBox="1"/>
          <p:nvPr/>
        </p:nvSpPr>
        <p:spPr>
          <a:xfrm>
            <a:off x="600363" y="2359996"/>
            <a:ext cx="109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base network of 192.168.100.0 and 192.168.101.0 for departmental IP allocation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18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77DC-5BA4-4E0D-A12A-2B1F99E5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7771-863B-4675-B87D-52D13D5D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00299"/>
            <a:ext cx="8825659" cy="4148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Configurations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Routers: OSPF, default static routing.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 switches: VLAN setup, Inter-VLAN Routing.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DHCP server: Dynamic IP allocation.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security measures: ACLs, Port-Security, SSH.</a:t>
            </a:r>
          </a:p>
          <a:p>
            <a:pPr marL="0" indent="0"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Security Measures: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Lists (ACLs) for traffic control.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Port-Security on the server-side switch to restrict unauthorized devices.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for secure remote access via SSH (Secure Shell) for managing devices.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Site-to-Site IPsec VPN for encrypted communication.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 Overload (PAT) for efficient use of public IPs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9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77DC-5BA4-4E0D-A12A-2B1F99E5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847265"/>
          </a:xfrm>
        </p:spPr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7771-863B-4675-B87D-52D13D5D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09535"/>
            <a:ext cx="8825659" cy="4094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Procedures: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Performance Testing: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network equipment functionality and performance.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speed, bandwidth, and latency for optimal performance.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Communication: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Inter-departmental Connectivity: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data transfer among departments.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VLAN and Inter-VLAN Routing efficiency.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Validation: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&amp; Port-Security Checks: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traffic control and restricted access measures.</a:t>
            </a:r>
          </a:p>
        </p:txBody>
      </p:sp>
    </p:spTree>
    <p:extLst>
      <p:ext uri="{BB962C8B-B14F-4D97-AF65-F5344CB8AC3E}">
        <p14:creationId xmlns:p14="http://schemas.microsoft.com/office/powerpoint/2010/main" val="412013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7BC4FC-EE84-49A1-B824-FA74AB1FF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81" y="1828748"/>
            <a:ext cx="4479637" cy="32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64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406</TotalTime>
  <Words>601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Times New Roman</vt:lpstr>
      <vt:lpstr>Wingdings</vt:lpstr>
      <vt:lpstr>Wingdings 3</vt:lpstr>
      <vt:lpstr>Ion Boardroom</vt:lpstr>
      <vt:lpstr>HOSPITAL NETWORK SYSTEM</vt:lpstr>
      <vt:lpstr>Overview </vt:lpstr>
      <vt:lpstr>Introduction </vt:lpstr>
      <vt:lpstr>Network Design </vt:lpstr>
      <vt:lpstr>Departmental Structure</vt:lpstr>
      <vt:lpstr>IP Addressing</vt:lpstr>
      <vt:lpstr>Security Measures</vt:lpstr>
      <vt:lpstr>Testing and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Usmana</dc:creator>
  <cp:lastModifiedBy>usmana zulfiqar</cp:lastModifiedBy>
  <cp:revision>38</cp:revision>
  <dcterms:created xsi:type="dcterms:W3CDTF">2023-12-04T16:54:59Z</dcterms:created>
  <dcterms:modified xsi:type="dcterms:W3CDTF">2024-06-27T20:07:10Z</dcterms:modified>
</cp:coreProperties>
</file>