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2" r:id="rId5"/>
    <p:sldId id="263" r:id="rId6"/>
    <p:sldId id="264" r:id="rId7"/>
    <p:sldId id="265" r:id="rId8"/>
    <p:sldId id="267" r:id="rId9"/>
    <p:sldId id="26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32AC"/>
    <a:srgbClr val="7E2A7A"/>
    <a:srgbClr val="A22DB5"/>
    <a:srgbClr val="AF3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ACAB4-C3F5-4382-8895-163B77946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D9E51-0588-4E6A-84DA-1DA54233C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D7C3E-C94D-4DF8-83F8-27271B15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7C19-1617-46BF-8F9D-B87DF9E2524C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40EE9-57F1-4DA4-B4D4-486A6C48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4DFA8-3019-469A-9409-F16EF927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8CD7-1258-454D-A776-8D75F73FD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7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0481-80CB-4670-84D1-D4C1DC5DE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A6D0D-DEBB-450F-A23F-7200E8737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3BDFA-2E76-4E23-9429-2C40F62DC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7C19-1617-46BF-8F9D-B87DF9E2524C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0648B-9617-4D9B-8C53-5E6F5A0D8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7C2CC-D3C9-4E0E-A3D8-DC082C37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8CD7-1258-454D-A776-8D75F73FD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7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2A499F-62FD-433E-8938-525B8F1ED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9B901-B579-4493-AE10-C692326DC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6F388-4E0E-4C9B-B825-B16FE745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7C19-1617-46BF-8F9D-B87DF9E2524C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B36E4-1940-4022-9190-7BBAB4585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7EBDF-5DF6-4230-B0DD-0438765E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8CD7-1258-454D-A776-8D75F73FD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9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0BFC-5E80-4B0E-BEF1-52BF37A02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6DEF7-C8C8-41EE-8FE6-4D2B1F3E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CAF66-DD74-4416-B489-F89FE9B8D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7C19-1617-46BF-8F9D-B87DF9E2524C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39F50-F01E-4602-BA32-640C34584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B04F8-52F8-4C0C-AE74-0E11D01C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8CD7-1258-454D-A776-8D75F73FD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3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64132-5B33-43AA-9C48-9EB01317F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46EB2-294D-4BB2-BDA9-EED5AE7DA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5226C-677B-4819-9813-FBDDF32A9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7C19-1617-46BF-8F9D-B87DF9E2524C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55FEF-9625-420F-80C7-2F9E478C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EF79D-F6C2-47D3-A97B-154B0F56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8CD7-1258-454D-A776-8D75F73FD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6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31F1-E6E6-4867-96EC-8EF50FA1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BF142-D8E9-4B27-BD4B-EEBF3D509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360ED-4923-48DB-A980-1009239B9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FC4B5-AA7C-40BF-A143-250CC52A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7C19-1617-46BF-8F9D-B87DF9E2524C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8AE5-6250-4DA4-B8D5-9FCEC258F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D34BB-E585-4D29-9CDC-01103BE8D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8CD7-1258-454D-A776-8D75F73FD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4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AC20C-3946-46B6-B020-849694E0B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4229D-FB1D-480A-AA0D-7F3C9735E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2E81F-C60E-443D-960F-F4862EC40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1E6FF-1D5C-472C-8D7B-419A525B0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1565D-17EB-4DB0-8821-8E0377EC2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3D3E5-BB70-46DA-8976-98761099D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7C19-1617-46BF-8F9D-B87DF9E2524C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6430B7-91E3-4321-ACD1-27C08072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6BAD5-5894-45EC-8FF1-7837B5D27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8CD7-1258-454D-A776-8D75F73FD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18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F3D2-C3DB-4706-BFD8-0AB6150C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8A086-854A-456C-9830-56C9B058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7C19-1617-46BF-8F9D-B87DF9E2524C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F420B-74D3-4B50-AE81-BAD046594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FD83B-0E21-4B39-B07F-008398D5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8CD7-1258-454D-A776-8D75F73FD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4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11974-F678-4CA6-A2ED-DE0008ECA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7C19-1617-46BF-8F9D-B87DF9E2524C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EA7ACD-4573-479D-A095-D9B8CAD5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3E728-F443-474D-92CE-DC04EE6F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8CD7-1258-454D-A776-8D75F73FD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0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3A60-DCA6-4C42-A575-99D35FC4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F9670-9F6A-4231-8E68-6F3F7EB3A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60C05-3C82-4FFB-8424-7ECFC6EA0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AD03A-D3A0-4FAE-8D41-6C554E72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7C19-1617-46BF-8F9D-B87DF9E2524C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6B696-08BC-434C-96EC-364BAC82D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F5B83-9B96-4BCE-B0F6-AE5E05C4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8CD7-1258-454D-A776-8D75F73FD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3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6D9F-536E-4E6A-B5BA-DB329F4B2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2B3A69-663E-4BFD-8BE9-36D41F3F7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F7010-06CF-42AA-9BCF-4BBACB784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39F07-DC43-4621-A5B4-49A99DD0A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7C19-1617-46BF-8F9D-B87DF9E2524C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BBEE2-0E4C-4786-B5DB-CB896F92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C92E0-5C42-4CDF-B1F6-20A65D46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8CD7-1258-454D-A776-8D75F73FD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652BC-E2D7-4D16-A62D-0BABC112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3E6AB-E765-463F-BE1F-BB2A51F30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665D4-3FE6-46EC-AAC2-58570B9B3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67C19-1617-46BF-8F9D-B87DF9E2524C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04FBF-4F92-4825-8403-2201D1161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7D569-E0F7-4C7C-9831-47088791C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18CD7-1258-454D-A776-8D75F73FD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2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96B9-6B37-4D7E-A0EF-75FC21403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681465"/>
            <a:ext cx="10058400" cy="835672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Bef>
                <a:spcPts val="600"/>
              </a:spcBef>
              <a:spcAft>
                <a:spcPts val="1600"/>
              </a:spcAft>
            </a:pPr>
            <a:r>
              <a:rPr lang="en-US" sz="4000" b="1" i="1" dirty="0">
                <a:solidFill>
                  <a:srgbClr val="A932AC"/>
                </a:solidFill>
                <a:latin typeface="+mn-lt"/>
              </a:rPr>
              <a:t>Project TITLE </a:t>
            </a:r>
            <a:br>
              <a:rPr lang="en-US" sz="4000" b="1" i="1" dirty="0">
                <a:solidFill>
                  <a:srgbClr val="A932AC"/>
                </a:solidFill>
                <a:latin typeface="+mn-lt"/>
              </a:rPr>
            </a:br>
            <a:r>
              <a:rPr lang="en-US" sz="2400" b="1" dirty="0" err="1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ShopVista</a:t>
            </a:r>
            <a:r>
              <a:rPr lang="en-US" sz="2400" b="1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-Your Ultimate Shopping Destination</a:t>
            </a:r>
            <a:endParaRPr lang="en-US" sz="4000" b="1" i="1" dirty="0">
              <a:solidFill>
                <a:srgbClr val="A932AC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ECE36-15E6-4663-8A7A-D46492233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2491639"/>
            <a:ext cx="4823861" cy="274091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Group Members:</a:t>
            </a:r>
            <a:endParaRPr lang="en-US" b="1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Muhammad Uzair (BIET-F21-008)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err="1"/>
              <a:t>Usmana</a:t>
            </a:r>
            <a:r>
              <a:rPr lang="en-US" sz="2000" dirty="0"/>
              <a:t> Zulfiqar (BIET-F21-013)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Muhammad Arslan Saeed (BIET-F21-055)</a:t>
            </a:r>
          </a:p>
          <a:p>
            <a:pPr algn="l"/>
            <a:r>
              <a:rPr lang="en-US" sz="2800" b="1" dirty="0"/>
              <a:t>Submitted to:</a:t>
            </a:r>
            <a:endParaRPr lang="en-US" sz="2000" b="1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Ms. </a:t>
            </a:r>
            <a:r>
              <a:rPr lang="en-US" sz="2000" dirty="0" err="1"/>
              <a:t>Kinza</a:t>
            </a:r>
            <a:r>
              <a:rPr lang="en-US" sz="2000" dirty="0"/>
              <a:t> Fayyaz </a:t>
            </a:r>
            <a:endParaRPr lang="en-US" sz="2400" b="1" cap="none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1709FD-29FF-4D3B-A0BB-2B8442F2F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8" y="4374422"/>
            <a:ext cx="3098463" cy="17162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0C01C53-017B-4FA4-B976-ED17657D54BA}"/>
              </a:ext>
            </a:extLst>
          </p:cNvPr>
          <p:cNvSpPr/>
          <p:nvPr/>
        </p:nvSpPr>
        <p:spPr>
          <a:xfrm>
            <a:off x="0" y="6284616"/>
            <a:ext cx="12192000" cy="573384"/>
          </a:xfrm>
          <a:prstGeom prst="rect">
            <a:avLst/>
          </a:prstGeom>
          <a:solidFill>
            <a:srgbClr val="A932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DBB007-F2A7-4EAE-85E6-17584D052ECB}"/>
              </a:ext>
            </a:extLst>
          </p:cNvPr>
          <p:cNvCxnSpPr/>
          <p:nvPr/>
        </p:nvCxnSpPr>
        <p:spPr>
          <a:xfrm>
            <a:off x="0" y="6284616"/>
            <a:ext cx="12192000" cy="0"/>
          </a:xfrm>
          <a:prstGeom prst="line">
            <a:avLst/>
          </a:prstGeom>
          <a:ln w="76200">
            <a:solidFill>
              <a:srgbClr val="7E2A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C9FEA4-63CD-4144-93EB-B2A5D695EB80}"/>
              </a:ext>
            </a:extLst>
          </p:cNvPr>
          <p:cNvSpPr txBox="1"/>
          <p:nvPr/>
        </p:nvSpPr>
        <p:spPr>
          <a:xfrm>
            <a:off x="11066180" y="6382782"/>
            <a:ext cx="575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D7F8C009-4B89-4ED3-B7CB-33A48FAD1AD4}" type="slidenum">
              <a:rPr lang="en-US" sz="2000" b="1" smtClean="0">
                <a:solidFill>
                  <a:schemeClr val="bg1"/>
                </a:solidFill>
                <a:latin typeface="Arial Black" panose="020B0A04020102020204" pitchFamily="34" charset="0"/>
              </a:rPr>
              <a:pPr/>
              <a:t>1</a:t>
            </a:fld>
            <a:endParaRPr lang="en-US" sz="20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12877C-BE8E-4680-9D61-20BBFB78A00E}"/>
              </a:ext>
            </a:extLst>
          </p:cNvPr>
          <p:cNvSpPr txBox="1"/>
          <p:nvPr/>
        </p:nvSpPr>
        <p:spPr>
          <a:xfrm>
            <a:off x="3038061" y="6371252"/>
            <a:ext cx="61158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Department of Information Engineering Technology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D3E7BA8-1922-437A-BC8C-A8ED3D5CB732}"/>
              </a:ext>
            </a:extLst>
          </p:cNvPr>
          <p:cNvSpPr txBox="1">
            <a:spLocks/>
          </p:cNvSpPr>
          <p:nvPr/>
        </p:nvSpPr>
        <p:spPr>
          <a:xfrm>
            <a:off x="1066800" y="1768087"/>
            <a:ext cx="10574619" cy="613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200" b="1" dirty="0"/>
              <a:t>Overview: </a:t>
            </a:r>
            <a:r>
              <a:rPr lang="en-GB" sz="2200" dirty="0"/>
              <a:t>A project demonstrating the front-end development of an e-commerce website using React.js, showcasing a range of products from clothing to electronics.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08045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B39A-1C66-4C90-9E96-BEEB05F1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>
                <a:solidFill>
                  <a:srgbClr val="A932AC"/>
                </a:solidFill>
                <a:latin typeface="+mn-lt"/>
              </a:rPr>
              <a:t>References</a:t>
            </a:r>
            <a:endParaRPr lang="en-US" b="1" i="1" dirty="0">
              <a:solidFill>
                <a:srgbClr val="A932AC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8CAED-0067-43D9-AA66-BBCFA4D0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C009-4B89-4ED3-B7CB-33A48FAD1AD4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EDB688-B477-4C8F-9825-2F239DB99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084" y="4714876"/>
            <a:ext cx="21621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481944-EC48-4C73-B9E0-57FEB3DF278E}"/>
              </a:ext>
            </a:extLst>
          </p:cNvPr>
          <p:cNvSpPr/>
          <p:nvPr/>
        </p:nvSpPr>
        <p:spPr>
          <a:xfrm>
            <a:off x="0" y="6284616"/>
            <a:ext cx="12192000" cy="573384"/>
          </a:xfrm>
          <a:prstGeom prst="rect">
            <a:avLst/>
          </a:prstGeom>
          <a:solidFill>
            <a:srgbClr val="A932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1B22FA-1004-45CE-A537-2256864EC8FD}"/>
              </a:ext>
            </a:extLst>
          </p:cNvPr>
          <p:cNvCxnSpPr/>
          <p:nvPr/>
        </p:nvCxnSpPr>
        <p:spPr>
          <a:xfrm>
            <a:off x="0" y="6284616"/>
            <a:ext cx="12192000" cy="0"/>
          </a:xfrm>
          <a:prstGeom prst="line">
            <a:avLst/>
          </a:prstGeom>
          <a:ln w="76200">
            <a:solidFill>
              <a:srgbClr val="7E2A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1E87BA-EDAE-4C60-864D-5F0F5E10D50C}"/>
              </a:ext>
            </a:extLst>
          </p:cNvPr>
          <p:cNvCxnSpPr/>
          <p:nvPr/>
        </p:nvCxnSpPr>
        <p:spPr>
          <a:xfrm>
            <a:off x="838200" y="1436914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AEB2A7-73C4-426F-BAAC-18E50188ECE2}"/>
              </a:ext>
            </a:extLst>
          </p:cNvPr>
          <p:cNvSpPr txBox="1"/>
          <p:nvPr/>
        </p:nvSpPr>
        <p:spPr>
          <a:xfrm>
            <a:off x="3037115" y="6325711"/>
            <a:ext cx="61177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Department of Information Engineering Technology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1F8FB6-766B-4C0F-BB1D-3D6EB4195EBB}"/>
              </a:ext>
            </a:extLst>
          </p:cNvPr>
          <p:cNvSpPr txBox="1"/>
          <p:nvPr/>
        </p:nvSpPr>
        <p:spPr>
          <a:xfrm>
            <a:off x="11066180" y="6382782"/>
            <a:ext cx="575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D7F8C009-4B89-4ED3-B7CB-33A48FAD1AD4}" type="slidenum">
              <a:rPr lang="en-US" sz="2000" b="1" smtClean="0">
                <a:solidFill>
                  <a:schemeClr val="bg1"/>
                </a:solidFill>
                <a:latin typeface="Arial Black" panose="020B0A04020102020204" pitchFamily="34" charset="0"/>
              </a:rPr>
              <a:pPr/>
              <a:t>10</a:t>
            </a:fld>
            <a:endParaRPr lang="en-US" sz="20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289E77E1-C707-407B-8A12-FAF33C4CA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47577" y="9028396"/>
            <a:ext cx="4822804" cy="365125"/>
          </a:xfrm>
        </p:spPr>
        <p:txBody>
          <a:bodyPr/>
          <a:lstStyle/>
          <a:p>
            <a:r>
              <a:rPr lang="en-US"/>
              <a:t>Department of Electrical Engineering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B00751A-2F77-4DB7-9862-5508075CF9C3}"/>
              </a:ext>
            </a:extLst>
          </p:cNvPr>
          <p:cNvSpPr txBox="1">
            <a:spLocks/>
          </p:cNvSpPr>
          <p:nvPr/>
        </p:nvSpPr>
        <p:spPr>
          <a:xfrm>
            <a:off x="10761850" y="904966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F8C009-4B89-4ED3-B7CB-33A48FAD1AD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AE91C2-74F0-443A-9241-43AF8E6B9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619" y="1974143"/>
            <a:ext cx="3166337" cy="316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9A49B87-A605-4738-AC78-569510780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426" y="2038031"/>
            <a:ext cx="10058400" cy="4348709"/>
          </a:xfrm>
        </p:spPr>
        <p:txBody>
          <a:bodyPr/>
          <a:lstStyle/>
          <a:p>
            <a:pPr marL="0" indent="0">
              <a:buNone/>
            </a:pPr>
            <a:endParaRPr lang="en-US" sz="6600">
              <a:latin typeface="+mn-lt"/>
            </a:endParaRPr>
          </a:p>
          <a:p>
            <a:pPr marL="0" indent="0">
              <a:buNone/>
            </a:pPr>
            <a:r>
              <a:rPr lang="en-US" sz="8000" b="1">
                <a:solidFill>
                  <a:srgbClr val="C0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Any Questions</a:t>
            </a:r>
            <a:endParaRPr lang="en-US" sz="3600" b="1" dirty="0">
              <a:solidFill>
                <a:srgbClr val="C0000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0475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B39A-1C66-4C90-9E96-BEEB05F1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rgbClr val="A932AC"/>
                </a:solidFill>
                <a:latin typeface="+mn-lt"/>
              </a:rPr>
              <a:t>Overview</a:t>
            </a:r>
            <a:endParaRPr lang="en-US" b="1" i="1" dirty="0">
              <a:solidFill>
                <a:srgbClr val="A932AC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8CAED-0067-43D9-AA66-BBCFA4D0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C009-4B89-4ED3-B7CB-33A48FAD1AD4}" type="slidenum">
              <a:rPr lang="en-US" smtClean="0"/>
              <a:t>2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FD4BB8-5094-4ED0-AB3C-84C854920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Clr>
                <a:srgbClr val="660066"/>
              </a:buClr>
              <a:buNone/>
            </a:pPr>
            <a:endParaRPr lang="en-US" sz="2400" dirty="0">
              <a:latin typeface="+mn-lt"/>
            </a:endParaRPr>
          </a:p>
          <a:p>
            <a:pPr>
              <a:buClr>
                <a:srgbClr val="660066"/>
              </a:buClr>
              <a:buFont typeface="Wingdings" panose="05000000000000000000" pitchFamily="2" charset="2"/>
              <a:buChar char="ü"/>
            </a:pPr>
            <a:r>
              <a:rPr lang="en-GB" sz="2400" dirty="0"/>
              <a:t>Objective</a:t>
            </a:r>
            <a:endParaRPr lang="en-US" sz="2400" dirty="0">
              <a:latin typeface="+mn-lt"/>
            </a:endParaRPr>
          </a:p>
          <a:p>
            <a:pPr>
              <a:buClr>
                <a:srgbClr val="660066"/>
              </a:buClr>
              <a:buFont typeface="Wingdings" panose="05000000000000000000" pitchFamily="2" charset="2"/>
              <a:buChar char="ü"/>
            </a:pPr>
            <a:r>
              <a:rPr lang="en-US" sz="2400" dirty="0"/>
              <a:t>Key Features</a:t>
            </a:r>
          </a:p>
          <a:p>
            <a:pPr>
              <a:buClr>
                <a:srgbClr val="660066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+mn-lt"/>
              </a:rPr>
              <a:t>Technology Stack</a:t>
            </a:r>
          </a:p>
          <a:p>
            <a:pPr>
              <a:buClr>
                <a:srgbClr val="660066"/>
              </a:buClr>
              <a:buFont typeface="Wingdings" panose="05000000000000000000" pitchFamily="2" charset="2"/>
              <a:buChar char="ü"/>
            </a:pPr>
            <a:r>
              <a:rPr lang="en-US" sz="2400" dirty="0"/>
              <a:t>Functionality Showcase</a:t>
            </a:r>
          </a:p>
          <a:p>
            <a:pPr>
              <a:buClr>
                <a:srgbClr val="660066"/>
              </a:buClr>
              <a:buFont typeface="Wingdings" panose="05000000000000000000" pitchFamily="2" charset="2"/>
              <a:buChar char="ü"/>
            </a:pPr>
            <a:r>
              <a:rPr lang="en-US" sz="2400" dirty="0"/>
              <a:t>Responsive Design</a:t>
            </a:r>
            <a:endParaRPr lang="en-US" sz="2400" dirty="0">
              <a:latin typeface="+mn-lt"/>
            </a:endParaRPr>
          </a:p>
          <a:p>
            <a:pPr>
              <a:buClr>
                <a:srgbClr val="660066"/>
              </a:buClr>
              <a:buFont typeface="Wingdings" panose="05000000000000000000" pitchFamily="2" charset="2"/>
              <a:buChar char="ü"/>
            </a:pPr>
            <a:r>
              <a:rPr lang="en-US" sz="2400" dirty="0"/>
              <a:t>Conclusion and Future</a:t>
            </a:r>
            <a:endParaRPr lang="en-US" sz="2400" dirty="0"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EDB688-B477-4C8F-9825-2F239DB99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084" y="4714876"/>
            <a:ext cx="21621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481944-EC48-4C73-B9E0-57FEB3DF278E}"/>
              </a:ext>
            </a:extLst>
          </p:cNvPr>
          <p:cNvSpPr/>
          <p:nvPr/>
        </p:nvSpPr>
        <p:spPr>
          <a:xfrm>
            <a:off x="0" y="6284616"/>
            <a:ext cx="12192000" cy="573384"/>
          </a:xfrm>
          <a:prstGeom prst="rect">
            <a:avLst/>
          </a:prstGeom>
          <a:solidFill>
            <a:srgbClr val="A932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1B22FA-1004-45CE-A537-2256864EC8FD}"/>
              </a:ext>
            </a:extLst>
          </p:cNvPr>
          <p:cNvCxnSpPr/>
          <p:nvPr/>
        </p:nvCxnSpPr>
        <p:spPr>
          <a:xfrm>
            <a:off x="0" y="6284616"/>
            <a:ext cx="12192000" cy="0"/>
          </a:xfrm>
          <a:prstGeom prst="line">
            <a:avLst/>
          </a:prstGeom>
          <a:ln w="76200">
            <a:solidFill>
              <a:srgbClr val="7E2A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1E87BA-EDAE-4C60-864D-5F0F5E10D50C}"/>
              </a:ext>
            </a:extLst>
          </p:cNvPr>
          <p:cNvCxnSpPr/>
          <p:nvPr/>
        </p:nvCxnSpPr>
        <p:spPr>
          <a:xfrm>
            <a:off x="838200" y="1436914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AEB2A7-73C4-426F-BAAC-18E50188ECE2}"/>
              </a:ext>
            </a:extLst>
          </p:cNvPr>
          <p:cNvSpPr txBox="1"/>
          <p:nvPr/>
        </p:nvSpPr>
        <p:spPr>
          <a:xfrm>
            <a:off x="3037115" y="6325711"/>
            <a:ext cx="61177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Department of Information Engineering Technology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1F8FB6-766B-4C0F-BB1D-3D6EB4195EBB}"/>
              </a:ext>
            </a:extLst>
          </p:cNvPr>
          <p:cNvSpPr txBox="1"/>
          <p:nvPr/>
        </p:nvSpPr>
        <p:spPr>
          <a:xfrm>
            <a:off x="11066180" y="6382782"/>
            <a:ext cx="575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D7F8C009-4B89-4ED3-B7CB-33A48FAD1AD4}" type="slidenum">
              <a:rPr lang="en-US" sz="2000" b="1" smtClean="0">
                <a:solidFill>
                  <a:schemeClr val="bg1"/>
                </a:solidFill>
                <a:latin typeface="Arial Black" panose="020B0A04020102020204" pitchFamily="34" charset="0"/>
              </a:rPr>
              <a:pPr/>
              <a:t>2</a:t>
            </a:fld>
            <a:endParaRPr lang="en-US" sz="20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 descr="Overview Images – Browse 176,203 Stock Photos, Vectors, and Video | Adobe  Stock">
            <a:extLst>
              <a:ext uri="{FF2B5EF4-FFF2-40B4-BE49-F238E27FC236}">
                <a16:creationId xmlns:a16="http://schemas.microsoft.com/office/drawing/2014/main" id="{41268B9E-5745-4AE9-8981-5ACFBE9F0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382" y="1798712"/>
            <a:ext cx="3225042" cy="210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98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B39A-1C66-4C90-9E96-BEEB05F1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rgbClr val="A932AC"/>
                </a:solidFill>
                <a:latin typeface="+mn-lt"/>
              </a:rPr>
              <a:t>Objectives</a:t>
            </a:r>
            <a:endParaRPr lang="en-US" b="1" i="1" dirty="0">
              <a:solidFill>
                <a:srgbClr val="A932AC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8CAED-0067-43D9-AA66-BBCFA4D0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C009-4B89-4ED3-B7CB-33A48FAD1AD4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EDB688-B477-4C8F-9825-2F239DB99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084" y="4714876"/>
            <a:ext cx="21621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481944-EC48-4C73-B9E0-57FEB3DF278E}"/>
              </a:ext>
            </a:extLst>
          </p:cNvPr>
          <p:cNvSpPr/>
          <p:nvPr/>
        </p:nvSpPr>
        <p:spPr>
          <a:xfrm>
            <a:off x="0" y="6284616"/>
            <a:ext cx="12192000" cy="573384"/>
          </a:xfrm>
          <a:prstGeom prst="rect">
            <a:avLst/>
          </a:prstGeom>
          <a:solidFill>
            <a:srgbClr val="A932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1B22FA-1004-45CE-A537-2256864EC8FD}"/>
              </a:ext>
            </a:extLst>
          </p:cNvPr>
          <p:cNvCxnSpPr/>
          <p:nvPr/>
        </p:nvCxnSpPr>
        <p:spPr>
          <a:xfrm>
            <a:off x="0" y="6284616"/>
            <a:ext cx="12192000" cy="0"/>
          </a:xfrm>
          <a:prstGeom prst="line">
            <a:avLst/>
          </a:prstGeom>
          <a:ln w="76200">
            <a:solidFill>
              <a:srgbClr val="7E2A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1E87BA-EDAE-4C60-864D-5F0F5E10D50C}"/>
              </a:ext>
            </a:extLst>
          </p:cNvPr>
          <p:cNvCxnSpPr/>
          <p:nvPr/>
        </p:nvCxnSpPr>
        <p:spPr>
          <a:xfrm>
            <a:off x="838200" y="1436914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AEB2A7-73C4-426F-BAAC-18E50188ECE2}"/>
              </a:ext>
            </a:extLst>
          </p:cNvPr>
          <p:cNvSpPr txBox="1"/>
          <p:nvPr/>
        </p:nvSpPr>
        <p:spPr>
          <a:xfrm>
            <a:off x="3037115" y="6325711"/>
            <a:ext cx="61177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Department of Information Engineering Technology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1F8FB6-766B-4C0F-BB1D-3D6EB4195EBB}"/>
              </a:ext>
            </a:extLst>
          </p:cNvPr>
          <p:cNvSpPr txBox="1"/>
          <p:nvPr/>
        </p:nvSpPr>
        <p:spPr>
          <a:xfrm>
            <a:off x="11066180" y="6382782"/>
            <a:ext cx="575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D7F8C009-4B89-4ED3-B7CB-33A48FAD1AD4}" type="slidenum">
              <a:rPr lang="en-US" sz="2000" b="1" smtClean="0">
                <a:solidFill>
                  <a:schemeClr val="bg1"/>
                </a:solidFill>
                <a:latin typeface="Arial Black" panose="020B0A04020102020204" pitchFamily="34" charset="0"/>
              </a:rPr>
              <a:pPr/>
              <a:t>3</a:t>
            </a:fld>
            <a:endParaRPr lang="en-US" sz="20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C0997F0-BFCF-47F8-BFF3-C810E1A45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Development of E-commerce Website</a:t>
            </a:r>
          </a:p>
          <a:p>
            <a:r>
              <a:rPr lang="en-GB" dirty="0"/>
              <a:t>Technological Proficiency</a:t>
            </a:r>
          </a:p>
          <a:p>
            <a:r>
              <a:rPr lang="en-GB" dirty="0"/>
              <a:t>Enhanced User Experience</a:t>
            </a:r>
          </a:p>
          <a:p>
            <a:r>
              <a:rPr lang="en-GB" dirty="0"/>
              <a:t>Responsive Design</a:t>
            </a:r>
          </a:p>
          <a:p>
            <a:r>
              <a:rPr lang="en-GB" dirty="0"/>
              <a:t>Project Team Collaboration</a:t>
            </a:r>
          </a:p>
        </p:txBody>
      </p:sp>
      <p:pic>
        <p:nvPicPr>
          <p:cNvPr id="2050" name="Picture 2" descr="PR objectives are more important than ever - Cutting Edge PR">
            <a:extLst>
              <a:ext uri="{FF2B5EF4-FFF2-40B4-BE49-F238E27FC236}">
                <a16:creationId xmlns:a16="http://schemas.microsoft.com/office/drawing/2014/main" id="{8886F286-FD1F-4A2C-9D96-954969944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067" y="1969994"/>
            <a:ext cx="3572034" cy="190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13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B39A-1C66-4C90-9E96-BEEB05F1F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33"/>
            <a:ext cx="10515600" cy="1325563"/>
          </a:xfrm>
        </p:spPr>
        <p:txBody>
          <a:bodyPr/>
          <a:lstStyle/>
          <a:p>
            <a:r>
              <a:rPr lang="en-US" sz="4000" b="1" i="1" dirty="0">
                <a:solidFill>
                  <a:srgbClr val="A932AC"/>
                </a:solidFill>
                <a:latin typeface="+mn-lt"/>
              </a:rPr>
              <a:t>Key Features</a:t>
            </a:r>
            <a:endParaRPr lang="en-US" b="1" i="1" dirty="0">
              <a:solidFill>
                <a:srgbClr val="A932AC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8CAED-0067-43D9-AA66-BBCFA4D0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C009-4B89-4ED3-B7CB-33A48FAD1AD4}" type="slidenum">
              <a:rPr lang="en-US" smtClean="0"/>
              <a:t>4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FD4BB8-5094-4ED0-AB3C-84C854920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244"/>
            <a:ext cx="11422745" cy="4832909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GB" sz="2200" b="1" dirty="0"/>
              <a:t>Product Categories: </a:t>
            </a:r>
          </a:p>
          <a:p>
            <a:r>
              <a:rPr lang="en-GB" sz="2200" dirty="0"/>
              <a:t>Men's and Women's Clothing </a:t>
            </a:r>
          </a:p>
          <a:p>
            <a:r>
              <a:rPr lang="en-GB" sz="2200" dirty="0"/>
              <a:t>Jewellery</a:t>
            </a:r>
          </a:p>
          <a:p>
            <a:r>
              <a:rPr lang="en-GB" sz="2200" dirty="0"/>
              <a:t>Electronics Items</a:t>
            </a:r>
          </a:p>
          <a:p>
            <a:pPr marL="0" indent="0" algn="l">
              <a:buNone/>
            </a:pPr>
            <a:r>
              <a:rPr lang="en-GB" sz="2200" b="1" dirty="0"/>
              <a:t>Navigation: </a:t>
            </a:r>
          </a:p>
          <a:p>
            <a:r>
              <a:rPr lang="en-GB" sz="2200" dirty="0"/>
              <a:t>Home</a:t>
            </a:r>
          </a:p>
          <a:p>
            <a:r>
              <a:rPr lang="en-GB" sz="2200" dirty="0"/>
              <a:t>Products</a:t>
            </a:r>
          </a:p>
          <a:p>
            <a:r>
              <a:rPr lang="en-GB" sz="2200" dirty="0"/>
              <a:t>About</a:t>
            </a:r>
          </a:p>
          <a:p>
            <a:r>
              <a:rPr lang="en-GB" sz="2200" dirty="0"/>
              <a:t>Contact</a:t>
            </a:r>
          </a:p>
          <a:p>
            <a:pPr marL="0" indent="0" algn="l">
              <a:buNone/>
            </a:pPr>
            <a:r>
              <a:rPr lang="en-GB" sz="2200" b="1" dirty="0"/>
              <a:t>User Functionality:</a:t>
            </a:r>
            <a:r>
              <a:rPr lang="en-GB" sz="2200" dirty="0"/>
              <a:t> </a:t>
            </a:r>
          </a:p>
          <a:p>
            <a:r>
              <a:rPr lang="en-GB" sz="2200" dirty="0"/>
              <a:t>Login</a:t>
            </a:r>
          </a:p>
          <a:p>
            <a:r>
              <a:rPr lang="en-GB" sz="2200" dirty="0"/>
              <a:t>Register</a:t>
            </a:r>
          </a:p>
          <a:p>
            <a:r>
              <a:rPr lang="en-GB" sz="2200" dirty="0"/>
              <a:t>Shopping Cart</a:t>
            </a:r>
            <a:endParaRPr lang="en-US" sz="2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EDB688-B477-4C8F-9825-2F239DB99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084" y="4714876"/>
            <a:ext cx="21621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481944-EC48-4C73-B9E0-57FEB3DF278E}"/>
              </a:ext>
            </a:extLst>
          </p:cNvPr>
          <p:cNvSpPr/>
          <p:nvPr/>
        </p:nvSpPr>
        <p:spPr>
          <a:xfrm>
            <a:off x="0" y="6284616"/>
            <a:ext cx="12192000" cy="573384"/>
          </a:xfrm>
          <a:prstGeom prst="rect">
            <a:avLst/>
          </a:prstGeom>
          <a:solidFill>
            <a:srgbClr val="A932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1B22FA-1004-45CE-A537-2256864EC8FD}"/>
              </a:ext>
            </a:extLst>
          </p:cNvPr>
          <p:cNvCxnSpPr/>
          <p:nvPr/>
        </p:nvCxnSpPr>
        <p:spPr>
          <a:xfrm>
            <a:off x="0" y="6284616"/>
            <a:ext cx="12192000" cy="0"/>
          </a:xfrm>
          <a:prstGeom prst="line">
            <a:avLst/>
          </a:prstGeom>
          <a:ln w="76200">
            <a:solidFill>
              <a:srgbClr val="7E2A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1E87BA-EDAE-4C60-864D-5F0F5E10D50C}"/>
              </a:ext>
            </a:extLst>
          </p:cNvPr>
          <p:cNvCxnSpPr/>
          <p:nvPr/>
        </p:nvCxnSpPr>
        <p:spPr>
          <a:xfrm>
            <a:off x="838200" y="1080780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AEB2A7-73C4-426F-BAAC-18E50188ECE2}"/>
              </a:ext>
            </a:extLst>
          </p:cNvPr>
          <p:cNvSpPr txBox="1"/>
          <p:nvPr/>
        </p:nvSpPr>
        <p:spPr>
          <a:xfrm>
            <a:off x="3037115" y="6325711"/>
            <a:ext cx="61177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Department of Information Engineering Technology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1F8FB6-766B-4C0F-BB1D-3D6EB4195EBB}"/>
              </a:ext>
            </a:extLst>
          </p:cNvPr>
          <p:cNvSpPr txBox="1"/>
          <p:nvPr/>
        </p:nvSpPr>
        <p:spPr>
          <a:xfrm>
            <a:off x="11066180" y="6382782"/>
            <a:ext cx="575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D7F8C009-4B89-4ED3-B7CB-33A48FAD1AD4}" type="slidenum">
              <a:rPr lang="en-US" sz="2000" b="1" smtClean="0">
                <a:solidFill>
                  <a:schemeClr val="bg1"/>
                </a:solidFill>
                <a:latin typeface="Arial Black" panose="020B0A04020102020204" pitchFamily="34" charset="0"/>
              </a:rPr>
              <a:pPr/>
              <a:t>4</a:t>
            </a:fld>
            <a:endParaRPr lang="en-US" sz="20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3074" name="Picture 2" descr="Key features - Free security icons">
            <a:extLst>
              <a:ext uri="{FF2B5EF4-FFF2-40B4-BE49-F238E27FC236}">
                <a16:creationId xmlns:a16="http://schemas.microsoft.com/office/drawing/2014/main" id="{6C1E7039-1A37-4754-A688-A2FCDF896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170" y="1729745"/>
            <a:ext cx="2521630" cy="252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02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B39A-1C66-4C90-9E96-BEEB05F1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A932AC"/>
                </a:solidFill>
                <a:latin typeface="+mn-lt"/>
              </a:rPr>
              <a:t>Technology Stack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8CAED-0067-43D9-AA66-BBCFA4D0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C009-4B89-4ED3-B7CB-33A48FAD1AD4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EDB688-B477-4C8F-9825-2F239DB99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084" y="4714876"/>
            <a:ext cx="21621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481944-EC48-4C73-B9E0-57FEB3DF278E}"/>
              </a:ext>
            </a:extLst>
          </p:cNvPr>
          <p:cNvSpPr/>
          <p:nvPr/>
        </p:nvSpPr>
        <p:spPr>
          <a:xfrm>
            <a:off x="0" y="6284616"/>
            <a:ext cx="12192000" cy="573384"/>
          </a:xfrm>
          <a:prstGeom prst="rect">
            <a:avLst/>
          </a:prstGeom>
          <a:solidFill>
            <a:srgbClr val="A932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1B22FA-1004-45CE-A537-2256864EC8FD}"/>
              </a:ext>
            </a:extLst>
          </p:cNvPr>
          <p:cNvCxnSpPr/>
          <p:nvPr/>
        </p:nvCxnSpPr>
        <p:spPr>
          <a:xfrm>
            <a:off x="0" y="6284616"/>
            <a:ext cx="12192000" cy="0"/>
          </a:xfrm>
          <a:prstGeom prst="line">
            <a:avLst/>
          </a:prstGeom>
          <a:ln w="76200">
            <a:solidFill>
              <a:srgbClr val="7E2A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1E87BA-EDAE-4C60-864D-5F0F5E10D50C}"/>
              </a:ext>
            </a:extLst>
          </p:cNvPr>
          <p:cNvCxnSpPr/>
          <p:nvPr/>
        </p:nvCxnSpPr>
        <p:spPr>
          <a:xfrm>
            <a:off x="838200" y="1436914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AEB2A7-73C4-426F-BAAC-18E50188ECE2}"/>
              </a:ext>
            </a:extLst>
          </p:cNvPr>
          <p:cNvSpPr txBox="1"/>
          <p:nvPr/>
        </p:nvSpPr>
        <p:spPr>
          <a:xfrm>
            <a:off x="3037115" y="6325711"/>
            <a:ext cx="61177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Department of Information Engineering Technology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1F8FB6-766B-4C0F-BB1D-3D6EB4195EBB}"/>
              </a:ext>
            </a:extLst>
          </p:cNvPr>
          <p:cNvSpPr txBox="1"/>
          <p:nvPr/>
        </p:nvSpPr>
        <p:spPr>
          <a:xfrm>
            <a:off x="11066180" y="6382782"/>
            <a:ext cx="575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D7F8C009-4B89-4ED3-B7CB-33A48FAD1AD4}" type="slidenum">
              <a:rPr lang="en-US" sz="2000" b="1" smtClean="0">
                <a:solidFill>
                  <a:schemeClr val="bg1"/>
                </a:solidFill>
                <a:latin typeface="Arial Black" panose="020B0A04020102020204" pitchFamily="34" charset="0"/>
              </a:rPr>
              <a:pPr/>
              <a:t>5</a:t>
            </a:fld>
            <a:endParaRPr lang="en-US" sz="20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758D72-2361-47D7-B7A3-7C1CBE5B1BAE}"/>
              </a:ext>
            </a:extLst>
          </p:cNvPr>
          <p:cNvSpPr txBox="1"/>
          <p:nvPr/>
        </p:nvSpPr>
        <p:spPr>
          <a:xfrm>
            <a:off x="838200" y="1758226"/>
            <a:ext cx="831668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700" b="1" dirty="0"/>
              <a:t>Used Technologies: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700" dirty="0"/>
              <a:t>React.js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700" dirty="0"/>
              <a:t>Redux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700" dirty="0"/>
              <a:t>API Integration</a:t>
            </a:r>
          </a:p>
          <a:p>
            <a:r>
              <a:rPr lang="en-GB" sz="2700" b="1" dirty="0"/>
              <a:t>Purpose: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700" dirty="0"/>
              <a:t>Create a seamless and responsive user experience</a:t>
            </a:r>
          </a:p>
        </p:txBody>
      </p:sp>
      <p:pic>
        <p:nvPicPr>
          <p:cNvPr id="4098" name="Picture 2" descr="React Native - Wikipedia">
            <a:extLst>
              <a:ext uri="{FF2B5EF4-FFF2-40B4-BE49-F238E27FC236}">
                <a16:creationId xmlns:a16="http://schemas.microsoft.com/office/drawing/2014/main" id="{AA9F908B-410D-4D24-B29F-4321315AA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193" y="1683118"/>
            <a:ext cx="2570227" cy="222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43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B39A-1C66-4C90-9E96-BEEB05F1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A932AC"/>
                </a:solidFill>
                <a:latin typeface="+mn-lt"/>
              </a:rPr>
              <a:t>Functionality Showcase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8CAED-0067-43D9-AA66-BBCFA4D0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C009-4B89-4ED3-B7CB-33A48FAD1AD4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481944-EC48-4C73-B9E0-57FEB3DF278E}"/>
              </a:ext>
            </a:extLst>
          </p:cNvPr>
          <p:cNvSpPr/>
          <p:nvPr/>
        </p:nvSpPr>
        <p:spPr>
          <a:xfrm>
            <a:off x="0" y="6284616"/>
            <a:ext cx="12192000" cy="573384"/>
          </a:xfrm>
          <a:prstGeom prst="rect">
            <a:avLst/>
          </a:prstGeom>
          <a:solidFill>
            <a:srgbClr val="A932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1B22FA-1004-45CE-A537-2256864EC8FD}"/>
              </a:ext>
            </a:extLst>
          </p:cNvPr>
          <p:cNvCxnSpPr/>
          <p:nvPr/>
        </p:nvCxnSpPr>
        <p:spPr>
          <a:xfrm>
            <a:off x="0" y="6284616"/>
            <a:ext cx="12192000" cy="0"/>
          </a:xfrm>
          <a:prstGeom prst="line">
            <a:avLst/>
          </a:prstGeom>
          <a:ln w="76200">
            <a:solidFill>
              <a:srgbClr val="7E2A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1E87BA-EDAE-4C60-864D-5F0F5E10D50C}"/>
              </a:ext>
            </a:extLst>
          </p:cNvPr>
          <p:cNvCxnSpPr/>
          <p:nvPr/>
        </p:nvCxnSpPr>
        <p:spPr>
          <a:xfrm>
            <a:off x="838200" y="1436914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AEB2A7-73C4-426F-BAAC-18E50188ECE2}"/>
              </a:ext>
            </a:extLst>
          </p:cNvPr>
          <p:cNvSpPr txBox="1"/>
          <p:nvPr/>
        </p:nvSpPr>
        <p:spPr>
          <a:xfrm>
            <a:off x="3037115" y="6325711"/>
            <a:ext cx="61177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Department of Information Engineering Technology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1F8FB6-766B-4C0F-BB1D-3D6EB4195EBB}"/>
              </a:ext>
            </a:extLst>
          </p:cNvPr>
          <p:cNvSpPr txBox="1"/>
          <p:nvPr/>
        </p:nvSpPr>
        <p:spPr>
          <a:xfrm>
            <a:off x="11066180" y="6382782"/>
            <a:ext cx="575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D7F8C009-4B89-4ED3-B7CB-33A48FAD1AD4}" type="slidenum">
              <a:rPr lang="en-US" sz="2000" b="1" smtClean="0">
                <a:solidFill>
                  <a:schemeClr val="bg1"/>
                </a:solidFill>
                <a:latin typeface="Arial Black" panose="020B0A04020102020204" pitchFamily="34" charset="0"/>
              </a:rPr>
              <a:pPr/>
              <a:t>6</a:t>
            </a:fld>
            <a:endParaRPr lang="en-US" sz="20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EDB688-B477-4C8F-9825-2F239DB99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084" y="4714876"/>
            <a:ext cx="21621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DDE3B9-379E-4AA5-9AAE-A9612E5CC0A7}"/>
              </a:ext>
            </a:extLst>
          </p:cNvPr>
          <p:cNvSpPr txBox="1"/>
          <p:nvPr/>
        </p:nvSpPr>
        <p:spPr>
          <a:xfrm>
            <a:off x="838200" y="1731782"/>
            <a:ext cx="804591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700" b="1" dirty="0"/>
              <a:t>Product Listing: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/>
              <a:t>Categorized and dynamically fetched from API</a:t>
            </a:r>
          </a:p>
          <a:p>
            <a:r>
              <a:rPr lang="en-GB" sz="2700" b="1" dirty="0"/>
              <a:t>Cart Functionality:</a:t>
            </a:r>
            <a:r>
              <a:rPr lang="en-GB" sz="27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/>
              <a:t>Real-time updates using Redux</a:t>
            </a:r>
          </a:p>
          <a:p>
            <a:r>
              <a:rPr lang="en-GB" sz="2700" b="1" dirty="0"/>
              <a:t>Login and Registration:</a:t>
            </a:r>
            <a:r>
              <a:rPr lang="en-GB" sz="27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/>
              <a:t>Secure authentication with Redux state management</a:t>
            </a:r>
          </a:p>
        </p:txBody>
      </p:sp>
      <p:pic>
        <p:nvPicPr>
          <p:cNvPr id="5122" name="Picture 2" descr="Functionality Icon Images – Browse 4,879 Stock Photos, Vectors, and Video |  Adobe Stock">
            <a:extLst>
              <a:ext uri="{FF2B5EF4-FFF2-40B4-BE49-F238E27FC236}">
                <a16:creationId xmlns:a16="http://schemas.microsoft.com/office/drawing/2014/main" id="{5C68762E-4284-4F5C-9DFF-D480CEE7C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76" t="826" r="3097" b="11556"/>
          <a:stretch/>
        </p:blipFill>
        <p:spPr bwMode="auto">
          <a:xfrm>
            <a:off x="8884118" y="1690688"/>
            <a:ext cx="2694598" cy="239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65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B39A-1C66-4C90-9E96-BEEB05F1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A932AC"/>
                </a:solidFill>
                <a:latin typeface="+mn-lt"/>
              </a:rPr>
              <a:t>Responsive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8CAED-0067-43D9-AA66-BBCFA4D0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C009-4B89-4ED3-B7CB-33A48FAD1AD4}" type="slidenum">
              <a:rPr lang="en-US" smtClean="0"/>
              <a:t>7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FD4BB8-5094-4ED0-AB3C-84C854920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1678"/>
            <a:ext cx="7622406" cy="4176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i="0" dirty="0">
                <a:effectLst/>
              </a:rPr>
              <a:t>Mobile-Friendly: </a:t>
            </a:r>
          </a:p>
          <a:p>
            <a:r>
              <a:rPr lang="en-GB" sz="2400" i="0" dirty="0">
                <a:effectLst/>
              </a:rPr>
              <a:t>Responsive design for optimal viewing on various devices</a:t>
            </a:r>
          </a:p>
          <a:p>
            <a:pPr marL="0" indent="0">
              <a:buNone/>
            </a:pPr>
            <a:r>
              <a:rPr lang="en-GB" sz="2400" b="1" i="0" dirty="0">
                <a:effectLst/>
              </a:rPr>
              <a:t>Implementation: </a:t>
            </a:r>
          </a:p>
          <a:p>
            <a:r>
              <a:rPr lang="en-GB" sz="2400" i="0" dirty="0">
                <a:effectLst/>
              </a:rPr>
              <a:t>Use of media queries and responsive components</a:t>
            </a:r>
            <a:endParaRPr lang="en-US" sz="2200" i="0" dirty="0">
              <a:effectLst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EDB688-B477-4C8F-9825-2F239DB99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084" y="4714876"/>
            <a:ext cx="21621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481944-EC48-4C73-B9E0-57FEB3DF278E}"/>
              </a:ext>
            </a:extLst>
          </p:cNvPr>
          <p:cNvSpPr/>
          <p:nvPr/>
        </p:nvSpPr>
        <p:spPr>
          <a:xfrm>
            <a:off x="0" y="6284616"/>
            <a:ext cx="12192000" cy="573384"/>
          </a:xfrm>
          <a:prstGeom prst="rect">
            <a:avLst/>
          </a:prstGeom>
          <a:solidFill>
            <a:srgbClr val="A932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1B22FA-1004-45CE-A537-2256864EC8FD}"/>
              </a:ext>
            </a:extLst>
          </p:cNvPr>
          <p:cNvCxnSpPr/>
          <p:nvPr/>
        </p:nvCxnSpPr>
        <p:spPr>
          <a:xfrm>
            <a:off x="0" y="6284616"/>
            <a:ext cx="12192000" cy="0"/>
          </a:xfrm>
          <a:prstGeom prst="line">
            <a:avLst/>
          </a:prstGeom>
          <a:ln w="76200">
            <a:solidFill>
              <a:srgbClr val="7E2A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1E87BA-EDAE-4C60-864D-5F0F5E10D50C}"/>
              </a:ext>
            </a:extLst>
          </p:cNvPr>
          <p:cNvCxnSpPr/>
          <p:nvPr/>
        </p:nvCxnSpPr>
        <p:spPr>
          <a:xfrm>
            <a:off x="838200" y="1436914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AEB2A7-73C4-426F-BAAC-18E50188ECE2}"/>
              </a:ext>
            </a:extLst>
          </p:cNvPr>
          <p:cNvSpPr txBox="1"/>
          <p:nvPr/>
        </p:nvSpPr>
        <p:spPr>
          <a:xfrm>
            <a:off x="3037115" y="6325711"/>
            <a:ext cx="61177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Department of Information Engineering Technology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1F8FB6-766B-4C0F-BB1D-3D6EB4195EBB}"/>
              </a:ext>
            </a:extLst>
          </p:cNvPr>
          <p:cNvSpPr txBox="1"/>
          <p:nvPr/>
        </p:nvSpPr>
        <p:spPr>
          <a:xfrm>
            <a:off x="11066180" y="6382782"/>
            <a:ext cx="575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D7F8C009-4B89-4ED3-B7CB-33A48FAD1AD4}" type="slidenum">
              <a:rPr lang="en-US" sz="2000" b="1" smtClean="0">
                <a:solidFill>
                  <a:schemeClr val="bg1"/>
                </a:solidFill>
                <a:latin typeface="Arial Black" panose="020B0A04020102020204" pitchFamily="34" charset="0"/>
              </a:rPr>
              <a:pPr/>
              <a:t>7</a:t>
            </a:fld>
            <a:endParaRPr lang="en-US" sz="20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146" name="Picture 2" descr="What is Responsive Design? — updated 2023 | IxDF">
            <a:extLst>
              <a:ext uri="{FF2B5EF4-FFF2-40B4-BE49-F238E27FC236}">
                <a16:creationId xmlns:a16="http://schemas.microsoft.com/office/drawing/2014/main" id="{C5A4C2A4-CC06-4B52-94AA-64C9C8122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832" y="3820085"/>
            <a:ext cx="5528335" cy="211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893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88EEB92-41A2-4A79-9680-558FBDAB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i="1" dirty="0">
                <a:solidFill>
                  <a:srgbClr val="A932AC"/>
                </a:solidFill>
                <a:latin typeface="+mn-lt"/>
              </a:rPr>
              <a:t>Conclusion and Future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F23DB6EB-9FE0-4D68-BBA4-1DD4EAD5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F8C009-4B89-4ED3-B7CB-33A48FAD1AD4}" type="slidenum">
              <a:rPr lang="en-US" smtClean="0"/>
              <a:t>8</a:t>
            </a:fld>
            <a:endParaRPr lang="en-US"/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53423F28-579D-467D-90EF-456A9AE5C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1678"/>
            <a:ext cx="7497278" cy="417614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sz="2200" b="1" i="0" dirty="0">
                <a:effectLst/>
              </a:rPr>
              <a:t>Lessons Learned: </a:t>
            </a:r>
          </a:p>
          <a:p>
            <a:r>
              <a:rPr lang="en-GB" sz="2200" i="0" dirty="0">
                <a:effectLst/>
              </a:rPr>
              <a:t>Overcoming challenges and gaining insights</a:t>
            </a:r>
          </a:p>
          <a:p>
            <a:pPr marL="0" indent="0" algn="l">
              <a:buNone/>
            </a:pPr>
            <a:r>
              <a:rPr lang="en-GB" sz="2200" b="1" i="0" dirty="0">
                <a:effectLst/>
              </a:rPr>
              <a:t>Future Improvements: </a:t>
            </a:r>
          </a:p>
          <a:p>
            <a:r>
              <a:rPr lang="en-GB" sz="2200" i="0" dirty="0">
                <a:effectLst/>
              </a:rPr>
              <a:t>Enhancements and potential features for future development</a:t>
            </a:r>
            <a:endParaRPr lang="en-US" sz="2200" i="0" dirty="0">
              <a:effectLst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57DBD828-1E15-4A58-A89D-08643CD2B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084" y="4714876"/>
            <a:ext cx="21621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D442CDF-38BD-45DB-85F2-45C7BF98913C}"/>
              </a:ext>
            </a:extLst>
          </p:cNvPr>
          <p:cNvSpPr/>
          <p:nvPr/>
        </p:nvSpPr>
        <p:spPr>
          <a:xfrm>
            <a:off x="0" y="6284616"/>
            <a:ext cx="12192000" cy="573384"/>
          </a:xfrm>
          <a:prstGeom prst="rect">
            <a:avLst/>
          </a:prstGeom>
          <a:solidFill>
            <a:srgbClr val="A932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4B6521-A4DA-4BED-9E17-9DD760D4AD80}"/>
              </a:ext>
            </a:extLst>
          </p:cNvPr>
          <p:cNvCxnSpPr/>
          <p:nvPr/>
        </p:nvCxnSpPr>
        <p:spPr>
          <a:xfrm>
            <a:off x="0" y="6284616"/>
            <a:ext cx="12192000" cy="0"/>
          </a:xfrm>
          <a:prstGeom prst="line">
            <a:avLst/>
          </a:prstGeom>
          <a:ln w="76200">
            <a:solidFill>
              <a:srgbClr val="7E2A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16215B-46F2-412B-9882-17E445450150}"/>
              </a:ext>
            </a:extLst>
          </p:cNvPr>
          <p:cNvCxnSpPr/>
          <p:nvPr/>
        </p:nvCxnSpPr>
        <p:spPr>
          <a:xfrm>
            <a:off x="838200" y="1436914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B997E6-4244-4F83-B29F-49376EDF600C}"/>
              </a:ext>
            </a:extLst>
          </p:cNvPr>
          <p:cNvSpPr txBox="1"/>
          <p:nvPr/>
        </p:nvSpPr>
        <p:spPr>
          <a:xfrm>
            <a:off x="3037115" y="6325711"/>
            <a:ext cx="61177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Department of Information Engineering Technology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06A98D-40C3-4B23-BF4F-80718B9445B3}"/>
              </a:ext>
            </a:extLst>
          </p:cNvPr>
          <p:cNvSpPr txBox="1"/>
          <p:nvPr/>
        </p:nvSpPr>
        <p:spPr>
          <a:xfrm>
            <a:off x="11066180" y="6382782"/>
            <a:ext cx="575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D7F8C009-4B89-4ED3-B7CB-33A48FAD1AD4}" type="slidenum">
              <a:rPr lang="en-US" sz="2000" b="1" smtClean="0">
                <a:solidFill>
                  <a:schemeClr val="bg1"/>
                </a:solidFill>
                <a:latin typeface="Arial Black" panose="020B0A04020102020204" pitchFamily="34" charset="0"/>
              </a:rPr>
              <a:pPr/>
              <a:t>8</a:t>
            </a:fld>
            <a:endParaRPr lang="en-US" sz="20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7170" name="Picture 2" descr="Conclusion And Communication: Success Within Criminal Investigations">
            <a:extLst>
              <a:ext uri="{FF2B5EF4-FFF2-40B4-BE49-F238E27FC236}">
                <a16:creationId xmlns:a16="http://schemas.microsoft.com/office/drawing/2014/main" id="{3B9E4258-13FF-4929-A78A-A55B86548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374" y="3941641"/>
            <a:ext cx="4033988" cy="227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40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B39A-1C66-4C90-9E96-BEEB05F1F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8417"/>
            <a:ext cx="10515600" cy="1325563"/>
          </a:xfrm>
        </p:spPr>
        <p:txBody>
          <a:bodyPr/>
          <a:lstStyle/>
          <a:p>
            <a:r>
              <a:rPr lang="en-US" sz="4000" b="1" i="1" dirty="0">
                <a:solidFill>
                  <a:srgbClr val="A932AC"/>
                </a:solidFill>
                <a:latin typeface="+mn-lt"/>
              </a:rPr>
              <a:t>References</a:t>
            </a:r>
            <a:endParaRPr lang="en-US" b="1" i="1" dirty="0">
              <a:solidFill>
                <a:srgbClr val="A932AC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8CAED-0067-43D9-AA66-BBCFA4D0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C009-4B89-4ED3-B7CB-33A48FAD1AD4}" type="slidenum">
              <a:rPr lang="en-US" smtClean="0"/>
              <a:t>9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FD4BB8-5094-4ED0-AB3C-84C854920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1205"/>
            <a:ext cx="9569416" cy="5214869"/>
          </a:xfrm>
        </p:spPr>
        <p:txBody>
          <a:bodyPr>
            <a:normAutofit fontScale="85000" lnSpcReduction="20000"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2292985" algn="l"/>
              </a:tabLst>
            </a:pPr>
            <a:r>
              <a:rPr lang="en-GB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1-React.js Documentation: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2292985" algn="l"/>
              </a:tabLst>
            </a:pPr>
            <a:r>
              <a:rPr lang="en-GB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Reference: React Documentation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2292985" algn="l"/>
              </a:tabLst>
            </a:pPr>
            <a:r>
              <a:rPr lang="en-GB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How it's used: "We extensively referred to the React.js documentation for understanding component lifecycles, state management, and best practices in building modular user interfaces."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2292985" algn="l"/>
              </a:tabLst>
            </a:pPr>
            <a:r>
              <a:rPr lang="en-GB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2-Redux Documentation: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2292985" algn="l"/>
              </a:tabLst>
            </a:pPr>
            <a:r>
              <a:rPr lang="en-GB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Reference: Redux Documentation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2292985" algn="l"/>
              </a:tabLst>
            </a:pPr>
            <a:r>
              <a:rPr lang="en-GB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How it's used: "Our implementation of Redux for state management was guided by the official Redux documentation, helping us maintain a predictable state container for efficient data flow."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2292985" algn="l"/>
              </a:tabLst>
            </a:pPr>
            <a:r>
              <a:rPr lang="en-GB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3-API Integration Guide: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2292985" algn="l"/>
              </a:tabLst>
            </a:pPr>
            <a:r>
              <a:rPr lang="en-GB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Reference: API Integration Guide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2292985" algn="l"/>
              </a:tabLst>
            </a:pPr>
            <a:r>
              <a:rPr lang="en-GB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How it's used: "For real-time product updates, we followed a comprehensive guide on API integration, utilizing Fetch and </a:t>
            </a:r>
            <a:r>
              <a:rPr lang="en-GB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Axios</a:t>
            </a:r>
            <a:r>
              <a:rPr lang="en-GB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in our React application."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2292985" algn="l"/>
              </a:tabLst>
            </a:pPr>
            <a:r>
              <a:rPr lang="en-GB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4-Responsive Design Principles: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2292985" algn="l"/>
              </a:tabLst>
            </a:pPr>
            <a:r>
              <a:rPr lang="en-GB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Reference: Responsive Web Design - A List Apart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2292985" algn="l"/>
              </a:tabLst>
            </a:pPr>
            <a:r>
              <a:rPr lang="en-GB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How it's used: "Our focus on responsive design was inspired by the principles outlined in the 'Responsive Web Design' article from A List Apart, ensuring an optimal user experience across devices."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2292985" algn="l"/>
              </a:tabLst>
            </a:pPr>
            <a:r>
              <a:rPr lang="en-GB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5-Project Organization: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2292985" algn="l"/>
              </a:tabLst>
            </a:pPr>
            <a:r>
              <a:rPr lang="en-GB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Reference: Structuring Projects and Naming Components in React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2292985" algn="l"/>
              </a:tabLst>
            </a:pPr>
            <a:r>
              <a:rPr lang="en-GB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How it's used: "To maintain a scalable project structure, we followed insights from an article on structuring projects and naming components in React, allowing for easy maintenance and future expansion."</a:t>
            </a:r>
            <a:endParaRPr lang="en-US" sz="2400" dirty="0"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EDB688-B477-4C8F-9825-2F239DB99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084" y="4714876"/>
            <a:ext cx="21621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481944-EC48-4C73-B9E0-57FEB3DF278E}"/>
              </a:ext>
            </a:extLst>
          </p:cNvPr>
          <p:cNvSpPr/>
          <p:nvPr/>
        </p:nvSpPr>
        <p:spPr>
          <a:xfrm>
            <a:off x="0" y="6284616"/>
            <a:ext cx="12192000" cy="573384"/>
          </a:xfrm>
          <a:prstGeom prst="rect">
            <a:avLst/>
          </a:prstGeom>
          <a:solidFill>
            <a:srgbClr val="A932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1B22FA-1004-45CE-A537-2256864EC8FD}"/>
              </a:ext>
            </a:extLst>
          </p:cNvPr>
          <p:cNvCxnSpPr/>
          <p:nvPr/>
        </p:nvCxnSpPr>
        <p:spPr>
          <a:xfrm>
            <a:off x="0" y="6284616"/>
            <a:ext cx="12192000" cy="0"/>
          </a:xfrm>
          <a:prstGeom prst="line">
            <a:avLst/>
          </a:prstGeom>
          <a:ln w="76200">
            <a:solidFill>
              <a:srgbClr val="7E2A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1E87BA-EDAE-4C60-864D-5F0F5E10D50C}"/>
              </a:ext>
            </a:extLst>
          </p:cNvPr>
          <p:cNvCxnSpPr/>
          <p:nvPr/>
        </p:nvCxnSpPr>
        <p:spPr>
          <a:xfrm>
            <a:off x="838200" y="820897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AEB2A7-73C4-426F-BAAC-18E50188ECE2}"/>
              </a:ext>
            </a:extLst>
          </p:cNvPr>
          <p:cNvSpPr txBox="1"/>
          <p:nvPr/>
        </p:nvSpPr>
        <p:spPr>
          <a:xfrm>
            <a:off x="3037115" y="6325711"/>
            <a:ext cx="61177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Department of Information Engineering Technology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1F8FB6-766B-4C0F-BB1D-3D6EB4195EBB}"/>
              </a:ext>
            </a:extLst>
          </p:cNvPr>
          <p:cNvSpPr txBox="1"/>
          <p:nvPr/>
        </p:nvSpPr>
        <p:spPr>
          <a:xfrm>
            <a:off x="11066180" y="6382782"/>
            <a:ext cx="575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D7F8C009-4B89-4ED3-B7CB-33A48FAD1AD4}" type="slidenum">
              <a:rPr lang="en-US" sz="2000" b="1" smtClean="0">
                <a:solidFill>
                  <a:schemeClr val="bg1"/>
                </a:solidFill>
                <a:latin typeface="Arial Black" panose="020B0A04020102020204" pitchFamily="34" charset="0"/>
              </a:rPr>
              <a:pPr/>
              <a:t>9</a:t>
            </a:fld>
            <a:endParaRPr lang="en-US" sz="20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960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493</Words>
  <Application>Microsoft Office PowerPoint</Application>
  <PresentationFormat>Widescreen</PresentationFormat>
  <Paragraphs>110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Andalus</vt:lpstr>
      <vt:lpstr>Arial</vt:lpstr>
      <vt:lpstr>Arial Black</vt:lpstr>
      <vt:lpstr>Bahnschrift SemiBold</vt:lpstr>
      <vt:lpstr>Calibri</vt:lpstr>
      <vt:lpstr>Calibri Light</vt:lpstr>
      <vt:lpstr>Times New Roman</vt:lpstr>
      <vt:lpstr>Wingdings</vt:lpstr>
      <vt:lpstr>Office Theme</vt:lpstr>
      <vt:lpstr>Project TITLE  ShopVista-Your Ultimate Shopping Destination</vt:lpstr>
      <vt:lpstr>Overview</vt:lpstr>
      <vt:lpstr>Objectives</vt:lpstr>
      <vt:lpstr>Key Features</vt:lpstr>
      <vt:lpstr>Technology Stack</vt:lpstr>
      <vt:lpstr>Functionality Showcase</vt:lpstr>
      <vt:lpstr>Responsive Design</vt:lpstr>
      <vt:lpstr>Conclusion and Future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TITLE</dc:title>
  <dc:creator>Abdul Qayyum</dc:creator>
  <cp:lastModifiedBy>Muhammad Uzair</cp:lastModifiedBy>
  <cp:revision>24</cp:revision>
  <dcterms:created xsi:type="dcterms:W3CDTF">2023-11-01T15:40:51Z</dcterms:created>
  <dcterms:modified xsi:type="dcterms:W3CDTF">2023-12-09T07:02:13Z</dcterms:modified>
</cp:coreProperties>
</file>