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c5e4b684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c5e4b68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c5e4b684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c5e4b68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c5e4b6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c5e4b68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c5e4b68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c5e4b68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5e4b68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5e4b68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5e4b68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5e4b68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c5e4b68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c5e4b68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5e4b68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5e4b68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5e4b684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5e4b684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c5e4b68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c5e4b68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Intro+Plotting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a:t>
            </a:r>
            <a:r>
              <a:rPr lang="en"/>
              <a:t>Plotting</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For regression we do plot the target variable on an axis so for regression plots</a:t>
            </a:r>
            <a:endParaRPr>
              <a:solidFill>
                <a:schemeClr val="dk1"/>
              </a:solidFill>
            </a:endParaRPr>
          </a:p>
          <a:p>
            <a:pPr indent="-342900" lvl="0" marL="457200" rtl="0" algn="l">
              <a:spcBef>
                <a:spcPts val="1200"/>
              </a:spcBef>
              <a:spcAft>
                <a:spcPts val="0"/>
              </a:spcAft>
              <a:buClr>
                <a:schemeClr val="dk1"/>
              </a:buClr>
              <a:buSzPts val="1800"/>
              <a:buAutoNum type="arabicParenR"/>
            </a:pPr>
            <a:r>
              <a:rPr lang="en">
                <a:solidFill>
                  <a:schemeClr val="dk1"/>
                </a:solidFill>
              </a:rPr>
              <a:t>For a single feature, it will be a 2D plot</a:t>
            </a:r>
            <a:endParaRPr>
              <a:solidFill>
                <a:schemeClr val="dk1"/>
              </a:solidFill>
            </a:endParaRPr>
          </a:p>
          <a:p>
            <a:pPr indent="-342900" lvl="0" marL="457200" rtl="0" algn="l">
              <a:spcBef>
                <a:spcPts val="0"/>
              </a:spcBef>
              <a:spcAft>
                <a:spcPts val="0"/>
              </a:spcAft>
              <a:buClr>
                <a:schemeClr val="dk1"/>
              </a:buClr>
              <a:buSzPts val="1800"/>
              <a:buAutoNum type="arabicParenR"/>
            </a:pPr>
            <a:r>
              <a:rPr lang="en">
                <a:solidFill>
                  <a:schemeClr val="dk1"/>
                </a:solidFill>
              </a:rPr>
              <a:t>For 2 features it would be a 3D plot</a:t>
            </a:r>
            <a:endParaRPr>
              <a:solidFill>
                <a:schemeClr val="dk1"/>
              </a:solidFill>
            </a:endParaRPr>
          </a:p>
          <a:p>
            <a:pPr indent="0" lvl="0" marL="457200" rtl="0" algn="l">
              <a:spcBef>
                <a:spcPts val="1200"/>
              </a:spcBef>
              <a:spcAft>
                <a:spcPts val="1200"/>
              </a:spcAft>
              <a:buNone/>
            </a:pPr>
            <a:r>
              <a:rPr lang="en">
                <a:solidFill>
                  <a:schemeClr val="dk1"/>
                </a:solidFill>
              </a:rPr>
              <a:t>And </a:t>
            </a:r>
            <a:r>
              <a:rPr lang="en">
                <a:solidFill>
                  <a:schemeClr val="dk1"/>
                </a:solidFill>
              </a:rPr>
              <a:t>that's</a:t>
            </a:r>
            <a:r>
              <a:rPr lang="en">
                <a:solidFill>
                  <a:schemeClr val="dk1"/>
                </a:solidFill>
              </a:rPr>
              <a:t> it. You cannot make any plot for features&gt;2</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Regression </a:t>
            </a:r>
            <a:r>
              <a:rPr lang="en"/>
              <a:t>Plotting</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		Data									The Plot</a:t>
            </a:r>
            <a:endParaRPr>
              <a:solidFill>
                <a:schemeClr val="dk1"/>
              </a:solidFill>
            </a:endParaRPr>
          </a:p>
        </p:txBody>
      </p:sp>
      <p:pic>
        <p:nvPicPr>
          <p:cNvPr id="119" name="Google Shape;119;p23"/>
          <p:cNvPicPr preferRelativeResize="0"/>
          <p:nvPr/>
        </p:nvPicPr>
        <p:blipFill>
          <a:blip r:embed="rId3">
            <a:alphaModFix/>
          </a:blip>
          <a:stretch>
            <a:fillRect/>
          </a:stretch>
        </p:blipFill>
        <p:spPr>
          <a:xfrm>
            <a:off x="531713" y="1909375"/>
            <a:ext cx="2371725" cy="1695450"/>
          </a:xfrm>
          <a:prstGeom prst="rect">
            <a:avLst/>
          </a:prstGeom>
          <a:noFill/>
          <a:ln>
            <a:noFill/>
          </a:ln>
        </p:spPr>
      </p:pic>
      <p:pic>
        <p:nvPicPr>
          <p:cNvPr id="120" name="Google Shape;120;p23"/>
          <p:cNvPicPr preferRelativeResize="0"/>
          <p:nvPr/>
        </p:nvPicPr>
        <p:blipFill>
          <a:blip r:embed="rId4">
            <a:alphaModFix/>
          </a:blip>
          <a:stretch>
            <a:fillRect/>
          </a:stretch>
        </p:blipFill>
        <p:spPr>
          <a:xfrm>
            <a:off x="4572000" y="1655888"/>
            <a:ext cx="4201299" cy="315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Machine Learning is divided into 3 types</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Supervised Learning(Data(X) with labels(y))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Classification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Regression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Unsupervised Learning(Only Data(X) and no labels(y))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Clustering</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Decomposition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Reinforcement</a:t>
            </a:r>
            <a:r>
              <a:rPr lang="en">
                <a:solidFill>
                  <a:schemeClr val="dk1"/>
                </a:solidFill>
              </a:rPr>
              <a:t> or Semi Supervised(Data(X) and labels(y), Model learns on its own via rewards and punishments(See its explanation in Psychology)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Supervised Learning consists of learning the relation/mapping/function between the Data X(Can be images, videos, audio, raw data) and y(The target variable)</a:t>
            </a:r>
            <a:endParaRPr>
              <a:solidFill>
                <a:schemeClr val="dk1"/>
              </a:solidFill>
            </a:endParaRPr>
          </a:p>
          <a:p>
            <a:pPr indent="0" lvl="0" marL="0" rtl="0" algn="l">
              <a:spcBef>
                <a:spcPts val="1200"/>
              </a:spcBef>
              <a:spcAft>
                <a:spcPts val="0"/>
              </a:spcAft>
              <a:buNone/>
            </a:pPr>
            <a:r>
              <a:rPr lang="en">
                <a:solidFill>
                  <a:schemeClr val="dk1"/>
                </a:solidFill>
              </a:rPr>
              <a:t>This relation or mapping is then used to predict y for any/future values of X that come up</a:t>
            </a:r>
            <a:endParaRPr>
              <a:solidFill>
                <a:schemeClr val="dk1"/>
              </a:solidFill>
            </a:endParaRPr>
          </a:p>
          <a:p>
            <a:pPr indent="0" lvl="0" marL="0" rtl="0" algn="l">
              <a:spcBef>
                <a:spcPts val="1200"/>
              </a:spcBef>
              <a:spcAft>
                <a:spcPts val="1200"/>
              </a:spcAft>
              <a:buNone/>
            </a:pPr>
            <a:r>
              <a:rPr lang="en">
                <a:solidFill>
                  <a:schemeClr val="dk1"/>
                </a:solidFill>
              </a:rPr>
              <a:t>This is the </a:t>
            </a:r>
            <a:r>
              <a:rPr lang="en">
                <a:solidFill>
                  <a:schemeClr val="dk1"/>
                </a:solidFill>
              </a:rPr>
              <a:t>traditional</a:t>
            </a:r>
            <a:r>
              <a:rPr lang="en">
                <a:solidFill>
                  <a:schemeClr val="dk1"/>
                </a:solidFill>
              </a:rPr>
              <a:t> </a:t>
            </a:r>
            <a:r>
              <a:rPr lang="en">
                <a:solidFill>
                  <a:schemeClr val="dk1"/>
                </a:solidFill>
              </a:rPr>
              <a:t>Machine</a:t>
            </a:r>
            <a:r>
              <a:rPr lang="en">
                <a:solidFill>
                  <a:schemeClr val="dk1"/>
                </a:solidFill>
              </a:rPr>
              <a:t> Learning everyone is </a:t>
            </a:r>
            <a:r>
              <a:rPr lang="en">
                <a:solidFill>
                  <a:schemeClr val="dk1"/>
                </a:solidFill>
              </a:rPr>
              <a:t>familiar</a:t>
            </a:r>
            <a:r>
              <a:rPr lang="en">
                <a:solidFill>
                  <a:schemeClr val="dk1"/>
                </a:solidFill>
              </a:rPr>
              <a:t> with or starts with in his/her career.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supervised learning if the target variable is guaranteed to have discrete values for the data that you have then that problem is called a </a:t>
            </a:r>
            <a:r>
              <a:rPr lang="en">
                <a:solidFill>
                  <a:schemeClr val="dk1"/>
                </a:solidFill>
              </a:rPr>
              <a:t>classification</a:t>
            </a:r>
            <a:r>
              <a:rPr lang="en">
                <a:solidFill>
                  <a:schemeClr val="dk1"/>
                </a:solidFill>
              </a:rPr>
              <a:t> problem. E.g the target variable can be animal(lion, tiger whatever), age bracket(10-20,20-30), Gender(M,F) etc</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74" name="Google Shape;74;p16"/>
          <p:cNvPicPr preferRelativeResize="0"/>
          <p:nvPr/>
        </p:nvPicPr>
        <p:blipFill rotWithShape="1">
          <a:blip r:embed="rId3">
            <a:alphaModFix/>
          </a:blip>
          <a:srcRect b="11579" l="0" r="0" t="26029"/>
          <a:stretch/>
        </p:blipFill>
        <p:spPr>
          <a:xfrm>
            <a:off x="1192675" y="2854400"/>
            <a:ext cx="6610350" cy="201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However if the target variable has </a:t>
            </a:r>
            <a:r>
              <a:rPr lang="en">
                <a:solidFill>
                  <a:schemeClr val="dk1"/>
                </a:solidFill>
              </a:rPr>
              <a:t>continuous</a:t>
            </a:r>
            <a:r>
              <a:rPr lang="en">
                <a:solidFill>
                  <a:schemeClr val="dk1"/>
                </a:solidFill>
              </a:rPr>
              <a:t> values which can range from infinity to -infinity then that problem is called a regression problem e.g Age, Salary, Experience.</a:t>
            </a:r>
            <a:endParaRPr>
              <a:solidFill>
                <a:schemeClr val="dk1"/>
              </a:solidFill>
            </a:endParaRPr>
          </a:p>
          <a:p>
            <a:pPr indent="0" lvl="0" marL="0" rtl="0" algn="l">
              <a:spcBef>
                <a:spcPts val="1200"/>
              </a:spcBef>
              <a:spcAft>
                <a:spcPts val="1200"/>
              </a:spcAft>
              <a:buNone/>
            </a:pPr>
            <a:r>
              <a:rPr b="1" lang="en">
                <a:solidFill>
                  <a:schemeClr val="dk1"/>
                </a:solidFill>
              </a:rPr>
              <a:t>Note that you cannot always say that the target variable is a </a:t>
            </a:r>
            <a:r>
              <a:rPr b="1" lang="en">
                <a:solidFill>
                  <a:schemeClr val="dk1"/>
                </a:solidFill>
              </a:rPr>
              <a:t>classification or regression</a:t>
            </a:r>
            <a:r>
              <a:rPr b="1" lang="en">
                <a:solidFill>
                  <a:schemeClr val="dk1"/>
                </a:solidFill>
              </a:rPr>
              <a:t> variable just by looking at its name. You have to observe the data e.g Experience can have the values of Junior, Associate, Senior or can have the number of years as experience. So do observe the data before making a conclusion.</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 Note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en">
                <a:solidFill>
                  <a:schemeClr val="dk1"/>
                </a:solidFill>
              </a:rPr>
              <a:t>Note that you cannot always say that the target variable is a classification or regression variable just by looking at its name. You have to observe the data e.g Experience can have the values of Junior, Associate, Senior or can have the number of years as experience. So do observe the data before making a conclusion.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9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small intro to plotting </a:t>
            </a:r>
            <a:r>
              <a:rPr lang="en"/>
              <a:t>Classification/</a:t>
            </a:r>
            <a:r>
              <a:rPr lang="en"/>
              <a:t>Regression Probs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Plotting </a:t>
            </a:r>
            <a:r>
              <a:rPr lang="en">
                <a:solidFill>
                  <a:schemeClr val="dk1"/>
                </a:solidFill>
              </a:rPr>
              <a:t>classification</a:t>
            </a:r>
            <a:r>
              <a:rPr lang="en">
                <a:solidFill>
                  <a:schemeClr val="dk1"/>
                </a:solidFill>
              </a:rPr>
              <a:t> and regression problems is different from one another. Its simple with one key difference</a:t>
            </a:r>
            <a:endParaRPr>
              <a:solidFill>
                <a:schemeClr val="dk1"/>
              </a:solidFill>
            </a:endParaRPr>
          </a:p>
          <a:p>
            <a:pPr indent="0" lvl="0" marL="0" rtl="0" algn="l">
              <a:spcBef>
                <a:spcPts val="1200"/>
              </a:spcBef>
              <a:spcAft>
                <a:spcPts val="0"/>
              </a:spcAft>
              <a:buNone/>
            </a:pPr>
            <a:r>
              <a:rPr b="1" lang="en">
                <a:solidFill>
                  <a:schemeClr val="dk1"/>
                </a:solidFill>
              </a:rPr>
              <a:t>You do not plot the target in Classification problems. The class(category) of a respective sample can be shown with a distinct color with a legend telling which class it belongs to</a:t>
            </a:r>
            <a:endParaRPr b="1">
              <a:solidFill>
                <a:schemeClr val="dk1"/>
              </a:solidFill>
            </a:endParaRPr>
          </a:p>
          <a:p>
            <a:pPr indent="0" lvl="0" marL="0" rtl="0" algn="l">
              <a:spcBef>
                <a:spcPts val="1200"/>
              </a:spcBef>
              <a:spcAft>
                <a:spcPts val="1200"/>
              </a:spcAft>
              <a:buNone/>
            </a:pPr>
            <a:r>
              <a:rPr b="1" lang="en">
                <a:solidFill>
                  <a:schemeClr val="dk1"/>
                </a:solidFill>
              </a:rPr>
              <a:t>However in case of Regression, you have to plot the target variable in an axis because it is a </a:t>
            </a:r>
            <a:r>
              <a:rPr b="1" lang="en">
                <a:solidFill>
                  <a:schemeClr val="dk1"/>
                </a:solidFill>
              </a:rPr>
              <a:t>continuous</a:t>
            </a:r>
            <a:r>
              <a:rPr b="1" lang="en">
                <a:solidFill>
                  <a:schemeClr val="dk1"/>
                </a:solidFill>
              </a:rPr>
              <a:t> variable and can be any value</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Plotting</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we now know that we do not plot the target variable on any axis, we can say that for</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One feature, the plot can be shown via a line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For two features a 2D plot and</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For three features a 3D plot</a:t>
            </a:r>
            <a:endParaRPr>
              <a:solidFill>
                <a:schemeClr val="dk1"/>
              </a:solidFill>
            </a:endParaRPr>
          </a:p>
          <a:p>
            <a:pPr indent="0" lvl="0" marL="457200" rtl="0" algn="l">
              <a:spcBef>
                <a:spcPts val="1200"/>
              </a:spcBef>
              <a:spcAft>
                <a:spcPts val="1200"/>
              </a:spcAft>
              <a:buNone/>
            </a:pPr>
            <a:r>
              <a:rPr lang="en">
                <a:solidFill>
                  <a:schemeClr val="dk1"/>
                </a:solidFill>
              </a:rPr>
              <a:t>Unfortunately</a:t>
            </a:r>
            <a:r>
              <a:rPr lang="en">
                <a:solidFill>
                  <a:schemeClr val="dk1"/>
                </a:solidFill>
              </a:rPr>
              <a:t> you cannot plot a </a:t>
            </a:r>
            <a:r>
              <a:rPr lang="en">
                <a:solidFill>
                  <a:schemeClr val="dk1"/>
                </a:solidFill>
              </a:rPr>
              <a:t>classification</a:t>
            </a:r>
            <a:r>
              <a:rPr lang="en">
                <a:solidFill>
                  <a:schemeClr val="dk1"/>
                </a:solidFill>
              </a:rPr>
              <a:t> plot for data which have more than 3 features as we cannot visualize 4D or anything of the sort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Classification Plotting</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			Data								The Plot</a:t>
            </a:r>
            <a:endParaRPr>
              <a:solidFill>
                <a:schemeClr val="dk1"/>
              </a:solidFill>
            </a:endParaRPr>
          </a:p>
        </p:txBody>
      </p:sp>
      <p:pic>
        <p:nvPicPr>
          <p:cNvPr id="105" name="Google Shape;105;p21"/>
          <p:cNvPicPr preferRelativeResize="0"/>
          <p:nvPr/>
        </p:nvPicPr>
        <p:blipFill>
          <a:blip r:embed="rId3">
            <a:alphaModFix/>
          </a:blip>
          <a:stretch>
            <a:fillRect/>
          </a:stretch>
        </p:blipFill>
        <p:spPr>
          <a:xfrm>
            <a:off x="416663" y="2008175"/>
            <a:ext cx="3343275" cy="1704975"/>
          </a:xfrm>
          <a:prstGeom prst="rect">
            <a:avLst/>
          </a:prstGeom>
          <a:noFill/>
          <a:ln>
            <a:noFill/>
          </a:ln>
        </p:spPr>
      </p:pic>
      <p:pic>
        <p:nvPicPr>
          <p:cNvPr id="106" name="Google Shape;106;p21"/>
          <p:cNvPicPr preferRelativeResize="0"/>
          <p:nvPr/>
        </p:nvPicPr>
        <p:blipFill>
          <a:blip r:embed="rId4">
            <a:alphaModFix/>
          </a:blip>
          <a:stretch>
            <a:fillRect/>
          </a:stretch>
        </p:blipFill>
        <p:spPr>
          <a:xfrm>
            <a:off x="4572000" y="1767050"/>
            <a:ext cx="4085974" cy="306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