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Roboto-regular.fntdata"/><Relationship Id="rId14" Type="http://schemas.openxmlformats.org/officeDocument/2006/relationships/slide" Target="slides/slide8.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81564073e_2_7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f81564073e_2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81564073e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f81564073e_2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81564073e_2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f81564073e_2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81564073e_2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f81564073e_2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71a770aca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71a770aca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71a770ac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71a770ac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81564073e_2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f81564073e_2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81564073e_2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f81564073e_2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grpSp>
        <p:nvGrpSpPr>
          <p:cNvPr id="55" name="Google Shape;55;p14"/>
          <p:cNvGrpSpPr/>
          <p:nvPr/>
        </p:nvGrpSpPr>
        <p:grpSpPr>
          <a:xfrm>
            <a:off x="6098378" y="5"/>
            <a:ext cx="3045625" cy="2030570"/>
            <a:chOff x="6098378" y="5"/>
            <a:chExt cx="3045625" cy="2030570"/>
          </a:xfrm>
        </p:grpSpPr>
        <p:sp>
          <p:nvSpPr>
            <p:cNvPr id="56" name="Google Shape;56;p1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14"/>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62" name="Google Shape;62;p14"/>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63" name="Google Shape;63;p1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grpSp>
        <p:nvGrpSpPr>
          <p:cNvPr id="65" name="Google Shape;65;p15"/>
          <p:cNvGrpSpPr/>
          <p:nvPr/>
        </p:nvGrpSpPr>
        <p:grpSpPr>
          <a:xfrm>
            <a:off x="0" y="3903669"/>
            <a:ext cx="9144000" cy="1239925"/>
            <a:chOff x="0" y="3903669"/>
            <a:chExt cx="9144000" cy="1239925"/>
          </a:xfrm>
        </p:grpSpPr>
        <p:sp>
          <p:nvSpPr>
            <p:cNvPr id="66" name="Google Shape;66;p15"/>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5"/>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5"/>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5"/>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5"/>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 name="Google Shape;71;p1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2" name="Google Shape;72;p15"/>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73" name="Google Shape;73;p1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74" name="Shape 74"/>
        <p:cNvGrpSpPr/>
        <p:nvPr/>
      </p:nvGrpSpPr>
      <p:grpSpPr>
        <a:xfrm>
          <a:off x="0" y="0"/>
          <a:ext cx="0" cy="0"/>
          <a:chOff x="0" y="0"/>
          <a:chExt cx="0" cy="0"/>
        </a:xfrm>
      </p:grpSpPr>
      <p:grpSp>
        <p:nvGrpSpPr>
          <p:cNvPr id="75" name="Google Shape;75;p16"/>
          <p:cNvGrpSpPr/>
          <p:nvPr/>
        </p:nvGrpSpPr>
        <p:grpSpPr>
          <a:xfrm>
            <a:off x="6098378" y="5"/>
            <a:ext cx="3045625" cy="2030570"/>
            <a:chOff x="6098378" y="5"/>
            <a:chExt cx="3045625" cy="2030570"/>
          </a:xfrm>
        </p:grpSpPr>
        <p:sp>
          <p:nvSpPr>
            <p:cNvPr id="76" name="Google Shape;76;p16"/>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6"/>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6"/>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6"/>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6"/>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 name="Google Shape;81;p16"/>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82" name="Google Shape;82;p1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3" name="Shape 83"/>
        <p:cNvGrpSpPr/>
        <p:nvPr/>
      </p:nvGrpSpPr>
      <p:grpSpPr>
        <a:xfrm>
          <a:off x="0" y="0"/>
          <a:ext cx="0" cy="0"/>
          <a:chOff x="0" y="0"/>
          <a:chExt cx="0" cy="0"/>
        </a:xfrm>
      </p:grpSpPr>
      <p:sp>
        <p:nvSpPr>
          <p:cNvPr id="84" name="Google Shape;84;p1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85" name="Google Shape;85;p17"/>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6" name="Google Shape;86;p17"/>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7" name="Google Shape;87;p1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p1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90" name="Google Shape;90;p1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1" name="Shape 91"/>
        <p:cNvGrpSpPr/>
        <p:nvPr/>
      </p:nvGrpSpPr>
      <p:grpSpPr>
        <a:xfrm>
          <a:off x="0" y="0"/>
          <a:ext cx="0" cy="0"/>
          <a:chOff x="0" y="0"/>
          <a:chExt cx="0" cy="0"/>
        </a:xfrm>
      </p:grpSpPr>
      <p:sp>
        <p:nvSpPr>
          <p:cNvPr id="92" name="Google Shape;92;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3" name="Google Shape;93;p19"/>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4" name="Google Shape;94;p1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95" name="Shape 95"/>
        <p:cNvGrpSpPr/>
        <p:nvPr/>
      </p:nvGrpSpPr>
      <p:grpSpPr>
        <a:xfrm>
          <a:off x="0" y="0"/>
          <a:ext cx="0" cy="0"/>
          <a:chOff x="0" y="0"/>
          <a:chExt cx="0" cy="0"/>
        </a:xfrm>
      </p:grpSpPr>
      <p:grpSp>
        <p:nvGrpSpPr>
          <p:cNvPr id="96" name="Google Shape;96;p20"/>
          <p:cNvGrpSpPr/>
          <p:nvPr/>
        </p:nvGrpSpPr>
        <p:grpSpPr>
          <a:xfrm>
            <a:off x="6098378" y="5"/>
            <a:ext cx="3045625" cy="2030570"/>
            <a:chOff x="6098378" y="5"/>
            <a:chExt cx="3045625" cy="2030570"/>
          </a:xfrm>
        </p:grpSpPr>
        <p:sp>
          <p:nvSpPr>
            <p:cNvPr id="97" name="Google Shape;97;p20"/>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0"/>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0"/>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0"/>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0"/>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2" name="Google Shape;102;p20"/>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03" name="Google Shape;103;p2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4" name="Shape 104"/>
        <p:cNvGrpSpPr/>
        <p:nvPr/>
      </p:nvGrpSpPr>
      <p:grpSpPr>
        <a:xfrm>
          <a:off x="0" y="0"/>
          <a:ext cx="0" cy="0"/>
          <a:chOff x="0" y="0"/>
          <a:chExt cx="0" cy="0"/>
        </a:xfrm>
      </p:grpSpPr>
      <p:sp>
        <p:nvSpPr>
          <p:cNvPr id="105" name="Google Shape;105;p21"/>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6" name="Google Shape;106;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07" name="Google Shape;107;p21"/>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08" name="Google Shape;108;p21"/>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9" name="Google Shape;109;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110" name="Google Shape;110;p2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1" name="Shape 111"/>
        <p:cNvGrpSpPr/>
        <p:nvPr/>
      </p:nvGrpSpPr>
      <p:grpSpPr>
        <a:xfrm>
          <a:off x="0" y="0"/>
          <a:ext cx="0" cy="0"/>
          <a:chOff x="0" y="0"/>
          <a:chExt cx="0" cy="0"/>
        </a:xfrm>
      </p:grpSpPr>
      <p:sp>
        <p:nvSpPr>
          <p:cNvPr id="112" name="Google Shape;112;p22"/>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13" name="Google Shape;113;p2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4" name="Shape 114"/>
        <p:cNvGrpSpPr/>
        <p:nvPr/>
      </p:nvGrpSpPr>
      <p:grpSpPr>
        <a:xfrm>
          <a:off x="0" y="0"/>
          <a:ext cx="0" cy="0"/>
          <a:chOff x="0" y="0"/>
          <a:chExt cx="0" cy="0"/>
        </a:xfrm>
      </p:grpSpPr>
      <p:grpSp>
        <p:nvGrpSpPr>
          <p:cNvPr id="115" name="Google Shape;115;p23"/>
          <p:cNvGrpSpPr/>
          <p:nvPr/>
        </p:nvGrpSpPr>
        <p:grpSpPr>
          <a:xfrm>
            <a:off x="6098378" y="5"/>
            <a:ext cx="3045625" cy="2030570"/>
            <a:chOff x="6098378" y="5"/>
            <a:chExt cx="3045625" cy="2030570"/>
          </a:xfrm>
        </p:grpSpPr>
        <p:sp>
          <p:nvSpPr>
            <p:cNvPr id="116" name="Google Shape;116;p2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23"/>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122" name="Google Shape;122;p23"/>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0"/>
              </a:spcBef>
              <a:spcAft>
                <a:spcPts val="0"/>
              </a:spcAft>
              <a:buClr>
                <a:schemeClr val="lt1"/>
              </a:buClr>
              <a:buSzPts val="1400"/>
              <a:buChar char="○"/>
              <a:defRPr>
                <a:solidFill>
                  <a:schemeClr val="lt1"/>
                </a:solidFill>
              </a:defRPr>
            </a:lvl2pPr>
            <a:lvl3pPr indent="-317500" lvl="2" marL="1371600" algn="ctr">
              <a:lnSpc>
                <a:spcPct val="115000"/>
              </a:lnSpc>
              <a:spcBef>
                <a:spcPts val="0"/>
              </a:spcBef>
              <a:spcAft>
                <a:spcPts val="0"/>
              </a:spcAft>
              <a:buClr>
                <a:schemeClr val="lt1"/>
              </a:buClr>
              <a:buSzPts val="1400"/>
              <a:buChar char="■"/>
              <a:defRPr>
                <a:solidFill>
                  <a:schemeClr val="lt1"/>
                </a:solidFill>
              </a:defRPr>
            </a:lvl3pPr>
            <a:lvl4pPr indent="-317500" lvl="3" marL="1828800" algn="ctr">
              <a:lnSpc>
                <a:spcPct val="115000"/>
              </a:lnSpc>
              <a:spcBef>
                <a:spcPts val="0"/>
              </a:spcBef>
              <a:spcAft>
                <a:spcPts val="0"/>
              </a:spcAft>
              <a:buClr>
                <a:schemeClr val="lt1"/>
              </a:buClr>
              <a:buSzPts val="1400"/>
              <a:buChar char="●"/>
              <a:defRPr>
                <a:solidFill>
                  <a:schemeClr val="lt1"/>
                </a:solidFill>
              </a:defRPr>
            </a:lvl4pPr>
            <a:lvl5pPr indent="-317500" lvl="4" marL="2286000" algn="ctr">
              <a:lnSpc>
                <a:spcPct val="115000"/>
              </a:lnSpc>
              <a:spcBef>
                <a:spcPts val="0"/>
              </a:spcBef>
              <a:spcAft>
                <a:spcPts val="0"/>
              </a:spcAft>
              <a:buClr>
                <a:schemeClr val="lt1"/>
              </a:buClr>
              <a:buSzPts val="1400"/>
              <a:buChar char="○"/>
              <a:defRPr>
                <a:solidFill>
                  <a:schemeClr val="lt1"/>
                </a:solidFill>
              </a:defRPr>
            </a:lvl5pPr>
            <a:lvl6pPr indent="-317500" lvl="5" marL="2743200" algn="ctr">
              <a:lnSpc>
                <a:spcPct val="115000"/>
              </a:lnSpc>
              <a:spcBef>
                <a:spcPts val="0"/>
              </a:spcBef>
              <a:spcAft>
                <a:spcPts val="0"/>
              </a:spcAft>
              <a:buClr>
                <a:schemeClr val="lt1"/>
              </a:buClr>
              <a:buSzPts val="1400"/>
              <a:buChar char="■"/>
              <a:defRPr>
                <a:solidFill>
                  <a:schemeClr val="lt1"/>
                </a:solidFill>
              </a:defRPr>
            </a:lvl6pPr>
            <a:lvl7pPr indent="-317500" lvl="6" marL="3200400" algn="ctr">
              <a:lnSpc>
                <a:spcPct val="115000"/>
              </a:lnSpc>
              <a:spcBef>
                <a:spcPts val="0"/>
              </a:spcBef>
              <a:spcAft>
                <a:spcPts val="0"/>
              </a:spcAft>
              <a:buClr>
                <a:schemeClr val="lt1"/>
              </a:buClr>
              <a:buSzPts val="1400"/>
              <a:buChar char="●"/>
              <a:defRPr>
                <a:solidFill>
                  <a:schemeClr val="lt1"/>
                </a:solidFill>
              </a:defRPr>
            </a:lvl7pPr>
            <a:lvl8pPr indent="-317500" lvl="7" marL="3657600" algn="ctr">
              <a:lnSpc>
                <a:spcPct val="115000"/>
              </a:lnSpc>
              <a:spcBef>
                <a:spcPts val="0"/>
              </a:spcBef>
              <a:spcAft>
                <a:spcPts val="0"/>
              </a:spcAft>
              <a:buClr>
                <a:schemeClr val="lt1"/>
              </a:buClr>
              <a:buSzPts val="1400"/>
              <a:buChar char="○"/>
              <a:defRPr>
                <a:solidFill>
                  <a:schemeClr val="lt1"/>
                </a:solidFill>
              </a:defRPr>
            </a:lvl8pPr>
            <a:lvl9pPr indent="-317500" lvl="8" marL="4114800" algn="ctr">
              <a:lnSpc>
                <a:spcPct val="115000"/>
              </a:lnSpc>
              <a:spcBef>
                <a:spcPts val="0"/>
              </a:spcBef>
              <a:spcAft>
                <a:spcPts val="0"/>
              </a:spcAft>
              <a:buClr>
                <a:schemeClr val="lt1"/>
              </a:buClr>
              <a:buSzPts val="1400"/>
              <a:buChar char="■"/>
              <a:defRPr>
                <a:solidFill>
                  <a:schemeClr val="lt1"/>
                </a:solidFill>
              </a:defRPr>
            </a:lvl9pPr>
          </a:lstStyle>
          <a:p/>
        </p:txBody>
      </p:sp>
      <p:sp>
        <p:nvSpPr>
          <p:cNvPr id="123" name="Google Shape;123;p2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52" name="Google Shape;52;p1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53" name="Google Shape;53;p1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FYP Ideas</a:t>
            </a:r>
            <a:endParaRPr/>
          </a:p>
        </p:txBody>
      </p:sp>
      <p:sp>
        <p:nvSpPr>
          <p:cNvPr id="131" name="Google Shape;131;p25"/>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SzPct val="108108"/>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1570175"/>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4400"/>
              <a:t>An Intelligent AI based blogging platform</a:t>
            </a:r>
            <a:endParaRPr sz="4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Introduction and background</a:t>
            </a:r>
            <a:endParaRPr/>
          </a:p>
        </p:txBody>
      </p:sp>
      <p:sp>
        <p:nvSpPr>
          <p:cNvPr id="142" name="Google Shape;142;p27"/>
          <p:cNvSpPr txBox="1"/>
          <p:nvPr>
            <p:ph idx="1" type="body"/>
          </p:nvPr>
        </p:nvSpPr>
        <p:spPr>
          <a:xfrm>
            <a:off x="311700" y="1229875"/>
            <a:ext cx="8520600" cy="4068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The idea of this project is to make a blogging platform like wordpress through which users will be able to build their blogs but with the addition of a number of AI utilities/features added in the platform.</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Project Key Features</a:t>
            </a:r>
            <a:endParaRPr/>
          </a:p>
        </p:txBody>
      </p:sp>
      <p:sp>
        <p:nvSpPr>
          <p:cNvPr id="148" name="Google Shape;148;p28"/>
          <p:cNvSpPr txBox="1"/>
          <p:nvPr>
            <p:ph idx="1" type="body"/>
          </p:nvPr>
        </p:nvSpPr>
        <p:spPr>
          <a:xfrm>
            <a:off x="311700" y="1224650"/>
            <a:ext cx="8520600" cy="3777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2118"/>
              <a:buNone/>
            </a:pPr>
            <a:r>
              <a:rPr lang="en"/>
              <a:t>1) Paraphrasing of words using one of the following APIs listed https://rapidapi.com/collection/paraphrasing</a:t>
            </a:r>
            <a:endParaRPr/>
          </a:p>
          <a:p>
            <a:pPr indent="0" lvl="0" marL="0" rtl="0" algn="l">
              <a:lnSpc>
                <a:spcPct val="115000"/>
              </a:lnSpc>
              <a:spcBef>
                <a:spcPts val="1200"/>
              </a:spcBef>
              <a:spcAft>
                <a:spcPts val="0"/>
              </a:spcAft>
              <a:buSzPts val="2118"/>
              <a:buNone/>
            </a:pPr>
            <a:r>
              <a:rPr lang="en"/>
              <a:t>2) </a:t>
            </a:r>
            <a:r>
              <a:rPr lang="en"/>
              <a:t>Grammar</a:t>
            </a:r>
            <a:r>
              <a:rPr lang="en"/>
              <a:t> check using Grammarly’s API</a:t>
            </a:r>
            <a:endParaRPr/>
          </a:p>
          <a:p>
            <a:pPr indent="0" lvl="0" marL="0" rtl="0" algn="l">
              <a:lnSpc>
                <a:spcPct val="115000"/>
              </a:lnSpc>
              <a:spcBef>
                <a:spcPts val="1200"/>
              </a:spcBef>
              <a:spcAft>
                <a:spcPts val="0"/>
              </a:spcAft>
              <a:buSzPts val="2118"/>
              <a:buNone/>
            </a:pPr>
            <a:r>
              <a:rPr lang="en"/>
              <a:t>3) Summary Generation (ML Based LSA: Latent Semantic Analysis)</a:t>
            </a:r>
            <a:endParaRPr/>
          </a:p>
          <a:p>
            <a:pPr indent="0" lvl="0" marL="0" rtl="0" algn="l">
              <a:lnSpc>
                <a:spcPct val="115000"/>
              </a:lnSpc>
              <a:spcBef>
                <a:spcPts val="1200"/>
              </a:spcBef>
              <a:spcAft>
                <a:spcPts val="0"/>
              </a:spcAft>
              <a:buSzPts val="2118"/>
              <a:buNone/>
            </a:pPr>
            <a:r>
              <a:rPr lang="en"/>
              <a:t>4) Automatic blog content generation using GANs coupled with LSTMs.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Key Features(Contd)</a:t>
            </a:r>
            <a:endParaRPr/>
          </a:p>
        </p:txBody>
      </p:sp>
      <p:sp>
        <p:nvSpPr>
          <p:cNvPr id="154" name="Google Shape;154;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en"/>
              <a:t>5) Profile &amp; Spamming features </a:t>
            </a:r>
            <a:endParaRPr/>
          </a:p>
          <a:p>
            <a:pPr indent="-342900" lvl="0" marL="457200" rtl="0" algn="l">
              <a:spcBef>
                <a:spcPts val="1200"/>
              </a:spcBef>
              <a:spcAft>
                <a:spcPts val="0"/>
              </a:spcAft>
              <a:buSzPts val="1800"/>
              <a:buChar char="●"/>
            </a:pPr>
            <a:r>
              <a:rPr lang="en"/>
              <a:t> A Machine Learning model will be employed which will be used to check if the user’s profile picture is already present in some other profile or not. This would be essential in keeping a check that only one account can be opened one person. This would be done using one shot learning on CNNs.</a:t>
            </a:r>
            <a:endParaRPr/>
          </a:p>
          <a:p>
            <a:pPr indent="-342900" lvl="0" marL="457200" rtl="0" algn="l">
              <a:spcBef>
                <a:spcPts val="0"/>
              </a:spcBef>
              <a:spcAft>
                <a:spcPts val="0"/>
              </a:spcAft>
              <a:buSzPts val="1800"/>
              <a:buChar char="●"/>
            </a:pPr>
            <a:r>
              <a:rPr lang="en"/>
              <a:t>A machine learning model per person would be employed to keep a check on spam comments. A machine learning model will be trained based on what the user considers as spam and then it would be saved per the user preferences so that spam comments could not be made on the blog. This can be done by using LSTMs.</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111111"/>
              <a:buFont typeface="Arial"/>
              <a:buNone/>
            </a:pPr>
            <a:r>
              <a:rPr lang="en"/>
              <a:t>Project Key Features(Contd)</a:t>
            </a:r>
            <a:endParaRPr/>
          </a:p>
          <a:p>
            <a:pPr indent="0" lvl="0" marL="0" rtl="0" algn="l">
              <a:spcBef>
                <a:spcPts val="0"/>
              </a:spcBef>
              <a:spcAft>
                <a:spcPts val="0"/>
              </a:spcAft>
              <a:buNone/>
            </a:pPr>
            <a:r>
              <a:t/>
            </a:r>
            <a:endParaRPr/>
          </a:p>
        </p:txBody>
      </p:sp>
      <p:sp>
        <p:nvSpPr>
          <p:cNvPr id="160" name="Google Shape;160;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6)   </a:t>
            </a:r>
            <a:r>
              <a:rPr lang="en"/>
              <a:t>An SEO tool which would analyze the posts and then assign a score to them. This would be built by training a LSTM model on a variety of blogs so that the model knows what is a good blog and what is not. It also recommends good keywords, headings for the blog.</a:t>
            </a:r>
            <a:endParaRPr/>
          </a:p>
          <a:p>
            <a:pPr indent="0" lvl="0" marL="0" rtl="0" algn="l">
              <a:spcBef>
                <a:spcPts val="0"/>
              </a:spcBef>
              <a:spcAft>
                <a:spcPts val="0"/>
              </a:spcAft>
              <a:buNone/>
            </a:pPr>
            <a:r>
              <a:rPr lang="en"/>
              <a:t>7)   Figure out a domain name related to the blog which would get the website good SEO. In addition to it, also integrate an API which can be used to buy a domain.</a:t>
            </a:r>
            <a:endParaRPr/>
          </a:p>
          <a:p>
            <a:pPr indent="0" lvl="0" marL="0" rtl="0" algn="l">
              <a:spcBef>
                <a:spcPts val="0"/>
              </a:spcBef>
              <a:spcAft>
                <a:spcPts val="0"/>
              </a:spcAft>
              <a:buNone/>
            </a:pPr>
            <a:r>
              <a:rPr lang="en"/>
              <a:t>8)   Add a tool which would post/schedule the blog’s link or related posts on all social media pages of the owner.</a:t>
            </a:r>
            <a:endParaRPr/>
          </a:p>
          <a:p>
            <a:pPr indent="0" lvl="0" marL="0" rtl="0" algn="l">
              <a:spcBef>
                <a:spcPts val="0"/>
              </a:spcBef>
              <a:spcAft>
                <a:spcPts val="0"/>
              </a:spcAft>
              <a:buNone/>
            </a:pPr>
            <a:r>
              <a:rPr lang="en"/>
              <a:t>9)   An editorial calendar will be integrated within the platform so that content creators can schedule their publications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Project Key Features(Contd)</a:t>
            </a:r>
            <a:endParaRPr/>
          </a:p>
          <a:p>
            <a:pPr indent="0" lvl="0" marL="0" rtl="0" algn="l">
              <a:lnSpc>
                <a:spcPct val="100000"/>
              </a:lnSpc>
              <a:spcBef>
                <a:spcPts val="0"/>
              </a:spcBef>
              <a:spcAft>
                <a:spcPts val="0"/>
              </a:spcAft>
              <a:buSzPct val="111111"/>
              <a:buNone/>
            </a:pPr>
            <a:r>
              <a:t/>
            </a:r>
            <a:endParaRPr/>
          </a:p>
        </p:txBody>
      </p:sp>
      <p:sp>
        <p:nvSpPr>
          <p:cNvPr id="166" name="Google Shape;166;p31"/>
          <p:cNvSpPr txBox="1"/>
          <p:nvPr>
            <p:ph idx="1" type="body"/>
          </p:nvPr>
        </p:nvSpPr>
        <p:spPr>
          <a:xfrm>
            <a:off x="311700" y="1229875"/>
            <a:ext cx="8520600" cy="3784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3) </a:t>
            </a:r>
            <a:r>
              <a:rPr b="1" lang="en"/>
              <a:t>How can we verify the accuracy of the generated blog by GAN</a:t>
            </a:r>
            <a:endParaRPr b="1"/>
          </a:p>
          <a:p>
            <a:pPr indent="0" lvl="0" marL="0" rtl="0" algn="l">
              <a:lnSpc>
                <a:spcPct val="115000"/>
              </a:lnSpc>
              <a:spcBef>
                <a:spcPts val="1200"/>
              </a:spcBef>
              <a:spcAft>
                <a:spcPts val="0"/>
              </a:spcAft>
              <a:buSzPts val="1800"/>
              <a:buNone/>
            </a:pPr>
            <a:r>
              <a:rPr lang="en"/>
              <a:t>We can verify the accuracy of the generated blog using two ways:</a:t>
            </a:r>
            <a:endParaRPr/>
          </a:p>
          <a:p>
            <a:pPr indent="-342900" lvl="0" marL="457200" rtl="0" algn="l">
              <a:lnSpc>
                <a:spcPct val="115000"/>
              </a:lnSpc>
              <a:spcBef>
                <a:spcPts val="1200"/>
              </a:spcBef>
              <a:spcAft>
                <a:spcPts val="0"/>
              </a:spcAft>
              <a:buSzPts val="1800"/>
              <a:buChar char="●"/>
            </a:pPr>
            <a:r>
              <a:rPr lang="en"/>
              <a:t>Manually. This would require a person with that field’s expertise to review it and tell if its good or not</a:t>
            </a:r>
            <a:endParaRPr/>
          </a:p>
          <a:p>
            <a:pPr indent="-342900" lvl="0" marL="457200" rtl="0" algn="l">
              <a:lnSpc>
                <a:spcPct val="115000"/>
              </a:lnSpc>
              <a:spcBef>
                <a:spcPts val="0"/>
              </a:spcBef>
              <a:spcAft>
                <a:spcPts val="0"/>
              </a:spcAft>
              <a:buSzPts val="1800"/>
              <a:buChar char="●"/>
            </a:pPr>
            <a:r>
              <a:rPr lang="en"/>
              <a:t>We can evaluate it programmatically using one of these techniques Nearest Neighbors, Rapid Scene Categorization, Rating and Preference Judgment, Evaluating Mode Drop and Mode Collapse and Investigating and Visualizing the Internals of Networks.</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 Tools and Technologies</a:t>
            </a:r>
            <a:endParaRPr/>
          </a:p>
        </p:txBody>
      </p:sp>
      <p:sp>
        <p:nvSpPr>
          <p:cNvPr id="172" name="Google Shape;172;p32"/>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73" name="Google Shape;173;p32"/>
          <p:cNvPicPr preferRelativeResize="0"/>
          <p:nvPr/>
        </p:nvPicPr>
        <p:blipFill rotWithShape="1">
          <a:blip r:embed="rId3">
            <a:alphaModFix/>
          </a:blip>
          <a:srcRect b="0" l="0" r="0" t="0"/>
          <a:stretch/>
        </p:blipFill>
        <p:spPr>
          <a:xfrm>
            <a:off x="1162275" y="1229875"/>
            <a:ext cx="6638925" cy="3800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