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3">
  <p:sldMasterIdLst>
    <p:sldMasterId id="2147483820" r:id="rId1"/>
  </p:sldMasterIdLst>
  <p:notesMasterIdLst>
    <p:notesMasterId r:id="rId26"/>
  </p:notesMasterIdLst>
  <p:handoutMasterIdLst>
    <p:handoutMasterId r:id="rId27"/>
  </p:handoutMasterIdLst>
  <p:sldIdLst>
    <p:sldId id="537" r:id="rId2"/>
    <p:sldId id="538" r:id="rId3"/>
    <p:sldId id="666" r:id="rId4"/>
    <p:sldId id="667" r:id="rId5"/>
    <p:sldId id="668" r:id="rId6"/>
    <p:sldId id="669" r:id="rId7"/>
    <p:sldId id="670" r:id="rId8"/>
    <p:sldId id="635" r:id="rId9"/>
    <p:sldId id="543" r:id="rId10"/>
    <p:sldId id="496" r:id="rId11"/>
    <p:sldId id="523" r:id="rId12"/>
    <p:sldId id="503" r:id="rId13"/>
    <p:sldId id="497" r:id="rId14"/>
    <p:sldId id="502" r:id="rId15"/>
    <p:sldId id="509" r:id="rId16"/>
    <p:sldId id="501" r:id="rId17"/>
    <p:sldId id="525" r:id="rId18"/>
    <p:sldId id="519" r:id="rId19"/>
    <p:sldId id="634" r:id="rId20"/>
    <p:sldId id="546" r:id="rId21"/>
    <p:sldId id="547" r:id="rId22"/>
    <p:sldId id="671" r:id="rId23"/>
    <p:sldId id="672" r:id="rId24"/>
    <p:sldId id="665" r:id="rId25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34D8"/>
    <a:srgbClr val="006941"/>
    <a:srgbClr val="456941"/>
    <a:srgbClr val="006600"/>
    <a:srgbClr val="007A87"/>
    <a:srgbClr val="4B92DB"/>
    <a:srgbClr val="0083A9"/>
    <a:srgbClr val="C42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85505" autoAdjust="0"/>
  </p:normalViewPr>
  <p:slideViewPr>
    <p:cSldViewPr snapToGrid="0">
      <p:cViewPr varScale="1">
        <p:scale>
          <a:sx n="157" d="100"/>
          <a:sy n="157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3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DS2009\Projekte\Monitor\WP4_e-Skills_supply&amp;demand\struct%20change%20jobs%2020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/>
            </a:pPr>
            <a:r>
              <a:rPr lang="en-US" sz="1800" b="1" i="0" baseline="0" dirty="0" smtClean="0"/>
              <a:t>compared </a:t>
            </a:r>
            <a:r>
              <a:rPr lang="en-US" sz="1800" b="1" i="0" baseline="0" dirty="0"/>
              <a:t>to 2011</a:t>
            </a:r>
            <a:endParaRPr lang="de-DE" sz="1800" b="1" dirty="0"/>
          </a:p>
        </c:rich>
      </c:tx>
      <c:layout>
        <c:manualLayout>
          <c:xMode val="edge"/>
          <c:yMode val="edge"/>
          <c:x val="0.811151825383285"/>
          <c:y val="0.8666980349337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404441520730298"/>
          <c:y val="0.0469281670205985"/>
          <c:w val="0.565707197421217"/>
          <c:h val="0.904545321053931"/>
        </c:manualLayout>
      </c:layout>
      <c:barChart>
        <c:barDir val="bar"/>
        <c:grouping val="clustered"/>
        <c:varyColors val="0"/>
        <c:ser>
          <c:idx val="2"/>
          <c:order val="0"/>
          <c:tx>
            <c:strRef>
              <c:f>Tabelle2!$A$34:$A$35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</c:spPr>
          <c:invertIfNegative val="0"/>
          <c:dLbls>
            <c:dLbl>
              <c:idx val="2"/>
              <c:layout>
                <c:manualLayout>
                  <c:x val="-0.00136475214865188"/>
                  <c:y val="-0.02958571020181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de-DE" sz="1800" b="1" i="0" u="none" strike="noStrike" kern="1200" baseline="0">
                    <a:solidFill>
                      <a:schemeClr val="tx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Tabelle2!$B$34:$E$34</c:f>
              <c:numCache>
                <c:formatCode>0.0%</c:formatCode>
                <c:ptCount val="4"/>
                <c:pt idx="0">
                  <c:v>0.441585719714634</c:v>
                </c:pt>
                <c:pt idx="1">
                  <c:v>0.159146840343332</c:v>
                </c:pt>
                <c:pt idx="2">
                  <c:v>-0.168203119155564</c:v>
                </c:pt>
                <c:pt idx="3">
                  <c:v>0.0934396244998632</c:v>
                </c:pt>
              </c:numCache>
            </c:numRef>
          </c:val>
        </c:ser>
        <c:ser>
          <c:idx val="1"/>
          <c:order val="1"/>
          <c:tx>
            <c:strRef>
              <c:f>Tabelle2!$A$33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0"/>
              <c:layout>
                <c:manualLayout>
                  <c:x val="0.00136475214865183"/>
                  <c:y val="-0.05917142040362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0272950429730365"/>
                  <c:y val="-0.04226530028830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0.00272950429730365"/>
                  <c:y val="-0.052831625360378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"/>
                  <c:y val="-0.044378565302717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de-DE" sz="1800" b="1" i="0" u="none" strike="noStrike" kern="1200" baseline="0">
                    <a:solidFill>
                      <a:srgbClr val="1F497D">
                        <a:lumMod val="50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Tabelle2!$B$33:$E$33</c:f>
              <c:numCache>
                <c:formatCode>0.0%</c:formatCode>
                <c:ptCount val="4"/>
                <c:pt idx="0">
                  <c:v>0.155289254808956</c:v>
                </c:pt>
                <c:pt idx="1">
                  <c:v>0.101419299715663</c:v>
                </c:pt>
                <c:pt idx="2">
                  <c:v>-0.117813980958924</c:v>
                </c:pt>
                <c:pt idx="3">
                  <c:v>0.0320631152189476</c:v>
                </c:pt>
              </c:numCache>
            </c:numRef>
          </c:val>
        </c:ser>
        <c:ser>
          <c:idx val="0"/>
          <c:order val="2"/>
          <c:tx>
            <c:strRef>
              <c:f>Tabelle2!$A$32</c:f>
              <c:strCache>
                <c:ptCount val="1"/>
                <c:pt idx="0">
                  <c:v>2012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dLbl>
              <c:idx val="0"/>
              <c:layout>
                <c:manualLayout>
                  <c:x val="0.0"/>
                  <c:y val="-0.061284685418038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00136475214865183"/>
                  <c:y val="-0.05705815538920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0"/>
                  <c:y val="-0.067624480461284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00136475214865183"/>
                  <c:y val="-0.05071836034596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de-DE" sz="1800" b="1" i="0" u="none" strike="noStrike" kern="1200" baseline="0">
                    <a:solidFill>
                      <a:srgbClr val="1F497D">
                        <a:lumMod val="50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Tabelle2!$B$25:$E$25</c:f>
              <c:strCache>
                <c:ptCount val="4"/>
                <c:pt idx="0">
                  <c:v>Management, business 
architecture and analysis</c:v>
                </c:pt>
                <c:pt idx="1">
                  <c:v>ICT practioners - 
professional level</c:v>
                </c:pt>
                <c:pt idx="2">
                  <c:v>ICT practitioners - 
associate/
technician level</c:v>
                </c:pt>
                <c:pt idx="3">
                  <c:v>Total</c:v>
                </c:pt>
              </c:strCache>
            </c:strRef>
          </c:cat>
          <c:val>
            <c:numRef>
              <c:f>Tabelle2!$B$32:$E$32</c:f>
              <c:numCache>
                <c:formatCode>0.0%</c:formatCode>
                <c:ptCount val="4"/>
                <c:pt idx="0">
                  <c:v>0.0845235045902244</c:v>
                </c:pt>
                <c:pt idx="1">
                  <c:v>0.0365185163511963</c:v>
                </c:pt>
                <c:pt idx="2">
                  <c:v>-0.0388717759697827</c:v>
                </c:pt>
                <c:pt idx="3">
                  <c:v>0.0181923721783108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75"/>
        <c:axId val="-2053323016"/>
        <c:axId val="-2050230488"/>
      </c:barChart>
      <c:catAx>
        <c:axId val="-20533230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ln w="41275">
            <a:solidFill>
              <a:schemeClr val="tx2"/>
            </a:solidFill>
          </a:ln>
        </c:spPr>
        <c:txPr>
          <a:bodyPr/>
          <a:lstStyle/>
          <a:p>
            <a:pPr>
              <a:defRPr sz="2000" b="1">
                <a:solidFill>
                  <a:schemeClr val="tx2"/>
                </a:solidFill>
              </a:defRPr>
            </a:pPr>
            <a:endParaRPr lang="en-US"/>
          </a:p>
        </c:txPr>
        <c:crossAx val="-2050230488"/>
        <c:crosses val="autoZero"/>
        <c:auto val="1"/>
        <c:lblAlgn val="ctr"/>
        <c:lblOffset val="100"/>
        <c:noMultiLvlLbl val="0"/>
      </c:catAx>
      <c:valAx>
        <c:axId val="-2050230488"/>
        <c:scaling>
          <c:orientation val="minMax"/>
          <c:min val="-0.25"/>
        </c:scaling>
        <c:delete val="1"/>
        <c:axPos val="b"/>
        <c:majorGridlines>
          <c:spPr>
            <a:ln>
              <a:solidFill>
                <a:srgbClr val="4F81BD">
                  <a:lumMod val="40000"/>
                  <a:lumOff val="60000"/>
                  <a:alpha val="46000"/>
                </a:srgbClr>
              </a:solidFill>
            </a:ln>
          </c:spPr>
        </c:majorGridlines>
        <c:numFmt formatCode="0%" sourceLinked="0"/>
        <c:majorTickMark val="out"/>
        <c:minorTickMark val="none"/>
        <c:tickLblPos val="none"/>
        <c:crossAx val="-2053323016"/>
        <c:crosses val="max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84542204637815"/>
          <c:y val="0.656118700931067"/>
          <c:w val="0.113635389162299"/>
          <c:h val="0.201285830241922"/>
        </c:manualLayout>
      </c:layout>
      <c:overlay val="0"/>
      <c:spPr>
        <a:solidFill>
          <a:schemeClr val="bg1">
            <a:lumMod val="95000"/>
          </a:schemeClr>
        </a:solidFill>
      </c:spPr>
      <c:txPr>
        <a:bodyPr/>
        <a:lstStyle/>
        <a:p>
          <a:pPr>
            <a:defRPr sz="18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87A65E-6324-4C8F-9E04-403D76C209D7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F2C077-8CE6-4B89-8F73-3803B0A48EB0}">
      <dgm:prSet phldrT="[Text]" custT="1"/>
      <dgm:spPr/>
      <dgm:t>
        <a:bodyPr/>
        <a:lstStyle/>
        <a:p>
          <a:r>
            <a:rPr lang="en-GB" sz="2400" b="1" dirty="0" smtClean="0"/>
            <a:t>Traditional</a:t>
          </a:r>
        </a:p>
        <a:p>
          <a:r>
            <a:rPr lang="en-GB" sz="2400" b="1" dirty="0" smtClean="0"/>
            <a:t>IT Spending</a:t>
          </a:r>
          <a:endParaRPr lang="en-US" sz="2400" b="1" dirty="0"/>
        </a:p>
      </dgm:t>
    </dgm:pt>
    <dgm:pt modelId="{8EC3AD8D-1E0B-4516-A84A-3A06C86BAC2A}" type="parTrans" cxnId="{906547D9-26E6-41C3-879C-DD6E2029B986}">
      <dgm:prSet/>
      <dgm:spPr/>
      <dgm:t>
        <a:bodyPr/>
        <a:lstStyle/>
        <a:p>
          <a:endParaRPr lang="en-US" sz="2400"/>
        </a:p>
      </dgm:t>
    </dgm:pt>
    <dgm:pt modelId="{7B14447A-70A2-47ED-B7C0-7471E9D51D19}" type="sibTrans" cxnId="{906547D9-26E6-41C3-879C-DD6E2029B986}">
      <dgm:prSet/>
      <dgm:spPr/>
      <dgm:t>
        <a:bodyPr/>
        <a:lstStyle/>
        <a:p>
          <a:endParaRPr lang="en-US" sz="2400"/>
        </a:p>
      </dgm:t>
    </dgm:pt>
    <dgm:pt modelId="{E1D76302-78CD-4AF6-A8DA-8630FE61026D}">
      <dgm:prSet phldrT="[Text]" custT="1"/>
      <dgm:spPr/>
      <dgm:t>
        <a:bodyPr/>
        <a:lstStyle/>
        <a:p>
          <a:r>
            <a:rPr lang="en-GB" sz="2400" b="1" dirty="0" smtClean="0"/>
            <a:t>Cloud Spending</a:t>
          </a:r>
          <a:endParaRPr lang="en-US" sz="2400" b="1" dirty="0"/>
        </a:p>
      </dgm:t>
    </dgm:pt>
    <dgm:pt modelId="{7CEE773C-E83C-41DC-9771-F206C9D9D122}" type="parTrans" cxnId="{981CBEE1-822B-490F-B228-0D82F11E9142}">
      <dgm:prSet/>
      <dgm:spPr/>
      <dgm:t>
        <a:bodyPr/>
        <a:lstStyle/>
        <a:p>
          <a:endParaRPr lang="en-US" sz="2400"/>
        </a:p>
      </dgm:t>
    </dgm:pt>
    <dgm:pt modelId="{27999F81-D154-4084-9400-A545D3CCC057}" type="sibTrans" cxnId="{981CBEE1-822B-490F-B228-0D82F11E9142}">
      <dgm:prSet/>
      <dgm:spPr/>
      <dgm:t>
        <a:bodyPr/>
        <a:lstStyle/>
        <a:p>
          <a:endParaRPr lang="en-US" sz="2400"/>
        </a:p>
      </dgm:t>
    </dgm:pt>
    <dgm:pt modelId="{1996CB0B-6EF9-4F82-82BA-99457A56E096}" type="pres">
      <dgm:prSet presAssocID="{B387A65E-6324-4C8F-9E04-403D76C209D7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3AD73C-8722-40E0-8AD6-5317A1EF2ED1}" type="pres">
      <dgm:prSet presAssocID="{B387A65E-6324-4C8F-9E04-403D76C209D7}" presName="divider" presStyleLbl="fgShp" presStyleIdx="0" presStyleCnt="1"/>
      <dgm:spPr/>
    </dgm:pt>
    <dgm:pt modelId="{ECE66E72-3CDF-44AE-8984-79A97FE0F1D7}" type="pres">
      <dgm:prSet presAssocID="{03F2C077-8CE6-4B89-8F73-3803B0A48EB0}" presName="downArrow" presStyleLbl="node1" presStyleIdx="0" presStyleCnt="2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</dgm:pt>
    <dgm:pt modelId="{AAB0C1C2-093E-4F8B-9960-A2171D6E05C6}" type="pres">
      <dgm:prSet presAssocID="{03F2C077-8CE6-4B89-8F73-3803B0A48EB0}" presName="downArrowText" presStyleLbl="revTx" presStyleIdx="0" presStyleCnt="2" custScaleX="1781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2CEB39-B89F-4EC8-B51A-BEC0C99074E6}" type="pres">
      <dgm:prSet presAssocID="{E1D76302-78CD-4AF6-A8DA-8630FE61026D}" presName="upArrow" presStyleLbl="node1" presStyleIdx="1" presStyleCnt="2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</dgm:pt>
    <dgm:pt modelId="{F5F7F83C-BAE1-4DAB-B89E-20A901F39517}" type="pres">
      <dgm:prSet presAssocID="{E1D76302-78CD-4AF6-A8DA-8630FE61026D}" presName="upArrowText" presStyleLbl="revTx" presStyleIdx="1" presStyleCnt="2" custScaleX="142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6547D9-26E6-41C3-879C-DD6E2029B986}" srcId="{B387A65E-6324-4C8F-9E04-403D76C209D7}" destId="{03F2C077-8CE6-4B89-8F73-3803B0A48EB0}" srcOrd="0" destOrd="0" parTransId="{8EC3AD8D-1E0B-4516-A84A-3A06C86BAC2A}" sibTransId="{7B14447A-70A2-47ED-B7C0-7471E9D51D19}"/>
    <dgm:cxn modelId="{288C86D2-ADDB-734D-B867-60113C414FF0}" type="presOf" srcId="{03F2C077-8CE6-4B89-8F73-3803B0A48EB0}" destId="{AAB0C1C2-093E-4F8B-9960-A2171D6E05C6}" srcOrd="0" destOrd="0" presId="urn:microsoft.com/office/officeart/2005/8/layout/arrow3"/>
    <dgm:cxn modelId="{981CBEE1-822B-490F-B228-0D82F11E9142}" srcId="{B387A65E-6324-4C8F-9E04-403D76C209D7}" destId="{E1D76302-78CD-4AF6-A8DA-8630FE61026D}" srcOrd="1" destOrd="0" parTransId="{7CEE773C-E83C-41DC-9771-F206C9D9D122}" sibTransId="{27999F81-D154-4084-9400-A545D3CCC057}"/>
    <dgm:cxn modelId="{09677921-9E36-2240-BEEB-64D27162B1AA}" type="presOf" srcId="{E1D76302-78CD-4AF6-A8DA-8630FE61026D}" destId="{F5F7F83C-BAE1-4DAB-B89E-20A901F39517}" srcOrd="0" destOrd="0" presId="urn:microsoft.com/office/officeart/2005/8/layout/arrow3"/>
    <dgm:cxn modelId="{E0D18FB9-02F4-994F-95DE-DF2124FCE0CB}" type="presOf" srcId="{B387A65E-6324-4C8F-9E04-403D76C209D7}" destId="{1996CB0B-6EF9-4F82-82BA-99457A56E096}" srcOrd="0" destOrd="0" presId="urn:microsoft.com/office/officeart/2005/8/layout/arrow3"/>
    <dgm:cxn modelId="{A1764ACA-D34A-9F4A-997D-4BFAF6F6384C}" type="presParOf" srcId="{1996CB0B-6EF9-4F82-82BA-99457A56E096}" destId="{153AD73C-8722-40E0-8AD6-5317A1EF2ED1}" srcOrd="0" destOrd="0" presId="urn:microsoft.com/office/officeart/2005/8/layout/arrow3"/>
    <dgm:cxn modelId="{73D3DA4E-C086-F74C-85FC-BA306B6C7F45}" type="presParOf" srcId="{1996CB0B-6EF9-4F82-82BA-99457A56E096}" destId="{ECE66E72-3CDF-44AE-8984-79A97FE0F1D7}" srcOrd="1" destOrd="0" presId="urn:microsoft.com/office/officeart/2005/8/layout/arrow3"/>
    <dgm:cxn modelId="{FD03AB0D-CDE3-CD49-BA5F-516A72F5D8F6}" type="presParOf" srcId="{1996CB0B-6EF9-4F82-82BA-99457A56E096}" destId="{AAB0C1C2-093E-4F8B-9960-A2171D6E05C6}" srcOrd="2" destOrd="0" presId="urn:microsoft.com/office/officeart/2005/8/layout/arrow3"/>
    <dgm:cxn modelId="{23F0F54F-E569-4E44-9D26-BBD9353D082F}" type="presParOf" srcId="{1996CB0B-6EF9-4F82-82BA-99457A56E096}" destId="{A92CEB39-B89F-4EC8-B51A-BEC0C99074E6}" srcOrd="3" destOrd="0" presId="urn:microsoft.com/office/officeart/2005/8/layout/arrow3"/>
    <dgm:cxn modelId="{2EBEEDB3-0A2B-F546-BC16-C8BF3F994161}" type="presParOf" srcId="{1996CB0B-6EF9-4F82-82BA-99457A56E096}" destId="{F5F7F83C-BAE1-4DAB-B89E-20A901F3951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AD73C-8722-40E0-8AD6-5317A1EF2ED1}">
      <dsp:nvSpPr>
        <dsp:cNvPr id="0" name=""/>
        <dsp:cNvSpPr/>
      </dsp:nvSpPr>
      <dsp:spPr>
        <a:xfrm rot="21300000">
          <a:off x="12257" y="1658728"/>
          <a:ext cx="3969797" cy="454601"/>
        </a:xfrm>
        <a:prstGeom prst="mathMin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66E72-3CDF-44AE-8984-79A97FE0F1D7}">
      <dsp:nvSpPr>
        <dsp:cNvPr id="0" name=""/>
        <dsp:cNvSpPr/>
      </dsp:nvSpPr>
      <dsp:spPr>
        <a:xfrm>
          <a:off x="479317" y="188602"/>
          <a:ext cx="1198293" cy="1508823"/>
        </a:xfrm>
        <a:prstGeom prst="downArrow">
          <a:avLst/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</dsp:sp>
    <dsp:sp modelId="{AAB0C1C2-093E-4F8B-9960-A2171D6E05C6}">
      <dsp:nvSpPr>
        <dsp:cNvPr id="0" name=""/>
        <dsp:cNvSpPr/>
      </dsp:nvSpPr>
      <dsp:spPr>
        <a:xfrm>
          <a:off x="1617357" y="0"/>
          <a:ext cx="2277435" cy="1584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Traditional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IT Spending</a:t>
          </a:r>
          <a:endParaRPr lang="en-US" sz="2400" b="1" kern="1200" dirty="0"/>
        </a:p>
      </dsp:txBody>
      <dsp:txXfrm>
        <a:off x="1617357" y="0"/>
        <a:ext cx="2277435" cy="1584264"/>
      </dsp:txXfrm>
    </dsp:sp>
    <dsp:sp modelId="{A92CEB39-B89F-4EC8-B51A-BEC0C99074E6}">
      <dsp:nvSpPr>
        <dsp:cNvPr id="0" name=""/>
        <dsp:cNvSpPr/>
      </dsp:nvSpPr>
      <dsp:spPr>
        <a:xfrm>
          <a:off x="2316700" y="2074632"/>
          <a:ext cx="1198293" cy="1508823"/>
        </a:xfrm>
        <a:prstGeom prst="upArrow">
          <a:avLst/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</dsp:sp>
    <dsp:sp modelId="{F5F7F83C-BAE1-4DAB-B89E-20A901F39517}">
      <dsp:nvSpPr>
        <dsp:cNvPr id="0" name=""/>
        <dsp:cNvSpPr/>
      </dsp:nvSpPr>
      <dsp:spPr>
        <a:xfrm>
          <a:off x="325756" y="2187794"/>
          <a:ext cx="1824959" cy="1584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/>
            <a:t>Cloud Spending</a:t>
          </a:r>
          <a:endParaRPr lang="en-US" sz="2400" b="1" kern="1200" dirty="0"/>
        </a:p>
      </dsp:txBody>
      <dsp:txXfrm>
        <a:off x="325756" y="2187794"/>
        <a:ext cx="1824959" cy="1584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83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A9878-DA69-4C30-93EB-A1A56E729CBD}" type="datetimeFigureOut">
              <a:rPr lang="en-GB" smtClean="0"/>
              <a:t>05/10/15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837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F749-AD4A-4BA6-91AB-2C8B2278FA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6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0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8"/>
            <a:ext cx="4984962" cy="446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1814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1814"/>
            <a:ext cx="2945659" cy="49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DDBDD26-17E3-AB43-833E-D0B07DB970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9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A8DE6-6B50-094C-8647-96575B0159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8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Zimbabwe</a:t>
            </a:r>
            <a:r>
              <a:rPr lang="en-GB" baseline="0" dirty="0" smtClean="0"/>
              <a:t> losing graduates to South Africa, USA and Canada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BDD26-17E3-AB43-833E-D0B07DB970B6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84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285F5BE-8296-944B-8BF8-8D3C51B3DFC8}" type="slidenum">
              <a:rPr lang="en-GB" sz="1200"/>
              <a:pPr/>
              <a:t>11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363240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285F5BE-8296-944B-8BF8-8D3C51B3DFC8}" type="slidenum">
              <a:rPr lang="en-GB" sz="1200"/>
              <a:pPr/>
              <a:t>12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87641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7A8DE6-6B50-094C-8647-96575B0159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46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285F5BE-8296-944B-8BF8-8D3C51B3DFC8}" type="slidenum">
              <a:rPr lang="en-GB" sz="1200"/>
              <a:pPr/>
              <a:t>14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10790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285F5BE-8296-944B-8BF8-8D3C51B3DFC8}" type="slidenum">
              <a:rPr lang="en-GB" sz="1200"/>
              <a:pPr/>
              <a:t>15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1647196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>
              <a:latin typeface="Arial" charset="0"/>
              <a:ea typeface="MS PGothic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285F5BE-8296-944B-8BF8-8D3C51B3DFC8}" type="slidenum">
              <a:rPr lang="en-GB" sz="1200"/>
              <a:pPr/>
              <a:t>16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911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4E2746E5-CAA5-4FAD-8906-EE58804AEF62}" type="slidenum">
              <a:rPr lang="en-GB" sz="1200"/>
              <a:pPr/>
              <a:t>17</a:t>
            </a:fld>
            <a:endParaRPr lang="en-GB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3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Lachlan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BDD26-17E3-AB43-833E-D0B07DB970B6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4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gre.ac.uk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>
            <a:alpha val="9294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4127_computing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3" b="838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96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iversity of Greenwich - Goto home page...">
            <a:hlinkClick r:id="rId2" tooltip="University of Greenwich - Home"/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36650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H:\Recruitment&amp;Marketing\uni-Photos\Thumbnails\tn_gre d.jp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900112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33402"/>
          </a:xfrm>
          <a:prstGeom prst="rect">
            <a:avLst/>
          </a:prstGeo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244947"/>
            <a:ext cx="8229600" cy="52479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596390"/>
            <a:ext cx="9144000" cy="2616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/>
              <a:t>COMP1715</a:t>
            </a:r>
            <a:r>
              <a:rPr lang="en-GB" sz="1050" b="1" baseline="0" dirty="0" smtClean="0"/>
              <a:t> Scholarly and Academic Practice : </a:t>
            </a:r>
            <a:r>
              <a:rPr lang="en-GB" sz="1050" b="1" dirty="0" smtClean="0"/>
              <a:t>Professor </a:t>
            </a:r>
            <a:r>
              <a:rPr lang="en-GB" sz="1050" b="1" dirty="0" smtClean="0"/>
              <a:t>Lachlan MacKinnon</a:t>
            </a:r>
            <a:endParaRPr lang="en-GB" sz="1050" b="1" dirty="0"/>
          </a:p>
        </p:txBody>
      </p:sp>
    </p:spTree>
    <p:extLst>
      <p:ext uri="{BB962C8B-B14F-4D97-AF65-F5344CB8AC3E}">
        <p14:creationId xmlns:p14="http://schemas.microsoft.com/office/powerpoint/2010/main" val="20994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70484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hangingPunct="1">
              <a:defRPr/>
            </a:pPr>
            <a:endParaRPr lang="en-GB" sz="1800">
              <a:solidFill>
                <a:prstClr val="white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Calibri" pitchFamily="-108" charset="0"/>
                <a:ea typeface="+mn-ea"/>
                <a:cs typeface="ＭＳ Ｐゴシック" pitchFamily="-108" charset="-128"/>
              </a:defRPr>
            </a:lvl1pPr>
          </a:lstStyle>
          <a:p>
            <a:pPr eaLnBrk="1" hangingPunct="1">
              <a:defRPr/>
            </a:pPr>
            <a:endParaRPr lang="en-GB" sz="180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eaLnBrk="1" hangingPunct="1">
              <a:defRPr/>
            </a:pPr>
            <a:fld id="{E4CD5D97-AA27-4863-8541-CF88765C7DD9}" type="slidenum">
              <a:rPr lang="en-GB" sz="1800">
                <a:solidFill>
                  <a:prstClr val="white"/>
                </a:solidFill>
                <a:latin typeface="Calibri" pitchFamily="34" charset="0"/>
                <a:ea typeface="MS PGothic" pitchFamily="34" charset="-128"/>
                <a:cs typeface="+mn-cs"/>
              </a:rPr>
              <a:pPr eaLnBrk="1" hangingPunct="1">
                <a:defRPr/>
              </a:pPr>
              <a:t>‹#›</a:t>
            </a:fld>
            <a:endParaRPr lang="en-GB" sz="1800">
              <a:solidFill>
                <a:prstClr val="white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78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585D08D-94F9-4A08-8E05-DD774FC8E0B8" descr="ECB27786-537A-458E-94D9-F2DA175D2B0E@gr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3" t="981" r="9276" b="-1434"/>
          <a:stretch>
            <a:fillRect/>
          </a:stretch>
        </p:blipFill>
        <p:spPr bwMode="auto">
          <a:xfrm>
            <a:off x="0" y="0"/>
            <a:ext cx="9144000" cy="695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800">
              <a:solidFill>
                <a:prstClr val="black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endParaRPr lang="en-US" sz="1800">
              <a:solidFill>
                <a:prstClr val="black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fld id="{80F843C8-4E0D-4AD4-9D83-05857C5A46EC}" type="slidenum">
              <a:rPr lang="en-US" sz="1800">
                <a:solidFill>
                  <a:prstClr val="black"/>
                </a:solidFill>
                <a:latin typeface="Calibri" pitchFamily="34" charset="0"/>
                <a:ea typeface="MS PGothic" pitchFamily="34" charset="-128"/>
                <a:cs typeface="+mn-cs"/>
              </a:rPr>
              <a:pPr eaLnBrk="1" hangingPunct="1">
                <a:defRPr/>
              </a:pPr>
              <a:t>‹#›</a:t>
            </a:fld>
            <a:endParaRPr lang="en-US" sz="1800">
              <a:solidFill>
                <a:prstClr val="black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11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400" y="508000"/>
            <a:ext cx="5535613" cy="3270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85800" y="6742113"/>
            <a:ext cx="1905000" cy="114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566150" y="6316663"/>
            <a:ext cx="190500" cy="150812"/>
          </a:xfrm>
          <a:prstGeom prst="rect">
            <a:avLst/>
          </a:prstGeom>
        </p:spPr>
        <p:txBody>
          <a:bodyPr/>
          <a:lstStyle/>
          <a:p>
            <a:fld id="{7575015D-7E5F-9C4F-9D99-292906A08B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06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-108" charset="0"/>
          <a:ea typeface="MS PGothic" pitchFamily="34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-108" charset="0"/>
          <a:ea typeface="MS PGothic" pitchFamily="34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-108" charset="0"/>
          <a:ea typeface="MS PGothic" pitchFamily="34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-108" charset="0"/>
          <a:ea typeface="MS PGothic" pitchFamily="34" charset="-128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-108" charset="0"/>
          <a:ea typeface="ＭＳ Ｐゴシック" pitchFamily="-108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-108" charset="0"/>
          <a:ea typeface="ＭＳ Ｐゴシック" pitchFamily="-108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-108" charset="0"/>
          <a:ea typeface="ＭＳ Ｐゴシック" pitchFamily="-108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-108" charset="0"/>
          <a:ea typeface="ＭＳ Ｐゴシック" pitchFamily="-108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 txBox="1">
            <a:spLocks/>
          </p:cNvSpPr>
          <p:nvPr/>
        </p:nvSpPr>
        <p:spPr bwMode="auto">
          <a:xfrm>
            <a:off x="1756881" y="2119129"/>
            <a:ext cx="5835721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>       </a:t>
            </a:r>
            <a:b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University of Greenwich</a:t>
            </a:r>
          </a:p>
          <a:p>
            <a:pPr algn="ctr"/>
            <a:r>
              <a:rPr lang="en-GB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London, UK</a:t>
            </a:r>
          </a:p>
          <a:p>
            <a:pPr algn="ctr"/>
            <a:endParaRPr lang="en-GB" sz="28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GB" sz="1600" dirty="0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n-GB" sz="1600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n-GB" sz="16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-31750" y="0"/>
            <a:ext cx="9175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3600" b="1" dirty="0" smtClean="0">
                <a:solidFill>
                  <a:prstClr val="black"/>
                </a:solidFill>
                <a:cs typeface="+mn-cs"/>
              </a:rPr>
              <a:t>Being a </a:t>
            </a:r>
            <a:r>
              <a:rPr lang="en-GB" sz="3600" b="1" dirty="0" smtClean="0">
                <a:solidFill>
                  <a:prstClr val="black"/>
                </a:solidFill>
                <a:cs typeface="+mn-cs"/>
              </a:rPr>
              <a:t>Computer </a:t>
            </a:r>
            <a:r>
              <a:rPr lang="en-GB" sz="3600" b="1" dirty="0" smtClean="0">
                <a:solidFill>
                  <a:prstClr val="black"/>
                </a:solidFill>
                <a:cs typeface="+mn-cs"/>
              </a:rPr>
              <a:t>Science </a:t>
            </a:r>
            <a:r>
              <a:rPr lang="en-GB" sz="3600" b="1" dirty="0" smtClean="0">
                <a:solidFill>
                  <a:prstClr val="black"/>
                </a:solidFill>
                <a:cs typeface="+mn-cs"/>
              </a:rPr>
              <a:t>Student</a:t>
            </a:r>
            <a:endParaRPr lang="en-GB" sz="3600" b="1" dirty="0" smtClean="0">
              <a:solidFill>
                <a:prstClr val="black"/>
              </a:solidFill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799503" y="784133"/>
            <a:ext cx="5975061" cy="15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GB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    </a:t>
            </a:r>
            <a: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n-GB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r>
              <a:rPr lang="en-GB" dirty="0">
                <a:solidFill>
                  <a:srgbClr val="0070C0"/>
                </a:solidFill>
                <a:latin typeface="Arial" charset="0"/>
                <a:cs typeface="Arial" charset="0"/>
              </a:rPr>
              <a:t>Pro</a:t>
            </a:r>
            <a:r>
              <a:rPr lang="en-GB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f Lachlan MacKinnon</a:t>
            </a:r>
            <a:endParaRPr lang="en-GB" dirty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GB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Head of Computing and Information Systems</a:t>
            </a:r>
            <a:endParaRPr lang="en-GB" sz="2800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  <a:p>
            <a:pPr algn="ctr"/>
            <a:r>
              <a:rPr lang="en-GB" sz="1600" dirty="0">
                <a:solidFill>
                  <a:prstClr val="black"/>
                </a:solidFill>
                <a:latin typeface="Arial" charset="0"/>
                <a:cs typeface="Arial" charset="0"/>
              </a:rPr>
              <a:t/>
            </a:r>
            <a:br>
              <a:rPr lang="en-GB" sz="1600" dirty="0">
                <a:solidFill>
                  <a:prstClr val="black"/>
                </a:solidFill>
                <a:latin typeface="Arial" charset="0"/>
                <a:cs typeface="Arial" charset="0"/>
              </a:rPr>
            </a:br>
            <a:endParaRPr lang="en-GB" sz="16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66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614738" y="1204694"/>
            <a:ext cx="5265683" cy="4729656"/>
          </a:xfrm>
        </p:spPr>
        <p:txBody>
          <a:bodyPr>
            <a:noAutofit/>
          </a:bodyPr>
          <a:lstStyle/>
          <a:p>
            <a:pPr marL="447675" indent="-26511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100" b="1" dirty="0">
                <a:solidFill>
                  <a:schemeClr val="tx2"/>
                </a:solidFill>
                <a:cs typeface="Calibri" pitchFamily="34" charset="0"/>
              </a:rPr>
              <a:t>March 2013 6/7 people on the planet </a:t>
            </a:r>
            <a:r>
              <a:rPr lang="en-GB" sz="2100" b="1" dirty="0" smtClean="0">
                <a:solidFill>
                  <a:schemeClr val="tx2"/>
                </a:solidFill>
                <a:cs typeface="Calibri" pitchFamily="34" charset="0"/>
              </a:rPr>
              <a:t>had </a:t>
            </a:r>
            <a:r>
              <a:rPr lang="en-GB" sz="2100" b="1" dirty="0">
                <a:solidFill>
                  <a:schemeClr val="tx2"/>
                </a:solidFill>
                <a:cs typeface="Calibri" pitchFamily="34" charset="0"/>
              </a:rPr>
              <a:t>access to a mobile phone – only </a:t>
            </a:r>
            <a:r>
              <a:rPr lang="en-GB" sz="2100" b="1" dirty="0" smtClean="0">
                <a:solidFill>
                  <a:schemeClr val="tx2"/>
                </a:solidFill>
                <a:cs typeface="Calibri" pitchFamily="34" charset="0"/>
              </a:rPr>
              <a:t>4.5/7 had </a:t>
            </a:r>
            <a:r>
              <a:rPr lang="en-GB" sz="2100" b="1" dirty="0">
                <a:solidFill>
                  <a:schemeClr val="tx2"/>
                </a:solidFill>
                <a:cs typeface="Calibri" pitchFamily="34" charset="0"/>
              </a:rPr>
              <a:t>access to a toilet!</a:t>
            </a:r>
            <a:endParaRPr lang="en-US" sz="2100" b="1" dirty="0">
              <a:cs typeface="Calibri" pitchFamily="34" charset="0"/>
            </a:endParaRPr>
          </a:p>
          <a:p>
            <a:pPr marL="447675" indent="-26511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100" b="1" dirty="0">
                <a:solidFill>
                  <a:schemeClr val="tx2"/>
                </a:solidFill>
                <a:cs typeface="Calibri" pitchFamily="34" charset="0"/>
              </a:rPr>
              <a:t>Facebook had 100 million mobile phone accesses per day (2010)</a:t>
            </a:r>
          </a:p>
          <a:p>
            <a:pPr marL="447675" indent="-26511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GB" sz="2100" b="1" dirty="0">
                <a:solidFill>
                  <a:schemeClr val="tx2"/>
                </a:solidFill>
                <a:cs typeface="Calibri" pitchFamily="34" charset="0"/>
              </a:rPr>
              <a:t>2013: 17.4% of web traffic </a:t>
            </a:r>
            <a:r>
              <a:rPr lang="en-GB" sz="2100" b="1" dirty="0" smtClean="0">
                <a:solidFill>
                  <a:schemeClr val="tx2"/>
                </a:solidFill>
                <a:cs typeface="Calibri" pitchFamily="34" charset="0"/>
              </a:rPr>
              <a:t>came </a:t>
            </a:r>
            <a:r>
              <a:rPr lang="en-GB" sz="2100" b="1" dirty="0">
                <a:solidFill>
                  <a:schemeClr val="tx2"/>
                </a:solidFill>
                <a:cs typeface="Calibri" pitchFamily="34" charset="0"/>
              </a:rPr>
              <a:t>through mobile </a:t>
            </a:r>
            <a:r>
              <a:rPr lang="en-GB" sz="2100" b="1" dirty="0">
                <a:solidFill>
                  <a:srgbClr val="FF0000"/>
                </a:solidFill>
                <a:cs typeface="Calibri" pitchFamily="34" charset="0"/>
              </a:rPr>
              <a:t>(&gt;6% on 2012</a:t>
            </a:r>
            <a:r>
              <a:rPr lang="en-GB" sz="2100" b="1" dirty="0">
                <a:solidFill>
                  <a:schemeClr val="tx2"/>
                </a:solidFill>
                <a:cs typeface="Calibri" pitchFamily="34" charset="0"/>
              </a:rPr>
              <a:t>)</a:t>
            </a:r>
          </a:p>
          <a:p>
            <a:pPr marL="447675" indent="-26511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it-IT" sz="2100" b="1" dirty="0" smtClean="0">
                <a:solidFill>
                  <a:schemeClr val="tx2"/>
                </a:solidFill>
                <a:cs typeface="Calibri" pitchFamily="34" charset="0"/>
              </a:rPr>
              <a:t>By 2016 the </a:t>
            </a:r>
            <a:r>
              <a:rPr lang="en-GB" sz="2100" b="1" dirty="0" smtClean="0">
                <a:solidFill>
                  <a:schemeClr val="tx2"/>
                </a:solidFill>
                <a:cs typeface="Calibri" pitchFamily="34" charset="0"/>
              </a:rPr>
              <a:t>number of people accessing the Internet through PCs will </a:t>
            </a:r>
            <a:r>
              <a:rPr lang="en-GB" sz="2100" b="1" dirty="0" smtClean="0">
                <a:solidFill>
                  <a:srgbClr val="FF0000"/>
                </a:solidFill>
                <a:cs typeface="Calibri" pitchFamily="34" charset="0"/>
              </a:rPr>
              <a:t>shrink by 15 million </a:t>
            </a:r>
            <a:r>
              <a:rPr lang="en-GB" sz="2100" b="1" dirty="0" smtClean="0">
                <a:solidFill>
                  <a:schemeClr val="tx2"/>
                </a:solidFill>
                <a:cs typeface="Calibri" pitchFamily="34" charset="0"/>
              </a:rPr>
              <a:t>as the number of </a:t>
            </a:r>
            <a:r>
              <a:rPr lang="en-GB" sz="2100" b="1" dirty="0" smtClean="0">
                <a:solidFill>
                  <a:srgbClr val="FF0000"/>
                </a:solidFill>
                <a:cs typeface="Calibri" pitchFamily="34" charset="0"/>
              </a:rPr>
              <a:t>mobile users increases by 91 million</a:t>
            </a:r>
          </a:p>
        </p:txBody>
      </p:sp>
      <p:pic>
        <p:nvPicPr>
          <p:cNvPr id="8" name="Picture 2" descr="C:\Users\mbardellini\Desktop\13541265-cloud-computing-and-mobility-concept-touchscreen-smartphone-and-blue-glossy-clouds-with-lot-of-col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16587"/>
            <a:ext cx="3844718" cy="3917110"/>
          </a:xfrm>
          <a:prstGeom prst="rect">
            <a:avLst/>
          </a:prstGeom>
          <a:noFill/>
        </p:spPr>
      </p:pic>
      <p:sp>
        <p:nvSpPr>
          <p:cNvPr id="10" name="Title 1"/>
          <p:cNvSpPr txBox="1">
            <a:spLocks/>
          </p:cNvSpPr>
          <p:nvPr/>
        </p:nvSpPr>
        <p:spPr bwMode="auto">
          <a:xfrm>
            <a:off x="477838" y="313588"/>
            <a:ext cx="7132638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MS PGothic" pitchFamily="34" charset="-128"/>
                <a:cs typeface="MS PGothic" charset="0"/>
              </a:defRPr>
            </a:lvl5pPr>
            <a:lvl6pPr marL="4572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4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6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800"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/>
            <a:r>
              <a:rPr lang="en-GB" sz="3600" b="1" dirty="0" smtClean="0">
                <a:solidFill>
                  <a:srgbClr val="1E34D8"/>
                </a:solidFill>
                <a:latin typeface="Arial" charset="0"/>
                <a:ea typeface="MS PGothic" charset="0"/>
              </a:rPr>
              <a:t>Trends - Mobile</a:t>
            </a:r>
            <a:r>
              <a:rPr lang="en-GB" sz="3200" b="1" dirty="0" smtClean="0">
                <a:solidFill>
                  <a:srgbClr val="1E34D8"/>
                </a:solidFill>
                <a:latin typeface="Arial" charset="0"/>
                <a:ea typeface="MS PGothic" charset="0"/>
                <a:cs typeface="Arial" charset="0"/>
              </a:rPr>
              <a:t/>
            </a:r>
            <a:br>
              <a:rPr lang="en-GB" sz="3200" b="1" dirty="0" smtClean="0">
                <a:solidFill>
                  <a:srgbClr val="1E34D8"/>
                </a:solidFill>
                <a:latin typeface="Arial" charset="0"/>
                <a:ea typeface="MS PGothic" charset="0"/>
                <a:cs typeface="Arial" charset="0"/>
              </a:rPr>
            </a:br>
            <a:r>
              <a:rPr lang="en-GB" sz="3200" b="1" dirty="0" smtClean="0">
                <a:solidFill>
                  <a:srgbClr val="1E34D8"/>
                </a:solidFill>
                <a:latin typeface="Arial" charset="0"/>
                <a:ea typeface="MS PGothic" charset="0"/>
              </a:rPr>
              <a:t/>
            </a:r>
            <a:br>
              <a:rPr lang="en-GB" sz="3200" b="1" dirty="0" smtClean="0">
                <a:solidFill>
                  <a:srgbClr val="1E34D8"/>
                </a:solidFill>
                <a:latin typeface="Arial" charset="0"/>
                <a:ea typeface="MS PGothic" charset="0"/>
              </a:rPr>
            </a:br>
            <a:endParaRPr lang="en-GB" sz="3200" b="1" dirty="0">
              <a:solidFill>
                <a:srgbClr val="1E34D8"/>
              </a:solidFill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4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784844" y="136490"/>
            <a:ext cx="7132638" cy="665163"/>
          </a:xfrm>
        </p:spPr>
        <p:txBody>
          <a:bodyPr/>
          <a:lstStyle/>
          <a:p>
            <a:r>
              <a:rPr lang="en-GB" sz="3600" b="1" dirty="0" smtClean="0">
                <a:solidFill>
                  <a:srgbClr val="1E34D8"/>
                </a:solidFill>
                <a:latin typeface="Arial" charset="0"/>
                <a:ea typeface="MS PGothic" charset="0"/>
              </a:rPr>
              <a:t>Trends - Mobile</a:t>
            </a:r>
            <a:r>
              <a:rPr lang="en-GB" sz="3200" b="1" dirty="0">
                <a:solidFill>
                  <a:srgbClr val="1E34D8"/>
                </a:solidFill>
                <a:latin typeface="Arial" charset="0"/>
                <a:ea typeface="MS PGothic" charset="0"/>
                <a:cs typeface="Arial" charset="0"/>
              </a:rPr>
              <a:t/>
            </a:r>
            <a:br>
              <a:rPr lang="en-GB" sz="3200" b="1" dirty="0">
                <a:solidFill>
                  <a:srgbClr val="1E34D8"/>
                </a:solidFill>
                <a:latin typeface="Arial" charset="0"/>
                <a:ea typeface="MS PGothic" charset="0"/>
                <a:cs typeface="Arial" charset="0"/>
              </a:rPr>
            </a:br>
            <a:r>
              <a:rPr lang="en-GB" sz="3200" b="1" dirty="0">
                <a:solidFill>
                  <a:srgbClr val="1E34D8"/>
                </a:solidFill>
                <a:latin typeface="Arial" charset="0"/>
                <a:ea typeface="MS PGothic" charset="0"/>
              </a:rPr>
              <a:t/>
            </a:r>
            <a:br>
              <a:rPr lang="en-GB" sz="3200" b="1" dirty="0">
                <a:solidFill>
                  <a:srgbClr val="1E34D8"/>
                </a:solidFill>
                <a:latin typeface="Arial" charset="0"/>
                <a:ea typeface="MS PGothic" charset="0"/>
              </a:rPr>
            </a:br>
            <a:endParaRPr lang="en-GB" sz="3200" b="1" dirty="0">
              <a:solidFill>
                <a:srgbClr val="1E34D8"/>
              </a:solidFill>
              <a:latin typeface="Arial" charset="0"/>
              <a:ea typeface="MS PGothic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25671" y="1012791"/>
            <a:ext cx="8229600" cy="4819650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en-GB" sz="2400" b="1" dirty="0">
              <a:solidFill>
                <a:srgbClr val="00B050"/>
              </a:solidFill>
              <a:latin typeface="Arial" charset="0"/>
              <a:ea typeface="MS PGothic" charset="0"/>
              <a:cs typeface="Arial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Arial" charset="0"/>
              <a:ea typeface="MS PGothic" charset="0"/>
              <a:cs typeface="Arial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Arial" charset="0"/>
              <a:ea typeface="MS PGothic" charset="0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Arial" charset="0"/>
              <a:ea typeface="MS PGothic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5671" y="1012791"/>
            <a:ext cx="6207486" cy="533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1925" indent="-161925" algn="l" rtl="0" eaLnBrk="0" fontAlgn="base" hangingPunct="0">
              <a:spcBef>
                <a:spcPct val="0"/>
              </a:spcBef>
              <a:spcAft>
                <a:spcPct val="40000"/>
              </a:spcAft>
              <a:buSzPct val="90000"/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371475" indent="-20796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539750" indent="-166688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744538" indent="-2032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8985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557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8129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2701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7273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1800"/>
              </a:spcAft>
            </a:pPr>
            <a:r>
              <a:rPr lang="en-GB" sz="2800" b="1" dirty="0" smtClean="0"/>
              <a:t>In 2013, both the Apple App store and Google Play exceeded the 50 billion downloads threshold. </a:t>
            </a:r>
          </a:p>
          <a:p>
            <a:pPr>
              <a:spcAft>
                <a:spcPts val="1800"/>
              </a:spcAft>
            </a:pPr>
            <a:r>
              <a:rPr lang="en-GB" sz="2800" b="1" dirty="0" smtClean="0">
                <a:solidFill>
                  <a:srgbClr val="00B050"/>
                </a:solidFill>
              </a:rPr>
              <a:t>In both cases, half of the total downloads occurred in the preceding 12 months. </a:t>
            </a:r>
          </a:p>
          <a:p>
            <a:pPr>
              <a:spcAft>
                <a:spcPts val="1800"/>
              </a:spcAft>
            </a:pPr>
            <a:r>
              <a:rPr lang="en-GB" sz="2800" b="1" dirty="0">
                <a:ea typeface="MS PGothic" charset="0"/>
                <a:cs typeface="Arial" charset="0"/>
              </a:rPr>
              <a:t>IDC estimates that smart mobile devices will generate </a:t>
            </a:r>
            <a:r>
              <a:rPr lang="en-GB" sz="2800" b="1" dirty="0">
                <a:solidFill>
                  <a:srgbClr val="FF0000"/>
                </a:solidFill>
                <a:ea typeface="MS PGothic" charset="0"/>
                <a:cs typeface="Arial" charset="0"/>
              </a:rPr>
              <a:t>57% of the IT industry’s overall growth worldwide </a:t>
            </a:r>
            <a:r>
              <a:rPr lang="en-GB" sz="2800" b="1" dirty="0">
                <a:ea typeface="MS PGothic" charset="0"/>
                <a:cs typeface="Arial" charset="0"/>
              </a:rPr>
              <a:t>(Gens, 2013)</a:t>
            </a:r>
          </a:p>
          <a:p>
            <a:pPr>
              <a:spcAft>
                <a:spcPts val="1800"/>
              </a:spcAft>
            </a:pPr>
            <a:r>
              <a:rPr lang="en-GB" sz="2800" b="1" dirty="0">
                <a:solidFill>
                  <a:srgbClr val="00B050"/>
                </a:solidFill>
              </a:rPr>
              <a:t>98% of mobile apps not used </a:t>
            </a:r>
            <a:r>
              <a:rPr lang="en-GB" sz="2800" b="1" dirty="0" smtClean="0">
                <a:solidFill>
                  <a:srgbClr val="00B050"/>
                </a:solidFill>
              </a:rPr>
              <a:t>one year </a:t>
            </a:r>
            <a:r>
              <a:rPr lang="en-GB" sz="2800" b="1" dirty="0">
                <a:solidFill>
                  <a:srgbClr val="00B050"/>
                </a:solidFill>
              </a:rPr>
              <a:t>after release</a:t>
            </a:r>
          </a:p>
          <a:p>
            <a:pPr>
              <a:spcAft>
                <a:spcPts val="1200"/>
              </a:spcAft>
            </a:pPr>
            <a:endParaRPr lang="en-GB" sz="2000" dirty="0" smtClean="0">
              <a:latin typeface="Arial" charset="0"/>
              <a:ea typeface="MS PGothic" charset="0"/>
              <a:cs typeface="Arial" charset="0"/>
            </a:endParaRPr>
          </a:p>
          <a:p>
            <a:pPr>
              <a:spcAft>
                <a:spcPts val="1200"/>
              </a:spcAft>
            </a:pPr>
            <a:endParaRPr lang="en-GB" sz="2000" dirty="0" smtClean="0">
              <a:latin typeface="Arial" charset="0"/>
              <a:ea typeface="MS PGothic" charset="0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Arial" charset="0"/>
              <a:ea typeface="MS PGothic" charset="0"/>
            </a:endParaRPr>
          </a:p>
        </p:txBody>
      </p:sp>
      <p:pic>
        <p:nvPicPr>
          <p:cNvPr id="17410" name="Picture 2" descr="Mobile Phone Network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06" y="1098735"/>
            <a:ext cx="2593921" cy="179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www.imagesource.com/Doc/IS0/Media/TR5/2/c/5/e/IS09AG29V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157" y="4303547"/>
            <a:ext cx="2510843" cy="167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99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563562" y="296191"/>
            <a:ext cx="7132638" cy="665163"/>
          </a:xfrm>
        </p:spPr>
        <p:txBody>
          <a:bodyPr/>
          <a:lstStyle/>
          <a:p>
            <a:r>
              <a:rPr lang="en-GB" sz="4000" b="1" dirty="0" smtClean="0">
                <a:solidFill>
                  <a:srgbClr val="1E34D8"/>
                </a:solidFill>
                <a:latin typeface="Arial" charset="0"/>
                <a:ea typeface="MS PGothic" charset="0"/>
              </a:rPr>
              <a:t>Trends - Cloud</a:t>
            </a:r>
            <a:endParaRPr lang="en-GB" b="1" dirty="0">
              <a:solidFill>
                <a:srgbClr val="1E34D8"/>
              </a:solidFill>
              <a:latin typeface="Arial" charset="0"/>
              <a:ea typeface="MS PGothic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819650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en-GB" sz="2400" b="1" dirty="0">
              <a:solidFill>
                <a:srgbClr val="00B050"/>
              </a:solidFill>
              <a:latin typeface="Arial" charset="0"/>
              <a:ea typeface="MS PGothic" charset="0"/>
              <a:cs typeface="Arial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Arial" charset="0"/>
              <a:ea typeface="MS PGothic" charset="0"/>
              <a:cs typeface="Arial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Arial" charset="0"/>
              <a:ea typeface="MS PGothic" charset="0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Arial" charset="0"/>
              <a:ea typeface="MS PGothic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5669" y="1340767"/>
            <a:ext cx="8592207" cy="500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1925" indent="-161925" algn="l" rtl="0" eaLnBrk="0" fontAlgn="base" hangingPunct="0">
              <a:spcBef>
                <a:spcPct val="0"/>
              </a:spcBef>
              <a:spcAft>
                <a:spcPct val="40000"/>
              </a:spcAft>
              <a:buSzPct val="90000"/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371475" indent="-20796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539750" indent="-166688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744538" indent="-2032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8985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557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8129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2701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7273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3200" b="1" dirty="0" smtClean="0"/>
              <a:t>Characteristics</a:t>
            </a:r>
            <a:r>
              <a:rPr lang="en-GB" sz="3200" dirty="0" smtClean="0"/>
              <a:t> </a:t>
            </a:r>
            <a:r>
              <a:rPr lang="en-GB" sz="3200" dirty="0"/>
              <a:t>that distinguish </a:t>
            </a:r>
            <a:r>
              <a:rPr lang="en-GB" sz="3200" dirty="0" smtClean="0"/>
              <a:t>from </a:t>
            </a:r>
            <a:r>
              <a:rPr lang="en-GB" sz="3200" dirty="0"/>
              <a:t>traditional resource provision models</a:t>
            </a:r>
            <a:endParaRPr lang="en-GB" sz="3200" dirty="0" smtClean="0"/>
          </a:p>
          <a:p>
            <a:pPr lvl="3"/>
            <a:r>
              <a:rPr lang="en-GB" sz="3200" b="1" dirty="0">
                <a:solidFill>
                  <a:srgbClr val="00B050"/>
                </a:solidFill>
              </a:rPr>
              <a:t>On-demand</a:t>
            </a:r>
          </a:p>
          <a:p>
            <a:pPr lvl="3"/>
            <a:r>
              <a:rPr lang="en-GB" sz="3200" b="1" dirty="0">
                <a:solidFill>
                  <a:srgbClr val="00B050"/>
                </a:solidFill>
              </a:rPr>
              <a:t>Internet based</a:t>
            </a:r>
          </a:p>
          <a:p>
            <a:pPr lvl="3"/>
            <a:r>
              <a:rPr lang="en-GB" sz="3200" b="1" dirty="0">
                <a:solidFill>
                  <a:srgbClr val="00B050"/>
                </a:solidFill>
              </a:rPr>
              <a:t>Resource-pooling</a:t>
            </a:r>
          </a:p>
          <a:p>
            <a:pPr lvl="3"/>
            <a:r>
              <a:rPr lang="en-GB" sz="3200" b="1" dirty="0">
                <a:solidFill>
                  <a:srgbClr val="00B050"/>
                </a:solidFill>
              </a:rPr>
              <a:t>Infinite capacity</a:t>
            </a:r>
          </a:p>
          <a:p>
            <a:pPr lvl="3"/>
            <a:r>
              <a:rPr lang="en-GB" sz="3200" b="1" dirty="0">
                <a:solidFill>
                  <a:srgbClr val="00B050"/>
                </a:solidFill>
              </a:rPr>
              <a:t>Demand-driven billing</a:t>
            </a:r>
          </a:p>
          <a:p>
            <a:pPr>
              <a:spcAft>
                <a:spcPts val="1200"/>
              </a:spcAft>
            </a:pPr>
            <a:endParaRPr lang="en-GB" sz="2000" dirty="0"/>
          </a:p>
          <a:p>
            <a:pPr>
              <a:spcAft>
                <a:spcPts val="1200"/>
              </a:spcAft>
            </a:pPr>
            <a:endParaRPr lang="en-GB" sz="2000" dirty="0" smtClean="0">
              <a:latin typeface="Arial" charset="0"/>
              <a:ea typeface="MS PGothic" charset="0"/>
              <a:cs typeface="Arial" charset="0"/>
            </a:endParaRPr>
          </a:p>
          <a:p>
            <a:pPr>
              <a:spcAft>
                <a:spcPts val="1200"/>
              </a:spcAft>
            </a:pPr>
            <a:endParaRPr lang="en-GB" sz="2000" dirty="0" smtClean="0">
              <a:latin typeface="Arial" charset="0"/>
              <a:ea typeface="MS PGothic" charset="0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Arial" charset="0"/>
              <a:ea typeface="MS PGothic" charset="0"/>
            </a:endParaRPr>
          </a:p>
        </p:txBody>
      </p:sp>
      <p:pic>
        <p:nvPicPr>
          <p:cNvPr id="18434" name="Picture 2" descr="Cloud Computing Concept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202" y="3625577"/>
            <a:ext cx="2083128" cy="208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80202" y="2011827"/>
            <a:ext cx="1489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</a:rPr>
              <a:t>Public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</a:rPr>
              <a:t>Private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dirty="0" smtClean="0">
                <a:solidFill>
                  <a:srgbClr val="FF0000"/>
                </a:solidFill>
              </a:rPr>
              <a:t>Hybrid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6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C:\Users\mbardellini\Desktop\IDC_full-colour_3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8763" y="5638939"/>
            <a:ext cx="1755237" cy="78271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28" y="207036"/>
            <a:ext cx="6931572" cy="679010"/>
          </a:xfrm>
        </p:spPr>
        <p:txBody>
          <a:bodyPr>
            <a:noAutofit/>
          </a:bodyPr>
          <a:lstStyle/>
          <a:p>
            <a:r>
              <a:rPr lang="en-GB" sz="4000" b="1" dirty="0">
                <a:solidFill>
                  <a:srgbClr val="1E34D8"/>
                </a:solidFill>
                <a:latin typeface="Arial" charset="0"/>
                <a:ea typeface="MS PGothic" charset="0"/>
              </a:rPr>
              <a:t>Trends - Cloud</a:t>
            </a:r>
            <a:endParaRPr lang="en-US" sz="4000" b="1" dirty="0">
              <a:solidFill>
                <a:srgbClr val="1E34D8"/>
              </a:solidFill>
            </a:endParaRPr>
          </a:p>
        </p:txBody>
      </p:sp>
      <p:graphicFrame>
        <p:nvGraphicFramePr>
          <p:cNvPr id="43" name="Diagram 42"/>
          <p:cNvGraphicFramePr/>
          <p:nvPr>
            <p:extLst>
              <p:ext uri="{D42A27DB-BD31-4B8C-83A1-F6EECF244321}">
                <p14:modId xmlns:p14="http://schemas.microsoft.com/office/powerpoint/2010/main" val="975346212"/>
              </p:ext>
            </p:extLst>
          </p:nvPr>
        </p:nvGraphicFramePr>
        <p:xfrm>
          <a:off x="232440" y="1425782"/>
          <a:ext cx="3994312" cy="3772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4" name="Rectangle 43"/>
          <p:cNvSpPr/>
          <p:nvPr/>
        </p:nvSpPr>
        <p:spPr>
          <a:xfrm>
            <a:off x="4325619" y="1634834"/>
            <a:ext cx="4572000" cy="403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60338">
              <a:lnSpc>
                <a:spcPct val="110000"/>
              </a:lnSpc>
              <a:spcBef>
                <a:spcPts val="600"/>
              </a:spcBef>
              <a:buNone/>
            </a:pPr>
            <a:r>
              <a:rPr lang="it-IT" sz="2800" b="1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 is key for digital innovation </a:t>
            </a:r>
          </a:p>
          <a:p>
            <a:pPr marL="447675" indent="-2651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Traditional SW and HW spending transforming into SaaS, IaaS</a:t>
            </a:r>
          </a:p>
          <a:p>
            <a:pPr marL="447675" indent="-2651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it-IT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Cloud is an enabler of mobility and Big Data, an enhancer of IoT</a:t>
            </a:r>
            <a:endParaRPr lang="en-GB" sz="2800" dirty="0" smtClean="0">
              <a:solidFill>
                <a:schemeClr val="tx2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2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1005681" y="213303"/>
            <a:ext cx="7132638" cy="794791"/>
          </a:xfrm>
        </p:spPr>
        <p:txBody>
          <a:bodyPr/>
          <a:lstStyle/>
          <a:p>
            <a:r>
              <a:rPr lang="en-GB" sz="3400" b="1" dirty="0" smtClean="0">
                <a:solidFill>
                  <a:srgbClr val="1E34D8"/>
                </a:solidFill>
                <a:latin typeface="Arial" charset="0"/>
                <a:ea typeface="MS PGothic" charset="0"/>
              </a:rPr>
              <a:t>Trends – Big Data Analytics, Data Visualisation</a:t>
            </a:r>
            <a:r>
              <a:rPr lang="en-GB" sz="3200" b="1" dirty="0">
                <a:solidFill>
                  <a:schemeClr val="tx1">
                    <a:lumMod val="75000"/>
                  </a:schemeClr>
                </a:solidFill>
                <a:latin typeface="Arial" charset="0"/>
                <a:ea typeface="MS PGothic" charset="0"/>
                <a:cs typeface="Arial" charset="0"/>
              </a:rPr>
              <a:t/>
            </a:r>
            <a:br>
              <a:rPr lang="en-GB" sz="3200" b="1" dirty="0">
                <a:solidFill>
                  <a:schemeClr val="tx1">
                    <a:lumMod val="75000"/>
                  </a:schemeClr>
                </a:solidFill>
                <a:latin typeface="Arial" charset="0"/>
                <a:ea typeface="MS PGothic" charset="0"/>
                <a:cs typeface="Arial" charset="0"/>
              </a:rPr>
            </a:br>
            <a:r>
              <a:rPr lang="en-GB" sz="3200" b="1" dirty="0">
                <a:latin typeface="Arial" charset="0"/>
                <a:ea typeface="MS PGothic" charset="0"/>
              </a:rPr>
              <a:t/>
            </a:r>
            <a:br>
              <a:rPr lang="en-GB" sz="3200" b="1" dirty="0">
                <a:latin typeface="Arial" charset="0"/>
                <a:ea typeface="MS PGothic" charset="0"/>
              </a:rPr>
            </a:br>
            <a:endParaRPr lang="en-GB" sz="3200" b="1" dirty="0">
              <a:latin typeface="Arial" charset="0"/>
              <a:ea typeface="MS PGothic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819650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en-GB" sz="2400" b="1" dirty="0">
              <a:solidFill>
                <a:srgbClr val="00B050"/>
              </a:solidFill>
              <a:latin typeface="Arial" charset="0"/>
              <a:ea typeface="MS PGothic" charset="0"/>
              <a:cs typeface="Arial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Arial" charset="0"/>
              <a:ea typeface="MS PGothic" charset="0"/>
              <a:cs typeface="Arial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Arial" charset="0"/>
              <a:ea typeface="MS PGothic" charset="0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Arial" charset="0"/>
              <a:ea typeface="MS PGothic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5670" y="1436203"/>
            <a:ext cx="5675586" cy="301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1925" indent="-161925" algn="l" rtl="0" eaLnBrk="0" fontAlgn="base" hangingPunct="0">
              <a:spcBef>
                <a:spcPct val="0"/>
              </a:spcBef>
              <a:spcAft>
                <a:spcPct val="40000"/>
              </a:spcAft>
              <a:buSzPct val="90000"/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371475" indent="-20796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539750" indent="-166688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744538" indent="-2032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8985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557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8129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2701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7273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en-GB" sz="2400" b="1" dirty="0"/>
              <a:t>IBM </a:t>
            </a:r>
            <a:r>
              <a:rPr lang="en-GB" sz="2400" b="1" dirty="0" smtClean="0"/>
              <a:t>- ‘</a:t>
            </a:r>
            <a:r>
              <a:rPr lang="en-GB" sz="2400" b="1" dirty="0"/>
              <a:t>every day, we create 2.5 quintillion bytes of data” i.e. 90% of world’s data created in the last two years – growing by 50% per year! </a:t>
            </a:r>
            <a:r>
              <a:rPr lang="en-GB" sz="2400" b="1" dirty="0" smtClean="0"/>
              <a:t>(ACM</a:t>
            </a:r>
            <a:r>
              <a:rPr lang="en-GB" sz="2400" b="1" dirty="0"/>
              <a:t>)</a:t>
            </a:r>
          </a:p>
          <a:p>
            <a:r>
              <a:rPr lang="en-GB" sz="2400" b="1" dirty="0">
                <a:solidFill>
                  <a:srgbClr val="00B050"/>
                </a:solidFill>
              </a:rPr>
              <a:t>In 2010 Eric Schmidt said “Every 2 Days We create as much information as we did up to 2003”.</a:t>
            </a:r>
          </a:p>
          <a:p>
            <a:pPr>
              <a:spcAft>
                <a:spcPts val="1200"/>
              </a:spcAft>
            </a:pPr>
            <a:endParaRPr lang="en-GB" sz="2000" dirty="0" smtClean="0">
              <a:latin typeface="Arial" charset="0"/>
              <a:ea typeface="MS PGothic" charset="0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Arial" charset="0"/>
              <a:ea typeface="MS PGothic" charset="0"/>
            </a:endParaRPr>
          </a:p>
        </p:txBody>
      </p:sp>
      <p:pic>
        <p:nvPicPr>
          <p:cNvPr id="28676" name="Picture 4" descr="Big Data Stock 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594" y="1223251"/>
            <a:ext cx="2819729" cy="19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 descr="http://www.imagesource.com/Doc/IS0/Media/TR5/b/4/0/f/IS09AG0HC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0" y="4359729"/>
            <a:ext cx="2555443" cy="192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985468" y="4202168"/>
            <a:ext cx="4858030" cy="21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1925" indent="-161925" algn="l" rtl="0" eaLnBrk="0" fontAlgn="base" hangingPunct="0">
              <a:spcBef>
                <a:spcPct val="0"/>
              </a:spcBef>
              <a:spcAft>
                <a:spcPct val="40000"/>
              </a:spcAft>
              <a:buSzPct val="90000"/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371475" indent="-20796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539750" indent="-166688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744538" indent="-2032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8985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557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8129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2701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7273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2400" b="1" dirty="0" smtClean="0"/>
              <a:t>Gartner </a:t>
            </a:r>
            <a:r>
              <a:rPr lang="en-GB" sz="2400" b="1" dirty="0"/>
              <a:t>predicts that 4.4 million IT jobs globally will be created to support big data, with 1.9 million of those jobs in the US (Lundquist, 2012). </a:t>
            </a:r>
            <a:endParaRPr lang="en-GB" sz="2400" b="1" dirty="0" smtClean="0"/>
          </a:p>
          <a:p>
            <a:pPr>
              <a:spcAft>
                <a:spcPts val="1200"/>
              </a:spcAft>
            </a:pPr>
            <a:endParaRPr lang="en-GB" sz="2400" dirty="0" smtClean="0">
              <a:latin typeface="Arial" charset="0"/>
              <a:ea typeface="MS PGothic" charset="0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48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1071563" y="69138"/>
            <a:ext cx="7229475" cy="665163"/>
          </a:xfrm>
        </p:spPr>
        <p:txBody>
          <a:bodyPr/>
          <a:lstStyle/>
          <a:p>
            <a:r>
              <a:rPr lang="en-GB" sz="3100" b="1" dirty="0" smtClean="0">
                <a:solidFill>
                  <a:srgbClr val="1E34D8"/>
                </a:solidFill>
                <a:latin typeface="Arial" charset="0"/>
                <a:ea typeface="MS PGothic" charset="0"/>
              </a:rPr>
              <a:t>Big Data – how it is changing society</a:t>
            </a:r>
            <a:r>
              <a:rPr lang="en-GB" sz="3100" b="1" dirty="0">
                <a:solidFill>
                  <a:srgbClr val="1E34D8"/>
                </a:solidFill>
                <a:latin typeface="Arial" charset="0"/>
                <a:ea typeface="MS PGothic" charset="0"/>
                <a:cs typeface="Arial" charset="0"/>
              </a:rPr>
              <a:t/>
            </a:r>
            <a:br>
              <a:rPr lang="en-GB" sz="3100" b="1" dirty="0">
                <a:solidFill>
                  <a:srgbClr val="1E34D8"/>
                </a:solidFill>
                <a:latin typeface="Arial" charset="0"/>
                <a:ea typeface="MS PGothic" charset="0"/>
                <a:cs typeface="Arial" charset="0"/>
              </a:rPr>
            </a:br>
            <a:r>
              <a:rPr lang="en-GB" sz="3200" b="1" dirty="0">
                <a:solidFill>
                  <a:srgbClr val="1E34D8"/>
                </a:solidFill>
                <a:latin typeface="Arial" charset="0"/>
                <a:ea typeface="MS PGothic" charset="0"/>
              </a:rPr>
              <a:t/>
            </a:r>
            <a:br>
              <a:rPr lang="en-GB" sz="3200" b="1" dirty="0">
                <a:solidFill>
                  <a:srgbClr val="1E34D8"/>
                </a:solidFill>
                <a:latin typeface="Arial" charset="0"/>
                <a:ea typeface="MS PGothic" charset="0"/>
              </a:rPr>
            </a:br>
            <a:endParaRPr lang="en-GB" sz="3200" b="1" dirty="0">
              <a:solidFill>
                <a:srgbClr val="1E34D8"/>
              </a:solidFill>
              <a:latin typeface="Arial" charset="0"/>
              <a:ea typeface="MS PGothic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1451" y="734302"/>
            <a:ext cx="8667750" cy="577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1925" indent="-161925" algn="l" rtl="0" eaLnBrk="0" fontAlgn="base" hangingPunct="0">
              <a:spcBef>
                <a:spcPct val="0"/>
              </a:spcBef>
              <a:spcAft>
                <a:spcPct val="40000"/>
              </a:spcAft>
              <a:buSzPct val="90000"/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371475" indent="-20796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539750" indent="-166688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744538" indent="-2032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8985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557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8129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2701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7273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2300" dirty="0"/>
              <a:t>Analysis of </a:t>
            </a:r>
            <a:r>
              <a:rPr lang="en-GB" sz="2300" b="1" dirty="0" err="1">
                <a:solidFill>
                  <a:srgbClr val="00B050"/>
                </a:solidFill>
              </a:rPr>
              <a:t>anonymised</a:t>
            </a:r>
            <a:r>
              <a:rPr lang="en-GB" sz="2300" b="1" dirty="0">
                <a:solidFill>
                  <a:srgbClr val="00B050"/>
                </a:solidFill>
              </a:rPr>
              <a:t> mobile phone data </a:t>
            </a:r>
            <a:r>
              <a:rPr lang="en-GB" sz="2300" dirty="0" smtClean="0"/>
              <a:t>- </a:t>
            </a:r>
            <a:r>
              <a:rPr lang="en-GB" sz="2300" b="1" dirty="0"/>
              <a:t>track commuter journeys</a:t>
            </a:r>
            <a:r>
              <a:rPr lang="en-GB" sz="2300" dirty="0"/>
              <a:t> </a:t>
            </a:r>
            <a:r>
              <a:rPr lang="en-GB" sz="2300" dirty="0" smtClean="0"/>
              <a:t> from </a:t>
            </a:r>
            <a:r>
              <a:rPr lang="en-GB" sz="2300" dirty="0"/>
              <a:t>home to work, </a:t>
            </a:r>
            <a:r>
              <a:rPr lang="en-GB" sz="2300" dirty="0" smtClean="0"/>
              <a:t>re-routed buses </a:t>
            </a:r>
            <a:r>
              <a:rPr lang="en-GB" sz="2300" b="1" dirty="0" smtClean="0"/>
              <a:t>reduced </a:t>
            </a:r>
            <a:r>
              <a:rPr lang="en-GB" sz="2300" b="1" dirty="0"/>
              <a:t>commuter time by 10% in one city</a:t>
            </a:r>
            <a:r>
              <a:rPr lang="en-GB" sz="2300" dirty="0"/>
              <a:t>. </a:t>
            </a:r>
            <a:endParaRPr lang="en-GB" sz="2300" dirty="0" smtClean="0"/>
          </a:p>
          <a:p>
            <a:pPr>
              <a:spcAft>
                <a:spcPts val="1200"/>
              </a:spcAft>
            </a:pPr>
            <a:r>
              <a:rPr lang="en-GB" sz="2300" dirty="0" smtClean="0"/>
              <a:t>Understanding </a:t>
            </a:r>
            <a:r>
              <a:rPr lang="en-GB" sz="2300" b="1" dirty="0" smtClean="0">
                <a:solidFill>
                  <a:srgbClr val="00B050"/>
                </a:solidFill>
              </a:rPr>
              <a:t>patterns </a:t>
            </a:r>
            <a:r>
              <a:rPr lang="en-GB" sz="2300" b="1" dirty="0">
                <a:solidFill>
                  <a:srgbClr val="00B050"/>
                </a:solidFill>
              </a:rPr>
              <a:t>of movement </a:t>
            </a:r>
            <a:r>
              <a:rPr lang="en-GB" sz="2300" b="1" dirty="0"/>
              <a:t>through analysis of cell tower hopping can tell you how disease will spread </a:t>
            </a:r>
            <a:endParaRPr lang="en-GB" sz="2300" b="1" dirty="0" smtClean="0"/>
          </a:p>
          <a:p>
            <a:pPr marL="161925" lvl="1" indent="-161925">
              <a:spcAft>
                <a:spcPts val="1200"/>
              </a:spcAft>
              <a:buSzPct val="90000"/>
              <a:buFont typeface="Times" charset="0"/>
              <a:buChar char="•"/>
            </a:pPr>
            <a:r>
              <a:rPr lang="en-GB" sz="2300" b="1" dirty="0">
                <a:solidFill>
                  <a:srgbClr val="00B050"/>
                </a:solidFill>
              </a:rPr>
              <a:t>T</a:t>
            </a:r>
            <a:r>
              <a:rPr lang="en-GB" sz="2300" b="1" dirty="0" smtClean="0">
                <a:solidFill>
                  <a:srgbClr val="00B050"/>
                </a:solidFill>
              </a:rPr>
              <a:t>ypical </a:t>
            </a:r>
            <a:r>
              <a:rPr lang="en-GB" sz="2300" b="1" dirty="0">
                <a:solidFill>
                  <a:srgbClr val="00B050"/>
                </a:solidFill>
              </a:rPr>
              <a:t>patterns of behaviour </a:t>
            </a:r>
            <a:r>
              <a:rPr lang="en-GB" sz="2300" dirty="0"/>
              <a:t>e.g. </a:t>
            </a:r>
            <a:r>
              <a:rPr lang="en-GB" sz="2300" b="1" dirty="0"/>
              <a:t>daily routine, triggering health alerts</a:t>
            </a:r>
            <a:r>
              <a:rPr lang="en-GB" sz="2300" dirty="0"/>
              <a:t> if these change.</a:t>
            </a:r>
          </a:p>
          <a:p>
            <a:pPr>
              <a:spcAft>
                <a:spcPts val="1200"/>
              </a:spcAft>
            </a:pPr>
            <a:r>
              <a:rPr lang="en-GB" sz="2300" b="1" dirty="0" smtClean="0">
                <a:solidFill>
                  <a:srgbClr val="00B050"/>
                </a:solidFill>
              </a:rPr>
              <a:t>Analysis </a:t>
            </a:r>
            <a:r>
              <a:rPr lang="en-GB" sz="2300" b="1" dirty="0">
                <a:solidFill>
                  <a:srgbClr val="00B050"/>
                </a:solidFill>
              </a:rPr>
              <a:t>of taxi journeys </a:t>
            </a:r>
            <a:r>
              <a:rPr lang="en-GB" sz="2300" dirty="0" smtClean="0"/>
              <a:t>in </a:t>
            </a:r>
            <a:r>
              <a:rPr lang="en-GB" sz="2300" dirty="0"/>
              <a:t>San </a:t>
            </a:r>
            <a:r>
              <a:rPr lang="en-GB" sz="2300" dirty="0" smtClean="0"/>
              <a:t>Francisco (Sandy </a:t>
            </a:r>
            <a:r>
              <a:rPr lang="en-GB" sz="2300" dirty="0" err="1"/>
              <a:t>Pentland</a:t>
            </a:r>
            <a:r>
              <a:rPr lang="en-GB" sz="2300" dirty="0"/>
              <a:t> </a:t>
            </a:r>
            <a:r>
              <a:rPr lang="en-GB" sz="2300" dirty="0" smtClean="0"/>
              <a:t>MIT) classify </a:t>
            </a:r>
            <a:r>
              <a:rPr lang="en-GB" sz="2300" dirty="0"/>
              <a:t>people into urban </a:t>
            </a:r>
            <a:r>
              <a:rPr lang="en-GB" sz="2300" dirty="0" smtClean="0"/>
              <a:t>tribes and their typical behaviour – </a:t>
            </a:r>
            <a:r>
              <a:rPr lang="en-GB" sz="2300" b="1" dirty="0"/>
              <a:t>what they wear, how social they are, music they like, how much they exercise, typical health problems e.g. diabetes,  patterns of health</a:t>
            </a:r>
            <a:r>
              <a:rPr lang="en-GB" sz="2300" dirty="0"/>
              <a:t> </a:t>
            </a:r>
            <a:r>
              <a:rPr lang="en-GB" sz="2300" dirty="0" smtClean="0"/>
              <a:t> (reduce </a:t>
            </a:r>
            <a:r>
              <a:rPr lang="en-GB" sz="2300" dirty="0"/>
              <a:t>healthcare costs if problems caught </a:t>
            </a:r>
            <a:r>
              <a:rPr lang="en-GB" sz="2300" dirty="0" smtClean="0"/>
              <a:t>early)</a:t>
            </a:r>
          </a:p>
          <a:p>
            <a:pPr>
              <a:spcAft>
                <a:spcPts val="1200"/>
              </a:spcAft>
            </a:pPr>
            <a:r>
              <a:rPr lang="en-GB" sz="2300" b="1" dirty="0" smtClean="0">
                <a:solidFill>
                  <a:srgbClr val="00B050"/>
                </a:solidFill>
              </a:rPr>
              <a:t>Personalised adverts </a:t>
            </a:r>
            <a:r>
              <a:rPr lang="en-GB" sz="2300" dirty="0" smtClean="0"/>
              <a:t>on web, TV </a:t>
            </a:r>
          </a:p>
          <a:p>
            <a:pPr>
              <a:spcAft>
                <a:spcPts val="1200"/>
              </a:spcAft>
            </a:pPr>
            <a:r>
              <a:rPr lang="en-GB" sz="2300" b="1" dirty="0" smtClean="0">
                <a:solidFill>
                  <a:srgbClr val="00B050"/>
                </a:solidFill>
                <a:ea typeface="MS PGothic" charset="0"/>
              </a:rPr>
              <a:t>Cars monitor driving habits </a:t>
            </a:r>
            <a:r>
              <a:rPr lang="en-GB" sz="2300" dirty="0" smtClean="0">
                <a:ea typeface="MS PGothic" charset="0"/>
              </a:rPr>
              <a:t>and report to insurance</a:t>
            </a:r>
          </a:p>
        </p:txBody>
      </p:sp>
      <p:pic>
        <p:nvPicPr>
          <p:cNvPr id="30722" name="Picture 2" descr="http://www.imagesource.com/Doc/IS0/Media/TR5/b/1/4/1/IS09AF1O3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125" y="5187681"/>
            <a:ext cx="2008187" cy="133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460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>
          <a:xfrm>
            <a:off x="1155453" y="298620"/>
            <a:ext cx="7132638" cy="665163"/>
          </a:xfrm>
        </p:spPr>
        <p:txBody>
          <a:bodyPr/>
          <a:lstStyle/>
          <a:p>
            <a:r>
              <a:rPr lang="en-GB" sz="3600" b="1" dirty="0" smtClean="0">
                <a:solidFill>
                  <a:srgbClr val="1E34D8"/>
                </a:solidFill>
                <a:latin typeface="Arial" charset="0"/>
                <a:ea typeface="MS PGothic" charset="0"/>
              </a:rPr>
              <a:t>Trends – Internet of Things</a:t>
            </a:r>
            <a:endParaRPr lang="en-GB" sz="3200" b="1" dirty="0">
              <a:solidFill>
                <a:srgbClr val="1E34D8"/>
              </a:solidFill>
              <a:latin typeface="Arial" charset="0"/>
              <a:ea typeface="MS PGothic" charset="0"/>
            </a:endParaRP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374775"/>
            <a:ext cx="8229600" cy="4819650"/>
          </a:xfrm>
        </p:spPr>
        <p:txBody>
          <a:bodyPr/>
          <a:lstStyle/>
          <a:p>
            <a:pPr>
              <a:spcAft>
                <a:spcPts val="1200"/>
              </a:spcAft>
            </a:pPr>
            <a:endParaRPr lang="en-GB" sz="2400" b="1" dirty="0">
              <a:solidFill>
                <a:srgbClr val="00B050"/>
              </a:solidFill>
              <a:latin typeface="Arial" charset="0"/>
              <a:ea typeface="MS PGothic" charset="0"/>
              <a:cs typeface="Arial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Arial" charset="0"/>
              <a:ea typeface="MS PGothic" charset="0"/>
              <a:cs typeface="Arial" charset="0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Arial" charset="0"/>
              <a:ea typeface="MS PGothic" charset="0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Arial" charset="0"/>
              <a:ea typeface="MS PGothic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99546" y="1238288"/>
            <a:ext cx="597305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1925" indent="-161925" algn="l" rtl="0" eaLnBrk="0" fontAlgn="base" hangingPunct="0">
              <a:spcBef>
                <a:spcPct val="0"/>
              </a:spcBef>
              <a:spcAft>
                <a:spcPct val="40000"/>
              </a:spcAft>
              <a:buSzPct val="90000"/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371475" indent="-20796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539750" indent="-166688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744538" indent="-2032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8985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557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8129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2701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7273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2200" b="1" dirty="0" smtClean="0"/>
              <a:t>Objects, people, animals etc. have unique identifiers and can communicate over a network automatically.</a:t>
            </a:r>
          </a:p>
          <a:p>
            <a:pPr>
              <a:spcAft>
                <a:spcPts val="600"/>
              </a:spcAft>
            </a:pPr>
            <a:r>
              <a:rPr lang="en-GB" sz="2200" b="1" dirty="0" smtClean="0"/>
              <a:t>Cisco (2013) estimates:</a:t>
            </a:r>
          </a:p>
          <a:p>
            <a:pPr lvl="1">
              <a:spcAft>
                <a:spcPts val="600"/>
              </a:spcAft>
            </a:pPr>
            <a:r>
              <a:rPr lang="en-GB" sz="2200" b="1" dirty="0" smtClean="0">
                <a:solidFill>
                  <a:srgbClr val="00B050"/>
                </a:solidFill>
              </a:rPr>
              <a:t>The </a:t>
            </a:r>
            <a:r>
              <a:rPr lang="en-GB" sz="2200" b="1" dirty="0">
                <a:solidFill>
                  <a:srgbClr val="00B050"/>
                </a:solidFill>
              </a:rPr>
              <a:t>potential economic impact </a:t>
            </a:r>
            <a:r>
              <a:rPr lang="en-GB" sz="2200" b="1" dirty="0" smtClean="0">
                <a:solidFill>
                  <a:srgbClr val="00B050"/>
                </a:solidFill>
              </a:rPr>
              <a:t>is </a:t>
            </a:r>
            <a:r>
              <a:rPr lang="en-GB" sz="2200" b="1" dirty="0">
                <a:solidFill>
                  <a:srgbClr val="00B050"/>
                </a:solidFill>
              </a:rPr>
              <a:t>as much as $14.4 trillion for private sector businesses worldwide, </a:t>
            </a:r>
            <a:r>
              <a:rPr lang="en-GB" sz="2200" b="1" dirty="0" smtClean="0">
                <a:solidFill>
                  <a:srgbClr val="00B050"/>
                </a:solidFill>
              </a:rPr>
              <a:t>with:</a:t>
            </a:r>
            <a:endParaRPr lang="en-GB" sz="2200" dirty="0" smtClean="0">
              <a:solidFill>
                <a:srgbClr val="00B050"/>
              </a:solidFill>
              <a:latin typeface="Arial" charset="0"/>
              <a:ea typeface="MS PGothic" charset="0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Arial" charset="0"/>
              <a:ea typeface="MS PGothic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99546" y="3859213"/>
            <a:ext cx="8844453" cy="2514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1925" indent="-161925" algn="l" rtl="0" eaLnBrk="0" fontAlgn="base" hangingPunct="0">
              <a:spcBef>
                <a:spcPct val="0"/>
              </a:spcBef>
              <a:spcAft>
                <a:spcPct val="40000"/>
              </a:spcAft>
              <a:buSzPct val="90000"/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371475" indent="-207963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539750" indent="-166688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744538" indent="-203200" algn="l" rtl="0" eaLnBrk="0" fontAlgn="base" hangingPunct="0">
              <a:spcBef>
                <a:spcPct val="0"/>
              </a:spcBef>
              <a:spcAft>
                <a:spcPct val="4000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8985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557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18129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2701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727325" indent="-152400" algn="l" rtl="0" eaLnBrk="0" fontAlgn="base" hangingPunct="0">
              <a:spcBef>
                <a:spcPct val="0"/>
              </a:spcBef>
              <a:spcAft>
                <a:spcPct val="40000"/>
              </a:spcAft>
              <a:buChar char="-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spcAft>
                <a:spcPts val="1200"/>
              </a:spcAft>
            </a:pPr>
            <a:r>
              <a:rPr lang="en-GB" sz="2200" b="1" dirty="0" smtClean="0">
                <a:solidFill>
                  <a:srgbClr val="00B050"/>
                </a:solidFill>
              </a:rPr>
              <a:t>“</a:t>
            </a:r>
            <a:r>
              <a:rPr lang="en-GB" sz="2200" b="1" dirty="0">
                <a:solidFill>
                  <a:srgbClr val="00B050"/>
                </a:solidFill>
              </a:rPr>
              <a:t>the potential to increase global corporate profits by approximately 21% in aggregate over the next 10 years” </a:t>
            </a:r>
            <a:endParaRPr lang="en-GB" sz="2200" b="1" dirty="0" smtClean="0">
              <a:solidFill>
                <a:srgbClr val="00B050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GB" sz="2200" b="1" dirty="0" smtClean="0">
                <a:solidFill>
                  <a:srgbClr val="00B050"/>
                </a:solidFill>
              </a:rPr>
              <a:t>This </a:t>
            </a:r>
            <a:r>
              <a:rPr lang="en-GB" sz="2200" b="1" dirty="0">
                <a:solidFill>
                  <a:srgbClr val="00B050"/>
                </a:solidFill>
              </a:rPr>
              <a:t>estimate does not include the potential value to citizens, communities and countries</a:t>
            </a:r>
            <a:r>
              <a:rPr lang="en-GB" sz="2200" b="1" dirty="0" smtClean="0">
                <a:solidFill>
                  <a:srgbClr val="00B050"/>
                </a:solidFill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GB" sz="2200" b="1" dirty="0" err="1"/>
              <a:t>IoT</a:t>
            </a:r>
            <a:r>
              <a:rPr lang="en-GB" sz="2200" b="1" dirty="0"/>
              <a:t> solutions are mostly deployed to address issues around the supply chain, </a:t>
            </a:r>
            <a:r>
              <a:rPr lang="en-GB" sz="2200" b="1" dirty="0" smtClean="0"/>
              <a:t>product/asset tracking, retail</a:t>
            </a:r>
            <a:r>
              <a:rPr lang="en-GB" sz="2200" b="1" dirty="0"/>
              <a:t>, healthcare, </a:t>
            </a:r>
            <a:r>
              <a:rPr lang="en-GB" sz="2200" b="1" dirty="0" smtClean="0"/>
              <a:t>logistics</a:t>
            </a:r>
            <a:r>
              <a:rPr lang="en-GB" sz="2200" b="1" dirty="0"/>
              <a:t>. </a:t>
            </a:r>
            <a:endParaRPr lang="en-GB" sz="2200" b="1" dirty="0" smtClean="0"/>
          </a:p>
          <a:p>
            <a:pPr>
              <a:spcAft>
                <a:spcPts val="1200"/>
              </a:spcAft>
            </a:pPr>
            <a:endParaRPr lang="en-GB" sz="2000" dirty="0" smtClean="0">
              <a:latin typeface="Arial" charset="0"/>
              <a:ea typeface="MS PGothic" charset="0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Arial" charset="0"/>
              <a:ea typeface="MS PGothic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72188" y="1141412"/>
            <a:ext cx="3001608" cy="2073276"/>
            <a:chOff x="488178" y="2838595"/>
            <a:chExt cx="3188195" cy="213210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78" y="2838595"/>
              <a:ext cx="3188195" cy="2132106"/>
            </a:xfrm>
            <a:prstGeom prst="rect">
              <a:avLst/>
            </a:prstGeom>
          </p:spPr>
        </p:pic>
        <p:sp>
          <p:nvSpPr>
            <p:cNvPr id="10" name="TextBox 14"/>
            <p:cNvSpPr txBox="1"/>
            <p:nvPr/>
          </p:nvSpPr>
          <p:spPr>
            <a:xfrm>
              <a:off x="1572947" y="3682689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b="1" dirty="0" smtClean="0"/>
                <a:t>Internet of things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7497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title"/>
          </p:nvPr>
        </p:nvSpPr>
        <p:spPr>
          <a:xfrm>
            <a:off x="753872" y="461122"/>
            <a:ext cx="7823200" cy="579821"/>
          </a:xfrm>
        </p:spPr>
        <p:txBody>
          <a:bodyPr/>
          <a:lstStyle/>
          <a:p>
            <a:pPr eaLnBrk="1" hangingPunct="1"/>
            <a:r>
              <a:rPr lang="en-GB" sz="3200" b="1" dirty="0" smtClean="0">
                <a:solidFill>
                  <a:srgbClr val="1E34D8"/>
                </a:solidFill>
              </a:rPr>
              <a:t>3D / 4D Printing and Market Disruption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idx="1"/>
          </p:nvPr>
        </p:nvSpPr>
        <p:spPr>
          <a:xfrm>
            <a:off x="175243" y="1251492"/>
            <a:ext cx="7145227" cy="5247145"/>
          </a:xfrm>
        </p:spPr>
        <p:txBody>
          <a:bodyPr/>
          <a:lstStyle/>
          <a:p>
            <a:pPr eaLnBrk="1" hangingPunct="1">
              <a:spcAft>
                <a:spcPct val="35000"/>
              </a:spcAft>
            </a:pPr>
            <a:r>
              <a:rPr lang="en-GB" sz="1900" b="1" dirty="0" smtClean="0"/>
              <a:t>BAE Systems have already printed a </a:t>
            </a:r>
            <a:r>
              <a:rPr lang="en-GB" sz="1900" b="1" dirty="0" smtClean="0">
                <a:solidFill>
                  <a:srgbClr val="FF0000"/>
                </a:solidFill>
              </a:rPr>
              <a:t>part for an aeroplane</a:t>
            </a:r>
          </a:p>
          <a:p>
            <a:pPr eaLnBrk="1" hangingPunct="1">
              <a:spcAft>
                <a:spcPct val="35000"/>
              </a:spcAft>
            </a:pPr>
            <a:r>
              <a:rPr lang="en-GB" sz="1900" b="1" dirty="0" smtClean="0"/>
              <a:t>Chinese </a:t>
            </a:r>
            <a:r>
              <a:rPr lang="en-GB" sz="1900" b="1" dirty="0"/>
              <a:t>materials firm </a:t>
            </a:r>
            <a:r>
              <a:rPr lang="en-GB" sz="1900" b="1" dirty="0" smtClean="0"/>
              <a:t>has </a:t>
            </a:r>
            <a:r>
              <a:rPr lang="en-GB" sz="1900" b="1" dirty="0"/>
              <a:t>reportedly produced </a:t>
            </a:r>
            <a:r>
              <a:rPr lang="en-GB" sz="1900" b="1" dirty="0">
                <a:solidFill>
                  <a:srgbClr val="FF0000"/>
                </a:solidFill>
              </a:rPr>
              <a:t>10 </a:t>
            </a:r>
            <a:r>
              <a:rPr lang="en-GB" sz="1900" b="1" dirty="0" smtClean="0">
                <a:solidFill>
                  <a:srgbClr val="FF0000"/>
                </a:solidFill>
              </a:rPr>
              <a:t>3D-printed buildings </a:t>
            </a:r>
            <a:r>
              <a:rPr lang="en-GB" sz="1900" b="1" dirty="0">
                <a:solidFill>
                  <a:srgbClr val="FF0000"/>
                </a:solidFill>
              </a:rPr>
              <a:t>(excluding the roof) in 24 hours</a:t>
            </a:r>
            <a:r>
              <a:rPr lang="en-GB" sz="1900" b="1" dirty="0"/>
              <a:t>, using a custom-built machine that outputs layers of construction waste mixed with </a:t>
            </a:r>
            <a:r>
              <a:rPr lang="en-GB" sz="1900" b="1" dirty="0" smtClean="0"/>
              <a:t>cement (BBC April 2014).</a:t>
            </a:r>
          </a:p>
          <a:p>
            <a:pPr eaLnBrk="1" hangingPunct="1">
              <a:spcAft>
                <a:spcPct val="35000"/>
              </a:spcAft>
            </a:pPr>
            <a:r>
              <a:rPr lang="en-GB" sz="1900" b="1" dirty="0" smtClean="0"/>
              <a:t>4D printing – “</a:t>
            </a:r>
            <a:r>
              <a:rPr lang="en-GB" sz="1900" b="1" dirty="0" smtClean="0">
                <a:solidFill>
                  <a:srgbClr val="FF0000"/>
                </a:solidFill>
              </a:rPr>
              <a:t>over </a:t>
            </a:r>
            <a:r>
              <a:rPr lang="en-GB" sz="1900" b="1" dirty="0">
                <a:solidFill>
                  <a:srgbClr val="FF0000"/>
                </a:solidFill>
              </a:rPr>
              <a:t>time static objects will transform and </a:t>
            </a:r>
            <a:r>
              <a:rPr lang="en-GB" sz="1900" b="1" dirty="0" smtClean="0">
                <a:solidFill>
                  <a:srgbClr val="FF0000"/>
                </a:solidFill>
              </a:rPr>
              <a:t>adapt</a:t>
            </a:r>
            <a:r>
              <a:rPr lang="en-GB" sz="1900" b="1" dirty="0" smtClean="0"/>
              <a:t>”, programmable material build themselves - uses water to provide flexibility – </a:t>
            </a:r>
            <a:r>
              <a:rPr lang="en-GB" sz="1900" b="1" dirty="0" smtClean="0">
                <a:solidFill>
                  <a:srgbClr val="00B050"/>
                </a:solidFill>
              </a:rPr>
              <a:t>print clothes </a:t>
            </a:r>
            <a:r>
              <a:rPr lang="en-GB" sz="1900" b="1" dirty="0" smtClean="0"/>
              <a:t>instead of washing them, </a:t>
            </a:r>
            <a:r>
              <a:rPr lang="en-GB" sz="1900" b="1" dirty="0" smtClean="0">
                <a:solidFill>
                  <a:srgbClr val="00B050"/>
                </a:solidFill>
              </a:rPr>
              <a:t>print human organs </a:t>
            </a:r>
            <a:r>
              <a:rPr lang="en-GB" sz="1900" b="1" dirty="0" smtClean="0"/>
              <a:t>from stem cells.</a:t>
            </a:r>
          </a:p>
          <a:p>
            <a:pPr eaLnBrk="1" hangingPunct="1">
              <a:spcAft>
                <a:spcPct val="35000"/>
              </a:spcAft>
            </a:pPr>
            <a:r>
              <a:rPr lang="en-GB" sz="1900" b="1" dirty="0"/>
              <a:t>F</a:t>
            </a:r>
            <a:r>
              <a:rPr lang="en-GB" sz="1900" b="1" dirty="0" smtClean="0"/>
              <a:t>inished </a:t>
            </a:r>
            <a:r>
              <a:rPr lang="en-GB" sz="1900" b="1" dirty="0"/>
              <a:t>object will </a:t>
            </a:r>
            <a:r>
              <a:rPr lang="en-GB" sz="1900" b="1" dirty="0">
                <a:solidFill>
                  <a:srgbClr val="FF0000"/>
                </a:solidFill>
              </a:rPr>
              <a:t>self-assemble or transform into a pre-determined </a:t>
            </a:r>
            <a:r>
              <a:rPr lang="en-GB" sz="1900" b="1" dirty="0" smtClean="0">
                <a:solidFill>
                  <a:srgbClr val="FF0000"/>
                </a:solidFill>
              </a:rPr>
              <a:t>form – already achieved!</a:t>
            </a:r>
            <a:endParaRPr lang="en-GB" sz="1900" b="1" dirty="0">
              <a:solidFill>
                <a:srgbClr val="FF0000"/>
              </a:solidFill>
            </a:endParaRPr>
          </a:p>
          <a:p>
            <a:pPr eaLnBrk="1" hangingPunct="1">
              <a:spcAft>
                <a:spcPct val="35000"/>
              </a:spcAft>
            </a:pPr>
            <a:r>
              <a:rPr lang="en-GB" sz="1900" b="1" dirty="0" smtClean="0"/>
              <a:t>Consumers </a:t>
            </a:r>
            <a:r>
              <a:rPr lang="en-GB" sz="1900" b="1" dirty="0"/>
              <a:t>will expect not to have to choose between mass produced and bespoke </a:t>
            </a:r>
            <a:r>
              <a:rPr lang="en-GB" sz="1900" b="1" dirty="0" smtClean="0"/>
              <a:t>items - will </a:t>
            </a:r>
            <a:r>
              <a:rPr lang="en-GB" sz="1900" b="1" dirty="0">
                <a:solidFill>
                  <a:srgbClr val="FF0000"/>
                </a:solidFill>
              </a:rPr>
              <a:t>expect personalisation on an industrial scale</a:t>
            </a:r>
            <a:r>
              <a:rPr lang="en-GB" sz="1900" b="1" dirty="0"/>
              <a:t>. </a:t>
            </a:r>
          </a:p>
          <a:p>
            <a:pPr eaLnBrk="1" hangingPunct="1">
              <a:spcAft>
                <a:spcPct val="35000"/>
              </a:spcAft>
            </a:pPr>
            <a:endParaRPr lang="en-GB" sz="1600" dirty="0"/>
          </a:p>
        </p:txBody>
      </p:sp>
      <p:pic>
        <p:nvPicPr>
          <p:cNvPr id="21508" name="Picture 4" descr="http://static.dezeen.com/uploads/2014/04/3D-printed-buildings-China_dezeen_ss_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70" y="1251492"/>
            <a:ext cx="1823530" cy="13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http://www.imagesource.com/Doc/IS0/Media/TR5/f/1/4/8/IS09AC6GR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70" y="3209614"/>
            <a:ext cx="1481630" cy="228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80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45" y="101458"/>
            <a:ext cx="8518793" cy="37535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1E34D8"/>
                </a:solidFill>
              </a:rPr>
              <a:t>An Indicative Roadmap of Technologies</a:t>
            </a:r>
            <a:endParaRPr lang="en-US" sz="3600" dirty="0">
              <a:solidFill>
                <a:srgbClr val="1E34D8"/>
              </a:solidFill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171945" y="1144699"/>
            <a:ext cx="6219677" cy="1938817"/>
            <a:chOff x="171945" y="839241"/>
            <a:chExt cx="6219677" cy="1938817"/>
          </a:xfrm>
        </p:grpSpPr>
        <p:pic>
          <p:nvPicPr>
            <p:cNvPr id="9" name="Picture 2" descr="C:\Users\mbardellini\Desktop\13541265-cloud-computing-and-mobility-concept-touchscreen-smartphone-and-blue-glossy-clouds-with-lot-of-color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1945" y="839241"/>
              <a:ext cx="2182742" cy="1938817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369477" y="991518"/>
              <a:ext cx="4022145" cy="1569660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pPr marL="0" lvl="1"/>
              <a:r>
                <a:rPr lang="it-IT" sz="2400" b="1" dirty="0" smtClean="0">
                  <a:solidFill>
                    <a:schemeClr val="tx2"/>
                  </a:solidFill>
                </a:rPr>
                <a:t>2014...</a:t>
              </a:r>
            </a:p>
            <a:p>
              <a:pPr marL="0" lvl="1"/>
              <a:r>
                <a:rPr lang="it-IT" sz="2400" dirty="0" smtClean="0">
                  <a:solidFill>
                    <a:schemeClr val="tx2"/>
                  </a:solidFill>
                </a:rPr>
                <a:t>Cloud Computing, Mobile Apps</a:t>
              </a:r>
            </a:p>
            <a:p>
              <a:pPr marL="0" lvl="1"/>
              <a:r>
                <a:rPr lang="it-IT" sz="2400" dirty="0" smtClean="0">
                  <a:solidFill>
                    <a:schemeClr val="tx2"/>
                  </a:solidFill>
                </a:rPr>
                <a:t>Some social business</a:t>
              </a:r>
              <a:endParaRPr lang="en-US" sz="2400" dirty="0" smtClean="0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1021289" y="2930787"/>
            <a:ext cx="7803222" cy="1698440"/>
            <a:chOff x="1021289" y="2778058"/>
            <a:chExt cx="7803222" cy="1698440"/>
          </a:xfrm>
        </p:grpSpPr>
        <p:sp>
          <p:nvSpPr>
            <p:cNvPr id="14" name="TextBox 13"/>
            <p:cNvSpPr txBox="1"/>
            <p:nvPr/>
          </p:nvSpPr>
          <p:spPr>
            <a:xfrm>
              <a:off x="3502766" y="2778058"/>
              <a:ext cx="5321745" cy="1569660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pPr marL="0" lvl="1"/>
              <a:r>
                <a:rPr lang="it-IT" sz="2400" b="1" dirty="0" smtClean="0">
                  <a:solidFill>
                    <a:schemeClr val="tx2"/>
                  </a:solidFill>
                </a:rPr>
                <a:t>Next 2-3 years ... </a:t>
              </a:r>
            </a:p>
            <a:p>
              <a:pPr marL="0" lvl="1"/>
              <a:r>
                <a:rPr lang="it-IT" sz="2400" dirty="0" smtClean="0">
                  <a:solidFill>
                    <a:schemeClr val="tx2"/>
                  </a:solidFill>
                </a:rPr>
                <a:t>Big Data, Social Technologies  close to mainstream</a:t>
              </a:r>
            </a:p>
            <a:p>
              <a:pPr marL="0" lvl="1"/>
              <a:r>
                <a:rPr lang="it-IT" sz="2400" dirty="0" smtClean="0">
                  <a:solidFill>
                    <a:schemeClr val="tx2"/>
                  </a:solidFill>
                </a:rPr>
                <a:t>Increasing diffusion of IoT</a:t>
              </a:r>
              <a:endParaRPr lang="en-US" sz="2400" dirty="0" smtClean="0">
                <a:solidFill>
                  <a:schemeClr val="tx2"/>
                </a:solidFill>
              </a:endParaRPr>
            </a:p>
          </p:txBody>
        </p:sp>
        <p:pic>
          <p:nvPicPr>
            <p:cNvPr id="16" name="Picture 6" descr="http://sei.pku.edu.cn/%7Eliuxzh/bigdata/images/1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21289" y="2930787"/>
              <a:ext cx="2251244" cy="1545711"/>
            </a:xfrm>
            <a:prstGeom prst="rect">
              <a:avLst/>
            </a:prstGeom>
            <a:noFill/>
          </p:spPr>
        </p:pic>
      </p:grpSp>
      <p:grpSp>
        <p:nvGrpSpPr>
          <p:cNvPr id="7" name="Group 21"/>
          <p:cNvGrpSpPr/>
          <p:nvPr/>
        </p:nvGrpSpPr>
        <p:grpSpPr>
          <a:xfrm>
            <a:off x="2369477" y="4590603"/>
            <a:ext cx="6317323" cy="1912268"/>
            <a:chOff x="2369477" y="4567283"/>
            <a:chExt cx="6317323" cy="1912268"/>
          </a:xfrm>
        </p:grpSpPr>
        <p:sp>
          <p:nvSpPr>
            <p:cNvPr id="15" name="TextBox 14"/>
            <p:cNvSpPr txBox="1"/>
            <p:nvPr/>
          </p:nvSpPr>
          <p:spPr>
            <a:xfrm>
              <a:off x="4639447" y="4946573"/>
              <a:ext cx="4047353" cy="1200329"/>
            </a:xfrm>
            <a:prstGeom prst="rect">
              <a:avLst/>
            </a:prstGeom>
            <a:noFill/>
          </p:spPr>
          <p:txBody>
            <a:bodyPr wrap="square" lIns="91440" rtlCol="0">
              <a:spAutoFit/>
            </a:bodyPr>
            <a:lstStyle/>
            <a:p>
              <a:pPr marL="0" lvl="1"/>
              <a:r>
                <a:rPr lang="it-IT" sz="2400" b="1" dirty="0" smtClean="0">
                  <a:solidFill>
                    <a:schemeClr val="tx2"/>
                  </a:solidFill>
                </a:rPr>
                <a:t>In 5-6 years (</a:t>
              </a:r>
              <a:r>
                <a:rPr lang="it-IT" sz="2400" b="1" dirty="0" smtClean="0">
                  <a:solidFill>
                    <a:schemeClr val="tx2"/>
                  </a:solidFill>
                  <a:sym typeface="Symbol"/>
                </a:rPr>
                <a:t></a:t>
              </a:r>
              <a:r>
                <a:rPr lang="it-IT" sz="2400" b="1" dirty="0" smtClean="0">
                  <a:solidFill>
                    <a:schemeClr val="tx2"/>
                  </a:solidFill>
                </a:rPr>
                <a:t>2020)</a:t>
              </a:r>
            </a:p>
            <a:p>
              <a:pPr marL="0" lvl="1"/>
              <a:r>
                <a:rPr lang="it-IT" sz="2400" dirty="0" smtClean="0">
                  <a:solidFill>
                    <a:schemeClr val="tx2"/>
                  </a:solidFill>
                </a:rPr>
                <a:t>Convergence of main trends</a:t>
              </a:r>
            </a:p>
            <a:p>
              <a:pPr marL="0" lvl="1"/>
              <a:r>
                <a:rPr lang="it-IT" sz="2400" dirty="0" smtClean="0">
                  <a:solidFill>
                    <a:schemeClr val="tx2"/>
                  </a:solidFill>
                </a:rPr>
                <a:t>IoT &amp; Cloud &amp; Big Data</a:t>
              </a:r>
              <a:endParaRPr lang="en-US" sz="2400" dirty="0" smtClean="0">
                <a:solidFill>
                  <a:schemeClr val="tx2"/>
                </a:solidFill>
              </a:endParaRPr>
            </a:p>
          </p:txBody>
        </p:sp>
        <p:pic>
          <p:nvPicPr>
            <p:cNvPr id="19" name="Picture 2" descr="Worldwide Computer Network — Stock Photo #17507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369477" y="4567283"/>
              <a:ext cx="1912267" cy="1912268"/>
            </a:xfrm>
            <a:prstGeom prst="rect">
              <a:avLst/>
            </a:prstGeom>
            <a:noFill/>
          </p:spPr>
        </p:pic>
      </p:grpSp>
      <p:pic>
        <p:nvPicPr>
          <p:cNvPr id="18" name="Picture 2" descr="C:\Users\mbardellini\Desktop\IDC_full-colour_30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583205"/>
            <a:ext cx="1755237" cy="782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4318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927"/>
            <a:ext cx="8229600" cy="633402"/>
          </a:xfrm>
        </p:spPr>
        <p:txBody>
          <a:bodyPr/>
          <a:lstStyle/>
          <a:p>
            <a:r>
              <a:rPr lang="en-GB" dirty="0" smtClean="0">
                <a:solidFill>
                  <a:srgbClr val="1E34D8"/>
                </a:solidFill>
              </a:rPr>
              <a:t>Implications for Education</a:t>
            </a:r>
            <a:endParaRPr lang="en-GB" dirty="0">
              <a:solidFill>
                <a:srgbClr val="1E34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425"/>
            <a:ext cx="7758113" cy="498583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sz="2600" b="1" dirty="0" smtClean="0">
                <a:solidFill>
                  <a:srgbClr val="FF0000"/>
                </a:solidFill>
              </a:rPr>
              <a:t>We need to prepare students for jobs that don’t yet exist</a:t>
            </a:r>
          </a:p>
          <a:p>
            <a:pPr>
              <a:spcAft>
                <a:spcPts val="600"/>
              </a:spcAft>
            </a:pPr>
            <a:r>
              <a:rPr lang="en-GB" sz="2600" b="1" dirty="0" smtClean="0">
                <a:solidFill>
                  <a:srgbClr val="00B050"/>
                </a:solidFill>
              </a:rPr>
              <a:t>Predictions in the UK (2015) – 1/3</a:t>
            </a:r>
            <a:r>
              <a:rPr lang="en-GB" sz="2600" b="1" baseline="30000" dirty="0" smtClean="0">
                <a:solidFill>
                  <a:srgbClr val="00B050"/>
                </a:solidFill>
              </a:rPr>
              <a:t>rd</a:t>
            </a:r>
            <a:r>
              <a:rPr lang="en-GB" sz="2600" b="1" dirty="0" smtClean="0">
                <a:solidFill>
                  <a:srgbClr val="00B050"/>
                </a:solidFill>
              </a:rPr>
              <a:t> of jobs (10 million) are at risk of automation in the next 10-20 years – not just low skilled jobs</a:t>
            </a:r>
          </a:p>
          <a:p>
            <a:pPr>
              <a:spcAft>
                <a:spcPts val="600"/>
              </a:spcAft>
            </a:pPr>
            <a:r>
              <a:rPr lang="en-GB" sz="2600" b="1" dirty="0">
                <a:solidFill>
                  <a:srgbClr val="FF0000"/>
                </a:solidFill>
              </a:rPr>
              <a:t>Good news, in the UK technology has replaced 800K jobs in the last 15 years but has created 3.5 million jobs in the same period – need workforce who can cope</a:t>
            </a:r>
          </a:p>
          <a:p>
            <a:pPr>
              <a:spcAft>
                <a:spcPts val="600"/>
              </a:spcAft>
            </a:pPr>
            <a:r>
              <a:rPr lang="en-GB" sz="2600" b="1" dirty="0">
                <a:solidFill>
                  <a:srgbClr val="00B050"/>
                </a:solidFill>
              </a:rPr>
              <a:t>Entrepreneurship is the engine of job creation – our graduates will need these skills</a:t>
            </a:r>
          </a:p>
          <a:p>
            <a:endParaRPr lang="en-GB" dirty="0"/>
          </a:p>
        </p:txBody>
      </p:sp>
      <p:pic>
        <p:nvPicPr>
          <p:cNvPr id="3074" name="Picture 2" descr="http://bookboon.com/blog/wp-content/uploads/2013/01/shutterstock_93304129-830x102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3054427"/>
            <a:ext cx="1785937" cy="22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467544" y="267128"/>
            <a:ext cx="8229600" cy="8576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z="3200" dirty="0" smtClean="0">
                <a:solidFill>
                  <a:srgbClr val="1E34D8"/>
                </a:solidFill>
                <a:latin typeface="Arial" charset="0"/>
                <a:cs typeface="Arial" charset="0"/>
              </a:rPr>
              <a:t>Overview</a:t>
            </a:r>
            <a:endParaRPr lang="en-GB" sz="3200" dirty="0" smtClean="0">
              <a:solidFill>
                <a:srgbClr val="1E34D8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695684" y="1008063"/>
            <a:ext cx="7862849" cy="5046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Making the Transition</a:t>
            </a:r>
          </a:p>
          <a:p>
            <a:pPr lvl="0"/>
            <a:r>
              <a:rPr lang="en-GB" dirty="0" smtClean="0"/>
              <a:t>Behaviour</a:t>
            </a:r>
          </a:p>
          <a:p>
            <a:pPr lvl="0"/>
            <a:r>
              <a:rPr lang="en-GB" dirty="0" smtClean="0"/>
              <a:t>Expectations – Yours</a:t>
            </a:r>
          </a:p>
          <a:p>
            <a:pPr lvl="0"/>
            <a:r>
              <a:rPr lang="en-GB" dirty="0" smtClean="0"/>
              <a:t>Expectations - Ours</a:t>
            </a:r>
            <a:endParaRPr lang="en-GB" dirty="0" smtClean="0"/>
          </a:p>
          <a:p>
            <a:r>
              <a:rPr lang="en-GB" dirty="0" smtClean="0"/>
              <a:t>Industry Issues – employability</a:t>
            </a:r>
          </a:p>
          <a:p>
            <a:r>
              <a:rPr lang="en-GB" dirty="0" smtClean="0"/>
              <a:t>Computer Science and IT trends</a:t>
            </a:r>
          </a:p>
          <a:p>
            <a:r>
              <a:rPr lang="en-GB" dirty="0" smtClean="0"/>
              <a:t>How do you get there?</a:t>
            </a:r>
          </a:p>
          <a:p>
            <a:r>
              <a:rPr lang="en-GB" dirty="0" smtClean="0"/>
              <a:t>Scholarly and Academic Practice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675234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1345" y="137705"/>
            <a:ext cx="8229600" cy="922038"/>
          </a:xfrm>
        </p:spPr>
        <p:txBody>
          <a:bodyPr>
            <a:noAutofit/>
          </a:bodyPr>
          <a:lstStyle/>
          <a:p>
            <a:pPr algn="ctr"/>
            <a:r>
              <a:rPr lang="en-US" sz="2900" b="1" dirty="0" smtClean="0">
                <a:solidFill>
                  <a:srgbClr val="1E34D8"/>
                </a:solidFill>
              </a:rPr>
              <a:t>Demand: ICT Workforce Development in Europe </a:t>
            </a:r>
            <a:r>
              <a:rPr lang="en-US" sz="2900" b="1" dirty="0" smtClean="0">
                <a:solidFill>
                  <a:srgbClr val="1E34D8"/>
                </a:solidFill>
              </a:rPr>
              <a:t>2012 - 2015 - 2020</a:t>
            </a:r>
            <a:endParaRPr lang="en-US" sz="2900" b="1" dirty="0">
              <a:solidFill>
                <a:srgbClr val="1E34D8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66256" y="5965448"/>
            <a:ext cx="89777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Source:</a:t>
            </a:r>
            <a:r>
              <a:rPr lang="en-US" sz="1400" b="1" dirty="0" smtClean="0"/>
              <a:t> </a:t>
            </a:r>
            <a:r>
              <a:rPr lang="en-US" sz="1400" i="1" dirty="0" smtClean="0"/>
              <a:t>Gareis, K., Hüsing, T., Bludova, I., Schulz, C., Birov, S., Korte, W.B.: e-Skills: Monitoring and Benchmarking Policies and Partnerships in Europe (Final Report for the European Commission, January 2014)</a:t>
            </a:r>
            <a:endParaRPr lang="de-DE" sz="1400" dirty="0" smtClean="0"/>
          </a:p>
          <a:p>
            <a:endParaRPr lang="de-DE" dirty="0"/>
          </a:p>
        </p:txBody>
      </p:sp>
      <p:graphicFrame>
        <p:nvGraphicFramePr>
          <p:cNvPr id="10" name="Diagramm 9"/>
          <p:cNvGraphicFramePr>
            <a:graphicFrameLocks noGrp="1"/>
          </p:cNvGraphicFramePr>
          <p:nvPr>
            <p:extLst/>
          </p:nvPr>
        </p:nvGraphicFramePr>
        <p:xfrm>
          <a:off x="611560" y="1244600"/>
          <a:ext cx="8075240" cy="4914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4771506"/>
            <a:ext cx="3108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cs typeface="Arial" charset="0"/>
              </a:rPr>
              <a:t>Long term trend in IT market is </a:t>
            </a:r>
            <a:r>
              <a:rPr lang="en-GB" sz="1800" b="1" dirty="0">
                <a:solidFill>
                  <a:srgbClr val="FF0000"/>
                </a:solidFill>
                <a:cs typeface="Arial" charset="0"/>
              </a:rPr>
              <a:t>growth in jobs and high youth</a:t>
            </a:r>
            <a:r>
              <a:rPr lang="en-GB" sz="1800" b="1" dirty="0">
                <a:cs typeface="Arial" charset="0"/>
              </a:rPr>
              <a:t> </a:t>
            </a:r>
            <a:r>
              <a:rPr lang="en-GB" sz="1800" b="1" dirty="0">
                <a:solidFill>
                  <a:srgbClr val="FF0000"/>
                </a:solidFill>
                <a:cs typeface="Arial" charset="0"/>
              </a:rPr>
              <a:t>unemployment</a:t>
            </a:r>
            <a:r>
              <a:rPr lang="en-GB" sz="1800" b="1" dirty="0">
                <a:cs typeface="Arial" charset="0"/>
              </a:rPr>
              <a:t> in Europe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6713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xfrm>
            <a:off x="539750" y="291523"/>
            <a:ext cx="7405370" cy="58039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3600" b="1" dirty="0">
                <a:solidFill>
                  <a:srgbClr val="1E34D8"/>
                </a:solidFill>
              </a:rPr>
              <a:t>Predicted Vacancies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 bwMode="auto">
          <a:xfrm>
            <a:off x="147781" y="1056641"/>
            <a:ext cx="8469745" cy="53746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Aft>
                <a:spcPts val="1800"/>
              </a:spcAft>
            </a:pPr>
            <a:r>
              <a:rPr lang="en-GB" sz="2800" dirty="0" smtClean="0">
                <a:solidFill>
                  <a:srgbClr val="1E34D8"/>
                </a:solidFill>
                <a:latin typeface="Arial" charset="0"/>
                <a:cs typeface="Arial" charset="0"/>
              </a:rPr>
              <a:t>Europe: At least 509,000 vacancies predicted for 2015 - UK (</a:t>
            </a:r>
            <a:r>
              <a:rPr lang="en-GB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25%</a:t>
            </a:r>
            <a:r>
              <a:rPr lang="en-GB" sz="2800" dirty="0" smtClean="0">
                <a:solidFill>
                  <a:srgbClr val="1E34D8"/>
                </a:solidFill>
                <a:latin typeface="Arial" charset="0"/>
                <a:cs typeface="Arial" charset="0"/>
              </a:rPr>
              <a:t>) + Germany (</a:t>
            </a:r>
            <a:r>
              <a:rPr lang="en-GB" sz="2800" dirty="0">
                <a:solidFill>
                  <a:srgbClr val="FF0000"/>
                </a:solidFill>
                <a:latin typeface="Arial" charset="0"/>
                <a:cs typeface="Arial" charset="0"/>
              </a:rPr>
              <a:t>24%</a:t>
            </a:r>
            <a:r>
              <a:rPr lang="en-GB" sz="2800" dirty="0" smtClean="0">
                <a:solidFill>
                  <a:srgbClr val="1E34D8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spcAft>
                <a:spcPts val="1800"/>
              </a:spcAft>
            </a:pPr>
            <a:r>
              <a:rPr lang="en-GB" sz="2800" dirty="0" smtClean="0">
                <a:solidFill>
                  <a:srgbClr val="1E34D8"/>
                </a:solidFill>
                <a:latin typeface="Arial" charset="0"/>
                <a:cs typeface="Arial" charset="0"/>
              </a:rPr>
              <a:t>Europe: By 2020, 900,000 vacancies UK (</a:t>
            </a:r>
            <a:r>
              <a:rPr lang="en-GB" sz="2800" dirty="0">
                <a:solidFill>
                  <a:srgbClr val="FF0000"/>
                </a:solidFill>
                <a:latin typeface="Arial" charset="0"/>
                <a:cs typeface="Arial" charset="0"/>
              </a:rPr>
              <a:t>27%</a:t>
            </a:r>
            <a:r>
              <a:rPr lang="en-GB" sz="2800" dirty="0" smtClean="0">
                <a:solidFill>
                  <a:srgbClr val="1E34D8"/>
                </a:solidFill>
                <a:latin typeface="Arial" charset="0"/>
                <a:cs typeface="Arial" charset="0"/>
              </a:rPr>
              <a:t>) + Germany (</a:t>
            </a:r>
            <a:r>
              <a:rPr lang="en-GB" sz="2800" dirty="0">
                <a:solidFill>
                  <a:srgbClr val="FF0000"/>
                </a:solidFill>
                <a:latin typeface="Arial" charset="0"/>
                <a:cs typeface="Arial" charset="0"/>
              </a:rPr>
              <a:t>17%</a:t>
            </a:r>
            <a:r>
              <a:rPr lang="en-GB" sz="2800" dirty="0" smtClean="0">
                <a:solidFill>
                  <a:srgbClr val="1E34D8"/>
                </a:solidFill>
                <a:latin typeface="Arial" charset="0"/>
                <a:cs typeface="Arial" charset="0"/>
              </a:rPr>
              <a:t>)</a:t>
            </a:r>
          </a:p>
          <a:p>
            <a:pPr>
              <a:spcAft>
                <a:spcPts val="1800"/>
              </a:spcAft>
            </a:pPr>
            <a:r>
              <a:rPr lang="en-GB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Since 2007, market has annually absorbed up to twice as many new workers (growth plus replacement) as ICT/CS graduates available</a:t>
            </a:r>
          </a:p>
          <a:p>
            <a:pPr>
              <a:spcAft>
                <a:spcPts val="1800"/>
              </a:spcAft>
            </a:pPr>
            <a:r>
              <a:rPr lang="en-GB" sz="280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Global market for IT professionals having significant </a:t>
            </a:r>
            <a:r>
              <a:rPr lang="en-GB" sz="280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emigration/immigration effects </a:t>
            </a:r>
            <a:r>
              <a:rPr lang="en-GB" sz="2800" b="1" dirty="0" smtClean="0">
                <a:solidFill>
                  <a:srgbClr val="00B050"/>
                </a:solidFill>
                <a:latin typeface="Arial" charset="0"/>
                <a:cs typeface="Arial" charset="0"/>
              </a:rPr>
              <a:t>on some countries </a:t>
            </a:r>
          </a:p>
          <a:p>
            <a:pPr>
              <a:spcAft>
                <a:spcPts val="1200"/>
              </a:spcAft>
            </a:pPr>
            <a:endParaRPr lang="en-GB" sz="2800" dirty="0" smtClean="0">
              <a:latin typeface="Arial" charset="0"/>
              <a:cs typeface="Arial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E34D8"/>
                </a:solidFill>
              </a:rPr>
              <a:t>How do you get there?</a:t>
            </a:r>
            <a:endParaRPr lang="en-GB" dirty="0">
              <a:solidFill>
                <a:srgbClr val="1E34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Firstly, you need a good degree</a:t>
            </a:r>
          </a:p>
          <a:p>
            <a:pPr lvl="1"/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or 2.1 generally required for high end jobs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Secondly, you have to differentiate yourself</a:t>
            </a:r>
          </a:p>
          <a:p>
            <a:pPr lvl="1"/>
            <a:r>
              <a:rPr lang="en-GB" dirty="0" smtClean="0"/>
              <a:t>You’ll be competing with people with the same degree, so what else have you got?</a:t>
            </a:r>
          </a:p>
          <a:p>
            <a:pPr lvl="1"/>
            <a:r>
              <a:rPr lang="en-GB" dirty="0" smtClean="0"/>
              <a:t>Soft skills, employment experience, volunteering, social engagement</a:t>
            </a:r>
          </a:p>
          <a:p>
            <a:pPr lvl="1"/>
            <a:r>
              <a:rPr lang="en-GB" dirty="0" smtClean="0"/>
              <a:t>Placement year, </a:t>
            </a:r>
            <a:r>
              <a:rPr lang="en-GB" dirty="0" err="1" smtClean="0"/>
              <a:t>Gwizards</a:t>
            </a:r>
            <a:r>
              <a:rPr lang="en-GB" dirty="0" smtClean="0"/>
              <a:t>, University Societies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768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E34D8"/>
                </a:solidFill>
              </a:rPr>
              <a:t>Scholarly and Academic Practice</a:t>
            </a:r>
            <a:endParaRPr lang="en-GB" dirty="0">
              <a:solidFill>
                <a:srgbClr val="1E34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Learn how to:</a:t>
            </a:r>
          </a:p>
          <a:p>
            <a:pPr lvl="1"/>
            <a:r>
              <a:rPr lang="en-GB" dirty="0" smtClean="0"/>
              <a:t>Read</a:t>
            </a:r>
          </a:p>
          <a:p>
            <a:pPr lvl="1"/>
            <a:r>
              <a:rPr lang="en-GB" dirty="0" smtClean="0"/>
              <a:t>Write</a:t>
            </a:r>
          </a:p>
          <a:p>
            <a:pPr lvl="1"/>
            <a:r>
              <a:rPr lang="en-GB" dirty="0" smtClean="0"/>
              <a:t>Present</a:t>
            </a:r>
          </a:p>
          <a:p>
            <a:pPr lvl="1"/>
            <a:r>
              <a:rPr lang="en-GB" dirty="0" smtClean="0"/>
              <a:t>Discuss</a:t>
            </a:r>
          </a:p>
          <a:p>
            <a:pPr lvl="1"/>
            <a:r>
              <a:rPr lang="en-GB" dirty="0" smtClean="0"/>
              <a:t>Debate</a:t>
            </a:r>
          </a:p>
          <a:p>
            <a:pPr lvl="1"/>
            <a:r>
              <a:rPr lang="en-GB" dirty="0" smtClean="0"/>
              <a:t>Interview</a:t>
            </a:r>
          </a:p>
          <a:p>
            <a:pPr lvl="1"/>
            <a:r>
              <a:rPr lang="en-GB" dirty="0" smtClean="0"/>
              <a:t>Learn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You need all of them to be successful here, and in the future!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46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30437" y="4899025"/>
            <a:ext cx="4714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1E34D8"/>
                </a:solidFill>
              </a:rPr>
              <a:t>Prof </a:t>
            </a:r>
            <a:r>
              <a:rPr lang="en-GB" dirty="0" smtClean="0">
                <a:solidFill>
                  <a:srgbClr val="1E34D8"/>
                </a:solidFill>
              </a:rPr>
              <a:t>Lachlan </a:t>
            </a:r>
            <a:r>
              <a:rPr lang="en-GB" dirty="0" smtClean="0">
                <a:solidFill>
                  <a:srgbClr val="1E34D8"/>
                </a:solidFill>
              </a:rPr>
              <a:t>MacKinnon</a:t>
            </a:r>
          </a:p>
          <a:p>
            <a:pPr algn="ctr"/>
            <a:r>
              <a:rPr lang="en-GB" dirty="0" err="1" smtClean="0">
                <a:solidFill>
                  <a:srgbClr val="1E34D8"/>
                </a:solidFill>
              </a:rPr>
              <a:t>L.Mackinnon</a:t>
            </a:r>
            <a:r>
              <a:rPr lang="en-GB" dirty="0" err="1" smtClean="0">
                <a:solidFill>
                  <a:srgbClr val="1E34D8"/>
                </a:solidFill>
              </a:rPr>
              <a:t>@gre.ac.uk</a:t>
            </a:r>
            <a:endParaRPr lang="en-GB" dirty="0">
              <a:solidFill>
                <a:srgbClr val="1E34D8"/>
              </a:solidFill>
            </a:endParaRPr>
          </a:p>
        </p:txBody>
      </p:sp>
      <p:pic>
        <p:nvPicPr>
          <p:cNvPr id="19458" name="Picture 2" descr="http://4.bp.blogspot.com/-Sh_Via285g8/T295cnEVw8I/AAAAAAAAANg/1NeQSYYOPRA/s1600/iStock_000018804564XSmall_0k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77" y="2916238"/>
            <a:ext cx="1485192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19438" y="1920875"/>
            <a:ext cx="2956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1E34D8"/>
                </a:solidFill>
              </a:rPr>
              <a:t>Questions</a:t>
            </a:r>
            <a:endParaRPr lang="en-GB" sz="4800" dirty="0">
              <a:solidFill>
                <a:srgbClr val="1E34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0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E34D8"/>
                </a:solidFill>
              </a:rPr>
              <a:t>Making the Transition</a:t>
            </a:r>
            <a:endParaRPr lang="en-GB" dirty="0">
              <a:solidFill>
                <a:srgbClr val="1E34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Why are you here?</a:t>
            </a:r>
          </a:p>
          <a:p>
            <a:pPr lvl="1"/>
            <a:r>
              <a:rPr lang="en-GB" dirty="0" smtClean="0"/>
              <a:t>Subject, employment prospects or just next thing?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Why is this place different?</a:t>
            </a:r>
          </a:p>
          <a:p>
            <a:pPr lvl="1"/>
            <a:r>
              <a:rPr lang="en-GB" dirty="0" smtClean="0"/>
              <a:t>Optional, not mandatory, on both sides</a:t>
            </a:r>
          </a:p>
          <a:p>
            <a:pPr lvl="1"/>
            <a:r>
              <a:rPr lang="en-GB" dirty="0" smtClean="0"/>
              <a:t>Adult workplace, not playground</a:t>
            </a:r>
          </a:p>
          <a:p>
            <a:pPr lvl="1"/>
            <a:r>
              <a:rPr lang="en-GB" dirty="0" smtClean="0"/>
              <a:t>Community of scholars</a:t>
            </a:r>
          </a:p>
          <a:p>
            <a:pPr lvl="1"/>
            <a:r>
              <a:rPr lang="en-GB" dirty="0" smtClean="0"/>
              <a:t>Risk-free testing and development of skills and knowledge</a:t>
            </a:r>
          </a:p>
          <a:p>
            <a:pPr lvl="1"/>
            <a:r>
              <a:rPr lang="en-GB" dirty="0" smtClean="0"/>
              <a:t>Multi-cultural environment for learning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9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E34D8"/>
                </a:solidFill>
              </a:rPr>
              <a:t>Behaviour</a:t>
            </a:r>
            <a:endParaRPr lang="en-GB" dirty="0">
              <a:solidFill>
                <a:srgbClr val="1E34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Adult workplace environment, so:</a:t>
            </a:r>
          </a:p>
          <a:p>
            <a:pPr lvl="1"/>
            <a:r>
              <a:rPr lang="en-GB" dirty="0" smtClean="0"/>
              <a:t>Show respect to all, colleagues and staff</a:t>
            </a:r>
          </a:p>
          <a:p>
            <a:pPr lvl="1"/>
            <a:r>
              <a:rPr lang="en-GB" dirty="0" smtClean="0"/>
              <a:t>Do not treat labs and classes as playgrounds</a:t>
            </a:r>
          </a:p>
          <a:p>
            <a:pPr lvl="1"/>
            <a:r>
              <a:rPr lang="en-GB" dirty="0" smtClean="0"/>
              <a:t>Bullying and harassment are unacceptable</a:t>
            </a:r>
          </a:p>
          <a:p>
            <a:pPr lvl="1"/>
            <a:r>
              <a:rPr lang="en-GB" dirty="0" smtClean="0"/>
              <a:t>Turn up on time</a:t>
            </a:r>
          </a:p>
          <a:p>
            <a:pPr lvl="1"/>
            <a:r>
              <a:rPr lang="en-GB" dirty="0" smtClean="0"/>
              <a:t>You are responsible for your own behaviour!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If you disagree with these:</a:t>
            </a:r>
          </a:p>
          <a:p>
            <a:pPr lvl="1"/>
            <a:r>
              <a:rPr lang="en-GB" dirty="0" smtClean="0"/>
              <a:t>You don’t have to be here!</a:t>
            </a:r>
          </a:p>
          <a:p>
            <a:pPr lvl="1"/>
            <a:r>
              <a:rPr lang="en-GB" dirty="0" smtClean="0"/>
              <a:t>Infringement will result in disciplinary measures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9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E34D8"/>
                </a:solidFill>
              </a:rPr>
              <a:t>Expectations - Yours</a:t>
            </a:r>
            <a:endParaRPr lang="en-GB" dirty="0">
              <a:solidFill>
                <a:srgbClr val="1E34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You can expect:</a:t>
            </a:r>
          </a:p>
          <a:p>
            <a:pPr lvl="1"/>
            <a:r>
              <a:rPr lang="en-GB" dirty="0" smtClean="0"/>
              <a:t>To be treated with respect, as an adult</a:t>
            </a:r>
          </a:p>
          <a:p>
            <a:pPr lvl="1"/>
            <a:r>
              <a:rPr lang="en-GB" dirty="0" smtClean="0"/>
              <a:t>To be given opportunities to learn through online (TEL) and face-to-face methods </a:t>
            </a:r>
          </a:p>
          <a:p>
            <a:pPr lvl="1"/>
            <a:r>
              <a:rPr lang="en-GB" dirty="0" smtClean="0"/>
              <a:t>To be provided with current learning materials, assessments and </a:t>
            </a:r>
            <a:r>
              <a:rPr lang="en-GB" dirty="0" smtClean="0">
                <a:solidFill>
                  <a:srgbClr val="FF0000"/>
                </a:solidFill>
              </a:rPr>
              <a:t>feedback</a:t>
            </a:r>
            <a:r>
              <a:rPr lang="en-GB" dirty="0" smtClean="0"/>
              <a:t> at all levels</a:t>
            </a:r>
          </a:p>
          <a:p>
            <a:pPr lvl="1"/>
            <a:r>
              <a:rPr lang="en-GB" dirty="0" smtClean="0"/>
              <a:t>To be given a timetable of contact hours for lectures, labs, etc.,</a:t>
            </a:r>
            <a:r>
              <a:rPr lang="en-GB" dirty="0"/>
              <a:t> </a:t>
            </a:r>
            <a:r>
              <a:rPr lang="en-GB" dirty="0" smtClean="0"/>
              <a:t>and opportunities for guided self study and coursework (VD)</a:t>
            </a:r>
          </a:p>
          <a:p>
            <a:pPr lvl="1"/>
            <a:r>
              <a:rPr lang="en-GB" dirty="0" smtClean="0"/>
              <a:t>To be supported in developing workplace skills and employability opportunities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05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E34D8"/>
                </a:solidFill>
              </a:rPr>
              <a:t>Expectations - Ours</a:t>
            </a:r>
            <a:endParaRPr lang="en-GB" dirty="0">
              <a:solidFill>
                <a:srgbClr val="1E34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We expect you:</a:t>
            </a:r>
          </a:p>
          <a:p>
            <a:pPr lvl="1"/>
            <a:r>
              <a:rPr lang="en-GB" dirty="0" smtClean="0"/>
              <a:t>To treat everyone with respect</a:t>
            </a:r>
          </a:p>
          <a:p>
            <a:pPr lvl="1"/>
            <a:r>
              <a:rPr lang="en-GB" dirty="0" smtClean="0"/>
              <a:t>To attend classes, labs and tutorials</a:t>
            </a:r>
          </a:p>
          <a:p>
            <a:pPr lvl="1"/>
            <a:r>
              <a:rPr lang="en-GB" dirty="0" smtClean="0"/>
              <a:t>To read around your subject, following guidance from staff, and to be curious</a:t>
            </a:r>
          </a:p>
          <a:p>
            <a:pPr lvl="1"/>
            <a:r>
              <a:rPr lang="en-GB" dirty="0" smtClean="0"/>
              <a:t>To engage and take part in activities and events organised by the department</a:t>
            </a:r>
          </a:p>
          <a:p>
            <a:pPr lvl="1"/>
            <a:r>
              <a:rPr lang="en-GB" dirty="0" smtClean="0"/>
              <a:t>To let us know early if things are going wrong</a:t>
            </a:r>
          </a:p>
          <a:p>
            <a:pPr lvl="1"/>
            <a:r>
              <a:rPr lang="en-GB" dirty="0" smtClean="0"/>
              <a:t>To positively support your course and the University externally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02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1E34D8"/>
                </a:solidFill>
              </a:rPr>
              <a:t>Industry issues - Employability</a:t>
            </a:r>
            <a:endParaRPr lang="en-GB" dirty="0">
              <a:solidFill>
                <a:srgbClr val="1E34D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are joining a community subject to constant and major change</a:t>
            </a:r>
          </a:p>
          <a:p>
            <a:r>
              <a:rPr lang="en-GB" dirty="0" smtClean="0"/>
              <a:t>IT is the fastest growing subject area, employer and money-earner in the world today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BUT</a:t>
            </a:r>
            <a:r>
              <a:rPr lang="en-GB" dirty="0" smtClean="0"/>
              <a:t>, you have to be able to keep up, which means learning new technologies for the rest of your life, and constantly being prepared for change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85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37" y="87963"/>
            <a:ext cx="8229600" cy="633402"/>
          </a:xfrm>
        </p:spPr>
        <p:txBody>
          <a:bodyPr/>
          <a:lstStyle/>
          <a:p>
            <a:r>
              <a:rPr lang="en-GB" sz="2600" dirty="0" smtClean="0">
                <a:solidFill>
                  <a:srgbClr val="1E34D8"/>
                </a:solidFill>
              </a:rPr>
              <a:t>Gartner Hype Cycle – Emerging Technologies</a:t>
            </a:r>
            <a:endParaRPr lang="en-GB" sz="2600" dirty="0">
              <a:solidFill>
                <a:srgbClr val="1E34D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1750" y="520361"/>
            <a:ext cx="91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1E34D8"/>
                </a:solidFill>
              </a:rPr>
              <a:t>2015</a:t>
            </a:r>
            <a:endParaRPr lang="en-GB" dirty="0">
              <a:solidFill>
                <a:srgbClr val="1E34D8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6" y="914669"/>
            <a:ext cx="8905877" cy="55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87" y="401179"/>
            <a:ext cx="8229600" cy="924384"/>
          </a:xfrm>
        </p:spPr>
        <p:txBody>
          <a:bodyPr/>
          <a:lstStyle/>
          <a:p>
            <a:r>
              <a:rPr lang="en-US" sz="2800" dirty="0">
                <a:solidFill>
                  <a:srgbClr val="1E34D8"/>
                </a:solidFill>
                <a:latin typeface="Arial" charset="0"/>
                <a:cs typeface="Arial" charset="0"/>
              </a:rPr>
              <a:t>By 2020, the IT industry will be dominated by today’s new disruptive technologies…</a:t>
            </a:r>
            <a:endParaRPr lang="en-GB" sz="2800" dirty="0">
              <a:solidFill>
                <a:srgbClr val="1E34D8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10" descr="http://idc-insights-community.com/files/784e33afc8/Picture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4987" y="1455906"/>
            <a:ext cx="3243893" cy="48419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738880" y="1385178"/>
            <a:ext cx="4880188" cy="5509200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355600" lvl="1" indent="-355600"/>
            <a:r>
              <a:rPr lang="it-IT" sz="2400" dirty="0" smtClean="0">
                <a:solidFill>
                  <a:schemeClr val="tx2"/>
                </a:solidFill>
              </a:rPr>
              <a:t>Disruptive Technologies </a:t>
            </a:r>
            <a:endParaRPr lang="en-US" sz="2400" dirty="0" smtClean="0">
              <a:solidFill>
                <a:schemeClr val="tx2"/>
              </a:solidFill>
            </a:endParaRPr>
          </a:p>
          <a:p>
            <a:pPr marL="355600" lvl="1" indent="-3556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Cloud computing </a:t>
            </a:r>
          </a:p>
          <a:p>
            <a:pPr marL="355600" lvl="1" indent="-3556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Mobile devices and apps </a:t>
            </a:r>
          </a:p>
          <a:p>
            <a:pPr marL="355600" lvl="1" indent="-3556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Social technologies </a:t>
            </a:r>
          </a:p>
          <a:p>
            <a:pPr marL="355600" lvl="1" indent="-3556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Big Data analytics</a:t>
            </a:r>
          </a:p>
          <a:p>
            <a:pPr marL="355600" lvl="1" indent="-355600"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Internet of Things </a:t>
            </a:r>
          </a:p>
          <a:p>
            <a:pPr marL="355600" lvl="1" indent="-355600"/>
            <a:endParaRPr lang="en-US" sz="2000" dirty="0" smtClean="0">
              <a:solidFill>
                <a:schemeClr val="tx2"/>
              </a:solidFill>
            </a:endParaRPr>
          </a:p>
          <a:p>
            <a:pPr marL="355600" lvl="1" indent="-355600"/>
            <a:r>
              <a:rPr lang="en-US" sz="2400" dirty="0" smtClean="0">
                <a:solidFill>
                  <a:schemeClr val="tx2"/>
                </a:solidFill>
              </a:rPr>
              <a:t>Today = about 22% of global IT spending</a:t>
            </a:r>
            <a:endParaRPr lang="it-IT" sz="2400" dirty="0" smtClean="0">
              <a:solidFill>
                <a:schemeClr val="tx2"/>
              </a:solidFill>
            </a:endParaRPr>
          </a:p>
          <a:p>
            <a:pPr marL="355600" lvl="1" indent="-355600"/>
            <a:r>
              <a:rPr lang="it-IT" sz="2400" dirty="0" smtClean="0">
                <a:solidFill>
                  <a:schemeClr val="tx2"/>
                </a:solidFill>
              </a:rPr>
              <a:t>2020 = 40% of the market and 98% of growth</a:t>
            </a:r>
            <a:endParaRPr lang="en-GB" dirty="0"/>
          </a:p>
          <a:p>
            <a:pPr marL="355600" lvl="1" indent="-355600"/>
            <a:r>
              <a:rPr lang="en-GB" dirty="0" smtClean="0">
                <a:solidFill>
                  <a:schemeClr val="tx2"/>
                </a:solidFill>
              </a:rPr>
              <a:t>2020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dirty="0" smtClean="0">
                <a:solidFill>
                  <a:schemeClr val="tx2"/>
                </a:solidFill>
              </a:rPr>
              <a:t>ICT </a:t>
            </a:r>
            <a:r>
              <a:rPr lang="en-GB" dirty="0">
                <a:solidFill>
                  <a:schemeClr val="tx2"/>
                </a:solidFill>
              </a:rPr>
              <a:t>industry will generate nearly €4 trillion in spending worldwide</a:t>
            </a:r>
            <a:endParaRPr lang="en-US" dirty="0">
              <a:solidFill>
                <a:schemeClr val="tx2"/>
              </a:solidFill>
            </a:endParaRPr>
          </a:p>
          <a:p>
            <a:pPr marL="355600" lvl="1" indent="-355600">
              <a:buFont typeface="Arial" pitchFamily="34" charset="0"/>
              <a:buChar char="•"/>
            </a:pPr>
            <a:endParaRPr lang="it-IT" sz="2000" b="1" dirty="0" smtClean="0">
              <a:solidFill>
                <a:schemeClr val="tx2"/>
              </a:solidFill>
            </a:endParaRPr>
          </a:p>
        </p:txBody>
      </p:sp>
      <p:pic>
        <p:nvPicPr>
          <p:cNvPr id="6" name="Picture 2" descr="C:\Users\mbardellini\Desktop\IDC_full-colour_3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342" y="2737846"/>
            <a:ext cx="1755237" cy="7827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818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M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BCS POWER POINT TEMPLATE</Template>
  <TotalTime>9864</TotalTime>
  <Words>1490</Words>
  <Application>Microsoft Macintosh PowerPoint</Application>
  <PresentationFormat>On-screen Show (4:3)</PresentationFormat>
  <Paragraphs>198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CMS</vt:lpstr>
      <vt:lpstr>PowerPoint Presentation</vt:lpstr>
      <vt:lpstr>Overview</vt:lpstr>
      <vt:lpstr>Making the Transition</vt:lpstr>
      <vt:lpstr>Behaviour</vt:lpstr>
      <vt:lpstr>Expectations - Yours</vt:lpstr>
      <vt:lpstr>Expectations - Ours</vt:lpstr>
      <vt:lpstr>Industry issues - Employability</vt:lpstr>
      <vt:lpstr>Gartner Hype Cycle – Emerging Technologies</vt:lpstr>
      <vt:lpstr>By 2020, the IT industry will be dominated by today’s new disruptive technologies…</vt:lpstr>
      <vt:lpstr>PowerPoint Presentation</vt:lpstr>
      <vt:lpstr>Trends - Mobile  </vt:lpstr>
      <vt:lpstr>Trends - Cloud</vt:lpstr>
      <vt:lpstr>Trends - Cloud</vt:lpstr>
      <vt:lpstr>Trends – Big Data Analytics, Data Visualisation  </vt:lpstr>
      <vt:lpstr>Big Data – how it is changing society  </vt:lpstr>
      <vt:lpstr>Trends – Internet of Things</vt:lpstr>
      <vt:lpstr>3D / 4D Printing and Market Disruption</vt:lpstr>
      <vt:lpstr>An Indicative Roadmap of Technologies</vt:lpstr>
      <vt:lpstr>Implications for Education</vt:lpstr>
      <vt:lpstr>Demand: ICT Workforce Development in Europe 2012 - 2015 - 2020</vt:lpstr>
      <vt:lpstr>Predicted Vacancies</vt:lpstr>
      <vt:lpstr>How do you get there?</vt:lpstr>
      <vt:lpstr>Scholarly and Academic Practice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 here</dc:title>
  <dc:creator>dmccaughey</dc:creator>
  <cp:lastModifiedBy>Lachlan M. MacKinnon</cp:lastModifiedBy>
  <cp:revision>1042</cp:revision>
  <cp:lastPrinted>2015-09-24T09:23:12Z</cp:lastPrinted>
  <dcterms:created xsi:type="dcterms:W3CDTF">2009-09-24T10:36:57Z</dcterms:created>
  <dcterms:modified xsi:type="dcterms:W3CDTF">2015-10-05T15:30:38Z</dcterms:modified>
</cp:coreProperties>
</file>