
<file path=[Content_Types].xml><?xml version="1.0" encoding="utf-8"?>
<Types xmlns="http://schemas.openxmlformats.org/package/2006/content-types">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8" r:id="rId3"/>
    <p:sldId id="261" r:id="rId4"/>
    <p:sldId id="260" r:id="rId5"/>
    <p:sldId id="264" r:id="rId6"/>
    <p:sldId id="266" r:id="rId7"/>
    <p:sldId id="267" r:id="rId8"/>
    <p:sldId id="268" r:id="rId9"/>
    <p:sldId id="262" r:id="rId10"/>
    <p:sldId id="270" r:id="rId11"/>
    <p:sldId id="271" r:id="rId12"/>
    <p:sldId id="257" r:id="rId13"/>
    <p:sldId id="263" r:id="rId14"/>
    <p:sldId id="265" r:id="rId15"/>
    <p:sldId id="259" r:id="rId1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4660"/>
  </p:normalViewPr>
  <p:slideViewPr>
    <p:cSldViewPr snapToGrid="0">
      <p:cViewPr varScale="1">
        <p:scale>
          <a:sx n="75" d="100"/>
          <a:sy n="75" d="100"/>
        </p:scale>
        <p:origin x="22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55261495-EF22-4967-85E4-27594FFC5922}" type="datetimeFigureOut">
              <a:rPr lang="en-GB"/>
              <a:pPr>
                <a:defRPr/>
              </a:pPr>
              <a:t>09/10/2015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GB"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C3BDA704-614D-4062-9BCE-50B5A9894B18}" type="slidenum">
              <a:rPr lang="en-GB"/>
              <a:pPr>
                <a:defRPr/>
              </a:pPr>
              <a:t>‹#›</a:t>
            </a:fld>
            <a:endParaRPr lang="en-GB"/>
          </a:p>
        </p:txBody>
      </p:sp>
    </p:spTree>
    <p:extLst>
      <p:ext uri="{BB962C8B-B14F-4D97-AF65-F5344CB8AC3E}">
        <p14:creationId xmlns:p14="http://schemas.microsoft.com/office/powerpoint/2010/main" val="1016463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GB" sz="2400">
              <a:solidFill>
                <a:schemeClr val="bg1"/>
              </a:solidFill>
              <a:latin typeface="Times New Roman" pitchFamily="18" charset="0"/>
            </a:endParaRPr>
          </a:p>
        </p:txBody>
      </p:sp>
      <p:sp>
        <p:nvSpPr>
          <p:cNvPr id="24579" name="Rectangle 2"/>
          <p:cNvSpPr>
            <a:spLocks noGrp="1" noChangeArrowheads="1"/>
          </p:cNvSpPr>
          <p:nvPr>
            <p:ph type="body"/>
          </p:nvPr>
        </p:nvSpPr>
        <p:spPr bwMode="auto">
          <a:xfrm>
            <a:off x="914400" y="4343400"/>
            <a:ext cx="5022850" cy="4108450"/>
          </a:xfrm>
          <a:noFill/>
        </p:spPr>
        <p:txBody>
          <a:bodyPr wrap="none" numCol="1" anchor="ctr" anchorCtr="0" compatLnSpc="1">
            <a:prstTxWarp prst="textNoShape">
              <a:avLst/>
            </a:prstTxWarp>
          </a:bodyPr>
          <a:lstStyle/>
          <a:p>
            <a:pPr>
              <a:spcBef>
                <a:spcPct val="0"/>
              </a:spcBef>
            </a:pPr>
            <a:endParaRPr lang="en-GB" smtClean="0">
              <a:latin typeface="Times New Roman" pitchFamily="18" charset="0"/>
            </a:endParaRPr>
          </a:p>
        </p:txBody>
      </p:sp>
    </p:spTree>
    <p:extLst>
      <p:ext uri="{BB962C8B-B14F-4D97-AF65-F5344CB8AC3E}">
        <p14:creationId xmlns:p14="http://schemas.microsoft.com/office/powerpoint/2010/main" val="9982663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Text Box 1"/>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p:spPr>
        <p:txBody>
          <a:bodyPr wrap="none" anchor="ctr"/>
          <a:lstStyle/>
          <a:p>
            <a:pPr>
              <a:buClr>
                <a:srgbClr val="000000"/>
              </a:buClr>
              <a:buSzPct val="100000"/>
              <a:buFont typeface="Times New Roman" pitchFamily="18" charset="0"/>
              <a:buNone/>
            </a:pPr>
            <a:endParaRPr lang="en-GB" sz="2400">
              <a:solidFill>
                <a:schemeClr val="bg1"/>
              </a:solidFill>
              <a:latin typeface="Times New Roman" pitchFamily="18" charset="0"/>
            </a:endParaRPr>
          </a:p>
        </p:txBody>
      </p:sp>
      <p:sp>
        <p:nvSpPr>
          <p:cNvPr id="26627" name="Rectangle 2"/>
          <p:cNvSpPr>
            <a:spLocks noGrp="1" noChangeArrowheads="1"/>
          </p:cNvSpPr>
          <p:nvPr>
            <p:ph type="body"/>
          </p:nvPr>
        </p:nvSpPr>
        <p:spPr bwMode="auto">
          <a:xfrm>
            <a:off x="914400" y="4343400"/>
            <a:ext cx="5022850" cy="4108450"/>
          </a:xfrm>
          <a:noFill/>
        </p:spPr>
        <p:txBody>
          <a:bodyPr wrap="none" numCol="1" anchor="ctr" anchorCtr="0" compatLnSpc="1">
            <a:prstTxWarp prst="textNoShape">
              <a:avLst/>
            </a:prstTxWarp>
          </a:bodyPr>
          <a:lstStyle/>
          <a:p>
            <a:pPr>
              <a:spcBef>
                <a:spcPct val="0"/>
              </a:spcBef>
            </a:pPr>
            <a:endParaRPr lang="en-GB" smtClean="0">
              <a:latin typeface="Times New Roman" pitchFamily="18" charset="0"/>
            </a:endParaRPr>
          </a:p>
        </p:txBody>
      </p:sp>
    </p:spTree>
    <p:extLst>
      <p:ext uri="{BB962C8B-B14F-4D97-AF65-F5344CB8AC3E}">
        <p14:creationId xmlns:p14="http://schemas.microsoft.com/office/powerpoint/2010/main" val="21164311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BE752A34-97CD-47FB-BB59-316A4B0D6DED}" type="datetimeFigureOut">
              <a:rPr lang="en-GB"/>
              <a:pPr>
                <a:defRPr/>
              </a:pPr>
              <a:t>09/10/2015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B212E21C-183E-4CA6-BEC6-6B70DA460605}"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C545D08F-86ED-42C7-9B76-AB44177DF47F}" type="datetimeFigureOut">
              <a:rPr lang="en-GB"/>
              <a:pPr>
                <a:defRPr/>
              </a:pPr>
              <a:t>09/10/2015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8E22825-5404-4F39-A5D1-C5AAD098CCB7}"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EA6DED4B-6CCF-4365-97EA-0EB9D5EC1997}" type="datetimeFigureOut">
              <a:rPr lang="en-GB"/>
              <a:pPr>
                <a:defRPr/>
              </a:pPr>
              <a:t>09/10/2015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B27558C-6D7A-4E70-922E-FF53830D7F03}"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C9EEFD8D-ECC1-4D98-BB7C-5D2F408F662C}" type="datetimeFigureOut">
              <a:rPr lang="en-GB"/>
              <a:pPr>
                <a:defRPr/>
              </a:pPr>
              <a:t>09/10/2015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30501789-4B33-45F2-8423-8D3AECE71A1D}"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280A0B01-F720-4BE0-867A-9F7B3C1B13CE}" type="datetimeFigureOut">
              <a:rPr lang="en-GB"/>
              <a:pPr>
                <a:defRPr/>
              </a:pPr>
              <a:t>09/10/2015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B75BE25-9CC4-40B2-A4A9-713FA36F13B0}"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ED62E23F-F050-41C8-A8C6-E30F119818B1}" type="datetimeFigureOut">
              <a:rPr lang="en-GB"/>
              <a:pPr>
                <a:defRPr/>
              </a:pPr>
              <a:t>09/10/2015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AC611364-F218-46F5-BA67-0B58A499B03C}"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5421ADAB-0C10-4A58-ACD7-D67B0C015F5B}" type="datetimeFigureOut">
              <a:rPr lang="en-GB"/>
              <a:pPr>
                <a:defRPr/>
              </a:pPr>
              <a:t>09/10/2015</a:t>
            </a:fld>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830883A0-A175-40BF-950B-9ED5FD39A26D}"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35E6CBF2-6368-440A-8FF7-289B2292836E}" type="datetimeFigureOut">
              <a:rPr lang="en-GB"/>
              <a:pPr>
                <a:defRPr/>
              </a:pPr>
              <a:t>09/10/2015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91BCAD90-A2D9-4969-8103-E8A9290E01B8}"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C9D5733-1FC4-46BC-87ED-344A41B0ED7B}" type="datetimeFigureOut">
              <a:rPr lang="en-GB"/>
              <a:pPr>
                <a:defRPr/>
              </a:pPr>
              <a:t>09/10/2015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CC609618-CDD9-4445-939D-42C86607D75B}"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CA0E2D-8325-49AA-B959-6540A3025C08}" type="datetimeFigureOut">
              <a:rPr lang="en-GB"/>
              <a:pPr>
                <a:defRPr/>
              </a:pPr>
              <a:t>09/10/2015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D827C33C-A5E9-4DBD-B451-1029C796913E}"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74A328F-C4D6-4820-BEF9-D5F2C6F38500}" type="datetimeFigureOut">
              <a:rPr lang="en-GB"/>
              <a:pPr>
                <a:defRPr/>
              </a:pPr>
              <a:t>09/10/2015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323FC04-D94D-440E-8FC1-062E9BD50860}"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endParaRPr lang="en-GB" smtClean="0"/>
          </a:p>
        </p:txBody>
      </p:sp>
      <p:sp>
        <p:nvSpPr>
          <p:cNvPr id="1027" name="Text Placeholder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smtClean="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6BA96723-3CA1-4F60-B0EA-DACC6CB8FF40}" type="datetimeFigureOut">
              <a:rPr lang="en-GB"/>
              <a:pPr>
                <a:defRPr/>
              </a:pPr>
              <a:t>09/10/2015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C83FB465-A860-43A5-86E7-B8BE1952C6BF}"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itchFamily="34" charset="0"/>
        </a:defRPr>
      </a:lvl2pPr>
      <a:lvl3pPr algn="l" rtl="0" fontAlgn="base">
        <a:lnSpc>
          <a:spcPct val="90000"/>
        </a:lnSpc>
        <a:spcBef>
          <a:spcPct val="0"/>
        </a:spcBef>
        <a:spcAft>
          <a:spcPct val="0"/>
        </a:spcAft>
        <a:defRPr sz="4400">
          <a:solidFill>
            <a:schemeClr val="tx1"/>
          </a:solidFill>
          <a:latin typeface="Calibri Light" pitchFamily="34" charset="0"/>
        </a:defRPr>
      </a:lvl3pPr>
      <a:lvl4pPr algn="l" rtl="0" fontAlgn="base">
        <a:lnSpc>
          <a:spcPct val="90000"/>
        </a:lnSpc>
        <a:spcBef>
          <a:spcPct val="0"/>
        </a:spcBef>
        <a:spcAft>
          <a:spcPct val="0"/>
        </a:spcAft>
        <a:defRPr sz="4400">
          <a:solidFill>
            <a:schemeClr val="tx1"/>
          </a:solidFill>
          <a:latin typeface="Calibri Light" pitchFamily="34" charset="0"/>
        </a:defRPr>
      </a:lvl4pPr>
      <a:lvl5pPr algn="l" rtl="0" fontAlgn="base">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fontAlgn="base">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quoteinvestigator.com/2012/04/28/shorter-letter/" TargetMode="External"/><Relationship Id="rId2" Type="http://schemas.openxmlformats.org/officeDocument/2006/relationships/hyperlink" Target="https://www.quora.com/Who-wrote-the-quote-If-I-had-more-time-I-would-"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moreintelligentlife.co.uk/content/ideas/anthony-gardner/youve-been-verbed" TargetMode="External"/><Relationship Id="rId2" Type="http://schemas.openxmlformats.org/officeDocument/2006/relationships/hyperlink" Target="NULL" TargetMode="External"/><Relationship Id="rId1" Type="http://schemas.openxmlformats.org/officeDocument/2006/relationships/slideLayout" Target="../slideLayouts/slideLayout2.xml"/><Relationship Id="rId4" Type="http://schemas.openxmlformats.org/officeDocument/2006/relationships/hyperlink" Target="http://www.corneliaboldyreff.co.uk/teachin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owl.english.purdue.edu/owl/" TargetMode="External"/><Relationship Id="rId2" Type="http://schemas.openxmlformats.org/officeDocument/2006/relationships/hyperlink" Target="http://www.slideshare.net/GlobeUniversity/writing-tips-for-college-students" TargetMode="External"/><Relationship Id="rId1" Type="http://schemas.openxmlformats.org/officeDocument/2006/relationships/slideLayout" Target="../slideLayouts/slideLayout2.xml"/><Relationship Id="rId6" Type="http://schemas.openxmlformats.org/officeDocument/2006/relationships/hyperlink" Target="http://www.rlf.org.uk/resources/writing-essays/" TargetMode="External"/><Relationship Id="rId5" Type="http://schemas.openxmlformats.org/officeDocument/2006/relationships/hyperlink" Target="http://www.theguardian.com/commentisfree/2015/sep/23/powerpoint-thought-students-bullet-points-information" TargetMode="External"/><Relationship Id="rId4" Type="http://schemas.openxmlformats.org/officeDocument/2006/relationships/hyperlink" Target="http://writingcenter.unc.edu/handouts/latin-terms-and-abbreviation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ervices.unimelb.edu.au/__data/assets/pdf_file/0010/706951/Writing_an_annotated_bibliography_100113.pdf" TargetMode="External"/><Relationship Id="rId2" Type="http://schemas.openxmlformats.org/officeDocument/2006/relationships/hyperlink" Target="http://services.unimelb.edu.au/__" TargetMode="External"/><Relationship Id="rId1" Type="http://schemas.openxmlformats.org/officeDocument/2006/relationships/slideLayout" Target="../slideLayouts/slideLayout2.xml"/><Relationship Id="rId4" Type="http://schemas.openxmlformats.org/officeDocument/2006/relationships/hyperlink" Target="http://parsys.eecs.uic.edu/~solworth/securityAnnotatedBibliography.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ctrTitle"/>
          </p:nvPr>
        </p:nvSpPr>
        <p:spPr>
          <a:xfrm>
            <a:off x="914400" y="1046163"/>
            <a:ext cx="10363200" cy="2387600"/>
          </a:xfrm>
        </p:spPr>
        <p:txBody>
          <a:bodyPr/>
          <a:lstStyle/>
          <a:p>
            <a:r>
              <a:rPr lang="en-GB" smtClean="0"/>
              <a:t>Scholarly and Academic Practice: Academic Writing</a:t>
            </a:r>
          </a:p>
        </p:txBody>
      </p:sp>
      <p:sp>
        <p:nvSpPr>
          <p:cNvPr id="14338" name="Subtitle 2"/>
          <p:cNvSpPr>
            <a:spLocks noGrp="1"/>
          </p:cNvSpPr>
          <p:nvPr>
            <p:ph type="subTitle" idx="1"/>
          </p:nvPr>
        </p:nvSpPr>
        <p:spPr/>
        <p:txBody>
          <a:bodyPr/>
          <a:lstStyle/>
          <a:p>
            <a:r>
              <a:rPr lang="en-GB" smtClean="0"/>
              <a:t>Professor Cornelia Boldyreff</a:t>
            </a:r>
          </a:p>
          <a:p>
            <a:r>
              <a:rPr lang="en-GB" smtClean="0"/>
              <a:t>Visiting Professor at the University of Greenwich</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1930400" y="101600"/>
            <a:ext cx="7756525" cy="1258888"/>
          </a:xfrm>
        </p:spPr>
        <p:txBody>
          <a:bodyPr lIns="0" tIns="0" rIns="0" bIns="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Reviewing your writing</a:t>
            </a:r>
          </a:p>
        </p:txBody>
      </p:sp>
      <p:sp>
        <p:nvSpPr>
          <p:cNvPr id="23554" name="Rectangle 2"/>
          <p:cNvSpPr>
            <a:spLocks noGrp="1" noChangeArrowheads="1"/>
          </p:cNvSpPr>
          <p:nvPr>
            <p:ph type="body" idx="1"/>
          </p:nvPr>
        </p:nvSpPr>
        <p:spPr>
          <a:xfrm>
            <a:off x="2000250" y="1619250"/>
            <a:ext cx="8162925" cy="4951413"/>
          </a:xfrm>
        </p:spPr>
        <p:txBody>
          <a:bodyPr lIns="0" tIns="0" rIns="0" bIns="0"/>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b="1" smtClean="0"/>
              <a:t>Make it a practice to proof read what you have written and if possible also ask another student to proof read your text - offer to proof read theirs in return.</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b="1" smtClean="0"/>
              <a:t>Reading what you have written out loud can be helpful.</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400" b="1" smtClean="0"/>
              <a:t>Discuss your article outline and draft annotations with your tutor - it is good practice to ask your tutor to review your work  once you have completed key parts, ideally do this as soon as you have the draft article ready - don't wait until the article is complete or the coursework is due!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1930400" y="101600"/>
            <a:ext cx="7756525" cy="1258888"/>
          </a:xfrm>
        </p:spPr>
        <p:txBody>
          <a:bodyPr lIns="0" tIns="0" rIns="0" bIns="0"/>
          <a:lstStyle/>
          <a:p>
            <a: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r>
              <a:rPr lang="en-GB" smtClean="0"/>
              <a:t>Tools</a:t>
            </a:r>
          </a:p>
        </p:txBody>
      </p:sp>
      <p:sp>
        <p:nvSpPr>
          <p:cNvPr id="25602" name="Rectangle 2"/>
          <p:cNvSpPr>
            <a:spLocks noGrp="1" noChangeArrowheads="1"/>
          </p:cNvSpPr>
          <p:nvPr>
            <p:ph type="body" idx="1"/>
          </p:nvPr>
        </p:nvSpPr>
        <p:spPr>
          <a:xfrm>
            <a:off x="2000250" y="1619250"/>
            <a:ext cx="8162925" cy="5046663"/>
          </a:xfrm>
        </p:spPr>
        <p:txBody>
          <a:bodyPr lIns="0" tIns="0" rIns="0" bIns="0"/>
          <a:lstStyle/>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600" b="1" smtClean="0"/>
              <a:t>Use tools such as a spell checker and a grammar checker regularly to ensure that typos, etc are eliminated</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600" b="1" smtClean="0"/>
              <a:t>Consider using a tool like RefWorks to manage your references, or build your own reference database.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600" b="1" smtClean="0"/>
              <a:t>Use tools in Word, OpenOffice or the Open Source tools, diction and style, to measure the complexity of your writing and to gain advice on improving your writing style.</a:t>
            </a:r>
          </a:p>
          <a:p>
            <a:pPr>
              <a:tabLst>
                <a:tab pos="446088" algn="l"/>
                <a:tab pos="895350" algn="l"/>
                <a:tab pos="1344613" algn="l"/>
                <a:tab pos="1793875" algn="l"/>
                <a:tab pos="2243138" algn="l"/>
                <a:tab pos="2692400" algn="l"/>
                <a:tab pos="3141663" algn="l"/>
                <a:tab pos="3590925" algn="l"/>
                <a:tab pos="4040188" algn="l"/>
                <a:tab pos="4489450" algn="l"/>
                <a:tab pos="4938713" algn="l"/>
                <a:tab pos="5387975" algn="l"/>
                <a:tab pos="5837238" algn="l"/>
                <a:tab pos="6286500" algn="l"/>
                <a:tab pos="6735763" algn="l"/>
                <a:tab pos="7185025" algn="l"/>
                <a:tab pos="7634288" algn="l"/>
                <a:tab pos="8083550" algn="l"/>
                <a:tab pos="8532813" algn="l"/>
                <a:tab pos="8982075" algn="l"/>
              </a:tabLst>
            </a:pPr>
            <a:r>
              <a:rPr lang="en-GB" sz="2600" b="1" smtClean="0"/>
              <a:t>Keep back-ups of your work!</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ChangeArrowheads="1"/>
          </p:cNvSpPr>
          <p:nvPr/>
        </p:nvSpPr>
        <p:spPr bwMode="auto">
          <a:xfrm>
            <a:off x="406400" y="1308100"/>
            <a:ext cx="5321300" cy="3416300"/>
          </a:xfrm>
          <a:prstGeom prst="rect">
            <a:avLst/>
          </a:prstGeom>
          <a:noFill/>
          <a:ln w="9525">
            <a:noFill/>
            <a:miter lim="800000"/>
            <a:headEnd/>
            <a:tailEnd/>
          </a:ln>
        </p:spPr>
        <p:txBody>
          <a:bodyPr>
            <a:spAutoFit/>
          </a:bodyPr>
          <a:lstStyle/>
          <a:p>
            <a:endParaRPr lang="en-GB">
              <a:latin typeface="Calibri" pitchFamily="34" charset="0"/>
              <a:ea typeface="Calibri" pitchFamily="34" charset="0"/>
              <a:cs typeface="Times New Roman" pitchFamily="18" charset="0"/>
            </a:endParaRPr>
          </a:p>
          <a:p>
            <a:r>
              <a:rPr lang="en-GB">
                <a:latin typeface="Calibri" pitchFamily="34" charset="0"/>
                <a:ea typeface="Calibri" pitchFamily="34" charset="0"/>
                <a:cs typeface="Times New Roman" pitchFamily="18" charset="0"/>
              </a:rPr>
              <a:t> </a:t>
            </a:r>
          </a:p>
          <a:p>
            <a:r>
              <a:rPr lang="en-GB">
                <a:latin typeface="Calibri" pitchFamily="34" charset="0"/>
                <a:ea typeface="Calibri" pitchFamily="34" charset="0"/>
                <a:cs typeface="Times New Roman" pitchFamily="18" charset="0"/>
              </a:rPr>
              <a:t>&gt; -----Original Message-----</a:t>
            </a:r>
          </a:p>
          <a:p>
            <a:r>
              <a:rPr lang="en-GB">
                <a:latin typeface="Calibri" pitchFamily="34" charset="0"/>
                <a:ea typeface="Calibri" pitchFamily="34" charset="0"/>
                <a:cs typeface="Times New Roman" pitchFamily="18" charset="0"/>
              </a:rPr>
              <a:t>&gt; From: Cornelia Boldyreff</a:t>
            </a:r>
          </a:p>
          <a:p>
            <a:r>
              <a:rPr lang="en-GB">
                <a:latin typeface="Calibri" pitchFamily="34" charset="0"/>
                <a:ea typeface="Calibri" pitchFamily="34" charset="0"/>
                <a:cs typeface="Times New Roman" pitchFamily="18" charset="0"/>
              </a:rPr>
              <a:t>&gt; Sent: 07 October 2015 14:26</a:t>
            </a:r>
          </a:p>
          <a:p>
            <a:r>
              <a:rPr lang="en-GB">
                <a:latin typeface="Calibri" pitchFamily="34" charset="0"/>
                <a:ea typeface="Calibri" pitchFamily="34" charset="0"/>
                <a:cs typeface="Times New Roman" pitchFamily="18" charset="0"/>
              </a:rPr>
              <a:t>&gt; To: Kevin McManus</a:t>
            </a:r>
          </a:p>
          <a:p>
            <a:r>
              <a:rPr lang="en-GB">
                <a:latin typeface="Calibri" pitchFamily="34" charset="0"/>
                <a:ea typeface="Calibri" pitchFamily="34" charset="0"/>
                <a:cs typeface="Times New Roman" pitchFamily="18" charset="0"/>
              </a:rPr>
              <a:t>&gt; Subject: Quote</a:t>
            </a:r>
          </a:p>
          <a:p>
            <a:r>
              <a:rPr lang="en-GB">
                <a:latin typeface="Calibri" pitchFamily="34" charset="0"/>
                <a:ea typeface="Calibri" pitchFamily="34" charset="0"/>
                <a:cs typeface="Times New Roman" pitchFamily="18" charset="0"/>
              </a:rPr>
              <a:t>&gt; </a:t>
            </a:r>
          </a:p>
          <a:p>
            <a:r>
              <a:rPr lang="en-GB">
                <a:latin typeface="Calibri" pitchFamily="34" charset="0"/>
                <a:ea typeface="Calibri" pitchFamily="34" charset="0"/>
                <a:cs typeface="Times New Roman" pitchFamily="18" charset="0"/>
              </a:rPr>
              <a:t>&gt; </a:t>
            </a:r>
            <a:r>
              <a:rPr lang="en-GB" u="sng">
                <a:solidFill>
                  <a:srgbClr val="0563C1"/>
                </a:solidFill>
                <a:latin typeface="Calibri" pitchFamily="34" charset="0"/>
                <a:ea typeface="Calibri" pitchFamily="34" charset="0"/>
                <a:cs typeface="Times New Roman" pitchFamily="18" charset="0"/>
                <a:hlinkClick r:id="rId2"/>
              </a:rPr>
              <a:t>https://www.quora.com/Who-wrote-the-quote-If-I-had-more-time-I-would-</a:t>
            </a:r>
            <a:endParaRPr lang="en-GB">
              <a:latin typeface="Calibri" pitchFamily="34" charset="0"/>
              <a:ea typeface="Calibri" pitchFamily="34" charset="0"/>
              <a:cs typeface="Times New Roman" pitchFamily="18" charset="0"/>
            </a:endParaRPr>
          </a:p>
          <a:p>
            <a:r>
              <a:rPr lang="en-GB">
                <a:latin typeface="Calibri" pitchFamily="34" charset="0"/>
                <a:ea typeface="Calibri" pitchFamily="34" charset="0"/>
                <a:cs typeface="Times New Roman" pitchFamily="18" charset="0"/>
              </a:rPr>
              <a:t>&gt; have-written-you-a-shorter-letter</a:t>
            </a:r>
          </a:p>
          <a:p>
            <a:r>
              <a:rPr lang="en-GB">
                <a:latin typeface="Calibri" pitchFamily="34" charset="0"/>
                <a:ea typeface="Calibri" pitchFamily="34" charset="0"/>
                <a:cs typeface="Times New Roman" pitchFamily="18" charset="0"/>
              </a:rPr>
              <a:t> </a:t>
            </a:r>
          </a:p>
        </p:txBody>
      </p:sp>
      <p:sp>
        <p:nvSpPr>
          <p:cNvPr id="27650" name="Rectangle 4"/>
          <p:cNvSpPr>
            <a:spLocks noChangeArrowheads="1"/>
          </p:cNvSpPr>
          <p:nvPr/>
        </p:nvSpPr>
        <p:spPr bwMode="auto">
          <a:xfrm>
            <a:off x="6096000" y="1308100"/>
            <a:ext cx="5816600" cy="5632450"/>
          </a:xfrm>
          <a:prstGeom prst="rect">
            <a:avLst/>
          </a:prstGeom>
          <a:noFill/>
          <a:ln w="9525">
            <a:noFill/>
            <a:miter lim="800000"/>
            <a:headEnd/>
            <a:tailEnd/>
          </a:ln>
        </p:spPr>
        <p:txBody>
          <a:bodyPr>
            <a:spAutoFit/>
          </a:bodyPr>
          <a:lstStyle/>
          <a:p>
            <a:r>
              <a:rPr lang="en-GB">
                <a:latin typeface="Calibri" pitchFamily="34" charset="0"/>
                <a:ea typeface="Calibri" pitchFamily="34" charset="0"/>
                <a:cs typeface="Times New Roman" pitchFamily="18" charset="0"/>
              </a:rPr>
              <a:t>If Pascal wrote in French </a:t>
            </a:r>
          </a:p>
          <a:p>
            <a:r>
              <a:rPr lang="en-GB">
                <a:latin typeface="Calibri" pitchFamily="34" charset="0"/>
                <a:ea typeface="Calibri" pitchFamily="34" charset="0"/>
                <a:cs typeface="Times New Roman" pitchFamily="18" charset="0"/>
              </a:rPr>
              <a:t> </a:t>
            </a:r>
          </a:p>
          <a:p>
            <a:r>
              <a:rPr lang="en-GB">
                <a:latin typeface="Calibri" pitchFamily="34" charset="0"/>
                <a:ea typeface="Calibri" pitchFamily="34" charset="0"/>
                <a:cs typeface="Times New Roman" pitchFamily="18" charset="0"/>
              </a:rPr>
              <a:t>"Je n'ai fait celle-ci plus longue que parce que je n'ai pas eu le loisir de la faire plus courte."</a:t>
            </a:r>
          </a:p>
          <a:p>
            <a:r>
              <a:rPr lang="en-GB">
                <a:latin typeface="Calibri" pitchFamily="34" charset="0"/>
                <a:ea typeface="Calibri" pitchFamily="34" charset="0"/>
                <a:cs typeface="Times New Roman" pitchFamily="18" charset="0"/>
              </a:rPr>
              <a:t> </a:t>
            </a:r>
          </a:p>
          <a:p>
            <a:r>
              <a:rPr lang="en-GB">
                <a:latin typeface="Calibri" pitchFamily="34" charset="0"/>
                <a:ea typeface="Calibri" pitchFamily="34" charset="0"/>
                <a:cs typeface="Times New Roman" pitchFamily="18" charset="0"/>
              </a:rPr>
              <a:t>Then the earliest English version could be Twain :)</a:t>
            </a:r>
          </a:p>
          <a:p>
            <a:r>
              <a:rPr lang="en-GB">
                <a:latin typeface="Calibri" pitchFamily="34" charset="0"/>
                <a:ea typeface="Calibri" pitchFamily="34" charset="0"/>
                <a:cs typeface="Times New Roman" pitchFamily="18" charset="0"/>
              </a:rPr>
              <a:t> </a:t>
            </a:r>
          </a:p>
          <a:p>
            <a:r>
              <a:rPr lang="en-GB">
                <a:latin typeface="Calibri" pitchFamily="34" charset="0"/>
                <a:ea typeface="Calibri" pitchFamily="34" charset="0"/>
                <a:cs typeface="Times New Roman" pitchFamily="18" charset="0"/>
              </a:rPr>
              <a:t>Interesting.</a:t>
            </a:r>
          </a:p>
          <a:p>
            <a:r>
              <a:rPr lang="en-GB">
                <a:latin typeface="Calibri" pitchFamily="34" charset="0"/>
                <a:ea typeface="Calibri" pitchFamily="34" charset="0"/>
                <a:cs typeface="Times New Roman" pitchFamily="18" charset="0"/>
              </a:rPr>
              <a:t>Is this something to expand upon in a lecture about writing or a lecture about referencing?</a:t>
            </a:r>
          </a:p>
          <a:p>
            <a:r>
              <a:rPr lang="en-GB">
                <a:latin typeface="Calibri" pitchFamily="34" charset="0"/>
                <a:ea typeface="Calibri" pitchFamily="34" charset="0"/>
                <a:cs typeface="Times New Roman" pitchFamily="18" charset="0"/>
              </a:rPr>
              <a:t> </a:t>
            </a:r>
          </a:p>
          <a:p>
            <a:r>
              <a:rPr lang="en-GB">
                <a:latin typeface="Calibri" pitchFamily="34" charset="0"/>
                <a:ea typeface="Calibri" pitchFamily="34" charset="0"/>
                <a:cs typeface="Times New Roman" pitchFamily="18" charset="0"/>
              </a:rPr>
              <a:t>As it happens, some cove called Quote Investigator has done a pretty thorough job of it.</a:t>
            </a:r>
          </a:p>
          <a:p>
            <a:r>
              <a:rPr lang="en-GB" u="sng">
                <a:solidFill>
                  <a:srgbClr val="0563C1"/>
                </a:solidFill>
                <a:latin typeface="Calibri" pitchFamily="34" charset="0"/>
                <a:ea typeface="Calibri" pitchFamily="34" charset="0"/>
                <a:cs typeface="Times New Roman" pitchFamily="18" charset="0"/>
                <a:hlinkClick r:id="rId3"/>
              </a:rPr>
              <a:t>http://quoteinvestigator.com/2012/04/28/shorter-letter/</a:t>
            </a:r>
            <a:endParaRPr lang="en-GB">
              <a:latin typeface="Calibri" pitchFamily="34" charset="0"/>
              <a:ea typeface="Calibri" pitchFamily="34" charset="0"/>
              <a:cs typeface="Times New Roman" pitchFamily="18" charset="0"/>
            </a:endParaRPr>
          </a:p>
          <a:p>
            <a:r>
              <a:rPr lang="en-GB">
                <a:latin typeface="Calibri" pitchFamily="34" charset="0"/>
                <a:ea typeface="Calibri" pitchFamily="34" charset="0"/>
                <a:cs typeface="Times New Roman" pitchFamily="18" charset="0"/>
              </a:rPr>
              <a:t> </a:t>
            </a:r>
          </a:p>
          <a:p>
            <a:r>
              <a:rPr lang="en-GB">
                <a:latin typeface="Calibri" pitchFamily="34" charset="0"/>
                <a:ea typeface="Calibri" pitchFamily="34" charset="0"/>
                <a:cs typeface="Times New Roman" pitchFamily="18" charset="0"/>
              </a:rPr>
              <a:t> </a:t>
            </a:r>
          </a:p>
          <a:p>
            <a:r>
              <a:rPr lang="en-GB">
                <a:latin typeface="Calibri" pitchFamily="34" charset="0"/>
                <a:ea typeface="Calibri" pitchFamily="34" charset="0"/>
                <a:cs typeface="Times New Roman" pitchFamily="18" charset="0"/>
              </a:rPr>
              <a:t>---------------------------------------------------------</a:t>
            </a:r>
          </a:p>
          <a:p>
            <a:r>
              <a:rPr lang="en-GB">
                <a:latin typeface="Calibri" pitchFamily="34" charset="0"/>
                <a:ea typeface="Calibri" pitchFamily="34" charset="0"/>
                <a:cs typeface="Times New Roman" pitchFamily="18" charset="0"/>
              </a:rPr>
              <a:t>Kevin McManus QM413</a:t>
            </a:r>
          </a:p>
          <a:p>
            <a:r>
              <a:rPr lang="en-GB">
                <a:latin typeface="Calibri" pitchFamily="34" charset="0"/>
                <a:ea typeface="Calibri" pitchFamily="34" charset="0"/>
                <a:cs typeface="Times New Roman" pitchFamily="18" charset="0"/>
              </a:rPr>
              <a:t>---------------------------------------------------------</a:t>
            </a:r>
          </a:p>
          <a:p>
            <a:r>
              <a:rPr lang="en-GB">
                <a:latin typeface="Calibri" pitchFamily="34" charset="0"/>
                <a:ea typeface="Calibri" pitchFamily="34" charset="0"/>
                <a:cs typeface="Times New Roman" pitchFamily="18" charset="0"/>
              </a:rPr>
              <a:t> </a:t>
            </a:r>
          </a:p>
        </p:txBody>
      </p:sp>
      <p:sp>
        <p:nvSpPr>
          <p:cNvPr id="27651" name="Title 5"/>
          <p:cNvSpPr>
            <a:spLocks noGrp="1"/>
          </p:cNvSpPr>
          <p:nvPr>
            <p:ph type="title"/>
          </p:nvPr>
        </p:nvSpPr>
        <p:spPr/>
        <p:txBody>
          <a:bodyPr/>
          <a:lstStyle/>
          <a:p>
            <a:r>
              <a:rPr lang="en-GB" smtClean="0"/>
              <a:t>Shorter can be harder…</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2"/>
          <p:cNvSpPr>
            <a:spLocks noGrp="1"/>
          </p:cNvSpPr>
          <p:nvPr>
            <p:ph type="title"/>
          </p:nvPr>
        </p:nvSpPr>
        <p:spPr/>
        <p:txBody>
          <a:bodyPr/>
          <a:lstStyle/>
          <a:p>
            <a:r>
              <a:rPr lang="en-GB" smtClean="0"/>
              <a:t>Some References</a:t>
            </a:r>
          </a:p>
        </p:txBody>
      </p:sp>
      <p:sp>
        <p:nvSpPr>
          <p:cNvPr id="4" name="Content Placeholder 3"/>
          <p:cNvSpPr>
            <a:spLocks noGrp="1"/>
          </p:cNvSpPr>
          <p:nvPr>
            <p:ph idx="1"/>
          </p:nvPr>
        </p:nvSpPr>
        <p:spPr/>
        <p:txBody>
          <a:bodyPr>
            <a:normAutofit/>
          </a:bodyPr>
          <a:lstStyle/>
          <a:p>
            <a:pPr>
              <a:lnSpc>
                <a:spcPct val="80000"/>
              </a:lnSpc>
            </a:pPr>
            <a:r>
              <a:rPr lang="en-GB" sz="2600" smtClean="0">
                <a:hlinkClick r:id="rId2" invalidUrl="http:///"/>
              </a:rPr>
              <a:t>http://</a:t>
            </a:r>
            <a:r>
              <a:rPr lang="en-GB" sz="2600" smtClean="0">
                <a:hlinkClick r:id="rId3"/>
              </a:rPr>
              <a:t>moreintelligentlife.co.uk/content/ideas/anthony-gardner/youve-been-verbed</a:t>
            </a:r>
            <a:endParaRPr lang="en-GB" sz="2600" smtClean="0"/>
          </a:p>
          <a:p>
            <a:pPr>
              <a:lnSpc>
                <a:spcPct val="80000"/>
              </a:lnSpc>
            </a:pPr>
            <a:r>
              <a:rPr lang="en-GB" sz="2600" smtClean="0"/>
              <a:t>An example relevance tree can be found in Dawson, C. W., </a:t>
            </a:r>
            <a:r>
              <a:rPr lang="en-GB" sz="2600" i="1" smtClean="0"/>
              <a:t>Projects in Computing and Information Systems: A Student's Guide, </a:t>
            </a:r>
            <a:r>
              <a:rPr lang="en-GB" sz="2600" smtClean="0"/>
              <a:t>Addison Wesley (Google “relevance tree dawson”)</a:t>
            </a:r>
          </a:p>
          <a:p>
            <a:pPr>
              <a:lnSpc>
                <a:spcPct val="80000"/>
              </a:lnSpc>
            </a:pPr>
            <a:r>
              <a:rPr lang="en-GB" sz="2600" smtClean="0"/>
              <a:t>Day, T. (2013) </a:t>
            </a:r>
            <a:r>
              <a:rPr lang="en-GB" sz="2600" i="1" smtClean="0"/>
              <a:t>Success in Academic Writing</a:t>
            </a:r>
            <a:r>
              <a:rPr lang="en-GB" sz="2600" smtClean="0"/>
              <a:t>, Palgrave Macmillan</a:t>
            </a:r>
          </a:p>
          <a:p>
            <a:pPr>
              <a:lnSpc>
                <a:spcPct val="80000"/>
              </a:lnSpc>
            </a:pPr>
            <a:r>
              <a:rPr lang="en-GB" sz="2600" smtClean="0"/>
              <a:t>Greetham, B. (2013) </a:t>
            </a:r>
            <a:r>
              <a:rPr lang="en-GB" sz="2600" i="1" smtClean="0"/>
              <a:t>How to Write Better Essays</a:t>
            </a:r>
            <a:r>
              <a:rPr lang="en-GB" sz="2600" smtClean="0"/>
              <a:t>, Palgrave Macmillan</a:t>
            </a:r>
          </a:p>
          <a:p>
            <a:pPr>
              <a:lnSpc>
                <a:spcPct val="80000"/>
              </a:lnSpc>
            </a:pPr>
            <a:r>
              <a:rPr lang="en-GB" sz="2600" smtClean="0"/>
              <a:t>Boldyreff, C. (2010) The Right Time to Write Up, PowerPoint slide deck </a:t>
            </a:r>
            <a:r>
              <a:rPr lang="en-GB" sz="2600" smtClean="0">
                <a:hlinkClick r:id="rId4"/>
              </a:rPr>
              <a:t>http://www.corneliaboldyreff.co.uk/teaching</a:t>
            </a:r>
            <a:r>
              <a:rPr lang="en-GB" sz="2600" smtClean="0"/>
              <a:t> </a:t>
            </a:r>
          </a:p>
          <a:p>
            <a:pPr>
              <a:lnSpc>
                <a:spcPct val="80000"/>
              </a:lnSpc>
            </a:pPr>
            <a:r>
              <a:rPr lang="en-GB" sz="2600" smtClean="0"/>
              <a:t>Boldyreff, C. (2013) Writing Preparation, PowerPoint slide deck </a:t>
            </a:r>
            <a:r>
              <a:rPr lang="en-GB" sz="2600" smtClean="0">
                <a:hlinkClick r:id="rId4"/>
              </a:rPr>
              <a:t>http://www.corneliaboldyreff.co.uk/teaching</a:t>
            </a:r>
            <a:r>
              <a:rPr lang="en-GB" sz="2600" smtClean="0"/>
              <a:t> </a:t>
            </a:r>
          </a:p>
          <a:p>
            <a:pPr>
              <a:lnSpc>
                <a:spcPct val="80000"/>
              </a:lnSpc>
            </a:pPr>
            <a:endParaRPr lang="en-GB" sz="260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GB" smtClean="0"/>
              <a:t>Other Useful Resources</a:t>
            </a:r>
          </a:p>
        </p:txBody>
      </p:sp>
      <p:sp>
        <p:nvSpPr>
          <p:cNvPr id="3" name="Content Placeholder 2"/>
          <p:cNvSpPr>
            <a:spLocks noGrp="1"/>
          </p:cNvSpPr>
          <p:nvPr>
            <p:ph idx="1"/>
          </p:nvPr>
        </p:nvSpPr>
        <p:spPr/>
        <p:txBody>
          <a:bodyPr rtlCol="0">
            <a:normAutofit fontScale="85000" lnSpcReduction="20000"/>
          </a:bodyPr>
          <a:lstStyle/>
          <a:p>
            <a:pPr fontAlgn="auto">
              <a:spcAft>
                <a:spcPts val="0"/>
              </a:spcAft>
              <a:buFont typeface="Arial" panose="020B0604020202020204" pitchFamily="34" charset="0"/>
              <a:buChar char="•"/>
              <a:defRPr/>
            </a:pPr>
            <a:r>
              <a:rPr lang="en-GB" u="sng" dirty="0">
                <a:hlinkClick r:id="rId2"/>
              </a:rPr>
              <a:t>http://www.slideshare.net/GlobeUniversity/writing-tips-for-college-students</a:t>
            </a:r>
            <a:r>
              <a:rPr lang="en-GB" dirty="0"/>
              <a:t>  </a:t>
            </a:r>
            <a:endParaRPr lang="en-GB" u="sng" dirty="0" smtClean="0">
              <a:hlinkClick r:id="rId3"/>
            </a:endParaRPr>
          </a:p>
          <a:p>
            <a:pPr fontAlgn="auto">
              <a:spcAft>
                <a:spcPts val="0"/>
              </a:spcAft>
              <a:buFont typeface="Arial" panose="020B0604020202020204" pitchFamily="34" charset="0"/>
              <a:buChar char="•"/>
              <a:defRPr/>
            </a:pPr>
            <a:r>
              <a:rPr lang="en-GB" u="sng" dirty="0" smtClean="0">
                <a:hlinkClick r:id="rId3"/>
              </a:rPr>
              <a:t>https</a:t>
            </a:r>
            <a:r>
              <a:rPr lang="en-GB" u="sng" dirty="0">
                <a:hlinkClick r:id="rId3"/>
              </a:rPr>
              <a:t>://owl.english.purdue.edu/owl/</a:t>
            </a:r>
            <a:endParaRPr lang="en-GB" dirty="0"/>
          </a:p>
          <a:p>
            <a:pPr fontAlgn="auto">
              <a:spcAft>
                <a:spcPts val="0"/>
              </a:spcAft>
              <a:buFont typeface="Arial" panose="020B0604020202020204" pitchFamily="34" charset="0"/>
              <a:buChar char="•"/>
              <a:defRPr/>
            </a:pPr>
            <a:r>
              <a:rPr lang="en-GB" u="sng" dirty="0">
                <a:hlinkClick r:id="rId4"/>
              </a:rPr>
              <a:t>http://writingcenter.unc.edu/handouts/latin-terms-and-abbreviations/</a:t>
            </a:r>
            <a:endParaRPr lang="en-GB" dirty="0"/>
          </a:p>
          <a:p>
            <a:pPr fontAlgn="auto">
              <a:spcAft>
                <a:spcPts val="0"/>
              </a:spcAft>
              <a:buFont typeface="Arial" panose="020B0604020202020204" pitchFamily="34" charset="0"/>
              <a:buChar char="•"/>
              <a:defRPr/>
            </a:pPr>
            <a:r>
              <a:rPr lang="en-GB" u="sng" dirty="0">
                <a:hlinkClick r:id="rId5"/>
              </a:rPr>
              <a:t>http://www.theguardian.com/commentisfree/2015/sep/23/powerpoint-thought-students-bullet-points-information</a:t>
            </a:r>
            <a:endParaRPr lang="en-GB" dirty="0"/>
          </a:p>
          <a:p>
            <a:pPr fontAlgn="auto">
              <a:spcAft>
                <a:spcPts val="0"/>
              </a:spcAft>
              <a:buFont typeface="Arial" panose="020B0604020202020204" pitchFamily="34" charset="0"/>
              <a:buChar char="•"/>
              <a:defRPr/>
            </a:pPr>
            <a:r>
              <a:rPr lang="en-GB" dirty="0" smtClean="0"/>
              <a:t>Royal </a:t>
            </a:r>
            <a:r>
              <a:rPr lang="en-GB" dirty="0"/>
              <a:t>Literary Fund </a:t>
            </a:r>
            <a:r>
              <a:rPr lang="en-GB" dirty="0" smtClean="0"/>
              <a:t>Essay Guide at </a:t>
            </a:r>
            <a:r>
              <a:rPr lang="en-GB" dirty="0" smtClean="0">
                <a:hlinkClick r:id="rId6"/>
              </a:rPr>
              <a:t>http</a:t>
            </a:r>
            <a:r>
              <a:rPr lang="en-GB" dirty="0">
                <a:hlinkClick r:id="rId6"/>
              </a:rPr>
              <a:t>://www.rlf.org.uk/resources/writing-essays</a:t>
            </a:r>
            <a:r>
              <a:rPr lang="en-GB" dirty="0" smtClean="0">
                <a:hlinkClick r:id="rId6"/>
              </a:rPr>
              <a:t>/</a:t>
            </a:r>
            <a:endParaRPr lang="en-GB" dirty="0" smtClean="0"/>
          </a:p>
          <a:p>
            <a:pPr fontAlgn="auto">
              <a:spcAft>
                <a:spcPts val="0"/>
              </a:spcAft>
              <a:buFont typeface="Arial" panose="020B0604020202020204" pitchFamily="34" charset="0"/>
              <a:buChar char="•"/>
              <a:defRPr/>
            </a:pPr>
            <a:r>
              <a:rPr lang="en-GB" dirty="0"/>
              <a:t>William </a:t>
            </a:r>
            <a:r>
              <a:rPr lang="en-GB" dirty="0" err="1"/>
              <a:t>Strunk</a:t>
            </a:r>
            <a:r>
              <a:rPr lang="en-GB" dirty="0"/>
              <a:t> Jr. and E.B. White, The Elements of Style, 4th Ed (May 2000), </a:t>
            </a:r>
            <a:r>
              <a:rPr lang="en-GB" dirty="0" err="1"/>
              <a:t>Allyn</a:t>
            </a:r>
            <a:r>
              <a:rPr lang="en-GB" dirty="0"/>
              <a:t> and Bacon; ISBN: 020530902X. On-line Edition, Columbia University, Project Bartleby. Transcribed and released into the public domain, May 1995. </a:t>
            </a:r>
          </a:p>
          <a:p>
            <a:pPr fontAlgn="auto">
              <a:spcAft>
                <a:spcPts val="0"/>
              </a:spcAft>
              <a:buFont typeface="Arial" panose="020B0604020202020204" pitchFamily="34" charset="0"/>
              <a:buChar char="•"/>
              <a:defRPr/>
            </a:pPr>
            <a:r>
              <a:rPr lang="en-GB" dirty="0"/>
              <a:t>Lyn </a:t>
            </a:r>
            <a:r>
              <a:rPr lang="en-GB" dirty="0" err="1"/>
              <a:t>Dupre</a:t>
            </a:r>
            <a:r>
              <a:rPr lang="en-GB" dirty="0"/>
              <a:t>, Bugs in Writing Revised: A Guide to Debugging Your Prose, 1998, Addison Wesley Publishing Company; ISBN: 020137921X.</a:t>
            </a:r>
          </a:p>
          <a:p>
            <a:pPr fontAlgn="auto">
              <a:spcAft>
                <a:spcPts val="0"/>
              </a:spcAft>
              <a:buFont typeface="Arial" panose="020B0604020202020204" pitchFamily="34" charset="0"/>
              <a:buChar char="•"/>
              <a:defRPr/>
            </a:pPr>
            <a:endParaRPr lang="en-GB" dirty="0" smtClean="0"/>
          </a:p>
          <a:p>
            <a:pPr marL="0" indent="0" fontAlgn="auto">
              <a:spcAft>
                <a:spcPts val="0"/>
              </a:spcAft>
              <a:buFont typeface="Arial" panose="020B0604020202020204" pitchFamily="34" charset="0"/>
              <a:buNone/>
              <a:defRPr/>
            </a:pPr>
            <a:endParaRPr lang="en-GB"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GB" smtClean="0"/>
              <a:t>Coming Attractions</a:t>
            </a:r>
          </a:p>
        </p:txBody>
      </p:sp>
      <p:graphicFrame>
        <p:nvGraphicFramePr>
          <p:cNvPr id="30738" name="Group 18"/>
          <p:cNvGraphicFramePr>
            <a:graphicFrameLocks noGrp="1"/>
          </p:cNvGraphicFramePr>
          <p:nvPr/>
        </p:nvGraphicFramePr>
        <p:xfrm>
          <a:off x="838200" y="3074988"/>
          <a:ext cx="10744200" cy="2666216"/>
        </p:xfrm>
        <a:graphic>
          <a:graphicData uri="http://schemas.openxmlformats.org/drawingml/2006/table">
            <a:tbl>
              <a:tblPr/>
              <a:tblGrid>
                <a:gridCol w="3581400"/>
                <a:gridCol w="3581400"/>
                <a:gridCol w="3581400"/>
              </a:tblGrid>
              <a:tr h="7096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Calibri" pitchFamily="34" charset="0"/>
                          <a:cs typeface="Arial" charset="0"/>
                        </a:rPr>
                        <a:t>19 Oct 15</a:t>
                      </a:r>
                    </a:p>
                  </a:txBody>
                  <a:tcPr marL="30088" marR="30088" marT="30088" marB="30088"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Calibri" pitchFamily="34" charset="0"/>
                        <a:cs typeface="Arial" charset="0"/>
                      </a:endParaRPr>
                    </a:p>
                  </a:txBody>
                  <a:tcPr marL="30088" marR="30088" marT="30088" marB="30088"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chemeClr val="tx1"/>
                          </a:solidFill>
                          <a:effectLst/>
                          <a:latin typeface="Calibri" pitchFamily="34" charset="0"/>
                          <a:cs typeface="Arial" charset="0"/>
                        </a:rPr>
                        <a:t>Secondary Data</a:t>
                      </a:r>
                      <a:r>
                        <a:rPr kumimoji="0" lang="en-GB" sz="2400" b="0" i="0" u="none" strike="noStrike" cap="none" normalizeH="0" baseline="0" smtClean="0">
                          <a:ln>
                            <a:noFill/>
                          </a:ln>
                          <a:solidFill>
                            <a:schemeClr val="tx1"/>
                          </a:solidFill>
                          <a:effectLst/>
                          <a:latin typeface="Calibri" pitchFamily="34" charset="0"/>
                          <a:cs typeface="Arial" charset="0"/>
                        </a:rPr>
                        <a:t/>
                      </a:r>
                      <a:br>
                        <a:rPr kumimoji="0" lang="en-GB" sz="2400" b="0" i="0" u="none" strike="noStrike" cap="none" normalizeH="0" baseline="0" smtClean="0">
                          <a:ln>
                            <a:noFill/>
                          </a:ln>
                          <a:solidFill>
                            <a:schemeClr val="tx1"/>
                          </a:solidFill>
                          <a:effectLst/>
                          <a:latin typeface="Calibri" pitchFamily="34" charset="0"/>
                          <a:cs typeface="Arial" charset="0"/>
                        </a:rPr>
                      </a:br>
                      <a:r>
                        <a:rPr kumimoji="0" lang="en-GB" sz="2400" b="0" i="0" u="none" strike="noStrike" cap="none" normalizeH="0" baseline="0" smtClean="0">
                          <a:ln>
                            <a:noFill/>
                          </a:ln>
                          <a:solidFill>
                            <a:schemeClr val="tx1"/>
                          </a:solidFill>
                          <a:effectLst/>
                          <a:latin typeface="Calibri" pitchFamily="34" charset="0"/>
                          <a:cs typeface="Arial" charset="0"/>
                        </a:rPr>
                        <a:t>Locating and Classifying Sources</a:t>
                      </a:r>
                      <a:br>
                        <a:rPr kumimoji="0" lang="en-GB" sz="2400" b="0" i="0" u="none" strike="noStrike" cap="none" normalizeH="0" baseline="0" smtClean="0">
                          <a:ln>
                            <a:noFill/>
                          </a:ln>
                          <a:solidFill>
                            <a:schemeClr val="tx1"/>
                          </a:solidFill>
                          <a:effectLst/>
                          <a:latin typeface="Calibri" pitchFamily="34" charset="0"/>
                          <a:cs typeface="Arial" charset="0"/>
                        </a:rPr>
                      </a:br>
                      <a:r>
                        <a:rPr kumimoji="0" lang="en-GB" sz="2400" b="0" i="0" u="none" strike="noStrike" cap="none" normalizeH="0" baseline="0" smtClean="0">
                          <a:ln>
                            <a:noFill/>
                          </a:ln>
                          <a:solidFill>
                            <a:schemeClr val="tx1"/>
                          </a:solidFill>
                          <a:effectLst/>
                          <a:latin typeface="Calibri" pitchFamily="34" charset="0"/>
                          <a:cs typeface="Arial" charset="0"/>
                        </a:rPr>
                        <a:t>Dr Kevin McManus</a:t>
                      </a:r>
                    </a:p>
                  </a:txBody>
                  <a:tcPr marL="30088" marR="30088" marT="30088" marB="30088"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FFFFF"/>
                    </a:solidFill>
                  </a:tcPr>
                </a:tc>
              </a:tr>
              <a:tr h="11430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Calibri" pitchFamily="34" charset="0"/>
                          <a:cs typeface="Arial" charset="0"/>
                        </a:rPr>
                        <a:t>26 Oct 15</a:t>
                      </a:r>
                    </a:p>
                  </a:txBody>
                  <a:tcPr marL="30088" marR="30088" marT="30088" marB="30088"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smtClean="0">
                          <a:ln>
                            <a:noFill/>
                          </a:ln>
                          <a:solidFill>
                            <a:schemeClr val="tx1"/>
                          </a:solidFill>
                          <a:effectLst/>
                          <a:latin typeface="Calibri" pitchFamily="34" charset="0"/>
                          <a:cs typeface="Arial" charset="0"/>
                        </a:rPr>
                        <a:t/>
                      </a:r>
                      <a:br>
                        <a:rPr kumimoji="0" lang="en-GB" sz="2400" b="0" i="0" u="none" strike="noStrike" cap="none" normalizeH="0" baseline="0" smtClean="0">
                          <a:ln>
                            <a:noFill/>
                          </a:ln>
                          <a:solidFill>
                            <a:schemeClr val="tx1"/>
                          </a:solidFill>
                          <a:effectLst/>
                          <a:latin typeface="Calibri" pitchFamily="34" charset="0"/>
                          <a:cs typeface="Arial" charset="0"/>
                        </a:rPr>
                      </a:br>
                      <a:endParaRPr kumimoji="0" lang="en-GB" sz="2400" b="0" i="0" u="none" strike="noStrike" cap="none" normalizeH="0" baseline="0" smtClean="0">
                        <a:ln>
                          <a:noFill/>
                        </a:ln>
                        <a:solidFill>
                          <a:schemeClr val="tx1"/>
                        </a:solidFill>
                        <a:effectLst/>
                        <a:latin typeface="Calibri" pitchFamily="34" charset="0"/>
                        <a:cs typeface="Arial" charset="0"/>
                      </a:endParaRPr>
                    </a:p>
                  </a:txBody>
                  <a:tcPr marL="30088" marR="30088" marT="30088" marB="30088"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smtClean="0">
                          <a:ln>
                            <a:noFill/>
                          </a:ln>
                          <a:solidFill>
                            <a:schemeClr val="tx1"/>
                          </a:solidFill>
                          <a:effectLst/>
                          <a:latin typeface="Calibri" pitchFamily="34" charset="0"/>
                          <a:cs typeface="Arial" charset="0"/>
                        </a:rPr>
                        <a:t>Citing and Referencing</a:t>
                      </a:r>
                      <a:r>
                        <a:rPr kumimoji="0" lang="en-GB" sz="2400" b="0" i="0" u="none" strike="noStrike" cap="none" normalizeH="0" baseline="0" smtClean="0">
                          <a:ln>
                            <a:noFill/>
                          </a:ln>
                          <a:solidFill>
                            <a:schemeClr val="tx1"/>
                          </a:solidFill>
                          <a:effectLst/>
                          <a:latin typeface="Calibri" pitchFamily="34" charset="0"/>
                          <a:cs typeface="Arial" charset="0"/>
                        </a:rPr>
                        <a:t/>
                      </a:r>
                      <a:br>
                        <a:rPr kumimoji="0" lang="en-GB" sz="2400" b="0" i="0" u="none" strike="noStrike" cap="none" normalizeH="0" baseline="0" smtClean="0">
                          <a:ln>
                            <a:noFill/>
                          </a:ln>
                          <a:solidFill>
                            <a:schemeClr val="tx1"/>
                          </a:solidFill>
                          <a:effectLst/>
                          <a:latin typeface="Calibri" pitchFamily="34" charset="0"/>
                          <a:cs typeface="Arial" charset="0"/>
                        </a:rPr>
                      </a:br>
                      <a:r>
                        <a:rPr kumimoji="0" lang="en-GB" sz="2400" b="0" i="0" u="none" strike="noStrike" cap="none" normalizeH="0" baseline="0" smtClean="0">
                          <a:ln>
                            <a:noFill/>
                          </a:ln>
                          <a:solidFill>
                            <a:schemeClr val="tx1"/>
                          </a:solidFill>
                          <a:effectLst/>
                          <a:latin typeface="Calibri" pitchFamily="34" charset="0"/>
                          <a:cs typeface="Arial" charset="0"/>
                        </a:rPr>
                        <a:t>Mr Andy Wicks</a:t>
                      </a:r>
                    </a:p>
                  </a:txBody>
                  <a:tcPr marL="30088" marR="30088" marT="30088" marB="30088" anchor="ctr" horzOverflow="overflow">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bg1"/>
                      </a:solidFill>
                      <a:prstDash val="solid"/>
                      <a:round/>
                      <a:headEnd type="none" w="med" len="med"/>
                      <a:tailEnd type="none" w="med" len="med"/>
                    </a:lnT>
                    <a:lnB w="9525" cap="flat" cmpd="sng" algn="ctr">
                      <a:solidFill>
                        <a:schemeClr val="bg1"/>
                      </a:solidFill>
                      <a:prstDash val="solid"/>
                      <a:round/>
                      <a:headEnd type="none" w="med" len="med"/>
                      <a:tailEnd type="none" w="med" len="med"/>
                    </a:lnB>
                    <a:lnTlToBr>
                      <a:noFill/>
                    </a:lnTlToBr>
                    <a:lnBlToTr>
                      <a:noFill/>
                    </a:lnBlToTr>
                    <a:solidFill>
                      <a:srgbClr val="FFFFFF"/>
                    </a:solid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r>
              <a:rPr lang="en-GB" smtClean="0">
                <a:solidFill>
                  <a:srgbClr val="1E34D8"/>
                </a:solidFill>
              </a:rPr>
              <a:t>Scholarly and Academic Practice</a:t>
            </a:r>
          </a:p>
        </p:txBody>
      </p:sp>
      <p:sp>
        <p:nvSpPr>
          <p:cNvPr id="3" name="Content Placeholder 2"/>
          <p:cNvSpPr>
            <a:spLocks noGrp="1"/>
          </p:cNvSpPr>
          <p:nvPr>
            <p:ph idx="1"/>
          </p:nvPr>
        </p:nvSpPr>
        <p:spPr/>
        <p:txBody>
          <a:bodyPr rtlCol="0">
            <a:normAutofit lnSpcReduction="10000"/>
          </a:bodyPr>
          <a:lstStyle/>
          <a:p>
            <a:pPr fontAlgn="auto">
              <a:spcAft>
                <a:spcPts val="0"/>
              </a:spcAft>
              <a:buFont typeface="Arial" panose="020B0604020202020204" pitchFamily="34" charset="0"/>
              <a:buChar char="•"/>
              <a:defRPr/>
            </a:pPr>
            <a:r>
              <a:rPr lang="en-GB" dirty="0" smtClean="0">
                <a:solidFill>
                  <a:srgbClr val="FF0000"/>
                </a:solidFill>
              </a:rPr>
              <a:t>Learn how to:</a:t>
            </a:r>
          </a:p>
          <a:p>
            <a:pPr lvl="1" fontAlgn="auto">
              <a:spcAft>
                <a:spcPts val="0"/>
              </a:spcAft>
              <a:buFont typeface="Arial" panose="020B0604020202020204" pitchFamily="34" charset="0"/>
              <a:buChar char="•"/>
              <a:defRPr/>
            </a:pPr>
            <a:r>
              <a:rPr lang="en-GB" dirty="0" smtClean="0"/>
              <a:t>Read</a:t>
            </a:r>
          </a:p>
          <a:p>
            <a:pPr lvl="1" fontAlgn="auto">
              <a:spcAft>
                <a:spcPts val="0"/>
              </a:spcAft>
              <a:buFont typeface="Arial" panose="020B0604020202020204" pitchFamily="34" charset="0"/>
              <a:buChar char="•"/>
              <a:defRPr/>
            </a:pPr>
            <a:r>
              <a:rPr lang="en-GB" sz="6000" b="1" dirty="0" smtClean="0"/>
              <a:t>Write</a:t>
            </a:r>
          </a:p>
          <a:p>
            <a:pPr lvl="1" fontAlgn="auto">
              <a:spcAft>
                <a:spcPts val="0"/>
              </a:spcAft>
              <a:buFont typeface="Arial" panose="020B0604020202020204" pitchFamily="34" charset="0"/>
              <a:buChar char="•"/>
              <a:defRPr/>
            </a:pPr>
            <a:r>
              <a:rPr lang="en-GB" dirty="0" smtClean="0"/>
              <a:t>Present</a:t>
            </a:r>
          </a:p>
          <a:p>
            <a:pPr lvl="1" fontAlgn="auto">
              <a:spcAft>
                <a:spcPts val="0"/>
              </a:spcAft>
              <a:buFont typeface="Arial" panose="020B0604020202020204" pitchFamily="34" charset="0"/>
              <a:buChar char="•"/>
              <a:defRPr/>
            </a:pPr>
            <a:r>
              <a:rPr lang="en-GB" dirty="0" smtClean="0"/>
              <a:t>Discuss</a:t>
            </a:r>
          </a:p>
          <a:p>
            <a:pPr lvl="1" fontAlgn="auto">
              <a:spcAft>
                <a:spcPts val="0"/>
              </a:spcAft>
              <a:buFont typeface="Arial" panose="020B0604020202020204" pitchFamily="34" charset="0"/>
              <a:buChar char="•"/>
              <a:defRPr/>
            </a:pPr>
            <a:r>
              <a:rPr lang="en-GB" dirty="0" smtClean="0"/>
              <a:t>Debate</a:t>
            </a:r>
          </a:p>
          <a:p>
            <a:pPr lvl="1" fontAlgn="auto">
              <a:spcAft>
                <a:spcPts val="0"/>
              </a:spcAft>
              <a:buFont typeface="Arial" panose="020B0604020202020204" pitchFamily="34" charset="0"/>
              <a:buChar char="•"/>
              <a:defRPr/>
            </a:pPr>
            <a:r>
              <a:rPr lang="en-GB" dirty="0" smtClean="0"/>
              <a:t>Interview</a:t>
            </a:r>
          </a:p>
          <a:p>
            <a:pPr lvl="1" fontAlgn="auto">
              <a:spcAft>
                <a:spcPts val="0"/>
              </a:spcAft>
              <a:buFont typeface="Arial" panose="020B0604020202020204" pitchFamily="34" charset="0"/>
              <a:buChar char="•"/>
              <a:defRPr/>
            </a:pPr>
            <a:r>
              <a:rPr lang="en-GB" dirty="0" smtClean="0"/>
              <a:t>Learn</a:t>
            </a:r>
          </a:p>
          <a:p>
            <a:pPr fontAlgn="auto">
              <a:spcAft>
                <a:spcPts val="0"/>
              </a:spcAft>
              <a:buFont typeface="Arial" panose="020B0604020202020204" pitchFamily="34" charset="0"/>
              <a:buChar char="•"/>
              <a:defRPr/>
            </a:pPr>
            <a:r>
              <a:rPr lang="en-GB" dirty="0" smtClean="0">
                <a:solidFill>
                  <a:srgbClr val="FF0000"/>
                </a:solidFill>
              </a:rPr>
              <a:t>You need all of them to be successful here, and in the future!</a:t>
            </a:r>
          </a:p>
          <a:p>
            <a:pPr marL="0" indent="0" fontAlgn="auto">
              <a:spcAft>
                <a:spcPts val="0"/>
              </a:spcAft>
              <a:buFont typeface="Arial" panose="020B0604020202020204" pitchFamily="34" charset="0"/>
              <a:buNone/>
              <a:defRPr/>
            </a:pPr>
            <a:r>
              <a:rPr lang="en-GB" dirty="0" smtClean="0"/>
              <a:t>(taken from Professor Lachlan </a:t>
            </a:r>
            <a:r>
              <a:rPr lang="en-GB" dirty="0" err="1" smtClean="0"/>
              <a:t>MacKinnan’s</a:t>
            </a:r>
            <a:r>
              <a:rPr lang="en-GB" dirty="0" smtClean="0"/>
              <a:t> lecture last week)</a:t>
            </a:r>
            <a:endParaRPr lang="en-GB"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466725"/>
            <a:ext cx="11620500" cy="1325563"/>
          </a:xfrm>
        </p:spPr>
        <p:txBody>
          <a:bodyPr rtlCol="0">
            <a:normAutofit fontScale="90000"/>
          </a:bodyPr>
          <a:lstStyle/>
          <a:p>
            <a:pPr fontAlgn="auto">
              <a:spcAft>
                <a:spcPts val="0"/>
              </a:spcAft>
              <a:defRPr/>
            </a:pPr>
            <a:r>
              <a:rPr lang="en-GB" dirty="0" smtClean="0"/>
              <a:t>Why write?</a:t>
            </a:r>
            <a:br>
              <a:rPr lang="en-GB" dirty="0" smtClean="0"/>
            </a:br>
            <a:r>
              <a:rPr lang="en-GB" dirty="0" smtClean="0"/>
              <a:t>Writing is a primary means of academic communication</a:t>
            </a:r>
            <a:endParaRPr lang="en-GB" dirty="0"/>
          </a:p>
        </p:txBody>
      </p:sp>
      <p:sp>
        <p:nvSpPr>
          <p:cNvPr id="3" name="Content Placeholder 2"/>
          <p:cNvSpPr>
            <a:spLocks noGrp="1"/>
          </p:cNvSpPr>
          <p:nvPr>
            <p:ph idx="1"/>
          </p:nvPr>
        </p:nvSpPr>
        <p:spPr>
          <a:xfrm>
            <a:off x="855663" y="2065338"/>
            <a:ext cx="10515600" cy="4351337"/>
          </a:xfrm>
        </p:spPr>
        <p:txBody>
          <a:bodyPr>
            <a:normAutofit/>
          </a:bodyPr>
          <a:lstStyle/>
          <a:p>
            <a:r>
              <a:rPr lang="en-GB" sz="2600" smtClean="0"/>
              <a:t>Scholars publish papers so that others can learn about their work.</a:t>
            </a:r>
          </a:p>
          <a:p>
            <a:r>
              <a:rPr lang="en-GB" sz="2600" smtClean="0"/>
              <a:t>Students write papers to provide evidence of the research they have done on particular topics and make clear what they have learnt as a result.</a:t>
            </a:r>
          </a:p>
          <a:p>
            <a:r>
              <a:rPr lang="en-GB" sz="2600" smtClean="0"/>
              <a:t>The academic paper is a distillation of learned activities and a record for future researchers.</a:t>
            </a:r>
          </a:p>
          <a:p>
            <a:pPr marL="742950" lvl="1" indent="-285750"/>
            <a:r>
              <a:rPr lang="en-GB" sz="2200" smtClean="0"/>
              <a:t>Academics publish papers to tell others about their research.</a:t>
            </a:r>
          </a:p>
          <a:p>
            <a:r>
              <a:rPr lang="en-GB" sz="2600" smtClean="0"/>
              <a:t>Reading papers written by others is one of the best ways to learn how to write effective papers in your field.</a:t>
            </a:r>
          </a:p>
          <a:p>
            <a:endParaRPr lang="en-GB" sz="2600" smtClean="0"/>
          </a:p>
          <a:p>
            <a:endParaRPr lang="en-GB" sz="26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GB" smtClean="0"/>
              <a:t>Software Reuse: Design Patterns </a:t>
            </a:r>
          </a:p>
        </p:txBody>
      </p:sp>
      <p:sp>
        <p:nvSpPr>
          <p:cNvPr id="3" name="Content Placeholder 2"/>
          <p:cNvSpPr>
            <a:spLocks noGrp="1"/>
          </p:cNvSpPr>
          <p:nvPr>
            <p:ph idx="1"/>
          </p:nvPr>
        </p:nvSpPr>
        <p:spPr/>
        <p:txBody>
          <a:bodyPr rtlCol="0">
            <a:normAutofit fontScale="85000" lnSpcReduction="10000"/>
          </a:bodyPr>
          <a:lstStyle/>
          <a:p>
            <a:pPr fontAlgn="auto">
              <a:spcAft>
                <a:spcPts val="0"/>
              </a:spcAft>
              <a:buFont typeface="Arial" panose="020B0604020202020204" pitchFamily="34" charset="0"/>
              <a:buChar char="•"/>
              <a:defRPr/>
            </a:pPr>
            <a:r>
              <a:rPr lang="en-GB" dirty="0" smtClean="0"/>
              <a:t>Learning from Best Practice: Importance of reading papers written by experts in the subject</a:t>
            </a:r>
          </a:p>
          <a:p>
            <a:pPr fontAlgn="auto">
              <a:spcAft>
                <a:spcPts val="0"/>
              </a:spcAft>
              <a:buFont typeface="Arial" panose="020B0604020202020204" pitchFamily="34" charset="0"/>
              <a:buChar char="•"/>
              <a:defRPr/>
            </a:pPr>
            <a:r>
              <a:rPr lang="en-GB" dirty="0" smtClean="0"/>
              <a:t>Key Components of an academic paper: Introduction, Body of paper, Conclusion</a:t>
            </a:r>
          </a:p>
          <a:p>
            <a:pPr fontAlgn="auto">
              <a:spcAft>
                <a:spcPts val="0"/>
              </a:spcAft>
              <a:buFont typeface="Arial" panose="020B0604020202020204" pitchFamily="34" charset="0"/>
              <a:buChar char="•"/>
              <a:defRPr/>
            </a:pPr>
            <a:r>
              <a:rPr lang="en-GB" dirty="0" smtClean="0"/>
              <a:t>In more basic terms:</a:t>
            </a:r>
          </a:p>
          <a:p>
            <a:pPr marL="514350" indent="-514350" fontAlgn="auto">
              <a:spcAft>
                <a:spcPts val="0"/>
              </a:spcAft>
              <a:buFont typeface="+mj-lt"/>
              <a:buAutoNum type="arabicPeriod"/>
              <a:defRPr/>
            </a:pPr>
            <a:r>
              <a:rPr lang="en-GB" dirty="0" smtClean="0"/>
              <a:t>Tell them what the paper is about (why should they bother to read your paper)</a:t>
            </a:r>
          </a:p>
          <a:p>
            <a:pPr marL="514350" indent="-514350" fontAlgn="auto">
              <a:spcAft>
                <a:spcPts val="0"/>
              </a:spcAft>
              <a:buFont typeface="+mj-lt"/>
              <a:buAutoNum type="arabicPeriod"/>
              <a:defRPr/>
            </a:pPr>
            <a:r>
              <a:rPr lang="en-GB" dirty="0" smtClean="0"/>
              <a:t>Tell them in more detail about the subject (what you found out from your research, e.g. annotated </a:t>
            </a:r>
            <a:r>
              <a:rPr lang="en-GB" dirty="0" smtClean="0"/>
              <a:t>bibliography; </a:t>
            </a:r>
            <a:r>
              <a:rPr lang="en-GB" dirty="0" smtClean="0"/>
              <a:t>what you did and why : design, implementation, evaluation – DIE)</a:t>
            </a:r>
          </a:p>
          <a:p>
            <a:pPr marL="514350" indent="-514350" fontAlgn="auto">
              <a:spcAft>
                <a:spcPts val="0"/>
              </a:spcAft>
              <a:buFont typeface="+mj-lt"/>
              <a:buAutoNum type="arabicPeriod"/>
              <a:defRPr/>
            </a:pPr>
            <a:r>
              <a:rPr lang="en-GB" dirty="0" smtClean="0"/>
              <a:t>Tell them the key messages (and mention areas for further development)</a:t>
            </a:r>
          </a:p>
          <a:p>
            <a:pPr marL="0" indent="0" fontAlgn="auto">
              <a:spcAft>
                <a:spcPts val="0"/>
              </a:spcAft>
              <a:buFont typeface="Arial" panose="020B0604020202020204" pitchFamily="34" charset="0"/>
              <a:buNone/>
              <a:defRPr/>
            </a:pPr>
            <a:r>
              <a:rPr lang="en-GB" dirty="0" smtClean="0"/>
              <a:t>Tell them what you’re going to tell them; tell them; tell them what you told them!</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GB" smtClean="0"/>
              <a:t>More Basic Components</a:t>
            </a:r>
          </a:p>
        </p:txBody>
      </p:sp>
      <p:sp>
        <p:nvSpPr>
          <p:cNvPr id="18434" name="Content Placeholder 2"/>
          <p:cNvSpPr>
            <a:spLocks noGrp="1"/>
          </p:cNvSpPr>
          <p:nvPr>
            <p:ph idx="1"/>
          </p:nvPr>
        </p:nvSpPr>
        <p:spPr/>
        <p:txBody>
          <a:bodyPr/>
          <a:lstStyle/>
          <a:p>
            <a:r>
              <a:rPr lang="en-GB" smtClean="0"/>
              <a:t>Usually a paper has numbered or named sections.</a:t>
            </a:r>
          </a:p>
          <a:p>
            <a:r>
              <a:rPr lang="en-GB" smtClean="0"/>
              <a:t>Each section consists of a number of paragraphs.</a:t>
            </a:r>
          </a:p>
          <a:p>
            <a:r>
              <a:rPr lang="en-GB" smtClean="0"/>
              <a:t>Each paragraph consists of a number of sentences.</a:t>
            </a:r>
          </a:p>
          <a:p>
            <a:r>
              <a:rPr lang="en-GB" smtClean="0"/>
              <a:t>Each sentence consists of a number of words and must have a subject and verb. Verbs can have objects. Subjects and objects are </a:t>
            </a:r>
            <a:r>
              <a:rPr lang="en-GB" b="1" smtClean="0"/>
              <a:t>nouns</a:t>
            </a:r>
            <a:r>
              <a:rPr lang="en-GB" smtClean="0"/>
              <a:t> and are modified by adjectives. Verbs are modified by adverbs.</a:t>
            </a:r>
          </a:p>
          <a:p>
            <a:r>
              <a:rPr lang="en-GB" smtClean="0"/>
              <a:t>A noun can be turned into a verb by adding “ing” and a verb can be turned into a noun by adding “ing”. General Haig was famous for his nouning and verbing. </a:t>
            </a:r>
          </a:p>
          <a:p>
            <a:endParaRPr lang="en-GB"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r>
              <a:rPr lang="en-GB" smtClean="0"/>
              <a:t>Three key steps in writing an academic paper</a:t>
            </a:r>
          </a:p>
        </p:txBody>
      </p:sp>
      <p:sp>
        <p:nvSpPr>
          <p:cNvPr id="19458" name="Content Placeholder 2"/>
          <p:cNvSpPr>
            <a:spLocks noGrp="1"/>
          </p:cNvSpPr>
          <p:nvPr>
            <p:ph idx="1"/>
          </p:nvPr>
        </p:nvSpPr>
        <p:spPr/>
        <p:txBody>
          <a:bodyPr/>
          <a:lstStyle/>
          <a:p>
            <a:pPr marL="533400" indent="-533400"/>
            <a:r>
              <a:rPr lang="en-GB" smtClean="0"/>
              <a:t>Setting your work in context – finding existing relevant and related work </a:t>
            </a:r>
          </a:p>
          <a:p>
            <a:pPr marL="533400" indent="-533400"/>
            <a:r>
              <a:rPr lang="en-GB" smtClean="0"/>
              <a:t>Doing the research work – your contribution</a:t>
            </a:r>
          </a:p>
          <a:p>
            <a:pPr marL="533400" indent="-533400"/>
            <a:r>
              <a:rPr lang="en-GB" smtClean="0"/>
              <a:t>Communicating what you’ve done – producing the paper</a:t>
            </a:r>
          </a:p>
          <a:p>
            <a:pPr marL="533400" indent="-533400"/>
            <a:r>
              <a:rPr lang="en-GB" smtClean="0"/>
              <a:t>Summarised as </a:t>
            </a:r>
          </a:p>
          <a:p>
            <a:pPr marL="914400" lvl="1" indent="-457200">
              <a:buFont typeface="Arial" charset="0"/>
              <a:buAutoNum type="arabicPeriod"/>
            </a:pPr>
            <a:r>
              <a:rPr lang="en-GB" smtClean="0"/>
              <a:t>SEARCH LITERATURE</a:t>
            </a:r>
          </a:p>
          <a:p>
            <a:pPr marL="914400" lvl="1" indent="-457200">
              <a:buFont typeface="Arial" charset="0"/>
              <a:buAutoNum type="arabicPeriod"/>
            </a:pPr>
            <a:r>
              <a:rPr lang="en-GB" smtClean="0"/>
              <a:t>DO WORK: read, analyse and synthesize what you've learnt</a:t>
            </a:r>
          </a:p>
          <a:p>
            <a:pPr marL="914400" lvl="1" indent="-457200">
              <a:buFont typeface="Arial" charset="0"/>
              <a:buAutoNum type="arabicPeriod"/>
            </a:pPr>
            <a:r>
              <a:rPr lang="en-GB" smtClean="0"/>
              <a:t>WRITE UP</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482600" y="365125"/>
            <a:ext cx="11163300" cy="1325563"/>
          </a:xfrm>
        </p:spPr>
        <p:txBody>
          <a:bodyPr/>
          <a:lstStyle/>
          <a:p>
            <a:r>
              <a:rPr lang="en-GB" smtClean="0"/>
              <a:t>Applying this to write an annotated bibliography</a:t>
            </a:r>
          </a:p>
        </p:txBody>
      </p:sp>
      <p:sp>
        <p:nvSpPr>
          <p:cNvPr id="3" name="Content Placeholder 2"/>
          <p:cNvSpPr>
            <a:spLocks noGrp="1"/>
          </p:cNvSpPr>
          <p:nvPr>
            <p:ph idx="1"/>
          </p:nvPr>
        </p:nvSpPr>
        <p:spPr/>
        <p:txBody>
          <a:bodyPr>
            <a:normAutofit/>
          </a:bodyPr>
          <a:lstStyle/>
          <a:p>
            <a:r>
              <a:rPr lang="en-GB" smtClean="0"/>
              <a:t>Meta-step 1: Make sure you know what an annotated bibliography is and how to produce one. See </a:t>
            </a:r>
            <a:r>
              <a:rPr lang="en-GB" smtClean="0">
                <a:hlinkClick r:id="rId2"/>
              </a:rPr>
              <a:t>http://services.unimelb.edu.au/__</a:t>
            </a:r>
            <a:r>
              <a:rPr lang="en-GB" smtClean="0">
                <a:hlinkClick r:id="rId3"/>
              </a:rPr>
              <a:t>data/assets/pdf_file/0010/706951/Writing_an_annotated_bibliography_100113.pdf</a:t>
            </a:r>
            <a:r>
              <a:rPr lang="en-GB" smtClean="0"/>
              <a:t> </a:t>
            </a:r>
          </a:p>
          <a:p>
            <a:r>
              <a:rPr lang="en-GB" smtClean="0"/>
              <a:t>Meta-step 2: Study some examples of annotated bibliographies, e.g. </a:t>
            </a:r>
            <a:r>
              <a:rPr lang="en-GB" smtClean="0">
                <a:hlinkClick r:id="rId4"/>
              </a:rPr>
              <a:t>http://parsys.eecs.uic.edu/~solworth/securityAnnotatedBibliography.pdf</a:t>
            </a:r>
            <a:r>
              <a:rPr lang="en-GB" smtClean="0"/>
              <a:t> (good in the middle but lacks proper introduction and conclusion)</a:t>
            </a:r>
          </a:p>
          <a:p>
            <a:pPr>
              <a:buFont typeface="Arial" charset="0"/>
              <a:buNone/>
            </a:pPr>
            <a:endParaRPr lang="en-GB" smtClean="0"/>
          </a:p>
          <a:p>
            <a:endParaRPr lang="en-GB" smtClean="0"/>
          </a:p>
          <a:p>
            <a:endParaRPr lang="en-GB"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838200" y="0"/>
            <a:ext cx="10515600" cy="1325563"/>
          </a:xfrm>
        </p:spPr>
        <p:txBody>
          <a:bodyPr/>
          <a:lstStyle/>
          <a:p>
            <a:r>
              <a:rPr lang="en-GB" smtClean="0"/>
              <a:t>Five key steps</a:t>
            </a:r>
          </a:p>
        </p:txBody>
      </p:sp>
      <p:sp>
        <p:nvSpPr>
          <p:cNvPr id="21506" name="Content Placeholder 2"/>
          <p:cNvSpPr>
            <a:spLocks noGrp="1"/>
          </p:cNvSpPr>
          <p:nvPr>
            <p:ph idx="1"/>
          </p:nvPr>
        </p:nvSpPr>
        <p:spPr>
          <a:xfrm>
            <a:off x="254000" y="1000125"/>
            <a:ext cx="11823700" cy="4351338"/>
          </a:xfrm>
        </p:spPr>
        <p:txBody>
          <a:bodyPr/>
          <a:lstStyle/>
          <a:p>
            <a:r>
              <a:rPr lang="en-GB" sz="2400" smtClean="0"/>
              <a:t>Step 1: Investigate the title of your article, determine key concepts, words and phrases (nouns and verbs) relevant to your subject and search the literature for publications related to the subject of your title. Produce a relevance tree structuring these: What? Foundations; How? Examples, Case Studies; Why? Motivation, Importance, Benefits; Solutions/Problems/Issues: Technical as well as Social, Outstanding Questions/State of the Art/Future Developments</a:t>
            </a:r>
          </a:p>
          <a:p>
            <a:r>
              <a:rPr lang="en-GB" sz="2400" smtClean="0"/>
              <a:t>Step 2: Identify those publications that are relevant to the subject.</a:t>
            </a:r>
          </a:p>
          <a:p>
            <a:r>
              <a:rPr lang="en-GB" sz="2400" smtClean="0"/>
              <a:t>Step 3: Inspect these publications in order to determine the most appropriate sources about your subject and evaluate these to support your article. Decorate your tree.</a:t>
            </a:r>
          </a:p>
          <a:p>
            <a:r>
              <a:rPr lang="en-GB" sz="2400" smtClean="0"/>
              <a:t>Step 4: Select between 5 to 8 sources to form the basis of your article. Critically analyse each source and write a brief summary and evaluation of the source (annotation). Prune your tree to give a structure to your article developing a clear narrative or argument, arranging the annotated items under appropriate headings, and supporting all assertions made by references to the supporting sources or other reasonable justification (e.g. acknowledging a personal communication).</a:t>
            </a:r>
          </a:p>
          <a:p>
            <a:r>
              <a:rPr lang="en-GB" sz="2400" smtClean="0"/>
              <a:t>Step 5: Top and Tail your article with an introduction and a conclusion.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GB" smtClean="0"/>
              <a:t>Academic Style</a:t>
            </a:r>
          </a:p>
        </p:txBody>
      </p:sp>
      <p:sp>
        <p:nvSpPr>
          <p:cNvPr id="22530" name="Content Placeholder 2"/>
          <p:cNvSpPr>
            <a:spLocks noGrp="1"/>
          </p:cNvSpPr>
          <p:nvPr>
            <p:ph idx="1"/>
          </p:nvPr>
        </p:nvSpPr>
        <p:spPr/>
        <p:txBody>
          <a:bodyPr/>
          <a:lstStyle/>
          <a:p>
            <a:r>
              <a:rPr lang="en-GB" dirty="0" smtClean="0"/>
              <a:t>Papers in the sciences are usually written from an objective standpoint. </a:t>
            </a:r>
          </a:p>
          <a:p>
            <a:r>
              <a:rPr lang="en-GB" dirty="0" smtClean="0"/>
              <a:t>Everything you write unless you specifically cite its source is taken to be your view and should be written in your own words. </a:t>
            </a:r>
          </a:p>
          <a:p>
            <a:r>
              <a:rPr lang="en-GB" dirty="0" smtClean="0"/>
              <a:t>Material from other sources should also be written in your own words unless directly quoted. </a:t>
            </a:r>
          </a:p>
          <a:p>
            <a:r>
              <a:rPr lang="en-GB" dirty="0" smtClean="0"/>
              <a:t>You should use consistent vocabulary throughout your paper. </a:t>
            </a:r>
          </a:p>
          <a:p>
            <a:r>
              <a:rPr lang="en-GB" dirty="0" smtClean="0"/>
              <a:t>Shorter is better, but can be achieved by editing when you make your final revisions.</a:t>
            </a:r>
          </a:p>
          <a:p>
            <a:endParaRPr lang="en-GB" dirty="0" smtClean="0"/>
          </a:p>
          <a:p>
            <a:endParaRPr lang="en-GB" dirty="0" smtClean="0"/>
          </a:p>
          <a:p>
            <a:endParaRPr lang="en-GB" dirty="0" smtClean="0"/>
          </a:p>
          <a:p>
            <a:endParaRPr lang="en-GB" dirty="0"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TotalTime>
  <Words>1144</Words>
  <Application>Microsoft Office PowerPoint</Application>
  <PresentationFormat>Widescreen</PresentationFormat>
  <Paragraphs>119</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Scholarly and Academic Practice: Academic Writing</vt:lpstr>
      <vt:lpstr>Scholarly and Academic Practice</vt:lpstr>
      <vt:lpstr>Why write? Writing is a primary means of academic communication</vt:lpstr>
      <vt:lpstr>Software Reuse: Design Patterns </vt:lpstr>
      <vt:lpstr>More Basic Components</vt:lpstr>
      <vt:lpstr>Three key steps in writing an academic paper</vt:lpstr>
      <vt:lpstr>Applying this to write an annotated bibliography</vt:lpstr>
      <vt:lpstr>Five key steps</vt:lpstr>
      <vt:lpstr>Academic Style</vt:lpstr>
      <vt:lpstr>Reviewing your writing</vt:lpstr>
      <vt:lpstr>Tools</vt:lpstr>
      <vt:lpstr>Shorter can be harder…</vt:lpstr>
      <vt:lpstr>Some References</vt:lpstr>
      <vt:lpstr>Other Useful Resources</vt:lpstr>
      <vt:lpstr>Coming Attractions</vt:lpstr>
    </vt:vector>
  </TitlesOfParts>
  <Company>University of Greenwich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Cornelia Boldyreff</dc:creator>
  <cp:lastModifiedBy>Cornelia Boldyreff</cp:lastModifiedBy>
  <cp:revision>32</cp:revision>
  <dcterms:created xsi:type="dcterms:W3CDTF">2015-10-07T14:09:15Z</dcterms:created>
  <dcterms:modified xsi:type="dcterms:W3CDTF">2015-10-09T11:46:23Z</dcterms:modified>
</cp:coreProperties>
</file>