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3E5C9-79F3-4800-AE66-21B54BCC3D04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0BD7C-EEAD-477D-A4C2-A96020FDDA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D8BDB-1EBA-452C-A826-1E663E0D4701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A2388-A327-4721-800B-25C5763B99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361ED-3798-4DF2-BA7B-51CAC181096E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165C3-7A56-4740-A174-92699D9BD7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1D95B-C5E7-45DD-A2B5-AF5BE3CB327A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81BDF-9A9F-4EE7-955D-B4380E2DFB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E7B3-BE3B-42B0-B2F1-50C14CF149A0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94FB2-CBB9-47CE-8FD4-47D94BF16C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AB92-E2DE-4F33-80A8-CE54D0019C96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9DE8A-672D-4823-94C5-63E9BF95F6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4BEBB-E0F0-4958-B720-B0845F53E5D4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D9428-0E36-40E9-BA63-4AAA39BC11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0A460-C03F-4CCF-A674-A7589DD0F9F2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C3ED1-FCB1-4137-B796-8B7D8E0878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20B2-DFFB-4538-B698-DC7385CA4362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0E4F1-F69F-4799-8CD1-F914B25061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F33A4-CA4A-493E-8EC0-1A1BFEED5673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92831-CCB4-407C-BEAC-3D36CC28D3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4C09-8B3C-47A2-991F-E5F0ECEE28C3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CCC67-EC69-44D9-B175-AF7EB991548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C0A850-6112-4DBB-BA8F-C05B44B6DF11}" type="datetimeFigureOut">
              <a:rPr lang="en-GB"/>
              <a:pPr>
                <a:defRPr/>
              </a:pPr>
              <a:t>09/05/2016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FB6A95C-67F5-492E-AB89-93CD51D7B2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>
          <a:xfrm>
            <a:off x="1524000" y="385763"/>
            <a:ext cx="9144000" cy="992187"/>
          </a:xfrm>
        </p:spPr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Critical Thinking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7863" y="1828800"/>
            <a:ext cx="6180137" cy="4649788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3600" b="1" dirty="0">
                <a:solidFill>
                  <a:schemeClr val="accent5"/>
                </a:solidFill>
              </a:rPr>
              <a:t>John is a human</a:t>
            </a:r>
            <a:r>
              <a:rPr lang="en-GB" sz="3600" dirty="0" smtClean="0">
                <a:solidFill>
                  <a:schemeClr val="accent5"/>
                </a:solidFill>
              </a:rPr>
              <a:t/>
            </a:r>
            <a:br>
              <a:rPr lang="en-GB" sz="3600" dirty="0" smtClean="0">
                <a:solidFill>
                  <a:schemeClr val="accent5"/>
                </a:solidFill>
              </a:rPr>
            </a:br>
            <a:r>
              <a:rPr lang="en-GB" sz="3600" b="1" dirty="0">
                <a:solidFill>
                  <a:schemeClr val="accent5"/>
                </a:solidFill>
              </a:rPr>
              <a:t>All humans have brains</a:t>
            </a:r>
            <a:r>
              <a:rPr lang="en-GB" sz="3600" dirty="0" smtClean="0">
                <a:solidFill>
                  <a:schemeClr val="accent5"/>
                </a:solidFill>
              </a:rPr>
              <a:t/>
            </a:r>
            <a:br>
              <a:rPr lang="en-GB" sz="3600" dirty="0" smtClean="0">
                <a:solidFill>
                  <a:schemeClr val="accent5"/>
                </a:solidFill>
              </a:rPr>
            </a:br>
            <a:r>
              <a:rPr lang="en-GB" sz="3600" b="1" dirty="0">
                <a:solidFill>
                  <a:schemeClr val="accent5"/>
                </a:solidFill>
              </a:rPr>
              <a:t>Therefore, John has a </a:t>
            </a:r>
            <a:r>
              <a:rPr lang="en-GB" sz="3600" b="1" dirty="0" smtClean="0">
                <a:solidFill>
                  <a:schemeClr val="accent5"/>
                </a:solidFill>
              </a:rPr>
              <a:t>brain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GB" sz="3600" b="1" dirty="0" smtClean="0">
                <a:solidFill>
                  <a:schemeClr val="accent6">
                    <a:lumMod val="75000"/>
                  </a:schemeClr>
                </a:solidFill>
              </a:rPr>
              <a:t>John </a:t>
            </a: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is a fast runner </a:t>
            </a:r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John is a </a:t>
            </a:r>
            <a:r>
              <a:rPr lang="en-GB" sz="3600" b="1" dirty="0" smtClean="0">
                <a:solidFill>
                  <a:schemeClr val="accent6">
                    <a:lumMod val="75000"/>
                  </a:schemeClr>
                </a:solidFill>
              </a:rPr>
              <a:t>University </a:t>
            </a: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GB" sz="3600" b="1" dirty="0" smtClean="0">
                <a:solidFill>
                  <a:schemeClr val="accent6">
                    <a:lumMod val="75000"/>
                  </a:schemeClr>
                </a:solidFill>
              </a:rPr>
              <a:t>Greenwich </a:t>
            </a: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student</a:t>
            </a:r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Therefore, all University of </a:t>
            </a:r>
            <a:r>
              <a:rPr lang="en-GB" sz="3600" b="1" dirty="0" smtClean="0">
                <a:solidFill>
                  <a:schemeClr val="accent6">
                    <a:lumMod val="75000"/>
                  </a:schemeClr>
                </a:solidFill>
              </a:rPr>
              <a:t>Greenwich </a:t>
            </a:r>
            <a:r>
              <a:rPr lang="en-GB" sz="3600" b="1" dirty="0">
                <a:solidFill>
                  <a:schemeClr val="accent6">
                    <a:lumMod val="75000"/>
                  </a:schemeClr>
                </a:solidFill>
              </a:rPr>
              <a:t>students are fast runners</a:t>
            </a:r>
            <a:endParaRPr lang="en-GB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31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88" y="1377950"/>
            <a:ext cx="4232275" cy="492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1524000" y="298450"/>
            <a:ext cx="9144000" cy="1014413"/>
          </a:xfrm>
        </p:spPr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Critical Thinking</a:t>
            </a:r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1524000" y="2227263"/>
            <a:ext cx="9144000" cy="4251325"/>
          </a:xfrm>
        </p:spPr>
        <p:txBody>
          <a:bodyPr/>
          <a:lstStyle/>
          <a:p>
            <a:endParaRPr lang="en-GB" smtClean="0"/>
          </a:p>
        </p:txBody>
      </p:sp>
      <p:pic>
        <p:nvPicPr>
          <p:cNvPr id="14339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4250" y="1687513"/>
            <a:ext cx="752157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>
          <a:xfrm>
            <a:off x="1524000" y="671513"/>
            <a:ext cx="9144000" cy="1016000"/>
          </a:xfrm>
        </p:spPr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Critical Thinking</a:t>
            </a:r>
          </a:p>
        </p:txBody>
      </p:sp>
      <p:sp>
        <p:nvSpPr>
          <p:cNvPr id="15362" name="Subtitle 2"/>
          <p:cNvSpPr>
            <a:spLocks noGrp="1"/>
          </p:cNvSpPr>
          <p:nvPr>
            <p:ph type="subTitle" idx="1"/>
          </p:nvPr>
        </p:nvSpPr>
        <p:spPr>
          <a:xfrm>
            <a:off x="5010150" y="2227263"/>
            <a:ext cx="6143625" cy="4251325"/>
          </a:xfrm>
        </p:spPr>
        <p:txBody>
          <a:bodyPr/>
          <a:lstStyle/>
          <a:p>
            <a:r>
              <a:rPr lang="en-GB" b="1" smtClean="0"/>
              <a:t>Critical thinking</a:t>
            </a:r>
            <a:r>
              <a:rPr lang="en-GB" smtClean="0"/>
              <a:t> is the ability to </a:t>
            </a:r>
            <a:r>
              <a:rPr lang="en-GB" b="1" smtClean="0"/>
              <a:t>think</a:t>
            </a:r>
            <a:r>
              <a:rPr lang="en-GB" smtClean="0"/>
              <a:t> clearly and rationally about what to do or what to believe. </a:t>
            </a:r>
          </a:p>
          <a:p>
            <a:r>
              <a:rPr lang="en-GB" smtClean="0"/>
              <a:t>It includes the ability to engage in reflective and independent </a:t>
            </a:r>
            <a:r>
              <a:rPr lang="en-GB" b="1" smtClean="0"/>
              <a:t>thinking</a:t>
            </a:r>
            <a:r>
              <a:rPr lang="en-GB" smtClean="0"/>
              <a:t>. </a:t>
            </a:r>
          </a:p>
          <a:p>
            <a:r>
              <a:rPr lang="en-GB" smtClean="0"/>
              <a:t>Someone with </a:t>
            </a:r>
            <a:r>
              <a:rPr lang="en-GB" b="1" smtClean="0"/>
              <a:t>critical thinking</a:t>
            </a:r>
            <a:r>
              <a:rPr lang="en-GB" smtClean="0"/>
              <a:t> skills is able to do the following : </a:t>
            </a:r>
            <a:r>
              <a:rPr lang="en-GB" i="1" smtClean="0"/>
              <a:t>understand the logical connections between ideas</a:t>
            </a:r>
            <a:r>
              <a:rPr lang="en-GB" smtClean="0"/>
              <a:t>.</a:t>
            </a: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89000" y="1982788"/>
            <a:ext cx="76247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ctrTitle"/>
          </p:nvPr>
        </p:nvSpPr>
        <p:spPr>
          <a:xfrm>
            <a:off x="1524000" y="671513"/>
            <a:ext cx="9144000" cy="1016000"/>
          </a:xfrm>
        </p:spPr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Critical Thinking</a:t>
            </a:r>
          </a:p>
        </p:txBody>
      </p:sp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3194050" y="1843088"/>
            <a:ext cx="7473950" cy="4635500"/>
          </a:xfrm>
        </p:spPr>
        <p:txBody>
          <a:bodyPr/>
          <a:lstStyle/>
          <a:p>
            <a:r>
              <a:rPr lang="en-GB" smtClean="0"/>
              <a:t>Consider:  are the materials used appropriate?</a:t>
            </a:r>
          </a:p>
          <a:p>
            <a:r>
              <a:rPr lang="en-GB" i="1" smtClean="0"/>
              <a:t>Evaluate how far the evidence, or examples used, really proves the point that the speaker claims.</a:t>
            </a:r>
          </a:p>
          <a:p>
            <a:r>
              <a:rPr lang="en-GB" smtClean="0"/>
              <a:t>Weigh up opinions, arguments or solutions against appropriate criteria.</a:t>
            </a:r>
          </a:p>
          <a:p>
            <a:r>
              <a:rPr lang="en-GB" i="1" smtClean="0"/>
              <a:t>Think through a line of reasoning through to its logical conclusion.</a:t>
            </a:r>
          </a:p>
          <a:p>
            <a:r>
              <a:rPr lang="en-GB" smtClean="0"/>
              <a:t>Check for hidden bias or hidden assumptions.</a:t>
            </a:r>
          </a:p>
          <a:p>
            <a:r>
              <a:rPr lang="en-GB" i="1" smtClean="0"/>
              <a:t>Ask yourself: does whether the evidence and argument really support the conclusions?</a:t>
            </a:r>
          </a:p>
        </p:txBody>
      </p:sp>
      <p:pic>
        <p:nvPicPr>
          <p:cNvPr id="1638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288" y="2251075"/>
            <a:ext cx="2671762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ctrTitle"/>
          </p:nvPr>
        </p:nvSpPr>
        <p:spPr>
          <a:xfrm>
            <a:off x="1524000" y="296863"/>
            <a:ext cx="9144000" cy="927100"/>
          </a:xfrm>
        </p:spPr>
        <p:txBody>
          <a:bodyPr/>
          <a:lstStyle/>
          <a:p>
            <a:r>
              <a:rPr lang="en-GB" sz="4800" smtClean="0">
                <a:solidFill>
                  <a:srgbClr val="FF0000"/>
                </a:solidFill>
              </a:rPr>
              <a:t>Who would </a:t>
            </a:r>
            <a:r>
              <a:rPr lang="en-GB" sz="4800" i="1" smtClean="0">
                <a:solidFill>
                  <a:srgbClr val="FF0000"/>
                </a:solidFill>
              </a:rPr>
              <a:t>you</a:t>
            </a:r>
            <a:r>
              <a:rPr lang="en-GB" sz="4800" smtClean="0">
                <a:solidFill>
                  <a:srgbClr val="FF0000"/>
                </a:solidFill>
              </a:rPr>
              <a:t> be most afraid of?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1524000" y="1738313"/>
            <a:ext cx="9144000" cy="4251325"/>
          </a:xfrm>
        </p:spPr>
        <p:txBody>
          <a:bodyPr/>
          <a:lstStyle/>
          <a:p>
            <a:endParaRPr lang="en-GB" smtClean="0"/>
          </a:p>
        </p:txBody>
      </p:sp>
      <p:pic>
        <p:nvPicPr>
          <p:cNvPr id="17411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2850" y="2743200"/>
            <a:ext cx="2730500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7600" y="2795588"/>
            <a:ext cx="15716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0163" y="2665413"/>
            <a:ext cx="3194050" cy="304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>
          <a:xfrm>
            <a:off x="3876675" y="219075"/>
            <a:ext cx="7186613" cy="1300163"/>
          </a:xfrm>
        </p:spPr>
        <p:txBody>
          <a:bodyPr/>
          <a:lstStyle/>
          <a:p>
            <a:r>
              <a:rPr lang="en-GB" smtClean="0">
                <a:solidFill>
                  <a:srgbClr val="FF0000"/>
                </a:solidFill>
              </a:rPr>
              <a:t>Fact or opinion?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0750" y="1519238"/>
            <a:ext cx="8553450" cy="4959350"/>
          </a:xfrm>
        </p:spPr>
        <p:txBody>
          <a:bodyPr rtlCol="0"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Climate change is caused by human beings.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Leaving the European Union would cost the UK 3 million jobs.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smtClean="0"/>
              <a:t>Germany </a:t>
            </a:r>
            <a:r>
              <a:rPr lang="en-GB" dirty="0" smtClean="0"/>
              <a:t>has the best national football team.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The case for cuts </a:t>
            </a:r>
            <a:r>
              <a:rPr lang="en-GB" dirty="0" smtClean="0"/>
              <a:t>(austerity) is </a:t>
            </a:r>
            <a:r>
              <a:rPr lang="en-GB" dirty="0"/>
              <a:t>a lie. </a:t>
            </a:r>
            <a:endParaRPr lang="en-GB" dirty="0" smtClean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The earth revolves around the sun.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Smoking is bad for your health</a:t>
            </a:r>
            <a:r>
              <a:rPr lang="en-GB" dirty="0" smtClean="0"/>
              <a:t>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The deepest part of the ocean is 35,813 feet </a:t>
            </a:r>
            <a:r>
              <a:rPr lang="en-GB" dirty="0" smtClean="0"/>
              <a:t>(10,916 m) deep.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Bungee jumping is fun.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/>
              <a:t>My </a:t>
            </a:r>
            <a:r>
              <a:rPr lang="en-GB" dirty="0" smtClean="0"/>
              <a:t>mother </a:t>
            </a:r>
            <a:r>
              <a:rPr lang="en-GB" dirty="0"/>
              <a:t>is the best </a:t>
            </a:r>
            <a:r>
              <a:rPr lang="en-GB" dirty="0" smtClean="0"/>
              <a:t>mother </a:t>
            </a:r>
            <a:r>
              <a:rPr lang="en-GB" dirty="0"/>
              <a:t>on earth.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GB" dirty="0" smtClean="0"/>
              <a:t>South America was once joined to Africa </a:t>
            </a:r>
            <a:endParaRPr lang="en-GB" dirty="0"/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GB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GB" dirty="0"/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801688"/>
            <a:ext cx="3138488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6578</TotalTime>
  <Words>187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Critical Thinking</vt:lpstr>
      <vt:lpstr>Critical Thinking</vt:lpstr>
      <vt:lpstr>Critical Thinking</vt:lpstr>
      <vt:lpstr>Critical Thinking</vt:lpstr>
      <vt:lpstr>Who would you be most afraid of?</vt:lpstr>
      <vt:lpstr>Fact or opinion?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</dc:title>
  <dc:creator>Richard Johnson</dc:creator>
  <cp:lastModifiedBy>Usman Basharat</cp:lastModifiedBy>
  <cp:revision>11</cp:revision>
  <dcterms:created xsi:type="dcterms:W3CDTF">2015-10-13T11:23:37Z</dcterms:created>
  <dcterms:modified xsi:type="dcterms:W3CDTF">2016-05-09T12:09:23Z</dcterms:modified>
</cp:coreProperties>
</file>