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71" r:id="rId4"/>
    <p:sldId id="261" r:id="rId5"/>
    <p:sldId id="272" r:id="rId6"/>
    <p:sldId id="265" r:id="rId7"/>
    <p:sldId id="267" r:id="rId8"/>
    <p:sldId id="266" r:id="rId9"/>
    <p:sldId id="268" r:id="rId10"/>
    <p:sldId id="257" r:id="rId11"/>
    <p:sldId id="259" r:id="rId12"/>
    <p:sldId id="270" r:id="rId13"/>
    <p:sldId id="26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AAE"/>
    <a:srgbClr val="00FF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A0B6-281C-4E34-ABDF-564F30D0EDB1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C62B-DF67-4526-9AA1-2B70AE60C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50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A0B6-281C-4E34-ABDF-564F30D0EDB1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C62B-DF67-4526-9AA1-2B70AE60C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00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A0B6-281C-4E34-ABDF-564F30D0EDB1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C62B-DF67-4526-9AA1-2B70AE60C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1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  <a:alpha val="43000"/>
            </a:schemeClr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A0B6-281C-4E34-ABDF-564F30D0EDB1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C62B-DF67-4526-9AA1-2B70AE60C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98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A0B6-281C-4E34-ABDF-564F30D0EDB1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C62B-DF67-4526-9AA1-2B70AE60C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3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A0B6-281C-4E34-ABDF-564F30D0EDB1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C62B-DF67-4526-9AA1-2B70AE60C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82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A0B6-281C-4E34-ABDF-564F30D0EDB1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C62B-DF67-4526-9AA1-2B70AE60C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05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A0B6-281C-4E34-ABDF-564F30D0EDB1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C62B-DF67-4526-9AA1-2B70AE60C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63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A0B6-281C-4E34-ABDF-564F30D0EDB1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C62B-DF67-4526-9AA1-2B70AE60C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897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A0B6-281C-4E34-ABDF-564F30D0EDB1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C62B-DF67-4526-9AA1-2B70AE60C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77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A0B6-281C-4E34-ABDF-564F30D0EDB1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9C62B-DF67-4526-9AA1-2B70AE60C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25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" y="118220"/>
            <a:ext cx="11440160" cy="660325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EA0B6-281C-4E34-ABDF-564F30D0EDB1}" type="datetimeFigureOut">
              <a:rPr lang="en-GB" smtClean="0"/>
              <a:t>30/11/2015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9C62B-DF67-4526-9AA1-2B70AE60C4C3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-745" r="49216" b="42790"/>
          <a:stretch/>
        </p:blipFill>
        <p:spPr>
          <a:xfrm>
            <a:off x="9076622" y="5874994"/>
            <a:ext cx="3115377" cy="983006"/>
          </a:xfrm>
          <a:prstGeom prst="rect">
            <a:avLst/>
          </a:prstGeom>
          <a:noFill/>
          <a:effectLst/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752" y="137530"/>
            <a:ext cx="2127744" cy="6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bright@gre.ac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6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Enterprise and Innovation</a:t>
            </a:r>
            <a:br>
              <a:rPr lang="en-GB" sz="6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(and bit about how to get a job)</a:t>
            </a:r>
            <a:endParaRPr lang="en-GB" sz="3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4089718"/>
            <a:ext cx="9144000" cy="1655762"/>
          </a:xfrm>
        </p:spPr>
        <p:txBody>
          <a:bodyPr>
            <a:normAutofit/>
          </a:bodyPr>
          <a:lstStyle/>
          <a:p>
            <a:r>
              <a:rPr lang="en-GB" sz="4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Phil Clipsham</a:t>
            </a:r>
          </a:p>
          <a:p>
            <a:r>
              <a:rPr lang="en-GB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November 2015</a:t>
            </a: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0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6645032" y="978543"/>
            <a:ext cx="4536504" cy="4679920"/>
          </a:xfrm>
          <a:prstGeom prst="ellipse">
            <a:avLst/>
          </a:prstGeom>
          <a:solidFill>
            <a:srgbClr val="0B4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0" name="Group 69"/>
          <p:cNvGrpSpPr/>
          <p:nvPr/>
        </p:nvGrpSpPr>
        <p:grpSpPr>
          <a:xfrm>
            <a:off x="3355731" y="226673"/>
            <a:ext cx="7653922" cy="5416092"/>
            <a:chOff x="490611" y="1308978"/>
            <a:chExt cx="7653922" cy="5416092"/>
          </a:xfrm>
        </p:grpSpPr>
        <p:sp>
          <p:nvSpPr>
            <p:cNvPr id="8" name="Oval 7"/>
            <p:cNvSpPr/>
            <p:nvPr/>
          </p:nvSpPr>
          <p:spPr>
            <a:xfrm>
              <a:off x="3951795" y="2225669"/>
              <a:ext cx="4192738" cy="4350277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969947" y="4221088"/>
              <a:ext cx="4174586" cy="3506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8" idx="0"/>
            </p:cNvCxnSpPr>
            <p:nvPr/>
          </p:nvCxnSpPr>
          <p:spPr>
            <a:xfrm>
              <a:off x="6048164" y="2225669"/>
              <a:ext cx="36004" cy="435027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499992" y="2780928"/>
              <a:ext cx="2952328" cy="309634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8" idx="1"/>
            </p:cNvCxnSpPr>
            <p:nvPr/>
          </p:nvCxnSpPr>
          <p:spPr>
            <a:xfrm>
              <a:off x="4565807" y="2862752"/>
              <a:ext cx="3030529" cy="301452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4968164" y="3320807"/>
              <a:ext cx="2160000" cy="216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0B44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004048" y="2636912"/>
              <a:ext cx="98149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dirty="0"/>
                <a:t>work experience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84168" y="5498648"/>
              <a:ext cx="121853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Support </a:t>
              </a:r>
              <a:br>
                <a:rPr lang="en-GB" sz="1400" dirty="0"/>
              </a:br>
              <a:r>
                <a:rPr lang="en-GB" sz="1400" dirty="0"/>
                <a:t>when working</a:t>
              </a:r>
              <a:br>
                <a:rPr lang="en-GB" sz="1400" dirty="0"/>
              </a:br>
              <a:r>
                <a:rPr lang="en-GB" sz="1400" dirty="0"/>
                <a:t>with clients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52889" y="4509120"/>
              <a:ext cx="947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mentoring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57426" y="2566645"/>
              <a:ext cx="10459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student projects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67944" y="3481263"/>
              <a:ext cx="1154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development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56116" y="4602066"/>
              <a:ext cx="6607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design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27158" y="3284984"/>
              <a:ext cx="1201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short courses </a:t>
              </a:r>
              <a:br>
                <a:rPr lang="en-GB" sz="1400" dirty="0"/>
              </a:br>
              <a:r>
                <a:rPr lang="en-GB" sz="1400" dirty="0"/>
                <a:t>&amp; training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716016" y="5569495"/>
              <a:ext cx="1334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entrepreneurial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1225445" y="3425647"/>
              <a:ext cx="1469668" cy="1327934"/>
              <a:chOff x="1266248" y="1597011"/>
              <a:chExt cx="1469668" cy="1327934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266248" y="1597011"/>
                <a:ext cx="1469668" cy="1327934"/>
              </a:xfrm>
              <a:prstGeom prst="ellipse">
                <a:avLst/>
              </a:prstGeom>
              <a:solidFill>
                <a:srgbClr val="0B44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CCCFF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353076" y="2051556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Azo Sans Thin" panose="020B0303030303020204" pitchFamily="34" charset="0"/>
                  </a:rPr>
                  <a:t>STUDENT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90611" y="5397136"/>
              <a:ext cx="1469668" cy="1327934"/>
              <a:chOff x="420274" y="5257037"/>
              <a:chExt cx="1469668" cy="1327934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420274" y="5257037"/>
                <a:ext cx="1469668" cy="1327934"/>
              </a:xfrm>
              <a:prstGeom prst="ellipse">
                <a:avLst/>
              </a:prstGeom>
              <a:solidFill>
                <a:srgbClr val="0B44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CCCFF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10808" y="5580529"/>
                <a:ext cx="1152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solidFill>
                      <a:schemeClr val="bg1"/>
                    </a:solidFill>
                    <a:latin typeface="Azo Sans Thin" panose="020B0303030303020204" pitchFamily="34" charset="0"/>
                  </a:rPr>
                  <a:t>LOCAL </a:t>
                </a:r>
                <a:br>
                  <a:rPr lang="en-GB" sz="1600" b="1" dirty="0">
                    <a:solidFill>
                      <a:schemeClr val="bg1"/>
                    </a:solidFill>
                    <a:latin typeface="Azo Sans Thin" panose="020B0303030303020204" pitchFamily="34" charset="0"/>
                  </a:rPr>
                </a:br>
                <a:r>
                  <a:rPr lang="en-GB" sz="1600" b="1" dirty="0">
                    <a:solidFill>
                      <a:schemeClr val="bg1"/>
                    </a:solidFill>
                    <a:latin typeface="Azo Sans Thin" panose="020B0303030303020204" pitchFamily="34" charset="0"/>
                  </a:rPr>
                  <a:t>BUSINESS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2344791" y="5373216"/>
              <a:ext cx="1507129" cy="1327934"/>
              <a:chOff x="2344791" y="5257037"/>
              <a:chExt cx="1507129" cy="1327934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2344791" y="5257037"/>
                <a:ext cx="1469668" cy="1327934"/>
              </a:xfrm>
              <a:prstGeom prst="ellipse">
                <a:avLst/>
              </a:prstGeom>
              <a:solidFill>
                <a:srgbClr val="0B44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CCCFF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351253" y="5652537"/>
                <a:ext cx="150066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solidFill>
                      <a:schemeClr val="bg1"/>
                    </a:solidFill>
                    <a:latin typeface="Azo Sans Thin" panose="020B0303030303020204" pitchFamily="34" charset="0"/>
                  </a:rPr>
                  <a:t>COMMUNITY</a:t>
                </a:r>
                <a:br>
                  <a:rPr lang="en-GB" sz="1600" b="1" dirty="0">
                    <a:solidFill>
                      <a:schemeClr val="bg1"/>
                    </a:solidFill>
                    <a:latin typeface="Azo Sans Thin" panose="020B0303030303020204" pitchFamily="34" charset="0"/>
                  </a:rPr>
                </a:br>
                <a:r>
                  <a:rPr lang="en-GB" sz="1600" b="1" dirty="0">
                    <a:solidFill>
                      <a:schemeClr val="bg1"/>
                    </a:solidFill>
                    <a:latin typeface="Azo Sans Thin" panose="020B0303030303020204" pitchFamily="34" charset="0"/>
                  </a:rPr>
                  <a:t>GROUPS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2545027" y="1308978"/>
              <a:ext cx="1522917" cy="1327934"/>
              <a:chOff x="301766" y="3358080"/>
              <a:chExt cx="1522917" cy="1327934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337253" y="3358080"/>
                <a:ext cx="1469668" cy="1327934"/>
              </a:xfrm>
              <a:prstGeom prst="ellipse">
                <a:avLst/>
              </a:prstGeom>
              <a:solidFill>
                <a:srgbClr val="0B44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CCCFF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01766" y="3820978"/>
                <a:ext cx="1522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Azo Sans Thin" panose="020B0303030303020204" pitchFamily="34" charset="0"/>
                  </a:rPr>
                  <a:t>UNIVERSITY</a:t>
                </a:r>
              </a:p>
            </p:txBody>
          </p:sp>
        </p:grpSp>
        <p:cxnSp>
          <p:nvCxnSpPr>
            <p:cNvPr id="52" name="Straight Connector 51"/>
            <p:cNvCxnSpPr>
              <a:stCxn id="45" idx="5"/>
            </p:cNvCxnSpPr>
            <p:nvPr/>
          </p:nvCxnSpPr>
          <p:spPr>
            <a:xfrm>
              <a:off x="3834954" y="2442441"/>
              <a:ext cx="521022" cy="481563"/>
            </a:xfrm>
            <a:prstGeom prst="line">
              <a:avLst/>
            </a:prstGeom>
            <a:ln w="63500">
              <a:solidFill>
                <a:srgbClr val="0B44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636103" y="4120503"/>
              <a:ext cx="1198851" cy="16009"/>
            </a:xfrm>
            <a:prstGeom prst="line">
              <a:avLst/>
            </a:prstGeom>
            <a:ln w="63500">
              <a:solidFill>
                <a:srgbClr val="0B44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258636" y="5047389"/>
              <a:ext cx="2665292" cy="29684"/>
            </a:xfrm>
            <a:prstGeom prst="line">
              <a:avLst/>
            </a:prstGeom>
            <a:ln w="63500">
              <a:solidFill>
                <a:srgbClr val="0B44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endCxn id="43" idx="0"/>
            </p:cNvCxnSpPr>
            <p:nvPr/>
          </p:nvCxnSpPr>
          <p:spPr>
            <a:xfrm>
              <a:off x="3079625" y="5062231"/>
              <a:ext cx="0" cy="310985"/>
            </a:xfrm>
            <a:prstGeom prst="line">
              <a:avLst/>
            </a:prstGeom>
            <a:ln w="63500">
              <a:solidFill>
                <a:srgbClr val="0B44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259632" y="5062231"/>
              <a:ext cx="0" cy="334905"/>
            </a:xfrm>
            <a:prstGeom prst="line">
              <a:avLst/>
            </a:prstGeom>
            <a:ln w="63500">
              <a:solidFill>
                <a:srgbClr val="0B44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874940" y="204062"/>
            <a:ext cx="1139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How</a:t>
            </a:r>
            <a:endParaRPr lang="en-GB" sz="4000" dirty="0"/>
          </a:p>
        </p:txBody>
      </p:sp>
      <p:sp>
        <p:nvSpPr>
          <p:cNvPr id="58" name="TextBox 57"/>
          <p:cNvSpPr txBox="1"/>
          <p:nvPr/>
        </p:nvSpPr>
        <p:spPr>
          <a:xfrm>
            <a:off x="864808" y="1315537"/>
            <a:ext cx="1425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works</a:t>
            </a:r>
            <a:endParaRPr lang="en-GB" sz="4000" dirty="0"/>
          </a:p>
        </p:txBody>
      </p:sp>
      <p:grpSp>
        <p:nvGrpSpPr>
          <p:cNvPr id="5" name="Group 4"/>
          <p:cNvGrpSpPr/>
          <p:nvPr/>
        </p:nvGrpSpPr>
        <p:grpSpPr>
          <a:xfrm>
            <a:off x="2488233" y="251221"/>
            <a:ext cx="4484501" cy="2318726"/>
            <a:chOff x="2488233" y="337846"/>
            <a:chExt cx="4484501" cy="2318726"/>
          </a:xfrm>
        </p:grpSpPr>
        <p:grpSp>
          <p:nvGrpSpPr>
            <p:cNvPr id="40" name="Group 39"/>
            <p:cNvGrpSpPr/>
            <p:nvPr/>
          </p:nvGrpSpPr>
          <p:grpSpPr>
            <a:xfrm>
              <a:off x="3799404" y="337846"/>
              <a:ext cx="1469668" cy="1327934"/>
              <a:chOff x="1266248" y="1597011"/>
              <a:chExt cx="1469668" cy="1327934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51" name="Oval 50"/>
              <p:cNvSpPr/>
              <p:nvPr/>
            </p:nvSpPr>
            <p:spPr>
              <a:xfrm>
                <a:off x="1266248" y="1597011"/>
                <a:ext cx="1469668" cy="1327934"/>
              </a:xfrm>
              <a:prstGeom prst="ellipse">
                <a:avLst/>
              </a:prstGeom>
              <a:solidFill>
                <a:srgbClr val="0B44B5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CCCFF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353076" y="2051556"/>
                <a:ext cx="1148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 err="1" smtClean="0">
                    <a:solidFill>
                      <a:schemeClr val="bg1"/>
                    </a:solidFill>
                    <a:latin typeface="Azo Sans Thin" panose="020B0303030303020204" pitchFamily="34" charset="0"/>
                  </a:rPr>
                  <a:t>G</a:t>
                </a:r>
                <a:r>
                  <a:rPr lang="en-GB" b="1" dirty="0" err="1" smtClean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Azo Sans Thin" panose="020B0303030303020204" pitchFamily="34" charset="0"/>
                  </a:rPr>
                  <a:t>W</a:t>
                </a:r>
                <a:r>
                  <a:rPr lang="en-GB" b="1" dirty="0" err="1" smtClean="0"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izards</a:t>
                </a:r>
                <a:endParaRPr lang="en-GB" b="1" dirty="0">
                  <a:solidFill>
                    <a:schemeClr val="tx2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54" name="Freeform 53"/>
            <p:cNvSpPr/>
            <p:nvPr/>
          </p:nvSpPr>
          <p:spPr>
            <a:xfrm>
              <a:off x="3466286" y="1178479"/>
              <a:ext cx="904735" cy="1478093"/>
            </a:xfrm>
            <a:custGeom>
              <a:avLst/>
              <a:gdLst>
                <a:gd name="connsiteX0" fmla="*/ 357606 w 874441"/>
                <a:gd name="connsiteY0" fmla="*/ 0 h 1441174"/>
                <a:gd name="connsiteX1" fmla="*/ 19676 w 874441"/>
                <a:gd name="connsiteY1" fmla="*/ 477078 h 1441174"/>
                <a:gd name="connsiteX2" fmla="*/ 874441 w 874441"/>
                <a:gd name="connsiteY2" fmla="*/ 1441174 h 1441174"/>
                <a:gd name="connsiteX3" fmla="*/ 874441 w 874441"/>
                <a:gd name="connsiteY3" fmla="*/ 1441174 h 144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441" h="1441174">
                  <a:moveTo>
                    <a:pt x="357606" y="0"/>
                  </a:moveTo>
                  <a:cubicBezTo>
                    <a:pt x="145571" y="118441"/>
                    <a:pt x="-66463" y="236882"/>
                    <a:pt x="19676" y="477078"/>
                  </a:cubicBezTo>
                  <a:cubicBezTo>
                    <a:pt x="105815" y="717274"/>
                    <a:pt x="874441" y="1441174"/>
                    <a:pt x="874441" y="1441174"/>
                  </a:cubicBezTo>
                  <a:lnTo>
                    <a:pt x="874441" y="1441174"/>
                  </a:lnTo>
                </a:path>
              </a:pathLst>
            </a:custGeom>
            <a:noFill/>
            <a:ln w="127000">
              <a:solidFill>
                <a:srgbClr val="0B44B5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5132133" y="1336446"/>
              <a:ext cx="1840601" cy="998055"/>
            </a:xfrm>
            <a:prstGeom prst="line">
              <a:avLst/>
            </a:prstGeom>
            <a:ln w="127000">
              <a:solidFill>
                <a:srgbClr val="0B44B5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2488233" y="2061007"/>
              <a:ext cx="13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CIS Students</a:t>
              </a:r>
              <a:endParaRPr lang="en-GB" dirty="0"/>
            </a:p>
          </p:txBody>
        </p:sp>
      </p:grpSp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96" y="893340"/>
            <a:ext cx="1900596" cy="58616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931" y="3038198"/>
            <a:ext cx="1675935" cy="51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9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118" y="1316465"/>
            <a:ext cx="11506470" cy="43825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15540" cy="1325563"/>
          </a:xfrm>
        </p:spPr>
        <p:txBody>
          <a:bodyPr/>
          <a:lstStyle/>
          <a:p>
            <a:r>
              <a:rPr lang="en-GB" dirty="0" smtClean="0"/>
              <a:t>What Greenwich Bright Does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688" y="1347639"/>
            <a:ext cx="6710265" cy="4351338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Developing Enterprise Projects</a:t>
            </a:r>
          </a:p>
          <a:p>
            <a:pPr lvl="1"/>
            <a:r>
              <a:rPr lang="en-GB" dirty="0" smtClean="0"/>
              <a:t>Mentoring to staff and students</a:t>
            </a:r>
          </a:p>
          <a:p>
            <a:pPr lvl="1"/>
            <a:r>
              <a:rPr lang="en-GB" dirty="0" smtClean="0"/>
              <a:t>Advertising the University and our services to the world</a:t>
            </a:r>
          </a:p>
          <a:p>
            <a:pPr lvl="1"/>
            <a:r>
              <a:rPr lang="en-GB" dirty="0" smtClean="0"/>
              <a:t>Creating enterprise opportunities for staff and students with local businesses</a:t>
            </a:r>
          </a:p>
          <a:p>
            <a:pPr lvl="1"/>
            <a:r>
              <a:rPr lang="en-GB" dirty="0" smtClean="0"/>
              <a:t>Managing relationships with outside organisations</a:t>
            </a:r>
          </a:p>
          <a:p>
            <a:pPr lvl="1"/>
            <a:r>
              <a:rPr lang="en-GB" dirty="0" smtClean="0"/>
              <a:t>Managing projects and liaising with University offices</a:t>
            </a:r>
          </a:p>
          <a:p>
            <a:pPr lvl="1"/>
            <a:r>
              <a:rPr lang="en-GB" dirty="0" smtClean="0"/>
              <a:t>Developing content and support for courses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Managing Short Courses and Events </a:t>
            </a:r>
          </a:p>
          <a:p>
            <a:pPr lvl="1"/>
            <a:r>
              <a:rPr lang="en-GB" sz="2500" dirty="0" smtClean="0"/>
              <a:t>Costing, Resourcing, sending invites, etc.</a:t>
            </a:r>
            <a:endParaRPr lang="en-GB" sz="2500" dirty="0"/>
          </a:p>
          <a:p>
            <a:pPr lvl="1"/>
            <a:r>
              <a:rPr lang="en-GB" dirty="0" smtClean="0"/>
              <a:t>Running of events</a:t>
            </a:r>
          </a:p>
          <a:p>
            <a:pPr lvl="1"/>
            <a:endParaRPr lang="en-GB" dirty="0" smtClean="0"/>
          </a:p>
          <a:p>
            <a:pPr marL="457200" lvl="1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Supporting Entrepreneurial work</a:t>
            </a:r>
          </a:p>
          <a:p>
            <a:pPr lvl="1"/>
            <a:r>
              <a:rPr lang="en-GB" dirty="0" smtClean="0"/>
              <a:t>Support for bidding for enterprise funding</a:t>
            </a:r>
          </a:p>
          <a:p>
            <a:pPr lvl="1"/>
            <a:r>
              <a:rPr lang="en-GB" dirty="0" smtClean="0"/>
              <a:t>Supporting student entrepreneurship / start-ups 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421228" y="1425690"/>
            <a:ext cx="36863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Good Food in </a:t>
            </a:r>
            <a:r>
              <a:rPr lang="en-GB" sz="2000" dirty="0" smtClean="0"/>
              <a:t>Greenwich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Charlton Athletic </a:t>
            </a:r>
            <a:r>
              <a:rPr lang="en-GB" sz="2000" dirty="0" smtClean="0"/>
              <a:t>FC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Virtual </a:t>
            </a:r>
            <a:r>
              <a:rPr lang="en-GB" sz="2000" dirty="0"/>
              <a:t>Law </a:t>
            </a:r>
            <a:r>
              <a:rPr lang="en-GB" sz="2000" dirty="0" smtClean="0"/>
              <a:t>Centre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South East </a:t>
            </a:r>
            <a:r>
              <a:rPr lang="en-GB" sz="2000" dirty="0" smtClean="0"/>
              <a:t>Enterprise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Health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London </a:t>
            </a:r>
            <a:r>
              <a:rPr lang="en-GB" sz="2000" dirty="0"/>
              <a:t>Digital Security </a:t>
            </a:r>
            <a:r>
              <a:rPr lang="en-GB" sz="2000" dirty="0" smtClean="0"/>
              <a:t>Centre</a:t>
            </a:r>
            <a:endParaRPr lang="en-GB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421228" y="4766542"/>
            <a:ext cx="2607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Mentoring student </a:t>
            </a:r>
            <a:br>
              <a:rPr lang="en-GB" sz="2000" dirty="0" smtClean="0"/>
            </a:br>
            <a:r>
              <a:rPr lang="en-GB" sz="2000" dirty="0" smtClean="0"/>
              <a:t>start up companies</a:t>
            </a:r>
            <a:endParaRPr lang="en-GB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421228" y="3666350"/>
            <a:ext cx="44073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Creating simple process </a:t>
            </a:r>
            <a:br>
              <a:rPr lang="en-GB" sz="2000" dirty="0" smtClean="0"/>
            </a:br>
            <a:r>
              <a:rPr lang="en-GB" sz="2000" dirty="0" smtClean="0"/>
              <a:t>to manage short courses and events</a:t>
            </a:r>
            <a:endParaRPr lang="en-GB" sz="2000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56533" y="3506185"/>
            <a:ext cx="10590245" cy="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56532" y="4625039"/>
            <a:ext cx="10590245" cy="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6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6661">
            <a:off x="743093" y="758272"/>
            <a:ext cx="3202057" cy="21347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6166">
            <a:off x="674172" y="3241360"/>
            <a:ext cx="3484741" cy="23231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1993">
            <a:off x="4145327" y="864703"/>
            <a:ext cx="3665899" cy="25941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09210">
            <a:off x="7776164" y="1075279"/>
            <a:ext cx="3855116" cy="3407778"/>
          </a:xfrm>
          <a:prstGeom prst="rect">
            <a:avLst/>
          </a:prstGeom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/>
          <a:srcRect b="7187"/>
          <a:stretch>
            <a:fillRect/>
          </a:stretch>
        </p:blipFill>
        <p:spPr bwMode="auto">
          <a:xfrm rot="21290925">
            <a:off x="4286867" y="3567495"/>
            <a:ext cx="4509176" cy="2615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7388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448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smtClean="0"/>
              <a:t>Have you got a good idea?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705"/>
            <a:ext cx="10515600" cy="41521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Most good ideas are just that, a good idea (but not good as a </a:t>
            </a:r>
            <a:r>
              <a:rPr lang="en-GB" dirty="0" smtClean="0"/>
              <a:t>commercial possibility)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You need to </a:t>
            </a:r>
            <a:r>
              <a:rPr lang="en-GB" dirty="0" smtClean="0"/>
              <a:t>find out </a:t>
            </a:r>
            <a:r>
              <a:rPr lang="en-GB" dirty="0" smtClean="0"/>
              <a:t>the following:</a:t>
            </a:r>
          </a:p>
          <a:p>
            <a:r>
              <a:rPr lang="en-GB" dirty="0"/>
              <a:t>W</a:t>
            </a:r>
            <a:r>
              <a:rPr lang="en-GB" dirty="0" smtClean="0"/>
              <a:t>hat is your idea?</a:t>
            </a:r>
          </a:p>
          <a:p>
            <a:r>
              <a:rPr lang="en-GB" dirty="0" smtClean="0"/>
              <a:t>What else is the same, similar, a competitor?</a:t>
            </a:r>
          </a:p>
          <a:p>
            <a:r>
              <a:rPr lang="en-GB" dirty="0" smtClean="0"/>
              <a:t>Who will buy your product / service?</a:t>
            </a:r>
          </a:p>
          <a:p>
            <a:r>
              <a:rPr lang="en-GB" dirty="0" smtClean="0"/>
              <a:t>Where is your marketplace and how will you </a:t>
            </a:r>
            <a:r>
              <a:rPr lang="en-GB" dirty="0" smtClean="0"/>
              <a:t>carry out marketing</a:t>
            </a:r>
            <a:r>
              <a:rPr lang="en-GB" dirty="0" smtClean="0"/>
              <a:t>?</a:t>
            </a:r>
          </a:p>
          <a:p>
            <a:r>
              <a:rPr lang="en-GB" dirty="0"/>
              <a:t>W</a:t>
            </a:r>
            <a:r>
              <a:rPr lang="en-GB" dirty="0" smtClean="0"/>
              <a:t>here will money come from? Set up / running costs / price point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Then write a business plan – more on this next year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558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Want to know more?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8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 smtClean="0"/>
              <a:t>Contact us:</a:t>
            </a:r>
          </a:p>
          <a:p>
            <a:pPr marL="0" indent="0">
              <a:buNone/>
            </a:pPr>
            <a:endParaRPr lang="en-GB" sz="4800" dirty="0" smtClean="0"/>
          </a:p>
          <a:p>
            <a:pPr marL="0" indent="0">
              <a:buNone/>
            </a:pPr>
            <a:r>
              <a:rPr lang="en-GB" sz="4800" dirty="0"/>
              <a:t>	</a:t>
            </a:r>
            <a:r>
              <a:rPr lang="en-GB" sz="4800" dirty="0" smtClean="0"/>
              <a:t>	</a:t>
            </a:r>
            <a:r>
              <a:rPr lang="en-GB" sz="4800" dirty="0" smtClean="0">
                <a:hlinkClick r:id="rId2"/>
              </a:rPr>
              <a:t>bright@gre.ac.uk</a:t>
            </a:r>
            <a:r>
              <a:rPr lang="en-GB" sz="4800" dirty="0" smtClean="0"/>
              <a:t> 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405990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1500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Phil Clipsham</a:t>
            </a:r>
            <a:endParaRPr lang="en-GB" sz="6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585"/>
            <a:ext cx="10515600" cy="4239895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Previously – </a:t>
            </a:r>
            <a:br>
              <a:rPr lang="en-GB" dirty="0" smtClean="0"/>
            </a:br>
            <a:r>
              <a:rPr lang="en-GB" sz="3600" dirty="0" smtClean="0"/>
              <a:t>Head of Department, Computing &amp; Information Systems</a:t>
            </a:r>
          </a:p>
          <a:p>
            <a:endParaRPr lang="en-GB" dirty="0"/>
          </a:p>
          <a:p>
            <a:r>
              <a:rPr lang="en-GB" dirty="0" smtClean="0"/>
              <a:t>Now – </a:t>
            </a:r>
            <a:br>
              <a:rPr lang="en-GB" dirty="0" smtClean="0"/>
            </a:br>
            <a:r>
              <a:rPr lang="en-GB" sz="4000" dirty="0" smtClean="0"/>
              <a:t>Director</a:t>
            </a:r>
            <a:r>
              <a:rPr lang="en-GB" sz="4000" dirty="0"/>
              <a:t>, Greenwich Bright</a:t>
            </a:r>
          </a:p>
          <a:p>
            <a:endParaRPr lang="en-GB" dirty="0"/>
          </a:p>
          <a:p>
            <a:r>
              <a:rPr lang="en-GB" dirty="0" smtClean="0"/>
              <a:t>Also – </a:t>
            </a:r>
            <a:br>
              <a:rPr lang="en-GB" dirty="0" smtClean="0"/>
            </a:br>
            <a:r>
              <a:rPr lang="en-GB" sz="4000" dirty="0" smtClean="0"/>
              <a:t>Technical Director of a health software company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73144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en/5/54/USS_Enterprise_%28NCC-1701-A%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84" y="1273415"/>
            <a:ext cx="6317317" cy="328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taliangoodnews.com/wp-content/uploads/2015/01/Innovation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112" y="1565290"/>
            <a:ext cx="4873314" cy="274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97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285"/>
            <a:ext cx="10515600" cy="1325563"/>
          </a:xfrm>
        </p:spPr>
        <p:txBody>
          <a:bodyPr/>
          <a:lstStyle/>
          <a:p>
            <a:r>
              <a:rPr lang="en-GB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Definitions:</a:t>
            </a:r>
            <a:br>
              <a:rPr lang="en-GB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Enterprise and </a:t>
            </a:r>
            <a:r>
              <a:rPr lang="en-GB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Innovation</a:t>
            </a: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043" y="2810259"/>
            <a:ext cx="5286375" cy="256222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7" y="1845227"/>
            <a:ext cx="52768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0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8827"/>
          </a:xfrm>
        </p:spPr>
        <p:txBody>
          <a:bodyPr/>
          <a:lstStyle/>
          <a:p>
            <a:pPr marL="0" indent="0">
              <a:buNone/>
            </a:pPr>
            <a:r>
              <a:rPr lang="en-GB" sz="4000" dirty="0" smtClean="0"/>
              <a:t>You need to be both…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5400" dirty="0" smtClean="0"/>
              <a:t>Enterprising</a:t>
            </a:r>
          </a:p>
          <a:p>
            <a:pPr marL="0" indent="0">
              <a:buNone/>
            </a:pPr>
            <a:r>
              <a:rPr lang="en-GB" sz="5400" dirty="0" smtClean="0"/>
              <a:t>		and</a:t>
            </a:r>
          </a:p>
          <a:p>
            <a:pPr marL="0" indent="0">
              <a:buNone/>
            </a:pPr>
            <a:r>
              <a:rPr lang="en-GB" sz="5400" dirty="0" smtClean="0"/>
              <a:t>			Innovative 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426176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13880" cy="1325563"/>
          </a:xfrm>
        </p:spPr>
        <p:txBody>
          <a:bodyPr/>
          <a:lstStyle/>
          <a:p>
            <a:r>
              <a:rPr lang="en-GB" b="1" dirty="0" smtClean="0">
                <a:latin typeface="Segoe UI Light" panose="020B0502040204020203" pitchFamily="34" charset="0"/>
              </a:rPr>
              <a:t>4 IMPORTANT</a:t>
            </a:r>
            <a:br>
              <a:rPr lang="en-GB" b="1" dirty="0" smtClean="0">
                <a:latin typeface="Segoe UI Light" panose="020B0502040204020203" pitchFamily="34" charset="0"/>
              </a:rPr>
            </a:br>
            <a:r>
              <a:rPr lang="en-GB" b="1" dirty="0" smtClean="0">
                <a:latin typeface="Segoe UI Light" panose="020B0502040204020203" pitchFamily="34" charset="0"/>
              </a:rPr>
              <a:t>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94811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GB" sz="4800" b="1" dirty="0">
              <a:latin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GB" sz="4800" b="1" dirty="0" smtClean="0">
                <a:latin typeface="Segoe UI Light" panose="020B0502040204020203" pitchFamily="34" charset="0"/>
              </a:rPr>
              <a:t>Why are you studying this degree?</a:t>
            </a:r>
          </a:p>
          <a:p>
            <a:pPr marL="0" indent="0">
              <a:buNone/>
            </a:pPr>
            <a:endParaRPr lang="en-GB" sz="4800" b="1" dirty="0" smtClean="0">
              <a:latin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GB" sz="4800" b="1" dirty="0" smtClean="0">
                <a:latin typeface="Segoe UI Light" panose="020B0502040204020203" pitchFamily="34" charset="0"/>
              </a:rPr>
              <a:t>What </a:t>
            </a:r>
            <a:r>
              <a:rPr lang="en-GB" sz="4800" b="1" dirty="0">
                <a:latin typeface="Segoe UI Light" panose="020B0502040204020203" pitchFamily="34" charset="0"/>
              </a:rPr>
              <a:t>job / career would you like?</a:t>
            </a:r>
          </a:p>
          <a:p>
            <a:pPr marL="0" indent="0">
              <a:buNone/>
            </a:pPr>
            <a:endParaRPr lang="en-GB" sz="4800" b="1" dirty="0">
              <a:latin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GB" sz="4800" b="1" dirty="0">
                <a:latin typeface="Segoe UI Light" panose="020B0502040204020203" pitchFamily="34" charset="0"/>
              </a:rPr>
              <a:t>Do you know how you will get there?</a:t>
            </a:r>
          </a:p>
          <a:p>
            <a:pPr marL="0" indent="0">
              <a:buNone/>
            </a:pPr>
            <a:endParaRPr lang="en-GB" sz="4800" b="1" dirty="0">
              <a:latin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GB" sz="4800" b="1" dirty="0">
                <a:latin typeface="Segoe UI Light" panose="020B0502040204020203" pitchFamily="34" charset="0"/>
              </a:rPr>
              <a:t>Do you know what support you will need from us to help you?</a:t>
            </a:r>
          </a:p>
          <a:p>
            <a:pPr marL="0" indent="0">
              <a:buNone/>
            </a:pPr>
            <a:endParaRPr lang="en-GB" sz="4800" b="1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90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4302" y="72736"/>
            <a:ext cx="5232097" cy="5477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6603149" y="1184563"/>
            <a:ext cx="5232097" cy="43446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713" y="209130"/>
            <a:ext cx="4797434" cy="447532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GB" b="1" dirty="0">
                <a:latin typeface="Segoe UI Light" panose="020B0502040204020203" pitchFamily="34" charset="0"/>
              </a:rPr>
              <a:t>Software development</a:t>
            </a:r>
          </a:p>
          <a:p>
            <a:r>
              <a:rPr lang="en-GB" b="1" dirty="0">
                <a:latin typeface="Segoe UI Light" panose="020B0502040204020203" pitchFamily="34" charset="0"/>
              </a:rPr>
              <a:t>DB design / management</a:t>
            </a:r>
          </a:p>
          <a:p>
            <a:r>
              <a:rPr lang="en-GB" b="1" dirty="0" smtClean="0">
                <a:latin typeface="Segoe UI Light" panose="020B0502040204020203" pitchFamily="34" charset="0"/>
              </a:rPr>
              <a:t>UI/UX </a:t>
            </a:r>
            <a:r>
              <a:rPr lang="en-GB" b="1" dirty="0">
                <a:latin typeface="Segoe UI Light" panose="020B0502040204020203" pitchFamily="34" charset="0"/>
              </a:rPr>
              <a:t>Design</a:t>
            </a:r>
          </a:p>
          <a:p>
            <a:r>
              <a:rPr lang="en-GB" b="1" dirty="0">
                <a:latin typeface="Segoe UI Light" panose="020B0502040204020203" pitchFamily="34" charset="0"/>
              </a:rPr>
              <a:t>Data analysis / Big </a:t>
            </a:r>
            <a:r>
              <a:rPr lang="en-GB" b="1" dirty="0" smtClean="0">
                <a:latin typeface="Segoe UI Light" panose="020B0502040204020203" pitchFamily="34" charset="0"/>
              </a:rPr>
              <a:t>Data</a:t>
            </a:r>
          </a:p>
          <a:p>
            <a:r>
              <a:rPr lang="en-GB" b="1" dirty="0" smtClean="0">
                <a:latin typeface="Segoe UI Light" panose="020B0502040204020203" pitchFamily="34" charset="0"/>
              </a:rPr>
              <a:t>IT Technician</a:t>
            </a:r>
          </a:p>
          <a:p>
            <a:r>
              <a:rPr lang="en-GB" b="1" dirty="0" smtClean="0">
                <a:latin typeface="Segoe UI Light" panose="020B0502040204020203" pitchFamily="34" charset="0"/>
              </a:rPr>
              <a:t>Games Developer</a:t>
            </a:r>
          </a:p>
          <a:p>
            <a:r>
              <a:rPr lang="en-GB" b="1" dirty="0" smtClean="0">
                <a:latin typeface="Segoe UI Light" panose="020B0502040204020203" pitchFamily="34" charset="0"/>
              </a:rPr>
              <a:t>Web Development</a:t>
            </a:r>
          </a:p>
          <a:p>
            <a:r>
              <a:rPr lang="en-GB" b="1" dirty="0" smtClean="0">
                <a:latin typeface="Segoe UI Light" panose="020B0502040204020203" pitchFamily="34" charset="0"/>
              </a:rPr>
              <a:t>IT Security</a:t>
            </a:r>
          </a:p>
          <a:p>
            <a:r>
              <a:rPr lang="en-GB" b="1" dirty="0">
                <a:latin typeface="Segoe UI Light" panose="020B0502040204020203" pitchFamily="34" charset="0"/>
              </a:rPr>
              <a:t>Business analysis</a:t>
            </a:r>
          </a:p>
          <a:p>
            <a:r>
              <a:rPr lang="en-GB" b="1" dirty="0" smtClean="0">
                <a:latin typeface="Segoe UI Light" panose="020B0502040204020203" pitchFamily="34" charset="0"/>
              </a:rPr>
              <a:t>Geographical Information Systems</a:t>
            </a:r>
          </a:p>
          <a:p>
            <a:r>
              <a:rPr lang="en-GB" b="1" dirty="0" smtClean="0">
                <a:latin typeface="Segoe UI Light" panose="020B0502040204020203" pitchFamily="34" charset="0"/>
              </a:rPr>
              <a:t>Technical Author</a:t>
            </a:r>
          </a:p>
          <a:p>
            <a:r>
              <a:rPr lang="en-GB" b="1" dirty="0" smtClean="0">
                <a:latin typeface="Segoe UI Light" panose="020B0502040204020203" pitchFamily="34" charset="0"/>
              </a:rPr>
              <a:t>IT Governance</a:t>
            </a:r>
            <a:endParaRPr lang="en-GB" b="1" dirty="0">
              <a:latin typeface="Segoe UI Light" panose="020B0502040204020203" pitchFamily="34" charset="0"/>
            </a:endParaRPr>
          </a:p>
          <a:p>
            <a:r>
              <a:rPr lang="en-GB" b="1" dirty="0">
                <a:latin typeface="Segoe UI Light" panose="020B0502040204020203" pitchFamily="34" charset="0"/>
              </a:rPr>
              <a:t>Something else…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4705" y="2006797"/>
            <a:ext cx="4873405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b="1" dirty="0">
                <a:latin typeface="Segoe UI Light" panose="020B0502040204020203" pitchFamily="34" charset="0"/>
              </a:rPr>
              <a:t>a large </a:t>
            </a:r>
            <a:r>
              <a:rPr lang="en-GB" sz="2800" b="1" dirty="0" smtClean="0">
                <a:latin typeface="Segoe UI Light" panose="020B0502040204020203" pitchFamily="34" charset="0"/>
              </a:rPr>
              <a:t>multinational company</a:t>
            </a:r>
            <a:endParaRPr lang="en-GB" sz="2800" b="1" dirty="0">
              <a:latin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b="1" dirty="0">
                <a:latin typeface="Segoe UI Light" panose="020B0502040204020203" pitchFamily="34" charset="0"/>
              </a:rPr>
              <a:t>an </a:t>
            </a:r>
            <a:r>
              <a:rPr lang="en-GB" sz="2800" b="1" dirty="0" smtClean="0">
                <a:latin typeface="Segoe UI Light" panose="020B0502040204020203" pitchFamily="34" charset="0"/>
              </a:rPr>
              <a:t>SME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b="1" dirty="0" smtClean="0">
                <a:latin typeface="Segoe UI Light" panose="020B0502040204020203" pitchFamily="34" charset="0"/>
              </a:rPr>
              <a:t>a microbusiness</a:t>
            </a:r>
            <a:endParaRPr lang="en-GB" sz="2800" b="1" dirty="0">
              <a:latin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b="1" dirty="0">
                <a:latin typeface="Segoe UI Light" panose="020B0502040204020203" pitchFamily="34" charset="0"/>
              </a:rPr>
              <a:t>y</a:t>
            </a:r>
            <a:r>
              <a:rPr lang="en-GB" sz="2800" b="1" dirty="0" smtClean="0">
                <a:latin typeface="Segoe UI Light" panose="020B0502040204020203" pitchFamily="34" charset="0"/>
              </a:rPr>
              <a:t>ourself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b="1" dirty="0">
                <a:latin typeface="Segoe UI Light" panose="020B0502040204020203" pitchFamily="34" charset="0"/>
              </a:rPr>
              <a:t>s</a:t>
            </a:r>
            <a:r>
              <a:rPr lang="en-GB" sz="2800" b="1" dirty="0" smtClean="0">
                <a:latin typeface="Segoe UI Light" panose="020B0502040204020203" pitchFamily="34" charset="0"/>
              </a:rPr>
              <a:t>omething else?</a:t>
            </a:r>
            <a:endParaRPr lang="en-GB" sz="2800" b="1" dirty="0">
              <a:latin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6764" y="4607058"/>
            <a:ext cx="25181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>
                <a:latin typeface="Segoe UI Light" panose="020B0502040204020203" pitchFamily="34" charset="0"/>
              </a:rPr>
              <a:t>WHAT?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16476" y="1063534"/>
            <a:ext cx="29241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 smtClean="0">
                <a:latin typeface="Segoe UI Light" panose="020B0502040204020203" pitchFamily="34" charset="0"/>
              </a:rPr>
              <a:t>WHERE?</a:t>
            </a:r>
            <a:endParaRPr lang="en-GB" sz="6000" b="1" dirty="0">
              <a:latin typeface="Segoe UI Light" panose="020B0502040204020203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023992" y="197742"/>
            <a:ext cx="2735" cy="6337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5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4325"/>
            <a:ext cx="6913880" cy="1325563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HOW?</a:t>
            </a:r>
            <a:endParaRPr lang="en-GB" sz="6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8105"/>
            <a:ext cx="10515600" cy="4167171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/>
              <a:t>Study </a:t>
            </a:r>
            <a:r>
              <a:rPr lang="en-GB" b="1" dirty="0" smtClean="0"/>
              <a:t>hard </a:t>
            </a:r>
            <a:r>
              <a:rPr lang="en-GB" dirty="0" smtClean="0"/>
              <a:t>– you need technical skills</a:t>
            </a:r>
            <a:endParaRPr lang="en-GB" dirty="0"/>
          </a:p>
          <a:p>
            <a:endParaRPr lang="en-GB" dirty="0" smtClean="0"/>
          </a:p>
          <a:p>
            <a:r>
              <a:rPr lang="en-GB" b="1" dirty="0" smtClean="0"/>
              <a:t>Develop </a:t>
            </a:r>
            <a:r>
              <a:rPr lang="en-GB" b="1" dirty="0"/>
              <a:t>personal </a:t>
            </a:r>
            <a:r>
              <a:rPr lang="en-GB" b="1" dirty="0" smtClean="0"/>
              <a:t>skills</a:t>
            </a:r>
            <a:r>
              <a:rPr lang="en-GB" dirty="0" smtClean="0"/>
              <a:t> – you need to know how to communicate</a:t>
            </a:r>
          </a:p>
          <a:p>
            <a:endParaRPr lang="en-GB" dirty="0" smtClean="0"/>
          </a:p>
          <a:p>
            <a:r>
              <a:rPr lang="en-GB" b="1" dirty="0" smtClean="0"/>
              <a:t>Get work experience </a:t>
            </a:r>
            <a:r>
              <a:rPr lang="en-GB" dirty="0" smtClean="0"/>
              <a:t>– which is related to </a:t>
            </a:r>
            <a:r>
              <a:rPr lang="en-GB" dirty="0" smtClean="0"/>
              <a:t>your</a:t>
            </a:r>
            <a:r>
              <a:rPr lang="en-GB" dirty="0" smtClean="0"/>
              <a:t> </a:t>
            </a:r>
            <a:r>
              <a:rPr lang="en-GB" dirty="0" smtClean="0"/>
              <a:t>studies</a:t>
            </a:r>
          </a:p>
          <a:p>
            <a:pPr lvl="1"/>
            <a:r>
              <a:rPr lang="en-GB" dirty="0" smtClean="0"/>
              <a:t>Volunteer</a:t>
            </a:r>
          </a:p>
          <a:p>
            <a:pPr lvl="1"/>
            <a:r>
              <a:rPr lang="en-GB" dirty="0" smtClean="0"/>
              <a:t>Internships</a:t>
            </a:r>
          </a:p>
          <a:p>
            <a:pPr lvl="1"/>
            <a:r>
              <a:rPr lang="en-GB" dirty="0" smtClean="0"/>
              <a:t>Industrial placement</a:t>
            </a:r>
          </a:p>
          <a:p>
            <a:pPr lvl="1"/>
            <a:r>
              <a:rPr lang="en-GB" dirty="0" smtClean="0"/>
              <a:t>Industry based projects</a:t>
            </a:r>
          </a:p>
          <a:p>
            <a:endParaRPr lang="en-GB" dirty="0" smtClean="0"/>
          </a:p>
          <a:p>
            <a:r>
              <a:rPr lang="en-GB" b="1" dirty="0" smtClean="0"/>
              <a:t>Manage your personal image</a:t>
            </a:r>
            <a:r>
              <a:rPr lang="en-GB" dirty="0" smtClean="0"/>
              <a:t> – how you are perceived is important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712269" y="428608"/>
            <a:ext cx="10641531" cy="6006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 smtClean="0">
                <a:solidFill>
                  <a:schemeClr val="tx1"/>
                </a:solidFill>
              </a:rPr>
              <a:t>As an employer, I am looking for:</a:t>
            </a:r>
          </a:p>
          <a:p>
            <a:endParaRPr lang="en-GB" sz="32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solidFill>
                  <a:schemeClr val="tx1"/>
                </a:solidFill>
              </a:rPr>
              <a:t>Good technical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solidFill>
                  <a:schemeClr val="tx1"/>
                </a:solidFill>
              </a:rPr>
              <a:t>Ability to communicate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solidFill>
                  <a:schemeClr val="tx1"/>
                </a:solidFill>
              </a:rPr>
              <a:t>In writing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solidFill>
                  <a:schemeClr val="tx1"/>
                </a:solidFill>
              </a:rPr>
              <a:t>Spoken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solidFill>
                  <a:schemeClr val="tx1"/>
                </a:solidFill>
              </a:rPr>
              <a:t>Talking to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solidFill>
                  <a:schemeClr val="tx1"/>
                </a:solidFill>
              </a:rPr>
              <a:t>Understanding of business pressures as well as technical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solidFill>
                  <a:schemeClr val="tx1"/>
                </a:solidFill>
              </a:rPr>
              <a:t>Someone who can present themselves appropriately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2269" y="426084"/>
            <a:ext cx="10641531" cy="6006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 smtClean="0">
                <a:solidFill>
                  <a:schemeClr val="tx1"/>
                </a:solidFill>
              </a:rPr>
              <a:t>So, what makes you think that someone will give you a job?</a:t>
            </a:r>
            <a:endParaRPr lang="en-GB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285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dirty="0" smtClean="0"/>
              <a:t>How we are helping you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3545"/>
            <a:ext cx="10515600" cy="391798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This course!</a:t>
            </a:r>
          </a:p>
          <a:p>
            <a:r>
              <a:rPr lang="en-GB" dirty="0" smtClean="0"/>
              <a:t>Preparing your image – your CV, how you apply for jobs, </a:t>
            </a:r>
            <a:r>
              <a:rPr lang="en-GB" dirty="0" smtClean="0"/>
              <a:t>social networks, etc</a:t>
            </a:r>
            <a:r>
              <a:rPr lang="en-GB" dirty="0" smtClean="0"/>
              <a:t>.</a:t>
            </a:r>
          </a:p>
          <a:p>
            <a:r>
              <a:rPr lang="en-GB" dirty="0" smtClean="0"/>
              <a:t>Industrial placement year</a:t>
            </a:r>
          </a:p>
          <a:p>
            <a:r>
              <a:rPr lang="en-GB" dirty="0" smtClean="0"/>
              <a:t>Industry </a:t>
            </a:r>
            <a:r>
              <a:rPr lang="en-GB" dirty="0"/>
              <a:t>based </a:t>
            </a:r>
            <a:r>
              <a:rPr lang="en-GB" dirty="0" smtClean="0"/>
              <a:t>projects</a:t>
            </a:r>
            <a:endParaRPr lang="en-GB" dirty="0"/>
          </a:p>
          <a:p>
            <a:r>
              <a:rPr lang="en-GB" dirty="0"/>
              <a:t>Mentoring</a:t>
            </a:r>
          </a:p>
          <a:p>
            <a:endParaRPr lang="en-GB" dirty="0" smtClean="0"/>
          </a:p>
          <a:p>
            <a:r>
              <a:rPr lang="en-GB" sz="4400" dirty="0" smtClean="0"/>
              <a:t>Greenwich Bright / </a:t>
            </a:r>
            <a:r>
              <a:rPr lang="en-GB" sz="4400" dirty="0" err="1" smtClean="0"/>
              <a:t>GWizards</a:t>
            </a:r>
            <a:endParaRPr lang="en-GB" sz="4400" dirty="0" smtClean="0"/>
          </a:p>
        </p:txBody>
      </p:sp>
    </p:spTree>
    <p:extLst>
      <p:ext uri="{BB962C8B-B14F-4D97-AF65-F5344CB8AC3E}">
        <p14:creationId xmlns:p14="http://schemas.microsoft.com/office/powerpoint/2010/main" val="213773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471</Words>
  <Application>Microsoft Office PowerPoint</Application>
  <PresentationFormat>Widescreen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Azo Sans Thin</vt:lpstr>
      <vt:lpstr>Calibri</vt:lpstr>
      <vt:lpstr>Calibri Light</vt:lpstr>
      <vt:lpstr>Segoe UI</vt:lpstr>
      <vt:lpstr>Segoe UI Light</vt:lpstr>
      <vt:lpstr>Office Theme</vt:lpstr>
      <vt:lpstr>Enterprise and Innovation (and bit about how to get a job)</vt:lpstr>
      <vt:lpstr>Phil Clipsham</vt:lpstr>
      <vt:lpstr>PowerPoint Presentation</vt:lpstr>
      <vt:lpstr>Definitions: Enterprise and Innovation</vt:lpstr>
      <vt:lpstr>PowerPoint Presentation</vt:lpstr>
      <vt:lpstr>4 IMPORTANT QUESTIONS</vt:lpstr>
      <vt:lpstr>PowerPoint Presentation</vt:lpstr>
      <vt:lpstr>HOW?</vt:lpstr>
      <vt:lpstr>How we are helping you</vt:lpstr>
      <vt:lpstr>PowerPoint Presentation</vt:lpstr>
      <vt:lpstr>What Greenwich Bright Does</vt:lpstr>
      <vt:lpstr>PowerPoint Presentation</vt:lpstr>
      <vt:lpstr>Have you got a good idea?</vt:lpstr>
      <vt:lpstr>Want to know more?</vt:lpstr>
    </vt:vector>
  </TitlesOfParts>
  <Company>University of Greenwich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Clipsham</dc:creator>
  <cp:lastModifiedBy>Phil Clipsham</cp:lastModifiedBy>
  <cp:revision>41</cp:revision>
  <dcterms:created xsi:type="dcterms:W3CDTF">2015-10-13T15:12:24Z</dcterms:created>
  <dcterms:modified xsi:type="dcterms:W3CDTF">2015-11-30T16:43:17Z</dcterms:modified>
</cp:coreProperties>
</file>