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0"/>
  </p:notesMasterIdLst>
  <p:handoutMasterIdLst>
    <p:handoutMasterId r:id="rId61"/>
  </p:handoutMasterIdLst>
  <p:sldIdLst>
    <p:sldId id="256" r:id="rId2"/>
    <p:sldId id="475" r:id="rId3"/>
    <p:sldId id="463" r:id="rId4"/>
    <p:sldId id="453" r:id="rId5"/>
    <p:sldId id="301" r:id="rId6"/>
    <p:sldId id="339" r:id="rId7"/>
    <p:sldId id="470" r:id="rId8"/>
    <p:sldId id="497" r:id="rId9"/>
    <p:sldId id="479" r:id="rId10"/>
    <p:sldId id="477" r:id="rId11"/>
    <p:sldId id="484" r:id="rId12"/>
    <p:sldId id="350" r:id="rId13"/>
    <p:sldId id="351" r:id="rId14"/>
    <p:sldId id="495" r:id="rId15"/>
    <p:sldId id="493" r:id="rId16"/>
    <p:sldId id="467" r:id="rId17"/>
    <p:sldId id="468" r:id="rId18"/>
    <p:sldId id="424" r:id="rId19"/>
    <p:sldId id="481" r:id="rId20"/>
    <p:sldId id="427" r:id="rId21"/>
    <p:sldId id="429" r:id="rId22"/>
    <p:sldId id="431" r:id="rId23"/>
    <p:sldId id="430" r:id="rId24"/>
    <p:sldId id="432" r:id="rId25"/>
    <p:sldId id="482" r:id="rId26"/>
    <p:sldId id="433" r:id="rId27"/>
    <p:sldId id="436" r:id="rId28"/>
    <p:sldId id="437" r:id="rId29"/>
    <p:sldId id="483" r:id="rId30"/>
    <p:sldId id="464" r:id="rId31"/>
    <p:sldId id="485" r:id="rId32"/>
    <p:sldId id="442" r:id="rId33"/>
    <p:sldId id="486" r:id="rId34"/>
    <p:sldId id="443" r:id="rId35"/>
    <p:sldId id="491" r:id="rId36"/>
    <p:sldId id="447" r:id="rId37"/>
    <p:sldId id="448" r:id="rId38"/>
    <p:sldId id="490" r:id="rId39"/>
    <p:sldId id="450" r:id="rId40"/>
    <p:sldId id="451" r:id="rId41"/>
    <p:sldId id="452" r:id="rId42"/>
    <p:sldId id="489" r:id="rId43"/>
    <p:sldId id="471" r:id="rId44"/>
    <p:sldId id="488" r:id="rId45"/>
    <p:sldId id="472" r:id="rId46"/>
    <p:sldId id="487" r:id="rId47"/>
    <p:sldId id="347" r:id="rId48"/>
    <p:sldId id="349" r:id="rId49"/>
    <p:sldId id="474" r:id="rId50"/>
    <p:sldId id="496" r:id="rId51"/>
    <p:sldId id="336" r:id="rId52"/>
    <p:sldId id="492" r:id="rId53"/>
    <p:sldId id="473" r:id="rId54"/>
    <p:sldId id="320" r:id="rId55"/>
    <p:sldId id="459" r:id="rId56"/>
    <p:sldId id="469" r:id="rId57"/>
    <p:sldId id="478" r:id="rId58"/>
    <p:sldId id="494" r:id="rId5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1" autoAdjust="0"/>
    <p:restoredTop sz="81065" autoAdjust="0"/>
  </p:normalViewPr>
  <p:slideViewPr>
    <p:cSldViewPr>
      <p:cViewPr varScale="1">
        <p:scale>
          <a:sx n="55" d="100"/>
          <a:sy n="55" d="100"/>
        </p:scale>
        <p:origin x="1584" y="48"/>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8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D26676-5396-4BE5-909A-2776A58051C3}" type="doc">
      <dgm:prSet loTypeId="urn:microsoft.com/office/officeart/2005/8/layout/hProcess11" loCatId="process" qsTypeId="urn:microsoft.com/office/officeart/2005/8/quickstyle/3d7" qsCatId="3D" csTypeId="urn:microsoft.com/office/officeart/2005/8/colors/accent1_2" csCatId="accent1" phldr="1"/>
      <dgm:spPr/>
    </dgm:pt>
    <dgm:pt modelId="{7425FB26-46E9-4253-90B3-61E6C9BAF21C}">
      <dgm:prSet phldrT="[Text]" custT="1"/>
      <dgm:spPr/>
      <dgm:t>
        <a:bodyPr/>
        <a:lstStyle/>
        <a:p>
          <a:r>
            <a:rPr kumimoji="1" lang="en-GB" sz="2000" baseline="0" dirty="0" smtClean="0"/>
            <a:t>map </a:t>
          </a:r>
          <a:r>
            <a:rPr kumimoji="1" lang="en-GB" sz="2000" i="1" baseline="0" dirty="0" smtClean="0"/>
            <a:t>k-</a:t>
          </a:r>
          <a:r>
            <a:rPr kumimoji="1" lang="en-GB" sz="2000" baseline="0" dirty="0" smtClean="0"/>
            <a:t>bit input onto an </a:t>
          </a:r>
          <a:r>
            <a:rPr kumimoji="1" lang="en-GB" sz="2000" i="1" baseline="0" dirty="0" smtClean="0"/>
            <a:t>n-</a:t>
          </a:r>
          <a:r>
            <a:rPr kumimoji="1" lang="en-GB" sz="2000" baseline="0" dirty="0" smtClean="0"/>
            <a:t>bit codeword</a:t>
          </a:r>
          <a:endParaRPr lang="en-US" sz="2000" baseline="0" dirty="0"/>
        </a:p>
      </dgm:t>
    </dgm:pt>
    <dgm:pt modelId="{821E3660-1B10-4369-9682-1ADA19E8B053}" type="parTrans" cxnId="{E4EA71A7-C497-4090-B712-45836589A197}">
      <dgm:prSet/>
      <dgm:spPr/>
      <dgm:t>
        <a:bodyPr/>
        <a:lstStyle/>
        <a:p>
          <a:endParaRPr lang="en-US"/>
        </a:p>
      </dgm:t>
    </dgm:pt>
    <dgm:pt modelId="{33237B6F-EC18-4B14-B62E-FB5D2934C428}" type="sibTrans" cxnId="{E4EA71A7-C497-4090-B712-45836589A197}">
      <dgm:prSet/>
      <dgm:spPr/>
      <dgm:t>
        <a:bodyPr/>
        <a:lstStyle/>
        <a:p>
          <a:endParaRPr lang="en-US"/>
        </a:p>
      </dgm:t>
    </dgm:pt>
    <dgm:pt modelId="{E50CF93E-69E8-49D3-8D6F-3BE733440661}">
      <dgm:prSet phldrT="[Text]" custT="1"/>
      <dgm:spPr/>
      <dgm:t>
        <a:bodyPr/>
        <a:lstStyle/>
        <a:p>
          <a:r>
            <a:rPr kumimoji="1" lang="en-GB" sz="2000" baseline="0" dirty="0" smtClean="0"/>
            <a:t>each codeword is unique</a:t>
          </a:r>
          <a:endParaRPr lang="en-US" sz="2000" baseline="0" dirty="0"/>
        </a:p>
      </dgm:t>
    </dgm:pt>
    <dgm:pt modelId="{319E7F0D-50DF-4DF3-BE54-AFB6D71EA350}" type="parTrans" cxnId="{6C920B10-DD00-4B8C-A4EE-5AD1864BCE45}">
      <dgm:prSet/>
      <dgm:spPr/>
      <dgm:t>
        <a:bodyPr/>
        <a:lstStyle/>
        <a:p>
          <a:endParaRPr lang="en-US"/>
        </a:p>
      </dgm:t>
    </dgm:pt>
    <dgm:pt modelId="{E0793B1A-5D6D-4572-8E65-4F01EFA967AB}" type="sibTrans" cxnId="{6C920B10-DD00-4B8C-A4EE-5AD1864BCE45}">
      <dgm:prSet/>
      <dgm:spPr/>
      <dgm:t>
        <a:bodyPr/>
        <a:lstStyle/>
        <a:p>
          <a:endParaRPr lang="en-US"/>
        </a:p>
      </dgm:t>
    </dgm:pt>
    <dgm:pt modelId="{089E2585-B647-4010-A499-95C047F09E6F}">
      <dgm:prSet phldrT="[Text]" custT="1"/>
      <dgm:spPr/>
      <dgm:t>
        <a:bodyPr/>
        <a:lstStyle/>
        <a:p>
          <a:r>
            <a:rPr kumimoji="1" lang="en-GB" sz="2000" baseline="0" dirty="0" smtClean="0"/>
            <a:t>if invalid codeword is received, assume input codeword is the valid codeword closest to received codeword</a:t>
          </a:r>
          <a:endParaRPr lang="en-US" sz="2000" baseline="0" dirty="0"/>
        </a:p>
      </dgm:t>
    </dgm:pt>
    <dgm:pt modelId="{6879493D-F148-48C1-99E8-5305E4C4638E}" type="parTrans" cxnId="{62F689A0-1233-4276-AFD5-071136C5708B}">
      <dgm:prSet/>
      <dgm:spPr/>
      <dgm:t>
        <a:bodyPr/>
        <a:lstStyle/>
        <a:p>
          <a:endParaRPr lang="en-US"/>
        </a:p>
      </dgm:t>
    </dgm:pt>
    <dgm:pt modelId="{5EAE9ED8-6BA7-4832-8DB0-5F52AC4B53C2}" type="sibTrans" cxnId="{62F689A0-1233-4276-AFD5-071136C5708B}">
      <dgm:prSet/>
      <dgm:spPr/>
      <dgm:t>
        <a:bodyPr/>
        <a:lstStyle/>
        <a:p>
          <a:endParaRPr lang="en-US"/>
        </a:p>
      </dgm:t>
    </dgm:pt>
    <dgm:pt modelId="{96EF45EC-36E0-44E7-B258-60557A843CB8}" type="pres">
      <dgm:prSet presAssocID="{3AD26676-5396-4BE5-909A-2776A58051C3}" presName="Name0" presStyleCnt="0">
        <dgm:presLayoutVars>
          <dgm:dir/>
          <dgm:resizeHandles val="exact"/>
        </dgm:presLayoutVars>
      </dgm:prSet>
      <dgm:spPr/>
    </dgm:pt>
    <dgm:pt modelId="{3F3ACB76-D2FA-494F-BCF6-9F17525F1EF2}" type="pres">
      <dgm:prSet presAssocID="{3AD26676-5396-4BE5-909A-2776A58051C3}" presName="arrow" presStyleLbl="bgShp" presStyleIdx="0" presStyleCnt="1"/>
      <dgm:spPr/>
    </dgm:pt>
    <dgm:pt modelId="{72568ACF-3B12-4989-9E54-A2A7B9BB2847}" type="pres">
      <dgm:prSet presAssocID="{3AD26676-5396-4BE5-909A-2776A58051C3}" presName="points" presStyleCnt="0"/>
      <dgm:spPr/>
    </dgm:pt>
    <dgm:pt modelId="{CF797013-9C15-4233-A76F-1FD73D197840}" type="pres">
      <dgm:prSet presAssocID="{7425FB26-46E9-4253-90B3-61E6C9BAF21C}" presName="compositeA" presStyleCnt="0"/>
      <dgm:spPr/>
    </dgm:pt>
    <dgm:pt modelId="{6CC6A280-6624-4247-8BF9-785CA2B776E4}" type="pres">
      <dgm:prSet presAssocID="{7425FB26-46E9-4253-90B3-61E6C9BAF21C}" presName="textA" presStyleLbl="revTx" presStyleIdx="0" presStyleCnt="3" custScaleX="207031">
        <dgm:presLayoutVars>
          <dgm:bulletEnabled val="1"/>
        </dgm:presLayoutVars>
      </dgm:prSet>
      <dgm:spPr/>
      <dgm:t>
        <a:bodyPr/>
        <a:lstStyle/>
        <a:p>
          <a:endParaRPr lang="en-US"/>
        </a:p>
      </dgm:t>
    </dgm:pt>
    <dgm:pt modelId="{DAAA88C1-5975-4899-A8CA-B6CF06A1C295}" type="pres">
      <dgm:prSet presAssocID="{7425FB26-46E9-4253-90B3-61E6C9BAF21C}" presName="circleA" presStyleLbl="node1" presStyleIdx="0" presStyleCnt="3"/>
      <dgm:spPr/>
    </dgm:pt>
    <dgm:pt modelId="{34E6A6F7-A612-4AD6-9F70-A29A823D35E3}" type="pres">
      <dgm:prSet presAssocID="{7425FB26-46E9-4253-90B3-61E6C9BAF21C}" presName="spaceA" presStyleCnt="0"/>
      <dgm:spPr/>
    </dgm:pt>
    <dgm:pt modelId="{1CAD1C63-AD1B-4C56-88ED-30440D7FD96C}" type="pres">
      <dgm:prSet presAssocID="{33237B6F-EC18-4B14-B62E-FB5D2934C428}" presName="space" presStyleCnt="0"/>
      <dgm:spPr/>
    </dgm:pt>
    <dgm:pt modelId="{20343CBE-D781-465F-8639-35C6BA351F0A}" type="pres">
      <dgm:prSet presAssocID="{E50CF93E-69E8-49D3-8D6F-3BE733440661}" presName="compositeB" presStyleCnt="0"/>
      <dgm:spPr/>
    </dgm:pt>
    <dgm:pt modelId="{0E6CAA15-7A84-491F-8E57-808B074C8806}" type="pres">
      <dgm:prSet presAssocID="{E50CF93E-69E8-49D3-8D6F-3BE733440661}" presName="textB" presStyleLbl="revTx" presStyleIdx="1" presStyleCnt="3" custScaleX="155209">
        <dgm:presLayoutVars>
          <dgm:bulletEnabled val="1"/>
        </dgm:presLayoutVars>
      </dgm:prSet>
      <dgm:spPr/>
      <dgm:t>
        <a:bodyPr/>
        <a:lstStyle/>
        <a:p>
          <a:endParaRPr lang="en-US"/>
        </a:p>
      </dgm:t>
    </dgm:pt>
    <dgm:pt modelId="{4CF4A510-52AE-48B3-85E4-E718AF4B3E95}" type="pres">
      <dgm:prSet presAssocID="{E50CF93E-69E8-49D3-8D6F-3BE733440661}" presName="circleB" presStyleLbl="node1" presStyleIdx="1" presStyleCnt="3"/>
      <dgm:spPr/>
    </dgm:pt>
    <dgm:pt modelId="{B670C606-D16C-4D5A-9AD7-EDA9BF7F5993}" type="pres">
      <dgm:prSet presAssocID="{E50CF93E-69E8-49D3-8D6F-3BE733440661}" presName="spaceB" presStyleCnt="0"/>
      <dgm:spPr/>
    </dgm:pt>
    <dgm:pt modelId="{1EA89DED-A1FC-4775-B8A4-8BCCD1E1E947}" type="pres">
      <dgm:prSet presAssocID="{E0793B1A-5D6D-4572-8E65-4F01EFA967AB}" presName="space" presStyleCnt="0"/>
      <dgm:spPr/>
    </dgm:pt>
    <dgm:pt modelId="{23CF6C53-04ED-4295-B4F0-55EE3EBE55A9}" type="pres">
      <dgm:prSet presAssocID="{089E2585-B647-4010-A499-95C047F09E6F}" presName="compositeA" presStyleCnt="0"/>
      <dgm:spPr/>
    </dgm:pt>
    <dgm:pt modelId="{B1419A4F-861C-4896-ACF8-41298ED8C361}" type="pres">
      <dgm:prSet presAssocID="{089E2585-B647-4010-A499-95C047F09E6F}" presName="textA" presStyleLbl="revTx" presStyleIdx="2" presStyleCnt="3" custScaleX="371034">
        <dgm:presLayoutVars>
          <dgm:bulletEnabled val="1"/>
        </dgm:presLayoutVars>
      </dgm:prSet>
      <dgm:spPr/>
      <dgm:t>
        <a:bodyPr/>
        <a:lstStyle/>
        <a:p>
          <a:endParaRPr lang="en-US"/>
        </a:p>
      </dgm:t>
    </dgm:pt>
    <dgm:pt modelId="{01307A69-B80C-4583-A80E-0A95C962518B}" type="pres">
      <dgm:prSet presAssocID="{089E2585-B647-4010-A499-95C047F09E6F}" presName="circleA" presStyleLbl="node1" presStyleIdx="2" presStyleCnt="3"/>
      <dgm:spPr/>
    </dgm:pt>
    <dgm:pt modelId="{A42E735E-75F0-4914-8E8D-6658ACD0D496}" type="pres">
      <dgm:prSet presAssocID="{089E2585-B647-4010-A499-95C047F09E6F}" presName="spaceA" presStyleCnt="0"/>
      <dgm:spPr/>
    </dgm:pt>
  </dgm:ptLst>
  <dgm:cxnLst>
    <dgm:cxn modelId="{62F689A0-1233-4276-AFD5-071136C5708B}" srcId="{3AD26676-5396-4BE5-909A-2776A58051C3}" destId="{089E2585-B647-4010-A499-95C047F09E6F}" srcOrd="2" destOrd="0" parTransId="{6879493D-F148-48C1-99E8-5305E4C4638E}" sibTransId="{5EAE9ED8-6BA7-4832-8DB0-5F52AC4B53C2}"/>
    <dgm:cxn modelId="{6C920B10-DD00-4B8C-A4EE-5AD1864BCE45}" srcId="{3AD26676-5396-4BE5-909A-2776A58051C3}" destId="{E50CF93E-69E8-49D3-8D6F-3BE733440661}" srcOrd="1" destOrd="0" parTransId="{319E7F0D-50DF-4DF3-BE54-AFB6D71EA350}" sibTransId="{E0793B1A-5D6D-4572-8E65-4F01EFA967AB}"/>
    <dgm:cxn modelId="{A4B7DB86-0720-4E7A-BC92-E81EC8C79F06}" type="presOf" srcId="{7425FB26-46E9-4253-90B3-61E6C9BAF21C}" destId="{6CC6A280-6624-4247-8BF9-785CA2B776E4}" srcOrd="0" destOrd="0" presId="urn:microsoft.com/office/officeart/2005/8/layout/hProcess11"/>
    <dgm:cxn modelId="{EDDC5B16-8886-4CA2-9177-80419F28EDA8}" type="presOf" srcId="{3AD26676-5396-4BE5-909A-2776A58051C3}" destId="{96EF45EC-36E0-44E7-B258-60557A843CB8}" srcOrd="0" destOrd="0" presId="urn:microsoft.com/office/officeart/2005/8/layout/hProcess11"/>
    <dgm:cxn modelId="{8EF3ED44-1E91-4E7F-BA1E-F3DFAA2E1DB6}" type="presOf" srcId="{E50CF93E-69E8-49D3-8D6F-3BE733440661}" destId="{0E6CAA15-7A84-491F-8E57-808B074C8806}" srcOrd="0" destOrd="0" presId="urn:microsoft.com/office/officeart/2005/8/layout/hProcess11"/>
    <dgm:cxn modelId="{E4EA71A7-C497-4090-B712-45836589A197}" srcId="{3AD26676-5396-4BE5-909A-2776A58051C3}" destId="{7425FB26-46E9-4253-90B3-61E6C9BAF21C}" srcOrd="0" destOrd="0" parTransId="{821E3660-1B10-4369-9682-1ADA19E8B053}" sibTransId="{33237B6F-EC18-4B14-B62E-FB5D2934C428}"/>
    <dgm:cxn modelId="{1BBC0FE0-6F2C-4DC4-A95C-920B53FEAFE6}" type="presOf" srcId="{089E2585-B647-4010-A499-95C047F09E6F}" destId="{B1419A4F-861C-4896-ACF8-41298ED8C361}" srcOrd="0" destOrd="0" presId="urn:microsoft.com/office/officeart/2005/8/layout/hProcess11"/>
    <dgm:cxn modelId="{B5C75D56-D4AF-4BE9-B6CA-633A1A723F72}" type="presParOf" srcId="{96EF45EC-36E0-44E7-B258-60557A843CB8}" destId="{3F3ACB76-D2FA-494F-BCF6-9F17525F1EF2}" srcOrd="0" destOrd="0" presId="urn:microsoft.com/office/officeart/2005/8/layout/hProcess11"/>
    <dgm:cxn modelId="{DC8E91AC-1134-4244-81A3-B5684B637572}" type="presParOf" srcId="{96EF45EC-36E0-44E7-B258-60557A843CB8}" destId="{72568ACF-3B12-4989-9E54-A2A7B9BB2847}" srcOrd="1" destOrd="0" presId="urn:microsoft.com/office/officeart/2005/8/layout/hProcess11"/>
    <dgm:cxn modelId="{57004BA0-A9B2-4092-9C4D-B8499D484A5D}" type="presParOf" srcId="{72568ACF-3B12-4989-9E54-A2A7B9BB2847}" destId="{CF797013-9C15-4233-A76F-1FD73D197840}" srcOrd="0" destOrd="0" presId="urn:microsoft.com/office/officeart/2005/8/layout/hProcess11"/>
    <dgm:cxn modelId="{361E8C43-5F86-4728-B891-F59F6F2E90BD}" type="presParOf" srcId="{CF797013-9C15-4233-A76F-1FD73D197840}" destId="{6CC6A280-6624-4247-8BF9-785CA2B776E4}" srcOrd="0" destOrd="0" presId="urn:microsoft.com/office/officeart/2005/8/layout/hProcess11"/>
    <dgm:cxn modelId="{79793B73-28AF-4493-88AE-8934BD94D0EF}" type="presParOf" srcId="{CF797013-9C15-4233-A76F-1FD73D197840}" destId="{DAAA88C1-5975-4899-A8CA-B6CF06A1C295}" srcOrd="1" destOrd="0" presId="urn:microsoft.com/office/officeart/2005/8/layout/hProcess11"/>
    <dgm:cxn modelId="{CC504F16-08F8-49ED-B890-FCE7FE3C41E4}" type="presParOf" srcId="{CF797013-9C15-4233-A76F-1FD73D197840}" destId="{34E6A6F7-A612-4AD6-9F70-A29A823D35E3}" srcOrd="2" destOrd="0" presId="urn:microsoft.com/office/officeart/2005/8/layout/hProcess11"/>
    <dgm:cxn modelId="{E28451A9-7661-415F-ACB2-06EC8205A45D}" type="presParOf" srcId="{72568ACF-3B12-4989-9E54-A2A7B9BB2847}" destId="{1CAD1C63-AD1B-4C56-88ED-30440D7FD96C}" srcOrd="1" destOrd="0" presId="urn:microsoft.com/office/officeart/2005/8/layout/hProcess11"/>
    <dgm:cxn modelId="{780752B8-37A4-4F56-A506-B37B9C9C3BBB}" type="presParOf" srcId="{72568ACF-3B12-4989-9E54-A2A7B9BB2847}" destId="{20343CBE-D781-465F-8639-35C6BA351F0A}" srcOrd="2" destOrd="0" presId="urn:microsoft.com/office/officeart/2005/8/layout/hProcess11"/>
    <dgm:cxn modelId="{8C32F826-100C-4098-B73F-4009DEA364FD}" type="presParOf" srcId="{20343CBE-D781-465F-8639-35C6BA351F0A}" destId="{0E6CAA15-7A84-491F-8E57-808B074C8806}" srcOrd="0" destOrd="0" presId="urn:microsoft.com/office/officeart/2005/8/layout/hProcess11"/>
    <dgm:cxn modelId="{89EE58C0-825E-48C5-9641-008909D5EBA1}" type="presParOf" srcId="{20343CBE-D781-465F-8639-35C6BA351F0A}" destId="{4CF4A510-52AE-48B3-85E4-E718AF4B3E95}" srcOrd="1" destOrd="0" presId="urn:microsoft.com/office/officeart/2005/8/layout/hProcess11"/>
    <dgm:cxn modelId="{FD4B3ACC-5ACA-48AB-BA9E-9B7AD1515A11}" type="presParOf" srcId="{20343CBE-D781-465F-8639-35C6BA351F0A}" destId="{B670C606-D16C-4D5A-9AD7-EDA9BF7F5993}" srcOrd="2" destOrd="0" presId="urn:microsoft.com/office/officeart/2005/8/layout/hProcess11"/>
    <dgm:cxn modelId="{99D912CD-381D-44E4-8A52-D5C3032CCEA3}" type="presParOf" srcId="{72568ACF-3B12-4989-9E54-A2A7B9BB2847}" destId="{1EA89DED-A1FC-4775-B8A4-8BCCD1E1E947}" srcOrd="3" destOrd="0" presId="urn:microsoft.com/office/officeart/2005/8/layout/hProcess11"/>
    <dgm:cxn modelId="{FF116913-E20A-4D00-8080-2426812BEF4D}" type="presParOf" srcId="{72568ACF-3B12-4989-9E54-A2A7B9BB2847}" destId="{23CF6C53-04ED-4295-B4F0-55EE3EBE55A9}" srcOrd="4" destOrd="0" presId="urn:microsoft.com/office/officeart/2005/8/layout/hProcess11"/>
    <dgm:cxn modelId="{6C7B2B24-082A-4FA3-9AFB-A501C4F62AF0}" type="presParOf" srcId="{23CF6C53-04ED-4295-B4F0-55EE3EBE55A9}" destId="{B1419A4F-861C-4896-ACF8-41298ED8C361}" srcOrd="0" destOrd="0" presId="urn:microsoft.com/office/officeart/2005/8/layout/hProcess11"/>
    <dgm:cxn modelId="{17516FFD-5BED-4DF2-80A6-EDE3AC64AFA4}" type="presParOf" srcId="{23CF6C53-04ED-4295-B4F0-55EE3EBE55A9}" destId="{01307A69-B80C-4583-A80E-0A95C962518B}" srcOrd="1" destOrd="0" presId="urn:microsoft.com/office/officeart/2005/8/layout/hProcess11"/>
    <dgm:cxn modelId="{9CD8C4EB-2185-4E03-B6D6-21F8738DDC70}" type="presParOf" srcId="{23CF6C53-04ED-4295-B4F0-55EE3EBE55A9}" destId="{A42E735E-75F0-4914-8E8D-6658ACD0D49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EF2BED-5372-4B6B-B5FF-1014B7E16B63}" type="datetimeFigureOut">
              <a:rPr lang="en-US" smtClean="0"/>
              <a:pPr/>
              <a:t>11/5/2015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E1DB66-1523-4847-B9BA-044BA8CD261A}" type="slidenum">
              <a:rPr lang="en-US" smtClean="0"/>
              <a:pPr/>
              <a:t>‹#›</a:t>
            </a:fld>
            <a:endParaRPr lang="en-US"/>
          </a:p>
        </p:txBody>
      </p:sp>
    </p:spTree>
    <p:extLst>
      <p:ext uri="{BB962C8B-B14F-4D97-AF65-F5344CB8AC3E}">
        <p14:creationId xmlns:p14="http://schemas.microsoft.com/office/powerpoint/2010/main" val="217381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A4961BE-0021-4DBB-941C-CC21EB5EA51F}" type="datetimeFigureOut">
              <a:rPr lang="en-GB"/>
              <a:pPr>
                <a:defRPr/>
              </a:pPr>
              <a:t>05/11/2015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6BE0A4BA-0CA9-4BB2-9FA2-08BD78B696D1}" type="slidenum">
              <a:rPr lang="en-GB"/>
              <a:pPr>
                <a:defRPr/>
              </a:pPr>
              <a:t>‹#›</a:t>
            </a:fld>
            <a:endParaRPr lang="en-GB"/>
          </a:p>
        </p:txBody>
      </p:sp>
    </p:spTree>
    <p:extLst>
      <p:ext uri="{BB962C8B-B14F-4D97-AF65-F5344CB8AC3E}">
        <p14:creationId xmlns:p14="http://schemas.microsoft.com/office/powerpoint/2010/main" val="23475473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6101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11</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273804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F5DA0E5-57BC-432B-8072-BCD301BF518B}" type="slidenum">
              <a:rPr lang="en-US" smtClean="0"/>
              <a:pPr eaLnBrk="1" hangingPunct="1"/>
              <a:t>12</a:t>
            </a:fld>
            <a:endParaRPr lang="en-US" smtClean="0"/>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Regardless of the design of the transmission system, there will be errors, resulting in the change of one or more bits in a transmitted frame. </a:t>
            </a:r>
            <a:r>
              <a:rPr lang="en-US" b="1" smtClean="0">
                <a:latin typeface="Times" pitchFamily="18" charset="0"/>
              </a:rPr>
              <a:t>Error detection</a:t>
            </a:r>
            <a:r>
              <a:rPr lang="en-US" smtClean="0">
                <a:latin typeface="Times" pitchFamily="18" charset="0"/>
              </a:rPr>
              <a:t> is performed by calculating an error-detecting code that is a function of the bits being transmitted. The code is appended to the transmitted bits. The receiver calculates the code based on the incoming bits and compares it to the incoming code to check for errors. A detected error occurs if and only if there is a mismatch. There is a probability that a frame contains errors and that the error-detecting scheme will detect that fact. </a:t>
            </a:r>
            <a:r>
              <a:rPr lang="en-US" i="1" smtClean="0">
                <a:latin typeface="Times" pitchFamily="18" charset="0"/>
              </a:rPr>
              <a:t>Also have a</a:t>
            </a:r>
            <a:r>
              <a:rPr lang="en-US" smtClean="0">
                <a:latin typeface="Times" pitchFamily="18" charset="0"/>
              </a:rPr>
              <a:t> residual error rate, being the probability that an error will be undetected despite the use of an error-detecting scheme.</a:t>
            </a:r>
          </a:p>
          <a:p>
            <a:r>
              <a:rPr lang="en-US" smtClean="0">
                <a:latin typeface="Times" pitchFamily="18" charset="0"/>
              </a:rPr>
              <a:t>	</a:t>
            </a:r>
          </a:p>
          <a:p>
            <a:r>
              <a:rPr lang="en-US" smtClean="0"/>
              <a:t>CRC is the most elaborate among the ones in wide use today.</a:t>
            </a:r>
          </a:p>
          <a:p>
            <a:endParaRPr lang="en-US" smtClean="0">
              <a:latin typeface="Times" pitchFamily="18" charset="0"/>
            </a:endParaRPr>
          </a:p>
        </p:txBody>
      </p:sp>
    </p:spTree>
    <p:extLst>
      <p:ext uri="{BB962C8B-B14F-4D97-AF65-F5344CB8AC3E}">
        <p14:creationId xmlns:p14="http://schemas.microsoft.com/office/powerpoint/2010/main" val="3930050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The simplest and easiest to implement error-detecting scheme is to append a parity bit to the end of a block of data. The value of this bit is selected so that the character has an even number of 1s (even parity) or an odd number of 1s (odd parity). </a:t>
            </a:r>
          </a:p>
          <a:p>
            <a:endParaRPr lang="en-US" smtClean="0">
              <a:latin typeface="Times" pitchFamily="18" charset="0"/>
            </a:endParaRPr>
          </a:p>
          <a:p>
            <a:r>
              <a:rPr lang="en-US" smtClean="0">
                <a:latin typeface="Times" pitchFamily="18" charset="0"/>
              </a:rPr>
              <a:t>Note, however, that if two (or any even number) of bits are inverted due to error, an undetected error occurs. Typically, even parity is used for synchronous transmission and odd parity for asynchronous transmission. The use of the parity bit is not foolproof, as noise impulses are often long enough to destroy more than one bit, particularly at high data rates.</a:t>
            </a:r>
          </a:p>
          <a:p>
            <a:endParaRPr lang="en-US" smtClean="0">
              <a:latin typeface="Times" pitchFamily="18" charset="0"/>
            </a:endParaRPr>
          </a:p>
          <a:p>
            <a:endParaRPr 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6DC01F-7650-4133-9F47-708476888EEF}" type="slidenum">
              <a:rPr lang="en-US" smtClean="0"/>
              <a:pPr eaLnBrk="1" hangingPunct="1"/>
              <a:t>13</a:t>
            </a:fld>
            <a:endParaRPr lang="en-US" smtClean="0"/>
          </a:p>
        </p:txBody>
      </p:sp>
    </p:spTree>
    <p:extLst>
      <p:ext uri="{BB962C8B-B14F-4D97-AF65-F5344CB8AC3E}">
        <p14:creationId xmlns:p14="http://schemas.microsoft.com/office/powerpoint/2010/main" val="6752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670B9B6-DE71-49EC-8017-BE156BB609A7}" type="slidenum">
              <a:rPr lang="en-US" smtClean="0"/>
              <a:pPr eaLnBrk="1" hangingPunct="1"/>
              <a:t>16</a:t>
            </a:fld>
            <a:endParaRPr lang="en-US" smtClean="0"/>
          </a:p>
        </p:txBody>
      </p:sp>
    </p:spTree>
    <p:extLst>
      <p:ext uri="{BB962C8B-B14F-4D97-AF65-F5344CB8AC3E}">
        <p14:creationId xmlns:p14="http://schemas.microsoft.com/office/powerpoint/2010/main" val="1770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9109F1-129B-4443-BC4C-C55BD5379003}" type="slidenum">
              <a:rPr lang="en-US" smtClean="0"/>
              <a:pPr eaLnBrk="1" hangingPunct="1"/>
              <a:t>17</a:t>
            </a:fld>
            <a:endParaRPr lang="en-US" smtClean="0"/>
          </a:p>
        </p:txBody>
      </p:sp>
    </p:spTree>
    <p:extLst>
      <p:ext uri="{BB962C8B-B14F-4D97-AF65-F5344CB8AC3E}">
        <p14:creationId xmlns:p14="http://schemas.microsoft.com/office/powerpoint/2010/main" val="3423830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Odd parity checking detects only odd number of errors. So, success rate is something around 50% and message is ~15% longer</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75E129-1988-4AA2-85B6-B8D7EB70E238}" type="slidenum">
              <a:rPr lang="en-US" smtClean="0"/>
              <a:pPr eaLnBrk="1" hangingPunct="1"/>
              <a:t>18</a:t>
            </a:fld>
            <a:endParaRPr lang="en-US" smtClean="0"/>
          </a:p>
        </p:txBody>
      </p:sp>
    </p:spTree>
    <p:extLst>
      <p:ext uri="{BB962C8B-B14F-4D97-AF65-F5344CB8AC3E}">
        <p14:creationId xmlns:p14="http://schemas.microsoft.com/office/powerpoint/2010/main" val="1034063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19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390656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A bit better than simple parity, in the sense that it can detect even errors too.</a:t>
            </a:r>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0F296A-8F3E-4926-8B1F-D35CA43A0B66}" type="slidenum">
              <a:rPr lang="en-US" smtClean="0"/>
              <a:pPr eaLnBrk="1" hangingPunct="1"/>
              <a:t>20</a:t>
            </a:fld>
            <a:endParaRPr lang="en-US" smtClean="0"/>
          </a:p>
        </p:txBody>
      </p:sp>
    </p:spTree>
    <p:extLst>
      <p:ext uri="{BB962C8B-B14F-4D97-AF65-F5344CB8AC3E}">
        <p14:creationId xmlns:p14="http://schemas.microsoft.com/office/powerpoint/2010/main" val="178055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28AFAFC-5D9E-4A66-8ED8-4C51AAB7C062}" type="slidenum">
              <a:rPr lang="en-US" smtClean="0"/>
              <a:pPr eaLnBrk="1" hangingPunct="1"/>
              <a:t>21</a:t>
            </a:fld>
            <a:endParaRPr lang="en-US" smtClean="0"/>
          </a:p>
        </p:txBody>
      </p:sp>
    </p:spTree>
    <p:extLst>
      <p:ext uri="{BB962C8B-B14F-4D97-AF65-F5344CB8AC3E}">
        <p14:creationId xmlns:p14="http://schemas.microsoft.com/office/powerpoint/2010/main" val="109090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9203850-DEAC-480A-9C7A-D12B1B6E4DF2}" type="slidenum">
              <a:rPr lang="en-US" smtClean="0"/>
              <a:pPr eaLnBrk="1" hangingPunct="1"/>
              <a:t>22</a:t>
            </a:fld>
            <a:endParaRPr lang="en-US" smtClean="0"/>
          </a:p>
        </p:txBody>
      </p:sp>
    </p:spTree>
    <p:extLst>
      <p:ext uri="{BB962C8B-B14F-4D97-AF65-F5344CB8AC3E}">
        <p14:creationId xmlns:p14="http://schemas.microsoft.com/office/powerpoint/2010/main" val="362302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655202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CB28E6-3A6B-4A7D-A3A3-CCFC7BCC89BC}" type="slidenum">
              <a:rPr lang="en-US" smtClean="0"/>
              <a:pPr eaLnBrk="1" hangingPunct="1"/>
              <a:t>23</a:t>
            </a:fld>
            <a:endParaRPr lang="en-US" smtClean="0"/>
          </a:p>
        </p:txBody>
      </p:sp>
    </p:spTree>
    <p:extLst>
      <p:ext uri="{BB962C8B-B14F-4D97-AF65-F5344CB8AC3E}">
        <p14:creationId xmlns:p14="http://schemas.microsoft.com/office/powerpoint/2010/main" val="33168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LRC success rate is about 80%, but message is now 40% longer.</a:t>
            </a:r>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10905D-979B-4FDC-9204-85652B33CAAE}" type="slidenum">
              <a:rPr lang="en-US" smtClean="0"/>
              <a:pPr eaLnBrk="1" hangingPunct="1"/>
              <a:t>24</a:t>
            </a:fld>
            <a:endParaRPr lang="en-US" smtClean="0"/>
          </a:p>
        </p:txBody>
      </p:sp>
    </p:spTree>
    <p:extLst>
      <p:ext uri="{BB962C8B-B14F-4D97-AF65-F5344CB8AC3E}">
        <p14:creationId xmlns:p14="http://schemas.microsoft.com/office/powerpoint/2010/main" val="1281523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25</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481745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29809C-94A9-422F-9153-F193BC540B7C}" type="slidenum">
              <a:rPr lang="en-US" smtClean="0"/>
              <a:pPr eaLnBrk="1" hangingPunct="1"/>
              <a:t>26</a:t>
            </a:fld>
            <a:endParaRPr lang="en-US" smtClean="0"/>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pitchFamily="18" charset="0"/>
              </a:rPr>
              <a:t>One of the most common, and one of the most powerful, error-detecting codes is the cyclic redundancy check (CRC), which can be described as follows. Given a </a:t>
            </a:r>
            <a:r>
              <a:rPr lang="en-US" i="1" dirty="0" smtClean="0">
                <a:latin typeface="Times" pitchFamily="18" charset="0"/>
              </a:rPr>
              <a:t>k</a:t>
            </a:r>
            <a:r>
              <a:rPr lang="en-US" dirty="0" smtClean="0">
                <a:latin typeface="Times" pitchFamily="18" charset="0"/>
              </a:rPr>
              <a:t>-bit block of bits, or message, the transmitter generates an (</a:t>
            </a:r>
            <a:r>
              <a:rPr lang="en-US" i="1" dirty="0" smtClean="0">
                <a:latin typeface="Times" pitchFamily="18" charset="0"/>
              </a:rPr>
              <a:t>n</a:t>
            </a:r>
            <a:r>
              <a:rPr lang="en-US" dirty="0" smtClean="0">
                <a:latin typeface="Times" pitchFamily="18" charset="0"/>
              </a:rPr>
              <a:t> – </a:t>
            </a:r>
            <a:r>
              <a:rPr lang="en-US" i="1" dirty="0" smtClean="0">
                <a:latin typeface="Times" pitchFamily="18" charset="0"/>
              </a:rPr>
              <a:t>k</a:t>
            </a:r>
            <a:r>
              <a:rPr lang="en-US" dirty="0" smtClean="0">
                <a:latin typeface="Times" pitchFamily="18" charset="0"/>
              </a:rPr>
              <a:t>)-bit sequence, known as a frame check sequence (FCS), such that the resulting frame, consisting of </a:t>
            </a:r>
            <a:r>
              <a:rPr lang="en-US" i="1" dirty="0" smtClean="0">
                <a:latin typeface="Times" pitchFamily="18" charset="0"/>
              </a:rPr>
              <a:t>n</a:t>
            </a:r>
            <a:r>
              <a:rPr lang="en-US" dirty="0" smtClean="0">
                <a:latin typeface="Times" pitchFamily="18" charset="0"/>
              </a:rPr>
              <a:t> bits, is exactly divisible by some predetermined number. The receiver then divides the incoming frame by that number and, if there is no remainder, assumes there was no error. Can state this procedure in three equivalent ways: modulo 2 arithmetic, polynomials, and digital logic, as detailed in </a:t>
            </a:r>
            <a:r>
              <a:rPr lang="en-US" dirty="0" smtClean="0"/>
              <a:t>Stallings DCC9e chapter 6.3. Comes down to working out what remainder exists when divide data by desired number, and using that as the FCS value appended to the data to form the block.</a:t>
            </a:r>
          </a:p>
          <a:p>
            <a:endParaRPr lang="en-US" dirty="0" smtClean="0"/>
          </a:p>
          <a:p>
            <a:r>
              <a:rPr lang="en-US" dirty="0" smtClean="0"/>
              <a:t>Almost 100% success rate.</a:t>
            </a:r>
          </a:p>
        </p:txBody>
      </p:sp>
    </p:spTree>
    <p:extLst>
      <p:ext uri="{BB962C8B-B14F-4D97-AF65-F5344CB8AC3E}">
        <p14:creationId xmlns:p14="http://schemas.microsoft.com/office/powerpoint/2010/main" val="2774795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70186D-FEDF-45DF-9363-496A3197FA3C}" type="slidenum">
              <a:rPr lang="en-US" smtClean="0"/>
              <a:pPr eaLnBrk="1" hangingPunct="1"/>
              <a:t>27</a:t>
            </a:fld>
            <a:endParaRPr lang="en-US" smtClean="0"/>
          </a:p>
        </p:txBody>
      </p:sp>
      <p:sp>
        <p:nvSpPr>
          <p:cNvPr id="798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82919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19C9D6-672F-4C16-B4E7-0799080F90D9}" type="slidenum">
              <a:rPr lang="en-US" smtClean="0"/>
              <a:pPr eaLnBrk="1" hangingPunct="1"/>
              <a:t>28</a:t>
            </a:fld>
            <a:endParaRPr lang="en-US" smtClean="0"/>
          </a:p>
        </p:txBody>
      </p:sp>
      <p:sp>
        <p:nvSpPr>
          <p:cNvPr id="808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79840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29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736649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F31490-67CA-40CE-8C31-4203894B0138}" type="slidenum">
              <a:rPr lang="en-US" smtClean="0"/>
              <a:pPr eaLnBrk="1" hangingPunct="1"/>
              <a:t>30</a:t>
            </a:fld>
            <a:endParaRPr lang="en-US" smtClean="0"/>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latin typeface="Times" pitchFamily="18" charset="0"/>
            </a:endParaRPr>
          </a:p>
        </p:txBody>
      </p:sp>
    </p:spTree>
    <p:extLst>
      <p:ext uri="{BB962C8B-B14F-4D97-AF65-F5344CB8AC3E}">
        <p14:creationId xmlns:p14="http://schemas.microsoft.com/office/powerpoint/2010/main" val="1091470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31</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ts val="600"/>
              </a:spcBef>
              <a:buClr>
                <a:schemeClr val="accent1"/>
              </a:buClr>
              <a:buSzPct val="76000"/>
            </a:pPr>
            <a:r>
              <a:rPr lang="en-US" sz="1200" dirty="0" smtClean="0">
                <a:latin typeface="Times New Roman" pitchFamily="18" charset="0"/>
                <a:cs typeface="Times New Roman" pitchFamily="18" charset="0"/>
              </a:rPr>
              <a:t>Once the receiver detects an error, there are three options:</a:t>
            </a:r>
          </a:p>
          <a:p>
            <a:pPr eaLnBrk="1" hangingPunct="1">
              <a:spcBef>
                <a:spcPts val="600"/>
              </a:spcBef>
              <a:buClr>
                <a:schemeClr val="accent1"/>
              </a:buClr>
              <a:buSzPct val="76000"/>
              <a:buFont typeface="Arial" charset="0"/>
              <a:buChar char="•"/>
            </a:pPr>
            <a:endParaRPr lang="en-US" sz="1200" dirty="0" smtClean="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r>
              <a:rPr lang="en-US" sz="1200" dirty="0" smtClean="0">
                <a:latin typeface="Times New Roman" pitchFamily="18" charset="0"/>
                <a:cs typeface="Times New Roman" pitchFamily="18" charset="0"/>
              </a:rPr>
              <a:t>Do nothing</a:t>
            </a:r>
          </a:p>
          <a:p>
            <a:pPr eaLnBrk="1" hangingPunct="1">
              <a:spcBef>
                <a:spcPts val="600"/>
              </a:spcBef>
              <a:buClr>
                <a:schemeClr val="accent1"/>
              </a:buClr>
              <a:buSzPct val="76000"/>
              <a:buFont typeface="Arial" charset="0"/>
              <a:buChar char="•"/>
            </a:pPr>
            <a:r>
              <a:rPr lang="en-US" sz="1200" dirty="0" smtClean="0">
                <a:latin typeface="Times New Roman" pitchFamily="18" charset="0"/>
                <a:cs typeface="Times New Roman" pitchFamily="18" charset="0"/>
              </a:rPr>
              <a:t>Request retransmission</a:t>
            </a:r>
          </a:p>
          <a:p>
            <a:pPr eaLnBrk="1" hangingPunct="1">
              <a:spcBef>
                <a:spcPts val="600"/>
              </a:spcBef>
              <a:buClr>
                <a:schemeClr val="accent1"/>
              </a:buClr>
              <a:buSzPct val="76000"/>
              <a:buFont typeface="Arial" charset="0"/>
              <a:buChar char="•"/>
            </a:pPr>
            <a:r>
              <a:rPr lang="en-US" sz="1200" dirty="0" smtClean="0">
                <a:latin typeface="Times New Roman" pitchFamily="18" charset="0"/>
                <a:cs typeface="Times New Roman" pitchFamily="18" charset="0"/>
              </a:rPr>
              <a:t>Try to correct it</a:t>
            </a:r>
            <a:endParaRPr lang="en-US" sz="800" dirty="0" smtClean="0">
              <a:latin typeface="Times New Roman" pitchFamily="18" charset="0"/>
              <a:cs typeface="Times New Roman" pitchFamily="18" charset="0"/>
            </a:endParaRPr>
          </a:p>
          <a:p>
            <a:endParaRPr lang="en-GB" dirty="0" smtClean="0"/>
          </a:p>
        </p:txBody>
      </p:sp>
    </p:spTree>
    <p:extLst>
      <p:ext uri="{BB962C8B-B14F-4D97-AF65-F5344CB8AC3E}">
        <p14:creationId xmlns:p14="http://schemas.microsoft.com/office/powerpoint/2010/main" val="1562072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7454D6-5359-4D01-9B28-1DA3247FAE2C}" type="slidenum">
              <a:rPr lang="en-US" smtClean="0"/>
              <a:pPr eaLnBrk="1" hangingPunct="1"/>
              <a:t>32</a:t>
            </a:fld>
            <a:endParaRPr lang="en-US" smtClean="0"/>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660088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255846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33</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859810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B0E2F1-80C8-42B0-B15E-9111267CB978}" type="slidenum">
              <a:rPr lang="en-US" smtClean="0"/>
              <a:pPr eaLnBrk="1" hangingPunct="1"/>
              <a:t>34</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8780487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35</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3942779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39F2C60-5419-4B61-BED5-37FEBC80D460}" type="slidenum">
              <a:rPr lang="en-US" smtClean="0"/>
              <a:pPr eaLnBrk="1" hangingPunct="1"/>
              <a:t>36</a:t>
            </a:fld>
            <a:endParaRPr lang="en-US" smtClean="0"/>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37279036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351B0A-27D1-4751-8E20-05B752F3B7C9}" type="slidenum">
              <a:rPr lang="en-US" smtClean="0"/>
              <a:pPr eaLnBrk="1" hangingPunct="1"/>
              <a:t>37</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pPr>
            <a:r>
              <a:rPr lang="en-GB" smtClean="0"/>
              <a:t>Often used when a fast device sends to a slow device, e.g. printer and computer</a:t>
            </a:r>
          </a:p>
          <a:p>
            <a:pPr eaLnBrk="1" hangingPunct="1">
              <a:lnSpc>
                <a:spcPct val="90000"/>
              </a:lnSpc>
            </a:pPr>
            <a:endParaRPr lang="en-GB" smtClean="0"/>
          </a:p>
          <a:p>
            <a:pPr eaLnBrk="1" hangingPunct="1">
              <a:lnSpc>
                <a:spcPct val="90000"/>
              </a:lnSpc>
            </a:pPr>
            <a:r>
              <a:rPr lang="en-GB" smtClean="0"/>
              <a:t>simple to implement but very inefficient, because only one packet can be sent at a time</a:t>
            </a:r>
          </a:p>
          <a:p>
            <a:pPr eaLnBrk="1" hangingPunct="1">
              <a:lnSpc>
                <a:spcPct val="90000"/>
              </a:lnSpc>
            </a:pPr>
            <a:endParaRPr lang="en-GB" smtClean="0"/>
          </a:p>
          <a:p>
            <a:pPr eaLnBrk="1" hangingPunct="1">
              <a:lnSpc>
                <a:spcPct val="90000"/>
              </a:lnSpc>
            </a:pPr>
            <a:r>
              <a:rPr lang="en-GB" smtClean="0"/>
              <a:t>obvious solution: allow multiple packets to be in transit at the same time</a:t>
            </a:r>
          </a:p>
          <a:p>
            <a:endParaRPr lang="en-US" smtClean="0"/>
          </a:p>
        </p:txBody>
      </p:sp>
    </p:spTree>
    <p:extLst>
      <p:ext uri="{BB962C8B-B14F-4D97-AF65-F5344CB8AC3E}">
        <p14:creationId xmlns:p14="http://schemas.microsoft.com/office/powerpoint/2010/main" val="2149340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38</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37790470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72E4506-EDB8-4029-940B-A1C46620A8E4}" type="slidenum">
              <a:rPr lang="en-US" smtClean="0"/>
              <a:pPr eaLnBrk="1" hangingPunct="1"/>
              <a:t>39</a:t>
            </a:fld>
            <a:endParaRPr lang="en-US" smtClean="0"/>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pitchFamily="18" charset="0"/>
              </a:rPr>
              <a:t>The essence of the problem described so far is that only one frame at a time can be in transit. Efficiency can be greatly improved by allowing multiple frames to be in transit at the same time. Consider two stations, A and B, connected via a full-duplex link. Station B allocates buffer space for </a:t>
            </a:r>
            <a:r>
              <a:rPr lang="en-US" i="1" dirty="0" smtClean="0">
                <a:latin typeface="Times" pitchFamily="18" charset="0"/>
              </a:rPr>
              <a:t>W</a:t>
            </a:r>
            <a:r>
              <a:rPr lang="en-US" dirty="0" smtClean="0">
                <a:latin typeface="Times" pitchFamily="18" charset="0"/>
              </a:rPr>
              <a:t> frames. Thus, B can accept </a:t>
            </a:r>
            <a:r>
              <a:rPr lang="en-US" i="1" dirty="0" smtClean="0">
                <a:latin typeface="Times" pitchFamily="18" charset="0"/>
              </a:rPr>
              <a:t>W</a:t>
            </a:r>
            <a:r>
              <a:rPr lang="en-US" dirty="0" smtClean="0">
                <a:latin typeface="Times" pitchFamily="18" charset="0"/>
              </a:rPr>
              <a:t> frames, and A is allowed to send </a:t>
            </a:r>
            <a:r>
              <a:rPr lang="en-US" i="1" dirty="0" smtClean="0">
                <a:latin typeface="Times" pitchFamily="18" charset="0"/>
              </a:rPr>
              <a:t>W</a:t>
            </a:r>
            <a:r>
              <a:rPr lang="en-US" dirty="0" smtClean="0">
                <a:latin typeface="Times" pitchFamily="18" charset="0"/>
              </a:rPr>
              <a:t>  frames without waiting for any acknowledgments. To keep track of which frames have been acknowledged, each is labeled with a </a:t>
            </a:r>
            <a:r>
              <a:rPr lang="en-US" i="1" dirty="0" smtClean="0">
                <a:latin typeface="Times" pitchFamily="18" charset="0"/>
              </a:rPr>
              <a:t>k</a:t>
            </a:r>
            <a:r>
              <a:rPr lang="en-US" dirty="0" smtClean="0">
                <a:latin typeface="Times" pitchFamily="18" charset="0"/>
              </a:rPr>
              <a:t>-bit sequence number. This gives a range of sequence numbers of 0 through 2</a:t>
            </a:r>
            <a:r>
              <a:rPr lang="en-US" i="1" baseline="30000" dirty="0" smtClean="0">
                <a:latin typeface="Times" pitchFamily="18" charset="0"/>
              </a:rPr>
              <a:t>k</a:t>
            </a:r>
            <a:r>
              <a:rPr lang="en-US" dirty="0" smtClean="0">
                <a:latin typeface="Times" pitchFamily="18" charset="0"/>
              </a:rPr>
              <a:t> – 1, and frames are numbered modulo 2</a:t>
            </a:r>
            <a:r>
              <a:rPr lang="en-US" i="1" baseline="30000" dirty="0" smtClean="0">
                <a:latin typeface="Times" pitchFamily="18" charset="0"/>
              </a:rPr>
              <a:t>k</a:t>
            </a:r>
            <a:r>
              <a:rPr lang="en-US" dirty="0" smtClean="0">
                <a:latin typeface="Times" pitchFamily="18" charset="0"/>
              </a:rPr>
              <a:t>, with a maximum window size of 2</a:t>
            </a:r>
            <a:r>
              <a:rPr lang="en-US" i="1" baseline="30000" dirty="0" smtClean="0">
                <a:latin typeface="Times" pitchFamily="18" charset="0"/>
              </a:rPr>
              <a:t>k</a:t>
            </a:r>
            <a:r>
              <a:rPr lang="en-US" dirty="0" smtClean="0">
                <a:latin typeface="Times" pitchFamily="18" charset="0"/>
              </a:rPr>
              <a:t> – 1. The window size need not be the maximum possible size for a given sequence number length k. B acknowledges a frame by sending an acknowledgment that includes the sequence number of the next frame expected. This scheme can also be used to acknowledge multiple frames, and is referred to as </a:t>
            </a:r>
            <a:r>
              <a:rPr lang="en-US" b="1" dirty="0" smtClean="0">
                <a:latin typeface="Times" pitchFamily="18" charset="0"/>
              </a:rPr>
              <a:t>sliding-window flow control</a:t>
            </a:r>
            <a:r>
              <a:rPr lang="en-US" dirty="0" smtClean="0">
                <a:latin typeface="Times" pitchFamily="18" charset="0"/>
              </a:rPr>
              <a:t>. Most data link control protocols also allow a station to cut off the flow of frames from the other side by sending a Receive Not Ready (RNR) message, which acknowledges former frames but forbids transfer of future frames. At some subsequent point, the station must send a normal acknowledgment to reopen the window. If two stations exchange data, each needs to maintain two windows, one for transmit and one for receive, and each side needs to send the data and acknowledgments to the other. To provide efficient support for this requirement, a feature known as </a:t>
            </a:r>
            <a:r>
              <a:rPr lang="en-US" b="1" dirty="0" smtClean="0">
                <a:latin typeface="Times" pitchFamily="18" charset="0"/>
              </a:rPr>
              <a:t>piggybacking</a:t>
            </a:r>
            <a:r>
              <a:rPr lang="en-US" dirty="0" smtClean="0">
                <a:latin typeface="Times" pitchFamily="18" charset="0"/>
              </a:rPr>
              <a:t> is typically provided. Each </a:t>
            </a:r>
            <a:r>
              <a:rPr lang="en-US" b="1" dirty="0" smtClean="0">
                <a:latin typeface="Times" pitchFamily="18" charset="0"/>
              </a:rPr>
              <a:t>data frame</a:t>
            </a:r>
            <a:r>
              <a:rPr lang="en-US" dirty="0" smtClean="0">
                <a:latin typeface="Times" pitchFamily="18" charset="0"/>
              </a:rPr>
              <a:t> includes a field that holds the sequence number of that frame plus a field that holds the sequence number used for acknowledgment. </a:t>
            </a:r>
          </a:p>
          <a:p>
            <a:endParaRPr lang="en-US" dirty="0" smtClean="0">
              <a:latin typeface="Times" pitchFamily="18" charset="0"/>
            </a:endParaRPr>
          </a:p>
        </p:txBody>
      </p:sp>
    </p:spTree>
    <p:extLst>
      <p:ext uri="{BB962C8B-B14F-4D97-AF65-F5344CB8AC3E}">
        <p14:creationId xmlns:p14="http://schemas.microsoft.com/office/powerpoint/2010/main" val="907680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672274C-E0A5-40DB-81DA-97D956C81026}" type="slidenum">
              <a:rPr lang="en-US" smtClean="0"/>
              <a:pPr eaLnBrk="1" hangingPunct="1"/>
              <a:t>40</a:t>
            </a:fld>
            <a:endParaRPr lang="en-US" smtClean="0"/>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Stallings DCC9e </a:t>
            </a:r>
            <a:r>
              <a:rPr lang="en-US" smtClean="0">
                <a:latin typeface="Times" pitchFamily="18" charset="0"/>
              </a:rPr>
              <a:t>Figure 7.3 depicts the sliding-window process. It assumes the use of a 3-bit sequence number, so that frames are numbered sequentially from 0 through 7, and then the same numbers are reused for subsequent frames. The shaded rectangle indicates the frames that may be sent; in this figure, the sender may transmit five frames, beginning with frame 0. Each time a frame is sent, the shaded window shrinks; each time an acknowledgment is received, the shaded window grows. Frames between the vertical bar and the shaded window have been sent but not yet acknowledged. As we shall see, the sender must buffer these frames in case they need to be retransmitted.</a:t>
            </a:r>
          </a:p>
          <a:p>
            <a:r>
              <a:rPr lang="en-US" smtClean="0">
                <a:latin typeface="Times" pitchFamily="18" charset="0"/>
              </a:rPr>
              <a:t>	Sliding-window flow control is potentially much more efficient than stop-and-wait flow control. The reason is that, with sliding-window flow control, the transmission link is treated as a pipeline that may be filled with frames in transit. In contrast, with stop-and-wait flow control, only one frame may be in the pipe at a time. </a:t>
            </a:r>
          </a:p>
        </p:txBody>
      </p:sp>
    </p:spTree>
    <p:extLst>
      <p:ext uri="{BB962C8B-B14F-4D97-AF65-F5344CB8AC3E}">
        <p14:creationId xmlns:p14="http://schemas.microsoft.com/office/powerpoint/2010/main" val="3829425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D2F291-BCB6-466D-B30C-4C952C046798}" type="slidenum">
              <a:rPr lang="en-US" smtClean="0"/>
              <a:pPr eaLnBrk="1" hangingPunct="1"/>
              <a:t>41</a:t>
            </a:fld>
            <a:endParaRPr lang="en-US" smtClean="0"/>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An example is shown in </a:t>
            </a:r>
            <a:r>
              <a:rPr lang="en-US" smtClean="0"/>
              <a:t>Stallings DCC9e </a:t>
            </a:r>
            <a:r>
              <a:rPr lang="en-US" smtClean="0">
                <a:latin typeface="Times" pitchFamily="18" charset="0"/>
              </a:rPr>
              <a:t>Figure 7.4. The example assumes a 3-bit sequence number field and a maximum window size of seven frames. Initially, A and B have windows indicating that A may transmit seven frames, beginning with frame 0 (F0). After transmitting three frames (F0, F1, F2) without acknowledgment, A has shrunk its window to four frames and maintains a copy of the three transmitted frames. The window indicates that A may transmit four frames, beginning with frame number 3. B then transmits an RR (receive ready) 3, which means "I have received all frames up through frame number 2 and am ready to receive frame number 3; in fact, I am prepared to receive seven frames, beginning with frame number 3." With this acknowledgment, A is back up to permission to transmit seven frames, still beginning with frame 3; also A may discard the buffered frames that have now been acknowledged. A proceeds to transmit frames 3, 4, 5, and 6. B returns RR 4, which acknowledges F3, and allows transmission of F4 through the next instance of F2. By the time this RR reaches A, it has already transmitted F4, F5, and F6, and therefore A may only open its window to permit sending four frames beginning with F7.</a:t>
            </a:r>
          </a:p>
          <a:p>
            <a:endParaRPr lang="en-US" smtClean="0"/>
          </a:p>
        </p:txBody>
      </p:sp>
    </p:spTree>
    <p:extLst>
      <p:ext uri="{BB962C8B-B14F-4D97-AF65-F5344CB8AC3E}">
        <p14:creationId xmlns:p14="http://schemas.microsoft.com/office/powerpoint/2010/main" val="2554198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42</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149451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smtClean="0"/>
              <a:t>It can take decades of a modern PC’s continuous operation to have one accidental error. 10^-18</a:t>
            </a:r>
          </a:p>
        </p:txBody>
      </p:sp>
    </p:spTree>
    <p:extLst>
      <p:ext uri="{BB962C8B-B14F-4D97-AF65-F5344CB8AC3E}">
        <p14:creationId xmlns:p14="http://schemas.microsoft.com/office/powerpoint/2010/main" val="1751340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6C0749F-AEA6-4DD1-9FF3-C3AA70F4396F}" type="slidenum">
              <a:rPr lang="en-US" smtClean="0"/>
              <a:pPr eaLnBrk="1" hangingPunct="1"/>
              <a:t>43</a:t>
            </a:fld>
            <a:endParaRPr lang="en-US" smtClean="0"/>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r>
              <a:rPr lang="en-GB" dirty="0" smtClean="0"/>
              <a:t>Special case of sliding window, with transmit window n and receive window size of 1.</a:t>
            </a:r>
          </a:p>
          <a:p>
            <a:endParaRPr lang="en-GB" dirty="0" smtClean="0"/>
          </a:p>
          <a:p>
            <a:r>
              <a:rPr lang="en-GB" dirty="0" smtClean="0"/>
              <a:t>The receiver process keeps track of the sequence number of the next frame it expects to receive, and sends that number with every ACK it sends. The receiver will ignore any frame that does not have the exact sequence number it expects – whether that frame is a "past" duplicate of a frame it has already </a:t>
            </a:r>
            <a:r>
              <a:rPr lang="en-GB" dirty="0" err="1" smtClean="0"/>
              <a:t>ACK'ed</a:t>
            </a:r>
            <a:r>
              <a:rPr lang="en-GB" dirty="0" smtClean="0"/>
              <a:t> or whether that frame is a "future" frame past the last packet it is waiting for. Once the sender has sent all of the frames in its </a:t>
            </a:r>
            <a:r>
              <a:rPr lang="en-GB" i="1" dirty="0" smtClean="0"/>
              <a:t>window</a:t>
            </a:r>
            <a:r>
              <a:rPr lang="en-GB" dirty="0" smtClean="0"/>
              <a:t>, it will detect that all of the frames since the first lost frame are </a:t>
            </a:r>
            <a:r>
              <a:rPr lang="en-GB" i="1" dirty="0" smtClean="0"/>
              <a:t>outstanding</a:t>
            </a:r>
            <a:r>
              <a:rPr lang="en-GB" dirty="0" smtClean="0"/>
              <a:t>, and will go back to sequence number of the last ACK it received from the receiver process and fill its window starting with that frame and continue the process over again.</a:t>
            </a:r>
          </a:p>
          <a:p>
            <a:r>
              <a:rPr lang="en-GB" dirty="0" smtClean="0"/>
              <a:t>Go-Back-N ARQ is a more efficient use of a connection than Stop-and-Wait, since unlike waiting for an acknowledgement for each packet, the connection is still being utilized as packets are being sent. In other words, during the time that would otherwise be spent waiting, more packets are being sent. However, this method also results in sending frames multiple times – if any frame was lost or damaged, or the ACK acknowledging them was lost or damaged, then that frame and all following frames in the window (even if they were received without error) will be re-sent. To avoid this, Selective Repeat ARQ was developed.</a:t>
            </a:r>
          </a:p>
          <a:p>
            <a:endParaRPr lang="en-GB" dirty="0" smtClean="0"/>
          </a:p>
          <a:p>
            <a:r>
              <a:rPr lang="en-GB" dirty="0" smtClean="0"/>
              <a:t>TCP/IP uses a variant of this to ensure safe delivery over the Internet.</a:t>
            </a:r>
          </a:p>
          <a:p>
            <a:endParaRPr lang="en-GB" dirty="0" smtClean="0"/>
          </a:p>
        </p:txBody>
      </p:sp>
    </p:spTree>
    <p:extLst>
      <p:ext uri="{BB962C8B-B14F-4D97-AF65-F5344CB8AC3E}">
        <p14:creationId xmlns:p14="http://schemas.microsoft.com/office/powerpoint/2010/main" val="92379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44</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32903434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4AF61F-48AC-4420-AE88-110183760825}" type="slidenum">
              <a:rPr lang="en-US" smtClean="0"/>
              <a:pPr eaLnBrk="1" hangingPunct="1"/>
              <a:t>45</a:t>
            </a:fld>
            <a:endParaRPr lang="en-US" smtClean="0"/>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mtClean="0"/>
              <a:t>The sender sends a number of frames specified by a </a:t>
            </a:r>
            <a:r>
              <a:rPr lang="en-GB" i="1" smtClean="0"/>
              <a:t>window size</a:t>
            </a:r>
            <a:r>
              <a:rPr lang="en-GB" smtClean="0"/>
              <a:t> even after a frame loss. Unlike Go-back-N, it will continue to accept and acknowledge frames sent after an initial error; this is the general case of the sliding window protocol with both transmit and receive window sizes greater than 1.</a:t>
            </a:r>
          </a:p>
          <a:p>
            <a:r>
              <a:rPr lang="en-GB" smtClean="0"/>
              <a:t>The receiver process keeps track of the sequence number of the earliest frame it has not received, and sends that number with every ACK it sends. If a frame from the sender does not reach the receiver, the sender continues to send subsequent frames until it has emptied its window. The receiver continues to fill its receiving window with the subsequent frames, replying each time with an ACK containing the sequence number of the earliest missing frame. Once the sender has sent all the frames in its window, it re-sends the frame number given by the ACKs, and then continues where it left off.</a:t>
            </a:r>
          </a:p>
          <a:p>
            <a:endParaRPr lang="en-GB" smtClean="0"/>
          </a:p>
        </p:txBody>
      </p:sp>
    </p:spTree>
    <p:extLst>
      <p:ext uri="{BB962C8B-B14F-4D97-AF65-F5344CB8AC3E}">
        <p14:creationId xmlns:p14="http://schemas.microsoft.com/office/powerpoint/2010/main" val="30926876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46</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2912194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983F087-4A47-4AAE-8B5A-89EC74093910}" type="slidenum">
              <a:rPr lang="en-US" smtClean="0"/>
              <a:pPr eaLnBrk="1" hangingPunct="1"/>
              <a:t>47</a:t>
            </a:fld>
            <a:endParaRPr lang="en-US" smtClean="0"/>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Error detection is a useful technique, found in data link control protocols, such as HDLC, and in transport protocols, such as TCP. However, correction of errors using an error-detecting code, requires that block of data be retransmitted. For wireless applications this approach is inadequate for two reasons:</a:t>
            </a:r>
          </a:p>
          <a:p>
            <a:r>
              <a:rPr lang="en-US" b="1" smtClean="0">
                <a:latin typeface="Times" pitchFamily="18" charset="0"/>
              </a:rPr>
              <a:t>  1.	</a:t>
            </a:r>
            <a:r>
              <a:rPr lang="en-US" smtClean="0">
                <a:latin typeface="Times" pitchFamily="18" charset="0"/>
              </a:rPr>
              <a:t>The bit error rate on a wireless link can be quite high, which would result in a large number of retransmissions.</a:t>
            </a:r>
          </a:p>
          <a:p>
            <a:r>
              <a:rPr lang="en-US" smtClean="0">
                <a:latin typeface="Times" pitchFamily="18" charset="0"/>
              </a:rPr>
              <a:t>  </a:t>
            </a:r>
            <a:r>
              <a:rPr lang="en-US" b="1" smtClean="0">
                <a:latin typeface="Times" pitchFamily="18" charset="0"/>
              </a:rPr>
              <a:t>2.	</a:t>
            </a:r>
            <a:r>
              <a:rPr lang="en-US" smtClean="0">
                <a:latin typeface="Times" pitchFamily="18" charset="0"/>
              </a:rPr>
              <a:t>In some cases, especially satellite links, the propagation delay is very long compared to the transmission time of a single frame. With a long data link, an error in a single frame necessitates retransmitting many frames.</a:t>
            </a:r>
          </a:p>
          <a:p>
            <a:r>
              <a:rPr lang="en-US" smtClean="0">
                <a:latin typeface="Times" pitchFamily="18" charset="0"/>
              </a:rPr>
              <a:t>	Instead, it would be desirable to enable the receiver to correct errors in an incoming transmission on the basis of the bits in that transmission. </a:t>
            </a:r>
            <a:r>
              <a:rPr lang="en-US" b="1" smtClean="0">
                <a:latin typeface="Times" pitchFamily="18" charset="0"/>
              </a:rPr>
              <a:t>Error correction</a:t>
            </a:r>
            <a:r>
              <a:rPr lang="en-US" smtClean="0">
                <a:latin typeface="Times" pitchFamily="18" charset="0"/>
              </a:rPr>
              <a:t> operates in a fashion similar to error detection but is capable of correcting certain errors in a transmitted bit stream. </a:t>
            </a:r>
          </a:p>
          <a:p>
            <a:endParaRPr lang="en-US" smtClean="0">
              <a:latin typeface="Times" pitchFamily="18" charset="0"/>
            </a:endParaRPr>
          </a:p>
          <a:p>
            <a:r>
              <a:rPr lang="en-US" smtClean="0">
                <a:latin typeface="Times" pitchFamily="18" charset="0"/>
              </a:rPr>
              <a:t>Transmitting data from NASA to a Martian probe takes several minutes and there is a high probability of error.</a:t>
            </a:r>
          </a:p>
        </p:txBody>
      </p:sp>
    </p:spTree>
    <p:extLst>
      <p:ext uri="{BB962C8B-B14F-4D97-AF65-F5344CB8AC3E}">
        <p14:creationId xmlns:p14="http://schemas.microsoft.com/office/powerpoint/2010/main" val="3509534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A7E2386-619F-4A5A-AD65-2E3653CFE26B}" type="slidenum">
              <a:rPr lang="en-US" smtClean="0"/>
              <a:pPr eaLnBrk="1" hangingPunct="1"/>
              <a:t>48</a:t>
            </a:fld>
            <a:endParaRPr lang="en-US" smtClean="0"/>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In essence, error correction works by adding redundancy to the transmitted message. The redundancy makes it possible for the receiver to deduce what the original message was, even in the face of a certain level of error rate. In this section we look at a widely used form of error-correcting code known as a block error-correcting code. If wish to transmit blocks of data of length </a:t>
            </a:r>
            <a:r>
              <a:rPr lang="en-US" i="1" smtClean="0">
                <a:latin typeface="Times" pitchFamily="18" charset="0"/>
              </a:rPr>
              <a:t>k</a:t>
            </a:r>
            <a:r>
              <a:rPr lang="en-US" smtClean="0">
                <a:latin typeface="Times" pitchFamily="18" charset="0"/>
              </a:rPr>
              <a:t> bits, so map each </a:t>
            </a:r>
            <a:r>
              <a:rPr lang="en-US" i="1" smtClean="0">
                <a:latin typeface="Times" pitchFamily="18" charset="0"/>
              </a:rPr>
              <a:t>k</a:t>
            </a:r>
            <a:r>
              <a:rPr lang="en-US" smtClean="0">
                <a:latin typeface="Times" pitchFamily="18" charset="0"/>
              </a:rPr>
              <a:t>-bit sequence into a unique </a:t>
            </a:r>
            <a:r>
              <a:rPr lang="en-US" i="1" smtClean="0">
                <a:latin typeface="Times" pitchFamily="18" charset="0"/>
              </a:rPr>
              <a:t>n</a:t>
            </a:r>
            <a:r>
              <a:rPr lang="en-US" smtClean="0">
                <a:latin typeface="Times" pitchFamily="18" charset="0"/>
              </a:rPr>
              <a:t>-bit codeword, which differ significantly from each other. Typically, each valid codeword reproduces the original </a:t>
            </a:r>
            <a:r>
              <a:rPr lang="en-US" i="1" smtClean="0">
                <a:latin typeface="Times" pitchFamily="18" charset="0"/>
              </a:rPr>
              <a:t>k</a:t>
            </a:r>
            <a:r>
              <a:rPr lang="en-US" smtClean="0">
                <a:latin typeface="Times" pitchFamily="18" charset="0"/>
              </a:rPr>
              <a:t> data bits and adds to them (</a:t>
            </a:r>
            <a:r>
              <a:rPr lang="en-US" i="1" smtClean="0">
                <a:latin typeface="Times" pitchFamily="18" charset="0"/>
              </a:rPr>
              <a:t>n</a:t>
            </a:r>
            <a:r>
              <a:rPr lang="en-US" smtClean="0">
                <a:latin typeface="Times" pitchFamily="18" charset="0"/>
              </a:rPr>
              <a:t> – </a:t>
            </a:r>
            <a:r>
              <a:rPr lang="en-US" i="1" smtClean="0">
                <a:latin typeface="Times" pitchFamily="18" charset="0"/>
              </a:rPr>
              <a:t>k</a:t>
            </a:r>
            <a:r>
              <a:rPr lang="en-US" smtClean="0">
                <a:latin typeface="Times" pitchFamily="18" charset="0"/>
              </a:rPr>
              <a:t>) check bits to form the </a:t>
            </a:r>
            <a:r>
              <a:rPr lang="en-US" i="1" smtClean="0">
                <a:latin typeface="Times" pitchFamily="18" charset="0"/>
              </a:rPr>
              <a:t>n</a:t>
            </a:r>
            <a:r>
              <a:rPr lang="en-US" smtClean="0">
                <a:latin typeface="Times" pitchFamily="18" charset="0"/>
              </a:rPr>
              <a:t>-bit codeword. Then if an invalid codeword is received, assume the valid codeword is the one that is closest to it, and use the input bit sequence associated with it.</a:t>
            </a:r>
          </a:p>
          <a:p>
            <a:r>
              <a:rPr lang="en-US" smtClean="0">
                <a:latin typeface="Times" pitchFamily="18" charset="0"/>
              </a:rPr>
              <a:t>	The ratio of redundant bits to data bits, (</a:t>
            </a:r>
            <a:r>
              <a:rPr lang="en-US" i="1" smtClean="0">
                <a:latin typeface="Times" pitchFamily="18" charset="0"/>
              </a:rPr>
              <a:t>n</a:t>
            </a:r>
            <a:r>
              <a:rPr lang="en-US" smtClean="0">
                <a:latin typeface="Times" pitchFamily="18" charset="0"/>
              </a:rPr>
              <a:t> – </a:t>
            </a:r>
            <a:r>
              <a:rPr lang="en-US" i="1" smtClean="0">
                <a:latin typeface="Times" pitchFamily="18" charset="0"/>
              </a:rPr>
              <a:t>k</a:t>
            </a:r>
            <a:r>
              <a:rPr lang="en-US" smtClean="0">
                <a:latin typeface="Times" pitchFamily="18" charset="0"/>
              </a:rPr>
              <a:t>)/</a:t>
            </a:r>
            <a:r>
              <a:rPr lang="en-US" i="1" smtClean="0">
                <a:latin typeface="Times" pitchFamily="18" charset="0"/>
              </a:rPr>
              <a:t>k</a:t>
            </a:r>
            <a:r>
              <a:rPr lang="en-US" smtClean="0">
                <a:latin typeface="Times" pitchFamily="18" charset="0"/>
              </a:rPr>
              <a:t>, is called the </a:t>
            </a:r>
            <a:r>
              <a:rPr lang="en-US" b="1" smtClean="0">
                <a:latin typeface="Times" pitchFamily="18" charset="0"/>
              </a:rPr>
              <a:t>redundancy</a:t>
            </a:r>
            <a:r>
              <a:rPr lang="en-US" smtClean="0">
                <a:latin typeface="Times" pitchFamily="18" charset="0"/>
              </a:rPr>
              <a:t> of the code, and the ratio of data bits to total bits, </a:t>
            </a:r>
            <a:r>
              <a:rPr lang="en-US" i="1" smtClean="0">
                <a:latin typeface="Times" pitchFamily="18" charset="0"/>
              </a:rPr>
              <a:t>k</a:t>
            </a:r>
            <a:r>
              <a:rPr lang="en-US" smtClean="0">
                <a:latin typeface="Times" pitchFamily="18" charset="0"/>
              </a:rPr>
              <a:t>/</a:t>
            </a:r>
            <a:r>
              <a:rPr lang="en-US" i="1" smtClean="0">
                <a:latin typeface="Times" pitchFamily="18" charset="0"/>
              </a:rPr>
              <a:t>n</a:t>
            </a:r>
            <a:r>
              <a:rPr lang="en-US" smtClean="0">
                <a:latin typeface="Times" pitchFamily="18" charset="0"/>
              </a:rPr>
              <a:t>, is called the </a:t>
            </a:r>
            <a:r>
              <a:rPr lang="en-US" b="1" smtClean="0">
                <a:latin typeface="Times" pitchFamily="18" charset="0"/>
              </a:rPr>
              <a:t>code rate</a:t>
            </a:r>
            <a:r>
              <a:rPr lang="en-US" smtClean="0">
                <a:latin typeface="Times" pitchFamily="18" charset="0"/>
              </a:rPr>
              <a:t>. The code rate is a measure of how much additional bandwidth is required to carry data at the same data rate as without the code. For example, a code rate of 1/2 requires double the transmission capacity of an uncoded system to maintain the same data rate. </a:t>
            </a:r>
          </a:p>
        </p:txBody>
      </p:sp>
    </p:spTree>
    <p:extLst>
      <p:ext uri="{BB962C8B-B14F-4D97-AF65-F5344CB8AC3E}">
        <p14:creationId xmlns:p14="http://schemas.microsoft.com/office/powerpoint/2010/main" val="9822737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842DA78-6285-49A7-8ABE-66642AACC5E8}" type="slidenum">
              <a:rPr lang="en-US" smtClean="0"/>
              <a:pPr eaLnBrk="1" hangingPunct="1"/>
              <a:t>49</a:t>
            </a:fld>
            <a:endParaRPr lang="en-US"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latin typeface="Times" pitchFamily="18" charset="0"/>
            </a:endParaRPr>
          </a:p>
        </p:txBody>
      </p:sp>
    </p:spTree>
    <p:extLst>
      <p:ext uri="{BB962C8B-B14F-4D97-AF65-F5344CB8AC3E}">
        <p14:creationId xmlns:p14="http://schemas.microsoft.com/office/powerpoint/2010/main" val="2783751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A13955-F671-404C-8160-D661A666D27F}" type="slidenum">
              <a:rPr lang="en-US" smtClean="0"/>
              <a:pPr eaLnBrk="1" hangingPunct="1"/>
              <a:t>50</a:t>
            </a:fld>
            <a:endParaRPr lang="en-US" smtClean="0"/>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r>
              <a:rPr lang="en-US" dirty="0" smtClean="0">
                <a:latin typeface="Times" pitchFamily="18" charset="0"/>
              </a:rPr>
              <a:t>For a given frame of bits, additional bits that constitute an </a:t>
            </a:r>
            <a:r>
              <a:rPr lang="en-US" b="1" dirty="0" smtClean="0">
                <a:latin typeface="Times" pitchFamily="18" charset="0"/>
              </a:rPr>
              <a:t>error-detecting code</a:t>
            </a:r>
            <a:r>
              <a:rPr lang="en-US" dirty="0" smtClean="0">
                <a:latin typeface="Times" pitchFamily="18" charset="0"/>
              </a:rPr>
              <a:t> are added by the transmitter. This code is calculated as a function of the other transmitted bits. Typically, for a data block of </a:t>
            </a:r>
            <a:r>
              <a:rPr lang="en-US" i="1" dirty="0" smtClean="0">
                <a:latin typeface="Times" pitchFamily="18" charset="0"/>
              </a:rPr>
              <a:t>k</a:t>
            </a:r>
            <a:r>
              <a:rPr lang="en-US" dirty="0" smtClean="0">
                <a:latin typeface="Times" pitchFamily="18" charset="0"/>
              </a:rPr>
              <a:t> bits, the error-detecting algorithm yields an error-detecting code of </a:t>
            </a:r>
            <a:r>
              <a:rPr lang="en-US" i="1" dirty="0" smtClean="0">
                <a:latin typeface="Times" pitchFamily="18" charset="0"/>
              </a:rPr>
              <a:t>n</a:t>
            </a:r>
            <a:r>
              <a:rPr lang="en-US" dirty="0" smtClean="0">
                <a:latin typeface="Times" pitchFamily="18" charset="0"/>
              </a:rPr>
              <a:t> – </a:t>
            </a:r>
            <a:r>
              <a:rPr lang="en-US" i="1" dirty="0" smtClean="0">
                <a:latin typeface="Times" pitchFamily="18" charset="0"/>
              </a:rPr>
              <a:t>k</a:t>
            </a:r>
            <a:r>
              <a:rPr lang="en-US" dirty="0" smtClean="0">
                <a:latin typeface="Times" pitchFamily="18" charset="0"/>
              </a:rPr>
              <a:t> bits, where (</a:t>
            </a:r>
            <a:r>
              <a:rPr lang="en-US" i="1" dirty="0" smtClean="0">
                <a:latin typeface="Times" pitchFamily="18" charset="0"/>
              </a:rPr>
              <a:t>n</a:t>
            </a:r>
            <a:r>
              <a:rPr lang="en-US" dirty="0" smtClean="0">
                <a:latin typeface="Times" pitchFamily="18" charset="0"/>
              </a:rPr>
              <a:t> – </a:t>
            </a:r>
            <a:r>
              <a:rPr lang="en-US" i="1" dirty="0" smtClean="0">
                <a:latin typeface="Times" pitchFamily="18" charset="0"/>
              </a:rPr>
              <a:t>k</a:t>
            </a:r>
            <a:r>
              <a:rPr lang="en-US" dirty="0" smtClean="0">
                <a:latin typeface="Times" pitchFamily="18" charset="0"/>
              </a:rPr>
              <a:t>) &lt; </a:t>
            </a:r>
            <a:r>
              <a:rPr lang="en-US" i="1" dirty="0" smtClean="0">
                <a:latin typeface="Times" pitchFamily="18" charset="0"/>
              </a:rPr>
              <a:t>k</a:t>
            </a:r>
            <a:r>
              <a:rPr lang="en-US" dirty="0" smtClean="0">
                <a:latin typeface="Times" pitchFamily="18" charset="0"/>
              </a:rPr>
              <a:t>. The error-detecting code, also referred to as the </a:t>
            </a:r>
            <a:r>
              <a:rPr lang="en-US" b="1" dirty="0" smtClean="0">
                <a:latin typeface="Times" pitchFamily="18" charset="0"/>
              </a:rPr>
              <a:t>check bits</a:t>
            </a:r>
            <a:r>
              <a:rPr lang="en-US" dirty="0" smtClean="0">
                <a:latin typeface="Times" pitchFamily="18" charset="0"/>
              </a:rPr>
              <a:t>, is appended to the data block to produce a frame of </a:t>
            </a:r>
            <a:r>
              <a:rPr lang="en-US" i="1" dirty="0" smtClean="0">
                <a:latin typeface="Times" pitchFamily="18" charset="0"/>
              </a:rPr>
              <a:t>n</a:t>
            </a:r>
            <a:r>
              <a:rPr lang="en-US" dirty="0" smtClean="0">
                <a:latin typeface="Times" pitchFamily="18" charset="0"/>
              </a:rPr>
              <a:t> bits, which is then transmitted.  The receiver separates the incoming frame into the</a:t>
            </a:r>
            <a:r>
              <a:rPr lang="en-US" i="1" dirty="0" smtClean="0">
                <a:latin typeface="Times" pitchFamily="18" charset="0"/>
              </a:rPr>
              <a:t> k</a:t>
            </a:r>
            <a:r>
              <a:rPr lang="en-US" dirty="0" smtClean="0">
                <a:latin typeface="Times" pitchFamily="18" charset="0"/>
              </a:rPr>
              <a:t> bits of data and (</a:t>
            </a:r>
            <a:r>
              <a:rPr lang="en-US" i="1" dirty="0" smtClean="0">
                <a:latin typeface="Times" pitchFamily="18" charset="0"/>
              </a:rPr>
              <a:t>n</a:t>
            </a:r>
            <a:r>
              <a:rPr lang="en-US" dirty="0" smtClean="0">
                <a:latin typeface="Times" pitchFamily="18" charset="0"/>
              </a:rPr>
              <a:t> – </a:t>
            </a:r>
            <a:r>
              <a:rPr lang="en-US" i="1" dirty="0" smtClean="0">
                <a:latin typeface="Times" pitchFamily="18" charset="0"/>
              </a:rPr>
              <a:t>k</a:t>
            </a:r>
            <a:r>
              <a:rPr lang="en-US" dirty="0" smtClean="0">
                <a:latin typeface="Times" pitchFamily="18" charset="0"/>
              </a:rPr>
              <a:t>) bits of the error-detecting code. The receiver performs the same error-detecting calculation on the data bits and compares this value with the value of the incoming error-detecting code. A detected error occurs if and only if there is a mismatch. </a:t>
            </a:r>
          </a:p>
          <a:p>
            <a:endParaRPr lang="en-GB" dirty="0" smtClean="0">
              <a:latin typeface="Times" pitchFamily="18" charset="0"/>
            </a:endParaRPr>
          </a:p>
          <a:p>
            <a:pPr marL="228600" indent="-228600"/>
            <a:r>
              <a:rPr lang="en-US" dirty="0" smtClean="0"/>
              <a:t>Stallings DCC9e f</a:t>
            </a:r>
            <a:r>
              <a:rPr lang="en-US" dirty="0" smtClean="0">
                <a:latin typeface="Times" pitchFamily="18" charset="0"/>
              </a:rPr>
              <a:t>igure 6.7 shows in general how this is done. On the transmission end, each </a:t>
            </a:r>
            <a:r>
              <a:rPr lang="en-US" i="1" dirty="0" smtClean="0">
                <a:latin typeface="Times" pitchFamily="18" charset="0"/>
              </a:rPr>
              <a:t>k</a:t>
            </a:r>
            <a:r>
              <a:rPr lang="en-US" dirty="0" smtClean="0">
                <a:latin typeface="Times" pitchFamily="18" charset="0"/>
              </a:rPr>
              <a:t>-bit block of data is mapped into an </a:t>
            </a:r>
            <a:r>
              <a:rPr lang="en-US" i="1" dirty="0" smtClean="0">
                <a:latin typeface="Times" pitchFamily="18" charset="0"/>
              </a:rPr>
              <a:t>n</a:t>
            </a:r>
            <a:r>
              <a:rPr lang="en-US" dirty="0" smtClean="0">
                <a:latin typeface="Times" pitchFamily="18" charset="0"/>
              </a:rPr>
              <a:t>-bit block (</a:t>
            </a:r>
            <a:r>
              <a:rPr lang="en-US" i="1" dirty="0" smtClean="0">
                <a:latin typeface="Times" pitchFamily="18" charset="0"/>
              </a:rPr>
              <a:t>n</a:t>
            </a:r>
            <a:r>
              <a:rPr lang="en-US" dirty="0" smtClean="0">
                <a:latin typeface="Times" pitchFamily="18" charset="0"/>
              </a:rPr>
              <a:t> &gt; </a:t>
            </a:r>
            <a:r>
              <a:rPr lang="en-US" i="1" dirty="0" smtClean="0">
                <a:latin typeface="Times" pitchFamily="18" charset="0"/>
              </a:rPr>
              <a:t>k</a:t>
            </a:r>
            <a:r>
              <a:rPr lang="en-US" dirty="0" smtClean="0">
                <a:latin typeface="Times" pitchFamily="18" charset="0"/>
              </a:rPr>
              <a:t>) called a </a:t>
            </a:r>
            <a:r>
              <a:rPr lang="en-US" b="1" dirty="0" smtClean="0">
                <a:latin typeface="Times" pitchFamily="18" charset="0"/>
              </a:rPr>
              <a:t>codeword</a:t>
            </a:r>
            <a:r>
              <a:rPr lang="en-US" dirty="0" smtClean="0">
                <a:latin typeface="Times" pitchFamily="18" charset="0"/>
              </a:rPr>
              <a:t>, using an FEC (forward error correction) encoder. The codeword is then transmitted. During transmission, the signal is subject to impairments, which may produce bit errors in the signal. At the receiver, the incoming signal is demodulated to produce a bit string that is similar to the original codeword but may contain errors. This block is passed through an FEC decoder, with one of four possible outcomes:</a:t>
            </a:r>
          </a:p>
          <a:p>
            <a:pPr marL="228600" indent="-228600"/>
            <a:r>
              <a:rPr lang="en-US" b="1" dirty="0" smtClean="0">
                <a:latin typeface="Times" pitchFamily="18" charset="0"/>
              </a:rPr>
              <a:t>1.	</a:t>
            </a:r>
            <a:r>
              <a:rPr lang="en-US" dirty="0" smtClean="0">
                <a:latin typeface="Times" pitchFamily="18" charset="0"/>
              </a:rPr>
              <a:t>If there are no bit errors, the input to the FEC decoder is identical to the original codeword, and the decoder produces the original data block as output.</a:t>
            </a:r>
          </a:p>
          <a:p>
            <a:pPr marL="228600" indent="-228600"/>
            <a:r>
              <a:rPr lang="en-US" b="1" dirty="0" smtClean="0">
                <a:latin typeface="Times" pitchFamily="18" charset="0"/>
              </a:rPr>
              <a:t>2.	</a:t>
            </a:r>
            <a:r>
              <a:rPr lang="en-US" dirty="0" smtClean="0">
                <a:latin typeface="Times" pitchFamily="18" charset="0"/>
              </a:rPr>
              <a:t>For certain error patterns, it is possible for the decoder to detect and correct those errors, the FEC decoder is able to map this block into the original data block.</a:t>
            </a:r>
          </a:p>
          <a:p>
            <a:pPr marL="228600" indent="-228600"/>
            <a:r>
              <a:rPr lang="en-US" b="1" dirty="0" smtClean="0">
                <a:latin typeface="Times" pitchFamily="18" charset="0"/>
              </a:rPr>
              <a:t>3.	</a:t>
            </a:r>
            <a:r>
              <a:rPr lang="en-US" dirty="0" smtClean="0">
                <a:latin typeface="Times" pitchFamily="18" charset="0"/>
              </a:rPr>
              <a:t>For certain error patterns, the decoder can detect but not correct the errors, the decoder simply reports an uncorrectable error.</a:t>
            </a:r>
          </a:p>
          <a:p>
            <a:pPr marL="228600" indent="-228600">
              <a:buFont typeface="Times" pitchFamily="18" charset="0"/>
              <a:buAutoNum type="arabicPeriod" startAt="4"/>
            </a:pPr>
            <a:r>
              <a:rPr lang="en-US" dirty="0" smtClean="0">
                <a:latin typeface="Times" pitchFamily="18" charset="0"/>
              </a:rPr>
              <a:t> For certain, typically rare, error patterns, the decoder does not detect that any errors have occurred and maps the incoming</a:t>
            </a:r>
            <a:r>
              <a:rPr lang="en-US" i="1" dirty="0" smtClean="0">
                <a:latin typeface="Times" pitchFamily="18" charset="0"/>
              </a:rPr>
              <a:t> </a:t>
            </a:r>
            <a:r>
              <a:rPr lang="en-US" dirty="0" smtClean="0">
                <a:latin typeface="Times" pitchFamily="18" charset="0"/>
              </a:rPr>
              <a:t>data block into a block different from the original.</a:t>
            </a:r>
          </a:p>
          <a:p>
            <a:pPr marL="228600" indent="-228600">
              <a:buFont typeface="Times" pitchFamily="18" charset="0"/>
              <a:buNone/>
            </a:pPr>
            <a:endParaRPr lang="en-US" dirty="0" smtClean="0">
              <a:latin typeface="Times" pitchFamily="18" charset="0"/>
            </a:endParaRPr>
          </a:p>
          <a:p>
            <a:endParaRPr lang="en-US" dirty="0" smtClean="0">
              <a:latin typeface="Times" pitchFamily="18" charset="0"/>
            </a:endParaRPr>
          </a:p>
        </p:txBody>
      </p:sp>
    </p:spTree>
    <p:extLst>
      <p:ext uri="{BB962C8B-B14F-4D97-AF65-F5344CB8AC3E}">
        <p14:creationId xmlns:p14="http://schemas.microsoft.com/office/powerpoint/2010/main" val="33430387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52</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1546087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99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2C00A0-0349-4ABE-86BF-247AC0A5A7FE}" type="slidenum">
              <a:rPr lang="en-GB" smtClean="0"/>
              <a:pPr eaLnBrk="1" hangingPunct="1"/>
              <a:t>53</a:t>
            </a:fld>
            <a:endParaRPr lang="en-GB" smtClean="0"/>
          </a:p>
        </p:txBody>
      </p:sp>
    </p:spTree>
    <p:extLst>
      <p:ext uri="{BB962C8B-B14F-4D97-AF65-F5344CB8AC3E}">
        <p14:creationId xmlns:p14="http://schemas.microsoft.com/office/powerpoint/2010/main" val="307546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Times" pitchFamily="18" charset="0"/>
              </a:rPr>
              <a:t>In digital transmission systems, an error occurs when a bit is altered between transmission and reception; that is, a binary 1 is transmitted and a binary 0 is received, or a binary 0 is transmitted and a binary 1 is received. Two general types of errors can occur: single-bit errors and burst errors. </a:t>
            </a:r>
          </a:p>
          <a:p>
            <a:endParaRPr lang="en-US" dirty="0" smtClean="0">
              <a:latin typeface="Times" pitchFamily="18" charset="0"/>
            </a:endParaRPr>
          </a:p>
          <a:p>
            <a:r>
              <a:rPr lang="en-US" dirty="0" smtClean="0">
                <a:latin typeface="Times" pitchFamily="18" charset="0"/>
              </a:rPr>
              <a:t>A single-bit error is an isolated error condition that alters one bit but does not affect nearby bits. A single-bit error can occur in the presence of white noise, when a slight random deterioration of the signal-to-noise ratio is sufficient to confuse the receiver's decision of a single bit. </a:t>
            </a:r>
          </a:p>
          <a:p>
            <a:endParaRPr lang="en-US" dirty="0" smtClean="0">
              <a:latin typeface="Times" pitchFamily="18" charset="0"/>
            </a:endParaRPr>
          </a:p>
          <a:p>
            <a:r>
              <a:rPr lang="en-US" dirty="0" smtClean="0">
                <a:latin typeface="Times" pitchFamily="18" charset="0"/>
              </a:rPr>
              <a:t>A burst error of length </a:t>
            </a:r>
            <a:r>
              <a:rPr lang="en-US" i="1" dirty="0" smtClean="0">
                <a:latin typeface="Times" pitchFamily="18" charset="0"/>
              </a:rPr>
              <a:t>B</a:t>
            </a:r>
            <a:r>
              <a:rPr lang="en-US" dirty="0" smtClean="0">
                <a:latin typeface="Times" pitchFamily="18" charset="0"/>
              </a:rPr>
              <a:t> is a contiguous sequence of </a:t>
            </a:r>
            <a:r>
              <a:rPr lang="en-US" i="1" dirty="0" smtClean="0">
                <a:latin typeface="Times" pitchFamily="18" charset="0"/>
              </a:rPr>
              <a:t>B</a:t>
            </a:r>
            <a:r>
              <a:rPr lang="en-US" dirty="0" smtClean="0">
                <a:latin typeface="Times" pitchFamily="18" charset="0"/>
              </a:rPr>
              <a:t> bits in which the first and last bits and any number of intermediate bits are received in error. Burst errors are more common and more difficult to deal with. Burst errors can be caused by impulse noise,  and by fading in a mobile wireless environment. Note that the effects of burst errors are greater at higher data rates.</a:t>
            </a:r>
          </a:p>
          <a:p>
            <a:endParaRPr lang="en-US" dirty="0" smtClean="0">
              <a:latin typeface="Times" pitchFamily="18" charset="0"/>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05C655-B7B9-45D9-90C1-5AF9F6FDB65C}" type="slidenum">
              <a:rPr lang="en-GB" smtClean="0"/>
              <a:pPr eaLnBrk="1" hangingPunct="1"/>
              <a:t>6</a:t>
            </a:fld>
            <a:endParaRPr lang="en-GB" smtClean="0"/>
          </a:p>
        </p:txBody>
      </p:sp>
    </p:spTree>
    <p:extLst>
      <p:ext uri="{BB962C8B-B14F-4D97-AF65-F5344CB8AC3E}">
        <p14:creationId xmlns:p14="http://schemas.microsoft.com/office/powerpoint/2010/main" val="2203191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mtClean="0"/>
              <a:t>The Hamming Distance is a characteristic of the code.</a:t>
            </a: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3A65406-FFD3-42DB-8C22-954430B3FDEF}" type="slidenum">
              <a:rPr lang="en-GB" smtClean="0"/>
              <a:pPr eaLnBrk="1" hangingPunct="1"/>
              <a:t>54</a:t>
            </a:fld>
            <a:endParaRPr lang="en-GB" smtClean="0"/>
          </a:p>
        </p:txBody>
      </p:sp>
    </p:spTree>
    <p:extLst>
      <p:ext uri="{BB962C8B-B14F-4D97-AF65-F5344CB8AC3E}">
        <p14:creationId xmlns:p14="http://schemas.microsoft.com/office/powerpoint/2010/main" val="2348234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D7FA64-A918-4C9F-BDC7-85602579EBC1}" type="slidenum">
              <a:rPr lang="en-GB" smtClean="0"/>
              <a:pPr eaLnBrk="1" hangingPunct="1"/>
              <a:t>55</a:t>
            </a:fld>
            <a:endParaRPr lang="en-GB" smtClean="0"/>
          </a:p>
        </p:txBody>
      </p:sp>
    </p:spTree>
    <p:extLst>
      <p:ext uri="{BB962C8B-B14F-4D97-AF65-F5344CB8AC3E}">
        <p14:creationId xmlns:p14="http://schemas.microsoft.com/office/powerpoint/2010/main" val="34745831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7FABEB8-5827-4BC8-AD45-57B439B614C0}" type="slidenum">
              <a:rPr lang="en-GB" smtClean="0"/>
              <a:pPr eaLnBrk="1" hangingPunct="1"/>
              <a:t>56</a:t>
            </a:fld>
            <a:endParaRPr lang="en-GB" smtClean="0"/>
          </a:p>
        </p:txBody>
      </p:sp>
    </p:spTree>
    <p:extLst>
      <p:ext uri="{BB962C8B-B14F-4D97-AF65-F5344CB8AC3E}">
        <p14:creationId xmlns:p14="http://schemas.microsoft.com/office/powerpoint/2010/main" val="5897004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57</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16762257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394324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latin typeface="Times" pitchFamily="18" charset="0"/>
              </a:rPr>
              <a:t>In digital transmission systems, an error occurs when a bit is altered between transmission and reception; that is, a binary 1 is transmitted and a binary 0 is received, or a binary 0 is transmitted and a binary 1 is received. Two general types of errors can occur: single-bit errors and burst errors. </a:t>
            </a:r>
          </a:p>
          <a:p>
            <a:endParaRPr lang="en-US" smtClean="0">
              <a:latin typeface="Times" pitchFamily="18" charset="0"/>
            </a:endParaRPr>
          </a:p>
          <a:p>
            <a:r>
              <a:rPr lang="en-US" smtClean="0">
                <a:latin typeface="Times" pitchFamily="18" charset="0"/>
              </a:rPr>
              <a:t>A single-bit error is an isolated error condition that alters one bit but does not affect nearby bits. A single-bit error can occur in the presence of white noise, when a slight random deterioration of the signal-to-noise ratio is sufficient to confuse the receiver's decision of a single bit. </a:t>
            </a:r>
          </a:p>
          <a:p>
            <a:endParaRPr lang="en-US" smtClean="0">
              <a:latin typeface="Times" pitchFamily="18" charset="0"/>
            </a:endParaRPr>
          </a:p>
          <a:p>
            <a:r>
              <a:rPr lang="en-US" smtClean="0">
                <a:latin typeface="Times" pitchFamily="18" charset="0"/>
              </a:rPr>
              <a:t>A burst error of length </a:t>
            </a:r>
            <a:r>
              <a:rPr lang="en-US" i="1" smtClean="0">
                <a:latin typeface="Times" pitchFamily="18" charset="0"/>
              </a:rPr>
              <a:t>B</a:t>
            </a:r>
            <a:r>
              <a:rPr lang="en-US" smtClean="0">
                <a:latin typeface="Times" pitchFamily="18" charset="0"/>
              </a:rPr>
              <a:t> is a contiguous sequence of </a:t>
            </a:r>
            <a:r>
              <a:rPr lang="en-US" i="1" smtClean="0">
                <a:latin typeface="Times" pitchFamily="18" charset="0"/>
              </a:rPr>
              <a:t>B</a:t>
            </a:r>
            <a:r>
              <a:rPr lang="en-US" smtClean="0">
                <a:latin typeface="Times" pitchFamily="18" charset="0"/>
              </a:rPr>
              <a:t> bits in which the first and last bits and any number of intermediate bits are received in error. Burst errors are more common and more difficult to deal with. Burst errors can be caused by impulse noise,  and by fading in a mobile wireless environment. Note that the effects of burst errors are greater at higher data rates.</a:t>
            </a:r>
          </a:p>
          <a:p>
            <a:endParaRPr lang="en-US" smtClean="0">
              <a:latin typeface="Times" pitchFamily="18" charset="0"/>
            </a:endParaRP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F4D18C-D209-46D4-BA95-3A442634EE03}" type="slidenum">
              <a:rPr lang="en-GB" smtClean="0"/>
              <a:pPr eaLnBrk="1" hangingPunct="1"/>
              <a:t>7</a:t>
            </a:fld>
            <a:endParaRPr lang="en-GB" smtClean="0"/>
          </a:p>
        </p:txBody>
      </p:sp>
    </p:spTree>
    <p:extLst>
      <p:ext uri="{BB962C8B-B14F-4D97-AF65-F5344CB8AC3E}">
        <p14:creationId xmlns:p14="http://schemas.microsoft.com/office/powerpoint/2010/main" val="17003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4021459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9</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dirty="0" smtClean="0"/>
          </a:p>
        </p:txBody>
      </p:sp>
    </p:spTree>
    <p:extLst>
      <p:ext uri="{BB962C8B-B14F-4D97-AF65-F5344CB8AC3E}">
        <p14:creationId xmlns:p14="http://schemas.microsoft.com/office/powerpoint/2010/main" val="3902509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32EAE6-58B9-4617-99C1-3925EA5D582D}" type="slidenum">
              <a:rPr lang="en-US" smtClean="0"/>
              <a:pPr eaLnBrk="1" hangingPunct="1"/>
              <a:t>10</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mtClean="0"/>
              <a:t>Cable shielding is usually braided strands of metal (copper, aluminium etc), covered with a jacket. The shield acts as a Faraday Cage to reduce electrical noise and electromagnetic radiation from interfering with other devices.</a:t>
            </a:r>
          </a:p>
        </p:txBody>
      </p:sp>
    </p:spTree>
    <p:extLst>
      <p:ext uri="{BB962C8B-B14F-4D97-AF65-F5344CB8AC3E}">
        <p14:creationId xmlns:p14="http://schemas.microsoft.com/office/powerpoint/2010/main" val="203704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902891A4-0373-4BFF-BA25-0F7A42DECAEB}" type="slidenum">
              <a:rPr lang="en-GB"/>
              <a:pPr>
                <a:defRPr/>
              </a:pPr>
              <a:t>‹#›</a:t>
            </a:fld>
            <a:endParaRPr lang="en-GB"/>
          </a:p>
        </p:txBody>
      </p:sp>
    </p:spTree>
    <p:extLst>
      <p:ext uri="{BB962C8B-B14F-4D97-AF65-F5344CB8AC3E}">
        <p14:creationId xmlns:p14="http://schemas.microsoft.com/office/powerpoint/2010/main" val="59680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DBEB85D3-EA0E-4541-843F-0EBF2FB283D4}" type="slidenum">
              <a:rPr lang="en-GB"/>
              <a:pPr>
                <a:defRPr/>
              </a:pPr>
              <a:t>‹#›</a:t>
            </a:fld>
            <a:endParaRPr lang="en-GB"/>
          </a:p>
        </p:txBody>
      </p:sp>
    </p:spTree>
    <p:extLst>
      <p:ext uri="{BB962C8B-B14F-4D97-AF65-F5344CB8AC3E}">
        <p14:creationId xmlns:p14="http://schemas.microsoft.com/office/powerpoint/2010/main" val="161419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12"/>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46496AA-15E6-4FF9-AB2D-101381840357}" type="slidenum">
              <a:rPr lang="en-GB"/>
              <a:pPr>
                <a:defRPr/>
              </a:pPr>
              <a:t>‹#›</a:t>
            </a:fld>
            <a:endParaRPr lang="en-GB"/>
          </a:p>
        </p:txBody>
      </p:sp>
    </p:spTree>
    <p:extLst>
      <p:ext uri="{BB962C8B-B14F-4D97-AF65-F5344CB8AC3E}">
        <p14:creationId xmlns:p14="http://schemas.microsoft.com/office/powerpoint/2010/main" val="261935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B27779E5-241B-462A-BB73-0206CA52BF52}" type="slidenum">
              <a:rPr lang="en-GB"/>
              <a:pPr>
                <a:defRPr/>
              </a:pPr>
              <a:t>‹#›</a:t>
            </a:fld>
            <a:endParaRPr lang="en-GB"/>
          </a:p>
        </p:txBody>
      </p:sp>
    </p:spTree>
    <p:extLst>
      <p:ext uri="{BB962C8B-B14F-4D97-AF65-F5344CB8AC3E}">
        <p14:creationId xmlns:p14="http://schemas.microsoft.com/office/powerpoint/2010/main" val="4948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E96812A2-F018-40D7-B313-D44E10F1BA59}" type="slidenum">
              <a:rPr lang="en-GB"/>
              <a:pPr>
                <a:defRPr/>
              </a:pPr>
              <a:t>‹#›</a:t>
            </a:fld>
            <a:endParaRPr lang="en-GB"/>
          </a:p>
        </p:txBody>
      </p:sp>
    </p:spTree>
    <p:extLst>
      <p:ext uri="{BB962C8B-B14F-4D97-AF65-F5344CB8AC3E}">
        <p14:creationId xmlns:p14="http://schemas.microsoft.com/office/powerpoint/2010/main" val="212008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214362CB-494F-43A7-9E70-F4FF0285D4CC}" type="slidenum">
              <a:rPr lang="en-GB"/>
              <a:pPr>
                <a:defRPr/>
              </a:pPr>
              <a:t>‹#›</a:t>
            </a:fld>
            <a:endParaRPr lang="en-GB"/>
          </a:p>
        </p:txBody>
      </p:sp>
    </p:spTree>
    <p:extLst>
      <p:ext uri="{BB962C8B-B14F-4D97-AF65-F5344CB8AC3E}">
        <p14:creationId xmlns:p14="http://schemas.microsoft.com/office/powerpoint/2010/main" val="1384439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957D679D-C178-4C42-8AAA-CB76B87964A3}" type="slidenum">
              <a:rPr lang="en-GB"/>
              <a:pPr>
                <a:defRPr/>
              </a:pPr>
              <a:t>‹#›</a:t>
            </a:fld>
            <a:endParaRPr lang="en-GB"/>
          </a:p>
        </p:txBody>
      </p:sp>
    </p:spTree>
    <p:extLst>
      <p:ext uri="{BB962C8B-B14F-4D97-AF65-F5344CB8AC3E}">
        <p14:creationId xmlns:p14="http://schemas.microsoft.com/office/powerpoint/2010/main" val="354296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p>
        </p:txBody>
      </p:sp>
      <p:sp>
        <p:nvSpPr>
          <p:cNvPr id="8" name="Footer Placeholder 2"/>
          <p:cNvSpPr>
            <a:spLocks noGrp="1"/>
          </p:cNvSpPr>
          <p:nvPr>
            <p:ph type="ftr" sz="quarter" idx="11"/>
          </p:nvPr>
        </p:nvSpPr>
        <p:spPr/>
        <p:txBody>
          <a:bodyPr/>
          <a:lstStyle>
            <a:lvl1pPr>
              <a:defRPr/>
            </a:lvl1pPr>
          </a:lstStyle>
          <a:p>
            <a:pPr>
              <a:defRPr/>
            </a:pPr>
            <a:endParaRPr lang="en-GB"/>
          </a:p>
        </p:txBody>
      </p:sp>
      <p:sp>
        <p:nvSpPr>
          <p:cNvPr id="9" name="Slide Number Placeholder 22"/>
          <p:cNvSpPr>
            <a:spLocks noGrp="1"/>
          </p:cNvSpPr>
          <p:nvPr>
            <p:ph type="sldNum" sz="quarter" idx="12"/>
          </p:nvPr>
        </p:nvSpPr>
        <p:spPr/>
        <p:txBody>
          <a:bodyPr/>
          <a:lstStyle>
            <a:lvl1pPr>
              <a:defRPr/>
            </a:lvl1pPr>
          </a:lstStyle>
          <a:p>
            <a:pPr>
              <a:defRPr/>
            </a:pPr>
            <a:fld id="{DC826EE6-F28A-487A-96BE-6D562827A585}" type="slidenum">
              <a:rPr lang="en-GB"/>
              <a:pPr>
                <a:defRPr/>
              </a:pPr>
              <a:t>‹#›</a:t>
            </a:fld>
            <a:endParaRPr lang="en-GB"/>
          </a:p>
        </p:txBody>
      </p:sp>
    </p:spTree>
    <p:extLst>
      <p:ext uri="{BB962C8B-B14F-4D97-AF65-F5344CB8AC3E}">
        <p14:creationId xmlns:p14="http://schemas.microsoft.com/office/powerpoint/2010/main" val="223671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GB"/>
          </a:p>
        </p:txBody>
      </p:sp>
      <p:sp>
        <p:nvSpPr>
          <p:cNvPr id="5" name="Footer Placeholder 3"/>
          <p:cNvSpPr>
            <a:spLocks noGrp="1"/>
          </p:cNvSpPr>
          <p:nvPr>
            <p:ph type="ftr" sz="quarter" idx="11"/>
          </p:nvPr>
        </p:nvSpPr>
        <p:spPr/>
        <p:txBody>
          <a:bodyPr/>
          <a:lstStyle>
            <a:lvl1pPr>
              <a:defRPr/>
            </a:lvl1pPr>
          </a:lstStyle>
          <a:p>
            <a:pPr>
              <a:defRPr/>
            </a:pPr>
            <a:endParaRPr lang="en-GB"/>
          </a:p>
        </p:txBody>
      </p:sp>
      <p:sp>
        <p:nvSpPr>
          <p:cNvPr id="6" name="Slide Number Placeholder 4"/>
          <p:cNvSpPr>
            <a:spLocks noGrp="1"/>
          </p:cNvSpPr>
          <p:nvPr>
            <p:ph type="sldNum" sz="quarter" idx="12"/>
          </p:nvPr>
        </p:nvSpPr>
        <p:spPr/>
        <p:txBody>
          <a:bodyPr/>
          <a:lstStyle>
            <a:lvl1pPr>
              <a:defRPr/>
            </a:lvl1pPr>
          </a:lstStyle>
          <a:p>
            <a:pPr>
              <a:defRPr/>
            </a:pPr>
            <a:fld id="{2562E18B-350F-419F-965E-4134B4A87F7C}" type="slidenum">
              <a:rPr lang="en-GB"/>
              <a:pPr>
                <a:defRPr/>
              </a:pPr>
              <a:t>‹#›</a:t>
            </a:fld>
            <a:endParaRPr lang="en-GB"/>
          </a:p>
        </p:txBody>
      </p:sp>
    </p:spTree>
    <p:extLst>
      <p:ext uri="{BB962C8B-B14F-4D97-AF65-F5344CB8AC3E}">
        <p14:creationId xmlns:p14="http://schemas.microsoft.com/office/powerpoint/2010/main" val="244408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3"/>
          <p:cNvSpPr>
            <a:spLocks noGrp="1"/>
          </p:cNvSpPr>
          <p:nvPr>
            <p:ph type="sldNum" sz="quarter" idx="12"/>
          </p:nvPr>
        </p:nvSpPr>
        <p:spPr/>
        <p:txBody>
          <a:bodyPr/>
          <a:lstStyle>
            <a:lvl1pPr>
              <a:defRPr/>
            </a:lvl1pPr>
          </a:lstStyle>
          <a:p>
            <a:pPr>
              <a:defRPr/>
            </a:pPr>
            <a:fld id="{9AE9F5C4-21CE-4293-A28A-8EC342B17B09}" type="slidenum">
              <a:rPr lang="en-GB"/>
              <a:pPr>
                <a:defRPr/>
              </a:pPr>
              <a:t>‹#›</a:t>
            </a:fld>
            <a:endParaRPr lang="en-GB"/>
          </a:p>
        </p:txBody>
      </p:sp>
    </p:spTree>
    <p:extLst>
      <p:ext uri="{BB962C8B-B14F-4D97-AF65-F5344CB8AC3E}">
        <p14:creationId xmlns:p14="http://schemas.microsoft.com/office/powerpoint/2010/main" val="33538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6" name="Straight Connector 11"/>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571242AA-65DF-4B43-B9D9-8B9428250D42}" type="slidenum">
              <a:rPr lang="en-GB"/>
              <a:pPr>
                <a:defRPr/>
              </a:pPr>
              <a:t>‹#›</a:t>
            </a:fld>
            <a:endParaRPr lang="en-GB"/>
          </a:p>
        </p:txBody>
      </p:sp>
    </p:spTree>
    <p:extLst>
      <p:ext uri="{BB962C8B-B14F-4D97-AF65-F5344CB8AC3E}">
        <p14:creationId xmlns:p14="http://schemas.microsoft.com/office/powerpoint/2010/main" val="106460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A5FF4AA9-E79F-4301-B331-E096F67B2703}" type="slidenum">
              <a:rPr lang="en-GB"/>
              <a:pPr>
                <a:defRPr/>
              </a:pPr>
              <a:t>‹#›</a:t>
            </a:fld>
            <a:endParaRPr lang="en-GB"/>
          </a:p>
        </p:txBody>
      </p:sp>
    </p:spTree>
    <p:extLst>
      <p:ext uri="{BB962C8B-B14F-4D97-AF65-F5344CB8AC3E}">
        <p14:creationId xmlns:p14="http://schemas.microsoft.com/office/powerpoint/2010/main" val="192579084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endParaRPr lang="en-GB"/>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fld id="{346390D4-A5FC-4588-89A4-D0537E821E41}" type="slidenum">
              <a:rPr lang="en-GB"/>
              <a:pPr>
                <a:defRPr/>
              </a:pPr>
              <a:t>‹#›</a:t>
            </a:fld>
            <a:endParaRPr lang="en-GB"/>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65" r:id="rId1"/>
    <p:sldLayoutId id="2147484060" r:id="rId2"/>
    <p:sldLayoutId id="2147484066" r:id="rId3"/>
    <p:sldLayoutId id="2147484061" r:id="rId4"/>
    <p:sldLayoutId id="2147484062" r:id="rId5"/>
    <p:sldLayoutId id="2147484067" r:id="rId6"/>
    <p:sldLayoutId id="2147484068" r:id="rId7"/>
    <p:sldLayoutId id="2147484069" r:id="rId8"/>
    <p:sldLayoutId id="2147484070" r:id="rId9"/>
    <p:sldLayoutId id="2147484063" r:id="rId10"/>
    <p:sldLayoutId id="2147484071" r:id="rId11"/>
    <p:sldLayoutId id="2147484064" r:id="rId12"/>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1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219200" y="3733800"/>
            <a:ext cx="6858000" cy="1219200"/>
          </a:xfrm>
        </p:spPr>
        <p:txBody>
          <a:bodyPr>
            <a:normAutofit fontScale="90000"/>
          </a:bodyPr>
          <a:lstStyle/>
          <a:p>
            <a:pPr eaLnBrk="1" hangingPunct="1">
              <a:defRPr/>
            </a:pPr>
            <a:r>
              <a:rPr lang="en-GB" sz="3000" dirty="0" smtClean="0"/>
              <a:t>1587: COMMUNICATION SYSTEMS 1</a:t>
            </a:r>
            <a:r>
              <a:rPr lang="en-GB" sz="2200" dirty="0" smtClean="0"/>
              <a:t/>
            </a:r>
            <a:br>
              <a:rPr lang="en-GB" sz="2200" dirty="0" smtClean="0"/>
            </a:br>
            <a:r>
              <a:rPr lang="en-GB" sz="3100" b="1" dirty="0" smtClean="0"/>
              <a:t>Error detection and control</a:t>
            </a:r>
            <a:endParaRPr lang="en-GB" sz="3100" dirty="0" smtClean="0"/>
          </a:p>
        </p:txBody>
      </p:sp>
      <p:sp>
        <p:nvSpPr>
          <p:cNvPr id="4" name="Rectangle 6"/>
          <p:cNvSpPr txBox="1">
            <a:spLocks noChangeArrowheads="1"/>
          </p:cNvSpPr>
          <p:nvPr/>
        </p:nvSpPr>
        <p:spPr>
          <a:xfrm>
            <a:off x="914400" y="5181600"/>
            <a:ext cx="7315200" cy="4572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400" dirty="0">
                <a:solidFill>
                  <a:schemeClr val="tx2"/>
                </a:solidFill>
                <a:latin typeface="+mj-lt"/>
                <a:ea typeface="+mj-ea"/>
                <a:cs typeface="+mj-cs"/>
              </a:rPr>
              <a:t>Dr. George </a:t>
            </a:r>
            <a:r>
              <a:rPr lang="en-GB" sz="2400" dirty="0" err="1">
                <a:solidFill>
                  <a:schemeClr val="tx2"/>
                </a:solidFill>
                <a:latin typeface="+mj-lt"/>
                <a:ea typeface="+mj-ea"/>
                <a:cs typeface="+mj-cs"/>
              </a:rPr>
              <a:t>Loukas</a:t>
            </a:r>
            <a:endParaRPr lang="en-GB" sz="2400" dirty="0">
              <a:solidFill>
                <a:schemeClr val="tx2"/>
              </a:solidFill>
              <a:latin typeface="+mj-lt"/>
              <a:ea typeface="+mj-ea"/>
              <a:cs typeface="+mj-cs"/>
            </a:endParaRPr>
          </a:p>
        </p:txBody>
      </p:sp>
      <p:sp>
        <p:nvSpPr>
          <p:cNvPr id="5" name="Rectangle 6"/>
          <p:cNvSpPr txBox="1">
            <a:spLocks noChangeArrowheads="1"/>
          </p:cNvSpPr>
          <p:nvPr/>
        </p:nvSpPr>
        <p:spPr>
          <a:xfrm>
            <a:off x="1219200" y="6172200"/>
            <a:ext cx="7315200" cy="5334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000" dirty="0">
                <a:solidFill>
                  <a:schemeClr val="tx2"/>
                </a:solidFill>
                <a:latin typeface="+mj-lt"/>
                <a:ea typeface="+mj-ea"/>
                <a:cs typeface="+mj-cs"/>
              </a:rPr>
              <a:t>University of Greenwich, </a:t>
            </a:r>
            <a:r>
              <a:rPr lang="en-GB" sz="2000" dirty="0" smtClean="0">
                <a:solidFill>
                  <a:schemeClr val="tx2"/>
                </a:solidFill>
                <a:latin typeface="+mj-lt"/>
                <a:ea typeface="+mj-ea"/>
                <a:cs typeface="+mj-cs"/>
              </a:rPr>
              <a:t>2015-2016</a:t>
            </a:r>
            <a:endParaRPr lang="en-GB" sz="20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en-US" smtClean="0"/>
              <a:t>Error Prevention</a:t>
            </a:r>
          </a:p>
        </p:txBody>
      </p:sp>
      <p:sp>
        <p:nvSpPr>
          <p:cNvPr id="5" name="Rounded Rectangle 4"/>
          <p:cNvSpPr/>
          <p:nvPr/>
        </p:nvSpPr>
        <p:spPr>
          <a:xfrm>
            <a:off x="838200" y="1409700"/>
            <a:ext cx="2743200" cy="1600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4000" dirty="0" smtClean="0"/>
              <a:t>PREVENT</a:t>
            </a:r>
            <a:endParaRPr lang="en-US" sz="4000" dirty="0"/>
          </a:p>
        </p:txBody>
      </p:sp>
      <p:sp>
        <p:nvSpPr>
          <p:cNvPr id="6" name="Rounded Rectangle 5"/>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7" name="Rounded Rectangle 6"/>
          <p:cNvSpPr/>
          <p:nvPr/>
        </p:nvSpPr>
        <p:spPr>
          <a:xfrm>
            <a:off x="5105400" y="4000500"/>
            <a:ext cx="28194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CONTROL</a:t>
            </a:r>
            <a:endParaRPr lang="en-US" sz="4000" dirty="0"/>
          </a:p>
        </p:txBody>
      </p:sp>
      <p:sp>
        <p:nvSpPr>
          <p:cNvPr id="2" name="Content Placeholder 1"/>
          <p:cNvSpPr>
            <a:spLocks noGrp="1"/>
          </p:cNvSpPr>
          <p:nvPr>
            <p:ph sz="quarter" idx="1"/>
          </p:nvPr>
        </p:nvSpPr>
        <p:spPr>
          <a:xfrm>
            <a:off x="685800" y="3200400"/>
            <a:ext cx="6553200" cy="3048000"/>
          </a:xfrm>
        </p:spPr>
        <p:style>
          <a:lnRef idx="2">
            <a:schemeClr val="accent6"/>
          </a:lnRef>
          <a:fillRef idx="1">
            <a:schemeClr val="lt1"/>
          </a:fillRef>
          <a:effectRef idx="0">
            <a:schemeClr val="accent6"/>
          </a:effectRef>
          <a:fontRef idx="minor">
            <a:schemeClr val="dk1"/>
          </a:fontRef>
        </p:style>
        <p:txBody>
          <a:bodyPr wrap="square" anchor="ctr" anchorCtr="0">
            <a:normAutofit/>
          </a:bodyPr>
          <a:lstStyle/>
          <a:p>
            <a:pPr eaLnBrk="1" hangingPunct="1">
              <a:buNone/>
            </a:pPr>
            <a:r>
              <a:rPr kumimoji="1" lang="en-US" sz="2400" dirty="0">
                <a:latin typeface="Times New Roman" pitchFamily="18" charset="0"/>
                <a:cs typeface="Times New Roman" pitchFamily="18" charset="0"/>
              </a:rPr>
              <a:t>Examples of </a:t>
            </a:r>
            <a:r>
              <a:rPr kumimoji="1" lang="en-US" sz="2400" dirty="0" smtClean="0">
                <a:latin typeface="Times New Roman" pitchFamily="18" charset="0"/>
                <a:cs typeface="Times New Roman" pitchFamily="18" charset="0"/>
              </a:rPr>
              <a:t>preventive actions: </a:t>
            </a:r>
          </a:p>
          <a:p>
            <a:pPr eaLnBrk="1" hangingPunct="1"/>
            <a:r>
              <a:rPr kumimoji="1" lang="en-US" sz="2400" dirty="0" smtClean="0">
                <a:latin typeface="Times New Roman" pitchFamily="18" charset="0"/>
                <a:cs typeface="Times New Roman" pitchFamily="18" charset="0"/>
              </a:rPr>
              <a:t>Replace older equipment</a:t>
            </a:r>
          </a:p>
          <a:p>
            <a:pPr eaLnBrk="1" hangingPunct="1"/>
            <a:r>
              <a:rPr kumimoji="1" lang="en-US" sz="2400" dirty="0">
                <a:latin typeface="Times New Roman" pitchFamily="18" charset="0"/>
                <a:cs typeface="Times New Roman" pitchFamily="18" charset="0"/>
              </a:rPr>
              <a:t>Improve cable’s </a:t>
            </a:r>
            <a:r>
              <a:rPr kumimoji="1" lang="en-US" sz="2400" dirty="0" smtClean="0">
                <a:latin typeface="Times New Roman" pitchFamily="18" charset="0"/>
                <a:cs typeface="Times New Roman" pitchFamily="18" charset="0"/>
              </a:rPr>
              <a:t>shielding</a:t>
            </a:r>
          </a:p>
          <a:p>
            <a:pPr eaLnBrk="1" hangingPunct="1"/>
            <a:r>
              <a:rPr kumimoji="1" lang="en-US" sz="2400" dirty="0" smtClean="0">
                <a:latin typeface="Times New Roman" pitchFamily="18" charset="0"/>
                <a:cs typeface="Times New Roman" pitchFamily="18" charset="0"/>
              </a:rPr>
              <a:t>Reduce </a:t>
            </a:r>
            <a:r>
              <a:rPr kumimoji="1" lang="en-US" sz="2400" dirty="0">
                <a:latin typeface="Times New Roman" pitchFamily="18" charset="0"/>
                <a:cs typeface="Times New Roman" pitchFamily="18" charset="0"/>
              </a:rPr>
              <a:t>the transmission speed</a:t>
            </a:r>
          </a:p>
          <a:p>
            <a:pPr eaLnBrk="1" hangingPunct="1"/>
            <a:r>
              <a:rPr kumimoji="1" lang="en-US" sz="2400" dirty="0" smtClean="0">
                <a:latin typeface="Times New Roman" pitchFamily="18" charset="0"/>
                <a:cs typeface="Times New Roman" pitchFamily="18" charset="0"/>
              </a:rPr>
              <a:t>For </a:t>
            </a:r>
            <a:r>
              <a:rPr kumimoji="1" lang="en-US" sz="2400" dirty="0">
                <a:latin typeface="Times New Roman" pitchFamily="18" charset="0"/>
                <a:cs typeface="Times New Roman" pitchFamily="18" charset="0"/>
              </a:rPr>
              <a:t>wireless: Stay away from devices sharing the same wireless </a:t>
            </a:r>
            <a:r>
              <a:rPr kumimoji="1" lang="en-US" sz="2400" dirty="0" smtClean="0">
                <a:latin typeface="Times New Roman" pitchFamily="18" charset="0"/>
                <a:cs typeface="Times New Roman" pitchFamily="18" charset="0"/>
              </a:rPr>
              <a:t>frequencies</a:t>
            </a:r>
          </a:p>
          <a:p>
            <a:pPr marL="0" indent="0" eaLnBrk="1" hangingPunct="1">
              <a:buNone/>
            </a:pPr>
            <a:r>
              <a:rPr kumimoji="1" lang="en-US" sz="2400" dirty="0" smtClean="0">
                <a:latin typeface="Times New Roman" pitchFamily="18" charset="0"/>
                <a:cs typeface="Times New Roman" pitchFamily="18" charset="0"/>
              </a:rPr>
              <a:t>                 …</a:t>
            </a:r>
            <a:endParaRPr kumimoji="1"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CONTROL</a:t>
            </a: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kumimoji="1" lang="en-US" dirty="0" smtClean="0"/>
              <a:t>Error Detection</a:t>
            </a:r>
          </a:p>
        </p:txBody>
      </p:sp>
      <p:sp>
        <p:nvSpPr>
          <p:cNvPr id="21507" name="Rectangle 3"/>
          <p:cNvSpPr>
            <a:spLocks noGrp="1" noChangeArrowheads="1"/>
          </p:cNvSpPr>
          <p:nvPr>
            <p:ph type="body" idx="1"/>
          </p:nvPr>
        </p:nvSpPr>
        <p:spPr>
          <a:xfrm>
            <a:off x="457200" y="1371600"/>
            <a:ext cx="8229600" cy="1066800"/>
          </a:xfrm>
        </p:spPr>
        <p:txBody>
          <a:bodyPr/>
          <a:lstStyle/>
          <a:p>
            <a:pPr marL="0" indent="0" eaLnBrk="1" hangingPunct="1">
              <a:buFont typeface="Wingdings 3" pitchFamily="18" charset="2"/>
              <a:buNone/>
            </a:pPr>
            <a:r>
              <a:rPr kumimoji="1" lang="en-US" dirty="0" smtClean="0">
                <a:latin typeface="+mj-lt"/>
                <a:cs typeface="Times New Roman" pitchFamily="18" charset="0"/>
              </a:rPr>
              <a:t>Error-detecting code (check bits) added by the transmitter and checked by the receiver</a:t>
            </a:r>
          </a:p>
        </p:txBody>
      </p:sp>
      <p:sp>
        <p:nvSpPr>
          <p:cNvPr id="6" name="Content Placeholder 2"/>
          <p:cNvSpPr txBox="1">
            <a:spLocks/>
          </p:cNvSpPr>
          <p:nvPr/>
        </p:nvSpPr>
        <p:spPr bwMode="auto">
          <a:xfrm>
            <a:off x="381000" y="2667000"/>
            <a:ext cx="8458200" cy="3505200"/>
          </a:xfrm>
          <a:prstGeom prst="rect">
            <a:avLst/>
          </a:prstGeom>
          <a:noFill/>
          <a:ln>
            <a:noFill/>
          </a:ln>
          <a:extLst/>
        </p:spPr>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eaLnBrk="1" hangingPunct="1">
              <a:buFont typeface="Wingdings 3" pitchFamily="18" charset="2"/>
              <a:buNone/>
              <a:defRPr/>
            </a:pPr>
            <a:r>
              <a:rPr lang="en-GB" sz="2400" dirty="0" smtClean="0">
                <a:latin typeface="+mj-lt"/>
                <a:cs typeface="Times New Roman" pitchFamily="18" charset="0"/>
              </a:rPr>
              <a:t>Common methods:</a:t>
            </a:r>
          </a:p>
          <a:p>
            <a:pPr eaLnBrk="1" hangingPunct="1">
              <a:defRPr/>
            </a:pPr>
            <a:r>
              <a:rPr lang="en-GB" sz="2400" dirty="0" smtClean="0">
                <a:latin typeface="+mj-lt"/>
                <a:cs typeface="Times New Roman" pitchFamily="18" charset="0"/>
              </a:rPr>
              <a:t>Simple Parity</a:t>
            </a:r>
          </a:p>
          <a:p>
            <a:pPr eaLnBrk="1" hangingPunct="1">
              <a:buNone/>
              <a:defRPr/>
            </a:pPr>
            <a:r>
              <a:rPr lang="en-GB" sz="2000" dirty="0" smtClean="0">
                <a:latin typeface="+mj-lt"/>
                <a:cs typeface="Times New Roman" pitchFamily="18" charset="0"/>
              </a:rPr>
              <a:t>(also known as Vertical Redundancy Check)</a:t>
            </a:r>
            <a:endParaRPr lang="en-GB" sz="2400" dirty="0" smtClean="0">
              <a:latin typeface="+mj-lt"/>
              <a:cs typeface="Times New Roman" pitchFamily="18" charset="0"/>
            </a:endParaRPr>
          </a:p>
          <a:p>
            <a:pPr lvl="1" eaLnBrk="1" hangingPunct="1">
              <a:defRPr/>
            </a:pPr>
            <a:endParaRPr lang="en-GB" sz="2100" dirty="0" smtClean="0">
              <a:latin typeface="+mj-lt"/>
              <a:cs typeface="Times New Roman" pitchFamily="18" charset="0"/>
            </a:endParaRPr>
          </a:p>
          <a:p>
            <a:pPr eaLnBrk="1" hangingPunct="1">
              <a:defRPr/>
            </a:pPr>
            <a:r>
              <a:rPr lang="en-GB" sz="2400" dirty="0" smtClean="0">
                <a:latin typeface="+mj-lt"/>
                <a:cs typeface="Times New Roman" pitchFamily="18" charset="0"/>
              </a:rPr>
              <a:t>Longitudinal Redundancy Check</a:t>
            </a:r>
          </a:p>
          <a:p>
            <a:pPr eaLnBrk="1" hangingPunct="1">
              <a:buNone/>
              <a:defRPr/>
            </a:pPr>
            <a:r>
              <a:rPr lang="en-GB" sz="2000" dirty="0" smtClean="0">
                <a:latin typeface="+mj-lt"/>
                <a:cs typeface="Times New Roman" pitchFamily="18" charset="0"/>
              </a:rPr>
              <a:t>(LRC, also known as Horizontal Parity)</a:t>
            </a:r>
          </a:p>
          <a:p>
            <a:pPr eaLnBrk="1" hangingPunct="1">
              <a:defRPr/>
            </a:pPr>
            <a:endParaRPr lang="en-GB" sz="2400" dirty="0" smtClean="0">
              <a:latin typeface="+mj-lt"/>
              <a:cs typeface="Times New Roman" pitchFamily="18" charset="0"/>
            </a:endParaRPr>
          </a:p>
          <a:p>
            <a:pPr eaLnBrk="1" hangingPunct="1">
              <a:defRPr/>
            </a:pPr>
            <a:r>
              <a:rPr lang="en-GB" sz="2400" dirty="0" smtClean="0">
                <a:latin typeface="+mj-lt"/>
                <a:cs typeface="Times New Roman" pitchFamily="18" charset="0"/>
              </a:rPr>
              <a:t>Cyclic Redundancy Check (CRC)</a:t>
            </a:r>
          </a:p>
        </p:txBody>
      </p:sp>
      <p:sp>
        <p:nvSpPr>
          <p:cNvPr id="5" name="Rounded Rectangle 4"/>
          <p:cNvSpPr/>
          <p:nvPr/>
        </p:nvSpPr>
        <p:spPr>
          <a:xfrm>
            <a:off x="7048500" y="5562600"/>
            <a:ext cx="9144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CRC</a:t>
            </a:r>
            <a:endParaRPr lang="en-US" sz="2400" dirty="0"/>
          </a:p>
        </p:txBody>
      </p:sp>
      <p:sp>
        <p:nvSpPr>
          <p:cNvPr id="7" name="Rounded Rectangle 6"/>
          <p:cNvSpPr/>
          <p:nvPr/>
        </p:nvSpPr>
        <p:spPr>
          <a:xfrm>
            <a:off x="7048500" y="4495800"/>
            <a:ext cx="8382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LRC</a:t>
            </a:r>
            <a:endParaRPr lang="en-US" sz="2400" dirty="0"/>
          </a:p>
        </p:txBody>
      </p:sp>
      <p:sp>
        <p:nvSpPr>
          <p:cNvPr id="8" name="Rounded Rectangle 7"/>
          <p:cNvSpPr/>
          <p:nvPr/>
        </p:nvSpPr>
        <p:spPr>
          <a:xfrm>
            <a:off x="6781800" y="3276600"/>
            <a:ext cx="1371600" cy="304800"/>
          </a:xfrm>
          <a:prstGeom prst="roundRect">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GB" dirty="0" smtClean="0"/>
              <a:t>Simple Parity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52400" y="1295400"/>
            <a:ext cx="8763000" cy="381000"/>
          </a:xfrm>
        </p:spPr>
        <p:style>
          <a:lnRef idx="2">
            <a:schemeClr val="accent2"/>
          </a:lnRef>
          <a:fillRef idx="1">
            <a:schemeClr val="lt1"/>
          </a:fillRef>
          <a:effectRef idx="0">
            <a:schemeClr val="accent2"/>
          </a:effectRef>
          <a:fontRef idx="minor">
            <a:schemeClr val="dk1"/>
          </a:fontRef>
        </p:style>
        <p:txBody>
          <a:bodyPr/>
          <a:lstStyle/>
          <a:p>
            <a:pPr marL="0" indent="0" eaLnBrk="1" hangingPunct="1">
              <a:buNone/>
            </a:pPr>
            <a:r>
              <a:rPr lang="en-US" sz="1900" b="1" u="sng" dirty="0" smtClean="0">
                <a:latin typeface="+mj-lt"/>
                <a:cs typeface="Times New Roman" pitchFamily="18" charset="0"/>
              </a:rPr>
              <a:t>Add one bit </a:t>
            </a:r>
            <a:r>
              <a:rPr lang="en-US" sz="1900" dirty="0" smtClean="0">
                <a:latin typeface="+mj-lt"/>
                <a:cs typeface="Times New Roman" pitchFamily="18" charset="0"/>
              </a:rPr>
              <a:t>to the end of a block of data </a:t>
            </a:r>
            <a:r>
              <a:rPr lang="en-US" sz="1900" b="1" u="sng" dirty="0" smtClean="0">
                <a:latin typeface="+mj-lt"/>
                <a:cs typeface="Times New Roman" pitchFamily="18" charset="0"/>
              </a:rPr>
              <a:t>to create</a:t>
            </a:r>
            <a:r>
              <a:rPr lang="en-US" sz="1900" dirty="0" smtClean="0">
                <a:latin typeface="+mj-lt"/>
                <a:cs typeface="Times New Roman" pitchFamily="18" charset="0"/>
              </a:rPr>
              <a:t> odd (or even) </a:t>
            </a:r>
            <a:r>
              <a:rPr lang="en-US" sz="1900" b="1" u="sng" dirty="0" smtClean="0">
                <a:latin typeface="+mj-lt"/>
                <a:cs typeface="Times New Roman" pitchFamily="18" charset="0"/>
              </a:rPr>
              <a:t>parity</a:t>
            </a:r>
            <a:endParaRPr lang="en-US" sz="19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a:p>
            <a:pPr lvl="2" eaLnBrk="1" hangingPunct="1">
              <a:buClr>
                <a:schemeClr val="tx2"/>
              </a:buClr>
              <a:buSzPct val="100000"/>
              <a:buFontTx/>
              <a:buNone/>
            </a:pPr>
            <a:endParaRPr lang="en-US" sz="800" dirty="0" smtClean="0">
              <a:latin typeface="Times New Roman" pitchFamily="18" charset="0"/>
              <a:cs typeface="Times New Roman" pitchFamily="18" charset="0"/>
            </a:endParaRPr>
          </a:p>
        </p:txBody>
      </p:sp>
      <p:sp>
        <p:nvSpPr>
          <p:cNvPr id="22531" name="Title 1"/>
          <p:cNvSpPr>
            <a:spLocks noGrp="1"/>
          </p:cNvSpPr>
          <p:nvPr>
            <p:ph type="title"/>
          </p:nvPr>
        </p:nvSpPr>
        <p:spPr/>
        <p:txBody>
          <a:bodyPr/>
          <a:lstStyle/>
          <a:p>
            <a:pPr eaLnBrk="1" hangingPunct="1"/>
            <a:r>
              <a:rPr kumimoji="1" lang="en-US" smtClean="0"/>
              <a:t>Error Detection: Simple Parity Check</a:t>
            </a:r>
            <a:endParaRPr lang="en-GB" smtClean="0"/>
          </a:p>
        </p:txBody>
      </p:sp>
      <p:sp>
        <p:nvSpPr>
          <p:cNvPr id="9" name="Rounded Rectangle 8"/>
          <p:cNvSpPr/>
          <p:nvPr/>
        </p:nvSpPr>
        <p:spPr>
          <a:xfrm>
            <a:off x="609600" y="2133600"/>
            <a:ext cx="4648200"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 odd number of 1s</a:t>
            </a:r>
          </a:p>
        </p:txBody>
      </p:sp>
      <p:sp>
        <p:nvSpPr>
          <p:cNvPr id="12" name="Rectangle 11"/>
          <p:cNvSpPr/>
          <p:nvPr/>
        </p:nvSpPr>
        <p:spPr>
          <a:xfrm>
            <a:off x="457200" y="32004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1001011</a:t>
            </a:r>
          </a:p>
        </p:txBody>
      </p:sp>
      <p:sp>
        <p:nvSpPr>
          <p:cNvPr id="13" name="Rectangle 12"/>
          <p:cNvSpPr/>
          <p:nvPr/>
        </p:nvSpPr>
        <p:spPr>
          <a:xfrm>
            <a:off x="2971800" y="32004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2535" name="Content Placeholder 2"/>
          <p:cNvSpPr txBox="1">
            <a:spLocks/>
          </p:cNvSpPr>
          <p:nvPr/>
        </p:nvSpPr>
        <p:spPr bwMode="auto">
          <a:xfrm>
            <a:off x="2590800" y="2819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add</a:t>
            </a:r>
            <a:endParaRPr lang="en-US" sz="3200">
              <a:solidFill>
                <a:schemeClr val="tx2"/>
              </a:solidFill>
              <a:latin typeface="Times New Roman" pitchFamily="18" charset="0"/>
              <a:cs typeface="Times New Roman" pitchFamily="18" charset="0"/>
            </a:endParaRPr>
          </a:p>
        </p:txBody>
      </p:sp>
      <p:sp>
        <p:nvSpPr>
          <p:cNvPr id="15" name="Content Placeholder 2"/>
          <p:cNvSpPr txBox="1">
            <a:spLocks/>
          </p:cNvSpPr>
          <p:nvPr/>
        </p:nvSpPr>
        <p:spPr bwMode="auto">
          <a:xfrm>
            <a:off x="3505200" y="2971800"/>
            <a:ext cx="4495800" cy="609600"/>
          </a:xfrm>
          <a:prstGeom prst="rect">
            <a:avLst/>
          </a:prstGeom>
          <a:noFill/>
          <a:ln w="9525">
            <a:noFill/>
            <a:miter lim="800000"/>
            <a:headEnd/>
            <a:tailEnd/>
          </a:ln>
        </p:spPr>
        <p:txBody>
          <a:bodyPr/>
          <a:lstStyle/>
          <a:p>
            <a:pPr marL="273050" indent="-273050">
              <a:spcBef>
                <a:spcPts val="600"/>
              </a:spcBef>
              <a:buClr>
                <a:schemeClr val="accent1"/>
              </a:buClr>
              <a:buSzPct val="76000"/>
              <a:defRPr/>
            </a:pP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ensure odd number of 1s</a:t>
            </a:r>
            <a:endParaRPr lang="en-US" sz="1000" dirty="0">
              <a:latin typeface="Times New Roman" pitchFamily="18" charset="0"/>
              <a:cs typeface="Times New Roman" pitchFamily="18" charset="0"/>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p:txBody>
      </p:sp>
      <p:sp>
        <p:nvSpPr>
          <p:cNvPr id="16" name="Rounded Rectangle 15"/>
          <p:cNvSpPr/>
          <p:nvPr/>
        </p:nvSpPr>
        <p:spPr>
          <a:xfrm>
            <a:off x="609600" y="4953000"/>
            <a:ext cx="4648200"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EVEN PARITY: even number of 1s</a:t>
            </a:r>
          </a:p>
        </p:txBody>
      </p:sp>
      <p:sp>
        <p:nvSpPr>
          <p:cNvPr id="17" name="Rectangle 16"/>
          <p:cNvSpPr/>
          <p:nvPr/>
        </p:nvSpPr>
        <p:spPr>
          <a:xfrm>
            <a:off x="457200" y="58674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1001011</a:t>
            </a:r>
          </a:p>
        </p:txBody>
      </p:sp>
      <p:sp>
        <p:nvSpPr>
          <p:cNvPr id="18" name="Rectangle 17"/>
          <p:cNvSpPr/>
          <p:nvPr/>
        </p:nvSpPr>
        <p:spPr>
          <a:xfrm>
            <a:off x="2971800" y="58674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2540" name="Content Placeholder 2"/>
          <p:cNvSpPr txBox="1">
            <a:spLocks/>
          </p:cNvSpPr>
          <p:nvPr/>
        </p:nvSpPr>
        <p:spPr bwMode="auto">
          <a:xfrm>
            <a:off x="2590800" y="5486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add</a:t>
            </a:r>
            <a:endParaRPr lang="en-US" sz="3200">
              <a:solidFill>
                <a:schemeClr val="tx2"/>
              </a:solidFill>
              <a:latin typeface="Times New Roman" pitchFamily="18" charset="0"/>
              <a:cs typeface="Times New Roman" pitchFamily="18" charset="0"/>
            </a:endParaRPr>
          </a:p>
        </p:txBody>
      </p:sp>
      <p:sp>
        <p:nvSpPr>
          <p:cNvPr id="20" name="Content Placeholder 2"/>
          <p:cNvSpPr txBox="1">
            <a:spLocks/>
          </p:cNvSpPr>
          <p:nvPr/>
        </p:nvSpPr>
        <p:spPr bwMode="auto">
          <a:xfrm>
            <a:off x="3505200" y="5638800"/>
            <a:ext cx="4495800" cy="609600"/>
          </a:xfrm>
          <a:prstGeom prst="rect">
            <a:avLst/>
          </a:prstGeom>
          <a:noFill/>
          <a:ln w="9525">
            <a:noFill/>
            <a:miter lim="800000"/>
            <a:headEnd/>
            <a:tailEnd/>
          </a:ln>
        </p:spPr>
        <p:txBody>
          <a:bodyPr/>
          <a:lstStyle/>
          <a:p>
            <a:pPr marL="273050" indent="-273050">
              <a:spcBef>
                <a:spcPts val="600"/>
              </a:spcBef>
              <a:buClr>
                <a:schemeClr val="accent1"/>
              </a:buClr>
              <a:buSzPct val="76000"/>
              <a:defRPr/>
            </a:pP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ensure even number of 1s</a:t>
            </a:r>
            <a:endParaRPr lang="en-US" sz="1000" dirty="0">
              <a:latin typeface="Times New Roman" pitchFamily="18" charset="0"/>
              <a:cs typeface="Times New Roman" pitchFamily="18" charset="0"/>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p:txBody>
      </p:sp>
      <p:sp>
        <p:nvSpPr>
          <p:cNvPr id="22542" name="Content Placeholder 2"/>
          <p:cNvSpPr txBox="1">
            <a:spLocks/>
          </p:cNvSpPr>
          <p:nvPr/>
        </p:nvSpPr>
        <p:spPr bwMode="auto">
          <a:xfrm>
            <a:off x="1295400" y="4495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Times New Roman" pitchFamily="18" charset="0"/>
                <a:cs typeface="Times New Roman" pitchFamily="18" charset="0"/>
              </a:rPr>
              <a:t>or</a:t>
            </a:r>
            <a:endParaRPr lang="en-US" sz="3200" dirty="0">
              <a:solidFill>
                <a:schemeClr val="tx2"/>
              </a:solidFill>
              <a:latin typeface="Times New Roman" pitchFamily="18" charset="0"/>
              <a:cs typeface="Times New Roman" pitchFamily="18" charset="0"/>
            </a:endParaRPr>
          </a:p>
        </p:txBody>
      </p:sp>
      <p:sp>
        <p:nvSpPr>
          <p:cNvPr id="19" name="Rectangle 18"/>
          <p:cNvSpPr/>
          <p:nvPr/>
        </p:nvSpPr>
        <p:spPr>
          <a:xfrm>
            <a:off x="457200" y="40386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1001010</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1" name="Rectangle 20"/>
          <p:cNvSpPr/>
          <p:nvPr/>
        </p:nvSpPr>
        <p:spPr>
          <a:xfrm>
            <a:off x="2971800" y="40386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smtClean="0">
                <a:ln w="17780" cmpd="sng">
                  <a:solidFill>
                    <a:srgbClr val="FFFFFF"/>
                  </a:solidFill>
                  <a:prstDash val="solid"/>
                  <a:miter lim="800000"/>
                </a:ln>
                <a:solidFill>
                  <a:srgbClr val="00B0F0"/>
                </a:solidFill>
                <a:effectLst>
                  <a:outerShdw blurRad="50800" algn="tl" rotWithShape="0">
                    <a:srgbClr val="000000"/>
                  </a:outerShdw>
                </a:effectLst>
              </a:rPr>
              <a:t>0</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22" name="Content Placeholder 2"/>
          <p:cNvSpPr txBox="1">
            <a:spLocks/>
          </p:cNvSpPr>
          <p:nvPr/>
        </p:nvSpPr>
        <p:spPr bwMode="auto">
          <a:xfrm>
            <a:off x="2590800" y="36576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Times New Roman" pitchFamily="18" charset="0"/>
                <a:cs typeface="Times New Roman" pitchFamily="18" charset="0"/>
              </a:rPr>
              <a:t>add</a:t>
            </a:r>
            <a:endParaRPr lang="en-US" sz="3200" dirty="0">
              <a:solidFill>
                <a:schemeClr val="tx2"/>
              </a:solidFill>
              <a:latin typeface="Times New Roman" pitchFamily="18" charset="0"/>
              <a:cs typeface="Times New Roman" pitchFamily="18" charset="0"/>
            </a:endParaRPr>
          </a:p>
        </p:txBody>
      </p:sp>
      <p:sp>
        <p:nvSpPr>
          <p:cNvPr id="23" name="Content Placeholder 2"/>
          <p:cNvSpPr txBox="1">
            <a:spLocks/>
          </p:cNvSpPr>
          <p:nvPr/>
        </p:nvSpPr>
        <p:spPr bwMode="auto">
          <a:xfrm>
            <a:off x="3505200" y="3810000"/>
            <a:ext cx="4495800" cy="609600"/>
          </a:xfrm>
          <a:prstGeom prst="rect">
            <a:avLst/>
          </a:prstGeom>
          <a:noFill/>
          <a:ln w="9525">
            <a:noFill/>
            <a:miter lim="800000"/>
            <a:headEnd/>
            <a:tailEnd/>
          </a:ln>
        </p:spPr>
        <p:txBody>
          <a:bodyPr/>
          <a:lstStyle/>
          <a:p>
            <a:pPr marL="273050" indent="-273050">
              <a:spcBef>
                <a:spcPts val="600"/>
              </a:spcBef>
              <a:buClr>
                <a:schemeClr val="accent1"/>
              </a:buClr>
              <a:buSzPct val="76000"/>
              <a:defRPr/>
            </a:pP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ensure odd number of 1s</a:t>
            </a:r>
            <a:endParaRPr lang="en-US" sz="1000" dirty="0">
              <a:latin typeface="Times New Roman" pitchFamily="18" charset="0"/>
              <a:cs typeface="Times New Roman" pitchFamily="18" charset="0"/>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p:txBody>
      </p:sp>
      <p:sp>
        <p:nvSpPr>
          <p:cNvPr id="2" name="Freeform 1"/>
          <p:cNvSpPr/>
          <p:nvPr/>
        </p:nvSpPr>
        <p:spPr>
          <a:xfrm>
            <a:off x="2860158" y="3572540"/>
            <a:ext cx="627321" cy="116958"/>
          </a:xfrm>
          <a:custGeom>
            <a:avLst/>
            <a:gdLst>
              <a:gd name="connsiteX0" fmla="*/ 0 w 627321"/>
              <a:gd name="connsiteY0" fmla="*/ 0 h 116958"/>
              <a:gd name="connsiteX1" fmla="*/ 318977 w 627321"/>
              <a:gd name="connsiteY1" fmla="*/ 116958 h 116958"/>
              <a:gd name="connsiteX2" fmla="*/ 627321 w 627321"/>
              <a:gd name="connsiteY2" fmla="*/ 0 h 116958"/>
              <a:gd name="connsiteX3" fmla="*/ 627321 w 627321"/>
              <a:gd name="connsiteY3" fmla="*/ 0 h 116958"/>
            </a:gdLst>
            <a:ahLst/>
            <a:cxnLst>
              <a:cxn ang="0">
                <a:pos x="connsiteX0" y="connsiteY0"/>
              </a:cxn>
              <a:cxn ang="0">
                <a:pos x="connsiteX1" y="connsiteY1"/>
              </a:cxn>
              <a:cxn ang="0">
                <a:pos x="connsiteX2" y="connsiteY2"/>
              </a:cxn>
              <a:cxn ang="0">
                <a:pos x="connsiteX3" y="connsiteY3"/>
              </a:cxn>
            </a:cxnLst>
            <a:rect l="l" t="t" r="r" b="b"/>
            <a:pathLst>
              <a:path w="627321" h="116958">
                <a:moveTo>
                  <a:pt x="0" y="0"/>
                </a:moveTo>
                <a:cubicBezTo>
                  <a:pt x="107212" y="58479"/>
                  <a:pt x="214424" y="116958"/>
                  <a:pt x="318977" y="116958"/>
                </a:cubicBezTo>
                <a:cubicBezTo>
                  <a:pt x="423530" y="116958"/>
                  <a:pt x="627321" y="0"/>
                  <a:pt x="627321" y="0"/>
                </a:cubicBezTo>
                <a:lnTo>
                  <a:pt x="627321" y="0"/>
                </a:lnTo>
              </a:path>
            </a:pathLst>
          </a:custGeom>
          <a:ln>
            <a:prstDash val="sys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24" name="Freeform 23"/>
          <p:cNvSpPr/>
          <p:nvPr/>
        </p:nvSpPr>
        <p:spPr>
          <a:xfrm>
            <a:off x="2849526" y="4513521"/>
            <a:ext cx="627321" cy="116958"/>
          </a:xfrm>
          <a:custGeom>
            <a:avLst/>
            <a:gdLst>
              <a:gd name="connsiteX0" fmla="*/ 0 w 627321"/>
              <a:gd name="connsiteY0" fmla="*/ 0 h 116958"/>
              <a:gd name="connsiteX1" fmla="*/ 318977 w 627321"/>
              <a:gd name="connsiteY1" fmla="*/ 116958 h 116958"/>
              <a:gd name="connsiteX2" fmla="*/ 627321 w 627321"/>
              <a:gd name="connsiteY2" fmla="*/ 0 h 116958"/>
              <a:gd name="connsiteX3" fmla="*/ 627321 w 627321"/>
              <a:gd name="connsiteY3" fmla="*/ 0 h 116958"/>
            </a:gdLst>
            <a:ahLst/>
            <a:cxnLst>
              <a:cxn ang="0">
                <a:pos x="connsiteX0" y="connsiteY0"/>
              </a:cxn>
              <a:cxn ang="0">
                <a:pos x="connsiteX1" y="connsiteY1"/>
              </a:cxn>
              <a:cxn ang="0">
                <a:pos x="connsiteX2" y="connsiteY2"/>
              </a:cxn>
              <a:cxn ang="0">
                <a:pos x="connsiteX3" y="connsiteY3"/>
              </a:cxn>
            </a:cxnLst>
            <a:rect l="l" t="t" r="r" b="b"/>
            <a:pathLst>
              <a:path w="627321" h="116958">
                <a:moveTo>
                  <a:pt x="0" y="0"/>
                </a:moveTo>
                <a:cubicBezTo>
                  <a:pt x="107212" y="58479"/>
                  <a:pt x="214424" y="116958"/>
                  <a:pt x="318977" y="116958"/>
                </a:cubicBezTo>
                <a:cubicBezTo>
                  <a:pt x="423530" y="116958"/>
                  <a:pt x="627321" y="0"/>
                  <a:pt x="627321" y="0"/>
                </a:cubicBezTo>
                <a:lnTo>
                  <a:pt x="627321" y="0"/>
                </a:lnTo>
              </a:path>
            </a:pathLst>
          </a:custGeom>
          <a:ln>
            <a:prstDash val="sys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25" name="Freeform 24"/>
          <p:cNvSpPr/>
          <p:nvPr/>
        </p:nvSpPr>
        <p:spPr>
          <a:xfrm>
            <a:off x="2849525" y="6259033"/>
            <a:ext cx="627321" cy="116958"/>
          </a:xfrm>
          <a:custGeom>
            <a:avLst/>
            <a:gdLst>
              <a:gd name="connsiteX0" fmla="*/ 0 w 627321"/>
              <a:gd name="connsiteY0" fmla="*/ 0 h 116958"/>
              <a:gd name="connsiteX1" fmla="*/ 318977 w 627321"/>
              <a:gd name="connsiteY1" fmla="*/ 116958 h 116958"/>
              <a:gd name="connsiteX2" fmla="*/ 627321 w 627321"/>
              <a:gd name="connsiteY2" fmla="*/ 0 h 116958"/>
              <a:gd name="connsiteX3" fmla="*/ 627321 w 627321"/>
              <a:gd name="connsiteY3" fmla="*/ 0 h 116958"/>
            </a:gdLst>
            <a:ahLst/>
            <a:cxnLst>
              <a:cxn ang="0">
                <a:pos x="connsiteX0" y="connsiteY0"/>
              </a:cxn>
              <a:cxn ang="0">
                <a:pos x="connsiteX1" y="connsiteY1"/>
              </a:cxn>
              <a:cxn ang="0">
                <a:pos x="connsiteX2" y="connsiteY2"/>
              </a:cxn>
              <a:cxn ang="0">
                <a:pos x="connsiteX3" y="connsiteY3"/>
              </a:cxn>
            </a:cxnLst>
            <a:rect l="l" t="t" r="r" b="b"/>
            <a:pathLst>
              <a:path w="627321" h="116958">
                <a:moveTo>
                  <a:pt x="0" y="0"/>
                </a:moveTo>
                <a:cubicBezTo>
                  <a:pt x="107212" y="58479"/>
                  <a:pt x="214424" y="116958"/>
                  <a:pt x="318977" y="116958"/>
                </a:cubicBezTo>
                <a:cubicBezTo>
                  <a:pt x="423530" y="116958"/>
                  <a:pt x="627321" y="0"/>
                  <a:pt x="627321" y="0"/>
                </a:cubicBezTo>
                <a:lnTo>
                  <a:pt x="627321" y="0"/>
                </a:lnTo>
              </a:path>
            </a:pathLst>
          </a:custGeom>
          <a:ln>
            <a:prstDash val="sysDash"/>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5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22535" grpId="0"/>
      <p:bldP spid="15" grpId="0"/>
      <p:bldP spid="16" grpId="0" animBg="1"/>
      <p:bldP spid="17" grpId="0"/>
      <p:bldP spid="18" grpId="0"/>
      <p:bldP spid="22540" grpId="0"/>
      <p:bldP spid="20" grpId="0"/>
      <p:bldP spid="22542" grpId="0"/>
      <p:bldP spid="19" grpId="0"/>
      <p:bldP spid="21" grpId="0"/>
      <p:bldP spid="22" grpId="0"/>
      <p:bldP spid="23" grpId="0"/>
      <p:bldP spid="2"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400" y="17082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1111011</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itle 1"/>
          <p:cNvSpPr>
            <a:spLocks noGrp="1"/>
          </p:cNvSpPr>
          <p:nvPr>
            <p:ph type="title"/>
          </p:nvPr>
        </p:nvSpPr>
        <p:spPr>
          <a:xfrm>
            <a:off x="457200" y="152400"/>
            <a:ext cx="8229600" cy="990600"/>
          </a:xfrm>
        </p:spPr>
        <p:txBody>
          <a:bodyPr/>
          <a:lstStyle/>
          <a:p>
            <a:pPr eaLnBrk="1" hangingPunct="1"/>
            <a:r>
              <a:rPr lang="en-GB" dirty="0" smtClean="0"/>
              <a:t>Examples</a:t>
            </a:r>
          </a:p>
        </p:txBody>
      </p:sp>
      <p:sp>
        <p:nvSpPr>
          <p:cNvPr id="7" name="Rectangle 6"/>
          <p:cNvSpPr/>
          <p:nvPr/>
        </p:nvSpPr>
        <p:spPr>
          <a:xfrm>
            <a:off x="4724400" y="23940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1001111</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ectangle 7"/>
          <p:cNvSpPr/>
          <p:nvPr/>
        </p:nvSpPr>
        <p:spPr>
          <a:xfrm>
            <a:off x="4724400" y="30798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1000010</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9" name="Rectangle 8"/>
          <p:cNvSpPr/>
          <p:nvPr/>
        </p:nvSpPr>
        <p:spPr>
          <a:xfrm>
            <a:off x="4724400" y="37656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0000000</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4724400" y="46038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1001001</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1" name="Rectangle 10"/>
          <p:cNvSpPr/>
          <p:nvPr/>
        </p:nvSpPr>
        <p:spPr>
          <a:xfrm>
            <a:off x="4724400" y="55182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 name="Rectangle 11"/>
          <p:cNvSpPr/>
          <p:nvPr/>
        </p:nvSpPr>
        <p:spPr>
          <a:xfrm>
            <a:off x="7162800" y="2394099"/>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smtClean="0">
                <a:ln w="17780" cmpd="sng">
                  <a:solidFill>
                    <a:srgbClr val="FFFFFF"/>
                  </a:solidFill>
                  <a:prstDash val="solid"/>
                  <a:miter lim="800000"/>
                </a:ln>
                <a:solidFill>
                  <a:srgbClr val="00B0F0"/>
                </a:solidFill>
                <a:effectLst>
                  <a:outerShdw blurRad="50800" algn="tl" rotWithShape="0">
                    <a:srgbClr val="000000"/>
                  </a:outerShdw>
                </a:effectLst>
              </a:rPr>
              <a:t>0</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3" name="Rectangle 12"/>
          <p:cNvSpPr/>
          <p:nvPr/>
        </p:nvSpPr>
        <p:spPr>
          <a:xfrm>
            <a:off x="7130901" y="4527699"/>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4" name="Rectangle 13"/>
          <p:cNvSpPr/>
          <p:nvPr/>
        </p:nvSpPr>
        <p:spPr>
          <a:xfrm>
            <a:off x="7097233" y="54864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smtClean="0">
                <a:ln w="17780" cmpd="sng">
                  <a:solidFill>
                    <a:srgbClr val="FFFFFF"/>
                  </a:solidFill>
                  <a:prstDash val="solid"/>
                  <a:miter lim="800000"/>
                </a:ln>
                <a:solidFill>
                  <a:srgbClr val="00B0F0"/>
                </a:solidFill>
                <a:effectLst>
                  <a:outerShdw blurRad="50800" algn="tl" rotWithShape="0">
                    <a:srgbClr val="000000"/>
                  </a:outerShdw>
                </a:effectLst>
              </a:rPr>
              <a:t>0</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5" name="Rectangle 14"/>
          <p:cNvSpPr/>
          <p:nvPr/>
        </p:nvSpPr>
        <p:spPr>
          <a:xfrm>
            <a:off x="7270000" y="1708299"/>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16" name="Rectangle 15"/>
          <p:cNvSpPr/>
          <p:nvPr/>
        </p:nvSpPr>
        <p:spPr>
          <a:xfrm>
            <a:off x="7193800" y="3118649"/>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smtClean="0">
                <a:ln w="17780" cmpd="sng">
                  <a:solidFill>
                    <a:srgbClr val="FFFFFF"/>
                  </a:solidFill>
                  <a:prstDash val="solid"/>
                  <a:miter lim="800000"/>
                </a:ln>
                <a:solidFill>
                  <a:srgbClr val="00B0F0"/>
                </a:solidFill>
                <a:effectLst>
                  <a:outerShdw blurRad="50800" algn="tl" rotWithShape="0">
                    <a:srgbClr val="000000"/>
                  </a:outerShdw>
                </a:effectLst>
              </a:rPr>
              <a:t>1</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7" name="Rectangle 16"/>
          <p:cNvSpPr/>
          <p:nvPr/>
        </p:nvSpPr>
        <p:spPr>
          <a:xfrm>
            <a:off x="7239000" y="3728249"/>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3" name="Rounded Rectangle 22"/>
          <p:cNvSpPr/>
          <p:nvPr/>
        </p:nvSpPr>
        <p:spPr>
          <a:xfrm>
            <a:off x="1600200" y="16002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smtClean="0"/>
              <a:t>EVEN PARITY</a:t>
            </a:r>
            <a:endParaRPr lang="en-GB" sz="2400" dirty="0"/>
          </a:p>
        </p:txBody>
      </p:sp>
      <p:sp>
        <p:nvSpPr>
          <p:cNvPr id="24" name="Rounded Rectangle 23"/>
          <p:cNvSpPr/>
          <p:nvPr/>
        </p:nvSpPr>
        <p:spPr>
          <a:xfrm>
            <a:off x="1600200" y="22860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a:t>
            </a:r>
          </a:p>
        </p:txBody>
      </p:sp>
      <p:sp>
        <p:nvSpPr>
          <p:cNvPr id="25" name="Rounded Rectangle 24"/>
          <p:cNvSpPr/>
          <p:nvPr/>
        </p:nvSpPr>
        <p:spPr>
          <a:xfrm>
            <a:off x="1600200" y="29718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a:t>
            </a:r>
          </a:p>
        </p:txBody>
      </p:sp>
      <p:sp>
        <p:nvSpPr>
          <p:cNvPr id="26" name="Rounded Rectangle 25"/>
          <p:cNvSpPr/>
          <p:nvPr/>
        </p:nvSpPr>
        <p:spPr>
          <a:xfrm>
            <a:off x="1600200" y="36576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smtClean="0"/>
              <a:t>EVEN PARITY</a:t>
            </a:r>
            <a:endParaRPr lang="en-GB" sz="2400" dirty="0"/>
          </a:p>
        </p:txBody>
      </p:sp>
      <p:sp>
        <p:nvSpPr>
          <p:cNvPr id="27" name="Rounded Rectangle 26"/>
          <p:cNvSpPr/>
          <p:nvPr/>
        </p:nvSpPr>
        <p:spPr>
          <a:xfrm>
            <a:off x="1600200" y="43434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smtClean="0"/>
              <a:t>EVEN PARITY</a:t>
            </a:r>
            <a:endParaRPr lang="en-GB" sz="2400" dirty="0"/>
          </a:p>
        </p:txBody>
      </p:sp>
      <p:sp>
        <p:nvSpPr>
          <p:cNvPr id="28" name="Rounded Rectangle 27"/>
          <p:cNvSpPr/>
          <p:nvPr/>
        </p:nvSpPr>
        <p:spPr>
          <a:xfrm>
            <a:off x="1600200" y="51054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24" grpId="0" animBg="1"/>
      <p:bldP spid="25" grpId="0" animBg="1"/>
      <p:bldP spid="26"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56" y="1295400"/>
            <a:ext cx="7646444"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4"/>
          <p:cNvSpPr/>
          <p:nvPr/>
        </p:nvSpPr>
        <p:spPr>
          <a:xfrm>
            <a:off x="4598517" y="2260465"/>
            <a:ext cx="299549" cy="427802"/>
          </a:xfrm>
          <a:custGeom>
            <a:avLst/>
            <a:gdLst>
              <a:gd name="connsiteX0" fmla="*/ 95693 w 223349"/>
              <a:gd name="connsiteY0" fmla="*/ 0 h 318977"/>
              <a:gd name="connsiteX1" fmla="*/ 21265 w 223349"/>
              <a:gd name="connsiteY1" fmla="*/ 85060 h 318977"/>
              <a:gd name="connsiteX2" fmla="*/ 10633 w 223349"/>
              <a:gd name="connsiteY2" fmla="*/ 116958 h 318977"/>
              <a:gd name="connsiteX3" fmla="*/ 0 w 223349"/>
              <a:gd name="connsiteY3" fmla="*/ 148856 h 318977"/>
              <a:gd name="connsiteX4" fmla="*/ 31898 w 223349"/>
              <a:gd name="connsiteY4" fmla="*/ 233916 h 318977"/>
              <a:gd name="connsiteX5" fmla="*/ 53163 w 223349"/>
              <a:gd name="connsiteY5" fmla="*/ 297712 h 318977"/>
              <a:gd name="connsiteX6" fmla="*/ 116958 w 223349"/>
              <a:gd name="connsiteY6" fmla="*/ 318977 h 318977"/>
              <a:gd name="connsiteX7" fmla="*/ 202019 w 223349"/>
              <a:gd name="connsiteY7" fmla="*/ 276446 h 318977"/>
              <a:gd name="connsiteX8" fmla="*/ 223284 w 223349"/>
              <a:gd name="connsiteY8" fmla="*/ 212651 h 318977"/>
              <a:gd name="connsiteX9" fmla="*/ 191386 w 223349"/>
              <a:gd name="connsiteY9" fmla="*/ 53163 h 318977"/>
              <a:gd name="connsiteX10" fmla="*/ 159489 w 223349"/>
              <a:gd name="connsiteY10" fmla="*/ 42530 h 318977"/>
              <a:gd name="connsiteX11" fmla="*/ 95693 w 223349"/>
              <a:gd name="connsiteY11" fmla="*/ 0 h 3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3349" h="318977">
                <a:moveTo>
                  <a:pt x="95693" y="0"/>
                </a:moveTo>
                <a:cubicBezTo>
                  <a:pt x="21720" y="29590"/>
                  <a:pt x="48566" y="3159"/>
                  <a:pt x="21265" y="85060"/>
                </a:cubicBezTo>
                <a:lnTo>
                  <a:pt x="10633" y="116958"/>
                </a:lnTo>
                <a:lnTo>
                  <a:pt x="0" y="148856"/>
                </a:lnTo>
                <a:cubicBezTo>
                  <a:pt x="25209" y="274897"/>
                  <a:pt x="-7926" y="144311"/>
                  <a:pt x="31898" y="233916"/>
                </a:cubicBezTo>
                <a:cubicBezTo>
                  <a:pt x="41002" y="254400"/>
                  <a:pt x="31898" y="290624"/>
                  <a:pt x="53163" y="297712"/>
                </a:cubicBezTo>
                <a:lnTo>
                  <a:pt x="116958" y="318977"/>
                </a:lnTo>
                <a:cubicBezTo>
                  <a:pt x="173181" y="309606"/>
                  <a:pt x="180756" y="324289"/>
                  <a:pt x="202019" y="276446"/>
                </a:cubicBezTo>
                <a:cubicBezTo>
                  <a:pt x="211123" y="255963"/>
                  <a:pt x="223284" y="212651"/>
                  <a:pt x="223284" y="212651"/>
                </a:cubicBezTo>
                <a:cubicBezTo>
                  <a:pt x="220970" y="184886"/>
                  <a:pt x="233516" y="86867"/>
                  <a:pt x="191386" y="53163"/>
                </a:cubicBezTo>
                <a:cubicBezTo>
                  <a:pt x="182634" y="46162"/>
                  <a:pt x="170610" y="43920"/>
                  <a:pt x="159489" y="42530"/>
                </a:cubicBezTo>
                <a:cubicBezTo>
                  <a:pt x="141905" y="40332"/>
                  <a:pt x="124047" y="42530"/>
                  <a:pt x="95693" y="0"/>
                </a:cubicBezTo>
                <a:close/>
              </a:path>
            </a:pathLst>
          </a:custGeom>
          <a:solidFill>
            <a:schemeClr val="lt1">
              <a:alpha val="0"/>
            </a:schemeClr>
          </a:solidFill>
          <a:ln w="539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cxnSp>
        <p:nvCxnSpPr>
          <p:cNvPr id="7" name="Straight Arrow Connector 6"/>
          <p:cNvCxnSpPr/>
          <p:nvPr/>
        </p:nvCxnSpPr>
        <p:spPr>
          <a:xfrm>
            <a:off x="3733800" y="1052623"/>
            <a:ext cx="864717" cy="120784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2667000" y="683291"/>
            <a:ext cx="1313180" cy="369332"/>
          </a:xfrm>
          <a:prstGeom prst="rect">
            <a:avLst/>
          </a:prstGeom>
          <a:noFill/>
        </p:spPr>
        <p:txBody>
          <a:bodyPr wrap="none" rtlCol="0">
            <a:spAutoFit/>
          </a:bodyPr>
          <a:lstStyle/>
          <a:p>
            <a:r>
              <a:rPr lang="en-GB" dirty="0" smtClean="0"/>
              <a:t>even parity</a:t>
            </a:r>
            <a:endParaRPr lang="en-GB" dirty="0"/>
          </a:p>
        </p:txBody>
      </p:sp>
    </p:spTree>
    <p:extLst>
      <p:ext uri="{BB962C8B-B14F-4D97-AF65-F5344CB8AC3E}">
        <p14:creationId xmlns:p14="http://schemas.microsoft.com/office/powerpoint/2010/main" val="38021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kumimoji="1" lang="en-US" smtClean="0"/>
              <a:t>Error Detection: Simple Parity Check</a:t>
            </a:r>
            <a:endParaRPr lang="en-GB" smtClean="0"/>
          </a:p>
        </p:txBody>
      </p:sp>
      <p:pic>
        <p:nvPicPr>
          <p:cNvPr id="23555" name="Picture 33" descr="C:\Documents and Settings\George\Desktop\network-cab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419600"/>
            <a:ext cx="6858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0"/>
          <p:cNvSpPr/>
          <p:nvPr/>
        </p:nvSpPr>
        <p:spPr>
          <a:xfrm>
            <a:off x="1600200" y="3429000"/>
            <a:ext cx="6019800" cy="2362200"/>
          </a:xfrm>
          <a:custGeom>
            <a:avLst/>
            <a:gdLst>
              <a:gd name="connsiteX0" fmla="*/ 0 w 5372100"/>
              <a:gd name="connsiteY0" fmla="*/ 38260 h 844648"/>
              <a:gd name="connsiteX1" fmla="*/ 523875 w 5372100"/>
              <a:gd name="connsiteY1" fmla="*/ 38260 h 844648"/>
              <a:gd name="connsiteX2" fmla="*/ 581025 w 5372100"/>
              <a:gd name="connsiteY2" fmla="*/ 76360 h 844648"/>
              <a:gd name="connsiteX3" fmla="*/ 657225 w 5372100"/>
              <a:gd name="connsiteY3" fmla="*/ 162085 h 844648"/>
              <a:gd name="connsiteX4" fmla="*/ 990600 w 5372100"/>
              <a:gd name="connsiteY4" fmla="*/ 190660 h 844648"/>
              <a:gd name="connsiteX5" fmla="*/ 1028700 w 5372100"/>
              <a:gd name="connsiteY5" fmla="*/ 228760 h 844648"/>
              <a:gd name="connsiteX6" fmla="*/ 1085850 w 5372100"/>
              <a:gd name="connsiteY6" fmla="*/ 266860 h 844648"/>
              <a:gd name="connsiteX7" fmla="*/ 1114425 w 5372100"/>
              <a:gd name="connsiteY7" fmla="*/ 295435 h 844648"/>
              <a:gd name="connsiteX8" fmla="*/ 1143000 w 5372100"/>
              <a:gd name="connsiteY8" fmla="*/ 304960 h 844648"/>
              <a:gd name="connsiteX9" fmla="*/ 1323975 w 5372100"/>
              <a:gd name="connsiteY9" fmla="*/ 295435 h 844648"/>
              <a:gd name="connsiteX10" fmla="*/ 1352550 w 5372100"/>
              <a:gd name="connsiteY10" fmla="*/ 285910 h 844648"/>
              <a:gd name="connsiteX11" fmla="*/ 1409700 w 5372100"/>
              <a:gd name="connsiteY11" fmla="*/ 247810 h 844648"/>
              <a:gd name="connsiteX12" fmla="*/ 1438275 w 5372100"/>
              <a:gd name="connsiteY12" fmla="*/ 228760 h 844648"/>
              <a:gd name="connsiteX13" fmla="*/ 1466850 w 5372100"/>
              <a:gd name="connsiteY13" fmla="*/ 200185 h 844648"/>
              <a:gd name="connsiteX14" fmla="*/ 1504950 w 5372100"/>
              <a:gd name="connsiteY14" fmla="*/ 143035 h 844648"/>
              <a:gd name="connsiteX15" fmla="*/ 1533525 w 5372100"/>
              <a:gd name="connsiteY15" fmla="*/ 133510 h 844648"/>
              <a:gd name="connsiteX16" fmla="*/ 1581150 w 5372100"/>
              <a:gd name="connsiteY16" fmla="*/ 143035 h 844648"/>
              <a:gd name="connsiteX17" fmla="*/ 1609725 w 5372100"/>
              <a:gd name="connsiteY17" fmla="*/ 152560 h 844648"/>
              <a:gd name="connsiteX18" fmla="*/ 1657350 w 5372100"/>
              <a:gd name="connsiteY18" fmla="*/ 219235 h 844648"/>
              <a:gd name="connsiteX19" fmla="*/ 1790700 w 5372100"/>
              <a:gd name="connsiteY19" fmla="*/ 209710 h 844648"/>
              <a:gd name="connsiteX20" fmla="*/ 1838325 w 5372100"/>
              <a:gd name="connsiteY20" fmla="*/ 152560 h 844648"/>
              <a:gd name="connsiteX21" fmla="*/ 1866900 w 5372100"/>
              <a:gd name="connsiteY21" fmla="*/ 133510 h 844648"/>
              <a:gd name="connsiteX22" fmla="*/ 1943100 w 5372100"/>
              <a:gd name="connsiteY22" fmla="*/ 152560 h 844648"/>
              <a:gd name="connsiteX23" fmla="*/ 2028825 w 5372100"/>
              <a:gd name="connsiteY23" fmla="*/ 200185 h 844648"/>
              <a:gd name="connsiteX24" fmla="*/ 2095500 w 5372100"/>
              <a:gd name="connsiteY24" fmla="*/ 181135 h 844648"/>
              <a:gd name="connsiteX25" fmla="*/ 2190750 w 5372100"/>
              <a:gd name="connsiteY25" fmla="*/ 114460 h 844648"/>
              <a:gd name="connsiteX26" fmla="*/ 2305050 w 5372100"/>
              <a:gd name="connsiteY26" fmla="*/ 162085 h 844648"/>
              <a:gd name="connsiteX27" fmla="*/ 2333625 w 5372100"/>
              <a:gd name="connsiteY27" fmla="*/ 181135 h 844648"/>
              <a:gd name="connsiteX28" fmla="*/ 2371725 w 5372100"/>
              <a:gd name="connsiteY28" fmla="*/ 238285 h 844648"/>
              <a:gd name="connsiteX29" fmla="*/ 2400300 w 5372100"/>
              <a:gd name="connsiteY29" fmla="*/ 257335 h 844648"/>
              <a:gd name="connsiteX30" fmla="*/ 2428875 w 5372100"/>
              <a:gd name="connsiteY30" fmla="*/ 266860 h 844648"/>
              <a:gd name="connsiteX31" fmla="*/ 2628900 w 5372100"/>
              <a:gd name="connsiteY31" fmla="*/ 285910 h 844648"/>
              <a:gd name="connsiteX32" fmla="*/ 2724150 w 5372100"/>
              <a:gd name="connsiteY32" fmla="*/ 304960 h 844648"/>
              <a:gd name="connsiteX33" fmla="*/ 2752725 w 5372100"/>
              <a:gd name="connsiteY33" fmla="*/ 314485 h 844648"/>
              <a:gd name="connsiteX34" fmla="*/ 2781300 w 5372100"/>
              <a:gd name="connsiteY34" fmla="*/ 333535 h 844648"/>
              <a:gd name="connsiteX35" fmla="*/ 2828925 w 5372100"/>
              <a:gd name="connsiteY35" fmla="*/ 381160 h 844648"/>
              <a:gd name="connsiteX36" fmla="*/ 2886075 w 5372100"/>
              <a:gd name="connsiteY36" fmla="*/ 428785 h 844648"/>
              <a:gd name="connsiteX37" fmla="*/ 2924175 w 5372100"/>
              <a:gd name="connsiteY37" fmla="*/ 438310 h 844648"/>
              <a:gd name="connsiteX38" fmla="*/ 2952750 w 5372100"/>
              <a:gd name="connsiteY38" fmla="*/ 457360 h 844648"/>
              <a:gd name="connsiteX39" fmla="*/ 3124200 w 5372100"/>
              <a:gd name="connsiteY39" fmla="*/ 457360 h 844648"/>
              <a:gd name="connsiteX40" fmla="*/ 3181350 w 5372100"/>
              <a:gd name="connsiteY40" fmla="*/ 419260 h 844648"/>
              <a:gd name="connsiteX41" fmla="*/ 3238500 w 5372100"/>
              <a:gd name="connsiteY41" fmla="*/ 390685 h 844648"/>
              <a:gd name="connsiteX42" fmla="*/ 3295650 w 5372100"/>
              <a:gd name="connsiteY42" fmla="*/ 362110 h 844648"/>
              <a:gd name="connsiteX43" fmla="*/ 3343275 w 5372100"/>
              <a:gd name="connsiteY43" fmla="*/ 371635 h 844648"/>
              <a:gd name="connsiteX44" fmla="*/ 3400425 w 5372100"/>
              <a:gd name="connsiteY44" fmla="*/ 390685 h 844648"/>
              <a:gd name="connsiteX45" fmla="*/ 3457575 w 5372100"/>
              <a:gd name="connsiteY45" fmla="*/ 409735 h 844648"/>
              <a:gd name="connsiteX46" fmla="*/ 3514725 w 5372100"/>
              <a:gd name="connsiteY46" fmla="*/ 428785 h 844648"/>
              <a:gd name="connsiteX47" fmla="*/ 3543300 w 5372100"/>
              <a:gd name="connsiteY47" fmla="*/ 438310 h 844648"/>
              <a:gd name="connsiteX48" fmla="*/ 3771900 w 5372100"/>
              <a:gd name="connsiteY48" fmla="*/ 457360 h 844648"/>
              <a:gd name="connsiteX49" fmla="*/ 3933825 w 5372100"/>
              <a:gd name="connsiteY49" fmla="*/ 476410 h 844648"/>
              <a:gd name="connsiteX50" fmla="*/ 3990975 w 5372100"/>
              <a:gd name="connsiteY50" fmla="*/ 485935 h 844648"/>
              <a:gd name="connsiteX51" fmla="*/ 4048125 w 5372100"/>
              <a:gd name="connsiteY51" fmla="*/ 504985 h 844648"/>
              <a:gd name="connsiteX52" fmla="*/ 4267200 w 5372100"/>
              <a:gd name="connsiteY52" fmla="*/ 514510 h 844648"/>
              <a:gd name="connsiteX53" fmla="*/ 4324350 w 5372100"/>
              <a:gd name="connsiteY53" fmla="*/ 524035 h 844648"/>
              <a:gd name="connsiteX54" fmla="*/ 4352925 w 5372100"/>
              <a:gd name="connsiteY54" fmla="*/ 543085 h 844648"/>
              <a:gd name="connsiteX55" fmla="*/ 4381500 w 5372100"/>
              <a:gd name="connsiteY55" fmla="*/ 571660 h 844648"/>
              <a:gd name="connsiteX56" fmla="*/ 4438650 w 5372100"/>
              <a:gd name="connsiteY56" fmla="*/ 638335 h 844648"/>
              <a:gd name="connsiteX57" fmla="*/ 4467225 w 5372100"/>
              <a:gd name="connsiteY57" fmla="*/ 647860 h 844648"/>
              <a:gd name="connsiteX58" fmla="*/ 4495800 w 5372100"/>
              <a:gd name="connsiteY58" fmla="*/ 666910 h 844648"/>
              <a:gd name="connsiteX59" fmla="*/ 4552950 w 5372100"/>
              <a:gd name="connsiteY59" fmla="*/ 685960 h 844648"/>
              <a:gd name="connsiteX60" fmla="*/ 4619625 w 5372100"/>
              <a:gd name="connsiteY60" fmla="*/ 676435 h 844648"/>
              <a:gd name="connsiteX61" fmla="*/ 4648200 w 5372100"/>
              <a:gd name="connsiteY61" fmla="*/ 666910 h 844648"/>
              <a:gd name="connsiteX62" fmla="*/ 4810125 w 5372100"/>
              <a:gd name="connsiteY62" fmla="*/ 676435 h 844648"/>
              <a:gd name="connsiteX63" fmla="*/ 4867275 w 5372100"/>
              <a:gd name="connsiteY63" fmla="*/ 695485 h 844648"/>
              <a:gd name="connsiteX64" fmla="*/ 4895850 w 5372100"/>
              <a:gd name="connsiteY64" fmla="*/ 714535 h 844648"/>
              <a:gd name="connsiteX65" fmla="*/ 4972050 w 5372100"/>
              <a:gd name="connsiteY65" fmla="*/ 743110 h 844648"/>
              <a:gd name="connsiteX66" fmla="*/ 5305425 w 5372100"/>
              <a:gd name="connsiteY66" fmla="*/ 781210 h 844648"/>
              <a:gd name="connsiteX67" fmla="*/ 5343525 w 5372100"/>
              <a:gd name="connsiteY67" fmla="*/ 790735 h 844648"/>
              <a:gd name="connsiteX68" fmla="*/ 5372100 w 5372100"/>
              <a:gd name="connsiteY68" fmla="*/ 800260 h 84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372100" h="844648">
                <a:moveTo>
                  <a:pt x="0" y="38260"/>
                </a:moveTo>
                <a:cubicBezTo>
                  <a:pt x="191298" y="0"/>
                  <a:pt x="149380" y="4823"/>
                  <a:pt x="523875" y="38260"/>
                </a:cubicBezTo>
                <a:cubicBezTo>
                  <a:pt x="546680" y="40296"/>
                  <a:pt x="581025" y="76360"/>
                  <a:pt x="581025" y="76360"/>
                </a:cubicBezTo>
                <a:cubicBezTo>
                  <a:pt x="599177" y="103588"/>
                  <a:pt x="629263" y="152764"/>
                  <a:pt x="657225" y="162085"/>
                </a:cubicBezTo>
                <a:cubicBezTo>
                  <a:pt x="801777" y="210269"/>
                  <a:pt x="694306" y="180443"/>
                  <a:pt x="990600" y="190660"/>
                </a:cubicBezTo>
                <a:cubicBezTo>
                  <a:pt x="1045029" y="208803"/>
                  <a:pt x="999671" y="185217"/>
                  <a:pt x="1028700" y="228760"/>
                </a:cubicBezTo>
                <a:cubicBezTo>
                  <a:pt x="1049085" y="259338"/>
                  <a:pt x="1055892" y="256874"/>
                  <a:pt x="1085850" y="266860"/>
                </a:cubicBezTo>
                <a:cubicBezTo>
                  <a:pt x="1095375" y="276385"/>
                  <a:pt x="1103217" y="287963"/>
                  <a:pt x="1114425" y="295435"/>
                </a:cubicBezTo>
                <a:cubicBezTo>
                  <a:pt x="1122779" y="301004"/>
                  <a:pt x="1132960" y="304960"/>
                  <a:pt x="1143000" y="304960"/>
                </a:cubicBezTo>
                <a:cubicBezTo>
                  <a:pt x="1203408" y="304960"/>
                  <a:pt x="1263650" y="298610"/>
                  <a:pt x="1323975" y="295435"/>
                </a:cubicBezTo>
                <a:cubicBezTo>
                  <a:pt x="1333500" y="292260"/>
                  <a:pt x="1343773" y="290786"/>
                  <a:pt x="1352550" y="285910"/>
                </a:cubicBezTo>
                <a:cubicBezTo>
                  <a:pt x="1372564" y="274791"/>
                  <a:pt x="1390650" y="260510"/>
                  <a:pt x="1409700" y="247810"/>
                </a:cubicBezTo>
                <a:cubicBezTo>
                  <a:pt x="1419225" y="241460"/>
                  <a:pt x="1430180" y="236855"/>
                  <a:pt x="1438275" y="228760"/>
                </a:cubicBezTo>
                <a:lnTo>
                  <a:pt x="1466850" y="200185"/>
                </a:lnTo>
                <a:cubicBezTo>
                  <a:pt x="1476836" y="170227"/>
                  <a:pt x="1474372" y="163420"/>
                  <a:pt x="1504950" y="143035"/>
                </a:cubicBezTo>
                <a:cubicBezTo>
                  <a:pt x="1513304" y="137466"/>
                  <a:pt x="1524000" y="136685"/>
                  <a:pt x="1533525" y="133510"/>
                </a:cubicBezTo>
                <a:cubicBezTo>
                  <a:pt x="1549400" y="136685"/>
                  <a:pt x="1565444" y="139108"/>
                  <a:pt x="1581150" y="143035"/>
                </a:cubicBezTo>
                <a:cubicBezTo>
                  <a:pt x="1590890" y="145470"/>
                  <a:pt x="1603889" y="144390"/>
                  <a:pt x="1609725" y="152560"/>
                </a:cubicBezTo>
                <a:cubicBezTo>
                  <a:pt x="1665287" y="230347"/>
                  <a:pt x="1593056" y="197804"/>
                  <a:pt x="1657350" y="219235"/>
                </a:cubicBezTo>
                <a:cubicBezTo>
                  <a:pt x="1701800" y="216060"/>
                  <a:pt x="1747321" y="219917"/>
                  <a:pt x="1790700" y="209710"/>
                </a:cubicBezTo>
                <a:cubicBezTo>
                  <a:pt x="1811105" y="204909"/>
                  <a:pt x="1825625" y="165260"/>
                  <a:pt x="1838325" y="152560"/>
                </a:cubicBezTo>
                <a:cubicBezTo>
                  <a:pt x="1846420" y="144465"/>
                  <a:pt x="1857375" y="139860"/>
                  <a:pt x="1866900" y="133510"/>
                </a:cubicBezTo>
                <a:cubicBezTo>
                  <a:pt x="1880095" y="136149"/>
                  <a:pt x="1926625" y="143407"/>
                  <a:pt x="1943100" y="152560"/>
                </a:cubicBezTo>
                <a:cubicBezTo>
                  <a:pt x="2041356" y="207147"/>
                  <a:pt x="1964167" y="178632"/>
                  <a:pt x="2028825" y="200185"/>
                </a:cubicBezTo>
                <a:cubicBezTo>
                  <a:pt x="2031655" y="199477"/>
                  <a:pt x="2089027" y="186169"/>
                  <a:pt x="2095500" y="181135"/>
                </a:cubicBezTo>
                <a:cubicBezTo>
                  <a:pt x="2189867" y="107738"/>
                  <a:pt x="2112927" y="133916"/>
                  <a:pt x="2190750" y="114460"/>
                </a:cubicBezTo>
                <a:cubicBezTo>
                  <a:pt x="2270484" y="127749"/>
                  <a:pt x="2231831" y="113272"/>
                  <a:pt x="2305050" y="162085"/>
                </a:cubicBezTo>
                <a:lnTo>
                  <a:pt x="2333625" y="181135"/>
                </a:lnTo>
                <a:cubicBezTo>
                  <a:pt x="2346325" y="200185"/>
                  <a:pt x="2352675" y="225585"/>
                  <a:pt x="2371725" y="238285"/>
                </a:cubicBezTo>
                <a:cubicBezTo>
                  <a:pt x="2381250" y="244635"/>
                  <a:pt x="2390061" y="252215"/>
                  <a:pt x="2400300" y="257335"/>
                </a:cubicBezTo>
                <a:cubicBezTo>
                  <a:pt x="2409280" y="261825"/>
                  <a:pt x="2419074" y="264682"/>
                  <a:pt x="2428875" y="266860"/>
                </a:cubicBezTo>
                <a:cubicBezTo>
                  <a:pt x="2495881" y="281750"/>
                  <a:pt x="2558756" y="281234"/>
                  <a:pt x="2628900" y="285910"/>
                </a:cubicBezTo>
                <a:cubicBezTo>
                  <a:pt x="2660650" y="292260"/>
                  <a:pt x="2692600" y="297679"/>
                  <a:pt x="2724150" y="304960"/>
                </a:cubicBezTo>
                <a:cubicBezTo>
                  <a:pt x="2733933" y="307218"/>
                  <a:pt x="2743745" y="309995"/>
                  <a:pt x="2752725" y="314485"/>
                </a:cubicBezTo>
                <a:cubicBezTo>
                  <a:pt x="2762964" y="319605"/>
                  <a:pt x="2771775" y="327185"/>
                  <a:pt x="2781300" y="333535"/>
                </a:cubicBezTo>
                <a:cubicBezTo>
                  <a:pt x="2816225" y="385923"/>
                  <a:pt x="2781300" y="341473"/>
                  <a:pt x="2828925" y="381160"/>
                </a:cubicBezTo>
                <a:cubicBezTo>
                  <a:pt x="2853157" y="401353"/>
                  <a:pt x="2856862" y="416265"/>
                  <a:pt x="2886075" y="428785"/>
                </a:cubicBezTo>
                <a:cubicBezTo>
                  <a:pt x="2898107" y="433942"/>
                  <a:pt x="2911475" y="435135"/>
                  <a:pt x="2924175" y="438310"/>
                </a:cubicBezTo>
                <a:cubicBezTo>
                  <a:pt x="2933700" y="444660"/>
                  <a:pt x="2942511" y="452240"/>
                  <a:pt x="2952750" y="457360"/>
                </a:cubicBezTo>
                <a:cubicBezTo>
                  <a:pt x="3004884" y="483427"/>
                  <a:pt x="3074574" y="460668"/>
                  <a:pt x="3124200" y="457360"/>
                </a:cubicBezTo>
                <a:cubicBezTo>
                  <a:pt x="3143250" y="444660"/>
                  <a:pt x="3159630" y="426500"/>
                  <a:pt x="3181350" y="419260"/>
                </a:cubicBezTo>
                <a:cubicBezTo>
                  <a:pt x="3253174" y="395319"/>
                  <a:pt x="3164642" y="427614"/>
                  <a:pt x="3238500" y="390685"/>
                </a:cubicBezTo>
                <a:cubicBezTo>
                  <a:pt x="3317370" y="351250"/>
                  <a:pt x="3213758" y="416705"/>
                  <a:pt x="3295650" y="362110"/>
                </a:cubicBezTo>
                <a:cubicBezTo>
                  <a:pt x="3311525" y="365285"/>
                  <a:pt x="3327656" y="367375"/>
                  <a:pt x="3343275" y="371635"/>
                </a:cubicBezTo>
                <a:cubicBezTo>
                  <a:pt x="3362648" y="376919"/>
                  <a:pt x="3381375" y="384335"/>
                  <a:pt x="3400425" y="390685"/>
                </a:cubicBezTo>
                <a:lnTo>
                  <a:pt x="3457575" y="409735"/>
                </a:lnTo>
                <a:lnTo>
                  <a:pt x="3514725" y="428785"/>
                </a:lnTo>
                <a:cubicBezTo>
                  <a:pt x="3524250" y="431960"/>
                  <a:pt x="3533396" y="436659"/>
                  <a:pt x="3543300" y="438310"/>
                </a:cubicBezTo>
                <a:cubicBezTo>
                  <a:pt x="3656909" y="457245"/>
                  <a:pt x="3581167" y="446764"/>
                  <a:pt x="3771900" y="457360"/>
                </a:cubicBezTo>
                <a:cubicBezTo>
                  <a:pt x="3846707" y="482296"/>
                  <a:pt x="3772905" y="460318"/>
                  <a:pt x="3933825" y="476410"/>
                </a:cubicBezTo>
                <a:cubicBezTo>
                  <a:pt x="3953042" y="478332"/>
                  <a:pt x="3972239" y="481251"/>
                  <a:pt x="3990975" y="485935"/>
                </a:cubicBezTo>
                <a:cubicBezTo>
                  <a:pt x="4010456" y="490805"/>
                  <a:pt x="4028063" y="504113"/>
                  <a:pt x="4048125" y="504985"/>
                </a:cubicBezTo>
                <a:lnTo>
                  <a:pt x="4267200" y="514510"/>
                </a:lnTo>
                <a:cubicBezTo>
                  <a:pt x="4286250" y="517685"/>
                  <a:pt x="4306028" y="517928"/>
                  <a:pt x="4324350" y="524035"/>
                </a:cubicBezTo>
                <a:cubicBezTo>
                  <a:pt x="4335210" y="527655"/>
                  <a:pt x="4344131" y="535756"/>
                  <a:pt x="4352925" y="543085"/>
                </a:cubicBezTo>
                <a:cubicBezTo>
                  <a:pt x="4363273" y="551709"/>
                  <a:pt x="4372734" y="561433"/>
                  <a:pt x="4381500" y="571660"/>
                </a:cubicBezTo>
                <a:cubicBezTo>
                  <a:pt x="4399106" y="592201"/>
                  <a:pt x="4415015" y="622578"/>
                  <a:pt x="4438650" y="638335"/>
                </a:cubicBezTo>
                <a:cubicBezTo>
                  <a:pt x="4447004" y="643904"/>
                  <a:pt x="4458245" y="643370"/>
                  <a:pt x="4467225" y="647860"/>
                </a:cubicBezTo>
                <a:cubicBezTo>
                  <a:pt x="4477464" y="652980"/>
                  <a:pt x="4485339" y="662261"/>
                  <a:pt x="4495800" y="666910"/>
                </a:cubicBezTo>
                <a:cubicBezTo>
                  <a:pt x="4514150" y="675065"/>
                  <a:pt x="4552950" y="685960"/>
                  <a:pt x="4552950" y="685960"/>
                </a:cubicBezTo>
                <a:cubicBezTo>
                  <a:pt x="4575175" y="682785"/>
                  <a:pt x="4597610" y="680838"/>
                  <a:pt x="4619625" y="676435"/>
                </a:cubicBezTo>
                <a:cubicBezTo>
                  <a:pt x="4629470" y="674466"/>
                  <a:pt x="4638160" y="666910"/>
                  <a:pt x="4648200" y="666910"/>
                </a:cubicBezTo>
                <a:cubicBezTo>
                  <a:pt x="4702268" y="666910"/>
                  <a:pt x="4756150" y="673260"/>
                  <a:pt x="4810125" y="676435"/>
                </a:cubicBezTo>
                <a:cubicBezTo>
                  <a:pt x="4829175" y="682785"/>
                  <a:pt x="4850567" y="684346"/>
                  <a:pt x="4867275" y="695485"/>
                </a:cubicBezTo>
                <a:cubicBezTo>
                  <a:pt x="4876800" y="701835"/>
                  <a:pt x="4885611" y="709415"/>
                  <a:pt x="4895850" y="714535"/>
                </a:cubicBezTo>
                <a:cubicBezTo>
                  <a:pt x="4918629" y="725924"/>
                  <a:pt x="4947319" y="734866"/>
                  <a:pt x="4972050" y="743110"/>
                </a:cubicBezTo>
                <a:cubicBezTo>
                  <a:pt x="5073588" y="844648"/>
                  <a:pt x="4978971" y="763074"/>
                  <a:pt x="5305425" y="781210"/>
                </a:cubicBezTo>
                <a:cubicBezTo>
                  <a:pt x="5318496" y="781936"/>
                  <a:pt x="5330938" y="787139"/>
                  <a:pt x="5343525" y="790735"/>
                </a:cubicBezTo>
                <a:cubicBezTo>
                  <a:pt x="5353179" y="793493"/>
                  <a:pt x="5372100" y="800260"/>
                  <a:pt x="5372100" y="800260"/>
                </a:cubicBezTo>
              </a:path>
            </a:pathLst>
          </a:custGeom>
          <a:ln>
            <a:headEnd type="ova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pic>
        <p:nvPicPr>
          <p:cNvPr id="23557" name="Picture 18" descr="C:\Documents and Settings\George\Local Settings\Temporary Internet Files\Content.IE5\6X4WV393\MC9004380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3581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22" descr="C:\Documents and Settings\George\Local Settings\Temporary Internet Files\Content.IE5\6X4WV393\MC90043485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144602">
            <a:off x="4000500" y="2857500"/>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23" descr="C:\Documents and Settings\George\Local Settings\Temporary Internet Files\Content.IE5\XV7VKFUO\MC90043256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3352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9" descr="C:\Documents and Settings\George\Local Settings\Temporary Internet Files\Content.IE5\D7PM48JM\MP900422412[1].jpg"/>
          <p:cNvPicPr>
            <a:picLocks noChangeAspect="1" noChangeArrowheads="1"/>
          </p:cNvPicPr>
          <p:nvPr/>
        </p:nvPicPr>
        <p:blipFill>
          <a:blip r:embed="rId7" cstate="print"/>
          <a:srcRect/>
          <a:stretch>
            <a:fillRect/>
          </a:stretch>
        </p:blipFill>
        <p:spPr bwMode="auto">
          <a:xfrm flipH="1">
            <a:off x="76199" y="2819400"/>
            <a:ext cx="1915887" cy="1219200"/>
          </a:xfrm>
          <a:prstGeom prst="rect">
            <a:avLst/>
          </a:prstGeom>
          <a:ln>
            <a:noFill/>
          </a:ln>
          <a:effectLst>
            <a:softEdge rad="112500"/>
          </a:effectLst>
        </p:spPr>
      </p:pic>
      <p:pic>
        <p:nvPicPr>
          <p:cNvPr id="26" name="Picture 31" descr="C:\Documents and Settings\George\Local Settings\Temporary Internet Files\Content.IE5\V1Z0O7ZY\MP900442327[1].jpg"/>
          <p:cNvPicPr>
            <a:picLocks noChangeAspect="1" noChangeArrowheads="1"/>
          </p:cNvPicPr>
          <p:nvPr/>
        </p:nvPicPr>
        <p:blipFill>
          <a:blip r:embed="rId8" cstate="print"/>
          <a:srcRect/>
          <a:stretch>
            <a:fillRect/>
          </a:stretch>
        </p:blipFill>
        <p:spPr bwMode="auto">
          <a:xfrm flipH="1">
            <a:off x="7239000" y="5068824"/>
            <a:ext cx="1783897" cy="1331976"/>
          </a:xfrm>
          <a:prstGeom prst="rect">
            <a:avLst/>
          </a:prstGeom>
          <a:ln>
            <a:noFill/>
          </a:ln>
          <a:effectLst>
            <a:softEdge rad="112500"/>
          </a:effectLst>
        </p:spPr>
      </p:pic>
      <p:sp>
        <p:nvSpPr>
          <p:cNvPr id="27" name="Rectangle 26"/>
          <p:cNvSpPr/>
          <p:nvPr/>
        </p:nvSpPr>
        <p:spPr>
          <a:xfrm rot="1015380">
            <a:off x="4853833" y="5340998"/>
            <a:ext cx="3246336" cy="647786"/>
          </a:xfrm>
          <a:prstGeom prst="rect">
            <a:avLst/>
          </a:prstGeom>
          <a:noFill/>
        </p:spPr>
        <p:txBody>
          <a:bodyPr wrap="none">
            <a:prstTxWarp prst="textCurveDown">
              <a:avLst>
                <a:gd name="adj" fmla="val 26793"/>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a:t>
            </a: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p:txBody>
      </p:sp>
      <p:sp>
        <p:nvSpPr>
          <p:cNvPr id="28" name="Rectangle 27"/>
          <p:cNvSpPr/>
          <p:nvPr/>
        </p:nvSpPr>
        <p:spPr>
          <a:xfrm rot="1015380">
            <a:off x="5675386" y="5897978"/>
            <a:ext cx="430841" cy="71807"/>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9" name="Picture 32" descr="C:\Documents and Settings\George\Desktop\underwater-cable.jpg"/>
          <p:cNvPicPr>
            <a:picLocks noChangeAspect="1" noChangeArrowheads="1"/>
          </p:cNvPicPr>
          <p:nvPr/>
        </p:nvPicPr>
        <p:blipFill>
          <a:blip r:embed="rId9" cstate="print"/>
          <a:srcRect/>
          <a:stretch>
            <a:fillRect/>
          </a:stretch>
        </p:blipFill>
        <p:spPr bwMode="auto">
          <a:xfrm>
            <a:off x="4800600" y="3962400"/>
            <a:ext cx="1219200" cy="79533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0" name="Rectangle 29"/>
          <p:cNvSpPr/>
          <p:nvPr/>
        </p:nvSpPr>
        <p:spPr>
          <a:xfrm rot="551645">
            <a:off x="830702" y="2896900"/>
            <a:ext cx="2802888" cy="525905"/>
          </a:xfrm>
          <a:prstGeom prst="rect">
            <a:avLst/>
          </a:prstGeom>
          <a:noFill/>
        </p:spPr>
        <p:txBody>
          <a:bodyPr wrap="none">
            <a:prstTxWarp prst="textCurveDown">
              <a:avLst>
                <a:gd name="adj" fmla="val 22408"/>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…0111001</a:t>
            </a: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p:txBody>
      </p:sp>
      <p:cxnSp>
        <p:nvCxnSpPr>
          <p:cNvPr id="31" name="Straight Connector 30"/>
          <p:cNvCxnSpPr/>
          <p:nvPr/>
        </p:nvCxnSpPr>
        <p:spPr>
          <a:xfrm flipV="1">
            <a:off x="3429000" y="3429000"/>
            <a:ext cx="838200" cy="533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343400" y="3429000"/>
            <a:ext cx="152400" cy="838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39738" y="12954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kumimoji="1" lang="en-US" smtClean="0"/>
              <a:t>Error Detection: Simple Parity Check</a:t>
            </a:r>
            <a:endParaRPr lang="en-GB" smtClean="0"/>
          </a:p>
        </p:txBody>
      </p:sp>
      <p:sp>
        <p:nvSpPr>
          <p:cNvPr id="9" name="Rounded Rectangle 8"/>
          <p:cNvSpPr/>
          <p:nvPr/>
        </p:nvSpPr>
        <p:spPr>
          <a:xfrm>
            <a:off x="439738" y="1295400"/>
            <a:ext cx="2074862" cy="533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2400" dirty="0"/>
              <a:t>ODD PARITY</a:t>
            </a:r>
          </a:p>
        </p:txBody>
      </p:sp>
      <p:pic>
        <p:nvPicPr>
          <p:cNvPr id="24580" name="Picture 33" descr="C:\Documents and Settings\George\Desktop\network-cab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419600"/>
            <a:ext cx="6858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0"/>
          <p:cNvSpPr/>
          <p:nvPr/>
        </p:nvSpPr>
        <p:spPr>
          <a:xfrm>
            <a:off x="1600200" y="3429000"/>
            <a:ext cx="6019800" cy="2362200"/>
          </a:xfrm>
          <a:custGeom>
            <a:avLst/>
            <a:gdLst>
              <a:gd name="connsiteX0" fmla="*/ 0 w 5372100"/>
              <a:gd name="connsiteY0" fmla="*/ 38260 h 844648"/>
              <a:gd name="connsiteX1" fmla="*/ 523875 w 5372100"/>
              <a:gd name="connsiteY1" fmla="*/ 38260 h 844648"/>
              <a:gd name="connsiteX2" fmla="*/ 581025 w 5372100"/>
              <a:gd name="connsiteY2" fmla="*/ 76360 h 844648"/>
              <a:gd name="connsiteX3" fmla="*/ 657225 w 5372100"/>
              <a:gd name="connsiteY3" fmla="*/ 162085 h 844648"/>
              <a:gd name="connsiteX4" fmla="*/ 990600 w 5372100"/>
              <a:gd name="connsiteY4" fmla="*/ 190660 h 844648"/>
              <a:gd name="connsiteX5" fmla="*/ 1028700 w 5372100"/>
              <a:gd name="connsiteY5" fmla="*/ 228760 h 844648"/>
              <a:gd name="connsiteX6" fmla="*/ 1085850 w 5372100"/>
              <a:gd name="connsiteY6" fmla="*/ 266860 h 844648"/>
              <a:gd name="connsiteX7" fmla="*/ 1114425 w 5372100"/>
              <a:gd name="connsiteY7" fmla="*/ 295435 h 844648"/>
              <a:gd name="connsiteX8" fmla="*/ 1143000 w 5372100"/>
              <a:gd name="connsiteY8" fmla="*/ 304960 h 844648"/>
              <a:gd name="connsiteX9" fmla="*/ 1323975 w 5372100"/>
              <a:gd name="connsiteY9" fmla="*/ 295435 h 844648"/>
              <a:gd name="connsiteX10" fmla="*/ 1352550 w 5372100"/>
              <a:gd name="connsiteY10" fmla="*/ 285910 h 844648"/>
              <a:gd name="connsiteX11" fmla="*/ 1409700 w 5372100"/>
              <a:gd name="connsiteY11" fmla="*/ 247810 h 844648"/>
              <a:gd name="connsiteX12" fmla="*/ 1438275 w 5372100"/>
              <a:gd name="connsiteY12" fmla="*/ 228760 h 844648"/>
              <a:gd name="connsiteX13" fmla="*/ 1466850 w 5372100"/>
              <a:gd name="connsiteY13" fmla="*/ 200185 h 844648"/>
              <a:gd name="connsiteX14" fmla="*/ 1504950 w 5372100"/>
              <a:gd name="connsiteY14" fmla="*/ 143035 h 844648"/>
              <a:gd name="connsiteX15" fmla="*/ 1533525 w 5372100"/>
              <a:gd name="connsiteY15" fmla="*/ 133510 h 844648"/>
              <a:gd name="connsiteX16" fmla="*/ 1581150 w 5372100"/>
              <a:gd name="connsiteY16" fmla="*/ 143035 h 844648"/>
              <a:gd name="connsiteX17" fmla="*/ 1609725 w 5372100"/>
              <a:gd name="connsiteY17" fmla="*/ 152560 h 844648"/>
              <a:gd name="connsiteX18" fmla="*/ 1657350 w 5372100"/>
              <a:gd name="connsiteY18" fmla="*/ 219235 h 844648"/>
              <a:gd name="connsiteX19" fmla="*/ 1790700 w 5372100"/>
              <a:gd name="connsiteY19" fmla="*/ 209710 h 844648"/>
              <a:gd name="connsiteX20" fmla="*/ 1838325 w 5372100"/>
              <a:gd name="connsiteY20" fmla="*/ 152560 h 844648"/>
              <a:gd name="connsiteX21" fmla="*/ 1866900 w 5372100"/>
              <a:gd name="connsiteY21" fmla="*/ 133510 h 844648"/>
              <a:gd name="connsiteX22" fmla="*/ 1943100 w 5372100"/>
              <a:gd name="connsiteY22" fmla="*/ 152560 h 844648"/>
              <a:gd name="connsiteX23" fmla="*/ 2028825 w 5372100"/>
              <a:gd name="connsiteY23" fmla="*/ 200185 h 844648"/>
              <a:gd name="connsiteX24" fmla="*/ 2095500 w 5372100"/>
              <a:gd name="connsiteY24" fmla="*/ 181135 h 844648"/>
              <a:gd name="connsiteX25" fmla="*/ 2190750 w 5372100"/>
              <a:gd name="connsiteY25" fmla="*/ 114460 h 844648"/>
              <a:gd name="connsiteX26" fmla="*/ 2305050 w 5372100"/>
              <a:gd name="connsiteY26" fmla="*/ 162085 h 844648"/>
              <a:gd name="connsiteX27" fmla="*/ 2333625 w 5372100"/>
              <a:gd name="connsiteY27" fmla="*/ 181135 h 844648"/>
              <a:gd name="connsiteX28" fmla="*/ 2371725 w 5372100"/>
              <a:gd name="connsiteY28" fmla="*/ 238285 h 844648"/>
              <a:gd name="connsiteX29" fmla="*/ 2400300 w 5372100"/>
              <a:gd name="connsiteY29" fmla="*/ 257335 h 844648"/>
              <a:gd name="connsiteX30" fmla="*/ 2428875 w 5372100"/>
              <a:gd name="connsiteY30" fmla="*/ 266860 h 844648"/>
              <a:gd name="connsiteX31" fmla="*/ 2628900 w 5372100"/>
              <a:gd name="connsiteY31" fmla="*/ 285910 h 844648"/>
              <a:gd name="connsiteX32" fmla="*/ 2724150 w 5372100"/>
              <a:gd name="connsiteY32" fmla="*/ 304960 h 844648"/>
              <a:gd name="connsiteX33" fmla="*/ 2752725 w 5372100"/>
              <a:gd name="connsiteY33" fmla="*/ 314485 h 844648"/>
              <a:gd name="connsiteX34" fmla="*/ 2781300 w 5372100"/>
              <a:gd name="connsiteY34" fmla="*/ 333535 h 844648"/>
              <a:gd name="connsiteX35" fmla="*/ 2828925 w 5372100"/>
              <a:gd name="connsiteY35" fmla="*/ 381160 h 844648"/>
              <a:gd name="connsiteX36" fmla="*/ 2886075 w 5372100"/>
              <a:gd name="connsiteY36" fmla="*/ 428785 h 844648"/>
              <a:gd name="connsiteX37" fmla="*/ 2924175 w 5372100"/>
              <a:gd name="connsiteY37" fmla="*/ 438310 h 844648"/>
              <a:gd name="connsiteX38" fmla="*/ 2952750 w 5372100"/>
              <a:gd name="connsiteY38" fmla="*/ 457360 h 844648"/>
              <a:gd name="connsiteX39" fmla="*/ 3124200 w 5372100"/>
              <a:gd name="connsiteY39" fmla="*/ 457360 h 844648"/>
              <a:gd name="connsiteX40" fmla="*/ 3181350 w 5372100"/>
              <a:gd name="connsiteY40" fmla="*/ 419260 h 844648"/>
              <a:gd name="connsiteX41" fmla="*/ 3238500 w 5372100"/>
              <a:gd name="connsiteY41" fmla="*/ 390685 h 844648"/>
              <a:gd name="connsiteX42" fmla="*/ 3295650 w 5372100"/>
              <a:gd name="connsiteY42" fmla="*/ 362110 h 844648"/>
              <a:gd name="connsiteX43" fmla="*/ 3343275 w 5372100"/>
              <a:gd name="connsiteY43" fmla="*/ 371635 h 844648"/>
              <a:gd name="connsiteX44" fmla="*/ 3400425 w 5372100"/>
              <a:gd name="connsiteY44" fmla="*/ 390685 h 844648"/>
              <a:gd name="connsiteX45" fmla="*/ 3457575 w 5372100"/>
              <a:gd name="connsiteY45" fmla="*/ 409735 h 844648"/>
              <a:gd name="connsiteX46" fmla="*/ 3514725 w 5372100"/>
              <a:gd name="connsiteY46" fmla="*/ 428785 h 844648"/>
              <a:gd name="connsiteX47" fmla="*/ 3543300 w 5372100"/>
              <a:gd name="connsiteY47" fmla="*/ 438310 h 844648"/>
              <a:gd name="connsiteX48" fmla="*/ 3771900 w 5372100"/>
              <a:gd name="connsiteY48" fmla="*/ 457360 h 844648"/>
              <a:gd name="connsiteX49" fmla="*/ 3933825 w 5372100"/>
              <a:gd name="connsiteY49" fmla="*/ 476410 h 844648"/>
              <a:gd name="connsiteX50" fmla="*/ 3990975 w 5372100"/>
              <a:gd name="connsiteY50" fmla="*/ 485935 h 844648"/>
              <a:gd name="connsiteX51" fmla="*/ 4048125 w 5372100"/>
              <a:gd name="connsiteY51" fmla="*/ 504985 h 844648"/>
              <a:gd name="connsiteX52" fmla="*/ 4267200 w 5372100"/>
              <a:gd name="connsiteY52" fmla="*/ 514510 h 844648"/>
              <a:gd name="connsiteX53" fmla="*/ 4324350 w 5372100"/>
              <a:gd name="connsiteY53" fmla="*/ 524035 h 844648"/>
              <a:gd name="connsiteX54" fmla="*/ 4352925 w 5372100"/>
              <a:gd name="connsiteY54" fmla="*/ 543085 h 844648"/>
              <a:gd name="connsiteX55" fmla="*/ 4381500 w 5372100"/>
              <a:gd name="connsiteY55" fmla="*/ 571660 h 844648"/>
              <a:gd name="connsiteX56" fmla="*/ 4438650 w 5372100"/>
              <a:gd name="connsiteY56" fmla="*/ 638335 h 844648"/>
              <a:gd name="connsiteX57" fmla="*/ 4467225 w 5372100"/>
              <a:gd name="connsiteY57" fmla="*/ 647860 h 844648"/>
              <a:gd name="connsiteX58" fmla="*/ 4495800 w 5372100"/>
              <a:gd name="connsiteY58" fmla="*/ 666910 h 844648"/>
              <a:gd name="connsiteX59" fmla="*/ 4552950 w 5372100"/>
              <a:gd name="connsiteY59" fmla="*/ 685960 h 844648"/>
              <a:gd name="connsiteX60" fmla="*/ 4619625 w 5372100"/>
              <a:gd name="connsiteY60" fmla="*/ 676435 h 844648"/>
              <a:gd name="connsiteX61" fmla="*/ 4648200 w 5372100"/>
              <a:gd name="connsiteY61" fmla="*/ 666910 h 844648"/>
              <a:gd name="connsiteX62" fmla="*/ 4810125 w 5372100"/>
              <a:gd name="connsiteY62" fmla="*/ 676435 h 844648"/>
              <a:gd name="connsiteX63" fmla="*/ 4867275 w 5372100"/>
              <a:gd name="connsiteY63" fmla="*/ 695485 h 844648"/>
              <a:gd name="connsiteX64" fmla="*/ 4895850 w 5372100"/>
              <a:gd name="connsiteY64" fmla="*/ 714535 h 844648"/>
              <a:gd name="connsiteX65" fmla="*/ 4972050 w 5372100"/>
              <a:gd name="connsiteY65" fmla="*/ 743110 h 844648"/>
              <a:gd name="connsiteX66" fmla="*/ 5305425 w 5372100"/>
              <a:gd name="connsiteY66" fmla="*/ 781210 h 844648"/>
              <a:gd name="connsiteX67" fmla="*/ 5343525 w 5372100"/>
              <a:gd name="connsiteY67" fmla="*/ 790735 h 844648"/>
              <a:gd name="connsiteX68" fmla="*/ 5372100 w 5372100"/>
              <a:gd name="connsiteY68" fmla="*/ 800260 h 84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372100" h="844648">
                <a:moveTo>
                  <a:pt x="0" y="38260"/>
                </a:moveTo>
                <a:cubicBezTo>
                  <a:pt x="191298" y="0"/>
                  <a:pt x="149380" y="4823"/>
                  <a:pt x="523875" y="38260"/>
                </a:cubicBezTo>
                <a:cubicBezTo>
                  <a:pt x="546680" y="40296"/>
                  <a:pt x="581025" y="76360"/>
                  <a:pt x="581025" y="76360"/>
                </a:cubicBezTo>
                <a:cubicBezTo>
                  <a:pt x="599177" y="103588"/>
                  <a:pt x="629263" y="152764"/>
                  <a:pt x="657225" y="162085"/>
                </a:cubicBezTo>
                <a:cubicBezTo>
                  <a:pt x="801777" y="210269"/>
                  <a:pt x="694306" y="180443"/>
                  <a:pt x="990600" y="190660"/>
                </a:cubicBezTo>
                <a:cubicBezTo>
                  <a:pt x="1045029" y="208803"/>
                  <a:pt x="999671" y="185217"/>
                  <a:pt x="1028700" y="228760"/>
                </a:cubicBezTo>
                <a:cubicBezTo>
                  <a:pt x="1049085" y="259338"/>
                  <a:pt x="1055892" y="256874"/>
                  <a:pt x="1085850" y="266860"/>
                </a:cubicBezTo>
                <a:cubicBezTo>
                  <a:pt x="1095375" y="276385"/>
                  <a:pt x="1103217" y="287963"/>
                  <a:pt x="1114425" y="295435"/>
                </a:cubicBezTo>
                <a:cubicBezTo>
                  <a:pt x="1122779" y="301004"/>
                  <a:pt x="1132960" y="304960"/>
                  <a:pt x="1143000" y="304960"/>
                </a:cubicBezTo>
                <a:cubicBezTo>
                  <a:pt x="1203408" y="304960"/>
                  <a:pt x="1263650" y="298610"/>
                  <a:pt x="1323975" y="295435"/>
                </a:cubicBezTo>
                <a:cubicBezTo>
                  <a:pt x="1333500" y="292260"/>
                  <a:pt x="1343773" y="290786"/>
                  <a:pt x="1352550" y="285910"/>
                </a:cubicBezTo>
                <a:cubicBezTo>
                  <a:pt x="1372564" y="274791"/>
                  <a:pt x="1390650" y="260510"/>
                  <a:pt x="1409700" y="247810"/>
                </a:cubicBezTo>
                <a:cubicBezTo>
                  <a:pt x="1419225" y="241460"/>
                  <a:pt x="1430180" y="236855"/>
                  <a:pt x="1438275" y="228760"/>
                </a:cubicBezTo>
                <a:lnTo>
                  <a:pt x="1466850" y="200185"/>
                </a:lnTo>
                <a:cubicBezTo>
                  <a:pt x="1476836" y="170227"/>
                  <a:pt x="1474372" y="163420"/>
                  <a:pt x="1504950" y="143035"/>
                </a:cubicBezTo>
                <a:cubicBezTo>
                  <a:pt x="1513304" y="137466"/>
                  <a:pt x="1524000" y="136685"/>
                  <a:pt x="1533525" y="133510"/>
                </a:cubicBezTo>
                <a:cubicBezTo>
                  <a:pt x="1549400" y="136685"/>
                  <a:pt x="1565444" y="139108"/>
                  <a:pt x="1581150" y="143035"/>
                </a:cubicBezTo>
                <a:cubicBezTo>
                  <a:pt x="1590890" y="145470"/>
                  <a:pt x="1603889" y="144390"/>
                  <a:pt x="1609725" y="152560"/>
                </a:cubicBezTo>
                <a:cubicBezTo>
                  <a:pt x="1665287" y="230347"/>
                  <a:pt x="1593056" y="197804"/>
                  <a:pt x="1657350" y="219235"/>
                </a:cubicBezTo>
                <a:cubicBezTo>
                  <a:pt x="1701800" y="216060"/>
                  <a:pt x="1747321" y="219917"/>
                  <a:pt x="1790700" y="209710"/>
                </a:cubicBezTo>
                <a:cubicBezTo>
                  <a:pt x="1811105" y="204909"/>
                  <a:pt x="1825625" y="165260"/>
                  <a:pt x="1838325" y="152560"/>
                </a:cubicBezTo>
                <a:cubicBezTo>
                  <a:pt x="1846420" y="144465"/>
                  <a:pt x="1857375" y="139860"/>
                  <a:pt x="1866900" y="133510"/>
                </a:cubicBezTo>
                <a:cubicBezTo>
                  <a:pt x="1880095" y="136149"/>
                  <a:pt x="1926625" y="143407"/>
                  <a:pt x="1943100" y="152560"/>
                </a:cubicBezTo>
                <a:cubicBezTo>
                  <a:pt x="2041356" y="207147"/>
                  <a:pt x="1964167" y="178632"/>
                  <a:pt x="2028825" y="200185"/>
                </a:cubicBezTo>
                <a:cubicBezTo>
                  <a:pt x="2031655" y="199477"/>
                  <a:pt x="2089027" y="186169"/>
                  <a:pt x="2095500" y="181135"/>
                </a:cubicBezTo>
                <a:cubicBezTo>
                  <a:pt x="2189867" y="107738"/>
                  <a:pt x="2112927" y="133916"/>
                  <a:pt x="2190750" y="114460"/>
                </a:cubicBezTo>
                <a:cubicBezTo>
                  <a:pt x="2270484" y="127749"/>
                  <a:pt x="2231831" y="113272"/>
                  <a:pt x="2305050" y="162085"/>
                </a:cubicBezTo>
                <a:lnTo>
                  <a:pt x="2333625" y="181135"/>
                </a:lnTo>
                <a:cubicBezTo>
                  <a:pt x="2346325" y="200185"/>
                  <a:pt x="2352675" y="225585"/>
                  <a:pt x="2371725" y="238285"/>
                </a:cubicBezTo>
                <a:cubicBezTo>
                  <a:pt x="2381250" y="244635"/>
                  <a:pt x="2390061" y="252215"/>
                  <a:pt x="2400300" y="257335"/>
                </a:cubicBezTo>
                <a:cubicBezTo>
                  <a:pt x="2409280" y="261825"/>
                  <a:pt x="2419074" y="264682"/>
                  <a:pt x="2428875" y="266860"/>
                </a:cubicBezTo>
                <a:cubicBezTo>
                  <a:pt x="2495881" y="281750"/>
                  <a:pt x="2558756" y="281234"/>
                  <a:pt x="2628900" y="285910"/>
                </a:cubicBezTo>
                <a:cubicBezTo>
                  <a:pt x="2660650" y="292260"/>
                  <a:pt x="2692600" y="297679"/>
                  <a:pt x="2724150" y="304960"/>
                </a:cubicBezTo>
                <a:cubicBezTo>
                  <a:pt x="2733933" y="307218"/>
                  <a:pt x="2743745" y="309995"/>
                  <a:pt x="2752725" y="314485"/>
                </a:cubicBezTo>
                <a:cubicBezTo>
                  <a:pt x="2762964" y="319605"/>
                  <a:pt x="2771775" y="327185"/>
                  <a:pt x="2781300" y="333535"/>
                </a:cubicBezTo>
                <a:cubicBezTo>
                  <a:pt x="2816225" y="385923"/>
                  <a:pt x="2781300" y="341473"/>
                  <a:pt x="2828925" y="381160"/>
                </a:cubicBezTo>
                <a:cubicBezTo>
                  <a:pt x="2853157" y="401353"/>
                  <a:pt x="2856862" y="416265"/>
                  <a:pt x="2886075" y="428785"/>
                </a:cubicBezTo>
                <a:cubicBezTo>
                  <a:pt x="2898107" y="433942"/>
                  <a:pt x="2911475" y="435135"/>
                  <a:pt x="2924175" y="438310"/>
                </a:cubicBezTo>
                <a:cubicBezTo>
                  <a:pt x="2933700" y="444660"/>
                  <a:pt x="2942511" y="452240"/>
                  <a:pt x="2952750" y="457360"/>
                </a:cubicBezTo>
                <a:cubicBezTo>
                  <a:pt x="3004884" y="483427"/>
                  <a:pt x="3074574" y="460668"/>
                  <a:pt x="3124200" y="457360"/>
                </a:cubicBezTo>
                <a:cubicBezTo>
                  <a:pt x="3143250" y="444660"/>
                  <a:pt x="3159630" y="426500"/>
                  <a:pt x="3181350" y="419260"/>
                </a:cubicBezTo>
                <a:cubicBezTo>
                  <a:pt x="3253174" y="395319"/>
                  <a:pt x="3164642" y="427614"/>
                  <a:pt x="3238500" y="390685"/>
                </a:cubicBezTo>
                <a:cubicBezTo>
                  <a:pt x="3317370" y="351250"/>
                  <a:pt x="3213758" y="416705"/>
                  <a:pt x="3295650" y="362110"/>
                </a:cubicBezTo>
                <a:cubicBezTo>
                  <a:pt x="3311525" y="365285"/>
                  <a:pt x="3327656" y="367375"/>
                  <a:pt x="3343275" y="371635"/>
                </a:cubicBezTo>
                <a:cubicBezTo>
                  <a:pt x="3362648" y="376919"/>
                  <a:pt x="3381375" y="384335"/>
                  <a:pt x="3400425" y="390685"/>
                </a:cubicBezTo>
                <a:lnTo>
                  <a:pt x="3457575" y="409735"/>
                </a:lnTo>
                <a:lnTo>
                  <a:pt x="3514725" y="428785"/>
                </a:lnTo>
                <a:cubicBezTo>
                  <a:pt x="3524250" y="431960"/>
                  <a:pt x="3533396" y="436659"/>
                  <a:pt x="3543300" y="438310"/>
                </a:cubicBezTo>
                <a:cubicBezTo>
                  <a:pt x="3656909" y="457245"/>
                  <a:pt x="3581167" y="446764"/>
                  <a:pt x="3771900" y="457360"/>
                </a:cubicBezTo>
                <a:cubicBezTo>
                  <a:pt x="3846707" y="482296"/>
                  <a:pt x="3772905" y="460318"/>
                  <a:pt x="3933825" y="476410"/>
                </a:cubicBezTo>
                <a:cubicBezTo>
                  <a:pt x="3953042" y="478332"/>
                  <a:pt x="3972239" y="481251"/>
                  <a:pt x="3990975" y="485935"/>
                </a:cubicBezTo>
                <a:cubicBezTo>
                  <a:pt x="4010456" y="490805"/>
                  <a:pt x="4028063" y="504113"/>
                  <a:pt x="4048125" y="504985"/>
                </a:cubicBezTo>
                <a:lnTo>
                  <a:pt x="4267200" y="514510"/>
                </a:lnTo>
                <a:cubicBezTo>
                  <a:pt x="4286250" y="517685"/>
                  <a:pt x="4306028" y="517928"/>
                  <a:pt x="4324350" y="524035"/>
                </a:cubicBezTo>
                <a:cubicBezTo>
                  <a:pt x="4335210" y="527655"/>
                  <a:pt x="4344131" y="535756"/>
                  <a:pt x="4352925" y="543085"/>
                </a:cubicBezTo>
                <a:cubicBezTo>
                  <a:pt x="4363273" y="551709"/>
                  <a:pt x="4372734" y="561433"/>
                  <a:pt x="4381500" y="571660"/>
                </a:cubicBezTo>
                <a:cubicBezTo>
                  <a:pt x="4399106" y="592201"/>
                  <a:pt x="4415015" y="622578"/>
                  <a:pt x="4438650" y="638335"/>
                </a:cubicBezTo>
                <a:cubicBezTo>
                  <a:pt x="4447004" y="643904"/>
                  <a:pt x="4458245" y="643370"/>
                  <a:pt x="4467225" y="647860"/>
                </a:cubicBezTo>
                <a:cubicBezTo>
                  <a:pt x="4477464" y="652980"/>
                  <a:pt x="4485339" y="662261"/>
                  <a:pt x="4495800" y="666910"/>
                </a:cubicBezTo>
                <a:cubicBezTo>
                  <a:pt x="4514150" y="675065"/>
                  <a:pt x="4552950" y="685960"/>
                  <a:pt x="4552950" y="685960"/>
                </a:cubicBezTo>
                <a:cubicBezTo>
                  <a:pt x="4575175" y="682785"/>
                  <a:pt x="4597610" y="680838"/>
                  <a:pt x="4619625" y="676435"/>
                </a:cubicBezTo>
                <a:cubicBezTo>
                  <a:pt x="4629470" y="674466"/>
                  <a:pt x="4638160" y="666910"/>
                  <a:pt x="4648200" y="666910"/>
                </a:cubicBezTo>
                <a:cubicBezTo>
                  <a:pt x="4702268" y="666910"/>
                  <a:pt x="4756150" y="673260"/>
                  <a:pt x="4810125" y="676435"/>
                </a:cubicBezTo>
                <a:cubicBezTo>
                  <a:pt x="4829175" y="682785"/>
                  <a:pt x="4850567" y="684346"/>
                  <a:pt x="4867275" y="695485"/>
                </a:cubicBezTo>
                <a:cubicBezTo>
                  <a:pt x="4876800" y="701835"/>
                  <a:pt x="4885611" y="709415"/>
                  <a:pt x="4895850" y="714535"/>
                </a:cubicBezTo>
                <a:cubicBezTo>
                  <a:pt x="4918629" y="725924"/>
                  <a:pt x="4947319" y="734866"/>
                  <a:pt x="4972050" y="743110"/>
                </a:cubicBezTo>
                <a:cubicBezTo>
                  <a:pt x="5073588" y="844648"/>
                  <a:pt x="4978971" y="763074"/>
                  <a:pt x="5305425" y="781210"/>
                </a:cubicBezTo>
                <a:cubicBezTo>
                  <a:pt x="5318496" y="781936"/>
                  <a:pt x="5330938" y="787139"/>
                  <a:pt x="5343525" y="790735"/>
                </a:cubicBezTo>
                <a:cubicBezTo>
                  <a:pt x="5353179" y="793493"/>
                  <a:pt x="5372100" y="800260"/>
                  <a:pt x="5372100" y="800260"/>
                </a:cubicBezTo>
              </a:path>
            </a:pathLst>
          </a:custGeom>
          <a:ln>
            <a:headEnd type="ova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pic>
        <p:nvPicPr>
          <p:cNvPr id="24582" name="Picture 18" descr="C:\Documents and Settings\George\Local Settings\Temporary Internet Files\Content.IE5\6X4WV393\MC9004380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3581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22" descr="C:\Documents and Settings\George\Local Settings\Temporary Internet Files\Content.IE5\6X4WV393\MC90043485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144602">
            <a:off x="4000500" y="2857500"/>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23" descr="C:\Documents and Settings\George\Local Settings\Temporary Internet Files\Content.IE5\XV7VKFUO\MC90043256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3352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9" descr="C:\Documents and Settings\George\Local Settings\Temporary Internet Files\Content.IE5\D7PM48JM\MP900422412[1].jpg"/>
          <p:cNvPicPr>
            <a:picLocks noChangeAspect="1" noChangeArrowheads="1"/>
          </p:cNvPicPr>
          <p:nvPr/>
        </p:nvPicPr>
        <p:blipFill>
          <a:blip r:embed="rId7" cstate="print"/>
          <a:srcRect/>
          <a:stretch>
            <a:fillRect/>
          </a:stretch>
        </p:blipFill>
        <p:spPr bwMode="auto">
          <a:xfrm flipH="1">
            <a:off x="76199" y="2819400"/>
            <a:ext cx="1915887" cy="1219200"/>
          </a:xfrm>
          <a:prstGeom prst="rect">
            <a:avLst/>
          </a:prstGeom>
          <a:ln>
            <a:noFill/>
          </a:ln>
          <a:effectLst>
            <a:softEdge rad="112500"/>
          </a:effectLst>
        </p:spPr>
      </p:pic>
      <p:pic>
        <p:nvPicPr>
          <p:cNvPr id="26" name="Picture 31" descr="C:\Documents and Settings\George\Local Settings\Temporary Internet Files\Content.IE5\V1Z0O7ZY\MP900442327[1].jpg"/>
          <p:cNvPicPr>
            <a:picLocks noChangeAspect="1" noChangeArrowheads="1"/>
          </p:cNvPicPr>
          <p:nvPr/>
        </p:nvPicPr>
        <p:blipFill>
          <a:blip r:embed="rId8" cstate="print"/>
          <a:srcRect/>
          <a:stretch>
            <a:fillRect/>
          </a:stretch>
        </p:blipFill>
        <p:spPr bwMode="auto">
          <a:xfrm flipH="1">
            <a:off x="7239000" y="5068824"/>
            <a:ext cx="1783897" cy="1331976"/>
          </a:xfrm>
          <a:prstGeom prst="rect">
            <a:avLst/>
          </a:prstGeom>
          <a:ln>
            <a:noFill/>
          </a:ln>
          <a:effectLst>
            <a:softEdge rad="112500"/>
          </a:effectLst>
        </p:spPr>
      </p:pic>
      <p:sp>
        <p:nvSpPr>
          <p:cNvPr id="27" name="Rectangle 26"/>
          <p:cNvSpPr/>
          <p:nvPr/>
        </p:nvSpPr>
        <p:spPr>
          <a:xfrm rot="1015380">
            <a:off x="4853833" y="5340998"/>
            <a:ext cx="3246336" cy="647786"/>
          </a:xfrm>
          <a:prstGeom prst="rect">
            <a:avLst/>
          </a:prstGeom>
          <a:noFill/>
        </p:spPr>
        <p:txBody>
          <a:bodyPr wrap="none">
            <a:prstTxWarp prst="textCurveDown">
              <a:avLst>
                <a:gd name="adj" fmla="val 3560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01</a:t>
            </a:r>
            <a:r>
              <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a:t>
            </a:r>
            <a:r>
              <a:rPr lang="en-US" sz="6600" b="1" dirty="0">
                <a:ln w="17780" cmpd="sng">
                  <a:solidFill>
                    <a:srgbClr val="FFFFFF"/>
                  </a:solidFill>
                  <a:prstDash val="solid"/>
                  <a:miter lim="800000"/>
                </a:ln>
                <a:solidFill>
                  <a:srgbClr val="00B0F0"/>
                </a:solidFill>
                <a:effectLst>
                  <a:outerShdw blurRad="50800" algn="tl" rotWithShape="0">
                    <a:srgbClr val="000000"/>
                  </a:outerShdw>
                </a:effectLst>
              </a:rPr>
              <a:t>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p:txBody>
      </p:sp>
      <p:sp>
        <p:nvSpPr>
          <p:cNvPr id="28" name="Rectangle 27"/>
          <p:cNvSpPr/>
          <p:nvPr/>
        </p:nvSpPr>
        <p:spPr>
          <a:xfrm rot="1015380">
            <a:off x="5982971" y="6044953"/>
            <a:ext cx="703467" cy="8294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9" name="Picture 32" descr="C:\Documents and Settings\George\Desktop\underwater-cable.jpg"/>
          <p:cNvPicPr>
            <a:picLocks noChangeAspect="1" noChangeArrowheads="1"/>
          </p:cNvPicPr>
          <p:nvPr/>
        </p:nvPicPr>
        <p:blipFill>
          <a:blip r:embed="rId9" cstate="print"/>
          <a:srcRect/>
          <a:stretch>
            <a:fillRect/>
          </a:stretch>
        </p:blipFill>
        <p:spPr bwMode="auto">
          <a:xfrm>
            <a:off x="4800600" y="3962400"/>
            <a:ext cx="1219200" cy="79533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30" name="Rectangle 29"/>
          <p:cNvSpPr/>
          <p:nvPr/>
        </p:nvSpPr>
        <p:spPr>
          <a:xfrm rot="551645">
            <a:off x="830702" y="2896900"/>
            <a:ext cx="2802888" cy="525905"/>
          </a:xfrm>
          <a:prstGeom prst="rect">
            <a:avLst/>
          </a:prstGeom>
          <a:noFill/>
        </p:spPr>
        <p:txBody>
          <a:bodyPr wrap="none">
            <a:prstTxWarp prst="textCurveDown">
              <a:avLst>
                <a:gd name="adj" fmla="val 22408"/>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…0111001</a:t>
            </a: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p:txBody>
      </p:sp>
      <p:cxnSp>
        <p:nvCxnSpPr>
          <p:cNvPr id="31" name="Straight Connector 30"/>
          <p:cNvCxnSpPr/>
          <p:nvPr/>
        </p:nvCxnSpPr>
        <p:spPr>
          <a:xfrm flipV="1">
            <a:off x="3429000" y="3429000"/>
            <a:ext cx="838200" cy="533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4343400" y="3429000"/>
            <a:ext cx="152400" cy="838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kumimoji="1" lang="en-US" dirty="0" smtClean="0"/>
              <a:t>Error Detection: Simple Parity Check</a:t>
            </a:r>
            <a:endParaRPr lang="en-GB" dirty="0" smtClean="0"/>
          </a:p>
        </p:txBody>
      </p:sp>
      <p:sp>
        <p:nvSpPr>
          <p:cNvPr id="25603" name="Content Placeholder 2"/>
          <p:cNvSpPr>
            <a:spLocks noGrp="1"/>
          </p:cNvSpPr>
          <p:nvPr>
            <p:ph idx="1"/>
          </p:nvPr>
        </p:nvSpPr>
        <p:spPr>
          <a:xfrm>
            <a:off x="457200" y="3886200"/>
            <a:ext cx="8229600" cy="914400"/>
          </a:xfrm>
        </p:spPr>
        <p:txBody>
          <a:bodyPr/>
          <a:lstStyle/>
          <a:p>
            <a:pPr eaLnBrk="1" hangingPunct="1">
              <a:buFont typeface="Wingdings 3" pitchFamily="18" charset="2"/>
              <a:buNone/>
            </a:pPr>
            <a:r>
              <a:rPr lang="en-US" smtClean="0">
                <a:latin typeface="Times New Roman" pitchFamily="18" charset="0"/>
                <a:cs typeface="Times New Roman" pitchFamily="18" charset="0"/>
              </a:rPr>
              <a:t>But if an even number of errors occur, then there are still odd number of 1s and so odd parity fails to detect them:</a:t>
            </a:r>
          </a:p>
          <a:p>
            <a:pPr eaLnBrk="1" hangingPunct="1">
              <a:buFont typeface="Wingdings" pitchFamily="2" charset="2"/>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a:p>
            <a:pPr lvl="2" eaLnBrk="1" hangingPunct="1">
              <a:buClr>
                <a:schemeClr val="tx2"/>
              </a:buClr>
              <a:buSzPct val="100000"/>
              <a:buFontTx/>
              <a:buNone/>
            </a:pPr>
            <a:endParaRPr lang="en-US" sz="1000" smtClean="0">
              <a:latin typeface="Times New Roman" pitchFamily="18" charset="0"/>
              <a:cs typeface="Times New Roman" pitchFamily="18" charset="0"/>
            </a:endParaRPr>
          </a:p>
        </p:txBody>
      </p:sp>
      <p:sp>
        <p:nvSpPr>
          <p:cNvPr id="25604" name="Content Placeholder 2"/>
          <p:cNvSpPr txBox="1">
            <a:spLocks/>
          </p:cNvSpPr>
          <p:nvPr/>
        </p:nvSpPr>
        <p:spPr bwMode="auto">
          <a:xfrm>
            <a:off x="304800" y="12192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	If an odd number of errors occur, the recipient sees even number of 1s and knows that there must be an error.</a:t>
            </a:r>
          </a:p>
          <a:p>
            <a:pPr eaLnBrk="1" hangingPunct="1">
              <a:spcBef>
                <a:spcPts val="600"/>
              </a:spcBef>
              <a:buClr>
                <a:schemeClr val="accent1"/>
              </a:buClr>
              <a:buSzPct val="76000"/>
              <a:buFont typeface="Wingdings" pitchFamily="2" charset="2"/>
              <a:buNone/>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p:txBody>
      </p:sp>
      <p:sp>
        <p:nvSpPr>
          <p:cNvPr id="28" name="Rectangle 27"/>
          <p:cNvSpPr/>
          <p:nvPr/>
        </p:nvSpPr>
        <p:spPr>
          <a:xfrm>
            <a:off x="457200" y="29718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1001011</a:t>
            </a:r>
          </a:p>
        </p:txBody>
      </p:sp>
      <p:sp>
        <p:nvSpPr>
          <p:cNvPr id="29" name="Rectangle 28"/>
          <p:cNvSpPr/>
          <p:nvPr/>
        </p:nvSpPr>
        <p:spPr>
          <a:xfrm>
            <a:off x="2743200" y="28956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5607" name="Rectangle 3"/>
          <p:cNvSpPr txBox="1">
            <a:spLocks noChangeArrowheads="1"/>
          </p:cNvSpPr>
          <p:nvPr/>
        </p:nvSpPr>
        <p:spPr bwMode="auto">
          <a:xfrm>
            <a:off x="381000" y="2362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Sent odd number of 1s</a:t>
            </a:r>
          </a:p>
        </p:txBody>
      </p:sp>
      <p:sp>
        <p:nvSpPr>
          <p:cNvPr id="25608" name="Rectangle 3"/>
          <p:cNvSpPr txBox="1">
            <a:spLocks noChangeArrowheads="1"/>
          </p:cNvSpPr>
          <p:nvPr/>
        </p:nvSpPr>
        <p:spPr bwMode="auto">
          <a:xfrm>
            <a:off x="4495800" y="2362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Received even number of 1s</a:t>
            </a:r>
          </a:p>
        </p:txBody>
      </p:sp>
      <p:sp>
        <p:nvSpPr>
          <p:cNvPr id="32" name="Rectangle 31"/>
          <p:cNvSpPr/>
          <p:nvPr/>
        </p:nvSpPr>
        <p:spPr>
          <a:xfrm>
            <a:off x="4800600" y="29718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a:t>
            </a:r>
            <a:r>
              <a:rPr lang="en-US" sz="5400" b="1" dirty="0">
                <a:ln w="17780" cmpd="sng">
                  <a:solidFill>
                    <a:srgbClr val="FFFFFF"/>
                  </a:solidFill>
                  <a:prstDash val="solid"/>
                  <a:miter lim="800000"/>
                </a:ln>
                <a:solidFill>
                  <a:srgbClr val="FF0000"/>
                </a:solidFill>
                <a:effectLst>
                  <a:outerShdw blurRad="50800" algn="tl" rotWithShape="0">
                    <a:srgbClr val="000000"/>
                  </a:outerShdw>
                </a:effectLst>
              </a:rPr>
              <a:t>101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a:t>
            </a:r>
          </a:p>
        </p:txBody>
      </p:sp>
      <p:sp>
        <p:nvSpPr>
          <p:cNvPr id="33" name="Rectangle 32"/>
          <p:cNvSpPr/>
          <p:nvPr/>
        </p:nvSpPr>
        <p:spPr>
          <a:xfrm>
            <a:off x="7086600" y="28956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4" name="Rectangle 33"/>
          <p:cNvSpPr/>
          <p:nvPr/>
        </p:nvSpPr>
        <p:spPr>
          <a:xfrm>
            <a:off x="457200" y="56388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1001011</a:t>
            </a:r>
          </a:p>
        </p:txBody>
      </p:sp>
      <p:sp>
        <p:nvSpPr>
          <p:cNvPr id="35" name="Rectangle 34"/>
          <p:cNvSpPr/>
          <p:nvPr/>
        </p:nvSpPr>
        <p:spPr>
          <a:xfrm>
            <a:off x="2743200" y="55626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5613" name="Rectangle 3"/>
          <p:cNvSpPr txBox="1">
            <a:spLocks noChangeArrowheads="1"/>
          </p:cNvSpPr>
          <p:nvPr/>
        </p:nvSpPr>
        <p:spPr bwMode="auto">
          <a:xfrm>
            <a:off x="381000" y="5029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Sent odd number of 1s</a:t>
            </a:r>
          </a:p>
        </p:txBody>
      </p:sp>
      <p:sp>
        <p:nvSpPr>
          <p:cNvPr id="25614" name="Rectangle 3"/>
          <p:cNvSpPr txBox="1">
            <a:spLocks noChangeArrowheads="1"/>
          </p:cNvSpPr>
          <p:nvPr/>
        </p:nvSpPr>
        <p:spPr bwMode="auto">
          <a:xfrm>
            <a:off x="4495800" y="5029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Received odd number of 1s</a:t>
            </a:r>
          </a:p>
        </p:txBody>
      </p:sp>
      <p:sp>
        <p:nvSpPr>
          <p:cNvPr id="38" name="Rectangle 37"/>
          <p:cNvSpPr/>
          <p:nvPr/>
        </p:nvSpPr>
        <p:spPr>
          <a:xfrm>
            <a:off x="4800600" y="5638800"/>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a:t>
            </a:r>
            <a:r>
              <a:rPr lang="en-US" sz="5400" b="1" dirty="0">
                <a:ln w="17780" cmpd="sng">
                  <a:solidFill>
                    <a:srgbClr val="FFFFFF"/>
                  </a:solidFill>
                  <a:prstDash val="solid"/>
                  <a:miter lim="800000"/>
                </a:ln>
                <a:solidFill>
                  <a:srgbClr val="FF0000"/>
                </a:solidFill>
                <a:effectLst>
                  <a:outerShdw blurRad="50800" algn="tl" rotWithShape="0">
                    <a:srgbClr val="000000"/>
                  </a:outerShdw>
                </a:effectLst>
              </a:rPr>
              <a:t>1010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39" name="Rectangle 38"/>
          <p:cNvSpPr/>
          <p:nvPr/>
        </p:nvSpPr>
        <p:spPr>
          <a:xfrm>
            <a:off x="7086600" y="5562600"/>
            <a:ext cx="304800" cy="3810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cxnSp>
        <p:nvCxnSpPr>
          <p:cNvPr id="40" name="Straight Connector 39"/>
          <p:cNvCxnSpPr/>
          <p:nvPr/>
        </p:nvCxnSpPr>
        <p:spPr>
          <a:xfrm rot="10800000">
            <a:off x="457200" y="3657600"/>
            <a:ext cx="8077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13" idx="2"/>
          </p:cNvCxnSpPr>
          <p:nvPr/>
        </p:nvCxnSpPr>
        <p:spPr>
          <a:xfrm flipV="1">
            <a:off x="4343400" y="1638300"/>
            <a:ext cx="76200" cy="1143000"/>
          </a:xfrm>
          <a:prstGeom prst="line">
            <a:avLst/>
          </a:prstGeom>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CONTROL</a:t>
            </a:r>
            <a:endParaRPr lang="en-US" sz="4000" dirty="0"/>
          </a:p>
        </p:txBody>
      </p:sp>
      <p:sp>
        <p:nvSpPr>
          <p:cNvPr id="13" name="Rounded Rectangle 12"/>
          <p:cNvSpPr/>
          <p:nvPr/>
        </p:nvSpPr>
        <p:spPr>
          <a:xfrm>
            <a:off x="3733800" y="1333500"/>
            <a:ext cx="1371600" cy="304800"/>
          </a:xfrm>
          <a:prstGeom prst="roundRect">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GB" dirty="0" smtClean="0"/>
              <a:t>Simple Parity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3362325" y="3103896"/>
            <a:ext cx="2465388" cy="500063"/>
          </a:xfrm>
          <a:custGeom>
            <a:avLst/>
            <a:gdLst>
              <a:gd name="connsiteX0" fmla="*/ 0 w 2466754"/>
              <a:gd name="connsiteY0" fmla="*/ 0 h 499736"/>
              <a:gd name="connsiteX1" fmla="*/ 159489 w 2466754"/>
              <a:gd name="connsiteY1" fmla="*/ 10633 h 499736"/>
              <a:gd name="connsiteX2" fmla="*/ 223284 w 2466754"/>
              <a:gd name="connsiteY2" fmla="*/ 42531 h 499736"/>
              <a:gd name="connsiteX3" fmla="*/ 287080 w 2466754"/>
              <a:gd name="connsiteY3" fmla="*/ 63796 h 499736"/>
              <a:gd name="connsiteX4" fmla="*/ 467833 w 2466754"/>
              <a:gd name="connsiteY4" fmla="*/ 74428 h 499736"/>
              <a:gd name="connsiteX5" fmla="*/ 542261 w 2466754"/>
              <a:gd name="connsiteY5" fmla="*/ 106326 h 499736"/>
              <a:gd name="connsiteX6" fmla="*/ 606056 w 2466754"/>
              <a:gd name="connsiteY6" fmla="*/ 127591 h 499736"/>
              <a:gd name="connsiteX7" fmla="*/ 669852 w 2466754"/>
              <a:gd name="connsiteY7" fmla="*/ 170121 h 499736"/>
              <a:gd name="connsiteX8" fmla="*/ 1158949 w 2466754"/>
              <a:gd name="connsiteY8" fmla="*/ 191387 h 499736"/>
              <a:gd name="connsiteX9" fmla="*/ 1222745 w 2466754"/>
              <a:gd name="connsiteY9" fmla="*/ 212652 h 499736"/>
              <a:gd name="connsiteX10" fmla="*/ 1275907 w 2466754"/>
              <a:gd name="connsiteY10" fmla="*/ 255182 h 499736"/>
              <a:gd name="connsiteX11" fmla="*/ 1297173 w 2466754"/>
              <a:gd name="connsiteY11" fmla="*/ 276447 h 499736"/>
              <a:gd name="connsiteX12" fmla="*/ 1329070 w 2466754"/>
              <a:gd name="connsiteY12" fmla="*/ 287080 h 499736"/>
              <a:gd name="connsiteX13" fmla="*/ 1711842 w 2466754"/>
              <a:gd name="connsiteY13" fmla="*/ 297712 h 499736"/>
              <a:gd name="connsiteX14" fmla="*/ 1775638 w 2466754"/>
              <a:gd name="connsiteY14" fmla="*/ 329610 h 499736"/>
              <a:gd name="connsiteX15" fmla="*/ 1839433 w 2466754"/>
              <a:gd name="connsiteY15" fmla="*/ 361507 h 499736"/>
              <a:gd name="connsiteX16" fmla="*/ 1871331 w 2466754"/>
              <a:gd name="connsiteY16" fmla="*/ 382773 h 499736"/>
              <a:gd name="connsiteX17" fmla="*/ 1935126 w 2466754"/>
              <a:gd name="connsiteY17" fmla="*/ 404038 h 499736"/>
              <a:gd name="connsiteX18" fmla="*/ 1967024 w 2466754"/>
              <a:gd name="connsiteY18" fmla="*/ 425303 h 499736"/>
              <a:gd name="connsiteX19" fmla="*/ 2243470 w 2466754"/>
              <a:gd name="connsiteY19" fmla="*/ 435935 h 499736"/>
              <a:gd name="connsiteX20" fmla="*/ 2307266 w 2466754"/>
              <a:gd name="connsiteY20" fmla="*/ 467833 h 499736"/>
              <a:gd name="connsiteX21" fmla="*/ 2392326 w 2466754"/>
              <a:gd name="connsiteY21" fmla="*/ 489098 h 499736"/>
              <a:gd name="connsiteX22" fmla="*/ 2466754 w 2466754"/>
              <a:gd name="connsiteY22" fmla="*/ 499731 h 49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66754" h="499736">
                <a:moveTo>
                  <a:pt x="0" y="0"/>
                </a:moveTo>
                <a:cubicBezTo>
                  <a:pt x="53163" y="3544"/>
                  <a:pt x="106534" y="4749"/>
                  <a:pt x="159489" y="10633"/>
                </a:cubicBezTo>
                <a:cubicBezTo>
                  <a:pt x="198267" y="14942"/>
                  <a:pt x="188039" y="26867"/>
                  <a:pt x="223284" y="42531"/>
                </a:cubicBezTo>
                <a:cubicBezTo>
                  <a:pt x="243768" y="51635"/>
                  <a:pt x="264703" y="62480"/>
                  <a:pt x="287080" y="63796"/>
                </a:cubicBezTo>
                <a:lnTo>
                  <a:pt x="467833" y="74428"/>
                </a:lnTo>
                <a:cubicBezTo>
                  <a:pt x="580340" y="102556"/>
                  <a:pt x="447852" y="64367"/>
                  <a:pt x="542261" y="106326"/>
                </a:cubicBezTo>
                <a:cubicBezTo>
                  <a:pt x="562744" y="115430"/>
                  <a:pt x="606056" y="127591"/>
                  <a:pt x="606056" y="127591"/>
                </a:cubicBezTo>
                <a:cubicBezTo>
                  <a:pt x="627321" y="141768"/>
                  <a:pt x="644791" y="165108"/>
                  <a:pt x="669852" y="170121"/>
                </a:cubicBezTo>
                <a:cubicBezTo>
                  <a:pt x="865546" y="209262"/>
                  <a:pt x="704948" y="180313"/>
                  <a:pt x="1158949" y="191387"/>
                </a:cubicBezTo>
                <a:cubicBezTo>
                  <a:pt x="1180214" y="198475"/>
                  <a:pt x="1210311" y="194001"/>
                  <a:pt x="1222745" y="212652"/>
                </a:cubicBezTo>
                <a:cubicBezTo>
                  <a:pt x="1250227" y="253874"/>
                  <a:pt x="1231887" y="240508"/>
                  <a:pt x="1275907" y="255182"/>
                </a:cubicBezTo>
                <a:cubicBezTo>
                  <a:pt x="1282996" y="262270"/>
                  <a:pt x="1288577" y="271289"/>
                  <a:pt x="1297173" y="276447"/>
                </a:cubicBezTo>
                <a:cubicBezTo>
                  <a:pt x="1306783" y="282213"/>
                  <a:pt x="1317877" y="286506"/>
                  <a:pt x="1329070" y="287080"/>
                </a:cubicBezTo>
                <a:cubicBezTo>
                  <a:pt x="1456542" y="293617"/>
                  <a:pt x="1584251" y="294168"/>
                  <a:pt x="1711842" y="297712"/>
                </a:cubicBezTo>
                <a:cubicBezTo>
                  <a:pt x="1803262" y="358657"/>
                  <a:pt x="1687592" y="285586"/>
                  <a:pt x="1775638" y="329610"/>
                </a:cubicBezTo>
                <a:cubicBezTo>
                  <a:pt x="1858076" y="370830"/>
                  <a:pt x="1759263" y="334785"/>
                  <a:pt x="1839433" y="361507"/>
                </a:cubicBezTo>
                <a:cubicBezTo>
                  <a:pt x="1850066" y="368596"/>
                  <a:pt x="1859653" y="377583"/>
                  <a:pt x="1871331" y="382773"/>
                </a:cubicBezTo>
                <a:cubicBezTo>
                  <a:pt x="1891814" y="391877"/>
                  <a:pt x="1916475" y="391604"/>
                  <a:pt x="1935126" y="404038"/>
                </a:cubicBezTo>
                <a:cubicBezTo>
                  <a:pt x="1945759" y="411126"/>
                  <a:pt x="1954313" y="423988"/>
                  <a:pt x="1967024" y="425303"/>
                </a:cubicBezTo>
                <a:cubicBezTo>
                  <a:pt x="2058751" y="434792"/>
                  <a:pt x="2151321" y="432391"/>
                  <a:pt x="2243470" y="435935"/>
                </a:cubicBezTo>
                <a:cubicBezTo>
                  <a:pt x="2323643" y="462660"/>
                  <a:pt x="2224823" y="426611"/>
                  <a:pt x="2307266" y="467833"/>
                </a:cubicBezTo>
                <a:cubicBezTo>
                  <a:pt x="2328350" y="478375"/>
                  <a:pt x="2373254" y="485630"/>
                  <a:pt x="2392326" y="489098"/>
                </a:cubicBezTo>
                <a:cubicBezTo>
                  <a:pt x="2454013" y="500314"/>
                  <a:pt x="2435484" y="499731"/>
                  <a:pt x="2466754" y="499731"/>
                </a:cubicBezTo>
              </a:path>
            </a:pathLst>
          </a:custGeom>
          <a:noFill/>
          <a:ln w="28575">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9470" name="Picture 18" descr="C:\Documents and Settings\George\Local Settings\Temporary Internet Files\Content.IE5\6X4WV393\MC9004380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2922922"/>
            <a:ext cx="868362"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00" y="717384"/>
            <a:ext cx="3721100" cy="3780909"/>
          </a:xfrm>
          <a:prstGeom prst="rect">
            <a:avLst/>
          </a:prstGeom>
          <a:ln w="38100" cap="sq">
            <a:noFill/>
            <a:prstDash val="solid"/>
            <a:miter lim="800000"/>
          </a:ln>
          <a:effectLst/>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6807" y="1246522"/>
            <a:ext cx="3704994" cy="3782678"/>
          </a:xfrm>
          <a:prstGeom prst="rect">
            <a:avLst/>
          </a:prstGeom>
          <a:ln w="38100" cap="sq">
            <a:noFill/>
            <a:prstDash val="solid"/>
            <a:miter lim="800000"/>
          </a:ln>
          <a:effectLst/>
        </p:spPr>
      </p:pic>
    </p:spTree>
    <p:extLst>
      <p:ext uri="{BB962C8B-B14F-4D97-AF65-F5344CB8AC3E}">
        <p14:creationId xmlns:p14="http://schemas.microsoft.com/office/powerpoint/2010/main" val="2091441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kumimoji="1" lang="en-US" smtClean="0"/>
              <a:t>Error Detection: LRC</a:t>
            </a:r>
            <a:endParaRPr lang="en-GB" smtClean="0"/>
          </a:p>
        </p:txBody>
      </p:sp>
      <p:sp>
        <p:nvSpPr>
          <p:cNvPr id="26627" name="Content Placeholder 2"/>
          <p:cNvSpPr txBox="1">
            <a:spLocks/>
          </p:cNvSpPr>
          <p:nvPr/>
        </p:nvSpPr>
        <p:spPr bwMode="auto">
          <a:xfrm>
            <a:off x="304800" y="1219200"/>
            <a:ext cx="8229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Longitudinal Redundancy Check (or Horizontal Parity)</a:t>
            </a:r>
          </a:p>
          <a:p>
            <a:pPr eaLnBrk="1" hangingPunct="1">
              <a:spcBef>
                <a:spcPts val="600"/>
              </a:spcBef>
              <a:buClr>
                <a:schemeClr val="accent1"/>
              </a:buClr>
              <a:buSzPct val="76000"/>
              <a:buFont typeface="Arial" charset="0"/>
              <a:buChar char="•"/>
            </a:pPr>
            <a:r>
              <a:rPr lang="en-US" sz="2600">
                <a:latin typeface="Times New Roman" pitchFamily="18" charset="0"/>
                <a:cs typeface="Times New Roman" pitchFamily="18" charset="0"/>
              </a:rPr>
              <a:t>Group together codes in blocks</a:t>
            </a:r>
          </a:p>
          <a:p>
            <a:pPr eaLnBrk="1" hangingPunct="1">
              <a:spcBef>
                <a:spcPts val="600"/>
              </a:spcBef>
              <a:buClr>
                <a:schemeClr val="accent1"/>
              </a:buClr>
              <a:buSzPct val="76000"/>
              <a:buFont typeface="Arial" charset="0"/>
              <a:buChar char="•"/>
            </a:pPr>
            <a:r>
              <a:rPr lang="en-US" sz="2600">
                <a:latin typeface="Times New Roman" pitchFamily="18" charset="0"/>
                <a:cs typeface="Times New Roman" pitchFamily="18" charset="0"/>
              </a:rPr>
              <a:t>Add a parity bit for each row</a:t>
            </a:r>
          </a:p>
          <a:p>
            <a:pPr eaLnBrk="1" hangingPunct="1">
              <a:spcBef>
                <a:spcPts val="600"/>
              </a:spcBef>
              <a:buClr>
                <a:schemeClr val="accent1"/>
              </a:buClr>
              <a:buSzPct val="76000"/>
              <a:buFont typeface="Arial" charset="0"/>
              <a:buChar char="•"/>
            </a:pPr>
            <a:r>
              <a:rPr lang="en-US" sz="2600">
                <a:latin typeface="Times New Roman" pitchFamily="18" charset="0"/>
                <a:cs typeface="Times New Roman" pitchFamily="18" charset="0"/>
              </a:rPr>
              <a:t>Add a parity bit for each column</a:t>
            </a: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pPr>
            <a:r>
              <a:rPr lang="en-US" sz="2600">
                <a:latin typeface="Times New Roman" pitchFamily="18" charset="0"/>
                <a:cs typeface="Times New Roman" pitchFamily="18" charset="0"/>
              </a:rPr>
              <a:t>If any of the individual parity checks is violated, the error is detected</a:t>
            </a: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Wingdings" pitchFamily="2" charset="2"/>
              <a:buNone/>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816934" y="5617536"/>
            <a:ext cx="2438400" cy="3810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7650" name="Title 1"/>
          <p:cNvSpPr>
            <a:spLocks noGrp="1"/>
          </p:cNvSpPr>
          <p:nvPr>
            <p:ph type="title"/>
          </p:nvPr>
        </p:nvSpPr>
        <p:spPr/>
        <p:txBody>
          <a:bodyPr/>
          <a:lstStyle/>
          <a:p>
            <a:pPr eaLnBrk="1" hangingPunct="1"/>
            <a:r>
              <a:rPr kumimoji="1" lang="en-US" smtClean="0"/>
              <a:t>Error Detection: LRC</a:t>
            </a:r>
            <a:endParaRPr lang="en-GB" smtClean="0"/>
          </a:p>
        </p:txBody>
      </p:sp>
      <p:sp>
        <p:nvSpPr>
          <p:cNvPr id="27651" name="Content Placeholder 2"/>
          <p:cNvSpPr txBox="1">
            <a:spLocks/>
          </p:cNvSpPr>
          <p:nvPr/>
        </p:nvSpPr>
        <p:spPr bwMode="auto">
          <a:xfrm>
            <a:off x="304800" y="1219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endParaRPr lang="en-US" sz="2600" dirty="0">
              <a:latin typeface="Times New Roman" pitchFamily="18" charset="0"/>
              <a:cs typeface="Times New Roman" pitchFamily="18" charset="0"/>
            </a:endParaRPr>
          </a:p>
          <a:p>
            <a:pPr eaLnBrk="1" hangingPunct="1">
              <a:spcBef>
                <a:spcPts val="600"/>
              </a:spcBef>
              <a:buClr>
                <a:schemeClr val="accent1"/>
              </a:buClr>
              <a:buSzPct val="76000"/>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Group together codes in blocks</a:t>
            </a:r>
          </a:p>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Add an even parity bit for each row</a:t>
            </a:r>
          </a:p>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Add an even parity bit for each column</a:t>
            </a: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Wingdings" pitchFamily="2" charset="2"/>
              <a:buNone/>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p:txBody>
      </p:sp>
      <p:sp>
        <p:nvSpPr>
          <p:cNvPr id="20" name="Rectangle 19"/>
          <p:cNvSpPr/>
          <p:nvPr/>
        </p:nvSpPr>
        <p:spPr>
          <a:xfrm>
            <a:off x="914400" y="38861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a:t>
            </a:r>
          </a:p>
        </p:txBody>
      </p:sp>
      <p:sp>
        <p:nvSpPr>
          <p:cNvPr id="26" name="Rectangle 25"/>
          <p:cNvSpPr/>
          <p:nvPr/>
        </p:nvSpPr>
        <p:spPr>
          <a:xfrm>
            <a:off x="914400" y="43433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a:t>
            </a:r>
          </a:p>
        </p:txBody>
      </p:sp>
      <p:sp>
        <p:nvSpPr>
          <p:cNvPr id="41" name="Rectangle 40"/>
          <p:cNvSpPr/>
          <p:nvPr/>
        </p:nvSpPr>
        <p:spPr>
          <a:xfrm>
            <a:off x="914400" y="48005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42" name="Rectangle 41"/>
          <p:cNvSpPr/>
          <p:nvPr/>
        </p:nvSpPr>
        <p:spPr>
          <a:xfrm>
            <a:off x="914400" y="52577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0011011</a:t>
            </a:r>
          </a:p>
        </p:txBody>
      </p:sp>
      <p:sp>
        <p:nvSpPr>
          <p:cNvPr id="9" name="Rectangle 8"/>
          <p:cNvSpPr/>
          <p:nvPr/>
        </p:nvSpPr>
        <p:spPr>
          <a:xfrm>
            <a:off x="3201985" y="38861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0" name="Rectangle 9"/>
          <p:cNvSpPr/>
          <p:nvPr/>
        </p:nvSpPr>
        <p:spPr>
          <a:xfrm>
            <a:off x="3201985" y="43433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1" name="Rectangle 10"/>
          <p:cNvSpPr/>
          <p:nvPr/>
        </p:nvSpPr>
        <p:spPr>
          <a:xfrm>
            <a:off x="3201985" y="48005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2" name="Rectangle 11"/>
          <p:cNvSpPr/>
          <p:nvPr/>
        </p:nvSpPr>
        <p:spPr>
          <a:xfrm>
            <a:off x="3233884" y="5236533"/>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cxnSp>
        <p:nvCxnSpPr>
          <p:cNvPr id="18" name="Curved Connector 17"/>
          <p:cNvCxnSpPr/>
          <p:nvPr/>
        </p:nvCxnSpPr>
        <p:spPr>
          <a:xfrm rot="10800000">
            <a:off x="3233738" y="6019800"/>
            <a:ext cx="1050925" cy="76200"/>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7662" name="Content Placeholder 2"/>
          <p:cNvSpPr txBox="1">
            <a:spLocks/>
          </p:cNvSpPr>
          <p:nvPr/>
        </p:nvSpPr>
        <p:spPr bwMode="auto">
          <a:xfrm>
            <a:off x="4284663" y="57912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Block Check Character</a:t>
            </a:r>
            <a:endParaRPr lang="en-US" sz="3200">
              <a:solidFill>
                <a:schemeClr val="tx2"/>
              </a:solidFill>
              <a:latin typeface="Times New Roman" pitchFamily="18" charset="0"/>
              <a:cs typeface="Times New Roman" pitchFamily="18" charset="0"/>
            </a:endParaRPr>
          </a:p>
        </p:txBody>
      </p:sp>
      <p:sp>
        <p:nvSpPr>
          <p:cNvPr id="17" name="Rectangle 16"/>
          <p:cNvSpPr/>
          <p:nvPr/>
        </p:nvSpPr>
        <p:spPr>
          <a:xfrm>
            <a:off x="228600" y="1447800"/>
            <a:ext cx="7772400" cy="609600"/>
          </a:xfrm>
          <a:prstGeom prst="rect">
            <a:avLst/>
          </a:prstGeom>
          <a:noFill/>
        </p:spPr>
        <p:txBody>
          <a:bodyPr wrap="none">
            <a:prstTxWarp prst="textWave1">
              <a:avLst>
                <a:gd name="adj1" fmla="val 17954"/>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…1101011111111101010100011011…</a:t>
            </a:r>
          </a:p>
        </p:txBody>
      </p:sp>
      <p:sp>
        <p:nvSpPr>
          <p:cNvPr id="29" name="Rectangle 28"/>
          <p:cNvSpPr/>
          <p:nvPr/>
        </p:nvSpPr>
        <p:spPr>
          <a:xfrm>
            <a:off x="3255334" y="5643882"/>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5" name="Rectangle 24"/>
          <p:cNvSpPr/>
          <p:nvPr/>
        </p:nvSpPr>
        <p:spPr>
          <a:xfrm>
            <a:off x="128016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7" name="Rectangle 26"/>
          <p:cNvSpPr/>
          <p:nvPr/>
        </p:nvSpPr>
        <p:spPr>
          <a:xfrm>
            <a:off x="914400" y="5620075"/>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30" name="Rectangle 29"/>
          <p:cNvSpPr/>
          <p:nvPr/>
        </p:nvSpPr>
        <p:spPr>
          <a:xfrm>
            <a:off x="1600200" y="5620075"/>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31" name="Rectangle 30"/>
          <p:cNvSpPr/>
          <p:nvPr/>
        </p:nvSpPr>
        <p:spPr>
          <a:xfrm>
            <a:off x="1938668" y="5609442"/>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32" name="Rectangle 31"/>
          <p:cNvSpPr/>
          <p:nvPr/>
        </p:nvSpPr>
        <p:spPr>
          <a:xfrm>
            <a:off x="227076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3" name="Rectangle 32"/>
          <p:cNvSpPr/>
          <p:nvPr/>
        </p:nvSpPr>
        <p:spPr>
          <a:xfrm>
            <a:off x="289560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4" name="Rectangle 33"/>
          <p:cNvSpPr/>
          <p:nvPr/>
        </p:nvSpPr>
        <p:spPr>
          <a:xfrm>
            <a:off x="2622699" y="5628167"/>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6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0" grpId="0"/>
      <p:bldP spid="26" grpId="0"/>
      <p:bldP spid="41" grpId="0"/>
      <p:bldP spid="42" grpId="0"/>
      <p:bldP spid="9" grpId="0"/>
      <p:bldP spid="10" grpId="0"/>
      <p:bldP spid="11" grpId="0"/>
      <p:bldP spid="12" grpId="0"/>
      <p:bldP spid="27662" grpId="0"/>
      <p:bldP spid="29" grpId="0"/>
      <p:bldP spid="25" grpId="0"/>
      <p:bldP spid="27" grpId="0"/>
      <p:bldP spid="30" grpId="0"/>
      <p:bldP spid="31" grpId="0"/>
      <p:bldP spid="32" grpId="0"/>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kumimoji="1" lang="en-US" smtClean="0"/>
              <a:t>Error Detection: LRC</a:t>
            </a:r>
            <a:endParaRPr lang="en-GB" smtClean="0"/>
          </a:p>
        </p:txBody>
      </p:sp>
      <p:sp>
        <p:nvSpPr>
          <p:cNvPr id="29" name="Rectangle 28"/>
          <p:cNvSpPr/>
          <p:nvPr/>
        </p:nvSpPr>
        <p:spPr>
          <a:xfrm>
            <a:off x="228600" y="2895600"/>
            <a:ext cx="8686800" cy="304800"/>
          </a:xfrm>
          <a:prstGeom prst="rect">
            <a:avLst/>
          </a:prstGeom>
          <a:noFill/>
        </p:spPr>
        <p:txBody>
          <a:bodyPr wrap="none">
            <a:prstTxWarp prst="textWave1">
              <a:avLst>
                <a:gd name="adj1" fmla="val 17954"/>
                <a:gd name="adj2" fmla="val 0"/>
              </a:avLst>
            </a:prstTxWarp>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1101011</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1</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1111111</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1</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0101010</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1</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0011001</a:t>
            </a:r>
            <a:r>
              <a:rPr lang="en-US" sz="5400" b="1" dirty="0" smtClean="0">
                <a:ln w="17780" cmpd="sng">
                  <a:solidFill>
                    <a:srgbClr val="FFFFFF"/>
                  </a:solidFill>
                  <a:prstDash val="solid"/>
                  <a:miter lim="800000"/>
                </a:ln>
                <a:solidFill>
                  <a:srgbClr val="0070C0"/>
                </a:solidFill>
                <a:effectLst>
                  <a:outerShdw blurRad="50800" algn="tl" rotWithShape="0">
                    <a:srgbClr val="000000"/>
                  </a:outerShdw>
                </a:effectLst>
              </a:rPr>
              <a:t>001001011</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9" name="Rectangle 18"/>
          <p:cNvSpPr/>
          <p:nvPr/>
        </p:nvSpPr>
        <p:spPr>
          <a:xfrm>
            <a:off x="2514600" y="1752600"/>
            <a:ext cx="6248400" cy="304800"/>
          </a:xfrm>
          <a:prstGeom prst="rect">
            <a:avLst/>
          </a:prstGeom>
          <a:noFill/>
        </p:spPr>
        <p:txBody>
          <a:bodyPr wrap="none">
            <a:prstTxWarp prst="textWave1">
              <a:avLst>
                <a:gd name="adj1" fmla="val 17954"/>
                <a:gd name="adj2" fmla="val 0"/>
              </a:avLst>
            </a:prstTxWarp>
            <a:spAutoFit/>
          </a:bodyPr>
          <a:lstStyle/>
          <a:p>
            <a:pPr algn="ctr">
              <a:defRPr/>
            </a:pP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…1101011111111101010100011001…</a:t>
            </a:r>
          </a:p>
        </p:txBody>
      </p:sp>
      <p:sp>
        <p:nvSpPr>
          <p:cNvPr id="21" name="Content Placeholder 2"/>
          <p:cNvSpPr txBox="1">
            <a:spLocks/>
          </p:cNvSpPr>
          <p:nvPr/>
        </p:nvSpPr>
        <p:spPr bwMode="auto">
          <a:xfrm>
            <a:off x="2362200" y="1219200"/>
            <a:ext cx="6400800" cy="609600"/>
          </a:xfrm>
          <a:prstGeom prst="rect">
            <a:avLst/>
          </a:prstGeom>
          <a:noFill/>
          <a:ln w="9525">
            <a:noFill/>
            <a:miter lim="800000"/>
            <a:headEnd/>
            <a:tailEnd/>
          </a:ln>
        </p:spPr>
        <p:txBody>
          <a:bodyPr/>
          <a:lstStyle/>
          <a:p>
            <a:pPr marL="273050" indent="-273050">
              <a:spcBef>
                <a:spcPts val="600"/>
              </a:spcBef>
              <a:buClr>
                <a:schemeClr val="accent1"/>
              </a:buClr>
              <a:buSzPct val="76000"/>
              <a:defRPr/>
            </a:pPr>
            <a:r>
              <a:rPr lang="en-US" sz="2000" dirty="0">
                <a:latin typeface="+mj-lt"/>
                <a:cs typeface="Times New Roman" pitchFamily="18" charset="0"/>
              </a:rPr>
              <a:t>Original message we wanted to send</a:t>
            </a: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p:txBody>
      </p:sp>
      <p:sp>
        <p:nvSpPr>
          <p:cNvPr id="22" name="Content Placeholder 2"/>
          <p:cNvSpPr txBox="1">
            <a:spLocks/>
          </p:cNvSpPr>
          <p:nvPr/>
        </p:nvSpPr>
        <p:spPr bwMode="auto">
          <a:xfrm>
            <a:off x="76200" y="2362200"/>
            <a:ext cx="8915400" cy="381000"/>
          </a:xfrm>
          <a:prstGeom prst="rect">
            <a:avLst/>
          </a:prstGeom>
          <a:noFill/>
          <a:ln w="9525">
            <a:noFill/>
            <a:miter lim="800000"/>
            <a:headEnd/>
            <a:tailEnd/>
          </a:ln>
        </p:spPr>
        <p:txBody>
          <a:bodyPr/>
          <a:lstStyle/>
          <a:p>
            <a:pPr marL="273050" indent="-273050">
              <a:spcBef>
                <a:spcPts val="600"/>
              </a:spcBef>
              <a:buClr>
                <a:schemeClr val="accent1"/>
              </a:buClr>
              <a:buSzPct val="76000"/>
              <a:defRPr/>
            </a:pPr>
            <a:r>
              <a:rPr lang="en-US" sz="2000" dirty="0">
                <a:latin typeface="+mj-lt"/>
                <a:cs typeface="Times New Roman" pitchFamily="18" charset="0"/>
              </a:rPr>
              <a:t>After including the LRC parity bits, the message is now much longer:</a:t>
            </a: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a:p>
            <a:pPr marL="822325" lvl="2" indent="-228600">
              <a:spcBef>
                <a:spcPts val="500"/>
              </a:spcBef>
              <a:buClr>
                <a:schemeClr val="tx2"/>
              </a:buClr>
              <a:buSzPct val="100000"/>
              <a:defRPr/>
            </a:pPr>
            <a:endParaRPr lang="en-US" sz="1000" dirty="0">
              <a:latin typeface="+mn-lt"/>
            </a:endParaRPr>
          </a:p>
        </p:txBody>
      </p:sp>
      <p:sp>
        <p:nvSpPr>
          <p:cNvPr id="8" name="Rectangle 7"/>
          <p:cNvSpPr/>
          <p:nvPr/>
        </p:nvSpPr>
        <p:spPr>
          <a:xfrm>
            <a:off x="914400" y="38861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a:t>
            </a:r>
          </a:p>
        </p:txBody>
      </p:sp>
      <p:sp>
        <p:nvSpPr>
          <p:cNvPr id="9" name="Rectangle 8"/>
          <p:cNvSpPr/>
          <p:nvPr/>
        </p:nvSpPr>
        <p:spPr>
          <a:xfrm>
            <a:off x="914400" y="43433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a:t>
            </a:r>
          </a:p>
        </p:txBody>
      </p:sp>
      <p:sp>
        <p:nvSpPr>
          <p:cNvPr id="10" name="Rectangle 9"/>
          <p:cNvSpPr/>
          <p:nvPr/>
        </p:nvSpPr>
        <p:spPr>
          <a:xfrm>
            <a:off x="914400" y="48005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11" name="Rectangle 10"/>
          <p:cNvSpPr/>
          <p:nvPr/>
        </p:nvSpPr>
        <p:spPr>
          <a:xfrm>
            <a:off x="914400" y="5257799"/>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0011011</a:t>
            </a:r>
          </a:p>
        </p:txBody>
      </p:sp>
      <p:sp>
        <p:nvSpPr>
          <p:cNvPr id="12" name="Rectangle 11"/>
          <p:cNvSpPr/>
          <p:nvPr/>
        </p:nvSpPr>
        <p:spPr>
          <a:xfrm>
            <a:off x="3201985" y="38861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3" name="Rectangle 12"/>
          <p:cNvSpPr/>
          <p:nvPr/>
        </p:nvSpPr>
        <p:spPr>
          <a:xfrm>
            <a:off x="3201985" y="43433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4" name="Rectangle 13"/>
          <p:cNvSpPr/>
          <p:nvPr/>
        </p:nvSpPr>
        <p:spPr>
          <a:xfrm>
            <a:off x="3201985" y="480059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5" name="Rectangle 14"/>
          <p:cNvSpPr/>
          <p:nvPr/>
        </p:nvSpPr>
        <p:spPr>
          <a:xfrm>
            <a:off x="3233884" y="5236533"/>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16" name="Rectangle 15"/>
          <p:cNvSpPr/>
          <p:nvPr/>
        </p:nvSpPr>
        <p:spPr>
          <a:xfrm>
            <a:off x="3255334" y="5643882"/>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7" name="Rectangle 16"/>
          <p:cNvSpPr/>
          <p:nvPr/>
        </p:nvSpPr>
        <p:spPr>
          <a:xfrm>
            <a:off x="128016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18" name="Rectangle 17"/>
          <p:cNvSpPr/>
          <p:nvPr/>
        </p:nvSpPr>
        <p:spPr>
          <a:xfrm>
            <a:off x="914400" y="5620075"/>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0" name="Rectangle 19"/>
          <p:cNvSpPr/>
          <p:nvPr/>
        </p:nvSpPr>
        <p:spPr>
          <a:xfrm>
            <a:off x="1600200" y="5620075"/>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3" name="Rectangle 22"/>
          <p:cNvSpPr/>
          <p:nvPr/>
        </p:nvSpPr>
        <p:spPr>
          <a:xfrm>
            <a:off x="1938668" y="5609442"/>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4" name="Rectangle 23"/>
          <p:cNvSpPr/>
          <p:nvPr/>
        </p:nvSpPr>
        <p:spPr>
          <a:xfrm>
            <a:off x="227076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5" name="Rectangle 24"/>
          <p:cNvSpPr/>
          <p:nvPr/>
        </p:nvSpPr>
        <p:spPr>
          <a:xfrm>
            <a:off x="2895600" y="5638800"/>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6" name="Rectangle 25"/>
          <p:cNvSpPr/>
          <p:nvPr/>
        </p:nvSpPr>
        <p:spPr>
          <a:xfrm>
            <a:off x="2622699" y="5628167"/>
            <a:ext cx="273800" cy="34225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cxnSp>
        <p:nvCxnSpPr>
          <p:cNvPr id="28" name="Straight Connector 27"/>
          <p:cNvCxnSpPr/>
          <p:nvPr/>
        </p:nvCxnSpPr>
        <p:spPr>
          <a:xfrm>
            <a:off x="228600" y="3505200"/>
            <a:ext cx="868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rot="10800000">
            <a:off x="2133602" y="3200402"/>
            <a:ext cx="1066798" cy="609599"/>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Curved Connector 34"/>
          <p:cNvCxnSpPr>
            <a:stCxn id="13" idx="3"/>
          </p:cNvCxnSpPr>
          <p:nvPr/>
        </p:nvCxnSpPr>
        <p:spPr>
          <a:xfrm flipV="1">
            <a:off x="3445825" y="3206750"/>
            <a:ext cx="141925" cy="1289049"/>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8" name="Curved Connector 37"/>
          <p:cNvCxnSpPr/>
          <p:nvPr/>
        </p:nvCxnSpPr>
        <p:spPr>
          <a:xfrm rot="5400000" flipH="1" flipV="1">
            <a:off x="3581400" y="3276600"/>
            <a:ext cx="1600200" cy="1600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1" name="Curved Connector 40"/>
          <p:cNvCxnSpPr/>
          <p:nvPr/>
        </p:nvCxnSpPr>
        <p:spPr>
          <a:xfrm flipV="1">
            <a:off x="3733800" y="3276600"/>
            <a:ext cx="3048000" cy="2057400"/>
          </a:xfrm>
          <a:prstGeom prst="curvedConnector3">
            <a:avLst>
              <a:gd name="adj1" fmla="val 98837"/>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Curved Connector 44"/>
          <p:cNvCxnSpPr/>
          <p:nvPr/>
        </p:nvCxnSpPr>
        <p:spPr>
          <a:xfrm flipV="1">
            <a:off x="3200400" y="3429000"/>
            <a:ext cx="4191000" cy="2667000"/>
          </a:xfrm>
          <a:prstGeom prst="curvedConnector3">
            <a:avLst>
              <a:gd name="adj1" fmla="val 99725"/>
            </a:avLst>
          </a:prstGeom>
          <a:ln>
            <a:tailEnd type="arrow"/>
          </a:ln>
        </p:spPr>
        <p:style>
          <a:lnRef idx="3">
            <a:schemeClr val="accent2"/>
          </a:lnRef>
          <a:fillRef idx="0">
            <a:schemeClr val="accent2"/>
          </a:fillRef>
          <a:effectRef idx="2">
            <a:schemeClr val="accent2"/>
          </a:effectRef>
          <a:fontRef idx="minor">
            <a:schemeClr val="tx1"/>
          </a:fontRef>
        </p:style>
      </p:cxnSp>
      <p:sp>
        <p:nvSpPr>
          <p:cNvPr id="49" name="Rounded Rectangle 48"/>
          <p:cNvSpPr/>
          <p:nvPr/>
        </p:nvSpPr>
        <p:spPr>
          <a:xfrm>
            <a:off x="816934" y="5617536"/>
            <a:ext cx="2438400" cy="381000"/>
          </a:xfrm>
          <a:prstGeom prst="round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2" grpId="0"/>
      <p:bldP spid="12" grpId="0"/>
      <p:bldP spid="13" grpId="0"/>
      <p:bldP spid="14" grpId="0"/>
      <p:bldP spid="15" grpId="0"/>
      <p:bldP spid="16" grpId="0"/>
      <p:bldP spid="17" grpId="0"/>
      <p:bldP spid="18" grpId="0"/>
      <p:bldP spid="20" grpId="0"/>
      <p:bldP spid="23" grpId="0"/>
      <p:bldP spid="24" grpId="0"/>
      <p:bldP spid="25" grpId="0"/>
      <p:bldP spid="26" grpId="0"/>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kumimoji="1" lang="en-US" smtClean="0"/>
              <a:t>Error Detection: LRC</a:t>
            </a:r>
            <a:endParaRPr lang="en-GB" smtClean="0"/>
          </a:p>
        </p:txBody>
      </p:sp>
      <p:sp>
        <p:nvSpPr>
          <p:cNvPr id="29699" name="Content Placeholder 2"/>
          <p:cNvSpPr txBox="1">
            <a:spLocks/>
          </p:cNvSpPr>
          <p:nvPr/>
        </p:nvSpPr>
        <p:spPr bwMode="auto">
          <a:xfrm>
            <a:off x="304800" y="11430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Times New Roman" pitchFamily="18" charset="0"/>
                <a:cs typeface="Times New Roman" pitchFamily="18" charset="0"/>
              </a:rPr>
              <a:t>Example of successful detection:</a:t>
            </a:r>
          </a:p>
          <a:p>
            <a:pPr eaLnBrk="1" hangingPunct="1">
              <a:spcBef>
                <a:spcPts val="600"/>
              </a:spcBef>
              <a:buClr>
                <a:schemeClr val="accent1"/>
              </a:buClr>
              <a:buSzPct val="76000"/>
            </a:pPr>
            <a:r>
              <a:rPr lang="en-US" sz="2600" dirty="0">
                <a:latin typeface="Times New Roman" pitchFamily="18" charset="0"/>
                <a:cs typeface="Times New Roman" pitchFamily="18" charset="0"/>
              </a:rPr>
              <a:t>Although parity of all rows is even (and simple parity would have missed the errors), the parity of two of the columns is now odd.</a:t>
            </a: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dirty="0">
              <a:latin typeface="Times New Roman" pitchFamily="18" charset="0"/>
              <a:cs typeface="Times New Roman" pitchFamily="18" charset="0"/>
            </a:endParaRPr>
          </a:p>
          <a:p>
            <a:pPr eaLnBrk="1" hangingPunct="1">
              <a:spcBef>
                <a:spcPts val="600"/>
              </a:spcBef>
              <a:buClr>
                <a:schemeClr val="accent1"/>
              </a:buClr>
              <a:buSzPct val="76000"/>
              <a:buFont typeface="Wingdings" pitchFamily="2" charset="2"/>
              <a:buNone/>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p:txBody>
      </p:sp>
      <p:sp>
        <p:nvSpPr>
          <p:cNvPr id="19" name="Rectangle 18"/>
          <p:cNvSpPr/>
          <p:nvPr/>
        </p:nvSpPr>
        <p:spPr>
          <a:xfrm>
            <a:off x="738250" y="36457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a:t>
            </a:r>
          </a:p>
        </p:txBody>
      </p:sp>
      <p:sp>
        <p:nvSpPr>
          <p:cNvPr id="21" name="Rectangle 20"/>
          <p:cNvSpPr/>
          <p:nvPr/>
        </p:nvSpPr>
        <p:spPr>
          <a:xfrm>
            <a:off x="738250" y="41029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a:t>
            </a:r>
          </a:p>
        </p:txBody>
      </p:sp>
      <p:sp>
        <p:nvSpPr>
          <p:cNvPr id="22" name="Rectangle 21"/>
          <p:cNvSpPr/>
          <p:nvPr/>
        </p:nvSpPr>
        <p:spPr>
          <a:xfrm>
            <a:off x="738250" y="45601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23" name="Rectangle 22"/>
          <p:cNvSpPr/>
          <p:nvPr/>
        </p:nvSpPr>
        <p:spPr>
          <a:xfrm>
            <a:off x="738250" y="50173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0011001</a:t>
            </a:r>
          </a:p>
        </p:txBody>
      </p:sp>
      <p:sp>
        <p:nvSpPr>
          <p:cNvPr id="25" name="Rectangle 24"/>
          <p:cNvSpPr/>
          <p:nvPr/>
        </p:nvSpPr>
        <p:spPr>
          <a:xfrm>
            <a:off x="3025835" y="36457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9" name="Rectangle 28"/>
          <p:cNvSpPr/>
          <p:nvPr/>
        </p:nvSpPr>
        <p:spPr>
          <a:xfrm>
            <a:off x="3025835" y="41029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0" name="Rectangle 29"/>
          <p:cNvSpPr/>
          <p:nvPr/>
        </p:nvSpPr>
        <p:spPr>
          <a:xfrm>
            <a:off x="3025835" y="45601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1" name="Rectangle 30"/>
          <p:cNvSpPr/>
          <p:nvPr/>
        </p:nvSpPr>
        <p:spPr>
          <a:xfrm>
            <a:off x="3025835" y="50173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2" name="Rectangle 31"/>
          <p:cNvSpPr/>
          <p:nvPr/>
        </p:nvSpPr>
        <p:spPr>
          <a:xfrm>
            <a:off x="714500" y="5410200"/>
            <a:ext cx="26383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01001110</a:t>
            </a:r>
          </a:p>
        </p:txBody>
      </p:sp>
      <p:sp>
        <p:nvSpPr>
          <p:cNvPr id="34" name="Rectangle 33"/>
          <p:cNvSpPr/>
          <p:nvPr/>
        </p:nvSpPr>
        <p:spPr>
          <a:xfrm>
            <a:off x="4976750" y="36457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a:t>
            </a:r>
          </a:p>
        </p:txBody>
      </p:sp>
      <p:sp>
        <p:nvSpPr>
          <p:cNvPr id="35" name="Rectangle 34"/>
          <p:cNvSpPr/>
          <p:nvPr/>
        </p:nvSpPr>
        <p:spPr>
          <a:xfrm>
            <a:off x="4976750" y="41029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5400" b="1" dirty="0">
                <a:ln w="17780" cmpd="sng">
                  <a:solidFill>
                    <a:srgbClr val="FFFFFF"/>
                  </a:solidFill>
                  <a:prstDash val="solid"/>
                  <a:miter lim="800000"/>
                </a:ln>
                <a:solidFill>
                  <a:srgbClr val="FF0000"/>
                </a:solidFill>
                <a:effectLst>
                  <a:outerShdw blurRad="50800" algn="tl" rotWithShape="0">
                    <a:srgbClr val="000000"/>
                  </a:outerShdw>
                </a:effectLst>
              </a:rPr>
              <a:t>00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a:t>
            </a:r>
          </a:p>
        </p:txBody>
      </p:sp>
      <p:sp>
        <p:nvSpPr>
          <p:cNvPr id="36" name="Rectangle 35"/>
          <p:cNvSpPr/>
          <p:nvPr/>
        </p:nvSpPr>
        <p:spPr>
          <a:xfrm>
            <a:off x="4976750" y="45601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37" name="Rectangle 36"/>
          <p:cNvSpPr/>
          <p:nvPr/>
        </p:nvSpPr>
        <p:spPr>
          <a:xfrm>
            <a:off x="4976750" y="50173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0011001</a:t>
            </a:r>
          </a:p>
        </p:txBody>
      </p:sp>
      <p:sp>
        <p:nvSpPr>
          <p:cNvPr id="38" name="Rectangle 37"/>
          <p:cNvSpPr/>
          <p:nvPr/>
        </p:nvSpPr>
        <p:spPr>
          <a:xfrm>
            <a:off x="7264335" y="36457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9" name="Rectangle 38"/>
          <p:cNvSpPr/>
          <p:nvPr/>
        </p:nvSpPr>
        <p:spPr>
          <a:xfrm>
            <a:off x="7264335" y="41029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0" name="Rectangle 39"/>
          <p:cNvSpPr/>
          <p:nvPr/>
        </p:nvSpPr>
        <p:spPr>
          <a:xfrm>
            <a:off x="7264335" y="45601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3" name="Rectangle 42"/>
          <p:cNvSpPr/>
          <p:nvPr/>
        </p:nvSpPr>
        <p:spPr>
          <a:xfrm>
            <a:off x="7264335" y="50173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4" name="Rectangle 43"/>
          <p:cNvSpPr/>
          <p:nvPr/>
        </p:nvSpPr>
        <p:spPr>
          <a:xfrm>
            <a:off x="4953000" y="5410200"/>
            <a:ext cx="26383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01001110</a:t>
            </a:r>
          </a:p>
        </p:txBody>
      </p:sp>
      <p:sp>
        <p:nvSpPr>
          <p:cNvPr id="29718" name="Content Placeholder 2"/>
          <p:cNvSpPr txBox="1">
            <a:spLocks/>
          </p:cNvSpPr>
          <p:nvPr/>
        </p:nvSpPr>
        <p:spPr bwMode="auto">
          <a:xfrm>
            <a:off x="2057400" y="3048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Sent</a:t>
            </a:r>
            <a:endParaRPr lang="en-US" sz="3200">
              <a:solidFill>
                <a:schemeClr val="tx2"/>
              </a:solidFill>
              <a:latin typeface="Times New Roman" pitchFamily="18" charset="0"/>
              <a:cs typeface="Times New Roman" pitchFamily="18" charset="0"/>
            </a:endParaRPr>
          </a:p>
        </p:txBody>
      </p:sp>
      <p:sp>
        <p:nvSpPr>
          <p:cNvPr id="29719" name="Content Placeholder 2"/>
          <p:cNvSpPr txBox="1">
            <a:spLocks/>
          </p:cNvSpPr>
          <p:nvPr/>
        </p:nvSpPr>
        <p:spPr bwMode="auto">
          <a:xfrm>
            <a:off x="5715000" y="3048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Received</a:t>
            </a:r>
            <a:endParaRPr lang="en-US" sz="3200">
              <a:solidFill>
                <a:schemeClr val="tx2"/>
              </a:solidFill>
              <a:latin typeface="Times New Roman" pitchFamily="18" charset="0"/>
              <a:cs typeface="Times New Roman" pitchFamily="18" charset="0"/>
            </a:endParaRPr>
          </a:p>
        </p:txBody>
      </p:sp>
      <p:sp>
        <p:nvSpPr>
          <p:cNvPr id="2" name="Rounded Rectangle 1"/>
          <p:cNvSpPr/>
          <p:nvPr/>
        </p:nvSpPr>
        <p:spPr>
          <a:xfrm>
            <a:off x="5245398" y="3505200"/>
            <a:ext cx="381000" cy="2286000"/>
          </a:xfrm>
          <a:prstGeom prst="round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6" name="Rounded Rectangle 25"/>
          <p:cNvSpPr/>
          <p:nvPr/>
        </p:nvSpPr>
        <p:spPr>
          <a:xfrm>
            <a:off x="5605132" y="3505200"/>
            <a:ext cx="381000" cy="2286000"/>
          </a:xfrm>
          <a:prstGeom prst="roundRec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kumimoji="1" lang="en-US" smtClean="0"/>
              <a:t>Error Detection: LRC</a:t>
            </a:r>
            <a:endParaRPr lang="en-GB" smtClean="0"/>
          </a:p>
        </p:txBody>
      </p:sp>
      <p:sp>
        <p:nvSpPr>
          <p:cNvPr id="30723" name="Content Placeholder 2"/>
          <p:cNvSpPr txBox="1">
            <a:spLocks/>
          </p:cNvSpPr>
          <p:nvPr/>
        </p:nvSpPr>
        <p:spPr bwMode="auto">
          <a:xfrm>
            <a:off x="304800" y="11430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Example of failure to detect the errors:</a:t>
            </a:r>
          </a:p>
          <a:p>
            <a:pPr eaLnBrk="1" hangingPunct="1">
              <a:spcBef>
                <a:spcPts val="600"/>
              </a:spcBef>
              <a:buClr>
                <a:schemeClr val="accent1"/>
              </a:buClr>
              <a:buSzPct val="76000"/>
            </a:pPr>
            <a:r>
              <a:rPr lang="en-US" sz="2600">
                <a:latin typeface="Times New Roman" pitchFamily="18" charset="0"/>
                <a:cs typeface="Times New Roman" pitchFamily="18" charset="0"/>
              </a:rPr>
              <a:t>Despite four errors, parity is still even across all rows and columns.</a:t>
            </a: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US" sz="2600">
              <a:latin typeface="Times New Roman" pitchFamily="18" charset="0"/>
              <a:cs typeface="Times New Roman" pitchFamily="18" charset="0"/>
            </a:endParaRPr>
          </a:p>
          <a:p>
            <a:pPr eaLnBrk="1" hangingPunct="1">
              <a:spcBef>
                <a:spcPts val="600"/>
              </a:spcBef>
              <a:buClr>
                <a:schemeClr val="accent1"/>
              </a:buClr>
              <a:buSzPct val="76000"/>
              <a:buFont typeface="Wingdings" pitchFamily="2" charset="2"/>
              <a:buNone/>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p:txBody>
      </p:sp>
      <p:sp>
        <p:nvSpPr>
          <p:cNvPr id="19" name="Rectangle 18"/>
          <p:cNvSpPr/>
          <p:nvPr/>
        </p:nvSpPr>
        <p:spPr>
          <a:xfrm>
            <a:off x="738250" y="36457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1101011</a:t>
            </a:r>
          </a:p>
        </p:txBody>
      </p:sp>
      <p:sp>
        <p:nvSpPr>
          <p:cNvPr id="21" name="Rectangle 20"/>
          <p:cNvSpPr/>
          <p:nvPr/>
        </p:nvSpPr>
        <p:spPr>
          <a:xfrm>
            <a:off x="738250" y="41029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a:t>
            </a:r>
          </a:p>
        </p:txBody>
      </p:sp>
      <p:sp>
        <p:nvSpPr>
          <p:cNvPr id="22" name="Rectangle 21"/>
          <p:cNvSpPr/>
          <p:nvPr/>
        </p:nvSpPr>
        <p:spPr>
          <a:xfrm>
            <a:off x="738250" y="45601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23" name="Rectangle 22"/>
          <p:cNvSpPr/>
          <p:nvPr/>
        </p:nvSpPr>
        <p:spPr>
          <a:xfrm>
            <a:off x="738250" y="50173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0011001</a:t>
            </a:r>
          </a:p>
        </p:txBody>
      </p:sp>
      <p:sp>
        <p:nvSpPr>
          <p:cNvPr id="25" name="Rectangle 24"/>
          <p:cNvSpPr/>
          <p:nvPr/>
        </p:nvSpPr>
        <p:spPr>
          <a:xfrm>
            <a:off x="3025835" y="36457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9" name="Rectangle 28"/>
          <p:cNvSpPr/>
          <p:nvPr/>
        </p:nvSpPr>
        <p:spPr>
          <a:xfrm>
            <a:off x="3025835" y="41029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0" name="Rectangle 29"/>
          <p:cNvSpPr/>
          <p:nvPr/>
        </p:nvSpPr>
        <p:spPr>
          <a:xfrm>
            <a:off x="3025835" y="45601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1" name="Rectangle 30"/>
          <p:cNvSpPr/>
          <p:nvPr/>
        </p:nvSpPr>
        <p:spPr>
          <a:xfrm>
            <a:off x="3025835" y="50173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2" name="Rectangle 31"/>
          <p:cNvSpPr/>
          <p:nvPr/>
        </p:nvSpPr>
        <p:spPr>
          <a:xfrm>
            <a:off x="714500" y="5410200"/>
            <a:ext cx="26383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01001110</a:t>
            </a:r>
          </a:p>
        </p:txBody>
      </p:sp>
      <p:sp>
        <p:nvSpPr>
          <p:cNvPr id="34" name="Rectangle 33"/>
          <p:cNvSpPr/>
          <p:nvPr/>
        </p:nvSpPr>
        <p:spPr>
          <a:xfrm>
            <a:off x="4976750" y="36457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5400" b="1" dirty="0">
                <a:ln w="17780" cmpd="sng">
                  <a:solidFill>
                    <a:srgbClr val="FFFFFF"/>
                  </a:solidFill>
                  <a:prstDash val="solid"/>
                  <a:miter lim="800000"/>
                </a:ln>
                <a:solidFill>
                  <a:srgbClr val="FF0000"/>
                </a:solidFill>
                <a:effectLst>
                  <a:outerShdw blurRad="50800" algn="tl" rotWithShape="0">
                    <a:srgbClr val="000000"/>
                  </a:outerShdw>
                </a:effectLst>
              </a:rPr>
              <a:t>01</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1011</a:t>
            </a:r>
          </a:p>
        </p:txBody>
      </p:sp>
      <p:sp>
        <p:nvSpPr>
          <p:cNvPr id="35" name="Rectangle 34"/>
          <p:cNvSpPr/>
          <p:nvPr/>
        </p:nvSpPr>
        <p:spPr>
          <a:xfrm>
            <a:off x="4976750" y="41029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r>
              <a:rPr lang="en-US" sz="5400" b="1" dirty="0">
                <a:ln w="17780" cmpd="sng">
                  <a:solidFill>
                    <a:srgbClr val="FFFFFF"/>
                  </a:solidFill>
                  <a:prstDash val="solid"/>
                  <a:miter lim="800000"/>
                </a:ln>
                <a:solidFill>
                  <a:srgbClr val="FF0000"/>
                </a:solidFill>
                <a:effectLst>
                  <a:outerShdw blurRad="50800" algn="tl" rotWithShape="0">
                    <a:srgbClr val="000000"/>
                  </a:outerShdw>
                </a:effectLst>
              </a:rPr>
              <a:t>00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a:t>
            </a:r>
          </a:p>
        </p:txBody>
      </p:sp>
      <p:sp>
        <p:nvSpPr>
          <p:cNvPr id="36" name="Rectangle 35"/>
          <p:cNvSpPr/>
          <p:nvPr/>
        </p:nvSpPr>
        <p:spPr>
          <a:xfrm>
            <a:off x="4976750" y="45601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0101010</a:t>
            </a:r>
          </a:p>
        </p:txBody>
      </p:sp>
      <p:sp>
        <p:nvSpPr>
          <p:cNvPr id="37" name="Rectangle 36"/>
          <p:cNvSpPr/>
          <p:nvPr/>
        </p:nvSpPr>
        <p:spPr>
          <a:xfrm>
            <a:off x="4976750" y="5017325"/>
            <a:ext cx="22098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0011001</a:t>
            </a:r>
          </a:p>
        </p:txBody>
      </p:sp>
      <p:sp>
        <p:nvSpPr>
          <p:cNvPr id="38" name="Rectangle 37"/>
          <p:cNvSpPr/>
          <p:nvPr/>
        </p:nvSpPr>
        <p:spPr>
          <a:xfrm>
            <a:off x="7264335" y="36457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39" name="Rectangle 38"/>
          <p:cNvSpPr/>
          <p:nvPr/>
        </p:nvSpPr>
        <p:spPr>
          <a:xfrm>
            <a:off x="7264335" y="41029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0" name="Rectangle 39"/>
          <p:cNvSpPr/>
          <p:nvPr/>
        </p:nvSpPr>
        <p:spPr>
          <a:xfrm>
            <a:off x="7264335" y="45601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3" name="Rectangle 42"/>
          <p:cNvSpPr/>
          <p:nvPr/>
        </p:nvSpPr>
        <p:spPr>
          <a:xfrm>
            <a:off x="7264335" y="5017325"/>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44" name="Rectangle 43"/>
          <p:cNvSpPr/>
          <p:nvPr/>
        </p:nvSpPr>
        <p:spPr>
          <a:xfrm>
            <a:off x="4953000" y="5410200"/>
            <a:ext cx="2638300" cy="30480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01001110</a:t>
            </a:r>
          </a:p>
        </p:txBody>
      </p:sp>
      <p:sp>
        <p:nvSpPr>
          <p:cNvPr id="30742" name="Content Placeholder 2"/>
          <p:cNvSpPr txBox="1">
            <a:spLocks/>
          </p:cNvSpPr>
          <p:nvPr/>
        </p:nvSpPr>
        <p:spPr bwMode="auto">
          <a:xfrm>
            <a:off x="2057400" y="3048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Sent</a:t>
            </a:r>
            <a:endParaRPr lang="en-US" sz="3200">
              <a:solidFill>
                <a:schemeClr val="tx2"/>
              </a:solidFill>
              <a:latin typeface="Times New Roman" pitchFamily="18" charset="0"/>
              <a:cs typeface="Times New Roman" pitchFamily="18" charset="0"/>
            </a:endParaRPr>
          </a:p>
        </p:txBody>
      </p:sp>
      <p:sp>
        <p:nvSpPr>
          <p:cNvPr id="30743" name="Content Placeholder 2"/>
          <p:cNvSpPr txBox="1">
            <a:spLocks/>
          </p:cNvSpPr>
          <p:nvPr/>
        </p:nvSpPr>
        <p:spPr bwMode="auto">
          <a:xfrm>
            <a:off x="5715000" y="30480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Received</a:t>
            </a:r>
            <a:endParaRPr lang="en-US" sz="320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a:endCxn id="16" idx="2"/>
          </p:cNvCxnSpPr>
          <p:nvPr/>
        </p:nvCxnSpPr>
        <p:spPr>
          <a:xfrm flipV="1">
            <a:off x="4343400" y="1638300"/>
            <a:ext cx="76200" cy="1143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LRC</a:t>
            </a:r>
            <a:endParaRPr lang="en-US" sz="2400" dirty="0"/>
          </a:p>
        </p:txBody>
      </p:sp>
      <p:sp>
        <p:nvSpPr>
          <p:cNvPr id="16" name="Rounded Rectangle 15"/>
          <p:cNvSpPr/>
          <p:nvPr/>
        </p:nvSpPr>
        <p:spPr>
          <a:xfrm>
            <a:off x="3733800" y="1333500"/>
            <a:ext cx="1371600" cy="304800"/>
          </a:xfrm>
          <a:prstGeom prst="roundRect">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GB" dirty="0" smtClean="0"/>
              <a:t>Simple Parity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kumimoji="1" lang="en-US" smtClean="0"/>
              <a:t>Error Detection: CRC</a:t>
            </a:r>
          </a:p>
        </p:txBody>
      </p:sp>
      <p:sp>
        <p:nvSpPr>
          <p:cNvPr id="31747" name="Content Placeholder 2"/>
          <p:cNvSpPr txBox="1">
            <a:spLocks/>
          </p:cNvSpPr>
          <p:nvPr/>
        </p:nvSpPr>
        <p:spPr bwMode="auto">
          <a:xfrm>
            <a:off x="2311638" y="1676400"/>
            <a:ext cx="6603762" cy="4724400"/>
          </a:xfrm>
          <a:prstGeom prst="rect">
            <a:avLst/>
          </a:prstGeom>
          <a:ln/>
          <a:extLst/>
        </p:spPr>
        <p:style>
          <a:lnRef idx="2">
            <a:schemeClr val="accent2"/>
          </a:lnRef>
          <a:fillRef idx="1">
            <a:schemeClr val="lt1"/>
          </a:fillRef>
          <a:effectRef idx="0">
            <a:schemeClr val="accent2"/>
          </a:effectRef>
          <a:fontRef idx="minor">
            <a:schemeClr val="dk1"/>
          </a:fontRef>
        </p:style>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Times New Roman" pitchFamily="18" charset="0"/>
                <a:cs typeface="Times New Roman" pitchFamily="18" charset="0"/>
              </a:rPr>
              <a:t>Cyclic Redundancy Check:</a:t>
            </a:r>
          </a:p>
          <a:p>
            <a:pPr eaLnBrk="1" hangingPunct="1">
              <a:spcBef>
                <a:spcPts val="600"/>
              </a:spcBef>
              <a:buClr>
                <a:schemeClr val="accent1"/>
              </a:buClr>
              <a:buSzPct val="76000"/>
              <a:buFont typeface="Arial" charset="0"/>
              <a:buChar char="•"/>
            </a:pPr>
            <a:r>
              <a:rPr lang="en-GB" sz="2600" dirty="0">
                <a:latin typeface="Times New Roman" pitchFamily="18" charset="0"/>
                <a:cs typeface="Times New Roman" pitchFamily="18" charset="0"/>
              </a:rPr>
              <a:t>For </a:t>
            </a:r>
            <a:r>
              <a:rPr lang="en-GB" sz="2600" dirty="0" smtClean="0">
                <a:latin typeface="Times New Roman" pitchFamily="18" charset="0"/>
                <a:cs typeface="Times New Roman" pitchFamily="18" charset="0"/>
              </a:rPr>
              <a:t>every k bits of data </a:t>
            </a:r>
            <a:r>
              <a:rPr lang="en-GB" sz="2600" dirty="0">
                <a:latin typeface="Times New Roman" pitchFamily="18" charset="0"/>
                <a:cs typeface="Times New Roman" pitchFamily="18" charset="0"/>
              </a:rPr>
              <a:t>generate an </a:t>
            </a:r>
            <a:r>
              <a:rPr lang="en-GB" sz="2600" dirty="0" smtClean="0">
                <a:latin typeface="Times New Roman" pitchFamily="18" charset="0"/>
                <a:cs typeface="Times New Roman" pitchFamily="18" charset="0"/>
              </a:rPr>
              <a:t>n-bit </a:t>
            </a:r>
            <a:r>
              <a:rPr lang="en-GB" sz="2600" dirty="0">
                <a:latin typeface="Times New Roman" pitchFamily="18" charset="0"/>
                <a:cs typeface="Times New Roman" pitchFamily="18" charset="0"/>
              </a:rPr>
              <a:t>frame check sequence (FCS) </a:t>
            </a:r>
            <a:endParaRPr lang="en-GB" sz="2600" dirty="0" smtClean="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GB"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GB" sz="2600" dirty="0" smtClean="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endParaRPr lang="en-GB" sz="2600" dirty="0">
              <a:latin typeface="Times New Roman" pitchFamily="18" charset="0"/>
              <a:cs typeface="Times New Roman" pitchFamily="18" charset="0"/>
            </a:endParaRPr>
          </a:p>
          <a:p>
            <a:pPr eaLnBrk="1" hangingPunct="1">
              <a:spcBef>
                <a:spcPts val="600"/>
              </a:spcBef>
              <a:buClr>
                <a:schemeClr val="accent1"/>
              </a:buClr>
              <a:buSzPct val="76000"/>
              <a:buFont typeface="Arial" charset="0"/>
              <a:buChar char="•"/>
            </a:pPr>
            <a:r>
              <a:rPr lang="en-GB" sz="2600" dirty="0" smtClean="0">
                <a:latin typeface="Times New Roman" pitchFamily="18" charset="0"/>
                <a:cs typeface="Times New Roman" pitchFamily="18" charset="0"/>
              </a:rPr>
              <a:t>Transmit </a:t>
            </a:r>
            <a:r>
              <a:rPr lang="en-GB" sz="2600" dirty="0" err="1" smtClean="0">
                <a:latin typeface="Times New Roman" pitchFamily="18" charset="0"/>
                <a:cs typeface="Times New Roman" pitchFamily="18" charset="0"/>
              </a:rPr>
              <a:t>k+n</a:t>
            </a:r>
            <a:r>
              <a:rPr lang="en-GB" sz="2600" dirty="0" smtClean="0">
                <a:latin typeface="Times New Roman" pitchFamily="18" charset="0"/>
                <a:cs typeface="Times New Roman" pitchFamily="18" charset="0"/>
              </a:rPr>
              <a:t> </a:t>
            </a:r>
            <a:r>
              <a:rPr lang="en-GB" sz="2600" dirty="0">
                <a:latin typeface="Times New Roman" pitchFamily="18" charset="0"/>
                <a:cs typeface="Times New Roman" pitchFamily="18" charset="0"/>
              </a:rPr>
              <a:t>bits which is exactly divisible by some predetermined number</a:t>
            </a:r>
          </a:p>
          <a:p>
            <a:pPr eaLnBrk="1" hangingPunct="1">
              <a:spcBef>
                <a:spcPts val="600"/>
              </a:spcBef>
              <a:buClr>
                <a:schemeClr val="accent1"/>
              </a:buClr>
              <a:buSzPct val="76000"/>
              <a:buFont typeface="Arial" charset="0"/>
              <a:buChar char="•"/>
            </a:pPr>
            <a:r>
              <a:rPr lang="en-GB" sz="2600" dirty="0">
                <a:latin typeface="Times New Roman" pitchFamily="18" charset="0"/>
                <a:cs typeface="Times New Roman" pitchFamily="18" charset="0"/>
              </a:rPr>
              <a:t>Receiver divides frame by that </a:t>
            </a:r>
            <a:r>
              <a:rPr lang="en-GB" sz="2600" dirty="0" smtClean="0">
                <a:latin typeface="Times New Roman" pitchFamily="18" charset="0"/>
                <a:cs typeface="Times New Roman" pitchFamily="18" charset="0"/>
              </a:rPr>
              <a:t>number. If </a:t>
            </a:r>
            <a:r>
              <a:rPr lang="en-GB" sz="2600" dirty="0">
                <a:latin typeface="Times New Roman" pitchFamily="18" charset="0"/>
                <a:cs typeface="Times New Roman" pitchFamily="18" charset="0"/>
              </a:rPr>
              <a:t>remainder is not 0, there is an </a:t>
            </a:r>
            <a:r>
              <a:rPr lang="en-GB" sz="2600" dirty="0" smtClean="0">
                <a:latin typeface="Times New Roman" pitchFamily="18" charset="0"/>
                <a:cs typeface="Times New Roman" pitchFamily="18" charset="0"/>
              </a:rPr>
              <a:t>error</a:t>
            </a: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p:txBody>
      </p:sp>
      <p:grpSp>
        <p:nvGrpSpPr>
          <p:cNvPr id="3" name="Group 2"/>
          <p:cNvGrpSpPr/>
          <p:nvPr/>
        </p:nvGrpSpPr>
        <p:grpSpPr>
          <a:xfrm>
            <a:off x="2463131" y="3352800"/>
            <a:ext cx="7290469" cy="990600"/>
            <a:chOff x="2463131" y="3352800"/>
            <a:chExt cx="7290469" cy="990600"/>
          </a:xfrm>
        </p:grpSpPr>
        <p:sp>
          <p:nvSpPr>
            <p:cNvPr id="6" name="Arc 5"/>
            <p:cNvSpPr/>
            <p:nvPr/>
          </p:nvSpPr>
          <p:spPr>
            <a:xfrm rot="10612173">
              <a:off x="2463131" y="3382018"/>
              <a:ext cx="5641379" cy="502920"/>
            </a:xfrm>
            <a:prstGeom prst="arc">
              <a:avLst>
                <a:gd name="adj1" fmla="val 11426067"/>
                <a:gd name="adj2" fmla="val 0"/>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en-GB" sz="1400"/>
            </a:p>
          </p:txBody>
        </p:sp>
        <p:sp>
          <p:nvSpPr>
            <p:cNvPr id="5" name="Rectangle 4"/>
            <p:cNvSpPr/>
            <p:nvPr/>
          </p:nvSpPr>
          <p:spPr bwMode="auto">
            <a:xfrm>
              <a:off x="2478088" y="3459240"/>
              <a:ext cx="3835992" cy="243914"/>
            </a:xfrm>
            <a:prstGeom prst="rect">
              <a:avLst/>
            </a:prstGeom>
            <a:noFill/>
          </p:spPr>
          <p:txBody>
            <a:bodyPr wrap="none">
              <a:prstTxWarp prst="textWave1">
                <a:avLst>
                  <a:gd name="adj1" fmla="val 17954"/>
                  <a:gd name="adj2" fmla="val 0"/>
                </a:avLst>
              </a:prstTxWarp>
              <a:spAutoFit/>
            </a:bodyPr>
            <a:lstStyle/>
            <a:p>
              <a:pPr algn="ctr">
                <a:defRPr/>
              </a:pP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11010111111110100101010110 </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1010101</a:t>
              </a:r>
            </a:p>
          </p:txBody>
        </p:sp>
        <p:sp>
          <p:nvSpPr>
            <p:cNvPr id="31751" name="Content Placeholder 2"/>
            <p:cNvSpPr txBox="1">
              <a:spLocks/>
            </p:cNvSpPr>
            <p:nvPr/>
          </p:nvSpPr>
          <p:spPr bwMode="auto">
            <a:xfrm>
              <a:off x="2478088" y="3886089"/>
              <a:ext cx="3389312" cy="36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000" dirty="0">
                  <a:latin typeface="Times New Roman" pitchFamily="18" charset="0"/>
                  <a:cs typeface="Times New Roman" pitchFamily="18" charset="0"/>
                </a:rPr>
                <a:t>k bits of data </a:t>
              </a:r>
              <a:r>
                <a:rPr lang="en-US" sz="1600" dirty="0">
                  <a:latin typeface="Times New Roman" pitchFamily="18" charset="0"/>
                  <a:cs typeface="Times New Roman" pitchFamily="18" charset="0"/>
                </a:rPr>
                <a:t>(e.g. 1,000 bits)</a:t>
              </a:r>
              <a:endParaRPr lang="en-US" sz="2400" dirty="0">
                <a:solidFill>
                  <a:schemeClr val="tx2"/>
                </a:solidFill>
                <a:latin typeface="Times New Roman" pitchFamily="18" charset="0"/>
                <a:cs typeface="Times New Roman" pitchFamily="18" charset="0"/>
              </a:endParaRPr>
            </a:p>
          </p:txBody>
        </p:sp>
        <p:sp>
          <p:nvSpPr>
            <p:cNvPr id="8" name="Rectangle 7"/>
            <p:cNvSpPr/>
            <p:nvPr/>
          </p:nvSpPr>
          <p:spPr bwMode="auto">
            <a:xfrm>
              <a:off x="6720928" y="3520219"/>
              <a:ext cx="1743633" cy="243914"/>
            </a:xfrm>
            <a:prstGeom prst="rect">
              <a:avLst/>
            </a:prstGeom>
            <a:noFill/>
          </p:spPr>
          <p:txBody>
            <a:bodyPr wrap="none">
              <a:prstTxWarp prst="textWave1">
                <a:avLst>
                  <a:gd name="adj1" fmla="val 17954"/>
                  <a:gd name="adj2" fmla="val 0"/>
                </a:avLst>
              </a:prstTxWarp>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4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110000 … 1111</a:t>
              </a:r>
            </a:p>
          </p:txBody>
        </p:sp>
        <p:sp>
          <p:nvSpPr>
            <p:cNvPr id="9" name="Arc 8"/>
            <p:cNvSpPr/>
            <p:nvPr/>
          </p:nvSpPr>
          <p:spPr bwMode="auto">
            <a:xfrm rot="10521934">
              <a:off x="6502452" y="3352800"/>
              <a:ext cx="3251148" cy="501650"/>
            </a:xfrm>
            <a:prstGeom prst="arc">
              <a:avLst>
                <a:gd name="adj1" fmla="val 13411339"/>
                <a:gd name="adj2" fmla="val 21287863"/>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en-GB" sz="1400"/>
            </a:p>
          </p:txBody>
        </p:sp>
        <p:sp>
          <p:nvSpPr>
            <p:cNvPr id="31754" name="Content Placeholder 2"/>
            <p:cNvSpPr txBox="1">
              <a:spLocks/>
            </p:cNvSpPr>
            <p:nvPr/>
          </p:nvSpPr>
          <p:spPr bwMode="auto">
            <a:xfrm>
              <a:off x="6019800" y="3962289"/>
              <a:ext cx="2946162" cy="38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000" dirty="0">
                  <a:latin typeface="Times New Roman" pitchFamily="18" charset="0"/>
                  <a:cs typeface="Times New Roman" pitchFamily="18" charset="0"/>
                </a:rPr>
                <a:t>n bits </a:t>
              </a:r>
              <a:r>
                <a:rPr lang="en-US" sz="2000" dirty="0" smtClean="0">
                  <a:latin typeface="Times New Roman" pitchFamily="18" charset="0"/>
                  <a:cs typeface="Times New Roman" pitchFamily="18" charset="0"/>
                </a:rPr>
                <a:t>FCS </a:t>
              </a:r>
              <a:r>
                <a:rPr lang="en-US" sz="1600" dirty="0" smtClean="0">
                  <a:latin typeface="Times New Roman" pitchFamily="18" charset="0"/>
                  <a:cs typeface="Times New Roman" pitchFamily="18" charset="0"/>
                </a:rPr>
                <a:t>(usually </a:t>
              </a:r>
              <a:r>
                <a:rPr lang="en-US" sz="1600" dirty="0">
                  <a:latin typeface="Times New Roman" pitchFamily="18" charset="0"/>
                  <a:cs typeface="Times New Roman" pitchFamily="18" charset="0"/>
                </a:rPr>
                <a:t>8 - 32 </a:t>
              </a:r>
              <a:r>
                <a:rPr lang="en-US" sz="1600" dirty="0" smtClean="0">
                  <a:latin typeface="Times New Roman" pitchFamily="18" charset="0"/>
                  <a:cs typeface="Times New Roman" pitchFamily="18" charset="0"/>
                </a:rPr>
                <a:t>bits)</a:t>
              </a:r>
            </a:p>
          </p:txBody>
        </p:sp>
      </p:grpSp>
      <p:pic>
        <p:nvPicPr>
          <p:cNvPr id="19458" name="Picture 2" descr="C:\Users\lg47\Desktop\peters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8176" b="8019"/>
          <a:stretch/>
        </p:blipFill>
        <p:spPr bwMode="auto">
          <a:xfrm>
            <a:off x="173666" y="1371600"/>
            <a:ext cx="1941512" cy="25459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extBox 1"/>
          <p:cNvSpPr txBox="1"/>
          <p:nvPr/>
        </p:nvSpPr>
        <p:spPr>
          <a:xfrm>
            <a:off x="184299" y="4114800"/>
            <a:ext cx="2057400" cy="923330"/>
          </a:xfrm>
          <a:prstGeom prst="rect">
            <a:avLst/>
          </a:prstGeom>
          <a:noFill/>
        </p:spPr>
        <p:txBody>
          <a:bodyPr wrap="square" rtlCol="0">
            <a:spAutoFit/>
          </a:bodyPr>
          <a:lstStyle/>
          <a:p>
            <a:r>
              <a:rPr lang="en-GB" dirty="0" smtClean="0">
                <a:latin typeface="+mj-lt"/>
              </a:rPr>
              <a:t>Designed by Wesley Peterson in 1961</a:t>
            </a:r>
            <a:endParaRPr lang="en-GB"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kumimoji="1" lang="en-US" smtClean="0"/>
              <a:t>Error Detection: CRC</a:t>
            </a:r>
          </a:p>
        </p:txBody>
      </p:sp>
      <p:sp>
        <p:nvSpPr>
          <p:cNvPr id="32771" name="Content Placeholder 2"/>
          <p:cNvSpPr txBox="1">
            <a:spLocks/>
          </p:cNvSpPr>
          <p:nvPr/>
        </p:nvSpPr>
        <p:spPr bwMode="auto">
          <a:xfrm>
            <a:off x="304800" y="1219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An Example</a:t>
            </a: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a:p>
            <a:pPr lvl="2" eaLnBrk="1" hangingPunct="1">
              <a:spcBef>
                <a:spcPts val="500"/>
              </a:spcBef>
              <a:buClr>
                <a:schemeClr val="tx2"/>
              </a:buClr>
              <a:buSzPct val="100000"/>
            </a:pPr>
            <a:endParaRPr lang="en-US" sz="1000">
              <a:latin typeface="Times New Roman" pitchFamily="18" charset="0"/>
              <a:cs typeface="Times New Roman" pitchFamily="18" charset="0"/>
            </a:endParaRPr>
          </a:p>
        </p:txBody>
      </p:sp>
      <p:sp>
        <p:nvSpPr>
          <p:cNvPr id="13" name="Rectangle 12"/>
          <p:cNvSpPr/>
          <p:nvPr/>
        </p:nvSpPr>
        <p:spPr>
          <a:xfrm>
            <a:off x="5105400" y="1600200"/>
            <a:ext cx="2667000" cy="304800"/>
          </a:xfrm>
          <a:prstGeom prst="rect">
            <a:avLst/>
          </a:prstGeom>
          <a:noFill/>
        </p:spPr>
        <p:txBody>
          <a:bodyPr wrap="none">
            <a:prstTxWarp prst="textWave1">
              <a:avLst>
                <a:gd name="adj1" fmla="val 17954"/>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101001101</a:t>
            </a:r>
          </a:p>
        </p:txBody>
      </p:sp>
      <p:sp>
        <p:nvSpPr>
          <p:cNvPr id="32773" name="Content Placeholder 2"/>
          <p:cNvSpPr txBox="1">
            <a:spLocks/>
          </p:cNvSpPr>
          <p:nvPr/>
        </p:nvSpPr>
        <p:spPr bwMode="auto">
          <a:xfrm>
            <a:off x="4038600" y="1447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data</a:t>
            </a:r>
            <a:endParaRPr lang="en-US" sz="3200">
              <a:solidFill>
                <a:schemeClr val="tx2"/>
              </a:solidFill>
              <a:latin typeface="Times New Roman" pitchFamily="18" charset="0"/>
              <a:cs typeface="Times New Roman" pitchFamily="18" charset="0"/>
            </a:endParaRPr>
          </a:p>
        </p:txBody>
      </p:sp>
      <p:sp>
        <p:nvSpPr>
          <p:cNvPr id="6" name="Content Placeholder 2"/>
          <p:cNvSpPr txBox="1">
            <a:spLocks/>
          </p:cNvSpPr>
          <p:nvPr/>
        </p:nvSpPr>
        <p:spPr bwMode="auto">
          <a:xfrm>
            <a:off x="152400" y="2057400"/>
            <a:ext cx="3048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Treat the data as a large polynomial </a:t>
            </a:r>
          </a:p>
        </p:txBody>
      </p:sp>
      <p:sp>
        <p:nvSpPr>
          <p:cNvPr id="7" name="Content Placeholder 2"/>
          <p:cNvSpPr txBox="1">
            <a:spLocks/>
          </p:cNvSpPr>
          <p:nvPr/>
        </p:nvSpPr>
        <p:spPr bwMode="auto">
          <a:xfrm>
            <a:off x="3348038" y="2373313"/>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200">
                <a:latin typeface="Times New Roman" pitchFamily="18" charset="0"/>
                <a:cs typeface="Times New Roman" pitchFamily="18" charset="0"/>
              </a:rPr>
              <a:t>1·x</a:t>
            </a:r>
            <a:r>
              <a:rPr lang="en-US" sz="2200" baseline="30000">
                <a:latin typeface="Times New Roman" pitchFamily="18" charset="0"/>
                <a:cs typeface="Times New Roman" pitchFamily="18" charset="0"/>
              </a:rPr>
              <a:t>8</a:t>
            </a:r>
            <a:r>
              <a:rPr lang="en-US" sz="2200">
                <a:latin typeface="Times New Roman" pitchFamily="18" charset="0"/>
                <a:cs typeface="Times New Roman" pitchFamily="18" charset="0"/>
              </a:rPr>
              <a:t>+0·x</a:t>
            </a:r>
            <a:r>
              <a:rPr lang="en-US" sz="2200" baseline="30000">
                <a:latin typeface="Times New Roman" pitchFamily="18" charset="0"/>
                <a:cs typeface="Times New Roman" pitchFamily="18" charset="0"/>
              </a:rPr>
              <a:t>7</a:t>
            </a:r>
            <a:r>
              <a:rPr lang="en-US" sz="2200">
                <a:latin typeface="Times New Roman" pitchFamily="18" charset="0"/>
                <a:cs typeface="Times New Roman" pitchFamily="18" charset="0"/>
              </a:rPr>
              <a:t>+1·x</a:t>
            </a:r>
            <a:r>
              <a:rPr lang="en-US" sz="2200" baseline="30000">
                <a:latin typeface="Times New Roman" pitchFamily="18" charset="0"/>
                <a:cs typeface="Times New Roman" pitchFamily="18" charset="0"/>
              </a:rPr>
              <a:t>6</a:t>
            </a:r>
            <a:r>
              <a:rPr lang="en-US" sz="2200">
                <a:latin typeface="Times New Roman" pitchFamily="18" charset="0"/>
                <a:cs typeface="Times New Roman" pitchFamily="18" charset="0"/>
              </a:rPr>
              <a:t>+0·x</a:t>
            </a:r>
            <a:r>
              <a:rPr lang="en-US" sz="2200" baseline="30000">
                <a:latin typeface="Times New Roman" pitchFamily="18" charset="0"/>
                <a:cs typeface="Times New Roman" pitchFamily="18" charset="0"/>
              </a:rPr>
              <a:t>5</a:t>
            </a:r>
            <a:r>
              <a:rPr lang="en-US" sz="2200">
                <a:latin typeface="Times New Roman" pitchFamily="18" charset="0"/>
                <a:cs typeface="Times New Roman" pitchFamily="18" charset="0"/>
              </a:rPr>
              <a:t>+0·x</a:t>
            </a:r>
            <a:r>
              <a:rPr lang="en-US" sz="2200" baseline="30000">
                <a:latin typeface="Times New Roman" pitchFamily="18" charset="0"/>
                <a:cs typeface="Times New Roman" pitchFamily="18" charset="0"/>
              </a:rPr>
              <a:t>4</a:t>
            </a:r>
            <a:r>
              <a:rPr lang="en-US" sz="2200">
                <a:latin typeface="Times New Roman" pitchFamily="18" charset="0"/>
                <a:cs typeface="Times New Roman" pitchFamily="18" charset="0"/>
              </a:rPr>
              <a:t>+1·x</a:t>
            </a:r>
            <a:r>
              <a:rPr lang="en-US" sz="2200" baseline="30000">
                <a:latin typeface="Times New Roman" pitchFamily="18" charset="0"/>
                <a:cs typeface="Times New Roman" pitchFamily="18" charset="0"/>
              </a:rPr>
              <a:t>3</a:t>
            </a:r>
            <a:r>
              <a:rPr lang="en-US" sz="2200">
                <a:latin typeface="Times New Roman" pitchFamily="18" charset="0"/>
                <a:cs typeface="Times New Roman" pitchFamily="18" charset="0"/>
              </a:rPr>
              <a:t>+1·x</a:t>
            </a:r>
            <a:r>
              <a:rPr lang="en-US" sz="2200" baseline="30000">
                <a:latin typeface="Times New Roman" pitchFamily="18" charset="0"/>
                <a:cs typeface="Times New Roman" pitchFamily="18" charset="0"/>
              </a:rPr>
              <a:t>2</a:t>
            </a:r>
            <a:r>
              <a:rPr lang="en-US" sz="2200">
                <a:latin typeface="Times New Roman" pitchFamily="18" charset="0"/>
                <a:cs typeface="Times New Roman" pitchFamily="18" charset="0"/>
              </a:rPr>
              <a:t>+0·x</a:t>
            </a:r>
            <a:r>
              <a:rPr lang="en-US" sz="2200" baseline="30000">
                <a:latin typeface="Times New Roman" pitchFamily="18" charset="0"/>
                <a:cs typeface="Times New Roman" pitchFamily="18" charset="0"/>
              </a:rPr>
              <a:t>1</a:t>
            </a:r>
            <a:r>
              <a:rPr lang="en-US" sz="2200">
                <a:latin typeface="Times New Roman" pitchFamily="18" charset="0"/>
                <a:cs typeface="Times New Roman" pitchFamily="18" charset="0"/>
              </a:rPr>
              <a:t>+1·x</a:t>
            </a:r>
            <a:r>
              <a:rPr lang="en-US" sz="2200" baseline="30000">
                <a:latin typeface="Times New Roman" pitchFamily="18" charset="0"/>
                <a:cs typeface="Times New Roman" pitchFamily="18" charset="0"/>
              </a:rPr>
              <a:t>0</a:t>
            </a:r>
            <a:endParaRPr lang="en-US" sz="2200" baseline="30000">
              <a:solidFill>
                <a:schemeClr val="tx2"/>
              </a:solidFill>
              <a:latin typeface="Times New Roman" pitchFamily="18" charset="0"/>
              <a:cs typeface="Times New Roman" pitchFamily="18" charset="0"/>
            </a:endParaRPr>
          </a:p>
        </p:txBody>
      </p:sp>
      <p:cxnSp>
        <p:nvCxnSpPr>
          <p:cNvPr id="9" name="Straight Arrow Connector 8"/>
          <p:cNvCxnSpPr/>
          <p:nvPr/>
        </p:nvCxnSpPr>
        <p:spPr>
          <a:xfrm rot="10800000" flipV="1">
            <a:off x="3733800" y="1905000"/>
            <a:ext cx="12954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rot="10800000" flipV="1">
            <a:off x="4419600" y="1905000"/>
            <a:ext cx="10668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rot="10800000" flipV="1">
            <a:off x="5029200" y="1905000"/>
            <a:ext cx="7620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rot="10800000" flipV="1">
            <a:off x="5562600" y="1905000"/>
            <a:ext cx="5334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rot="5400000">
            <a:off x="6134100" y="2095500"/>
            <a:ext cx="381000" cy="152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rot="16200000" flipH="1">
            <a:off x="6627813" y="2135187"/>
            <a:ext cx="382588" cy="7461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9" name="Straight Arrow Connector 28"/>
          <p:cNvCxnSpPr/>
          <p:nvPr/>
        </p:nvCxnSpPr>
        <p:spPr>
          <a:xfrm rot="16200000" flipH="1">
            <a:off x="7010400" y="2057400"/>
            <a:ext cx="457200" cy="304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2" name="Straight Arrow Connector 31"/>
          <p:cNvCxnSpPr/>
          <p:nvPr/>
        </p:nvCxnSpPr>
        <p:spPr>
          <a:xfrm rot="16200000" flipH="1">
            <a:off x="7467600" y="1981200"/>
            <a:ext cx="4572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a:off x="7772400" y="1981200"/>
            <a:ext cx="838200" cy="4572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Content Placeholder 2"/>
          <p:cNvSpPr txBox="1">
            <a:spLocks/>
          </p:cNvSpPr>
          <p:nvPr/>
        </p:nvSpPr>
        <p:spPr bwMode="auto">
          <a:xfrm>
            <a:off x="152400" y="3200400"/>
            <a:ext cx="3505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Divide by given generating polynomial</a:t>
            </a:r>
          </a:p>
          <a:p>
            <a:pPr eaLnBrk="1" hangingPunct="1">
              <a:spcBef>
                <a:spcPts val="600"/>
              </a:spcBef>
              <a:buClr>
                <a:schemeClr val="accent1"/>
              </a:buClr>
              <a:buSzPct val="76000"/>
              <a:buFont typeface="Arial" charset="0"/>
              <a:buChar char="•"/>
            </a:pPr>
            <a:endParaRPr lang="en-US" sz="3200" dirty="0">
              <a:solidFill>
                <a:schemeClr val="tx2"/>
              </a:solidFill>
              <a:latin typeface="Times New Roman" pitchFamily="18" charset="0"/>
              <a:cs typeface="Times New Roman" pitchFamily="18" charset="0"/>
            </a:endParaRPr>
          </a:p>
        </p:txBody>
      </p:sp>
      <p:sp>
        <p:nvSpPr>
          <p:cNvPr id="20" name="Content Placeholder 2"/>
          <p:cNvSpPr txBox="1">
            <a:spLocks/>
          </p:cNvSpPr>
          <p:nvPr/>
        </p:nvSpPr>
        <p:spPr bwMode="auto">
          <a:xfrm>
            <a:off x="4191000" y="3429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400">
                <a:latin typeface="Times New Roman" pitchFamily="18" charset="0"/>
                <a:cs typeface="Times New Roman" pitchFamily="18" charset="0"/>
              </a:rPr>
              <a:t>e.g. by </a:t>
            </a:r>
            <a:r>
              <a:rPr lang="en-US" sz="2800">
                <a:latin typeface="Times New Roman" pitchFamily="18" charset="0"/>
                <a:cs typeface="Times New Roman" pitchFamily="18" charset="0"/>
              </a:rPr>
              <a:t>x</a:t>
            </a:r>
            <a:r>
              <a:rPr lang="en-US" sz="2800" baseline="30000">
                <a:latin typeface="Times New Roman" pitchFamily="18" charset="0"/>
                <a:cs typeface="Times New Roman" pitchFamily="18" charset="0"/>
              </a:rPr>
              <a:t>16</a:t>
            </a:r>
            <a:r>
              <a:rPr lang="en-US" sz="2800">
                <a:latin typeface="Times New Roman" pitchFamily="18" charset="0"/>
                <a:cs typeface="Times New Roman" pitchFamily="18" charset="0"/>
              </a:rPr>
              <a:t>+x</a:t>
            </a:r>
            <a:r>
              <a:rPr lang="en-US" sz="2800" baseline="30000">
                <a:latin typeface="Times New Roman" pitchFamily="18" charset="0"/>
                <a:cs typeface="Times New Roman" pitchFamily="18" charset="0"/>
              </a:rPr>
              <a:t>15</a:t>
            </a:r>
            <a:r>
              <a:rPr lang="en-US" sz="2800">
                <a:latin typeface="Times New Roman" pitchFamily="18" charset="0"/>
                <a:cs typeface="Times New Roman" pitchFamily="18" charset="0"/>
              </a:rPr>
              <a:t>+x</a:t>
            </a:r>
            <a:r>
              <a:rPr lang="en-US" sz="2800" baseline="30000">
                <a:latin typeface="Times New Roman" pitchFamily="18" charset="0"/>
                <a:cs typeface="Times New Roman" pitchFamily="18" charset="0"/>
              </a:rPr>
              <a:t>2</a:t>
            </a:r>
            <a:r>
              <a:rPr lang="en-US" sz="2800">
                <a:latin typeface="Times New Roman" pitchFamily="18" charset="0"/>
                <a:cs typeface="Times New Roman" pitchFamily="18" charset="0"/>
              </a:rPr>
              <a:t>+1 </a:t>
            </a:r>
            <a:r>
              <a:rPr lang="en-US" sz="2000" i="1">
                <a:latin typeface="Times New Roman" pitchFamily="18" charset="0"/>
                <a:cs typeface="Times New Roman" pitchFamily="18" charset="0"/>
              </a:rPr>
              <a:t>(CRC-16)</a:t>
            </a:r>
            <a:endParaRPr lang="en-US" sz="2400" i="1" baseline="30000">
              <a:solidFill>
                <a:schemeClr val="tx2"/>
              </a:solidFill>
              <a:latin typeface="Times New Roman" pitchFamily="18" charset="0"/>
              <a:cs typeface="Times New Roman" pitchFamily="18" charset="0"/>
            </a:endParaRPr>
          </a:p>
        </p:txBody>
      </p:sp>
      <p:sp>
        <p:nvSpPr>
          <p:cNvPr id="21" name="Content Placeholder 2"/>
          <p:cNvSpPr txBox="1">
            <a:spLocks/>
          </p:cNvSpPr>
          <p:nvPr/>
        </p:nvSpPr>
        <p:spPr bwMode="auto">
          <a:xfrm>
            <a:off x="152400" y="4267200"/>
            <a:ext cx="640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Append the remainder of the division to the end of the original data and then send</a:t>
            </a:r>
          </a:p>
          <a:p>
            <a:pPr eaLnBrk="1" hangingPunct="1">
              <a:spcBef>
                <a:spcPts val="600"/>
              </a:spcBef>
              <a:buClr>
                <a:schemeClr val="accent1"/>
              </a:buClr>
              <a:buSzPct val="76000"/>
              <a:buFont typeface="Arial" charset="0"/>
              <a:buChar char="•"/>
            </a:pPr>
            <a:endParaRPr lang="en-US" sz="3200" dirty="0">
              <a:solidFill>
                <a:schemeClr val="tx2"/>
              </a:solidFill>
              <a:latin typeface="Times New Roman" pitchFamily="18" charset="0"/>
              <a:cs typeface="Times New Roman" pitchFamily="18" charset="0"/>
            </a:endParaRPr>
          </a:p>
        </p:txBody>
      </p:sp>
      <p:sp>
        <p:nvSpPr>
          <p:cNvPr id="23" name="Content Placeholder 2"/>
          <p:cNvSpPr txBox="1">
            <a:spLocks/>
          </p:cNvSpPr>
          <p:nvPr/>
        </p:nvSpPr>
        <p:spPr bwMode="auto">
          <a:xfrm>
            <a:off x="152400" y="5334000"/>
            <a:ext cx="8839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r>
              <a:rPr lang="en-US" sz="2600" dirty="0">
                <a:latin typeface="Times New Roman" pitchFamily="18" charset="0"/>
                <a:cs typeface="Times New Roman" pitchFamily="18" charset="0"/>
              </a:rPr>
              <a:t>The recipient divides the incoming data by the same generating polynomial. If there is a remainder, then there is an error</a:t>
            </a:r>
          </a:p>
          <a:p>
            <a:pPr eaLnBrk="1" hangingPunct="1">
              <a:spcBef>
                <a:spcPts val="600"/>
              </a:spcBef>
              <a:buClr>
                <a:schemeClr val="accent1"/>
              </a:buClr>
              <a:buSzPct val="76000"/>
              <a:buFont typeface="Arial" charset="0"/>
              <a:buChar char="•"/>
            </a:pPr>
            <a:endParaRPr lang="en-US" sz="3200" dirty="0">
              <a:solidFill>
                <a:schemeClr val="tx2"/>
              </a:solidFill>
              <a:latin typeface="Times New Roman" pitchFamily="18" charset="0"/>
              <a:cs typeface="Times New Roman"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7" grpId="0"/>
      <p:bldP spid="20" grpId="0"/>
      <p:bldP spid="21"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kumimoji="1" lang="en-US" smtClean="0"/>
              <a:t>Error Detection: CRC</a:t>
            </a:r>
          </a:p>
        </p:txBody>
      </p:sp>
      <p:sp>
        <p:nvSpPr>
          <p:cNvPr id="33795" name="Content Placeholder 2"/>
          <p:cNvSpPr txBox="1">
            <a:spLocks/>
          </p:cNvSpPr>
          <p:nvPr/>
        </p:nvSpPr>
        <p:spPr bwMode="auto">
          <a:xfrm>
            <a:off x="304800" y="1219200"/>
            <a:ext cx="8534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822325"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Times New Roman" pitchFamily="18" charset="0"/>
                <a:cs typeface="Times New Roman" pitchFamily="18" charset="0"/>
              </a:rPr>
              <a:t>Examples of standard generating polynomials:</a:t>
            </a:r>
          </a:p>
          <a:p>
            <a:pPr eaLnBrk="1" hangingPunct="1">
              <a:spcBef>
                <a:spcPts val="600"/>
              </a:spcBef>
              <a:buClr>
                <a:schemeClr val="accent1"/>
              </a:buClr>
              <a:buSzPct val="76000"/>
            </a:pPr>
            <a:endParaRPr lang="en-US" sz="2600" dirty="0">
              <a:latin typeface="Times New Roman" pitchFamily="18" charset="0"/>
              <a:cs typeface="Times New Roman" pitchFamily="18" charset="0"/>
            </a:endParaRPr>
          </a:p>
          <a:p>
            <a:pPr eaLnBrk="1" hangingPunct="1">
              <a:spcBef>
                <a:spcPts val="600"/>
              </a:spcBef>
              <a:buClr>
                <a:schemeClr val="accent1"/>
              </a:buClr>
              <a:buSzPct val="76000"/>
            </a:pP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12</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11</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3</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+x+1     </a:t>
            </a:r>
            <a:r>
              <a:rPr lang="en-US" sz="2400" i="1" dirty="0">
                <a:latin typeface="Times New Roman" pitchFamily="18" charset="0"/>
                <a:cs typeface="Times New Roman" pitchFamily="18" charset="0"/>
              </a:rPr>
              <a:t>(CRC-12)</a:t>
            </a:r>
            <a:endParaRPr lang="en-US" sz="2800" i="1" dirty="0">
              <a:latin typeface="Times New Roman" pitchFamily="18" charset="0"/>
              <a:cs typeface="Times New Roman" pitchFamily="18" charset="0"/>
            </a:endParaRPr>
          </a:p>
          <a:p>
            <a:pPr eaLnBrk="1" hangingPunct="1">
              <a:spcBef>
                <a:spcPts val="600"/>
              </a:spcBef>
              <a:buClr>
                <a:schemeClr val="accent1"/>
              </a:buClr>
              <a:buSzPct val="76000"/>
            </a:pP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16</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15</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(CRC-16)</a:t>
            </a:r>
            <a:endParaRPr lang="en-US" sz="2800" i="1" dirty="0">
              <a:latin typeface="Times New Roman" pitchFamily="18" charset="0"/>
              <a:cs typeface="Times New Roman" pitchFamily="18" charset="0"/>
            </a:endParaRPr>
          </a:p>
          <a:p>
            <a:pPr eaLnBrk="1" hangingPunct="1">
              <a:spcBef>
                <a:spcPts val="600"/>
              </a:spcBef>
              <a:buClr>
                <a:schemeClr val="accent1"/>
              </a:buClr>
              <a:buSzPct val="76000"/>
            </a:pP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16</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15</a:t>
            </a:r>
            <a:r>
              <a:rPr lang="en-US"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5</a:t>
            </a:r>
            <a:r>
              <a:rPr lang="en-US" sz="2400" dirty="0">
                <a:latin typeface="Times New Roman" pitchFamily="18" charset="0"/>
                <a:cs typeface="Times New Roman" pitchFamily="18" charset="0"/>
              </a:rPr>
              <a:t>+1      </a:t>
            </a:r>
            <a:r>
              <a:rPr lang="en-US" sz="2400" i="1" dirty="0">
                <a:latin typeface="Times New Roman" pitchFamily="18" charset="0"/>
                <a:cs typeface="Times New Roman" pitchFamily="18" charset="0"/>
              </a:rPr>
              <a:t>(CRC-CCITT)</a:t>
            </a:r>
            <a:endParaRPr lang="en-US" sz="2800" i="1" dirty="0">
              <a:latin typeface="Times New Roman" pitchFamily="18" charset="0"/>
              <a:cs typeface="Times New Roman" pitchFamily="18" charset="0"/>
            </a:endParaRPr>
          </a:p>
          <a:p>
            <a:pPr eaLnBrk="1" hangingPunct="1">
              <a:spcBef>
                <a:spcPts val="600"/>
              </a:spcBef>
              <a:buClr>
                <a:schemeClr val="accent1"/>
              </a:buClr>
              <a:buSzPct val="76000"/>
            </a:pP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32</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26</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23</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22</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16</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12</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11</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10</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8</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7</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+x+1   </a:t>
            </a:r>
            <a:r>
              <a:rPr lang="en-US" sz="2400" i="1" dirty="0" smtClean="0">
                <a:latin typeface="Times New Roman" pitchFamily="18" charset="0"/>
                <a:cs typeface="Times New Roman" pitchFamily="18" charset="0"/>
              </a:rPr>
              <a:t>(CRC-32)</a:t>
            </a:r>
            <a:endParaRPr lang="en-US" sz="1000" dirty="0" smtClean="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smtClean="0">
              <a:latin typeface="Times New Roman" pitchFamily="18" charset="0"/>
              <a:cs typeface="Times New Roman" pitchFamily="18" charset="0"/>
            </a:endParaRPr>
          </a:p>
          <a:p>
            <a:pPr lvl="2" eaLnBrk="1" hangingPunct="1">
              <a:spcBef>
                <a:spcPts val="500"/>
              </a:spcBef>
              <a:buClr>
                <a:schemeClr val="tx2"/>
              </a:buClr>
              <a:buSzPct val="100000"/>
            </a:pPr>
            <a:endParaRPr lang="en-US" sz="1000" dirty="0">
              <a:latin typeface="Times New Roman" pitchFamily="18" charset="0"/>
              <a:cs typeface="Times New Roman" pitchFamily="18" charset="0"/>
            </a:endParaRPr>
          </a:p>
        </p:txBody>
      </p:sp>
      <p:sp>
        <p:nvSpPr>
          <p:cNvPr id="2" name="TextBox 1"/>
          <p:cNvSpPr txBox="1"/>
          <p:nvPr/>
        </p:nvSpPr>
        <p:spPr>
          <a:xfrm>
            <a:off x="2819400" y="5181600"/>
            <a:ext cx="5334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dirty="0" smtClean="0"/>
              <a:t>CRC is suitable for accidental communication errors, but not for intentional errors (e.g. due to hacking)</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endCxn id="15" idx="2"/>
          </p:cNvCxnSpPr>
          <p:nvPr/>
        </p:nvCxnSpPr>
        <p:spPr>
          <a:xfrm flipV="1">
            <a:off x="4648200" y="2133600"/>
            <a:ext cx="419100" cy="647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a:endCxn id="16" idx="2"/>
          </p:cNvCxnSpPr>
          <p:nvPr/>
        </p:nvCxnSpPr>
        <p:spPr>
          <a:xfrm flipV="1">
            <a:off x="4343400" y="1638300"/>
            <a:ext cx="76200" cy="1143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endCxn id="18" idx="1"/>
          </p:cNvCxnSpPr>
          <p:nvPr/>
        </p:nvCxnSpPr>
        <p:spPr>
          <a:xfrm flipV="1">
            <a:off x="4876800" y="2228850"/>
            <a:ext cx="685800" cy="552450"/>
          </a:xfrm>
          <a:prstGeom prst="line">
            <a:avLst/>
          </a:prstGeom>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CONTROL</a:t>
            </a:r>
            <a:endParaRPr lang="en-US" sz="4000" dirty="0"/>
          </a:p>
        </p:txBody>
      </p:sp>
      <p:sp>
        <p:nvSpPr>
          <p:cNvPr id="18" name="Rounded Rectangle 17"/>
          <p:cNvSpPr/>
          <p:nvPr/>
        </p:nvSpPr>
        <p:spPr>
          <a:xfrm>
            <a:off x="5562600" y="2019300"/>
            <a:ext cx="9144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CRC</a:t>
            </a:r>
            <a:endParaRPr lang="en-US" sz="2400" dirty="0"/>
          </a:p>
        </p:txBody>
      </p:sp>
      <p:sp>
        <p:nvSpPr>
          <p:cNvPr id="15" name="Rounded Rectangle 14"/>
          <p:cNvSpPr/>
          <p:nvPr/>
        </p:nvSpPr>
        <p:spPr>
          <a:xfrm>
            <a:off x="4648200" y="1714500"/>
            <a:ext cx="8382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LRC</a:t>
            </a:r>
            <a:endParaRPr lang="en-US" sz="2400" dirty="0"/>
          </a:p>
        </p:txBody>
      </p:sp>
      <p:sp>
        <p:nvSpPr>
          <p:cNvPr id="16" name="Rounded Rectangle 15"/>
          <p:cNvSpPr/>
          <p:nvPr/>
        </p:nvSpPr>
        <p:spPr>
          <a:xfrm>
            <a:off x="3733800" y="1333500"/>
            <a:ext cx="1371600" cy="304800"/>
          </a:xfrm>
          <a:prstGeom prst="roundRect">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GB" dirty="0" smtClean="0"/>
              <a:t>Simple Parity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z="2800" dirty="0" smtClean="0"/>
              <a:t>Signals Quick revision: Noise</a:t>
            </a:r>
            <a:endParaRPr lang="en-GB" sz="4000" dirty="0" smtClean="0"/>
          </a:p>
        </p:txBody>
      </p:sp>
      <p:sp>
        <p:nvSpPr>
          <p:cNvPr id="8" name="Freeform 7"/>
          <p:cNvSpPr/>
          <p:nvPr/>
        </p:nvSpPr>
        <p:spPr bwMode="auto">
          <a:xfrm>
            <a:off x="3124200" y="2895600"/>
            <a:ext cx="1179513" cy="460375"/>
          </a:xfrm>
          <a:custGeom>
            <a:avLst/>
            <a:gdLst>
              <a:gd name="connsiteX0" fmla="*/ 0 w 4093535"/>
              <a:gd name="connsiteY0" fmla="*/ 1263502 h 1596655"/>
              <a:gd name="connsiteX1" fmla="*/ 414669 w 4093535"/>
              <a:gd name="connsiteY1" fmla="*/ 689344 h 1596655"/>
              <a:gd name="connsiteX2" fmla="*/ 765544 w 4093535"/>
              <a:gd name="connsiteY2" fmla="*/ 987055 h 1596655"/>
              <a:gd name="connsiteX3" fmla="*/ 1148316 w 4093535"/>
              <a:gd name="connsiteY3" fmla="*/ 306572 h 1596655"/>
              <a:gd name="connsiteX4" fmla="*/ 1382232 w 4093535"/>
              <a:gd name="connsiteY4" fmla="*/ 1412358 h 1596655"/>
              <a:gd name="connsiteX5" fmla="*/ 1924493 w 4093535"/>
              <a:gd name="connsiteY5" fmla="*/ 8860 h 1596655"/>
              <a:gd name="connsiteX6" fmla="*/ 2658139 w 4093535"/>
              <a:gd name="connsiteY6" fmla="*/ 1465520 h 1596655"/>
              <a:gd name="connsiteX7" fmla="*/ 2955851 w 4093535"/>
              <a:gd name="connsiteY7" fmla="*/ 795669 h 1596655"/>
              <a:gd name="connsiteX8" fmla="*/ 3423683 w 4093535"/>
              <a:gd name="connsiteY8" fmla="*/ 402265 h 1596655"/>
              <a:gd name="connsiteX9" fmla="*/ 4093535 w 4093535"/>
              <a:gd name="connsiteY9" fmla="*/ 1061483 h 15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93535" h="1596655">
                <a:moveTo>
                  <a:pt x="0" y="1263502"/>
                </a:moveTo>
                <a:cubicBezTo>
                  <a:pt x="143539" y="999460"/>
                  <a:pt x="287078" y="735418"/>
                  <a:pt x="414669" y="689344"/>
                </a:cubicBezTo>
                <a:cubicBezTo>
                  <a:pt x="542260" y="643270"/>
                  <a:pt x="643270" y="1050850"/>
                  <a:pt x="765544" y="987055"/>
                </a:cubicBezTo>
                <a:cubicBezTo>
                  <a:pt x="887818" y="923260"/>
                  <a:pt x="1045535" y="235688"/>
                  <a:pt x="1148316" y="306572"/>
                </a:cubicBezTo>
                <a:cubicBezTo>
                  <a:pt x="1251097" y="377456"/>
                  <a:pt x="1252869" y="1461977"/>
                  <a:pt x="1382232" y="1412358"/>
                </a:cubicBezTo>
                <a:cubicBezTo>
                  <a:pt x="1511595" y="1362739"/>
                  <a:pt x="1711842" y="0"/>
                  <a:pt x="1924493" y="8860"/>
                </a:cubicBezTo>
                <a:cubicBezTo>
                  <a:pt x="2137144" y="17720"/>
                  <a:pt x="2486246" y="1334385"/>
                  <a:pt x="2658139" y="1465520"/>
                </a:cubicBezTo>
                <a:cubicBezTo>
                  <a:pt x="2830032" y="1596655"/>
                  <a:pt x="2828260" y="972878"/>
                  <a:pt x="2955851" y="795669"/>
                </a:cubicBezTo>
                <a:cubicBezTo>
                  <a:pt x="3083442" y="618460"/>
                  <a:pt x="3234069" y="357963"/>
                  <a:pt x="3423683" y="402265"/>
                </a:cubicBezTo>
                <a:cubicBezTo>
                  <a:pt x="3613297" y="446567"/>
                  <a:pt x="3853416" y="754025"/>
                  <a:pt x="4093535" y="1061483"/>
                </a:cubicBezTo>
              </a:path>
            </a:pathLst>
          </a:custGeom>
          <a:ln>
            <a:solidFill>
              <a:srgbClr val="0070C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GB" sz="1200"/>
          </a:p>
        </p:txBody>
      </p:sp>
      <p:cxnSp>
        <p:nvCxnSpPr>
          <p:cNvPr id="12" name="Straight Connector 11"/>
          <p:cNvCxnSpPr/>
          <p:nvPr/>
        </p:nvCxnSpPr>
        <p:spPr bwMode="auto">
          <a:xfrm>
            <a:off x="3214688" y="3392488"/>
            <a:ext cx="497205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335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75780" t="47592" r="13403" b="33661"/>
          <a:stretch>
            <a:fillRect/>
          </a:stretch>
        </p:blipFill>
        <p:spPr bwMode="auto">
          <a:xfrm>
            <a:off x="5067730" y="3438196"/>
            <a:ext cx="542381" cy="5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21"/>
          <p:cNvSpPr/>
          <p:nvPr/>
        </p:nvSpPr>
        <p:spPr bwMode="auto">
          <a:xfrm>
            <a:off x="5474516" y="2895600"/>
            <a:ext cx="1265555" cy="445627"/>
          </a:xfrm>
          <a:custGeom>
            <a:avLst/>
            <a:gdLst>
              <a:gd name="connsiteX0" fmla="*/ 0 w 3519377"/>
              <a:gd name="connsiteY0" fmla="*/ 1041991 h 1238749"/>
              <a:gd name="connsiteX1" fmla="*/ 21265 w 3519377"/>
              <a:gd name="connsiteY1" fmla="*/ 1010093 h 1238749"/>
              <a:gd name="connsiteX2" fmla="*/ 42530 w 3519377"/>
              <a:gd name="connsiteY2" fmla="*/ 988828 h 1238749"/>
              <a:gd name="connsiteX3" fmla="*/ 63796 w 3519377"/>
              <a:gd name="connsiteY3" fmla="*/ 925033 h 1238749"/>
              <a:gd name="connsiteX4" fmla="*/ 74428 w 3519377"/>
              <a:gd name="connsiteY4" fmla="*/ 893135 h 1238749"/>
              <a:gd name="connsiteX5" fmla="*/ 85061 w 3519377"/>
              <a:gd name="connsiteY5" fmla="*/ 839972 h 1238749"/>
              <a:gd name="connsiteX6" fmla="*/ 116958 w 3519377"/>
              <a:gd name="connsiteY6" fmla="*/ 861238 h 1238749"/>
              <a:gd name="connsiteX7" fmla="*/ 148856 w 3519377"/>
              <a:gd name="connsiteY7" fmla="*/ 786810 h 1238749"/>
              <a:gd name="connsiteX8" fmla="*/ 191386 w 3519377"/>
              <a:gd name="connsiteY8" fmla="*/ 723014 h 1238749"/>
              <a:gd name="connsiteX9" fmla="*/ 212651 w 3519377"/>
              <a:gd name="connsiteY9" fmla="*/ 659219 h 1238749"/>
              <a:gd name="connsiteX10" fmla="*/ 223284 w 3519377"/>
              <a:gd name="connsiteY10" fmla="*/ 627321 h 1238749"/>
              <a:gd name="connsiteX11" fmla="*/ 233916 w 3519377"/>
              <a:gd name="connsiteY11" fmla="*/ 659219 h 1238749"/>
              <a:gd name="connsiteX12" fmla="*/ 244549 w 3519377"/>
              <a:gd name="connsiteY12" fmla="*/ 616689 h 1238749"/>
              <a:gd name="connsiteX13" fmla="*/ 255182 w 3519377"/>
              <a:gd name="connsiteY13" fmla="*/ 584791 h 1238749"/>
              <a:gd name="connsiteX14" fmla="*/ 276447 w 3519377"/>
              <a:gd name="connsiteY14" fmla="*/ 616689 h 1238749"/>
              <a:gd name="connsiteX15" fmla="*/ 318977 w 3519377"/>
              <a:gd name="connsiteY15" fmla="*/ 563526 h 1238749"/>
              <a:gd name="connsiteX16" fmla="*/ 340242 w 3519377"/>
              <a:gd name="connsiteY16" fmla="*/ 531628 h 1238749"/>
              <a:gd name="connsiteX17" fmla="*/ 372140 w 3519377"/>
              <a:gd name="connsiteY17" fmla="*/ 542261 h 1238749"/>
              <a:gd name="connsiteX18" fmla="*/ 414670 w 3519377"/>
              <a:gd name="connsiteY18" fmla="*/ 552893 h 1238749"/>
              <a:gd name="connsiteX19" fmla="*/ 425302 w 3519377"/>
              <a:gd name="connsiteY19" fmla="*/ 499731 h 1238749"/>
              <a:gd name="connsiteX20" fmla="*/ 435935 w 3519377"/>
              <a:gd name="connsiteY20" fmla="*/ 531628 h 1238749"/>
              <a:gd name="connsiteX21" fmla="*/ 446568 w 3519377"/>
              <a:gd name="connsiteY21" fmla="*/ 606056 h 1238749"/>
              <a:gd name="connsiteX22" fmla="*/ 457200 w 3519377"/>
              <a:gd name="connsiteY22" fmla="*/ 574158 h 1238749"/>
              <a:gd name="connsiteX23" fmla="*/ 467833 w 3519377"/>
              <a:gd name="connsiteY23" fmla="*/ 606056 h 1238749"/>
              <a:gd name="connsiteX24" fmla="*/ 478465 w 3519377"/>
              <a:gd name="connsiteY24" fmla="*/ 574158 h 1238749"/>
              <a:gd name="connsiteX25" fmla="*/ 489098 w 3519377"/>
              <a:gd name="connsiteY25" fmla="*/ 606056 h 1238749"/>
              <a:gd name="connsiteX26" fmla="*/ 499730 w 3519377"/>
              <a:gd name="connsiteY26" fmla="*/ 574158 h 1238749"/>
              <a:gd name="connsiteX27" fmla="*/ 520996 w 3519377"/>
              <a:gd name="connsiteY27" fmla="*/ 606056 h 1238749"/>
              <a:gd name="connsiteX28" fmla="*/ 542261 w 3519377"/>
              <a:gd name="connsiteY28" fmla="*/ 669851 h 1238749"/>
              <a:gd name="connsiteX29" fmla="*/ 563526 w 3519377"/>
              <a:gd name="connsiteY29" fmla="*/ 606056 h 1238749"/>
              <a:gd name="connsiteX30" fmla="*/ 574158 w 3519377"/>
              <a:gd name="connsiteY30" fmla="*/ 637954 h 1238749"/>
              <a:gd name="connsiteX31" fmla="*/ 584791 w 3519377"/>
              <a:gd name="connsiteY31" fmla="*/ 723014 h 1238749"/>
              <a:gd name="connsiteX32" fmla="*/ 606056 w 3519377"/>
              <a:gd name="connsiteY32" fmla="*/ 680484 h 1238749"/>
              <a:gd name="connsiteX33" fmla="*/ 627321 w 3519377"/>
              <a:gd name="connsiteY33" fmla="*/ 606056 h 1238749"/>
              <a:gd name="connsiteX34" fmla="*/ 648586 w 3519377"/>
              <a:gd name="connsiteY34" fmla="*/ 669851 h 1238749"/>
              <a:gd name="connsiteX35" fmla="*/ 659219 w 3519377"/>
              <a:gd name="connsiteY35" fmla="*/ 701749 h 1238749"/>
              <a:gd name="connsiteX36" fmla="*/ 680484 w 3519377"/>
              <a:gd name="connsiteY36" fmla="*/ 669851 h 1238749"/>
              <a:gd name="connsiteX37" fmla="*/ 701749 w 3519377"/>
              <a:gd name="connsiteY37" fmla="*/ 584791 h 1238749"/>
              <a:gd name="connsiteX38" fmla="*/ 733647 w 3519377"/>
              <a:gd name="connsiteY38" fmla="*/ 563526 h 1238749"/>
              <a:gd name="connsiteX39" fmla="*/ 744279 w 3519377"/>
              <a:gd name="connsiteY39" fmla="*/ 531628 h 1238749"/>
              <a:gd name="connsiteX40" fmla="*/ 765544 w 3519377"/>
              <a:gd name="connsiteY40" fmla="*/ 457200 h 1238749"/>
              <a:gd name="connsiteX41" fmla="*/ 776177 w 3519377"/>
              <a:gd name="connsiteY41" fmla="*/ 361507 h 1238749"/>
              <a:gd name="connsiteX42" fmla="*/ 808075 w 3519377"/>
              <a:gd name="connsiteY42" fmla="*/ 382772 h 1238749"/>
              <a:gd name="connsiteX43" fmla="*/ 818707 w 3519377"/>
              <a:gd name="connsiteY43" fmla="*/ 414670 h 1238749"/>
              <a:gd name="connsiteX44" fmla="*/ 861237 w 3519377"/>
              <a:gd name="connsiteY44" fmla="*/ 329610 h 1238749"/>
              <a:gd name="connsiteX45" fmla="*/ 882502 w 3519377"/>
              <a:gd name="connsiteY45" fmla="*/ 233917 h 1238749"/>
              <a:gd name="connsiteX46" fmla="*/ 893135 w 3519377"/>
              <a:gd name="connsiteY46" fmla="*/ 265814 h 1238749"/>
              <a:gd name="connsiteX47" fmla="*/ 903768 w 3519377"/>
              <a:gd name="connsiteY47" fmla="*/ 233917 h 1238749"/>
              <a:gd name="connsiteX48" fmla="*/ 914400 w 3519377"/>
              <a:gd name="connsiteY48" fmla="*/ 180754 h 1238749"/>
              <a:gd name="connsiteX49" fmla="*/ 935665 w 3519377"/>
              <a:gd name="connsiteY49" fmla="*/ 212651 h 1238749"/>
              <a:gd name="connsiteX50" fmla="*/ 978196 w 3519377"/>
              <a:gd name="connsiteY50" fmla="*/ 148856 h 1238749"/>
              <a:gd name="connsiteX51" fmla="*/ 1041991 w 3519377"/>
              <a:gd name="connsiteY51" fmla="*/ 127591 h 1238749"/>
              <a:gd name="connsiteX52" fmla="*/ 1073889 w 3519377"/>
              <a:gd name="connsiteY52" fmla="*/ 148856 h 1238749"/>
              <a:gd name="connsiteX53" fmla="*/ 1084521 w 3519377"/>
              <a:gd name="connsiteY53" fmla="*/ 223284 h 1238749"/>
              <a:gd name="connsiteX54" fmla="*/ 1095154 w 3519377"/>
              <a:gd name="connsiteY54" fmla="*/ 255182 h 1238749"/>
              <a:gd name="connsiteX55" fmla="*/ 1116419 w 3519377"/>
              <a:gd name="connsiteY55" fmla="*/ 510363 h 1238749"/>
              <a:gd name="connsiteX56" fmla="*/ 1158949 w 3519377"/>
              <a:gd name="connsiteY56" fmla="*/ 446568 h 1238749"/>
              <a:gd name="connsiteX57" fmla="*/ 1169582 w 3519377"/>
              <a:gd name="connsiteY57" fmla="*/ 574158 h 1238749"/>
              <a:gd name="connsiteX58" fmla="*/ 1201479 w 3519377"/>
              <a:gd name="connsiteY58" fmla="*/ 563526 h 1238749"/>
              <a:gd name="connsiteX59" fmla="*/ 1222744 w 3519377"/>
              <a:gd name="connsiteY59" fmla="*/ 606056 h 1238749"/>
              <a:gd name="connsiteX60" fmla="*/ 1233377 w 3519377"/>
              <a:gd name="connsiteY60" fmla="*/ 744279 h 1238749"/>
              <a:gd name="connsiteX61" fmla="*/ 1244009 w 3519377"/>
              <a:gd name="connsiteY61" fmla="*/ 776177 h 1238749"/>
              <a:gd name="connsiteX62" fmla="*/ 1286540 w 3519377"/>
              <a:gd name="connsiteY62" fmla="*/ 765544 h 1238749"/>
              <a:gd name="connsiteX63" fmla="*/ 1297172 w 3519377"/>
              <a:gd name="connsiteY63" fmla="*/ 808075 h 1238749"/>
              <a:gd name="connsiteX64" fmla="*/ 1307805 w 3519377"/>
              <a:gd name="connsiteY64" fmla="*/ 871870 h 1238749"/>
              <a:gd name="connsiteX65" fmla="*/ 1318437 w 3519377"/>
              <a:gd name="connsiteY65" fmla="*/ 925033 h 1238749"/>
              <a:gd name="connsiteX66" fmla="*/ 1339702 w 3519377"/>
              <a:gd name="connsiteY66" fmla="*/ 956931 h 1238749"/>
              <a:gd name="connsiteX67" fmla="*/ 1307805 w 3519377"/>
              <a:gd name="connsiteY67" fmla="*/ 999461 h 1238749"/>
              <a:gd name="connsiteX68" fmla="*/ 1286540 w 3519377"/>
              <a:gd name="connsiteY68" fmla="*/ 1031358 h 1238749"/>
              <a:gd name="connsiteX69" fmla="*/ 1371600 w 3519377"/>
              <a:gd name="connsiteY69" fmla="*/ 1063256 h 1238749"/>
              <a:gd name="connsiteX70" fmla="*/ 1360968 w 3519377"/>
              <a:gd name="connsiteY70" fmla="*/ 1105786 h 1238749"/>
              <a:gd name="connsiteX71" fmla="*/ 1339702 w 3519377"/>
              <a:gd name="connsiteY71" fmla="*/ 1127051 h 1238749"/>
              <a:gd name="connsiteX72" fmla="*/ 1392865 w 3519377"/>
              <a:gd name="connsiteY72" fmla="*/ 1158949 h 1238749"/>
              <a:gd name="connsiteX73" fmla="*/ 1382233 w 3519377"/>
              <a:gd name="connsiteY73" fmla="*/ 1190847 h 1238749"/>
              <a:gd name="connsiteX74" fmla="*/ 1435396 w 3519377"/>
              <a:gd name="connsiteY74" fmla="*/ 1190847 h 1238749"/>
              <a:gd name="connsiteX75" fmla="*/ 1446028 w 3519377"/>
              <a:gd name="connsiteY75" fmla="*/ 1127051 h 1238749"/>
              <a:gd name="connsiteX76" fmla="*/ 1456661 w 3519377"/>
              <a:gd name="connsiteY76" fmla="*/ 1084521 h 1238749"/>
              <a:gd name="connsiteX77" fmla="*/ 1467293 w 3519377"/>
              <a:gd name="connsiteY77" fmla="*/ 1020726 h 1238749"/>
              <a:gd name="connsiteX78" fmla="*/ 1499191 w 3519377"/>
              <a:gd name="connsiteY78" fmla="*/ 1010093 h 1238749"/>
              <a:gd name="connsiteX79" fmla="*/ 1509823 w 3519377"/>
              <a:gd name="connsiteY79" fmla="*/ 967563 h 1238749"/>
              <a:gd name="connsiteX80" fmla="*/ 1531089 w 3519377"/>
              <a:gd name="connsiteY80" fmla="*/ 871870 h 1238749"/>
              <a:gd name="connsiteX81" fmla="*/ 1541721 w 3519377"/>
              <a:gd name="connsiteY81" fmla="*/ 839972 h 1238749"/>
              <a:gd name="connsiteX82" fmla="*/ 1552354 w 3519377"/>
              <a:gd name="connsiteY82" fmla="*/ 818707 h 1238749"/>
              <a:gd name="connsiteX83" fmla="*/ 1562986 w 3519377"/>
              <a:gd name="connsiteY83" fmla="*/ 776177 h 1238749"/>
              <a:gd name="connsiteX84" fmla="*/ 1584251 w 3519377"/>
              <a:gd name="connsiteY84" fmla="*/ 712382 h 1238749"/>
              <a:gd name="connsiteX85" fmla="*/ 1648047 w 3519377"/>
              <a:gd name="connsiteY85" fmla="*/ 723014 h 1238749"/>
              <a:gd name="connsiteX86" fmla="*/ 1658679 w 3519377"/>
              <a:gd name="connsiteY86" fmla="*/ 691117 h 1238749"/>
              <a:gd name="connsiteX87" fmla="*/ 1669312 w 3519377"/>
              <a:gd name="connsiteY87" fmla="*/ 595424 h 1238749"/>
              <a:gd name="connsiteX88" fmla="*/ 1701209 w 3519377"/>
              <a:gd name="connsiteY88" fmla="*/ 616689 h 1238749"/>
              <a:gd name="connsiteX89" fmla="*/ 1722475 w 3519377"/>
              <a:gd name="connsiteY89" fmla="*/ 595424 h 1238749"/>
              <a:gd name="connsiteX90" fmla="*/ 1733107 w 3519377"/>
              <a:gd name="connsiteY90" fmla="*/ 435935 h 1238749"/>
              <a:gd name="connsiteX91" fmla="*/ 1722475 w 3519377"/>
              <a:gd name="connsiteY91" fmla="*/ 361507 h 1238749"/>
              <a:gd name="connsiteX92" fmla="*/ 1754372 w 3519377"/>
              <a:gd name="connsiteY92" fmla="*/ 372140 h 1238749"/>
              <a:gd name="connsiteX93" fmla="*/ 1786270 w 3519377"/>
              <a:gd name="connsiteY93" fmla="*/ 308344 h 1238749"/>
              <a:gd name="connsiteX94" fmla="*/ 1775637 w 3519377"/>
              <a:gd name="connsiteY94" fmla="*/ 265814 h 1238749"/>
              <a:gd name="connsiteX95" fmla="*/ 1807535 w 3519377"/>
              <a:gd name="connsiteY95" fmla="*/ 287079 h 1238749"/>
              <a:gd name="connsiteX96" fmla="*/ 1839433 w 3519377"/>
              <a:gd name="connsiteY96" fmla="*/ 297712 h 1238749"/>
              <a:gd name="connsiteX97" fmla="*/ 1860698 w 3519377"/>
              <a:gd name="connsiteY97" fmla="*/ 255182 h 1238749"/>
              <a:gd name="connsiteX98" fmla="*/ 1881963 w 3519377"/>
              <a:gd name="connsiteY98" fmla="*/ 191386 h 1238749"/>
              <a:gd name="connsiteX99" fmla="*/ 1892596 w 3519377"/>
              <a:gd name="connsiteY99" fmla="*/ 255182 h 1238749"/>
              <a:gd name="connsiteX100" fmla="*/ 1913861 w 3519377"/>
              <a:gd name="connsiteY100" fmla="*/ 223284 h 1238749"/>
              <a:gd name="connsiteX101" fmla="*/ 1945758 w 3519377"/>
              <a:gd name="connsiteY101" fmla="*/ 159489 h 1238749"/>
              <a:gd name="connsiteX102" fmla="*/ 1977656 w 3519377"/>
              <a:gd name="connsiteY102" fmla="*/ 85061 h 1238749"/>
              <a:gd name="connsiteX103" fmla="*/ 1998921 w 3519377"/>
              <a:gd name="connsiteY103" fmla="*/ 0 h 1238749"/>
              <a:gd name="connsiteX104" fmla="*/ 2073349 w 3519377"/>
              <a:gd name="connsiteY104" fmla="*/ 85061 h 1238749"/>
              <a:gd name="connsiteX105" fmla="*/ 2083982 w 3519377"/>
              <a:gd name="connsiteY105" fmla="*/ 170121 h 1238749"/>
              <a:gd name="connsiteX106" fmla="*/ 2094614 w 3519377"/>
              <a:gd name="connsiteY106" fmla="*/ 202019 h 1238749"/>
              <a:gd name="connsiteX107" fmla="*/ 2126512 w 3519377"/>
              <a:gd name="connsiteY107" fmla="*/ 191386 h 1238749"/>
              <a:gd name="connsiteX108" fmla="*/ 2158409 w 3519377"/>
              <a:gd name="connsiteY108" fmla="*/ 308344 h 1238749"/>
              <a:gd name="connsiteX109" fmla="*/ 2179675 w 3519377"/>
              <a:gd name="connsiteY109" fmla="*/ 276447 h 1238749"/>
              <a:gd name="connsiteX110" fmla="*/ 2254102 w 3519377"/>
              <a:gd name="connsiteY110" fmla="*/ 372140 h 1238749"/>
              <a:gd name="connsiteX111" fmla="*/ 2307265 w 3519377"/>
              <a:gd name="connsiteY111" fmla="*/ 382772 h 1238749"/>
              <a:gd name="connsiteX112" fmla="*/ 2286000 w 3519377"/>
              <a:gd name="connsiteY112" fmla="*/ 446568 h 1238749"/>
              <a:gd name="connsiteX113" fmla="*/ 2328530 w 3519377"/>
              <a:gd name="connsiteY113" fmla="*/ 425303 h 1238749"/>
              <a:gd name="connsiteX114" fmla="*/ 2317898 w 3519377"/>
              <a:gd name="connsiteY114" fmla="*/ 510363 h 1238749"/>
              <a:gd name="connsiteX115" fmla="*/ 2307265 w 3519377"/>
              <a:gd name="connsiteY115" fmla="*/ 542261 h 1238749"/>
              <a:gd name="connsiteX116" fmla="*/ 2339163 w 3519377"/>
              <a:gd name="connsiteY116" fmla="*/ 531628 h 1238749"/>
              <a:gd name="connsiteX117" fmla="*/ 2349796 w 3519377"/>
              <a:gd name="connsiteY117" fmla="*/ 563526 h 1238749"/>
              <a:gd name="connsiteX118" fmla="*/ 2360428 w 3519377"/>
              <a:gd name="connsiteY118" fmla="*/ 606056 h 1238749"/>
              <a:gd name="connsiteX119" fmla="*/ 2402958 w 3519377"/>
              <a:gd name="connsiteY119" fmla="*/ 616689 h 1238749"/>
              <a:gd name="connsiteX120" fmla="*/ 2413591 w 3519377"/>
              <a:gd name="connsiteY120" fmla="*/ 680484 h 1238749"/>
              <a:gd name="connsiteX121" fmla="*/ 2434856 w 3519377"/>
              <a:gd name="connsiteY121" fmla="*/ 712382 h 1238749"/>
              <a:gd name="connsiteX122" fmla="*/ 2424223 w 3519377"/>
              <a:gd name="connsiteY122" fmla="*/ 754912 h 1238749"/>
              <a:gd name="connsiteX123" fmla="*/ 2445489 w 3519377"/>
              <a:gd name="connsiteY123" fmla="*/ 733647 h 1238749"/>
              <a:gd name="connsiteX124" fmla="*/ 2466754 w 3519377"/>
              <a:gd name="connsiteY124" fmla="*/ 765544 h 1238749"/>
              <a:gd name="connsiteX125" fmla="*/ 2477386 w 3519377"/>
              <a:gd name="connsiteY125" fmla="*/ 818707 h 1238749"/>
              <a:gd name="connsiteX126" fmla="*/ 2498651 w 3519377"/>
              <a:gd name="connsiteY126" fmla="*/ 893135 h 1238749"/>
              <a:gd name="connsiteX127" fmla="*/ 2519916 w 3519377"/>
              <a:gd name="connsiteY127" fmla="*/ 925033 h 1238749"/>
              <a:gd name="connsiteX128" fmla="*/ 2551814 w 3519377"/>
              <a:gd name="connsiteY128" fmla="*/ 999461 h 1238749"/>
              <a:gd name="connsiteX129" fmla="*/ 2573079 w 3519377"/>
              <a:gd name="connsiteY129" fmla="*/ 935665 h 1238749"/>
              <a:gd name="connsiteX130" fmla="*/ 2583712 w 3519377"/>
              <a:gd name="connsiteY130" fmla="*/ 903768 h 1238749"/>
              <a:gd name="connsiteX131" fmla="*/ 2615609 w 3519377"/>
              <a:gd name="connsiteY131" fmla="*/ 978196 h 1238749"/>
              <a:gd name="connsiteX132" fmla="*/ 2626242 w 3519377"/>
              <a:gd name="connsiteY132" fmla="*/ 1010093 h 1238749"/>
              <a:gd name="connsiteX133" fmla="*/ 2636875 w 3519377"/>
              <a:gd name="connsiteY133" fmla="*/ 946298 h 1238749"/>
              <a:gd name="connsiteX134" fmla="*/ 2658140 w 3519377"/>
              <a:gd name="connsiteY134" fmla="*/ 882503 h 1238749"/>
              <a:gd name="connsiteX135" fmla="*/ 2668772 w 3519377"/>
              <a:gd name="connsiteY135" fmla="*/ 850605 h 1238749"/>
              <a:gd name="connsiteX136" fmla="*/ 2679405 w 3519377"/>
              <a:gd name="connsiteY136" fmla="*/ 712382 h 1238749"/>
              <a:gd name="connsiteX137" fmla="*/ 2690037 w 3519377"/>
              <a:gd name="connsiteY137" fmla="*/ 680484 h 1238749"/>
              <a:gd name="connsiteX138" fmla="*/ 2700670 w 3519377"/>
              <a:gd name="connsiteY138" fmla="*/ 595424 h 1238749"/>
              <a:gd name="connsiteX139" fmla="*/ 2711302 w 3519377"/>
              <a:gd name="connsiteY139" fmla="*/ 552893 h 1238749"/>
              <a:gd name="connsiteX140" fmla="*/ 2743200 w 3519377"/>
              <a:gd name="connsiteY140" fmla="*/ 542261 h 1238749"/>
              <a:gd name="connsiteX141" fmla="*/ 2753833 w 3519377"/>
              <a:gd name="connsiteY141" fmla="*/ 446568 h 1238749"/>
              <a:gd name="connsiteX142" fmla="*/ 2785730 w 3519377"/>
              <a:gd name="connsiteY142" fmla="*/ 435935 h 1238749"/>
              <a:gd name="connsiteX143" fmla="*/ 2796363 w 3519377"/>
              <a:gd name="connsiteY143" fmla="*/ 350875 h 1238749"/>
              <a:gd name="connsiteX144" fmla="*/ 2817628 w 3519377"/>
              <a:gd name="connsiteY144" fmla="*/ 382772 h 1238749"/>
              <a:gd name="connsiteX145" fmla="*/ 2838893 w 3519377"/>
              <a:gd name="connsiteY145" fmla="*/ 404038 h 1238749"/>
              <a:gd name="connsiteX146" fmla="*/ 2849526 w 3519377"/>
              <a:gd name="connsiteY146" fmla="*/ 276447 h 1238749"/>
              <a:gd name="connsiteX147" fmla="*/ 2881423 w 3519377"/>
              <a:gd name="connsiteY147" fmla="*/ 308344 h 1238749"/>
              <a:gd name="connsiteX148" fmla="*/ 2902689 w 3519377"/>
              <a:gd name="connsiteY148" fmla="*/ 276447 h 1238749"/>
              <a:gd name="connsiteX149" fmla="*/ 2913321 w 3519377"/>
              <a:gd name="connsiteY149" fmla="*/ 116958 h 1238749"/>
              <a:gd name="connsiteX150" fmla="*/ 2923954 w 3519377"/>
              <a:gd name="connsiteY150" fmla="*/ 74428 h 1238749"/>
              <a:gd name="connsiteX151" fmla="*/ 2955851 w 3519377"/>
              <a:gd name="connsiteY151" fmla="*/ 106326 h 1238749"/>
              <a:gd name="connsiteX152" fmla="*/ 2987749 w 3519377"/>
              <a:gd name="connsiteY152" fmla="*/ 106326 h 1238749"/>
              <a:gd name="connsiteX153" fmla="*/ 2998382 w 3519377"/>
              <a:gd name="connsiteY153" fmla="*/ 31898 h 1238749"/>
              <a:gd name="connsiteX154" fmla="*/ 3009014 w 3519377"/>
              <a:gd name="connsiteY154" fmla="*/ 0 h 1238749"/>
              <a:gd name="connsiteX155" fmla="*/ 3030279 w 3519377"/>
              <a:gd name="connsiteY155" fmla="*/ 31898 h 1238749"/>
              <a:gd name="connsiteX156" fmla="*/ 3019647 w 3519377"/>
              <a:gd name="connsiteY156" fmla="*/ 127591 h 1238749"/>
              <a:gd name="connsiteX157" fmla="*/ 3051544 w 3519377"/>
              <a:gd name="connsiteY157" fmla="*/ 148856 h 1238749"/>
              <a:gd name="connsiteX158" fmla="*/ 3083442 w 3519377"/>
              <a:gd name="connsiteY158" fmla="*/ 138224 h 1238749"/>
              <a:gd name="connsiteX159" fmla="*/ 3104707 w 3519377"/>
              <a:gd name="connsiteY159" fmla="*/ 106326 h 1238749"/>
              <a:gd name="connsiteX160" fmla="*/ 3115340 w 3519377"/>
              <a:gd name="connsiteY160" fmla="*/ 287079 h 1238749"/>
              <a:gd name="connsiteX161" fmla="*/ 3136605 w 3519377"/>
              <a:gd name="connsiteY161" fmla="*/ 255182 h 1238749"/>
              <a:gd name="connsiteX162" fmla="*/ 3168502 w 3519377"/>
              <a:gd name="connsiteY162" fmla="*/ 233917 h 1238749"/>
              <a:gd name="connsiteX163" fmla="*/ 3189768 w 3519377"/>
              <a:gd name="connsiteY163" fmla="*/ 212651 h 1238749"/>
              <a:gd name="connsiteX164" fmla="*/ 3221665 w 3519377"/>
              <a:gd name="connsiteY164" fmla="*/ 329610 h 1238749"/>
              <a:gd name="connsiteX165" fmla="*/ 3253563 w 3519377"/>
              <a:gd name="connsiteY165" fmla="*/ 308344 h 1238749"/>
              <a:gd name="connsiteX166" fmla="*/ 3242930 w 3519377"/>
              <a:gd name="connsiteY166" fmla="*/ 382772 h 1238749"/>
              <a:gd name="connsiteX167" fmla="*/ 3264196 w 3519377"/>
              <a:gd name="connsiteY167" fmla="*/ 404038 h 1238749"/>
              <a:gd name="connsiteX168" fmla="*/ 3274828 w 3519377"/>
              <a:gd name="connsiteY168" fmla="*/ 489098 h 1238749"/>
              <a:gd name="connsiteX169" fmla="*/ 3296093 w 3519377"/>
              <a:gd name="connsiteY169" fmla="*/ 457200 h 1238749"/>
              <a:gd name="connsiteX170" fmla="*/ 3306726 w 3519377"/>
              <a:gd name="connsiteY170" fmla="*/ 499731 h 1238749"/>
              <a:gd name="connsiteX171" fmla="*/ 3317358 w 3519377"/>
              <a:gd name="connsiteY171" fmla="*/ 531628 h 1238749"/>
              <a:gd name="connsiteX172" fmla="*/ 3349256 w 3519377"/>
              <a:gd name="connsiteY172" fmla="*/ 499731 h 1238749"/>
              <a:gd name="connsiteX173" fmla="*/ 3359889 w 3519377"/>
              <a:gd name="connsiteY173" fmla="*/ 531628 h 1238749"/>
              <a:gd name="connsiteX174" fmla="*/ 3370521 w 3519377"/>
              <a:gd name="connsiteY174" fmla="*/ 659219 h 1238749"/>
              <a:gd name="connsiteX175" fmla="*/ 3402419 w 3519377"/>
              <a:gd name="connsiteY175" fmla="*/ 637954 h 1238749"/>
              <a:gd name="connsiteX176" fmla="*/ 3434316 w 3519377"/>
              <a:gd name="connsiteY176" fmla="*/ 606056 h 1238749"/>
              <a:gd name="connsiteX177" fmla="*/ 3444949 w 3519377"/>
              <a:gd name="connsiteY177" fmla="*/ 637954 h 1238749"/>
              <a:gd name="connsiteX178" fmla="*/ 3476847 w 3519377"/>
              <a:gd name="connsiteY178" fmla="*/ 627321 h 1238749"/>
              <a:gd name="connsiteX179" fmla="*/ 3487479 w 3519377"/>
              <a:gd name="connsiteY179" fmla="*/ 659219 h 1238749"/>
              <a:gd name="connsiteX180" fmla="*/ 3498112 w 3519377"/>
              <a:gd name="connsiteY180" fmla="*/ 712382 h 1238749"/>
              <a:gd name="connsiteX181" fmla="*/ 3519377 w 3519377"/>
              <a:gd name="connsiteY181" fmla="*/ 701749 h 123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3519377" h="1238749">
                <a:moveTo>
                  <a:pt x="0" y="1041991"/>
                </a:moveTo>
                <a:cubicBezTo>
                  <a:pt x="7088" y="1031358"/>
                  <a:pt x="16778" y="1022058"/>
                  <a:pt x="21265" y="1010093"/>
                </a:cubicBezTo>
                <a:cubicBezTo>
                  <a:pt x="39379" y="961790"/>
                  <a:pt x="22907" y="929958"/>
                  <a:pt x="42530" y="988828"/>
                </a:cubicBezTo>
                <a:lnTo>
                  <a:pt x="63796" y="925033"/>
                </a:lnTo>
                <a:cubicBezTo>
                  <a:pt x="67340" y="914400"/>
                  <a:pt x="72230" y="904125"/>
                  <a:pt x="74428" y="893135"/>
                </a:cubicBezTo>
                <a:lnTo>
                  <a:pt x="85061" y="839972"/>
                </a:lnTo>
                <a:cubicBezTo>
                  <a:pt x="95693" y="847061"/>
                  <a:pt x="110618" y="872333"/>
                  <a:pt x="116958" y="861238"/>
                </a:cubicBezTo>
                <a:cubicBezTo>
                  <a:pt x="159647" y="786531"/>
                  <a:pt x="95230" y="733182"/>
                  <a:pt x="148856" y="786810"/>
                </a:cubicBezTo>
                <a:cubicBezTo>
                  <a:pt x="184034" y="681279"/>
                  <a:pt x="125013" y="842486"/>
                  <a:pt x="191386" y="723014"/>
                </a:cubicBezTo>
                <a:cubicBezTo>
                  <a:pt x="202272" y="703419"/>
                  <a:pt x="205563" y="680484"/>
                  <a:pt x="212651" y="659219"/>
                </a:cubicBezTo>
                <a:lnTo>
                  <a:pt x="223284" y="627321"/>
                </a:lnTo>
                <a:cubicBezTo>
                  <a:pt x="226828" y="637954"/>
                  <a:pt x="223891" y="664231"/>
                  <a:pt x="233916" y="659219"/>
                </a:cubicBezTo>
                <a:cubicBezTo>
                  <a:pt x="246986" y="652684"/>
                  <a:pt x="240534" y="630740"/>
                  <a:pt x="244549" y="616689"/>
                </a:cubicBezTo>
                <a:cubicBezTo>
                  <a:pt x="247628" y="605912"/>
                  <a:pt x="251638" y="595424"/>
                  <a:pt x="255182" y="584791"/>
                </a:cubicBezTo>
                <a:cubicBezTo>
                  <a:pt x="262270" y="595424"/>
                  <a:pt x="263916" y="614183"/>
                  <a:pt x="276447" y="616689"/>
                </a:cubicBezTo>
                <a:cubicBezTo>
                  <a:pt x="309034" y="623207"/>
                  <a:pt x="311877" y="577726"/>
                  <a:pt x="318977" y="563526"/>
                </a:cubicBezTo>
                <a:cubicBezTo>
                  <a:pt x="324692" y="552096"/>
                  <a:pt x="333154" y="542261"/>
                  <a:pt x="340242" y="531628"/>
                </a:cubicBezTo>
                <a:cubicBezTo>
                  <a:pt x="350875" y="535172"/>
                  <a:pt x="364215" y="534336"/>
                  <a:pt x="372140" y="542261"/>
                </a:cubicBezTo>
                <a:cubicBezTo>
                  <a:pt x="404421" y="574542"/>
                  <a:pt x="353370" y="593759"/>
                  <a:pt x="414670" y="552893"/>
                </a:cubicBezTo>
                <a:cubicBezTo>
                  <a:pt x="418214" y="535172"/>
                  <a:pt x="412523" y="512510"/>
                  <a:pt x="425302" y="499731"/>
                </a:cubicBezTo>
                <a:cubicBezTo>
                  <a:pt x="433227" y="491806"/>
                  <a:pt x="433737" y="520638"/>
                  <a:pt x="435935" y="531628"/>
                </a:cubicBezTo>
                <a:cubicBezTo>
                  <a:pt x="440850" y="556203"/>
                  <a:pt x="443024" y="581247"/>
                  <a:pt x="446568" y="606056"/>
                </a:cubicBezTo>
                <a:cubicBezTo>
                  <a:pt x="450112" y="595423"/>
                  <a:pt x="445992" y="574158"/>
                  <a:pt x="457200" y="574158"/>
                </a:cubicBezTo>
                <a:cubicBezTo>
                  <a:pt x="468408" y="574158"/>
                  <a:pt x="456625" y="606056"/>
                  <a:pt x="467833" y="606056"/>
                </a:cubicBezTo>
                <a:cubicBezTo>
                  <a:pt x="479041" y="606056"/>
                  <a:pt x="474921" y="584791"/>
                  <a:pt x="478465" y="574158"/>
                </a:cubicBezTo>
                <a:cubicBezTo>
                  <a:pt x="482009" y="584791"/>
                  <a:pt x="477890" y="606056"/>
                  <a:pt x="489098" y="606056"/>
                </a:cubicBezTo>
                <a:cubicBezTo>
                  <a:pt x="500306" y="606056"/>
                  <a:pt x="488522" y="574158"/>
                  <a:pt x="499730" y="574158"/>
                </a:cubicBezTo>
                <a:cubicBezTo>
                  <a:pt x="512509" y="574158"/>
                  <a:pt x="513907" y="595423"/>
                  <a:pt x="520996" y="606056"/>
                </a:cubicBezTo>
                <a:cubicBezTo>
                  <a:pt x="528084" y="627321"/>
                  <a:pt x="535173" y="691116"/>
                  <a:pt x="542261" y="669851"/>
                </a:cubicBezTo>
                <a:lnTo>
                  <a:pt x="563526" y="606056"/>
                </a:lnTo>
                <a:cubicBezTo>
                  <a:pt x="567070" y="616689"/>
                  <a:pt x="572153" y="626927"/>
                  <a:pt x="574158" y="637954"/>
                </a:cubicBezTo>
                <a:cubicBezTo>
                  <a:pt x="579269" y="666067"/>
                  <a:pt x="567646" y="700155"/>
                  <a:pt x="584791" y="723014"/>
                </a:cubicBezTo>
                <a:cubicBezTo>
                  <a:pt x="594301" y="735694"/>
                  <a:pt x="599812" y="695052"/>
                  <a:pt x="606056" y="680484"/>
                </a:cubicBezTo>
                <a:cubicBezTo>
                  <a:pt x="615210" y="659125"/>
                  <a:pt x="621924" y="627644"/>
                  <a:pt x="627321" y="606056"/>
                </a:cubicBezTo>
                <a:lnTo>
                  <a:pt x="648586" y="669851"/>
                </a:lnTo>
                <a:lnTo>
                  <a:pt x="659219" y="701749"/>
                </a:lnTo>
                <a:cubicBezTo>
                  <a:pt x="666307" y="691116"/>
                  <a:pt x="675997" y="681816"/>
                  <a:pt x="680484" y="669851"/>
                </a:cubicBezTo>
                <a:cubicBezTo>
                  <a:pt x="681887" y="666109"/>
                  <a:pt x="692488" y="596367"/>
                  <a:pt x="701749" y="584791"/>
                </a:cubicBezTo>
                <a:cubicBezTo>
                  <a:pt x="709732" y="574812"/>
                  <a:pt x="723014" y="570614"/>
                  <a:pt x="733647" y="563526"/>
                </a:cubicBezTo>
                <a:cubicBezTo>
                  <a:pt x="737191" y="552893"/>
                  <a:pt x="741200" y="542405"/>
                  <a:pt x="744279" y="531628"/>
                </a:cubicBezTo>
                <a:cubicBezTo>
                  <a:pt x="770981" y="438172"/>
                  <a:pt x="740052" y="533681"/>
                  <a:pt x="765544" y="457200"/>
                </a:cubicBezTo>
                <a:cubicBezTo>
                  <a:pt x="769088" y="425302"/>
                  <a:pt x="760254" y="389372"/>
                  <a:pt x="776177" y="361507"/>
                </a:cubicBezTo>
                <a:cubicBezTo>
                  <a:pt x="782517" y="350412"/>
                  <a:pt x="800092" y="372793"/>
                  <a:pt x="808075" y="382772"/>
                </a:cubicBezTo>
                <a:cubicBezTo>
                  <a:pt x="815076" y="391524"/>
                  <a:pt x="815163" y="404037"/>
                  <a:pt x="818707" y="414670"/>
                </a:cubicBezTo>
                <a:cubicBezTo>
                  <a:pt x="832884" y="386317"/>
                  <a:pt x="856025" y="360879"/>
                  <a:pt x="861237" y="329610"/>
                </a:cubicBezTo>
                <a:cubicBezTo>
                  <a:pt x="873713" y="254759"/>
                  <a:pt x="865053" y="286266"/>
                  <a:pt x="882502" y="233917"/>
                </a:cubicBezTo>
                <a:cubicBezTo>
                  <a:pt x="886046" y="244549"/>
                  <a:pt x="881927" y="265814"/>
                  <a:pt x="893135" y="265814"/>
                </a:cubicBezTo>
                <a:cubicBezTo>
                  <a:pt x="904343" y="265814"/>
                  <a:pt x="901050" y="244790"/>
                  <a:pt x="903768" y="233917"/>
                </a:cubicBezTo>
                <a:cubicBezTo>
                  <a:pt x="908151" y="216385"/>
                  <a:pt x="910856" y="198475"/>
                  <a:pt x="914400" y="180754"/>
                </a:cubicBezTo>
                <a:cubicBezTo>
                  <a:pt x="921488" y="191386"/>
                  <a:pt x="923800" y="207905"/>
                  <a:pt x="935665" y="212651"/>
                </a:cubicBezTo>
                <a:cubicBezTo>
                  <a:pt x="981754" y="231086"/>
                  <a:pt x="970127" y="156925"/>
                  <a:pt x="978196" y="148856"/>
                </a:cubicBezTo>
                <a:cubicBezTo>
                  <a:pt x="994046" y="133006"/>
                  <a:pt x="1041991" y="127591"/>
                  <a:pt x="1041991" y="127591"/>
                </a:cubicBezTo>
                <a:cubicBezTo>
                  <a:pt x="1052624" y="134679"/>
                  <a:pt x="1068699" y="137179"/>
                  <a:pt x="1073889" y="148856"/>
                </a:cubicBezTo>
                <a:cubicBezTo>
                  <a:pt x="1084067" y="171757"/>
                  <a:pt x="1079606" y="198709"/>
                  <a:pt x="1084521" y="223284"/>
                </a:cubicBezTo>
                <a:cubicBezTo>
                  <a:pt x="1086719" y="234274"/>
                  <a:pt x="1091610" y="244549"/>
                  <a:pt x="1095154" y="255182"/>
                </a:cubicBezTo>
                <a:cubicBezTo>
                  <a:pt x="1102242" y="340242"/>
                  <a:pt x="1069072" y="581383"/>
                  <a:pt x="1116419" y="510363"/>
                </a:cubicBezTo>
                <a:lnTo>
                  <a:pt x="1158949" y="446568"/>
                </a:lnTo>
                <a:cubicBezTo>
                  <a:pt x="1162493" y="489098"/>
                  <a:pt x="1154997" y="534050"/>
                  <a:pt x="1169582" y="574158"/>
                </a:cubicBezTo>
                <a:cubicBezTo>
                  <a:pt x="1173412" y="584691"/>
                  <a:pt x="1191869" y="557760"/>
                  <a:pt x="1201479" y="563526"/>
                </a:cubicBezTo>
                <a:cubicBezTo>
                  <a:pt x="1215070" y="571681"/>
                  <a:pt x="1215656" y="591879"/>
                  <a:pt x="1222744" y="606056"/>
                </a:cubicBezTo>
                <a:cubicBezTo>
                  <a:pt x="1226288" y="652130"/>
                  <a:pt x="1227645" y="698425"/>
                  <a:pt x="1233377" y="744279"/>
                </a:cubicBezTo>
                <a:cubicBezTo>
                  <a:pt x="1234767" y="755400"/>
                  <a:pt x="1233603" y="772015"/>
                  <a:pt x="1244009" y="776177"/>
                </a:cubicBezTo>
                <a:cubicBezTo>
                  <a:pt x="1257577" y="781604"/>
                  <a:pt x="1272363" y="769088"/>
                  <a:pt x="1286540" y="765544"/>
                </a:cubicBezTo>
                <a:cubicBezTo>
                  <a:pt x="1290084" y="779721"/>
                  <a:pt x="1294306" y="793746"/>
                  <a:pt x="1297172" y="808075"/>
                </a:cubicBezTo>
                <a:cubicBezTo>
                  <a:pt x="1301400" y="829215"/>
                  <a:pt x="1303949" y="850659"/>
                  <a:pt x="1307805" y="871870"/>
                </a:cubicBezTo>
                <a:cubicBezTo>
                  <a:pt x="1311038" y="889650"/>
                  <a:pt x="1314893" y="907312"/>
                  <a:pt x="1318437" y="925033"/>
                </a:cubicBezTo>
                <a:cubicBezTo>
                  <a:pt x="1305087" y="978436"/>
                  <a:pt x="1293942" y="972184"/>
                  <a:pt x="1339702" y="956931"/>
                </a:cubicBezTo>
                <a:cubicBezTo>
                  <a:pt x="1329070" y="971108"/>
                  <a:pt x="1318105" y="985041"/>
                  <a:pt x="1307805" y="999461"/>
                </a:cubicBezTo>
                <a:cubicBezTo>
                  <a:pt x="1300378" y="1009859"/>
                  <a:pt x="1284034" y="1018828"/>
                  <a:pt x="1286540" y="1031358"/>
                </a:cubicBezTo>
                <a:cubicBezTo>
                  <a:pt x="1291103" y="1054175"/>
                  <a:pt x="1365827" y="1062102"/>
                  <a:pt x="1371600" y="1063256"/>
                </a:cubicBezTo>
                <a:cubicBezTo>
                  <a:pt x="1368056" y="1077433"/>
                  <a:pt x="1367503" y="1092716"/>
                  <a:pt x="1360968" y="1105786"/>
                </a:cubicBezTo>
                <a:cubicBezTo>
                  <a:pt x="1356485" y="1114752"/>
                  <a:pt x="1339702" y="1117026"/>
                  <a:pt x="1339702" y="1127051"/>
                </a:cubicBezTo>
                <a:cubicBezTo>
                  <a:pt x="1339702" y="1146512"/>
                  <a:pt x="1384092" y="1156025"/>
                  <a:pt x="1392865" y="1158949"/>
                </a:cubicBezTo>
                <a:cubicBezTo>
                  <a:pt x="1389321" y="1169582"/>
                  <a:pt x="1378071" y="1180441"/>
                  <a:pt x="1382233" y="1190847"/>
                </a:cubicBezTo>
                <a:cubicBezTo>
                  <a:pt x="1401394" y="1238749"/>
                  <a:pt x="1421629" y="1204613"/>
                  <a:pt x="1435396" y="1190847"/>
                </a:cubicBezTo>
                <a:cubicBezTo>
                  <a:pt x="1438940" y="1169582"/>
                  <a:pt x="1441800" y="1148191"/>
                  <a:pt x="1446028" y="1127051"/>
                </a:cubicBezTo>
                <a:cubicBezTo>
                  <a:pt x="1448894" y="1112722"/>
                  <a:pt x="1453795" y="1098850"/>
                  <a:pt x="1456661" y="1084521"/>
                </a:cubicBezTo>
                <a:cubicBezTo>
                  <a:pt x="1460889" y="1063381"/>
                  <a:pt x="1456597" y="1039444"/>
                  <a:pt x="1467293" y="1020726"/>
                </a:cubicBezTo>
                <a:cubicBezTo>
                  <a:pt x="1472854" y="1010995"/>
                  <a:pt x="1488558" y="1013637"/>
                  <a:pt x="1499191" y="1010093"/>
                </a:cubicBezTo>
                <a:cubicBezTo>
                  <a:pt x="1502735" y="995916"/>
                  <a:pt x="1506653" y="981828"/>
                  <a:pt x="1509823" y="967563"/>
                </a:cubicBezTo>
                <a:cubicBezTo>
                  <a:pt x="1520787" y="918224"/>
                  <a:pt x="1518122" y="917254"/>
                  <a:pt x="1531089" y="871870"/>
                </a:cubicBezTo>
                <a:cubicBezTo>
                  <a:pt x="1534168" y="861093"/>
                  <a:pt x="1538177" y="850605"/>
                  <a:pt x="1541721" y="839972"/>
                </a:cubicBezTo>
                <a:cubicBezTo>
                  <a:pt x="1582280" y="880533"/>
                  <a:pt x="1552354" y="857900"/>
                  <a:pt x="1552354" y="818707"/>
                </a:cubicBezTo>
                <a:cubicBezTo>
                  <a:pt x="1552354" y="804094"/>
                  <a:pt x="1558787" y="790174"/>
                  <a:pt x="1562986" y="776177"/>
                </a:cubicBezTo>
                <a:cubicBezTo>
                  <a:pt x="1569427" y="754707"/>
                  <a:pt x="1584251" y="712382"/>
                  <a:pt x="1584251" y="712382"/>
                </a:cubicBezTo>
                <a:cubicBezTo>
                  <a:pt x="1605516" y="715926"/>
                  <a:pt x="1627318" y="728937"/>
                  <a:pt x="1648047" y="723014"/>
                </a:cubicBezTo>
                <a:cubicBezTo>
                  <a:pt x="1658823" y="719935"/>
                  <a:pt x="1656837" y="702172"/>
                  <a:pt x="1658679" y="691117"/>
                </a:cubicBezTo>
                <a:cubicBezTo>
                  <a:pt x="1663955" y="659460"/>
                  <a:pt x="1665768" y="627322"/>
                  <a:pt x="1669312" y="595424"/>
                </a:cubicBezTo>
                <a:cubicBezTo>
                  <a:pt x="1679944" y="602512"/>
                  <a:pt x="1688430" y="616689"/>
                  <a:pt x="1701209" y="616689"/>
                </a:cubicBezTo>
                <a:cubicBezTo>
                  <a:pt x="1711234" y="616689"/>
                  <a:pt x="1720733" y="605296"/>
                  <a:pt x="1722475" y="595424"/>
                </a:cubicBezTo>
                <a:cubicBezTo>
                  <a:pt x="1731735" y="542954"/>
                  <a:pt x="1729563" y="489098"/>
                  <a:pt x="1733107" y="435935"/>
                </a:cubicBezTo>
                <a:cubicBezTo>
                  <a:pt x="1721081" y="417896"/>
                  <a:pt x="1688908" y="386683"/>
                  <a:pt x="1722475" y="361507"/>
                </a:cubicBezTo>
                <a:cubicBezTo>
                  <a:pt x="1731441" y="354782"/>
                  <a:pt x="1743740" y="368596"/>
                  <a:pt x="1754372" y="372140"/>
                </a:cubicBezTo>
                <a:cubicBezTo>
                  <a:pt x="1765123" y="356013"/>
                  <a:pt x="1786270" y="330353"/>
                  <a:pt x="1786270" y="308344"/>
                </a:cubicBezTo>
                <a:cubicBezTo>
                  <a:pt x="1786270" y="293731"/>
                  <a:pt x="1765304" y="276147"/>
                  <a:pt x="1775637" y="265814"/>
                </a:cubicBezTo>
                <a:cubicBezTo>
                  <a:pt x="1784673" y="256778"/>
                  <a:pt x="1796105" y="281364"/>
                  <a:pt x="1807535" y="287079"/>
                </a:cubicBezTo>
                <a:cubicBezTo>
                  <a:pt x="1817560" y="292091"/>
                  <a:pt x="1828800" y="294168"/>
                  <a:pt x="1839433" y="297712"/>
                </a:cubicBezTo>
                <a:cubicBezTo>
                  <a:pt x="1846521" y="283535"/>
                  <a:pt x="1854812" y="269898"/>
                  <a:pt x="1860698" y="255182"/>
                </a:cubicBezTo>
                <a:cubicBezTo>
                  <a:pt x="1869023" y="234370"/>
                  <a:pt x="1881963" y="191386"/>
                  <a:pt x="1881963" y="191386"/>
                </a:cubicBezTo>
                <a:cubicBezTo>
                  <a:pt x="1885507" y="212651"/>
                  <a:pt x="1877352" y="239938"/>
                  <a:pt x="1892596" y="255182"/>
                </a:cubicBezTo>
                <a:cubicBezTo>
                  <a:pt x="1901632" y="264218"/>
                  <a:pt x="1908146" y="234714"/>
                  <a:pt x="1913861" y="223284"/>
                </a:cubicBezTo>
                <a:cubicBezTo>
                  <a:pt x="1957878" y="135248"/>
                  <a:pt x="1884819" y="250896"/>
                  <a:pt x="1945758" y="159489"/>
                </a:cubicBezTo>
                <a:cubicBezTo>
                  <a:pt x="1967888" y="70973"/>
                  <a:pt x="1940942" y="158488"/>
                  <a:pt x="1977656" y="85061"/>
                </a:cubicBezTo>
                <a:cubicBezTo>
                  <a:pt x="1988556" y="63262"/>
                  <a:pt x="1994876" y="20225"/>
                  <a:pt x="1998921" y="0"/>
                </a:cubicBezTo>
                <a:cubicBezTo>
                  <a:pt x="2048539" y="74429"/>
                  <a:pt x="2020186" y="49619"/>
                  <a:pt x="2073349" y="85061"/>
                </a:cubicBezTo>
                <a:cubicBezTo>
                  <a:pt x="2076893" y="113414"/>
                  <a:pt x="2078871" y="142008"/>
                  <a:pt x="2083982" y="170121"/>
                </a:cubicBezTo>
                <a:cubicBezTo>
                  <a:pt x="2085987" y="181148"/>
                  <a:pt x="2084589" y="197007"/>
                  <a:pt x="2094614" y="202019"/>
                </a:cubicBezTo>
                <a:cubicBezTo>
                  <a:pt x="2104639" y="207031"/>
                  <a:pt x="2115879" y="194930"/>
                  <a:pt x="2126512" y="191386"/>
                </a:cubicBezTo>
                <a:cubicBezTo>
                  <a:pt x="2181301" y="109203"/>
                  <a:pt x="2123780" y="181372"/>
                  <a:pt x="2158409" y="308344"/>
                </a:cubicBezTo>
                <a:cubicBezTo>
                  <a:pt x="2161771" y="320672"/>
                  <a:pt x="2172586" y="287079"/>
                  <a:pt x="2179675" y="276447"/>
                </a:cubicBezTo>
                <a:cubicBezTo>
                  <a:pt x="2204484" y="400493"/>
                  <a:pt x="2165498" y="389860"/>
                  <a:pt x="2254102" y="372140"/>
                </a:cubicBezTo>
                <a:cubicBezTo>
                  <a:pt x="2268278" y="362689"/>
                  <a:pt x="2307265" y="321340"/>
                  <a:pt x="2307265" y="382772"/>
                </a:cubicBezTo>
                <a:cubicBezTo>
                  <a:pt x="2307265" y="405188"/>
                  <a:pt x="2265951" y="456593"/>
                  <a:pt x="2286000" y="446568"/>
                </a:cubicBezTo>
                <a:lnTo>
                  <a:pt x="2328530" y="425303"/>
                </a:lnTo>
                <a:cubicBezTo>
                  <a:pt x="2324986" y="453656"/>
                  <a:pt x="2323009" y="482250"/>
                  <a:pt x="2317898" y="510363"/>
                </a:cubicBezTo>
                <a:cubicBezTo>
                  <a:pt x="2315893" y="521390"/>
                  <a:pt x="2299340" y="534336"/>
                  <a:pt x="2307265" y="542261"/>
                </a:cubicBezTo>
                <a:cubicBezTo>
                  <a:pt x="2315190" y="550186"/>
                  <a:pt x="2328530" y="535172"/>
                  <a:pt x="2339163" y="531628"/>
                </a:cubicBezTo>
                <a:cubicBezTo>
                  <a:pt x="2342707" y="542261"/>
                  <a:pt x="2346717" y="552749"/>
                  <a:pt x="2349796" y="563526"/>
                </a:cubicBezTo>
                <a:cubicBezTo>
                  <a:pt x="2353810" y="577577"/>
                  <a:pt x="2350095" y="595723"/>
                  <a:pt x="2360428" y="606056"/>
                </a:cubicBezTo>
                <a:cubicBezTo>
                  <a:pt x="2370761" y="616389"/>
                  <a:pt x="2388781" y="613145"/>
                  <a:pt x="2402958" y="616689"/>
                </a:cubicBezTo>
                <a:cubicBezTo>
                  <a:pt x="2406502" y="637954"/>
                  <a:pt x="2406774" y="660032"/>
                  <a:pt x="2413591" y="680484"/>
                </a:cubicBezTo>
                <a:cubicBezTo>
                  <a:pt x="2417632" y="692607"/>
                  <a:pt x="2433049" y="699732"/>
                  <a:pt x="2434856" y="712382"/>
                </a:cubicBezTo>
                <a:cubicBezTo>
                  <a:pt x="2436922" y="726848"/>
                  <a:pt x="2417688" y="741842"/>
                  <a:pt x="2424223" y="754912"/>
                </a:cubicBezTo>
                <a:cubicBezTo>
                  <a:pt x="2428706" y="763878"/>
                  <a:pt x="2438400" y="740735"/>
                  <a:pt x="2445489" y="733647"/>
                </a:cubicBezTo>
                <a:cubicBezTo>
                  <a:pt x="2452577" y="744279"/>
                  <a:pt x="2462267" y="753579"/>
                  <a:pt x="2466754" y="765544"/>
                </a:cubicBezTo>
                <a:cubicBezTo>
                  <a:pt x="2473099" y="782465"/>
                  <a:pt x="2473003" y="801175"/>
                  <a:pt x="2477386" y="818707"/>
                </a:cubicBezTo>
                <a:cubicBezTo>
                  <a:pt x="2483644" y="843739"/>
                  <a:pt x="2489068" y="869178"/>
                  <a:pt x="2498651" y="893135"/>
                </a:cubicBezTo>
                <a:cubicBezTo>
                  <a:pt x="2503397" y="905000"/>
                  <a:pt x="2513576" y="913938"/>
                  <a:pt x="2519916" y="925033"/>
                </a:cubicBezTo>
                <a:cubicBezTo>
                  <a:pt x="2540941" y="961826"/>
                  <a:pt x="2539885" y="963671"/>
                  <a:pt x="2551814" y="999461"/>
                </a:cubicBezTo>
                <a:lnTo>
                  <a:pt x="2573079" y="935665"/>
                </a:lnTo>
                <a:lnTo>
                  <a:pt x="2583712" y="903768"/>
                </a:lnTo>
                <a:cubicBezTo>
                  <a:pt x="2594344" y="928577"/>
                  <a:pt x="2605585" y="953135"/>
                  <a:pt x="2615609" y="978196"/>
                </a:cubicBezTo>
                <a:cubicBezTo>
                  <a:pt x="2619771" y="988602"/>
                  <a:pt x="2620025" y="1019418"/>
                  <a:pt x="2626242" y="1010093"/>
                </a:cubicBezTo>
                <a:cubicBezTo>
                  <a:pt x="2638201" y="992156"/>
                  <a:pt x="2631646" y="967213"/>
                  <a:pt x="2636875" y="946298"/>
                </a:cubicBezTo>
                <a:cubicBezTo>
                  <a:pt x="2642312" y="924552"/>
                  <a:pt x="2651052" y="903768"/>
                  <a:pt x="2658140" y="882503"/>
                </a:cubicBezTo>
                <a:lnTo>
                  <a:pt x="2668772" y="850605"/>
                </a:lnTo>
                <a:cubicBezTo>
                  <a:pt x="2672316" y="804531"/>
                  <a:pt x="2673673" y="758236"/>
                  <a:pt x="2679405" y="712382"/>
                </a:cubicBezTo>
                <a:cubicBezTo>
                  <a:pt x="2680795" y="701261"/>
                  <a:pt x="2688032" y="691511"/>
                  <a:pt x="2690037" y="680484"/>
                </a:cubicBezTo>
                <a:cubicBezTo>
                  <a:pt x="2695148" y="652371"/>
                  <a:pt x="2697126" y="623777"/>
                  <a:pt x="2700670" y="595424"/>
                </a:cubicBezTo>
                <a:cubicBezTo>
                  <a:pt x="2748523" y="667202"/>
                  <a:pt x="2698862" y="602652"/>
                  <a:pt x="2711302" y="552893"/>
                </a:cubicBezTo>
                <a:cubicBezTo>
                  <a:pt x="2714020" y="542020"/>
                  <a:pt x="2732567" y="545805"/>
                  <a:pt x="2743200" y="542261"/>
                </a:cubicBezTo>
                <a:cubicBezTo>
                  <a:pt x="2746744" y="510363"/>
                  <a:pt x="2741914" y="476367"/>
                  <a:pt x="2753833" y="446568"/>
                </a:cubicBezTo>
                <a:cubicBezTo>
                  <a:pt x="2757995" y="436162"/>
                  <a:pt x="2781178" y="446177"/>
                  <a:pt x="2785730" y="435935"/>
                </a:cubicBezTo>
                <a:cubicBezTo>
                  <a:pt x="2797335" y="409824"/>
                  <a:pt x="2792819" y="379228"/>
                  <a:pt x="2796363" y="350875"/>
                </a:cubicBezTo>
                <a:cubicBezTo>
                  <a:pt x="2803451" y="361507"/>
                  <a:pt x="2809645" y="372794"/>
                  <a:pt x="2817628" y="382772"/>
                </a:cubicBezTo>
                <a:cubicBezTo>
                  <a:pt x="2823890" y="390600"/>
                  <a:pt x="2836012" y="413640"/>
                  <a:pt x="2838893" y="404038"/>
                </a:cubicBezTo>
                <a:cubicBezTo>
                  <a:pt x="2851157" y="363160"/>
                  <a:pt x="2845982" y="318977"/>
                  <a:pt x="2849526" y="276447"/>
                </a:cubicBezTo>
                <a:cubicBezTo>
                  <a:pt x="2860158" y="287079"/>
                  <a:pt x="2866387" y="308344"/>
                  <a:pt x="2881423" y="308344"/>
                </a:cubicBezTo>
                <a:cubicBezTo>
                  <a:pt x="2894202" y="308344"/>
                  <a:pt x="2900588" y="289052"/>
                  <a:pt x="2902689" y="276447"/>
                </a:cubicBezTo>
                <a:cubicBezTo>
                  <a:pt x="2911448" y="223891"/>
                  <a:pt x="2907743" y="169946"/>
                  <a:pt x="2913321" y="116958"/>
                </a:cubicBezTo>
                <a:cubicBezTo>
                  <a:pt x="2914851" y="102425"/>
                  <a:pt x="2920410" y="88605"/>
                  <a:pt x="2923954" y="74428"/>
                </a:cubicBezTo>
                <a:cubicBezTo>
                  <a:pt x="2934586" y="85061"/>
                  <a:pt x="2947510" y="93815"/>
                  <a:pt x="2955851" y="106326"/>
                </a:cubicBezTo>
                <a:cubicBezTo>
                  <a:pt x="2977862" y="139342"/>
                  <a:pt x="2951902" y="160097"/>
                  <a:pt x="2987749" y="106326"/>
                </a:cubicBezTo>
                <a:cubicBezTo>
                  <a:pt x="2991293" y="81517"/>
                  <a:pt x="2993467" y="56473"/>
                  <a:pt x="2998382" y="31898"/>
                </a:cubicBezTo>
                <a:cubicBezTo>
                  <a:pt x="3000580" y="20908"/>
                  <a:pt x="2997806" y="0"/>
                  <a:pt x="3009014" y="0"/>
                </a:cubicBezTo>
                <a:cubicBezTo>
                  <a:pt x="3021793" y="0"/>
                  <a:pt x="3023191" y="21265"/>
                  <a:pt x="3030279" y="31898"/>
                </a:cubicBezTo>
                <a:cubicBezTo>
                  <a:pt x="3020063" y="62547"/>
                  <a:pt x="2994629" y="96318"/>
                  <a:pt x="3019647" y="127591"/>
                </a:cubicBezTo>
                <a:cubicBezTo>
                  <a:pt x="3027630" y="137569"/>
                  <a:pt x="3040912" y="141768"/>
                  <a:pt x="3051544" y="148856"/>
                </a:cubicBezTo>
                <a:cubicBezTo>
                  <a:pt x="3062177" y="145312"/>
                  <a:pt x="3074690" y="145225"/>
                  <a:pt x="3083442" y="138224"/>
                </a:cubicBezTo>
                <a:cubicBezTo>
                  <a:pt x="3093421" y="130241"/>
                  <a:pt x="3102029" y="93831"/>
                  <a:pt x="3104707" y="106326"/>
                </a:cubicBezTo>
                <a:cubicBezTo>
                  <a:pt x="3117353" y="165341"/>
                  <a:pt x="3111796" y="226828"/>
                  <a:pt x="3115340" y="287079"/>
                </a:cubicBezTo>
                <a:cubicBezTo>
                  <a:pt x="3122428" y="276447"/>
                  <a:pt x="3127569" y="264218"/>
                  <a:pt x="3136605" y="255182"/>
                </a:cubicBezTo>
                <a:cubicBezTo>
                  <a:pt x="3145641" y="246146"/>
                  <a:pt x="3158524" y="241900"/>
                  <a:pt x="3168502" y="233917"/>
                </a:cubicBezTo>
                <a:cubicBezTo>
                  <a:pt x="3176330" y="227654"/>
                  <a:pt x="3182679" y="219740"/>
                  <a:pt x="3189768" y="212651"/>
                </a:cubicBezTo>
                <a:cubicBezTo>
                  <a:pt x="3207650" y="463010"/>
                  <a:pt x="3171178" y="380097"/>
                  <a:pt x="3221665" y="329610"/>
                </a:cubicBezTo>
                <a:cubicBezTo>
                  <a:pt x="3230701" y="320574"/>
                  <a:pt x="3242930" y="315433"/>
                  <a:pt x="3253563" y="308344"/>
                </a:cubicBezTo>
                <a:cubicBezTo>
                  <a:pt x="3250019" y="333153"/>
                  <a:pt x="3240162" y="357864"/>
                  <a:pt x="3242930" y="382772"/>
                </a:cubicBezTo>
                <a:cubicBezTo>
                  <a:pt x="3244037" y="392736"/>
                  <a:pt x="3261315" y="394436"/>
                  <a:pt x="3264196" y="404038"/>
                </a:cubicBezTo>
                <a:cubicBezTo>
                  <a:pt x="3272407" y="431407"/>
                  <a:pt x="3271284" y="460745"/>
                  <a:pt x="3274828" y="489098"/>
                </a:cubicBezTo>
                <a:cubicBezTo>
                  <a:pt x="3281916" y="478465"/>
                  <a:pt x="3283970" y="453159"/>
                  <a:pt x="3296093" y="457200"/>
                </a:cubicBezTo>
                <a:cubicBezTo>
                  <a:pt x="3309956" y="461821"/>
                  <a:pt x="3302711" y="485680"/>
                  <a:pt x="3306726" y="499731"/>
                </a:cubicBezTo>
                <a:cubicBezTo>
                  <a:pt x="3309805" y="510507"/>
                  <a:pt x="3313814" y="520996"/>
                  <a:pt x="3317358" y="531628"/>
                </a:cubicBezTo>
                <a:cubicBezTo>
                  <a:pt x="3327991" y="520996"/>
                  <a:pt x="3334219" y="499731"/>
                  <a:pt x="3349256" y="499731"/>
                </a:cubicBezTo>
                <a:cubicBezTo>
                  <a:pt x="3360464" y="499731"/>
                  <a:pt x="3358408" y="520519"/>
                  <a:pt x="3359889" y="531628"/>
                </a:cubicBezTo>
                <a:cubicBezTo>
                  <a:pt x="3365529" y="573931"/>
                  <a:pt x="3366977" y="616689"/>
                  <a:pt x="3370521" y="659219"/>
                </a:cubicBezTo>
                <a:cubicBezTo>
                  <a:pt x="3381154" y="652131"/>
                  <a:pt x="3392602" y="646135"/>
                  <a:pt x="3402419" y="637954"/>
                </a:cubicBezTo>
                <a:cubicBezTo>
                  <a:pt x="3413970" y="628328"/>
                  <a:pt x="3419279" y="606056"/>
                  <a:pt x="3434316" y="606056"/>
                </a:cubicBezTo>
                <a:cubicBezTo>
                  <a:pt x="3445524" y="606056"/>
                  <a:pt x="3441405" y="627321"/>
                  <a:pt x="3444949" y="637954"/>
                </a:cubicBezTo>
                <a:cubicBezTo>
                  <a:pt x="3455582" y="634410"/>
                  <a:pt x="3466822" y="622309"/>
                  <a:pt x="3476847" y="627321"/>
                </a:cubicBezTo>
                <a:cubicBezTo>
                  <a:pt x="3486872" y="632333"/>
                  <a:pt x="3484761" y="648346"/>
                  <a:pt x="3487479" y="659219"/>
                </a:cubicBezTo>
                <a:cubicBezTo>
                  <a:pt x="3491862" y="676751"/>
                  <a:pt x="3487269" y="697925"/>
                  <a:pt x="3498112" y="712382"/>
                </a:cubicBezTo>
                <a:cubicBezTo>
                  <a:pt x="3502867" y="718722"/>
                  <a:pt x="3512289" y="705293"/>
                  <a:pt x="3519377" y="701749"/>
                </a:cubicBezTo>
              </a:path>
            </a:pathLst>
          </a:custGeom>
          <a:ln>
            <a:solidFill>
              <a:srgbClr val="0070C0"/>
            </a:solidFill>
          </a:ln>
          <a:effectLst/>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en-GB" sz="1200"/>
          </a:p>
        </p:txBody>
      </p:sp>
      <p:sp>
        <p:nvSpPr>
          <p:cNvPr id="23" name="Freeform 22"/>
          <p:cNvSpPr/>
          <p:nvPr/>
        </p:nvSpPr>
        <p:spPr bwMode="auto">
          <a:xfrm>
            <a:off x="4932135" y="3166898"/>
            <a:ext cx="451984" cy="159152"/>
          </a:xfrm>
          <a:custGeom>
            <a:avLst/>
            <a:gdLst>
              <a:gd name="connsiteX0" fmla="*/ 0 w 3519377"/>
              <a:gd name="connsiteY0" fmla="*/ 1041991 h 1238749"/>
              <a:gd name="connsiteX1" fmla="*/ 21265 w 3519377"/>
              <a:gd name="connsiteY1" fmla="*/ 1010093 h 1238749"/>
              <a:gd name="connsiteX2" fmla="*/ 42530 w 3519377"/>
              <a:gd name="connsiteY2" fmla="*/ 988828 h 1238749"/>
              <a:gd name="connsiteX3" fmla="*/ 63796 w 3519377"/>
              <a:gd name="connsiteY3" fmla="*/ 925033 h 1238749"/>
              <a:gd name="connsiteX4" fmla="*/ 74428 w 3519377"/>
              <a:gd name="connsiteY4" fmla="*/ 893135 h 1238749"/>
              <a:gd name="connsiteX5" fmla="*/ 85061 w 3519377"/>
              <a:gd name="connsiteY5" fmla="*/ 839972 h 1238749"/>
              <a:gd name="connsiteX6" fmla="*/ 116958 w 3519377"/>
              <a:gd name="connsiteY6" fmla="*/ 861238 h 1238749"/>
              <a:gd name="connsiteX7" fmla="*/ 148856 w 3519377"/>
              <a:gd name="connsiteY7" fmla="*/ 786810 h 1238749"/>
              <a:gd name="connsiteX8" fmla="*/ 191386 w 3519377"/>
              <a:gd name="connsiteY8" fmla="*/ 723014 h 1238749"/>
              <a:gd name="connsiteX9" fmla="*/ 212651 w 3519377"/>
              <a:gd name="connsiteY9" fmla="*/ 659219 h 1238749"/>
              <a:gd name="connsiteX10" fmla="*/ 223284 w 3519377"/>
              <a:gd name="connsiteY10" fmla="*/ 627321 h 1238749"/>
              <a:gd name="connsiteX11" fmla="*/ 233916 w 3519377"/>
              <a:gd name="connsiteY11" fmla="*/ 659219 h 1238749"/>
              <a:gd name="connsiteX12" fmla="*/ 244549 w 3519377"/>
              <a:gd name="connsiteY12" fmla="*/ 616689 h 1238749"/>
              <a:gd name="connsiteX13" fmla="*/ 255182 w 3519377"/>
              <a:gd name="connsiteY13" fmla="*/ 584791 h 1238749"/>
              <a:gd name="connsiteX14" fmla="*/ 276447 w 3519377"/>
              <a:gd name="connsiteY14" fmla="*/ 616689 h 1238749"/>
              <a:gd name="connsiteX15" fmla="*/ 318977 w 3519377"/>
              <a:gd name="connsiteY15" fmla="*/ 563526 h 1238749"/>
              <a:gd name="connsiteX16" fmla="*/ 340242 w 3519377"/>
              <a:gd name="connsiteY16" fmla="*/ 531628 h 1238749"/>
              <a:gd name="connsiteX17" fmla="*/ 372140 w 3519377"/>
              <a:gd name="connsiteY17" fmla="*/ 542261 h 1238749"/>
              <a:gd name="connsiteX18" fmla="*/ 414670 w 3519377"/>
              <a:gd name="connsiteY18" fmla="*/ 552893 h 1238749"/>
              <a:gd name="connsiteX19" fmla="*/ 425302 w 3519377"/>
              <a:gd name="connsiteY19" fmla="*/ 499731 h 1238749"/>
              <a:gd name="connsiteX20" fmla="*/ 435935 w 3519377"/>
              <a:gd name="connsiteY20" fmla="*/ 531628 h 1238749"/>
              <a:gd name="connsiteX21" fmla="*/ 446568 w 3519377"/>
              <a:gd name="connsiteY21" fmla="*/ 606056 h 1238749"/>
              <a:gd name="connsiteX22" fmla="*/ 457200 w 3519377"/>
              <a:gd name="connsiteY22" fmla="*/ 574158 h 1238749"/>
              <a:gd name="connsiteX23" fmla="*/ 467833 w 3519377"/>
              <a:gd name="connsiteY23" fmla="*/ 606056 h 1238749"/>
              <a:gd name="connsiteX24" fmla="*/ 478465 w 3519377"/>
              <a:gd name="connsiteY24" fmla="*/ 574158 h 1238749"/>
              <a:gd name="connsiteX25" fmla="*/ 489098 w 3519377"/>
              <a:gd name="connsiteY25" fmla="*/ 606056 h 1238749"/>
              <a:gd name="connsiteX26" fmla="*/ 499730 w 3519377"/>
              <a:gd name="connsiteY26" fmla="*/ 574158 h 1238749"/>
              <a:gd name="connsiteX27" fmla="*/ 520996 w 3519377"/>
              <a:gd name="connsiteY27" fmla="*/ 606056 h 1238749"/>
              <a:gd name="connsiteX28" fmla="*/ 542261 w 3519377"/>
              <a:gd name="connsiteY28" fmla="*/ 669851 h 1238749"/>
              <a:gd name="connsiteX29" fmla="*/ 563526 w 3519377"/>
              <a:gd name="connsiteY29" fmla="*/ 606056 h 1238749"/>
              <a:gd name="connsiteX30" fmla="*/ 574158 w 3519377"/>
              <a:gd name="connsiteY30" fmla="*/ 637954 h 1238749"/>
              <a:gd name="connsiteX31" fmla="*/ 584791 w 3519377"/>
              <a:gd name="connsiteY31" fmla="*/ 723014 h 1238749"/>
              <a:gd name="connsiteX32" fmla="*/ 606056 w 3519377"/>
              <a:gd name="connsiteY32" fmla="*/ 680484 h 1238749"/>
              <a:gd name="connsiteX33" fmla="*/ 627321 w 3519377"/>
              <a:gd name="connsiteY33" fmla="*/ 606056 h 1238749"/>
              <a:gd name="connsiteX34" fmla="*/ 648586 w 3519377"/>
              <a:gd name="connsiteY34" fmla="*/ 669851 h 1238749"/>
              <a:gd name="connsiteX35" fmla="*/ 659219 w 3519377"/>
              <a:gd name="connsiteY35" fmla="*/ 701749 h 1238749"/>
              <a:gd name="connsiteX36" fmla="*/ 680484 w 3519377"/>
              <a:gd name="connsiteY36" fmla="*/ 669851 h 1238749"/>
              <a:gd name="connsiteX37" fmla="*/ 701749 w 3519377"/>
              <a:gd name="connsiteY37" fmla="*/ 584791 h 1238749"/>
              <a:gd name="connsiteX38" fmla="*/ 733647 w 3519377"/>
              <a:gd name="connsiteY38" fmla="*/ 563526 h 1238749"/>
              <a:gd name="connsiteX39" fmla="*/ 744279 w 3519377"/>
              <a:gd name="connsiteY39" fmla="*/ 531628 h 1238749"/>
              <a:gd name="connsiteX40" fmla="*/ 765544 w 3519377"/>
              <a:gd name="connsiteY40" fmla="*/ 457200 h 1238749"/>
              <a:gd name="connsiteX41" fmla="*/ 776177 w 3519377"/>
              <a:gd name="connsiteY41" fmla="*/ 361507 h 1238749"/>
              <a:gd name="connsiteX42" fmla="*/ 808075 w 3519377"/>
              <a:gd name="connsiteY42" fmla="*/ 382772 h 1238749"/>
              <a:gd name="connsiteX43" fmla="*/ 818707 w 3519377"/>
              <a:gd name="connsiteY43" fmla="*/ 414670 h 1238749"/>
              <a:gd name="connsiteX44" fmla="*/ 861237 w 3519377"/>
              <a:gd name="connsiteY44" fmla="*/ 329610 h 1238749"/>
              <a:gd name="connsiteX45" fmla="*/ 882502 w 3519377"/>
              <a:gd name="connsiteY45" fmla="*/ 233917 h 1238749"/>
              <a:gd name="connsiteX46" fmla="*/ 893135 w 3519377"/>
              <a:gd name="connsiteY46" fmla="*/ 265814 h 1238749"/>
              <a:gd name="connsiteX47" fmla="*/ 903768 w 3519377"/>
              <a:gd name="connsiteY47" fmla="*/ 233917 h 1238749"/>
              <a:gd name="connsiteX48" fmla="*/ 914400 w 3519377"/>
              <a:gd name="connsiteY48" fmla="*/ 180754 h 1238749"/>
              <a:gd name="connsiteX49" fmla="*/ 935665 w 3519377"/>
              <a:gd name="connsiteY49" fmla="*/ 212651 h 1238749"/>
              <a:gd name="connsiteX50" fmla="*/ 978196 w 3519377"/>
              <a:gd name="connsiteY50" fmla="*/ 148856 h 1238749"/>
              <a:gd name="connsiteX51" fmla="*/ 1041991 w 3519377"/>
              <a:gd name="connsiteY51" fmla="*/ 127591 h 1238749"/>
              <a:gd name="connsiteX52" fmla="*/ 1073889 w 3519377"/>
              <a:gd name="connsiteY52" fmla="*/ 148856 h 1238749"/>
              <a:gd name="connsiteX53" fmla="*/ 1084521 w 3519377"/>
              <a:gd name="connsiteY53" fmla="*/ 223284 h 1238749"/>
              <a:gd name="connsiteX54" fmla="*/ 1095154 w 3519377"/>
              <a:gd name="connsiteY54" fmla="*/ 255182 h 1238749"/>
              <a:gd name="connsiteX55" fmla="*/ 1116419 w 3519377"/>
              <a:gd name="connsiteY55" fmla="*/ 510363 h 1238749"/>
              <a:gd name="connsiteX56" fmla="*/ 1158949 w 3519377"/>
              <a:gd name="connsiteY56" fmla="*/ 446568 h 1238749"/>
              <a:gd name="connsiteX57" fmla="*/ 1169582 w 3519377"/>
              <a:gd name="connsiteY57" fmla="*/ 574158 h 1238749"/>
              <a:gd name="connsiteX58" fmla="*/ 1201479 w 3519377"/>
              <a:gd name="connsiteY58" fmla="*/ 563526 h 1238749"/>
              <a:gd name="connsiteX59" fmla="*/ 1222744 w 3519377"/>
              <a:gd name="connsiteY59" fmla="*/ 606056 h 1238749"/>
              <a:gd name="connsiteX60" fmla="*/ 1233377 w 3519377"/>
              <a:gd name="connsiteY60" fmla="*/ 744279 h 1238749"/>
              <a:gd name="connsiteX61" fmla="*/ 1244009 w 3519377"/>
              <a:gd name="connsiteY61" fmla="*/ 776177 h 1238749"/>
              <a:gd name="connsiteX62" fmla="*/ 1286540 w 3519377"/>
              <a:gd name="connsiteY62" fmla="*/ 765544 h 1238749"/>
              <a:gd name="connsiteX63" fmla="*/ 1297172 w 3519377"/>
              <a:gd name="connsiteY63" fmla="*/ 808075 h 1238749"/>
              <a:gd name="connsiteX64" fmla="*/ 1307805 w 3519377"/>
              <a:gd name="connsiteY64" fmla="*/ 871870 h 1238749"/>
              <a:gd name="connsiteX65" fmla="*/ 1318437 w 3519377"/>
              <a:gd name="connsiteY65" fmla="*/ 925033 h 1238749"/>
              <a:gd name="connsiteX66" fmla="*/ 1339702 w 3519377"/>
              <a:gd name="connsiteY66" fmla="*/ 956931 h 1238749"/>
              <a:gd name="connsiteX67" fmla="*/ 1307805 w 3519377"/>
              <a:gd name="connsiteY67" fmla="*/ 999461 h 1238749"/>
              <a:gd name="connsiteX68" fmla="*/ 1286540 w 3519377"/>
              <a:gd name="connsiteY68" fmla="*/ 1031358 h 1238749"/>
              <a:gd name="connsiteX69" fmla="*/ 1371600 w 3519377"/>
              <a:gd name="connsiteY69" fmla="*/ 1063256 h 1238749"/>
              <a:gd name="connsiteX70" fmla="*/ 1360968 w 3519377"/>
              <a:gd name="connsiteY70" fmla="*/ 1105786 h 1238749"/>
              <a:gd name="connsiteX71" fmla="*/ 1339702 w 3519377"/>
              <a:gd name="connsiteY71" fmla="*/ 1127051 h 1238749"/>
              <a:gd name="connsiteX72" fmla="*/ 1392865 w 3519377"/>
              <a:gd name="connsiteY72" fmla="*/ 1158949 h 1238749"/>
              <a:gd name="connsiteX73" fmla="*/ 1382233 w 3519377"/>
              <a:gd name="connsiteY73" fmla="*/ 1190847 h 1238749"/>
              <a:gd name="connsiteX74" fmla="*/ 1435396 w 3519377"/>
              <a:gd name="connsiteY74" fmla="*/ 1190847 h 1238749"/>
              <a:gd name="connsiteX75" fmla="*/ 1446028 w 3519377"/>
              <a:gd name="connsiteY75" fmla="*/ 1127051 h 1238749"/>
              <a:gd name="connsiteX76" fmla="*/ 1456661 w 3519377"/>
              <a:gd name="connsiteY76" fmla="*/ 1084521 h 1238749"/>
              <a:gd name="connsiteX77" fmla="*/ 1467293 w 3519377"/>
              <a:gd name="connsiteY77" fmla="*/ 1020726 h 1238749"/>
              <a:gd name="connsiteX78" fmla="*/ 1499191 w 3519377"/>
              <a:gd name="connsiteY78" fmla="*/ 1010093 h 1238749"/>
              <a:gd name="connsiteX79" fmla="*/ 1509823 w 3519377"/>
              <a:gd name="connsiteY79" fmla="*/ 967563 h 1238749"/>
              <a:gd name="connsiteX80" fmla="*/ 1531089 w 3519377"/>
              <a:gd name="connsiteY80" fmla="*/ 871870 h 1238749"/>
              <a:gd name="connsiteX81" fmla="*/ 1541721 w 3519377"/>
              <a:gd name="connsiteY81" fmla="*/ 839972 h 1238749"/>
              <a:gd name="connsiteX82" fmla="*/ 1552354 w 3519377"/>
              <a:gd name="connsiteY82" fmla="*/ 818707 h 1238749"/>
              <a:gd name="connsiteX83" fmla="*/ 1562986 w 3519377"/>
              <a:gd name="connsiteY83" fmla="*/ 776177 h 1238749"/>
              <a:gd name="connsiteX84" fmla="*/ 1584251 w 3519377"/>
              <a:gd name="connsiteY84" fmla="*/ 712382 h 1238749"/>
              <a:gd name="connsiteX85" fmla="*/ 1648047 w 3519377"/>
              <a:gd name="connsiteY85" fmla="*/ 723014 h 1238749"/>
              <a:gd name="connsiteX86" fmla="*/ 1658679 w 3519377"/>
              <a:gd name="connsiteY86" fmla="*/ 691117 h 1238749"/>
              <a:gd name="connsiteX87" fmla="*/ 1669312 w 3519377"/>
              <a:gd name="connsiteY87" fmla="*/ 595424 h 1238749"/>
              <a:gd name="connsiteX88" fmla="*/ 1701209 w 3519377"/>
              <a:gd name="connsiteY88" fmla="*/ 616689 h 1238749"/>
              <a:gd name="connsiteX89" fmla="*/ 1722475 w 3519377"/>
              <a:gd name="connsiteY89" fmla="*/ 595424 h 1238749"/>
              <a:gd name="connsiteX90" fmla="*/ 1733107 w 3519377"/>
              <a:gd name="connsiteY90" fmla="*/ 435935 h 1238749"/>
              <a:gd name="connsiteX91" fmla="*/ 1722475 w 3519377"/>
              <a:gd name="connsiteY91" fmla="*/ 361507 h 1238749"/>
              <a:gd name="connsiteX92" fmla="*/ 1754372 w 3519377"/>
              <a:gd name="connsiteY92" fmla="*/ 372140 h 1238749"/>
              <a:gd name="connsiteX93" fmla="*/ 1786270 w 3519377"/>
              <a:gd name="connsiteY93" fmla="*/ 308344 h 1238749"/>
              <a:gd name="connsiteX94" fmla="*/ 1775637 w 3519377"/>
              <a:gd name="connsiteY94" fmla="*/ 265814 h 1238749"/>
              <a:gd name="connsiteX95" fmla="*/ 1807535 w 3519377"/>
              <a:gd name="connsiteY95" fmla="*/ 287079 h 1238749"/>
              <a:gd name="connsiteX96" fmla="*/ 1839433 w 3519377"/>
              <a:gd name="connsiteY96" fmla="*/ 297712 h 1238749"/>
              <a:gd name="connsiteX97" fmla="*/ 1860698 w 3519377"/>
              <a:gd name="connsiteY97" fmla="*/ 255182 h 1238749"/>
              <a:gd name="connsiteX98" fmla="*/ 1881963 w 3519377"/>
              <a:gd name="connsiteY98" fmla="*/ 191386 h 1238749"/>
              <a:gd name="connsiteX99" fmla="*/ 1892596 w 3519377"/>
              <a:gd name="connsiteY99" fmla="*/ 255182 h 1238749"/>
              <a:gd name="connsiteX100" fmla="*/ 1913861 w 3519377"/>
              <a:gd name="connsiteY100" fmla="*/ 223284 h 1238749"/>
              <a:gd name="connsiteX101" fmla="*/ 1945758 w 3519377"/>
              <a:gd name="connsiteY101" fmla="*/ 159489 h 1238749"/>
              <a:gd name="connsiteX102" fmla="*/ 1977656 w 3519377"/>
              <a:gd name="connsiteY102" fmla="*/ 85061 h 1238749"/>
              <a:gd name="connsiteX103" fmla="*/ 1998921 w 3519377"/>
              <a:gd name="connsiteY103" fmla="*/ 0 h 1238749"/>
              <a:gd name="connsiteX104" fmla="*/ 2073349 w 3519377"/>
              <a:gd name="connsiteY104" fmla="*/ 85061 h 1238749"/>
              <a:gd name="connsiteX105" fmla="*/ 2083982 w 3519377"/>
              <a:gd name="connsiteY105" fmla="*/ 170121 h 1238749"/>
              <a:gd name="connsiteX106" fmla="*/ 2094614 w 3519377"/>
              <a:gd name="connsiteY106" fmla="*/ 202019 h 1238749"/>
              <a:gd name="connsiteX107" fmla="*/ 2126512 w 3519377"/>
              <a:gd name="connsiteY107" fmla="*/ 191386 h 1238749"/>
              <a:gd name="connsiteX108" fmla="*/ 2158409 w 3519377"/>
              <a:gd name="connsiteY108" fmla="*/ 308344 h 1238749"/>
              <a:gd name="connsiteX109" fmla="*/ 2179675 w 3519377"/>
              <a:gd name="connsiteY109" fmla="*/ 276447 h 1238749"/>
              <a:gd name="connsiteX110" fmla="*/ 2254102 w 3519377"/>
              <a:gd name="connsiteY110" fmla="*/ 372140 h 1238749"/>
              <a:gd name="connsiteX111" fmla="*/ 2307265 w 3519377"/>
              <a:gd name="connsiteY111" fmla="*/ 382772 h 1238749"/>
              <a:gd name="connsiteX112" fmla="*/ 2286000 w 3519377"/>
              <a:gd name="connsiteY112" fmla="*/ 446568 h 1238749"/>
              <a:gd name="connsiteX113" fmla="*/ 2328530 w 3519377"/>
              <a:gd name="connsiteY113" fmla="*/ 425303 h 1238749"/>
              <a:gd name="connsiteX114" fmla="*/ 2317898 w 3519377"/>
              <a:gd name="connsiteY114" fmla="*/ 510363 h 1238749"/>
              <a:gd name="connsiteX115" fmla="*/ 2307265 w 3519377"/>
              <a:gd name="connsiteY115" fmla="*/ 542261 h 1238749"/>
              <a:gd name="connsiteX116" fmla="*/ 2339163 w 3519377"/>
              <a:gd name="connsiteY116" fmla="*/ 531628 h 1238749"/>
              <a:gd name="connsiteX117" fmla="*/ 2349796 w 3519377"/>
              <a:gd name="connsiteY117" fmla="*/ 563526 h 1238749"/>
              <a:gd name="connsiteX118" fmla="*/ 2360428 w 3519377"/>
              <a:gd name="connsiteY118" fmla="*/ 606056 h 1238749"/>
              <a:gd name="connsiteX119" fmla="*/ 2402958 w 3519377"/>
              <a:gd name="connsiteY119" fmla="*/ 616689 h 1238749"/>
              <a:gd name="connsiteX120" fmla="*/ 2413591 w 3519377"/>
              <a:gd name="connsiteY120" fmla="*/ 680484 h 1238749"/>
              <a:gd name="connsiteX121" fmla="*/ 2434856 w 3519377"/>
              <a:gd name="connsiteY121" fmla="*/ 712382 h 1238749"/>
              <a:gd name="connsiteX122" fmla="*/ 2424223 w 3519377"/>
              <a:gd name="connsiteY122" fmla="*/ 754912 h 1238749"/>
              <a:gd name="connsiteX123" fmla="*/ 2445489 w 3519377"/>
              <a:gd name="connsiteY123" fmla="*/ 733647 h 1238749"/>
              <a:gd name="connsiteX124" fmla="*/ 2466754 w 3519377"/>
              <a:gd name="connsiteY124" fmla="*/ 765544 h 1238749"/>
              <a:gd name="connsiteX125" fmla="*/ 2477386 w 3519377"/>
              <a:gd name="connsiteY125" fmla="*/ 818707 h 1238749"/>
              <a:gd name="connsiteX126" fmla="*/ 2498651 w 3519377"/>
              <a:gd name="connsiteY126" fmla="*/ 893135 h 1238749"/>
              <a:gd name="connsiteX127" fmla="*/ 2519916 w 3519377"/>
              <a:gd name="connsiteY127" fmla="*/ 925033 h 1238749"/>
              <a:gd name="connsiteX128" fmla="*/ 2551814 w 3519377"/>
              <a:gd name="connsiteY128" fmla="*/ 999461 h 1238749"/>
              <a:gd name="connsiteX129" fmla="*/ 2573079 w 3519377"/>
              <a:gd name="connsiteY129" fmla="*/ 935665 h 1238749"/>
              <a:gd name="connsiteX130" fmla="*/ 2583712 w 3519377"/>
              <a:gd name="connsiteY130" fmla="*/ 903768 h 1238749"/>
              <a:gd name="connsiteX131" fmla="*/ 2615609 w 3519377"/>
              <a:gd name="connsiteY131" fmla="*/ 978196 h 1238749"/>
              <a:gd name="connsiteX132" fmla="*/ 2626242 w 3519377"/>
              <a:gd name="connsiteY132" fmla="*/ 1010093 h 1238749"/>
              <a:gd name="connsiteX133" fmla="*/ 2636875 w 3519377"/>
              <a:gd name="connsiteY133" fmla="*/ 946298 h 1238749"/>
              <a:gd name="connsiteX134" fmla="*/ 2658140 w 3519377"/>
              <a:gd name="connsiteY134" fmla="*/ 882503 h 1238749"/>
              <a:gd name="connsiteX135" fmla="*/ 2668772 w 3519377"/>
              <a:gd name="connsiteY135" fmla="*/ 850605 h 1238749"/>
              <a:gd name="connsiteX136" fmla="*/ 2679405 w 3519377"/>
              <a:gd name="connsiteY136" fmla="*/ 712382 h 1238749"/>
              <a:gd name="connsiteX137" fmla="*/ 2690037 w 3519377"/>
              <a:gd name="connsiteY137" fmla="*/ 680484 h 1238749"/>
              <a:gd name="connsiteX138" fmla="*/ 2700670 w 3519377"/>
              <a:gd name="connsiteY138" fmla="*/ 595424 h 1238749"/>
              <a:gd name="connsiteX139" fmla="*/ 2711302 w 3519377"/>
              <a:gd name="connsiteY139" fmla="*/ 552893 h 1238749"/>
              <a:gd name="connsiteX140" fmla="*/ 2743200 w 3519377"/>
              <a:gd name="connsiteY140" fmla="*/ 542261 h 1238749"/>
              <a:gd name="connsiteX141" fmla="*/ 2753833 w 3519377"/>
              <a:gd name="connsiteY141" fmla="*/ 446568 h 1238749"/>
              <a:gd name="connsiteX142" fmla="*/ 2785730 w 3519377"/>
              <a:gd name="connsiteY142" fmla="*/ 435935 h 1238749"/>
              <a:gd name="connsiteX143" fmla="*/ 2796363 w 3519377"/>
              <a:gd name="connsiteY143" fmla="*/ 350875 h 1238749"/>
              <a:gd name="connsiteX144" fmla="*/ 2817628 w 3519377"/>
              <a:gd name="connsiteY144" fmla="*/ 382772 h 1238749"/>
              <a:gd name="connsiteX145" fmla="*/ 2838893 w 3519377"/>
              <a:gd name="connsiteY145" fmla="*/ 404038 h 1238749"/>
              <a:gd name="connsiteX146" fmla="*/ 2849526 w 3519377"/>
              <a:gd name="connsiteY146" fmla="*/ 276447 h 1238749"/>
              <a:gd name="connsiteX147" fmla="*/ 2881423 w 3519377"/>
              <a:gd name="connsiteY147" fmla="*/ 308344 h 1238749"/>
              <a:gd name="connsiteX148" fmla="*/ 2902689 w 3519377"/>
              <a:gd name="connsiteY148" fmla="*/ 276447 h 1238749"/>
              <a:gd name="connsiteX149" fmla="*/ 2913321 w 3519377"/>
              <a:gd name="connsiteY149" fmla="*/ 116958 h 1238749"/>
              <a:gd name="connsiteX150" fmla="*/ 2923954 w 3519377"/>
              <a:gd name="connsiteY150" fmla="*/ 74428 h 1238749"/>
              <a:gd name="connsiteX151" fmla="*/ 2955851 w 3519377"/>
              <a:gd name="connsiteY151" fmla="*/ 106326 h 1238749"/>
              <a:gd name="connsiteX152" fmla="*/ 2987749 w 3519377"/>
              <a:gd name="connsiteY152" fmla="*/ 106326 h 1238749"/>
              <a:gd name="connsiteX153" fmla="*/ 2998382 w 3519377"/>
              <a:gd name="connsiteY153" fmla="*/ 31898 h 1238749"/>
              <a:gd name="connsiteX154" fmla="*/ 3009014 w 3519377"/>
              <a:gd name="connsiteY154" fmla="*/ 0 h 1238749"/>
              <a:gd name="connsiteX155" fmla="*/ 3030279 w 3519377"/>
              <a:gd name="connsiteY155" fmla="*/ 31898 h 1238749"/>
              <a:gd name="connsiteX156" fmla="*/ 3019647 w 3519377"/>
              <a:gd name="connsiteY156" fmla="*/ 127591 h 1238749"/>
              <a:gd name="connsiteX157" fmla="*/ 3051544 w 3519377"/>
              <a:gd name="connsiteY157" fmla="*/ 148856 h 1238749"/>
              <a:gd name="connsiteX158" fmla="*/ 3083442 w 3519377"/>
              <a:gd name="connsiteY158" fmla="*/ 138224 h 1238749"/>
              <a:gd name="connsiteX159" fmla="*/ 3104707 w 3519377"/>
              <a:gd name="connsiteY159" fmla="*/ 106326 h 1238749"/>
              <a:gd name="connsiteX160" fmla="*/ 3115340 w 3519377"/>
              <a:gd name="connsiteY160" fmla="*/ 287079 h 1238749"/>
              <a:gd name="connsiteX161" fmla="*/ 3136605 w 3519377"/>
              <a:gd name="connsiteY161" fmla="*/ 255182 h 1238749"/>
              <a:gd name="connsiteX162" fmla="*/ 3168502 w 3519377"/>
              <a:gd name="connsiteY162" fmla="*/ 233917 h 1238749"/>
              <a:gd name="connsiteX163" fmla="*/ 3189768 w 3519377"/>
              <a:gd name="connsiteY163" fmla="*/ 212651 h 1238749"/>
              <a:gd name="connsiteX164" fmla="*/ 3221665 w 3519377"/>
              <a:gd name="connsiteY164" fmla="*/ 329610 h 1238749"/>
              <a:gd name="connsiteX165" fmla="*/ 3253563 w 3519377"/>
              <a:gd name="connsiteY165" fmla="*/ 308344 h 1238749"/>
              <a:gd name="connsiteX166" fmla="*/ 3242930 w 3519377"/>
              <a:gd name="connsiteY166" fmla="*/ 382772 h 1238749"/>
              <a:gd name="connsiteX167" fmla="*/ 3264196 w 3519377"/>
              <a:gd name="connsiteY167" fmla="*/ 404038 h 1238749"/>
              <a:gd name="connsiteX168" fmla="*/ 3274828 w 3519377"/>
              <a:gd name="connsiteY168" fmla="*/ 489098 h 1238749"/>
              <a:gd name="connsiteX169" fmla="*/ 3296093 w 3519377"/>
              <a:gd name="connsiteY169" fmla="*/ 457200 h 1238749"/>
              <a:gd name="connsiteX170" fmla="*/ 3306726 w 3519377"/>
              <a:gd name="connsiteY170" fmla="*/ 499731 h 1238749"/>
              <a:gd name="connsiteX171" fmla="*/ 3317358 w 3519377"/>
              <a:gd name="connsiteY171" fmla="*/ 531628 h 1238749"/>
              <a:gd name="connsiteX172" fmla="*/ 3349256 w 3519377"/>
              <a:gd name="connsiteY172" fmla="*/ 499731 h 1238749"/>
              <a:gd name="connsiteX173" fmla="*/ 3359889 w 3519377"/>
              <a:gd name="connsiteY173" fmla="*/ 531628 h 1238749"/>
              <a:gd name="connsiteX174" fmla="*/ 3370521 w 3519377"/>
              <a:gd name="connsiteY174" fmla="*/ 659219 h 1238749"/>
              <a:gd name="connsiteX175" fmla="*/ 3402419 w 3519377"/>
              <a:gd name="connsiteY175" fmla="*/ 637954 h 1238749"/>
              <a:gd name="connsiteX176" fmla="*/ 3434316 w 3519377"/>
              <a:gd name="connsiteY176" fmla="*/ 606056 h 1238749"/>
              <a:gd name="connsiteX177" fmla="*/ 3444949 w 3519377"/>
              <a:gd name="connsiteY177" fmla="*/ 637954 h 1238749"/>
              <a:gd name="connsiteX178" fmla="*/ 3476847 w 3519377"/>
              <a:gd name="connsiteY178" fmla="*/ 627321 h 1238749"/>
              <a:gd name="connsiteX179" fmla="*/ 3487479 w 3519377"/>
              <a:gd name="connsiteY179" fmla="*/ 659219 h 1238749"/>
              <a:gd name="connsiteX180" fmla="*/ 3498112 w 3519377"/>
              <a:gd name="connsiteY180" fmla="*/ 712382 h 1238749"/>
              <a:gd name="connsiteX181" fmla="*/ 3519377 w 3519377"/>
              <a:gd name="connsiteY181" fmla="*/ 701749 h 1238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3519377" h="1238749">
                <a:moveTo>
                  <a:pt x="0" y="1041991"/>
                </a:moveTo>
                <a:cubicBezTo>
                  <a:pt x="7088" y="1031358"/>
                  <a:pt x="16778" y="1022058"/>
                  <a:pt x="21265" y="1010093"/>
                </a:cubicBezTo>
                <a:cubicBezTo>
                  <a:pt x="39379" y="961790"/>
                  <a:pt x="22907" y="929958"/>
                  <a:pt x="42530" y="988828"/>
                </a:cubicBezTo>
                <a:lnTo>
                  <a:pt x="63796" y="925033"/>
                </a:lnTo>
                <a:cubicBezTo>
                  <a:pt x="67340" y="914400"/>
                  <a:pt x="72230" y="904125"/>
                  <a:pt x="74428" y="893135"/>
                </a:cubicBezTo>
                <a:lnTo>
                  <a:pt x="85061" y="839972"/>
                </a:lnTo>
                <a:cubicBezTo>
                  <a:pt x="95693" y="847061"/>
                  <a:pt x="110618" y="872333"/>
                  <a:pt x="116958" y="861238"/>
                </a:cubicBezTo>
                <a:cubicBezTo>
                  <a:pt x="159647" y="786531"/>
                  <a:pt x="95230" y="733182"/>
                  <a:pt x="148856" y="786810"/>
                </a:cubicBezTo>
                <a:cubicBezTo>
                  <a:pt x="184034" y="681279"/>
                  <a:pt x="125013" y="842486"/>
                  <a:pt x="191386" y="723014"/>
                </a:cubicBezTo>
                <a:cubicBezTo>
                  <a:pt x="202272" y="703419"/>
                  <a:pt x="205563" y="680484"/>
                  <a:pt x="212651" y="659219"/>
                </a:cubicBezTo>
                <a:lnTo>
                  <a:pt x="223284" y="627321"/>
                </a:lnTo>
                <a:cubicBezTo>
                  <a:pt x="226828" y="637954"/>
                  <a:pt x="223891" y="664231"/>
                  <a:pt x="233916" y="659219"/>
                </a:cubicBezTo>
                <a:cubicBezTo>
                  <a:pt x="246986" y="652684"/>
                  <a:pt x="240534" y="630740"/>
                  <a:pt x="244549" y="616689"/>
                </a:cubicBezTo>
                <a:cubicBezTo>
                  <a:pt x="247628" y="605912"/>
                  <a:pt x="251638" y="595424"/>
                  <a:pt x="255182" y="584791"/>
                </a:cubicBezTo>
                <a:cubicBezTo>
                  <a:pt x="262270" y="595424"/>
                  <a:pt x="263916" y="614183"/>
                  <a:pt x="276447" y="616689"/>
                </a:cubicBezTo>
                <a:cubicBezTo>
                  <a:pt x="309034" y="623207"/>
                  <a:pt x="311877" y="577726"/>
                  <a:pt x="318977" y="563526"/>
                </a:cubicBezTo>
                <a:cubicBezTo>
                  <a:pt x="324692" y="552096"/>
                  <a:pt x="333154" y="542261"/>
                  <a:pt x="340242" y="531628"/>
                </a:cubicBezTo>
                <a:cubicBezTo>
                  <a:pt x="350875" y="535172"/>
                  <a:pt x="364215" y="534336"/>
                  <a:pt x="372140" y="542261"/>
                </a:cubicBezTo>
                <a:cubicBezTo>
                  <a:pt x="404421" y="574542"/>
                  <a:pt x="353370" y="593759"/>
                  <a:pt x="414670" y="552893"/>
                </a:cubicBezTo>
                <a:cubicBezTo>
                  <a:pt x="418214" y="535172"/>
                  <a:pt x="412523" y="512510"/>
                  <a:pt x="425302" y="499731"/>
                </a:cubicBezTo>
                <a:cubicBezTo>
                  <a:pt x="433227" y="491806"/>
                  <a:pt x="433737" y="520638"/>
                  <a:pt x="435935" y="531628"/>
                </a:cubicBezTo>
                <a:cubicBezTo>
                  <a:pt x="440850" y="556203"/>
                  <a:pt x="443024" y="581247"/>
                  <a:pt x="446568" y="606056"/>
                </a:cubicBezTo>
                <a:cubicBezTo>
                  <a:pt x="450112" y="595423"/>
                  <a:pt x="445992" y="574158"/>
                  <a:pt x="457200" y="574158"/>
                </a:cubicBezTo>
                <a:cubicBezTo>
                  <a:pt x="468408" y="574158"/>
                  <a:pt x="456625" y="606056"/>
                  <a:pt x="467833" y="606056"/>
                </a:cubicBezTo>
                <a:cubicBezTo>
                  <a:pt x="479041" y="606056"/>
                  <a:pt x="474921" y="584791"/>
                  <a:pt x="478465" y="574158"/>
                </a:cubicBezTo>
                <a:cubicBezTo>
                  <a:pt x="482009" y="584791"/>
                  <a:pt x="477890" y="606056"/>
                  <a:pt x="489098" y="606056"/>
                </a:cubicBezTo>
                <a:cubicBezTo>
                  <a:pt x="500306" y="606056"/>
                  <a:pt x="488522" y="574158"/>
                  <a:pt x="499730" y="574158"/>
                </a:cubicBezTo>
                <a:cubicBezTo>
                  <a:pt x="512509" y="574158"/>
                  <a:pt x="513907" y="595423"/>
                  <a:pt x="520996" y="606056"/>
                </a:cubicBezTo>
                <a:cubicBezTo>
                  <a:pt x="528084" y="627321"/>
                  <a:pt x="535173" y="691116"/>
                  <a:pt x="542261" y="669851"/>
                </a:cubicBezTo>
                <a:lnTo>
                  <a:pt x="563526" y="606056"/>
                </a:lnTo>
                <a:cubicBezTo>
                  <a:pt x="567070" y="616689"/>
                  <a:pt x="572153" y="626927"/>
                  <a:pt x="574158" y="637954"/>
                </a:cubicBezTo>
                <a:cubicBezTo>
                  <a:pt x="579269" y="666067"/>
                  <a:pt x="567646" y="700155"/>
                  <a:pt x="584791" y="723014"/>
                </a:cubicBezTo>
                <a:cubicBezTo>
                  <a:pt x="594301" y="735694"/>
                  <a:pt x="599812" y="695052"/>
                  <a:pt x="606056" y="680484"/>
                </a:cubicBezTo>
                <a:cubicBezTo>
                  <a:pt x="615210" y="659125"/>
                  <a:pt x="621924" y="627644"/>
                  <a:pt x="627321" y="606056"/>
                </a:cubicBezTo>
                <a:lnTo>
                  <a:pt x="648586" y="669851"/>
                </a:lnTo>
                <a:lnTo>
                  <a:pt x="659219" y="701749"/>
                </a:lnTo>
                <a:cubicBezTo>
                  <a:pt x="666307" y="691116"/>
                  <a:pt x="675997" y="681816"/>
                  <a:pt x="680484" y="669851"/>
                </a:cubicBezTo>
                <a:cubicBezTo>
                  <a:pt x="681887" y="666109"/>
                  <a:pt x="692488" y="596367"/>
                  <a:pt x="701749" y="584791"/>
                </a:cubicBezTo>
                <a:cubicBezTo>
                  <a:pt x="709732" y="574812"/>
                  <a:pt x="723014" y="570614"/>
                  <a:pt x="733647" y="563526"/>
                </a:cubicBezTo>
                <a:cubicBezTo>
                  <a:pt x="737191" y="552893"/>
                  <a:pt x="741200" y="542405"/>
                  <a:pt x="744279" y="531628"/>
                </a:cubicBezTo>
                <a:cubicBezTo>
                  <a:pt x="770981" y="438172"/>
                  <a:pt x="740052" y="533681"/>
                  <a:pt x="765544" y="457200"/>
                </a:cubicBezTo>
                <a:cubicBezTo>
                  <a:pt x="769088" y="425302"/>
                  <a:pt x="760254" y="389372"/>
                  <a:pt x="776177" y="361507"/>
                </a:cubicBezTo>
                <a:cubicBezTo>
                  <a:pt x="782517" y="350412"/>
                  <a:pt x="800092" y="372793"/>
                  <a:pt x="808075" y="382772"/>
                </a:cubicBezTo>
                <a:cubicBezTo>
                  <a:pt x="815076" y="391524"/>
                  <a:pt x="815163" y="404037"/>
                  <a:pt x="818707" y="414670"/>
                </a:cubicBezTo>
                <a:cubicBezTo>
                  <a:pt x="832884" y="386317"/>
                  <a:pt x="856025" y="360879"/>
                  <a:pt x="861237" y="329610"/>
                </a:cubicBezTo>
                <a:cubicBezTo>
                  <a:pt x="873713" y="254759"/>
                  <a:pt x="865053" y="286266"/>
                  <a:pt x="882502" y="233917"/>
                </a:cubicBezTo>
                <a:cubicBezTo>
                  <a:pt x="886046" y="244549"/>
                  <a:pt x="881927" y="265814"/>
                  <a:pt x="893135" y="265814"/>
                </a:cubicBezTo>
                <a:cubicBezTo>
                  <a:pt x="904343" y="265814"/>
                  <a:pt x="901050" y="244790"/>
                  <a:pt x="903768" y="233917"/>
                </a:cubicBezTo>
                <a:cubicBezTo>
                  <a:pt x="908151" y="216385"/>
                  <a:pt x="910856" y="198475"/>
                  <a:pt x="914400" y="180754"/>
                </a:cubicBezTo>
                <a:cubicBezTo>
                  <a:pt x="921488" y="191386"/>
                  <a:pt x="923800" y="207905"/>
                  <a:pt x="935665" y="212651"/>
                </a:cubicBezTo>
                <a:cubicBezTo>
                  <a:pt x="981754" y="231086"/>
                  <a:pt x="970127" y="156925"/>
                  <a:pt x="978196" y="148856"/>
                </a:cubicBezTo>
                <a:cubicBezTo>
                  <a:pt x="994046" y="133006"/>
                  <a:pt x="1041991" y="127591"/>
                  <a:pt x="1041991" y="127591"/>
                </a:cubicBezTo>
                <a:cubicBezTo>
                  <a:pt x="1052624" y="134679"/>
                  <a:pt x="1068699" y="137179"/>
                  <a:pt x="1073889" y="148856"/>
                </a:cubicBezTo>
                <a:cubicBezTo>
                  <a:pt x="1084067" y="171757"/>
                  <a:pt x="1079606" y="198709"/>
                  <a:pt x="1084521" y="223284"/>
                </a:cubicBezTo>
                <a:cubicBezTo>
                  <a:pt x="1086719" y="234274"/>
                  <a:pt x="1091610" y="244549"/>
                  <a:pt x="1095154" y="255182"/>
                </a:cubicBezTo>
                <a:cubicBezTo>
                  <a:pt x="1102242" y="340242"/>
                  <a:pt x="1069072" y="581383"/>
                  <a:pt x="1116419" y="510363"/>
                </a:cubicBezTo>
                <a:lnTo>
                  <a:pt x="1158949" y="446568"/>
                </a:lnTo>
                <a:cubicBezTo>
                  <a:pt x="1162493" y="489098"/>
                  <a:pt x="1154997" y="534050"/>
                  <a:pt x="1169582" y="574158"/>
                </a:cubicBezTo>
                <a:cubicBezTo>
                  <a:pt x="1173412" y="584691"/>
                  <a:pt x="1191869" y="557760"/>
                  <a:pt x="1201479" y="563526"/>
                </a:cubicBezTo>
                <a:cubicBezTo>
                  <a:pt x="1215070" y="571681"/>
                  <a:pt x="1215656" y="591879"/>
                  <a:pt x="1222744" y="606056"/>
                </a:cubicBezTo>
                <a:cubicBezTo>
                  <a:pt x="1226288" y="652130"/>
                  <a:pt x="1227645" y="698425"/>
                  <a:pt x="1233377" y="744279"/>
                </a:cubicBezTo>
                <a:cubicBezTo>
                  <a:pt x="1234767" y="755400"/>
                  <a:pt x="1233603" y="772015"/>
                  <a:pt x="1244009" y="776177"/>
                </a:cubicBezTo>
                <a:cubicBezTo>
                  <a:pt x="1257577" y="781604"/>
                  <a:pt x="1272363" y="769088"/>
                  <a:pt x="1286540" y="765544"/>
                </a:cubicBezTo>
                <a:cubicBezTo>
                  <a:pt x="1290084" y="779721"/>
                  <a:pt x="1294306" y="793746"/>
                  <a:pt x="1297172" y="808075"/>
                </a:cubicBezTo>
                <a:cubicBezTo>
                  <a:pt x="1301400" y="829215"/>
                  <a:pt x="1303949" y="850659"/>
                  <a:pt x="1307805" y="871870"/>
                </a:cubicBezTo>
                <a:cubicBezTo>
                  <a:pt x="1311038" y="889650"/>
                  <a:pt x="1314893" y="907312"/>
                  <a:pt x="1318437" y="925033"/>
                </a:cubicBezTo>
                <a:cubicBezTo>
                  <a:pt x="1305087" y="978436"/>
                  <a:pt x="1293942" y="972184"/>
                  <a:pt x="1339702" y="956931"/>
                </a:cubicBezTo>
                <a:cubicBezTo>
                  <a:pt x="1329070" y="971108"/>
                  <a:pt x="1318105" y="985041"/>
                  <a:pt x="1307805" y="999461"/>
                </a:cubicBezTo>
                <a:cubicBezTo>
                  <a:pt x="1300378" y="1009859"/>
                  <a:pt x="1284034" y="1018828"/>
                  <a:pt x="1286540" y="1031358"/>
                </a:cubicBezTo>
                <a:cubicBezTo>
                  <a:pt x="1291103" y="1054175"/>
                  <a:pt x="1365827" y="1062102"/>
                  <a:pt x="1371600" y="1063256"/>
                </a:cubicBezTo>
                <a:cubicBezTo>
                  <a:pt x="1368056" y="1077433"/>
                  <a:pt x="1367503" y="1092716"/>
                  <a:pt x="1360968" y="1105786"/>
                </a:cubicBezTo>
                <a:cubicBezTo>
                  <a:pt x="1356485" y="1114752"/>
                  <a:pt x="1339702" y="1117026"/>
                  <a:pt x="1339702" y="1127051"/>
                </a:cubicBezTo>
                <a:cubicBezTo>
                  <a:pt x="1339702" y="1146512"/>
                  <a:pt x="1384092" y="1156025"/>
                  <a:pt x="1392865" y="1158949"/>
                </a:cubicBezTo>
                <a:cubicBezTo>
                  <a:pt x="1389321" y="1169582"/>
                  <a:pt x="1378071" y="1180441"/>
                  <a:pt x="1382233" y="1190847"/>
                </a:cubicBezTo>
                <a:cubicBezTo>
                  <a:pt x="1401394" y="1238749"/>
                  <a:pt x="1421629" y="1204613"/>
                  <a:pt x="1435396" y="1190847"/>
                </a:cubicBezTo>
                <a:cubicBezTo>
                  <a:pt x="1438940" y="1169582"/>
                  <a:pt x="1441800" y="1148191"/>
                  <a:pt x="1446028" y="1127051"/>
                </a:cubicBezTo>
                <a:cubicBezTo>
                  <a:pt x="1448894" y="1112722"/>
                  <a:pt x="1453795" y="1098850"/>
                  <a:pt x="1456661" y="1084521"/>
                </a:cubicBezTo>
                <a:cubicBezTo>
                  <a:pt x="1460889" y="1063381"/>
                  <a:pt x="1456597" y="1039444"/>
                  <a:pt x="1467293" y="1020726"/>
                </a:cubicBezTo>
                <a:cubicBezTo>
                  <a:pt x="1472854" y="1010995"/>
                  <a:pt x="1488558" y="1013637"/>
                  <a:pt x="1499191" y="1010093"/>
                </a:cubicBezTo>
                <a:cubicBezTo>
                  <a:pt x="1502735" y="995916"/>
                  <a:pt x="1506653" y="981828"/>
                  <a:pt x="1509823" y="967563"/>
                </a:cubicBezTo>
                <a:cubicBezTo>
                  <a:pt x="1520787" y="918224"/>
                  <a:pt x="1518122" y="917254"/>
                  <a:pt x="1531089" y="871870"/>
                </a:cubicBezTo>
                <a:cubicBezTo>
                  <a:pt x="1534168" y="861093"/>
                  <a:pt x="1538177" y="850605"/>
                  <a:pt x="1541721" y="839972"/>
                </a:cubicBezTo>
                <a:cubicBezTo>
                  <a:pt x="1582280" y="880533"/>
                  <a:pt x="1552354" y="857900"/>
                  <a:pt x="1552354" y="818707"/>
                </a:cubicBezTo>
                <a:cubicBezTo>
                  <a:pt x="1552354" y="804094"/>
                  <a:pt x="1558787" y="790174"/>
                  <a:pt x="1562986" y="776177"/>
                </a:cubicBezTo>
                <a:cubicBezTo>
                  <a:pt x="1569427" y="754707"/>
                  <a:pt x="1584251" y="712382"/>
                  <a:pt x="1584251" y="712382"/>
                </a:cubicBezTo>
                <a:cubicBezTo>
                  <a:pt x="1605516" y="715926"/>
                  <a:pt x="1627318" y="728937"/>
                  <a:pt x="1648047" y="723014"/>
                </a:cubicBezTo>
                <a:cubicBezTo>
                  <a:pt x="1658823" y="719935"/>
                  <a:pt x="1656837" y="702172"/>
                  <a:pt x="1658679" y="691117"/>
                </a:cubicBezTo>
                <a:cubicBezTo>
                  <a:pt x="1663955" y="659460"/>
                  <a:pt x="1665768" y="627322"/>
                  <a:pt x="1669312" y="595424"/>
                </a:cubicBezTo>
                <a:cubicBezTo>
                  <a:pt x="1679944" y="602512"/>
                  <a:pt x="1688430" y="616689"/>
                  <a:pt x="1701209" y="616689"/>
                </a:cubicBezTo>
                <a:cubicBezTo>
                  <a:pt x="1711234" y="616689"/>
                  <a:pt x="1720733" y="605296"/>
                  <a:pt x="1722475" y="595424"/>
                </a:cubicBezTo>
                <a:cubicBezTo>
                  <a:pt x="1731735" y="542954"/>
                  <a:pt x="1729563" y="489098"/>
                  <a:pt x="1733107" y="435935"/>
                </a:cubicBezTo>
                <a:cubicBezTo>
                  <a:pt x="1721081" y="417896"/>
                  <a:pt x="1688908" y="386683"/>
                  <a:pt x="1722475" y="361507"/>
                </a:cubicBezTo>
                <a:cubicBezTo>
                  <a:pt x="1731441" y="354782"/>
                  <a:pt x="1743740" y="368596"/>
                  <a:pt x="1754372" y="372140"/>
                </a:cubicBezTo>
                <a:cubicBezTo>
                  <a:pt x="1765123" y="356013"/>
                  <a:pt x="1786270" y="330353"/>
                  <a:pt x="1786270" y="308344"/>
                </a:cubicBezTo>
                <a:cubicBezTo>
                  <a:pt x="1786270" y="293731"/>
                  <a:pt x="1765304" y="276147"/>
                  <a:pt x="1775637" y="265814"/>
                </a:cubicBezTo>
                <a:cubicBezTo>
                  <a:pt x="1784673" y="256778"/>
                  <a:pt x="1796105" y="281364"/>
                  <a:pt x="1807535" y="287079"/>
                </a:cubicBezTo>
                <a:cubicBezTo>
                  <a:pt x="1817560" y="292091"/>
                  <a:pt x="1828800" y="294168"/>
                  <a:pt x="1839433" y="297712"/>
                </a:cubicBezTo>
                <a:cubicBezTo>
                  <a:pt x="1846521" y="283535"/>
                  <a:pt x="1854812" y="269898"/>
                  <a:pt x="1860698" y="255182"/>
                </a:cubicBezTo>
                <a:cubicBezTo>
                  <a:pt x="1869023" y="234370"/>
                  <a:pt x="1881963" y="191386"/>
                  <a:pt x="1881963" y="191386"/>
                </a:cubicBezTo>
                <a:cubicBezTo>
                  <a:pt x="1885507" y="212651"/>
                  <a:pt x="1877352" y="239938"/>
                  <a:pt x="1892596" y="255182"/>
                </a:cubicBezTo>
                <a:cubicBezTo>
                  <a:pt x="1901632" y="264218"/>
                  <a:pt x="1908146" y="234714"/>
                  <a:pt x="1913861" y="223284"/>
                </a:cubicBezTo>
                <a:cubicBezTo>
                  <a:pt x="1957878" y="135248"/>
                  <a:pt x="1884819" y="250896"/>
                  <a:pt x="1945758" y="159489"/>
                </a:cubicBezTo>
                <a:cubicBezTo>
                  <a:pt x="1967888" y="70973"/>
                  <a:pt x="1940942" y="158488"/>
                  <a:pt x="1977656" y="85061"/>
                </a:cubicBezTo>
                <a:cubicBezTo>
                  <a:pt x="1988556" y="63262"/>
                  <a:pt x="1994876" y="20225"/>
                  <a:pt x="1998921" y="0"/>
                </a:cubicBezTo>
                <a:cubicBezTo>
                  <a:pt x="2048539" y="74429"/>
                  <a:pt x="2020186" y="49619"/>
                  <a:pt x="2073349" y="85061"/>
                </a:cubicBezTo>
                <a:cubicBezTo>
                  <a:pt x="2076893" y="113414"/>
                  <a:pt x="2078871" y="142008"/>
                  <a:pt x="2083982" y="170121"/>
                </a:cubicBezTo>
                <a:cubicBezTo>
                  <a:pt x="2085987" y="181148"/>
                  <a:pt x="2084589" y="197007"/>
                  <a:pt x="2094614" y="202019"/>
                </a:cubicBezTo>
                <a:cubicBezTo>
                  <a:pt x="2104639" y="207031"/>
                  <a:pt x="2115879" y="194930"/>
                  <a:pt x="2126512" y="191386"/>
                </a:cubicBezTo>
                <a:cubicBezTo>
                  <a:pt x="2181301" y="109203"/>
                  <a:pt x="2123780" y="181372"/>
                  <a:pt x="2158409" y="308344"/>
                </a:cubicBezTo>
                <a:cubicBezTo>
                  <a:pt x="2161771" y="320672"/>
                  <a:pt x="2172586" y="287079"/>
                  <a:pt x="2179675" y="276447"/>
                </a:cubicBezTo>
                <a:cubicBezTo>
                  <a:pt x="2204484" y="400493"/>
                  <a:pt x="2165498" y="389860"/>
                  <a:pt x="2254102" y="372140"/>
                </a:cubicBezTo>
                <a:cubicBezTo>
                  <a:pt x="2268278" y="362689"/>
                  <a:pt x="2307265" y="321340"/>
                  <a:pt x="2307265" y="382772"/>
                </a:cubicBezTo>
                <a:cubicBezTo>
                  <a:pt x="2307265" y="405188"/>
                  <a:pt x="2265951" y="456593"/>
                  <a:pt x="2286000" y="446568"/>
                </a:cubicBezTo>
                <a:lnTo>
                  <a:pt x="2328530" y="425303"/>
                </a:lnTo>
                <a:cubicBezTo>
                  <a:pt x="2324986" y="453656"/>
                  <a:pt x="2323009" y="482250"/>
                  <a:pt x="2317898" y="510363"/>
                </a:cubicBezTo>
                <a:cubicBezTo>
                  <a:pt x="2315893" y="521390"/>
                  <a:pt x="2299340" y="534336"/>
                  <a:pt x="2307265" y="542261"/>
                </a:cubicBezTo>
                <a:cubicBezTo>
                  <a:pt x="2315190" y="550186"/>
                  <a:pt x="2328530" y="535172"/>
                  <a:pt x="2339163" y="531628"/>
                </a:cubicBezTo>
                <a:cubicBezTo>
                  <a:pt x="2342707" y="542261"/>
                  <a:pt x="2346717" y="552749"/>
                  <a:pt x="2349796" y="563526"/>
                </a:cubicBezTo>
                <a:cubicBezTo>
                  <a:pt x="2353810" y="577577"/>
                  <a:pt x="2350095" y="595723"/>
                  <a:pt x="2360428" y="606056"/>
                </a:cubicBezTo>
                <a:cubicBezTo>
                  <a:pt x="2370761" y="616389"/>
                  <a:pt x="2388781" y="613145"/>
                  <a:pt x="2402958" y="616689"/>
                </a:cubicBezTo>
                <a:cubicBezTo>
                  <a:pt x="2406502" y="637954"/>
                  <a:pt x="2406774" y="660032"/>
                  <a:pt x="2413591" y="680484"/>
                </a:cubicBezTo>
                <a:cubicBezTo>
                  <a:pt x="2417632" y="692607"/>
                  <a:pt x="2433049" y="699732"/>
                  <a:pt x="2434856" y="712382"/>
                </a:cubicBezTo>
                <a:cubicBezTo>
                  <a:pt x="2436922" y="726848"/>
                  <a:pt x="2417688" y="741842"/>
                  <a:pt x="2424223" y="754912"/>
                </a:cubicBezTo>
                <a:cubicBezTo>
                  <a:pt x="2428706" y="763878"/>
                  <a:pt x="2438400" y="740735"/>
                  <a:pt x="2445489" y="733647"/>
                </a:cubicBezTo>
                <a:cubicBezTo>
                  <a:pt x="2452577" y="744279"/>
                  <a:pt x="2462267" y="753579"/>
                  <a:pt x="2466754" y="765544"/>
                </a:cubicBezTo>
                <a:cubicBezTo>
                  <a:pt x="2473099" y="782465"/>
                  <a:pt x="2473003" y="801175"/>
                  <a:pt x="2477386" y="818707"/>
                </a:cubicBezTo>
                <a:cubicBezTo>
                  <a:pt x="2483644" y="843739"/>
                  <a:pt x="2489068" y="869178"/>
                  <a:pt x="2498651" y="893135"/>
                </a:cubicBezTo>
                <a:cubicBezTo>
                  <a:pt x="2503397" y="905000"/>
                  <a:pt x="2513576" y="913938"/>
                  <a:pt x="2519916" y="925033"/>
                </a:cubicBezTo>
                <a:cubicBezTo>
                  <a:pt x="2540941" y="961826"/>
                  <a:pt x="2539885" y="963671"/>
                  <a:pt x="2551814" y="999461"/>
                </a:cubicBezTo>
                <a:lnTo>
                  <a:pt x="2573079" y="935665"/>
                </a:lnTo>
                <a:lnTo>
                  <a:pt x="2583712" y="903768"/>
                </a:lnTo>
                <a:cubicBezTo>
                  <a:pt x="2594344" y="928577"/>
                  <a:pt x="2605585" y="953135"/>
                  <a:pt x="2615609" y="978196"/>
                </a:cubicBezTo>
                <a:cubicBezTo>
                  <a:pt x="2619771" y="988602"/>
                  <a:pt x="2620025" y="1019418"/>
                  <a:pt x="2626242" y="1010093"/>
                </a:cubicBezTo>
                <a:cubicBezTo>
                  <a:pt x="2638201" y="992156"/>
                  <a:pt x="2631646" y="967213"/>
                  <a:pt x="2636875" y="946298"/>
                </a:cubicBezTo>
                <a:cubicBezTo>
                  <a:pt x="2642312" y="924552"/>
                  <a:pt x="2651052" y="903768"/>
                  <a:pt x="2658140" y="882503"/>
                </a:cubicBezTo>
                <a:lnTo>
                  <a:pt x="2668772" y="850605"/>
                </a:lnTo>
                <a:cubicBezTo>
                  <a:pt x="2672316" y="804531"/>
                  <a:pt x="2673673" y="758236"/>
                  <a:pt x="2679405" y="712382"/>
                </a:cubicBezTo>
                <a:cubicBezTo>
                  <a:pt x="2680795" y="701261"/>
                  <a:pt x="2688032" y="691511"/>
                  <a:pt x="2690037" y="680484"/>
                </a:cubicBezTo>
                <a:cubicBezTo>
                  <a:pt x="2695148" y="652371"/>
                  <a:pt x="2697126" y="623777"/>
                  <a:pt x="2700670" y="595424"/>
                </a:cubicBezTo>
                <a:cubicBezTo>
                  <a:pt x="2748523" y="667202"/>
                  <a:pt x="2698862" y="602652"/>
                  <a:pt x="2711302" y="552893"/>
                </a:cubicBezTo>
                <a:cubicBezTo>
                  <a:pt x="2714020" y="542020"/>
                  <a:pt x="2732567" y="545805"/>
                  <a:pt x="2743200" y="542261"/>
                </a:cubicBezTo>
                <a:cubicBezTo>
                  <a:pt x="2746744" y="510363"/>
                  <a:pt x="2741914" y="476367"/>
                  <a:pt x="2753833" y="446568"/>
                </a:cubicBezTo>
                <a:cubicBezTo>
                  <a:pt x="2757995" y="436162"/>
                  <a:pt x="2781178" y="446177"/>
                  <a:pt x="2785730" y="435935"/>
                </a:cubicBezTo>
                <a:cubicBezTo>
                  <a:pt x="2797335" y="409824"/>
                  <a:pt x="2792819" y="379228"/>
                  <a:pt x="2796363" y="350875"/>
                </a:cubicBezTo>
                <a:cubicBezTo>
                  <a:pt x="2803451" y="361507"/>
                  <a:pt x="2809645" y="372794"/>
                  <a:pt x="2817628" y="382772"/>
                </a:cubicBezTo>
                <a:cubicBezTo>
                  <a:pt x="2823890" y="390600"/>
                  <a:pt x="2836012" y="413640"/>
                  <a:pt x="2838893" y="404038"/>
                </a:cubicBezTo>
                <a:cubicBezTo>
                  <a:pt x="2851157" y="363160"/>
                  <a:pt x="2845982" y="318977"/>
                  <a:pt x="2849526" y="276447"/>
                </a:cubicBezTo>
                <a:cubicBezTo>
                  <a:pt x="2860158" y="287079"/>
                  <a:pt x="2866387" y="308344"/>
                  <a:pt x="2881423" y="308344"/>
                </a:cubicBezTo>
                <a:cubicBezTo>
                  <a:pt x="2894202" y="308344"/>
                  <a:pt x="2900588" y="289052"/>
                  <a:pt x="2902689" y="276447"/>
                </a:cubicBezTo>
                <a:cubicBezTo>
                  <a:pt x="2911448" y="223891"/>
                  <a:pt x="2907743" y="169946"/>
                  <a:pt x="2913321" y="116958"/>
                </a:cubicBezTo>
                <a:cubicBezTo>
                  <a:pt x="2914851" y="102425"/>
                  <a:pt x="2920410" y="88605"/>
                  <a:pt x="2923954" y="74428"/>
                </a:cubicBezTo>
                <a:cubicBezTo>
                  <a:pt x="2934586" y="85061"/>
                  <a:pt x="2947510" y="93815"/>
                  <a:pt x="2955851" y="106326"/>
                </a:cubicBezTo>
                <a:cubicBezTo>
                  <a:pt x="2977862" y="139342"/>
                  <a:pt x="2951902" y="160097"/>
                  <a:pt x="2987749" y="106326"/>
                </a:cubicBezTo>
                <a:cubicBezTo>
                  <a:pt x="2991293" y="81517"/>
                  <a:pt x="2993467" y="56473"/>
                  <a:pt x="2998382" y="31898"/>
                </a:cubicBezTo>
                <a:cubicBezTo>
                  <a:pt x="3000580" y="20908"/>
                  <a:pt x="2997806" y="0"/>
                  <a:pt x="3009014" y="0"/>
                </a:cubicBezTo>
                <a:cubicBezTo>
                  <a:pt x="3021793" y="0"/>
                  <a:pt x="3023191" y="21265"/>
                  <a:pt x="3030279" y="31898"/>
                </a:cubicBezTo>
                <a:cubicBezTo>
                  <a:pt x="3020063" y="62547"/>
                  <a:pt x="2994629" y="96318"/>
                  <a:pt x="3019647" y="127591"/>
                </a:cubicBezTo>
                <a:cubicBezTo>
                  <a:pt x="3027630" y="137569"/>
                  <a:pt x="3040912" y="141768"/>
                  <a:pt x="3051544" y="148856"/>
                </a:cubicBezTo>
                <a:cubicBezTo>
                  <a:pt x="3062177" y="145312"/>
                  <a:pt x="3074690" y="145225"/>
                  <a:pt x="3083442" y="138224"/>
                </a:cubicBezTo>
                <a:cubicBezTo>
                  <a:pt x="3093421" y="130241"/>
                  <a:pt x="3102029" y="93831"/>
                  <a:pt x="3104707" y="106326"/>
                </a:cubicBezTo>
                <a:cubicBezTo>
                  <a:pt x="3117353" y="165341"/>
                  <a:pt x="3111796" y="226828"/>
                  <a:pt x="3115340" y="287079"/>
                </a:cubicBezTo>
                <a:cubicBezTo>
                  <a:pt x="3122428" y="276447"/>
                  <a:pt x="3127569" y="264218"/>
                  <a:pt x="3136605" y="255182"/>
                </a:cubicBezTo>
                <a:cubicBezTo>
                  <a:pt x="3145641" y="246146"/>
                  <a:pt x="3158524" y="241900"/>
                  <a:pt x="3168502" y="233917"/>
                </a:cubicBezTo>
                <a:cubicBezTo>
                  <a:pt x="3176330" y="227654"/>
                  <a:pt x="3182679" y="219740"/>
                  <a:pt x="3189768" y="212651"/>
                </a:cubicBezTo>
                <a:cubicBezTo>
                  <a:pt x="3207650" y="463010"/>
                  <a:pt x="3171178" y="380097"/>
                  <a:pt x="3221665" y="329610"/>
                </a:cubicBezTo>
                <a:cubicBezTo>
                  <a:pt x="3230701" y="320574"/>
                  <a:pt x="3242930" y="315433"/>
                  <a:pt x="3253563" y="308344"/>
                </a:cubicBezTo>
                <a:cubicBezTo>
                  <a:pt x="3250019" y="333153"/>
                  <a:pt x="3240162" y="357864"/>
                  <a:pt x="3242930" y="382772"/>
                </a:cubicBezTo>
                <a:cubicBezTo>
                  <a:pt x="3244037" y="392736"/>
                  <a:pt x="3261315" y="394436"/>
                  <a:pt x="3264196" y="404038"/>
                </a:cubicBezTo>
                <a:cubicBezTo>
                  <a:pt x="3272407" y="431407"/>
                  <a:pt x="3271284" y="460745"/>
                  <a:pt x="3274828" y="489098"/>
                </a:cubicBezTo>
                <a:cubicBezTo>
                  <a:pt x="3281916" y="478465"/>
                  <a:pt x="3283970" y="453159"/>
                  <a:pt x="3296093" y="457200"/>
                </a:cubicBezTo>
                <a:cubicBezTo>
                  <a:pt x="3309956" y="461821"/>
                  <a:pt x="3302711" y="485680"/>
                  <a:pt x="3306726" y="499731"/>
                </a:cubicBezTo>
                <a:cubicBezTo>
                  <a:pt x="3309805" y="510507"/>
                  <a:pt x="3313814" y="520996"/>
                  <a:pt x="3317358" y="531628"/>
                </a:cubicBezTo>
                <a:cubicBezTo>
                  <a:pt x="3327991" y="520996"/>
                  <a:pt x="3334219" y="499731"/>
                  <a:pt x="3349256" y="499731"/>
                </a:cubicBezTo>
                <a:cubicBezTo>
                  <a:pt x="3360464" y="499731"/>
                  <a:pt x="3358408" y="520519"/>
                  <a:pt x="3359889" y="531628"/>
                </a:cubicBezTo>
                <a:cubicBezTo>
                  <a:pt x="3365529" y="573931"/>
                  <a:pt x="3366977" y="616689"/>
                  <a:pt x="3370521" y="659219"/>
                </a:cubicBezTo>
                <a:cubicBezTo>
                  <a:pt x="3381154" y="652131"/>
                  <a:pt x="3392602" y="646135"/>
                  <a:pt x="3402419" y="637954"/>
                </a:cubicBezTo>
                <a:cubicBezTo>
                  <a:pt x="3413970" y="628328"/>
                  <a:pt x="3419279" y="606056"/>
                  <a:pt x="3434316" y="606056"/>
                </a:cubicBezTo>
                <a:cubicBezTo>
                  <a:pt x="3445524" y="606056"/>
                  <a:pt x="3441405" y="627321"/>
                  <a:pt x="3444949" y="637954"/>
                </a:cubicBezTo>
                <a:cubicBezTo>
                  <a:pt x="3455582" y="634410"/>
                  <a:pt x="3466822" y="622309"/>
                  <a:pt x="3476847" y="627321"/>
                </a:cubicBezTo>
                <a:cubicBezTo>
                  <a:pt x="3486872" y="632333"/>
                  <a:pt x="3484761" y="648346"/>
                  <a:pt x="3487479" y="659219"/>
                </a:cubicBezTo>
                <a:cubicBezTo>
                  <a:pt x="3491862" y="676751"/>
                  <a:pt x="3487269" y="697925"/>
                  <a:pt x="3498112" y="712382"/>
                </a:cubicBezTo>
                <a:cubicBezTo>
                  <a:pt x="3502867" y="718722"/>
                  <a:pt x="3512289" y="705293"/>
                  <a:pt x="3519377" y="701749"/>
                </a:cubicBezTo>
              </a:path>
            </a:pathLst>
          </a:custGeom>
          <a:ln>
            <a:solidFill>
              <a:srgbClr val="0070C0"/>
            </a:solidFill>
          </a:ln>
          <a:effectLst/>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en-GB" sz="1200"/>
          </a:p>
        </p:txBody>
      </p:sp>
      <p:pic>
        <p:nvPicPr>
          <p:cNvPr id="1336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75780" t="47592" r="13403" b="33661"/>
          <a:stretch>
            <a:fillRect/>
          </a:stretch>
        </p:blipFill>
        <p:spPr bwMode="auto">
          <a:xfrm>
            <a:off x="7372847" y="3438196"/>
            <a:ext cx="542381" cy="5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25"/>
          <p:cNvSpPr/>
          <p:nvPr/>
        </p:nvSpPr>
        <p:spPr bwMode="auto">
          <a:xfrm>
            <a:off x="7146855" y="2986033"/>
            <a:ext cx="1158945" cy="310448"/>
          </a:xfrm>
          <a:custGeom>
            <a:avLst/>
            <a:gdLst>
              <a:gd name="connsiteX0" fmla="*/ 0 w 3732604"/>
              <a:gd name="connsiteY0" fmla="*/ 999460 h 999460"/>
              <a:gd name="connsiteX1" fmla="*/ 10633 w 3732604"/>
              <a:gd name="connsiteY1" fmla="*/ 935665 h 999460"/>
              <a:gd name="connsiteX2" fmla="*/ 31898 w 3732604"/>
              <a:gd name="connsiteY2" fmla="*/ 903767 h 999460"/>
              <a:gd name="connsiteX3" fmla="*/ 85061 w 3732604"/>
              <a:gd name="connsiteY3" fmla="*/ 925032 h 999460"/>
              <a:gd name="connsiteX4" fmla="*/ 106326 w 3732604"/>
              <a:gd name="connsiteY4" fmla="*/ 946298 h 999460"/>
              <a:gd name="connsiteX5" fmla="*/ 138223 w 3732604"/>
              <a:gd name="connsiteY5" fmla="*/ 882502 h 999460"/>
              <a:gd name="connsiteX6" fmla="*/ 170121 w 3732604"/>
              <a:gd name="connsiteY6" fmla="*/ 967563 h 999460"/>
              <a:gd name="connsiteX7" fmla="*/ 202019 w 3732604"/>
              <a:gd name="connsiteY7" fmla="*/ 988828 h 999460"/>
              <a:gd name="connsiteX8" fmla="*/ 265814 w 3732604"/>
              <a:gd name="connsiteY8" fmla="*/ 903767 h 999460"/>
              <a:gd name="connsiteX9" fmla="*/ 276447 w 3732604"/>
              <a:gd name="connsiteY9" fmla="*/ 786809 h 999460"/>
              <a:gd name="connsiteX10" fmla="*/ 297712 w 3732604"/>
              <a:gd name="connsiteY10" fmla="*/ 723014 h 999460"/>
              <a:gd name="connsiteX11" fmla="*/ 329609 w 3732604"/>
              <a:gd name="connsiteY11" fmla="*/ 712381 h 999460"/>
              <a:gd name="connsiteX12" fmla="*/ 350875 w 3732604"/>
              <a:gd name="connsiteY12" fmla="*/ 595423 h 999460"/>
              <a:gd name="connsiteX13" fmla="*/ 361507 w 3732604"/>
              <a:gd name="connsiteY13" fmla="*/ 531628 h 999460"/>
              <a:gd name="connsiteX14" fmla="*/ 393405 w 3732604"/>
              <a:gd name="connsiteY14" fmla="*/ 510363 h 999460"/>
              <a:gd name="connsiteX15" fmla="*/ 414670 w 3732604"/>
              <a:gd name="connsiteY15" fmla="*/ 467832 h 999460"/>
              <a:gd name="connsiteX16" fmla="*/ 457200 w 3732604"/>
              <a:gd name="connsiteY16" fmla="*/ 520995 h 999460"/>
              <a:gd name="connsiteX17" fmla="*/ 478465 w 3732604"/>
              <a:gd name="connsiteY17" fmla="*/ 489098 h 999460"/>
              <a:gd name="connsiteX18" fmla="*/ 489098 w 3732604"/>
              <a:gd name="connsiteY18" fmla="*/ 542260 h 999460"/>
              <a:gd name="connsiteX19" fmla="*/ 499730 w 3732604"/>
              <a:gd name="connsiteY19" fmla="*/ 637953 h 999460"/>
              <a:gd name="connsiteX20" fmla="*/ 520996 w 3732604"/>
              <a:gd name="connsiteY20" fmla="*/ 616688 h 999460"/>
              <a:gd name="connsiteX21" fmla="*/ 552893 w 3732604"/>
              <a:gd name="connsiteY21" fmla="*/ 627321 h 999460"/>
              <a:gd name="connsiteX22" fmla="*/ 584791 w 3732604"/>
              <a:gd name="connsiteY22" fmla="*/ 914400 h 999460"/>
              <a:gd name="connsiteX23" fmla="*/ 595423 w 3732604"/>
              <a:gd name="connsiteY23" fmla="*/ 967563 h 999460"/>
              <a:gd name="connsiteX24" fmla="*/ 637954 w 3732604"/>
              <a:gd name="connsiteY24" fmla="*/ 903767 h 999460"/>
              <a:gd name="connsiteX25" fmla="*/ 659219 w 3732604"/>
              <a:gd name="connsiteY25" fmla="*/ 861237 h 999460"/>
              <a:gd name="connsiteX26" fmla="*/ 680484 w 3732604"/>
              <a:gd name="connsiteY26" fmla="*/ 893135 h 999460"/>
              <a:gd name="connsiteX27" fmla="*/ 712382 w 3732604"/>
              <a:gd name="connsiteY27" fmla="*/ 871870 h 999460"/>
              <a:gd name="connsiteX28" fmla="*/ 765544 w 3732604"/>
              <a:gd name="connsiteY28" fmla="*/ 776177 h 999460"/>
              <a:gd name="connsiteX29" fmla="*/ 797442 w 3732604"/>
              <a:gd name="connsiteY29" fmla="*/ 712381 h 999460"/>
              <a:gd name="connsiteX30" fmla="*/ 808075 w 3732604"/>
              <a:gd name="connsiteY30" fmla="*/ 659218 h 999460"/>
              <a:gd name="connsiteX31" fmla="*/ 850605 w 3732604"/>
              <a:gd name="connsiteY31" fmla="*/ 637953 h 999460"/>
              <a:gd name="connsiteX32" fmla="*/ 882503 w 3732604"/>
              <a:gd name="connsiteY32" fmla="*/ 616688 h 999460"/>
              <a:gd name="connsiteX33" fmla="*/ 903768 w 3732604"/>
              <a:gd name="connsiteY33" fmla="*/ 584791 h 999460"/>
              <a:gd name="connsiteX34" fmla="*/ 914400 w 3732604"/>
              <a:gd name="connsiteY34" fmla="*/ 616688 h 999460"/>
              <a:gd name="connsiteX35" fmla="*/ 935665 w 3732604"/>
              <a:gd name="connsiteY35" fmla="*/ 552893 h 999460"/>
              <a:gd name="connsiteX36" fmla="*/ 946298 w 3732604"/>
              <a:gd name="connsiteY36" fmla="*/ 435935 h 999460"/>
              <a:gd name="connsiteX37" fmla="*/ 956930 w 3732604"/>
              <a:gd name="connsiteY37" fmla="*/ 467832 h 999460"/>
              <a:gd name="connsiteX38" fmla="*/ 988828 w 3732604"/>
              <a:gd name="connsiteY38" fmla="*/ 382772 h 999460"/>
              <a:gd name="connsiteX39" fmla="*/ 999461 w 3732604"/>
              <a:gd name="connsiteY39" fmla="*/ 308344 h 999460"/>
              <a:gd name="connsiteX40" fmla="*/ 1010093 w 3732604"/>
              <a:gd name="connsiteY40" fmla="*/ 340242 h 999460"/>
              <a:gd name="connsiteX41" fmla="*/ 1063256 w 3732604"/>
              <a:gd name="connsiteY41" fmla="*/ 287079 h 999460"/>
              <a:gd name="connsiteX42" fmla="*/ 1095154 w 3732604"/>
              <a:gd name="connsiteY42" fmla="*/ 329609 h 999460"/>
              <a:gd name="connsiteX43" fmla="*/ 1127051 w 3732604"/>
              <a:gd name="connsiteY43" fmla="*/ 297711 h 999460"/>
              <a:gd name="connsiteX44" fmla="*/ 1148316 w 3732604"/>
              <a:gd name="connsiteY44" fmla="*/ 265814 h 999460"/>
              <a:gd name="connsiteX45" fmla="*/ 1158949 w 3732604"/>
              <a:gd name="connsiteY45" fmla="*/ 361507 h 999460"/>
              <a:gd name="connsiteX46" fmla="*/ 1201479 w 3732604"/>
              <a:gd name="connsiteY46" fmla="*/ 425302 h 999460"/>
              <a:gd name="connsiteX47" fmla="*/ 1233377 w 3732604"/>
              <a:gd name="connsiteY47" fmla="*/ 393404 h 999460"/>
              <a:gd name="connsiteX48" fmla="*/ 1265275 w 3732604"/>
              <a:gd name="connsiteY48" fmla="*/ 510363 h 999460"/>
              <a:gd name="connsiteX49" fmla="*/ 1275907 w 3732604"/>
              <a:gd name="connsiteY49" fmla="*/ 435935 h 999460"/>
              <a:gd name="connsiteX50" fmla="*/ 1339703 w 3732604"/>
              <a:gd name="connsiteY50" fmla="*/ 425302 h 999460"/>
              <a:gd name="connsiteX51" fmla="*/ 1360968 w 3732604"/>
              <a:gd name="connsiteY51" fmla="*/ 350874 h 999460"/>
              <a:gd name="connsiteX52" fmla="*/ 1371600 w 3732604"/>
              <a:gd name="connsiteY52" fmla="*/ 382772 h 999460"/>
              <a:gd name="connsiteX53" fmla="*/ 1392865 w 3732604"/>
              <a:gd name="connsiteY53" fmla="*/ 329609 h 999460"/>
              <a:gd name="connsiteX54" fmla="*/ 1424763 w 3732604"/>
              <a:gd name="connsiteY54" fmla="*/ 202018 h 999460"/>
              <a:gd name="connsiteX55" fmla="*/ 1552354 w 3732604"/>
              <a:gd name="connsiteY55" fmla="*/ 170121 h 999460"/>
              <a:gd name="connsiteX56" fmla="*/ 1584251 w 3732604"/>
              <a:gd name="connsiteY56" fmla="*/ 138223 h 999460"/>
              <a:gd name="connsiteX57" fmla="*/ 1605516 w 3732604"/>
              <a:gd name="connsiteY57" fmla="*/ 106325 h 999460"/>
              <a:gd name="connsiteX58" fmla="*/ 1626782 w 3732604"/>
              <a:gd name="connsiteY58" fmla="*/ 170121 h 999460"/>
              <a:gd name="connsiteX59" fmla="*/ 1733107 w 3732604"/>
              <a:gd name="connsiteY59" fmla="*/ 159488 h 999460"/>
              <a:gd name="connsiteX60" fmla="*/ 1796903 w 3732604"/>
              <a:gd name="connsiteY60" fmla="*/ 85060 h 999460"/>
              <a:gd name="connsiteX61" fmla="*/ 1860698 w 3732604"/>
              <a:gd name="connsiteY61" fmla="*/ 53163 h 999460"/>
              <a:gd name="connsiteX62" fmla="*/ 1871330 w 3732604"/>
              <a:gd name="connsiteY62" fmla="*/ 106325 h 999460"/>
              <a:gd name="connsiteX63" fmla="*/ 1935126 w 3732604"/>
              <a:gd name="connsiteY63" fmla="*/ 85060 h 999460"/>
              <a:gd name="connsiteX64" fmla="*/ 2020186 w 3732604"/>
              <a:gd name="connsiteY64" fmla="*/ 0 h 999460"/>
              <a:gd name="connsiteX65" fmla="*/ 2062716 w 3732604"/>
              <a:gd name="connsiteY65" fmla="*/ 53163 h 999460"/>
              <a:gd name="connsiteX66" fmla="*/ 2041451 w 3732604"/>
              <a:gd name="connsiteY66" fmla="*/ 297711 h 999460"/>
              <a:gd name="connsiteX67" fmla="*/ 2052084 w 3732604"/>
              <a:gd name="connsiteY67" fmla="*/ 467832 h 999460"/>
              <a:gd name="connsiteX68" fmla="*/ 2179675 w 3732604"/>
              <a:gd name="connsiteY68" fmla="*/ 372139 h 999460"/>
              <a:gd name="connsiteX69" fmla="*/ 2211572 w 3732604"/>
              <a:gd name="connsiteY69" fmla="*/ 350874 h 999460"/>
              <a:gd name="connsiteX70" fmla="*/ 2243470 w 3732604"/>
              <a:gd name="connsiteY70" fmla="*/ 372139 h 999460"/>
              <a:gd name="connsiteX71" fmla="*/ 2275368 w 3732604"/>
              <a:gd name="connsiteY71" fmla="*/ 350874 h 999460"/>
              <a:gd name="connsiteX72" fmla="*/ 2307265 w 3732604"/>
              <a:gd name="connsiteY72" fmla="*/ 404037 h 999460"/>
              <a:gd name="connsiteX73" fmla="*/ 2328530 w 3732604"/>
              <a:gd name="connsiteY73" fmla="*/ 606056 h 999460"/>
              <a:gd name="connsiteX74" fmla="*/ 2339163 w 3732604"/>
              <a:gd name="connsiteY74" fmla="*/ 659218 h 999460"/>
              <a:gd name="connsiteX75" fmla="*/ 2360428 w 3732604"/>
              <a:gd name="connsiteY75" fmla="*/ 808074 h 999460"/>
              <a:gd name="connsiteX76" fmla="*/ 2456121 w 3732604"/>
              <a:gd name="connsiteY76" fmla="*/ 744279 h 999460"/>
              <a:gd name="connsiteX77" fmla="*/ 2498651 w 3732604"/>
              <a:gd name="connsiteY77" fmla="*/ 669851 h 999460"/>
              <a:gd name="connsiteX78" fmla="*/ 2509284 w 3732604"/>
              <a:gd name="connsiteY78" fmla="*/ 786809 h 999460"/>
              <a:gd name="connsiteX79" fmla="*/ 2519916 w 3732604"/>
              <a:gd name="connsiteY79" fmla="*/ 818707 h 999460"/>
              <a:gd name="connsiteX80" fmla="*/ 2551814 w 3732604"/>
              <a:gd name="connsiteY80" fmla="*/ 808074 h 999460"/>
              <a:gd name="connsiteX81" fmla="*/ 2573079 w 3732604"/>
              <a:gd name="connsiteY81" fmla="*/ 818707 h 999460"/>
              <a:gd name="connsiteX82" fmla="*/ 2636875 w 3732604"/>
              <a:gd name="connsiteY82" fmla="*/ 797442 h 999460"/>
              <a:gd name="connsiteX83" fmla="*/ 2679405 w 3732604"/>
              <a:gd name="connsiteY83" fmla="*/ 669851 h 999460"/>
              <a:gd name="connsiteX84" fmla="*/ 2764465 w 3732604"/>
              <a:gd name="connsiteY84" fmla="*/ 669851 h 999460"/>
              <a:gd name="connsiteX85" fmla="*/ 2785730 w 3732604"/>
              <a:gd name="connsiteY85" fmla="*/ 595423 h 999460"/>
              <a:gd name="connsiteX86" fmla="*/ 2870791 w 3732604"/>
              <a:gd name="connsiteY86" fmla="*/ 552893 h 999460"/>
              <a:gd name="connsiteX87" fmla="*/ 2902689 w 3732604"/>
              <a:gd name="connsiteY87" fmla="*/ 478465 h 999460"/>
              <a:gd name="connsiteX88" fmla="*/ 2923954 w 3732604"/>
              <a:gd name="connsiteY88" fmla="*/ 308344 h 999460"/>
              <a:gd name="connsiteX89" fmla="*/ 2934586 w 3732604"/>
              <a:gd name="connsiteY89" fmla="*/ 340242 h 999460"/>
              <a:gd name="connsiteX90" fmla="*/ 2977116 w 3732604"/>
              <a:gd name="connsiteY90" fmla="*/ 276446 h 999460"/>
              <a:gd name="connsiteX91" fmla="*/ 2987749 w 3732604"/>
              <a:gd name="connsiteY91" fmla="*/ 318977 h 999460"/>
              <a:gd name="connsiteX92" fmla="*/ 3009014 w 3732604"/>
              <a:gd name="connsiteY92" fmla="*/ 287079 h 999460"/>
              <a:gd name="connsiteX93" fmla="*/ 3040912 w 3732604"/>
              <a:gd name="connsiteY93" fmla="*/ 255181 h 999460"/>
              <a:gd name="connsiteX94" fmla="*/ 3051544 w 3732604"/>
              <a:gd name="connsiteY94" fmla="*/ 287079 h 999460"/>
              <a:gd name="connsiteX95" fmla="*/ 3083442 w 3732604"/>
              <a:gd name="connsiteY95" fmla="*/ 265814 h 999460"/>
              <a:gd name="connsiteX96" fmla="*/ 3104707 w 3732604"/>
              <a:gd name="connsiteY96" fmla="*/ 318977 h 999460"/>
              <a:gd name="connsiteX97" fmla="*/ 3125972 w 3732604"/>
              <a:gd name="connsiteY97" fmla="*/ 350874 h 999460"/>
              <a:gd name="connsiteX98" fmla="*/ 3232298 w 3732604"/>
              <a:gd name="connsiteY98" fmla="*/ 329609 h 999460"/>
              <a:gd name="connsiteX99" fmla="*/ 3242930 w 3732604"/>
              <a:gd name="connsiteY99" fmla="*/ 404037 h 999460"/>
              <a:gd name="connsiteX100" fmla="*/ 3253563 w 3732604"/>
              <a:gd name="connsiteY100" fmla="*/ 563525 h 999460"/>
              <a:gd name="connsiteX101" fmla="*/ 3466214 w 3732604"/>
              <a:gd name="connsiteY101" fmla="*/ 361507 h 999460"/>
              <a:gd name="connsiteX102" fmla="*/ 3476847 w 3732604"/>
              <a:gd name="connsiteY102" fmla="*/ 425302 h 999460"/>
              <a:gd name="connsiteX103" fmla="*/ 3487479 w 3732604"/>
              <a:gd name="connsiteY103" fmla="*/ 542260 h 999460"/>
              <a:gd name="connsiteX104" fmla="*/ 3530009 w 3732604"/>
              <a:gd name="connsiteY104" fmla="*/ 446567 h 999460"/>
              <a:gd name="connsiteX105" fmla="*/ 3540642 w 3732604"/>
              <a:gd name="connsiteY105" fmla="*/ 382772 h 999460"/>
              <a:gd name="connsiteX106" fmla="*/ 3551275 w 3732604"/>
              <a:gd name="connsiteY106" fmla="*/ 350874 h 999460"/>
              <a:gd name="connsiteX107" fmla="*/ 3508744 w 3732604"/>
              <a:gd name="connsiteY107" fmla="*/ 510363 h 999460"/>
              <a:gd name="connsiteX108" fmla="*/ 3561907 w 3732604"/>
              <a:gd name="connsiteY108" fmla="*/ 531628 h 999460"/>
              <a:gd name="connsiteX109" fmla="*/ 3572540 w 3732604"/>
              <a:gd name="connsiteY109" fmla="*/ 467832 h 999460"/>
              <a:gd name="connsiteX110" fmla="*/ 3604437 w 3732604"/>
              <a:gd name="connsiteY110" fmla="*/ 435935 h 999460"/>
              <a:gd name="connsiteX111" fmla="*/ 3615070 w 3732604"/>
              <a:gd name="connsiteY111" fmla="*/ 627321 h 999460"/>
              <a:gd name="connsiteX112" fmla="*/ 3678865 w 3732604"/>
              <a:gd name="connsiteY112" fmla="*/ 616688 h 999460"/>
              <a:gd name="connsiteX113" fmla="*/ 3710763 w 3732604"/>
              <a:gd name="connsiteY113" fmla="*/ 542260 h 999460"/>
              <a:gd name="connsiteX114" fmla="*/ 3732028 w 3732604"/>
              <a:gd name="connsiteY114" fmla="*/ 510363 h 999460"/>
              <a:gd name="connsiteX115" fmla="*/ 3710763 w 3732604"/>
              <a:gd name="connsiteY115" fmla="*/ 606056 h 999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3732604" h="999460">
                <a:moveTo>
                  <a:pt x="0" y="999460"/>
                </a:moveTo>
                <a:cubicBezTo>
                  <a:pt x="3544" y="978195"/>
                  <a:pt x="3816" y="956117"/>
                  <a:pt x="10633" y="935665"/>
                </a:cubicBezTo>
                <a:cubicBezTo>
                  <a:pt x="14674" y="923542"/>
                  <a:pt x="19248" y="905574"/>
                  <a:pt x="31898" y="903767"/>
                </a:cubicBezTo>
                <a:cubicBezTo>
                  <a:pt x="50792" y="901068"/>
                  <a:pt x="67340" y="917944"/>
                  <a:pt x="85061" y="925032"/>
                </a:cubicBezTo>
                <a:cubicBezTo>
                  <a:pt x="92149" y="932121"/>
                  <a:pt x="102377" y="955512"/>
                  <a:pt x="106326" y="946298"/>
                </a:cubicBezTo>
                <a:cubicBezTo>
                  <a:pt x="139315" y="869322"/>
                  <a:pt x="90816" y="811390"/>
                  <a:pt x="138223" y="882502"/>
                </a:cubicBezTo>
                <a:cubicBezTo>
                  <a:pt x="145830" y="920538"/>
                  <a:pt x="142743" y="940185"/>
                  <a:pt x="170121" y="967563"/>
                </a:cubicBezTo>
                <a:cubicBezTo>
                  <a:pt x="179157" y="976599"/>
                  <a:pt x="191386" y="981740"/>
                  <a:pt x="202019" y="988828"/>
                </a:cubicBezTo>
                <a:cubicBezTo>
                  <a:pt x="235446" y="955401"/>
                  <a:pt x="259628" y="947070"/>
                  <a:pt x="265814" y="903767"/>
                </a:cubicBezTo>
                <a:cubicBezTo>
                  <a:pt x="271350" y="865014"/>
                  <a:pt x="269644" y="825360"/>
                  <a:pt x="276447" y="786809"/>
                </a:cubicBezTo>
                <a:cubicBezTo>
                  <a:pt x="280342" y="764735"/>
                  <a:pt x="276447" y="730103"/>
                  <a:pt x="297712" y="723014"/>
                </a:cubicBezTo>
                <a:lnTo>
                  <a:pt x="329609" y="712381"/>
                </a:lnTo>
                <a:cubicBezTo>
                  <a:pt x="360960" y="524287"/>
                  <a:pt x="321137" y="758980"/>
                  <a:pt x="350875" y="595423"/>
                </a:cubicBezTo>
                <a:cubicBezTo>
                  <a:pt x="354731" y="574212"/>
                  <a:pt x="351866" y="550910"/>
                  <a:pt x="361507" y="531628"/>
                </a:cubicBezTo>
                <a:cubicBezTo>
                  <a:pt x="367222" y="520198"/>
                  <a:pt x="382772" y="517451"/>
                  <a:pt x="393405" y="510363"/>
                </a:cubicBezTo>
                <a:cubicBezTo>
                  <a:pt x="400493" y="496186"/>
                  <a:pt x="401079" y="475987"/>
                  <a:pt x="414670" y="467832"/>
                </a:cubicBezTo>
                <a:cubicBezTo>
                  <a:pt x="451146" y="445946"/>
                  <a:pt x="455955" y="516016"/>
                  <a:pt x="457200" y="520995"/>
                </a:cubicBezTo>
                <a:cubicBezTo>
                  <a:pt x="464288" y="510363"/>
                  <a:pt x="467833" y="482010"/>
                  <a:pt x="478465" y="489098"/>
                </a:cubicBezTo>
                <a:cubicBezTo>
                  <a:pt x="493502" y="499122"/>
                  <a:pt x="486542" y="524370"/>
                  <a:pt x="489098" y="542260"/>
                </a:cubicBezTo>
                <a:cubicBezTo>
                  <a:pt x="493637" y="574031"/>
                  <a:pt x="496186" y="606055"/>
                  <a:pt x="499730" y="637953"/>
                </a:cubicBezTo>
                <a:cubicBezTo>
                  <a:pt x="506819" y="630865"/>
                  <a:pt x="516513" y="625654"/>
                  <a:pt x="520996" y="616688"/>
                </a:cubicBezTo>
                <a:cubicBezTo>
                  <a:pt x="553429" y="551823"/>
                  <a:pt x="535465" y="505318"/>
                  <a:pt x="552893" y="627321"/>
                </a:cubicBezTo>
                <a:cubicBezTo>
                  <a:pt x="634043" y="505594"/>
                  <a:pt x="566458" y="593563"/>
                  <a:pt x="584791" y="914400"/>
                </a:cubicBezTo>
                <a:cubicBezTo>
                  <a:pt x="585822" y="932442"/>
                  <a:pt x="591879" y="949842"/>
                  <a:pt x="595423" y="967563"/>
                </a:cubicBezTo>
                <a:cubicBezTo>
                  <a:pt x="609600" y="946298"/>
                  <a:pt x="624805" y="925683"/>
                  <a:pt x="637954" y="903767"/>
                </a:cubicBezTo>
                <a:cubicBezTo>
                  <a:pt x="646109" y="890176"/>
                  <a:pt x="643842" y="865081"/>
                  <a:pt x="659219" y="861237"/>
                </a:cubicBezTo>
                <a:cubicBezTo>
                  <a:pt x="671616" y="858138"/>
                  <a:pt x="673396" y="882502"/>
                  <a:pt x="680484" y="893135"/>
                </a:cubicBezTo>
                <a:cubicBezTo>
                  <a:pt x="691117" y="886047"/>
                  <a:pt x="706176" y="883041"/>
                  <a:pt x="712382" y="871870"/>
                </a:cubicBezTo>
                <a:cubicBezTo>
                  <a:pt x="774322" y="760378"/>
                  <a:pt x="693773" y="824025"/>
                  <a:pt x="765544" y="776177"/>
                </a:cubicBezTo>
                <a:cubicBezTo>
                  <a:pt x="786333" y="744992"/>
                  <a:pt x="788638" y="747597"/>
                  <a:pt x="797442" y="712381"/>
                </a:cubicBezTo>
                <a:cubicBezTo>
                  <a:pt x="801825" y="694849"/>
                  <a:pt x="797571" y="673924"/>
                  <a:pt x="808075" y="659218"/>
                </a:cubicBezTo>
                <a:cubicBezTo>
                  <a:pt x="817288" y="646320"/>
                  <a:pt x="836843" y="645817"/>
                  <a:pt x="850605" y="637953"/>
                </a:cubicBezTo>
                <a:cubicBezTo>
                  <a:pt x="861700" y="631613"/>
                  <a:pt x="871870" y="623776"/>
                  <a:pt x="882503" y="616688"/>
                </a:cubicBezTo>
                <a:cubicBezTo>
                  <a:pt x="889591" y="606056"/>
                  <a:pt x="890989" y="584791"/>
                  <a:pt x="903768" y="584791"/>
                </a:cubicBezTo>
                <a:cubicBezTo>
                  <a:pt x="914975" y="584791"/>
                  <a:pt x="906475" y="624613"/>
                  <a:pt x="914400" y="616688"/>
                </a:cubicBezTo>
                <a:cubicBezTo>
                  <a:pt x="930250" y="600838"/>
                  <a:pt x="928577" y="574158"/>
                  <a:pt x="935665" y="552893"/>
                </a:cubicBezTo>
                <a:cubicBezTo>
                  <a:pt x="939209" y="513907"/>
                  <a:pt x="936804" y="473913"/>
                  <a:pt x="946298" y="435935"/>
                </a:cubicBezTo>
                <a:cubicBezTo>
                  <a:pt x="949016" y="425062"/>
                  <a:pt x="949929" y="476584"/>
                  <a:pt x="956930" y="467832"/>
                </a:cubicBezTo>
                <a:cubicBezTo>
                  <a:pt x="975847" y="444186"/>
                  <a:pt x="978195" y="411125"/>
                  <a:pt x="988828" y="382772"/>
                </a:cubicBezTo>
                <a:cubicBezTo>
                  <a:pt x="992372" y="357963"/>
                  <a:pt x="988253" y="330759"/>
                  <a:pt x="999461" y="308344"/>
                </a:cubicBezTo>
                <a:cubicBezTo>
                  <a:pt x="1004473" y="298319"/>
                  <a:pt x="999460" y="343786"/>
                  <a:pt x="1010093" y="340242"/>
                </a:cubicBezTo>
                <a:cubicBezTo>
                  <a:pt x="1033868" y="332317"/>
                  <a:pt x="1045535" y="304800"/>
                  <a:pt x="1063256" y="287079"/>
                </a:cubicBezTo>
                <a:cubicBezTo>
                  <a:pt x="1095785" y="189493"/>
                  <a:pt x="1082290" y="200980"/>
                  <a:pt x="1095154" y="329609"/>
                </a:cubicBezTo>
                <a:cubicBezTo>
                  <a:pt x="1105786" y="318976"/>
                  <a:pt x="1117425" y="309263"/>
                  <a:pt x="1127051" y="297711"/>
                </a:cubicBezTo>
                <a:cubicBezTo>
                  <a:pt x="1135232" y="287894"/>
                  <a:pt x="1142601" y="254385"/>
                  <a:pt x="1148316" y="265814"/>
                </a:cubicBezTo>
                <a:cubicBezTo>
                  <a:pt x="1162669" y="294520"/>
                  <a:pt x="1148800" y="331060"/>
                  <a:pt x="1158949" y="361507"/>
                </a:cubicBezTo>
                <a:cubicBezTo>
                  <a:pt x="1167031" y="385753"/>
                  <a:pt x="1201479" y="425302"/>
                  <a:pt x="1201479" y="425302"/>
                </a:cubicBezTo>
                <a:cubicBezTo>
                  <a:pt x="1212112" y="414669"/>
                  <a:pt x="1227792" y="379443"/>
                  <a:pt x="1233377" y="393404"/>
                </a:cubicBezTo>
                <a:cubicBezTo>
                  <a:pt x="1278983" y="507420"/>
                  <a:pt x="1203912" y="571723"/>
                  <a:pt x="1265275" y="510363"/>
                </a:cubicBezTo>
                <a:cubicBezTo>
                  <a:pt x="1268819" y="485554"/>
                  <a:pt x="1259404" y="454796"/>
                  <a:pt x="1275907" y="435935"/>
                </a:cubicBezTo>
                <a:cubicBezTo>
                  <a:pt x="1290103" y="419710"/>
                  <a:pt x="1324459" y="440546"/>
                  <a:pt x="1339703" y="425302"/>
                </a:cubicBezTo>
                <a:cubicBezTo>
                  <a:pt x="1357948" y="407057"/>
                  <a:pt x="1353880" y="375683"/>
                  <a:pt x="1360968" y="350874"/>
                </a:cubicBezTo>
                <a:cubicBezTo>
                  <a:pt x="1364512" y="361507"/>
                  <a:pt x="1362275" y="388989"/>
                  <a:pt x="1371600" y="382772"/>
                </a:cubicBezTo>
                <a:cubicBezTo>
                  <a:pt x="1387480" y="372185"/>
                  <a:pt x="1387381" y="347890"/>
                  <a:pt x="1392865" y="329609"/>
                </a:cubicBezTo>
                <a:cubicBezTo>
                  <a:pt x="1400083" y="305550"/>
                  <a:pt x="1410634" y="216147"/>
                  <a:pt x="1424763" y="202018"/>
                </a:cubicBezTo>
                <a:cubicBezTo>
                  <a:pt x="1434600" y="192181"/>
                  <a:pt x="1531300" y="174331"/>
                  <a:pt x="1552354" y="170121"/>
                </a:cubicBezTo>
                <a:cubicBezTo>
                  <a:pt x="1562986" y="159488"/>
                  <a:pt x="1574625" y="149775"/>
                  <a:pt x="1584251" y="138223"/>
                </a:cubicBezTo>
                <a:cubicBezTo>
                  <a:pt x="1592432" y="128406"/>
                  <a:pt x="1595293" y="98658"/>
                  <a:pt x="1605516" y="106325"/>
                </a:cubicBezTo>
                <a:cubicBezTo>
                  <a:pt x="1623449" y="119774"/>
                  <a:pt x="1626782" y="170121"/>
                  <a:pt x="1626782" y="170121"/>
                </a:cubicBezTo>
                <a:cubicBezTo>
                  <a:pt x="1662224" y="166577"/>
                  <a:pt x="1701249" y="175417"/>
                  <a:pt x="1733107" y="159488"/>
                </a:cubicBezTo>
                <a:cubicBezTo>
                  <a:pt x="1762333" y="144875"/>
                  <a:pt x="1771801" y="105979"/>
                  <a:pt x="1796903" y="85060"/>
                </a:cubicBezTo>
                <a:cubicBezTo>
                  <a:pt x="1815167" y="69840"/>
                  <a:pt x="1839433" y="63795"/>
                  <a:pt x="1860698" y="53163"/>
                </a:cubicBezTo>
                <a:cubicBezTo>
                  <a:pt x="1864242" y="70884"/>
                  <a:pt x="1854720" y="99206"/>
                  <a:pt x="1871330" y="106325"/>
                </a:cubicBezTo>
                <a:cubicBezTo>
                  <a:pt x="1891933" y="115155"/>
                  <a:pt x="1915764" y="96354"/>
                  <a:pt x="1935126" y="85060"/>
                </a:cubicBezTo>
                <a:cubicBezTo>
                  <a:pt x="1988663" y="53831"/>
                  <a:pt x="1992834" y="41028"/>
                  <a:pt x="2020186" y="0"/>
                </a:cubicBezTo>
                <a:cubicBezTo>
                  <a:pt x="2044550" y="97457"/>
                  <a:pt x="2025239" y="109377"/>
                  <a:pt x="2062716" y="53163"/>
                </a:cubicBezTo>
                <a:cubicBezTo>
                  <a:pt x="2055628" y="134679"/>
                  <a:pt x="2043548" y="215914"/>
                  <a:pt x="2041451" y="297711"/>
                </a:cubicBezTo>
                <a:cubicBezTo>
                  <a:pt x="2039995" y="354510"/>
                  <a:pt x="2008110" y="431853"/>
                  <a:pt x="2052084" y="467832"/>
                </a:cubicBezTo>
                <a:cubicBezTo>
                  <a:pt x="2086816" y="496249"/>
                  <a:pt x="2146310" y="398831"/>
                  <a:pt x="2179675" y="372139"/>
                </a:cubicBezTo>
                <a:cubicBezTo>
                  <a:pt x="2189653" y="364156"/>
                  <a:pt x="2200940" y="357962"/>
                  <a:pt x="2211572" y="350874"/>
                </a:cubicBezTo>
                <a:cubicBezTo>
                  <a:pt x="2222205" y="357962"/>
                  <a:pt x="2230691" y="372139"/>
                  <a:pt x="2243470" y="372139"/>
                </a:cubicBezTo>
                <a:cubicBezTo>
                  <a:pt x="2256249" y="372139"/>
                  <a:pt x="2263938" y="345159"/>
                  <a:pt x="2275368" y="350874"/>
                </a:cubicBezTo>
                <a:cubicBezTo>
                  <a:pt x="2293852" y="360116"/>
                  <a:pt x="2296633" y="386316"/>
                  <a:pt x="2307265" y="404037"/>
                </a:cubicBezTo>
                <a:cubicBezTo>
                  <a:pt x="2313410" y="471626"/>
                  <a:pt x="2318207" y="538958"/>
                  <a:pt x="2328530" y="606056"/>
                </a:cubicBezTo>
                <a:cubicBezTo>
                  <a:pt x="2331278" y="623918"/>
                  <a:pt x="2336607" y="641328"/>
                  <a:pt x="2339163" y="659218"/>
                </a:cubicBezTo>
                <a:cubicBezTo>
                  <a:pt x="2364424" y="836038"/>
                  <a:pt x="2336389" y="687872"/>
                  <a:pt x="2360428" y="808074"/>
                </a:cubicBezTo>
                <a:cubicBezTo>
                  <a:pt x="2392326" y="786809"/>
                  <a:pt x="2429013" y="771387"/>
                  <a:pt x="2456121" y="744279"/>
                </a:cubicBezTo>
                <a:cubicBezTo>
                  <a:pt x="2476326" y="724074"/>
                  <a:pt x="2476338" y="652001"/>
                  <a:pt x="2498651" y="669851"/>
                </a:cubicBezTo>
                <a:cubicBezTo>
                  <a:pt x="2529220" y="694306"/>
                  <a:pt x="2503748" y="748056"/>
                  <a:pt x="2509284" y="786809"/>
                </a:cubicBezTo>
                <a:cubicBezTo>
                  <a:pt x="2510869" y="797904"/>
                  <a:pt x="2516372" y="808074"/>
                  <a:pt x="2519916" y="818707"/>
                </a:cubicBezTo>
                <a:cubicBezTo>
                  <a:pt x="2530549" y="815163"/>
                  <a:pt x="2543889" y="815999"/>
                  <a:pt x="2551814" y="808074"/>
                </a:cubicBezTo>
                <a:cubicBezTo>
                  <a:pt x="2573169" y="786719"/>
                  <a:pt x="2551774" y="733483"/>
                  <a:pt x="2573079" y="818707"/>
                </a:cubicBezTo>
                <a:cubicBezTo>
                  <a:pt x="2594344" y="811619"/>
                  <a:pt x="2623846" y="815682"/>
                  <a:pt x="2636875" y="797442"/>
                </a:cubicBezTo>
                <a:cubicBezTo>
                  <a:pt x="2662932" y="760962"/>
                  <a:pt x="2679405" y="669851"/>
                  <a:pt x="2679405" y="669851"/>
                </a:cubicBezTo>
                <a:cubicBezTo>
                  <a:pt x="2703035" y="677728"/>
                  <a:pt x="2741287" y="696341"/>
                  <a:pt x="2764465" y="669851"/>
                </a:cubicBezTo>
                <a:cubicBezTo>
                  <a:pt x="2781456" y="650433"/>
                  <a:pt x="2768374" y="614515"/>
                  <a:pt x="2785730" y="595423"/>
                </a:cubicBezTo>
                <a:cubicBezTo>
                  <a:pt x="2807054" y="571967"/>
                  <a:pt x="2842437" y="567070"/>
                  <a:pt x="2870791" y="552893"/>
                </a:cubicBezTo>
                <a:cubicBezTo>
                  <a:pt x="2881424" y="528084"/>
                  <a:pt x="2894154" y="504072"/>
                  <a:pt x="2902689" y="478465"/>
                </a:cubicBezTo>
                <a:cubicBezTo>
                  <a:pt x="2916420" y="437272"/>
                  <a:pt x="2921602" y="334218"/>
                  <a:pt x="2923954" y="308344"/>
                </a:cubicBezTo>
                <a:cubicBezTo>
                  <a:pt x="2927498" y="318977"/>
                  <a:pt x="2924976" y="346008"/>
                  <a:pt x="2934586" y="340242"/>
                </a:cubicBezTo>
                <a:cubicBezTo>
                  <a:pt x="2956501" y="327092"/>
                  <a:pt x="2977116" y="276446"/>
                  <a:pt x="2977116" y="276446"/>
                </a:cubicBezTo>
                <a:cubicBezTo>
                  <a:pt x="2980660" y="290623"/>
                  <a:pt x="2973886" y="314356"/>
                  <a:pt x="2987749" y="318977"/>
                </a:cubicBezTo>
                <a:cubicBezTo>
                  <a:pt x="2999872" y="323018"/>
                  <a:pt x="3000833" y="296896"/>
                  <a:pt x="3009014" y="287079"/>
                </a:cubicBezTo>
                <a:cubicBezTo>
                  <a:pt x="3018640" y="275527"/>
                  <a:pt x="3030279" y="265814"/>
                  <a:pt x="3040912" y="255181"/>
                </a:cubicBezTo>
                <a:cubicBezTo>
                  <a:pt x="3044456" y="265814"/>
                  <a:pt x="3040671" y="284361"/>
                  <a:pt x="3051544" y="287079"/>
                </a:cubicBezTo>
                <a:cubicBezTo>
                  <a:pt x="3063941" y="290178"/>
                  <a:pt x="3072484" y="259239"/>
                  <a:pt x="3083442" y="265814"/>
                </a:cubicBezTo>
                <a:cubicBezTo>
                  <a:pt x="3099808" y="275634"/>
                  <a:pt x="3096171" y="301906"/>
                  <a:pt x="3104707" y="318977"/>
                </a:cubicBezTo>
                <a:cubicBezTo>
                  <a:pt x="3110422" y="330406"/>
                  <a:pt x="3118884" y="340242"/>
                  <a:pt x="3125972" y="350874"/>
                </a:cubicBezTo>
                <a:cubicBezTo>
                  <a:pt x="3161414" y="343786"/>
                  <a:pt x="3199394" y="314652"/>
                  <a:pt x="3232298" y="329609"/>
                </a:cubicBezTo>
                <a:cubicBezTo>
                  <a:pt x="3255113" y="339979"/>
                  <a:pt x="3240661" y="379079"/>
                  <a:pt x="3242930" y="404037"/>
                </a:cubicBezTo>
                <a:cubicBezTo>
                  <a:pt x="3247754" y="457099"/>
                  <a:pt x="3250019" y="510362"/>
                  <a:pt x="3253563" y="563525"/>
                </a:cubicBezTo>
                <a:cubicBezTo>
                  <a:pt x="3414891" y="402197"/>
                  <a:pt x="3342313" y="467707"/>
                  <a:pt x="3466214" y="361507"/>
                </a:cubicBezTo>
                <a:cubicBezTo>
                  <a:pt x="3469758" y="382772"/>
                  <a:pt x="3478043" y="403777"/>
                  <a:pt x="3476847" y="425302"/>
                </a:cubicBezTo>
                <a:cubicBezTo>
                  <a:pt x="3469436" y="558716"/>
                  <a:pt x="3410598" y="567889"/>
                  <a:pt x="3487479" y="542260"/>
                </a:cubicBezTo>
                <a:cubicBezTo>
                  <a:pt x="3501656" y="510362"/>
                  <a:pt x="3518971" y="479682"/>
                  <a:pt x="3530009" y="446567"/>
                </a:cubicBezTo>
                <a:cubicBezTo>
                  <a:pt x="3536826" y="426115"/>
                  <a:pt x="3535965" y="403817"/>
                  <a:pt x="3540642" y="382772"/>
                </a:cubicBezTo>
                <a:cubicBezTo>
                  <a:pt x="3543073" y="371831"/>
                  <a:pt x="3553118" y="339819"/>
                  <a:pt x="3551275" y="350874"/>
                </a:cubicBezTo>
                <a:cubicBezTo>
                  <a:pt x="3538211" y="429253"/>
                  <a:pt x="3531379" y="442456"/>
                  <a:pt x="3508744" y="510363"/>
                </a:cubicBezTo>
                <a:cubicBezTo>
                  <a:pt x="3505401" y="530425"/>
                  <a:pt x="3466553" y="667848"/>
                  <a:pt x="3561907" y="531628"/>
                </a:cubicBezTo>
                <a:cubicBezTo>
                  <a:pt x="3574270" y="513966"/>
                  <a:pt x="3563784" y="487533"/>
                  <a:pt x="3572540" y="467832"/>
                </a:cubicBezTo>
                <a:cubicBezTo>
                  <a:pt x="3578647" y="454092"/>
                  <a:pt x="3593805" y="446567"/>
                  <a:pt x="3604437" y="435935"/>
                </a:cubicBezTo>
                <a:cubicBezTo>
                  <a:pt x="3607981" y="499730"/>
                  <a:pt x="3590742" y="568240"/>
                  <a:pt x="3615070" y="627321"/>
                </a:cubicBezTo>
                <a:cubicBezTo>
                  <a:pt x="3623278" y="647256"/>
                  <a:pt x="3662752" y="631011"/>
                  <a:pt x="3678865" y="616688"/>
                </a:cubicBezTo>
                <a:cubicBezTo>
                  <a:pt x="3699039" y="598756"/>
                  <a:pt x="3698692" y="566402"/>
                  <a:pt x="3710763" y="542260"/>
                </a:cubicBezTo>
                <a:cubicBezTo>
                  <a:pt x="3716478" y="530831"/>
                  <a:pt x="3724940" y="520995"/>
                  <a:pt x="3732028" y="510363"/>
                </a:cubicBezTo>
                <a:cubicBezTo>
                  <a:pt x="3720275" y="592636"/>
                  <a:pt x="3732604" y="562376"/>
                  <a:pt x="3710763" y="606056"/>
                </a:cubicBezTo>
              </a:path>
            </a:pathLst>
          </a:custGeom>
          <a:ln>
            <a:solidFill>
              <a:srgbClr val="0070C0"/>
            </a:solidFill>
          </a:ln>
          <a:effectLst/>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en-GB" sz="1200"/>
          </a:p>
        </p:txBody>
      </p:sp>
      <p:cxnSp>
        <p:nvCxnSpPr>
          <p:cNvPr id="31" name="Straight Connector 30"/>
          <p:cNvCxnSpPr/>
          <p:nvPr/>
        </p:nvCxnSpPr>
        <p:spPr bwMode="auto">
          <a:xfrm>
            <a:off x="3214688" y="4116388"/>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auto">
          <a:xfrm>
            <a:off x="4660900" y="4116388"/>
            <a:ext cx="814388"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3368" name="TextBox 32"/>
          <p:cNvSpPr txBox="1">
            <a:spLocks noChangeArrowheads="1"/>
          </p:cNvSpPr>
          <p:nvPr/>
        </p:nvSpPr>
        <p:spPr bwMode="auto">
          <a:xfrm>
            <a:off x="4079958" y="3999633"/>
            <a:ext cx="357702" cy="16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t>50 km</a:t>
            </a:r>
          </a:p>
        </p:txBody>
      </p:sp>
      <p:cxnSp>
        <p:nvCxnSpPr>
          <p:cNvPr id="35" name="Straight Connector 34"/>
          <p:cNvCxnSpPr/>
          <p:nvPr/>
        </p:nvCxnSpPr>
        <p:spPr bwMode="auto">
          <a:xfrm>
            <a:off x="5303838" y="4025900"/>
            <a:ext cx="0" cy="180975"/>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bwMode="auto">
          <a:xfrm>
            <a:off x="5443538" y="4116388"/>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6889750" y="4116388"/>
            <a:ext cx="814388"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3372" name="TextBox 37"/>
          <p:cNvSpPr txBox="1">
            <a:spLocks noChangeArrowheads="1"/>
          </p:cNvSpPr>
          <p:nvPr/>
        </p:nvSpPr>
        <p:spPr bwMode="auto">
          <a:xfrm>
            <a:off x="6307861" y="3999633"/>
            <a:ext cx="60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smtClean="0"/>
              <a:t>50 </a:t>
            </a:r>
            <a:r>
              <a:rPr lang="en-GB" sz="1200" dirty="0"/>
              <a:t>km</a:t>
            </a:r>
          </a:p>
        </p:txBody>
      </p:sp>
      <p:cxnSp>
        <p:nvCxnSpPr>
          <p:cNvPr id="39" name="Straight Connector 38"/>
          <p:cNvCxnSpPr/>
          <p:nvPr/>
        </p:nvCxnSpPr>
        <p:spPr bwMode="auto">
          <a:xfrm>
            <a:off x="7527925" y="4025900"/>
            <a:ext cx="0" cy="180975"/>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bwMode="auto">
          <a:xfrm>
            <a:off x="3222625" y="5054601"/>
            <a:ext cx="4970462"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3222625" y="5776914"/>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4668837" y="5776914"/>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3325" name="TextBox 32"/>
          <p:cNvSpPr txBox="1">
            <a:spLocks noChangeArrowheads="1"/>
          </p:cNvSpPr>
          <p:nvPr/>
        </p:nvSpPr>
        <p:spPr bwMode="auto">
          <a:xfrm>
            <a:off x="4087877" y="5660313"/>
            <a:ext cx="357657" cy="164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a:t>50 km</a:t>
            </a:r>
          </a:p>
        </p:txBody>
      </p:sp>
      <p:cxnSp>
        <p:nvCxnSpPr>
          <p:cNvPr id="28" name="Straight Connector 27"/>
          <p:cNvCxnSpPr/>
          <p:nvPr/>
        </p:nvCxnSpPr>
        <p:spPr bwMode="auto">
          <a:xfrm>
            <a:off x="5310188" y="5686426"/>
            <a:ext cx="0" cy="180975"/>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bwMode="auto">
          <a:xfrm>
            <a:off x="5451475" y="5776914"/>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auto">
          <a:xfrm>
            <a:off x="6897687" y="5776914"/>
            <a:ext cx="812800" cy="0"/>
          </a:xfrm>
          <a:prstGeom prst="line">
            <a:avLst/>
          </a:prstGeom>
          <a:ln w="28575">
            <a:solidFill>
              <a:srgbClr val="0070C0"/>
            </a:solidFill>
            <a:prstDash val="dashDot"/>
          </a:ln>
        </p:spPr>
        <p:style>
          <a:lnRef idx="1">
            <a:schemeClr val="accent1"/>
          </a:lnRef>
          <a:fillRef idx="0">
            <a:schemeClr val="accent1"/>
          </a:fillRef>
          <a:effectRef idx="0">
            <a:schemeClr val="accent1"/>
          </a:effectRef>
          <a:fontRef idx="minor">
            <a:schemeClr val="tx1"/>
          </a:fontRef>
        </p:style>
      </p:cxnSp>
      <p:sp>
        <p:nvSpPr>
          <p:cNvPr id="13329" name="TextBox 37"/>
          <p:cNvSpPr txBox="1">
            <a:spLocks noChangeArrowheads="1"/>
          </p:cNvSpPr>
          <p:nvPr/>
        </p:nvSpPr>
        <p:spPr bwMode="auto">
          <a:xfrm>
            <a:off x="6315500" y="5660314"/>
            <a:ext cx="6030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200" dirty="0" smtClean="0"/>
              <a:t>50 </a:t>
            </a:r>
            <a:r>
              <a:rPr lang="en-GB" sz="1200" dirty="0"/>
              <a:t>km</a:t>
            </a:r>
          </a:p>
        </p:txBody>
      </p:sp>
      <p:cxnSp>
        <p:nvCxnSpPr>
          <p:cNvPr id="34" name="Straight Connector 33"/>
          <p:cNvCxnSpPr/>
          <p:nvPr/>
        </p:nvCxnSpPr>
        <p:spPr bwMode="auto">
          <a:xfrm>
            <a:off x="7534274" y="5686426"/>
            <a:ext cx="0" cy="180975"/>
          </a:xfrm>
          <a:prstGeom prst="line">
            <a:avLst/>
          </a:prstGeom>
          <a:ln>
            <a:solidFill>
              <a:srgbClr val="0070C0"/>
            </a:solidFill>
          </a:ln>
          <a:effectLst/>
        </p:spPr>
        <p:style>
          <a:lnRef idx="2">
            <a:schemeClr val="accent1"/>
          </a:lnRef>
          <a:fillRef idx="0">
            <a:schemeClr val="accent1"/>
          </a:fillRef>
          <a:effectRef idx="1">
            <a:schemeClr val="accent1"/>
          </a:effectRef>
          <a:fontRef idx="minor">
            <a:schemeClr val="tx1"/>
          </a:fontRef>
        </p:style>
      </p:cxnSp>
      <p:grpSp>
        <p:nvGrpSpPr>
          <p:cNvPr id="13331" name="Group 50"/>
          <p:cNvGrpSpPr>
            <a:grpSpLocks/>
          </p:cNvGrpSpPr>
          <p:nvPr/>
        </p:nvGrpSpPr>
        <p:grpSpPr bwMode="auto">
          <a:xfrm>
            <a:off x="3222625" y="4692653"/>
            <a:ext cx="968855" cy="225425"/>
            <a:chOff x="457200" y="3048000"/>
            <a:chExt cx="980160" cy="228106"/>
          </a:xfrm>
        </p:grpSpPr>
        <p:cxnSp>
          <p:nvCxnSpPr>
            <p:cNvPr id="57" name="Elbow Connector 56"/>
            <p:cNvCxnSpPr/>
            <p:nvPr/>
          </p:nvCxnSpPr>
          <p:spPr>
            <a:xfrm rot="10800000" flipV="1">
              <a:off x="457200" y="3048000"/>
              <a:ext cx="380628"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flipV="1">
              <a:off x="837828" y="3048000"/>
              <a:ext cx="382233"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437360" y="3048000"/>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37828" y="3048000"/>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209304" y="3048000"/>
              <a:ext cx="22805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40" name="Freeform 39"/>
          <p:cNvSpPr/>
          <p:nvPr/>
        </p:nvSpPr>
        <p:spPr bwMode="auto">
          <a:xfrm>
            <a:off x="4800600" y="4783139"/>
            <a:ext cx="452437" cy="188912"/>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grpSp>
        <p:nvGrpSpPr>
          <p:cNvPr id="13333" name="Group 53"/>
          <p:cNvGrpSpPr>
            <a:grpSpLocks/>
          </p:cNvGrpSpPr>
          <p:nvPr/>
        </p:nvGrpSpPr>
        <p:grpSpPr bwMode="auto">
          <a:xfrm>
            <a:off x="5345112" y="4692653"/>
            <a:ext cx="979488" cy="225425"/>
            <a:chOff x="364173" y="3048000"/>
            <a:chExt cx="990916" cy="228106"/>
          </a:xfrm>
        </p:grpSpPr>
        <p:cxnSp>
          <p:nvCxnSpPr>
            <p:cNvPr id="52" name="Elbow Connector 51"/>
            <p:cNvCxnSpPr/>
            <p:nvPr/>
          </p:nvCxnSpPr>
          <p:spPr>
            <a:xfrm rot="10800000" flipV="1">
              <a:off x="364173" y="3048000"/>
              <a:ext cx="380627"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0800000" flipV="1">
              <a:off x="755557" y="3048000"/>
              <a:ext cx="382233"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355089" y="3048000"/>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44800" y="3048000"/>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27033" y="3048000"/>
              <a:ext cx="22805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13334" name="Group 60"/>
          <p:cNvGrpSpPr>
            <a:grpSpLocks/>
          </p:cNvGrpSpPr>
          <p:nvPr/>
        </p:nvGrpSpPr>
        <p:grpSpPr bwMode="auto">
          <a:xfrm>
            <a:off x="7543800" y="4718050"/>
            <a:ext cx="979488" cy="225428"/>
            <a:chOff x="754000" y="3047981"/>
            <a:chExt cx="990916" cy="228109"/>
          </a:xfrm>
        </p:grpSpPr>
        <p:cxnSp>
          <p:nvCxnSpPr>
            <p:cNvPr id="47" name="Elbow Connector 46"/>
            <p:cNvCxnSpPr/>
            <p:nvPr/>
          </p:nvCxnSpPr>
          <p:spPr>
            <a:xfrm rot="10800000" flipV="1">
              <a:off x="754000" y="3047984"/>
              <a:ext cx="380627"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flipV="1">
              <a:off x="1145385" y="3047981"/>
              <a:ext cx="382233" cy="228106"/>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744916" y="3047984"/>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134627" y="3047984"/>
              <a:ext cx="0" cy="22810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516861" y="3047984"/>
              <a:ext cx="228055"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33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3489" t="74992" r="65692" b="10857"/>
          <a:stretch>
            <a:fillRect/>
          </a:stretch>
        </p:blipFill>
        <p:spPr bwMode="auto">
          <a:xfrm>
            <a:off x="5032690" y="5189661"/>
            <a:ext cx="542312" cy="44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3489" t="74992" r="65692" b="10857"/>
          <a:stretch>
            <a:fillRect/>
          </a:stretch>
        </p:blipFill>
        <p:spPr bwMode="auto">
          <a:xfrm>
            <a:off x="7263380" y="5144478"/>
            <a:ext cx="542312" cy="44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45"/>
          <p:cNvSpPr/>
          <p:nvPr/>
        </p:nvSpPr>
        <p:spPr bwMode="auto">
          <a:xfrm>
            <a:off x="7010400" y="4783139"/>
            <a:ext cx="452438" cy="188912"/>
          </a:xfrm>
          <a:custGeom>
            <a:avLst/>
            <a:gdLst>
              <a:gd name="connsiteX0" fmla="*/ 0 w 1705141"/>
              <a:gd name="connsiteY0" fmla="*/ 606056 h 709908"/>
              <a:gd name="connsiteX1" fmla="*/ 31898 w 1705141"/>
              <a:gd name="connsiteY1" fmla="*/ 595424 h 709908"/>
              <a:gd name="connsiteX2" fmla="*/ 53163 w 1705141"/>
              <a:gd name="connsiteY2" fmla="*/ 595424 h 709908"/>
              <a:gd name="connsiteX3" fmla="*/ 74428 w 1705141"/>
              <a:gd name="connsiteY3" fmla="*/ 627321 h 709908"/>
              <a:gd name="connsiteX4" fmla="*/ 127591 w 1705141"/>
              <a:gd name="connsiteY4" fmla="*/ 584791 h 709908"/>
              <a:gd name="connsiteX5" fmla="*/ 138223 w 1705141"/>
              <a:gd name="connsiteY5" fmla="*/ 616689 h 709908"/>
              <a:gd name="connsiteX6" fmla="*/ 159488 w 1705141"/>
              <a:gd name="connsiteY6" fmla="*/ 584791 h 709908"/>
              <a:gd name="connsiteX7" fmla="*/ 180754 w 1705141"/>
              <a:gd name="connsiteY7" fmla="*/ 563526 h 709908"/>
              <a:gd name="connsiteX8" fmla="*/ 191386 w 1705141"/>
              <a:gd name="connsiteY8" fmla="*/ 616689 h 709908"/>
              <a:gd name="connsiteX9" fmla="*/ 202019 w 1705141"/>
              <a:gd name="connsiteY9" fmla="*/ 701749 h 709908"/>
              <a:gd name="connsiteX10" fmla="*/ 223284 w 1705141"/>
              <a:gd name="connsiteY10" fmla="*/ 627321 h 709908"/>
              <a:gd name="connsiteX11" fmla="*/ 244549 w 1705141"/>
              <a:gd name="connsiteY11" fmla="*/ 563526 h 709908"/>
              <a:gd name="connsiteX12" fmla="*/ 265814 w 1705141"/>
              <a:gd name="connsiteY12" fmla="*/ 595424 h 709908"/>
              <a:gd name="connsiteX13" fmla="*/ 276447 w 1705141"/>
              <a:gd name="connsiteY13" fmla="*/ 563526 h 709908"/>
              <a:gd name="connsiteX14" fmla="*/ 297712 w 1705141"/>
              <a:gd name="connsiteY14" fmla="*/ 361507 h 709908"/>
              <a:gd name="connsiteX15" fmla="*/ 308344 w 1705141"/>
              <a:gd name="connsiteY15" fmla="*/ 329610 h 709908"/>
              <a:gd name="connsiteX16" fmla="*/ 318977 w 1705141"/>
              <a:gd name="connsiteY16" fmla="*/ 85061 h 709908"/>
              <a:gd name="connsiteX17" fmla="*/ 350875 w 1705141"/>
              <a:gd name="connsiteY17" fmla="*/ 116959 h 709908"/>
              <a:gd name="connsiteX18" fmla="*/ 372140 w 1705141"/>
              <a:gd name="connsiteY18" fmla="*/ 180754 h 709908"/>
              <a:gd name="connsiteX19" fmla="*/ 393405 w 1705141"/>
              <a:gd name="connsiteY19" fmla="*/ 148856 h 709908"/>
              <a:gd name="connsiteX20" fmla="*/ 414670 w 1705141"/>
              <a:gd name="connsiteY20" fmla="*/ 170121 h 709908"/>
              <a:gd name="connsiteX21" fmla="*/ 435935 w 1705141"/>
              <a:gd name="connsiteY21" fmla="*/ 202019 h 709908"/>
              <a:gd name="connsiteX22" fmla="*/ 489098 w 1705141"/>
              <a:gd name="connsiteY22" fmla="*/ 127591 h 709908"/>
              <a:gd name="connsiteX23" fmla="*/ 510363 w 1705141"/>
              <a:gd name="connsiteY23" fmla="*/ 170121 h 709908"/>
              <a:gd name="connsiteX24" fmla="*/ 520995 w 1705141"/>
              <a:gd name="connsiteY24" fmla="*/ 138224 h 709908"/>
              <a:gd name="connsiteX25" fmla="*/ 531628 w 1705141"/>
              <a:gd name="connsiteY25" fmla="*/ 74428 h 709908"/>
              <a:gd name="connsiteX26" fmla="*/ 542261 w 1705141"/>
              <a:gd name="connsiteY26" fmla="*/ 116959 h 709908"/>
              <a:gd name="connsiteX27" fmla="*/ 552893 w 1705141"/>
              <a:gd name="connsiteY27" fmla="*/ 191387 h 709908"/>
              <a:gd name="connsiteX28" fmla="*/ 563526 w 1705141"/>
              <a:gd name="connsiteY28" fmla="*/ 159489 h 709908"/>
              <a:gd name="connsiteX29" fmla="*/ 595423 w 1705141"/>
              <a:gd name="connsiteY29" fmla="*/ 148856 h 709908"/>
              <a:gd name="connsiteX30" fmla="*/ 637954 w 1705141"/>
              <a:gd name="connsiteY30" fmla="*/ 63796 h 709908"/>
              <a:gd name="connsiteX31" fmla="*/ 659219 w 1705141"/>
              <a:gd name="connsiteY31" fmla="*/ 95694 h 709908"/>
              <a:gd name="connsiteX32" fmla="*/ 669851 w 1705141"/>
              <a:gd name="connsiteY32" fmla="*/ 180754 h 709908"/>
              <a:gd name="connsiteX33" fmla="*/ 680484 w 1705141"/>
              <a:gd name="connsiteY33" fmla="*/ 212652 h 709908"/>
              <a:gd name="connsiteX34" fmla="*/ 691116 w 1705141"/>
              <a:gd name="connsiteY34" fmla="*/ 563526 h 709908"/>
              <a:gd name="connsiteX35" fmla="*/ 712381 w 1705141"/>
              <a:gd name="connsiteY35" fmla="*/ 499731 h 709908"/>
              <a:gd name="connsiteX36" fmla="*/ 733647 w 1705141"/>
              <a:gd name="connsiteY36" fmla="*/ 467833 h 709908"/>
              <a:gd name="connsiteX37" fmla="*/ 765544 w 1705141"/>
              <a:gd name="connsiteY37" fmla="*/ 457200 h 709908"/>
              <a:gd name="connsiteX38" fmla="*/ 776177 w 1705141"/>
              <a:gd name="connsiteY38" fmla="*/ 531628 h 709908"/>
              <a:gd name="connsiteX39" fmla="*/ 797442 w 1705141"/>
              <a:gd name="connsiteY39" fmla="*/ 499731 h 709908"/>
              <a:gd name="connsiteX40" fmla="*/ 808075 w 1705141"/>
              <a:gd name="connsiteY40" fmla="*/ 574159 h 709908"/>
              <a:gd name="connsiteX41" fmla="*/ 882502 w 1705141"/>
              <a:gd name="connsiteY41" fmla="*/ 478466 h 709908"/>
              <a:gd name="connsiteX42" fmla="*/ 925033 w 1705141"/>
              <a:gd name="connsiteY42" fmla="*/ 510363 h 709908"/>
              <a:gd name="connsiteX43" fmla="*/ 935665 w 1705141"/>
              <a:gd name="connsiteY43" fmla="*/ 637954 h 709908"/>
              <a:gd name="connsiteX44" fmla="*/ 946298 w 1705141"/>
              <a:gd name="connsiteY44" fmla="*/ 606056 h 709908"/>
              <a:gd name="connsiteX45" fmla="*/ 956930 w 1705141"/>
              <a:gd name="connsiteY45" fmla="*/ 42531 h 709908"/>
              <a:gd name="connsiteX46" fmla="*/ 967563 w 1705141"/>
              <a:gd name="connsiteY46" fmla="*/ 127591 h 709908"/>
              <a:gd name="connsiteX47" fmla="*/ 978195 w 1705141"/>
              <a:gd name="connsiteY47" fmla="*/ 159489 h 709908"/>
              <a:gd name="connsiteX48" fmla="*/ 1010093 w 1705141"/>
              <a:gd name="connsiteY48" fmla="*/ 148856 h 709908"/>
              <a:gd name="connsiteX49" fmla="*/ 1031358 w 1705141"/>
              <a:gd name="connsiteY49" fmla="*/ 116959 h 709908"/>
              <a:gd name="connsiteX50" fmla="*/ 1052623 w 1705141"/>
              <a:gd name="connsiteY50" fmla="*/ 53163 h 709908"/>
              <a:gd name="connsiteX51" fmla="*/ 1063256 w 1705141"/>
              <a:gd name="connsiteY51" fmla="*/ 202019 h 709908"/>
              <a:gd name="connsiteX52" fmla="*/ 1073888 w 1705141"/>
              <a:gd name="connsiteY52" fmla="*/ 170121 h 709908"/>
              <a:gd name="connsiteX53" fmla="*/ 1137684 w 1705141"/>
              <a:gd name="connsiteY53" fmla="*/ 74428 h 709908"/>
              <a:gd name="connsiteX54" fmla="*/ 1158949 w 1705141"/>
              <a:gd name="connsiteY54" fmla="*/ 95694 h 709908"/>
              <a:gd name="connsiteX55" fmla="*/ 1169581 w 1705141"/>
              <a:gd name="connsiteY55" fmla="*/ 159489 h 709908"/>
              <a:gd name="connsiteX56" fmla="*/ 1180214 w 1705141"/>
              <a:gd name="connsiteY56" fmla="*/ 127591 h 709908"/>
              <a:gd name="connsiteX57" fmla="*/ 1222744 w 1705141"/>
              <a:gd name="connsiteY57" fmla="*/ 74428 h 709908"/>
              <a:gd name="connsiteX58" fmla="*/ 1244009 w 1705141"/>
              <a:gd name="connsiteY58" fmla="*/ 95694 h 709908"/>
              <a:gd name="connsiteX59" fmla="*/ 1254642 w 1705141"/>
              <a:gd name="connsiteY59" fmla="*/ 191387 h 709908"/>
              <a:gd name="connsiteX60" fmla="*/ 1307805 w 1705141"/>
              <a:gd name="connsiteY60" fmla="*/ 138224 h 709908"/>
              <a:gd name="connsiteX61" fmla="*/ 1329070 w 1705141"/>
              <a:gd name="connsiteY61" fmla="*/ 95694 h 709908"/>
              <a:gd name="connsiteX62" fmla="*/ 1339702 w 1705141"/>
              <a:gd name="connsiteY62" fmla="*/ 127591 h 709908"/>
              <a:gd name="connsiteX63" fmla="*/ 1350335 w 1705141"/>
              <a:gd name="connsiteY63" fmla="*/ 255182 h 709908"/>
              <a:gd name="connsiteX64" fmla="*/ 1382233 w 1705141"/>
              <a:gd name="connsiteY64" fmla="*/ 212652 h 709908"/>
              <a:gd name="connsiteX65" fmla="*/ 1414130 w 1705141"/>
              <a:gd name="connsiteY65" fmla="*/ 127591 h 709908"/>
              <a:gd name="connsiteX66" fmla="*/ 1424763 w 1705141"/>
              <a:gd name="connsiteY66" fmla="*/ 74428 h 709908"/>
              <a:gd name="connsiteX67" fmla="*/ 1435395 w 1705141"/>
              <a:gd name="connsiteY67" fmla="*/ 31898 h 709908"/>
              <a:gd name="connsiteX68" fmla="*/ 1446028 w 1705141"/>
              <a:gd name="connsiteY68" fmla="*/ 63796 h 709908"/>
              <a:gd name="connsiteX69" fmla="*/ 1456661 w 1705141"/>
              <a:gd name="connsiteY69" fmla="*/ 170121 h 709908"/>
              <a:gd name="connsiteX70" fmla="*/ 1488558 w 1705141"/>
              <a:gd name="connsiteY70" fmla="*/ 138224 h 709908"/>
              <a:gd name="connsiteX71" fmla="*/ 1541721 w 1705141"/>
              <a:gd name="connsiteY71" fmla="*/ 85061 h 709908"/>
              <a:gd name="connsiteX72" fmla="*/ 1562986 w 1705141"/>
              <a:gd name="connsiteY72" fmla="*/ 116959 h 709908"/>
              <a:gd name="connsiteX73" fmla="*/ 1573619 w 1705141"/>
              <a:gd name="connsiteY73" fmla="*/ 202019 h 709908"/>
              <a:gd name="connsiteX74" fmla="*/ 1584251 w 1705141"/>
              <a:gd name="connsiteY74" fmla="*/ 148856 h 709908"/>
              <a:gd name="connsiteX75" fmla="*/ 1616149 w 1705141"/>
              <a:gd name="connsiteY75" fmla="*/ 21266 h 709908"/>
              <a:gd name="connsiteX76" fmla="*/ 1637414 w 1705141"/>
              <a:gd name="connsiteY76" fmla="*/ 0 h 709908"/>
              <a:gd name="connsiteX77" fmla="*/ 1648047 w 1705141"/>
              <a:gd name="connsiteY77" fmla="*/ 637954 h 709908"/>
              <a:gd name="connsiteX78" fmla="*/ 1669312 w 1705141"/>
              <a:gd name="connsiteY78" fmla="*/ 574159 h 709908"/>
              <a:gd name="connsiteX79" fmla="*/ 1679944 w 1705141"/>
              <a:gd name="connsiteY79" fmla="*/ 542261 h 709908"/>
              <a:gd name="connsiteX80" fmla="*/ 1701209 w 1705141"/>
              <a:gd name="connsiteY80" fmla="*/ 595424 h 709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705141" h="709908">
                <a:moveTo>
                  <a:pt x="0" y="606056"/>
                </a:moveTo>
                <a:cubicBezTo>
                  <a:pt x="10633" y="602512"/>
                  <a:pt x="21873" y="590412"/>
                  <a:pt x="31898" y="595424"/>
                </a:cubicBezTo>
                <a:cubicBezTo>
                  <a:pt x="56201" y="607575"/>
                  <a:pt x="28859" y="668332"/>
                  <a:pt x="53163" y="595424"/>
                </a:cubicBezTo>
                <a:cubicBezTo>
                  <a:pt x="60251" y="606056"/>
                  <a:pt x="62563" y="622575"/>
                  <a:pt x="74428" y="627321"/>
                </a:cubicBezTo>
                <a:cubicBezTo>
                  <a:pt x="101459" y="638133"/>
                  <a:pt x="119481" y="596957"/>
                  <a:pt x="127591" y="584791"/>
                </a:cubicBezTo>
                <a:cubicBezTo>
                  <a:pt x="131135" y="595424"/>
                  <a:pt x="127015" y="616689"/>
                  <a:pt x="138223" y="616689"/>
                </a:cubicBezTo>
                <a:cubicBezTo>
                  <a:pt x="151002" y="616689"/>
                  <a:pt x="151505" y="594770"/>
                  <a:pt x="159488" y="584791"/>
                </a:cubicBezTo>
                <a:cubicBezTo>
                  <a:pt x="165750" y="576963"/>
                  <a:pt x="173665" y="570614"/>
                  <a:pt x="180754" y="563526"/>
                </a:cubicBezTo>
                <a:cubicBezTo>
                  <a:pt x="184298" y="581247"/>
                  <a:pt x="188638" y="598827"/>
                  <a:pt x="191386" y="616689"/>
                </a:cubicBezTo>
                <a:cubicBezTo>
                  <a:pt x="195731" y="644931"/>
                  <a:pt x="174911" y="692714"/>
                  <a:pt x="202019" y="701749"/>
                </a:cubicBezTo>
                <a:cubicBezTo>
                  <a:pt x="226497" y="709908"/>
                  <a:pt x="215696" y="651982"/>
                  <a:pt x="223284" y="627321"/>
                </a:cubicBezTo>
                <a:cubicBezTo>
                  <a:pt x="229876" y="605897"/>
                  <a:pt x="244549" y="563526"/>
                  <a:pt x="244549" y="563526"/>
                </a:cubicBezTo>
                <a:cubicBezTo>
                  <a:pt x="251637" y="574159"/>
                  <a:pt x="253035" y="595424"/>
                  <a:pt x="265814" y="595424"/>
                </a:cubicBezTo>
                <a:cubicBezTo>
                  <a:pt x="277022" y="595424"/>
                  <a:pt x="274442" y="574553"/>
                  <a:pt x="276447" y="563526"/>
                </a:cubicBezTo>
                <a:cubicBezTo>
                  <a:pt x="291848" y="478822"/>
                  <a:pt x="284611" y="453216"/>
                  <a:pt x="297712" y="361507"/>
                </a:cubicBezTo>
                <a:cubicBezTo>
                  <a:pt x="299297" y="350412"/>
                  <a:pt x="304800" y="340242"/>
                  <a:pt x="308344" y="329610"/>
                </a:cubicBezTo>
                <a:cubicBezTo>
                  <a:pt x="311888" y="248094"/>
                  <a:pt x="302975" y="165070"/>
                  <a:pt x="318977" y="85061"/>
                </a:cubicBezTo>
                <a:cubicBezTo>
                  <a:pt x="321926" y="70316"/>
                  <a:pt x="343572" y="103814"/>
                  <a:pt x="350875" y="116959"/>
                </a:cubicBezTo>
                <a:cubicBezTo>
                  <a:pt x="361761" y="136553"/>
                  <a:pt x="372140" y="180754"/>
                  <a:pt x="372140" y="180754"/>
                </a:cubicBezTo>
                <a:cubicBezTo>
                  <a:pt x="379228" y="170121"/>
                  <a:pt x="387690" y="160286"/>
                  <a:pt x="393405" y="148856"/>
                </a:cubicBezTo>
                <a:cubicBezTo>
                  <a:pt x="412087" y="111491"/>
                  <a:pt x="398073" y="87141"/>
                  <a:pt x="414670" y="170121"/>
                </a:cubicBezTo>
                <a:cubicBezTo>
                  <a:pt x="442310" y="87198"/>
                  <a:pt x="403856" y="185980"/>
                  <a:pt x="435935" y="202019"/>
                </a:cubicBezTo>
                <a:cubicBezTo>
                  <a:pt x="439233" y="203668"/>
                  <a:pt x="484156" y="135004"/>
                  <a:pt x="489098" y="127591"/>
                </a:cubicBezTo>
                <a:cubicBezTo>
                  <a:pt x="512045" y="35799"/>
                  <a:pt x="487388" y="112682"/>
                  <a:pt x="510363" y="170121"/>
                </a:cubicBezTo>
                <a:cubicBezTo>
                  <a:pt x="514525" y="180527"/>
                  <a:pt x="518564" y="149165"/>
                  <a:pt x="520995" y="138224"/>
                </a:cubicBezTo>
                <a:cubicBezTo>
                  <a:pt x="525672" y="117179"/>
                  <a:pt x="528084" y="95693"/>
                  <a:pt x="531628" y="74428"/>
                </a:cubicBezTo>
                <a:cubicBezTo>
                  <a:pt x="535172" y="88605"/>
                  <a:pt x="539647" y="102581"/>
                  <a:pt x="542261" y="116959"/>
                </a:cubicBezTo>
                <a:cubicBezTo>
                  <a:pt x="546744" y="141616"/>
                  <a:pt x="541685" y="168972"/>
                  <a:pt x="552893" y="191387"/>
                </a:cubicBezTo>
                <a:cubicBezTo>
                  <a:pt x="557905" y="201412"/>
                  <a:pt x="555601" y="167414"/>
                  <a:pt x="563526" y="159489"/>
                </a:cubicBezTo>
                <a:cubicBezTo>
                  <a:pt x="571451" y="151564"/>
                  <a:pt x="584791" y="152400"/>
                  <a:pt x="595423" y="148856"/>
                </a:cubicBezTo>
                <a:cubicBezTo>
                  <a:pt x="619858" y="75551"/>
                  <a:pt x="600838" y="100911"/>
                  <a:pt x="637954" y="63796"/>
                </a:cubicBezTo>
                <a:cubicBezTo>
                  <a:pt x="645042" y="74429"/>
                  <a:pt x="655857" y="83365"/>
                  <a:pt x="659219" y="95694"/>
                </a:cubicBezTo>
                <a:cubicBezTo>
                  <a:pt x="666737" y="123261"/>
                  <a:pt x="664740" y="152641"/>
                  <a:pt x="669851" y="180754"/>
                </a:cubicBezTo>
                <a:cubicBezTo>
                  <a:pt x="671856" y="191781"/>
                  <a:pt x="676940" y="202019"/>
                  <a:pt x="680484" y="212652"/>
                </a:cubicBezTo>
                <a:cubicBezTo>
                  <a:pt x="684028" y="329610"/>
                  <a:pt x="678194" y="447230"/>
                  <a:pt x="691116" y="563526"/>
                </a:cubicBezTo>
                <a:cubicBezTo>
                  <a:pt x="693591" y="585804"/>
                  <a:pt x="703277" y="520214"/>
                  <a:pt x="712381" y="499731"/>
                </a:cubicBezTo>
                <a:cubicBezTo>
                  <a:pt x="717571" y="488053"/>
                  <a:pt x="723668" y="475816"/>
                  <a:pt x="733647" y="467833"/>
                </a:cubicBezTo>
                <a:cubicBezTo>
                  <a:pt x="742399" y="460832"/>
                  <a:pt x="754912" y="460744"/>
                  <a:pt x="765544" y="457200"/>
                </a:cubicBezTo>
                <a:cubicBezTo>
                  <a:pt x="769088" y="482009"/>
                  <a:pt x="761140" y="511579"/>
                  <a:pt x="776177" y="531628"/>
                </a:cubicBezTo>
                <a:cubicBezTo>
                  <a:pt x="783844" y="541851"/>
                  <a:pt x="789775" y="489508"/>
                  <a:pt x="797442" y="499731"/>
                </a:cubicBezTo>
                <a:cubicBezTo>
                  <a:pt x="812479" y="519780"/>
                  <a:pt x="804531" y="549350"/>
                  <a:pt x="808075" y="574159"/>
                </a:cubicBezTo>
                <a:cubicBezTo>
                  <a:pt x="858946" y="497852"/>
                  <a:pt x="832533" y="528435"/>
                  <a:pt x="882502" y="478466"/>
                </a:cubicBezTo>
                <a:cubicBezTo>
                  <a:pt x="907809" y="554384"/>
                  <a:pt x="891334" y="560912"/>
                  <a:pt x="925033" y="510363"/>
                </a:cubicBezTo>
                <a:cubicBezTo>
                  <a:pt x="928577" y="552893"/>
                  <a:pt x="926407" y="596293"/>
                  <a:pt x="935665" y="637954"/>
                </a:cubicBezTo>
                <a:cubicBezTo>
                  <a:pt x="938096" y="648895"/>
                  <a:pt x="945898" y="617257"/>
                  <a:pt x="946298" y="606056"/>
                </a:cubicBezTo>
                <a:cubicBezTo>
                  <a:pt x="953004" y="418301"/>
                  <a:pt x="953386" y="230373"/>
                  <a:pt x="956930" y="42531"/>
                </a:cubicBezTo>
                <a:cubicBezTo>
                  <a:pt x="960474" y="70884"/>
                  <a:pt x="962452" y="99478"/>
                  <a:pt x="967563" y="127591"/>
                </a:cubicBezTo>
                <a:cubicBezTo>
                  <a:pt x="969568" y="138618"/>
                  <a:pt x="968170" y="154477"/>
                  <a:pt x="978195" y="159489"/>
                </a:cubicBezTo>
                <a:cubicBezTo>
                  <a:pt x="988220" y="164501"/>
                  <a:pt x="999460" y="152400"/>
                  <a:pt x="1010093" y="148856"/>
                </a:cubicBezTo>
                <a:cubicBezTo>
                  <a:pt x="1017181" y="138224"/>
                  <a:pt x="1026168" y="128636"/>
                  <a:pt x="1031358" y="116959"/>
                </a:cubicBezTo>
                <a:cubicBezTo>
                  <a:pt x="1040462" y="96475"/>
                  <a:pt x="1052623" y="53163"/>
                  <a:pt x="1052623" y="53163"/>
                </a:cubicBezTo>
                <a:cubicBezTo>
                  <a:pt x="1056167" y="102782"/>
                  <a:pt x="1054357" y="153076"/>
                  <a:pt x="1063256" y="202019"/>
                </a:cubicBezTo>
                <a:cubicBezTo>
                  <a:pt x="1065261" y="213046"/>
                  <a:pt x="1068876" y="180146"/>
                  <a:pt x="1073888" y="170121"/>
                </a:cubicBezTo>
                <a:cubicBezTo>
                  <a:pt x="1094393" y="129111"/>
                  <a:pt x="1110975" y="110041"/>
                  <a:pt x="1137684" y="74428"/>
                </a:cubicBezTo>
                <a:cubicBezTo>
                  <a:pt x="1144772" y="81517"/>
                  <a:pt x="1155429" y="86308"/>
                  <a:pt x="1158949" y="95694"/>
                </a:cubicBezTo>
                <a:cubicBezTo>
                  <a:pt x="1166518" y="115880"/>
                  <a:pt x="1157622" y="141551"/>
                  <a:pt x="1169581" y="159489"/>
                </a:cubicBezTo>
                <a:cubicBezTo>
                  <a:pt x="1175798" y="168814"/>
                  <a:pt x="1175202" y="137616"/>
                  <a:pt x="1180214" y="127591"/>
                </a:cubicBezTo>
                <a:cubicBezTo>
                  <a:pt x="1193626" y="100767"/>
                  <a:pt x="1202966" y="94207"/>
                  <a:pt x="1222744" y="74428"/>
                </a:cubicBezTo>
                <a:cubicBezTo>
                  <a:pt x="1229832" y="81517"/>
                  <a:pt x="1241371" y="86023"/>
                  <a:pt x="1244009" y="95694"/>
                </a:cubicBezTo>
                <a:cubicBezTo>
                  <a:pt x="1252454" y="126657"/>
                  <a:pt x="1227938" y="173585"/>
                  <a:pt x="1254642" y="191387"/>
                </a:cubicBezTo>
                <a:cubicBezTo>
                  <a:pt x="1275494" y="205288"/>
                  <a:pt x="1307805" y="138224"/>
                  <a:pt x="1307805" y="138224"/>
                </a:cubicBezTo>
                <a:cubicBezTo>
                  <a:pt x="1314893" y="124047"/>
                  <a:pt x="1314033" y="100706"/>
                  <a:pt x="1329070" y="95694"/>
                </a:cubicBezTo>
                <a:cubicBezTo>
                  <a:pt x="1339702" y="92150"/>
                  <a:pt x="1338221" y="116482"/>
                  <a:pt x="1339702" y="127591"/>
                </a:cubicBezTo>
                <a:cubicBezTo>
                  <a:pt x="1345342" y="169894"/>
                  <a:pt x="1346791" y="212652"/>
                  <a:pt x="1350335" y="255182"/>
                </a:cubicBezTo>
                <a:cubicBezTo>
                  <a:pt x="1360968" y="241005"/>
                  <a:pt x="1375036" y="228846"/>
                  <a:pt x="1382233" y="212652"/>
                </a:cubicBezTo>
                <a:cubicBezTo>
                  <a:pt x="1443549" y="74690"/>
                  <a:pt x="1348773" y="225627"/>
                  <a:pt x="1414130" y="127591"/>
                </a:cubicBezTo>
                <a:cubicBezTo>
                  <a:pt x="1417674" y="109870"/>
                  <a:pt x="1420843" y="92070"/>
                  <a:pt x="1424763" y="74428"/>
                </a:cubicBezTo>
                <a:cubicBezTo>
                  <a:pt x="1427933" y="60163"/>
                  <a:pt x="1422325" y="38433"/>
                  <a:pt x="1435395" y="31898"/>
                </a:cubicBezTo>
                <a:cubicBezTo>
                  <a:pt x="1445420" y="26886"/>
                  <a:pt x="1442484" y="53163"/>
                  <a:pt x="1446028" y="63796"/>
                </a:cubicBezTo>
                <a:cubicBezTo>
                  <a:pt x="1449572" y="99238"/>
                  <a:pt x="1438989" y="139195"/>
                  <a:pt x="1456661" y="170121"/>
                </a:cubicBezTo>
                <a:cubicBezTo>
                  <a:pt x="1464121" y="183176"/>
                  <a:pt x="1478932" y="149775"/>
                  <a:pt x="1488558" y="138224"/>
                </a:cubicBezTo>
                <a:cubicBezTo>
                  <a:pt x="1532860" y="85061"/>
                  <a:pt x="1483242" y="124047"/>
                  <a:pt x="1541721" y="85061"/>
                </a:cubicBezTo>
                <a:cubicBezTo>
                  <a:pt x="1548809" y="95694"/>
                  <a:pt x="1559624" y="104630"/>
                  <a:pt x="1562986" y="116959"/>
                </a:cubicBezTo>
                <a:cubicBezTo>
                  <a:pt x="1570504" y="144526"/>
                  <a:pt x="1557769" y="178244"/>
                  <a:pt x="1573619" y="202019"/>
                </a:cubicBezTo>
                <a:cubicBezTo>
                  <a:pt x="1583644" y="217056"/>
                  <a:pt x="1581018" y="166636"/>
                  <a:pt x="1584251" y="148856"/>
                </a:cubicBezTo>
                <a:cubicBezTo>
                  <a:pt x="1588155" y="127381"/>
                  <a:pt x="1598894" y="38521"/>
                  <a:pt x="1616149" y="21266"/>
                </a:cubicBezTo>
                <a:lnTo>
                  <a:pt x="1637414" y="0"/>
                </a:lnTo>
                <a:cubicBezTo>
                  <a:pt x="1640958" y="212651"/>
                  <a:pt x="1636249" y="425601"/>
                  <a:pt x="1648047" y="637954"/>
                </a:cubicBezTo>
                <a:cubicBezTo>
                  <a:pt x="1649290" y="660335"/>
                  <a:pt x="1662224" y="595424"/>
                  <a:pt x="1669312" y="574159"/>
                </a:cubicBezTo>
                <a:lnTo>
                  <a:pt x="1679944" y="542261"/>
                </a:lnTo>
                <a:cubicBezTo>
                  <a:pt x="1705141" y="580057"/>
                  <a:pt x="1701209" y="561380"/>
                  <a:pt x="1701209" y="595424"/>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sz="1200"/>
          </a:p>
        </p:txBody>
      </p:sp>
      <p:sp>
        <p:nvSpPr>
          <p:cNvPr id="13317" name="TextBox 61"/>
          <p:cNvSpPr txBox="1">
            <a:spLocks noChangeArrowheads="1"/>
          </p:cNvSpPr>
          <p:nvPr/>
        </p:nvSpPr>
        <p:spPr bwMode="auto">
          <a:xfrm>
            <a:off x="1676400" y="3200400"/>
            <a:ext cx="108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latin typeface="Times New Roman" pitchFamily="18" charset="0"/>
                <a:cs typeface="Times New Roman" pitchFamily="18" charset="0"/>
              </a:rPr>
              <a:t>Analogue</a:t>
            </a:r>
          </a:p>
        </p:txBody>
      </p:sp>
      <p:sp>
        <p:nvSpPr>
          <p:cNvPr id="13318" name="TextBox 62"/>
          <p:cNvSpPr txBox="1">
            <a:spLocks noChangeArrowheads="1"/>
          </p:cNvSpPr>
          <p:nvPr/>
        </p:nvSpPr>
        <p:spPr bwMode="auto">
          <a:xfrm>
            <a:off x="1765300" y="48006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latin typeface="Times New Roman" pitchFamily="18" charset="0"/>
                <a:cs typeface="Times New Roman" pitchFamily="18" charset="0"/>
              </a:rPr>
              <a:t>Digital</a:t>
            </a:r>
          </a:p>
        </p:txBody>
      </p:sp>
      <p:sp>
        <p:nvSpPr>
          <p:cNvPr id="13319" name="Content Placeholder 2"/>
          <p:cNvSpPr>
            <a:spLocks noGrp="1"/>
          </p:cNvSpPr>
          <p:nvPr>
            <p:ph sz="quarter" idx="1"/>
          </p:nvPr>
        </p:nvSpPr>
        <p:spPr>
          <a:xfrm rot="17745978">
            <a:off x="-712437" y="3936697"/>
            <a:ext cx="3488754" cy="607737"/>
          </a:xfrm>
        </p:spPr>
        <p:txBody>
          <a:bodyPr/>
          <a:lstStyle/>
          <a:p>
            <a:pPr marL="0" indent="0">
              <a:buNone/>
            </a:pPr>
            <a:r>
              <a:rPr lang="en-GB" sz="2000" b="1" dirty="0" smtClean="0">
                <a:latin typeface="Times New Roman" pitchFamily="18" charset="0"/>
                <a:cs typeface="Times New Roman" pitchFamily="18" charset="0"/>
              </a:rPr>
              <a:t>Transmission over a distance</a:t>
            </a:r>
          </a:p>
          <a:p>
            <a:pPr>
              <a:buFont typeface="Wingdings 3" pitchFamily="18" charset="2"/>
              <a:buNone/>
            </a:pPr>
            <a:endParaRPr lang="en-GB" sz="2000" dirty="0" smtClean="0">
              <a:latin typeface="Times New Roman" pitchFamily="18" charset="0"/>
              <a:cs typeface="Times New Roman" pitchFamily="18" charset="0"/>
            </a:endParaRPr>
          </a:p>
        </p:txBody>
      </p:sp>
      <p:sp>
        <p:nvSpPr>
          <p:cNvPr id="13320" name="Content Placeholder 2"/>
          <p:cNvSpPr txBox="1">
            <a:spLocks/>
          </p:cNvSpPr>
          <p:nvPr/>
        </p:nvSpPr>
        <p:spPr bwMode="auto">
          <a:xfrm>
            <a:off x="457200" y="129540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buClr>
                <a:schemeClr val="accent1"/>
              </a:buClr>
              <a:buSzPct val="76000"/>
              <a:buFont typeface="Wingdings 3" pitchFamily="18" charset="2"/>
              <a:buChar char=""/>
            </a:pPr>
            <a:endParaRPr lang="en-GB">
              <a:latin typeface="Times New Roman" pitchFamily="18" charset="0"/>
              <a:cs typeface="Times New Roman" pitchFamily="18" charset="0"/>
            </a:endParaRPr>
          </a:p>
          <a:p>
            <a:pPr>
              <a:spcBef>
                <a:spcPts val="600"/>
              </a:spcBef>
              <a:buClr>
                <a:schemeClr val="accent1"/>
              </a:buClr>
              <a:buSzPct val="76000"/>
              <a:buFont typeface="Wingdings 3" pitchFamily="18" charset="2"/>
              <a:buNone/>
            </a:pPr>
            <a:endParaRPr lang="en-GB">
              <a:latin typeface="Times New Roman" pitchFamily="18" charset="0"/>
              <a:cs typeface="Times New Roman" pitchFamily="18" charset="0"/>
            </a:endParaRPr>
          </a:p>
        </p:txBody>
      </p:sp>
      <p:sp>
        <p:nvSpPr>
          <p:cNvPr id="13321" name="Content Placeholder 2"/>
          <p:cNvSpPr txBox="1">
            <a:spLocks/>
          </p:cNvSpPr>
          <p:nvPr/>
        </p:nvSpPr>
        <p:spPr bwMode="auto">
          <a:xfrm>
            <a:off x="457200" y="1295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indent="0">
              <a:spcBef>
                <a:spcPts val="600"/>
              </a:spcBef>
              <a:buClr>
                <a:schemeClr val="accent1"/>
              </a:buClr>
              <a:buSzPct val="76000"/>
            </a:pPr>
            <a:r>
              <a:rPr lang="en-GB" sz="2400" b="1" dirty="0">
                <a:latin typeface="Times New Roman" pitchFamily="18" charset="0"/>
                <a:cs typeface="Times New Roman" pitchFamily="18" charset="0"/>
              </a:rPr>
              <a:t>Types of noise</a:t>
            </a:r>
            <a:r>
              <a:rPr lang="en-GB" sz="2400" dirty="0">
                <a:latin typeface="Times New Roman" pitchFamily="18" charset="0"/>
                <a:cs typeface="Times New Roman" pitchFamily="18" charset="0"/>
              </a:rPr>
              <a:t>: </a:t>
            </a:r>
            <a:r>
              <a:rPr lang="en-GB" sz="2000" dirty="0">
                <a:latin typeface="Times New Roman" pitchFamily="18" charset="0"/>
                <a:cs typeface="Times New Roman" pitchFamily="18" charset="0"/>
              </a:rPr>
              <a:t>Attenuation, Attenuation distortion, Cross-talk noise, Delay distortion, Impulse noise, Intermodulation noise, Thermal </a:t>
            </a:r>
            <a:r>
              <a:rPr lang="en-GB" sz="2000" dirty="0" smtClean="0">
                <a:latin typeface="Times New Roman" pitchFamily="18" charset="0"/>
                <a:cs typeface="Times New Roman" pitchFamily="18" charset="0"/>
              </a:rPr>
              <a:t>noise</a:t>
            </a:r>
            <a:endParaRPr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3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3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3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33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6" grpId="0" animBg="1"/>
      <p:bldP spid="13368" grpId="0"/>
      <p:bldP spid="13372" grpId="0"/>
      <p:bldP spid="13325" grpId="0"/>
      <p:bldP spid="13329" grpId="0"/>
      <p:bldP spid="40" grpId="0" animBg="1"/>
      <p:bldP spid="46" grpId="0" animBg="1"/>
      <p:bldP spid="13317" grpId="0"/>
      <p:bldP spid="13318" grpId="0"/>
      <p:bldP spid="133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lg47\Desktop\intermissi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8" y="838200"/>
            <a:ext cx="9142412"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p:cNvSpPr txBox="1">
            <a:spLocks noChangeArrowheads="1"/>
          </p:cNvSpPr>
          <p:nvPr/>
        </p:nvSpPr>
        <p:spPr bwMode="auto">
          <a:xfrm>
            <a:off x="3048000" y="4495800"/>
            <a:ext cx="26320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4400">
                <a:solidFill>
                  <a:schemeClr val="bg1"/>
                </a:solidFill>
              </a:rPr>
              <a:t>5 minutes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kumimoji="1" lang="en-US" smtClean="0"/>
              <a:t>Error Control: Do nothing</a:t>
            </a:r>
          </a:p>
        </p:txBody>
      </p:sp>
      <p:sp>
        <p:nvSpPr>
          <p:cNvPr id="38915" name="Content Placeholder 2"/>
          <p:cNvSpPr txBox="1">
            <a:spLocks/>
          </p:cNvSpPr>
          <p:nvPr/>
        </p:nvSpPr>
        <p:spPr bwMode="auto">
          <a:xfrm>
            <a:off x="304800" y="1219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endParaRPr lang="en-US" sz="2600" dirty="0">
              <a:latin typeface="+mj-lt"/>
              <a:cs typeface="Times New Roman" pitchFamily="18" charset="0"/>
            </a:endParaRPr>
          </a:p>
          <a:p>
            <a:pPr eaLnBrk="1" hangingPunct="1">
              <a:spcBef>
                <a:spcPts val="600"/>
              </a:spcBef>
              <a:buClr>
                <a:schemeClr val="accent1"/>
              </a:buClr>
              <a:buSzPct val="76000"/>
            </a:pPr>
            <a:r>
              <a:rPr lang="en-US" sz="2600" dirty="0">
                <a:latin typeface="+mj-lt"/>
                <a:cs typeface="Times New Roman" pitchFamily="18" charset="0"/>
              </a:rPr>
              <a:t>Not as bad as it sounds if probability of error is very low (e.g. in </a:t>
            </a:r>
            <a:r>
              <a:rPr lang="en-US" sz="2600" dirty="0" err="1">
                <a:latin typeface="+mj-lt"/>
                <a:cs typeface="Times New Roman" pitchFamily="18" charset="0"/>
              </a:rPr>
              <a:t>fibre</a:t>
            </a:r>
            <a:r>
              <a:rPr lang="en-US" sz="2600" dirty="0">
                <a:latin typeface="+mj-lt"/>
                <a:cs typeface="Times New Roman" pitchFamily="18" charset="0"/>
              </a:rPr>
              <a:t>-optic communications)</a:t>
            </a:r>
            <a:endParaRPr lang="en-US" sz="1000" dirty="0">
              <a:latin typeface="+mj-lt"/>
              <a:cs typeface="Times New Roman" pitchFamily="18" charset="0"/>
            </a:endParaRPr>
          </a:p>
        </p:txBody>
      </p:sp>
      <p:pic>
        <p:nvPicPr>
          <p:cNvPr id="4" name="Picture 2" descr="C:\Users\lg47\Desktop\net.jpg"/>
          <p:cNvPicPr>
            <a:picLocks noChangeAspect="1" noChangeArrowheads="1"/>
          </p:cNvPicPr>
          <p:nvPr/>
        </p:nvPicPr>
        <p:blipFill>
          <a:blip r:embed="rId3" cstate="print">
            <a:extLst/>
          </a:blip>
          <a:srcRect/>
          <a:stretch>
            <a:fillRect/>
          </a:stretch>
        </p:blipFill>
        <p:spPr bwMode="auto">
          <a:xfrm>
            <a:off x="5181600" y="2819400"/>
            <a:ext cx="3370777"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kumimoji="1" lang="en-US" smtClean="0"/>
              <a:t>Error Control: Request retransmission</a:t>
            </a:r>
          </a:p>
        </p:txBody>
      </p:sp>
      <p:sp>
        <p:nvSpPr>
          <p:cNvPr id="39939" name="Content Placeholder 2"/>
          <p:cNvSpPr txBox="1">
            <a:spLocks/>
          </p:cNvSpPr>
          <p:nvPr/>
        </p:nvSpPr>
        <p:spPr bwMode="auto">
          <a:xfrm>
            <a:off x="304800" y="1447800"/>
            <a:ext cx="868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dirty="0">
                <a:latin typeface="+mj-lt"/>
                <a:cs typeface="Times New Roman" pitchFamily="18" charset="0"/>
              </a:rPr>
              <a:t>The most common form of error control: Automatic Repeat Request (ARQ</a:t>
            </a:r>
            <a:r>
              <a:rPr lang="en-US" sz="2600" dirty="0" smtClean="0">
                <a:latin typeface="+mj-lt"/>
                <a:cs typeface="Times New Roman" pitchFamily="18" charset="0"/>
              </a:rPr>
              <a:t>)</a:t>
            </a:r>
          </a:p>
          <a:p>
            <a:pPr eaLnBrk="1" hangingPunct="1">
              <a:spcBef>
                <a:spcPts val="600"/>
              </a:spcBef>
              <a:buClr>
                <a:schemeClr val="accent1"/>
              </a:buClr>
              <a:buSzPct val="76000"/>
            </a:pPr>
            <a:endParaRPr lang="en-US" sz="2600" dirty="0">
              <a:latin typeface="+mj-lt"/>
              <a:cs typeface="Times New Roman" pitchFamily="18" charset="0"/>
            </a:endParaRPr>
          </a:p>
          <a:p>
            <a:pPr eaLnBrk="1" hangingPunct="1">
              <a:spcBef>
                <a:spcPts val="600"/>
              </a:spcBef>
              <a:buClr>
                <a:schemeClr val="accent1"/>
              </a:buClr>
              <a:buSzPct val="76000"/>
            </a:pPr>
            <a:r>
              <a:rPr lang="en-US" sz="2600" dirty="0">
                <a:latin typeface="+mj-lt"/>
                <a:cs typeface="Times New Roman" pitchFamily="18" charset="0"/>
              </a:rPr>
              <a:t>Typical examples:</a:t>
            </a:r>
          </a:p>
          <a:p>
            <a:pPr eaLnBrk="1" hangingPunct="1">
              <a:spcBef>
                <a:spcPts val="600"/>
              </a:spcBef>
              <a:buClr>
                <a:schemeClr val="accent1"/>
              </a:buClr>
              <a:buSzPct val="76000"/>
            </a:pPr>
            <a:endParaRPr lang="en-US" sz="2600" dirty="0">
              <a:latin typeface="+mj-lt"/>
              <a:cs typeface="Times New Roman" pitchFamily="18" charset="0"/>
            </a:endParaRPr>
          </a:p>
          <a:p>
            <a:pPr eaLnBrk="1" hangingPunct="1">
              <a:spcBef>
                <a:spcPts val="600"/>
              </a:spcBef>
              <a:buClr>
                <a:schemeClr val="accent1"/>
              </a:buClr>
              <a:buSzPct val="76000"/>
              <a:buFont typeface="Arial" charset="0"/>
              <a:buChar char="•"/>
            </a:pPr>
            <a:r>
              <a:rPr lang="en-US" sz="2600" dirty="0">
                <a:latin typeface="+mj-lt"/>
                <a:cs typeface="Times New Roman" pitchFamily="18" charset="0"/>
              </a:rPr>
              <a:t>Stop-and-Wait</a:t>
            </a:r>
          </a:p>
          <a:p>
            <a:pPr eaLnBrk="1" hangingPunct="1">
              <a:spcBef>
                <a:spcPts val="600"/>
              </a:spcBef>
              <a:buClr>
                <a:schemeClr val="accent1"/>
              </a:buClr>
              <a:buSzPct val="76000"/>
              <a:buFont typeface="Arial" charset="0"/>
              <a:buChar char="•"/>
            </a:pPr>
            <a:endParaRPr lang="en-US" sz="2600" dirty="0">
              <a:latin typeface="+mj-lt"/>
              <a:cs typeface="Times New Roman" pitchFamily="18" charset="0"/>
            </a:endParaRPr>
          </a:p>
          <a:p>
            <a:pPr eaLnBrk="1" hangingPunct="1">
              <a:spcBef>
                <a:spcPts val="600"/>
              </a:spcBef>
              <a:buClr>
                <a:schemeClr val="accent1"/>
              </a:buClr>
              <a:buSzPct val="76000"/>
              <a:buFont typeface="Arial" charset="0"/>
              <a:buChar char="•"/>
            </a:pPr>
            <a:r>
              <a:rPr lang="en-US" sz="2600" dirty="0">
                <a:latin typeface="+mj-lt"/>
                <a:cs typeface="Times New Roman" pitchFamily="18" charset="0"/>
              </a:rPr>
              <a:t>Sliding window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kumimoji="1" lang="en-US" smtClean="0"/>
              <a:t>Error Control: Stop-and-Wait</a:t>
            </a:r>
          </a:p>
        </p:txBody>
      </p:sp>
      <p:sp>
        <p:nvSpPr>
          <p:cNvPr id="40963" name="Content Placeholder 2"/>
          <p:cNvSpPr txBox="1">
            <a:spLocks/>
          </p:cNvSpPr>
          <p:nvPr/>
        </p:nvSpPr>
        <p:spPr bwMode="auto">
          <a:xfrm>
            <a:off x="533400" y="1752600"/>
            <a:ext cx="716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Arial" charset="0"/>
              <a:buChar char="•"/>
            </a:pPr>
            <a:r>
              <a:rPr lang="en-US" sz="2400" dirty="0">
                <a:latin typeface="+mj-lt"/>
                <a:cs typeface="Times New Roman" pitchFamily="18" charset="0"/>
              </a:rPr>
              <a:t>The transmitter sends a message. Then stops and </a:t>
            </a:r>
            <a:r>
              <a:rPr lang="en-US" sz="2400" dirty="0" smtClean="0">
                <a:latin typeface="+mj-lt"/>
                <a:cs typeface="Times New Roman" pitchFamily="18" charset="0"/>
              </a:rPr>
              <a:t>waits </a:t>
            </a:r>
            <a:r>
              <a:rPr lang="en-US" sz="2400" dirty="0">
                <a:latin typeface="+mj-lt"/>
                <a:cs typeface="Times New Roman" pitchFamily="18" charset="0"/>
              </a:rPr>
              <a:t>for an acknowledgment</a:t>
            </a:r>
          </a:p>
          <a:p>
            <a:pPr eaLnBrk="1" hangingPunct="1">
              <a:spcBef>
                <a:spcPts val="600"/>
              </a:spcBef>
              <a:buClr>
                <a:schemeClr val="accent1"/>
              </a:buClr>
              <a:buSzPct val="76000"/>
              <a:buFont typeface="Arial" charset="0"/>
              <a:buChar char="•"/>
            </a:pPr>
            <a:endParaRPr lang="en-US" sz="2400" dirty="0">
              <a:latin typeface="+mj-lt"/>
              <a:cs typeface="Times New Roman" pitchFamily="18" charset="0"/>
            </a:endParaRPr>
          </a:p>
          <a:p>
            <a:pPr eaLnBrk="1" hangingPunct="1">
              <a:spcBef>
                <a:spcPts val="600"/>
              </a:spcBef>
              <a:buClr>
                <a:schemeClr val="accent1"/>
              </a:buClr>
              <a:buSzPct val="76000"/>
              <a:buFont typeface="Arial" charset="0"/>
              <a:buChar char="•"/>
            </a:pPr>
            <a:r>
              <a:rPr lang="en-US" sz="2400" dirty="0">
                <a:latin typeface="+mj-lt"/>
                <a:cs typeface="Times New Roman" pitchFamily="18" charset="0"/>
              </a:rPr>
              <a:t>If an acknowledgement (ACK) is received, send the next data</a:t>
            </a:r>
          </a:p>
          <a:p>
            <a:pPr eaLnBrk="1" hangingPunct="1">
              <a:spcBef>
                <a:spcPts val="600"/>
              </a:spcBef>
              <a:buClr>
                <a:schemeClr val="accent1"/>
              </a:buClr>
              <a:buSzPct val="76000"/>
              <a:buFont typeface="Arial" charset="0"/>
              <a:buChar char="•"/>
            </a:pPr>
            <a:endParaRPr lang="en-US" sz="2400" dirty="0">
              <a:latin typeface="+mj-lt"/>
              <a:cs typeface="Times New Roman" pitchFamily="18" charset="0"/>
            </a:endParaRPr>
          </a:p>
          <a:p>
            <a:pPr eaLnBrk="1" hangingPunct="1">
              <a:spcBef>
                <a:spcPts val="600"/>
              </a:spcBef>
              <a:buClr>
                <a:schemeClr val="accent1"/>
              </a:buClr>
              <a:buSzPct val="76000"/>
              <a:buFont typeface="Arial" charset="0"/>
              <a:buChar char="•"/>
            </a:pPr>
            <a:r>
              <a:rPr lang="en-US" sz="2400" dirty="0">
                <a:latin typeface="+mj-lt"/>
                <a:cs typeface="Times New Roman" pitchFamily="18" charset="0"/>
              </a:rPr>
              <a:t>If a negative acknowledgement (NAK) is received, send again the same data</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rot="5400000" flipH="1" flipV="1">
            <a:off x="5057775" y="3733800"/>
            <a:ext cx="4267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433388" y="3733800"/>
            <a:ext cx="42672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988" name="Rectangle 2"/>
          <p:cNvSpPr>
            <a:spLocks noGrp="1" noChangeArrowheads="1"/>
          </p:cNvSpPr>
          <p:nvPr>
            <p:ph type="title"/>
          </p:nvPr>
        </p:nvSpPr>
        <p:spPr/>
        <p:txBody>
          <a:bodyPr/>
          <a:lstStyle/>
          <a:p>
            <a:pPr eaLnBrk="1" hangingPunct="1"/>
            <a:r>
              <a:rPr kumimoji="1" lang="en-US" smtClean="0"/>
              <a:t>Error Control: Stop-and-Wait</a:t>
            </a:r>
          </a:p>
        </p:txBody>
      </p:sp>
      <p:sp>
        <p:nvSpPr>
          <p:cNvPr id="41989" name="Content Placeholder 2"/>
          <p:cNvSpPr txBox="1">
            <a:spLocks/>
          </p:cNvSpPr>
          <p:nvPr/>
        </p:nvSpPr>
        <p:spPr bwMode="auto">
          <a:xfrm>
            <a:off x="3810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400">
                <a:latin typeface="Times New Roman" pitchFamily="18" charset="0"/>
                <a:cs typeface="Times New Roman" pitchFamily="18" charset="0"/>
              </a:rPr>
              <a:t>Example</a:t>
            </a:r>
          </a:p>
        </p:txBody>
      </p:sp>
      <p:cxnSp>
        <p:nvCxnSpPr>
          <p:cNvPr id="9" name="Straight Arrow Connector 8"/>
          <p:cNvCxnSpPr/>
          <p:nvPr/>
        </p:nvCxnSpPr>
        <p:spPr>
          <a:xfrm>
            <a:off x="2590800" y="1828800"/>
            <a:ext cx="457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590800" y="24384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3328988"/>
            <a:ext cx="4572000" cy="785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371600" y="16764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a:t>
            </a:r>
          </a:p>
        </p:txBody>
      </p:sp>
      <p:sp>
        <p:nvSpPr>
          <p:cNvPr id="21" name="Content Placeholder 2"/>
          <p:cNvSpPr txBox="1">
            <a:spLocks/>
          </p:cNvSpPr>
          <p:nvPr/>
        </p:nvSpPr>
        <p:spPr bwMode="auto">
          <a:xfrm>
            <a:off x="2543175" y="15240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 sent</a:t>
            </a:r>
            <a:endParaRPr lang="en-US" sz="2000">
              <a:solidFill>
                <a:schemeClr val="tx2"/>
              </a:solidFill>
              <a:latin typeface="Times New Roman" pitchFamily="18" charset="0"/>
              <a:cs typeface="Times New Roman" pitchFamily="18" charset="0"/>
            </a:endParaRPr>
          </a:p>
        </p:txBody>
      </p:sp>
      <p:sp>
        <p:nvSpPr>
          <p:cNvPr id="22" name="Content Placeholder 2"/>
          <p:cNvSpPr txBox="1">
            <a:spLocks/>
          </p:cNvSpPr>
          <p:nvPr/>
        </p:nvSpPr>
        <p:spPr bwMode="auto">
          <a:xfrm>
            <a:off x="5410200" y="1752600"/>
            <a:ext cx="198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 received </a:t>
            </a:r>
            <a:r>
              <a:rPr lang="en-US" sz="2000">
                <a:solidFill>
                  <a:schemeClr val="tx2"/>
                </a:solidFill>
                <a:latin typeface="Times New Roman" pitchFamily="18" charset="0"/>
                <a:cs typeface="Times New Roman" pitchFamily="18" charset="0"/>
              </a:rPr>
              <a:t>OK</a:t>
            </a:r>
          </a:p>
        </p:txBody>
      </p:sp>
      <p:sp>
        <p:nvSpPr>
          <p:cNvPr id="23" name="Rounded Rectangle 22"/>
          <p:cNvSpPr/>
          <p:nvPr/>
        </p:nvSpPr>
        <p:spPr>
          <a:xfrm>
            <a:off x="7315200" y="2438400"/>
            <a:ext cx="8382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a:t>
            </a:r>
          </a:p>
        </p:txBody>
      </p:sp>
      <p:sp>
        <p:nvSpPr>
          <p:cNvPr id="24" name="Content Placeholder 2"/>
          <p:cNvSpPr txBox="1">
            <a:spLocks/>
          </p:cNvSpPr>
          <p:nvPr/>
        </p:nvSpPr>
        <p:spPr bwMode="auto">
          <a:xfrm>
            <a:off x="5743575" y="22098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 sent</a:t>
            </a:r>
            <a:endParaRPr lang="en-US" sz="2000">
              <a:solidFill>
                <a:schemeClr val="tx2"/>
              </a:solidFill>
              <a:latin typeface="Times New Roman" pitchFamily="18" charset="0"/>
              <a:cs typeface="Times New Roman" pitchFamily="18" charset="0"/>
            </a:endParaRPr>
          </a:p>
        </p:txBody>
      </p:sp>
      <p:sp>
        <p:nvSpPr>
          <p:cNvPr id="25" name="Content Placeholder 2"/>
          <p:cNvSpPr txBox="1">
            <a:spLocks/>
          </p:cNvSpPr>
          <p:nvPr/>
        </p:nvSpPr>
        <p:spPr bwMode="auto">
          <a:xfrm>
            <a:off x="2590800" y="26670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 received</a:t>
            </a:r>
            <a:endParaRPr lang="en-US" sz="2000">
              <a:solidFill>
                <a:schemeClr val="tx2"/>
              </a:solidFill>
              <a:latin typeface="Times New Roman" pitchFamily="18" charset="0"/>
              <a:cs typeface="Times New Roman" pitchFamily="18" charset="0"/>
            </a:endParaRPr>
          </a:p>
        </p:txBody>
      </p:sp>
      <p:sp>
        <p:nvSpPr>
          <p:cNvPr id="31" name="Rounded Rectangle 30"/>
          <p:cNvSpPr/>
          <p:nvPr/>
        </p:nvSpPr>
        <p:spPr>
          <a:xfrm>
            <a:off x="1371600" y="31242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a:t>
            </a:r>
          </a:p>
        </p:txBody>
      </p:sp>
      <p:cxnSp>
        <p:nvCxnSpPr>
          <p:cNvPr id="33" name="Straight Arrow Connector 32"/>
          <p:cNvCxnSpPr/>
          <p:nvPr/>
        </p:nvCxnSpPr>
        <p:spPr>
          <a:xfrm rot="10800000" flipV="1">
            <a:off x="2590800" y="4208463"/>
            <a:ext cx="4648200" cy="766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90800" y="5099050"/>
            <a:ext cx="4572000" cy="7858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Content Placeholder 2"/>
          <p:cNvSpPr txBox="1">
            <a:spLocks/>
          </p:cNvSpPr>
          <p:nvPr/>
        </p:nvSpPr>
        <p:spPr bwMode="auto">
          <a:xfrm>
            <a:off x="2590800" y="350520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dirty="0" smtClean="0">
                <a:latin typeface="Times New Roman" pitchFamily="18" charset="0"/>
                <a:cs typeface="Times New Roman" pitchFamily="18" charset="0"/>
              </a:rPr>
              <a:t>next data </a:t>
            </a:r>
            <a:r>
              <a:rPr lang="en-US" dirty="0">
                <a:latin typeface="Times New Roman" pitchFamily="18" charset="0"/>
                <a:cs typeface="Times New Roman" pitchFamily="18" charset="0"/>
              </a:rPr>
              <a:t>sent</a:t>
            </a:r>
            <a:endParaRPr lang="en-US" sz="2000" dirty="0">
              <a:solidFill>
                <a:schemeClr val="tx2"/>
              </a:solidFill>
              <a:latin typeface="Times New Roman" pitchFamily="18" charset="0"/>
              <a:cs typeface="Times New Roman" pitchFamily="18" charset="0"/>
            </a:endParaRPr>
          </a:p>
        </p:txBody>
      </p:sp>
      <p:sp>
        <p:nvSpPr>
          <p:cNvPr id="36" name="Content Placeholder 2"/>
          <p:cNvSpPr txBox="1">
            <a:spLocks/>
          </p:cNvSpPr>
          <p:nvPr/>
        </p:nvSpPr>
        <p:spPr bwMode="auto">
          <a:xfrm>
            <a:off x="5105400" y="3300412"/>
            <a:ext cx="20574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spcBef>
                <a:spcPts val="600"/>
              </a:spcBef>
              <a:buClr>
                <a:schemeClr val="accent1"/>
              </a:buClr>
              <a:buSzPct val="76000"/>
            </a:pPr>
            <a:r>
              <a:rPr lang="en-US" dirty="0" smtClean="0">
                <a:latin typeface="Times New Roman" pitchFamily="18" charset="0"/>
                <a:cs typeface="Times New Roman" pitchFamily="18" charset="0"/>
              </a:rPr>
              <a:t>next data </a:t>
            </a:r>
            <a:r>
              <a:rPr lang="en-US" dirty="0">
                <a:latin typeface="Times New Roman" pitchFamily="18" charset="0"/>
                <a:cs typeface="Times New Roman" pitchFamily="18" charset="0"/>
              </a:rPr>
              <a:t>received with error</a:t>
            </a:r>
            <a:endParaRPr lang="en-US" sz="2000" dirty="0">
              <a:solidFill>
                <a:schemeClr val="tx2"/>
              </a:solidFill>
              <a:latin typeface="Times New Roman" pitchFamily="18" charset="0"/>
              <a:cs typeface="Times New Roman" pitchFamily="18" charset="0"/>
            </a:endParaRPr>
          </a:p>
        </p:txBody>
      </p:sp>
      <p:sp>
        <p:nvSpPr>
          <p:cNvPr id="37" name="Content Placeholder 2"/>
          <p:cNvSpPr txBox="1">
            <a:spLocks/>
          </p:cNvSpPr>
          <p:nvPr/>
        </p:nvSpPr>
        <p:spPr bwMode="auto">
          <a:xfrm>
            <a:off x="5562600" y="3962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NACK sent</a:t>
            </a:r>
            <a:endParaRPr lang="en-US" sz="2000">
              <a:solidFill>
                <a:schemeClr val="tx2"/>
              </a:solidFill>
              <a:latin typeface="Times New Roman" pitchFamily="18" charset="0"/>
              <a:cs typeface="Times New Roman" pitchFamily="18" charset="0"/>
            </a:endParaRPr>
          </a:p>
        </p:txBody>
      </p:sp>
      <p:sp>
        <p:nvSpPr>
          <p:cNvPr id="38" name="Content Placeholder 2"/>
          <p:cNvSpPr txBox="1">
            <a:spLocks/>
          </p:cNvSpPr>
          <p:nvPr/>
        </p:nvSpPr>
        <p:spPr bwMode="auto">
          <a:xfrm>
            <a:off x="2819400" y="4800600"/>
            <a:ext cx="1676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NACK received</a:t>
            </a:r>
            <a:endParaRPr lang="en-US" sz="2000">
              <a:solidFill>
                <a:schemeClr val="tx2"/>
              </a:solidFill>
              <a:latin typeface="Times New Roman" pitchFamily="18" charset="0"/>
              <a:cs typeface="Times New Roman" pitchFamily="18" charset="0"/>
            </a:endParaRPr>
          </a:p>
        </p:txBody>
      </p:sp>
      <p:sp>
        <p:nvSpPr>
          <p:cNvPr id="39" name="Content Placeholder 2"/>
          <p:cNvSpPr txBox="1">
            <a:spLocks/>
          </p:cNvSpPr>
          <p:nvPr/>
        </p:nvSpPr>
        <p:spPr bwMode="auto">
          <a:xfrm>
            <a:off x="2601913" y="5181600"/>
            <a:ext cx="14366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 re-sent</a:t>
            </a:r>
            <a:endParaRPr lang="en-US" sz="2000">
              <a:solidFill>
                <a:schemeClr val="tx2"/>
              </a:solidFill>
              <a:latin typeface="Times New Roman" pitchFamily="18" charset="0"/>
              <a:cs typeface="Times New Roman" pitchFamily="18" charset="0"/>
            </a:endParaRPr>
          </a:p>
        </p:txBody>
      </p:sp>
      <p:sp>
        <p:nvSpPr>
          <p:cNvPr id="40" name="Content Placeholder 2"/>
          <p:cNvSpPr txBox="1">
            <a:spLocks/>
          </p:cNvSpPr>
          <p:nvPr/>
        </p:nvSpPr>
        <p:spPr bwMode="auto">
          <a:xfrm>
            <a:off x="5486400" y="5181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 received OK</a:t>
            </a:r>
            <a:endParaRPr lang="en-US" sz="2000">
              <a:solidFill>
                <a:schemeClr val="tx2"/>
              </a:solidFill>
              <a:latin typeface="Times New Roman" pitchFamily="18" charset="0"/>
              <a:cs typeface="Times New Roman" pitchFamily="18" charset="0"/>
            </a:endParaRPr>
          </a:p>
        </p:txBody>
      </p:sp>
      <p:sp>
        <p:nvSpPr>
          <p:cNvPr id="41" name="Rounded Rectangle 40"/>
          <p:cNvSpPr/>
          <p:nvPr/>
        </p:nvSpPr>
        <p:spPr>
          <a:xfrm>
            <a:off x="7315200" y="3962400"/>
            <a:ext cx="838200" cy="381000"/>
          </a:xfrm>
          <a:prstGeom prst="roundRect">
            <a:avLst/>
          </a:prstGeom>
        </p:spPr>
        <p:style>
          <a:lnRef idx="0">
            <a:schemeClr val="dk1"/>
          </a:lnRef>
          <a:fillRef idx="3">
            <a:schemeClr val="dk1"/>
          </a:fillRef>
          <a:effectRef idx="3">
            <a:schemeClr val="dk1"/>
          </a:effectRef>
          <a:fontRef idx="minor">
            <a:schemeClr val="lt1"/>
          </a:fontRef>
        </p:style>
        <p:txBody>
          <a:bodyPr lIns="18000" tIns="18000" rIns="18000" bIns="18000" anchor="ctr"/>
          <a:lstStyle/>
          <a:p>
            <a:pPr algn="ctr">
              <a:defRPr/>
            </a:pPr>
            <a:r>
              <a:rPr lang="en-GB" dirty="0"/>
              <a:t>NACK</a:t>
            </a:r>
          </a:p>
        </p:txBody>
      </p:sp>
      <p:sp>
        <p:nvSpPr>
          <p:cNvPr id="42" name="Rounded Rectangle 41"/>
          <p:cNvSpPr/>
          <p:nvPr/>
        </p:nvSpPr>
        <p:spPr>
          <a:xfrm>
            <a:off x="1371600" y="4841875"/>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a:t>
            </a:r>
          </a:p>
        </p:txBody>
      </p:sp>
      <p:sp>
        <p:nvSpPr>
          <p:cNvPr id="28" name="TextBox 27"/>
          <p:cNvSpPr txBox="1"/>
          <p:nvPr/>
        </p:nvSpPr>
        <p:spPr>
          <a:xfrm>
            <a:off x="2057400" y="1069538"/>
            <a:ext cx="998991" cy="646331"/>
          </a:xfrm>
          <a:prstGeom prst="rect">
            <a:avLst/>
          </a:prstGeom>
          <a:noFill/>
        </p:spPr>
        <p:txBody>
          <a:bodyPr wrap="none" rtlCol="0">
            <a:spAutoFit/>
          </a:bodyPr>
          <a:lstStyle/>
          <a:p>
            <a:r>
              <a:rPr lang="en-GB" sz="3600" dirty="0" smtClean="0">
                <a:latin typeface="Freestyle Script" pitchFamily="66" charset="0"/>
              </a:rPr>
              <a:t>Sender</a:t>
            </a:r>
            <a:endParaRPr lang="en-US" sz="3600" dirty="0">
              <a:latin typeface="Freestyle Script" pitchFamily="66" charset="0"/>
            </a:endParaRPr>
          </a:p>
        </p:txBody>
      </p:sp>
      <p:sp>
        <p:nvSpPr>
          <p:cNvPr id="29" name="TextBox 28"/>
          <p:cNvSpPr txBox="1"/>
          <p:nvPr/>
        </p:nvSpPr>
        <p:spPr>
          <a:xfrm>
            <a:off x="6553200" y="1106269"/>
            <a:ext cx="1225015" cy="646331"/>
          </a:xfrm>
          <a:prstGeom prst="rect">
            <a:avLst/>
          </a:prstGeom>
          <a:noFill/>
        </p:spPr>
        <p:txBody>
          <a:bodyPr wrap="none" rtlCol="0">
            <a:spAutoFit/>
          </a:bodyPr>
          <a:lstStyle/>
          <a:p>
            <a:r>
              <a:rPr lang="en-GB" sz="3600" dirty="0" smtClean="0">
                <a:latin typeface="Freestyle Script" pitchFamily="66" charset="0"/>
              </a:rPr>
              <a:t>Receiver</a:t>
            </a:r>
            <a:endParaRPr lang="en-US" sz="3600" dirty="0">
              <a:latin typeface="Freestyle Script" pitchFamily="66"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33333E-6 -2.0629E-6 L 0.64583 0.07216 " pathEditMode="relative" rAng="0" ptsTypes="AA">
                                      <p:cBhvr>
                                        <p:cTn id="6" dur="3000" fill="hold"/>
                                        <p:tgtEl>
                                          <p:spTgt spid="19"/>
                                        </p:tgtEl>
                                        <p:attrNameLst>
                                          <p:attrName>ppt_x</p:attrName>
                                          <p:attrName>ppt_y</p:attrName>
                                        </p:attrNameLst>
                                      </p:cBhvr>
                                      <p:rCtr x="32292" y="3608"/>
                                    </p:animMotion>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nodeType="afterGroup">
                            <p:stCondLst>
                              <p:cond delay="30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mph" presetSubtype="2" fill="hold" nodeType="withEffect">
                                  <p:stCondLst>
                                    <p:cond delay="0"/>
                                  </p:stCondLst>
                                  <p:childTnLst>
                                    <p:animClr clrSpc="rgb" dir="cw">
                                      <p:cBhvr>
                                        <p:cTn id="15" dur="500" fill="hold"/>
                                        <p:tgtEl>
                                          <p:spTgt spid="19"/>
                                        </p:tgtEl>
                                        <p:attrNameLst>
                                          <p:attrName>fillcolor</p:attrName>
                                        </p:attrNameLst>
                                      </p:cBhvr>
                                      <p:to>
                                        <a:srgbClr val="249029"/>
                                      </p:to>
                                    </p:animClr>
                                    <p:set>
                                      <p:cBhvr>
                                        <p:cTn id="16" dur="500" fill="hold"/>
                                        <p:tgtEl>
                                          <p:spTgt spid="19"/>
                                        </p:tgtEl>
                                        <p:attrNameLst>
                                          <p:attrName>fill.type</p:attrName>
                                        </p:attrNameLst>
                                      </p:cBhvr>
                                      <p:to>
                                        <p:strVal val="solid"/>
                                      </p:to>
                                    </p:set>
                                    <p:set>
                                      <p:cBhvr>
                                        <p:cTn id="17" dur="500" fill="hold"/>
                                        <p:tgtEl>
                                          <p:spTgt spid="19"/>
                                        </p:tgtEl>
                                        <p:attrNameLst>
                                          <p:attrName>fill.on</p:attrName>
                                        </p:attrNameLst>
                                      </p:cBhvr>
                                      <p:to>
                                        <p:strVal val="tru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19"/>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0" presetClass="path" presetSubtype="0" accel="50000" decel="50000" fill="hold" nodeType="withEffect">
                                  <p:stCondLst>
                                    <p:cond delay="0"/>
                                  </p:stCondLst>
                                  <p:childTnLst>
                                    <p:animMotion origin="layout" path="M 3.33333E-6 1.69288E-6 L -0.64584 0.11101 " pathEditMode="relative" rAng="0" ptsTypes="AA">
                                      <p:cBhvr>
                                        <p:cTn id="25" dur="3000" fill="hold"/>
                                        <p:tgtEl>
                                          <p:spTgt spid="23"/>
                                        </p:tgtEl>
                                        <p:attrNameLst>
                                          <p:attrName>ppt_x</p:attrName>
                                          <p:attrName>ppt_y</p:attrName>
                                        </p:attrNameLst>
                                      </p:cBhvr>
                                      <p:rCtr x="-32292" y="5550"/>
                                    </p:animMotion>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0" presetClass="path" presetSubtype="0" accel="50000" decel="50000" fill="hold" grpId="0" nodeType="withEffect">
                                  <p:stCondLst>
                                    <p:cond delay="0"/>
                                  </p:stCondLst>
                                  <p:childTnLst>
                                    <p:animMotion origin="layout" path="M 0.00416 0.00555 L 0.65833 0.13321 " pathEditMode="relative" rAng="0" ptsTypes="AA">
                                      <p:cBhvr>
                                        <p:cTn id="42" dur="3000" fill="hold"/>
                                        <p:tgtEl>
                                          <p:spTgt spid="31"/>
                                        </p:tgtEl>
                                        <p:attrNameLst>
                                          <p:attrName>ppt_x</p:attrName>
                                          <p:attrName>ppt_y</p:attrName>
                                        </p:attrNameLst>
                                      </p:cBhvr>
                                      <p:rCtr x="32708" y="6383"/>
                                    </p:animMotion>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par>
                          <p:cTn id="45" fill="hold" nodeType="afterGroup">
                            <p:stCondLst>
                              <p:cond delay="3000"/>
                            </p:stCondLst>
                            <p:childTnLst>
                              <p:par>
                                <p:cTn id="46" presetID="1" presetClass="entr" presetSubtype="0"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mph" presetSubtype="2" fill="hold" nodeType="withEffect">
                                  <p:stCondLst>
                                    <p:cond delay="0"/>
                                  </p:stCondLst>
                                  <p:childTnLst>
                                    <p:animClr clrSpc="rgb" dir="cw">
                                      <p:cBhvr>
                                        <p:cTn id="49" dur="500" fill="hold"/>
                                        <p:tgtEl>
                                          <p:spTgt spid="31"/>
                                        </p:tgtEl>
                                        <p:attrNameLst>
                                          <p:attrName>fillcolor</p:attrName>
                                        </p:attrNameLst>
                                      </p:cBhvr>
                                      <p:to>
                                        <a:srgbClr val="E20000"/>
                                      </p:to>
                                    </p:animClr>
                                    <p:set>
                                      <p:cBhvr>
                                        <p:cTn id="50" dur="500" fill="hold"/>
                                        <p:tgtEl>
                                          <p:spTgt spid="31"/>
                                        </p:tgtEl>
                                        <p:attrNameLst>
                                          <p:attrName>fill.type</p:attrName>
                                        </p:attrNameLst>
                                      </p:cBhvr>
                                      <p:to>
                                        <p:strVal val="solid"/>
                                      </p:to>
                                    </p:set>
                                    <p:set>
                                      <p:cBhvr>
                                        <p:cTn id="51" dur="500" fill="hold"/>
                                        <p:tgtEl>
                                          <p:spTgt spid="31"/>
                                        </p:tgtEl>
                                        <p:attrNameLst>
                                          <p:attrName>fill.on</p:attrName>
                                        </p:attrNameLst>
                                      </p:cBhvr>
                                      <p:to>
                                        <p:strVal val="tru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par>
                                <p:cTn id="58" presetID="0" presetClass="path" presetSubtype="0" accel="50000" decel="50000" fill="hold" nodeType="withEffect">
                                  <p:stCondLst>
                                    <p:cond delay="0"/>
                                  </p:stCondLst>
                                  <p:childTnLst>
                                    <p:animMotion origin="layout" path="M 3.33333E-6 1.69288E-6 L -0.64584 0.11101 " pathEditMode="relative" rAng="0" ptsTypes="AA">
                                      <p:cBhvr>
                                        <p:cTn id="59" dur="3000" fill="hold"/>
                                        <p:tgtEl>
                                          <p:spTgt spid="41"/>
                                        </p:tgtEl>
                                        <p:attrNameLst>
                                          <p:attrName>ppt_x</p:attrName>
                                          <p:attrName>ppt_y</p:attrName>
                                        </p:attrNameLst>
                                      </p:cBhvr>
                                      <p:rCtr x="-32292" y="5550"/>
                                    </p:animMotion>
                                  </p:childTnLst>
                                </p:cTn>
                              </p:par>
                              <p:par>
                                <p:cTn id="60" presetID="1" presetClass="entr" presetSubtype="0"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par>
                          <p:cTn id="64" fill="hold" nodeType="afterGroup">
                            <p:stCondLst>
                              <p:cond delay="3000"/>
                            </p:stCondLst>
                            <p:childTnLst>
                              <p:par>
                                <p:cTn id="65" presetID="1" presetClass="entr" presetSubtype="0" fill="hold" grpId="0" nodeType="after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nodeType="clickEffect">
                                  <p:stCondLst>
                                    <p:cond delay="0"/>
                                  </p:stCondLst>
                                  <p:childTnLst>
                                    <p:set>
                                      <p:cBhvr>
                                        <p:cTn id="70" dur="1" fill="hold">
                                          <p:stCondLst>
                                            <p:cond delay="0"/>
                                          </p:stCondLst>
                                        </p:cTn>
                                        <p:tgtEl>
                                          <p:spTgt spid="41"/>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0" presetClass="path" presetSubtype="0" accel="50000" decel="50000" fill="hold" grpId="0" nodeType="withEffect">
                                  <p:stCondLst>
                                    <p:cond delay="0"/>
                                  </p:stCondLst>
                                  <p:childTnLst>
                                    <p:animMotion origin="layout" path="M 0.00416 0.00555 L 0.65833 0.13321 " pathEditMode="relative" rAng="0" ptsTypes="AA">
                                      <p:cBhvr>
                                        <p:cTn id="76" dur="3000" fill="hold"/>
                                        <p:tgtEl>
                                          <p:spTgt spid="42"/>
                                        </p:tgtEl>
                                        <p:attrNameLst>
                                          <p:attrName>ppt_x</p:attrName>
                                          <p:attrName>ppt_y</p:attrName>
                                        </p:attrNameLst>
                                      </p:cBhvr>
                                      <p:rCtr x="32708" y="6383"/>
                                    </p:animMotion>
                                  </p:childTnLst>
                                </p:cTn>
                              </p:par>
                              <p:par>
                                <p:cTn id="77" presetID="1"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par>
                          <p:cTn id="79" fill="hold" nodeType="afterGroup">
                            <p:stCondLst>
                              <p:cond delay="3000"/>
                            </p:stCondLst>
                            <p:childTnLst>
                              <p:par>
                                <p:cTn id="80" presetID="1" presetClass="entr" presetSubtype="0" fill="hold" grpId="0" nodeType="afterEffect">
                                  <p:stCondLst>
                                    <p:cond delay="0"/>
                                  </p:stCondLst>
                                  <p:childTnLst>
                                    <p:set>
                                      <p:cBhvr>
                                        <p:cTn id="81" dur="1" fill="hold">
                                          <p:stCondLst>
                                            <p:cond delay="0"/>
                                          </p:stCondLst>
                                        </p:cTn>
                                        <p:tgtEl>
                                          <p:spTgt spid="40"/>
                                        </p:tgtEl>
                                        <p:attrNameLst>
                                          <p:attrName>style.visibility</p:attrName>
                                        </p:attrNameLst>
                                      </p:cBhvr>
                                      <p:to>
                                        <p:strVal val="visible"/>
                                      </p:to>
                                    </p:set>
                                  </p:childTnLst>
                                </p:cTn>
                              </p:par>
                              <p:par>
                                <p:cTn id="82" presetID="1" presetClass="emph" presetSubtype="2" fill="hold" nodeType="withEffect">
                                  <p:stCondLst>
                                    <p:cond delay="0"/>
                                  </p:stCondLst>
                                  <p:childTnLst>
                                    <p:animClr clrSpc="rgb" dir="cw">
                                      <p:cBhvr>
                                        <p:cTn id="83" dur="500" fill="hold"/>
                                        <p:tgtEl>
                                          <p:spTgt spid="42"/>
                                        </p:tgtEl>
                                        <p:attrNameLst>
                                          <p:attrName>fillcolor</p:attrName>
                                        </p:attrNameLst>
                                      </p:cBhvr>
                                      <p:to>
                                        <a:srgbClr val="249029"/>
                                      </p:to>
                                    </p:animClr>
                                    <p:set>
                                      <p:cBhvr>
                                        <p:cTn id="84" dur="500" fill="hold"/>
                                        <p:tgtEl>
                                          <p:spTgt spid="42"/>
                                        </p:tgtEl>
                                        <p:attrNameLst>
                                          <p:attrName>fill.type</p:attrName>
                                        </p:attrNameLst>
                                      </p:cBhvr>
                                      <p:to>
                                        <p:strVal val="solid"/>
                                      </p:to>
                                    </p:set>
                                    <p:set>
                                      <p:cBhvr>
                                        <p:cTn id="85" dur="5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1" grpId="0"/>
      <p:bldP spid="22" grpId="0"/>
      <p:bldP spid="24" grpId="0"/>
      <p:bldP spid="25" grpId="0"/>
      <p:bldP spid="31" grpId="0" animBg="1"/>
      <p:bldP spid="31" grpId="1" animBg="1"/>
      <p:bldP spid="31" grpId="2" animBg="1"/>
      <p:bldP spid="35" grpId="0"/>
      <p:bldP spid="36" grpId="0"/>
      <p:bldP spid="38" grpId="0"/>
      <p:bldP spid="39" grpId="0"/>
      <p:bldP spid="40" grpId="0"/>
      <p:bldP spid="42" grpId="0" animBg="1"/>
      <p:bldP spid="4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kumimoji="1" lang="en-US" dirty="0" smtClean="0"/>
              <a:t>Error Control: Sliding Window</a:t>
            </a:r>
          </a:p>
        </p:txBody>
      </p:sp>
      <p:sp>
        <p:nvSpPr>
          <p:cNvPr id="43011" name="Rectangle 3"/>
          <p:cNvSpPr>
            <a:spLocks noGrp="1" noChangeArrowheads="1"/>
          </p:cNvSpPr>
          <p:nvPr>
            <p:ph type="body" idx="1"/>
          </p:nvPr>
        </p:nvSpPr>
        <p:spPr>
          <a:xfrm>
            <a:off x="381000" y="1981200"/>
            <a:ext cx="8229600" cy="3200400"/>
          </a:xfrm>
        </p:spPr>
        <p:txBody>
          <a:bodyPr/>
          <a:lstStyle/>
          <a:p>
            <a:pPr eaLnBrk="1" hangingPunct="1">
              <a:lnSpc>
                <a:spcPct val="90000"/>
              </a:lnSpc>
              <a:buFont typeface="Wingdings 3" pitchFamily="18" charset="2"/>
              <a:buNone/>
            </a:pPr>
            <a:r>
              <a:rPr kumimoji="1" lang="en-US" sz="2800" dirty="0" smtClean="0">
                <a:latin typeface="Times New Roman" pitchFamily="18" charset="0"/>
                <a:cs typeface="Times New Roman" pitchFamily="18" charset="0"/>
              </a:rPr>
              <a:t>Allows multiple numbered frames to be in transit</a:t>
            </a:r>
          </a:p>
          <a:p>
            <a:pPr lvl="1" eaLnBrk="1" hangingPunct="1">
              <a:lnSpc>
                <a:spcPct val="90000"/>
              </a:lnSpc>
            </a:pPr>
            <a:r>
              <a:rPr kumimoji="1" lang="en-US" sz="2400" dirty="0" smtClean="0">
                <a:latin typeface="Times New Roman" pitchFamily="18" charset="0"/>
                <a:cs typeface="Times New Roman" pitchFamily="18" charset="0"/>
              </a:rPr>
              <a:t>receiver has buffer W frames long</a:t>
            </a:r>
          </a:p>
          <a:p>
            <a:pPr lvl="1" eaLnBrk="1" hangingPunct="1">
              <a:lnSpc>
                <a:spcPct val="90000"/>
              </a:lnSpc>
            </a:pPr>
            <a:r>
              <a:rPr kumimoji="1" lang="en-US" sz="2400" dirty="0" smtClean="0">
                <a:latin typeface="Times New Roman" pitchFamily="18" charset="0"/>
                <a:cs typeface="Times New Roman" pitchFamily="18" charset="0"/>
              </a:rPr>
              <a:t>transmitter sends up to W frames without ACK</a:t>
            </a:r>
          </a:p>
          <a:p>
            <a:pPr lvl="1" eaLnBrk="1" hangingPunct="1">
              <a:lnSpc>
                <a:spcPct val="90000"/>
              </a:lnSpc>
            </a:pPr>
            <a:r>
              <a:rPr kumimoji="1" lang="en-US" sz="2400" dirty="0" smtClean="0">
                <a:latin typeface="Times New Roman" pitchFamily="18" charset="0"/>
                <a:cs typeface="Times New Roman" pitchFamily="18" charset="0"/>
              </a:rPr>
              <a:t>ACK includes number of next frame expected</a:t>
            </a:r>
          </a:p>
          <a:p>
            <a:pPr lvl="1" eaLnBrk="1" hangingPunct="1">
              <a:lnSpc>
                <a:spcPct val="90000"/>
              </a:lnSpc>
            </a:pPr>
            <a:r>
              <a:rPr kumimoji="1" lang="en-US" sz="2400" dirty="0" smtClean="0">
                <a:latin typeface="Times New Roman" pitchFamily="18" charset="0"/>
                <a:cs typeface="Times New Roman" pitchFamily="18" charset="0"/>
              </a:rPr>
              <a:t>k-bit Sequence number (0 to 2</a:t>
            </a:r>
            <a:r>
              <a:rPr kumimoji="1" lang="en-US" sz="2400" baseline="30000" dirty="0" smtClean="0">
                <a:latin typeface="Times New Roman" pitchFamily="18" charset="0"/>
                <a:cs typeface="Times New Roman" pitchFamily="18" charset="0"/>
              </a:rPr>
              <a:t>k </a:t>
            </a:r>
            <a:r>
              <a:rPr kumimoji="1" lang="en-US" sz="2400" dirty="0" smtClean="0">
                <a:latin typeface="Times New Roman" pitchFamily="18" charset="0"/>
                <a:cs typeface="Times New Roman" pitchFamily="18" charset="0"/>
              </a:rPr>
              <a:t>– 1)</a:t>
            </a:r>
          </a:p>
          <a:p>
            <a:pPr lvl="1" eaLnBrk="1" hangingPunct="1">
              <a:lnSpc>
                <a:spcPct val="90000"/>
              </a:lnSpc>
            </a:pPr>
            <a:r>
              <a:rPr kumimoji="1" lang="en-US" sz="2400" dirty="0" smtClean="0">
                <a:latin typeface="Times New Roman" pitchFamily="18" charset="0"/>
                <a:cs typeface="Times New Roman" pitchFamily="18" charset="0"/>
              </a:rPr>
              <a:t>Receiver can ACK frames without permitting further transmission (“Receive Not Ready”) and must send a normal acknowledge to resume</a:t>
            </a:r>
            <a:endParaRPr kumimoji="1" lang="en-US"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mtClean="0"/>
              <a:t>Errors in data communication</a:t>
            </a:r>
          </a:p>
        </p:txBody>
      </p:sp>
      <p:pic>
        <p:nvPicPr>
          <p:cNvPr id="14339"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992313"/>
            <a:ext cx="4114800"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564575" y="2304800"/>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0" name="Rectangle 9"/>
          <p:cNvSpPr/>
          <p:nvPr/>
        </p:nvSpPr>
        <p:spPr>
          <a:xfrm>
            <a:off x="2057400" y="1764475"/>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1" name="Rectangle 10"/>
          <p:cNvSpPr/>
          <p:nvPr/>
        </p:nvSpPr>
        <p:spPr>
          <a:xfrm>
            <a:off x="2626425" y="2304800"/>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2" name="Rectangle 11"/>
          <p:cNvSpPr/>
          <p:nvPr/>
        </p:nvSpPr>
        <p:spPr>
          <a:xfrm>
            <a:off x="3119250" y="1764475"/>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3" name="Rectangle 12"/>
          <p:cNvSpPr/>
          <p:nvPr/>
        </p:nvSpPr>
        <p:spPr>
          <a:xfrm>
            <a:off x="3721925" y="2292925"/>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4" name="Rectangle 13"/>
          <p:cNvSpPr/>
          <p:nvPr/>
        </p:nvSpPr>
        <p:spPr>
          <a:xfrm>
            <a:off x="4214750" y="1752600"/>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5" name="Rectangle 14"/>
          <p:cNvSpPr/>
          <p:nvPr/>
        </p:nvSpPr>
        <p:spPr>
          <a:xfrm>
            <a:off x="1576450" y="3740725"/>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6" name="Rectangle 15"/>
          <p:cNvSpPr/>
          <p:nvPr/>
        </p:nvSpPr>
        <p:spPr>
          <a:xfrm>
            <a:off x="2069275" y="3200400"/>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7" name="Rectangle 16"/>
          <p:cNvSpPr/>
          <p:nvPr/>
        </p:nvSpPr>
        <p:spPr>
          <a:xfrm>
            <a:off x="2638300" y="3740725"/>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8" name="Rectangle 17"/>
          <p:cNvSpPr/>
          <p:nvPr/>
        </p:nvSpPr>
        <p:spPr>
          <a:xfrm>
            <a:off x="3131125" y="3200400"/>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9" name="Rectangle 18"/>
          <p:cNvSpPr/>
          <p:nvPr/>
        </p:nvSpPr>
        <p:spPr>
          <a:xfrm>
            <a:off x="3733800" y="3728850"/>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20" name="Rectangle 19"/>
          <p:cNvSpPr/>
          <p:nvPr/>
        </p:nvSpPr>
        <p:spPr>
          <a:xfrm>
            <a:off x="4226625" y="3188525"/>
            <a:ext cx="228600" cy="3048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pic>
        <p:nvPicPr>
          <p:cNvPr id="14352" name="Picture 6"/>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77432"/>
          <a:stretch>
            <a:fillRect/>
          </a:stretch>
        </p:blipFill>
        <p:spPr bwMode="auto">
          <a:xfrm>
            <a:off x="5105400" y="3429000"/>
            <a:ext cx="11430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4776850" y="3733800"/>
            <a:ext cx="304800" cy="24384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30" name="Rectangle 29"/>
          <p:cNvSpPr/>
          <p:nvPr/>
        </p:nvSpPr>
        <p:spPr>
          <a:xfrm>
            <a:off x="5344633" y="3450266"/>
            <a:ext cx="476250" cy="381000"/>
          </a:xfrm>
          <a:prstGeom prst="rect">
            <a:avLst/>
          </a:prstGeom>
          <a:noFill/>
        </p:spPr>
        <p:txBody>
          <a:bodyPr wrap="none">
            <a:prstTxWarp prst="textCurveDown">
              <a:avLst>
                <a:gd name="adj" fmla="val 0"/>
              </a:avLst>
            </a:prstTxWarp>
            <a:spAutoFit/>
          </a:bodyPr>
          <a:lstStyle/>
          <a:p>
            <a:pPr algn="ctr">
              <a:defRPr/>
            </a:pPr>
            <a:r>
              <a:rPr lang="en-US" sz="5400" b="1" dirty="0">
                <a:ln w="17780" cmpd="sng">
                  <a:solidFill>
                    <a:srgbClr val="FFFFFF"/>
                  </a:solidFill>
                  <a:prstDash val="solid"/>
                  <a:miter lim="800000"/>
                </a:ln>
                <a:solidFill>
                  <a:srgbClr val="C00000"/>
                </a:solidFill>
                <a:effectLst>
                  <a:outerShdw blurRad="50800" algn="tl" rotWithShape="0">
                    <a:srgbClr val="000000"/>
                  </a:outerShdw>
                </a:effectLst>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kumimoji="1" lang="en-US" smtClean="0"/>
              <a:t>Sliding Window Diagram</a:t>
            </a:r>
          </a:p>
        </p:txBody>
      </p:sp>
      <p:pic>
        <p:nvPicPr>
          <p:cNvPr id="44035" name="Picture 5" descr="Sliding Win Diagram                                            0028285E  Mnementh                      BEAE7A2F:"/>
          <p:cNvPicPr>
            <a:picLocks noChangeAspect="1" noChangeArrowheads="1"/>
          </p:cNvPicPr>
          <p:nvPr/>
        </p:nvPicPr>
        <p:blipFill>
          <a:blip r:embed="rId3" cstate="print">
            <a:extLst>
              <a:ext uri="{28A0092B-C50C-407E-A947-70E740481C1C}">
                <a14:useLocalDpi xmlns:a14="http://schemas.microsoft.com/office/drawing/2010/main" val="0"/>
              </a:ext>
            </a:extLst>
          </a:blip>
          <a:srcRect l="3580" t="4633" r="3580" b="11581"/>
          <a:stretch>
            <a:fillRect/>
          </a:stretch>
        </p:blipFill>
        <p:spPr bwMode="auto">
          <a:xfrm>
            <a:off x="820738" y="1430338"/>
            <a:ext cx="7469187"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kumimoji="1" lang="en-US" smtClean="0"/>
              <a:t>Sliding Window Example</a:t>
            </a:r>
          </a:p>
        </p:txBody>
      </p:sp>
      <p:pic>
        <p:nvPicPr>
          <p:cNvPr id="45059" name="Picture 5" descr="Sliding-Win Example                                            0028285E  Mnementh                      BEAE7A2F:"/>
          <p:cNvPicPr>
            <a:picLocks noChangeAspect="1" noChangeArrowheads="1"/>
          </p:cNvPicPr>
          <p:nvPr/>
        </p:nvPicPr>
        <p:blipFill>
          <a:blip r:embed="rId3" cstate="print">
            <a:extLst>
              <a:ext uri="{28A0092B-C50C-407E-A947-70E740481C1C}">
                <a14:useLocalDpi xmlns:a14="http://schemas.microsoft.com/office/drawing/2010/main" val="0"/>
              </a:ext>
            </a:extLst>
          </a:blip>
          <a:srcRect l="3580" t="4633" r="3580" b="11581"/>
          <a:stretch>
            <a:fillRect/>
          </a:stretch>
        </p:blipFill>
        <p:spPr bwMode="auto">
          <a:xfrm>
            <a:off x="914400" y="1371600"/>
            <a:ext cx="7469188" cy="520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37" name="Straight Connector 36"/>
          <p:cNvCxnSpPr>
            <a:endCxn id="33" idx="3"/>
          </p:cNvCxnSpPr>
          <p:nvPr/>
        </p:nvCxnSpPr>
        <p:spPr>
          <a:xfrm flipH="1" flipV="1">
            <a:off x="2743200" y="5010150"/>
            <a:ext cx="685800" cy="1333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3" name="Rounded Rectangle 32"/>
          <p:cNvSpPr/>
          <p:nvPr/>
        </p:nvSpPr>
        <p:spPr>
          <a:xfrm>
            <a:off x="457200" y="48387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Sliding Window</a:t>
            </a:r>
            <a:endParaRPr lang="en-US" sz="24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rot="5400000" flipH="1" flipV="1">
            <a:off x="4815681" y="3975894"/>
            <a:ext cx="475138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91294" y="3975894"/>
            <a:ext cx="475138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084" name="Rectangle 2"/>
          <p:cNvSpPr>
            <a:spLocks noGrp="1" noChangeArrowheads="1"/>
          </p:cNvSpPr>
          <p:nvPr>
            <p:ph type="title"/>
          </p:nvPr>
        </p:nvSpPr>
        <p:spPr/>
        <p:txBody>
          <a:bodyPr/>
          <a:lstStyle/>
          <a:p>
            <a:pPr eaLnBrk="1" hangingPunct="1"/>
            <a:r>
              <a:rPr kumimoji="1" lang="en-US" smtClean="0"/>
              <a:t>Error Control: Go-back-N</a:t>
            </a:r>
          </a:p>
        </p:txBody>
      </p:sp>
      <p:sp>
        <p:nvSpPr>
          <p:cNvPr id="46085" name="Content Placeholder 2"/>
          <p:cNvSpPr txBox="1">
            <a:spLocks/>
          </p:cNvSpPr>
          <p:nvPr/>
        </p:nvSpPr>
        <p:spPr bwMode="auto">
          <a:xfrm>
            <a:off x="2286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400">
                <a:latin typeface="Times New Roman" pitchFamily="18" charset="0"/>
                <a:cs typeface="Times New Roman" pitchFamily="18" charset="0"/>
              </a:rPr>
              <a:t>Example</a:t>
            </a:r>
          </a:p>
        </p:txBody>
      </p:sp>
      <p:cxnSp>
        <p:nvCxnSpPr>
          <p:cNvPr id="9" name="Straight Arrow Connector 8"/>
          <p:cNvCxnSpPr/>
          <p:nvPr/>
        </p:nvCxnSpPr>
        <p:spPr>
          <a:xfrm>
            <a:off x="2590800" y="18415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570163" y="2967038"/>
            <a:ext cx="4648200" cy="766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371600" y="17526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DATA1</a:t>
            </a:r>
          </a:p>
        </p:txBody>
      </p:sp>
      <p:sp>
        <p:nvSpPr>
          <p:cNvPr id="46091" name="Content Placeholder 2"/>
          <p:cNvSpPr txBox="1">
            <a:spLocks/>
          </p:cNvSpPr>
          <p:nvPr/>
        </p:nvSpPr>
        <p:spPr bwMode="auto">
          <a:xfrm>
            <a:off x="2543175" y="1525588"/>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data1 sent</a:t>
            </a:r>
            <a:endParaRPr lang="en-US" sz="2000">
              <a:solidFill>
                <a:schemeClr val="tx2"/>
              </a:solidFill>
              <a:latin typeface="Times New Roman" pitchFamily="18" charset="0"/>
              <a:cs typeface="Times New Roman" pitchFamily="18" charset="0"/>
            </a:endParaRPr>
          </a:p>
        </p:txBody>
      </p:sp>
      <p:sp>
        <p:nvSpPr>
          <p:cNvPr id="23" name="Rounded Rectangle 22"/>
          <p:cNvSpPr/>
          <p:nvPr/>
        </p:nvSpPr>
        <p:spPr>
          <a:xfrm>
            <a:off x="7315200" y="2438400"/>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ACK1</a:t>
            </a:r>
          </a:p>
        </p:txBody>
      </p:sp>
      <p:sp>
        <p:nvSpPr>
          <p:cNvPr id="46095" name="Content Placeholder 2"/>
          <p:cNvSpPr txBox="1">
            <a:spLocks/>
          </p:cNvSpPr>
          <p:nvPr/>
        </p:nvSpPr>
        <p:spPr bwMode="auto">
          <a:xfrm>
            <a:off x="5743575" y="2667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ACK1 sent</a:t>
            </a:r>
            <a:endParaRPr lang="en-US" sz="2000">
              <a:solidFill>
                <a:schemeClr val="tx2"/>
              </a:solidFill>
              <a:latin typeface="Times New Roman" pitchFamily="18" charset="0"/>
              <a:cs typeface="Times New Roman" pitchFamily="18" charset="0"/>
            </a:endParaRPr>
          </a:p>
        </p:txBody>
      </p:sp>
      <p:sp>
        <p:nvSpPr>
          <p:cNvPr id="46096" name="Content Placeholder 2"/>
          <p:cNvSpPr txBox="1">
            <a:spLocks/>
          </p:cNvSpPr>
          <p:nvPr/>
        </p:nvSpPr>
        <p:spPr bwMode="auto">
          <a:xfrm>
            <a:off x="2590800" y="346075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ACK1 received</a:t>
            </a:r>
            <a:endParaRPr lang="en-US" sz="2000">
              <a:solidFill>
                <a:schemeClr val="tx2"/>
              </a:solidFill>
              <a:latin typeface="Times New Roman" pitchFamily="18" charset="0"/>
              <a:cs typeface="Times New Roman" pitchFamily="18" charset="0"/>
            </a:endParaRPr>
          </a:p>
        </p:txBody>
      </p:sp>
      <p:cxnSp>
        <p:nvCxnSpPr>
          <p:cNvPr id="45" name="Straight Arrow Connector 44"/>
          <p:cNvCxnSpPr/>
          <p:nvPr/>
        </p:nvCxnSpPr>
        <p:spPr>
          <a:xfrm>
            <a:off x="2562225" y="24384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098" name="Content Placeholder 2"/>
          <p:cNvSpPr txBox="1">
            <a:spLocks/>
          </p:cNvSpPr>
          <p:nvPr/>
        </p:nvSpPr>
        <p:spPr bwMode="auto">
          <a:xfrm>
            <a:off x="2514600" y="2090738"/>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data2 sent</a:t>
            </a:r>
            <a:endParaRPr lang="en-US" sz="2000">
              <a:solidFill>
                <a:schemeClr val="tx2"/>
              </a:solidFill>
              <a:latin typeface="Times New Roman" pitchFamily="18" charset="0"/>
              <a:cs typeface="Times New Roman" pitchFamily="18" charset="0"/>
            </a:endParaRPr>
          </a:p>
        </p:txBody>
      </p:sp>
      <p:cxnSp>
        <p:nvCxnSpPr>
          <p:cNvPr id="47" name="Straight Arrow Connector 46"/>
          <p:cNvCxnSpPr/>
          <p:nvPr/>
        </p:nvCxnSpPr>
        <p:spPr>
          <a:xfrm>
            <a:off x="2562225" y="28956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00" name="Content Placeholder 2"/>
          <p:cNvSpPr txBox="1">
            <a:spLocks/>
          </p:cNvSpPr>
          <p:nvPr/>
        </p:nvSpPr>
        <p:spPr bwMode="auto">
          <a:xfrm>
            <a:off x="2514600" y="25908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data3 sent</a:t>
            </a:r>
            <a:endParaRPr lang="en-US" sz="2000">
              <a:solidFill>
                <a:schemeClr val="tx2"/>
              </a:solidFill>
              <a:latin typeface="Times New Roman" pitchFamily="18" charset="0"/>
              <a:cs typeface="Times New Roman" pitchFamily="18" charset="0"/>
            </a:endParaRPr>
          </a:p>
        </p:txBody>
      </p:sp>
      <p:cxnSp>
        <p:nvCxnSpPr>
          <p:cNvPr id="49" name="Straight Arrow Connector 48"/>
          <p:cNvCxnSpPr/>
          <p:nvPr/>
        </p:nvCxnSpPr>
        <p:spPr>
          <a:xfrm>
            <a:off x="2562225" y="33528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02" name="Content Placeholder 2"/>
          <p:cNvSpPr txBox="1">
            <a:spLocks/>
          </p:cNvSpPr>
          <p:nvPr/>
        </p:nvSpPr>
        <p:spPr bwMode="auto">
          <a:xfrm>
            <a:off x="2514600" y="30480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data4 sent</a:t>
            </a:r>
            <a:endParaRPr lang="en-US" sz="2000">
              <a:solidFill>
                <a:schemeClr val="tx2"/>
              </a:solidFill>
              <a:latin typeface="Times New Roman" pitchFamily="18" charset="0"/>
              <a:cs typeface="Times New Roman" pitchFamily="18" charset="0"/>
            </a:endParaRPr>
          </a:p>
        </p:txBody>
      </p:sp>
      <p:cxnSp>
        <p:nvCxnSpPr>
          <p:cNvPr id="51" name="Straight Arrow Connector 50"/>
          <p:cNvCxnSpPr/>
          <p:nvPr/>
        </p:nvCxnSpPr>
        <p:spPr>
          <a:xfrm rot="10800000" flipV="1">
            <a:off x="2579688" y="34798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04" name="Content Placeholder 2"/>
          <p:cNvSpPr txBox="1">
            <a:spLocks/>
          </p:cNvSpPr>
          <p:nvPr/>
        </p:nvSpPr>
        <p:spPr bwMode="auto">
          <a:xfrm>
            <a:off x="2611438" y="411638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dirty="0">
                <a:latin typeface="Times New Roman" pitchFamily="18" charset="0"/>
                <a:cs typeface="Times New Roman" pitchFamily="18" charset="0"/>
              </a:rPr>
              <a:t>NACK2 received</a:t>
            </a:r>
            <a:endParaRPr lang="en-US" sz="2000" dirty="0">
              <a:solidFill>
                <a:schemeClr val="tx2"/>
              </a:solidFill>
              <a:latin typeface="Times New Roman" pitchFamily="18" charset="0"/>
              <a:cs typeface="Times New Roman" pitchFamily="18" charset="0"/>
            </a:endParaRPr>
          </a:p>
        </p:txBody>
      </p:sp>
      <p:sp>
        <p:nvSpPr>
          <p:cNvPr id="53" name="Rounded Rectangle 52"/>
          <p:cNvSpPr/>
          <p:nvPr/>
        </p:nvSpPr>
        <p:spPr>
          <a:xfrm>
            <a:off x="1371600" y="2230438"/>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DATA2</a:t>
            </a:r>
          </a:p>
        </p:txBody>
      </p:sp>
      <p:sp>
        <p:nvSpPr>
          <p:cNvPr id="54" name="Rounded Rectangle 53"/>
          <p:cNvSpPr/>
          <p:nvPr/>
        </p:nvSpPr>
        <p:spPr>
          <a:xfrm>
            <a:off x="7315200" y="2971800"/>
            <a:ext cx="990600" cy="381000"/>
          </a:xfrm>
          <a:prstGeom prst="roundRect">
            <a:avLst/>
          </a:prstGeom>
        </p:spPr>
        <p:style>
          <a:lnRef idx="0">
            <a:schemeClr val="dk1"/>
          </a:lnRef>
          <a:fillRef idx="3">
            <a:schemeClr val="dk1"/>
          </a:fillRef>
          <a:effectRef idx="3">
            <a:schemeClr val="dk1"/>
          </a:effectRef>
          <a:fontRef idx="minor">
            <a:schemeClr val="lt1"/>
          </a:fontRef>
        </p:style>
        <p:txBody>
          <a:bodyPr lIns="18000" tIns="18000" rIns="18000" bIns="18000" anchor="ctr"/>
          <a:lstStyle/>
          <a:p>
            <a:pPr algn="ctr">
              <a:defRPr/>
            </a:pPr>
            <a:r>
              <a:rPr lang="en-GB" dirty="0"/>
              <a:t>NACK2</a:t>
            </a:r>
          </a:p>
        </p:txBody>
      </p:sp>
      <p:sp>
        <p:nvSpPr>
          <p:cNvPr id="55" name="Rounded Rectangle 54"/>
          <p:cNvSpPr/>
          <p:nvPr/>
        </p:nvSpPr>
        <p:spPr>
          <a:xfrm>
            <a:off x="1371600" y="269875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DATA3</a:t>
            </a:r>
          </a:p>
        </p:txBody>
      </p:sp>
      <p:sp>
        <p:nvSpPr>
          <p:cNvPr id="56" name="Rounded Rectangle 55"/>
          <p:cNvSpPr/>
          <p:nvPr/>
        </p:nvSpPr>
        <p:spPr>
          <a:xfrm>
            <a:off x="1371600" y="3176588"/>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DATA4</a:t>
            </a:r>
          </a:p>
        </p:txBody>
      </p:sp>
      <p:sp>
        <p:nvSpPr>
          <p:cNvPr id="46111" name="Content Placeholder 2"/>
          <p:cNvSpPr txBox="1">
            <a:spLocks/>
          </p:cNvSpPr>
          <p:nvPr/>
        </p:nvSpPr>
        <p:spPr bwMode="auto">
          <a:xfrm>
            <a:off x="5562600" y="3219450"/>
            <a:ext cx="140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NACK2 sent</a:t>
            </a:r>
            <a:endParaRPr lang="en-US" sz="2000">
              <a:solidFill>
                <a:schemeClr val="tx2"/>
              </a:solidFill>
              <a:latin typeface="Times New Roman" pitchFamily="18" charset="0"/>
              <a:cs typeface="Times New Roman" pitchFamily="18" charset="0"/>
            </a:endParaRPr>
          </a:p>
        </p:txBody>
      </p:sp>
      <p:sp>
        <p:nvSpPr>
          <p:cNvPr id="58" name="Rounded Rectangle 57"/>
          <p:cNvSpPr/>
          <p:nvPr/>
        </p:nvSpPr>
        <p:spPr>
          <a:xfrm>
            <a:off x="1371600" y="3667125"/>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DATA5</a:t>
            </a:r>
          </a:p>
        </p:txBody>
      </p:sp>
      <p:sp>
        <p:nvSpPr>
          <p:cNvPr id="59" name="Rounded Rectangle 58"/>
          <p:cNvSpPr/>
          <p:nvPr/>
        </p:nvSpPr>
        <p:spPr>
          <a:xfrm>
            <a:off x="1371600" y="45720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DATA2</a:t>
            </a:r>
          </a:p>
        </p:txBody>
      </p:sp>
      <p:sp>
        <p:nvSpPr>
          <p:cNvPr id="60" name="Rounded Rectangle 59"/>
          <p:cNvSpPr/>
          <p:nvPr/>
        </p:nvSpPr>
        <p:spPr>
          <a:xfrm>
            <a:off x="1371600" y="51054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DATA3</a:t>
            </a:r>
          </a:p>
        </p:txBody>
      </p:sp>
      <p:cxnSp>
        <p:nvCxnSpPr>
          <p:cNvPr id="63" name="Straight Arrow Connector 62"/>
          <p:cNvCxnSpPr/>
          <p:nvPr/>
        </p:nvCxnSpPr>
        <p:spPr>
          <a:xfrm>
            <a:off x="2590800" y="48006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16" name="Content Placeholder 2"/>
          <p:cNvSpPr txBox="1">
            <a:spLocks/>
          </p:cNvSpPr>
          <p:nvPr/>
        </p:nvSpPr>
        <p:spPr bwMode="auto">
          <a:xfrm>
            <a:off x="2543175" y="4495800"/>
            <a:ext cx="1495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data2 re-sent</a:t>
            </a:r>
            <a:endParaRPr lang="en-US" sz="2000">
              <a:solidFill>
                <a:schemeClr val="tx2"/>
              </a:solidFill>
              <a:latin typeface="Times New Roman" pitchFamily="18" charset="0"/>
              <a:cs typeface="Times New Roman" pitchFamily="18" charset="0"/>
            </a:endParaRPr>
          </a:p>
        </p:txBody>
      </p:sp>
      <p:cxnSp>
        <p:nvCxnSpPr>
          <p:cNvPr id="65" name="Straight Arrow Connector 64"/>
          <p:cNvCxnSpPr/>
          <p:nvPr/>
        </p:nvCxnSpPr>
        <p:spPr>
          <a:xfrm>
            <a:off x="2590800" y="5300663"/>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18" name="Content Placeholder 2"/>
          <p:cNvSpPr txBox="1">
            <a:spLocks/>
          </p:cNvSpPr>
          <p:nvPr/>
        </p:nvSpPr>
        <p:spPr bwMode="auto">
          <a:xfrm>
            <a:off x="2543175" y="4995863"/>
            <a:ext cx="1495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data3 re-sent</a:t>
            </a:r>
            <a:endParaRPr lang="en-US" sz="2000">
              <a:solidFill>
                <a:schemeClr val="tx2"/>
              </a:solidFill>
              <a:latin typeface="Times New Roman" pitchFamily="18" charset="0"/>
              <a:cs typeface="Times New Roman" pitchFamily="18" charset="0"/>
            </a:endParaRPr>
          </a:p>
        </p:txBody>
      </p:sp>
      <p:sp>
        <p:nvSpPr>
          <p:cNvPr id="46119" name="TextBox 66"/>
          <p:cNvSpPr txBox="1">
            <a:spLocks noChangeArrowheads="1"/>
          </p:cNvSpPr>
          <p:nvPr/>
        </p:nvSpPr>
        <p:spPr bwMode="auto">
          <a:xfrm rot="5400000">
            <a:off x="1680369" y="5730082"/>
            <a:ext cx="533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400" b="1"/>
              <a:t>...</a:t>
            </a:r>
          </a:p>
        </p:txBody>
      </p:sp>
      <p:cxnSp>
        <p:nvCxnSpPr>
          <p:cNvPr id="68" name="Straight Arrow Connector 67"/>
          <p:cNvCxnSpPr/>
          <p:nvPr/>
        </p:nvCxnSpPr>
        <p:spPr>
          <a:xfrm>
            <a:off x="2638425" y="3808413"/>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21" name="Content Placeholder 2"/>
          <p:cNvSpPr txBox="1">
            <a:spLocks/>
          </p:cNvSpPr>
          <p:nvPr/>
        </p:nvSpPr>
        <p:spPr bwMode="auto">
          <a:xfrm>
            <a:off x="2514600" y="37338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data5 sent</a:t>
            </a:r>
            <a:endParaRPr lang="en-US" sz="2000">
              <a:solidFill>
                <a:schemeClr val="tx2"/>
              </a:solidFill>
              <a:latin typeface="Times New Roman" pitchFamily="18" charset="0"/>
              <a:cs typeface="Times New Roman" pitchFamily="18" charset="0"/>
            </a:endParaRPr>
          </a:p>
        </p:txBody>
      </p:sp>
      <p:sp>
        <p:nvSpPr>
          <p:cNvPr id="70" name="Rounded Rectangle 69"/>
          <p:cNvSpPr/>
          <p:nvPr/>
        </p:nvSpPr>
        <p:spPr>
          <a:xfrm>
            <a:off x="7315200" y="5562600"/>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ACK2</a:t>
            </a:r>
          </a:p>
        </p:txBody>
      </p:sp>
      <p:sp>
        <p:nvSpPr>
          <p:cNvPr id="71" name="Rounded Rectangle 70"/>
          <p:cNvSpPr/>
          <p:nvPr/>
        </p:nvSpPr>
        <p:spPr>
          <a:xfrm>
            <a:off x="7315200" y="6019800"/>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ACK3</a:t>
            </a:r>
          </a:p>
        </p:txBody>
      </p:sp>
      <p:cxnSp>
        <p:nvCxnSpPr>
          <p:cNvPr id="72" name="Straight Arrow Connector 71"/>
          <p:cNvCxnSpPr/>
          <p:nvPr/>
        </p:nvCxnSpPr>
        <p:spPr>
          <a:xfrm flipH="1">
            <a:off x="5410200" y="5821363"/>
            <a:ext cx="1808163" cy="274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29" name="Content Placeholder 2"/>
          <p:cNvSpPr txBox="1">
            <a:spLocks/>
          </p:cNvSpPr>
          <p:nvPr/>
        </p:nvSpPr>
        <p:spPr bwMode="auto">
          <a:xfrm>
            <a:off x="5562600" y="5562600"/>
            <a:ext cx="140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ACK2 sent</a:t>
            </a:r>
            <a:endParaRPr lang="en-US" sz="2000">
              <a:solidFill>
                <a:schemeClr val="tx2"/>
              </a:solidFill>
              <a:latin typeface="Times New Roman" pitchFamily="18" charset="0"/>
              <a:cs typeface="Times New Roman" pitchFamily="18" charset="0"/>
            </a:endParaRPr>
          </a:p>
        </p:txBody>
      </p:sp>
      <p:cxnSp>
        <p:nvCxnSpPr>
          <p:cNvPr id="74" name="Straight Arrow Connector 73"/>
          <p:cNvCxnSpPr/>
          <p:nvPr/>
        </p:nvCxnSpPr>
        <p:spPr>
          <a:xfrm flipH="1">
            <a:off x="6400800" y="62484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31" name="Content Placeholder 2"/>
          <p:cNvSpPr txBox="1">
            <a:spLocks/>
          </p:cNvSpPr>
          <p:nvPr/>
        </p:nvSpPr>
        <p:spPr bwMode="auto">
          <a:xfrm>
            <a:off x="5583238" y="5989638"/>
            <a:ext cx="140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ACK3 sent</a:t>
            </a:r>
            <a:endParaRPr lang="en-US" sz="2000">
              <a:solidFill>
                <a:schemeClr val="tx2"/>
              </a:solidFill>
              <a:latin typeface="Times New Roman" pitchFamily="18" charset="0"/>
              <a:cs typeface="Times New Roman" pitchFamily="18" charset="0"/>
            </a:endParaRPr>
          </a:p>
        </p:txBody>
      </p:sp>
      <p:cxnSp>
        <p:nvCxnSpPr>
          <p:cNvPr id="80" name="Straight Arrow Connector 79"/>
          <p:cNvCxnSpPr/>
          <p:nvPr/>
        </p:nvCxnSpPr>
        <p:spPr>
          <a:xfrm>
            <a:off x="2590800" y="5715000"/>
            <a:ext cx="1676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33" name="Content Placeholder 2"/>
          <p:cNvSpPr txBox="1">
            <a:spLocks/>
          </p:cNvSpPr>
          <p:nvPr/>
        </p:nvSpPr>
        <p:spPr bwMode="auto">
          <a:xfrm>
            <a:off x="2543175" y="5410200"/>
            <a:ext cx="1495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data4 re-sent</a:t>
            </a:r>
            <a:endParaRPr lang="en-US" sz="2000">
              <a:solidFill>
                <a:schemeClr val="tx2"/>
              </a:solidFill>
              <a:latin typeface="Times New Roman" pitchFamily="18" charset="0"/>
              <a:cs typeface="Times New Roman" pitchFamily="18" charset="0"/>
            </a:endParaRPr>
          </a:p>
        </p:txBody>
      </p:sp>
      <p:cxnSp>
        <p:nvCxnSpPr>
          <p:cNvPr id="83" name="Straight Arrow Connector 82"/>
          <p:cNvCxnSpPr/>
          <p:nvPr/>
        </p:nvCxnSpPr>
        <p:spPr>
          <a:xfrm>
            <a:off x="2590800" y="6172200"/>
            <a:ext cx="609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135" name="Content Placeholder 2"/>
          <p:cNvSpPr txBox="1">
            <a:spLocks/>
          </p:cNvSpPr>
          <p:nvPr/>
        </p:nvSpPr>
        <p:spPr bwMode="auto">
          <a:xfrm>
            <a:off x="2543175" y="5867400"/>
            <a:ext cx="1495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data5 re-sent</a:t>
            </a:r>
            <a:endParaRPr lang="en-US" sz="2000">
              <a:solidFill>
                <a:schemeClr val="tx2"/>
              </a:solidFill>
              <a:latin typeface="Times New Roman" pitchFamily="18" charset="0"/>
              <a:cs typeface="Times New Roman" pitchFamily="18" charset="0"/>
            </a:endParaRPr>
          </a:p>
        </p:txBody>
      </p:sp>
      <p:sp>
        <p:nvSpPr>
          <p:cNvPr id="48" name="TextBox 47"/>
          <p:cNvSpPr txBox="1"/>
          <p:nvPr/>
        </p:nvSpPr>
        <p:spPr>
          <a:xfrm>
            <a:off x="2057400" y="1069538"/>
            <a:ext cx="998991" cy="646331"/>
          </a:xfrm>
          <a:prstGeom prst="rect">
            <a:avLst/>
          </a:prstGeom>
          <a:noFill/>
        </p:spPr>
        <p:txBody>
          <a:bodyPr wrap="none" rtlCol="0">
            <a:spAutoFit/>
          </a:bodyPr>
          <a:lstStyle/>
          <a:p>
            <a:r>
              <a:rPr lang="en-GB" sz="3600" dirty="0" smtClean="0">
                <a:latin typeface="Freestyle Script" pitchFamily="66" charset="0"/>
              </a:rPr>
              <a:t>Sender</a:t>
            </a:r>
            <a:endParaRPr lang="en-US" sz="3600" dirty="0">
              <a:latin typeface="Freestyle Script" pitchFamily="66" charset="0"/>
            </a:endParaRPr>
          </a:p>
        </p:txBody>
      </p:sp>
      <p:sp>
        <p:nvSpPr>
          <p:cNvPr id="50" name="TextBox 49"/>
          <p:cNvSpPr txBox="1"/>
          <p:nvPr/>
        </p:nvSpPr>
        <p:spPr>
          <a:xfrm>
            <a:off x="6553200" y="1106269"/>
            <a:ext cx="1225015" cy="646331"/>
          </a:xfrm>
          <a:prstGeom prst="rect">
            <a:avLst/>
          </a:prstGeom>
          <a:noFill/>
        </p:spPr>
        <p:txBody>
          <a:bodyPr wrap="none" rtlCol="0">
            <a:spAutoFit/>
          </a:bodyPr>
          <a:lstStyle/>
          <a:p>
            <a:r>
              <a:rPr lang="en-GB" sz="3600" dirty="0" smtClean="0">
                <a:latin typeface="Freestyle Script" pitchFamily="66" charset="0"/>
              </a:rPr>
              <a:t>Receiver</a:t>
            </a:r>
            <a:endParaRPr lang="en-US" sz="3600" dirty="0">
              <a:latin typeface="Freestyle Script" pitchFamily="66"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37" name="Straight Connector 36"/>
          <p:cNvCxnSpPr>
            <a:endCxn id="33" idx="3"/>
          </p:cNvCxnSpPr>
          <p:nvPr/>
        </p:nvCxnSpPr>
        <p:spPr>
          <a:xfrm flipH="1" flipV="1">
            <a:off x="2743200" y="5010150"/>
            <a:ext cx="685800" cy="1333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a:endCxn id="32" idx="3"/>
          </p:cNvCxnSpPr>
          <p:nvPr/>
        </p:nvCxnSpPr>
        <p:spPr>
          <a:xfrm flipH="1">
            <a:off x="2743200" y="5219700"/>
            <a:ext cx="838200" cy="3238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2" name="Rounded Rectangle 31"/>
          <p:cNvSpPr/>
          <p:nvPr/>
        </p:nvSpPr>
        <p:spPr>
          <a:xfrm>
            <a:off x="990600" y="5372100"/>
            <a:ext cx="17526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Go-back-N</a:t>
            </a:r>
            <a:endParaRPr lang="en-US" sz="2400" dirty="0"/>
          </a:p>
        </p:txBody>
      </p:sp>
      <p:sp>
        <p:nvSpPr>
          <p:cNvPr id="33" name="Rounded Rectangle 32"/>
          <p:cNvSpPr/>
          <p:nvPr/>
        </p:nvSpPr>
        <p:spPr>
          <a:xfrm>
            <a:off x="457200" y="48387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Sliding Window</a:t>
            </a:r>
            <a:endParaRPr lang="en-US" sz="24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p:nvPr/>
        </p:nvCxnSpPr>
        <p:spPr>
          <a:xfrm rot="5400000" flipH="1" flipV="1">
            <a:off x="4815681" y="3975894"/>
            <a:ext cx="475138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91294" y="3975894"/>
            <a:ext cx="475138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108" name="Rectangle 2"/>
          <p:cNvSpPr>
            <a:spLocks noGrp="1" noChangeArrowheads="1"/>
          </p:cNvSpPr>
          <p:nvPr>
            <p:ph type="title"/>
          </p:nvPr>
        </p:nvSpPr>
        <p:spPr/>
        <p:txBody>
          <a:bodyPr/>
          <a:lstStyle/>
          <a:p>
            <a:pPr eaLnBrk="1" hangingPunct="1"/>
            <a:r>
              <a:rPr kumimoji="1" lang="en-US" smtClean="0"/>
              <a:t>Error Control: Selective-Reject</a:t>
            </a:r>
          </a:p>
        </p:txBody>
      </p:sp>
      <p:sp>
        <p:nvSpPr>
          <p:cNvPr id="47109" name="Content Placeholder 2"/>
          <p:cNvSpPr txBox="1">
            <a:spLocks/>
          </p:cNvSpPr>
          <p:nvPr/>
        </p:nvSpPr>
        <p:spPr bwMode="auto">
          <a:xfrm>
            <a:off x="228600" y="1143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400">
                <a:latin typeface="Times New Roman" pitchFamily="18" charset="0"/>
                <a:cs typeface="Times New Roman" pitchFamily="18" charset="0"/>
              </a:rPr>
              <a:t>Example</a:t>
            </a:r>
          </a:p>
        </p:txBody>
      </p:sp>
      <p:cxnSp>
        <p:nvCxnSpPr>
          <p:cNvPr id="9" name="Straight Arrow Connector 8"/>
          <p:cNvCxnSpPr/>
          <p:nvPr/>
        </p:nvCxnSpPr>
        <p:spPr>
          <a:xfrm>
            <a:off x="2590800" y="18415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flipV="1">
            <a:off x="2570163" y="2967038"/>
            <a:ext cx="4648200" cy="766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371600" y="17526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DATA1</a:t>
            </a:r>
          </a:p>
        </p:txBody>
      </p:sp>
      <p:sp>
        <p:nvSpPr>
          <p:cNvPr id="47115" name="Content Placeholder 2"/>
          <p:cNvSpPr txBox="1">
            <a:spLocks/>
          </p:cNvSpPr>
          <p:nvPr/>
        </p:nvSpPr>
        <p:spPr bwMode="auto">
          <a:xfrm>
            <a:off x="2543175" y="1525588"/>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data1 sent</a:t>
            </a:r>
            <a:endParaRPr lang="en-US" sz="2000">
              <a:solidFill>
                <a:schemeClr val="tx2"/>
              </a:solidFill>
              <a:latin typeface="Times New Roman" pitchFamily="18" charset="0"/>
              <a:cs typeface="Times New Roman" pitchFamily="18" charset="0"/>
            </a:endParaRPr>
          </a:p>
        </p:txBody>
      </p:sp>
      <p:sp>
        <p:nvSpPr>
          <p:cNvPr id="23" name="Rounded Rectangle 22"/>
          <p:cNvSpPr/>
          <p:nvPr/>
        </p:nvSpPr>
        <p:spPr>
          <a:xfrm>
            <a:off x="7315200" y="2580167"/>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ACK1</a:t>
            </a:r>
          </a:p>
        </p:txBody>
      </p:sp>
      <p:sp>
        <p:nvSpPr>
          <p:cNvPr id="47119" name="Content Placeholder 2"/>
          <p:cNvSpPr txBox="1">
            <a:spLocks/>
          </p:cNvSpPr>
          <p:nvPr/>
        </p:nvSpPr>
        <p:spPr bwMode="auto">
          <a:xfrm>
            <a:off x="5743575" y="26670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ACK1 sent</a:t>
            </a:r>
            <a:endParaRPr lang="en-US" sz="2000">
              <a:solidFill>
                <a:schemeClr val="tx2"/>
              </a:solidFill>
              <a:latin typeface="Times New Roman" pitchFamily="18" charset="0"/>
              <a:cs typeface="Times New Roman" pitchFamily="18" charset="0"/>
            </a:endParaRPr>
          </a:p>
        </p:txBody>
      </p:sp>
      <p:sp>
        <p:nvSpPr>
          <p:cNvPr id="47120" name="Content Placeholder 2"/>
          <p:cNvSpPr txBox="1">
            <a:spLocks/>
          </p:cNvSpPr>
          <p:nvPr/>
        </p:nvSpPr>
        <p:spPr bwMode="auto">
          <a:xfrm>
            <a:off x="2590800" y="346075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ACK1 received</a:t>
            </a:r>
            <a:endParaRPr lang="en-US" sz="2000">
              <a:solidFill>
                <a:schemeClr val="tx2"/>
              </a:solidFill>
              <a:latin typeface="Times New Roman" pitchFamily="18" charset="0"/>
              <a:cs typeface="Times New Roman" pitchFamily="18" charset="0"/>
            </a:endParaRPr>
          </a:p>
        </p:txBody>
      </p:sp>
      <p:cxnSp>
        <p:nvCxnSpPr>
          <p:cNvPr id="45" name="Straight Arrow Connector 44"/>
          <p:cNvCxnSpPr/>
          <p:nvPr/>
        </p:nvCxnSpPr>
        <p:spPr>
          <a:xfrm>
            <a:off x="2562225" y="24384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2" name="Content Placeholder 2"/>
          <p:cNvSpPr txBox="1">
            <a:spLocks/>
          </p:cNvSpPr>
          <p:nvPr/>
        </p:nvSpPr>
        <p:spPr bwMode="auto">
          <a:xfrm>
            <a:off x="2514600" y="2090738"/>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data2 sent</a:t>
            </a:r>
            <a:endParaRPr lang="en-US" sz="2000">
              <a:solidFill>
                <a:schemeClr val="tx2"/>
              </a:solidFill>
              <a:latin typeface="Times New Roman" pitchFamily="18" charset="0"/>
              <a:cs typeface="Times New Roman" pitchFamily="18" charset="0"/>
            </a:endParaRPr>
          </a:p>
        </p:txBody>
      </p:sp>
      <p:cxnSp>
        <p:nvCxnSpPr>
          <p:cNvPr id="47" name="Straight Arrow Connector 46"/>
          <p:cNvCxnSpPr/>
          <p:nvPr/>
        </p:nvCxnSpPr>
        <p:spPr>
          <a:xfrm>
            <a:off x="2562225" y="28956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4" name="Content Placeholder 2"/>
          <p:cNvSpPr txBox="1">
            <a:spLocks/>
          </p:cNvSpPr>
          <p:nvPr/>
        </p:nvSpPr>
        <p:spPr bwMode="auto">
          <a:xfrm>
            <a:off x="2514600" y="25908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data3 sent</a:t>
            </a:r>
            <a:endParaRPr lang="en-US" sz="2000">
              <a:solidFill>
                <a:schemeClr val="tx2"/>
              </a:solidFill>
              <a:latin typeface="Times New Roman" pitchFamily="18" charset="0"/>
              <a:cs typeface="Times New Roman" pitchFamily="18" charset="0"/>
            </a:endParaRPr>
          </a:p>
        </p:txBody>
      </p:sp>
      <p:cxnSp>
        <p:nvCxnSpPr>
          <p:cNvPr id="49" name="Straight Arrow Connector 48"/>
          <p:cNvCxnSpPr/>
          <p:nvPr/>
        </p:nvCxnSpPr>
        <p:spPr>
          <a:xfrm>
            <a:off x="2562225" y="33528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6" name="Content Placeholder 2"/>
          <p:cNvSpPr txBox="1">
            <a:spLocks/>
          </p:cNvSpPr>
          <p:nvPr/>
        </p:nvSpPr>
        <p:spPr bwMode="auto">
          <a:xfrm>
            <a:off x="2514600" y="30480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data4 sent</a:t>
            </a:r>
            <a:endParaRPr lang="en-US" sz="2000">
              <a:solidFill>
                <a:schemeClr val="tx2"/>
              </a:solidFill>
              <a:latin typeface="Times New Roman" pitchFamily="18" charset="0"/>
              <a:cs typeface="Times New Roman" pitchFamily="18" charset="0"/>
            </a:endParaRPr>
          </a:p>
        </p:txBody>
      </p:sp>
      <p:cxnSp>
        <p:nvCxnSpPr>
          <p:cNvPr id="51" name="Straight Arrow Connector 50"/>
          <p:cNvCxnSpPr/>
          <p:nvPr/>
        </p:nvCxnSpPr>
        <p:spPr>
          <a:xfrm rot="10800000" flipV="1">
            <a:off x="2579688" y="34798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28" name="Content Placeholder 2"/>
          <p:cNvSpPr txBox="1">
            <a:spLocks/>
          </p:cNvSpPr>
          <p:nvPr/>
        </p:nvSpPr>
        <p:spPr bwMode="auto">
          <a:xfrm>
            <a:off x="2611438" y="411638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NACK2 received</a:t>
            </a:r>
            <a:endParaRPr lang="en-US" sz="2000">
              <a:solidFill>
                <a:schemeClr val="tx2"/>
              </a:solidFill>
              <a:latin typeface="Times New Roman" pitchFamily="18" charset="0"/>
              <a:cs typeface="Times New Roman" pitchFamily="18" charset="0"/>
            </a:endParaRPr>
          </a:p>
        </p:txBody>
      </p:sp>
      <p:sp>
        <p:nvSpPr>
          <p:cNvPr id="53" name="Rounded Rectangle 52"/>
          <p:cNvSpPr/>
          <p:nvPr/>
        </p:nvSpPr>
        <p:spPr>
          <a:xfrm>
            <a:off x="1371600" y="2230438"/>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DATA2</a:t>
            </a:r>
          </a:p>
        </p:txBody>
      </p:sp>
      <p:sp>
        <p:nvSpPr>
          <p:cNvPr id="54" name="Rounded Rectangle 53"/>
          <p:cNvSpPr/>
          <p:nvPr/>
        </p:nvSpPr>
        <p:spPr>
          <a:xfrm>
            <a:off x="7315200" y="3113567"/>
            <a:ext cx="990600" cy="381000"/>
          </a:xfrm>
          <a:prstGeom prst="roundRect">
            <a:avLst/>
          </a:prstGeom>
        </p:spPr>
        <p:style>
          <a:lnRef idx="0">
            <a:schemeClr val="dk1"/>
          </a:lnRef>
          <a:fillRef idx="3">
            <a:schemeClr val="dk1"/>
          </a:fillRef>
          <a:effectRef idx="3">
            <a:schemeClr val="dk1"/>
          </a:effectRef>
          <a:fontRef idx="minor">
            <a:schemeClr val="lt1"/>
          </a:fontRef>
        </p:style>
        <p:txBody>
          <a:bodyPr lIns="18000" tIns="18000" rIns="18000" bIns="18000" anchor="ctr"/>
          <a:lstStyle/>
          <a:p>
            <a:pPr algn="ctr">
              <a:defRPr/>
            </a:pPr>
            <a:r>
              <a:rPr lang="en-GB" dirty="0"/>
              <a:t>NACK2</a:t>
            </a:r>
          </a:p>
        </p:txBody>
      </p:sp>
      <p:sp>
        <p:nvSpPr>
          <p:cNvPr id="55" name="Rounded Rectangle 54"/>
          <p:cNvSpPr/>
          <p:nvPr/>
        </p:nvSpPr>
        <p:spPr>
          <a:xfrm>
            <a:off x="1371600" y="269875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DATA3</a:t>
            </a:r>
          </a:p>
        </p:txBody>
      </p:sp>
      <p:sp>
        <p:nvSpPr>
          <p:cNvPr id="56" name="Rounded Rectangle 55"/>
          <p:cNvSpPr/>
          <p:nvPr/>
        </p:nvSpPr>
        <p:spPr>
          <a:xfrm>
            <a:off x="1371600" y="3176588"/>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DATA4</a:t>
            </a:r>
          </a:p>
        </p:txBody>
      </p:sp>
      <p:sp>
        <p:nvSpPr>
          <p:cNvPr id="47135" name="Content Placeholder 2"/>
          <p:cNvSpPr txBox="1">
            <a:spLocks/>
          </p:cNvSpPr>
          <p:nvPr/>
        </p:nvSpPr>
        <p:spPr bwMode="auto">
          <a:xfrm>
            <a:off x="5562600" y="3219450"/>
            <a:ext cx="140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NACK2 sent</a:t>
            </a:r>
            <a:endParaRPr lang="en-US" sz="2000">
              <a:solidFill>
                <a:schemeClr val="tx2"/>
              </a:solidFill>
              <a:latin typeface="Times New Roman" pitchFamily="18" charset="0"/>
              <a:cs typeface="Times New Roman" pitchFamily="18" charset="0"/>
            </a:endParaRPr>
          </a:p>
        </p:txBody>
      </p:sp>
      <p:sp>
        <p:nvSpPr>
          <p:cNvPr id="58" name="Rounded Rectangle 57"/>
          <p:cNvSpPr/>
          <p:nvPr/>
        </p:nvSpPr>
        <p:spPr>
          <a:xfrm>
            <a:off x="1371600" y="3667125"/>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DATA5</a:t>
            </a:r>
          </a:p>
        </p:txBody>
      </p:sp>
      <p:sp>
        <p:nvSpPr>
          <p:cNvPr id="59" name="Rounded Rectangle 58"/>
          <p:cNvSpPr/>
          <p:nvPr/>
        </p:nvSpPr>
        <p:spPr>
          <a:xfrm>
            <a:off x="1371600" y="4572000"/>
            <a:ext cx="990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DATA2</a:t>
            </a:r>
          </a:p>
        </p:txBody>
      </p:sp>
      <p:cxnSp>
        <p:nvCxnSpPr>
          <p:cNvPr id="63" name="Straight Arrow Connector 62"/>
          <p:cNvCxnSpPr/>
          <p:nvPr/>
        </p:nvCxnSpPr>
        <p:spPr>
          <a:xfrm>
            <a:off x="2590800" y="4800600"/>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39" name="Content Placeholder 2"/>
          <p:cNvSpPr txBox="1">
            <a:spLocks/>
          </p:cNvSpPr>
          <p:nvPr/>
        </p:nvSpPr>
        <p:spPr bwMode="auto">
          <a:xfrm>
            <a:off x="2543175" y="4495800"/>
            <a:ext cx="1495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data2 re-sent</a:t>
            </a:r>
            <a:endParaRPr lang="en-US" sz="2000">
              <a:solidFill>
                <a:schemeClr val="tx2"/>
              </a:solidFill>
              <a:latin typeface="Times New Roman" pitchFamily="18" charset="0"/>
              <a:cs typeface="Times New Roman" pitchFamily="18" charset="0"/>
            </a:endParaRPr>
          </a:p>
        </p:txBody>
      </p:sp>
      <p:cxnSp>
        <p:nvCxnSpPr>
          <p:cNvPr id="68" name="Straight Arrow Connector 67"/>
          <p:cNvCxnSpPr/>
          <p:nvPr/>
        </p:nvCxnSpPr>
        <p:spPr>
          <a:xfrm>
            <a:off x="2638425" y="3808413"/>
            <a:ext cx="4572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41" name="Content Placeholder 2"/>
          <p:cNvSpPr txBox="1">
            <a:spLocks/>
          </p:cNvSpPr>
          <p:nvPr/>
        </p:nvSpPr>
        <p:spPr bwMode="auto">
          <a:xfrm>
            <a:off x="2514600" y="3733800"/>
            <a:ext cx="13430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data5 sent</a:t>
            </a:r>
            <a:endParaRPr lang="en-US" sz="2000">
              <a:solidFill>
                <a:schemeClr val="tx2"/>
              </a:solidFill>
              <a:latin typeface="Times New Roman" pitchFamily="18" charset="0"/>
              <a:cs typeface="Times New Roman" pitchFamily="18" charset="0"/>
            </a:endParaRPr>
          </a:p>
        </p:txBody>
      </p:sp>
      <p:sp>
        <p:nvSpPr>
          <p:cNvPr id="70" name="Rounded Rectangle 69"/>
          <p:cNvSpPr/>
          <p:nvPr/>
        </p:nvSpPr>
        <p:spPr>
          <a:xfrm>
            <a:off x="7315200" y="5562600"/>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ACK2</a:t>
            </a:r>
          </a:p>
        </p:txBody>
      </p:sp>
      <p:cxnSp>
        <p:nvCxnSpPr>
          <p:cNvPr id="72" name="Straight Arrow Connector 71"/>
          <p:cNvCxnSpPr/>
          <p:nvPr/>
        </p:nvCxnSpPr>
        <p:spPr>
          <a:xfrm flipH="1">
            <a:off x="3429000" y="5821363"/>
            <a:ext cx="3789363" cy="579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146" name="Content Placeholder 2"/>
          <p:cNvSpPr txBox="1">
            <a:spLocks/>
          </p:cNvSpPr>
          <p:nvPr/>
        </p:nvSpPr>
        <p:spPr bwMode="auto">
          <a:xfrm>
            <a:off x="5562600" y="5562600"/>
            <a:ext cx="1400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a:latin typeface="Times New Roman" pitchFamily="18" charset="0"/>
                <a:cs typeface="Times New Roman" pitchFamily="18" charset="0"/>
              </a:rPr>
              <a:t>ACK2 sent</a:t>
            </a:r>
            <a:endParaRPr lang="en-US" sz="2000">
              <a:solidFill>
                <a:schemeClr val="tx2"/>
              </a:solidFill>
              <a:latin typeface="Times New Roman" pitchFamily="18" charset="0"/>
              <a:cs typeface="Times New Roman" pitchFamily="18" charset="0"/>
            </a:endParaRPr>
          </a:p>
        </p:txBody>
      </p:sp>
      <p:sp>
        <p:nvSpPr>
          <p:cNvPr id="61" name="Rounded Rectangle 60"/>
          <p:cNvSpPr/>
          <p:nvPr/>
        </p:nvSpPr>
        <p:spPr>
          <a:xfrm>
            <a:off x="7315200" y="3570767"/>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ACK3</a:t>
            </a:r>
          </a:p>
        </p:txBody>
      </p:sp>
      <p:sp>
        <p:nvSpPr>
          <p:cNvPr id="62" name="Rounded Rectangle 61"/>
          <p:cNvSpPr/>
          <p:nvPr/>
        </p:nvSpPr>
        <p:spPr>
          <a:xfrm>
            <a:off x="7315200" y="4027967"/>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ACK4</a:t>
            </a:r>
          </a:p>
        </p:txBody>
      </p:sp>
      <p:sp>
        <p:nvSpPr>
          <p:cNvPr id="76" name="Rounded Rectangle 75"/>
          <p:cNvSpPr/>
          <p:nvPr/>
        </p:nvSpPr>
        <p:spPr>
          <a:xfrm>
            <a:off x="7315200" y="4561367"/>
            <a:ext cx="990600" cy="381000"/>
          </a:xfrm>
          <a:prstGeom prst="roundRect">
            <a:avLst/>
          </a:prstGeom>
        </p:spPr>
        <p:style>
          <a:lnRef idx="0">
            <a:schemeClr val="accent6"/>
          </a:lnRef>
          <a:fillRef idx="3">
            <a:schemeClr val="accent6"/>
          </a:fillRef>
          <a:effectRef idx="3">
            <a:schemeClr val="accent6"/>
          </a:effectRef>
          <a:fontRef idx="minor">
            <a:schemeClr val="lt1"/>
          </a:fontRef>
        </p:style>
        <p:txBody>
          <a:bodyPr lIns="18000" tIns="18000" rIns="18000" bIns="18000" anchor="ctr"/>
          <a:lstStyle/>
          <a:p>
            <a:pPr algn="ctr">
              <a:defRPr/>
            </a:pPr>
            <a:r>
              <a:rPr lang="en-GB" dirty="0"/>
              <a:t>ACK5</a:t>
            </a:r>
          </a:p>
        </p:txBody>
      </p:sp>
      <p:sp>
        <p:nvSpPr>
          <p:cNvPr id="40" name="TextBox 39"/>
          <p:cNvSpPr txBox="1"/>
          <p:nvPr/>
        </p:nvSpPr>
        <p:spPr>
          <a:xfrm>
            <a:off x="2057400" y="1069538"/>
            <a:ext cx="998991" cy="646331"/>
          </a:xfrm>
          <a:prstGeom prst="rect">
            <a:avLst/>
          </a:prstGeom>
          <a:noFill/>
        </p:spPr>
        <p:txBody>
          <a:bodyPr wrap="none" rtlCol="0">
            <a:spAutoFit/>
          </a:bodyPr>
          <a:lstStyle/>
          <a:p>
            <a:r>
              <a:rPr lang="en-GB" sz="3600" dirty="0" smtClean="0">
                <a:latin typeface="Freestyle Script" pitchFamily="66" charset="0"/>
              </a:rPr>
              <a:t>Sender</a:t>
            </a:r>
            <a:endParaRPr lang="en-US" sz="3600" dirty="0">
              <a:latin typeface="Freestyle Script" pitchFamily="66" charset="0"/>
            </a:endParaRPr>
          </a:p>
        </p:txBody>
      </p:sp>
      <p:sp>
        <p:nvSpPr>
          <p:cNvPr id="41" name="TextBox 40"/>
          <p:cNvSpPr txBox="1"/>
          <p:nvPr/>
        </p:nvSpPr>
        <p:spPr>
          <a:xfrm>
            <a:off x="6553200" y="1106269"/>
            <a:ext cx="1225015" cy="646331"/>
          </a:xfrm>
          <a:prstGeom prst="rect">
            <a:avLst/>
          </a:prstGeom>
          <a:noFill/>
        </p:spPr>
        <p:txBody>
          <a:bodyPr wrap="none" rtlCol="0">
            <a:spAutoFit/>
          </a:bodyPr>
          <a:lstStyle/>
          <a:p>
            <a:r>
              <a:rPr lang="en-GB" sz="3600" dirty="0" smtClean="0">
                <a:latin typeface="Freestyle Script" pitchFamily="66" charset="0"/>
              </a:rPr>
              <a:t>Receiver</a:t>
            </a:r>
            <a:endParaRPr lang="en-US" sz="3600" dirty="0">
              <a:latin typeface="Freestyle Script" pitchFamily="66" charset="0"/>
            </a:endParaRPr>
          </a:p>
        </p:txBody>
      </p:sp>
      <p:cxnSp>
        <p:nvCxnSpPr>
          <p:cNvPr id="42" name="Straight Arrow Connector 41"/>
          <p:cNvCxnSpPr/>
          <p:nvPr/>
        </p:nvCxnSpPr>
        <p:spPr>
          <a:xfrm rot="10800000" flipV="1">
            <a:off x="2569534" y="38862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10800000" flipV="1">
            <a:off x="2569534" y="43434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0800000" flipV="1">
            <a:off x="2569534" y="4876800"/>
            <a:ext cx="4648200" cy="766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66" name="Straight Connector 65"/>
          <p:cNvCxnSpPr>
            <a:endCxn id="62" idx="3"/>
          </p:cNvCxnSpPr>
          <p:nvPr/>
        </p:nvCxnSpPr>
        <p:spPr>
          <a:xfrm flipH="1">
            <a:off x="2971800" y="5372100"/>
            <a:ext cx="609600" cy="6286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37" name="Straight Connector 36"/>
          <p:cNvCxnSpPr>
            <a:endCxn id="33" idx="3"/>
          </p:cNvCxnSpPr>
          <p:nvPr/>
        </p:nvCxnSpPr>
        <p:spPr>
          <a:xfrm flipH="1" flipV="1">
            <a:off x="2743200" y="5010150"/>
            <a:ext cx="685800" cy="1333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a:endCxn id="32" idx="3"/>
          </p:cNvCxnSpPr>
          <p:nvPr/>
        </p:nvCxnSpPr>
        <p:spPr>
          <a:xfrm flipH="1">
            <a:off x="2743200" y="5219700"/>
            <a:ext cx="838200" cy="3238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2" name="Rounded Rectangle 31"/>
          <p:cNvSpPr/>
          <p:nvPr/>
        </p:nvSpPr>
        <p:spPr>
          <a:xfrm>
            <a:off x="990600" y="5372100"/>
            <a:ext cx="17526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Go-back-N</a:t>
            </a:r>
            <a:endParaRPr lang="en-US" sz="2400" dirty="0"/>
          </a:p>
        </p:txBody>
      </p:sp>
      <p:sp>
        <p:nvSpPr>
          <p:cNvPr id="33" name="Rounded Rectangle 32"/>
          <p:cNvSpPr/>
          <p:nvPr/>
        </p:nvSpPr>
        <p:spPr>
          <a:xfrm>
            <a:off x="457200" y="48387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Sliding Window</a:t>
            </a:r>
            <a:endParaRPr lang="en-US" sz="24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62" name="Rounded Rectangle 61"/>
          <p:cNvSpPr/>
          <p:nvPr/>
        </p:nvSpPr>
        <p:spPr>
          <a:xfrm>
            <a:off x="685800" y="58293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Selective Reject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1" lang="en-GB" smtClean="0"/>
              <a:t>Error Control: Forward Error Correction</a:t>
            </a:r>
          </a:p>
        </p:txBody>
      </p:sp>
      <p:sp>
        <p:nvSpPr>
          <p:cNvPr id="48131" name="Rectangle 3"/>
          <p:cNvSpPr>
            <a:spLocks noGrp="1" noChangeArrowheads="1"/>
          </p:cNvSpPr>
          <p:nvPr>
            <p:ph type="body" idx="1"/>
          </p:nvPr>
        </p:nvSpPr>
        <p:spPr>
          <a:xfrm>
            <a:off x="457200" y="1676400"/>
            <a:ext cx="6553200" cy="4191000"/>
          </a:xfrm>
        </p:spPr>
        <p:txBody>
          <a:bodyPr/>
          <a:lstStyle/>
          <a:p>
            <a:pPr eaLnBrk="1" hangingPunct="1">
              <a:lnSpc>
                <a:spcPct val="90000"/>
              </a:lnSpc>
              <a:buFont typeface="Wingdings 3" pitchFamily="18" charset="2"/>
              <a:buNone/>
            </a:pPr>
            <a:r>
              <a:rPr kumimoji="1" lang="en-GB" sz="2800" dirty="0" smtClean="0">
                <a:latin typeface="Times New Roman" pitchFamily="18" charset="0"/>
                <a:cs typeface="Times New Roman" pitchFamily="18" charset="0"/>
              </a:rPr>
              <a:t>In some applications it may not be a good idea to request retransmission</a:t>
            </a:r>
          </a:p>
          <a:p>
            <a:pPr lvl="1" eaLnBrk="1" hangingPunct="1">
              <a:lnSpc>
                <a:spcPct val="90000"/>
              </a:lnSpc>
            </a:pPr>
            <a:r>
              <a:rPr kumimoji="1" lang="en-GB" sz="2400" dirty="0" smtClean="0">
                <a:latin typeface="Times New Roman" pitchFamily="18" charset="0"/>
                <a:cs typeface="Times New Roman" pitchFamily="18" charset="0"/>
              </a:rPr>
              <a:t>error rate is high and causes too many retransmissions (wireless)</a:t>
            </a:r>
          </a:p>
          <a:p>
            <a:pPr lvl="1" eaLnBrk="1" hangingPunct="1">
              <a:lnSpc>
                <a:spcPct val="90000"/>
              </a:lnSpc>
            </a:pPr>
            <a:r>
              <a:rPr kumimoji="1" lang="en-GB" sz="2400" dirty="0" smtClean="0">
                <a:latin typeface="Times New Roman" pitchFamily="18" charset="0"/>
                <a:cs typeface="Times New Roman" pitchFamily="18" charset="0"/>
              </a:rPr>
              <a:t>propagation delay very long (satellite)</a:t>
            </a:r>
          </a:p>
          <a:p>
            <a:pPr lvl="1" eaLnBrk="1" hangingPunct="1">
              <a:lnSpc>
                <a:spcPct val="90000"/>
              </a:lnSpc>
            </a:pPr>
            <a:r>
              <a:rPr kumimoji="1" lang="en-GB" sz="2400" dirty="0" smtClean="0">
                <a:latin typeface="Times New Roman" pitchFamily="18" charset="0"/>
                <a:cs typeface="Times New Roman" pitchFamily="18" charset="0"/>
              </a:rPr>
              <a:t>transmission needs to be as close to real-time as possible (digital TV)</a:t>
            </a:r>
          </a:p>
          <a:p>
            <a:pPr lvl="1" eaLnBrk="1" hangingPunct="1">
              <a:lnSpc>
                <a:spcPct val="90000"/>
              </a:lnSpc>
            </a:pPr>
            <a:endParaRPr kumimoji="1" lang="en-GB" sz="2400" dirty="0" smtClean="0">
              <a:latin typeface="Times New Roman" pitchFamily="18" charset="0"/>
              <a:cs typeface="Times New Roman" pitchFamily="18" charset="0"/>
            </a:endParaRPr>
          </a:p>
          <a:p>
            <a:pPr lvl="1" eaLnBrk="1" hangingPunct="1">
              <a:lnSpc>
                <a:spcPct val="90000"/>
              </a:lnSpc>
            </a:pPr>
            <a:endParaRPr kumimoji="1" lang="en-GB" sz="2400" dirty="0" smtClean="0">
              <a:latin typeface="Times New Roman" pitchFamily="18" charset="0"/>
              <a:cs typeface="Times New Roman" pitchFamily="18" charset="0"/>
            </a:endParaRPr>
          </a:p>
          <a:p>
            <a:pPr eaLnBrk="1" hangingPunct="1">
              <a:lnSpc>
                <a:spcPct val="90000"/>
              </a:lnSpc>
              <a:buFont typeface="Wingdings 3" pitchFamily="18" charset="2"/>
              <a:buNone/>
            </a:pPr>
            <a:r>
              <a:rPr kumimoji="1" lang="en-GB" sz="2800" dirty="0" smtClean="0">
                <a:latin typeface="Times New Roman" pitchFamily="18" charset="0"/>
                <a:cs typeface="Times New Roman" pitchFamily="18" charset="0"/>
              </a:rPr>
              <a:t>So, the receiver needs to correct the errors</a:t>
            </a:r>
            <a:endParaRPr kumimoji="1" lang="en-GB" sz="2400" dirty="0" smtClean="0">
              <a:latin typeface="Times New Roman" pitchFamily="18" charset="0"/>
              <a:cs typeface="Times New Roman" pitchFamily="18" charset="0"/>
            </a:endParaRPr>
          </a:p>
        </p:txBody>
      </p:sp>
      <p:pic>
        <p:nvPicPr>
          <p:cNvPr id="48132" name="Picture 18" descr="C:\Documents and Settings\George\Local Settings\Temporary Internet Files\Content.IE5\6X4WV393\MC90043806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3886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22" descr="C:\Documents and Settings\George\Local Settings\Temporary Internet Files\Content.IE5\6X4WV393\MC9004348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144602">
            <a:off x="7886700" y="1866900"/>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rot="5400000">
            <a:off x="6858000" y="2895600"/>
            <a:ext cx="1600200" cy="99060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7124700" y="3238500"/>
            <a:ext cx="1752600" cy="45720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48136" name="TextBox 13"/>
          <p:cNvSpPr txBox="1">
            <a:spLocks noChangeArrowheads="1"/>
          </p:cNvSpPr>
          <p:nvPr/>
        </p:nvSpPr>
        <p:spPr bwMode="auto">
          <a:xfrm rot="-3540531">
            <a:off x="6833393" y="3088482"/>
            <a:ext cx="12366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long delay</a:t>
            </a:r>
          </a:p>
        </p:txBody>
      </p:sp>
      <p:pic>
        <p:nvPicPr>
          <p:cNvPr id="31749" name="Picture 5" descr="C:\Documents and Settings\George\Local Settings\Temporary Internet Files\Content.IE5\JAEM9GJT\MC900335926[1].wmf"/>
          <p:cNvPicPr>
            <a:picLocks noChangeAspect="1" noChangeArrowheads="1"/>
          </p:cNvPicPr>
          <p:nvPr/>
        </p:nvPicPr>
        <p:blipFill>
          <a:blip r:embed="rId5" cstate="print"/>
          <a:srcRect/>
          <a:stretch>
            <a:fillRect/>
          </a:stretch>
        </p:blipFill>
        <p:spPr bwMode="auto">
          <a:xfrm flipH="1">
            <a:off x="6858000" y="4191000"/>
            <a:ext cx="304800" cy="479425"/>
          </a:xfrm>
          <a:prstGeom prst="rect">
            <a:avLst/>
          </a:prstGeom>
          <a:noFill/>
          <a:effectLst>
            <a:outerShdw blurRad="50800" dist="38100" dir="10800000" algn="r" rotWithShape="0">
              <a:prstClr val="black">
                <a:alpha val="40000"/>
              </a:prstClr>
            </a:outerShdw>
          </a:effectLst>
        </p:spPr>
      </p:pic>
      <p:pic>
        <p:nvPicPr>
          <p:cNvPr id="17" name="Picture 5" descr="C:\Documents and Settings\George\Local Settings\Temporary Internet Files\Content.IE5\JAEM9GJT\MC900335926[1].wmf"/>
          <p:cNvPicPr>
            <a:picLocks noChangeAspect="1" noChangeArrowheads="1"/>
          </p:cNvPicPr>
          <p:nvPr/>
        </p:nvPicPr>
        <p:blipFill>
          <a:blip r:embed="rId5" cstate="print"/>
          <a:srcRect/>
          <a:stretch>
            <a:fillRect/>
          </a:stretch>
        </p:blipFill>
        <p:spPr bwMode="auto">
          <a:xfrm rot="20491999" flipH="1">
            <a:off x="7535863" y="4303713"/>
            <a:ext cx="304800" cy="479425"/>
          </a:xfrm>
          <a:prstGeom prst="rect">
            <a:avLst/>
          </a:prstGeom>
          <a:noFill/>
          <a:effectLst>
            <a:outerShdw blurRad="50800" dist="38100" dir="10800000" algn="r" rotWithShape="0">
              <a:prstClr val="black">
                <a:alpha val="40000"/>
              </a:prstClr>
            </a:outerShdw>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39825"/>
          </a:xfrm>
        </p:spPr>
        <p:txBody>
          <a:bodyPr/>
          <a:lstStyle/>
          <a:p>
            <a:pPr eaLnBrk="1" hangingPunct="1"/>
            <a:r>
              <a:rPr kumimoji="1" lang="en-GB" smtClean="0"/>
              <a:t>Forward Error Correction Process</a:t>
            </a:r>
          </a:p>
        </p:txBody>
      </p:sp>
      <p:sp>
        <p:nvSpPr>
          <p:cNvPr id="49155" name="Rectangle 3"/>
          <p:cNvSpPr>
            <a:spLocks noGrp="1" noChangeArrowheads="1"/>
          </p:cNvSpPr>
          <p:nvPr>
            <p:ph type="body" idx="1"/>
          </p:nvPr>
        </p:nvSpPr>
        <p:spPr>
          <a:xfrm>
            <a:off x="457200" y="1143000"/>
            <a:ext cx="8458200" cy="5029200"/>
          </a:xfrm>
        </p:spPr>
        <p:txBody>
          <a:bodyPr/>
          <a:lstStyle/>
          <a:p>
            <a:pPr eaLnBrk="1" hangingPunct="1">
              <a:lnSpc>
                <a:spcPct val="90000"/>
              </a:lnSpc>
            </a:pPr>
            <a:r>
              <a:rPr kumimoji="1" lang="en-GB" dirty="0" smtClean="0">
                <a:latin typeface="+mj-lt"/>
              </a:rPr>
              <a:t>adds redundancy to transmitted message</a:t>
            </a:r>
          </a:p>
          <a:p>
            <a:pPr lvl="1" eaLnBrk="1" hangingPunct="1">
              <a:lnSpc>
                <a:spcPct val="90000"/>
              </a:lnSpc>
              <a:buFont typeface="Wingdings 3" pitchFamily="18" charset="2"/>
              <a:buNone/>
            </a:pPr>
            <a:r>
              <a:rPr kumimoji="1" lang="en-GB" dirty="0" smtClean="0">
                <a:latin typeface="+mj-lt"/>
              </a:rPr>
              <a:t>(this makes it possible to deduce original message despite some errors)</a:t>
            </a:r>
          </a:p>
          <a:p>
            <a:pPr lvl="1" eaLnBrk="1" hangingPunct="1">
              <a:lnSpc>
                <a:spcPct val="90000"/>
              </a:lnSpc>
              <a:buFont typeface="Wingdings" pitchFamily="2" charset="2"/>
              <a:buNone/>
            </a:pPr>
            <a:endParaRPr kumimoji="1" lang="en-GB" dirty="0" smtClean="0">
              <a:latin typeface="+mj-lt"/>
            </a:endParaRPr>
          </a:p>
          <a:p>
            <a:pPr eaLnBrk="1" hangingPunct="1">
              <a:lnSpc>
                <a:spcPct val="90000"/>
              </a:lnSpc>
            </a:pPr>
            <a:r>
              <a:rPr kumimoji="1" lang="en-GB" dirty="0" smtClean="0">
                <a:latin typeface="+mj-lt"/>
              </a:rPr>
              <a:t>block error correction code</a:t>
            </a:r>
          </a:p>
        </p:txBody>
      </p:sp>
      <p:graphicFrame>
        <p:nvGraphicFramePr>
          <p:cNvPr id="5" name="Diagram 4"/>
          <p:cNvGraphicFramePr/>
          <p:nvPr/>
        </p:nvGraphicFramePr>
        <p:xfrm>
          <a:off x="533400" y="3352800"/>
          <a:ext cx="8153400" cy="246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8229600" cy="1139825"/>
          </a:xfrm>
        </p:spPr>
        <p:txBody>
          <a:bodyPr/>
          <a:lstStyle/>
          <a:p>
            <a:pPr eaLnBrk="1" hangingPunct="1"/>
            <a:r>
              <a:rPr kumimoji="1" lang="en-GB" sz="2800" smtClean="0"/>
              <a:t>Forward Error Correction simple example</a:t>
            </a:r>
          </a:p>
        </p:txBody>
      </p:sp>
      <p:graphicFrame>
        <p:nvGraphicFramePr>
          <p:cNvPr id="7" name="Table 6"/>
          <p:cNvGraphicFramePr>
            <a:graphicFrameLocks noGrp="1"/>
          </p:cNvGraphicFramePr>
          <p:nvPr/>
        </p:nvGraphicFramePr>
        <p:xfrm>
          <a:off x="762000" y="1752600"/>
          <a:ext cx="2362200" cy="2590800"/>
        </p:xfrm>
        <a:graphic>
          <a:graphicData uri="http://schemas.openxmlformats.org/drawingml/2006/table">
            <a:tbl>
              <a:tblPr firstRow="1" bandRow="1">
                <a:tableStyleId>{5C22544A-7EE6-4342-B048-85BDC9FD1C3A}</a:tableStyleId>
              </a:tblPr>
              <a:tblGrid>
                <a:gridCol w="771331"/>
                <a:gridCol w="1590869"/>
              </a:tblGrid>
              <a:tr h="370840">
                <a:tc>
                  <a:txBody>
                    <a:bodyPr/>
                    <a:lstStyle/>
                    <a:p>
                      <a:endParaRPr lang="en-GB" sz="2800" dirty="0"/>
                    </a:p>
                  </a:txBody>
                  <a:tcPr/>
                </a:tc>
                <a:tc>
                  <a:txBody>
                    <a:bodyPr/>
                    <a:lstStyle/>
                    <a:p>
                      <a:endParaRPr lang="en-GB" sz="2800" dirty="0"/>
                    </a:p>
                  </a:txBody>
                  <a:tcPr/>
                </a:tc>
              </a:tr>
              <a:tr h="370840">
                <a:tc>
                  <a:txBody>
                    <a:bodyPr/>
                    <a:lstStyle/>
                    <a:p>
                      <a:r>
                        <a:rPr lang="en-GB" sz="2800" dirty="0" smtClean="0"/>
                        <a:t>A</a:t>
                      </a:r>
                      <a:endParaRPr lang="en-GB" sz="2800" dirty="0"/>
                    </a:p>
                  </a:txBody>
                  <a:tcPr/>
                </a:tc>
                <a:tc>
                  <a:txBody>
                    <a:bodyPr/>
                    <a:lstStyle/>
                    <a:p>
                      <a:r>
                        <a:rPr lang="en-GB" sz="2800" dirty="0" smtClean="0"/>
                        <a:t>00000</a:t>
                      </a:r>
                      <a:endParaRPr lang="en-GB" sz="2800" dirty="0"/>
                    </a:p>
                  </a:txBody>
                  <a:tcPr/>
                </a:tc>
              </a:tr>
              <a:tr h="370840">
                <a:tc>
                  <a:txBody>
                    <a:bodyPr/>
                    <a:lstStyle/>
                    <a:p>
                      <a:r>
                        <a:rPr lang="en-GB" sz="2800" dirty="0" smtClean="0"/>
                        <a:t>B</a:t>
                      </a:r>
                      <a:endParaRPr lang="en-GB" sz="2800" dirty="0"/>
                    </a:p>
                  </a:txBody>
                  <a:tcPr/>
                </a:tc>
                <a:tc>
                  <a:txBody>
                    <a:bodyPr/>
                    <a:lstStyle/>
                    <a:p>
                      <a:r>
                        <a:rPr lang="en-GB" sz="2800" dirty="0" smtClean="0"/>
                        <a:t>00111</a:t>
                      </a:r>
                      <a:endParaRPr lang="en-GB" sz="2800" dirty="0"/>
                    </a:p>
                  </a:txBody>
                  <a:tcPr/>
                </a:tc>
              </a:tr>
              <a:tr h="370840">
                <a:tc>
                  <a:txBody>
                    <a:bodyPr/>
                    <a:lstStyle/>
                    <a:p>
                      <a:r>
                        <a:rPr lang="en-GB" sz="2800" dirty="0" smtClean="0"/>
                        <a:t>C</a:t>
                      </a:r>
                      <a:endParaRPr lang="en-GB" sz="2800" dirty="0"/>
                    </a:p>
                  </a:txBody>
                  <a:tcPr/>
                </a:tc>
                <a:tc>
                  <a:txBody>
                    <a:bodyPr/>
                    <a:lstStyle/>
                    <a:p>
                      <a:r>
                        <a:rPr lang="en-GB" sz="2800" dirty="0" smtClean="0"/>
                        <a:t>11001</a:t>
                      </a:r>
                      <a:endParaRPr lang="en-GB" sz="2800" dirty="0"/>
                    </a:p>
                  </a:txBody>
                  <a:tcPr/>
                </a:tc>
              </a:tr>
              <a:tr h="370840">
                <a:tc>
                  <a:txBody>
                    <a:bodyPr/>
                    <a:lstStyle/>
                    <a:p>
                      <a:r>
                        <a:rPr lang="en-GB" sz="2800" dirty="0" smtClean="0"/>
                        <a:t>D</a:t>
                      </a:r>
                      <a:endParaRPr lang="en-GB" sz="2800" dirty="0"/>
                    </a:p>
                  </a:txBody>
                  <a:tcPr/>
                </a:tc>
                <a:tc>
                  <a:txBody>
                    <a:bodyPr/>
                    <a:lstStyle/>
                    <a:p>
                      <a:r>
                        <a:rPr lang="en-GB" sz="2800" dirty="0" smtClean="0"/>
                        <a:t>11110</a:t>
                      </a:r>
                      <a:endParaRPr lang="en-GB" sz="2800" dirty="0"/>
                    </a:p>
                  </a:txBody>
                  <a:tcPr/>
                </a:tc>
              </a:tr>
            </a:tbl>
          </a:graphicData>
        </a:graphic>
      </p:graphicFrame>
      <p:sp>
        <p:nvSpPr>
          <p:cNvPr id="8" name="Rectangle 7"/>
          <p:cNvSpPr/>
          <p:nvPr/>
        </p:nvSpPr>
        <p:spPr>
          <a:xfrm>
            <a:off x="4419600" y="2489607"/>
            <a:ext cx="2966484" cy="40917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00100</a:t>
            </a:r>
          </a:p>
        </p:txBody>
      </p:sp>
      <p:sp>
        <p:nvSpPr>
          <p:cNvPr id="50200" name="Rectangle 3"/>
          <p:cNvSpPr txBox="1">
            <a:spLocks noChangeArrowheads="1"/>
          </p:cNvSpPr>
          <p:nvPr/>
        </p:nvSpPr>
        <p:spPr bwMode="auto">
          <a:xfrm>
            <a:off x="3552825" y="1828800"/>
            <a:ext cx="358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ts val="600"/>
              </a:spcBef>
              <a:buClr>
                <a:schemeClr val="accent1"/>
              </a:buClr>
              <a:buSzPct val="76000"/>
              <a:buFont typeface="Wingdings 3" pitchFamily="18" charset="2"/>
              <a:buNone/>
            </a:pPr>
            <a:r>
              <a:rPr kumimoji="1" lang="en-GB" sz="2800" dirty="0">
                <a:latin typeface="Times New Roman" pitchFamily="18" charset="0"/>
                <a:cs typeface="Times New Roman" pitchFamily="18" charset="0"/>
              </a:rPr>
              <a:t>But we received</a:t>
            </a:r>
            <a:endParaRPr kumimoji="1" lang="en-GB" sz="2400" dirty="0">
              <a:latin typeface="Times New Roman" pitchFamily="18" charset="0"/>
              <a:cs typeface="Times New Roman" pitchFamily="18" charset="0"/>
            </a:endParaRPr>
          </a:p>
        </p:txBody>
      </p:sp>
      <p:sp>
        <p:nvSpPr>
          <p:cNvPr id="10" name="Rectangle 3"/>
          <p:cNvSpPr txBox="1">
            <a:spLocks noChangeArrowheads="1"/>
          </p:cNvSpPr>
          <p:nvPr/>
        </p:nvSpPr>
        <p:spPr bwMode="auto">
          <a:xfrm>
            <a:off x="3805238" y="3886200"/>
            <a:ext cx="4652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ts val="600"/>
              </a:spcBef>
              <a:buClr>
                <a:schemeClr val="accent1"/>
              </a:buClr>
              <a:buSzPct val="76000"/>
              <a:buFont typeface="Wingdings 3" pitchFamily="18" charset="2"/>
              <a:buNone/>
            </a:pPr>
            <a:r>
              <a:rPr kumimoji="1" lang="en-GB" sz="2800" dirty="0">
                <a:latin typeface="Times New Roman" pitchFamily="18" charset="0"/>
                <a:cs typeface="Times New Roman" pitchFamily="18" charset="0"/>
              </a:rPr>
              <a:t>Out of the four options, the closest is 00000. So, we assume it is A.</a:t>
            </a:r>
            <a:endParaRPr kumimoji="1" lang="en-GB"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0200"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33" descr="C:\Documents and Settings\George\Desktop\network-cab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495800"/>
            <a:ext cx="6858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itle 1"/>
          <p:cNvSpPr>
            <a:spLocks noGrp="1"/>
          </p:cNvSpPr>
          <p:nvPr>
            <p:ph type="title"/>
          </p:nvPr>
        </p:nvSpPr>
        <p:spPr/>
        <p:txBody>
          <a:bodyPr/>
          <a:lstStyle/>
          <a:p>
            <a:pPr eaLnBrk="1" hangingPunct="1"/>
            <a:r>
              <a:rPr lang="en-GB" smtClean="0"/>
              <a:t>Errors in data communication</a:t>
            </a:r>
          </a:p>
        </p:txBody>
      </p:sp>
      <p:sp>
        <p:nvSpPr>
          <p:cNvPr id="16" name="Freeform 15"/>
          <p:cNvSpPr/>
          <p:nvPr/>
        </p:nvSpPr>
        <p:spPr>
          <a:xfrm>
            <a:off x="1600200" y="3429000"/>
            <a:ext cx="6019800" cy="2362200"/>
          </a:xfrm>
          <a:custGeom>
            <a:avLst/>
            <a:gdLst>
              <a:gd name="connsiteX0" fmla="*/ 0 w 5372100"/>
              <a:gd name="connsiteY0" fmla="*/ 38260 h 844648"/>
              <a:gd name="connsiteX1" fmla="*/ 523875 w 5372100"/>
              <a:gd name="connsiteY1" fmla="*/ 38260 h 844648"/>
              <a:gd name="connsiteX2" fmla="*/ 581025 w 5372100"/>
              <a:gd name="connsiteY2" fmla="*/ 76360 h 844648"/>
              <a:gd name="connsiteX3" fmla="*/ 657225 w 5372100"/>
              <a:gd name="connsiteY3" fmla="*/ 162085 h 844648"/>
              <a:gd name="connsiteX4" fmla="*/ 990600 w 5372100"/>
              <a:gd name="connsiteY4" fmla="*/ 190660 h 844648"/>
              <a:gd name="connsiteX5" fmla="*/ 1028700 w 5372100"/>
              <a:gd name="connsiteY5" fmla="*/ 228760 h 844648"/>
              <a:gd name="connsiteX6" fmla="*/ 1085850 w 5372100"/>
              <a:gd name="connsiteY6" fmla="*/ 266860 h 844648"/>
              <a:gd name="connsiteX7" fmla="*/ 1114425 w 5372100"/>
              <a:gd name="connsiteY7" fmla="*/ 295435 h 844648"/>
              <a:gd name="connsiteX8" fmla="*/ 1143000 w 5372100"/>
              <a:gd name="connsiteY8" fmla="*/ 304960 h 844648"/>
              <a:gd name="connsiteX9" fmla="*/ 1323975 w 5372100"/>
              <a:gd name="connsiteY9" fmla="*/ 295435 h 844648"/>
              <a:gd name="connsiteX10" fmla="*/ 1352550 w 5372100"/>
              <a:gd name="connsiteY10" fmla="*/ 285910 h 844648"/>
              <a:gd name="connsiteX11" fmla="*/ 1409700 w 5372100"/>
              <a:gd name="connsiteY11" fmla="*/ 247810 h 844648"/>
              <a:gd name="connsiteX12" fmla="*/ 1438275 w 5372100"/>
              <a:gd name="connsiteY12" fmla="*/ 228760 h 844648"/>
              <a:gd name="connsiteX13" fmla="*/ 1466850 w 5372100"/>
              <a:gd name="connsiteY13" fmla="*/ 200185 h 844648"/>
              <a:gd name="connsiteX14" fmla="*/ 1504950 w 5372100"/>
              <a:gd name="connsiteY14" fmla="*/ 143035 h 844648"/>
              <a:gd name="connsiteX15" fmla="*/ 1533525 w 5372100"/>
              <a:gd name="connsiteY15" fmla="*/ 133510 h 844648"/>
              <a:gd name="connsiteX16" fmla="*/ 1581150 w 5372100"/>
              <a:gd name="connsiteY16" fmla="*/ 143035 h 844648"/>
              <a:gd name="connsiteX17" fmla="*/ 1609725 w 5372100"/>
              <a:gd name="connsiteY17" fmla="*/ 152560 h 844648"/>
              <a:gd name="connsiteX18" fmla="*/ 1657350 w 5372100"/>
              <a:gd name="connsiteY18" fmla="*/ 219235 h 844648"/>
              <a:gd name="connsiteX19" fmla="*/ 1790700 w 5372100"/>
              <a:gd name="connsiteY19" fmla="*/ 209710 h 844648"/>
              <a:gd name="connsiteX20" fmla="*/ 1838325 w 5372100"/>
              <a:gd name="connsiteY20" fmla="*/ 152560 h 844648"/>
              <a:gd name="connsiteX21" fmla="*/ 1866900 w 5372100"/>
              <a:gd name="connsiteY21" fmla="*/ 133510 h 844648"/>
              <a:gd name="connsiteX22" fmla="*/ 1943100 w 5372100"/>
              <a:gd name="connsiteY22" fmla="*/ 152560 h 844648"/>
              <a:gd name="connsiteX23" fmla="*/ 2028825 w 5372100"/>
              <a:gd name="connsiteY23" fmla="*/ 200185 h 844648"/>
              <a:gd name="connsiteX24" fmla="*/ 2095500 w 5372100"/>
              <a:gd name="connsiteY24" fmla="*/ 181135 h 844648"/>
              <a:gd name="connsiteX25" fmla="*/ 2190750 w 5372100"/>
              <a:gd name="connsiteY25" fmla="*/ 114460 h 844648"/>
              <a:gd name="connsiteX26" fmla="*/ 2305050 w 5372100"/>
              <a:gd name="connsiteY26" fmla="*/ 162085 h 844648"/>
              <a:gd name="connsiteX27" fmla="*/ 2333625 w 5372100"/>
              <a:gd name="connsiteY27" fmla="*/ 181135 h 844648"/>
              <a:gd name="connsiteX28" fmla="*/ 2371725 w 5372100"/>
              <a:gd name="connsiteY28" fmla="*/ 238285 h 844648"/>
              <a:gd name="connsiteX29" fmla="*/ 2400300 w 5372100"/>
              <a:gd name="connsiteY29" fmla="*/ 257335 h 844648"/>
              <a:gd name="connsiteX30" fmla="*/ 2428875 w 5372100"/>
              <a:gd name="connsiteY30" fmla="*/ 266860 h 844648"/>
              <a:gd name="connsiteX31" fmla="*/ 2628900 w 5372100"/>
              <a:gd name="connsiteY31" fmla="*/ 285910 h 844648"/>
              <a:gd name="connsiteX32" fmla="*/ 2724150 w 5372100"/>
              <a:gd name="connsiteY32" fmla="*/ 304960 h 844648"/>
              <a:gd name="connsiteX33" fmla="*/ 2752725 w 5372100"/>
              <a:gd name="connsiteY33" fmla="*/ 314485 h 844648"/>
              <a:gd name="connsiteX34" fmla="*/ 2781300 w 5372100"/>
              <a:gd name="connsiteY34" fmla="*/ 333535 h 844648"/>
              <a:gd name="connsiteX35" fmla="*/ 2828925 w 5372100"/>
              <a:gd name="connsiteY35" fmla="*/ 381160 h 844648"/>
              <a:gd name="connsiteX36" fmla="*/ 2886075 w 5372100"/>
              <a:gd name="connsiteY36" fmla="*/ 428785 h 844648"/>
              <a:gd name="connsiteX37" fmla="*/ 2924175 w 5372100"/>
              <a:gd name="connsiteY37" fmla="*/ 438310 h 844648"/>
              <a:gd name="connsiteX38" fmla="*/ 2952750 w 5372100"/>
              <a:gd name="connsiteY38" fmla="*/ 457360 h 844648"/>
              <a:gd name="connsiteX39" fmla="*/ 3124200 w 5372100"/>
              <a:gd name="connsiteY39" fmla="*/ 457360 h 844648"/>
              <a:gd name="connsiteX40" fmla="*/ 3181350 w 5372100"/>
              <a:gd name="connsiteY40" fmla="*/ 419260 h 844648"/>
              <a:gd name="connsiteX41" fmla="*/ 3238500 w 5372100"/>
              <a:gd name="connsiteY41" fmla="*/ 390685 h 844648"/>
              <a:gd name="connsiteX42" fmla="*/ 3295650 w 5372100"/>
              <a:gd name="connsiteY42" fmla="*/ 362110 h 844648"/>
              <a:gd name="connsiteX43" fmla="*/ 3343275 w 5372100"/>
              <a:gd name="connsiteY43" fmla="*/ 371635 h 844648"/>
              <a:gd name="connsiteX44" fmla="*/ 3400425 w 5372100"/>
              <a:gd name="connsiteY44" fmla="*/ 390685 h 844648"/>
              <a:gd name="connsiteX45" fmla="*/ 3457575 w 5372100"/>
              <a:gd name="connsiteY45" fmla="*/ 409735 h 844648"/>
              <a:gd name="connsiteX46" fmla="*/ 3514725 w 5372100"/>
              <a:gd name="connsiteY46" fmla="*/ 428785 h 844648"/>
              <a:gd name="connsiteX47" fmla="*/ 3543300 w 5372100"/>
              <a:gd name="connsiteY47" fmla="*/ 438310 h 844648"/>
              <a:gd name="connsiteX48" fmla="*/ 3771900 w 5372100"/>
              <a:gd name="connsiteY48" fmla="*/ 457360 h 844648"/>
              <a:gd name="connsiteX49" fmla="*/ 3933825 w 5372100"/>
              <a:gd name="connsiteY49" fmla="*/ 476410 h 844648"/>
              <a:gd name="connsiteX50" fmla="*/ 3990975 w 5372100"/>
              <a:gd name="connsiteY50" fmla="*/ 485935 h 844648"/>
              <a:gd name="connsiteX51" fmla="*/ 4048125 w 5372100"/>
              <a:gd name="connsiteY51" fmla="*/ 504985 h 844648"/>
              <a:gd name="connsiteX52" fmla="*/ 4267200 w 5372100"/>
              <a:gd name="connsiteY52" fmla="*/ 514510 h 844648"/>
              <a:gd name="connsiteX53" fmla="*/ 4324350 w 5372100"/>
              <a:gd name="connsiteY53" fmla="*/ 524035 h 844648"/>
              <a:gd name="connsiteX54" fmla="*/ 4352925 w 5372100"/>
              <a:gd name="connsiteY54" fmla="*/ 543085 h 844648"/>
              <a:gd name="connsiteX55" fmla="*/ 4381500 w 5372100"/>
              <a:gd name="connsiteY55" fmla="*/ 571660 h 844648"/>
              <a:gd name="connsiteX56" fmla="*/ 4438650 w 5372100"/>
              <a:gd name="connsiteY56" fmla="*/ 638335 h 844648"/>
              <a:gd name="connsiteX57" fmla="*/ 4467225 w 5372100"/>
              <a:gd name="connsiteY57" fmla="*/ 647860 h 844648"/>
              <a:gd name="connsiteX58" fmla="*/ 4495800 w 5372100"/>
              <a:gd name="connsiteY58" fmla="*/ 666910 h 844648"/>
              <a:gd name="connsiteX59" fmla="*/ 4552950 w 5372100"/>
              <a:gd name="connsiteY59" fmla="*/ 685960 h 844648"/>
              <a:gd name="connsiteX60" fmla="*/ 4619625 w 5372100"/>
              <a:gd name="connsiteY60" fmla="*/ 676435 h 844648"/>
              <a:gd name="connsiteX61" fmla="*/ 4648200 w 5372100"/>
              <a:gd name="connsiteY61" fmla="*/ 666910 h 844648"/>
              <a:gd name="connsiteX62" fmla="*/ 4810125 w 5372100"/>
              <a:gd name="connsiteY62" fmla="*/ 676435 h 844648"/>
              <a:gd name="connsiteX63" fmla="*/ 4867275 w 5372100"/>
              <a:gd name="connsiteY63" fmla="*/ 695485 h 844648"/>
              <a:gd name="connsiteX64" fmla="*/ 4895850 w 5372100"/>
              <a:gd name="connsiteY64" fmla="*/ 714535 h 844648"/>
              <a:gd name="connsiteX65" fmla="*/ 4972050 w 5372100"/>
              <a:gd name="connsiteY65" fmla="*/ 743110 h 844648"/>
              <a:gd name="connsiteX66" fmla="*/ 5305425 w 5372100"/>
              <a:gd name="connsiteY66" fmla="*/ 781210 h 844648"/>
              <a:gd name="connsiteX67" fmla="*/ 5343525 w 5372100"/>
              <a:gd name="connsiteY67" fmla="*/ 790735 h 844648"/>
              <a:gd name="connsiteX68" fmla="*/ 5372100 w 5372100"/>
              <a:gd name="connsiteY68" fmla="*/ 800260 h 844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372100" h="844648">
                <a:moveTo>
                  <a:pt x="0" y="38260"/>
                </a:moveTo>
                <a:cubicBezTo>
                  <a:pt x="191298" y="0"/>
                  <a:pt x="149380" y="4823"/>
                  <a:pt x="523875" y="38260"/>
                </a:cubicBezTo>
                <a:cubicBezTo>
                  <a:pt x="546680" y="40296"/>
                  <a:pt x="581025" y="76360"/>
                  <a:pt x="581025" y="76360"/>
                </a:cubicBezTo>
                <a:cubicBezTo>
                  <a:pt x="599177" y="103588"/>
                  <a:pt x="629263" y="152764"/>
                  <a:pt x="657225" y="162085"/>
                </a:cubicBezTo>
                <a:cubicBezTo>
                  <a:pt x="801777" y="210269"/>
                  <a:pt x="694306" y="180443"/>
                  <a:pt x="990600" y="190660"/>
                </a:cubicBezTo>
                <a:cubicBezTo>
                  <a:pt x="1045029" y="208803"/>
                  <a:pt x="999671" y="185217"/>
                  <a:pt x="1028700" y="228760"/>
                </a:cubicBezTo>
                <a:cubicBezTo>
                  <a:pt x="1049085" y="259338"/>
                  <a:pt x="1055892" y="256874"/>
                  <a:pt x="1085850" y="266860"/>
                </a:cubicBezTo>
                <a:cubicBezTo>
                  <a:pt x="1095375" y="276385"/>
                  <a:pt x="1103217" y="287963"/>
                  <a:pt x="1114425" y="295435"/>
                </a:cubicBezTo>
                <a:cubicBezTo>
                  <a:pt x="1122779" y="301004"/>
                  <a:pt x="1132960" y="304960"/>
                  <a:pt x="1143000" y="304960"/>
                </a:cubicBezTo>
                <a:cubicBezTo>
                  <a:pt x="1203408" y="304960"/>
                  <a:pt x="1263650" y="298610"/>
                  <a:pt x="1323975" y="295435"/>
                </a:cubicBezTo>
                <a:cubicBezTo>
                  <a:pt x="1333500" y="292260"/>
                  <a:pt x="1343773" y="290786"/>
                  <a:pt x="1352550" y="285910"/>
                </a:cubicBezTo>
                <a:cubicBezTo>
                  <a:pt x="1372564" y="274791"/>
                  <a:pt x="1390650" y="260510"/>
                  <a:pt x="1409700" y="247810"/>
                </a:cubicBezTo>
                <a:cubicBezTo>
                  <a:pt x="1419225" y="241460"/>
                  <a:pt x="1430180" y="236855"/>
                  <a:pt x="1438275" y="228760"/>
                </a:cubicBezTo>
                <a:lnTo>
                  <a:pt x="1466850" y="200185"/>
                </a:lnTo>
                <a:cubicBezTo>
                  <a:pt x="1476836" y="170227"/>
                  <a:pt x="1474372" y="163420"/>
                  <a:pt x="1504950" y="143035"/>
                </a:cubicBezTo>
                <a:cubicBezTo>
                  <a:pt x="1513304" y="137466"/>
                  <a:pt x="1524000" y="136685"/>
                  <a:pt x="1533525" y="133510"/>
                </a:cubicBezTo>
                <a:cubicBezTo>
                  <a:pt x="1549400" y="136685"/>
                  <a:pt x="1565444" y="139108"/>
                  <a:pt x="1581150" y="143035"/>
                </a:cubicBezTo>
                <a:cubicBezTo>
                  <a:pt x="1590890" y="145470"/>
                  <a:pt x="1603889" y="144390"/>
                  <a:pt x="1609725" y="152560"/>
                </a:cubicBezTo>
                <a:cubicBezTo>
                  <a:pt x="1665287" y="230347"/>
                  <a:pt x="1593056" y="197804"/>
                  <a:pt x="1657350" y="219235"/>
                </a:cubicBezTo>
                <a:cubicBezTo>
                  <a:pt x="1701800" y="216060"/>
                  <a:pt x="1747321" y="219917"/>
                  <a:pt x="1790700" y="209710"/>
                </a:cubicBezTo>
                <a:cubicBezTo>
                  <a:pt x="1811105" y="204909"/>
                  <a:pt x="1825625" y="165260"/>
                  <a:pt x="1838325" y="152560"/>
                </a:cubicBezTo>
                <a:cubicBezTo>
                  <a:pt x="1846420" y="144465"/>
                  <a:pt x="1857375" y="139860"/>
                  <a:pt x="1866900" y="133510"/>
                </a:cubicBezTo>
                <a:cubicBezTo>
                  <a:pt x="1880095" y="136149"/>
                  <a:pt x="1926625" y="143407"/>
                  <a:pt x="1943100" y="152560"/>
                </a:cubicBezTo>
                <a:cubicBezTo>
                  <a:pt x="2041356" y="207147"/>
                  <a:pt x="1964167" y="178632"/>
                  <a:pt x="2028825" y="200185"/>
                </a:cubicBezTo>
                <a:cubicBezTo>
                  <a:pt x="2031655" y="199477"/>
                  <a:pt x="2089027" y="186169"/>
                  <a:pt x="2095500" y="181135"/>
                </a:cubicBezTo>
                <a:cubicBezTo>
                  <a:pt x="2189867" y="107738"/>
                  <a:pt x="2112927" y="133916"/>
                  <a:pt x="2190750" y="114460"/>
                </a:cubicBezTo>
                <a:cubicBezTo>
                  <a:pt x="2270484" y="127749"/>
                  <a:pt x="2231831" y="113272"/>
                  <a:pt x="2305050" y="162085"/>
                </a:cubicBezTo>
                <a:lnTo>
                  <a:pt x="2333625" y="181135"/>
                </a:lnTo>
                <a:cubicBezTo>
                  <a:pt x="2346325" y="200185"/>
                  <a:pt x="2352675" y="225585"/>
                  <a:pt x="2371725" y="238285"/>
                </a:cubicBezTo>
                <a:cubicBezTo>
                  <a:pt x="2381250" y="244635"/>
                  <a:pt x="2390061" y="252215"/>
                  <a:pt x="2400300" y="257335"/>
                </a:cubicBezTo>
                <a:cubicBezTo>
                  <a:pt x="2409280" y="261825"/>
                  <a:pt x="2419074" y="264682"/>
                  <a:pt x="2428875" y="266860"/>
                </a:cubicBezTo>
                <a:cubicBezTo>
                  <a:pt x="2495881" y="281750"/>
                  <a:pt x="2558756" y="281234"/>
                  <a:pt x="2628900" y="285910"/>
                </a:cubicBezTo>
                <a:cubicBezTo>
                  <a:pt x="2660650" y="292260"/>
                  <a:pt x="2692600" y="297679"/>
                  <a:pt x="2724150" y="304960"/>
                </a:cubicBezTo>
                <a:cubicBezTo>
                  <a:pt x="2733933" y="307218"/>
                  <a:pt x="2743745" y="309995"/>
                  <a:pt x="2752725" y="314485"/>
                </a:cubicBezTo>
                <a:cubicBezTo>
                  <a:pt x="2762964" y="319605"/>
                  <a:pt x="2771775" y="327185"/>
                  <a:pt x="2781300" y="333535"/>
                </a:cubicBezTo>
                <a:cubicBezTo>
                  <a:pt x="2816225" y="385923"/>
                  <a:pt x="2781300" y="341473"/>
                  <a:pt x="2828925" y="381160"/>
                </a:cubicBezTo>
                <a:cubicBezTo>
                  <a:pt x="2853157" y="401353"/>
                  <a:pt x="2856862" y="416265"/>
                  <a:pt x="2886075" y="428785"/>
                </a:cubicBezTo>
                <a:cubicBezTo>
                  <a:pt x="2898107" y="433942"/>
                  <a:pt x="2911475" y="435135"/>
                  <a:pt x="2924175" y="438310"/>
                </a:cubicBezTo>
                <a:cubicBezTo>
                  <a:pt x="2933700" y="444660"/>
                  <a:pt x="2942511" y="452240"/>
                  <a:pt x="2952750" y="457360"/>
                </a:cubicBezTo>
                <a:cubicBezTo>
                  <a:pt x="3004884" y="483427"/>
                  <a:pt x="3074574" y="460668"/>
                  <a:pt x="3124200" y="457360"/>
                </a:cubicBezTo>
                <a:cubicBezTo>
                  <a:pt x="3143250" y="444660"/>
                  <a:pt x="3159630" y="426500"/>
                  <a:pt x="3181350" y="419260"/>
                </a:cubicBezTo>
                <a:cubicBezTo>
                  <a:pt x="3253174" y="395319"/>
                  <a:pt x="3164642" y="427614"/>
                  <a:pt x="3238500" y="390685"/>
                </a:cubicBezTo>
                <a:cubicBezTo>
                  <a:pt x="3317370" y="351250"/>
                  <a:pt x="3213758" y="416705"/>
                  <a:pt x="3295650" y="362110"/>
                </a:cubicBezTo>
                <a:cubicBezTo>
                  <a:pt x="3311525" y="365285"/>
                  <a:pt x="3327656" y="367375"/>
                  <a:pt x="3343275" y="371635"/>
                </a:cubicBezTo>
                <a:cubicBezTo>
                  <a:pt x="3362648" y="376919"/>
                  <a:pt x="3381375" y="384335"/>
                  <a:pt x="3400425" y="390685"/>
                </a:cubicBezTo>
                <a:lnTo>
                  <a:pt x="3457575" y="409735"/>
                </a:lnTo>
                <a:lnTo>
                  <a:pt x="3514725" y="428785"/>
                </a:lnTo>
                <a:cubicBezTo>
                  <a:pt x="3524250" y="431960"/>
                  <a:pt x="3533396" y="436659"/>
                  <a:pt x="3543300" y="438310"/>
                </a:cubicBezTo>
                <a:cubicBezTo>
                  <a:pt x="3656909" y="457245"/>
                  <a:pt x="3581167" y="446764"/>
                  <a:pt x="3771900" y="457360"/>
                </a:cubicBezTo>
                <a:cubicBezTo>
                  <a:pt x="3846707" y="482296"/>
                  <a:pt x="3772905" y="460318"/>
                  <a:pt x="3933825" y="476410"/>
                </a:cubicBezTo>
                <a:cubicBezTo>
                  <a:pt x="3953042" y="478332"/>
                  <a:pt x="3972239" y="481251"/>
                  <a:pt x="3990975" y="485935"/>
                </a:cubicBezTo>
                <a:cubicBezTo>
                  <a:pt x="4010456" y="490805"/>
                  <a:pt x="4028063" y="504113"/>
                  <a:pt x="4048125" y="504985"/>
                </a:cubicBezTo>
                <a:lnTo>
                  <a:pt x="4267200" y="514510"/>
                </a:lnTo>
                <a:cubicBezTo>
                  <a:pt x="4286250" y="517685"/>
                  <a:pt x="4306028" y="517928"/>
                  <a:pt x="4324350" y="524035"/>
                </a:cubicBezTo>
                <a:cubicBezTo>
                  <a:pt x="4335210" y="527655"/>
                  <a:pt x="4344131" y="535756"/>
                  <a:pt x="4352925" y="543085"/>
                </a:cubicBezTo>
                <a:cubicBezTo>
                  <a:pt x="4363273" y="551709"/>
                  <a:pt x="4372734" y="561433"/>
                  <a:pt x="4381500" y="571660"/>
                </a:cubicBezTo>
                <a:cubicBezTo>
                  <a:pt x="4399106" y="592201"/>
                  <a:pt x="4415015" y="622578"/>
                  <a:pt x="4438650" y="638335"/>
                </a:cubicBezTo>
                <a:cubicBezTo>
                  <a:pt x="4447004" y="643904"/>
                  <a:pt x="4458245" y="643370"/>
                  <a:pt x="4467225" y="647860"/>
                </a:cubicBezTo>
                <a:cubicBezTo>
                  <a:pt x="4477464" y="652980"/>
                  <a:pt x="4485339" y="662261"/>
                  <a:pt x="4495800" y="666910"/>
                </a:cubicBezTo>
                <a:cubicBezTo>
                  <a:pt x="4514150" y="675065"/>
                  <a:pt x="4552950" y="685960"/>
                  <a:pt x="4552950" y="685960"/>
                </a:cubicBezTo>
                <a:cubicBezTo>
                  <a:pt x="4575175" y="682785"/>
                  <a:pt x="4597610" y="680838"/>
                  <a:pt x="4619625" y="676435"/>
                </a:cubicBezTo>
                <a:cubicBezTo>
                  <a:pt x="4629470" y="674466"/>
                  <a:pt x="4638160" y="666910"/>
                  <a:pt x="4648200" y="666910"/>
                </a:cubicBezTo>
                <a:cubicBezTo>
                  <a:pt x="4702268" y="666910"/>
                  <a:pt x="4756150" y="673260"/>
                  <a:pt x="4810125" y="676435"/>
                </a:cubicBezTo>
                <a:cubicBezTo>
                  <a:pt x="4829175" y="682785"/>
                  <a:pt x="4850567" y="684346"/>
                  <a:pt x="4867275" y="695485"/>
                </a:cubicBezTo>
                <a:cubicBezTo>
                  <a:pt x="4876800" y="701835"/>
                  <a:pt x="4885611" y="709415"/>
                  <a:pt x="4895850" y="714535"/>
                </a:cubicBezTo>
                <a:cubicBezTo>
                  <a:pt x="4918629" y="725924"/>
                  <a:pt x="4947319" y="734866"/>
                  <a:pt x="4972050" y="743110"/>
                </a:cubicBezTo>
                <a:cubicBezTo>
                  <a:pt x="5073588" y="844648"/>
                  <a:pt x="4978971" y="763074"/>
                  <a:pt x="5305425" y="781210"/>
                </a:cubicBezTo>
                <a:cubicBezTo>
                  <a:pt x="5318496" y="781936"/>
                  <a:pt x="5330938" y="787139"/>
                  <a:pt x="5343525" y="790735"/>
                </a:cubicBezTo>
                <a:cubicBezTo>
                  <a:pt x="5353179" y="793493"/>
                  <a:pt x="5372100" y="800260"/>
                  <a:pt x="5372100" y="800260"/>
                </a:cubicBezTo>
              </a:path>
            </a:pathLst>
          </a:custGeom>
          <a:ln>
            <a:solidFill>
              <a:schemeClr val="bg2">
                <a:lumMod val="50000"/>
              </a:schemeClr>
            </a:solidFill>
            <a:headEnd type="ova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pic>
        <p:nvPicPr>
          <p:cNvPr id="15365" name="Picture 18" descr="C:\Documents and Settings\George\Local Settings\Temporary Internet Files\Content.IE5\6X4WV393\MC9004380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0400" y="35814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2" descr="C:\Documents and Settings\George\Local Settings\Temporary Internet Files\Content.IE5\6X4WV393\MC900434857[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4144602">
            <a:off x="4000500" y="2857500"/>
            <a:ext cx="779463"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3" descr="C:\Documents and Settings\George\Local Settings\Temporary Internet Files\Content.IE5\XV7VKFUO\MC90043256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7400" y="3352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Picture 29" descr="C:\Documents and Settings\George\Local Settings\Temporary Internet Files\Content.IE5\D7PM48JM\MP900422412[1].jpg"/>
          <p:cNvPicPr>
            <a:picLocks noChangeAspect="1" noChangeArrowheads="1"/>
          </p:cNvPicPr>
          <p:nvPr/>
        </p:nvPicPr>
        <p:blipFill>
          <a:blip r:embed="rId7" cstate="print"/>
          <a:srcRect/>
          <a:stretch>
            <a:fillRect/>
          </a:stretch>
        </p:blipFill>
        <p:spPr bwMode="auto">
          <a:xfrm flipH="1">
            <a:off x="76199" y="2819400"/>
            <a:ext cx="1915887" cy="1219200"/>
          </a:xfrm>
          <a:prstGeom prst="rect">
            <a:avLst/>
          </a:prstGeom>
          <a:ln>
            <a:noFill/>
          </a:ln>
          <a:effectLst>
            <a:softEdge rad="112500"/>
          </a:effectLst>
        </p:spPr>
      </p:pic>
      <p:pic>
        <p:nvPicPr>
          <p:cNvPr id="10271" name="Picture 31" descr="C:\Documents and Settings\George\Local Settings\Temporary Internet Files\Content.IE5\V1Z0O7ZY\MP900442327[1].jpg"/>
          <p:cNvPicPr>
            <a:picLocks noChangeAspect="1" noChangeArrowheads="1"/>
          </p:cNvPicPr>
          <p:nvPr/>
        </p:nvPicPr>
        <p:blipFill>
          <a:blip r:embed="rId8" cstate="print"/>
          <a:srcRect/>
          <a:stretch>
            <a:fillRect/>
          </a:stretch>
        </p:blipFill>
        <p:spPr bwMode="auto">
          <a:xfrm flipH="1">
            <a:off x="7239000" y="5068824"/>
            <a:ext cx="1783897" cy="1331976"/>
          </a:xfrm>
          <a:prstGeom prst="rect">
            <a:avLst/>
          </a:prstGeom>
          <a:ln>
            <a:noFill/>
          </a:ln>
          <a:effectLst>
            <a:softEdge rad="112500"/>
          </a:effectLst>
        </p:spPr>
      </p:pic>
      <p:sp>
        <p:nvSpPr>
          <p:cNvPr id="27" name="Rectangle 26"/>
          <p:cNvSpPr/>
          <p:nvPr/>
        </p:nvSpPr>
        <p:spPr>
          <a:xfrm rot="1015380">
            <a:off x="5632356" y="5418456"/>
            <a:ext cx="2742498" cy="457083"/>
          </a:xfrm>
          <a:prstGeom prst="rect">
            <a:avLst/>
          </a:prstGeom>
          <a:noFill/>
        </p:spPr>
        <p:txBody>
          <a:bodyPr wrap="none">
            <a:prstTxWarp prst="textCurveDown">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66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001…</a:t>
            </a:r>
          </a:p>
        </p:txBody>
      </p:sp>
      <p:sp>
        <p:nvSpPr>
          <p:cNvPr id="28" name="Rectangle 27"/>
          <p:cNvSpPr/>
          <p:nvPr/>
        </p:nvSpPr>
        <p:spPr>
          <a:xfrm rot="1015380">
            <a:off x="6478127" y="5886415"/>
            <a:ext cx="432221" cy="72037"/>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72" name="Picture 32" descr="C:\Documents and Settings\George\Desktop\underwater-cable.jpg"/>
          <p:cNvPicPr>
            <a:picLocks noChangeAspect="1" noChangeArrowheads="1"/>
          </p:cNvPicPr>
          <p:nvPr/>
        </p:nvPicPr>
        <p:blipFill>
          <a:blip r:embed="rId9" cstate="print"/>
          <a:srcRect/>
          <a:stretch>
            <a:fillRect/>
          </a:stretch>
        </p:blipFill>
        <p:spPr bwMode="auto">
          <a:xfrm>
            <a:off x="4800600" y="3962400"/>
            <a:ext cx="1219200" cy="79533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5373" name="Content Placeholder 2"/>
          <p:cNvSpPr>
            <a:spLocks noGrp="1"/>
          </p:cNvSpPr>
          <p:nvPr>
            <p:ph sz="quarter" idx="1"/>
          </p:nvPr>
        </p:nvSpPr>
        <p:spPr>
          <a:xfrm>
            <a:off x="152400" y="1219200"/>
            <a:ext cx="8839200" cy="1905000"/>
          </a:xfrm>
        </p:spPr>
        <p:txBody>
          <a:bodyPr/>
          <a:lstStyle/>
          <a:p>
            <a:pPr eaLnBrk="1" hangingPunct="1"/>
            <a:r>
              <a:rPr lang="en-GB" sz="2000" dirty="0" smtClean="0">
                <a:latin typeface="Times New Roman" pitchFamily="18" charset="0"/>
                <a:cs typeface="Times New Roman" pitchFamily="18" charset="0"/>
              </a:rPr>
              <a:t>Extremely rare within a computer’s circuits, but quite frequent outside</a:t>
            </a:r>
          </a:p>
          <a:p>
            <a:pPr eaLnBrk="1" hangingPunct="1"/>
            <a:r>
              <a:rPr lang="en-GB" sz="2000" dirty="0" smtClean="0">
                <a:latin typeface="Times New Roman" pitchFamily="18" charset="0"/>
                <a:cs typeface="Times New Roman" pitchFamily="18" charset="0"/>
              </a:rPr>
              <a:t>Caused by electrical interference</a:t>
            </a:r>
          </a:p>
          <a:p>
            <a:pPr lvl="1" eaLnBrk="1" hangingPunct="1">
              <a:buFont typeface="Wingdings 3" pitchFamily="18" charset="2"/>
              <a:buNone/>
            </a:pPr>
            <a:r>
              <a:rPr lang="en-GB" sz="1800" dirty="0" smtClean="0">
                <a:latin typeface="Times New Roman" pitchFamily="18" charset="0"/>
                <a:cs typeface="Times New Roman" pitchFamily="18" charset="0"/>
              </a:rPr>
              <a:t>(Large electric motors being switched on/off, microwave interfering with the </a:t>
            </a:r>
            <a:r>
              <a:rPr lang="en-GB" sz="1800" dirty="0" err="1" smtClean="0">
                <a:latin typeface="Times New Roman" pitchFamily="18" charset="0"/>
                <a:cs typeface="Times New Roman" pitchFamily="18" charset="0"/>
              </a:rPr>
              <a:t>wifi</a:t>
            </a:r>
            <a:r>
              <a:rPr lang="en-GB" sz="1800" dirty="0" smtClean="0">
                <a:latin typeface="Times New Roman" pitchFamily="18" charset="0"/>
                <a:cs typeface="Times New Roman" pitchFamily="18" charset="0"/>
              </a:rPr>
              <a:t> etc.)</a:t>
            </a:r>
          </a:p>
        </p:txBody>
      </p:sp>
      <p:sp>
        <p:nvSpPr>
          <p:cNvPr id="20" name="Rectangle 19"/>
          <p:cNvSpPr/>
          <p:nvPr/>
        </p:nvSpPr>
        <p:spPr>
          <a:xfrm rot="551645">
            <a:off x="822446" y="2999580"/>
            <a:ext cx="2286000" cy="381000"/>
          </a:xfrm>
          <a:prstGeom prst="rect">
            <a:avLst/>
          </a:prstGeom>
          <a:noFill/>
        </p:spPr>
        <p:txBody>
          <a:bodyPr wrap="none">
            <a:prstTxWarp prst="textCurveDown">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…0111001…</a:t>
            </a:r>
          </a:p>
        </p:txBody>
      </p:sp>
      <p:cxnSp>
        <p:nvCxnSpPr>
          <p:cNvPr id="17" name="Straight Connector 16"/>
          <p:cNvCxnSpPr/>
          <p:nvPr/>
        </p:nvCxnSpPr>
        <p:spPr>
          <a:xfrm flipV="1">
            <a:off x="3429000" y="3429000"/>
            <a:ext cx="838200" cy="53340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4343400" y="3429000"/>
            <a:ext cx="152400" cy="838200"/>
          </a:xfrm>
          <a:prstGeom prst="line">
            <a:avLst/>
          </a:prstGeom>
          <a:ln>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304800" y="1447800"/>
            <a:ext cx="4038600" cy="411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818" name="Rectangle 2"/>
          <p:cNvSpPr>
            <a:spLocks noGrp="1" noChangeArrowheads="1"/>
          </p:cNvSpPr>
          <p:nvPr>
            <p:ph type="title"/>
          </p:nvPr>
        </p:nvSpPr>
        <p:spPr/>
        <p:txBody>
          <a:bodyPr/>
          <a:lstStyle/>
          <a:p>
            <a:pPr eaLnBrk="1" hangingPunct="1"/>
            <a:r>
              <a:rPr kumimoji="1" lang="en-GB" dirty="0" smtClean="0"/>
              <a:t>Error Detection &amp; Control Process</a:t>
            </a:r>
          </a:p>
        </p:txBody>
      </p:sp>
      <p:sp>
        <p:nvSpPr>
          <p:cNvPr id="6" name="Rounded Rectangle 5"/>
          <p:cNvSpPr/>
          <p:nvPr/>
        </p:nvSpPr>
        <p:spPr>
          <a:xfrm>
            <a:off x="838200" y="1905000"/>
            <a:ext cx="2209800" cy="457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DATA</a:t>
            </a:r>
            <a:endParaRPr lang="en-US" dirty="0"/>
          </a:p>
        </p:txBody>
      </p:sp>
      <p:sp>
        <p:nvSpPr>
          <p:cNvPr id="7" name="Rounded Rectangle 6"/>
          <p:cNvSpPr/>
          <p:nvPr/>
        </p:nvSpPr>
        <p:spPr>
          <a:xfrm>
            <a:off x="533400" y="3581400"/>
            <a:ext cx="3048000" cy="4572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DATA + check bits</a:t>
            </a:r>
            <a:endParaRPr lang="en-US" dirty="0"/>
          </a:p>
        </p:txBody>
      </p:sp>
      <p:cxnSp>
        <p:nvCxnSpPr>
          <p:cNvPr id="10" name="Straight Arrow Connector 9"/>
          <p:cNvCxnSpPr/>
          <p:nvPr/>
        </p:nvCxnSpPr>
        <p:spPr>
          <a:xfrm>
            <a:off x="838200" y="1752600"/>
            <a:ext cx="22098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555899" y="1414132"/>
            <a:ext cx="723275" cy="369332"/>
          </a:xfrm>
          <a:prstGeom prst="rect">
            <a:avLst/>
          </a:prstGeom>
          <a:noFill/>
        </p:spPr>
        <p:txBody>
          <a:bodyPr wrap="none" rtlCol="0">
            <a:spAutoFit/>
          </a:bodyPr>
          <a:lstStyle/>
          <a:p>
            <a:r>
              <a:rPr lang="en-GB" i="1" dirty="0" smtClean="0"/>
              <a:t>k</a:t>
            </a:r>
            <a:r>
              <a:rPr lang="en-GB" dirty="0" smtClean="0"/>
              <a:t> bits</a:t>
            </a:r>
            <a:endParaRPr lang="en-US" dirty="0"/>
          </a:p>
        </p:txBody>
      </p:sp>
      <p:sp>
        <p:nvSpPr>
          <p:cNvPr id="14" name="Down Arrow 13"/>
          <p:cNvSpPr/>
          <p:nvPr/>
        </p:nvSpPr>
        <p:spPr>
          <a:xfrm>
            <a:off x="1676400" y="3200400"/>
            <a:ext cx="304800" cy="304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TextBox 14"/>
          <p:cNvSpPr txBox="1"/>
          <p:nvPr/>
        </p:nvSpPr>
        <p:spPr>
          <a:xfrm>
            <a:off x="2014868" y="3166732"/>
            <a:ext cx="2198038" cy="369332"/>
          </a:xfrm>
          <a:prstGeom prst="rect">
            <a:avLst/>
          </a:prstGeom>
          <a:noFill/>
        </p:spPr>
        <p:txBody>
          <a:bodyPr wrap="square" rtlCol="0">
            <a:spAutoFit/>
          </a:bodyPr>
          <a:lstStyle/>
          <a:p>
            <a:r>
              <a:rPr lang="en-GB" dirty="0" smtClean="0"/>
              <a:t>Add check bits</a:t>
            </a:r>
            <a:endParaRPr lang="en-US" dirty="0"/>
          </a:p>
        </p:txBody>
      </p:sp>
      <p:cxnSp>
        <p:nvCxnSpPr>
          <p:cNvPr id="16" name="Straight Arrow Connector 15"/>
          <p:cNvCxnSpPr/>
          <p:nvPr/>
        </p:nvCxnSpPr>
        <p:spPr>
          <a:xfrm>
            <a:off x="609600" y="4191000"/>
            <a:ext cx="2971800"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1632099" y="4202668"/>
            <a:ext cx="958701" cy="369332"/>
          </a:xfrm>
          <a:prstGeom prst="rect">
            <a:avLst/>
          </a:prstGeom>
          <a:noFill/>
        </p:spPr>
        <p:txBody>
          <a:bodyPr wrap="square" rtlCol="0">
            <a:spAutoFit/>
          </a:bodyPr>
          <a:lstStyle/>
          <a:p>
            <a:r>
              <a:rPr lang="en-GB" i="1" dirty="0" smtClean="0"/>
              <a:t>n</a:t>
            </a:r>
            <a:r>
              <a:rPr lang="en-GB" dirty="0" smtClean="0"/>
              <a:t> bits</a:t>
            </a:r>
            <a:endParaRPr lang="en-US" dirty="0"/>
          </a:p>
        </p:txBody>
      </p:sp>
      <p:sp>
        <p:nvSpPr>
          <p:cNvPr id="23" name="TextBox 22"/>
          <p:cNvSpPr txBox="1"/>
          <p:nvPr/>
        </p:nvSpPr>
        <p:spPr>
          <a:xfrm>
            <a:off x="3581400" y="3593068"/>
            <a:ext cx="1184940" cy="369332"/>
          </a:xfrm>
          <a:prstGeom prst="rect">
            <a:avLst/>
          </a:prstGeom>
          <a:noFill/>
        </p:spPr>
        <p:txBody>
          <a:bodyPr wrap="none" rtlCol="0">
            <a:spAutoFit/>
          </a:bodyPr>
          <a:lstStyle/>
          <a:p>
            <a:r>
              <a:rPr lang="en-GB" dirty="0" smtClean="0"/>
              <a:t>codeword</a:t>
            </a:r>
            <a:endParaRPr lang="en-US" dirty="0"/>
          </a:p>
        </p:txBody>
      </p:sp>
      <p:sp>
        <p:nvSpPr>
          <p:cNvPr id="25" name="TextBox 24"/>
          <p:cNvSpPr txBox="1"/>
          <p:nvPr/>
        </p:nvSpPr>
        <p:spPr>
          <a:xfrm>
            <a:off x="601209" y="5029200"/>
            <a:ext cx="998991" cy="646331"/>
          </a:xfrm>
          <a:prstGeom prst="rect">
            <a:avLst/>
          </a:prstGeom>
          <a:noFill/>
        </p:spPr>
        <p:txBody>
          <a:bodyPr wrap="none" rtlCol="0">
            <a:spAutoFit/>
          </a:bodyPr>
          <a:lstStyle/>
          <a:p>
            <a:r>
              <a:rPr lang="en-GB" sz="3600" dirty="0" smtClean="0">
                <a:latin typeface="Freestyle Script" pitchFamily="66" charset="0"/>
              </a:rPr>
              <a:t>Sender</a:t>
            </a:r>
            <a:endParaRPr lang="en-US" sz="3600" dirty="0">
              <a:latin typeface="Freestyle Script" pitchFamily="66" charset="0"/>
            </a:endParaRPr>
          </a:p>
        </p:txBody>
      </p:sp>
      <p:sp>
        <p:nvSpPr>
          <p:cNvPr id="26" name="Rounded Rectangle 25"/>
          <p:cNvSpPr/>
          <p:nvPr/>
        </p:nvSpPr>
        <p:spPr>
          <a:xfrm>
            <a:off x="4800600" y="1447800"/>
            <a:ext cx="4114800" cy="41148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Rounded Rectangle 26"/>
          <p:cNvSpPr/>
          <p:nvPr/>
        </p:nvSpPr>
        <p:spPr>
          <a:xfrm>
            <a:off x="5486400" y="1981200"/>
            <a:ext cx="2209800" cy="4572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smtClean="0"/>
              <a:t>DATA</a:t>
            </a:r>
            <a:endParaRPr lang="en-US" dirty="0"/>
          </a:p>
        </p:txBody>
      </p:sp>
      <p:sp>
        <p:nvSpPr>
          <p:cNvPr id="28" name="Rounded Rectangle 27"/>
          <p:cNvSpPr/>
          <p:nvPr/>
        </p:nvSpPr>
        <p:spPr>
          <a:xfrm>
            <a:off x="5105400" y="4648200"/>
            <a:ext cx="3048000" cy="4572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dirty="0" smtClean="0"/>
              <a:t>DATA + check bits</a:t>
            </a:r>
            <a:endParaRPr lang="en-US" dirty="0"/>
          </a:p>
        </p:txBody>
      </p:sp>
      <p:sp>
        <p:nvSpPr>
          <p:cNvPr id="31" name="Down Arrow 30"/>
          <p:cNvSpPr/>
          <p:nvPr/>
        </p:nvSpPr>
        <p:spPr>
          <a:xfrm rot="10800000">
            <a:off x="6400800" y="3962400"/>
            <a:ext cx="304800" cy="4572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TextBox 31"/>
          <p:cNvSpPr txBox="1"/>
          <p:nvPr/>
        </p:nvSpPr>
        <p:spPr>
          <a:xfrm>
            <a:off x="6019800" y="3581400"/>
            <a:ext cx="101822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GB" dirty="0" smtClean="0"/>
              <a:t>decoder</a:t>
            </a:r>
            <a:endParaRPr lang="en-US" dirty="0"/>
          </a:p>
        </p:txBody>
      </p:sp>
      <p:sp>
        <p:nvSpPr>
          <p:cNvPr id="37" name="TextBox 36"/>
          <p:cNvSpPr txBox="1"/>
          <p:nvPr/>
        </p:nvSpPr>
        <p:spPr>
          <a:xfrm>
            <a:off x="7233185" y="5068669"/>
            <a:ext cx="1225015" cy="646331"/>
          </a:xfrm>
          <a:prstGeom prst="rect">
            <a:avLst/>
          </a:prstGeom>
          <a:noFill/>
        </p:spPr>
        <p:txBody>
          <a:bodyPr wrap="none" rtlCol="0">
            <a:spAutoFit/>
          </a:bodyPr>
          <a:lstStyle/>
          <a:p>
            <a:r>
              <a:rPr lang="en-GB" sz="3600" dirty="0" smtClean="0">
                <a:latin typeface="Freestyle Script" pitchFamily="66" charset="0"/>
              </a:rPr>
              <a:t>Receiver</a:t>
            </a:r>
            <a:endParaRPr lang="en-US" sz="3600" dirty="0">
              <a:latin typeface="Freestyle Script" pitchFamily="66" charset="0"/>
            </a:endParaRPr>
          </a:p>
        </p:txBody>
      </p:sp>
      <p:sp>
        <p:nvSpPr>
          <p:cNvPr id="21" name="Bent-Up Arrow 20"/>
          <p:cNvSpPr/>
          <p:nvPr/>
        </p:nvSpPr>
        <p:spPr>
          <a:xfrm rot="5400000">
            <a:off x="3200399" y="3276599"/>
            <a:ext cx="457201" cy="3048000"/>
          </a:xfrm>
          <a:prstGeom prst="bentUpArrow">
            <a:avLst>
              <a:gd name="adj1" fmla="val 22675"/>
              <a:gd name="adj2" fmla="val 24302"/>
              <a:gd name="adj3" fmla="val 22674"/>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Down Arrow 37"/>
          <p:cNvSpPr/>
          <p:nvPr/>
        </p:nvSpPr>
        <p:spPr>
          <a:xfrm rot="10800000">
            <a:off x="6445101" y="2612066"/>
            <a:ext cx="228600" cy="9144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TextBox 38"/>
          <p:cNvSpPr txBox="1"/>
          <p:nvPr/>
        </p:nvSpPr>
        <p:spPr>
          <a:xfrm>
            <a:off x="4785511" y="2706469"/>
            <a:ext cx="1691489" cy="584775"/>
          </a:xfrm>
          <a:prstGeom prst="rect">
            <a:avLst/>
          </a:prstGeom>
          <a:noFill/>
        </p:spPr>
        <p:txBody>
          <a:bodyPr wrap="none" rtlCol="0">
            <a:spAutoFit/>
          </a:bodyPr>
          <a:lstStyle/>
          <a:p>
            <a:pPr algn="r"/>
            <a:r>
              <a:rPr lang="en-GB" sz="1600" dirty="0" smtClean="0"/>
              <a:t>No error or</a:t>
            </a:r>
          </a:p>
          <a:p>
            <a:pPr algn="r"/>
            <a:r>
              <a:rPr lang="en-GB" sz="1600" dirty="0" smtClean="0"/>
              <a:t>correctable error</a:t>
            </a:r>
            <a:endParaRPr lang="en-US" sz="1600" dirty="0"/>
          </a:p>
        </p:txBody>
      </p:sp>
      <p:sp>
        <p:nvSpPr>
          <p:cNvPr id="41" name="Bent-Up Arrow 40"/>
          <p:cNvSpPr/>
          <p:nvPr/>
        </p:nvSpPr>
        <p:spPr>
          <a:xfrm>
            <a:off x="7162800" y="1600200"/>
            <a:ext cx="1143000" cy="2133600"/>
          </a:xfrm>
          <a:prstGeom prst="bentUpArrow">
            <a:avLst>
              <a:gd name="adj1" fmla="val 7406"/>
              <a:gd name="adj2" fmla="val 9226"/>
              <a:gd name="adj3" fmla="val 25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TextBox 41"/>
          <p:cNvSpPr txBox="1"/>
          <p:nvPr/>
        </p:nvSpPr>
        <p:spPr>
          <a:xfrm>
            <a:off x="7162800" y="3733800"/>
            <a:ext cx="1885452" cy="584775"/>
          </a:xfrm>
          <a:prstGeom prst="rect">
            <a:avLst/>
          </a:prstGeom>
          <a:noFill/>
        </p:spPr>
        <p:txBody>
          <a:bodyPr wrap="none" rtlCol="0">
            <a:spAutoFit/>
          </a:bodyPr>
          <a:lstStyle/>
          <a:p>
            <a:pPr algn="r"/>
            <a:r>
              <a:rPr lang="en-GB" sz="1600" dirty="0" smtClean="0"/>
              <a:t>Error detectable</a:t>
            </a:r>
          </a:p>
          <a:p>
            <a:pPr algn="r"/>
            <a:r>
              <a:rPr lang="en-GB" sz="1600" dirty="0" smtClean="0"/>
              <a:t>but not correctable</a:t>
            </a:r>
            <a:endParaRPr lang="en-US" sz="1600" dirty="0"/>
          </a:p>
        </p:txBody>
      </p:sp>
      <p:sp>
        <p:nvSpPr>
          <p:cNvPr id="29" name="TextBox 28"/>
          <p:cNvSpPr txBox="1"/>
          <p:nvPr/>
        </p:nvSpPr>
        <p:spPr>
          <a:xfrm>
            <a:off x="1170807" y="2809802"/>
            <a:ext cx="1409360"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GB" dirty="0" smtClean="0"/>
              <a:t>FEC encoder</a:t>
            </a:r>
            <a:endParaRPr lang="en-US" dirty="0"/>
          </a:p>
        </p:txBody>
      </p:sp>
      <p:sp>
        <p:nvSpPr>
          <p:cNvPr id="30" name="Down Arrow 29"/>
          <p:cNvSpPr/>
          <p:nvPr/>
        </p:nvSpPr>
        <p:spPr>
          <a:xfrm>
            <a:off x="1676400" y="2438400"/>
            <a:ext cx="304800" cy="30480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p:bldP spid="17" grpId="0"/>
      <p:bldP spid="23" grpId="0"/>
      <p:bldP spid="27" grpId="0" animBg="1"/>
      <p:bldP spid="28" grpId="0" animBg="1"/>
      <p:bldP spid="31" grpId="0" animBg="1"/>
      <p:bldP spid="32" grpId="0" animBg="1"/>
      <p:bldP spid="21" grpId="0" animBg="1"/>
      <p:bldP spid="38" grpId="0" animBg="1"/>
      <p:bldP spid="39" grpId="0"/>
      <p:bldP spid="41" grpId="0" animBg="1"/>
      <p:bldP spid="42" grpId="0"/>
      <p:bldP spid="29" grpId="0" animBg="1"/>
      <p:bldP spid="3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GB" smtClean="0"/>
              <a:t>Hamming Code</a:t>
            </a:r>
          </a:p>
        </p:txBody>
      </p:sp>
      <p:sp>
        <p:nvSpPr>
          <p:cNvPr id="3" name="Rectangle 3"/>
          <p:cNvSpPr txBox="1">
            <a:spLocks noChangeArrowheads="1"/>
          </p:cNvSpPr>
          <p:nvPr/>
        </p:nvSpPr>
        <p:spPr>
          <a:xfrm>
            <a:off x="609600" y="1295400"/>
            <a:ext cx="6477000" cy="1066800"/>
          </a:xfrm>
          <a:prstGeom prst="rect">
            <a:avLst/>
          </a:prstGeom>
        </p:spPr>
        <p:style>
          <a:lnRef idx="2">
            <a:schemeClr val="accent6"/>
          </a:lnRef>
          <a:fillRef idx="1">
            <a:schemeClr val="lt1"/>
          </a:fillRef>
          <a:effectRef idx="0">
            <a:schemeClr val="accent6"/>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eaLnBrk="1" hangingPunct="1">
              <a:lnSpc>
                <a:spcPct val="90000"/>
              </a:lnSpc>
              <a:buFont typeface="Wingdings 3" pitchFamily="18" charset="2"/>
              <a:buNone/>
              <a:defRPr/>
            </a:pPr>
            <a:r>
              <a:rPr kumimoji="1" lang="en-GB" sz="2400" dirty="0" smtClean="0">
                <a:latin typeface="Times New Roman" pitchFamily="18" charset="0"/>
                <a:cs typeface="Times New Roman" pitchFamily="18" charset="0"/>
              </a:rPr>
              <a:t>A code, where special bits have been added to the data bits, so that in case of error the receiver may be able to correct it</a:t>
            </a:r>
          </a:p>
        </p:txBody>
      </p:sp>
      <p:sp>
        <p:nvSpPr>
          <p:cNvPr id="52228" name="Content Placeholder 2"/>
          <p:cNvSpPr txBox="1">
            <a:spLocks/>
          </p:cNvSpPr>
          <p:nvPr/>
        </p:nvSpPr>
        <p:spPr bwMode="auto">
          <a:xfrm>
            <a:off x="381000" y="2474913"/>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pPr>
            <a:r>
              <a:rPr lang="en-US" sz="2600">
                <a:latin typeface="Times New Roman" pitchFamily="18" charset="0"/>
                <a:cs typeface="Times New Roman" pitchFamily="18" charset="0"/>
              </a:rPr>
              <a:t>Example</a:t>
            </a:r>
            <a:endParaRPr lang="en-US" sz="3200">
              <a:solidFill>
                <a:schemeClr val="tx2"/>
              </a:solidFill>
              <a:latin typeface="Times New Roman" pitchFamily="18" charset="0"/>
              <a:cs typeface="Times New Roman" pitchFamily="18" charset="0"/>
            </a:endParaRPr>
          </a:p>
        </p:txBody>
      </p:sp>
      <p:sp>
        <p:nvSpPr>
          <p:cNvPr id="8" name="Rectangle 7"/>
          <p:cNvSpPr/>
          <p:nvPr/>
        </p:nvSpPr>
        <p:spPr>
          <a:xfrm>
            <a:off x="556955" y="301126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0" name="Rectangle 9"/>
          <p:cNvSpPr/>
          <p:nvPr/>
        </p:nvSpPr>
        <p:spPr>
          <a:xfrm>
            <a:off x="1123507" y="301126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2" name="Rectangle 11"/>
          <p:cNvSpPr/>
          <p:nvPr/>
        </p:nvSpPr>
        <p:spPr>
          <a:xfrm>
            <a:off x="1752600" y="301126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4" name="Rectangle 13"/>
          <p:cNvSpPr/>
          <p:nvPr/>
        </p:nvSpPr>
        <p:spPr>
          <a:xfrm>
            <a:off x="2362200" y="3011269"/>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p>
        </p:txBody>
      </p:sp>
      <p:sp>
        <p:nvSpPr>
          <p:cNvPr id="16" name="Rectangle 15"/>
          <p:cNvSpPr/>
          <p:nvPr/>
        </p:nvSpPr>
        <p:spPr>
          <a:xfrm>
            <a:off x="880199" y="3011269"/>
            <a:ext cx="1676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7" name="Rectangle 16"/>
          <p:cNvSpPr/>
          <p:nvPr/>
        </p:nvSpPr>
        <p:spPr>
          <a:xfrm>
            <a:off x="1447800" y="3011269"/>
            <a:ext cx="1676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8" name="Rectangle 17"/>
          <p:cNvSpPr/>
          <p:nvPr/>
        </p:nvSpPr>
        <p:spPr>
          <a:xfrm>
            <a:off x="2066264" y="3011269"/>
            <a:ext cx="1676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19" name="Rectangle 18"/>
          <p:cNvSpPr/>
          <p:nvPr/>
        </p:nvSpPr>
        <p:spPr>
          <a:xfrm>
            <a:off x="2667000" y="3011269"/>
            <a:ext cx="1676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endParaRPr lang="en-US" sz="5400" b="1" dirty="0">
              <a:ln w="17780" cmpd="sng">
                <a:solidFill>
                  <a:srgbClr val="FFFFFF"/>
                </a:solidFill>
                <a:prstDash val="solid"/>
                <a:miter lim="800000"/>
              </a:ln>
              <a:solidFill>
                <a:srgbClr val="00B0F0"/>
              </a:solidFill>
              <a:effectLst>
                <a:outerShdw blurRad="50800" algn="tl" rotWithShape="0">
                  <a:srgbClr val="000000"/>
                </a:outerShdw>
              </a:effectLst>
            </a:endParaRPr>
          </a:p>
        </p:txBody>
      </p:sp>
      <p:sp>
        <p:nvSpPr>
          <p:cNvPr id="20" name="Rectangle 19"/>
          <p:cNvSpPr/>
          <p:nvPr/>
        </p:nvSpPr>
        <p:spPr>
          <a:xfrm>
            <a:off x="4114800" y="3705933"/>
            <a:ext cx="24384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0</a:t>
            </a:r>
          </a:p>
        </p:txBody>
      </p:sp>
      <p:sp>
        <p:nvSpPr>
          <p:cNvPr id="21" name="Rectangle 20"/>
          <p:cNvSpPr/>
          <p:nvPr/>
        </p:nvSpPr>
        <p:spPr>
          <a:xfrm>
            <a:off x="5486400" y="3718338"/>
            <a:ext cx="18000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2" name="Rectangle 21"/>
          <p:cNvSpPr/>
          <p:nvPr/>
        </p:nvSpPr>
        <p:spPr>
          <a:xfrm>
            <a:off x="6172200" y="3718338"/>
            <a:ext cx="18000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sp>
        <p:nvSpPr>
          <p:cNvPr id="23" name="Rectangle 22"/>
          <p:cNvSpPr/>
          <p:nvPr/>
        </p:nvSpPr>
        <p:spPr>
          <a:xfrm>
            <a:off x="6553200" y="3718338"/>
            <a:ext cx="180000" cy="304800"/>
          </a:xfrm>
          <a:prstGeom prst="rect">
            <a:avLst/>
          </a:prstGeom>
          <a:noFill/>
        </p:spPr>
        <p:txBody>
          <a:bodyPr wrap="none">
            <a:prstTxWarp prst="textWave1">
              <a:avLst>
                <a:gd name="adj1" fmla="val 0"/>
                <a:gd name="adj2" fmla="val 0"/>
              </a:avLst>
            </a:prstTxWarp>
            <a:spAutoFit/>
          </a:bodyPr>
          <a:lstStyle/>
          <a:p>
            <a:pPr algn="ctr">
              <a:defRPr/>
            </a:pPr>
            <a:r>
              <a:rPr lang="en-US" sz="5400" b="1" dirty="0">
                <a:ln w="17780" cmpd="sng">
                  <a:solidFill>
                    <a:srgbClr val="FFFFFF"/>
                  </a:solidFill>
                  <a:prstDash val="solid"/>
                  <a:miter lim="800000"/>
                </a:ln>
                <a:solidFill>
                  <a:srgbClr val="00B0F0"/>
                </a:solidFill>
                <a:effectLst>
                  <a:outerShdw blurRad="50800" algn="tl" rotWithShape="0">
                    <a:srgbClr val="000000"/>
                  </a:outerShdw>
                </a:effectLst>
              </a:rPr>
              <a:t>1</a:t>
            </a:r>
          </a:p>
        </p:txBody>
      </p:sp>
      <p:grpSp>
        <p:nvGrpSpPr>
          <p:cNvPr id="2" name="Group 45071"/>
          <p:cNvGrpSpPr>
            <a:grpSpLocks/>
          </p:cNvGrpSpPr>
          <p:nvPr/>
        </p:nvGrpSpPr>
        <p:grpSpPr bwMode="auto">
          <a:xfrm>
            <a:off x="2987675" y="4067175"/>
            <a:ext cx="1257300" cy="149225"/>
            <a:chOff x="2987833" y="4408397"/>
            <a:chExt cx="1256603" cy="148860"/>
          </a:xfrm>
        </p:grpSpPr>
        <p:grpSp>
          <p:nvGrpSpPr>
            <p:cNvPr id="52274" name="Group 45069"/>
            <p:cNvGrpSpPr>
              <a:grpSpLocks/>
            </p:cNvGrpSpPr>
            <p:nvPr/>
          </p:nvGrpSpPr>
          <p:grpSpPr bwMode="auto">
            <a:xfrm>
              <a:off x="2987833" y="4408397"/>
              <a:ext cx="999283" cy="148860"/>
              <a:chOff x="2971800" y="5016795"/>
              <a:chExt cx="1106319" cy="164805"/>
            </a:xfrm>
          </p:grpSpPr>
          <p:cxnSp>
            <p:nvCxnSpPr>
              <p:cNvPr id="45061" name="Straight Connector 45060"/>
              <p:cNvCxnSpPr/>
              <p:nvPr/>
            </p:nvCxnSpPr>
            <p:spPr>
              <a:xfrm flipV="1">
                <a:off x="2971800" y="5169328"/>
                <a:ext cx="1106638" cy="12272"/>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45066" name="Straight Connector 45065"/>
              <p:cNvCxnSpPr/>
              <p:nvPr/>
            </p:nvCxnSpPr>
            <p:spPr>
              <a:xfrm flipV="1">
                <a:off x="2971800" y="5016795"/>
                <a:ext cx="0" cy="164805"/>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4078438" y="5016795"/>
                <a:ext cx="0" cy="15253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flipV="1">
                <a:off x="3352976" y="5020301"/>
                <a:ext cx="0" cy="15253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flipV="1">
                <a:off x="3679697" y="5020301"/>
                <a:ext cx="0" cy="15253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45071" name="Freeform 45070"/>
            <p:cNvSpPr/>
            <p:nvPr/>
          </p:nvSpPr>
          <p:spPr>
            <a:xfrm>
              <a:off x="3976298" y="4413148"/>
              <a:ext cx="268138" cy="137774"/>
            </a:xfrm>
            <a:custGeom>
              <a:avLst/>
              <a:gdLst>
                <a:gd name="connsiteX0" fmla="*/ 0 w 267859"/>
                <a:gd name="connsiteY0" fmla="*/ 138223 h 138223"/>
                <a:gd name="connsiteX1" fmla="*/ 138223 w 267859"/>
                <a:gd name="connsiteY1" fmla="*/ 127590 h 138223"/>
                <a:gd name="connsiteX2" fmla="*/ 202018 w 267859"/>
                <a:gd name="connsiteY2" fmla="*/ 106325 h 138223"/>
                <a:gd name="connsiteX3" fmla="*/ 244549 w 267859"/>
                <a:gd name="connsiteY3" fmla="*/ 95693 h 138223"/>
                <a:gd name="connsiteX4" fmla="*/ 265814 w 267859"/>
                <a:gd name="connsiteY4" fmla="*/ 0 h 13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9" h="138223">
                  <a:moveTo>
                    <a:pt x="0" y="138223"/>
                  </a:moveTo>
                  <a:cubicBezTo>
                    <a:pt x="46074" y="134679"/>
                    <a:pt x="92578" y="134797"/>
                    <a:pt x="138223" y="127590"/>
                  </a:cubicBezTo>
                  <a:cubicBezTo>
                    <a:pt x="160364" y="124094"/>
                    <a:pt x="180272" y="111761"/>
                    <a:pt x="202018" y="106325"/>
                  </a:cubicBezTo>
                  <a:lnTo>
                    <a:pt x="244549" y="95693"/>
                  </a:lnTo>
                  <a:cubicBezTo>
                    <a:pt x="277610" y="46101"/>
                    <a:pt x="265814" y="76574"/>
                    <a:pt x="265814" y="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grpSp>
        <p:nvGrpSpPr>
          <p:cNvPr id="5" name="Group 45073"/>
          <p:cNvGrpSpPr>
            <a:grpSpLocks/>
          </p:cNvGrpSpPr>
          <p:nvPr/>
        </p:nvGrpSpPr>
        <p:grpSpPr bwMode="auto">
          <a:xfrm>
            <a:off x="2987675" y="3323102"/>
            <a:ext cx="2619375" cy="221780"/>
            <a:chOff x="2987832" y="3604845"/>
            <a:chExt cx="2618824" cy="221312"/>
          </a:xfrm>
        </p:grpSpPr>
        <p:grpSp>
          <p:nvGrpSpPr>
            <p:cNvPr id="52266" name="Group 52"/>
            <p:cNvGrpSpPr>
              <a:grpSpLocks/>
            </p:cNvGrpSpPr>
            <p:nvPr/>
          </p:nvGrpSpPr>
          <p:grpSpPr bwMode="auto">
            <a:xfrm flipV="1">
              <a:off x="2987832" y="3604845"/>
              <a:ext cx="2618824" cy="215777"/>
              <a:chOff x="1282016" y="4401024"/>
              <a:chExt cx="2962420" cy="149626"/>
            </a:xfrm>
          </p:grpSpPr>
          <p:grpSp>
            <p:nvGrpSpPr>
              <p:cNvPr id="52268" name="Group 53"/>
              <p:cNvGrpSpPr>
                <a:grpSpLocks/>
              </p:cNvGrpSpPr>
              <p:nvPr/>
            </p:nvGrpSpPr>
            <p:grpSpPr bwMode="auto">
              <a:xfrm>
                <a:off x="1282016" y="4401024"/>
                <a:ext cx="2705099" cy="148860"/>
                <a:chOff x="1083268" y="5008632"/>
                <a:chExt cx="2994850" cy="164805"/>
              </a:xfrm>
            </p:grpSpPr>
            <p:cxnSp>
              <p:nvCxnSpPr>
                <p:cNvPr id="56" name="Straight Connector 55"/>
                <p:cNvCxnSpPr/>
                <p:nvPr/>
              </p:nvCxnSpPr>
              <p:spPr>
                <a:xfrm flipV="1">
                  <a:off x="1083268" y="5169788"/>
                  <a:ext cx="2995491" cy="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3067010" y="5008039"/>
                  <a:ext cx="0" cy="165398"/>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3448652" y="5020201"/>
                  <a:ext cx="0" cy="15202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3788552" y="5020201"/>
                  <a:ext cx="0" cy="15202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55" name="Freeform 54"/>
              <p:cNvSpPr/>
              <p:nvPr/>
            </p:nvSpPr>
            <p:spPr>
              <a:xfrm>
                <a:off x="3976921" y="4412239"/>
                <a:ext cx="267515" cy="138411"/>
              </a:xfrm>
              <a:custGeom>
                <a:avLst/>
                <a:gdLst>
                  <a:gd name="connsiteX0" fmla="*/ 0 w 267859"/>
                  <a:gd name="connsiteY0" fmla="*/ 138223 h 138223"/>
                  <a:gd name="connsiteX1" fmla="*/ 138223 w 267859"/>
                  <a:gd name="connsiteY1" fmla="*/ 127590 h 138223"/>
                  <a:gd name="connsiteX2" fmla="*/ 202018 w 267859"/>
                  <a:gd name="connsiteY2" fmla="*/ 106325 h 138223"/>
                  <a:gd name="connsiteX3" fmla="*/ 244549 w 267859"/>
                  <a:gd name="connsiteY3" fmla="*/ 95693 h 138223"/>
                  <a:gd name="connsiteX4" fmla="*/ 265814 w 267859"/>
                  <a:gd name="connsiteY4" fmla="*/ 0 h 13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9" h="138223">
                    <a:moveTo>
                      <a:pt x="0" y="138223"/>
                    </a:moveTo>
                    <a:cubicBezTo>
                      <a:pt x="46074" y="134679"/>
                      <a:pt x="92578" y="134797"/>
                      <a:pt x="138223" y="127590"/>
                    </a:cubicBezTo>
                    <a:cubicBezTo>
                      <a:pt x="160364" y="124094"/>
                      <a:pt x="180272" y="111761"/>
                      <a:pt x="202018" y="106325"/>
                    </a:cubicBezTo>
                    <a:lnTo>
                      <a:pt x="244549" y="95693"/>
                    </a:lnTo>
                    <a:cubicBezTo>
                      <a:pt x="277610" y="46101"/>
                      <a:pt x="265814" y="76574"/>
                      <a:pt x="265814" y="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cxnSp>
          <p:nvCxnSpPr>
            <p:cNvPr id="62" name="Straight Connector 61"/>
            <p:cNvCxnSpPr/>
            <p:nvPr/>
          </p:nvCxnSpPr>
          <p:spPr>
            <a:xfrm>
              <a:off x="2998943" y="3610713"/>
              <a:ext cx="0" cy="215444"/>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grpSp>
        <p:nvGrpSpPr>
          <p:cNvPr id="9" name="Group 45074"/>
          <p:cNvGrpSpPr>
            <a:grpSpLocks/>
          </p:cNvGrpSpPr>
          <p:nvPr/>
        </p:nvGrpSpPr>
        <p:grpSpPr bwMode="auto">
          <a:xfrm>
            <a:off x="3332163" y="4154484"/>
            <a:ext cx="3011487" cy="326545"/>
            <a:chOff x="3331971" y="4173056"/>
            <a:chExt cx="3011369" cy="556511"/>
          </a:xfrm>
        </p:grpSpPr>
        <p:grpSp>
          <p:nvGrpSpPr>
            <p:cNvPr id="52256" name="Group 63"/>
            <p:cNvGrpSpPr>
              <a:grpSpLocks/>
            </p:cNvGrpSpPr>
            <p:nvPr/>
          </p:nvGrpSpPr>
          <p:grpSpPr bwMode="auto">
            <a:xfrm flipV="1">
              <a:off x="3331971" y="4173056"/>
              <a:ext cx="3011369" cy="556511"/>
              <a:chOff x="2595287" y="3602644"/>
              <a:chExt cx="3011369" cy="402041"/>
            </a:xfrm>
          </p:grpSpPr>
          <p:grpSp>
            <p:nvGrpSpPr>
              <p:cNvPr id="52258" name="Group 64"/>
              <p:cNvGrpSpPr>
                <a:grpSpLocks/>
              </p:cNvGrpSpPr>
              <p:nvPr/>
            </p:nvGrpSpPr>
            <p:grpSpPr bwMode="auto">
              <a:xfrm flipV="1">
                <a:off x="2595287" y="3602644"/>
                <a:ext cx="3011369" cy="402041"/>
                <a:chOff x="837968" y="4273407"/>
                <a:chExt cx="3406468" cy="278788"/>
              </a:xfrm>
            </p:grpSpPr>
            <p:grpSp>
              <p:nvGrpSpPr>
                <p:cNvPr id="52260" name="Group 66"/>
                <p:cNvGrpSpPr>
                  <a:grpSpLocks/>
                </p:cNvGrpSpPr>
                <p:nvPr/>
              </p:nvGrpSpPr>
              <p:grpSpPr bwMode="auto">
                <a:xfrm>
                  <a:off x="837968" y="4273407"/>
                  <a:ext cx="3149147" cy="276487"/>
                  <a:chOff x="591657" y="4867336"/>
                  <a:chExt cx="3486461" cy="306102"/>
                </a:xfrm>
              </p:grpSpPr>
              <p:cxnSp>
                <p:nvCxnSpPr>
                  <p:cNvPr id="69" name="Straight Connector 68"/>
                  <p:cNvCxnSpPr/>
                  <p:nvPr/>
                </p:nvCxnSpPr>
                <p:spPr>
                  <a:xfrm flipV="1">
                    <a:off x="591657" y="5168936"/>
                    <a:ext cx="3487053" cy="4502"/>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526037" y="4867336"/>
                    <a:ext cx="0" cy="306102"/>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2144330" y="4873338"/>
                    <a:ext cx="0" cy="300100"/>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flipV="1">
                    <a:off x="3862011" y="5020387"/>
                    <a:ext cx="0" cy="153051"/>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68" name="Freeform 67"/>
                <p:cNvSpPr/>
                <p:nvPr/>
              </p:nvSpPr>
              <p:spPr>
                <a:xfrm>
                  <a:off x="3976875" y="4413951"/>
                  <a:ext cx="267561" cy="138244"/>
                </a:xfrm>
                <a:custGeom>
                  <a:avLst/>
                  <a:gdLst>
                    <a:gd name="connsiteX0" fmla="*/ 0 w 267859"/>
                    <a:gd name="connsiteY0" fmla="*/ 138223 h 138223"/>
                    <a:gd name="connsiteX1" fmla="*/ 138223 w 267859"/>
                    <a:gd name="connsiteY1" fmla="*/ 127590 h 138223"/>
                    <a:gd name="connsiteX2" fmla="*/ 202018 w 267859"/>
                    <a:gd name="connsiteY2" fmla="*/ 106325 h 138223"/>
                    <a:gd name="connsiteX3" fmla="*/ 244549 w 267859"/>
                    <a:gd name="connsiteY3" fmla="*/ 95693 h 138223"/>
                    <a:gd name="connsiteX4" fmla="*/ 265814 w 267859"/>
                    <a:gd name="connsiteY4" fmla="*/ 0 h 13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9" h="138223">
                      <a:moveTo>
                        <a:pt x="0" y="138223"/>
                      </a:moveTo>
                      <a:cubicBezTo>
                        <a:pt x="46074" y="134679"/>
                        <a:pt x="92578" y="134797"/>
                        <a:pt x="138223" y="127590"/>
                      </a:cubicBezTo>
                      <a:cubicBezTo>
                        <a:pt x="160364" y="124094"/>
                        <a:pt x="180272" y="111761"/>
                        <a:pt x="202018" y="106325"/>
                      </a:cubicBezTo>
                      <a:lnTo>
                        <a:pt x="244549" y="95693"/>
                      </a:lnTo>
                      <a:cubicBezTo>
                        <a:pt x="277610" y="46101"/>
                        <a:pt x="265814" y="76574"/>
                        <a:pt x="265814" y="0"/>
                      </a:cubicBezTo>
                    </a:path>
                  </a:pathLst>
                </a:cu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grpSp>
          <p:cxnSp>
            <p:nvCxnSpPr>
              <p:cNvPr id="66" name="Straight Connector 65"/>
              <p:cNvCxnSpPr/>
              <p:nvPr/>
            </p:nvCxnSpPr>
            <p:spPr>
              <a:xfrm>
                <a:off x="2607987" y="3611822"/>
                <a:ext cx="0" cy="214998"/>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cxnSp>
          <p:nvCxnSpPr>
            <p:cNvPr id="73" name="Straight Connector 72"/>
            <p:cNvCxnSpPr/>
            <p:nvPr/>
          </p:nvCxnSpPr>
          <p:spPr>
            <a:xfrm flipV="1">
              <a:off x="3624060" y="4419261"/>
              <a:ext cx="0" cy="297603"/>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grpSp>
        <p:nvGrpSpPr>
          <p:cNvPr id="24" name="Group 79"/>
          <p:cNvGrpSpPr>
            <a:grpSpLocks/>
          </p:cNvGrpSpPr>
          <p:nvPr/>
        </p:nvGrpSpPr>
        <p:grpSpPr bwMode="auto">
          <a:xfrm flipV="1">
            <a:off x="3276600" y="3025775"/>
            <a:ext cx="3360738" cy="366713"/>
            <a:chOff x="2982079" y="4173063"/>
            <a:chExt cx="3361261" cy="551918"/>
          </a:xfrm>
        </p:grpSpPr>
        <p:grpSp>
          <p:nvGrpSpPr>
            <p:cNvPr id="52246" name="Group 80"/>
            <p:cNvGrpSpPr>
              <a:grpSpLocks/>
            </p:cNvGrpSpPr>
            <p:nvPr/>
          </p:nvGrpSpPr>
          <p:grpSpPr bwMode="auto">
            <a:xfrm flipV="1">
              <a:off x="2982079" y="4173063"/>
              <a:ext cx="3361261" cy="551918"/>
              <a:chOff x="2245395" y="3605958"/>
              <a:chExt cx="3361261" cy="398723"/>
            </a:xfrm>
          </p:grpSpPr>
          <p:grpSp>
            <p:nvGrpSpPr>
              <p:cNvPr id="52248" name="Group 82"/>
              <p:cNvGrpSpPr>
                <a:grpSpLocks/>
              </p:cNvGrpSpPr>
              <p:nvPr/>
            </p:nvGrpSpPr>
            <p:grpSpPr bwMode="auto">
              <a:xfrm flipV="1">
                <a:off x="2245395" y="3605958"/>
                <a:ext cx="3361261" cy="398723"/>
                <a:chOff x="442169" y="4273407"/>
                <a:chExt cx="3802267" cy="276487"/>
              </a:xfrm>
            </p:grpSpPr>
            <p:grpSp>
              <p:nvGrpSpPr>
                <p:cNvPr id="52250" name="Group 84"/>
                <p:cNvGrpSpPr>
                  <a:grpSpLocks/>
                </p:cNvGrpSpPr>
                <p:nvPr/>
              </p:nvGrpSpPr>
              <p:grpSpPr bwMode="auto">
                <a:xfrm>
                  <a:off x="442169" y="4273407"/>
                  <a:ext cx="3544946" cy="276487"/>
                  <a:chOff x="153463" y="4867336"/>
                  <a:chExt cx="3924655" cy="306102"/>
                </a:xfrm>
              </p:grpSpPr>
              <p:cxnSp>
                <p:nvCxnSpPr>
                  <p:cNvPr id="87" name="Straight Connector 86"/>
                  <p:cNvCxnSpPr/>
                  <p:nvPr/>
                </p:nvCxnSpPr>
                <p:spPr>
                  <a:xfrm flipV="1">
                    <a:off x="153463" y="5169462"/>
                    <a:ext cx="3925190" cy="3976"/>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3507970" y="4867336"/>
                    <a:ext cx="0" cy="306102"/>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1776034" y="5003823"/>
                    <a:ext cx="0" cy="168289"/>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flipV="1">
                    <a:off x="2525678" y="5019725"/>
                    <a:ext cx="0" cy="152388"/>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86" name="Freeform 85"/>
                <p:cNvSpPr/>
                <p:nvPr/>
              </p:nvSpPr>
              <p:spPr>
                <a:xfrm>
                  <a:off x="3976822" y="4405067"/>
                  <a:ext cx="267614" cy="138842"/>
                </a:xfrm>
                <a:custGeom>
                  <a:avLst/>
                  <a:gdLst>
                    <a:gd name="connsiteX0" fmla="*/ 0 w 267859"/>
                    <a:gd name="connsiteY0" fmla="*/ 138223 h 138223"/>
                    <a:gd name="connsiteX1" fmla="*/ 138223 w 267859"/>
                    <a:gd name="connsiteY1" fmla="*/ 127590 h 138223"/>
                    <a:gd name="connsiteX2" fmla="*/ 202018 w 267859"/>
                    <a:gd name="connsiteY2" fmla="*/ 106325 h 138223"/>
                    <a:gd name="connsiteX3" fmla="*/ 244549 w 267859"/>
                    <a:gd name="connsiteY3" fmla="*/ 95693 h 138223"/>
                    <a:gd name="connsiteX4" fmla="*/ 265814 w 267859"/>
                    <a:gd name="connsiteY4" fmla="*/ 0 h 13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9" h="138223">
                      <a:moveTo>
                        <a:pt x="0" y="138223"/>
                      </a:moveTo>
                      <a:cubicBezTo>
                        <a:pt x="46074" y="134679"/>
                        <a:pt x="92578" y="134797"/>
                        <a:pt x="138223" y="127590"/>
                      </a:cubicBezTo>
                      <a:cubicBezTo>
                        <a:pt x="160364" y="124094"/>
                        <a:pt x="180272" y="111761"/>
                        <a:pt x="202018" y="106325"/>
                      </a:cubicBezTo>
                      <a:lnTo>
                        <a:pt x="244549" y="95693"/>
                      </a:lnTo>
                      <a:cubicBezTo>
                        <a:pt x="277610" y="46101"/>
                        <a:pt x="265814" y="76574"/>
                        <a:pt x="265814" y="0"/>
                      </a:cubicBezTo>
                    </a:path>
                  </a:pathLst>
                </a:custGeom>
                <a:ln w="1905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cxnSp>
            <p:nvCxnSpPr>
              <p:cNvPr id="84" name="Straight Connector 83"/>
              <p:cNvCxnSpPr/>
              <p:nvPr/>
            </p:nvCxnSpPr>
            <p:spPr>
              <a:xfrm>
                <a:off x="2256510" y="3611137"/>
                <a:ext cx="0" cy="215758"/>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cxnSp>
          <p:nvCxnSpPr>
            <p:cNvPr id="82" name="Straight Connector 81"/>
            <p:cNvCxnSpPr/>
            <p:nvPr/>
          </p:nvCxnSpPr>
          <p:spPr>
            <a:xfrm flipV="1">
              <a:off x="3623529" y="4419157"/>
              <a:ext cx="0" cy="298656"/>
            </a:xfrm>
            <a:prstGeom prst="line">
              <a:avLst/>
            </a:prstGeom>
            <a:ln w="19050">
              <a:prstDash val="solid"/>
            </a:ln>
          </p:spPr>
          <p:style>
            <a:lnRef idx="1">
              <a:schemeClr val="accent1"/>
            </a:lnRef>
            <a:fillRef idx="0">
              <a:schemeClr val="accent1"/>
            </a:fillRef>
            <a:effectRef idx="0">
              <a:schemeClr val="accent1"/>
            </a:effectRef>
            <a:fontRef idx="minor">
              <a:schemeClr val="tx1"/>
            </a:fontRef>
          </p:style>
        </p:cxnSp>
      </p:grpSp>
      <p:sp>
        <p:nvSpPr>
          <p:cNvPr id="52245" name="TextBox 45082"/>
          <p:cNvSpPr txBox="1">
            <a:spLocks noChangeArrowheads="1"/>
          </p:cNvSpPr>
          <p:nvPr/>
        </p:nvSpPr>
        <p:spPr bwMode="auto">
          <a:xfrm>
            <a:off x="609600" y="4876800"/>
            <a:ext cx="739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atin typeface="Times New Roman" pitchFamily="18" charset="0"/>
                <a:cs typeface="Times New Roman" pitchFamily="18" charset="0"/>
              </a:rPr>
              <a:t>Each hamming code check bit is checking different sequences of data bits (e.g. via even parity)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 0 C 0.00243 0.01852 0.01649 0.02222 0.02778 0.02801 C 0.03177 0.03009 0.03559 0.0331 0.03941 0.03565 C 0.04097 0.03657 0.0441 0.03866 0.0441 0.03866 C 0.04931 0.0463 0.0599 0.04769 0.06736 0.04954 C 0.07951 0.05602 0.0842 0.05741 0.09757 0.05903 C 0.10642 0.0625 0.11736 0.06366 0.12674 0.06505 C 0.16701 0.06343 0.1967 0.06273 0.23941 0.06366 C 0.2434 0.06528 0.24601 0.06806 0.25 0.06968 C 0.25347 0.07454 0.2533 0.08056 0.25695 0.08519 C 0.25816 0.09676 0.25799 0.09144 0.25799 0.1007 " pathEditMode="relative" ptsTypes="ffffffffffA">
                                      <p:cBhvr>
                                        <p:cTn id="6" dur="2000" fill="hold"/>
                                        <p:tgtEl>
                                          <p:spTgt spid="8"/>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C 0.00243 0.01852 0.01649 0.02222 0.02778 0.02801 C 0.03177 0.03009 0.03559 0.0331 0.03941 0.03565 C 0.04097 0.03657 0.0441 0.03866 0.0441 0.03866 C 0.04931 0.0463 0.0599 0.04769 0.06736 0.04954 C 0.07951 0.05602 0.0842 0.05741 0.09757 0.05903 C 0.10642 0.0625 0.11736 0.06366 0.12674 0.06505 C 0.16701 0.06343 0.1967 0.06273 0.23941 0.06366 C 0.2434 0.06528 0.24601 0.06806 0.25 0.06968 C 0.25347 0.07454 0.2533 0.08056 0.25695 0.08519 C 0.25816 0.09676 0.25799 0.09144 0.25799 0.1007 " pathEditMode="relative" ptsTypes="ffffffffffA">
                                      <p:cBhvr>
                                        <p:cTn id="8" dur="2000" fill="hold"/>
                                        <p:tgtEl>
                                          <p:spTgt spid="16"/>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0 0 C 0.00243 0.01852 0.01649 0.02222 0.02778 0.02801 C 0.03177 0.03009 0.03559 0.0331 0.03941 0.03565 C 0.04097 0.03657 0.0441 0.03866 0.0441 0.03866 C 0.04931 0.0463 0.0599 0.04769 0.06736 0.04954 C 0.07951 0.05602 0.0842 0.05741 0.09757 0.05903 C 0.10642 0.0625 0.11736 0.06366 0.12674 0.06505 C 0.16701 0.06343 0.1967 0.06273 0.23941 0.06366 C 0.2434 0.06528 0.24601 0.06806 0.25 0.06968 C 0.25347 0.07454 0.2533 0.08056 0.25695 0.08519 C 0.25816 0.09676 0.25799 0.09144 0.25799 0.1007 " pathEditMode="relative" ptsTypes="ffffffffffA">
                                      <p:cBhvr>
                                        <p:cTn id="10" dur="2000" fill="hold"/>
                                        <p:tgtEl>
                                          <p:spTgt spid="10"/>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0 0 C 0.00243 0.01852 0.01649 0.02222 0.02778 0.02801 C 0.03177 0.03009 0.03559 0.0331 0.03941 0.03565 C 0.04097 0.03657 0.0441 0.03866 0.0441 0.03866 C 0.04931 0.0463 0.0599 0.04769 0.06736 0.04954 C 0.07951 0.05602 0.0842 0.05741 0.09757 0.05903 C 0.10642 0.0625 0.11736 0.06366 0.12674 0.06505 C 0.16701 0.06343 0.1967 0.06273 0.23941 0.06366 C 0.2434 0.06528 0.24601 0.06806 0.25 0.06968 C 0.25347 0.07454 0.2533 0.08056 0.25695 0.08519 C 0.25816 0.09676 0.25799 0.09144 0.25799 0.1007 " pathEditMode="relative" ptsTypes="ffffffffffA">
                                      <p:cBhvr>
                                        <p:cTn id="12" dur="2000" fill="hold"/>
                                        <p:tgtEl>
                                          <p:spTgt spid="17"/>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4.72222E-6 3.33333E-6 C 0.03976 0.06759 0.14896 0.03449 0.17969 0.03518 C 0.204 0.03541 0.2283 0.03657 0.25261 0.03727 C 0.25435 0.03796 0.25556 0.03935 0.25695 0.03958 C 0.26789 0.04097 0.279 0.03889 0.28959 0.04213 C 0.29341 0.04305 0.29862 0.05115 0.29862 0.05139 C 0.3033 0.07199 0.30157 0.06041 0.30157 0.08634 L 0.2981 0.1 " pathEditMode="relative" rAng="0" ptsTypes="ffffffAA">
                                      <p:cBhvr>
                                        <p:cTn id="14" dur="2000" fill="hold"/>
                                        <p:tgtEl>
                                          <p:spTgt spid="12"/>
                                        </p:tgtEl>
                                        <p:attrNameLst>
                                          <p:attrName>ppt_x</p:attrName>
                                          <p:attrName>ppt_y</p:attrName>
                                        </p:attrNameLst>
                                      </p:cBhvr>
                                      <p:rCtr x="15156" y="5000"/>
                                    </p:animMotion>
                                  </p:childTnLst>
                                </p:cTn>
                              </p:par>
                              <p:par>
                                <p:cTn id="15" presetID="0" presetClass="path" presetSubtype="0" accel="50000" decel="50000" fill="hold" nodeType="withEffect">
                                  <p:stCondLst>
                                    <p:cond delay="0"/>
                                  </p:stCondLst>
                                  <p:childTnLst>
                                    <p:animMotion origin="layout" path="M 5.55556E-7 3.33333E-6 C 0.03976 0.06759 0.14896 0.03449 0.17969 0.03518 C 0.20399 0.03541 0.2283 0.03657 0.2526 0.03727 C 0.25434 0.03796 0.25556 0.03935 0.25694 0.03958 C 0.26788 0.04097 0.27899 0.03889 0.28958 0.04213 C 0.2934 0.04305 0.29861 0.05115 0.29861 0.05139 C 0.3033 0.07199 0.30156 0.06041 0.30156 0.08634 L 0.29809 0.1 " pathEditMode="relative" rAng="0" ptsTypes="ffffffAA">
                                      <p:cBhvr>
                                        <p:cTn id="16" dur="2000" fill="hold"/>
                                        <p:tgtEl>
                                          <p:spTgt spid="18"/>
                                        </p:tgtEl>
                                        <p:attrNameLst>
                                          <p:attrName>ppt_x</p:attrName>
                                          <p:attrName>ppt_y</p:attrName>
                                        </p:attrNameLst>
                                      </p:cBhvr>
                                      <p:rCtr x="15156" y="5000"/>
                                    </p:animMotion>
                                  </p:childTnLst>
                                </p:cTn>
                              </p:par>
                              <p:par>
                                <p:cTn id="17" presetID="0" presetClass="path" presetSubtype="0" accel="50000" decel="50000" fill="hold" nodeType="withEffect">
                                  <p:stCondLst>
                                    <p:cond delay="0"/>
                                  </p:stCondLst>
                                  <p:childTnLst>
                                    <p:animMotion origin="layout" path="M -1.38889E-6 3.33333E-6 C 0.03976 0.06759 0.14896 0.03449 0.17969 0.03518 C 0.20399 0.03541 0.2283 0.03657 0.25261 0.03727 C 0.25434 0.03796 0.25556 0.03935 0.25695 0.03958 C 0.26788 0.04097 0.27899 0.03889 0.28958 0.04213 C 0.2934 0.04305 0.29861 0.05115 0.29861 0.05139 C 0.3033 0.07199 0.30156 0.06041 0.30156 0.08634 L 0.29809 0.1 " pathEditMode="relative" rAng="0" ptsTypes="ffffffAA">
                                      <p:cBhvr>
                                        <p:cTn id="18" dur="2000" fill="hold"/>
                                        <p:tgtEl>
                                          <p:spTgt spid="14"/>
                                        </p:tgtEl>
                                        <p:attrNameLst>
                                          <p:attrName>ppt_x</p:attrName>
                                          <p:attrName>ppt_y</p:attrName>
                                        </p:attrNameLst>
                                      </p:cBhvr>
                                      <p:rCtr x="15156" y="5000"/>
                                    </p:animMotion>
                                  </p:childTnLst>
                                </p:cTn>
                              </p:par>
                              <p:par>
                                <p:cTn id="19" presetID="0" presetClass="path" presetSubtype="0" accel="50000" decel="50000" fill="hold" nodeType="withEffect">
                                  <p:stCondLst>
                                    <p:cond delay="0"/>
                                  </p:stCondLst>
                                  <p:childTnLst>
                                    <p:animMotion origin="layout" path="M 1.94444E-6 3.33333E-6 C 0.00399 0.00439 0.00885 0.00856 0.01371 0.01134 C 0.03125 0.03842 0.05851 0.03148 0.07986 0.0324 C 0.16597 0.0412 0.33871 0.03819 0.33871 0.03842 C 0.34757 0.05393 0.34913 0.07939 0.34913 0.1 " pathEditMode="relative" rAng="0" ptsTypes="ffffA">
                                      <p:cBhvr>
                                        <p:cTn id="20" dur="2000" fill="hold"/>
                                        <p:tgtEl>
                                          <p:spTgt spid="19"/>
                                        </p:tgtEl>
                                        <p:attrNameLst>
                                          <p:attrName>ppt_x</p:attrName>
                                          <p:attrName>ppt_y</p:attrName>
                                        </p:attrNameLst>
                                      </p:cBhvr>
                                      <p:rCtr x="17448" y="5000"/>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66" name="Straight Connector 65"/>
          <p:cNvCxnSpPr>
            <a:endCxn id="62" idx="3"/>
          </p:cNvCxnSpPr>
          <p:nvPr/>
        </p:nvCxnSpPr>
        <p:spPr>
          <a:xfrm flipH="1">
            <a:off x="2971800" y="5372100"/>
            <a:ext cx="609600" cy="6286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8" name="Straight Connector 47"/>
          <p:cNvCxnSpPr/>
          <p:nvPr/>
        </p:nvCxnSpPr>
        <p:spPr>
          <a:xfrm flipV="1">
            <a:off x="6781800" y="3543300"/>
            <a:ext cx="762000" cy="762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37" name="Straight Connector 36"/>
          <p:cNvCxnSpPr>
            <a:endCxn id="33" idx="3"/>
          </p:cNvCxnSpPr>
          <p:nvPr/>
        </p:nvCxnSpPr>
        <p:spPr>
          <a:xfrm flipH="1" flipV="1">
            <a:off x="2743200" y="5010150"/>
            <a:ext cx="685800" cy="1333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a:endCxn id="32" idx="3"/>
          </p:cNvCxnSpPr>
          <p:nvPr/>
        </p:nvCxnSpPr>
        <p:spPr>
          <a:xfrm flipH="1">
            <a:off x="2743200" y="5219700"/>
            <a:ext cx="838200" cy="3238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2">
            <a:schemeClr val="dk1"/>
          </a:lnRef>
          <a:fillRef idx="1">
            <a:schemeClr val="lt1"/>
          </a:fillRef>
          <a:effectRef idx="0">
            <a:schemeClr val="dk1"/>
          </a:effectRef>
          <a:fontRef idx="minor">
            <a:schemeClr val="dk1"/>
          </a:fontRef>
        </p:style>
      </p:cxnSp>
      <p:cxnSp>
        <p:nvCxnSpPr>
          <p:cNvPr id="14" name="Straight Connector 13"/>
          <p:cNvCxnSpPr>
            <a:endCxn id="13" idx="2"/>
          </p:cNvCxnSpPr>
          <p:nvPr/>
        </p:nvCxnSpPr>
        <p:spPr>
          <a:xfrm flipV="1">
            <a:off x="4343400" y="1638300"/>
            <a:ext cx="76200" cy="1143000"/>
          </a:xfrm>
          <a:prstGeom prst="line">
            <a:avLst/>
          </a:prstGeom>
        </p:spPr>
        <p:style>
          <a:lnRef idx="2">
            <a:schemeClr val="dk1"/>
          </a:lnRef>
          <a:fillRef idx="1">
            <a:schemeClr val="lt1"/>
          </a:fillRef>
          <a:effectRef idx="0">
            <a:schemeClr val="dk1"/>
          </a:effectRef>
          <a:fontRef idx="minor">
            <a:schemeClr val="dk1"/>
          </a:fontRef>
        </p:style>
      </p:cxnSp>
      <p:cxnSp>
        <p:nvCxnSpPr>
          <p:cNvPr id="19" name="Straight Connector 18"/>
          <p:cNvCxnSpPr>
            <a:endCxn id="18" idx="1"/>
          </p:cNvCxnSpPr>
          <p:nvPr/>
        </p:nvCxnSpPr>
        <p:spPr>
          <a:xfrm flipV="1">
            <a:off x="4876800" y="2228850"/>
            <a:ext cx="685800" cy="552450"/>
          </a:xfrm>
          <a:prstGeom prst="line">
            <a:avLst/>
          </a:prstGeom>
        </p:spPr>
        <p:style>
          <a:lnRef idx="2">
            <a:schemeClr val="dk1"/>
          </a:lnRef>
          <a:fillRef idx="1">
            <a:schemeClr val="lt1"/>
          </a:fillRef>
          <a:effectRef idx="0">
            <a:schemeClr val="dk1"/>
          </a:effectRef>
          <a:fontRef idx="minor">
            <a:schemeClr val="dk1"/>
          </a:fontRef>
        </p:style>
      </p:cxnSp>
      <p:sp>
        <p:nvSpPr>
          <p:cNvPr id="8" name="Rounded Rectangle 7"/>
          <p:cNvSpPr/>
          <p:nvPr/>
        </p:nvSpPr>
        <p:spPr>
          <a:xfrm>
            <a:off x="838200" y="14097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2" name="Rounded Rectangle 31"/>
          <p:cNvSpPr/>
          <p:nvPr/>
        </p:nvSpPr>
        <p:spPr>
          <a:xfrm>
            <a:off x="990600" y="5372100"/>
            <a:ext cx="17526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Go-back-N</a:t>
            </a:r>
            <a:endParaRPr lang="en-US" sz="2400" dirty="0"/>
          </a:p>
        </p:txBody>
      </p:sp>
      <p:sp>
        <p:nvSpPr>
          <p:cNvPr id="33" name="Rounded Rectangle 32"/>
          <p:cNvSpPr/>
          <p:nvPr/>
        </p:nvSpPr>
        <p:spPr>
          <a:xfrm>
            <a:off x="457200" y="48387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Sliding Window</a:t>
            </a:r>
            <a:endParaRPr lang="en-US" sz="24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46" name="Rounded Rectangle 45"/>
          <p:cNvSpPr/>
          <p:nvPr/>
        </p:nvSpPr>
        <p:spPr>
          <a:xfrm>
            <a:off x="6934200" y="2400300"/>
            <a:ext cx="1828800" cy="12954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2800" dirty="0" smtClean="0"/>
              <a:t>Forward Error Correction</a:t>
            </a:r>
            <a:endParaRPr lang="en-US" sz="2800" dirty="0"/>
          </a:p>
        </p:txBody>
      </p:sp>
      <p:sp>
        <p:nvSpPr>
          <p:cNvPr id="62" name="Rounded Rectangle 61"/>
          <p:cNvSpPr/>
          <p:nvPr/>
        </p:nvSpPr>
        <p:spPr>
          <a:xfrm>
            <a:off x="685800" y="58293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Selective Reject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extLst>
      <p:ext uri="{BB962C8B-B14F-4D97-AF65-F5344CB8AC3E}">
        <p14:creationId xmlns:p14="http://schemas.microsoft.com/office/powerpoint/2010/main" val="25507555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GB" smtClean="0"/>
              <a:t>Hamming Distance between two codes</a:t>
            </a:r>
          </a:p>
        </p:txBody>
      </p:sp>
      <p:sp>
        <p:nvSpPr>
          <p:cNvPr id="25" name="Rectangle 3"/>
          <p:cNvSpPr txBox="1">
            <a:spLocks noChangeArrowheads="1"/>
          </p:cNvSpPr>
          <p:nvPr/>
        </p:nvSpPr>
        <p:spPr bwMode="auto">
          <a:xfrm>
            <a:off x="1447800" y="1295400"/>
            <a:ext cx="4800600" cy="762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the number of positions at which two codes of equal length differ</a:t>
            </a:r>
          </a:p>
        </p:txBody>
      </p:sp>
      <p:sp>
        <p:nvSpPr>
          <p:cNvPr id="34" name="Rectangle 33"/>
          <p:cNvSpPr/>
          <p:nvPr/>
        </p:nvSpPr>
        <p:spPr>
          <a:xfrm>
            <a:off x="4002272" y="2209800"/>
            <a:ext cx="2966484" cy="40917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1011011</a:t>
            </a:r>
          </a:p>
        </p:txBody>
      </p:sp>
      <p:sp>
        <p:nvSpPr>
          <p:cNvPr id="36" name="Rectangle 35"/>
          <p:cNvSpPr/>
          <p:nvPr/>
        </p:nvSpPr>
        <p:spPr>
          <a:xfrm>
            <a:off x="3962400" y="2791230"/>
            <a:ext cx="2966484" cy="40917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0001111</a:t>
            </a:r>
          </a:p>
        </p:txBody>
      </p:sp>
      <p:sp>
        <p:nvSpPr>
          <p:cNvPr id="37" name="Rectangle 3"/>
          <p:cNvSpPr txBox="1">
            <a:spLocks noChangeArrowheads="1"/>
          </p:cNvSpPr>
          <p:nvPr/>
        </p:nvSpPr>
        <p:spPr bwMode="auto">
          <a:xfrm>
            <a:off x="331788" y="2133600"/>
            <a:ext cx="3500437"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The Hamming distance of </a:t>
            </a:r>
          </a:p>
        </p:txBody>
      </p:sp>
      <p:sp>
        <p:nvSpPr>
          <p:cNvPr id="38" name="Rectangle 3"/>
          <p:cNvSpPr txBox="1">
            <a:spLocks noChangeArrowheads="1"/>
          </p:cNvSpPr>
          <p:nvPr/>
        </p:nvSpPr>
        <p:spPr bwMode="auto">
          <a:xfrm>
            <a:off x="3048000" y="2819400"/>
            <a:ext cx="762000"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and</a:t>
            </a:r>
          </a:p>
        </p:txBody>
      </p:sp>
      <p:sp>
        <p:nvSpPr>
          <p:cNvPr id="39" name="Rectangle 3"/>
          <p:cNvSpPr txBox="1">
            <a:spLocks noChangeArrowheads="1"/>
          </p:cNvSpPr>
          <p:nvPr/>
        </p:nvSpPr>
        <p:spPr bwMode="auto">
          <a:xfrm>
            <a:off x="7162800" y="2790825"/>
            <a:ext cx="457200"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is</a:t>
            </a:r>
          </a:p>
        </p:txBody>
      </p:sp>
      <p:sp>
        <p:nvSpPr>
          <p:cNvPr id="40" name="Rectangle 3"/>
          <p:cNvSpPr txBox="1">
            <a:spLocks noChangeArrowheads="1"/>
          </p:cNvSpPr>
          <p:nvPr/>
        </p:nvSpPr>
        <p:spPr bwMode="auto">
          <a:xfrm>
            <a:off x="7620000" y="2667000"/>
            <a:ext cx="457200" cy="6096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3600" b="1" dirty="0">
                <a:solidFill>
                  <a:schemeClr val="tx1"/>
                </a:solidFill>
                <a:latin typeface="+mj-lt"/>
                <a:cs typeface="Times New Roman" pitchFamily="18" charset="0"/>
              </a:rPr>
              <a:t>3</a:t>
            </a:r>
          </a:p>
        </p:txBody>
      </p:sp>
      <p:sp>
        <p:nvSpPr>
          <p:cNvPr id="44" name="Rectangle 43"/>
          <p:cNvSpPr/>
          <p:nvPr/>
        </p:nvSpPr>
        <p:spPr>
          <a:xfrm rot="215380">
            <a:off x="4038302" y="3262329"/>
            <a:ext cx="302857" cy="8106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8" name="Rectangle 47"/>
          <p:cNvSpPr/>
          <p:nvPr/>
        </p:nvSpPr>
        <p:spPr>
          <a:xfrm rot="215380">
            <a:off x="4955241" y="3286002"/>
            <a:ext cx="302857" cy="8106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9" name="Rectangle 48"/>
          <p:cNvSpPr/>
          <p:nvPr/>
        </p:nvSpPr>
        <p:spPr>
          <a:xfrm rot="215380">
            <a:off x="5869641" y="3286002"/>
            <a:ext cx="302857" cy="8106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0" name="Rectangle 49"/>
          <p:cNvSpPr/>
          <p:nvPr/>
        </p:nvSpPr>
        <p:spPr>
          <a:xfrm>
            <a:off x="4002272" y="4219170"/>
            <a:ext cx="2966484" cy="40917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0111111</a:t>
            </a:r>
          </a:p>
        </p:txBody>
      </p:sp>
      <p:sp>
        <p:nvSpPr>
          <p:cNvPr id="51" name="Rectangle 50"/>
          <p:cNvSpPr/>
          <p:nvPr/>
        </p:nvSpPr>
        <p:spPr>
          <a:xfrm>
            <a:off x="3962400" y="4800600"/>
            <a:ext cx="2966484" cy="409170"/>
          </a:xfrm>
          <a:prstGeom prst="rect">
            <a:avLst/>
          </a:prstGeom>
          <a:noFill/>
        </p:spPr>
        <p:txBody>
          <a:bodyPr wrap="none">
            <a:prstTxWarp prst="textWave1">
              <a:avLst>
                <a:gd name="adj1" fmla="val 6266"/>
                <a:gd name="adj2" fmla="val 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0001111</a:t>
            </a:r>
          </a:p>
        </p:txBody>
      </p:sp>
      <p:sp>
        <p:nvSpPr>
          <p:cNvPr id="52" name="Rectangle 3"/>
          <p:cNvSpPr txBox="1">
            <a:spLocks noChangeArrowheads="1"/>
          </p:cNvSpPr>
          <p:nvPr/>
        </p:nvSpPr>
        <p:spPr bwMode="auto">
          <a:xfrm>
            <a:off x="331788" y="4143375"/>
            <a:ext cx="3500437"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The Hamming distance of </a:t>
            </a:r>
          </a:p>
        </p:txBody>
      </p:sp>
      <p:sp>
        <p:nvSpPr>
          <p:cNvPr id="53" name="Rectangle 3"/>
          <p:cNvSpPr txBox="1">
            <a:spLocks noChangeArrowheads="1"/>
          </p:cNvSpPr>
          <p:nvPr/>
        </p:nvSpPr>
        <p:spPr bwMode="auto">
          <a:xfrm>
            <a:off x="3048000" y="4829175"/>
            <a:ext cx="762000"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and</a:t>
            </a:r>
          </a:p>
        </p:txBody>
      </p:sp>
      <p:sp>
        <p:nvSpPr>
          <p:cNvPr id="54" name="Rectangle 3"/>
          <p:cNvSpPr txBox="1">
            <a:spLocks noChangeArrowheads="1"/>
          </p:cNvSpPr>
          <p:nvPr/>
        </p:nvSpPr>
        <p:spPr bwMode="auto">
          <a:xfrm>
            <a:off x="7162800" y="4800600"/>
            <a:ext cx="457200" cy="3810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dirty="0">
                <a:solidFill>
                  <a:schemeClr val="tx1"/>
                </a:solidFill>
                <a:latin typeface="+mj-lt"/>
                <a:cs typeface="Times New Roman" pitchFamily="18" charset="0"/>
              </a:rPr>
              <a:t>is</a:t>
            </a:r>
          </a:p>
        </p:txBody>
      </p:sp>
      <p:sp>
        <p:nvSpPr>
          <p:cNvPr id="55" name="Rectangle 3"/>
          <p:cNvSpPr txBox="1">
            <a:spLocks noChangeArrowheads="1"/>
          </p:cNvSpPr>
          <p:nvPr/>
        </p:nvSpPr>
        <p:spPr bwMode="auto">
          <a:xfrm>
            <a:off x="7620000" y="4676775"/>
            <a:ext cx="457200" cy="609600"/>
          </a:xfrm>
          <a:prstGeom prst="rect">
            <a:avLst/>
          </a:prstGeom>
          <a:ln>
            <a:noFill/>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3600" b="1" dirty="0">
                <a:solidFill>
                  <a:schemeClr val="tx1"/>
                </a:solidFill>
                <a:latin typeface="+mj-lt"/>
                <a:cs typeface="Times New Roman" pitchFamily="18" charset="0"/>
              </a:rPr>
              <a:t>2</a:t>
            </a:r>
          </a:p>
        </p:txBody>
      </p:sp>
      <p:sp>
        <p:nvSpPr>
          <p:cNvPr id="57" name="Rectangle 56"/>
          <p:cNvSpPr/>
          <p:nvPr/>
        </p:nvSpPr>
        <p:spPr>
          <a:xfrm rot="215380">
            <a:off x="4955241" y="5295372"/>
            <a:ext cx="302857" cy="8106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58" name="Rectangle 57"/>
          <p:cNvSpPr/>
          <p:nvPr/>
        </p:nvSpPr>
        <p:spPr>
          <a:xfrm rot="215380">
            <a:off x="4498041" y="5295372"/>
            <a:ext cx="302857" cy="81069"/>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2" grpId="0" animBg="1"/>
      <p:bldP spid="53" grpId="0" animBg="1"/>
      <p:bldP spid="5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GB" smtClean="0"/>
              <a:t>Hamming Distance</a:t>
            </a:r>
          </a:p>
        </p:txBody>
      </p:sp>
      <p:sp>
        <p:nvSpPr>
          <p:cNvPr id="25" name="Rectangle 3"/>
          <p:cNvSpPr txBox="1">
            <a:spLocks noChangeArrowheads="1"/>
          </p:cNvSpPr>
          <p:nvPr/>
        </p:nvSpPr>
        <p:spPr bwMode="auto">
          <a:xfrm>
            <a:off x="457200" y="1219200"/>
            <a:ext cx="7848600" cy="762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b="1" i="1" dirty="0">
                <a:solidFill>
                  <a:schemeClr val="tx1"/>
                </a:solidFill>
                <a:latin typeface="+mj-lt"/>
                <a:cs typeface="Times New Roman" pitchFamily="18" charset="0"/>
              </a:rPr>
              <a:t>Hamming Distance</a:t>
            </a:r>
            <a:r>
              <a:rPr lang="en-GB" sz="2000" dirty="0">
                <a:solidFill>
                  <a:schemeClr val="tx1"/>
                </a:solidFill>
                <a:latin typeface="+mj-lt"/>
                <a:cs typeface="Times New Roman" pitchFamily="18" charset="0"/>
              </a:rPr>
              <a:t> of a code is the minimum number of bits by which two characters of this code can differ</a:t>
            </a:r>
          </a:p>
        </p:txBody>
      </p:sp>
      <p:sp>
        <p:nvSpPr>
          <p:cNvPr id="52228" name="TextBox 1"/>
          <p:cNvSpPr txBox="1">
            <a:spLocks noChangeArrowheads="1"/>
          </p:cNvSpPr>
          <p:nvPr/>
        </p:nvSpPr>
        <p:spPr bwMode="auto">
          <a:xfrm>
            <a:off x="4876800" y="2438400"/>
            <a:ext cx="31654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In the ASCII character set, some characters differ by only one bit. </a:t>
            </a:r>
          </a:p>
          <a:p>
            <a:pPr eaLnBrk="1" hangingPunct="1"/>
            <a:r>
              <a:rPr lang="en-GB" dirty="0">
                <a:solidFill>
                  <a:srgbClr val="0070C0"/>
                </a:solidFill>
              </a:rPr>
              <a:t>So, the hamming distance of the ASCII set is 1.</a:t>
            </a:r>
          </a:p>
        </p:txBody>
      </p:sp>
      <p:sp>
        <p:nvSpPr>
          <p:cNvPr id="52229" name="TextBox 2"/>
          <p:cNvSpPr txBox="1">
            <a:spLocks noChangeArrowheads="1"/>
          </p:cNvSpPr>
          <p:nvPr/>
        </p:nvSpPr>
        <p:spPr bwMode="auto">
          <a:xfrm>
            <a:off x="1073150" y="4975225"/>
            <a:ext cx="5051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If Hamming Distance = 1, we can’t detect errors</a:t>
            </a:r>
          </a:p>
        </p:txBody>
      </p:sp>
      <p:sp>
        <p:nvSpPr>
          <p:cNvPr id="52230" name="TextBox 18"/>
          <p:cNvSpPr txBox="1">
            <a:spLocks noChangeArrowheads="1"/>
          </p:cNvSpPr>
          <p:nvPr/>
        </p:nvSpPr>
        <p:spPr bwMode="auto">
          <a:xfrm>
            <a:off x="457200" y="5268912"/>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If we add a parity bit, the minimum difference becomes 2</a:t>
            </a:r>
            <a:r>
              <a:rPr lang="en-GB" dirty="0">
                <a:solidFill>
                  <a:srgbClr val="0070C0"/>
                </a:solidFill>
              </a:rPr>
              <a:t>.</a:t>
            </a:r>
          </a:p>
        </p:txBody>
      </p:sp>
      <p:sp>
        <p:nvSpPr>
          <p:cNvPr id="52231" name="TextBox 25"/>
          <p:cNvSpPr txBox="1">
            <a:spLocks noChangeArrowheads="1"/>
          </p:cNvSpPr>
          <p:nvPr/>
        </p:nvSpPr>
        <p:spPr bwMode="auto">
          <a:xfrm>
            <a:off x="914400" y="5584825"/>
            <a:ext cx="74494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With Hamming Distance = 2, we can detect errors, but not correct </a:t>
            </a:r>
            <a:r>
              <a:rPr lang="en-GB" dirty="0" smtClean="0"/>
              <a:t>them</a:t>
            </a:r>
            <a:endParaRPr lang="en-GB" dirty="0"/>
          </a:p>
        </p:txBody>
      </p:sp>
      <p:sp>
        <p:nvSpPr>
          <p:cNvPr id="52232" name="TextBox 26"/>
          <p:cNvSpPr txBox="1">
            <a:spLocks noChangeArrowheads="1"/>
          </p:cNvSpPr>
          <p:nvPr/>
        </p:nvSpPr>
        <p:spPr bwMode="auto">
          <a:xfrm>
            <a:off x="457200" y="5954712"/>
            <a:ext cx="746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To be able to correct errors, we need a greater Hamming Distance</a:t>
            </a:r>
            <a:endParaRPr lang="en-GB" dirty="0">
              <a:solidFill>
                <a:srgbClr val="0070C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673774574"/>
              </p:ext>
            </p:extLst>
          </p:nvPr>
        </p:nvGraphicFramePr>
        <p:xfrm>
          <a:off x="1828800" y="2110666"/>
          <a:ext cx="2209800" cy="2821068"/>
        </p:xfrm>
        <a:graphic>
          <a:graphicData uri="http://schemas.openxmlformats.org/drawingml/2006/table">
            <a:tbl>
              <a:tblPr/>
              <a:tblGrid>
                <a:gridCol w="1104900"/>
                <a:gridCol w="1104900"/>
              </a:tblGrid>
              <a:tr h="282409">
                <a:tc>
                  <a:txBody>
                    <a:bodyPr/>
                    <a:lstStyle/>
                    <a:p>
                      <a:pPr algn="ctr"/>
                      <a:r>
                        <a:rPr lang="en-GB" sz="1600" dirty="0" smtClean="0">
                          <a:effectLst/>
                        </a:rPr>
                        <a:t>100 1011</a:t>
                      </a:r>
                      <a:endParaRPr lang="en-GB" sz="1600" dirty="0">
                        <a:effectLst/>
                      </a:endParaRP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K</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dirty="0" smtClean="0">
                          <a:effectLst/>
                        </a:rPr>
                        <a:t>100 1100</a:t>
                      </a:r>
                      <a:endParaRPr lang="en-GB" sz="1600" dirty="0">
                        <a:effectLst/>
                      </a:endParaRP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L</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a:effectLst/>
                        </a:rPr>
                        <a:t>100 1101</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M</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a:effectLst/>
                        </a:rPr>
                        <a:t>100 1110</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N</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dirty="0">
                          <a:effectLst/>
                        </a:rPr>
                        <a:t>100 1111</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O</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a:effectLst/>
                        </a:rPr>
                        <a:t>101 0000</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P</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a:effectLst/>
                        </a:rPr>
                        <a:t>101 0001</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smtClean="0">
                          <a:effectLst/>
                        </a:rPr>
                        <a:t>Q</a:t>
                      </a:r>
                      <a:endParaRPr lang="en-GB" sz="1600" dirty="0">
                        <a:effectLst/>
                      </a:endParaRP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dirty="0">
                          <a:effectLst/>
                        </a:rPr>
                        <a:t>101 0010</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R</a:t>
                      </a:r>
                    </a:p>
                  </a:txBody>
                  <a:tcPr marL="69626" marR="69626" marT="34806" marB="34806">
                    <a:lnL>
                      <a:noFill/>
                    </a:lnL>
                    <a:lnR>
                      <a:noFill/>
                    </a:lnR>
                    <a:lnT>
                      <a:noFill/>
                    </a:lnT>
                    <a:lnB>
                      <a:noFill/>
                    </a:lnB>
                    <a:solidFill>
                      <a:srgbClr val="FFFF99">
                        <a:alpha val="59000"/>
                      </a:srgbClr>
                    </a:solidFill>
                  </a:tcPr>
                </a:tc>
              </a:tr>
              <a:tr h="282409">
                <a:tc>
                  <a:txBody>
                    <a:bodyPr/>
                    <a:lstStyle/>
                    <a:p>
                      <a:pPr algn="ctr"/>
                      <a:r>
                        <a:rPr lang="en-GB" sz="1600">
                          <a:effectLst/>
                        </a:rPr>
                        <a:t>101 0011</a:t>
                      </a:r>
                    </a:p>
                  </a:txBody>
                  <a:tcPr marL="69626" marR="69626" marT="34806" marB="34806">
                    <a:lnL>
                      <a:noFill/>
                    </a:lnL>
                    <a:lnR>
                      <a:noFill/>
                    </a:lnR>
                    <a:lnT>
                      <a:noFill/>
                    </a:lnT>
                    <a:lnB>
                      <a:noFill/>
                    </a:lnB>
                    <a:solidFill>
                      <a:srgbClr val="FFFF99">
                        <a:alpha val="59000"/>
                      </a:srgbClr>
                    </a:solidFill>
                  </a:tcPr>
                </a:tc>
                <a:tc>
                  <a:txBody>
                    <a:bodyPr/>
                    <a:lstStyle/>
                    <a:p>
                      <a:pPr algn="ctr"/>
                      <a:r>
                        <a:rPr lang="en-GB" sz="1600" dirty="0">
                          <a:effectLst/>
                        </a:rPr>
                        <a:t>S</a:t>
                      </a:r>
                    </a:p>
                  </a:txBody>
                  <a:tcPr marL="69626" marR="69626" marT="34806" marB="34806">
                    <a:lnL>
                      <a:noFill/>
                    </a:lnL>
                    <a:lnR>
                      <a:noFill/>
                    </a:lnR>
                    <a:lnT>
                      <a:noFill/>
                    </a:lnT>
                    <a:lnB>
                      <a:noFill/>
                    </a:lnB>
                    <a:solidFill>
                      <a:srgbClr val="FFFF99">
                        <a:alpha val="59000"/>
                      </a:srgbClr>
                    </a:solidFill>
                  </a:tcPr>
                </a:tc>
              </a:tr>
            </a:tbl>
          </a:graphicData>
        </a:graphic>
      </p:graphicFrame>
      <p:sp>
        <p:nvSpPr>
          <p:cNvPr id="54303" name="TextBox 2"/>
          <p:cNvSpPr txBox="1">
            <a:spLocks noChangeArrowheads="1"/>
          </p:cNvSpPr>
          <p:nvPr/>
        </p:nvSpPr>
        <p:spPr bwMode="auto">
          <a:xfrm>
            <a:off x="2708275" y="1828800"/>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a:t>
            </a:r>
          </a:p>
        </p:txBody>
      </p:sp>
      <p:sp>
        <p:nvSpPr>
          <p:cNvPr id="12" name="TextBox 2"/>
          <p:cNvSpPr txBox="1">
            <a:spLocks noChangeArrowheads="1"/>
          </p:cNvSpPr>
          <p:nvPr/>
        </p:nvSpPr>
        <p:spPr bwMode="auto">
          <a:xfrm>
            <a:off x="2784475" y="4659313"/>
            <a:ext cx="415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P spid="52230" grpId="0"/>
      <p:bldP spid="52231" grpId="0"/>
      <p:bldP spid="52232"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GB" smtClean="0"/>
              <a:t>Hamming Distance</a:t>
            </a:r>
          </a:p>
        </p:txBody>
      </p:sp>
      <p:sp>
        <p:nvSpPr>
          <p:cNvPr id="25" name="Rectangle 3"/>
          <p:cNvSpPr txBox="1">
            <a:spLocks noChangeArrowheads="1"/>
          </p:cNvSpPr>
          <p:nvPr/>
        </p:nvSpPr>
        <p:spPr bwMode="auto">
          <a:xfrm>
            <a:off x="1219200" y="1676400"/>
            <a:ext cx="4368800" cy="533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b="1" i="1" dirty="0">
                <a:solidFill>
                  <a:schemeClr val="tx1"/>
                </a:solidFill>
                <a:latin typeface="+mj-lt"/>
                <a:cs typeface="Times New Roman" pitchFamily="18" charset="0"/>
              </a:rPr>
              <a:t>Hamming Distance</a:t>
            </a:r>
            <a:r>
              <a:rPr lang="en-GB" sz="2000" dirty="0">
                <a:solidFill>
                  <a:schemeClr val="tx1"/>
                </a:solidFill>
                <a:latin typeface="+mj-lt"/>
                <a:cs typeface="Times New Roman" pitchFamily="18" charset="0"/>
              </a:rPr>
              <a:t> = D + C +1</a:t>
            </a:r>
          </a:p>
        </p:txBody>
      </p:sp>
      <p:sp>
        <p:nvSpPr>
          <p:cNvPr id="55300" name="TextBox 8"/>
          <p:cNvSpPr txBox="1">
            <a:spLocks noChangeArrowheads="1"/>
          </p:cNvSpPr>
          <p:nvPr/>
        </p:nvSpPr>
        <p:spPr bwMode="auto">
          <a:xfrm>
            <a:off x="2968625" y="2514600"/>
            <a:ext cx="2063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Number of errors we can detect</a:t>
            </a:r>
          </a:p>
        </p:txBody>
      </p:sp>
      <p:sp>
        <p:nvSpPr>
          <p:cNvPr id="55301" name="TextBox 9"/>
          <p:cNvSpPr txBox="1">
            <a:spLocks noChangeArrowheads="1"/>
          </p:cNvSpPr>
          <p:nvPr/>
        </p:nvSpPr>
        <p:spPr bwMode="auto">
          <a:xfrm>
            <a:off x="5486400" y="2346325"/>
            <a:ext cx="2165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Number of errors we can correct</a:t>
            </a:r>
          </a:p>
        </p:txBody>
      </p:sp>
      <p:cxnSp>
        <p:nvCxnSpPr>
          <p:cNvPr id="5" name="Straight Arrow Connector 4"/>
          <p:cNvCxnSpPr>
            <a:stCxn id="55300" idx="0"/>
          </p:cNvCxnSpPr>
          <p:nvPr/>
        </p:nvCxnSpPr>
        <p:spPr>
          <a:xfrm flipV="1">
            <a:off x="4000500" y="2057400"/>
            <a:ext cx="1905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flipH="1" flipV="1">
            <a:off x="4826000" y="2057400"/>
            <a:ext cx="762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5304" name="TextBox 15"/>
          <p:cNvSpPr txBox="1">
            <a:spLocks noChangeArrowheads="1"/>
          </p:cNvSpPr>
          <p:nvPr/>
        </p:nvSpPr>
        <p:spPr bwMode="auto">
          <a:xfrm>
            <a:off x="477838" y="3829050"/>
            <a:ext cx="7294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e.g. if hamming distance = 3, we can detect one single bit error and correct that error, or we can detect two errors and correct none</a:t>
            </a:r>
            <a:endParaRPr lang="en-GB">
              <a:solidFill>
                <a:srgbClr val="0070C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GB" smtClean="0"/>
              <a:t>Hamming Distance: Example</a:t>
            </a:r>
          </a:p>
        </p:txBody>
      </p:sp>
      <p:graphicFrame>
        <p:nvGraphicFramePr>
          <p:cNvPr id="10" name="Table 9"/>
          <p:cNvGraphicFramePr>
            <a:graphicFrameLocks noGrp="1"/>
          </p:cNvGraphicFramePr>
          <p:nvPr/>
        </p:nvGraphicFramePr>
        <p:xfrm>
          <a:off x="838200" y="2514600"/>
          <a:ext cx="1600200" cy="2590800"/>
        </p:xfrm>
        <a:graphic>
          <a:graphicData uri="http://schemas.openxmlformats.org/drawingml/2006/table">
            <a:tbl>
              <a:tblPr firstRow="1" bandRow="1">
                <a:tableStyleId>{5C22544A-7EE6-4342-B048-85BDC9FD1C3A}</a:tableStyleId>
              </a:tblPr>
              <a:tblGrid>
                <a:gridCol w="381000"/>
                <a:gridCol w="1219200"/>
              </a:tblGrid>
              <a:tr h="370840">
                <a:tc>
                  <a:txBody>
                    <a:bodyPr/>
                    <a:lstStyle/>
                    <a:p>
                      <a:endParaRPr lang="en-GB" sz="2800" dirty="0"/>
                    </a:p>
                  </a:txBody>
                  <a:tcPr/>
                </a:tc>
                <a:tc>
                  <a:txBody>
                    <a:bodyPr/>
                    <a:lstStyle/>
                    <a:p>
                      <a:endParaRPr lang="en-GB" sz="2800" dirty="0"/>
                    </a:p>
                  </a:txBody>
                  <a:tcPr/>
                </a:tc>
              </a:tr>
              <a:tr h="370840">
                <a:tc>
                  <a:txBody>
                    <a:bodyPr/>
                    <a:lstStyle/>
                    <a:p>
                      <a:r>
                        <a:rPr lang="en-GB" sz="2800" dirty="0" smtClean="0"/>
                        <a:t>A</a:t>
                      </a:r>
                      <a:endParaRPr lang="en-GB" sz="2800" dirty="0"/>
                    </a:p>
                  </a:txBody>
                  <a:tcPr/>
                </a:tc>
                <a:tc>
                  <a:txBody>
                    <a:bodyPr/>
                    <a:lstStyle/>
                    <a:p>
                      <a:r>
                        <a:rPr lang="en-GB" sz="2800" dirty="0" smtClean="0"/>
                        <a:t>10001</a:t>
                      </a:r>
                      <a:endParaRPr lang="en-GB" sz="2800" dirty="0"/>
                    </a:p>
                  </a:txBody>
                  <a:tcPr/>
                </a:tc>
              </a:tr>
              <a:tr h="370840">
                <a:tc>
                  <a:txBody>
                    <a:bodyPr/>
                    <a:lstStyle/>
                    <a:p>
                      <a:r>
                        <a:rPr lang="en-GB" sz="2800" dirty="0" smtClean="0"/>
                        <a:t>B</a:t>
                      </a:r>
                      <a:endParaRPr lang="en-GB" sz="2800" dirty="0"/>
                    </a:p>
                  </a:txBody>
                  <a:tcPr/>
                </a:tc>
                <a:tc>
                  <a:txBody>
                    <a:bodyPr/>
                    <a:lstStyle/>
                    <a:p>
                      <a:r>
                        <a:rPr lang="en-GB" sz="2800" dirty="0" smtClean="0"/>
                        <a:t>11000</a:t>
                      </a:r>
                      <a:endParaRPr lang="en-GB" sz="2800" dirty="0"/>
                    </a:p>
                  </a:txBody>
                  <a:tcPr/>
                </a:tc>
              </a:tr>
              <a:tr h="370840">
                <a:tc>
                  <a:txBody>
                    <a:bodyPr/>
                    <a:lstStyle/>
                    <a:p>
                      <a:r>
                        <a:rPr lang="en-GB" sz="2800" dirty="0" smtClean="0"/>
                        <a:t>C</a:t>
                      </a:r>
                      <a:endParaRPr lang="en-GB" sz="2800" dirty="0"/>
                    </a:p>
                  </a:txBody>
                  <a:tcPr/>
                </a:tc>
                <a:tc>
                  <a:txBody>
                    <a:bodyPr/>
                    <a:lstStyle/>
                    <a:p>
                      <a:r>
                        <a:rPr lang="en-GB" sz="2800" dirty="0" smtClean="0"/>
                        <a:t>10010</a:t>
                      </a:r>
                      <a:endParaRPr lang="en-GB" sz="2800" dirty="0"/>
                    </a:p>
                  </a:txBody>
                  <a:tcPr/>
                </a:tc>
              </a:tr>
              <a:tr h="370840">
                <a:tc>
                  <a:txBody>
                    <a:bodyPr/>
                    <a:lstStyle/>
                    <a:p>
                      <a:r>
                        <a:rPr lang="en-GB" sz="2800" dirty="0" smtClean="0"/>
                        <a:t>D</a:t>
                      </a:r>
                      <a:endParaRPr lang="en-GB" sz="2800" dirty="0"/>
                    </a:p>
                  </a:txBody>
                  <a:tcPr/>
                </a:tc>
                <a:tc>
                  <a:txBody>
                    <a:bodyPr/>
                    <a:lstStyle/>
                    <a:p>
                      <a:r>
                        <a:rPr lang="en-GB" sz="2800" dirty="0" smtClean="0"/>
                        <a:t>01010</a:t>
                      </a:r>
                      <a:endParaRPr lang="en-GB" sz="2800" dirty="0"/>
                    </a:p>
                  </a:txBody>
                  <a:tcPr/>
                </a:tc>
              </a:tr>
            </a:tbl>
          </a:graphicData>
        </a:graphic>
      </p:graphicFrame>
      <p:sp>
        <p:nvSpPr>
          <p:cNvPr id="56343" name="TextBox 1"/>
          <p:cNvSpPr txBox="1">
            <a:spLocks noChangeArrowheads="1"/>
          </p:cNvSpPr>
          <p:nvPr/>
        </p:nvSpPr>
        <p:spPr bwMode="auto">
          <a:xfrm>
            <a:off x="457200" y="1563688"/>
            <a:ext cx="3581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What is the hamming distance</a:t>
            </a:r>
          </a:p>
          <a:p>
            <a:pPr eaLnBrk="1" hangingPunct="1"/>
            <a:r>
              <a:rPr lang="en-GB"/>
              <a:t>of the following 5-bit code?</a:t>
            </a:r>
            <a:endParaRPr lang="en-GB">
              <a:solidFill>
                <a:srgbClr val="0070C0"/>
              </a:solidFill>
            </a:endParaRPr>
          </a:p>
        </p:txBody>
      </p:sp>
      <p:sp>
        <p:nvSpPr>
          <p:cNvPr id="56344" name="TextBox 11"/>
          <p:cNvSpPr txBox="1">
            <a:spLocks noChangeArrowheads="1"/>
          </p:cNvSpPr>
          <p:nvPr/>
        </p:nvSpPr>
        <p:spPr bwMode="auto">
          <a:xfrm>
            <a:off x="5029200" y="137795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Hamming Distance</a:t>
            </a:r>
          </a:p>
        </p:txBody>
      </p:sp>
      <p:graphicFrame>
        <p:nvGraphicFramePr>
          <p:cNvPr id="14" name="Table 13"/>
          <p:cNvGraphicFramePr>
            <a:graphicFrameLocks noGrp="1"/>
          </p:cNvGraphicFramePr>
          <p:nvPr/>
        </p:nvGraphicFramePr>
        <p:xfrm>
          <a:off x="4343400" y="1824038"/>
          <a:ext cx="3657599" cy="2366973"/>
        </p:xfrm>
        <a:graphic>
          <a:graphicData uri="http://schemas.openxmlformats.org/drawingml/2006/table">
            <a:tbl>
              <a:tblPr firstRow="1" bandRow="1">
                <a:tableStyleId>{5C22544A-7EE6-4342-B048-85BDC9FD1C3A}</a:tableStyleId>
              </a:tblPr>
              <a:tblGrid>
                <a:gridCol w="265043"/>
                <a:gridCol w="848139"/>
                <a:gridCol w="848139"/>
                <a:gridCol w="848139"/>
                <a:gridCol w="848139"/>
              </a:tblGrid>
              <a:tr h="406051">
                <a:tc>
                  <a:txBody>
                    <a:bodyPr/>
                    <a:lstStyle/>
                    <a:p>
                      <a:pPr algn="ctr"/>
                      <a:endParaRPr lang="en-GB" sz="2200" dirty="0"/>
                    </a:p>
                  </a:txBody>
                  <a:tcPr marL="70792" marR="70792" marT="35388" marB="35388"/>
                </a:tc>
                <a:tc>
                  <a:txBody>
                    <a:bodyPr/>
                    <a:lstStyle/>
                    <a:p>
                      <a:pPr algn="ctr"/>
                      <a:r>
                        <a:rPr lang="en-GB" sz="2200" dirty="0" smtClean="0"/>
                        <a:t>A</a:t>
                      </a:r>
                      <a:endParaRPr lang="en-GB" sz="2200" dirty="0"/>
                    </a:p>
                  </a:txBody>
                  <a:tcPr marL="70792" marR="70792" marT="35388" marB="35388"/>
                </a:tc>
                <a:tc>
                  <a:txBody>
                    <a:bodyPr/>
                    <a:lstStyle/>
                    <a:p>
                      <a:pPr algn="ctr"/>
                      <a:r>
                        <a:rPr lang="en-GB" sz="2200" dirty="0" smtClean="0"/>
                        <a:t>B</a:t>
                      </a:r>
                      <a:endParaRPr lang="en-GB" sz="2200" dirty="0"/>
                    </a:p>
                  </a:txBody>
                  <a:tcPr marL="70792" marR="70792" marT="35388" marB="35388"/>
                </a:tc>
                <a:tc>
                  <a:txBody>
                    <a:bodyPr/>
                    <a:lstStyle/>
                    <a:p>
                      <a:pPr algn="ctr"/>
                      <a:r>
                        <a:rPr lang="en-GB" sz="2200" dirty="0" smtClean="0"/>
                        <a:t>C</a:t>
                      </a:r>
                      <a:endParaRPr lang="en-GB" sz="2200" dirty="0"/>
                    </a:p>
                  </a:txBody>
                  <a:tcPr marL="70792" marR="70792" marT="35388" marB="35388"/>
                </a:tc>
                <a:tc>
                  <a:txBody>
                    <a:bodyPr/>
                    <a:lstStyle/>
                    <a:p>
                      <a:pPr algn="ctr"/>
                      <a:r>
                        <a:rPr lang="en-GB" sz="2200" dirty="0" smtClean="0"/>
                        <a:t>D</a:t>
                      </a:r>
                      <a:endParaRPr lang="en-GB" sz="2200" dirty="0"/>
                    </a:p>
                  </a:txBody>
                  <a:tcPr marL="70792" marR="70792" marT="35388" marB="35388"/>
                </a:tc>
              </a:tr>
              <a:tr h="406051">
                <a:tc>
                  <a:txBody>
                    <a:bodyPr/>
                    <a:lstStyle/>
                    <a:p>
                      <a:pPr algn="ctr"/>
                      <a:r>
                        <a:rPr lang="en-GB" sz="2200" dirty="0" smtClean="0"/>
                        <a:t>A</a:t>
                      </a: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r>
              <a:tr h="518287">
                <a:tc>
                  <a:txBody>
                    <a:bodyPr/>
                    <a:lstStyle/>
                    <a:p>
                      <a:pPr algn="ctr"/>
                      <a:r>
                        <a:rPr lang="en-GB" sz="2200" dirty="0" smtClean="0"/>
                        <a:t>B</a:t>
                      </a: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r>
              <a:tr h="518287">
                <a:tc>
                  <a:txBody>
                    <a:bodyPr/>
                    <a:lstStyle/>
                    <a:p>
                      <a:pPr algn="ctr"/>
                      <a:r>
                        <a:rPr lang="en-GB" sz="2200" dirty="0" smtClean="0"/>
                        <a:t>C</a:t>
                      </a: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r>
              <a:tr h="518287">
                <a:tc>
                  <a:txBody>
                    <a:bodyPr/>
                    <a:lstStyle/>
                    <a:p>
                      <a:pPr algn="ctr"/>
                      <a:r>
                        <a:rPr lang="en-GB" sz="2200" dirty="0" smtClean="0"/>
                        <a:t>D</a:t>
                      </a: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c>
                  <a:txBody>
                    <a:bodyPr/>
                    <a:lstStyle/>
                    <a:p>
                      <a:pPr algn="ctr"/>
                      <a:endParaRPr lang="en-GB" sz="2200" dirty="0"/>
                    </a:p>
                  </a:txBody>
                  <a:tcPr marL="70792" marR="70792" marT="35388" marB="35388"/>
                </a:tc>
              </a:tr>
            </a:tbl>
          </a:graphicData>
        </a:graphic>
      </p:graphicFrame>
      <p:sp>
        <p:nvSpPr>
          <p:cNvPr id="15" name="TextBox 15"/>
          <p:cNvSpPr txBox="1">
            <a:spLocks noChangeArrowheads="1"/>
          </p:cNvSpPr>
          <p:nvPr/>
        </p:nvSpPr>
        <p:spPr bwMode="auto">
          <a:xfrm>
            <a:off x="3048000" y="4922838"/>
            <a:ext cx="58674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Since minimum hamming distance = 2, we can detect up to one single bit error (D = 1)</a:t>
            </a:r>
          </a:p>
          <a:p>
            <a:pPr eaLnBrk="1" hangingPunct="1"/>
            <a:endParaRPr lang="en-GB"/>
          </a:p>
          <a:p>
            <a:pPr eaLnBrk="1" hangingPunct="1"/>
            <a:r>
              <a:rPr lang="en-GB"/>
              <a:t>and correct C = 0 errors</a:t>
            </a:r>
            <a:endParaRPr lang="en-GB">
              <a:solidFill>
                <a:srgbClr val="0070C0"/>
              </a:solidFill>
            </a:endParaRPr>
          </a:p>
        </p:txBody>
      </p:sp>
      <p:sp>
        <p:nvSpPr>
          <p:cNvPr id="17" name="TextBox 16"/>
          <p:cNvSpPr txBox="1">
            <a:spLocks noChangeArrowheads="1"/>
          </p:cNvSpPr>
          <p:nvPr/>
        </p:nvSpPr>
        <p:spPr bwMode="auto">
          <a:xfrm>
            <a:off x="4876800" y="2209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18" name="TextBox 17"/>
          <p:cNvSpPr txBox="1">
            <a:spLocks noChangeArrowheads="1"/>
          </p:cNvSpPr>
          <p:nvPr/>
        </p:nvSpPr>
        <p:spPr bwMode="auto">
          <a:xfrm>
            <a:off x="5715000" y="2209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2</a:t>
            </a:r>
          </a:p>
        </p:txBody>
      </p:sp>
      <p:sp>
        <p:nvSpPr>
          <p:cNvPr id="19" name="TextBox 18"/>
          <p:cNvSpPr txBox="1">
            <a:spLocks noChangeArrowheads="1"/>
          </p:cNvSpPr>
          <p:nvPr/>
        </p:nvSpPr>
        <p:spPr bwMode="auto">
          <a:xfrm>
            <a:off x="4876800" y="26670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0" name="TextBox 19"/>
          <p:cNvSpPr txBox="1">
            <a:spLocks noChangeArrowheads="1"/>
          </p:cNvSpPr>
          <p:nvPr/>
        </p:nvSpPr>
        <p:spPr bwMode="auto">
          <a:xfrm>
            <a:off x="5715000" y="26670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1" name="TextBox 20"/>
          <p:cNvSpPr txBox="1">
            <a:spLocks noChangeArrowheads="1"/>
          </p:cNvSpPr>
          <p:nvPr/>
        </p:nvSpPr>
        <p:spPr bwMode="auto">
          <a:xfrm>
            <a:off x="6553200" y="2209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2</a:t>
            </a:r>
          </a:p>
        </p:txBody>
      </p:sp>
      <p:sp>
        <p:nvSpPr>
          <p:cNvPr id="22" name="TextBox 21"/>
          <p:cNvSpPr txBox="1">
            <a:spLocks noChangeArrowheads="1"/>
          </p:cNvSpPr>
          <p:nvPr/>
        </p:nvSpPr>
        <p:spPr bwMode="auto">
          <a:xfrm>
            <a:off x="7391400" y="2209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4</a:t>
            </a:r>
          </a:p>
        </p:txBody>
      </p:sp>
      <p:sp>
        <p:nvSpPr>
          <p:cNvPr id="23" name="TextBox 22"/>
          <p:cNvSpPr txBox="1">
            <a:spLocks noChangeArrowheads="1"/>
          </p:cNvSpPr>
          <p:nvPr/>
        </p:nvSpPr>
        <p:spPr bwMode="auto">
          <a:xfrm>
            <a:off x="6553200" y="26670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2</a:t>
            </a:r>
          </a:p>
        </p:txBody>
      </p:sp>
      <p:sp>
        <p:nvSpPr>
          <p:cNvPr id="24" name="TextBox 23"/>
          <p:cNvSpPr txBox="1">
            <a:spLocks noChangeArrowheads="1"/>
          </p:cNvSpPr>
          <p:nvPr/>
        </p:nvSpPr>
        <p:spPr bwMode="auto">
          <a:xfrm>
            <a:off x="4876800" y="32004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6" name="TextBox 25"/>
          <p:cNvSpPr txBox="1">
            <a:spLocks noChangeArrowheads="1"/>
          </p:cNvSpPr>
          <p:nvPr/>
        </p:nvSpPr>
        <p:spPr bwMode="auto">
          <a:xfrm>
            <a:off x="4876800" y="3733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7" name="TextBox 26"/>
          <p:cNvSpPr txBox="1">
            <a:spLocks noChangeArrowheads="1"/>
          </p:cNvSpPr>
          <p:nvPr/>
        </p:nvSpPr>
        <p:spPr bwMode="auto">
          <a:xfrm>
            <a:off x="5715000" y="3733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8" name="TextBox 27"/>
          <p:cNvSpPr txBox="1">
            <a:spLocks noChangeArrowheads="1"/>
          </p:cNvSpPr>
          <p:nvPr/>
        </p:nvSpPr>
        <p:spPr bwMode="auto">
          <a:xfrm>
            <a:off x="6553200" y="3733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29" name="TextBox 28"/>
          <p:cNvSpPr txBox="1">
            <a:spLocks noChangeArrowheads="1"/>
          </p:cNvSpPr>
          <p:nvPr/>
        </p:nvSpPr>
        <p:spPr bwMode="auto">
          <a:xfrm>
            <a:off x="7391400" y="37338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30" name="TextBox 29"/>
          <p:cNvSpPr txBox="1">
            <a:spLocks noChangeArrowheads="1"/>
          </p:cNvSpPr>
          <p:nvPr/>
        </p:nvSpPr>
        <p:spPr bwMode="auto">
          <a:xfrm>
            <a:off x="5715000" y="32004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31" name="TextBox 30"/>
          <p:cNvSpPr txBox="1">
            <a:spLocks noChangeArrowheads="1"/>
          </p:cNvSpPr>
          <p:nvPr/>
        </p:nvSpPr>
        <p:spPr bwMode="auto">
          <a:xfrm>
            <a:off x="6553200" y="32004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a:t>
            </a:r>
          </a:p>
        </p:txBody>
      </p:sp>
      <p:sp>
        <p:nvSpPr>
          <p:cNvPr id="32" name="TextBox 31"/>
          <p:cNvSpPr txBox="1">
            <a:spLocks noChangeArrowheads="1"/>
          </p:cNvSpPr>
          <p:nvPr/>
        </p:nvSpPr>
        <p:spPr bwMode="auto">
          <a:xfrm>
            <a:off x="7391400" y="26670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2</a:t>
            </a:r>
          </a:p>
        </p:txBody>
      </p:sp>
      <p:sp>
        <p:nvSpPr>
          <p:cNvPr id="33" name="TextBox 32"/>
          <p:cNvSpPr txBox="1">
            <a:spLocks noChangeArrowheads="1"/>
          </p:cNvSpPr>
          <p:nvPr/>
        </p:nvSpPr>
        <p:spPr bwMode="auto">
          <a:xfrm>
            <a:off x="7391400" y="3200400"/>
            <a:ext cx="304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2800"/>
              <a:t>2</a:t>
            </a:r>
          </a:p>
        </p:txBody>
      </p:sp>
      <p:sp>
        <p:nvSpPr>
          <p:cNvPr id="35" name="Rectangle 3"/>
          <p:cNvSpPr txBox="1">
            <a:spLocks noChangeArrowheads="1"/>
          </p:cNvSpPr>
          <p:nvPr/>
        </p:nvSpPr>
        <p:spPr bwMode="auto">
          <a:xfrm>
            <a:off x="3429000" y="4495800"/>
            <a:ext cx="4368800" cy="381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lstStyle/>
          <a:p>
            <a:pPr marL="273050" indent="-273050">
              <a:spcBef>
                <a:spcPts val="600"/>
              </a:spcBef>
              <a:buClr>
                <a:schemeClr val="accent1"/>
              </a:buClr>
              <a:buSzPct val="76000"/>
              <a:buFont typeface="Wingdings 3" pitchFamily="18" charset="2"/>
              <a:buNone/>
              <a:defRPr/>
            </a:pPr>
            <a:r>
              <a:rPr lang="en-GB" sz="2000" b="1" i="1" dirty="0">
                <a:solidFill>
                  <a:schemeClr val="tx1"/>
                </a:solidFill>
                <a:latin typeface="+mj-lt"/>
                <a:cs typeface="Times New Roman" pitchFamily="18" charset="0"/>
              </a:rPr>
              <a:t>Hamming Distance</a:t>
            </a:r>
            <a:r>
              <a:rPr lang="en-GB" sz="2000" dirty="0">
                <a:solidFill>
                  <a:schemeClr val="tx1"/>
                </a:solidFill>
                <a:latin typeface="+mj-lt"/>
                <a:cs typeface="Times New Roman" pitchFamily="18" charset="0"/>
              </a:rPr>
              <a:t> = D + C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6" grpId="0"/>
      <p:bldP spid="27" grpId="0"/>
      <p:bldP spid="28" grpId="0"/>
      <p:bldP spid="29" grpId="0"/>
      <p:bldP spid="29" grpId="1"/>
      <p:bldP spid="30" grpId="0"/>
      <p:bldP spid="31" grpId="0"/>
      <p:bldP spid="32" grpId="0"/>
      <p:bldP spid="33" grpId="0"/>
      <p:bldP spid="3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a:stCxn id="72" idx="0"/>
          </p:cNvCxnSpPr>
          <p:nvPr/>
        </p:nvCxnSpPr>
        <p:spPr>
          <a:xfrm flipH="1" flipV="1">
            <a:off x="6629400" y="5410200"/>
            <a:ext cx="1066800" cy="457200"/>
          </a:xfrm>
          <a:prstGeom prst="line">
            <a:avLst/>
          </a:prstGeom>
        </p:spPr>
        <p:style>
          <a:lnRef idx="3">
            <a:schemeClr val="accent4"/>
          </a:lnRef>
          <a:fillRef idx="0">
            <a:schemeClr val="accent4"/>
          </a:fillRef>
          <a:effectRef idx="2">
            <a:schemeClr val="accent4"/>
          </a:effectRef>
          <a:fontRef idx="minor">
            <a:schemeClr val="tx1"/>
          </a:fontRef>
        </p:style>
      </p:cxnSp>
      <p:cxnSp>
        <p:nvCxnSpPr>
          <p:cNvPr id="66" name="Straight Connector 65"/>
          <p:cNvCxnSpPr>
            <a:endCxn id="62" idx="3"/>
          </p:cNvCxnSpPr>
          <p:nvPr/>
        </p:nvCxnSpPr>
        <p:spPr>
          <a:xfrm flipH="1">
            <a:off x="2971800" y="5372100"/>
            <a:ext cx="609600" cy="628650"/>
          </a:xfrm>
          <a:prstGeom prst="line">
            <a:avLst/>
          </a:prstGeom>
        </p:spPr>
        <p:style>
          <a:lnRef idx="3">
            <a:schemeClr val="accent4"/>
          </a:lnRef>
          <a:fillRef idx="0">
            <a:schemeClr val="accent4"/>
          </a:fillRef>
          <a:effectRef idx="2">
            <a:schemeClr val="accent4"/>
          </a:effectRef>
          <a:fontRef idx="minor">
            <a:schemeClr val="tx1"/>
          </a:fontRef>
        </p:style>
      </p:cxnSp>
      <p:cxnSp>
        <p:nvCxnSpPr>
          <p:cNvPr id="55" name="Straight Connector 54"/>
          <p:cNvCxnSpPr>
            <a:endCxn id="58" idx="2"/>
          </p:cNvCxnSpPr>
          <p:nvPr/>
        </p:nvCxnSpPr>
        <p:spPr>
          <a:xfrm flipV="1">
            <a:off x="7772400" y="2057400"/>
            <a:ext cx="228600" cy="5715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8" name="Straight Connector 47"/>
          <p:cNvCxnSpPr/>
          <p:nvPr/>
        </p:nvCxnSpPr>
        <p:spPr>
          <a:xfrm flipV="1">
            <a:off x="6781800" y="3543300"/>
            <a:ext cx="762000" cy="762000"/>
          </a:xfrm>
          <a:prstGeom prst="line">
            <a:avLst/>
          </a:prstGeom>
        </p:spPr>
        <p:style>
          <a:lnRef idx="3">
            <a:schemeClr val="accent4"/>
          </a:lnRef>
          <a:fillRef idx="0">
            <a:schemeClr val="accent4"/>
          </a:fillRef>
          <a:effectRef idx="2">
            <a:schemeClr val="accent4"/>
          </a:effectRef>
          <a:fontRef idx="minor">
            <a:schemeClr val="tx1"/>
          </a:fontRef>
        </p:style>
      </p:cxnSp>
      <p:cxnSp>
        <p:nvCxnSpPr>
          <p:cNvPr id="43" name="Straight Connector 42"/>
          <p:cNvCxnSpPr>
            <a:stCxn id="28" idx="3"/>
          </p:cNvCxnSpPr>
          <p:nvPr/>
        </p:nvCxnSpPr>
        <p:spPr>
          <a:xfrm flipV="1">
            <a:off x="4800600" y="4991100"/>
            <a:ext cx="838200" cy="209550"/>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a:endCxn id="34" idx="3"/>
          </p:cNvCxnSpPr>
          <p:nvPr/>
        </p:nvCxnSpPr>
        <p:spPr>
          <a:xfrm flipH="1" flipV="1">
            <a:off x="2590800" y="4400550"/>
            <a:ext cx="1143000" cy="742950"/>
          </a:xfrm>
          <a:prstGeom prst="line">
            <a:avLst/>
          </a:prstGeom>
        </p:spPr>
        <p:style>
          <a:lnRef idx="3">
            <a:schemeClr val="accent4"/>
          </a:lnRef>
          <a:fillRef idx="0">
            <a:schemeClr val="accent4"/>
          </a:fillRef>
          <a:effectRef idx="2">
            <a:schemeClr val="accent4"/>
          </a:effectRef>
          <a:fontRef idx="minor">
            <a:schemeClr val="tx1"/>
          </a:fontRef>
        </p:style>
      </p:cxnSp>
      <p:cxnSp>
        <p:nvCxnSpPr>
          <p:cNvPr id="37" name="Straight Connector 36"/>
          <p:cNvCxnSpPr>
            <a:endCxn id="33" idx="3"/>
          </p:cNvCxnSpPr>
          <p:nvPr/>
        </p:nvCxnSpPr>
        <p:spPr>
          <a:xfrm flipH="1" flipV="1">
            <a:off x="2743200" y="5010150"/>
            <a:ext cx="685800" cy="133350"/>
          </a:xfrm>
          <a:prstGeom prst="line">
            <a:avLst/>
          </a:prstGeom>
        </p:spPr>
        <p:style>
          <a:lnRef idx="3">
            <a:schemeClr val="accent4"/>
          </a:lnRef>
          <a:fillRef idx="0">
            <a:schemeClr val="accent4"/>
          </a:fillRef>
          <a:effectRef idx="2">
            <a:schemeClr val="accent4"/>
          </a:effectRef>
          <a:fontRef idx="minor">
            <a:schemeClr val="tx1"/>
          </a:fontRef>
        </p:style>
      </p:cxnSp>
      <p:cxnSp>
        <p:nvCxnSpPr>
          <p:cNvPr id="40" name="Straight Connector 39"/>
          <p:cNvCxnSpPr>
            <a:endCxn id="32" idx="3"/>
          </p:cNvCxnSpPr>
          <p:nvPr/>
        </p:nvCxnSpPr>
        <p:spPr>
          <a:xfrm flipH="1">
            <a:off x="2743200" y="5219700"/>
            <a:ext cx="838200" cy="32385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p:cNvCxnSpPr>
            <a:endCxn id="7" idx="2"/>
          </p:cNvCxnSpPr>
          <p:nvPr/>
        </p:nvCxnSpPr>
        <p:spPr>
          <a:xfrm flipV="1">
            <a:off x="4648200" y="2133600"/>
            <a:ext cx="419100" cy="647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a:endCxn id="13" idx="2"/>
          </p:cNvCxnSpPr>
          <p:nvPr/>
        </p:nvCxnSpPr>
        <p:spPr>
          <a:xfrm flipV="1">
            <a:off x="4343400" y="1638300"/>
            <a:ext cx="76200" cy="11430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endCxn id="18" idx="1"/>
          </p:cNvCxnSpPr>
          <p:nvPr/>
        </p:nvCxnSpPr>
        <p:spPr>
          <a:xfrm flipV="1">
            <a:off x="4876800" y="2228850"/>
            <a:ext cx="685800" cy="552450"/>
          </a:xfrm>
          <a:prstGeom prst="line">
            <a:avLst/>
          </a:prstGeom>
        </p:spPr>
        <p:style>
          <a:lnRef idx="3">
            <a:schemeClr val="accent2"/>
          </a:lnRef>
          <a:fillRef idx="0">
            <a:schemeClr val="accent2"/>
          </a:fillRef>
          <a:effectRef idx="2">
            <a:schemeClr val="accent2"/>
          </a:effectRef>
          <a:fontRef idx="minor">
            <a:schemeClr val="tx1"/>
          </a:fontRef>
        </p:style>
      </p:cxnSp>
      <p:sp>
        <p:nvSpPr>
          <p:cNvPr id="8" name="Rounded Rectangle 7"/>
          <p:cNvSpPr/>
          <p:nvPr/>
        </p:nvSpPr>
        <p:spPr>
          <a:xfrm>
            <a:off x="838200" y="1409700"/>
            <a:ext cx="2743200" cy="1600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7" name="Rounded Rectangle 6"/>
          <p:cNvSpPr/>
          <p:nvPr/>
        </p:nvSpPr>
        <p:spPr>
          <a:xfrm>
            <a:off x="4648200" y="1714500"/>
            <a:ext cx="8382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LRC</a:t>
            </a:r>
            <a:endParaRPr lang="en-US" sz="2400" dirty="0"/>
          </a:p>
        </p:txBody>
      </p:sp>
      <p:sp>
        <p:nvSpPr>
          <p:cNvPr id="13" name="Rounded Rectangle 12"/>
          <p:cNvSpPr/>
          <p:nvPr/>
        </p:nvSpPr>
        <p:spPr>
          <a:xfrm>
            <a:off x="3733800" y="1333500"/>
            <a:ext cx="1371600" cy="304800"/>
          </a:xfrm>
          <a:prstGeom prst="roundRect">
            <a:avLst/>
          </a:prstGeom>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r>
              <a:rPr lang="en-GB" dirty="0" smtClean="0"/>
              <a:t>Simple Parity</a:t>
            </a:r>
            <a:endParaRPr lang="en-US" dirty="0"/>
          </a:p>
        </p:txBody>
      </p:sp>
      <p:sp>
        <p:nvSpPr>
          <p:cNvPr id="18" name="Rounded Rectangle 17"/>
          <p:cNvSpPr/>
          <p:nvPr/>
        </p:nvSpPr>
        <p:spPr>
          <a:xfrm>
            <a:off x="5562600" y="2019300"/>
            <a:ext cx="914400" cy="41910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400" dirty="0" smtClean="0"/>
              <a:t>CRC</a:t>
            </a:r>
            <a:endParaRPr lang="en-US" sz="2400" dirty="0"/>
          </a:p>
        </p:txBody>
      </p:sp>
      <p:sp>
        <p:nvSpPr>
          <p:cNvPr id="28" name="Rounded Rectangle 27"/>
          <p:cNvSpPr/>
          <p:nvPr/>
        </p:nvSpPr>
        <p:spPr>
          <a:xfrm>
            <a:off x="2971800" y="4914900"/>
            <a:ext cx="18288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Retransmit</a:t>
            </a:r>
            <a:endParaRPr lang="en-US" sz="2800" dirty="0"/>
          </a:p>
        </p:txBody>
      </p:sp>
      <p:sp>
        <p:nvSpPr>
          <p:cNvPr id="32" name="Rounded Rectangle 31"/>
          <p:cNvSpPr/>
          <p:nvPr/>
        </p:nvSpPr>
        <p:spPr>
          <a:xfrm>
            <a:off x="990600" y="5372100"/>
            <a:ext cx="17526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Go-back-N</a:t>
            </a:r>
            <a:endParaRPr lang="en-US" sz="2400" dirty="0"/>
          </a:p>
        </p:txBody>
      </p:sp>
      <p:sp>
        <p:nvSpPr>
          <p:cNvPr id="33" name="Rounded Rectangle 32"/>
          <p:cNvSpPr/>
          <p:nvPr/>
        </p:nvSpPr>
        <p:spPr>
          <a:xfrm>
            <a:off x="457200" y="48387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Sliding Window</a:t>
            </a:r>
            <a:endParaRPr lang="en-US" sz="2400" dirty="0"/>
          </a:p>
        </p:txBody>
      </p:sp>
      <p:sp>
        <p:nvSpPr>
          <p:cNvPr id="34" name="Rounded Rectangle 33"/>
          <p:cNvSpPr/>
          <p:nvPr/>
        </p:nvSpPr>
        <p:spPr>
          <a:xfrm>
            <a:off x="609600" y="4229100"/>
            <a:ext cx="19812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Stop and Wait</a:t>
            </a:r>
            <a:endParaRPr lang="en-US" sz="2400" dirty="0"/>
          </a:p>
        </p:txBody>
      </p:sp>
      <p:sp>
        <p:nvSpPr>
          <p:cNvPr id="46" name="Rounded Rectangle 45"/>
          <p:cNvSpPr/>
          <p:nvPr/>
        </p:nvSpPr>
        <p:spPr>
          <a:xfrm>
            <a:off x="6934200" y="2400300"/>
            <a:ext cx="1828800" cy="1295400"/>
          </a:xfrm>
          <a:prstGeom prst="roundRect">
            <a:avLst/>
          </a:prstGeom>
        </p:spPr>
        <p:style>
          <a:lnRef idx="3">
            <a:schemeClr val="lt1"/>
          </a:lnRef>
          <a:fillRef idx="1">
            <a:schemeClr val="accent4"/>
          </a:fillRef>
          <a:effectRef idx="1">
            <a:schemeClr val="accent4"/>
          </a:effectRef>
          <a:fontRef idx="minor">
            <a:schemeClr val="lt1"/>
          </a:fontRef>
        </p:style>
        <p:txBody>
          <a:bodyPr lIns="0" tIns="0" rIns="0" bIns="0" rtlCol="0" anchor="ctr"/>
          <a:lstStyle/>
          <a:p>
            <a:pPr algn="ctr"/>
            <a:r>
              <a:rPr lang="en-GB" sz="2800" dirty="0" smtClean="0"/>
              <a:t>Forward Error Correction</a:t>
            </a:r>
            <a:endParaRPr lang="en-US" sz="2800" dirty="0"/>
          </a:p>
        </p:txBody>
      </p:sp>
      <p:sp>
        <p:nvSpPr>
          <p:cNvPr id="58" name="Rounded Rectangle 57"/>
          <p:cNvSpPr/>
          <p:nvPr/>
        </p:nvSpPr>
        <p:spPr>
          <a:xfrm>
            <a:off x="7162800" y="1333500"/>
            <a:ext cx="1676400" cy="723900"/>
          </a:xfrm>
          <a:prstGeom prst="roundRect">
            <a:avLst>
              <a:gd name="adj" fmla="val 5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400" dirty="0" smtClean="0"/>
              <a:t>Hamming Distance</a:t>
            </a:r>
            <a:endParaRPr lang="en-US" sz="2400" dirty="0"/>
          </a:p>
        </p:txBody>
      </p:sp>
      <p:sp>
        <p:nvSpPr>
          <p:cNvPr id="62" name="Rounded Rectangle 61"/>
          <p:cNvSpPr/>
          <p:nvPr/>
        </p:nvSpPr>
        <p:spPr>
          <a:xfrm>
            <a:off x="685800" y="5829300"/>
            <a:ext cx="2286000" cy="3429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400" dirty="0" smtClean="0"/>
              <a:t>Selective Reject</a:t>
            </a:r>
            <a:endParaRPr lang="en-US" sz="2400" dirty="0"/>
          </a:p>
        </p:txBody>
      </p:sp>
      <p:sp>
        <p:nvSpPr>
          <p:cNvPr id="72" name="Rounded Rectangle 71"/>
          <p:cNvSpPr/>
          <p:nvPr/>
        </p:nvSpPr>
        <p:spPr>
          <a:xfrm>
            <a:off x="6629400" y="5867400"/>
            <a:ext cx="2133600" cy="571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2800" dirty="0" smtClean="0"/>
              <a:t>Do nothing</a:t>
            </a:r>
            <a:endParaRPr 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 y="717384"/>
            <a:ext cx="3721100" cy="3780909"/>
          </a:xfrm>
          <a:prstGeom prst="rect">
            <a:avLst/>
          </a:prstGeom>
          <a:ln w="38100" cap="sq">
            <a:noFill/>
            <a:prstDash val="solid"/>
            <a:miter lim="800000"/>
          </a:ln>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807" y="865522"/>
            <a:ext cx="3704994" cy="3782678"/>
          </a:xfrm>
          <a:prstGeom prst="rect">
            <a:avLst/>
          </a:prstGeom>
          <a:ln w="38100" cap="sq">
            <a:noFill/>
            <a:prstDash val="solid"/>
            <a:miter lim="800000"/>
          </a:ln>
          <a:effectLst/>
        </p:spPr>
      </p:pic>
      <p:sp>
        <p:nvSpPr>
          <p:cNvPr id="20" name="Freeform 19"/>
          <p:cNvSpPr/>
          <p:nvPr/>
        </p:nvSpPr>
        <p:spPr>
          <a:xfrm>
            <a:off x="3349625" y="3256296"/>
            <a:ext cx="2465388" cy="500063"/>
          </a:xfrm>
          <a:custGeom>
            <a:avLst/>
            <a:gdLst>
              <a:gd name="connsiteX0" fmla="*/ 0 w 2466754"/>
              <a:gd name="connsiteY0" fmla="*/ 0 h 499736"/>
              <a:gd name="connsiteX1" fmla="*/ 159489 w 2466754"/>
              <a:gd name="connsiteY1" fmla="*/ 10633 h 499736"/>
              <a:gd name="connsiteX2" fmla="*/ 223284 w 2466754"/>
              <a:gd name="connsiteY2" fmla="*/ 42531 h 499736"/>
              <a:gd name="connsiteX3" fmla="*/ 287080 w 2466754"/>
              <a:gd name="connsiteY3" fmla="*/ 63796 h 499736"/>
              <a:gd name="connsiteX4" fmla="*/ 467833 w 2466754"/>
              <a:gd name="connsiteY4" fmla="*/ 74428 h 499736"/>
              <a:gd name="connsiteX5" fmla="*/ 542261 w 2466754"/>
              <a:gd name="connsiteY5" fmla="*/ 106326 h 499736"/>
              <a:gd name="connsiteX6" fmla="*/ 606056 w 2466754"/>
              <a:gd name="connsiteY6" fmla="*/ 127591 h 499736"/>
              <a:gd name="connsiteX7" fmla="*/ 669852 w 2466754"/>
              <a:gd name="connsiteY7" fmla="*/ 170121 h 499736"/>
              <a:gd name="connsiteX8" fmla="*/ 1158949 w 2466754"/>
              <a:gd name="connsiteY8" fmla="*/ 191387 h 499736"/>
              <a:gd name="connsiteX9" fmla="*/ 1222745 w 2466754"/>
              <a:gd name="connsiteY9" fmla="*/ 212652 h 499736"/>
              <a:gd name="connsiteX10" fmla="*/ 1275907 w 2466754"/>
              <a:gd name="connsiteY10" fmla="*/ 255182 h 499736"/>
              <a:gd name="connsiteX11" fmla="*/ 1297173 w 2466754"/>
              <a:gd name="connsiteY11" fmla="*/ 276447 h 499736"/>
              <a:gd name="connsiteX12" fmla="*/ 1329070 w 2466754"/>
              <a:gd name="connsiteY12" fmla="*/ 287080 h 499736"/>
              <a:gd name="connsiteX13" fmla="*/ 1711842 w 2466754"/>
              <a:gd name="connsiteY13" fmla="*/ 297712 h 499736"/>
              <a:gd name="connsiteX14" fmla="*/ 1775638 w 2466754"/>
              <a:gd name="connsiteY14" fmla="*/ 329610 h 499736"/>
              <a:gd name="connsiteX15" fmla="*/ 1839433 w 2466754"/>
              <a:gd name="connsiteY15" fmla="*/ 361507 h 499736"/>
              <a:gd name="connsiteX16" fmla="*/ 1871331 w 2466754"/>
              <a:gd name="connsiteY16" fmla="*/ 382773 h 499736"/>
              <a:gd name="connsiteX17" fmla="*/ 1935126 w 2466754"/>
              <a:gd name="connsiteY17" fmla="*/ 404038 h 499736"/>
              <a:gd name="connsiteX18" fmla="*/ 1967024 w 2466754"/>
              <a:gd name="connsiteY18" fmla="*/ 425303 h 499736"/>
              <a:gd name="connsiteX19" fmla="*/ 2243470 w 2466754"/>
              <a:gd name="connsiteY19" fmla="*/ 435935 h 499736"/>
              <a:gd name="connsiteX20" fmla="*/ 2307266 w 2466754"/>
              <a:gd name="connsiteY20" fmla="*/ 467833 h 499736"/>
              <a:gd name="connsiteX21" fmla="*/ 2392326 w 2466754"/>
              <a:gd name="connsiteY21" fmla="*/ 489098 h 499736"/>
              <a:gd name="connsiteX22" fmla="*/ 2466754 w 2466754"/>
              <a:gd name="connsiteY22" fmla="*/ 499731 h 49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66754" h="499736">
                <a:moveTo>
                  <a:pt x="0" y="0"/>
                </a:moveTo>
                <a:cubicBezTo>
                  <a:pt x="53163" y="3544"/>
                  <a:pt x="106534" y="4749"/>
                  <a:pt x="159489" y="10633"/>
                </a:cubicBezTo>
                <a:cubicBezTo>
                  <a:pt x="198267" y="14942"/>
                  <a:pt x="188039" y="26867"/>
                  <a:pt x="223284" y="42531"/>
                </a:cubicBezTo>
                <a:cubicBezTo>
                  <a:pt x="243768" y="51635"/>
                  <a:pt x="264703" y="62480"/>
                  <a:pt x="287080" y="63796"/>
                </a:cubicBezTo>
                <a:lnTo>
                  <a:pt x="467833" y="74428"/>
                </a:lnTo>
                <a:cubicBezTo>
                  <a:pt x="580340" y="102556"/>
                  <a:pt x="447852" y="64367"/>
                  <a:pt x="542261" y="106326"/>
                </a:cubicBezTo>
                <a:cubicBezTo>
                  <a:pt x="562744" y="115430"/>
                  <a:pt x="606056" y="127591"/>
                  <a:pt x="606056" y="127591"/>
                </a:cubicBezTo>
                <a:cubicBezTo>
                  <a:pt x="627321" y="141768"/>
                  <a:pt x="644791" y="165108"/>
                  <a:pt x="669852" y="170121"/>
                </a:cubicBezTo>
                <a:cubicBezTo>
                  <a:pt x="865546" y="209262"/>
                  <a:pt x="704948" y="180313"/>
                  <a:pt x="1158949" y="191387"/>
                </a:cubicBezTo>
                <a:cubicBezTo>
                  <a:pt x="1180214" y="198475"/>
                  <a:pt x="1210311" y="194001"/>
                  <a:pt x="1222745" y="212652"/>
                </a:cubicBezTo>
                <a:cubicBezTo>
                  <a:pt x="1250227" y="253874"/>
                  <a:pt x="1231887" y="240508"/>
                  <a:pt x="1275907" y="255182"/>
                </a:cubicBezTo>
                <a:cubicBezTo>
                  <a:pt x="1282996" y="262270"/>
                  <a:pt x="1288577" y="271289"/>
                  <a:pt x="1297173" y="276447"/>
                </a:cubicBezTo>
                <a:cubicBezTo>
                  <a:pt x="1306783" y="282213"/>
                  <a:pt x="1317877" y="286506"/>
                  <a:pt x="1329070" y="287080"/>
                </a:cubicBezTo>
                <a:cubicBezTo>
                  <a:pt x="1456542" y="293617"/>
                  <a:pt x="1584251" y="294168"/>
                  <a:pt x="1711842" y="297712"/>
                </a:cubicBezTo>
                <a:cubicBezTo>
                  <a:pt x="1803262" y="358657"/>
                  <a:pt x="1687592" y="285586"/>
                  <a:pt x="1775638" y="329610"/>
                </a:cubicBezTo>
                <a:cubicBezTo>
                  <a:pt x="1858076" y="370830"/>
                  <a:pt x="1759263" y="334785"/>
                  <a:pt x="1839433" y="361507"/>
                </a:cubicBezTo>
                <a:cubicBezTo>
                  <a:pt x="1850066" y="368596"/>
                  <a:pt x="1859653" y="377583"/>
                  <a:pt x="1871331" y="382773"/>
                </a:cubicBezTo>
                <a:cubicBezTo>
                  <a:pt x="1891814" y="391877"/>
                  <a:pt x="1916475" y="391604"/>
                  <a:pt x="1935126" y="404038"/>
                </a:cubicBezTo>
                <a:cubicBezTo>
                  <a:pt x="1945759" y="411126"/>
                  <a:pt x="1954313" y="423988"/>
                  <a:pt x="1967024" y="425303"/>
                </a:cubicBezTo>
                <a:cubicBezTo>
                  <a:pt x="2058751" y="434792"/>
                  <a:pt x="2151321" y="432391"/>
                  <a:pt x="2243470" y="435935"/>
                </a:cubicBezTo>
                <a:cubicBezTo>
                  <a:pt x="2323643" y="462660"/>
                  <a:pt x="2224823" y="426611"/>
                  <a:pt x="2307266" y="467833"/>
                </a:cubicBezTo>
                <a:cubicBezTo>
                  <a:pt x="2328350" y="478375"/>
                  <a:pt x="2373254" y="485630"/>
                  <a:pt x="2392326" y="489098"/>
                </a:cubicBezTo>
                <a:cubicBezTo>
                  <a:pt x="2454013" y="500314"/>
                  <a:pt x="2435484" y="499731"/>
                  <a:pt x="2466754" y="499731"/>
                </a:cubicBezTo>
              </a:path>
            </a:pathLst>
          </a:custGeom>
          <a:noFill/>
          <a:ln w="28575">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2" name="Freeform 21"/>
          <p:cNvSpPr/>
          <p:nvPr/>
        </p:nvSpPr>
        <p:spPr>
          <a:xfrm rot="17268861">
            <a:off x="805051" y="1015288"/>
            <a:ext cx="7113181" cy="4635795"/>
          </a:xfrm>
          <a:custGeom>
            <a:avLst/>
            <a:gdLst>
              <a:gd name="connsiteX0" fmla="*/ 0 w 7113181"/>
              <a:gd name="connsiteY0" fmla="*/ 0 h 4635795"/>
              <a:gd name="connsiteX1" fmla="*/ 3285460 w 7113181"/>
              <a:gd name="connsiteY1" fmla="*/ 1467293 h 4635795"/>
              <a:gd name="connsiteX2" fmla="*/ 7113181 w 7113181"/>
              <a:gd name="connsiteY2" fmla="*/ 4635795 h 4635795"/>
            </a:gdLst>
            <a:ahLst/>
            <a:cxnLst>
              <a:cxn ang="0">
                <a:pos x="connsiteX0" y="connsiteY0"/>
              </a:cxn>
              <a:cxn ang="0">
                <a:pos x="connsiteX1" y="connsiteY1"/>
              </a:cxn>
              <a:cxn ang="0">
                <a:pos x="connsiteX2" y="connsiteY2"/>
              </a:cxn>
            </a:cxnLst>
            <a:rect l="l" t="t" r="r" b="b"/>
            <a:pathLst>
              <a:path w="7113181" h="4635795">
                <a:moveTo>
                  <a:pt x="0" y="0"/>
                </a:moveTo>
                <a:cubicBezTo>
                  <a:pt x="1049965" y="347330"/>
                  <a:pt x="2099930" y="694661"/>
                  <a:pt x="3285460" y="1467293"/>
                </a:cubicBezTo>
                <a:cubicBezTo>
                  <a:pt x="4470990" y="2239926"/>
                  <a:pt x="5792085" y="3437860"/>
                  <a:pt x="7113181" y="4635795"/>
                </a:cubicBezTo>
              </a:path>
            </a:pathLst>
          </a:custGeom>
          <a:ln w="1778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3" name="Picture 18" descr="C:\Documents and Settings\George\Local Settings\Temporary Internet Files\Content.IE5\6X4WV393\MC90043806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8300" y="3075322"/>
            <a:ext cx="868362"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Freeform 18"/>
          <p:cNvSpPr/>
          <p:nvPr/>
        </p:nvSpPr>
        <p:spPr>
          <a:xfrm>
            <a:off x="659219" y="829340"/>
            <a:ext cx="7113181" cy="4635795"/>
          </a:xfrm>
          <a:custGeom>
            <a:avLst/>
            <a:gdLst>
              <a:gd name="connsiteX0" fmla="*/ 0 w 7113181"/>
              <a:gd name="connsiteY0" fmla="*/ 0 h 4635795"/>
              <a:gd name="connsiteX1" fmla="*/ 3285460 w 7113181"/>
              <a:gd name="connsiteY1" fmla="*/ 1467293 h 4635795"/>
              <a:gd name="connsiteX2" fmla="*/ 7113181 w 7113181"/>
              <a:gd name="connsiteY2" fmla="*/ 4635795 h 4635795"/>
            </a:gdLst>
            <a:ahLst/>
            <a:cxnLst>
              <a:cxn ang="0">
                <a:pos x="connsiteX0" y="connsiteY0"/>
              </a:cxn>
              <a:cxn ang="0">
                <a:pos x="connsiteX1" y="connsiteY1"/>
              </a:cxn>
              <a:cxn ang="0">
                <a:pos x="connsiteX2" y="connsiteY2"/>
              </a:cxn>
            </a:cxnLst>
            <a:rect l="l" t="t" r="r" b="b"/>
            <a:pathLst>
              <a:path w="7113181" h="4635795">
                <a:moveTo>
                  <a:pt x="0" y="0"/>
                </a:moveTo>
                <a:cubicBezTo>
                  <a:pt x="1049965" y="347330"/>
                  <a:pt x="2099930" y="694661"/>
                  <a:pt x="3285460" y="1467293"/>
                </a:cubicBezTo>
                <a:cubicBezTo>
                  <a:pt x="4470990" y="2239926"/>
                  <a:pt x="5792085" y="3437860"/>
                  <a:pt x="7113181" y="4635795"/>
                </a:cubicBezTo>
              </a:path>
            </a:pathLst>
          </a:custGeom>
          <a:ln w="1778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9144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en-GB" smtClean="0"/>
              <a:t>Types of errors</a:t>
            </a:r>
          </a:p>
        </p:txBody>
      </p:sp>
      <p:sp>
        <p:nvSpPr>
          <p:cNvPr id="5" name="Rectangle 4"/>
          <p:cNvSpPr/>
          <p:nvPr/>
        </p:nvSpPr>
        <p:spPr>
          <a:xfrm>
            <a:off x="3352800" y="2033959"/>
            <a:ext cx="2742498" cy="457083"/>
          </a:xfrm>
          <a:prstGeom prst="rect">
            <a:avLst/>
          </a:prstGeom>
          <a:noFill/>
        </p:spPr>
        <p:txBody>
          <a:bodyPr wrap="none">
            <a:prstTxWarp prst="textCurveDown">
              <a:avLst>
                <a:gd name="adj" fmla="val 32020"/>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a:t>
            </a:r>
          </a:p>
        </p:txBody>
      </p:sp>
      <p:sp>
        <p:nvSpPr>
          <p:cNvPr id="7" name="Rectangle 6"/>
          <p:cNvSpPr/>
          <p:nvPr/>
        </p:nvSpPr>
        <p:spPr>
          <a:xfrm rot="215380">
            <a:off x="4304101" y="2599496"/>
            <a:ext cx="301125" cy="50188"/>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8" name="Rectangle 7"/>
          <p:cNvSpPr/>
          <p:nvPr/>
        </p:nvSpPr>
        <p:spPr>
          <a:xfrm>
            <a:off x="457200" y="2133600"/>
            <a:ext cx="2286000" cy="381000"/>
          </a:xfrm>
          <a:prstGeom prst="rect">
            <a:avLst/>
          </a:prstGeom>
          <a:noFill/>
        </p:spPr>
        <p:txBody>
          <a:bodyPr wrap="none">
            <a:prstTxWarp prst="textCurveDown">
              <a:avLst>
                <a:gd name="adj" fmla="val 32023"/>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…0111001…</a:t>
            </a:r>
          </a:p>
        </p:txBody>
      </p:sp>
      <p:sp>
        <p:nvSpPr>
          <p:cNvPr id="16390" name="Rectangle 3"/>
          <p:cNvSpPr txBox="1">
            <a:spLocks noChangeArrowheads="1"/>
          </p:cNvSpPr>
          <p:nvPr/>
        </p:nvSpPr>
        <p:spPr bwMode="auto">
          <a:xfrm>
            <a:off x="6553200" y="1981200"/>
            <a:ext cx="182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Single-bit error</a:t>
            </a:r>
          </a:p>
        </p:txBody>
      </p:sp>
      <p:sp>
        <p:nvSpPr>
          <p:cNvPr id="16391" name="Rectangle 3"/>
          <p:cNvSpPr txBox="1">
            <a:spLocks noChangeArrowheads="1"/>
          </p:cNvSpPr>
          <p:nvPr/>
        </p:nvSpPr>
        <p:spPr bwMode="auto">
          <a:xfrm>
            <a:off x="990600" y="135255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Sent</a:t>
            </a:r>
          </a:p>
        </p:txBody>
      </p:sp>
      <p:sp>
        <p:nvSpPr>
          <p:cNvPr id="16392" name="Rectangle 3"/>
          <p:cNvSpPr txBox="1">
            <a:spLocks noChangeArrowheads="1"/>
          </p:cNvSpPr>
          <p:nvPr/>
        </p:nvSpPr>
        <p:spPr bwMode="auto">
          <a:xfrm>
            <a:off x="3962400" y="14287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Received</a:t>
            </a:r>
          </a:p>
        </p:txBody>
      </p:sp>
      <p:sp>
        <p:nvSpPr>
          <p:cNvPr id="16393" name="TextBox 33"/>
          <p:cNvSpPr txBox="1">
            <a:spLocks noChangeArrowheads="1"/>
          </p:cNvSpPr>
          <p:nvPr/>
        </p:nvSpPr>
        <p:spPr bwMode="auto">
          <a:xfrm>
            <a:off x="4267200" y="3867150"/>
            <a:ext cx="3300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000">
                <a:latin typeface="Times New Roman" pitchFamily="18" charset="0"/>
                <a:cs typeface="Times New Roman" pitchFamily="18" charset="0"/>
              </a:rPr>
              <a:t>Usually caused by white noise</a:t>
            </a:r>
          </a:p>
        </p:txBody>
      </p:sp>
      <p:cxnSp>
        <p:nvCxnSpPr>
          <p:cNvPr id="18" name="Straight Connector 17"/>
          <p:cNvCxnSpPr/>
          <p:nvPr/>
        </p:nvCxnSpPr>
        <p:spPr>
          <a:xfrm flipV="1">
            <a:off x="2971800" y="1600200"/>
            <a:ext cx="0" cy="243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GB" smtClean="0"/>
              <a:t>Types of errors</a:t>
            </a:r>
          </a:p>
        </p:txBody>
      </p:sp>
      <p:sp>
        <p:nvSpPr>
          <p:cNvPr id="8" name="Rectangle 7"/>
          <p:cNvSpPr/>
          <p:nvPr/>
        </p:nvSpPr>
        <p:spPr>
          <a:xfrm>
            <a:off x="457200" y="2133600"/>
            <a:ext cx="2286000" cy="381000"/>
          </a:xfrm>
          <a:prstGeom prst="rect">
            <a:avLst/>
          </a:prstGeom>
          <a:noFill/>
        </p:spPr>
        <p:txBody>
          <a:bodyPr wrap="none">
            <a:prstTxWarp prst="textCurveDown">
              <a:avLst>
                <a:gd name="adj" fmla="val 32023"/>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…0111001…</a:t>
            </a:r>
          </a:p>
        </p:txBody>
      </p:sp>
      <p:sp>
        <p:nvSpPr>
          <p:cNvPr id="13" name="Rectangle 12"/>
          <p:cNvSpPr/>
          <p:nvPr/>
        </p:nvSpPr>
        <p:spPr>
          <a:xfrm>
            <a:off x="3352800" y="2057400"/>
            <a:ext cx="2742498" cy="457083"/>
          </a:xfrm>
          <a:prstGeom prst="rect">
            <a:avLst/>
          </a:prstGeom>
          <a:noFill/>
        </p:spPr>
        <p:txBody>
          <a:bodyPr wrap="none">
            <a:prstTxWarp prst="textCurveDown">
              <a:avLst>
                <a:gd name="adj" fmla="val 18062"/>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…01</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6600" b="1" dirty="0">
                <a:ln w="17780" cmpd="sng">
                  <a:solidFill>
                    <a:srgbClr val="FFFFFF"/>
                  </a:solidFill>
                  <a:prstDash val="solid"/>
                  <a:miter lim="800000"/>
                </a:ln>
                <a:solidFill>
                  <a:srgbClr val="FF0000"/>
                </a:solidFill>
                <a:effectLst>
                  <a:outerShdw blurRad="50800" algn="tl" rotWithShape="0">
                    <a:srgbClr val="000000"/>
                  </a:outerShdw>
                </a:effectLst>
              </a:rPr>
              <a:t>010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4" name="Rectangle 13"/>
          <p:cNvSpPr/>
          <p:nvPr/>
        </p:nvSpPr>
        <p:spPr>
          <a:xfrm rot="215380">
            <a:off x="4270109" y="2653491"/>
            <a:ext cx="1062259" cy="85406"/>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17" name="Straight Connector 16"/>
          <p:cNvCxnSpPr/>
          <p:nvPr/>
        </p:nvCxnSpPr>
        <p:spPr>
          <a:xfrm flipV="1">
            <a:off x="2971800" y="1600200"/>
            <a:ext cx="0" cy="2438400"/>
          </a:xfrm>
          <a:prstGeom prst="line">
            <a:avLst/>
          </a:prstGeom>
        </p:spPr>
        <p:style>
          <a:lnRef idx="1">
            <a:schemeClr val="accent1"/>
          </a:lnRef>
          <a:fillRef idx="0">
            <a:schemeClr val="accent1"/>
          </a:fillRef>
          <a:effectRef idx="0">
            <a:schemeClr val="accent1"/>
          </a:effectRef>
          <a:fontRef idx="minor">
            <a:schemeClr val="tx1"/>
          </a:fontRef>
        </p:style>
      </p:cxnSp>
      <p:sp>
        <p:nvSpPr>
          <p:cNvPr id="17415" name="Rectangle 3"/>
          <p:cNvSpPr txBox="1">
            <a:spLocks noChangeArrowheads="1"/>
          </p:cNvSpPr>
          <p:nvPr/>
        </p:nvSpPr>
        <p:spPr bwMode="auto">
          <a:xfrm>
            <a:off x="6477000" y="2667000"/>
            <a:ext cx="18288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Burst error</a:t>
            </a:r>
          </a:p>
        </p:txBody>
      </p:sp>
      <p:sp>
        <p:nvSpPr>
          <p:cNvPr id="17416" name="Rectangle 3"/>
          <p:cNvSpPr txBox="1">
            <a:spLocks noChangeArrowheads="1"/>
          </p:cNvSpPr>
          <p:nvPr/>
        </p:nvSpPr>
        <p:spPr bwMode="auto">
          <a:xfrm>
            <a:off x="990600" y="135255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Sent</a:t>
            </a:r>
          </a:p>
        </p:txBody>
      </p:sp>
      <p:sp>
        <p:nvSpPr>
          <p:cNvPr id="17417" name="TextBox 35"/>
          <p:cNvSpPr txBox="1">
            <a:spLocks noChangeArrowheads="1"/>
          </p:cNvSpPr>
          <p:nvPr/>
        </p:nvSpPr>
        <p:spPr bwMode="auto">
          <a:xfrm>
            <a:off x="3810000" y="3962400"/>
            <a:ext cx="480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000" dirty="0">
                <a:latin typeface="Times New Roman" pitchFamily="18" charset="0"/>
                <a:cs typeface="Times New Roman" pitchFamily="18" charset="0"/>
              </a:rPr>
              <a:t>Usually caused by impulse noise</a:t>
            </a:r>
          </a:p>
        </p:txBody>
      </p:sp>
      <p:sp>
        <p:nvSpPr>
          <p:cNvPr id="15" name="Rectangle 14"/>
          <p:cNvSpPr/>
          <p:nvPr/>
        </p:nvSpPr>
        <p:spPr>
          <a:xfrm>
            <a:off x="3352800" y="3124200"/>
            <a:ext cx="2742498" cy="457083"/>
          </a:xfrm>
          <a:prstGeom prst="rect">
            <a:avLst/>
          </a:prstGeom>
          <a:noFill/>
        </p:spPr>
        <p:txBody>
          <a:bodyPr wrap="none">
            <a:prstTxWarp prst="textCurveDown">
              <a:avLst>
                <a:gd name="adj" fmla="val 18062"/>
              </a:avLst>
            </a:prstTxWarp>
            <a:spAutoFit/>
          </a:bodyPr>
          <a:lstStyle/>
          <a:p>
            <a:pPr algn="ctr">
              <a:defRPr/>
            </a:pP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r>
              <a:rPr lang="en-US" sz="7200" b="1" dirty="0">
                <a:ln w="17780" cmpd="sng">
                  <a:solidFill>
                    <a:srgbClr val="FFFFFF"/>
                  </a:solidFill>
                  <a:prstDash val="solid"/>
                  <a:miter lim="800000"/>
                </a:ln>
                <a:solidFill>
                  <a:srgbClr val="FF0000"/>
                </a:solidFill>
                <a:effectLst>
                  <a:outerShdw blurRad="50800" algn="tl" rotWithShape="0">
                    <a:srgbClr val="000000"/>
                  </a:outerShdw>
                </a:effectLst>
              </a:rPr>
              <a:t>00</a:t>
            </a:r>
            <a:r>
              <a:rPr lang="en-US" sz="66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0</a:t>
            </a:r>
            <a:r>
              <a:rPr lang="en-US" sz="6600" b="1" dirty="0">
                <a:ln w="17780" cmpd="sng">
                  <a:solidFill>
                    <a:srgbClr val="FFFFFF"/>
                  </a:solidFill>
                  <a:prstDash val="solid"/>
                  <a:miter lim="800000"/>
                </a:ln>
                <a:solidFill>
                  <a:srgbClr val="FF0000"/>
                </a:solidFill>
                <a:effectLst>
                  <a:outerShdw blurRad="50800" algn="tl" rotWithShape="0">
                    <a:srgbClr val="000000"/>
                  </a:outerShdw>
                </a:effectLst>
              </a:rPr>
              <a:t>0</a:t>
            </a: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a:t>
            </a:r>
          </a:p>
        </p:txBody>
      </p:sp>
      <p:sp>
        <p:nvSpPr>
          <p:cNvPr id="16" name="Rectangle 15"/>
          <p:cNvSpPr/>
          <p:nvPr/>
        </p:nvSpPr>
        <p:spPr>
          <a:xfrm rot="215380">
            <a:off x="4040382" y="3715643"/>
            <a:ext cx="1373679" cy="80301"/>
          </a:xfrm>
          <a:prstGeom prst="rect">
            <a:avLst/>
          </a:prstGeom>
          <a:noFill/>
        </p:spPr>
        <p:txBody>
          <a:bodyPr wrap="none">
            <a:prstTxWarp prst="textCurveDown">
              <a:avLst/>
            </a:prstTxWarp>
            <a:spAutoFit/>
          </a:bodyPr>
          <a:lstStyle/>
          <a:p>
            <a:pPr algn="ctr">
              <a:defRPr/>
            </a:pPr>
            <a:r>
              <a:rPr lang="en-US" sz="8000" b="1" dirty="0">
                <a:ln w="17780" cmpd="sng">
                  <a:solidFill>
                    <a:srgbClr val="FFFFFF"/>
                  </a:solidFill>
                  <a:prstDash val="solid"/>
                  <a:miter lim="800000"/>
                </a:ln>
                <a:solidFill>
                  <a:srgbClr val="FF0000"/>
                </a:solidFill>
                <a:effectLst>
                  <a:outerShdw blurRad="50800" algn="tl" rotWithShape="0">
                    <a:srgbClr val="000000"/>
                  </a:outerShdw>
                </a:effectLst>
              </a:rPr>
              <a:t>__</a:t>
            </a: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7420" name="Rectangle 3"/>
          <p:cNvSpPr txBox="1">
            <a:spLocks noChangeArrowheads="1"/>
          </p:cNvSpPr>
          <p:nvPr/>
        </p:nvSpPr>
        <p:spPr bwMode="auto">
          <a:xfrm>
            <a:off x="3962400" y="142875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ts val="600"/>
              </a:spcBef>
              <a:buClr>
                <a:schemeClr val="accent1"/>
              </a:buClr>
              <a:buSzPct val="76000"/>
              <a:buFont typeface="Wingdings 3" pitchFamily="18" charset="2"/>
              <a:buNone/>
            </a:pPr>
            <a:r>
              <a:rPr lang="en-GB" sz="2600">
                <a:latin typeface="Times New Roman" pitchFamily="18" charset="0"/>
                <a:cs typeface="Times New Roman" pitchFamily="18" charset="0"/>
              </a:rPr>
              <a:t>Received</a:t>
            </a:r>
          </a:p>
        </p:txBody>
      </p:sp>
      <p:sp>
        <p:nvSpPr>
          <p:cNvPr id="19" name="TextBox 35"/>
          <p:cNvSpPr txBox="1">
            <a:spLocks noChangeArrowheads="1"/>
          </p:cNvSpPr>
          <p:nvPr/>
        </p:nvSpPr>
        <p:spPr bwMode="auto">
          <a:xfrm>
            <a:off x="304800" y="4473714"/>
            <a:ext cx="7620000" cy="70788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pPr>
              <a:defRPr/>
            </a:pPr>
            <a:r>
              <a:rPr lang="en-GB" sz="2000" b="1" dirty="0">
                <a:latin typeface="Times New Roman" pitchFamily="18" charset="0"/>
                <a:cs typeface="Times New Roman" pitchFamily="18" charset="0"/>
              </a:rPr>
              <a:t>Example:</a:t>
            </a:r>
            <a:r>
              <a:rPr lang="en-GB" sz="2000" dirty="0">
                <a:latin typeface="Times New Roman" pitchFamily="18" charset="0"/>
                <a:cs typeface="Times New Roman" pitchFamily="18" charset="0"/>
              </a:rPr>
              <a:t> An impulse noise event lasts </a:t>
            </a:r>
            <a:r>
              <a:rPr lang="en-GB" sz="2000" dirty="0" smtClean="0">
                <a:latin typeface="Times New Roman" pitchFamily="18" charset="0"/>
                <a:cs typeface="Times New Roman" pitchFamily="18" charset="0"/>
              </a:rPr>
              <a:t>1 </a:t>
            </a:r>
            <a:r>
              <a:rPr lang="en-GB" sz="2000" dirty="0" err="1">
                <a:latin typeface="Times New Roman" pitchFamily="18" charset="0"/>
                <a:cs typeface="Times New Roman" pitchFamily="18" charset="0"/>
              </a:rPr>
              <a:t>ms.</a:t>
            </a:r>
            <a:r>
              <a:rPr lang="en-GB" sz="2000" dirty="0">
                <a:latin typeface="Times New Roman" pitchFamily="18" charset="0"/>
                <a:cs typeface="Times New Roman" pitchFamily="18" charset="0"/>
              </a:rPr>
              <a:t> </a:t>
            </a:r>
            <a:r>
              <a:rPr lang="en-GB" sz="2000" dirty="0" smtClean="0">
                <a:latin typeface="Times New Roman" pitchFamily="18" charset="0"/>
                <a:cs typeface="Times New Roman" pitchFamily="18" charset="0"/>
              </a:rPr>
              <a:t>How many bits of the message may be affected? Assume a line of (1) 100 Kbps, (2) 10 Mbps</a:t>
            </a:r>
            <a:endParaRPr lang="en-GB" sz="2000" dirty="0">
              <a:latin typeface="Times New Roman" pitchFamily="18" charset="0"/>
              <a:cs typeface="Times New Roman" pitchFamily="18" charset="0"/>
            </a:endParaRPr>
          </a:p>
        </p:txBody>
      </p:sp>
      <p:sp>
        <p:nvSpPr>
          <p:cNvPr id="21" name="TextBox 35"/>
          <p:cNvSpPr txBox="1">
            <a:spLocks noChangeArrowheads="1"/>
          </p:cNvSpPr>
          <p:nvPr/>
        </p:nvSpPr>
        <p:spPr bwMode="auto">
          <a:xfrm>
            <a:off x="457200" y="5848350"/>
            <a:ext cx="373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000">
                <a:latin typeface="Times New Roman" pitchFamily="18" charset="0"/>
                <a:cs typeface="Times New Roman" pitchFamily="18" charset="0"/>
              </a:rPr>
              <a:t>At 10 Mbps, the burst error is:</a:t>
            </a:r>
          </a:p>
        </p:txBody>
      </p:sp>
      <p:graphicFrame>
        <p:nvGraphicFramePr>
          <p:cNvPr id="22" name="Object 2"/>
          <p:cNvGraphicFramePr>
            <a:graphicFrameLocks noChangeAspect="1"/>
          </p:cNvGraphicFramePr>
          <p:nvPr/>
        </p:nvGraphicFramePr>
        <p:xfrm>
          <a:off x="3962400" y="5821363"/>
          <a:ext cx="2819400" cy="579437"/>
        </p:xfrm>
        <a:graphic>
          <a:graphicData uri="http://schemas.openxmlformats.org/presentationml/2006/ole">
            <mc:AlternateContent xmlns:mc="http://schemas.openxmlformats.org/markup-compatibility/2006">
              <mc:Choice xmlns:v="urn:schemas-microsoft-com:vml" Requires="v">
                <p:oleObj spid="_x0000_s17524" name="Equation" r:id="rId4" imgW="1916868" imgH="393529" progId="Equation.3">
                  <p:embed/>
                </p:oleObj>
              </mc:Choice>
              <mc:Fallback>
                <p:oleObj name="Equation" r:id="rId4" imgW="1916868" imgH="393529" progId="Equation.3">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5821363"/>
                        <a:ext cx="2819400"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35"/>
          <p:cNvSpPr txBox="1">
            <a:spLocks noChangeArrowheads="1"/>
          </p:cNvSpPr>
          <p:nvPr/>
        </p:nvSpPr>
        <p:spPr bwMode="auto">
          <a:xfrm>
            <a:off x="381000" y="5287962"/>
            <a:ext cx="373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2000" dirty="0">
                <a:latin typeface="Times New Roman" pitchFamily="18" charset="0"/>
                <a:cs typeface="Times New Roman" pitchFamily="18" charset="0"/>
              </a:rPr>
              <a:t>At 100 Kbps, the burst error is:</a:t>
            </a:r>
          </a:p>
        </p:txBody>
      </p:sp>
      <p:graphicFrame>
        <p:nvGraphicFramePr>
          <p:cNvPr id="24" name="Object 2"/>
          <p:cNvGraphicFramePr>
            <a:graphicFrameLocks noChangeAspect="1"/>
          </p:cNvGraphicFramePr>
          <p:nvPr>
            <p:extLst>
              <p:ext uri="{D42A27DB-BD31-4B8C-83A1-F6EECF244321}">
                <p14:modId xmlns:p14="http://schemas.microsoft.com/office/powerpoint/2010/main" val="1995998601"/>
              </p:ext>
            </p:extLst>
          </p:nvPr>
        </p:nvGraphicFramePr>
        <p:xfrm>
          <a:off x="3970338" y="5211762"/>
          <a:ext cx="2649537" cy="579438"/>
        </p:xfrm>
        <a:graphic>
          <a:graphicData uri="http://schemas.openxmlformats.org/presentationml/2006/ole">
            <mc:AlternateContent xmlns:mc="http://schemas.openxmlformats.org/markup-compatibility/2006">
              <mc:Choice xmlns:v="urn:schemas-microsoft-com:vml" Requires="v">
                <p:oleObj spid="_x0000_s17525" name="Equation" r:id="rId6" imgW="1803400" imgH="393700" progId="Equation.3">
                  <p:embed/>
                </p:oleObj>
              </mc:Choice>
              <mc:Fallback>
                <p:oleObj name="Equation" r:id="rId6" imgW="1803400" imgH="393700" progId="Equation.3">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0338" y="5211762"/>
                        <a:ext cx="2649537" cy="57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p:cNvSpPr/>
          <p:nvPr/>
        </p:nvSpPr>
        <p:spPr>
          <a:xfrm>
            <a:off x="3362325" y="2722896"/>
            <a:ext cx="2465388" cy="500063"/>
          </a:xfrm>
          <a:custGeom>
            <a:avLst/>
            <a:gdLst>
              <a:gd name="connsiteX0" fmla="*/ 0 w 2466754"/>
              <a:gd name="connsiteY0" fmla="*/ 0 h 499736"/>
              <a:gd name="connsiteX1" fmla="*/ 159489 w 2466754"/>
              <a:gd name="connsiteY1" fmla="*/ 10633 h 499736"/>
              <a:gd name="connsiteX2" fmla="*/ 223284 w 2466754"/>
              <a:gd name="connsiteY2" fmla="*/ 42531 h 499736"/>
              <a:gd name="connsiteX3" fmla="*/ 287080 w 2466754"/>
              <a:gd name="connsiteY3" fmla="*/ 63796 h 499736"/>
              <a:gd name="connsiteX4" fmla="*/ 467833 w 2466754"/>
              <a:gd name="connsiteY4" fmla="*/ 74428 h 499736"/>
              <a:gd name="connsiteX5" fmla="*/ 542261 w 2466754"/>
              <a:gd name="connsiteY5" fmla="*/ 106326 h 499736"/>
              <a:gd name="connsiteX6" fmla="*/ 606056 w 2466754"/>
              <a:gd name="connsiteY6" fmla="*/ 127591 h 499736"/>
              <a:gd name="connsiteX7" fmla="*/ 669852 w 2466754"/>
              <a:gd name="connsiteY7" fmla="*/ 170121 h 499736"/>
              <a:gd name="connsiteX8" fmla="*/ 1158949 w 2466754"/>
              <a:gd name="connsiteY8" fmla="*/ 191387 h 499736"/>
              <a:gd name="connsiteX9" fmla="*/ 1222745 w 2466754"/>
              <a:gd name="connsiteY9" fmla="*/ 212652 h 499736"/>
              <a:gd name="connsiteX10" fmla="*/ 1275907 w 2466754"/>
              <a:gd name="connsiteY10" fmla="*/ 255182 h 499736"/>
              <a:gd name="connsiteX11" fmla="*/ 1297173 w 2466754"/>
              <a:gd name="connsiteY11" fmla="*/ 276447 h 499736"/>
              <a:gd name="connsiteX12" fmla="*/ 1329070 w 2466754"/>
              <a:gd name="connsiteY12" fmla="*/ 287080 h 499736"/>
              <a:gd name="connsiteX13" fmla="*/ 1711842 w 2466754"/>
              <a:gd name="connsiteY13" fmla="*/ 297712 h 499736"/>
              <a:gd name="connsiteX14" fmla="*/ 1775638 w 2466754"/>
              <a:gd name="connsiteY14" fmla="*/ 329610 h 499736"/>
              <a:gd name="connsiteX15" fmla="*/ 1839433 w 2466754"/>
              <a:gd name="connsiteY15" fmla="*/ 361507 h 499736"/>
              <a:gd name="connsiteX16" fmla="*/ 1871331 w 2466754"/>
              <a:gd name="connsiteY16" fmla="*/ 382773 h 499736"/>
              <a:gd name="connsiteX17" fmla="*/ 1935126 w 2466754"/>
              <a:gd name="connsiteY17" fmla="*/ 404038 h 499736"/>
              <a:gd name="connsiteX18" fmla="*/ 1967024 w 2466754"/>
              <a:gd name="connsiteY18" fmla="*/ 425303 h 499736"/>
              <a:gd name="connsiteX19" fmla="*/ 2243470 w 2466754"/>
              <a:gd name="connsiteY19" fmla="*/ 435935 h 499736"/>
              <a:gd name="connsiteX20" fmla="*/ 2307266 w 2466754"/>
              <a:gd name="connsiteY20" fmla="*/ 467833 h 499736"/>
              <a:gd name="connsiteX21" fmla="*/ 2392326 w 2466754"/>
              <a:gd name="connsiteY21" fmla="*/ 489098 h 499736"/>
              <a:gd name="connsiteX22" fmla="*/ 2466754 w 2466754"/>
              <a:gd name="connsiteY22" fmla="*/ 499731 h 49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66754" h="499736">
                <a:moveTo>
                  <a:pt x="0" y="0"/>
                </a:moveTo>
                <a:cubicBezTo>
                  <a:pt x="53163" y="3544"/>
                  <a:pt x="106534" y="4749"/>
                  <a:pt x="159489" y="10633"/>
                </a:cubicBezTo>
                <a:cubicBezTo>
                  <a:pt x="198267" y="14942"/>
                  <a:pt x="188039" y="26867"/>
                  <a:pt x="223284" y="42531"/>
                </a:cubicBezTo>
                <a:cubicBezTo>
                  <a:pt x="243768" y="51635"/>
                  <a:pt x="264703" y="62480"/>
                  <a:pt x="287080" y="63796"/>
                </a:cubicBezTo>
                <a:lnTo>
                  <a:pt x="467833" y="74428"/>
                </a:lnTo>
                <a:cubicBezTo>
                  <a:pt x="580340" y="102556"/>
                  <a:pt x="447852" y="64367"/>
                  <a:pt x="542261" y="106326"/>
                </a:cubicBezTo>
                <a:cubicBezTo>
                  <a:pt x="562744" y="115430"/>
                  <a:pt x="606056" y="127591"/>
                  <a:pt x="606056" y="127591"/>
                </a:cubicBezTo>
                <a:cubicBezTo>
                  <a:pt x="627321" y="141768"/>
                  <a:pt x="644791" y="165108"/>
                  <a:pt x="669852" y="170121"/>
                </a:cubicBezTo>
                <a:cubicBezTo>
                  <a:pt x="865546" y="209262"/>
                  <a:pt x="704948" y="180313"/>
                  <a:pt x="1158949" y="191387"/>
                </a:cubicBezTo>
                <a:cubicBezTo>
                  <a:pt x="1180214" y="198475"/>
                  <a:pt x="1210311" y="194001"/>
                  <a:pt x="1222745" y="212652"/>
                </a:cubicBezTo>
                <a:cubicBezTo>
                  <a:pt x="1250227" y="253874"/>
                  <a:pt x="1231887" y="240508"/>
                  <a:pt x="1275907" y="255182"/>
                </a:cubicBezTo>
                <a:cubicBezTo>
                  <a:pt x="1282996" y="262270"/>
                  <a:pt x="1288577" y="271289"/>
                  <a:pt x="1297173" y="276447"/>
                </a:cubicBezTo>
                <a:cubicBezTo>
                  <a:pt x="1306783" y="282213"/>
                  <a:pt x="1317877" y="286506"/>
                  <a:pt x="1329070" y="287080"/>
                </a:cubicBezTo>
                <a:cubicBezTo>
                  <a:pt x="1456542" y="293617"/>
                  <a:pt x="1584251" y="294168"/>
                  <a:pt x="1711842" y="297712"/>
                </a:cubicBezTo>
                <a:cubicBezTo>
                  <a:pt x="1803262" y="358657"/>
                  <a:pt x="1687592" y="285586"/>
                  <a:pt x="1775638" y="329610"/>
                </a:cubicBezTo>
                <a:cubicBezTo>
                  <a:pt x="1858076" y="370830"/>
                  <a:pt x="1759263" y="334785"/>
                  <a:pt x="1839433" y="361507"/>
                </a:cubicBezTo>
                <a:cubicBezTo>
                  <a:pt x="1850066" y="368596"/>
                  <a:pt x="1859653" y="377583"/>
                  <a:pt x="1871331" y="382773"/>
                </a:cubicBezTo>
                <a:cubicBezTo>
                  <a:pt x="1891814" y="391877"/>
                  <a:pt x="1916475" y="391604"/>
                  <a:pt x="1935126" y="404038"/>
                </a:cubicBezTo>
                <a:cubicBezTo>
                  <a:pt x="1945759" y="411126"/>
                  <a:pt x="1954313" y="423988"/>
                  <a:pt x="1967024" y="425303"/>
                </a:cubicBezTo>
                <a:cubicBezTo>
                  <a:pt x="2058751" y="434792"/>
                  <a:pt x="2151321" y="432391"/>
                  <a:pt x="2243470" y="435935"/>
                </a:cubicBezTo>
                <a:cubicBezTo>
                  <a:pt x="2323643" y="462660"/>
                  <a:pt x="2224823" y="426611"/>
                  <a:pt x="2307266" y="467833"/>
                </a:cubicBezTo>
                <a:cubicBezTo>
                  <a:pt x="2328350" y="478375"/>
                  <a:pt x="2373254" y="485630"/>
                  <a:pt x="2392326" y="489098"/>
                </a:cubicBezTo>
                <a:cubicBezTo>
                  <a:pt x="2454013" y="500314"/>
                  <a:pt x="2435484" y="499731"/>
                  <a:pt x="2466754" y="499731"/>
                </a:cubicBezTo>
              </a:path>
            </a:pathLst>
          </a:custGeom>
          <a:noFill/>
          <a:ln w="28575">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 y="717384"/>
            <a:ext cx="3721100" cy="3780909"/>
          </a:xfrm>
          <a:prstGeom prst="rect">
            <a:avLst/>
          </a:prstGeom>
          <a:ln w="38100" cap="sq">
            <a:noFill/>
            <a:prstDash val="solid"/>
            <a:miter lim="800000"/>
          </a:ln>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6807" y="865522"/>
            <a:ext cx="3704994" cy="3782678"/>
          </a:xfrm>
          <a:prstGeom prst="rect">
            <a:avLst/>
          </a:prstGeom>
          <a:ln w="38100" cap="sq">
            <a:noFill/>
            <a:prstDash val="solid"/>
            <a:miter lim="800000"/>
          </a:ln>
          <a:effectLst/>
        </p:spPr>
      </p:pic>
      <p:sp>
        <p:nvSpPr>
          <p:cNvPr id="26" name="Rectangle 25"/>
          <p:cNvSpPr/>
          <p:nvPr/>
        </p:nvSpPr>
        <p:spPr>
          <a:xfrm>
            <a:off x="5336807" y="5013558"/>
            <a:ext cx="3466138" cy="1383119"/>
          </a:xfrm>
          <a:prstGeom prst="rect">
            <a:avLst/>
          </a:prstGeom>
          <a:noFill/>
        </p:spPr>
        <p:txBody>
          <a:bodyPr wrap="none">
            <a:prstTxWarp prst="textCurveDown">
              <a:avLst>
                <a:gd name="adj" fmla="val 22915"/>
              </a:avLst>
            </a:prstTxWarp>
            <a:spAutoFit/>
          </a:bodyPr>
          <a:lstStyle/>
          <a:p>
            <a:pPr>
              <a:defRPr/>
            </a:pPr>
            <a:r>
              <a:rPr lang="en-US" sz="5400" b="1" dirty="0">
                <a:ln w="1905"/>
                <a:solidFill>
                  <a:schemeClr val="tx2">
                    <a:lumMod val="75000"/>
                  </a:schemeClr>
                </a:solidFill>
                <a:effectLst>
                  <a:innerShdw blurRad="69850" dist="43180" dir="5400000">
                    <a:srgbClr val="000000">
                      <a:alpha val="65000"/>
                    </a:srgbClr>
                  </a:innerShdw>
                </a:effectLst>
              </a:rPr>
              <a:t>0100100100100000011101110110000</a:t>
            </a:r>
          </a:p>
          <a:p>
            <a:pPr>
              <a:defRPr/>
            </a:pPr>
            <a:r>
              <a:rPr lang="en-US" sz="5400" b="1" dirty="0">
                <a:ln w="1905"/>
                <a:solidFill>
                  <a:schemeClr val="tx2">
                    <a:lumMod val="75000"/>
                  </a:schemeClr>
                </a:solidFill>
                <a:effectLst>
                  <a:innerShdw blurRad="69850" dist="43180" dir="5400000">
                    <a:srgbClr val="000000">
                      <a:alpha val="65000"/>
                    </a:srgbClr>
                  </a:innerShdw>
                </a:effectLst>
              </a:rPr>
              <a:t>1011011100111010000100000011000</a:t>
            </a:r>
          </a:p>
          <a:p>
            <a:pPr>
              <a:defRPr/>
            </a:pPr>
            <a:r>
              <a:rPr lang="en-US" sz="5400" b="1" dirty="0">
                <a:ln w="1905"/>
                <a:solidFill>
                  <a:schemeClr val="tx2">
                    <a:lumMod val="75000"/>
                  </a:schemeClr>
                </a:solidFill>
                <a:effectLst>
                  <a:innerShdw blurRad="69850" dist="43180" dir="5400000">
                    <a:srgbClr val="000000">
                      <a:alpha val="65000"/>
                    </a:srgbClr>
                  </a:innerShdw>
                </a:effectLst>
              </a:rPr>
              <a:t>010010000001</a:t>
            </a:r>
            <a:r>
              <a:rPr lang="en-US" sz="8800" b="1" dirty="0">
                <a:ln w="1905"/>
                <a:solidFill>
                  <a:schemeClr val="tx2">
                    <a:lumMod val="75000"/>
                  </a:schemeClr>
                </a:solidFill>
                <a:effectLst>
                  <a:innerShdw blurRad="69850" dist="43180" dir="5400000">
                    <a:srgbClr val="000000">
                      <a:alpha val="65000"/>
                    </a:srgbClr>
                  </a:innerShdw>
                </a:effectLst>
              </a:rPr>
              <a:t>1</a:t>
            </a:r>
            <a:r>
              <a:rPr lang="en-US" sz="5400" b="1" dirty="0">
                <a:ln w="1905"/>
                <a:solidFill>
                  <a:schemeClr val="tx2">
                    <a:lumMod val="75000"/>
                  </a:schemeClr>
                </a:solidFill>
                <a:effectLst>
                  <a:innerShdw blurRad="69850" dist="43180" dir="5400000">
                    <a:srgbClr val="000000">
                      <a:alpha val="65000"/>
                    </a:srgbClr>
                  </a:innerShdw>
                </a:effectLst>
              </a:rPr>
              <a:t>000110110000101110</a:t>
            </a:r>
          </a:p>
          <a:p>
            <a:pPr>
              <a:defRPr/>
            </a:pPr>
            <a:r>
              <a:rPr lang="en-US" sz="5400" b="1" dirty="0">
                <a:ln w="1905"/>
                <a:solidFill>
                  <a:schemeClr val="tx2">
                    <a:lumMod val="75000"/>
                  </a:schemeClr>
                </a:solidFill>
                <a:effectLst>
                  <a:innerShdw blurRad="69850" dist="43180" dir="5400000">
                    <a:srgbClr val="000000">
                      <a:alpha val="65000"/>
                    </a:srgbClr>
                  </a:innerShdw>
                </a:effectLst>
              </a:rPr>
              <a:t>1000010000001100110011011110111</a:t>
            </a:r>
          </a:p>
          <a:p>
            <a:pPr>
              <a:defRPr/>
            </a:pPr>
            <a:r>
              <a:rPr lang="en-US" sz="5400" b="1" dirty="0">
                <a:ln w="1905"/>
                <a:solidFill>
                  <a:schemeClr val="tx2">
                    <a:lumMod val="75000"/>
                  </a:schemeClr>
                </a:solidFill>
                <a:effectLst>
                  <a:innerShdw blurRad="69850" dist="43180" dir="5400000">
                    <a:srgbClr val="000000">
                      <a:alpha val="65000"/>
                    </a:srgbClr>
                  </a:innerShdw>
                </a:effectLst>
              </a:rPr>
              <a:t>0010001000000110110101111001001</a:t>
            </a:r>
          </a:p>
          <a:p>
            <a:pPr>
              <a:defRPr/>
            </a:pPr>
            <a:r>
              <a:rPr lang="en-US" sz="5400" b="1" dirty="0">
                <a:ln w="1905"/>
                <a:solidFill>
                  <a:schemeClr val="tx2">
                    <a:lumMod val="75000"/>
                  </a:schemeClr>
                </a:solidFill>
                <a:effectLst>
                  <a:innerShdw blurRad="69850" dist="43180" dir="5400000">
                    <a:srgbClr val="000000">
                      <a:alpha val="65000"/>
                    </a:srgbClr>
                  </a:innerShdw>
                </a:effectLst>
              </a:rPr>
              <a:t>0000001100010011010010111001001</a:t>
            </a:r>
          </a:p>
          <a:p>
            <a:pPr>
              <a:defRPr/>
            </a:pPr>
            <a:r>
              <a:rPr lang="en-US" sz="5400" b="1" dirty="0">
                <a:ln w="1905"/>
                <a:solidFill>
                  <a:schemeClr val="tx2">
                    <a:lumMod val="75000"/>
                  </a:schemeClr>
                </a:solidFill>
                <a:effectLst>
                  <a:innerShdw blurRad="69850" dist="43180" dir="5400000">
                    <a:srgbClr val="000000">
                      <a:alpha val="65000"/>
                    </a:srgbClr>
                  </a:innerShdw>
                </a:effectLst>
              </a:rPr>
              <a:t>1101000110100001100100011000010</a:t>
            </a:r>
          </a:p>
          <a:p>
            <a:pPr>
              <a:defRPr/>
            </a:pPr>
            <a:r>
              <a:rPr lang="en-US" sz="5400" b="1" dirty="0">
                <a:ln w="1905"/>
                <a:solidFill>
                  <a:schemeClr val="tx2">
                    <a:lumMod val="75000"/>
                  </a:schemeClr>
                </a:solidFill>
                <a:effectLst>
                  <a:innerShdw blurRad="69850" dist="43180" dir="5400000">
                    <a:srgbClr val="000000">
                      <a:alpha val="65000"/>
                    </a:srgbClr>
                  </a:innerShdw>
                </a:effectLst>
              </a:rPr>
              <a:t>1111001</a:t>
            </a:r>
          </a:p>
        </p:txBody>
      </p:sp>
      <p:sp>
        <p:nvSpPr>
          <p:cNvPr id="19467" name="TextBox 3"/>
          <p:cNvSpPr txBox="1">
            <a:spLocks noChangeArrowheads="1"/>
          </p:cNvSpPr>
          <p:nvPr/>
        </p:nvSpPr>
        <p:spPr bwMode="auto">
          <a:xfrm>
            <a:off x="3295459" y="4682354"/>
            <a:ext cx="9717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sz="1600" i="1" dirty="0"/>
              <a:t>In binary</a:t>
            </a:r>
          </a:p>
        </p:txBody>
      </p:sp>
      <p:sp>
        <p:nvSpPr>
          <p:cNvPr id="31" name="Rectangle 30"/>
          <p:cNvSpPr/>
          <p:nvPr/>
        </p:nvSpPr>
        <p:spPr>
          <a:xfrm>
            <a:off x="533400" y="4876800"/>
            <a:ext cx="3466138" cy="1383119"/>
          </a:xfrm>
          <a:prstGeom prst="rect">
            <a:avLst/>
          </a:prstGeom>
          <a:noFill/>
        </p:spPr>
        <p:txBody>
          <a:bodyPr wrap="none">
            <a:prstTxWarp prst="textCurveDown">
              <a:avLst>
                <a:gd name="adj" fmla="val 17534"/>
              </a:avLst>
            </a:prstTxWarp>
            <a:spAutoFit/>
          </a:bodyPr>
          <a:lstStyle/>
          <a:p>
            <a:pPr>
              <a:defRPr/>
            </a:pPr>
            <a:r>
              <a:rPr lang="en-US" sz="5400" b="1" dirty="0">
                <a:ln w="1905"/>
                <a:solidFill>
                  <a:schemeClr val="tx2">
                    <a:lumMod val="75000"/>
                  </a:schemeClr>
                </a:solidFill>
                <a:effectLst>
                  <a:innerShdw blurRad="69850" dist="43180" dir="5400000">
                    <a:srgbClr val="000000">
                      <a:alpha val="65000"/>
                    </a:srgbClr>
                  </a:innerShdw>
                </a:effectLst>
              </a:rPr>
              <a:t>0100100100100000011101110110000</a:t>
            </a:r>
          </a:p>
          <a:p>
            <a:pPr>
              <a:defRPr/>
            </a:pPr>
            <a:r>
              <a:rPr lang="en-US" sz="5400" b="1" dirty="0">
                <a:ln w="1905"/>
                <a:solidFill>
                  <a:schemeClr val="tx2">
                    <a:lumMod val="75000"/>
                  </a:schemeClr>
                </a:solidFill>
                <a:effectLst>
                  <a:innerShdw blurRad="69850" dist="43180" dir="5400000">
                    <a:srgbClr val="000000">
                      <a:alpha val="65000"/>
                    </a:srgbClr>
                  </a:innerShdw>
                </a:effectLst>
              </a:rPr>
              <a:t>1011011100111010000100000011000</a:t>
            </a:r>
          </a:p>
          <a:p>
            <a:pPr>
              <a:defRPr/>
            </a:pPr>
            <a:r>
              <a:rPr lang="en-US" sz="5400" b="1" dirty="0">
                <a:ln w="1905"/>
                <a:solidFill>
                  <a:schemeClr val="tx2">
                    <a:lumMod val="75000"/>
                  </a:schemeClr>
                </a:solidFill>
                <a:effectLst>
                  <a:innerShdw blurRad="69850" dist="43180" dir="5400000">
                    <a:srgbClr val="000000">
                      <a:alpha val="65000"/>
                    </a:srgbClr>
                  </a:innerShdw>
                </a:effectLst>
              </a:rPr>
              <a:t>010010000001</a:t>
            </a:r>
            <a:r>
              <a:rPr lang="en-US" sz="9600" b="1" dirty="0">
                <a:ln w="1905"/>
                <a:solidFill>
                  <a:schemeClr val="tx2">
                    <a:lumMod val="75000"/>
                  </a:schemeClr>
                </a:solidFill>
                <a:effectLst>
                  <a:innerShdw blurRad="69850" dist="43180" dir="5400000">
                    <a:srgbClr val="000000">
                      <a:alpha val="65000"/>
                    </a:srgbClr>
                  </a:innerShdw>
                </a:effectLst>
              </a:rPr>
              <a:t>0</a:t>
            </a:r>
            <a:r>
              <a:rPr lang="en-US" sz="5400" b="1" dirty="0">
                <a:ln w="1905"/>
                <a:solidFill>
                  <a:schemeClr val="tx2">
                    <a:lumMod val="75000"/>
                  </a:schemeClr>
                </a:solidFill>
                <a:effectLst>
                  <a:innerShdw blurRad="69850" dist="43180" dir="5400000">
                    <a:srgbClr val="000000">
                      <a:alpha val="65000"/>
                    </a:srgbClr>
                  </a:innerShdw>
                </a:effectLst>
              </a:rPr>
              <a:t>000100110000101110</a:t>
            </a:r>
          </a:p>
          <a:p>
            <a:pPr>
              <a:defRPr/>
            </a:pPr>
            <a:r>
              <a:rPr lang="en-US" sz="5400" b="1" dirty="0">
                <a:ln w="1905"/>
                <a:solidFill>
                  <a:schemeClr val="tx2">
                    <a:lumMod val="75000"/>
                  </a:schemeClr>
                </a:solidFill>
                <a:effectLst>
                  <a:innerShdw blurRad="69850" dist="43180" dir="5400000">
                    <a:srgbClr val="000000">
                      <a:alpha val="65000"/>
                    </a:srgbClr>
                  </a:innerShdw>
                </a:effectLst>
              </a:rPr>
              <a:t>1000010000001100110011011110111</a:t>
            </a:r>
          </a:p>
          <a:p>
            <a:pPr>
              <a:defRPr/>
            </a:pPr>
            <a:r>
              <a:rPr lang="en-US" sz="5400" b="1" dirty="0">
                <a:ln w="1905"/>
                <a:solidFill>
                  <a:schemeClr val="tx2">
                    <a:lumMod val="75000"/>
                  </a:schemeClr>
                </a:solidFill>
                <a:effectLst>
                  <a:innerShdw blurRad="69850" dist="43180" dir="5400000">
                    <a:srgbClr val="000000">
                      <a:alpha val="65000"/>
                    </a:srgbClr>
                  </a:innerShdw>
                </a:effectLst>
              </a:rPr>
              <a:t>0010001000000110110101111001001</a:t>
            </a:r>
          </a:p>
          <a:p>
            <a:pPr>
              <a:defRPr/>
            </a:pPr>
            <a:r>
              <a:rPr lang="en-US" sz="5400" b="1" dirty="0">
                <a:ln w="1905"/>
                <a:solidFill>
                  <a:schemeClr val="tx2">
                    <a:lumMod val="75000"/>
                  </a:schemeClr>
                </a:solidFill>
                <a:effectLst>
                  <a:innerShdw blurRad="69850" dist="43180" dir="5400000">
                    <a:srgbClr val="000000">
                      <a:alpha val="65000"/>
                    </a:srgbClr>
                  </a:innerShdw>
                </a:effectLst>
              </a:rPr>
              <a:t>0000001100010011010010111001001</a:t>
            </a:r>
          </a:p>
          <a:p>
            <a:pPr>
              <a:defRPr/>
            </a:pPr>
            <a:r>
              <a:rPr lang="en-US" sz="5400" b="1" dirty="0">
                <a:ln w="1905"/>
                <a:solidFill>
                  <a:schemeClr val="tx2">
                    <a:lumMod val="75000"/>
                  </a:schemeClr>
                </a:solidFill>
                <a:effectLst>
                  <a:innerShdw blurRad="69850" dist="43180" dir="5400000">
                    <a:srgbClr val="000000">
                      <a:alpha val="65000"/>
                    </a:srgbClr>
                  </a:innerShdw>
                </a:effectLst>
              </a:rPr>
              <a:t>1101000110100001100100011000010</a:t>
            </a:r>
          </a:p>
          <a:p>
            <a:pPr>
              <a:defRPr/>
            </a:pPr>
            <a:r>
              <a:rPr lang="en-US" sz="5400" b="1" dirty="0">
                <a:ln w="1905"/>
                <a:solidFill>
                  <a:schemeClr val="tx2">
                    <a:lumMod val="75000"/>
                  </a:schemeClr>
                </a:solidFill>
                <a:effectLst>
                  <a:innerShdw blurRad="69850" dist="43180" dir="5400000">
                    <a:srgbClr val="000000">
                      <a:alpha val="65000"/>
                    </a:srgbClr>
                  </a:innerShdw>
                </a:effectLst>
              </a:rPr>
              <a:t>1111001</a:t>
            </a:r>
          </a:p>
        </p:txBody>
      </p:sp>
      <p:sp>
        <p:nvSpPr>
          <p:cNvPr id="7" name="Freeform 6"/>
          <p:cNvSpPr/>
          <p:nvPr/>
        </p:nvSpPr>
        <p:spPr>
          <a:xfrm>
            <a:off x="1651146" y="5137706"/>
            <a:ext cx="563563" cy="500062"/>
          </a:xfrm>
          <a:custGeom>
            <a:avLst/>
            <a:gdLst>
              <a:gd name="connsiteX0" fmla="*/ 255182 w 563532"/>
              <a:gd name="connsiteY0" fmla="*/ 0 h 499730"/>
              <a:gd name="connsiteX1" fmla="*/ 202019 w 563532"/>
              <a:gd name="connsiteY1" fmla="*/ 21265 h 499730"/>
              <a:gd name="connsiteX2" fmla="*/ 170121 w 563532"/>
              <a:gd name="connsiteY2" fmla="*/ 31898 h 499730"/>
              <a:gd name="connsiteX3" fmla="*/ 116958 w 563532"/>
              <a:gd name="connsiteY3" fmla="*/ 95693 h 499730"/>
              <a:gd name="connsiteX4" fmla="*/ 85061 w 563532"/>
              <a:gd name="connsiteY4" fmla="*/ 116958 h 499730"/>
              <a:gd name="connsiteX5" fmla="*/ 31898 w 563532"/>
              <a:gd name="connsiteY5" fmla="*/ 191386 h 499730"/>
              <a:gd name="connsiteX6" fmla="*/ 10633 w 563532"/>
              <a:gd name="connsiteY6" fmla="*/ 223284 h 499730"/>
              <a:gd name="connsiteX7" fmla="*/ 0 w 563532"/>
              <a:gd name="connsiteY7" fmla="*/ 255182 h 499730"/>
              <a:gd name="connsiteX8" fmla="*/ 10633 w 563532"/>
              <a:gd name="connsiteY8" fmla="*/ 435935 h 499730"/>
              <a:gd name="connsiteX9" fmla="*/ 42531 w 563532"/>
              <a:gd name="connsiteY9" fmla="*/ 457200 h 499730"/>
              <a:gd name="connsiteX10" fmla="*/ 106326 w 563532"/>
              <a:gd name="connsiteY10" fmla="*/ 499730 h 499730"/>
              <a:gd name="connsiteX11" fmla="*/ 265814 w 563532"/>
              <a:gd name="connsiteY11" fmla="*/ 489098 h 499730"/>
              <a:gd name="connsiteX12" fmla="*/ 297712 w 563532"/>
              <a:gd name="connsiteY12" fmla="*/ 478465 h 499730"/>
              <a:gd name="connsiteX13" fmla="*/ 361507 w 563532"/>
              <a:gd name="connsiteY13" fmla="*/ 467833 h 499730"/>
              <a:gd name="connsiteX14" fmla="*/ 404037 w 563532"/>
              <a:gd name="connsiteY14" fmla="*/ 435935 h 499730"/>
              <a:gd name="connsiteX15" fmla="*/ 435935 w 563532"/>
              <a:gd name="connsiteY15" fmla="*/ 414670 h 499730"/>
              <a:gd name="connsiteX16" fmla="*/ 489098 w 563532"/>
              <a:gd name="connsiteY16" fmla="*/ 350875 h 499730"/>
              <a:gd name="connsiteX17" fmla="*/ 552893 w 563532"/>
              <a:gd name="connsiteY17" fmla="*/ 287079 h 499730"/>
              <a:gd name="connsiteX18" fmla="*/ 563526 w 563532"/>
              <a:gd name="connsiteY18" fmla="*/ 244549 h 499730"/>
              <a:gd name="connsiteX19" fmla="*/ 552893 w 563532"/>
              <a:gd name="connsiteY19" fmla="*/ 138223 h 499730"/>
              <a:gd name="connsiteX20" fmla="*/ 478465 w 563532"/>
              <a:gd name="connsiteY20" fmla="*/ 106326 h 499730"/>
              <a:gd name="connsiteX21" fmla="*/ 425303 w 563532"/>
              <a:gd name="connsiteY21" fmla="*/ 95693 h 499730"/>
              <a:gd name="connsiteX22" fmla="*/ 361507 w 563532"/>
              <a:gd name="connsiteY22" fmla="*/ 74428 h 499730"/>
              <a:gd name="connsiteX23" fmla="*/ 308344 w 563532"/>
              <a:gd name="connsiteY23" fmla="*/ 53163 h 4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3532" h="499730">
                <a:moveTo>
                  <a:pt x="255182" y="0"/>
                </a:moveTo>
                <a:cubicBezTo>
                  <a:pt x="237461" y="7088"/>
                  <a:pt x="219890" y="14563"/>
                  <a:pt x="202019" y="21265"/>
                </a:cubicBezTo>
                <a:cubicBezTo>
                  <a:pt x="191525" y="25200"/>
                  <a:pt x="179446" y="25681"/>
                  <a:pt x="170121" y="31898"/>
                </a:cubicBezTo>
                <a:cubicBezTo>
                  <a:pt x="117872" y="66732"/>
                  <a:pt x="156182" y="56469"/>
                  <a:pt x="116958" y="95693"/>
                </a:cubicBezTo>
                <a:cubicBezTo>
                  <a:pt x="107922" y="104729"/>
                  <a:pt x="95693" y="109870"/>
                  <a:pt x="85061" y="116958"/>
                </a:cubicBezTo>
                <a:cubicBezTo>
                  <a:pt x="34946" y="192132"/>
                  <a:pt x="97840" y="99068"/>
                  <a:pt x="31898" y="191386"/>
                </a:cubicBezTo>
                <a:cubicBezTo>
                  <a:pt x="24470" y="201785"/>
                  <a:pt x="16348" y="211854"/>
                  <a:pt x="10633" y="223284"/>
                </a:cubicBezTo>
                <a:cubicBezTo>
                  <a:pt x="5621" y="233309"/>
                  <a:pt x="3544" y="244549"/>
                  <a:pt x="0" y="255182"/>
                </a:cubicBezTo>
                <a:cubicBezTo>
                  <a:pt x="3544" y="315433"/>
                  <a:pt x="-1801" y="376875"/>
                  <a:pt x="10633" y="435935"/>
                </a:cubicBezTo>
                <a:cubicBezTo>
                  <a:pt x="13266" y="448440"/>
                  <a:pt x="32714" y="449019"/>
                  <a:pt x="42531" y="457200"/>
                </a:cubicBezTo>
                <a:cubicBezTo>
                  <a:pt x="95628" y="501448"/>
                  <a:pt x="50268" y="481045"/>
                  <a:pt x="106326" y="499730"/>
                </a:cubicBezTo>
                <a:cubicBezTo>
                  <a:pt x="159489" y="496186"/>
                  <a:pt x="212859" y="494982"/>
                  <a:pt x="265814" y="489098"/>
                </a:cubicBezTo>
                <a:cubicBezTo>
                  <a:pt x="276953" y="487860"/>
                  <a:pt x="286771" y="480896"/>
                  <a:pt x="297712" y="478465"/>
                </a:cubicBezTo>
                <a:cubicBezTo>
                  <a:pt x="318757" y="473788"/>
                  <a:pt x="340242" y="471377"/>
                  <a:pt x="361507" y="467833"/>
                </a:cubicBezTo>
                <a:cubicBezTo>
                  <a:pt x="375684" y="457200"/>
                  <a:pt x="389617" y="446235"/>
                  <a:pt x="404037" y="435935"/>
                </a:cubicBezTo>
                <a:cubicBezTo>
                  <a:pt x="414436" y="428507"/>
                  <a:pt x="426118" y="422851"/>
                  <a:pt x="435935" y="414670"/>
                </a:cubicBezTo>
                <a:cubicBezTo>
                  <a:pt x="498265" y="362729"/>
                  <a:pt x="441309" y="404638"/>
                  <a:pt x="489098" y="350875"/>
                </a:cubicBezTo>
                <a:cubicBezTo>
                  <a:pt x="509078" y="328398"/>
                  <a:pt x="552893" y="287079"/>
                  <a:pt x="552893" y="287079"/>
                </a:cubicBezTo>
                <a:cubicBezTo>
                  <a:pt x="556437" y="272902"/>
                  <a:pt x="563526" y="259162"/>
                  <a:pt x="563526" y="244549"/>
                </a:cubicBezTo>
                <a:cubicBezTo>
                  <a:pt x="563526" y="208930"/>
                  <a:pt x="564157" y="172014"/>
                  <a:pt x="552893" y="138223"/>
                </a:cubicBezTo>
                <a:cubicBezTo>
                  <a:pt x="546324" y="118516"/>
                  <a:pt x="490524" y="109006"/>
                  <a:pt x="478465" y="106326"/>
                </a:cubicBezTo>
                <a:cubicBezTo>
                  <a:pt x="460824" y="102406"/>
                  <a:pt x="442738" y="100448"/>
                  <a:pt x="425303" y="95693"/>
                </a:cubicBezTo>
                <a:cubicBezTo>
                  <a:pt x="403677" y="89795"/>
                  <a:pt x="382772" y="81516"/>
                  <a:pt x="361507" y="74428"/>
                </a:cubicBezTo>
                <a:cubicBezTo>
                  <a:pt x="322090" y="61289"/>
                  <a:pt x="339635" y="68808"/>
                  <a:pt x="308344" y="53163"/>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7" name="Freeform 36"/>
          <p:cNvSpPr/>
          <p:nvPr/>
        </p:nvSpPr>
        <p:spPr>
          <a:xfrm rot="20891429">
            <a:off x="4199299" y="5274178"/>
            <a:ext cx="952634" cy="463459"/>
          </a:xfrm>
          <a:custGeom>
            <a:avLst/>
            <a:gdLst>
              <a:gd name="connsiteX0" fmla="*/ 0 w 2466754"/>
              <a:gd name="connsiteY0" fmla="*/ 0 h 499736"/>
              <a:gd name="connsiteX1" fmla="*/ 159489 w 2466754"/>
              <a:gd name="connsiteY1" fmla="*/ 10633 h 499736"/>
              <a:gd name="connsiteX2" fmla="*/ 223284 w 2466754"/>
              <a:gd name="connsiteY2" fmla="*/ 42531 h 499736"/>
              <a:gd name="connsiteX3" fmla="*/ 287080 w 2466754"/>
              <a:gd name="connsiteY3" fmla="*/ 63796 h 499736"/>
              <a:gd name="connsiteX4" fmla="*/ 467833 w 2466754"/>
              <a:gd name="connsiteY4" fmla="*/ 74428 h 499736"/>
              <a:gd name="connsiteX5" fmla="*/ 542261 w 2466754"/>
              <a:gd name="connsiteY5" fmla="*/ 106326 h 499736"/>
              <a:gd name="connsiteX6" fmla="*/ 606056 w 2466754"/>
              <a:gd name="connsiteY6" fmla="*/ 127591 h 499736"/>
              <a:gd name="connsiteX7" fmla="*/ 669852 w 2466754"/>
              <a:gd name="connsiteY7" fmla="*/ 170121 h 499736"/>
              <a:gd name="connsiteX8" fmla="*/ 1158949 w 2466754"/>
              <a:gd name="connsiteY8" fmla="*/ 191387 h 499736"/>
              <a:gd name="connsiteX9" fmla="*/ 1222745 w 2466754"/>
              <a:gd name="connsiteY9" fmla="*/ 212652 h 499736"/>
              <a:gd name="connsiteX10" fmla="*/ 1275907 w 2466754"/>
              <a:gd name="connsiteY10" fmla="*/ 255182 h 499736"/>
              <a:gd name="connsiteX11" fmla="*/ 1297173 w 2466754"/>
              <a:gd name="connsiteY11" fmla="*/ 276447 h 499736"/>
              <a:gd name="connsiteX12" fmla="*/ 1329070 w 2466754"/>
              <a:gd name="connsiteY12" fmla="*/ 287080 h 499736"/>
              <a:gd name="connsiteX13" fmla="*/ 1711842 w 2466754"/>
              <a:gd name="connsiteY13" fmla="*/ 297712 h 499736"/>
              <a:gd name="connsiteX14" fmla="*/ 1775638 w 2466754"/>
              <a:gd name="connsiteY14" fmla="*/ 329610 h 499736"/>
              <a:gd name="connsiteX15" fmla="*/ 1839433 w 2466754"/>
              <a:gd name="connsiteY15" fmla="*/ 361507 h 499736"/>
              <a:gd name="connsiteX16" fmla="*/ 1871331 w 2466754"/>
              <a:gd name="connsiteY16" fmla="*/ 382773 h 499736"/>
              <a:gd name="connsiteX17" fmla="*/ 1935126 w 2466754"/>
              <a:gd name="connsiteY17" fmla="*/ 404038 h 499736"/>
              <a:gd name="connsiteX18" fmla="*/ 1967024 w 2466754"/>
              <a:gd name="connsiteY18" fmla="*/ 425303 h 499736"/>
              <a:gd name="connsiteX19" fmla="*/ 2243470 w 2466754"/>
              <a:gd name="connsiteY19" fmla="*/ 435935 h 499736"/>
              <a:gd name="connsiteX20" fmla="*/ 2307266 w 2466754"/>
              <a:gd name="connsiteY20" fmla="*/ 467833 h 499736"/>
              <a:gd name="connsiteX21" fmla="*/ 2392326 w 2466754"/>
              <a:gd name="connsiteY21" fmla="*/ 489098 h 499736"/>
              <a:gd name="connsiteX22" fmla="*/ 2466754 w 2466754"/>
              <a:gd name="connsiteY22" fmla="*/ 499731 h 499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66754" h="499736">
                <a:moveTo>
                  <a:pt x="0" y="0"/>
                </a:moveTo>
                <a:cubicBezTo>
                  <a:pt x="53163" y="3544"/>
                  <a:pt x="106534" y="4749"/>
                  <a:pt x="159489" y="10633"/>
                </a:cubicBezTo>
                <a:cubicBezTo>
                  <a:pt x="198267" y="14942"/>
                  <a:pt x="188039" y="26867"/>
                  <a:pt x="223284" y="42531"/>
                </a:cubicBezTo>
                <a:cubicBezTo>
                  <a:pt x="243768" y="51635"/>
                  <a:pt x="264703" y="62480"/>
                  <a:pt x="287080" y="63796"/>
                </a:cubicBezTo>
                <a:lnTo>
                  <a:pt x="467833" y="74428"/>
                </a:lnTo>
                <a:cubicBezTo>
                  <a:pt x="580340" y="102556"/>
                  <a:pt x="447852" y="64367"/>
                  <a:pt x="542261" y="106326"/>
                </a:cubicBezTo>
                <a:cubicBezTo>
                  <a:pt x="562744" y="115430"/>
                  <a:pt x="606056" y="127591"/>
                  <a:pt x="606056" y="127591"/>
                </a:cubicBezTo>
                <a:cubicBezTo>
                  <a:pt x="627321" y="141768"/>
                  <a:pt x="644791" y="165108"/>
                  <a:pt x="669852" y="170121"/>
                </a:cubicBezTo>
                <a:cubicBezTo>
                  <a:pt x="865546" y="209262"/>
                  <a:pt x="704948" y="180313"/>
                  <a:pt x="1158949" y="191387"/>
                </a:cubicBezTo>
                <a:cubicBezTo>
                  <a:pt x="1180214" y="198475"/>
                  <a:pt x="1210311" y="194001"/>
                  <a:pt x="1222745" y="212652"/>
                </a:cubicBezTo>
                <a:cubicBezTo>
                  <a:pt x="1250227" y="253874"/>
                  <a:pt x="1231887" y="240508"/>
                  <a:pt x="1275907" y="255182"/>
                </a:cubicBezTo>
                <a:cubicBezTo>
                  <a:pt x="1282996" y="262270"/>
                  <a:pt x="1288577" y="271289"/>
                  <a:pt x="1297173" y="276447"/>
                </a:cubicBezTo>
                <a:cubicBezTo>
                  <a:pt x="1306783" y="282213"/>
                  <a:pt x="1317877" y="286506"/>
                  <a:pt x="1329070" y="287080"/>
                </a:cubicBezTo>
                <a:cubicBezTo>
                  <a:pt x="1456542" y="293617"/>
                  <a:pt x="1584251" y="294168"/>
                  <a:pt x="1711842" y="297712"/>
                </a:cubicBezTo>
                <a:cubicBezTo>
                  <a:pt x="1803262" y="358657"/>
                  <a:pt x="1687592" y="285586"/>
                  <a:pt x="1775638" y="329610"/>
                </a:cubicBezTo>
                <a:cubicBezTo>
                  <a:pt x="1858076" y="370830"/>
                  <a:pt x="1759263" y="334785"/>
                  <a:pt x="1839433" y="361507"/>
                </a:cubicBezTo>
                <a:cubicBezTo>
                  <a:pt x="1850066" y="368596"/>
                  <a:pt x="1859653" y="377583"/>
                  <a:pt x="1871331" y="382773"/>
                </a:cubicBezTo>
                <a:cubicBezTo>
                  <a:pt x="1891814" y="391877"/>
                  <a:pt x="1916475" y="391604"/>
                  <a:pt x="1935126" y="404038"/>
                </a:cubicBezTo>
                <a:cubicBezTo>
                  <a:pt x="1945759" y="411126"/>
                  <a:pt x="1954313" y="423988"/>
                  <a:pt x="1967024" y="425303"/>
                </a:cubicBezTo>
                <a:cubicBezTo>
                  <a:pt x="2058751" y="434792"/>
                  <a:pt x="2151321" y="432391"/>
                  <a:pt x="2243470" y="435935"/>
                </a:cubicBezTo>
                <a:cubicBezTo>
                  <a:pt x="2323643" y="462660"/>
                  <a:pt x="2224823" y="426611"/>
                  <a:pt x="2307266" y="467833"/>
                </a:cubicBezTo>
                <a:cubicBezTo>
                  <a:pt x="2328350" y="478375"/>
                  <a:pt x="2373254" y="485630"/>
                  <a:pt x="2392326" y="489098"/>
                </a:cubicBezTo>
                <a:cubicBezTo>
                  <a:pt x="2454013" y="500314"/>
                  <a:pt x="2435484" y="499731"/>
                  <a:pt x="2466754" y="499731"/>
                </a:cubicBezTo>
              </a:path>
            </a:pathLst>
          </a:custGeom>
          <a:noFill/>
          <a:ln w="28575">
            <a:solidFill>
              <a:schemeClr val="bg2">
                <a:lumMod val="50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Freeform 19"/>
          <p:cNvSpPr/>
          <p:nvPr/>
        </p:nvSpPr>
        <p:spPr>
          <a:xfrm>
            <a:off x="6506313" y="5300657"/>
            <a:ext cx="563563" cy="500062"/>
          </a:xfrm>
          <a:custGeom>
            <a:avLst/>
            <a:gdLst>
              <a:gd name="connsiteX0" fmla="*/ 255182 w 563532"/>
              <a:gd name="connsiteY0" fmla="*/ 0 h 499730"/>
              <a:gd name="connsiteX1" fmla="*/ 202019 w 563532"/>
              <a:gd name="connsiteY1" fmla="*/ 21265 h 499730"/>
              <a:gd name="connsiteX2" fmla="*/ 170121 w 563532"/>
              <a:gd name="connsiteY2" fmla="*/ 31898 h 499730"/>
              <a:gd name="connsiteX3" fmla="*/ 116958 w 563532"/>
              <a:gd name="connsiteY3" fmla="*/ 95693 h 499730"/>
              <a:gd name="connsiteX4" fmla="*/ 85061 w 563532"/>
              <a:gd name="connsiteY4" fmla="*/ 116958 h 499730"/>
              <a:gd name="connsiteX5" fmla="*/ 31898 w 563532"/>
              <a:gd name="connsiteY5" fmla="*/ 191386 h 499730"/>
              <a:gd name="connsiteX6" fmla="*/ 10633 w 563532"/>
              <a:gd name="connsiteY6" fmla="*/ 223284 h 499730"/>
              <a:gd name="connsiteX7" fmla="*/ 0 w 563532"/>
              <a:gd name="connsiteY7" fmla="*/ 255182 h 499730"/>
              <a:gd name="connsiteX8" fmla="*/ 10633 w 563532"/>
              <a:gd name="connsiteY8" fmla="*/ 435935 h 499730"/>
              <a:gd name="connsiteX9" fmla="*/ 42531 w 563532"/>
              <a:gd name="connsiteY9" fmla="*/ 457200 h 499730"/>
              <a:gd name="connsiteX10" fmla="*/ 106326 w 563532"/>
              <a:gd name="connsiteY10" fmla="*/ 499730 h 499730"/>
              <a:gd name="connsiteX11" fmla="*/ 265814 w 563532"/>
              <a:gd name="connsiteY11" fmla="*/ 489098 h 499730"/>
              <a:gd name="connsiteX12" fmla="*/ 297712 w 563532"/>
              <a:gd name="connsiteY12" fmla="*/ 478465 h 499730"/>
              <a:gd name="connsiteX13" fmla="*/ 361507 w 563532"/>
              <a:gd name="connsiteY13" fmla="*/ 467833 h 499730"/>
              <a:gd name="connsiteX14" fmla="*/ 404037 w 563532"/>
              <a:gd name="connsiteY14" fmla="*/ 435935 h 499730"/>
              <a:gd name="connsiteX15" fmla="*/ 435935 w 563532"/>
              <a:gd name="connsiteY15" fmla="*/ 414670 h 499730"/>
              <a:gd name="connsiteX16" fmla="*/ 489098 w 563532"/>
              <a:gd name="connsiteY16" fmla="*/ 350875 h 499730"/>
              <a:gd name="connsiteX17" fmla="*/ 552893 w 563532"/>
              <a:gd name="connsiteY17" fmla="*/ 287079 h 499730"/>
              <a:gd name="connsiteX18" fmla="*/ 563526 w 563532"/>
              <a:gd name="connsiteY18" fmla="*/ 244549 h 499730"/>
              <a:gd name="connsiteX19" fmla="*/ 552893 w 563532"/>
              <a:gd name="connsiteY19" fmla="*/ 138223 h 499730"/>
              <a:gd name="connsiteX20" fmla="*/ 478465 w 563532"/>
              <a:gd name="connsiteY20" fmla="*/ 106326 h 499730"/>
              <a:gd name="connsiteX21" fmla="*/ 425303 w 563532"/>
              <a:gd name="connsiteY21" fmla="*/ 95693 h 499730"/>
              <a:gd name="connsiteX22" fmla="*/ 361507 w 563532"/>
              <a:gd name="connsiteY22" fmla="*/ 74428 h 499730"/>
              <a:gd name="connsiteX23" fmla="*/ 308344 w 563532"/>
              <a:gd name="connsiteY23" fmla="*/ 53163 h 49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63532" h="499730">
                <a:moveTo>
                  <a:pt x="255182" y="0"/>
                </a:moveTo>
                <a:cubicBezTo>
                  <a:pt x="237461" y="7088"/>
                  <a:pt x="219890" y="14563"/>
                  <a:pt x="202019" y="21265"/>
                </a:cubicBezTo>
                <a:cubicBezTo>
                  <a:pt x="191525" y="25200"/>
                  <a:pt x="179446" y="25681"/>
                  <a:pt x="170121" y="31898"/>
                </a:cubicBezTo>
                <a:cubicBezTo>
                  <a:pt x="117872" y="66732"/>
                  <a:pt x="156182" y="56469"/>
                  <a:pt x="116958" y="95693"/>
                </a:cubicBezTo>
                <a:cubicBezTo>
                  <a:pt x="107922" y="104729"/>
                  <a:pt x="95693" y="109870"/>
                  <a:pt x="85061" y="116958"/>
                </a:cubicBezTo>
                <a:cubicBezTo>
                  <a:pt x="34946" y="192132"/>
                  <a:pt x="97840" y="99068"/>
                  <a:pt x="31898" y="191386"/>
                </a:cubicBezTo>
                <a:cubicBezTo>
                  <a:pt x="24470" y="201785"/>
                  <a:pt x="16348" y="211854"/>
                  <a:pt x="10633" y="223284"/>
                </a:cubicBezTo>
                <a:cubicBezTo>
                  <a:pt x="5621" y="233309"/>
                  <a:pt x="3544" y="244549"/>
                  <a:pt x="0" y="255182"/>
                </a:cubicBezTo>
                <a:cubicBezTo>
                  <a:pt x="3544" y="315433"/>
                  <a:pt x="-1801" y="376875"/>
                  <a:pt x="10633" y="435935"/>
                </a:cubicBezTo>
                <a:cubicBezTo>
                  <a:pt x="13266" y="448440"/>
                  <a:pt x="32714" y="449019"/>
                  <a:pt x="42531" y="457200"/>
                </a:cubicBezTo>
                <a:cubicBezTo>
                  <a:pt x="95628" y="501448"/>
                  <a:pt x="50268" y="481045"/>
                  <a:pt x="106326" y="499730"/>
                </a:cubicBezTo>
                <a:cubicBezTo>
                  <a:pt x="159489" y="496186"/>
                  <a:pt x="212859" y="494982"/>
                  <a:pt x="265814" y="489098"/>
                </a:cubicBezTo>
                <a:cubicBezTo>
                  <a:pt x="276953" y="487860"/>
                  <a:pt x="286771" y="480896"/>
                  <a:pt x="297712" y="478465"/>
                </a:cubicBezTo>
                <a:cubicBezTo>
                  <a:pt x="318757" y="473788"/>
                  <a:pt x="340242" y="471377"/>
                  <a:pt x="361507" y="467833"/>
                </a:cubicBezTo>
                <a:cubicBezTo>
                  <a:pt x="375684" y="457200"/>
                  <a:pt x="389617" y="446235"/>
                  <a:pt x="404037" y="435935"/>
                </a:cubicBezTo>
                <a:cubicBezTo>
                  <a:pt x="414436" y="428507"/>
                  <a:pt x="426118" y="422851"/>
                  <a:pt x="435935" y="414670"/>
                </a:cubicBezTo>
                <a:cubicBezTo>
                  <a:pt x="498265" y="362729"/>
                  <a:pt x="441309" y="404638"/>
                  <a:pt x="489098" y="350875"/>
                </a:cubicBezTo>
                <a:cubicBezTo>
                  <a:pt x="509078" y="328398"/>
                  <a:pt x="552893" y="287079"/>
                  <a:pt x="552893" y="287079"/>
                </a:cubicBezTo>
                <a:cubicBezTo>
                  <a:pt x="556437" y="272902"/>
                  <a:pt x="563526" y="259162"/>
                  <a:pt x="563526" y="244549"/>
                </a:cubicBezTo>
                <a:cubicBezTo>
                  <a:pt x="563526" y="208930"/>
                  <a:pt x="564157" y="172014"/>
                  <a:pt x="552893" y="138223"/>
                </a:cubicBezTo>
                <a:cubicBezTo>
                  <a:pt x="546324" y="118516"/>
                  <a:pt x="490524" y="109006"/>
                  <a:pt x="478465" y="106326"/>
                </a:cubicBezTo>
                <a:cubicBezTo>
                  <a:pt x="460824" y="102406"/>
                  <a:pt x="442738" y="100448"/>
                  <a:pt x="425303" y="95693"/>
                </a:cubicBezTo>
                <a:cubicBezTo>
                  <a:pt x="403677" y="89795"/>
                  <a:pt x="382772" y="81516"/>
                  <a:pt x="361507" y="74428"/>
                </a:cubicBezTo>
                <a:cubicBezTo>
                  <a:pt x="322090" y="61289"/>
                  <a:pt x="339635" y="68808"/>
                  <a:pt x="308344" y="53163"/>
                </a:cubicBezTo>
              </a:path>
            </a:pathLst>
          </a:cu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pic>
        <p:nvPicPr>
          <p:cNvPr id="27" name="Picture 18" descr="C:\Documents and Settings\George\Local Settings\Temporary Internet Files\Content.IE5\6X4WV393\MC90043806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1000" y="2541922"/>
            <a:ext cx="868362"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7"/>
          <p:cNvSpPr/>
          <p:nvPr/>
        </p:nvSpPr>
        <p:spPr>
          <a:xfrm>
            <a:off x="1307619" y="1975338"/>
            <a:ext cx="292581" cy="53544"/>
          </a:xfrm>
          <a:custGeom>
            <a:avLst/>
            <a:gdLst>
              <a:gd name="connsiteX0" fmla="*/ 0 w 233916"/>
              <a:gd name="connsiteY0" fmla="*/ 63796 h 63796"/>
              <a:gd name="connsiteX1" fmla="*/ 116958 w 233916"/>
              <a:gd name="connsiteY1" fmla="*/ 10633 h 63796"/>
              <a:gd name="connsiteX2" fmla="*/ 148855 w 233916"/>
              <a:gd name="connsiteY2" fmla="*/ 0 h 63796"/>
              <a:gd name="connsiteX3" fmla="*/ 233916 w 233916"/>
              <a:gd name="connsiteY3" fmla="*/ 0 h 63796"/>
            </a:gdLst>
            <a:ahLst/>
            <a:cxnLst>
              <a:cxn ang="0">
                <a:pos x="connsiteX0" y="connsiteY0"/>
              </a:cxn>
              <a:cxn ang="0">
                <a:pos x="connsiteX1" y="connsiteY1"/>
              </a:cxn>
              <a:cxn ang="0">
                <a:pos x="connsiteX2" y="connsiteY2"/>
              </a:cxn>
              <a:cxn ang="0">
                <a:pos x="connsiteX3" y="connsiteY3"/>
              </a:cxn>
            </a:cxnLst>
            <a:rect l="l" t="t" r="r" b="b"/>
            <a:pathLst>
              <a:path w="233916" h="63796">
                <a:moveTo>
                  <a:pt x="0" y="63796"/>
                </a:moveTo>
                <a:cubicBezTo>
                  <a:pt x="72386" y="20364"/>
                  <a:pt x="33554" y="38435"/>
                  <a:pt x="116958" y="10633"/>
                </a:cubicBezTo>
                <a:cubicBezTo>
                  <a:pt x="127590" y="7089"/>
                  <a:pt x="137647" y="0"/>
                  <a:pt x="148855" y="0"/>
                </a:cubicBezTo>
                <a:lnTo>
                  <a:pt x="233916"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extLst>
      <p:ext uri="{BB962C8B-B14F-4D97-AF65-F5344CB8AC3E}">
        <p14:creationId xmlns:p14="http://schemas.microsoft.com/office/powerpoint/2010/main" val="31394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9467" grpId="0"/>
      <p:bldP spid="31" grpId="0"/>
      <p:bldP spid="7" grpId="0" animBg="1"/>
      <p:bldP spid="37"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38200" y="1409700"/>
            <a:ext cx="2743200" cy="16002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GB" sz="4000" dirty="0" smtClean="0"/>
              <a:t>PREVENT</a:t>
            </a:r>
            <a:endParaRPr lang="en-US" sz="4000" dirty="0"/>
          </a:p>
        </p:txBody>
      </p:sp>
      <p:sp>
        <p:nvSpPr>
          <p:cNvPr id="9" name="Rounded Rectangle 8"/>
          <p:cNvSpPr/>
          <p:nvPr/>
        </p:nvSpPr>
        <p:spPr>
          <a:xfrm>
            <a:off x="2971800" y="2628900"/>
            <a:ext cx="2743200" cy="1600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GB" sz="4000" dirty="0" smtClean="0"/>
              <a:t>DETECT</a:t>
            </a:r>
            <a:endParaRPr lang="en-US" sz="4000" dirty="0"/>
          </a:p>
        </p:txBody>
      </p:sp>
      <p:sp>
        <p:nvSpPr>
          <p:cNvPr id="10" name="Rounded Rectangle 9"/>
          <p:cNvSpPr/>
          <p:nvPr/>
        </p:nvSpPr>
        <p:spPr>
          <a:xfrm>
            <a:off x="5105400" y="4000500"/>
            <a:ext cx="2819400" cy="16002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GB" sz="4000" dirty="0" smtClean="0"/>
              <a:t>CONTROL</a:t>
            </a:r>
            <a:endParaRPr lang="en-US" sz="4000" dirty="0"/>
          </a:p>
        </p:txBody>
      </p:sp>
      <p:sp>
        <p:nvSpPr>
          <p:cNvPr id="2" name="TextBox 1"/>
          <p:cNvSpPr txBox="1"/>
          <p:nvPr/>
        </p:nvSpPr>
        <p:spPr>
          <a:xfrm>
            <a:off x="6934200" y="5555159"/>
            <a:ext cx="2180379" cy="769441"/>
          </a:xfrm>
          <a:prstGeom prst="rect">
            <a:avLst/>
          </a:prstGeom>
          <a:noFill/>
        </p:spPr>
        <p:txBody>
          <a:bodyPr wrap="none" rtlCol="0">
            <a:spAutoFit/>
          </a:bodyPr>
          <a:lstStyle/>
          <a:p>
            <a:r>
              <a:rPr lang="en-GB" sz="4400" dirty="0" smtClean="0">
                <a:latin typeface="Lucida Calligraphy"/>
                <a:cs typeface="Lucida Calligraphy"/>
              </a:rPr>
              <a:t>errors</a:t>
            </a:r>
            <a:endParaRPr lang="en-GB" sz="3600" dirty="0">
              <a:latin typeface="Lucida Calligraphy"/>
              <a:cs typeface="Lucida Calligraph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80"/>
                                  </p:iterate>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3538</TotalTime>
  <Words>4639</Words>
  <Application>Microsoft Office PowerPoint</Application>
  <PresentationFormat>On-screen Show (4:3)</PresentationFormat>
  <Paragraphs>861</Paragraphs>
  <Slides>58</Slides>
  <Notes>54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0" baseType="lpstr">
      <vt:lpstr>Arial</vt:lpstr>
      <vt:lpstr>Bookman Old Style</vt:lpstr>
      <vt:lpstr>Calibri</vt:lpstr>
      <vt:lpstr>Freestyle Script</vt:lpstr>
      <vt:lpstr>Gill Sans MT</vt:lpstr>
      <vt:lpstr>Lucida Calligraphy</vt:lpstr>
      <vt:lpstr>Times</vt:lpstr>
      <vt:lpstr>Times New Roman</vt:lpstr>
      <vt:lpstr>Wingdings</vt:lpstr>
      <vt:lpstr>Wingdings 3</vt:lpstr>
      <vt:lpstr>Origin</vt:lpstr>
      <vt:lpstr>Equation</vt:lpstr>
      <vt:lpstr>1587: COMMUNICATION SYSTEMS 1 Error detection and control</vt:lpstr>
      <vt:lpstr>PowerPoint Presentation</vt:lpstr>
      <vt:lpstr>Signals Quick revision: Noise</vt:lpstr>
      <vt:lpstr>Errors in data communication</vt:lpstr>
      <vt:lpstr>Errors in data communication</vt:lpstr>
      <vt:lpstr>Types of errors</vt:lpstr>
      <vt:lpstr>Types of errors</vt:lpstr>
      <vt:lpstr>PowerPoint Presentation</vt:lpstr>
      <vt:lpstr>PowerPoint Presentation</vt:lpstr>
      <vt:lpstr>Error Prevention</vt:lpstr>
      <vt:lpstr>PowerPoint Presentation</vt:lpstr>
      <vt:lpstr>Error Detection</vt:lpstr>
      <vt:lpstr>Error Detection: Simple Parity Check</vt:lpstr>
      <vt:lpstr>Examples</vt:lpstr>
      <vt:lpstr>PowerPoint Presentation</vt:lpstr>
      <vt:lpstr>Error Detection: Simple Parity Check</vt:lpstr>
      <vt:lpstr>Error Detection: Simple Parity Check</vt:lpstr>
      <vt:lpstr>Error Detection: Simple Parity Check</vt:lpstr>
      <vt:lpstr>PowerPoint Presentation</vt:lpstr>
      <vt:lpstr>Error Detection: LRC</vt:lpstr>
      <vt:lpstr>Error Detection: LRC</vt:lpstr>
      <vt:lpstr>Error Detection: LRC</vt:lpstr>
      <vt:lpstr>Error Detection: LRC</vt:lpstr>
      <vt:lpstr>Error Detection: LRC</vt:lpstr>
      <vt:lpstr>PowerPoint Presentation</vt:lpstr>
      <vt:lpstr>Error Detection: CRC</vt:lpstr>
      <vt:lpstr>Error Detection: CRC</vt:lpstr>
      <vt:lpstr>Error Detection: CRC</vt:lpstr>
      <vt:lpstr>PowerPoint Presentation</vt:lpstr>
      <vt:lpstr>PowerPoint Presentation</vt:lpstr>
      <vt:lpstr>PowerPoint Presentation</vt:lpstr>
      <vt:lpstr>Error Control: Do nothing</vt:lpstr>
      <vt:lpstr>PowerPoint Presentation</vt:lpstr>
      <vt:lpstr>Error Control: Request retransmission</vt:lpstr>
      <vt:lpstr>PowerPoint Presentation</vt:lpstr>
      <vt:lpstr>Error Control: Stop-and-Wait</vt:lpstr>
      <vt:lpstr>Error Control: Stop-and-Wait</vt:lpstr>
      <vt:lpstr>PowerPoint Presentation</vt:lpstr>
      <vt:lpstr>Error Control: Sliding Window</vt:lpstr>
      <vt:lpstr>Sliding Window Diagram</vt:lpstr>
      <vt:lpstr>Sliding Window Example</vt:lpstr>
      <vt:lpstr>PowerPoint Presentation</vt:lpstr>
      <vt:lpstr>Error Control: Go-back-N</vt:lpstr>
      <vt:lpstr>PowerPoint Presentation</vt:lpstr>
      <vt:lpstr>Error Control: Selective-Reject</vt:lpstr>
      <vt:lpstr>PowerPoint Presentation</vt:lpstr>
      <vt:lpstr>Error Control: Forward Error Correction</vt:lpstr>
      <vt:lpstr>Forward Error Correction Process</vt:lpstr>
      <vt:lpstr>Forward Error Correction simple example</vt:lpstr>
      <vt:lpstr>Error Detection &amp; Control Process</vt:lpstr>
      <vt:lpstr>Hamming Code</vt:lpstr>
      <vt:lpstr>PowerPoint Presentation</vt:lpstr>
      <vt:lpstr>Hamming Distance between two codes</vt:lpstr>
      <vt:lpstr>Hamming Distance</vt:lpstr>
      <vt:lpstr>Hamming Distance</vt:lpstr>
      <vt:lpstr>Hamming Distance: Example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Loukas</dc:creator>
  <cp:lastModifiedBy>Usman Basharat</cp:lastModifiedBy>
  <cp:revision>494</cp:revision>
  <cp:lastPrinted>1601-01-01T00:00:00Z</cp:lastPrinted>
  <dcterms:created xsi:type="dcterms:W3CDTF">1601-01-01T00:00:00Z</dcterms:created>
  <dcterms:modified xsi:type="dcterms:W3CDTF">2015-11-05T11:28:59Z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