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7"/>
  </p:notesMasterIdLst>
  <p:sldIdLst>
    <p:sldId id="256" r:id="rId2"/>
    <p:sldId id="700" r:id="rId3"/>
    <p:sldId id="301" r:id="rId4"/>
    <p:sldId id="453" r:id="rId5"/>
    <p:sldId id="506" r:id="rId6"/>
    <p:sldId id="610" r:id="rId7"/>
    <p:sldId id="611" r:id="rId8"/>
    <p:sldId id="609" r:id="rId9"/>
    <p:sldId id="701" r:id="rId10"/>
    <p:sldId id="608" r:id="rId11"/>
    <p:sldId id="624" r:id="rId12"/>
    <p:sldId id="663" r:id="rId13"/>
    <p:sldId id="508" r:id="rId14"/>
    <p:sldId id="510" r:id="rId15"/>
    <p:sldId id="507" r:id="rId16"/>
    <p:sldId id="714" r:id="rId17"/>
    <p:sldId id="509" r:id="rId18"/>
    <p:sldId id="664" r:id="rId19"/>
    <p:sldId id="679" r:id="rId20"/>
    <p:sldId id="702" r:id="rId21"/>
    <p:sldId id="680" r:id="rId22"/>
    <p:sldId id="637" r:id="rId23"/>
    <p:sldId id="642" r:id="rId24"/>
    <p:sldId id="643" r:id="rId25"/>
    <p:sldId id="646" r:id="rId26"/>
    <p:sldId id="651" r:id="rId27"/>
    <p:sldId id="512" r:id="rId28"/>
    <p:sldId id="625" r:id="rId29"/>
    <p:sldId id="627" r:id="rId30"/>
    <p:sldId id="693" r:id="rId31"/>
    <p:sldId id="626" r:id="rId32"/>
    <p:sldId id="690" r:id="rId33"/>
    <p:sldId id="619" r:id="rId34"/>
    <p:sldId id="689" r:id="rId35"/>
    <p:sldId id="685" r:id="rId36"/>
    <p:sldId id="688" r:id="rId37"/>
    <p:sldId id="708" r:id="rId38"/>
    <p:sldId id="634" r:id="rId39"/>
    <p:sldId id="517" r:id="rId40"/>
    <p:sldId id="520" r:id="rId41"/>
    <p:sldId id="709" r:id="rId42"/>
    <p:sldId id="710" r:id="rId43"/>
    <p:sldId id="711" r:id="rId44"/>
    <p:sldId id="713" r:id="rId45"/>
    <p:sldId id="514" r:id="rId4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4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4" autoAdjust="0"/>
    <p:restoredTop sz="81743" autoAdjust="0"/>
  </p:normalViewPr>
  <p:slideViewPr>
    <p:cSldViewPr>
      <p:cViewPr varScale="1">
        <p:scale>
          <a:sx n="89" d="100"/>
          <a:sy n="89" d="100"/>
        </p:scale>
        <p:origin x="5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8A1D50A-4855-4C40-B5DA-B35B55229836}" type="datetimeFigureOut">
              <a:rPr lang="en-GB"/>
              <a:pPr>
                <a:defRPr/>
              </a:pPr>
              <a:t>10/12/2015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F113B63-323F-4C92-8476-30CE0F958E75}" type="slidenum">
              <a:rPr lang="en-GB"/>
              <a:pPr>
                <a:defRPr/>
              </a:pPr>
              <a:t>‹#›</a:t>
            </a:fld>
            <a:endParaRPr lang="en-GB"/>
          </a:p>
        </p:txBody>
      </p:sp>
    </p:spTree>
    <p:extLst>
      <p:ext uri="{BB962C8B-B14F-4D97-AF65-F5344CB8AC3E}">
        <p14:creationId xmlns:p14="http://schemas.microsoft.com/office/powerpoint/2010/main" val="4071227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6400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59094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54956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948541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GB" smtClean="0"/>
              <a:t>Baseband uses very simple transceiver devices that send and receive signals on a cable. The simplicity behind baseband signalling is that only three states need to be distinguished: one, zero and idle. </a:t>
            </a:r>
          </a:p>
          <a:p>
            <a:pPr eaLnBrk="1" hangingPunct="1">
              <a:lnSpc>
                <a:spcPct val="90000"/>
              </a:lnSpc>
            </a:pPr>
            <a:r>
              <a:rPr lang="en-GB" smtClean="0"/>
              <a:t>Broadband transceivers are much more complex because they must be able to distinguish those same states, but on multiple channels within the same cable. Because of its simplicity, baseband signalling is used on most Ethernet networks.</a:t>
            </a:r>
            <a:br>
              <a:rPr lang="en-GB" smtClean="0"/>
            </a:br>
            <a:endParaRPr lang="en-GB" smtClean="0"/>
          </a:p>
          <a:p>
            <a:pPr eaLnBrk="1" hangingPunct="1"/>
            <a:endParaRPr lang="en-US" smtClean="0"/>
          </a:p>
        </p:txBody>
      </p:sp>
    </p:spTree>
    <p:extLst>
      <p:ext uri="{BB962C8B-B14F-4D97-AF65-F5344CB8AC3E}">
        <p14:creationId xmlns:p14="http://schemas.microsoft.com/office/powerpoint/2010/main" val="111164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78162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88773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smtClean="0"/>
              <a:t>Another unguided one is laser, but it’s too unusual.</a:t>
            </a:r>
          </a:p>
        </p:txBody>
      </p:sp>
    </p:spTree>
    <p:extLst>
      <p:ext uri="{BB962C8B-B14F-4D97-AF65-F5344CB8AC3E}">
        <p14:creationId xmlns:p14="http://schemas.microsoft.com/office/powerpoint/2010/main" val="135534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4D2155-F392-4278-85EB-E91BF02C03BA}" type="slidenum">
              <a:rPr lang="en-US" smtClean="0"/>
              <a:pPr/>
              <a:t>18</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324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4E1D708-DAD8-4626-8D64-F0FF71DC37A3}" type="slidenum">
              <a:rPr lang="en-US" smtClean="0"/>
              <a:pPr/>
              <a:t>19</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49601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53481C5-C24A-4A25-A9E6-ED40F9FA9686}" type="slidenum">
              <a:rPr lang="en-US" smtClean="0"/>
              <a:pPr/>
              <a:t>20</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smtClean="0"/>
              <a:t>at low utilisation a token ring can be very inefficient</a:t>
            </a:r>
          </a:p>
          <a:p>
            <a:pPr eaLnBrk="1" hangingPunct="1"/>
            <a:r>
              <a:rPr lang="en-GB" smtClean="0"/>
              <a:t>at high utilisation it is a very fair way to share the network</a:t>
            </a:r>
          </a:p>
          <a:p>
            <a:endParaRPr lang="en-US" smtClean="0"/>
          </a:p>
          <a:p>
            <a:endParaRPr lang="en-US" smtClean="0"/>
          </a:p>
        </p:txBody>
      </p:sp>
    </p:spTree>
    <p:extLst>
      <p:ext uri="{BB962C8B-B14F-4D97-AF65-F5344CB8AC3E}">
        <p14:creationId xmlns:p14="http://schemas.microsoft.com/office/powerpoint/2010/main" val="412785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629070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4EC460-4328-4F1A-A113-C6588B0E0217}" type="slidenum">
              <a:rPr lang="en-US" smtClean="0"/>
              <a:pPr/>
              <a:t>21</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smtClean="0"/>
              <a:t>at low utilisation a token ring can be very inefficient</a:t>
            </a:r>
          </a:p>
          <a:p>
            <a:pPr eaLnBrk="1" hangingPunct="1"/>
            <a:r>
              <a:rPr lang="en-GB" smtClean="0"/>
              <a:t>at high utilisation it is a very fair way to share the network</a:t>
            </a:r>
          </a:p>
          <a:p>
            <a:endParaRPr lang="en-US" smtClean="0"/>
          </a:p>
          <a:p>
            <a:endParaRPr lang="en-US" smtClean="0"/>
          </a:p>
        </p:txBody>
      </p:sp>
    </p:spTree>
    <p:extLst>
      <p:ext uri="{BB962C8B-B14F-4D97-AF65-F5344CB8AC3E}">
        <p14:creationId xmlns:p14="http://schemas.microsoft.com/office/powerpoint/2010/main" val="2651437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214B68A-D371-4A3D-A478-DB54EE486CBA}" type="slidenum">
              <a:rPr lang="en-US" smtClean="0"/>
              <a:pPr/>
              <a:t>22</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With CSMA, a station wishing to transmit first listens to the medium to determine if another transmission is in progress (carrier sense). If the medium is in use, the station must wait. If the medium is idle, the station may transmit. It may happen that two or more stations attempt to transmit at about the same time. If this happens, there will be a collision; the data from both transmissions will be garbled and not received successfully. To account for this, a station waits a reasonable amount of time after transmitting for an acknowledgment, taking into account the maximum round-trip propagation delay and the fact that the acknowledging station must also contend for the channel to respond. If there is no acknowledgment, the station assumes that a collision has occurred and retransmits. This strategy is effective for networks in which the average frame transmission time is much longer than the propagation time. Collisions can occur only when more than one user begins transmitting within a short time interval (the period of the propagation delay). If a station begins to transmit a frame, and there are no collisions during the time it takes for the leading edge of the packet to propagate to the farthest station, then there will be no collision for this frame because all other stations are now aware of the transmission. The maximum utilization achievable using CSMA can far exceed that of ALOHA or slotted ALOHA. The maximum utilization depends on the length of the frame and on the propagation time; the longer the frames or the shorter the propagation time, the higher the utilization.</a:t>
            </a:r>
          </a:p>
          <a:p>
            <a:endParaRPr lang="en-US" smtClean="0"/>
          </a:p>
        </p:txBody>
      </p:sp>
    </p:spTree>
    <p:extLst>
      <p:ext uri="{BB962C8B-B14F-4D97-AF65-F5344CB8AC3E}">
        <p14:creationId xmlns:p14="http://schemas.microsoft.com/office/powerpoint/2010/main" val="2812117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9086528-768F-4C0F-A895-9DB0361A5711}" type="slidenum">
              <a:rPr lang="en-US" smtClean="0"/>
              <a:pPr/>
              <a:t>23</a:t>
            </a:fld>
            <a:endParaRPr lang="en-US"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normAutofit fontScale="92500"/>
          </a:bodyPr>
          <a:lstStyle/>
          <a:p>
            <a:r>
              <a:rPr lang="en-US" smtClean="0">
                <a:latin typeface="Times" pitchFamily="18" charset="0"/>
              </a:rPr>
              <a:t>CSMA has one glaring inefficiency. When two frames collide, the medium remains unusable for the duration of transmission of both damaged frames. For long frames, compared to propagation time, the amount of wasted capacity can be considerable. This waste can be reduced if a station continues to listen to the medium while transmitting. This leads to the following rules for CSMA/CD:</a:t>
            </a:r>
          </a:p>
          <a:p>
            <a:endParaRPr lang="en-US" smtClean="0">
              <a:latin typeface="Times" pitchFamily="18" charset="0"/>
            </a:endParaRPr>
          </a:p>
          <a:p>
            <a:r>
              <a:rPr lang="en-US" b="1" smtClean="0">
                <a:latin typeface="Times" pitchFamily="18" charset="0"/>
              </a:rPr>
              <a:t>1.</a:t>
            </a:r>
            <a:r>
              <a:rPr lang="en-US" smtClean="0">
                <a:latin typeface="Times" pitchFamily="18" charset="0"/>
              </a:rPr>
              <a:t> If the medium is idle, transmit; otherwise, go to step 2.</a:t>
            </a:r>
          </a:p>
          <a:p>
            <a:r>
              <a:rPr lang="en-US" b="1" smtClean="0">
                <a:latin typeface="Times" pitchFamily="18" charset="0"/>
              </a:rPr>
              <a:t>2. </a:t>
            </a:r>
            <a:r>
              <a:rPr lang="en-US" smtClean="0">
                <a:latin typeface="Times" pitchFamily="18" charset="0"/>
              </a:rPr>
              <a:t>If the medium is busy, continue to listen until the channel is idle, then transmit immediately.</a:t>
            </a:r>
          </a:p>
          <a:p>
            <a:r>
              <a:rPr lang="en-US" b="1" smtClean="0">
                <a:latin typeface="Times" pitchFamily="18" charset="0"/>
              </a:rPr>
              <a:t>3. </a:t>
            </a:r>
            <a:r>
              <a:rPr lang="en-US" smtClean="0">
                <a:latin typeface="Times" pitchFamily="18" charset="0"/>
              </a:rPr>
              <a:t>If a collision is detected during transmission, transmit a brief jamming signal to assure that all stations know that there has been a collision and then cease transmission.</a:t>
            </a:r>
          </a:p>
          <a:p>
            <a:r>
              <a:rPr lang="en-US" b="1" smtClean="0">
                <a:latin typeface="Times" pitchFamily="18" charset="0"/>
              </a:rPr>
              <a:t>4. </a:t>
            </a:r>
            <a:r>
              <a:rPr lang="en-US" smtClean="0">
                <a:latin typeface="Times" pitchFamily="18" charset="0"/>
              </a:rPr>
              <a:t>After transmitting the jamming signal, wait a random amount of time, referred to as the </a:t>
            </a:r>
            <a:r>
              <a:rPr lang="en-US" b="1" smtClean="0">
                <a:latin typeface="Times" pitchFamily="18" charset="0"/>
              </a:rPr>
              <a:t>backoff</a:t>
            </a:r>
            <a:r>
              <a:rPr lang="en-US" smtClean="0">
                <a:latin typeface="Times" pitchFamily="18" charset="0"/>
              </a:rPr>
              <a:t>, then attempt to transmit again (repeat from step 1).</a:t>
            </a:r>
          </a:p>
          <a:p>
            <a:endParaRPr lang="en-US" smtClean="0">
              <a:latin typeface="Times" pitchFamily="18" charset="0"/>
            </a:endParaRPr>
          </a:p>
          <a:p>
            <a:pPr eaLnBrk="1" hangingPunct="1"/>
            <a:r>
              <a:rPr lang="en-GB" smtClean="0"/>
              <a:t>under light traffic loads CSMA-CD works well</a:t>
            </a:r>
          </a:p>
          <a:p>
            <a:pPr eaLnBrk="1" hangingPunct="1"/>
            <a:r>
              <a:rPr lang="en-GB" smtClean="0"/>
              <a:t>small probability that there will be a collision</a:t>
            </a:r>
          </a:p>
          <a:p>
            <a:pPr eaLnBrk="1" hangingPunct="1"/>
            <a:r>
              <a:rPr lang="en-GB" smtClean="0"/>
              <a:t>at high loads there are more frequent collisions and the network becomes unstable</a:t>
            </a:r>
          </a:p>
          <a:p>
            <a:endParaRPr lang="en-US" smtClean="0">
              <a:latin typeface="Times" pitchFamily="18" charset="0"/>
            </a:endParaRPr>
          </a:p>
          <a:p>
            <a:pPr eaLnBrk="1" hangingPunct="1"/>
            <a:r>
              <a:rPr lang="en-GB" smtClean="0"/>
              <a:t>Ethernet - data rate falls by 50% due to collisions </a:t>
            </a:r>
          </a:p>
          <a:p>
            <a:pPr eaLnBrk="1" hangingPunct="1"/>
            <a:r>
              <a:rPr lang="en-GB" smtClean="0"/>
              <a:t>Token ring - maintains its throughput </a:t>
            </a:r>
          </a:p>
          <a:p>
            <a:pPr eaLnBrk="1" hangingPunct="1"/>
            <a:r>
              <a:rPr lang="en-GB" smtClean="0"/>
              <a:t>Token ring gives a more consistent and predictable response time than an Ethernet</a:t>
            </a:r>
          </a:p>
        </p:txBody>
      </p:sp>
    </p:spTree>
    <p:extLst>
      <p:ext uri="{BB962C8B-B14F-4D97-AF65-F5344CB8AC3E}">
        <p14:creationId xmlns:p14="http://schemas.microsoft.com/office/powerpoint/2010/main" val="2694599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F1838F3-0409-485B-8AC3-A38CD059FA48}" type="slidenum">
              <a:rPr lang="en-US" smtClean="0"/>
              <a:pPr/>
              <a:t>24</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Stallings DCC8e </a:t>
            </a:r>
            <a:r>
              <a:rPr lang="en-US" smtClean="0">
                <a:latin typeface="Times" pitchFamily="18" charset="0"/>
              </a:rPr>
              <a:t>Figure 16.2 illustrates the technique for a baseband bus. The upper part of the figure shows a bus LAN layout. At time </a:t>
            </a:r>
            <a:r>
              <a:rPr lang="en-US" i="1" smtClean="0">
                <a:latin typeface="Times" pitchFamily="18" charset="0"/>
              </a:rPr>
              <a:t>t</a:t>
            </a:r>
            <a:r>
              <a:rPr lang="en-US" baseline="-25000" smtClean="0">
                <a:latin typeface="Times" pitchFamily="18" charset="0"/>
              </a:rPr>
              <a:t>0</a:t>
            </a:r>
            <a:r>
              <a:rPr lang="en-US" smtClean="0">
                <a:latin typeface="Times" pitchFamily="18" charset="0"/>
              </a:rPr>
              <a:t>, station A begins transmitting a packet addressed to D. At </a:t>
            </a:r>
            <a:r>
              <a:rPr lang="en-US" i="1" smtClean="0">
                <a:latin typeface="Times" pitchFamily="18" charset="0"/>
              </a:rPr>
              <a:t>t</a:t>
            </a:r>
            <a:r>
              <a:rPr lang="en-US" baseline="-25000" smtClean="0">
                <a:latin typeface="Times" pitchFamily="18" charset="0"/>
              </a:rPr>
              <a:t> 1</a:t>
            </a:r>
            <a:r>
              <a:rPr lang="en-US" smtClean="0">
                <a:latin typeface="Times" pitchFamily="18" charset="0"/>
              </a:rPr>
              <a:t>, both B and C are ready to transmit. B senses a transmission and so defers. C, however, is still unaware of A's transmission (because the leading edge of A's transmission has not yet arrived at C) and begins its own transmission. When A's transmission reaches C, at </a:t>
            </a:r>
            <a:r>
              <a:rPr lang="en-US" i="1" smtClean="0">
                <a:latin typeface="Times" pitchFamily="18" charset="0"/>
              </a:rPr>
              <a:t>t</a:t>
            </a:r>
            <a:r>
              <a:rPr lang="en-US" baseline="-25000" smtClean="0">
                <a:latin typeface="Times" pitchFamily="18" charset="0"/>
              </a:rPr>
              <a:t> 2</a:t>
            </a:r>
            <a:r>
              <a:rPr lang="en-US" smtClean="0">
                <a:latin typeface="Times" pitchFamily="18" charset="0"/>
              </a:rPr>
              <a:t>, C detects the collision and ceases transmission. The effect of the collision propagates back to A, where it is detected some time later, </a:t>
            </a:r>
            <a:r>
              <a:rPr lang="en-US" i="1" smtClean="0">
                <a:latin typeface="Times" pitchFamily="18" charset="0"/>
              </a:rPr>
              <a:t>t</a:t>
            </a:r>
            <a:r>
              <a:rPr lang="en-US" baseline="-25000" smtClean="0">
                <a:latin typeface="Times" pitchFamily="18" charset="0"/>
              </a:rPr>
              <a:t> 3</a:t>
            </a:r>
            <a:r>
              <a:rPr lang="en-US" smtClean="0">
                <a:latin typeface="Times" pitchFamily="18" charset="0"/>
              </a:rPr>
              <a:t>, at which time A ceases transmission. With CSMA/CD,  the amount of wasted capacity is reduced to the time it takes to detect a collision. Question: How long does that take? Let us consider the case of a baseband bus and consider two stations as far apart as possible. For example, in Figure 16.2, suppose that station A begins a transmission and that just before that transmission reaches D, D is ready to transmit. Because D is not yet aware of A's transmission, it begins to transmit. A collision occurs almost immediately and is recognized by D. However, the collision must propagate all the way back to A before A is aware of the collision. By this line of reasoning, we conclude that the amount of time that it takes to detect a collision is no greater than twice the end-to-end propagation delay.</a:t>
            </a:r>
          </a:p>
        </p:txBody>
      </p:sp>
    </p:spTree>
    <p:extLst>
      <p:ext uri="{BB962C8B-B14F-4D97-AF65-F5344CB8AC3E}">
        <p14:creationId xmlns:p14="http://schemas.microsoft.com/office/powerpoint/2010/main" val="339352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8CB6532-2715-4835-9C25-862484BAF72B}" type="slidenum">
              <a:rPr lang="en-US" smtClean="0"/>
              <a:pPr/>
              <a:t>25</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For baseband bus, a collision should produce substantially higher voltage swings than those produced by a single transmitter. Accordingly, the IEEE standard dictates that the transmitter will detect a collision if the signal on the cable at the transmitter tap point exceeds the maximum that could be produced by the transmitter alone. Because a transmitted signal attenuates as it propagates, there is a potential problem: If two stations far apart are transmitting, each station will receive a greatly attenuated signal from the other. The signal strength could be so small that when it is added to the transmitted signal at the transmitter tap point, the combined signal does not exceed the CD threshold. For this reason, among others, the IEEE standard restricts the maximum length of coaxial cable to 500 m for 10BASE5 and 200 m for 10BASE2.</a:t>
            </a:r>
          </a:p>
          <a:p>
            <a:r>
              <a:rPr lang="en-US" smtClean="0">
                <a:latin typeface="Times" pitchFamily="18" charset="0"/>
              </a:rPr>
              <a:t>	A much simpler collision detection scheme is possible with the twisted-pair star-topology approach. In this case, collision detection is based on logic rather than sensing voltage magnitudes. For any hub, if there is activity (signal) on more than one input, a collision is assumed. A special signal called the collision presence signal is generated. This signal is generated and sent out as long as activity is sensed on any of the input lines. This signal is interpreted by every node as an occurrence of a collision.</a:t>
            </a:r>
          </a:p>
          <a:p>
            <a:endParaRPr lang="en-US" smtClean="0"/>
          </a:p>
        </p:txBody>
      </p:sp>
    </p:spTree>
    <p:extLst>
      <p:ext uri="{BB962C8B-B14F-4D97-AF65-F5344CB8AC3E}">
        <p14:creationId xmlns:p14="http://schemas.microsoft.com/office/powerpoint/2010/main" val="2333242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9A8CE57-427C-4C0F-9E7E-5BFAAC39F99B}" type="slidenum">
              <a:rPr lang="en-US" smtClean="0"/>
              <a:pPr/>
              <a:t>26</a:t>
            </a:fld>
            <a:endParaRPr lang="en-US"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3642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78100DC-CCC4-4748-B328-1446D1E63780}" type="slidenum">
              <a:rPr lang="en-US" smtClean="0"/>
              <a:pPr/>
              <a:t>27</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latin typeface="Times" pitchFamily="18" charset="0"/>
            </a:endParaRPr>
          </a:p>
        </p:txBody>
      </p:sp>
    </p:spTree>
    <p:extLst>
      <p:ext uri="{BB962C8B-B14F-4D97-AF65-F5344CB8AC3E}">
        <p14:creationId xmlns:p14="http://schemas.microsoft.com/office/powerpoint/2010/main" val="253380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7F9D572-F876-4D3C-9166-04A9B245F646}" type="slidenum">
              <a:rPr lang="en-US" smtClean="0"/>
              <a:pPr/>
              <a:t>28</a:t>
            </a:fld>
            <a:endParaRPr lang="en-US"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extLst/>
        </p:spPr>
        <p:txBody>
          <a:bodyPr wrap="square" numCol="1" anchor="t" anchorCtr="0" compatLnSpc="1">
            <a:prstTxWarp prst="textNoShape">
              <a:avLst/>
            </a:prstTxWarp>
            <a:normAutofit fontScale="85000" lnSpcReduction="20000"/>
          </a:bodyPr>
          <a:lstStyle/>
          <a:p>
            <a:pPr marL="342900" indent="-342900">
              <a:lnSpc>
                <a:spcPct val="90000"/>
              </a:lnSpc>
              <a:spcBef>
                <a:spcPct val="20000"/>
              </a:spcBef>
              <a:buFontTx/>
              <a:buChar char="•"/>
              <a:defRPr/>
            </a:pPr>
            <a:r>
              <a:rPr lang="en-GB" sz="3200" dirty="0" smtClean="0"/>
              <a:t>repeater </a:t>
            </a:r>
          </a:p>
          <a:p>
            <a:pPr marL="742950" lvl="1" indent="-285750">
              <a:lnSpc>
                <a:spcPct val="90000"/>
              </a:lnSpc>
              <a:spcBef>
                <a:spcPct val="20000"/>
              </a:spcBef>
              <a:buFontTx/>
              <a:buChar char="–"/>
              <a:defRPr/>
            </a:pPr>
            <a:r>
              <a:rPr lang="en-GB" sz="2800" dirty="0" smtClean="0"/>
              <a:t>interconnects similar LAN segments to form an extended LAN	</a:t>
            </a:r>
          </a:p>
          <a:p>
            <a:pPr marL="342900" indent="-342900">
              <a:lnSpc>
                <a:spcPct val="90000"/>
              </a:lnSpc>
              <a:spcBef>
                <a:spcPct val="20000"/>
              </a:spcBef>
              <a:buFontTx/>
              <a:buChar char="•"/>
              <a:defRPr/>
            </a:pPr>
            <a:r>
              <a:rPr lang="en-GB" sz="3200" dirty="0" smtClean="0"/>
              <a:t>bridge</a:t>
            </a:r>
          </a:p>
          <a:p>
            <a:pPr marL="742950" lvl="1" indent="-285750">
              <a:lnSpc>
                <a:spcPct val="90000"/>
              </a:lnSpc>
              <a:spcBef>
                <a:spcPct val="20000"/>
              </a:spcBef>
              <a:buFontTx/>
              <a:buChar char="–"/>
              <a:defRPr/>
            </a:pPr>
            <a:r>
              <a:rPr lang="en-GB" sz="2800" dirty="0" smtClean="0"/>
              <a:t>interconnects similar LANs to form a single </a:t>
            </a:r>
            <a:r>
              <a:rPr lang="en-GB" sz="2800" dirty="0" err="1" smtClean="0"/>
              <a:t>subnetwork</a:t>
            </a:r>
            <a:r>
              <a:rPr lang="en-GB" sz="2800" dirty="0" smtClean="0"/>
              <a:t>	</a:t>
            </a:r>
          </a:p>
          <a:p>
            <a:pPr marL="342900" indent="-342900">
              <a:lnSpc>
                <a:spcPct val="90000"/>
              </a:lnSpc>
              <a:spcBef>
                <a:spcPct val="20000"/>
              </a:spcBef>
              <a:buFontTx/>
              <a:buChar char="•"/>
              <a:defRPr/>
            </a:pPr>
            <a:r>
              <a:rPr lang="en-GB" sz="3200" dirty="0" smtClean="0"/>
              <a:t>router 	</a:t>
            </a:r>
          </a:p>
          <a:p>
            <a:pPr marL="742950" lvl="1" indent="-285750">
              <a:lnSpc>
                <a:spcPct val="90000"/>
              </a:lnSpc>
              <a:spcBef>
                <a:spcPct val="20000"/>
              </a:spcBef>
              <a:buFontTx/>
              <a:buChar char="–"/>
              <a:defRPr/>
            </a:pPr>
            <a:r>
              <a:rPr lang="en-GB" sz="2800" dirty="0" smtClean="0"/>
              <a:t>interconnects </a:t>
            </a:r>
            <a:r>
              <a:rPr lang="en-GB" sz="2800" dirty="0" err="1" smtClean="0"/>
              <a:t>subnetworks</a:t>
            </a:r>
            <a:r>
              <a:rPr lang="en-GB" sz="2800" dirty="0" smtClean="0"/>
              <a:t> to form a single network</a:t>
            </a:r>
          </a:p>
          <a:p>
            <a:pPr marL="342900" indent="-342900">
              <a:lnSpc>
                <a:spcPct val="90000"/>
              </a:lnSpc>
              <a:spcBef>
                <a:spcPct val="20000"/>
              </a:spcBef>
              <a:buFontTx/>
              <a:buChar char="•"/>
              <a:defRPr/>
            </a:pPr>
            <a:r>
              <a:rPr lang="en-GB" sz="3200" dirty="0" smtClean="0"/>
              <a:t>gateway</a:t>
            </a:r>
          </a:p>
          <a:p>
            <a:pPr marL="742950" lvl="1" indent="-285750">
              <a:lnSpc>
                <a:spcPct val="90000"/>
              </a:lnSpc>
              <a:spcBef>
                <a:spcPct val="20000"/>
              </a:spcBef>
              <a:buFontTx/>
              <a:buChar char="–"/>
              <a:defRPr/>
            </a:pPr>
            <a:r>
              <a:rPr lang="en-GB" sz="2800" dirty="0" smtClean="0"/>
              <a:t>interconnect different networks to form an integrated network</a:t>
            </a:r>
          </a:p>
          <a:p>
            <a:pPr>
              <a:defRPr/>
            </a:pPr>
            <a:endParaRPr lang="en-US" dirty="0" smtClean="0">
              <a:latin typeface="Times" pitchFamily="18" charset="0"/>
            </a:endParaRPr>
          </a:p>
        </p:txBody>
      </p:sp>
    </p:spTree>
    <p:extLst>
      <p:ext uri="{BB962C8B-B14F-4D97-AF65-F5344CB8AC3E}">
        <p14:creationId xmlns:p14="http://schemas.microsoft.com/office/powerpoint/2010/main" val="1158203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5B37C04-5A49-4077-A3ED-BB44270EFC13}" type="slidenum">
              <a:rPr lang="en-US" smtClean="0"/>
              <a:pPr/>
              <a:t>29</a:t>
            </a:fld>
            <a:endParaRPr lang="en-US"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extLst/>
        </p:spPr>
        <p:txBody>
          <a:bodyPr wrap="square" numCol="1" anchor="t" anchorCtr="0" compatLnSpc="1">
            <a:prstTxWarp prst="textNoShape">
              <a:avLst/>
            </a:prstTxWarp>
            <a:normAutofit fontScale="47500" lnSpcReduction="20000"/>
          </a:bodyPr>
          <a:lstStyle/>
          <a:p>
            <a:pPr marL="342900" indent="-342900">
              <a:lnSpc>
                <a:spcPct val="90000"/>
              </a:lnSpc>
              <a:spcBef>
                <a:spcPct val="20000"/>
              </a:spcBef>
              <a:buFontTx/>
              <a:buChar char="•"/>
              <a:defRPr/>
            </a:pPr>
            <a:r>
              <a:rPr lang="en-GB" sz="3200" dirty="0" smtClean="0"/>
              <a:t>repeater </a:t>
            </a:r>
          </a:p>
          <a:p>
            <a:pPr marL="742950" lvl="1" indent="-285750">
              <a:lnSpc>
                <a:spcPct val="90000"/>
              </a:lnSpc>
              <a:spcBef>
                <a:spcPct val="20000"/>
              </a:spcBef>
              <a:buFontTx/>
              <a:buChar char="–"/>
              <a:defRPr/>
            </a:pPr>
            <a:r>
              <a:rPr lang="en-GB" sz="2800" dirty="0" smtClean="0"/>
              <a:t>interconnects similar LAN segments to form an extended LAN	</a:t>
            </a:r>
          </a:p>
          <a:p>
            <a:pPr marL="342900" indent="-342900">
              <a:lnSpc>
                <a:spcPct val="90000"/>
              </a:lnSpc>
              <a:spcBef>
                <a:spcPct val="20000"/>
              </a:spcBef>
              <a:buFontTx/>
              <a:buChar char="•"/>
              <a:defRPr/>
            </a:pPr>
            <a:r>
              <a:rPr lang="en-GB" sz="3200" dirty="0" smtClean="0"/>
              <a:t>bridge</a:t>
            </a:r>
          </a:p>
          <a:p>
            <a:pPr marL="742950" lvl="1" indent="-285750">
              <a:lnSpc>
                <a:spcPct val="90000"/>
              </a:lnSpc>
              <a:spcBef>
                <a:spcPct val="20000"/>
              </a:spcBef>
              <a:buFontTx/>
              <a:buChar char="–"/>
              <a:defRPr/>
            </a:pPr>
            <a:r>
              <a:rPr lang="en-GB" sz="2800" dirty="0" smtClean="0"/>
              <a:t>interconnects similar LANs to form a single </a:t>
            </a:r>
            <a:r>
              <a:rPr lang="en-GB" sz="2800" dirty="0" err="1" smtClean="0"/>
              <a:t>subnetwork</a:t>
            </a:r>
            <a:r>
              <a:rPr lang="en-GB" sz="2800" dirty="0" smtClean="0"/>
              <a:t>	</a:t>
            </a:r>
          </a:p>
          <a:p>
            <a:pPr marL="342900" indent="-342900">
              <a:lnSpc>
                <a:spcPct val="90000"/>
              </a:lnSpc>
              <a:spcBef>
                <a:spcPct val="20000"/>
              </a:spcBef>
              <a:buFontTx/>
              <a:buChar char="•"/>
              <a:defRPr/>
            </a:pPr>
            <a:r>
              <a:rPr lang="en-GB" sz="3200" dirty="0" smtClean="0"/>
              <a:t>router 	</a:t>
            </a:r>
          </a:p>
          <a:p>
            <a:pPr marL="742950" lvl="1" indent="-285750">
              <a:lnSpc>
                <a:spcPct val="90000"/>
              </a:lnSpc>
              <a:spcBef>
                <a:spcPct val="20000"/>
              </a:spcBef>
              <a:buFontTx/>
              <a:buChar char="–"/>
              <a:defRPr/>
            </a:pPr>
            <a:r>
              <a:rPr lang="en-GB" sz="2800" dirty="0" smtClean="0"/>
              <a:t>interconnects </a:t>
            </a:r>
            <a:r>
              <a:rPr lang="en-GB" sz="2800" dirty="0" err="1" smtClean="0"/>
              <a:t>subnetworks</a:t>
            </a:r>
            <a:r>
              <a:rPr lang="en-GB" sz="2800" dirty="0" smtClean="0"/>
              <a:t> to form a single network</a:t>
            </a:r>
          </a:p>
          <a:p>
            <a:pPr marL="342900" indent="-342900">
              <a:lnSpc>
                <a:spcPct val="90000"/>
              </a:lnSpc>
              <a:spcBef>
                <a:spcPct val="20000"/>
              </a:spcBef>
              <a:buFontTx/>
              <a:buChar char="•"/>
              <a:defRPr/>
            </a:pPr>
            <a:r>
              <a:rPr lang="en-GB" sz="3200" dirty="0" smtClean="0"/>
              <a:t>gateway</a:t>
            </a:r>
          </a:p>
          <a:p>
            <a:pPr marL="742950" lvl="1" indent="-285750">
              <a:lnSpc>
                <a:spcPct val="90000"/>
              </a:lnSpc>
              <a:spcBef>
                <a:spcPct val="20000"/>
              </a:spcBef>
              <a:buFontTx/>
              <a:buChar char="–"/>
              <a:defRPr/>
            </a:pPr>
            <a:r>
              <a:rPr lang="en-GB" sz="2800" dirty="0" smtClean="0"/>
              <a:t>interconnect different networks to form an integrated network</a:t>
            </a:r>
          </a:p>
          <a:p>
            <a:pPr marL="742950" lvl="1" indent="-285750">
              <a:lnSpc>
                <a:spcPct val="90000"/>
              </a:lnSpc>
              <a:spcBef>
                <a:spcPct val="20000"/>
              </a:spcBef>
              <a:buFontTx/>
              <a:buChar char="–"/>
              <a:defRPr/>
            </a:pPr>
            <a:endParaRPr lang="en-GB" sz="2800" dirty="0" smtClean="0"/>
          </a:p>
          <a:p>
            <a:pPr lvl="1">
              <a:lnSpc>
                <a:spcPct val="90000"/>
              </a:lnSpc>
              <a:spcBef>
                <a:spcPct val="20000"/>
              </a:spcBef>
              <a:defRPr/>
            </a:pPr>
            <a:r>
              <a:rPr lang="en-US" sz="2800" dirty="0" smtClean="0">
                <a:latin typeface="Times" pitchFamily="18" charset="0"/>
              </a:rPr>
              <a:t>The hub is the active central element of a star-topology LAN. Each station is connected to the hub by two lines (transmit and receive). The hub acts as a repeater: When a single station transmits, the hub repeats the signal on the outgoing line to each station. Ordinarily, the line consists of two unshielded twisted pairs. Because of the high data rate and the poor transmission qualities of unshielded twisted pair, the length of a line is limited to about 100 m. As an alternative, an optical fiber link may be used. In this case, the maximum length is about 500 m. Note that although this scheme is physically a star, it is logically a bus: A transmission from any one station is received by all other stations, and if two stations transmit at the same time there will be a collision. </a:t>
            </a:r>
          </a:p>
          <a:p>
            <a:pPr lvl="1">
              <a:lnSpc>
                <a:spcPct val="90000"/>
              </a:lnSpc>
              <a:spcBef>
                <a:spcPct val="20000"/>
              </a:spcBef>
              <a:defRPr/>
            </a:pPr>
            <a:endParaRPr lang="en-GB" sz="2800" dirty="0" smtClean="0"/>
          </a:p>
          <a:p>
            <a:pPr>
              <a:defRPr/>
            </a:pPr>
            <a:endParaRPr lang="en-US" dirty="0" smtClean="0">
              <a:latin typeface="Times" pitchFamily="18" charset="0"/>
            </a:endParaRPr>
          </a:p>
        </p:txBody>
      </p:sp>
    </p:spTree>
    <p:extLst>
      <p:ext uri="{BB962C8B-B14F-4D97-AF65-F5344CB8AC3E}">
        <p14:creationId xmlns:p14="http://schemas.microsoft.com/office/powerpoint/2010/main" val="321992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E610A8F-DDE1-42F5-B190-5B8AAE765AD6}" type="slidenum">
              <a:rPr lang="en-US" smtClean="0"/>
              <a:pPr/>
              <a:t>30</a:t>
            </a:fld>
            <a:endParaRPr lang="en-US" smtClean="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latin typeface="Times" pitchFamily="18" charset="0"/>
            </a:endParaRPr>
          </a:p>
          <a:p>
            <a:r>
              <a:rPr lang="en-US" smtClean="0">
                <a:latin typeface="Times" pitchFamily="18" charset="0"/>
              </a:rPr>
              <a:t>Multiple levels of hubs can be cascaded in a hierarchical configuration. </a:t>
            </a:r>
            <a:r>
              <a:rPr lang="en-US" smtClean="0"/>
              <a:t>Stallings DCC8e </a:t>
            </a:r>
            <a:r>
              <a:rPr lang="en-US" smtClean="0">
                <a:latin typeface="Times" pitchFamily="18" charset="0"/>
              </a:rPr>
              <a:t>Figure 15.12 illustrates a two-level configuration. There is one </a:t>
            </a:r>
            <a:r>
              <a:rPr lang="en-US" b="1" smtClean="0">
                <a:latin typeface="Times" pitchFamily="18" charset="0"/>
              </a:rPr>
              <a:t>header hub</a:t>
            </a:r>
            <a:r>
              <a:rPr lang="en-US" smtClean="0">
                <a:latin typeface="Times" pitchFamily="18" charset="0"/>
              </a:rPr>
              <a:t> (HHUB) and one or more </a:t>
            </a:r>
            <a:r>
              <a:rPr lang="en-US" b="1" smtClean="0">
                <a:latin typeface="Times" pitchFamily="18" charset="0"/>
              </a:rPr>
              <a:t>intermediate hubs</a:t>
            </a:r>
            <a:r>
              <a:rPr lang="en-US" smtClean="0">
                <a:latin typeface="Times" pitchFamily="18" charset="0"/>
              </a:rPr>
              <a:t> (IHUB). Each hub may have a mixture of stations and other hubs attached to it from below. This layout fits well with building wiring practices. Typically, there is a wiring closet on each floor of an office building, and a hub can be placed in each one. Each hub could service the stations on its floor.</a:t>
            </a:r>
          </a:p>
          <a:p>
            <a:endParaRPr lang="en-US" smtClean="0"/>
          </a:p>
        </p:txBody>
      </p:sp>
    </p:spTree>
    <p:extLst>
      <p:ext uri="{BB962C8B-B14F-4D97-AF65-F5344CB8AC3E}">
        <p14:creationId xmlns:p14="http://schemas.microsoft.com/office/powerpoint/2010/main" val="186333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431353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37597A-8323-444C-9A68-322A973542A8}" type="slidenum">
              <a:rPr lang="en-US" smtClean="0"/>
              <a:pPr/>
              <a:t>31</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Because the devices all use the same protocols, the amount of processing required at the bridge is minimal. More sophisticated bridges are capable of mapping from one MAC format to another. There are several reasons for the use of multiple LANs connected by bridges:</a:t>
            </a:r>
          </a:p>
          <a:p>
            <a:r>
              <a:rPr lang="en-US" smtClean="0">
                <a:latin typeface="Times" pitchFamily="18" charset="0"/>
                <a:cs typeface="Times New Roman" pitchFamily="18" charset="0"/>
              </a:rPr>
              <a:t>• </a:t>
            </a:r>
            <a:r>
              <a:rPr lang="en-US" b="1" smtClean="0">
                <a:latin typeface="Times" pitchFamily="18" charset="0"/>
              </a:rPr>
              <a:t>Reliability:</a:t>
            </a:r>
            <a:r>
              <a:rPr lang="en-US" smtClean="0">
                <a:latin typeface="Times" pitchFamily="18" charset="0"/>
              </a:rPr>
              <a:t> By using bridges, the network can be partitioned into self-contained units, to provide fault isolation</a:t>
            </a:r>
          </a:p>
          <a:p>
            <a:r>
              <a:rPr lang="en-US" smtClean="0">
                <a:latin typeface="Times" pitchFamily="18" charset="0"/>
                <a:cs typeface="Times New Roman" pitchFamily="18" charset="0"/>
              </a:rPr>
              <a:t>• </a:t>
            </a:r>
            <a:r>
              <a:rPr lang="en-US" b="1" smtClean="0">
                <a:latin typeface="Times" pitchFamily="18" charset="0"/>
              </a:rPr>
              <a:t>Performance:</a:t>
            </a:r>
            <a:r>
              <a:rPr lang="en-US" smtClean="0">
                <a:latin typeface="Times" pitchFamily="18" charset="0"/>
              </a:rPr>
              <a:t> A number of smaller LANs will often give improved performance if devices can be clustered so that intranetwork traffic significantly exceeds internetwork traffic.</a:t>
            </a:r>
          </a:p>
          <a:p>
            <a:r>
              <a:rPr lang="en-US" smtClean="0">
                <a:latin typeface="Times" pitchFamily="18" charset="0"/>
                <a:cs typeface="Times New Roman" pitchFamily="18" charset="0"/>
              </a:rPr>
              <a:t>• </a:t>
            </a:r>
            <a:r>
              <a:rPr lang="en-US" b="1" smtClean="0">
                <a:latin typeface="Times" pitchFamily="18" charset="0"/>
              </a:rPr>
              <a:t>Security:</a:t>
            </a:r>
            <a:r>
              <a:rPr lang="en-US" smtClean="0">
                <a:latin typeface="Times" pitchFamily="18" charset="0"/>
              </a:rPr>
              <a:t> The establishment of multiple LANs may improve security of communications, keeping different types of traffic with different security needs on physically separate media.</a:t>
            </a:r>
          </a:p>
          <a:p>
            <a:r>
              <a:rPr lang="en-US" smtClean="0">
                <a:latin typeface="Times" pitchFamily="18" charset="0"/>
                <a:cs typeface="Times New Roman" pitchFamily="18" charset="0"/>
              </a:rPr>
              <a:t>• </a:t>
            </a:r>
            <a:r>
              <a:rPr lang="en-US" b="1" smtClean="0">
                <a:latin typeface="Times" pitchFamily="18" charset="0"/>
              </a:rPr>
              <a:t>Geography:</a:t>
            </a:r>
            <a:r>
              <a:rPr lang="en-US" smtClean="0">
                <a:latin typeface="Times" pitchFamily="18" charset="0"/>
              </a:rPr>
              <a:t> Clearly, two separate LANs are needed to support devices clustered in two geographically distant locations.</a:t>
            </a:r>
          </a:p>
          <a:p>
            <a:endParaRPr lang="en-US" smtClean="0">
              <a:latin typeface="Times" pitchFamily="18" charset="0"/>
            </a:endParaRPr>
          </a:p>
          <a:p>
            <a:endParaRPr lang="en-US" smtClean="0">
              <a:latin typeface="Times" pitchFamily="18" charset="0"/>
            </a:endParaRPr>
          </a:p>
          <a:p>
            <a:endParaRPr lang="en-US" smtClean="0">
              <a:latin typeface="Times" pitchFamily="18" charset="0"/>
            </a:endParaRPr>
          </a:p>
        </p:txBody>
      </p:sp>
    </p:spTree>
    <p:extLst>
      <p:ext uri="{BB962C8B-B14F-4D97-AF65-F5344CB8AC3E}">
        <p14:creationId xmlns:p14="http://schemas.microsoft.com/office/powerpoint/2010/main" val="725748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1B7D32E-7403-41F9-9C5C-AEFC75B1E0A0}" type="slidenum">
              <a:rPr lang="en-US" smtClean="0"/>
              <a:pPr/>
              <a:t>32</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A layer 2 switch can be viewed  as a full-duplex version of the hub. It can also incorporate logic that allows it to function as a multiport bridge. Some  differences between layer 2 switches and bridges are:</a:t>
            </a:r>
          </a:p>
          <a:p>
            <a:r>
              <a:rPr lang="en-US" smtClean="0">
                <a:latin typeface="Times" pitchFamily="18" charset="0"/>
                <a:cs typeface="Times New Roman" pitchFamily="18" charset="0"/>
              </a:rPr>
              <a:t>• </a:t>
            </a:r>
            <a:r>
              <a:rPr lang="en-US" smtClean="0">
                <a:latin typeface="Times" pitchFamily="18" charset="0"/>
              </a:rPr>
              <a:t>Bridge frame handling is done in software. A layer 2 switch performs the address recognition and frame forwarding functions in hardware.</a:t>
            </a:r>
          </a:p>
          <a:p>
            <a:r>
              <a:rPr lang="en-US" smtClean="0">
                <a:latin typeface="Times" pitchFamily="18" charset="0"/>
                <a:cs typeface="Times New Roman" pitchFamily="18" charset="0"/>
              </a:rPr>
              <a:t>• </a:t>
            </a:r>
            <a:r>
              <a:rPr lang="en-US" smtClean="0">
                <a:latin typeface="Times" pitchFamily="18" charset="0"/>
              </a:rPr>
              <a:t>A bridge can typically only analyze and forward one frame at a time, whereas a layer 2 switch has multiple parallel data paths and can handle multiple frames at a time.</a:t>
            </a:r>
          </a:p>
          <a:p>
            <a:r>
              <a:rPr lang="en-US" smtClean="0">
                <a:latin typeface="Times" pitchFamily="18" charset="0"/>
                <a:cs typeface="Times New Roman" pitchFamily="18" charset="0"/>
              </a:rPr>
              <a:t>• </a:t>
            </a:r>
            <a:r>
              <a:rPr lang="en-US" smtClean="0">
                <a:latin typeface="Times" pitchFamily="18" charset="0"/>
              </a:rPr>
              <a:t>A bridge uses store-and-forward operation. With a layer 2 switch, it is possible to have cut-through instead of store-and-forward operation.</a:t>
            </a:r>
          </a:p>
          <a:p>
            <a:r>
              <a:rPr lang="en-US" smtClean="0">
                <a:latin typeface="Times" pitchFamily="18" charset="0"/>
              </a:rPr>
              <a:t>Because a layer 2 switch has higher performance and can incorporate the functions of a bridge, the bridge has suffered commercially. New installations typically include layer 2 switches with bridge functionality rather than bridges. </a:t>
            </a:r>
          </a:p>
          <a:p>
            <a:endParaRPr lang="en-US" smtClean="0"/>
          </a:p>
        </p:txBody>
      </p:sp>
    </p:spTree>
    <p:extLst>
      <p:ext uri="{BB962C8B-B14F-4D97-AF65-F5344CB8AC3E}">
        <p14:creationId xmlns:p14="http://schemas.microsoft.com/office/powerpoint/2010/main" val="2564927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spcBef>
                <a:spcPct val="20000"/>
              </a:spcBef>
              <a:buFontTx/>
              <a:buChar char="•"/>
            </a:pPr>
            <a:r>
              <a:rPr lang="en-GB" smtClean="0"/>
              <a:t>A switch provides a collision-free path between two communicating stations and allows multiple paths</a:t>
            </a:r>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29D3EF-6A13-420B-896F-31819FB6B456}" type="slidenum">
              <a:rPr lang="en-GB" smtClean="0"/>
              <a:pPr/>
              <a:t>33</a:t>
            </a:fld>
            <a:endParaRPr lang="en-GB" smtClean="0"/>
          </a:p>
        </p:txBody>
      </p:sp>
    </p:spTree>
    <p:extLst>
      <p:ext uri="{BB962C8B-B14F-4D97-AF65-F5344CB8AC3E}">
        <p14:creationId xmlns:p14="http://schemas.microsoft.com/office/powerpoint/2010/main" val="2060680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48DD8B9-24D3-4D10-AF2C-997F1BEEE293}" type="slidenum">
              <a:rPr lang="en-US" smtClean="0"/>
              <a:pPr/>
              <a:t>34</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r>
              <a:rPr lang="en-US" dirty="0" smtClean="0">
                <a:latin typeface="Times" pitchFamily="18" charset="0"/>
              </a:rPr>
              <a:t>There is a trend within many </a:t>
            </a:r>
            <a:r>
              <a:rPr lang="en-US" dirty="0" err="1" smtClean="0">
                <a:latin typeface="Times" pitchFamily="18" charset="0"/>
              </a:rPr>
              <a:t>organisations</a:t>
            </a:r>
            <a:r>
              <a:rPr lang="en-US" dirty="0" smtClean="0">
                <a:latin typeface="Times" pitchFamily="18" charset="0"/>
              </a:rPr>
              <a:t> to an increasing number of LANs interconnected by bridges. Consider the configuration of </a:t>
            </a:r>
            <a:r>
              <a:rPr lang="en-US" dirty="0" smtClean="0"/>
              <a:t>Stallings DCC8e </a:t>
            </a:r>
            <a:r>
              <a:rPr lang="en-US" dirty="0" smtClean="0">
                <a:latin typeface="Times" pitchFamily="18" charset="0"/>
              </a:rPr>
              <a:t>Figure 15.10. Suppose that station 1 transmits a frame on LAN A intended for station 6. The frame will be read by bridges 101, 102, and 107. For each bridge, the addressed station is not on a LAN to which the bridge is attached. Therefore, each bridge must make a decision whether or not to retransmit the frame on its other LAN, in order to move it closer to its intended destination. In this case, bridge 102 should repeat the frame on LAN C, whereas bridges 101 and 107 should refrain from retransmitting the frame. Once the frame has been transmitted on LAN C, it will be picked up by both bridges 105 and 106., Each must decide whether or not to forward the frame. In this case, bridge 105 should retransmit the frame on LAN F, where it will be received by station 6.</a:t>
            </a:r>
          </a:p>
          <a:p>
            <a:r>
              <a:rPr lang="en-US" dirty="0" smtClean="0">
                <a:latin typeface="Times" pitchFamily="18" charset="0"/>
              </a:rPr>
              <a:t>The routing decision may not always be a simple one. Figure 15.10 also shows that there are two routes between LAN A and LAN E. Such redundancy provides for higher overall Internet availability and creates the possibility for load balancing. In this case, if station 1 transmits a frame on LAN A intended for station 5 on LAN E, then either bridge 101 or bridge 107 could forward the frame. It would appear preferable for bridge 107 to forward the frame, since it will involve only one hop, whereas if the frame travels through bridge 101, it must suffer two hops. Another consideration is that there may be changes in the configuration. For example, bridge 107 may fail, in which case subsequent frames from station 1 to station 5 should go through bridge 101. So the routing capability must take into account the topology of the internet configuration and may need to be dynamically altered.</a:t>
            </a:r>
          </a:p>
        </p:txBody>
      </p:sp>
    </p:spTree>
    <p:extLst>
      <p:ext uri="{BB962C8B-B14F-4D97-AF65-F5344CB8AC3E}">
        <p14:creationId xmlns:p14="http://schemas.microsoft.com/office/powerpoint/2010/main" val="3530134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C52DF7E-E7B5-4C75-9560-FDA0936B2CB1}" type="slidenum">
              <a:rPr lang="en-US" smtClean="0"/>
              <a:pPr/>
              <a:t>35</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The address learning mechanism described previously is effective if the topology of the internet is a tree; that is, if there are no alternate routes in the network. The existence of alternate routes means that there is a closed loop., which means multiple copies of a frame may be delivered. For example in Figure 15.10, the following is a closed loop: LAN A, bridge 101, LAN B, bridge 104, LAN E, bridge 107, LAN A. To overcome this problem, a simple result from graph theory is used: For any connected graph, consisting of nodes and edges connecting pairs of nodes, there is a spanning tree of edges that maintains the connectivity of the graph but contains no closed loops. In terms of internets, each LAN corresponds to a graph node, and each bridge corresponds to a graph edge. Thus, in Figure 15.10, the removal of one (and only one) of bridges 107, 101, and 104, results in a spanning tree. What is desired is to develop a simple algorithm by which the bridges of the internet can exchange sufficient information to automatically (without user intervention) derive a spanning tree. The algorithm must be dynamic. That is, when a topology change occurs, the bridges must be able to discover this fact and automatically derive a new spanning tree. The spanning tree algorithm developed by IEEE 802.1, as the name suggests, is able to develop such a spanning tree. All that is required is that each bridge be assigned a unique identifier and that costs be assigned to each bridge port. In the absence of any special considerations, all costs could be set equal; this produces a minimum-hop tree. The algorithm involves a brief exchange of messages among all of the bridges to discover the minimum-cost spanning tree. Whenever there is a change in topology, the bridges automatically recalculate the spanning tree.</a:t>
            </a:r>
          </a:p>
        </p:txBody>
      </p:sp>
    </p:spTree>
    <p:extLst>
      <p:ext uri="{BB962C8B-B14F-4D97-AF65-F5344CB8AC3E}">
        <p14:creationId xmlns:p14="http://schemas.microsoft.com/office/powerpoint/2010/main" val="2953156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6017F56-70C3-4BD9-B735-1FE95FF30183}" type="slidenum">
              <a:rPr lang="en-US" smtClean="0"/>
              <a:pPr/>
              <a:t>36</a:t>
            </a:fld>
            <a:endParaRPr lang="en-US"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latin typeface="Times" pitchFamily="18" charset="0"/>
            </a:endParaRPr>
          </a:p>
        </p:txBody>
      </p:sp>
    </p:spTree>
    <p:extLst>
      <p:ext uri="{BB962C8B-B14F-4D97-AF65-F5344CB8AC3E}">
        <p14:creationId xmlns:p14="http://schemas.microsoft.com/office/powerpoint/2010/main" val="2165614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37597A-8323-444C-9A68-322A973542A8}" type="slidenum">
              <a:rPr lang="en-US" smtClean="0"/>
              <a:pPr/>
              <a:t>37</a:t>
            </a:fld>
            <a:endParaRPr lang="en-US"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In virtually all cases, there is a need to expand beyond the confines of a single LAN, to provide interconnection to other LANs and to wide area networks. Two general approaches are used for this purpose: bridges and routers. The bridge is the simpler of the two devices and provides a means of interconnecting similar LANs. Because the devices all use the same protocols, the amount of processing required at the bridge is minimal. More sophisticated bridges are capable of mapping from one MAC format to another. There are several reasons for the use of multiple LANs connected by bridges:</a:t>
            </a:r>
          </a:p>
          <a:p>
            <a:r>
              <a:rPr lang="en-US" smtClean="0">
                <a:latin typeface="Times" pitchFamily="18" charset="0"/>
                <a:cs typeface="Times New Roman" pitchFamily="18" charset="0"/>
              </a:rPr>
              <a:t>• </a:t>
            </a:r>
            <a:r>
              <a:rPr lang="en-US" b="1" smtClean="0">
                <a:latin typeface="Times" pitchFamily="18" charset="0"/>
              </a:rPr>
              <a:t>Reliability:</a:t>
            </a:r>
            <a:r>
              <a:rPr lang="en-US" smtClean="0">
                <a:latin typeface="Times" pitchFamily="18" charset="0"/>
              </a:rPr>
              <a:t> By using bridges, the network can be partitioned into self-contained units, to provide fault isolation</a:t>
            </a:r>
          </a:p>
          <a:p>
            <a:r>
              <a:rPr lang="en-US" smtClean="0">
                <a:latin typeface="Times" pitchFamily="18" charset="0"/>
                <a:cs typeface="Times New Roman" pitchFamily="18" charset="0"/>
              </a:rPr>
              <a:t>• </a:t>
            </a:r>
            <a:r>
              <a:rPr lang="en-US" b="1" smtClean="0">
                <a:latin typeface="Times" pitchFamily="18" charset="0"/>
              </a:rPr>
              <a:t>Performance:</a:t>
            </a:r>
            <a:r>
              <a:rPr lang="en-US" smtClean="0">
                <a:latin typeface="Times" pitchFamily="18" charset="0"/>
              </a:rPr>
              <a:t> A number of smaller LANs will often give improved performance if devices can be clustered so that intranetwork traffic significantly exceeds internetwork traffic.</a:t>
            </a:r>
          </a:p>
          <a:p>
            <a:r>
              <a:rPr lang="en-US" smtClean="0">
                <a:latin typeface="Times" pitchFamily="18" charset="0"/>
                <a:cs typeface="Times New Roman" pitchFamily="18" charset="0"/>
              </a:rPr>
              <a:t>• </a:t>
            </a:r>
            <a:r>
              <a:rPr lang="en-US" b="1" smtClean="0">
                <a:latin typeface="Times" pitchFamily="18" charset="0"/>
              </a:rPr>
              <a:t>Security:</a:t>
            </a:r>
            <a:r>
              <a:rPr lang="en-US" smtClean="0">
                <a:latin typeface="Times" pitchFamily="18" charset="0"/>
              </a:rPr>
              <a:t> The establishment of multiple LANs may improve security of communications, keeping different types of traffic with different security needs on physically separate media.</a:t>
            </a:r>
          </a:p>
          <a:p>
            <a:r>
              <a:rPr lang="en-US" smtClean="0">
                <a:latin typeface="Times" pitchFamily="18" charset="0"/>
                <a:cs typeface="Times New Roman" pitchFamily="18" charset="0"/>
              </a:rPr>
              <a:t>• </a:t>
            </a:r>
            <a:r>
              <a:rPr lang="en-US" b="1" smtClean="0">
                <a:latin typeface="Times" pitchFamily="18" charset="0"/>
              </a:rPr>
              <a:t>Geography:</a:t>
            </a:r>
            <a:r>
              <a:rPr lang="en-US" smtClean="0">
                <a:latin typeface="Times" pitchFamily="18" charset="0"/>
              </a:rPr>
              <a:t> Clearly, two separate LANs are needed to support devices clustered in two geographically distant locations.</a:t>
            </a:r>
          </a:p>
          <a:p>
            <a:endParaRPr lang="en-US" smtClean="0">
              <a:latin typeface="Times" pitchFamily="18" charset="0"/>
            </a:endParaRPr>
          </a:p>
          <a:p>
            <a:endParaRPr lang="en-US" smtClean="0">
              <a:latin typeface="Times" pitchFamily="18" charset="0"/>
            </a:endParaRPr>
          </a:p>
          <a:p>
            <a:endParaRPr lang="en-US" smtClean="0">
              <a:latin typeface="Times" pitchFamily="18" charset="0"/>
            </a:endParaRPr>
          </a:p>
        </p:txBody>
      </p:sp>
    </p:spTree>
    <p:extLst>
      <p:ext uri="{BB962C8B-B14F-4D97-AF65-F5344CB8AC3E}">
        <p14:creationId xmlns:p14="http://schemas.microsoft.com/office/powerpoint/2010/main" val="428559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AE1E64-90BF-4A8F-A573-51E4AD7B2E41}" type="slidenum">
              <a:rPr lang="en-US" smtClean="0"/>
              <a:pPr/>
              <a:t>38</a:t>
            </a:fld>
            <a:endParaRPr lang="en-US"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extLst/>
        </p:spPr>
        <p:txBody>
          <a:bodyPr wrap="square" numCol="1" anchor="t" anchorCtr="0" compatLnSpc="1">
            <a:prstTxWarp prst="textNoShape">
              <a:avLst/>
            </a:prstTxWarp>
            <a:normAutofit fontScale="85000" lnSpcReduction="20000"/>
          </a:bodyPr>
          <a:lstStyle/>
          <a:p>
            <a:pPr marL="342900" indent="-342900">
              <a:lnSpc>
                <a:spcPct val="90000"/>
              </a:lnSpc>
              <a:spcBef>
                <a:spcPct val="20000"/>
              </a:spcBef>
              <a:buFontTx/>
              <a:buChar char="•"/>
              <a:defRPr/>
            </a:pPr>
            <a:r>
              <a:rPr lang="en-GB" sz="3200" dirty="0" smtClean="0"/>
              <a:t>repeater </a:t>
            </a:r>
          </a:p>
          <a:p>
            <a:pPr marL="742950" lvl="1" indent="-285750">
              <a:lnSpc>
                <a:spcPct val="90000"/>
              </a:lnSpc>
              <a:spcBef>
                <a:spcPct val="20000"/>
              </a:spcBef>
              <a:buFontTx/>
              <a:buChar char="–"/>
              <a:defRPr/>
            </a:pPr>
            <a:r>
              <a:rPr lang="en-GB" sz="2800" dirty="0" smtClean="0"/>
              <a:t>interconnects similar LAN segments to form an extended LAN	</a:t>
            </a:r>
          </a:p>
          <a:p>
            <a:pPr marL="342900" indent="-342900">
              <a:lnSpc>
                <a:spcPct val="90000"/>
              </a:lnSpc>
              <a:spcBef>
                <a:spcPct val="20000"/>
              </a:spcBef>
              <a:buFontTx/>
              <a:buChar char="•"/>
              <a:defRPr/>
            </a:pPr>
            <a:r>
              <a:rPr lang="en-GB" sz="3200" dirty="0" smtClean="0"/>
              <a:t>bridge</a:t>
            </a:r>
          </a:p>
          <a:p>
            <a:pPr marL="742950" lvl="1" indent="-285750">
              <a:lnSpc>
                <a:spcPct val="90000"/>
              </a:lnSpc>
              <a:spcBef>
                <a:spcPct val="20000"/>
              </a:spcBef>
              <a:buFontTx/>
              <a:buChar char="–"/>
              <a:defRPr/>
            </a:pPr>
            <a:r>
              <a:rPr lang="en-GB" sz="2800" dirty="0" smtClean="0"/>
              <a:t>interconnects similar LANs to form a single </a:t>
            </a:r>
            <a:r>
              <a:rPr lang="en-GB" sz="2800" dirty="0" err="1" smtClean="0"/>
              <a:t>subnetwork</a:t>
            </a:r>
            <a:r>
              <a:rPr lang="en-GB" sz="2800" dirty="0" smtClean="0"/>
              <a:t>	</a:t>
            </a:r>
          </a:p>
          <a:p>
            <a:pPr marL="342900" indent="-342900">
              <a:lnSpc>
                <a:spcPct val="90000"/>
              </a:lnSpc>
              <a:spcBef>
                <a:spcPct val="20000"/>
              </a:spcBef>
              <a:buFontTx/>
              <a:buChar char="•"/>
              <a:defRPr/>
            </a:pPr>
            <a:r>
              <a:rPr lang="en-GB" sz="3200" dirty="0" smtClean="0"/>
              <a:t>router 	</a:t>
            </a:r>
          </a:p>
          <a:p>
            <a:pPr marL="742950" lvl="1" indent="-285750">
              <a:lnSpc>
                <a:spcPct val="90000"/>
              </a:lnSpc>
              <a:spcBef>
                <a:spcPct val="20000"/>
              </a:spcBef>
              <a:buFontTx/>
              <a:buChar char="–"/>
              <a:defRPr/>
            </a:pPr>
            <a:r>
              <a:rPr lang="en-GB" sz="2800" dirty="0" smtClean="0"/>
              <a:t>interconnects </a:t>
            </a:r>
            <a:r>
              <a:rPr lang="en-GB" sz="2800" dirty="0" err="1" smtClean="0"/>
              <a:t>subnetworks</a:t>
            </a:r>
            <a:r>
              <a:rPr lang="en-GB" sz="2800" dirty="0" smtClean="0"/>
              <a:t> to form a single network</a:t>
            </a:r>
          </a:p>
          <a:p>
            <a:pPr marL="342900" indent="-342900">
              <a:lnSpc>
                <a:spcPct val="90000"/>
              </a:lnSpc>
              <a:spcBef>
                <a:spcPct val="20000"/>
              </a:spcBef>
              <a:buFontTx/>
              <a:buChar char="•"/>
              <a:defRPr/>
            </a:pPr>
            <a:r>
              <a:rPr lang="en-GB" sz="3200" dirty="0" smtClean="0"/>
              <a:t>gateway</a:t>
            </a:r>
          </a:p>
          <a:p>
            <a:pPr marL="742950" lvl="1" indent="-285750">
              <a:lnSpc>
                <a:spcPct val="90000"/>
              </a:lnSpc>
              <a:spcBef>
                <a:spcPct val="20000"/>
              </a:spcBef>
              <a:buFontTx/>
              <a:buChar char="–"/>
              <a:defRPr/>
            </a:pPr>
            <a:r>
              <a:rPr lang="en-GB" sz="2800" dirty="0" smtClean="0"/>
              <a:t>interconnect different networks to form an integrated network</a:t>
            </a:r>
          </a:p>
          <a:p>
            <a:pPr>
              <a:defRPr/>
            </a:pPr>
            <a:endParaRPr lang="en-US" dirty="0" smtClean="0">
              <a:latin typeface="Times" pitchFamily="18" charset="0"/>
            </a:endParaRPr>
          </a:p>
        </p:txBody>
      </p:sp>
    </p:spTree>
    <p:extLst>
      <p:ext uri="{BB962C8B-B14F-4D97-AF65-F5344CB8AC3E}">
        <p14:creationId xmlns:p14="http://schemas.microsoft.com/office/powerpoint/2010/main" val="1120566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679A259-54CD-40D4-A0DB-150A79AD1B0A}" type="slidenum">
              <a:rPr lang="en-US" smtClean="0"/>
              <a:pPr/>
              <a:t>39</a:t>
            </a:fld>
            <a:endParaRPr lang="en-US"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GB" sz="1200" dirty="0" smtClean="0"/>
              <a:t>Speed</a:t>
            </a:r>
            <a:r>
              <a:rPr kumimoji="1" lang="en-US" sz="1200" dirty="0" smtClean="0"/>
              <a:t> and power of </a:t>
            </a:r>
            <a:r>
              <a:rPr kumimoji="1" lang="en-GB" sz="1200" dirty="0" smtClean="0"/>
              <a:t>PCs </a:t>
            </a:r>
            <a:r>
              <a:rPr kumimoji="1" lang="en-US" sz="1200" dirty="0" smtClean="0"/>
              <a:t>have</a:t>
            </a:r>
            <a:r>
              <a:rPr kumimoji="1" lang="en-GB" sz="1200" dirty="0" smtClean="0"/>
              <a:t> risen</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GB" sz="1200" dirty="0" smtClean="0"/>
              <a:t>More demanding applications (e.g. video transmission, massive databases etc.)</a:t>
            </a:r>
          </a:p>
          <a:p>
            <a:endParaRPr lang="en-US" b="1" dirty="0" smtClean="0">
              <a:latin typeface="Times" pitchFamily="18" charset="0"/>
            </a:endParaRPr>
          </a:p>
          <a:p>
            <a:r>
              <a:rPr lang="en-US" b="0" dirty="0" err="1" smtClean="0">
                <a:latin typeface="Times" pitchFamily="18" charset="0"/>
              </a:rPr>
              <a:t>Centralised</a:t>
            </a:r>
            <a:r>
              <a:rPr lang="en-US" b="0" dirty="0" smtClean="0">
                <a:latin typeface="Times" pitchFamily="18" charset="0"/>
              </a:rPr>
              <a:t> server farms: </a:t>
            </a:r>
            <a:r>
              <a:rPr lang="en-US" dirty="0" smtClean="0">
                <a:latin typeface="Times" pitchFamily="18" charset="0"/>
              </a:rPr>
              <a:t>In many applications, there is a need for user, or client, systems to be able to draw huge amounts of data from multiple centralized servers, called server farms. As the performance of the servers themselves has increased, the bottleneck has shifted to the network.</a:t>
            </a:r>
          </a:p>
        </p:txBody>
      </p:sp>
    </p:spTree>
    <p:extLst>
      <p:ext uri="{BB962C8B-B14F-4D97-AF65-F5344CB8AC3E}">
        <p14:creationId xmlns:p14="http://schemas.microsoft.com/office/powerpoint/2010/main" val="327232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C8AB67-F671-4E75-B7BF-5F7134247911}" type="slidenum">
              <a:rPr lang="en-US" smtClean="0"/>
              <a:pPr/>
              <a:t>40</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latin typeface="Times" pitchFamily="18" charset="0"/>
              </a:rPr>
              <a:t>The most important of these are</a:t>
            </a:r>
          </a:p>
          <a:p>
            <a:r>
              <a:rPr lang="en-US" dirty="0" smtClean="0">
                <a:latin typeface="Times" pitchFamily="18" charset="0"/>
                <a:cs typeface="Times New Roman" pitchFamily="18" charset="0"/>
              </a:rPr>
              <a:t>• </a:t>
            </a:r>
            <a:r>
              <a:rPr lang="en-US" b="1" dirty="0" smtClean="0">
                <a:latin typeface="Times" pitchFamily="18" charset="0"/>
              </a:rPr>
              <a:t>Gigabit Ethernet:</a:t>
            </a:r>
            <a:r>
              <a:rPr lang="en-US" dirty="0" smtClean="0">
                <a:latin typeface="Times" pitchFamily="18" charset="0"/>
              </a:rPr>
              <a:t> The extension of 10-Mbps CSMA/CD (carrier sense multiple access with collision detection) to higher speeds is a logical strategy, because it tends to preserve the investment in existing systems.</a:t>
            </a:r>
          </a:p>
          <a:p>
            <a:r>
              <a:rPr lang="en-US" dirty="0" smtClean="0">
                <a:latin typeface="Times" pitchFamily="18" charset="0"/>
                <a:cs typeface="Times New Roman" pitchFamily="18" charset="0"/>
              </a:rPr>
              <a:t>• </a:t>
            </a:r>
            <a:r>
              <a:rPr lang="en-US" b="1" dirty="0" smtClean="0">
                <a:latin typeface="Times" pitchFamily="18" charset="0"/>
              </a:rPr>
              <a:t>High-speed wireless LANs: </a:t>
            </a:r>
            <a:r>
              <a:rPr lang="en-US" dirty="0" smtClean="0">
                <a:latin typeface="Times" pitchFamily="18" charset="0"/>
              </a:rPr>
              <a:t>Wireless LAN technology and standards have come of age and high-speed standards and products have been introduced</a:t>
            </a:r>
            <a:endParaRPr lang="en-US" dirty="0" smtClean="0"/>
          </a:p>
        </p:txBody>
      </p:sp>
    </p:spTree>
    <p:extLst>
      <p:ext uri="{BB962C8B-B14F-4D97-AF65-F5344CB8AC3E}">
        <p14:creationId xmlns:p14="http://schemas.microsoft.com/office/powerpoint/2010/main" val="329828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mtClean="0"/>
              <a:t>Ring: </a:t>
            </a:r>
            <a:endParaRPr lang="en-GB" smtClean="0"/>
          </a:p>
          <a:p>
            <a:r>
              <a:rPr lang="en-GB" smtClean="0"/>
              <a:t>– very high speed links over long distances</a:t>
            </a:r>
          </a:p>
          <a:p>
            <a:r>
              <a:rPr lang="en-GB" smtClean="0"/>
              <a:t>– single link or repeater failure disables network</a:t>
            </a:r>
          </a:p>
          <a:p>
            <a:endParaRPr lang="en-GB" smtClean="0"/>
          </a:p>
          <a:p>
            <a:r>
              <a:rPr lang="en-GB" smtClean="0"/>
              <a:t>Star:</a:t>
            </a:r>
          </a:p>
          <a:p>
            <a:r>
              <a:rPr lang="en-GB" smtClean="0"/>
              <a:t>– uses natural layout of wiring in building</a:t>
            </a:r>
          </a:p>
          <a:p>
            <a:r>
              <a:rPr lang="en-GB" smtClean="0"/>
              <a:t>– best for short distances</a:t>
            </a:r>
          </a:p>
          <a:p>
            <a:r>
              <a:rPr lang="en-GB" smtClean="0"/>
              <a:t>– high data rates for small number of devices</a:t>
            </a:r>
          </a:p>
          <a:p>
            <a:endParaRPr lang="en-GB" smtClean="0"/>
          </a:p>
          <a:p>
            <a:r>
              <a:rPr lang="en-US" smtClean="0">
                <a:latin typeface="Times" pitchFamily="18" charset="0"/>
              </a:rPr>
              <a:t>Both bus and tree topologies are characterized by the use of a multipoint medium. For the </a:t>
            </a:r>
            <a:r>
              <a:rPr lang="en-US" b="1" smtClean="0">
                <a:latin typeface="Times" pitchFamily="18" charset="0"/>
              </a:rPr>
              <a:t>bus</a:t>
            </a:r>
            <a:r>
              <a:rPr lang="en-US" smtClean="0">
                <a:latin typeface="Times" pitchFamily="18" charset="0"/>
              </a:rPr>
              <a:t>, all stations attach, through appropriate hardware interfacing known as a tap, directly to a linear transmission medium, or bus. Full-duplex operation between the station and the tap allows data to be transmitted onto the bus and received from the bus. A transmission from any station propagates the length of the medium in both directions and can be received by all other stations. At each end of the bus is a terminator, which absorbs any signal, removing it from the bus.</a:t>
            </a:r>
          </a:p>
          <a:p>
            <a:r>
              <a:rPr lang="en-US" smtClean="0">
                <a:latin typeface="Times" pitchFamily="18" charset="0"/>
              </a:rPr>
              <a:t>	The </a:t>
            </a:r>
            <a:r>
              <a:rPr lang="en-US" b="1" smtClean="0">
                <a:latin typeface="Times" pitchFamily="18" charset="0"/>
              </a:rPr>
              <a:t>tree topology</a:t>
            </a:r>
            <a:r>
              <a:rPr lang="en-US" smtClean="0">
                <a:latin typeface="Times" pitchFamily="18" charset="0"/>
              </a:rPr>
              <a:t> is a generalization of the bus topology. The transmission medium is a branching cable with no closed loops. The tree layout begins at a point known as the </a:t>
            </a:r>
            <a:r>
              <a:rPr lang="en-US" i="1" smtClean="0">
                <a:latin typeface="Times" pitchFamily="18" charset="0"/>
              </a:rPr>
              <a:t>headend</a:t>
            </a:r>
            <a:r>
              <a:rPr lang="en-US" smtClean="0">
                <a:latin typeface="Times" pitchFamily="18" charset="0"/>
              </a:rPr>
              <a:t>. One or more cables start at the headend, and each of these may have branches. The branches in turn may have additional branches to allow quite complex layouts. Again, a transmission from any station propagates throughout the medium and can be received by all other stations. </a:t>
            </a:r>
          </a:p>
          <a:p>
            <a:endParaRPr lang="en-GB" smtClean="0"/>
          </a:p>
          <a:p>
            <a:endParaRPr lang="en-GB" smtClean="0"/>
          </a:p>
          <a:p>
            <a:endParaRPr lang="en-US" smtClean="0"/>
          </a:p>
        </p:txBody>
      </p:sp>
    </p:spTree>
    <p:extLst>
      <p:ext uri="{BB962C8B-B14F-4D97-AF65-F5344CB8AC3E}">
        <p14:creationId xmlns:p14="http://schemas.microsoft.com/office/powerpoint/2010/main" val="1201962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C8AB67-F671-4E75-B7BF-5F7134247911}" type="slidenum">
              <a:rPr lang="en-US" smtClean="0"/>
              <a:pPr/>
              <a:t>41</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2157682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C8AB67-F671-4E75-B7BF-5F7134247911}" type="slidenum">
              <a:rPr lang="en-US" smtClean="0"/>
              <a:pPr/>
              <a:t>42</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latin typeface="Times" pitchFamily="18" charset="0"/>
              </a:rPr>
              <a:t>The current 1-Gbps specification for IEEE 802.3 includes the following physical layer alternatives, shown above in </a:t>
            </a:r>
            <a:r>
              <a:rPr lang="en-US" dirty="0" smtClean="0"/>
              <a:t>Stallings DCC8e </a:t>
            </a:r>
            <a:r>
              <a:rPr lang="en-US" dirty="0" smtClean="0">
                <a:latin typeface="Times" pitchFamily="18" charset="0"/>
              </a:rPr>
              <a:t>Figure 16.5:</a:t>
            </a:r>
          </a:p>
          <a:p>
            <a:endParaRPr lang="en-US" dirty="0" smtClean="0">
              <a:latin typeface="Times" pitchFamily="18" charset="0"/>
            </a:endParaRPr>
          </a:p>
          <a:p>
            <a:r>
              <a:rPr lang="en-US" dirty="0" smtClean="0">
                <a:solidFill>
                  <a:srgbClr val="000000"/>
                </a:solidFill>
                <a:latin typeface="Times" pitchFamily="18" charset="0"/>
                <a:cs typeface="Times New Roman" pitchFamily="18" charset="0"/>
              </a:rPr>
              <a:t>• </a:t>
            </a:r>
            <a:r>
              <a:rPr lang="en-US" b="1" dirty="0" smtClean="0">
                <a:solidFill>
                  <a:srgbClr val="000000"/>
                </a:solidFill>
                <a:latin typeface="Times" pitchFamily="18" charset="0"/>
              </a:rPr>
              <a:t>1000BASE-SX:</a:t>
            </a:r>
            <a:r>
              <a:rPr lang="en-US" dirty="0" smtClean="0">
                <a:solidFill>
                  <a:srgbClr val="000000"/>
                </a:solidFill>
                <a:latin typeface="Times" pitchFamily="18" charset="0"/>
              </a:rPr>
              <a:t> This short-wavelength option supports duplex links of up to 275 m using 62.5-µm multimode or up to 550 m using 50-µm multimode fiber. Wavelengths are in the range of 770 to 860 nm.</a:t>
            </a:r>
          </a:p>
          <a:p>
            <a:r>
              <a:rPr lang="en-US" dirty="0" smtClean="0">
                <a:solidFill>
                  <a:srgbClr val="000000"/>
                </a:solidFill>
                <a:latin typeface="Times" pitchFamily="18" charset="0"/>
                <a:cs typeface="Times New Roman" pitchFamily="18" charset="0"/>
              </a:rPr>
              <a:t>• </a:t>
            </a:r>
            <a:r>
              <a:rPr lang="en-US" b="1" dirty="0" smtClean="0">
                <a:solidFill>
                  <a:srgbClr val="000000"/>
                </a:solidFill>
                <a:latin typeface="Times" pitchFamily="18" charset="0"/>
              </a:rPr>
              <a:t>1000BASE-LX:</a:t>
            </a:r>
            <a:r>
              <a:rPr lang="en-US" dirty="0" smtClean="0">
                <a:solidFill>
                  <a:srgbClr val="000000"/>
                </a:solidFill>
                <a:latin typeface="Times" pitchFamily="18" charset="0"/>
              </a:rPr>
              <a:t> This long-wavelength option supports duplex links of up to 550 m of 62.5-µm or 50-µm multimode fiber or 5 km of 10-µm single-mode fiber. Wavelengths are in the range of 1270 to 1355 nm.</a:t>
            </a:r>
          </a:p>
          <a:p>
            <a:r>
              <a:rPr lang="en-US" dirty="0" smtClean="0">
                <a:solidFill>
                  <a:srgbClr val="000000"/>
                </a:solidFill>
                <a:latin typeface="Times" pitchFamily="18" charset="0"/>
                <a:cs typeface="Times New Roman" pitchFamily="18" charset="0"/>
              </a:rPr>
              <a:t>• </a:t>
            </a:r>
            <a:r>
              <a:rPr lang="en-US" b="1" dirty="0" smtClean="0">
                <a:solidFill>
                  <a:srgbClr val="000000"/>
                </a:solidFill>
                <a:latin typeface="Times" pitchFamily="18" charset="0"/>
              </a:rPr>
              <a:t>1000BASE-CX:</a:t>
            </a:r>
            <a:r>
              <a:rPr lang="en-US" dirty="0" smtClean="0">
                <a:solidFill>
                  <a:srgbClr val="000000"/>
                </a:solidFill>
                <a:latin typeface="Times" pitchFamily="18" charset="0"/>
              </a:rPr>
              <a:t> This option supports 1-Gbps links among devices located within a single room or equipment rack, using copper jumpers (specialized shielded twisted-pair cable that spans no more than 25 m). Each link is composed of a separate shielded twisted pair running in each direction.</a:t>
            </a:r>
            <a:endParaRPr lang="en-US" dirty="0" smtClean="0">
              <a:latin typeface="Times" pitchFamily="18" charset="0"/>
            </a:endParaRPr>
          </a:p>
          <a:p>
            <a:r>
              <a:rPr lang="en-US" dirty="0" smtClean="0">
                <a:solidFill>
                  <a:srgbClr val="000000"/>
                </a:solidFill>
                <a:latin typeface="Times" pitchFamily="18" charset="0"/>
                <a:cs typeface="Times New Roman" pitchFamily="18" charset="0"/>
              </a:rPr>
              <a:t>• </a:t>
            </a:r>
            <a:r>
              <a:rPr lang="en-US" b="1" dirty="0" smtClean="0">
                <a:solidFill>
                  <a:srgbClr val="000000"/>
                </a:solidFill>
                <a:latin typeface="Times" pitchFamily="18" charset="0"/>
              </a:rPr>
              <a:t>1000BASE-T:</a:t>
            </a:r>
            <a:r>
              <a:rPr lang="en-US" dirty="0" smtClean="0">
                <a:solidFill>
                  <a:srgbClr val="000000"/>
                </a:solidFill>
                <a:latin typeface="Times" pitchFamily="18" charset="0"/>
              </a:rPr>
              <a:t> This option makes use of four pairs of Category 5 unshielded twisted pair to support devices over a range of up to 100 m.</a:t>
            </a:r>
            <a:endParaRPr lang="en-US" dirty="0" smtClean="0">
              <a:latin typeface="Times" pitchFamily="18" charset="0"/>
            </a:endParaRPr>
          </a:p>
          <a:p>
            <a:endParaRPr lang="en-US" dirty="0" smtClean="0">
              <a:latin typeface="Times" pitchFamily="18" charset="0"/>
            </a:endParaRPr>
          </a:p>
          <a:p>
            <a:r>
              <a:rPr lang="en-US" dirty="0" smtClean="0">
                <a:latin typeface="Times" pitchFamily="18" charset="0"/>
              </a:rPr>
              <a:t>The signal encoding scheme used for the first three Gigabit Ethernet options just listed is 8B/10B. The signal-encoding scheme used for 1000BASE-T is 4D-PAM5, a complex scheme whose description is beyond our scope.</a:t>
            </a:r>
          </a:p>
          <a:p>
            <a:endParaRPr lang="en-US" dirty="0" smtClean="0"/>
          </a:p>
        </p:txBody>
      </p:sp>
    </p:spTree>
    <p:extLst>
      <p:ext uri="{BB962C8B-B14F-4D97-AF65-F5344CB8AC3E}">
        <p14:creationId xmlns:p14="http://schemas.microsoft.com/office/powerpoint/2010/main" val="3976416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C8AB67-F671-4E75-B7BF-5F7134247911}" type="slidenum">
              <a:rPr lang="en-US" smtClean="0"/>
              <a:pPr/>
              <a:t>43</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r>
              <a:rPr lang="en-US" dirty="0" smtClean="0">
                <a:latin typeface="Times" pitchFamily="18" charset="0"/>
              </a:rPr>
              <a:t>Four physical layer options are defined for 10-Gbps Ethernet, as shown in </a:t>
            </a:r>
            <a:r>
              <a:rPr lang="en-US" dirty="0" smtClean="0"/>
              <a:t>Stallings DCC8e </a:t>
            </a:r>
            <a:r>
              <a:rPr lang="en-US" dirty="0" smtClean="0">
                <a:latin typeface="Times" pitchFamily="18" charset="0"/>
              </a:rPr>
              <a:t>Figure 16.). The first three of these have two </a:t>
            </a:r>
            <a:r>
              <a:rPr lang="en-US" dirty="0" err="1" smtClean="0">
                <a:latin typeface="Times" pitchFamily="18" charset="0"/>
              </a:rPr>
              <a:t>suboptions</a:t>
            </a:r>
            <a:r>
              <a:rPr lang="en-US" dirty="0" smtClean="0">
                <a:latin typeface="Times" pitchFamily="18" charset="0"/>
              </a:rPr>
              <a:t>: an "R" </a:t>
            </a:r>
            <a:r>
              <a:rPr lang="en-US" dirty="0" err="1" smtClean="0">
                <a:latin typeface="Times" pitchFamily="18" charset="0"/>
              </a:rPr>
              <a:t>suboption</a:t>
            </a:r>
            <a:r>
              <a:rPr lang="en-US" dirty="0" smtClean="0">
                <a:latin typeface="Times" pitchFamily="18" charset="0"/>
              </a:rPr>
              <a:t> and a "W" </a:t>
            </a:r>
            <a:r>
              <a:rPr lang="en-US" dirty="0" err="1" smtClean="0">
                <a:latin typeface="Times" pitchFamily="18" charset="0"/>
              </a:rPr>
              <a:t>suboption</a:t>
            </a:r>
            <a:r>
              <a:rPr lang="en-US" dirty="0" smtClean="0">
                <a:latin typeface="Times" pitchFamily="18" charset="0"/>
              </a:rPr>
              <a:t>. The R designation refers to a family of physical layer implementations that use a signal encoding technique known as 64B/66B. The R implementations are designed for use over </a:t>
            </a:r>
            <a:r>
              <a:rPr lang="en-US" i="1" dirty="0" smtClean="0">
                <a:latin typeface="Times" pitchFamily="18" charset="0"/>
              </a:rPr>
              <a:t>dark fiber</a:t>
            </a:r>
            <a:r>
              <a:rPr lang="en-US" dirty="0" smtClean="0">
                <a:latin typeface="Times" pitchFamily="18" charset="0"/>
              </a:rPr>
              <a:t>, meaning a fiber optic cable that is not in use and that is not connected to any other equipment. The W designation refers to a family of physical layer implementations that also use 64B/66B signaling but that are then encapsulated to connect to SONET equipment. The four physical layer options are:</a:t>
            </a:r>
          </a:p>
          <a:p>
            <a:r>
              <a:rPr lang="en-US" dirty="0" smtClean="0">
                <a:latin typeface="Times" pitchFamily="18" charset="0"/>
                <a:cs typeface="Times New Roman" pitchFamily="18" charset="0"/>
              </a:rPr>
              <a:t>• </a:t>
            </a:r>
            <a:r>
              <a:rPr lang="en-US" b="1" dirty="0" smtClean="0">
                <a:latin typeface="Times" pitchFamily="18" charset="0"/>
              </a:rPr>
              <a:t>10GBASE-S (short): </a:t>
            </a:r>
            <a:r>
              <a:rPr lang="en-US" dirty="0" smtClean="0">
                <a:latin typeface="Times" pitchFamily="18" charset="0"/>
              </a:rPr>
              <a:t>Designed for 850-nm transmission on multimode fiber. This medium can achieve distances up to 300 m. There are 10GBASE-SR and 10GBASE-SW versions.</a:t>
            </a:r>
          </a:p>
          <a:p>
            <a:r>
              <a:rPr lang="en-US" dirty="0" smtClean="0">
                <a:latin typeface="Times" pitchFamily="18" charset="0"/>
                <a:cs typeface="Times New Roman" pitchFamily="18" charset="0"/>
              </a:rPr>
              <a:t>• </a:t>
            </a:r>
            <a:r>
              <a:rPr lang="en-US" b="1" dirty="0" smtClean="0">
                <a:latin typeface="Times" pitchFamily="18" charset="0"/>
              </a:rPr>
              <a:t>10GBASE-L (long)</a:t>
            </a:r>
            <a:r>
              <a:rPr lang="en-US" dirty="0" smtClean="0">
                <a:latin typeface="Times" pitchFamily="18" charset="0"/>
              </a:rPr>
              <a:t>: Designed for 1310-nm transmission on single-mode fiber. This medium can achieve distances up to 10 km. There are 10GBASE-LR and 10GBASE-LW versions.</a:t>
            </a:r>
          </a:p>
          <a:p>
            <a:r>
              <a:rPr lang="en-US" dirty="0" smtClean="0">
                <a:latin typeface="Times" pitchFamily="18" charset="0"/>
                <a:cs typeface="Times New Roman" pitchFamily="18" charset="0"/>
              </a:rPr>
              <a:t>• </a:t>
            </a:r>
            <a:r>
              <a:rPr lang="en-US" b="1" dirty="0" smtClean="0">
                <a:latin typeface="Times" pitchFamily="18" charset="0"/>
              </a:rPr>
              <a:t>10GBASE-E (extended):</a:t>
            </a:r>
            <a:r>
              <a:rPr lang="en-US" dirty="0" smtClean="0">
                <a:latin typeface="Times" pitchFamily="18" charset="0"/>
              </a:rPr>
              <a:t> Designed for 1550-nm transmission on single-mode fiber. This medium can achieve distances up to 40 km. There are 10GBASE-ER and 10GBASE-EW versions.</a:t>
            </a:r>
          </a:p>
          <a:p>
            <a:r>
              <a:rPr lang="en-US" dirty="0" smtClean="0">
                <a:latin typeface="Times" pitchFamily="18" charset="0"/>
                <a:cs typeface="Times New Roman" pitchFamily="18" charset="0"/>
              </a:rPr>
              <a:t>• </a:t>
            </a:r>
            <a:r>
              <a:rPr lang="en-US" b="1" dirty="0" smtClean="0">
                <a:latin typeface="Times" pitchFamily="18" charset="0"/>
              </a:rPr>
              <a:t>10GBASE-LX4:</a:t>
            </a:r>
            <a:r>
              <a:rPr lang="en-US" dirty="0" smtClean="0">
                <a:latin typeface="Times" pitchFamily="18" charset="0"/>
              </a:rPr>
              <a:t> Designed for 1310-nm transmission on single-mode or multimode fiber. This medium can achieve distances up to 10 km. This medium uses wavelength-division multiplexing (WDM) to multiplex the bit stream across four light waves.</a:t>
            </a:r>
          </a:p>
          <a:p>
            <a:endParaRPr lang="en-US" dirty="0" smtClean="0"/>
          </a:p>
          <a:p>
            <a:endParaRPr lang="en-US" dirty="0" smtClean="0"/>
          </a:p>
        </p:txBody>
      </p:sp>
    </p:spTree>
    <p:extLst>
      <p:ext uri="{BB962C8B-B14F-4D97-AF65-F5344CB8AC3E}">
        <p14:creationId xmlns:p14="http://schemas.microsoft.com/office/powerpoint/2010/main" val="791763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C8AB67-F671-4E75-B7BF-5F7134247911}" type="slidenum">
              <a:rPr lang="en-US" smtClean="0"/>
              <a:pPr/>
              <a:t>44</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84577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01467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Both bus and tree topologies are characterized by the use of a multipoint medium. For the </a:t>
            </a:r>
            <a:r>
              <a:rPr lang="en-US" b="1" smtClean="0">
                <a:latin typeface="Times" pitchFamily="18" charset="0"/>
              </a:rPr>
              <a:t>bus</a:t>
            </a:r>
            <a:r>
              <a:rPr lang="en-US" smtClean="0">
                <a:latin typeface="Times" pitchFamily="18" charset="0"/>
              </a:rPr>
              <a:t>, all stations attach, through appropriate hardware interfacing known as a tap, directly to a linear transmission medium, or bus. Full-duplex operation between the station and the tap allows data to be transmitted onto the bus and received from the bus. A transmission from any station propagates the length of the medium in both directions and can be received by all other stations. At each end of the bus is a terminator, which absorbs any signal, removing it from the bus.</a:t>
            </a:r>
          </a:p>
          <a:p>
            <a:endParaRPr lang="en-US" smtClean="0">
              <a:latin typeface="Times" pitchFamily="18" charset="0"/>
            </a:endParaRPr>
          </a:p>
          <a:p>
            <a:r>
              <a:rPr lang="en-US" smtClean="0">
                <a:latin typeface="Times" pitchFamily="18" charset="0"/>
              </a:rPr>
              <a:t>Two problems present themselves in these topologies. First, because a transmission from any one station can be received by all other stations, there needs to be some way of indicating for whom the transmission is intended. Second, a mechanism is needed to regulate transmission. To solve these problems, stations transmit data in small blocks, known as frames. Each frame consists of a portion of the data that a station wishes to transmit, plus a frame header that contains control information. Each station on the bus is assigned a unique address, or identifier, and the destination address for a frame is included in its header. The use of frames also provides the basic tool for the regulation of access. In particular, the stations take turns sending frames in some cooperative fashion. This involves putting additional control information into the frame header.</a:t>
            </a:r>
          </a:p>
          <a:p>
            <a:endParaRPr lang="en-US" smtClean="0">
              <a:latin typeface="Times" pitchFamily="18" charset="0"/>
            </a:endParaRPr>
          </a:p>
        </p:txBody>
      </p:sp>
    </p:spTree>
    <p:extLst>
      <p:ext uri="{BB962C8B-B14F-4D97-AF65-F5344CB8AC3E}">
        <p14:creationId xmlns:p14="http://schemas.microsoft.com/office/powerpoint/2010/main" val="424780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The </a:t>
            </a:r>
            <a:r>
              <a:rPr lang="en-US" b="1" smtClean="0">
                <a:latin typeface="Times" pitchFamily="18" charset="0"/>
              </a:rPr>
              <a:t>tree topology</a:t>
            </a:r>
            <a:r>
              <a:rPr lang="en-US" smtClean="0">
                <a:latin typeface="Times" pitchFamily="18" charset="0"/>
              </a:rPr>
              <a:t> is a generalization of the bus topology. The transmission medium is a branching cable with no closed loops. The tree layout begins at a point known as the </a:t>
            </a:r>
            <a:r>
              <a:rPr lang="en-US" i="1" smtClean="0">
                <a:latin typeface="Times" pitchFamily="18" charset="0"/>
              </a:rPr>
              <a:t>headend</a:t>
            </a:r>
            <a:r>
              <a:rPr lang="en-US" smtClean="0">
                <a:latin typeface="Times" pitchFamily="18" charset="0"/>
              </a:rPr>
              <a:t>. One or more cables start at the headend, and each of these may have branches. The branches in turn may have additional branches to allow quite complex layouts. Again, a transmission from any station propagates throughout the medium and can be received by all other stations. </a:t>
            </a:r>
          </a:p>
          <a:p>
            <a:endParaRPr lang="en-GB" smtClean="0"/>
          </a:p>
          <a:p>
            <a:endParaRPr lang="en-GB" smtClean="0"/>
          </a:p>
          <a:p>
            <a:endParaRPr lang="en-US" smtClean="0"/>
          </a:p>
        </p:txBody>
      </p:sp>
    </p:spTree>
    <p:extLst>
      <p:ext uri="{BB962C8B-B14F-4D97-AF65-F5344CB8AC3E}">
        <p14:creationId xmlns:p14="http://schemas.microsoft.com/office/powerpoint/2010/main" val="254233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9934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In the </a:t>
            </a:r>
            <a:r>
              <a:rPr lang="en-US" b="1" smtClean="0">
                <a:latin typeface="Times" pitchFamily="18" charset="0"/>
              </a:rPr>
              <a:t>star</a:t>
            </a:r>
            <a:r>
              <a:rPr lang="en-US" smtClean="0">
                <a:latin typeface="Times" pitchFamily="18" charset="0"/>
              </a:rPr>
              <a:t> LAN topology, each station is directly connected to a common central node. Typically, each station attaches to a central node via two point-to-point links, one for transmission and one for reception. In 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smtClean="0">
                <a:latin typeface="Times" pitchFamily="18" charset="0"/>
              </a:rPr>
              <a:t>hub</a:t>
            </a:r>
            <a:r>
              <a:rPr lang="en-US" smtClean="0">
                <a:latin typeface="Times" pitchFamily="18" charset="0"/>
              </a:rPr>
              <a:t>. Another approach is for the central node to act as a frame-switching device. An incoming frame is buffered in the node and then retransmitted on an outgoing link to the destination station.</a:t>
            </a:r>
          </a:p>
        </p:txBody>
      </p:sp>
    </p:spTree>
    <p:extLst>
      <p:ext uri="{BB962C8B-B14F-4D97-AF65-F5344CB8AC3E}">
        <p14:creationId xmlns:p14="http://schemas.microsoft.com/office/powerpoint/2010/main" val="217300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pitchFamily="18" charset="0"/>
              </a:rPr>
              <a:t>In the </a:t>
            </a:r>
            <a:r>
              <a:rPr lang="en-US" b="1" smtClean="0">
                <a:latin typeface="Times" pitchFamily="18" charset="0"/>
              </a:rPr>
              <a:t>star</a:t>
            </a:r>
            <a:r>
              <a:rPr lang="en-US" smtClean="0">
                <a:latin typeface="Times" pitchFamily="18" charset="0"/>
              </a:rPr>
              <a:t> LAN topology, each station is directly connected to a common central node. Typically, each station attaches to a central node via two point-to-point links, one for transmission and one for reception. In 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b="1" smtClean="0">
                <a:latin typeface="Times" pitchFamily="18" charset="0"/>
              </a:rPr>
              <a:t>hub</a:t>
            </a:r>
            <a:r>
              <a:rPr lang="en-US" smtClean="0">
                <a:latin typeface="Times" pitchFamily="18" charset="0"/>
              </a:rPr>
              <a:t>. Another approach is for the central node to act as a frame-switching device. An incoming frame is buffered in the node and then retransmitted on an outgoing link to the destination station.</a:t>
            </a:r>
          </a:p>
        </p:txBody>
      </p:sp>
    </p:spTree>
    <p:extLst>
      <p:ext uri="{BB962C8B-B14F-4D97-AF65-F5344CB8AC3E}">
        <p14:creationId xmlns:p14="http://schemas.microsoft.com/office/powerpoint/2010/main" val="392742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FE4491B4-4A27-44A4-836F-03A9B365D48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006D05C5-587B-414D-820F-B799D43724E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en-GB"/>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43A343F5-1D63-4F85-98A2-614469029B7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A4FF19CC-681D-4928-9160-17700DCE61F7}"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79BFEC91-9A58-42EB-810A-C0693AC3BDBB}"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7295C9A4-0674-4C40-A10C-B16718A2120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A42C0153-AB8D-4DA8-AD13-274B3650BC2E}"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p>
        </p:txBody>
      </p:sp>
      <p:sp>
        <p:nvSpPr>
          <p:cNvPr id="8" name="Footer Placeholder 2"/>
          <p:cNvSpPr>
            <a:spLocks noGrp="1"/>
          </p:cNvSpPr>
          <p:nvPr>
            <p:ph type="ftr" sz="quarter" idx="11"/>
          </p:nvPr>
        </p:nvSpPr>
        <p:spPr/>
        <p:txBody>
          <a:bodyPr/>
          <a:lstStyle>
            <a:lvl1pPr>
              <a:defRPr/>
            </a:lvl1pPr>
          </a:lstStyle>
          <a:p>
            <a:pPr>
              <a:defRPr/>
            </a:pPr>
            <a:endParaRPr lang="en-GB"/>
          </a:p>
        </p:txBody>
      </p:sp>
      <p:sp>
        <p:nvSpPr>
          <p:cNvPr id="9" name="Slide Number Placeholder 22"/>
          <p:cNvSpPr>
            <a:spLocks noGrp="1"/>
          </p:cNvSpPr>
          <p:nvPr>
            <p:ph type="sldNum" sz="quarter" idx="12"/>
          </p:nvPr>
        </p:nvSpPr>
        <p:spPr/>
        <p:txBody>
          <a:bodyPr/>
          <a:lstStyle>
            <a:lvl1pPr>
              <a:defRPr/>
            </a:lvl1pPr>
          </a:lstStyle>
          <a:p>
            <a:pPr>
              <a:defRPr/>
            </a:pPr>
            <a:fld id="{BBAB0416-12F1-412B-AB88-3E2CFDF18A0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GB"/>
          </a:p>
        </p:txBody>
      </p:sp>
      <p:sp>
        <p:nvSpPr>
          <p:cNvPr id="5" name="Footer Placeholder 3"/>
          <p:cNvSpPr>
            <a:spLocks noGrp="1"/>
          </p:cNvSpPr>
          <p:nvPr>
            <p:ph type="ftr" sz="quarter" idx="11"/>
          </p:nvPr>
        </p:nvSpPr>
        <p:spPr/>
        <p:txBody>
          <a:bodyPr/>
          <a:lstStyle>
            <a:lvl1pPr>
              <a:defRPr/>
            </a:lvl1pPr>
          </a:lstStyle>
          <a:p>
            <a:pPr>
              <a:defRPr/>
            </a:pPr>
            <a:endParaRPr lang="en-GB"/>
          </a:p>
        </p:txBody>
      </p:sp>
      <p:sp>
        <p:nvSpPr>
          <p:cNvPr id="6" name="Slide Number Placeholder 4"/>
          <p:cNvSpPr>
            <a:spLocks noGrp="1"/>
          </p:cNvSpPr>
          <p:nvPr>
            <p:ph type="sldNum" sz="quarter" idx="12"/>
          </p:nvPr>
        </p:nvSpPr>
        <p:spPr/>
        <p:txBody>
          <a:bodyPr/>
          <a:lstStyle>
            <a:lvl1pPr>
              <a:defRPr/>
            </a:lvl1pPr>
          </a:lstStyle>
          <a:p>
            <a:pPr>
              <a:defRPr/>
            </a:pPr>
            <a:fld id="{F5CEE472-1014-4130-B08F-AE0C57289A6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3"/>
          <p:cNvSpPr>
            <a:spLocks noGrp="1"/>
          </p:cNvSpPr>
          <p:nvPr>
            <p:ph type="sldNum" sz="quarter" idx="12"/>
          </p:nvPr>
        </p:nvSpPr>
        <p:spPr/>
        <p:txBody>
          <a:bodyPr/>
          <a:lstStyle>
            <a:lvl1pPr>
              <a:defRPr/>
            </a:lvl1pPr>
          </a:lstStyle>
          <a:p>
            <a:pPr>
              <a:defRPr/>
            </a:pPr>
            <a:fld id="{D6A98750-A40D-483E-8237-F38682BFBBCD}"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6" name="Straight Connector 5"/>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en-GB"/>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68FE2C1B-17E9-4193-AD84-5F8FBA58597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555AE476-97F5-4F94-AFBD-624239114444}"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endParaRPr lang="en-GB"/>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fld id="{52259C71-E587-493C-A568-4308F3C8D3D4}" type="slidenum">
              <a:rPr lang="en-GB"/>
              <a:pPr>
                <a:defRPr/>
              </a:pPr>
              <a:t>‹#›</a:t>
            </a:fld>
            <a:endParaRPr lang="en-GB"/>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179" r:id="rId1"/>
    <p:sldLayoutId id="2147484174" r:id="rId2"/>
    <p:sldLayoutId id="2147484180" r:id="rId3"/>
    <p:sldLayoutId id="2147484175" r:id="rId4"/>
    <p:sldLayoutId id="2147484176" r:id="rId5"/>
    <p:sldLayoutId id="2147484181" r:id="rId6"/>
    <p:sldLayoutId id="2147484182" r:id="rId7"/>
    <p:sldLayoutId id="2147484183" r:id="rId8"/>
    <p:sldLayoutId id="2147484184" r:id="rId9"/>
    <p:sldLayoutId id="2147484177" r:id="rId10"/>
    <p:sldLayoutId id="2147484185" r:id="rId11"/>
    <p:sldLayoutId id="2147484178"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47.jpe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219200" y="3733800"/>
            <a:ext cx="6858000" cy="1219200"/>
          </a:xfrm>
        </p:spPr>
        <p:txBody>
          <a:bodyPr>
            <a:normAutofit fontScale="90000"/>
          </a:bodyPr>
          <a:lstStyle/>
          <a:p>
            <a:pPr eaLnBrk="1" hangingPunct="1">
              <a:defRPr/>
            </a:pPr>
            <a:r>
              <a:rPr lang="en-GB" sz="3000" dirty="0" smtClean="0"/>
              <a:t>1587: COMMUNICATION SYSTEMS 1</a:t>
            </a:r>
            <a:r>
              <a:rPr lang="en-GB" sz="2200" dirty="0" smtClean="0"/>
              <a:t/>
            </a:r>
            <a:br>
              <a:rPr lang="en-GB" sz="2200" dirty="0" smtClean="0"/>
            </a:br>
            <a:r>
              <a:rPr lang="en-GB" sz="3100" b="1" dirty="0" smtClean="0"/>
              <a:t>Local Area Networks</a:t>
            </a:r>
            <a:endParaRPr lang="en-GB" sz="3100" dirty="0" smtClean="0"/>
          </a:p>
        </p:txBody>
      </p:sp>
      <p:sp>
        <p:nvSpPr>
          <p:cNvPr id="4" name="Rectangle 6"/>
          <p:cNvSpPr txBox="1">
            <a:spLocks noChangeArrowheads="1"/>
          </p:cNvSpPr>
          <p:nvPr/>
        </p:nvSpPr>
        <p:spPr>
          <a:xfrm>
            <a:off x="914400" y="5181600"/>
            <a:ext cx="7315200" cy="4572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400" dirty="0">
                <a:solidFill>
                  <a:schemeClr val="tx2"/>
                </a:solidFill>
                <a:latin typeface="+mj-lt"/>
                <a:ea typeface="+mj-ea"/>
                <a:cs typeface="+mj-cs"/>
              </a:rPr>
              <a:t>Dr. George </a:t>
            </a:r>
            <a:r>
              <a:rPr lang="en-GB" sz="2400" dirty="0" err="1">
                <a:solidFill>
                  <a:schemeClr val="tx2"/>
                </a:solidFill>
                <a:latin typeface="+mj-lt"/>
                <a:ea typeface="+mj-ea"/>
                <a:cs typeface="+mj-cs"/>
              </a:rPr>
              <a:t>Loukas</a:t>
            </a:r>
            <a:endParaRPr lang="en-GB" sz="2400" dirty="0">
              <a:solidFill>
                <a:schemeClr val="tx2"/>
              </a:solidFill>
              <a:latin typeface="+mj-lt"/>
              <a:ea typeface="+mj-ea"/>
              <a:cs typeface="+mj-cs"/>
            </a:endParaRPr>
          </a:p>
        </p:txBody>
      </p:sp>
      <p:sp>
        <p:nvSpPr>
          <p:cNvPr id="5" name="Rectangle 6"/>
          <p:cNvSpPr txBox="1">
            <a:spLocks noChangeArrowheads="1"/>
          </p:cNvSpPr>
          <p:nvPr/>
        </p:nvSpPr>
        <p:spPr>
          <a:xfrm>
            <a:off x="1219200" y="6172200"/>
            <a:ext cx="7315200" cy="5334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000" dirty="0">
                <a:solidFill>
                  <a:schemeClr val="tx2"/>
                </a:solidFill>
                <a:latin typeface="+mj-lt"/>
                <a:ea typeface="+mj-ea"/>
                <a:cs typeface="+mj-cs"/>
              </a:rPr>
              <a:t>University of Greenwich, </a:t>
            </a:r>
            <a:r>
              <a:rPr lang="en-GB" sz="2000" dirty="0" smtClean="0">
                <a:solidFill>
                  <a:schemeClr val="tx2"/>
                </a:solidFill>
                <a:latin typeface="+mj-lt"/>
                <a:ea typeface="+mj-ea"/>
                <a:cs typeface="+mj-cs"/>
              </a:rPr>
              <a:t>2015-2016</a:t>
            </a:r>
            <a:endParaRPr lang="en-GB" sz="20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838200" y="12192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3" name="TextBox 12"/>
          <p:cNvSpPr txBox="1"/>
          <p:nvPr/>
        </p:nvSpPr>
        <p:spPr>
          <a:xfrm>
            <a:off x="966788" y="1295400"/>
            <a:ext cx="7858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STAR</a:t>
            </a:r>
          </a:p>
        </p:txBody>
      </p:sp>
      <p:pic>
        <p:nvPicPr>
          <p:cNvPr id="22533" name="Picture 3" descr="C:\Users\lg47\Desktop\220px-NetworkTopology-Star.png"/>
          <p:cNvPicPr>
            <a:picLocks noChangeAspect="1" noChangeArrowheads="1"/>
          </p:cNvPicPr>
          <p:nvPr/>
        </p:nvPicPr>
        <p:blipFill>
          <a:blip r:embed="rId3" cstate="print"/>
          <a:srcRect/>
          <a:stretch>
            <a:fillRect/>
          </a:stretch>
        </p:blipFill>
        <p:spPr bwMode="auto">
          <a:xfrm>
            <a:off x="1314450" y="1368425"/>
            <a:ext cx="2495550" cy="2427288"/>
          </a:xfrm>
          <a:prstGeom prst="rect">
            <a:avLst/>
          </a:prstGeom>
          <a:noFill/>
          <a:ln w="9525">
            <a:noFill/>
            <a:miter lim="800000"/>
            <a:headEnd/>
            <a:tailEnd/>
          </a:ln>
        </p:spPr>
      </p:pic>
      <p:sp>
        <p:nvSpPr>
          <p:cNvPr id="17" name="TextBox 16"/>
          <p:cNvSpPr txBox="1"/>
          <p:nvPr/>
        </p:nvSpPr>
        <p:spPr>
          <a:xfrm>
            <a:off x="966788" y="4067175"/>
            <a:ext cx="3657600" cy="19383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sz="2400" dirty="0">
                <a:latin typeface="Times New Roman" pitchFamily="18" charset="0"/>
                <a:cs typeface="Times New Roman" pitchFamily="18" charset="0"/>
              </a:rPr>
              <a:t>– uses natural layout of wiring in building</a:t>
            </a:r>
          </a:p>
          <a:p>
            <a:pPr>
              <a:defRPr/>
            </a:pPr>
            <a:r>
              <a:rPr lang="en-GB" sz="2400" dirty="0">
                <a:latin typeface="Times New Roman" pitchFamily="18" charset="0"/>
                <a:cs typeface="Times New Roman" pitchFamily="18" charset="0"/>
              </a:rPr>
              <a:t>– best for short distances</a:t>
            </a:r>
          </a:p>
          <a:p>
            <a:pPr>
              <a:defRPr/>
            </a:pPr>
            <a:r>
              <a:rPr lang="en-GB" sz="2400" dirty="0">
                <a:latin typeface="Times New Roman" pitchFamily="18" charset="0"/>
                <a:cs typeface="Times New Roman" pitchFamily="18" charset="0"/>
              </a:rPr>
              <a:t>– high data rates for small number of devices</a:t>
            </a:r>
          </a:p>
        </p:txBody>
      </p:sp>
      <p:sp>
        <p:nvSpPr>
          <p:cNvPr id="22535" name="Rectangle 3"/>
          <p:cNvSpPr txBox="1">
            <a:spLocks noChangeArrowheads="1"/>
          </p:cNvSpPr>
          <p:nvPr/>
        </p:nvSpPr>
        <p:spPr bwMode="auto">
          <a:xfrm>
            <a:off x="4800600" y="1279525"/>
            <a:ext cx="3886200" cy="2516188"/>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each station connects to central node</a:t>
            </a:r>
          </a:p>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central node can broadcast or act as </a:t>
            </a:r>
            <a:r>
              <a:rPr kumimoji="1" lang="en-US" sz="2400" b="1" u="sng" dirty="0">
                <a:latin typeface="Times New Roman" pitchFamily="18" charset="0"/>
                <a:cs typeface="Times New Roman" pitchFamily="18" charset="0"/>
              </a:rPr>
              <a:t>frame switch</a:t>
            </a:r>
            <a:endParaRPr kumimoji="1" lang="en-US" sz="2000" b="1" u="sng" dirty="0">
              <a:latin typeface="Times New Roman" pitchFamily="18" charset="0"/>
              <a:cs typeface="Times New Roman" pitchFamily="18" charset="0"/>
            </a:endParaRPr>
          </a:p>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only one station can transmit at a time</a:t>
            </a:r>
          </a:p>
        </p:txBody>
      </p:sp>
      <p:sp>
        <p:nvSpPr>
          <p:cNvPr id="19" name="Rounded Rectangle 18"/>
          <p:cNvSpPr/>
          <p:nvPr/>
        </p:nvSpPr>
        <p:spPr>
          <a:xfrm>
            <a:off x="1468438" y="32766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ounded Rectangle 19"/>
          <p:cNvSpPr/>
          <p:nvPr/>
        </p:nvSpPr>
        <p:spPr>
          <a:xfrm>
            <a:off x="2398713" y="241935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2" name="Straight Connector 11"/>
          <p:cNvCxnSpPr>
            <a:stCxn id="14" idx="2"/>
          </p:cNvCxnSpPr>
          <p:nvPr/>
        </p:nvCxnSpPr>
        <p:spPr>
          <a:xfrm flipH="1">
            <a:off x="2590800" y="522767"/>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2362200" y="217967"/>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STAR</a:t>
            </a:r>
            <a:endParaRPr lang="en-US" dirty="0"/>
          </a:p>
        </p:txBody>
      </p:sp>
      <p:cxnSp>
        <p:nvCxnSpPr>
          <p:cNvPr id="15" name="Straight Connector 14"/>
          <p:cNvCxnSpPr>
            <a:stCxn id="16" idx="2"/>
          </p:cNvCxnSpPr>
          <p:nvPr/>
        </p:nvCxnSpPr>
        <p:spPr>
          <a:xfrm flipH="1">
            <a:off x="1905000" y="533400"/>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16" name="Rounded Rectangle 15"/>
          <p:cNvSpPr/>
          <p:nvPr/>
        </p:nvSpPr>
        <p:spPr>
          <a:xfrm>
            <a:off x="1676400" y="228600"/>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RING</a:t>
            </a:r>
            <a:endParaRPr lang="en-US" dirty="0"/>
          </a:p>
        </p:txBody>
      </p:sp>
      <p:cxnSp>
        <p:nvCxnSpPr>
          <p:cNvPr id="18" name="Straight Connector 17"/>
          <p:cNvCxnSpPr>
            <a:stCxn id="21" idx="2"/>
          </p:cNvCxnSpPr>
          <p:nvPr/>
        </p:nvCxnSpPr>
        <p:spPr>
          <a:xfrm>
            <a:off x="1295400" y="478466"/>
            <a:ext cx="0" cy="207334"/>
          </a:xfrm>
          <a:prstGeom prst="line">
            <a:avLst/>
          </a:prstGeom>
        </p:spPr>
        <p:style>
          <a:lnRef idx="3">
            <a:schemeClr val="accent1"/>
          </a:lnRef>
          <a:fillRef idx="0">
            <a:schemeClr val="accent1"/>
          </a:fillRef>
          <a:effectRef idx="2">
            <a:schemeClr val="accent1"/>
          </a:effectRef>
          <a:fontRef idx="minor">
            <a:schemeClr val="tx1"/>
          </a:fontRef>
        </p:style>
      </p:cxnSp>
      <p:sp>
        <p:nvSpPr>
          <p:cNvPr id="21" name="Rounded Rectangle 20"/>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22" name="Straight Connector 21"/>
          <p:cNvCxnSpPr>
            <a:stCxn id="26"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23" name="Rounded Rectangle 22"/>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24" name="Rounded Rectangle 23"/>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5" name="Rounded Rectangle 24"/>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6" name="Rounded Rectangle 25"/>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C 0.01042 -0.00232 0.01892 -0.00834 0.02899 -0.01227 C 0.03246 -0.01551 0.03542 -0.01667 0.03941 -0.01852 C 0.04167 -0.01945 0.04635 -0.02176 0.04635 -0.02176 C 0.05121 -0.02778 0.05121 -0.03588 0.05799 -0.03866 C 0.05972 -0.04514 0.06667 -0.05973 0.07083 -0.06343 C 0.07378 -0.07547 0.06944 -0.06158 0.07552 -0.0713 C 0.07621 -0.07246 0.07621 -0.07454 0.07674 -0.07593 C 0.07864 -0.08102 0.07899 -0.08056 0.08246 -0.0838 C 0.08299 -0.08588 0.08628 -0.09653 0.08715 -0.09769 C 0.08802 -0.09885 0.08941 -0.09862 0.09062 -0.09908 C 0.09219 -0.10533 0.09149 -0.10811 0.09635 -0.10996 C 0.09965 -0.11436 0.09948 -0.11737 0.10347 -0.12084 C 0.10469 -0.12663 0.10399 -0.12408 0.10573 -0.12871 " pathEditMode="relative" ptsTypes="fffffffffffffA">
                                      <p:cBhvr>
                                        <p:cTn id="6" dur="2000" fill="hold"/>
                                        <p:tgtEl>
                                          <p:spTgt spid="19"/>
                                        </p:tgtEl>
                                        <p:attrNameLst>
                                          <p:attrName>ppt_x</p:attrName>
                                          <p:attrName>ppt_y</p:attrName>
                                        </p:attrNameLst>
                                      </p:cBhvr>
                                    </p:animMotion>
                                  </p:childTnLst>
                                </p:cTn>
                              </p:par>
                            </p:childTnLst>
                          </p:cTn>
                        </p:par>
                        <p:par>
                          <p:cTn id="7" fill="hold" nodeType="afterGroup">
                            <p:stCondLst>
                              <p:cond delay="2000"/>
                            </p:stCondLst>
                            <p:childTnLst>
                              <p:par>
                                <p:cTn id="8" presetID="9" presetClass="exit" presetSubtype="0" fill="hold" grpId="1" nodeType="afterEffect">
                                  <p:stCondLst>
                                    <p:cond delay="0"/>
                                  </p:stCondLst>
                                  <p:childTnLst>
                                    <p:animEffect transition="out" filter="dissolv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par>
                          <p:cTn id="11" fill="hold" nodeType="afterGroup">
                            <p:stCondLst>
                              <p:cond delay="2500"/>
                            </p:stCondLst>
                            <p:childTnLst>
                              <p:par>
                                <p:cTn id="12" presetID="1" presetClass="entr" presetSubtype="0" fill="hold" grpId="1" nodeType="afterEffect">
                                  <p:stCondLst>
                                    <p:cond delay="500"/>
                                  </p:stCondLst>
                                  <p:childTnLst>
                                    <p:set>
                                      <p:cBhvr>
                                        <p:cTn id="13" dur="1" fill="hold">
                                          <p:stCondLst>
                                            <p:cond delay="0"/>
                                          </p:stCondLst>
                                        </p:cTn>
                                        <p:tgtEl>
                                          <p:spTgt spid="20"/>
                                        </p:tgtEl>
                                        <p:attrNameLst>
                                          <p:attrName>style.visibility</p:attrName>
                                        </p:attrNameLst>
                                      </p:cBhvr>
                                      <p:to>
                                        <p:strVal val="visible"/>
                                      </p:to>
                                    </p:set>
                                  </p:childTnLst>
                                </p:cTn>
                              </p:par>
                              <p:par>
                                <p:cTn id="14" presetID="0" presetClass="path" presetSubtype="0" accel="50000" decel="50000" fill="hold" grpId="0" nodeType="withEffect">
                                  <p:stCondLst>
                                    <p:cond delay="0"/>
                                  </p:stCondLst>
                                  <p:childTnLst>
                                    <p:animMotion origin="layout" path="M 0 0 C 0.00816 -0.00579 0.01788 -0.00833 0.02673 -0.0125 C 0.03159 -0.01481 0.02864 -0.01643 0.03368 -0.01713 C 0.03958 -0.01805 0.04531 -0.01829 0.05121 -0.01875 C 0.0592 -0.02569 0.06927 -0.02847 0.07795 -0.03426 " pathEditMode="relative" ptsTypes="ffffA">
                                      <p:cBhvr>
                                        <p:cTn id="15" dur="3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 y="1295400"/>
            <a:ext cx="7391400" cy="4154984"/>
          </a:xfrm>
          <a:prstGeom prst="rect">
            <a:avLst/>
          </a:prstGeom>
          <a:noFill/>
        </p:spPr>
        <p:txBody>
          <a:bodyPr>
            <a:spAutoFit/>
          </a:bodyPr>
          <a:lstStyle/>
          <a:p>
            <a:pPr>
              <a:defRPr/>
            </a:pPr>
            <a:r>
              <a:rPr kumimoji="1" lang="en-GB" sz="2400" dirty="0" smtClean="0">
                <a:latin typeface="Times" pitchFamily="18" charset="0"/>
                <a:cs typeface="Times" pitchFamily="18" charset="0"/>
              </a:rPr>
              <a:t>The real topology is usually a combination of Bus, Tree, Ring and Star topologies.</a:t>
            </a:r>
          </a:p>
          <a:p>
            <a:pPr>
              <a:defRPr/>
            </a:pPr>
            <a:endParaRPr kumimoji="1" lang="en-GB" sz="2400" dirty="0" smtClean="0">
              <a:latin typeface="Times" pitchFamily="18" charset="0"/>
              <a:cs typeface="Times" pitchFamily="18" charset="0"/>
            </a:endParaRPr>
          </a:p>
          <a:p>
            <a:pPr>
              <a:defRPr/>
            </a:pPr>
            <a:r>
              <a:rPr kumimoji="1" lang="en-GB" sz="2400" dirty="0" smtClean="0">
                <a:latin typeface="Times" pitchFamily="18" charset="0"/>
                <a:cs typeface="Times" pitchFamily="18" charset="0"/>
              </a:rPr>
              <a:t>Choice </a:t>
            </a:r>
            <a:r>
              <a:rPr kumimoji="1" lang="en-GB" sz="2400" dirty="0">
                <a:latin typeface="Times" pitchFamily="18" charset="0"/>
                <a:cs typeface="Times" pitchFamily="18" charset="0"/>
              </a:rPr>
              <a:t>of topology depends on</a:t>
            </a:r>
          </a:p>
          <a:p>
            <a:pPr>
              <a:defRPr/>
            </a:pPr>
            <a:endParaRPr kumimoji="1" lang="en-GB" sz="2400" dirty="0">
              <a:latin typeface="Times" pitchFamily="18" charset="0"/>
              <a:cs typeface="Times" pitchFamily="18" charset="0"/>
            </a:endParaRPr>
          </a:p>
          <a:p>
            <a:pPr marL="285750" indent="-285750">
              <a:buFont typeface="Arial" charset="0"/>
              <a:buChar char="•"/>
              <a:defRPr/>
            </a:pPr>
            <a:r>
              <a:rPr kumimoji="1" lang="en-GB" sz="2400" dirty="0">
                <a:latin typeface="Times" pitchFamily="18" charset="0"/>
                <a:cs typeface="Times" pitchFamily="18" charset="0"/>
              </a:rPr>
              <a:t>reliability</a:t>
            </a:r>
          </a:p>
          <a:p>
            <a:pPr marL="285750" indent="-285750">
              <a:buFont typeface="Arial" charset="0"/>
              <a:buChar char="•"/>
              <a:defRPr/>
            </a:pPr>
            <a:r>
              <a:rPr kumimoji="1" lang="en-GB" sz="2400" dirty="0">
                <a:latin typeface="Times" pitchFamily="18" charset="0"/>
                <a:cs typeface="Times" pitchFamily="18" charset="0"/>
              </a:rPr>
              <a:t>expandability</a:t>
            </a:r>
          </a:p>
          <a:p>
            <a:pPr marL="285750" indent="-285750">
              <a:buFont typeface="Arial" charset="0"/>
              <a:buChar char="•"/>
              <a:defRPr/>
            </a:pPr>
            <a:r>
              <a:rPr kumimoji="1" lang="en-GB" sz="2400" dirty="0">
                <a:latin typeface="Times" pitchFamily="18" charset="0"/>
                <a:cs typeface="Times" pitchFamily="18" charset="0"/>
              </a:rPr>
              <a:t>performance</a:t>
            </a:r>
          </a:p>
          <a:p>
            <a:pPr marL="285750" indent="-285750">
              <a:buFont typeface="Arial" charset="0"/>
              <a:buChar char="•"/>
              <a:defRPr/>
            </a:pPr>
            <a:endParaRPr kumimoji="1" lang="en-GB" sz="2400" dirty="0">
              <a:latin typeface="Times" pitchFamily="18" charset="0"/>
              <a:cs typeface="Times" pitchFamily="18" charset="0"/>
            </a:endParaRPr>
          </a:p>
          <a:p>
            <a:pPr>
              <a:defRPr/>
            </a:pPr>
            <a:r>
              <a:rPr kumimoji="1" lang="en-GB" sz="2400" dirty="0">
                <a:latin typeface="Times" pitchFamily="18" charset="0"/>
                <a:cs typeface="Times" pitchFamily="18" charset="0"/>
              </a:rPr>
              <a:t>Need to consider in context of:</a:t>
            </a:r>
          </a:p>
          <a:p>
            <a:pPr lvl="1">
              <a:defRPr/>
            </a:pPr>
            <a:r>
              <a:rPr kumimoji="1" lang="en-GB" sz="2400" dirty="0">
                <a:latin typeface="Times" pitchFamily="18" charset="0"/>
                <a:cs typeface="Times" pitchFamily="18" charset="0"/>
              </a:rPr>
              <a:t>transmission medium, wiring layout and access control</a:t>
            </a:r>
            <a:endParaRPr kumimoji="1" lang="en-US" sz="2400" dirty="0">
              <a:latin typeface="Times" pitchFamily="18" charset="0"/>
              <a:cs typeface="Times" pitchFamily="18" charset="0"/>
            </a:endParaRPr>
          </a:p>
        </p:txBody>
      </p:sp>
      <p:cxnSp>
        <p:nvCxnSpPr>
          <p:cNvPr id="6" name="Straight Connector 5"/>
          <p:cNvCxnSpPr>
            <a:stCxn id="7" idx="2"/>
          </p:cNvCxnSpPr>
          <p:nvPr/>
        </p:nvCxnSpPr>
        <p:spPr>
          <a:xfrm flipH="1">
            <a:off x="2590800" y="522767"/>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2362200" y="217967"/>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STAR</a:t>
            </a:r>
            <a:endParaRPr lang="en-US" dirty="0"/>
          </a:p>
        </p:txBody>
      </p:sp>
      <p:cxnSp>
        <p:nvCxnSpPr>
          <p:cNvPr id="9" name="Straight Connector 8"/>
          <p:cNvCxnSpPr>
            <a:stCxn id="10" idx="2"/>
          </p:cNvCxnSpPr>
          <p:nvPr/>
        </p:nvCxnSpPr>
        <p:spPr>
          <a:xfrm flipH="1">
            <a:off x="1905000" y="533400"/>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10" name="Rounded Rectangle 9"/>
          <p:cNvSpPr/>
          <p:nvPr/>
        </p:nvSpPr>
        <p:spPr>
          <a:xfrm>
            <a:off x="1676400" y="228600"/>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RING</a:t>
            </a:r>
            <a:endParaRPr lang="en-US" dirty="0"/>
          </a:p>
        </p:txBody>
      </p:sp>
      <p:cxnSp>
        <p:nvCxnSpPr>
          <p:cNvPr id="11" name="Straight Connector 10"/>
          <p:cNvCxnSpPr>
            <a:stCxn id="12" idx="2"/>
          </p:cNvCxnSpPr>
          <p:nvPr/>
        </p:nvCxnSpPr>
        <p:spPr>
          <a:xfrm>
            <a:off x="1295400" y="478466"/>
            <a:ext cx="0" cy="207334"/>
          </a:xfrm>
          <a:prstGeom prst="line">
            <a:avLst/>
          </a:prstGeom>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13" name="Straight Connector 12"/>
          <p:cNvCxnSpPr>
            <a:stCxn id="17"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15" name="Rounded Rectangle 14"/>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16" name="Rounded Rectangle 15"/>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17" name="Rounded Rectangle 16"/>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295400"/>
            <a:ext cx="7391400" cy="4154488"/>
          </a:xfrm>
          <a:prstGeom prst="rect">
            <a:avLst/>
          </a:prstGeom>
          <a:noFill/>
        </p:spPr>
        <p:txBody>
          <a:bodyPr>
            <a:spAutoFit/>
          </a:bodyPr>
          <a:lstStyle/>
          <a:p>
            <a:pPr>
              <a:defRPr/>
            </a:pPr>
            <a:r>
              <a:rPr lang="en-GB" sz="2400" dirty="0">
                <a:latin typeface="Times New Roman" pitchFamily="18" charset="0"/>
                <a:cs typeface="Times New Roman" pitchFamily="18" charset="0"/>
              </a:rPr>
              <a:t>Key </a:t>
            </a:r>
            <a:r>
              <a:rPr lang="en-GB" sz="2400" dirty="0" smtClean="0">
                <a:latin typeface="Times New Roman" pitchFamily="18" charset="0"/>
                <a:cs typeface="Times New Roman" pitchFamily="18" charset="0"/>
              </a:rPr>
              <a:t>factors for choosing transmission medium:</a:t>
            </a:r>
            <a:endParaRPr lang="en-GB" sz="2400" dirty="0">
              <a:latin typeface="Times New Roman" pitchFamily="18" charset="0"/>
              <a:cs typeface="Times New Roman" pitchFamily="18" charset="0"/>
            </a:endParaRPr>
          </a:p>
          <a:p>
            <a:pPr>
              <a:defRPr/>
            </a:pPr>
            <a:endParaRPr lang="en-GB" sz="2400" dirty="0">
              <a:latin typeface="Times New Roman" pitchFamily="18" charset="0"/>
              <a:cs typeface="Times New Roman" pitchFamily="18" charset="0"/>
            </a:endParaRPr>
          </a:p>
          <a:p>
            <a:pPr marL="342900" indent="-342900">
              <a:buFont typeface="Arial" charset="0"/>
              <a:buChar char="•"/>
              <a:defRPr/>
            </a:pPr>
            <a:r>
              <a:rPr lang="en-GB" sz="2400" dirty="0">
                <a:latin typeface="Times New Roman" pitchFamily="18" charset="0"/>
                <a:cs typeface="Times New Roman" pitchFamily="18" charset="0"/>
              </a:rPr>
              <a:t>Cost per meter and cost of installation</a:t>
            </a:r>
          </a:p>
          <a:p>
            <a:pPr marL="342900" indent="-342900">
              <a:buFont typeface="Arial" charset="0"/>
              <a:buChar char="•"/>
              <a:defRPr/>
            </a:pPr>
            <a:r>
              <a:rPr lang="en-GB" sz="2400" dirty="0">
                <a:latin typeface="Times New Roman" pitchFamily="18" charset="0"/>
                <a:cs typeface="Times New Roman" pitchFamily="18" charset="0"/>
              </a:rPr>
              <a:t>Speed (number of bits per second that can be transmitted reliably)</a:t>
            </a:r>
          </a:p>
          <a:p>
            <a:pPr marL="342900" indent="-342900">
              <a:buFont typeface="Arial" charset="0"/>
              <a:buChar char="•"/>
              <a:defRPr/>
            </a:pPr>
            <a:r>
              <a:rPr lang="en-GB" sz="2400" dirty="0">
                <a:latin typeface="Times New Roman" pitchFamily="18" charset="0"/>
                <a:cs typeface="Times New Roman" pitchFamily="18" charset="0"/>
              </a:rPr>
              <a:t>Attenuation (the signal weakens and is distorted by the medium itself)</a:t>
            </a:r>
          </a:p>
          <a:p>
            <a:pPr marL="342900" indent="-342900">
              <a:buFont typeface="Arial" charset="0"/>
              <a:buChar char="•"/>
              <a:defRPr/>
            </a:pPr>
            <a:r>
              <a:rPr lang="en-GB" sz="2400" dirty="0">
                <a:latin typeface="Times New Roman" pitchFamily="18" charset="0"/>
                <a:cs typeface="Times New Roman" pitchFamily="18" charset="0"/>
              </a:rPr>
              <a:t>Electromagnetic Interference</a:t>
            </a:r>
          </a:p>
          <a:p>
            <a:pPr marL="342900" indent="-342900">
              <a:buFont typeface="Arial" charset="0"/>
              <a:buChar char="•"/>
              <a:defRPr/>
            </a:pPr>
            <a:r>
              <a:rPr lang="en-GB" sz="2400" dirty="0">
                <a:latin typeface="Times New Roman" pitchFamily="18" charset="0"/>
                <a:cs typeface="Times New Roman" pitchFamily="18" charset="0"/>
              </a:rPr>
              <a:t>Types of data supported</a:t>
            </a:r>
          </a:p>
          <a:p>
            <a:pPr marL="342900" indent="-342900">
              <a:buFont typeface="Arial" charset="0"/>
              <a:buChar char="•"/>
              <a:defRPr/>
            </a:pPr>
            <a:r>
              <a:rPr lang="en-GB" sz="2400" dirty="0">
                <a:latin typeface="Times New Roman" pitchFamily="18" charset="0"/>
                <a:cs typeface="Times New Roman" pitchFamily="18" charset="0"/>
              </a:rPr>
              <a:t>Reliability</a:t>
            </a:r>
          </a:p>
          <a:p>
            <a:pPr marL="342900" indent="-342900">
              <a:buFont typeface="Arial" charset="0"/>
              <a:buChar char="•"/>
              <a:defRPr/>
            </a:pPr>
            <a:r>
              <a:rPr lang="en-GB" sz="2400" dirty="0">
                <a:latin typeface="Times New Roman" pitchFamily="18" charset="0"/>
                <a:cs typeface="Times New Roman" pitchFamily="18" charset="0"/>
              </a:rPr>
              <a:t>Security</a:t>
            </a:r>
          </a:p>
        </p:txBody>
      </p:sp>
      <p:cxnSp>
        <p:nvCxnSpPr>
          <p:cNvPr id="6" name="Straight Connector 5"/>
          <p:cNvCxnSpPr>
            <a:stCxn id="7"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7" name="Rounded Rectangle 6"/>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8" name="Straight Connector 7"/>
          <p:cNvCxnSpPr>
            <a:stCxn id="9"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9" name="Rounded Rectangle 8"/>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0" name="Straight Connector 9"/>
          <p:cNvCxnSpPr>
            <a:stCxn id="11"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2" name="Straight Connector 11"/>
          <p:cNvCxnSpPr>
            <a:stCxn id="16"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4" name="Rounded Rectangle 13"/>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15" name="Rounded Rectangle 14"/>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16" name="Rounded Rectangle 15"/>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3"/>
          <p:cNvPicPr>
            <a:picLocks noChangeAspect="1" noChangeArrowheads="1"/>
          </p:cNvPicPr>
          <p:nvPr/>
        </p:nvPicPr>
        <p:blipFill>
          <a:blip r:embed="rId3" cstate="print">
            <a:extLst/>
          </a:blip>
          <a:stretch>
            <a:fillRect/>
          </a:stretch>
        </p:blipFill>
        <p:spPr bwMode="auto">
          <a:xfrm>
            <a:off x="5268119" y="1308983"/>
            <a:ext cx="2882017" cy="2882017"/>
          </a:xfrm>
          <a:prstGeom prst="rect">
            <a:avLst/>
          </a:prstGeom>
          <a:ln>
            <a:noFill/>
          </a:ln>
          <a:effectLst>
            <a:softEdge rad="112500"/>
          </a:effectLst>
          <a:extLst/>
        </p:spPr>
      </p:pic>
      <p:sp>
        <p:nvSpPr>
          <p:cNvPr id="8" name="TextBox 7"/>
          <p:cNvSpPr txBox="1"/>
          <p:nvPr/>
        </p:nvSpPr>
        <p:spPr>
          <a:xfrm>
            <a:off x="381000" y="1295400"/>
            <a:ext cx="5029200" cy="4586288"/>
          </a:xfrm>
          <a:prstGeom prst="rect">
            <a:avLst/>
          </a:prstGeom>
          <a:noFill/>
        </p:spPr>
        <p:txBody>
          <a:bodyPr>
            <a:spAutoFit/>
          </a:bodyPr>
          <a:lstStyle/>
          <a:p>
            <a:pPr>
              <a:defRPr/>
            </a:pPr>
            <a:r>
              <a:rPr lang="en-GB" sz="2800" b="1" dirty="0">
                <a:latin typeface="Times New Roman" pitchFamily="18" charset="0"/>
                <a:cs typeface="Times New Roman" pitchFamily="18" charset="0"/>
              </a:rPr>
              <a:t>Twisted pair</a:t>
            </a:r>
          </a:p>
          <a:p>
            <a:pPr>
              <a:defRPr/>
            </a:pPr>
            <a:endParaRPr lang="en-GB" sz="2400" dirty="0">
              <a:latin typeface="Times New Roman" pitchFamily="18" charset="0"/>
              <a:cs typeface="Times New Roman" pitchFamily="18" charset="0"/>
            </a:endParaRPr>
          </a:p>
          <a:p>
            <a:pPr marL="342900" indent="-342900">
              <a:buFont typeface="Arial" charset="0"/>
              <a:buChar char="•"/>
              <a:defRPr/>
            </a:pPr>
            <a:r>
              <a:rPr lang="en-GB" sz="2400" dirty="0">
                <a:latin typeface="Times New Roman" pitchFamily="18" charset="0"/>
                <a:cs typeface="Times New Roman" pitchFamily="18" charset="0"/>
              </a:rPr>
              <a:t>Oldest option but still the most popular, esp. </a:t>
            </a:r>
            <a:r>
              <a:rPr lang="en-GB" sz="2400" b="1" i="1" dirty="0">
                <a:latin typeface="Times New Roman" pitchFamily="18" charset="0"/>
                <a:cs typeface="Times New Roman" pitchFamily="18" charset="0"/>
              </a:rPr>
              <a:t>Cat 5</a:t>
            </a:r>
            <a:endParaRPr lang="en-GB" sz="2400" dirty="0">
              <a:latin typeface="Times New Roman" pitchFamily="18" charset="0"/>
              <a:cs typeface="Times New Roman" pitchFamily="18" charset="0"/>
            </a:endParaRPr>
          </a:p>
          <a:p>
            <a:pPr marL="342900" indent="-342900">
              <a:buFont typeface="Arial" charset="0"/>
              <a:buChar char="•"/>
              <a:defRPr/>
            </a:pPr>
            <a:r>
              <a:rPr lang="en-GB" sz="2400" dirty="0">
                <a:latin typeface="Times New Roman" pitchFamily="18" charset="0"/>
                <a:cs typeface="Times New Roman" pitchFamily="18" charset="0"/>
              </a:rPr>
              <a:t>very cheap</a:t>
            </a:r>
          </a:p>
          <a:p>
            <a:pPr marL="342900" indent="-342900">
              <a:buFont typeface="Arial" charset="0"/>
              <a:buChar char="•"/>
              <a:defRPr/>
            </a:pPr>
            <a:r>
              <a:rPr lang="en-GB" sz="2400" dirty="0">
                <a:latin typeface="Times New Roman" pitchFamily="18" charset="0"/>
                <a:cs typeface="Times New Roman" pitchFamily="18" charset="0"/>
              </a:rPr>
              <a:t>thin and flexible</a:t>
            </a:r>
          </a:p>
          <a:p>
            <a:pPr marL="342900" indent="-342900">
              <a:buFont typeface="Arial" charset="0"/>
              <a:buChar char="•"/>
              <a:defRPr/>
            </a:pPr>
            <a:r>
              <a:rPr lang="en-GB" sz="2400" dirty="0">
                <a:latin typeface="Times New Roman" pitchFamily="18" charset="0"/>
                <a:cs typeface="Times New Roman" pitchFamily="18" charset="0"/>
              </a:rPr>
              <a:t>can run for several km without amplification</a:t>
            </a:r>
          </a:p>
          <a:p>
            <a:pPr marL="342900" indent="-342900">
              <a:buFont typeface="Arial" charset="0"/>
              <a:buChar char="•"/>
              <a:defRPr/>
            </a:pPr>
            <a:r>
              <a:rPr lang="en-GB" sz="2400" dirty="0">
                <a:latin typeface="Times New Roman" pitchFamily="18" charset="0"/>
                <a:cs typeface="Times New Roman" pitchFamily="18" charset="0"/>
              </a:rPr>
              <a:t>typically used in Star topologies</a:t>
            </a:r>
          </a:p>
          <a:p>
            <a:pPr marL="342900" indent="-342900">
              <a:buFont typeface="Arial" charset="0"/>
              <a:buChar char="•"/>
              <a:defRPr/>
            </a:pPr>
            <a:endParaRPr lang="en-GB" sz="2400" b="1" i="1" dirty="0">
              <a:latin typeface="Times New Roman" pitchFamily="18" charset="0"/>
              <a:cs typeface="Times New Roman" pitchFamily="18" charset="0"/>
            </a:endParaRPr>
          </a:p>
          <a:p>
            <a:pPr>
              <a:defRPr/>
            </a:pPr>
            <a:r>
              <a:rPr lang="en-GB" sz="2400" i="1" dirty="0">
                <a:latin typeface="Times New Roman" pitchFamily="18" charset="0"/>
                <a:cs typeface="Times New Roman" pitchFamily="18" charset="0"/>
              </a:rPr>
              <a:t>but </a:t>
            </a:r>
          </a:p>
          <a:p>
            <a:pPr marL="342900" indent="-342900">
              <a:buFont typeface="Arial" charset="0"/>
              <a:buChar char="•"/>
              <a:defRPr/>
            </a:pPr>
            <a:r>
              <a:rPr lang="en-GB" sz="2400" dirty="0">
                <a:latin typeface="Times New Roman" pitchFamily="18" charset="0"/>
                <a:cs typeface="Times New Roman" pitchFamily="18" charset="0"/>
              </a:rPr>
              <a:t>a bit fragile</a:t>
            </a:r>
          </a:p>
        </p:txBody>
      </p:sp>
      <p:pic>
        <p:nvPicPr>
          <p:cNvPr id="25605" name="Picture 3" descr="C:\Users\lg47\Desktop\220px-NetworkTopology-Star.png"/>
          <p:cNvPicPr>
            <a:picLocks noChangeAspect="1" noChangeArrowheads="1"/>
          </p:cNvPicPr>
          <p:nvPr/>
        </p:nvPicPr>
        <p:blipFill>
          <a:blip r:embed="rId4" cstate="print"/>
          <a:srcRect/>
          <a:stretch>
            <a:fillRect/>
          </a:stretch>
        </p:blipFill>
        <p:spPr bwMode="auto">
          <a:xfrm>
            <a:off x="4953000" y="4279900"/>
            <a:ext cx="630238" cy="612775"/>
          </a:xfrm>
          <a:prstGeom prst="rect">
            <a:avLst/>
          </a:prstGeom>
          <a:noFill/>
          <a:ln w="9525">
            <a:noFill/>
            <a:miter lim="800000"/>
            <a:headEnd/>
            <a:tailEnd/>
          </a:ln>
        </p:spPr>
      </p:pic>
      <p:pic>
        <p:nvPicPr>
          <p:cNvPr id="25606" name="Picture 6" descr="C:\Users\lg47\Desktop\cat5e.jpg"/>
          <p:cNvPicPr>
            <a:picLocks noChangeAspect="1" noChangeArrowheads="1"/>
          </p:cNvPicPr>
          <p:nvPr/>
        </p:nvPicPr>
        <p:blipFill>
          <a:blip r:embed="rId5" cstate="print"/>
          <a:srcRect/>
          <a:stretch>
            <a:fillRect/>
          </a:stretch>
        </p:blipFill>
        <p:spPr bwMode="auto">
          <a:xfrm>
            <a:off x="6248400" y="3733800"/>
            <a:ext cx="2362200" cy="2362200"/>
          </a:xfrm>
          <a:prstGeom prst="rect">
            <a:avLst/>
          </a:prstGeom>
          <a:noFill/>
          <a:ln w="9525">
            <a:noFill/>
            <a:miter lim="800000"/>
            <a:headEnd/>
            <a:tailEnd/>
          </a:ln>
        </p:spPr>
      </p:pic>
      <p:cxnSp>
        <p:nvCxnSpPr>
          <p:cNvPr id="9" name="Straight Connector 8"/>
          <p:cNvCxnSpPr>
            <a:stCxn id="10"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0" name="Rounded Rectangle 9"/>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1" name="Straight Connector 10"/>
          <p:cNvCxnSpPr>
            <a:stCxn id="12"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2" name="Rounded Rectangle 11"/>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3" name="Straight Connector 12"/>
          <p:cNvCxnSpPr>
            <a:stCxn id="14"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5" name="Straight Connector 14"/>
          <p:cNvCxnSpPr>
            <a:stCxn id="19"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7" name="Rounded Rectangle 16"/>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18" name="Rounded Rectangle 17"/>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19" name="Rounded Rectangle 18"/>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1" name="Rounded Rectangle 20"/>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26" name="Rounded Rectangle 25"/>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295400"/>
            <a:ext cx="5486400" cy="5262563"/>
          </a:xfrm>
          <a:prstGeom prst="rect">
            <a:avLst/>
          </a:prstGeom>
          <a:noFill/>
        </p:spPr>
        <p:txBody>
          <a:bodyPr>
            <a:spAutoFit/>
          </a:bodyPr>
          <a:lstStyle/>
          <a:p>
            <a:pPr>
              <a:defRPr/>
            </a:pPr>
            <a:r>
              <a:rPr lang="en-GB" sz="2800" b="1" dirty="0">
                <a:latin typeface="Times New Roman" pitchFamily="18" charset="0"/>
                <a:cs typeface="Times New Roman" pitchFamily="18" charset="0"/>
              </a:rPr>
              <a:t>Coaxial cable</a:t>
            </a:r>
          </a:p>
          <a:p>
            <a:pPr marL="609600" indent="-609600">
              <a:buFont typeface="Arial" charset="0"/>
              <a:buChar char="•"/>
              <a:defRPr/>
            </a:pPr>
            <a:endParaRPr lang="en-GB" sz="2400" dirty="0">
              <a:latin typeface="Times New Roman" pitchFamily="18" charset="0"/>
              <a:cs typeface="Times New Roman" pitchFamily="18" charset="0"/>
            </a:endParaRPr>
          </a:p>
          <a:p>
            <a:pPr marL="342900" indent="-342900">
              <a:buFont typeface="Arial" charset="0"/>
              <a:buChar char="•"/>
              <a:defRPr/>
            </a:pPr>
            <a:r>
              <a:rPr lang="en-GB" sz="2400" dirty="0">
                <a:latin typeface="Times New Roman" pitchFamily="18" charset="0"/>
                <a:cs typeface="Times New Roman" pitchFamily="18" charset="0"/>
              </a:rPr>
              <a:t>greater transmission capacity than twisted pair</a:t>
            </a:r>
          </a:p>
          <a:p>
            <a:pPr marL="342900" indent="-342900">
              <a:buFont typeface="Arial" charset="0"/>
              <a:buChar char="•"/>
              <a:defRPr/>
            </a:pPr>
            <a:r>
              <a:rPr lang="en-GB" sz="2400" dirty="0">
                <a:latin typeface="Times New Roman" pitchFamily="18" charset="0"/>
                <a:cs typeface="Times New Roman" pitchFamily="18" charset="0"/>
              </a:rPr>
              <a:t>less prone to interference than twisted pair</a:t>
            </a:r>
          </a:p>
          <a:p>
            <a:pPr>
              <a:defRPr/>
            </a:pPr>
            <a:endParaRPr lang="en-GB" sz="2400" i="1" dirty="0">
              <a:latin typeface="Times New Roman" pitchFamily="18" charset="0"/>
              <a:cs typeface="Times New Roman" pitchFamily="18" charset="0"/>
            </a:endParaRPr>
          </a:p>
          <a:p>
            <a:pPr>
              <a:defRPr/>
            </a:pPr>
            <a:r>
              <a:rPr lang="en-GB" sz="2400" i="1" dirty="0">
                <a:latin typeface="Times New Roman" pitchFamily="18" charset="0"/>
                <a:cs typeface="Times New Roman" pitchFamily="18" charset="0"/>
              </a:rPr>
              <a:t>but</a:t>
            </a:r>
          </a:p>
          <a:p>
            <a:pPr marL="342900" indent="-342900">
              <a:buFont typeface="Arial" charset="0"/>
              <a:buChar char="•"/>
              <a:defRPr/>
            </a:pPr>
            <a:r>
              <a:rPr lang="en-GB" sz="2400" dirty="0">
                <a:latin typeface="Times New Roman" pitchFamily="18" charset="0"/>
                <a:cs typeface="Times New Roman" pitchFamily="18" charset="0"/>
              </a:rPr>
              <a:t>heavy and expensive</a:t>
            </a:r>
          </a:p>
          <a:p>
            <a:pPr marL="342900" indent="-342900">
              <a:buFont typeface="Arial" charset="0"/>
              <a:buChar char="•"/>
              <a:defRPr/>
            </a:pPr>
            <a:r>
              <a:rPr lang="en-GB" sz="2400" dirty="0">
                <a:latin typeface="Times New Roman" pitchFamily="18" charset="0"/>
                <a:cs typeface="Times New Roman" pitchFamily="18" charset="0"/>
              </a:rPr>
              <a:t>pretty rare today</a:t>
            </a:r>
          </a:p>
          <a:p>
            <a:pPr marL="342900" indent="-342900">
              <a:buFont typeface="Arial" charset="0"/>
              <a:buChar char="•"/>
              <a:defRPr/>
            </a:pPr>
            <a:endParaRPr lang="en-GB" sz="2400" dirty="0">
              <a:latin typeface="Times New Roman" pitchFamily="18" charset="0"/>
              <a:cs typeface="Times New Roman" pitchFamily="18" charset="0"/>
            </a:endParaRPr>
          </a:p>
          <a:p>
            <a:pPr>
              <a:defRPr/>
            </a:pPr>
            <a:r>
              <a:rPr lang="en-GB" sz="2400" dirty="0">
                <a:latin typeface="Times New Roman" pitchFamily="18" charset="0"/>
                <a:cs typeface="Times New Roman" pitchFamily="18" charset="0"/>
              </a:rPr>
              <a:t>can be baseband or broadband </a:t>
            </a:r>
            <a:r>
              <a:rPr lang="en-GB" sz="2000" dirty="0">
                <a:latin typeface="Times New Roman" pitchFamily="18" charset="0"/>
                <a:cs typeface="Times New Roman" pitchFamily="18" charset="0"/>
              </a:rPr>
              <a:t>(transmission over a single or multiple frequencies)</a:t>
            </a:r>
            <a:endParaRPr lang="en-GB" sz="2400" dirty="0">
              <a:latin typeface="Times New Roman" pitchFamily="18" charset="0"/>
              <a:cs typeface="Times New Roman" pitchFamily="18" charset="0"/>
            </a:endParaRPr>
          </a:p>
          <a:p>
            <a:pPr>
              <a:defRPr/>
            </a:pPr>
            <a:endParaRPr lang="en-GB" sz="2400"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3" cstate="print">
            <a:extLst/>
          </a:blip>
          <a:stretch>
            <a:fillRect/>
          </a:stretch>
        </p:blipFill>
        <p:spPr bwMode="auto">
          <a:xfrm>
            <a:off x="6099463" y="2971800"/>
            <a:ext cx="2583872" cy="1757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cxnSp>
        <p:nvCxnSpPr>
          <p:cNvPr id="9" name="Straight Connector 8"/>
          <p:cNvCxnSpPr/>
          <p:nvPr/>
        </p:nvCxnSpPr>
        <p:spPr>
          <a:xfrm>
            <a:off x="4136066" y="304800"/>
            <a:ext cx="0" cy="207334"/>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a:stCxn id="11"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2" name="Straight Connector 11"/>
          <p:cNvCxnSpPr>
            <a:stCxn id="13"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4" name="Straight Connector 13"/>
          <p:cNvCxnSpPr>
            <a:stCxn id="15"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6" name="Straight Connector 15"/>
          <p:cNvCxnSpPr>
            <a:stCxn id="21"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9" name="Rounded Rectangle 18"/>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20" name="Rounded Rectangle 19"/>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1" name="Rounded Rectangle 20"/>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2" name="Rounded Rectangle 21"/>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23" name="Rounded Rectangle 22"/>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
        <p:nvSpPr>
          <p:cNvPr id="24" name="Rounded Rectangle 23"/>
          <p:cNvSpPr/>
          <p:nvPr/>
        </p:nvSpPr>
        <p:spPr>
          <a:xfrm>
            <a:off x="3778101" y="173666"/>
            <a:ext cx="6858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Coaxial</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295400"/>
            <a:ext cx="4876800" cy="3847207"/>
          </a:xfrm>
          <a:prstGeom prst="rect">
            <a:avLst/>
          </a:prstGeom>
          <a:noFill/>
        </p:spPr>
        <p:txBody>
          <a:bodyPr>
            <a:spAutoFit/>
          </a:bodyPr>
          <a:lstStyle/>
          <a:p>
            <a:pPr>
              <a:defRPr/>
            </a:pPr>
            <a:r>
              <a:rPr lang="en-GB" sz="2800" b="1" dirty="0">
                <a:latin typeface="Times New Roman" pitchFamily="18" charset="0"/>
                <a:cs typeface="Times New Roman" pitchFamily="18" charset="0"/>
              </a:rPr>
              <a:t>Optical Fibre</a:t>
            </a:r>
            <a:endParaRPr lang="en-GB" sz="2400" dirty="0">
              <a:latin typeface="Times New Roman" pitchFamily="18" charset="0"/>
              <a:cs typeface="Times New Roman" pitchFamily="18" charset="0"/>
            </a:endParaRPr>
          </a:p>
          <a:p>
            <a:pPr marL="609600" indent="-609600">
              <a:buFont typeface="Arial" charset="0"/>
              <a:buChar char="•"/>
              <a:defRPr/>
            </a:pPr>
            <a:r>
              <a:rPr lang="en-GB" sz="2400" dirty="0">
                <a:latin typeface="Times New Roman" pitchFamily="18" charset="0"/>
                <a:cs typeface="Times New Roman" pitchFamily="18" charset="0"/>
              </a:rPr>
              <a:t>thin and light</a:t>
            </a:r>
          </a:p>
          <a:p>
            <a:pPr marL="609600" indent="-609600">
              <a:buFont typeface="Arial" charset="0"/>
              <a:buChar char="•"/>
              <a:defRPr/>
            </a:pPr>
            <a:r>
              <a:rPr lang="en-GB" sz="2400" dirty="0">
                <a:latin typeface="Times New Roman" pitchFamily="18" charset="0"/>
                <a:cs typeface="Times New Roman" pitchFamily="18" charset="0"/>
              </a:rPr>
              <a:t>high speed - used in backbone networks</a:t>
            </a:r>
          </a:p>
          <a:p>
            <a:pPr marL="609600" indent="-609600">
              <a:buFont typeface="Arial" charset="0"/>
              <a:buChar char="•"/>
              <a:defRPr/>
            </a:pPr>
            <a:r>
              <a:rPr lang="en-GB" sz="2400" dirty="0" smtClean="0">
                <a:latin typeface="Times New Roman" pitchFamily="18" charset="0"/>
                <a:cs typeface="Times New Roman" pitchFamily="18" charset="0"/>
              </a:rPr>
              <a:t>low attenuation: repeaters </a:t>
            </a:r>
            <a:r>
              <a:rPr lang="en-GB" sz="2400" dirty="0">
                <a:latin typeface="Times New Roman" pitchFamily="18" charset="0"/>
                <a:cs typeface="Times New Roman" pitchFamily="18" charset="0"/>
              </a:rPr>
              <a:t>needed every </a:t>
            </a:r>
            <a:r>
              <a:rPr lang="en-GB" sz="2400" dirty="0" smtClean="0">
                <a:latin typeface="Times New Roman" pitchFamily="18" charset="0"/>
                <a:cs typeface="Times New Roman" pitchFamily="18" charset="0"/>
              </a:rPr>
              <a:t>40 </a:t>
            </a:r>
            <a:r>
              <a:rPr lang="en-GB" sz="2400" dirty="0">
                <a:latin typeface="Times New Roman" pitchFamily="18" charset="0"/>
                <a:cs typeface="Times New Roman" pitchFamily="18" charset="0"/>
              </a:rPr>
              <a:t>km </a:t>
            </a:r>
            <a:r>
              <a:rPr lang="en-GB" sz="2400" i="1" dirty="0" smtClean="0">
                <a:latin typeface="Times New Roman" pitchFamily="18" charset="0"/>
                <a:cs typeface="Times New Roman" pitchFamily="18" charset="0"/>
              </a:rPr>
              <a:t>Vs.</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5 km for copper </a:t>
            </a:r>
          </a:p>
          <a:p>
            <a:pPr marL="609600" indent="-609600">
              <a:buFont typeface="Arial" charset="0"/>
              <a:buChar char="•"/>
              <a:defRPr/>
            </a:pPr>
            <a:r>
              <a:rPr lang="en-GB" sz="2400" dirty="0">
                <a:latin typeface="Times New Roman" pitchFamily="18" charset="0"/>
                <a:cs typeface="Times New Roman" pitchFamily="18" charset="0"/>
              </a:rPr>
              <a:t>low error rates (not affected by power-surges or electro-magnetic interference)</a:t>
            </a:r>
          </a:p>
          <a:p>
            <a:pPr marL="609600" indent="-609600">
              <a:buFont typeface="Arial" charset="0"/>
              <a:buChar char="•"/>
              <a:defRPr/>
            </a:pPr>
            <a:r>
              <a:rPr lang="en-GB" sz="2400" dirty="0">
                <a:latin typeface="Times New Roman" pitchFamily="18" charset="0"/>
                <a:cs typeface="Times New Roman" pitchFamily="18" charset="0"/>
              </a:rPr>
              <a:t>hard to wire-tap</a:t>
            </a:r>
          </a:p>
        </p:txBody>
      </p:sp>
      <p:pic>
        <p:nvPicPr>
          <p:cNvPr id="115714" name="Picture 2" descr="C:\Users\lg47\Desktop\net.jpg"/>
          <p:cNvPicPr>
            <a:picLocks noChangeAspect="1" noChangeArrowheads="1"/>
          </p:cNvPicPr>
          <p:nvPr/>
        </p:nvPicPr>
        <p:blipFill>
          <a:blip r:embed="rId3" cstate="print">
            <a:extLst/>
          </a:blip>
          <a:srcRect/>
          <a:stretch>
            <a:fillRect/>
          </a:stretch>
        </p:blipFill>
        <p:spPr bwMode="auto">
          <a:xfrm>
            <a:off x="6095999" y="1447800"/>
            <a:ext cx="2590799" cy="1757033"/>
          </a:xfrm>
          <a:prstGeom prst="roundRect">
            <a:avLst>
              <a:gd name="adj" fmla="val 3753"/>
            </a:avLst>
          </a:prstGeom>
          <a:solidFill>
            <a:srgbClr val="FFFFFF">
              <a:shade val="85000"/>
            </a:srgbClr>
          </a:solidFill>
          <a:ln>
            <a:noFill/>
          </a:ln>
          <a:effectLst>
            <a:reflection blurRad="12700" stA="38000" endPos="28000" dist="5000" dir="5400000" sy="-100000" algn="bl" rotWithShape="0"/>
          </a:effectLst>
          <a:extLst/>
        </p:spPr>
      </p:pic>
      <p:pic>
        <p:nvPicPr>
          <p:cNvPr id="27653" name="Picture 5" descr="C:\Users\lg47\Desktop\lightdispani.gif"/>
          <p:cNvPicPr>
            <a:picLocks noChangeAspect="1" noChangeArrowheads="1" noCrop="1"/>
          </p:cNvPicPr>
          <p:nvPr/>
        </p:nvPicPr>
        <p:blipFill>
          <a:blip r:embed="rId4" cstate="print"/>
          <a:srcRect/>
          <a:stretch>
            <a:fillRect/>
          </a:stretch>
        </p:blipFill>
        <p:spPr bwMode="auto">
          <a:xfrm>
            <a:off x="1600200" y="5257800"/>
            <a:ext cx="6524625" cy="1016000"/>
          </a:xfrm>
          <a:prstGeom prst="rect">
            <a:avLst/>
          </a:prstGeom>
          <a:noFill/>
          <a:ln w="9525">
            <a:noFill/>
            <a:miter lim="800000"/>
            <a:headEnd/>
            <a:tailEnd/>
          </a:ln>
        </p:spPr>
      </p:pic>
      <p:cxnSp>
        <p:nvCxnSpPr>
          <p:cNvPr id="7" name="Straight Connector 6"/>
          <p:cNvCxnSpPr>
            <a:stCxn id="25" idx="2"/>
          </p:cNvCxnSpPr>
          <p:nvPr/>
        </p:nvCxnSpPr>
        <p:spPr>
          <a:xfrm flipH="1">
            <a:off x="4343400" y="228600"/>
            <a:ext cx="261384" cy="30480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4136066" y="304800"/>
            <a:ext cx="0" cy="207334"/>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a:stCxn id="11"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2" name="Straight Connector 11"/>
          <p:cNvCxnSpPr>
            <a:stCxn id="13"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4" name="Straight Connector 13"/>
          <p:cNvCxnSpPr>
            <a:stCxn id="15"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6" name="Straight Connector 15"/>
          <p:cNvCxnSpPr>
            <a:stCxn id="21"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9" name="Rounded Rectangle 18"/>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20" name="Rounded Rectangle 19"/>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1" name="Rounded Rectangle 20"/>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2" name="Rounded Rectangle 21"/>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23" name="Rounded Rectangle 22"/>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
        <p:nvSpPr>
          <p:cNvPr id="24" name="Rounded Rectangle 23"/>
          <p:cNvSpPr/>
          <p:nvPr/>
        </p:nvSpPr>
        <p:spPr>
          <a:xfrm>
            <a:off x="3778101" y="173666"/>
            <a:ext cx="6858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Coaxial</a:t>
            </a:r>
            <a:endParaRPr lang="en-US" sz="1600" dirty="0"/>
          </a:p>
        </p:txBody>
      </p:sp>
      <p:sp>
        <p:nvSpPr>
          <p:cNvPr id="25" name="Rounded Rectangle 24"/>
          <p:cNvSpPr/>
          <p:nvPr/>
        </p:nvSpPr>
        <p:spPr>
          <a:xfrm>
            <a:off x="4114800" y="31899"/>
            <a:ext cx="979967" cy="196701"/>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Opt. Fibre</a:t>
            </a:r>
            <a:endParaRPr lang="en-US" sz="1600" dirty="0"/>
          </a:p>
        </p:txBody>
      </p:sp>
      <p:sp>
        <p:nvSpPr>
          <p:cNvPr id="2" name="TextBox 1"/>
          <p:cNvSpPr txBox="1"/>
          <p:nvPr/>
        </p:nvSpPr>
        <p:spPr>
          <a:xfrm>
            <a:off x="6477000" y="3962400"/>
            <a:ext cx="22860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600" dirty="0" smtClean="0"/>
              <a:t>Researchers have reached 1 million gigabits per second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295400"/>
            <a:ext cx="4876800" cy="892552"/>
          </a:xfrm>
          <a:prstGeom prst="rect">
            <a:avLst/>
          </a:prstGeom>
          <a:noFill/>
        </p:spPr>
        <p:txBody>
          <a:bodyPr>
            <a:spAutoFit/>
          </a:bodyPr>
          <a:lstStyle/>
          <a:p>
            <a:pPr>
              <a:defRPr/>
            </a:pPr>
            <a:r>
              <a:rPr lang="en-GB" sz="2800" b="1" dirty="0">
                <a:latin typeface="Times New Roman" pitchFamily="18" charset="0"/>
                <a:cs typeface="Times New Roman" pitchFamily="18" charset="0"/>
              </a:rPr>
              <a:t>Optical </a:t>
            </a:r>
            <a:r>
              <a:rPr lang="en-GB" sz="2800" b="1" dirty="0" smtClean="0">
                <a:latin typeface="Times New Roman" pitchFamily="18" charset="0"/>
                <a:cs typeface="Times New Roman" pitchFamily="18" charset="0"/>
              </a:rPr>
              <a:t>Fibre</a:t>
            </a:r>
            <a:endParaRPr lang="en-GB" sz="2800" b="1" dirty="0">
              <a:latin typeface="Times New Roman" pitchFamily="18" charset="0"/>
              <a:cs typeface="Times New Roman" pitchFamily="18" charset="0"/>
            </a:endParaRPr>
          </a:p>
          <a:p>
            <a:pPr>
              <a:defRPr/>
            </a:pPr>
            <a:r>
              <a:rPr lang="en-GB" sz="2400" dirty="0" smtClean="0">
                <a:latin typeface="Times New Roman" pitchFamily="18" charset="0"/>
                <a:cs typeface="Times New Roman" pitchFamily="18" charset="0"/>
              </a:rPr>
              <a:t>Example: Submarine cables</a:t>
            </a:r>
            <a:endParaRPr lang="en-GB" sz="2000" dirty="0">
              <a:latin typeface="Times New Roman" pitchFamily="18" charset="0"/>
              <a:cs typeface="Times New Roman" pitchFamily="18" charset="0"/>
            </a:endParaRPr>
          </a:p>
        </p:txBody>
      </p:sp>
      <p:cxnSp>
        <p:nvCxnSpPr>
          <p:cNvPr id="7" name="Straight Connector 6"/>
          <p:cNvCxnSpPr>
            <a:stCxn id="25" idx="2"/>
          </p:cNvCxnSpPr>
          <p:nvPr/>
        </p:nvCxnSpPr>
        <p:spPr>
          <a:xfrm flipH="1">
            <a:off x="4343400" y="228600"/>
            <a:ext cx="261384" cy="30480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4136066" y="304800"/>
            <a:ext cx="0" cy="207334"/>
          </a:xfrm>
          <a:prstGeom prst="line">
            <a:avLst/>
          </a:prstGeom>
        </p:spPr>
        <p:style>
          <a:lnRef idx="3">
            <a:schemeClr val="accent4"/>
          </a:lnRef>
          <a:fillRef idx="0">
            <a:schemeClr val="accent4"/>
          </a:fillRef>
          <a:effectRef idx="2">
            <a:schemeClr val="accent4"/>
          </a:effectRef>
          <a:fontRef idx="minor">
            <a:schemeClr val="tx1"/>
          </a:fontRef>
        </p:style>
      </p:cxnSp>
      <p:cxnSp>
        <p:nvCxnSpPr>
          <p:cNvPr id="10" name="Straight Connector 9"/>
          <p:cNvCxnSpPr>
            <a:stCxn id="11"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2" name="Straight Connector 11"/>
          <p:cNvCxnSpPr>
            <a:stCxn id="13"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4" name="Straight Connector 13"/>
          <p:cNvCxnSpPr>
            <a:stCxn id="15"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6" name="Straight Connector 15"/>
          <p:cNvCxnSpPr>
            <a:stCxn id="21"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9" name="Rounded Rectangle 18"/>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20" name="Rounded Rectangle 19"/>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1" name="Rounded Rectangle 20"/>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2" name="Rounded Rectangle 21"/>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23" name="Rounded Rectangle 22"/>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
        <p:nvSpPr>
          <p:cNvPr id="24" name="Rounded Rectangle 23"/>
          <p:cNvSpPr/>
          <p:nvPr/>
        </p:nvSpPr>
        <p:spPr>
          <a:xfrm>
            <a:off x="3778101" y="173666"/>
            <a:ext cx="6858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Coaxial</a:t>
            </a:r>
            <a:endParaRPr lang="en-US" sz="1600" dirty="0"/>
          </a:p>
        </p:txBody>
      </p:sp>
      <p:sp>
        <p:nvSpPr>
          <p:cNvPr id="25" name="Rounded Rectangle 24"/>
          <p:cNvSpPr/>
          <p:nvPr/>
        </p:nvSpPr>
        <p:spPr>
          <a:xfrm>
            <a:off x="4114800" y="31899"/>
            <a:ext cx="979967" cy="196701"/>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Opt. Fibre</a:t>
            </a:r>
            <a:endParaRPr lang="en-US" sz="1600" dirty="0"/>
          </a:p>
        </p:txBody>
      </p:sp>
      <p:sp>
        <p:nvSpPr>
          <p:cNvPr id="2" name="TextBox 1"/>
          <p:cNvSpPr txBox="1"/>
          <p:nvPr/>
        </p:nvSpPr>
        <p:spPr>
          <a:xfrm>
            <a:off x="4191000" y="1600200"/>
            <a:ext cx="47244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dirty="0" smtClean="0"/>
              <a:t>More than 95% of international network traffic goes through submarine optical fibre cables</a:t>
            </a:r>
          </a:p>
        </p:txBody>
      </p:sp>
      <p:sp>
        <p:nvSpPr>
          <p:cNvPr id="4" name="TextBox 3"/>
          <p:cNvSpPr txBox="1"/>
          <p:nvPr/>
        </p:nvSpPr>
        <p:spPr>
          <a:xfrm>
            <a:off x="609600" y="6400800"/>
            <a:ext cx="2918087" cy="338554"/>
          </a:xfrm>
          <a:prstGeom prst="rect">
            <a:avLst/>
          </a:prstGeom>
          <a:noFill/>
        </p:spPr>
        <p:txBody>
          <a:bodyPr wrap="none" rtlCol="0">
            <a:spAutoFit/>
          </a:bodyPr>
          <a:lstStyle/>
          <a:p>
            <a:r>
              <a:rPr lang="en-US" sz="1600" dirty="0"/>
              <a:t>http://</a:t>
            </a:r>
            <a:r>
              <a:rPr lang="en-US" sz="1600" dirty="0" err="1"/>
              <a:t>www.telegeography.com</a:t>
            </a:r>
            <a:endParaRPr lang="en-US" sz="1600" dirty="0"/>
          </a:p>
        </p:txBody>
      </p:sp>
      <p:pic>
        <p:nvPicPr>
          <p:cNvPr id="8" name="Picture 7"/>
          <p:cNvPicPr>
            <a:picLocks noChangeAspect="1"/>
          </p:cNvPicPr>
          <p:nvPr/>
        </p:nvPicPr>
        <p:blipFill>
          <a:blip r:embed="rId3"/>
          <a:stretch>
            <a:fillRect/>
          </a:stretch>
        </p:blipFill>
        <p:spPr>
          <a:xfrm>
            <a:off x="152400" y="2514600"/>
            <a:ext cx="32004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Screen Shot 2014-11-03 at 10.53.4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7228" y="2667000"/>
            <a:ext cx="5844372"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802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1295400"/>
            <a:ext cx="5029200" cy="3478213"/>
          </a:xfrm>
          <a:prstGeom prst="rect">
            <a:avLst/>
          </a:prstGeom>
          <a:noFill/>
        </p:spPr>
        <p:txBody>
          <a:bodyPr>
            <a:spAutoFit/>
          </a:bodyPr>
          <a:lstStyle/>
          <a:p>
            <a:pPr>
              <a:defRPr/>
            </a:pPr>
            <a:r>
              <a:rPr lang="en-GB" sz="2800" b="1" dirty="0">
                <a:latin typeface="Times New Roman" pitchFamily="18" charset="0"/>
                <a:cs typeface="Times New Roman" pitchFamily="18" charset="0"/>
              </a:rPr>
              <a:t>Wireless</a:t>
            </a:r>
          </a:p>
          <a:p>
            <a:pPr marL="609600" indent="-609600">
              <a:buFont typeface="Arial" charset="0"/>
              <a:buChar char="•"/>
              <a:defRPr/>
            </a:pPr>
            <a:endParaRPr lang="en-GB" sz="2400" dirty="0">
              <a:latin typeface="Times New Roman" pitchFamily="18" charset="0"/>
              <a:cs typeface="Times New Roman" pitchFamily="18" charset="0"/>
            </a:endParaRPr>
          </a:p>
          <a:p>
            <a:pPr>
              <a:defRPr/>
            </a:pPr>
            <a:r>
              <a:rPr lang="en-GB" sz="2400" dirty="0">
                <a:latin typeface="Times New Roman" pitchFamily="18" charset="0"/>
                <a:cs typeface="Times New Roman" pitchFamily="18" charset="0"/>
              </a:rPr>
              <a:t>Useful when on the move or where it is physically difficult to lay cables</a:t>
            </a:r>
          </a:p>
          <a:p>
            <a:pPr>
              <a:defRPr/>
            </a:pPr>
            <a:endParaRPr lang="en-GB" sz="2400" dirty="0">
              <a:latin typeface="Times New Roman" pitchFamily="18" charset="0"/>
              <a:cs typeface="Times New Roman" pitchFamily="18" charset="0"/>
            </a:endParaRPr>
          </a:p>
          <a:p>
            <a:pPr>
              <a:defRPr/>
            </a:pPr>
            <a:r>
              <a:rPr lang="en-GB" sz="2400" dirty="0">
                <a:latin typeface="Times New Roman" pitchFamily="18" charset="0"/>
                <a:cs typeface="Times New Roman" pitchFamily="18" charset="0"/>
              </a:rPr>
              <a:t>Technologies:</a:t>
            </a:r>
          </a:p>
          <a:p>
            <a:pPr marL="609600" indent="-609600">
              <a:buFont typeface="Arial" charset="0"/>
              <a:buChar char="•"/>
              <a:defRPr/>
            </a:pPr>
            <a:r>
              <a:rPr lang="en-GB" sz="2400" dirty="0">
                <a:latin typeface="Times New Roman" pitchFamily="18" charset="0"/>
                <a:cs typeface="Times New Roman" pitchFamily="18" charset="0"/>
              </a:rPr>
              <a:t>spread spectrum technology</a:t>
            </a:r>
          </a:p>
          <a:p>
            <a:pPr marL="609600" indent="-609600">
              <a:buFont typeface="Arial" charset="0"/>
              <a:buChar char="•"/>
              <a:defRPr/>
            </a:pPr>
            <a:r>
              <a:rPr lang="en-GB" sz="2400" dirty="0">
                <a:latin typeface="Times New Roman" pitchFamily="18" charset="0"/>
                <a:cs typeface="Times New Roman" pitchFamily="18" charset="0"/>
              </a:rPr>
              <a:t>narrowband, high frequency radio </a:t>
            </a:r>
          </a:p>
          <a:p>
            <a:pPr marL="609600" indent="-609600">
              <a:buFont typeface="Arial" charset="0"/>
              <a:buChar char="•"/>
              <a:defRPr/>
            </a:pPr>
            <a:r>
              <a:rPr lang="en-GB" sz="2400" dirty="0">
                <a:latin typeface="Times New Roman" pitchFamily="18" charset="0"/>
                <a:cs typeface="Times New Roman" pitchFamily="18" charset="0"/>
              </a:rPr>
              <a:t>infra-red</a:t>
            </a:r>
          </a:p>
        </p:txBody>
      </p:sp>
      <p:pic>
        <p:nvPicPr>
          <p:cNvPr id="28676" name="Picture 3" descr="C:\Users\lg47\Desktop\untitled.bmp"/>
          <p:cNvPicPr>
            <a:picLocks noChangeAspect="1" noChangeArrowheads="1"/>
          </p:cNvPicPr>
          <p:nvPr/>
        </p:nvPicPr>
        <p:blipFill>
          <a:blip r:embed="rId3" cstate="print"/>
          <a:srcRect/>
          <a:stretch>
            <a:fillRect/>
          </a:stretch>
        </p:blipFill>
        <p:spPr bwMode="auto">
          <a:xfrm>
            <a:off x="5851525" y="1738313"/>
            <a:ext cx="1828800" cy="1452562"/>
          </a:xfrm>
          <a:prstGeom prst="rect">
            <a:avLst/>
          </a:prstGeom>
          <a:noFill/>
          <a:ln w="9525">
            <a:noFill/>
            <a:miter lim="800000"/>
            <a:headEnd/>
            <a:tailEnd/>
          </a:ln>
        </p:spPr>
      </p:pic>
      <p:pic>
        <p:nvPicPr>
          <p:cNvPr id="28677" name="Picture 2" descr="C:\Users\lg47\Desktop\imagesCACRK3AG.jpg"/>
          <p:cNvPicPr>
            <a:picLocks noChangeAspect="1" noChangeArrowheads="1"/>
          </p:cNvPicPr>
          <p:nvPr/>
        </p:nvPicPr>
        <p:blipFill>
          <a:blip r:embed="rId4" cstate="print"/>
          <a:srcRect/>
          <a:stretch>
            <a:fillRect/>
          </a:stretch>
        </p:blipFill>
        <p:spPr bwMode="auto">
          <a:xfrm>
            <a:off x="6534150" y="4419600"/>
            <a:ext cx="1524000" cy="1644650"/>
          </a:xfrm>
          <a:prstGeom prst="rect">
            <a:avLst/>
          </a:prstGeom>
          <a:noFill/>
          <a:ln w="9525">
            <a:noFill/>
            <a:miter lim="800000"/>
            <a:headEnd/>
            <a:tailEnd/>
          </a:ln>
        </p:spPr>
      </p:pic>
      <p:pic>
        <p:nvPicPr>
          <p:cNvPr id="28678" name="Picture 4" descr="C:\Users\lg47\AppData\Local\Microsoft\Windows\Temporary Internet Files\Content.IE5\D0O9PSKF\MC900433869[1].png"/>
          <p:cNvPicPr>
            <a:picLocks noChangeAspect="1" noChangeArrowheads="1"/>
          </p:cNvPicPr>
          <p:nvPr/>
        </p:nvPicPr>
        <p:blipFill>
          <a:blip r:embed="rId5" cstate="print"/>
          <a:srcRect/>
          <a:stretch>
            <a:fillRect/>
          </a:stretch>
        </p:blipFill>
        <p:spPr bwMode="auto">
          <a:xfrm>
            <a:off x="7816850" y="3041650"/>
            <a:ext cx="1022350" cy="1022350"/>
          </a:xfrm>
          <a:prstGeom prst="rect">
            <a:avLst/>
          </a:prstGeom>
          <a:noFill/>
          <a:ln w="9525">
            <a:noFill/>
            <a:miter lim="800000"/>
            <a:headEnd/>
            <a:tailEnd/>
          </a:ln>
        </p:spPr>
      </p:pic>
      <p:pic>
        <p:nvPicPr>
          <p:cNvPr id="28679" name="Picture 7" descr="C:\Users\lg47\Desktop\GX1500E.jpg"/>
          <p:cNvPicPr>
            <a:picLocks noChangeAspect="1" noChangeArrowheads="1"/>
          </p:cNvPicPr>
          <p:nvPr/>
        </p:nvPicPr>
        <p:blipFill>
          <a:blip r:embed="rId6" cstate="print"/>
          <a:srcRect/>
          <a:stretch>
            <a:fillRect/>
          </a:stretch>
        </p:blipFill>
        <p:spPr bwMode="auto">
          <a:xfrm>
            <a:off x="3886200" y="4548188"/>
            <a:ext cx="1965325" cy="1387475"/>
          </a:xfrm>
          <a:prstGeom prst="rect">
            <a:avLst/>
          </a:prstGeom>
          <a:noFill/>
          <a:ln w="9525">
            <a:noFill/>
            <a:miter lim="800000"/>
            <a:headEnd/>
            <a:tailEnd/>
          </a:ln>
        </p:spPr>
      </p:pic>
      <p:pic>
        <p:nvPicPr>
          <p:cNvPr id="28680" name="Picture 8" descr="C:\Users\lg47\Desktop\2_inimg.jpg"/>
          <p:cNvPicPr>
            <a:picLocks noChangeAspect="1" noChangeArrowheads="1"/>
          </p:cNvPicPr>
          <p:nvPr/>
        </p:nvPicPr>
        <p:blipFill>
          <a:blip r:embed="rId7" cstate="print"/>
          <a:srcRect/>
          <a:stretch>
            <a:fillRect/>
          </a:stretch>
        </p:blipFill>
        <p:spPr bwMode="auto">
          <a:xfrm>
            <a:off x="1219200" y="4918075"/>
            <a:ext cx="1828800" cy="1285875"/>
          </a:xfrm>
          <a:prstGeom prst="rect">
            <a:avLst/>
          </a:prstGeom>
          <a:noFill/>
          <a:ln w="9525">
            <a:noFill/>
            <a:miter lim="800000"/>
            <a:headEnd/>
            <a:tailEnd/>
          </a:ln>
        </p:spPr>
      </p:pic>
      <p:cxnSp>
        <p:nvCxnSpPr>
          <p:cNvPr id="10" name="Straight Connector 9"/>
          <p:cNvCxnSpPr>
            <a:stCxn id="28" idx="2"/>
          </p:cNvCxnSpPr>
          <p:nvPr/>
        </p:nvCxnSpPr>
        <p:spPr>
          <a:xfrm flipH="1">
            <a:off x="4343400" y="228600"/>
            <a:ext cx="261384" cy="3048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Straight Connector 10"/>
          <p:cNvCxnSpPr>
            <a:endCxn id="29" idx="0"/>
          </p:cNvCxnSpPr>
          <p:nvPr/>
        </p:nvCxnSpPr>
        <p:spPr>
          <a:xfrm flipH="1">
            <a:off x="5411969" y="304800"/>
            <a:ext cx="150631" cy="164802"/>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a:xfrm>
            <a:off x="4136066" y="304800"/>
            <a:ext cx="0" cy="207334"/>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p:cNvCxnSpPr>
            <a:stCxn id="14"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5" name="Straight Connector 14"/>
          <p:cNvCxnSpPr>
            <a:stCxn id="16"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8" name="Straight Connector 17"/>
          <p:cNvCxnSpPr>
            <a:stCxn id="19"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9" name="Rounded Rectangle 18"/>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20" name="Straight Connector 19"/>
          <p:cNvCxnSpPr>
            <a:stCxn id="24"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21" name="Rounded Rectangle 20"/>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22" name="Rounded Rectangle 21"/>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23" name="Rounded Rectangle 22"/>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4" name="Rounded Rectangle 23"/>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5" name="Rounded Rectangle 24"/>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26" name="Rounded Rectangle 25"/>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
        <p:nvSpPr>
          <p:cNvPr id="27" name="Rounded Rectangle 26"/>
          <p:cNvSpPr/>
          <p:nvPr/>
        </p:nvSpPr>
        <p:spPr>
          <a:xfrm>
            <a:off x="3778101" y="173666"/>
            <a:ext cx="6858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Coaxial</a:t>
            </a:r>
            <a:endParaRPr lang="en-US" sz="1600" dirty="0"/>
          </a:p>
        </p:txBody>
      </p:sp>
      <p:sp>
        <p:nvSpPr>
          <p:cNvPr id="28" name="Rounded Rectangle 27"/>
          <p:cNvSpPr/>
          <p:nvPr/>
        </p:nvSpPr>
        <p:spPr>
          <a:xfrm>
            <a:off x="4114800" y="31899"/>
            <a:ext cx="979967" cy="196701"/>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Opt. Fibre</a:t>
            </a:r>
            <a:endParaRPr lang="en-US" sz="1600" dirty="0"/>
          </a:p>
        </p:txBody>
      </p:sp>
      <p:sp>
        <p:nvSpPr>
          <p:cNvPr id="29" name="Rounded Rectangle 28"/>
          <p:cNvSpPr/>
          <p:nvPr/>
        </p:nvSpPr>
        <p:spPr>
          <a:xfrm>
            <a:off x="4802369" y="469602"/>
            <a:ext cx="12192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UNGUIDED</a:t>
            </a:r>
            <a:endParaRPr lang="en-US" dirty="0"/>
          </a:p>
        </p:txBody>
      </p:sp>
      <p:sp>
        <p:nvSpPr>
          <p:cNvPr id="30" name="Rounded Rectangle 29"/>
          <p:cNvSpPr/>
          <p:nvPr/>
        </p:nvSpPr>
        <p:spPr>
          <a:xfrm>
            <a:off x="5181600" y="152400"/>
            <a:ext cx="9144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Wireless</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5" name="Rectangle 171"/>
          <p:cNvSpPr>
            <a:spLocks noChangeArrowheads="1"/>
          </p:cNvSpPr>
          <p:nvPr/>
        </p:nvSpPr>
        <p:spPr bwMode="auto">
          <a:xfrm>
            <a:off x="457200" y="1566863"/>
            <a:ext cx="8229600" cy="1938337"/>
          </a:xfrm>
          <a:prstGeom prst="rect">
            <a:avLst/>
          </a:prstGeom>
          <a:noFill/>
          <a:ln>
            <a:noFill/>
          </a:ln>
          <a:extLst/>
        </p:spPr>
        <p:txBody>
          <a:bodyPr anchor="ctr">
            <a:spAutoFit/>
          </a:bodyPr>
          <a:lstStyle/>
          <a:p>
            <a:pPr marL="342900" indent="-342900" algn="just">
              <a:buFont typeface="Arial" charset="0"/>
              <a:buChar char="•"/>
              <a:defRPr/>
            </a:pPr>
            <a:endParaRPr lang="en-GB" sz="2000" dirty="0">
              <a:latin typeface="Times New Roman" pitchFamily="18" charset="0"/>
              <a:cs typeface="Times New Roman" pitchFamily="18" charset="0"/>
            </a:endParaRPr>
          </a:p>
          <a:p>
            <a:pPr algn="just">
              <a:defRPr/>
            </a:pPr>
            <a:r>
              <a:rPr lang="en-GB" sz="2000" dirty="0">
                <a:latin typeface="Times New Roman" pitchFamily="18" charset="0"/>
                <a:cs typeface="Times New Roman" pitchFamily="18" charset="0"/>
              </a:rPr>
              <a:t>Some examples:</a:t>
            </a:r>
          </a:p>
          <a:p>
            <a:pPr algn="just">
              <a:defRPr/>
            </a:pPr>
            <a:endParaRPr lang="en-GB" sz="2000" dirty="0">
              <a:latin typeface="Times New Roman" pitchFamily="18" charset="0"/>
              <a:cs typeface="Times New Roman" pitchFamily="18" charset="0"/>
            </a:endParaRPr>
          </a:p>
          <a:p>
            <a:pPr marL="342900" indent="-342900" algn="just">
              <a:buFont typeface="Arial" charset="0"/>
              <a:buChar char="•"/>
              <a:defRPr/>
            </a:pPr>
            <a:r>
              <a:rPr lang="en-GB" sz="2000" dirty="0">
                <a:latin typeface="Times New Roman" pitchFamily="18" charset="0"/>
                <a:cs typeface="Times New Roman" pitchFamily="18" charset="0"/>
              </a:rPr>
              <a:t>Token Bus / Token Ring</a:t>
            </a:r>
          </a:p>
          <a:p>
            <a:pPr marL="342900" indent="-342900" algn="just">
              <a:buFont typeface="Arial" charset="0"/>
              <a:buChar char="•"/>
              <a:defRPr/>
            </a:pPr>
            <a:endParaRPr lang="en-GB" sz="2000" dirty="0">
              <a:latin typeface="Times New Roman" pitchFamily="18" charset="0"/>
              <a:cs typeface="Times New Roman" pitchFamily="18" charset="0"/>
            </a:endParaRPr>
          </a:p>
          <a:p>
            <a:pPr marL="342900" indent="-342900" algn="just">
              <a:buFont typeface="Arial" charset="0"/>
              <a:buChar char="•"/>
              <a:defRPr/>
            </a:pPr>
            <a:r>
              <a:rPr lang="en-GB" sz="2000" dirty="0">
                <a:latin typeface="Times New Roman" pitchFamily="18" charset="0"/>
                <a:cs typeface="Times New Roman" pitchFamily="18" charset="0"/>
              </a:rPr>
              <a:t>CSMA-CD</a:t>
            </a:r>
          </a:p>
        </p:txBody>
      </p:sp>
      <p:cxnSp>
        <p:nvCxnSpPr>
          <p:cNvPr id="5" name="Straight Connector 4"/>
          <p:cNvCxnSpPr>
            <a:stCxn id="22"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6" name="Straight Connector 5"/>
          <p:cNvCxnSpPr>
            <a:endCxn id="23"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8" name="Straight Connector 7"/>
          <p:cNvCxnSpPr>
            <a:stCxn id="9"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9" name="Rounded Rectangle 8"/>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0" name="Straight Connector 9"/>
          <p:cNvCxnSpPr>
            <a:stCxn id="11"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2" name="Straight Connector 11"/>
          <p:cNvCxnSpPr>
            <a:stCxn id="13"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4" name="Straight Connector 13"/>
          <p:cNvCxnSpPr>
            <a:stCxn id="18"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6" name="Rounded Rectangle 15"/>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17" name="Rounded Rectangle 16"/>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18" name="Rounded Rectangle 17"/>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19" name="Rounded Rectangle 18"/>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0" name="Rounded Rectangle 19"/>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1" name="Rounded Rectangle 20"/>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2" name="Rounded Rectangle 21"/>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3" name="Rounded Rectangle 22"/>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4" name="Rounded Rectangle 23"/>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a:stCxn id="51"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51" name="Rounded Rectangle 50"/>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sp>
        <p:nvSpPr>
          <p:cNvPr id="31785" name="Rectangle 171"/>
          <p:cNvSpPr>
            <a:spLocks noChangeArrowheads="1"/>
          </p:cNvSpPr>
          <p:nvPr/>
        </p:nvSpPr>
        <p:spPr bwMode="auto">
          <a:xfrm>
            <a:off x="381000" y="1249501"/>
            <a:ext cx="8305800" cy="3170099"/>
          </a:xfrm>
          <a:prstGeom prst="rect">
            <a:avLst/>
          </a:prstGeom>
          <a:noFill/>
          <a:ln>
            <a:noFill/>
          </a:ln>
          <a:extLst/>
        </p:spPr>
        <p:txBody>
          <a:bodyPr wrap="square" anchor="ctr">
            <a:spAutoFit/>
          </a:bodyPr>
          <a:lstStyle/>
          <a:p>
            <a:pPr algn="just">
              <a:defRPr/>
            </a:pPr>
            <a:r>
              <a:rPr lang="en-GB" sz="2000" dirty="0" smtClean="0">
                <a:latin typeface="+mj-lt"/>
                <a:cs typeface="Times New Roman" pitchFamily="18" charset="0"/>
              </a:rPr>
              <a:t>TOKEN RING</a:t>
            </a:r>
          </a:p>
          <a:p>
            <a:pPr algn="just">
              <a:defRPr/>
            </a:pPr>
            <a:endParaRPr lang="en-GB" sz="2000" dirty="0">
              <a:latin typeface="+mj-lt"/>
              <a:cs typeface="Times New Roman" pitchFamily="18" charset="0"/>
            </a:endParaRPr>
          </a:p>
          <a:p>
            <a:pPr algn="just">
              <a:defRPr/>
            </a:pPr>
            <a:r>
              <a:rPr lang="en-GB" sz="2000" dirty="0">
                <a:latin typeface="+mj-lt"/>
                <a:cs typeface="Times New Roman" pitchFamily="18" charset="0"/>
              </a:rPr>
              <a:t>Developed by IBM in the early 1980s.</a:t>
            </a:r>
          </a:p>
          <a:p>
            <a:pPr marL="342900" indent="-342900" algn="just">
              <a:buFont typeface="Arial" charset="0"/>
              <a:buChar char="•"/>
              <a:defRPr/>
            </a:pPr>
            <a:r>
              <a:rPr lang="en-GB" sz="2000" dirty="0">
                <a:latin typeface="+mj-lt"/>
                <a:cs typeface="Times New Roman" pitchFamily="18" charset="0"/>
              </a:rPr>
              <a:t>Based on the principle of taking turns, using tokens to control access</a:t>
            </a:r>
          </a:p>
          <a:p>
            <a:pPr marL="342900" indent="-342900" algn="just">
              <a:buFont typeface="Arial" charset="0"/>
              <a:buChar char="•"/>
              <a:defRPr/>
            </a:pPr>
            <a:r>
              <a:rPr lang="en-GB" sz="2000" dirty="0">
                <a:latin typeface="+mj-lt"/>
                <a:cs typeface="Times New Roman" pitchFamily="18" charset="0"/>
              </a:rPr>
              <a:t>Each station may only transmit during its turn and can only send one frame per turn</a:t>
            </a:r>
          </a:p>
          <a:p>
            <a:pPr marL="342900" indent="-342900" algn="just">
              <a:buFont typeface="Arial" charset="0"/>
              <a:buChar char="•"/>
              <a:defRPr/>
            </a:pPr>
            <a:endParaRPr lang="en-GB" sz="2000" dirty="0">
              <a:latin typeface="+mj-lt"/>
              <a:cs typeface="Times New Roman" pitchFamily="18" charset="0"/>
            </a:endParaRPr>
          </a:p>
          <a:p>
            <a:pPr algn="just">
              <a:defRPr/>
            </a:pPr>
            <a:r>
              <a:rPr lang="en-GB" sz="2000" dirty="0" smtClean="0">
                <a:latin typeface="+mj-lt"/>
                <a:cs typeface="Times New Roman" pitchFamily="18" charset="0"/>
              </a:rPr>
              <a:t>A </a:t>
            </a:r>
            <a:r>
              <a:rPr lang="en-GB" sz="2000" b="1" i="1" dirty="0">
                <a:latin typeface="+mj-lt"/>
                <a:cs typeface="Times New Roman" pitchFamily="18" charset="0"/>
              </a:rPr>
              <a:t>token</a:t>
            </a:r>
            <a:r>
              <a:rPr lang="en-GB" sz="2000" dirty="0">
                <a:latin typeface="+mj-lt"/>
                <a:cs typeface="Times New Roman" pitchFamily="18" charset="0"/>
              </a:rPr>
              <a:t> is a bit </a:t>
            </a:r>
            <a:r>
              <a:rPr lang="en-GB" sz="2000" dirty="0" smtClean="0">
                <a:latin typeface="+mj-lt"/>
                <a:cs typeface="Times New Roman" pitchFamily="18" charset="0"/>
              </a:rPr>
              <a:t>sequence.</a:t>
            </a:r>
          </a:p>
          <a:p>
            <a:pPr algn="just">
              <a:defRPr/>
            </a:pPr>
            <a:r>
              <a:rPr lang="en-GB" sz="2000" dirty="0" smtClean="0">
                <a:latin typeface="+mj-lt"/>
                <a:cs typeface="Times New Roman" pitchFamily="18" charset="0"/>
              </a:rPr>
              <a:t>For </a:t>
            </a:r>
            <a:r>
              <a:rPr lang="en-GB" sz="2000" dirty="0">
                <a:latin typeface="+mj-lt"/>
                <a:cs typeface="Times New Roman" pitchFamily="18" charset="0"/>
              </a:rPr>
              <a:t>example:</a:t>
            </a:r>
          </a:p>
        </p:txBody>
      </p:sp>
      <p:sp>
        <p:nvSpPr>
          <p:cNvPr id="6" name="Rectangle 5"/>
          <p:cNvSpPr/>
          <p:nvPr/>
        </p:nvSpPr>
        <p:spPr>
          <a:xfrm>
            <a:off x="2209800" y="4756251"/>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rPr>
              <a:t>01111111</a:t>
            </a:r>
          </a:p>
        </p:txBody>
      </p:sp>
      <p:sp>
        <p:nvSpPr>
          <p:cNvPr id="31749" name="Rectangle 171"/>
          <p:cNvSpPr>
            <a:spLocks noChangeArrowheads="1"/>
          </p:cNvSpPr>
          <p:nvPr/>
        </p:nvSpPr>
        <p:spPr bwMode="auto">
          <a:xfrm>
            <a:off x="457200" y="4720709"/>
            <a:ext cx="1600200" cy="369332"/>
          </a:xfrm>
          <a:prstGeom prst="rect">
            <a:avLst/>
          </a:prstGeom>
          <a:noFill/>
          <a:ln w="9525">
            <a:noFill/>
            <a:miter lim="800000"/>
            <a:headEnd/>
            <a:tailEnd/>
          </a:ln>
        </p:spPr>
        <p:txBody>
          <a:bodyPr anchor="ctr">
            <a:spAutoFit/>
          </a:bodyPr>
          <a:lstStyle/>
          <a:p>
            <a:r>
              <a:rPr lang="en-GB" dirty="0">
                <a:latin typeface="+mj-lt"/>
                <a:cs typeface="Times New Roman" pitchFamily="18" charset="0"/>
              </a:rPr>
              <a:t>Busy token:</a:t>
            </a:r>
          </a:p>
        </p:txBody>
      </p:sp>
      <p:sp>
        <p:nvSpPr>
          <p:cNvPr id="8" name="Rectangle 7"/>
          <p:cNvSpPr/>
          <p:nvPr/>
        </p:nvSpPr>
        <p:spPr>
          <a:xfrm>
            <a:off x="2209800" y="5289651"/>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rPr>
              <a:t>01111110</a:t>
            </a:r>
          </a:p>
        </p:txBody>
      </p:sp>
      <p:sp>
        <p:nvSpPr>
          <p:cNvPr id="31751" name="Rectangle 171"/>
          <p:cNvSpPr>
            <a:spLocks noChangeArrowheads="1"/>
          </p:cNvSpPr>
          <p:nvPr/>
        </p:nvSpPr>
        <p:spPr bwMode="auto">
          <a:xfrm>
            <a:off x="457200" y="5254109"/>
            <a:ext cx="1600200" cy="369332"/>
          </a:xfrm>
          <a:prstGeom prst="rect">
            <a:avLst/>
          </a:prstGeom>
          <a:noFill/>
          <a:ln w="9525">
            <a:noFill/>
            <a:miter lim="800000"/>
            <a:headEnd/>
            <a:tailEnd/>
          </a:ln>
        </p:spPr>
        <p:txBody>
          <a:bodyPr anchor="ctr">
            <a:spAutoFit/>
          </a:bodyPr>
          <a:lstStyle/>
          <a:p>
            <a:r>
              <a:rPr lang="en-GB" dirty="0">
                <a:latin typeface="+mj-lt"/>
                <a:cs typeface="Times New Roman" pitchFamily="18" charset="0"/>
              </a:rPr>
              <a:t>Free token:</a:t>
            </a:r>
          </a:p>
        </p:txBody>
      </p:sp>
      <p:sp>
        <p:nvSpPr>
          <p:cNvPr id="31752" name="TextBox 1"/>
          <p:cNvSpPr txBox="1">
            <a:spLocks noChangeArrowheads="1"/>
          </p:cNvSpPr>
          <p:nvPr/>
        </p:nvSpPr>
        <p:spPr bwMode="auto">
          <a:xfrm>
            <a:off x="5029200" y="3916363"/>
            <a:ext cx="3962400" cy="208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nSpc>
                <a:spcPct val="80000"/>
              </a:lnSpc>
            </a:pPr>
            <a:r>
              <a:rPr lang="en-GB" dirty="0">
                <a:latin typeface="+mj-lt"/>
                <a:cs typeface="Times New Roman" pitchFamily="18" charset="0"/>
              </a:rPr>
              <a:t>When a node wants to transmit</a:t>
            </a:r>
            <a:r>
              <a:rPr lang="en-GB" dirty="0" smtClean="0">
                <a:latin typeface="+mj-lt"/>
                <a:cs typeface="Times New Roman" pitchFamily="18" charset="0"/>
              </a:rPr>
              <a:t>:</a:t>
            </a:r>
          </a:p>
          <a:p>
            <a:pPr>
              <a:lnSpc>
                <a:spcPct val="80000"/>
              </a:lnSpc>
            </a:pPr>
            <a:endParaRPr lang="en-GB" dirty="0">
              <a:latin typeface="+mj-lt"/>
              <a:cs typeface="Times New Roman" pitchFamily="18" charset="0"/>
            </a:endParaRPr>
          </a:p>
          <a:p>
            <a:pPr>
              <a:lnSpc>
                <a:spcPct val="80000"/>
              </a:lnSpc>
            </a:pPr>
            <a:r>
              <a:rPr lang="en-GB" dirty="0">
                <a:latin typeface="+mj-lt"/>
                <a:cs typeface="Times New Roman" pitchFamily="18" charset="0"/>
              </a:rPr>
              <a:t>– </a:t>
            </a:r>
            <a:r>
              <a:rPr lang="en-GB" dirty="0" smtClean="0">
                <a:latin typeface="+mj-lt"/>
                <a:cs typeface="Times New Roman" pitchFamily="18" charset="0"/>
              </a:rPr>
              <a:t>Waits </a:t>
            </a:r>
            <a:r>
              <a:rPr lang="en-GB" dirty="0">
                <a:latin typeface="+mj-lt"/>
                <a:cs typeface="Times New Roman" pitchFamily="18" charset="0"/>
              </a:rPr>
              <a:t>for free token </a:t>
            </a:r>
          </a:p>
          <a:p>
            <a:pPr>
              <a:lnSpc>
                <a:spcPct val="80000"/>
              </a:lnSpc>
            </a:pPr>
            <a:r>
              <a:rPr lang="en-GB" dirty="0">
                <a:latin typeface="+mj-lt"/>
                <a:cs typeface="Times New Roman" pitchFamily="18" charset="0"/>
              </a:rPr>
              <a:t>– </a:t>
            </a:r>
            <a:r>
              <a:rPr lang="en-GB" dirty="0" smtClean="0">
                <a:latin typeface="+mj-lt"/>
                <a:cs typeface="Times New Roman" pitchFamily="18" charset="0"/>
              </a:rPr>
              <a:t>Removes </a:t>
            </a:r>
            <a:r>
              <a:rPr lang="en-GB" dirty="0">
                <a:latin typeface="+mj-lt"/>
                <a:cs typeface="Times New Roman" pitchFamily="18" charset="0"/>
              </a:rPr>
              <a:t>free token from ring and </a:t>
            </a:r>
            <a:r>
              <a:rPr lang="en-GB" dirty="0" smtClean="0">
                <a:latin typeface="+mj-lt"/>
                <a:cs typeface="Times New Roman" pitchFamily="18" charset="0"/>
              </a:rPr>
              <a:t>replaces </a:t>
            </a:r>
            <a:r>
              <a:rPr lang="en-GB" dirty="0">
                <a:latin typeface="+mj-lt"/>
                <a:cs typeface="Times New Roman" pitchFamily="18" charset="0"/>
              </a:rPr>
              <a:t>with busy token </a:t>
            </a:r>
          </a:p>
          <a:p>
            <a:pPr>
              <a:lnSpc>
                <a:spcPct val="80000"/>
              </a:lnSpc>
            </a:pPr>
            <a:r>
              <a:rPr lang="en-GB" dirty="0">
                <a:latin typeface="+mj-lt"/>
                <a:cs typeface="Times New Roman" pitchFamily="18" charset="0"/>
              </a:rPr>
              <a:t>– </a:t>
            </a:r>
            <a:r>
              <a:rPr lang="en-GB" dirty="0" smtClean="0">
                <a:latin typeface="+mj-lt"/>
                <a:cs typeface="Times New Roman" pitchFamily="18" charset="0"/>
              </a:rPr>
              <a:t>Transmits </a:t>
            </a:r>
            <a:r>
              <a:rPr lang="en-GB" dirty="0">
                <a:latin typeface="+mj-lt"/>
                <a:cs typeface="Times New Roman" pitchFamily="18" charset="0"/>
              </a:rPr>
              <a:t>message </a:t>
            </a:r>
          </a:p>
          <a:p>
            <a:pPr>
              <a:lnSpc>
                <a:spcPct val="80000"/>
              </a:lnSpc>
            </a:pPr>
            <a:r>
              <a:rPr lang="en-GB" dirty="0">
                <a:latin typeface="+mj-lt"/>
                <a:cs typeface="Times New Roman" pitchFamily="18" charset="0"/>
              </a:rPr>
              <a:t>– When done transmitting, </a:t>
            </a:r>
            <a:r>
              <a:rPr lang="en-GB" dirty="0" smtClean="0">
                <a:latin typeface="+mj-lt"/>
                <a:cs typeface="Times New Roman" pitchFamily="18" charset="0"/>
              </a:rPr>
              <a:t>replaces busy </a:t>
            </a:r>
            <a:r>
              <a:rPr lang="en-GB" dirty="0">
                <a:latin typeface="+mj-lt"/>
                <a:cs typeface="Times New Roman" pitchFamily="18" charset="0"/>
              </a:rPr>
              <a:t>token with free token</a:t>
            </a:r>
          </a:p>
        </p:txBody>
      </p:sp>
      <p:cxnSp>
        <p:nvCxnSpPr>
          <p:cNvPr id="10" name="Straight Connector 9"/>
          <p:cNvCxnSpPr>
            <a:stCxn id="27"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a:endCxn id="28"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p:cNvCxnSpPr>
            <a:stCxn id="14"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5" name="Straight Connector 14"/>
          <p:cNvCxnSpPr>
            <a:stCxn id="16"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7" name="Straight Connector 16"/>
          <p:cNvCxnSpPr>
            <a:stCxn id="18"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9" name="Straight Connector 18"/>
          <p:cNvCxnSpPr>
            <a:stCxn id="23"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21" name="Rounded Rectangle 20"/>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2" name="Rounded Rectangle 21"/>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23" name="Rounded Rectangle 22"/>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4" name="Rounded Rectangle 23"/>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5" name="Rounded Rectangle 24"/>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6" name="Rounded Rectangle 25"/>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7" name="Rounded Rectangle 26"/>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8" name="Rounded Rectangle 27"/>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9" name="Rounded Rectangle 28"/>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bwMode="auto">
          <a:xfrm>
            <a:off x="3200400" y="2286000"/>
            <a:ext cx="4800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339" name="Title 1"/>
          <p:cNvSpPr>
            <a:spLocks noGrp="1"/>
          </p:cNvSpPr>
          <p:nvPr>
            <p:ph type="title"/>
          </p:nvPr>
        </p:nvSpPr>
        <p:spPr/>
        <p:txBody>
          <a:bodyPr/>
          <a:lstStyle/>
          <a:p>
            <a:pPr eaLnBrk="1" hangingPunct="1"/>
            <a:r>
              <a:rPr lang="en-GB" smtClean="0"/>
              <a:t>Networks</a:t>
            </a:r>
          </a:p>
        </p:txBody>
      </p:sp>
      <p:grpSp>
        <p:nvGrpSpPr>
          <p:cNvPr id="2" name="Group 19"/>
          <p:cNvGrpSpPr>
            <a:grpSpLocks/>
          </p:cNvGrpSpPr>
          <p:nvPr/>
        </p:nvGrpSpPr>
        <p:grpSpPr bwMode="auto">
          <a:xfrm>
            <a:off x="3451225" y="1905000"/>
            <a:ext cx="5006975" cy="1244662"/>
            <a:chOff x="381000" y="2819400"/>
            <a:chExt cx="8442325" cy="2099106"/>
          </a:xfrm>
        </p:grpSpPr>
        <p:cxnSp>
          <p:nvCxnSpPr>
            <p:cNvPr id="22" name="Straight Connector 21"/>
            <p:cNvCxnSpPr/>
            <p:nvPr/>
          </p:nvCxnSpPr>
          <p:spPr>
            <a:xfrm>
              <a:off x="381000" y="4647995"/>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19478" y="4647995"/>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14369" name="TextBox 32"/>
            <p:cNvSpPr txBox="1">
              <a:spLocks noChangeArrowheads="1"/>
            </p:cNvSpPr>
            <p:nvPr/>
          </p:nvSpPr>
          <p:spPr bwMode="auto">
            <a:xfrm>
              <a:off x="1839913" y="4451350"/>
              <a:ext cx="603050" cy="276999"/>
            </a:xfrm>
            <a:prstGeom prst="rect">
              <a:avLst/>
            </a:prstGeom>
            <a:noFill/>
            <a:ln w="9525">
              <a:noFill/>
              <a:miter lim="800000"/>
              <a:headEnd/>
              <a:tailEnd/>
            </a:ln>
          </p:spPr>
          <p:txBody>
            <a:bodyPr wrap="none">
              <a:spAutoFit/>
            </a:bodyPr>
            <a:lstStyle/>
            <a:p>
              <a:r>
                <a:rPr lang="en-GB" sz="1200"/>
                <a:t>50 km</a:t>
              </a:r>
            </a:p>
          </p:txBody>
        </p:sp>
        <p:cxnSp>
          <p:nvCxnSpPr>
            <p:cNvPr id="25" name="Straight Connector 24"/>
            <p:cNvCxnSpPr/>
            <p:nvPr/>
          </p:nvCxnSpPr>
          <p:spPr>
            <a:xfrm>
              <a:off x="3900867" y="4495388"/>
              <a:ext cx="0" cy="3052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139093" y="4647995"/>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577571" y="4647995"/>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14373" name="TextBox 37"/>
            <p:cNvSpPr txBox="1">
              <a:spLocks noChangeArrowheads="1"/>
            </p:cNvSpPr>
            <p:nvPr/>
          </p:nvSpPr>
          <p:spPr bwMode="auto">
            <a:xfrm>
              <a:off x="5595938" y="4451351"/>
              <a:ext cx="1016810" cy="467155"/>
            </a:xfrm>
            <a:prstGeom prst="rect">
              <a:avLst/>
            </a:prstGeom>
            <a:noFill/>
            <a:ln w="9525">
              <a:noFill/>
              <a:miter lim="800000"/>
              <a:headEnd/>
              <a:tailEnd/>
            </a:ln>
          </p:spPr>
          <p:txBody>
            <a:bodyPr wrap="none">
              <a:spAutoFit/>
            </a:bodyPr>
            <a:lstStyle/>
            <a:p>
              <a:r>
                <a:rPr lang="en-GB" sz="1200" dirty="0" smtClean="0"/>
                <a:t>50 km</a:t>
              </a:r>
              <a:endParaRPr lang="en-GB" sz="1200" dirty="0"/>
            </a:p>
          </p:txBody>
        </p:sp>
        <p:cxnSp>
          <p:nvCxnSpPr>
            <p:cNvPr id="31" name="Straight Connector 30"/>
            <p:cNvCxnSpPr/>
            <p:nvPr/>
          </p:nvCxnSpPr>
          <p:spPr>
            <a:xfrm>
              <a:off x="7650929" y="4495388"/>
              <a:ext cx="0" cy="305212"/>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4375" name="Group 50"/>
            <p:cNvGrpSpPr>
              <a:grpSpLocks/>
            </p:cNvGrpSpPr>
            <p:nvPr/>
          </p:nvGrpSpPr>
          <p:grpSpPr bwMode="auto">
            <a:xfrm>
              <a:off x="381000" y="2819400"/>
              <a:ext cx="1651000" cy="381000"/>
              <a:chOff x="457200" y="3048000"/>
              <a:chExt cx="990600" cy="228600"/>
            </a:xfrm>
          </p:grpSpPr>
          <p:cxnSp>
            <p:nvCxnSpPr>
              <p:cNvPr id="49" name="Elbow Connector 48"/>
              <p:cNvCxnSpPr/>
              <p:nvPr/>
            </p:nvCxnSpPr>
            <p:spPr>
              <a:xfrm rot="10800000" flipV="1">
                <a:off x="457200" y="3048000"/>
                <a:ext cx="380628"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837828" y="3048000"/>
                <a:ext cx="382233"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448117" y="3048000"/>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37828" y="3048000"/>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20061" y="3048000"/>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3" name="Freeform 32"/>
            <p:cNvSpPr/>
            <p:nvPr/>
          </p:nvSpPr>
          <p:spPr>
            <a:xfrm>
              <a:off x="3199570" y="2972007"/>
              <a:ext cx="762860" cy="318598"/>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grpSp>
          <p:nvGrpSpPr>
            <p:cNvPr id="14377" name="Group 53"/>
            <p:cNvGrpSpPr>
              <a:grpSpLocks/>
            </p:cNvGrpSpPr>
            <p:nvPr/>
          </p:nvGrpSpPr>
          <p:grpSpPr bwMode="auto">
            <a:xfrm>
              <a:off x="4114800" y="2819400"/>
              <a:ext cx="1651000" cy="381000"/>
              <a:chOff x="457200" y="3048000"/>
              <a:chExt cx="990600" cy="228600"/>
            </a:xfrm>
          </p:grpSpPr>
          <p:cxnSp>
            <p:nvCxnSpPr>
              <p:cNvPr id="44" name="Elbow Connector 43"/>
              <p:cNvCxnSpPr/>
              <p:nvPr/>
            </p:nvCxnSpPr>
            <p:spPr>
              <a:xfrm rot="10800000" flipV="1">
                <a:off x="457322" y="3048000"/>
                <a:ext cx="380627"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837949" y="3048000"/>
                <a:ext cx="382233"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448238" y="3048000"/>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7949" y="3048000"/>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20183" y="3048000"/>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378" name="Group 60"/>
            <p:cNvGrpSpPr>
              <a:grpSpLocks/>
            </p:cNvGrpSpPr>
            <p:nvPr/>
          </p:nvGrpSpPr>
          <p:grpSpPr bwMode="auto">
            <a:xfrm>
              <a:off x="7172325" y="2862263"/>
              <a:ext cx="1651000" cy="381000"/>
              <a:chOff x="457200" y="3048000"/>
              <a:chExt cx="990600" cy="228600"/>
            </a:xfrm>
          </p:grpSpPr>
          <p:cxnSp>
            <p:nvCxnSpPr>
              <p:cNvPr id="39" name="Elbow Connector 38"/>
              <p:cNvCxnSpPr/>
              <p:nvPr/>
            </p:nvCxnSpPr>
            <p:spPr>
              <a:xfrm rot="10800000" flipV="1">
                <a:off x="456884" y="3047984"/>
                <a:ext cx="380627"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837511" y="3047984"/>
                <a:ext cx="382233" cy="22810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47800" y="3047984"/>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7511" y="3047984"/>
                <a:ext cx="0" cy="228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19745" y="3047984"/>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14379" name="Picture 2"/>
            <p:cNvPicPr>
              <a:picLocks noChangeAspect="1" noChangeArrowheads="1"/>
            </p:cNvPicPr>
            <p:nvPr/>
          </p:nvPicPr>
          <p:blipFill>
            <a:blip r:embed="rId3" cstate="print"/>
            <a:srcRect l="23489" t="74992" r="65692" b="10857"/>
            <a:stretch>
              <a:fillRect/>
            </a:stretch>
          </p:blipFill>
          <p:spPr bwMode="auto">
            <a:xfrm>
              <a:off x="3412063" y="3657601"/>
              <a:ext cx="914399" cy="747712"/>
            </a:xfrm>
            <a:prstGeom prst="rect">
              <a:avLst/>
            </a:prstGeom>
            <a:noFill/>
            <a:ln w="9525">
              <a:noFill/>
              <a:miter lim="800000"/>
              <a:headEnd/>
              <a:tailEnd/>
            </a:ln>
          </p:spPr>
        </p:pic>
        <p:pic>
          <p:nvPicPr>
            <p:cNvPr id="14380" name="Picture 2"/>
            <p:cNvPicPr>
              <a:picLocks noChangeAspect="1" noChangeArrowheads="1"/>
            </p:cNvPicPr>
            <p:nvPr/>
          </p:nvPicPr>
          <p:blipFill>
            <a:blip r:embed="rId3" cstate="print"/>
            <a:srcRect l="23489" t="74992" r="65692" b="10857"/>
            <a:stretch>
              <a:fillRect/>
            </a:stretch>
          </p:blipFill>
          <p:spPr bwMode="auto">
            <a:xfrm>
              <a:off x="7191820" y="3581400"/>
              <a:ext cx="914399" cy="747712"/>
            </a:xfrm>
            <a:prstGeom prst="rect">
              <a:avLst/>
            </a:prstGeom>
            <a:noFill/>
            <a:ln w="9525">
              <a:noFill/>
              <a:miter lim="800000"/>
              <a:headEnd/>
              <a:tailEnd/>
            </a:ln>
          </p:spPr>
        </p:pic>
        <p:sp>
          <p:nvSpPr>
            <p:cNvPr id="38" name="Freeform 37"/>
            <p:cNvSpPr/>
            <p:nvPr/>
          </p:nvSpPr>
          <p:spPr>
            <a:xfrm>
              <a:off x="6323283" y="2972007"/>
              <a:ext cx="762862" cy="318598"/>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grpSp>
      <p:sp>
        <p:nvSpPr>
          <p:cNvPr id="14341" name="Content Placeholder 2"/>
          <p:cNvSpPr>
            <a:spLocks noGrp="1"/>
          </p:cNvSpPr>
          <p:nvPr>
            <p:ph sz="quarter" idx="1"/>
          </p:nvPr>
        </p:nvSpPr>
        <p:spPr>
          <a:xfrm>
            <a:off x="533400" y="1371600"/>
            <a:ext cx="2743200" cy="838200"/>
          </a:xfrm>
        </p:spPr>
        <p:txBody>
          <a:bodyPr/>
          <a:lstStyle/>
          <a:p>
            <a:pPr>
              <a:buFont typeface="Wingdings 3" pitchFamily="18" charset="2"/>
              <a:buNone/>
            </a:pPr>
            <a:r>
              <a:rPr lang="en-GB" sz="2000" b="1" dirty="0" smtClean="0">
                <a:latin typeface="Times New Roman" pitchFamily="18" charset="0"/>
                <a:cs typeface="Times New Roman" pitchFamily="18" charset="0"/>
              </a:rPr>
              <a:t>Digital transmission over a distance</a:t>
            </a:r>
          </a:p>
          <a:p>
            <a:pPr>
              <a:buFont typeface="Wingdings 3" pitchFamily="18" charset="2"/>
              <a:buNone/>
            </a:pPr>
            <a:endParaRPr lang="en-GB" sz="2000" dirty="0" smtClean="0">
              <a:latin typeface="Times New Roman" pitchFamily="18" charset="0"/>
              <a:cs typeface="Times New Roman" pitchFamily="18" charset="0"/>
            </a:endParaRPr>
          </a:p>
        </p:txBody>
      </p:sp>
      <p:sp>
        <p:nvSpPr>
          <p:cNvPr id="10" name="Oval 9"/>
          <p:cNvSpPr/>
          <p:nvPr/>
        </p:nvSpPr>
        <p:spPr>
          <a:xfrm>
            <a:off x="3200400" y="20574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57" name="Oval 56"/>
          <p:cNvSpPr/>
          <p:nvPr/>
        </p:nvSpPr>
        <p:spPr>
          <a:xfrm>
            <a:off x="5334000" y="20574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58" name="Oval 57"/>
          <p:cNvSpPr/>
          <p:nvPr/>
        </p:nvSpPr>
        <p:spPr>
          <a:xfrm>
            <a:off x="7543800" y="20574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63" name="Oval 62"/>
          <p:cNvSpPr/>
          <p:nvPr/>
        </p:nvSpPr>
        <p:spPr>
          <a:xfrm>
            <a:off x="4343400" y="42672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64" name="Straight Connector 63"/>
          <p:cNvCxnSpPr/>
          <p:nvPr/>
        </p:nvCxnSpPr>
        <p:spPr bwMode="auto">
          <a:xfrm>
            <a:off x="3590925" y="2447925"/>
            <a:ext cx="819150" cy="188595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53200" y="41148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69" name="Straight Connector 68"/>
          <p:cNvCxnSpPr/>
          <p:nvPr/>
        </p:nvCxnSpPr>
        <p:spPr bwMode="auto">
          <a:xfrm>
            <a:off x="3590925" y="2447925"/>
            <a:ext cx="3028950" cy="17335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flipH="1">
            <a:off x="6781800" y="2447925"/>
            <a:ext cx="828675" cy="166687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562600" y="5257800"/>
            <a:ext cx="457200" cy="4572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77" name="Straight Connector 76"/>
          <p:cNvCxnSpPr/>
          <p:nvPr/>
        </p:nvCxnSpPr>
        <p:spPr bwMode="auto">
          <a:xfrm>
            <a:off x="4733925" y="4657725"/>
            <a:ext cx="895350" cy="6667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auto">
          <a:xfrm flipH="1">
            <a:off x="5953125" y="4505325"/>
            <a:ext cx="666750" cy="8191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Curved Connector 88"/>
          <p:cNvCxnSpPr>
            <a:stCxn id="76" idx="6"/>
            <a:endCxn id="58" idx="6"/>
          </p:cNvCxnSpPr>
          <p:nvPr/>
        </p:nvCxnSpPr>
        <p:spPr>
          <a:xfrm flipV="1">
            <a:off x="6019800" y="2286000"/>
            <a:ext cx="1981200" cy="3200400"/>
          </a:xfrm>
          <a:prstGeom prst="curvedConnector3">
            <a:avLst>
              <a:gd name="adj1" fmla="val 137835"/>
            </a:avLst>
          </a:prstGeom>
          <a:ln w="76200"/>
        </p:spPr>
        <p:style>
          <a:lnRef idx="1">
            <a:schemeClr val="accent1"/>
          </a:lnRef>
          <a:fillRef idx="0">
            <a:schemeClr val="accent1"/>
          </a:fillRef>
          <a:effectRef idx="0">
            <a:schemeClr val="accent1"/>
          </a:effectRef>
          <a:fontRef idx="minor">
            <a:schemeClr val="tx1"/>
          </a:fontRef>
        </p:style>
      </p:cxnSp>
      <p:sp>
        <p:nvSpPr>
          <p:cNvPr id="92" name="Content Placeholder 2"/>
          <p:cNvSpPr txBox="1">
            <a:spLocks/>
          </p:cNvSpPr>
          <p:nvPr/>
        </p:nvSpPr>
        <p:spPr bwMode="auto">
          <a:xfrm>
            <a:off x="533400" y="3276600"/>
            <a:ext cx="2743200" cy="8382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None/>
            </a:pPr>
            <a:r>
              <a:rPr lang="en-GB" sz="2000" b="1" dirty="0">
                <a:latin typeface="Times New Roman" pitchFamily="18" charset="0"/>
                <a:cs typeface="Times New Roman" pitchFamily="18" charset="0"/>
              </a:rPr>
              <a:t>Network of nodes</a:t>
            </a:r>
          </a:p>
          <a:p>
            <a:pPr marL="273050" indent="-273050" eaLnBrk="0" hangingPunct="0">
              <a:spcBef>
                <a:spcPts val="600"/>
              </a:spcBef>
              <a:buClr>
                <a:schemeClr val="accent1"/>
              </a:buClr>
              <a:buSzPct val="76000"/>
              <a:buFont typeface="Wingdings 3" pitchFamily="18" charset="2"/>
              <a:buNone/>
            </a:pP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xit" presetSubtype="0" fill="hold" nodeType="clickEffect">
                                  <p:stCondLst>
                                    <p:cond delay="0"/>
                                  </p:stCondLst>
                                  <p:childTnLst>
                                    <p:animEffect transition="out" filter="dissolv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7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7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Oval 5"/>
          <p:cNvSpPr>
            <a:spLocks noChangeArrowheads="1"/>
          </p:cNvSpPr>
          <p:nvPr/>
        </p:nvSpPr>
        <p:spPr bwMode="auto">
          <a:xfrm>
            <a:off x="2119313" y="2184400"/>
            <a:ext cx="4829175" cy="3732213"/>
          </a:xfrm>
          <a:prstGeom prst="ellipse">
            <a:avLst/>
          </a:prstGeom>
          <a:noFill/>
          <a:ln w="38100">
            <a:solidFill>
              <a:schemeClr val="tx1"/>
            </a:solidFill>
            <a:round/>
            <a:headEnd/>
            <a:tailEnd/>
          </a:ln>
        </p:spPr>
        <p:txBody>
          <a:bodyPr wrap="none" anchor="ctr"/>
          <a:lstStyle/>
          <a:p>
            <a:endParaRPr lang="en-US"/>
          </a:p>
        </p:txBody>
      </p:sp>
      <p:sp>
        <p:nvSpPr>
          <p:cNvPr id="32772" name="Line 10"/>
          <p:cNvSpPr>
            <a:spLocks noChangeShapeType="1"/>
          </p:cNvSpPr>
          <p:nvPr/>
        </p:nvSpPr>
        <p:spPr bwMode="auto">
          <a:xfrm>
            <a:off x="1938338" y="2479675"/>
            <a:ext cx="546100" cy="392113"/>
          </a:xfrm>
          <a:prstGeom prst="line">
            <a:avLst/>
          </a:prstGeom>
          <a:noFill/>
          <a:ln w="9525">
            <a:solidFill>
              <a:schemeClr val="tx1"/>
            </a:solidFill>
            <a:round/>
            <a:headEnd/>
            <a:tailEnd/>
          </a:ln>
        </p:spPr>
        <p:txBody>
          <a:bodyPr/>
          <a:lstStyle/>
          <a:p>
            <a:endParaRPr lang="en-US"/>
          </a:p>
        </p:txBody>
      </p:sp>
      <p:sp>
        <p:nvSpPr>
          <p:cNvPr id="32773" name="Line 11"/>
          <p:cNvSpPr>
            <a:spLocks noChangeShapeType="1"/>
          </p:cNvSpPr>
          <p:nvPr/>
        </p:nvSpPr>
        <p:spPr bwMode="auto">
          <a:xfrm>
            <a:off x="4397375" y="1790700"/>
            <a:ext cx="0" cy="393700"/>
          </a:xfrm>
          <a:prstGeom prst="line">
            <a:avLst/>
          </a:prstGeom>
          <a:noFill/>
          <a:ln w="9525">
            <a:solidFill>
              <a:schemeClr val="tx1"/>
            </a:solidFill>
            <a:round/>
            <a:headEnd/>
            <a:tailEnd/>
          </a:ln>
        </p:spPr>
        <p:txBody>
          <a:bodyPr/>
          <a:lstStyle/>
          <a:p>
            <a:endParaRPr lang="en-US"/>
          </a:p>
        </p:txBody>
      </p:sp>
      <p:sp>
        <p:nvSpPr>
          <p:cNvPr id="32774" name="Line 12"/>
          <p:cNvSpPr>
            <a:spLocks noChangeShapeType="1"/>
          </p:cNvSpPr>
          <p:nvPr/>
        </p:nvSpPr>
        <p:spPr bwMode="auto">
          <a:xfrm flipH="1">
            <a:off x="6858000" y="3165475"/>
            <a:ext cx="546100" cy="295275"/>
          </a:xfrm>
          <a:prstGeom prst="line">
            <a:avLst/>
          </a:prstGeom>
          <a:noFill/>
          <a:ln w="9525">
            <a:solidFill>
              <a:schemeClr val="tx1"/>
            </a:solidFill>
            <a:round/>
            <a:headEnd/>
            <a:tailEnd/>
          </a:ln>
        </p:spPr>
        <p:txBody>
          <a:bodyPr/>
          <a:lstStyle/>
          <a:p>
            <a:endParaRPr lang="en-US"/>
          </a:p>
        </p:txBody>
      </p:sp>
      <p:sp>
        <p:nvSpPr>
          <p:cNvPr id="32775" name="Line 13"/>
          <p:cNvSpPr>
            <a:spLocks noChangeShapeType="1"/>
          </p:cNvSpPr>
          <p:nvPr/>
        </p:nvSpPr>
        <p:spPr bwMode="auto">
          <a:xfrm>
            <a:off x="6402388" y="5229225"/>
            <a:ext cx="455612" cy="587375"/>
          </a:xfrm>
          <a:prstGeom prst="line">
            <a:avLst/>
          </a:prstGeom>
          <a:noFill/>
          <a:ln w="9525">
            <a:solidFill>
              <a:schemeClr val="tx1"/>
            </a:solidFill>
            <a:round/>
            <a:headEnd/>
            <a:tailEnd/>
          </a:ln>
        </p:spPr>
        <p:txBody>
          <a:bodyPr/>
          <a:lstStyle/>
          <a:p>
            <a:endParaRPr lang="en-US"/>
          </a:p>
        </p:txBody>
      </p:sp>
      <p:sp>
        <p:nvSpPr>
          <p:cNvPr id="32776" name="Line 14"/>
          <p:cNvSpPr>
            <a:spLocks noChangeShapeType="1"/>
          </p:cNvSpPr>
          <p:nvPr/>
        </p:nvSpPr>
        <p:spPr bwMode="auto">
          <a:xfrm flipH="1">
            <a:off x="2301875" y="5326063"/>
            <a:ext cx="363538" cy="393700"/>
          </a:xfrm>
          <a:prstGeom prst="line">
            <a:avLst/>
          </a:prstGeom>
          <a:noFill/>
          <a:ln w="9525">
            <a:solidFill>
              <a:schemeClr val="tx1"/>
            </a:solidFill>
            <a:round/>
            <a:headEnd/>
            <a:tailEnd/>
          </a:ln>
        </p:spPr>
        <p:txBody>
          <a:bodyPr/>
          <a:lstStyle/>
          <a:p>
            <a:endParaRPr lang="en-US"/>
          </a:p>
        </p:txBody>
      </p:sp>
      <p:sp>
        <p:nvSpPr>
          <p:cNvPr id="10" name="Oval 9"/>
          <p:cNvSpPr/>
          <p:nvPr/>
        </p:nvSpPr>
        <p:spPr>
          <a:xfrm>
            <a:off x="4138613" y="1951038"/>
            <a:ext cx="533400" cy="390525"/>
          </a:xfrm>
          <a:prstGeom prst="ellipse">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GB" sz="1200" dirty="0"/>
              <a:t>FREE</a:t>
            </a:r>
          </a:p>
        </p:txBody>
      </p:sp>
      <p:sp>
        <p:nvSpPr>
          <p:cNvPr id="32778" name="computr1"/>
          <p:cNvSpPr>
            <a:spLocks noEditPoints="1" noChangeArrowheads="1"/>
          </p:cNvSpPr>
          <p:nvPr/>
        </p:nvSpPr>
        <p:spPr bwMode="auto">
          <a:xfrm>
            <a:off x="1176338" y="1828800"/>
            <a:ext cx="762000" cy="7620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32779" name="computr1"/>
          <p:cNvSpPr>
            <a:spLocks noEditPoints="1" noChangeArrowheads="1"/>
          </p:cNvSpPr>
          <p:nvPr/>
        </p:nvSpPr>
        <p:spPr bwMode="auto">
          <a:xfrm>
            <a:off x="4024313" y="990600"/>
            <a:ext cx="762000" cy="7620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32780" name="computr1"/>
          <p:cNvSpPr>
            <a:spLocks noEditPoints="1" noChangeArrowheads="1"/>
          </p:cNvSpPr>
          <p:nvPr/>
        </p:nvSpPr>
        <p:spPr bwMode="auto">
          <a:xfrm>
            <a:off x="7178675" y="2698750"/>
            <a:ext cx="762000" cy="7620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14" name="computr1"/>
          <p:cNvSpPr>
            <a:spLocks noEditPoints="1" noChangeArrowheads="1"/>
          </p:cNvSpPr>
          <p:nvPr/>
        </p:nvSpPr>
        <p:spPr bwMode="auto">
          <a:xfrm>
            <a:off x="6553200" y="5586413"/>
            <a:ext cx="762000" cy="7620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32782" name="computr1"/>
          <p:cNvSpPr>
            <a:spLocks noEditPoints="1" noChangeArrowheads="1"/>
          </p:cNvSpPr>
          <p:nvPr/>
        </p:nvSpPr>
        <p:spPr bwMode="auto">
          <a:xfrm>
            <a:off x="1449388" y="5586413"/>
            <a:ext cx="762000" cy="7620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sp>
        <p:nvSpPr>
          <p:cNvPr id="16" name="Oval 15"/>
          <p:cNvSpPr/>
          <p:nvPr/>
        </p:nvSpPr>
        <p:spPr>
          <a:xfrm>
            <a:off x="6667500" y="5621338"/>
            <a:ext cx="533400" cy="390525"/>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a:defRPr/>
            </a:pPr>
            <a:r>
              <a:rPr lang="en-GB" sz="1200" dirty="0"/>
              <a:t>BUSY</a:t>
            </a:r>
          </a:p>
        </p:txBody>
      </p:sp>
      <p:sp>
        <p:nvSpPr>
          <p:cNvPr id="17" name="Oval 16"/>
          <p:cNvSpPr/>
          <p:nvPr/>
        </p:nvSpPr>
        <p:spPr>
          <a:xfrm>
            <a:off x="6538913" y="5719763"/>
            <a:ext cx="801687" cy="585787"/>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anchor="ctr"/>
          <a:lstStyle/>
          <a:p>
            <a:pPr algn="ctr">
              <a:defRPr/>
            </a:pPr>
            <a:r>
              <a:rPr lang="en-GB" dirty="0"/>
              <a:t>DATA</a:t>
            </a:r>
          </a:p>
        </p:txBody>
      </p:sp>
      <p:cxnSp>
        <p:nvCxnSpPr>
          <p:cNvPr id="22" name="Straight Connector 21"/>
          <p:cNvCxnSpPr>
            <a:stCxn id="23"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23" name="Rounded Rectangle 22"/>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24" name="Straight Connector 23"/>
          <p:cNvCxnSpPr>
            <a:stCxn id="41"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25" name="Straight Connector 24"/>
          <p:cNvCxnSpPr>
            <a:endCxn id="42"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27" name="Straight Connector 26"/>
          <p:cNvCxnSpPr>
            <a:stCxn id="28"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28" name="Rounded Rectangle 27"/>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29" name="Straight Connector 28"/>
          <p:cNvCxnSpPr>
            <a:stCxn id="30"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30" name="Rounded Rectangle 29"/>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31" name="Straight Connector 30"/>
          <p:cNvCxnSpPr>
            <a:stCxn id="32"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32" name="Rounded Rectangle 31"/>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33" name="Straight Connector 32"/>
          <p:cNvCxnSpPr>
            <a:stCxn id="37"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34" name="Rounded Rectangle 33"/>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35" name="Rounded Rectangle 34"/>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36" name="Rounded Rectangle 35"/>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37" name="Rounded Rectangle 36"/>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38" name="Rounded Rectangle 37"/>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39" name="Rounded Rectangle 38"/>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40" name="Rounded Rectangle 39"/>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41" name="Rounded Rectangle 40"/>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42" name="Rounded Rectangle 41"/>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43" name="Rounded Rectangle 42"/>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1.48148E-6 C 0.01736 0.00162 0.03368 0.00787 0.05 0.01551 C 0.0592 0.0199 0.06979 0.02037 0.07917 0.02477 C 0.08854 0.02916 0.09861 0.03125 0.10816 0.03565 C 0.11163 0.03727 0.11858 0.04028 0.11858 0.04028 C 0.12205 0.04444 0.12691 0.04745 0.13143 0.04953 C 0.13559 0.05463 0.14254 0.05694 0.14775 0.06041 C 0.14896 0.06134 0.15018 0.06227 0.15122 0.06342 C 0.15209 0.06435 0.15261 0.06597 0.15348 0.06666 C 0.15556 0.06828 0.15834 0.06828 0.16059 0.06967 C 0.16511 0.07268 0.16962 0.07523 0.17448 0.07731 C 0.17865 0.0831 0.18386 0.08865 0.18959 0.09143 C 0.19462 0.09815 0.20486 0.1118 0.21163 0.11458 C 0.21441 0.11967 0.21528 0.12199 0.21979 0.12384 C 0.22396 0.1294 0.22552 0.13356 0.23143 0.13634 C 0.23334 0.14328 0.2375 0.14653 0.2408 0.15185 C 0.24566 0.15972 0.25052 0.17199 0.25816 0.175 C 0.26007 0.18287 0.26129 0.17893 0.26511 0.18449 C 0.27257 0.18333 0.27795 0.18264 0.2849 0.17986 C 0.29045 0.17245 0.3007 0.16736 0.30816 0.16435 C 0.31389 0.15671 0.32483 0.15463 0.33264 0.15185 C 0.33646 0.14861 0.33473 0.14884 0.33733 0.14884 " pathEditMode="relative" ptsTypes="fffffffffffffffffffffA">
                                      <p:cBhvr>
                                        <p:cTn id="6" dur="3000" fill="hold"/>
                                        <p:tgtEl>
                                          <p:spTgt spid="10"/>
                                        </p:tgtEl>
                                        <p:attrNameLst>
                                          <p:attrName>ppt_x</p:attrName>
                                          <p:attrName>ppt_y</p:attrName>
                                        </p:attrNameLst>
                                      </p:cBhvr>
                                    </p:animMotion>
                                  </p:childTnLst>
                                </p:cTn>
                              </p:par>
                            </p:childTnLst>
                          </p:cTn>
                        </p:par>
                        <p:par>
                          <p:cTn id="7" fill="hold">
                            <p:stCondLst>
                              <p:cond delay="3000"/>
                            </p:stCondLst>
                            <p:childTnLst>
                              <p:par>
                                <p:cTn id="8" presetID="0" presetClass="path" presetSubtype="0" accel="50000" decel="50000" fill="hold" grpId="1" nodeType="afterEffect">
                                  <p:stCondLst>
                                    <p:cond delay="0"/>
                                  </p:stCondLst>
                                  <p:childTnLst>
                                    <p:animMotion origin="layout" path="M 0.33732 0.14884 C 0.32743 0.15741 0.31701 0.16666 0.3059 0.17199 C 0.30104 0.17916 0.29427 0.18426 0.28732 0.1875 C 0.28107 0.19583 0.27222 0.19907 0.26406 0.20301 C 0.26232 0.20532 0.25885 0.20602 0.25816 0.20926 C 0.25764 0.21111 0.26215 0.22662 0.26284 0.2294 C 0.26475 0.24699 0.26562 0.25972 0.26632 0.27893 C 0.26614 0.28449 0.27135 0.34259 0.25712 0.35486 C 0.25486 0.35949 0.25416 0.36366 0.25121 0.36736 C 0.25 0.37268 0.24583 0.38541 0.24305 0.38912 C 0.24288 0.38981 0.24114 0.39768 0.2408 0.39838 C 0.23906 0.40139 0.23489 0.40625 0.23489 0.40625 C 0.23194 0.41921 0.23611 0.40347 0.23142 0.41389 C 0.23073 0.41528 0.2309 0.41713 0.23038 0.41852 C 0.22968 0.42014 0.22882 0.42153 0.22795 0.42315 C 0.2243 0.43889 0.22986 0.41736 0.22448 0.43102 C 0.22187 0.4375 0.22361 0.44097 0.21753 0.44328 C 0.21406 0.44838 0.20937 0.45069 0.2059 0.45578 C 0.20625 0.45879 0.20642 0.46203 0.20712 0.46504 C 0.2085 0.4706 0.21493 0.47731 0.21753 0.48055 C 0.22083 0.48495 0.22291 0.48958 0.22691 0.49305 C 0.2283 0.4993 0.2309 0.49884 0.23385 0.5037 C 0.23715 0.50903 0.23906 0.51666 0.24201 0.52245 C 0.2434 0.52523 0.246 0.52639 0.24774 0.5287 C 0.24913 0.53426 0.25104 0.53657 0.25364 0.54097 C 0.25625 0.54514 0.25659 0.54953 0.25937 0.55347 C 0.26024 0.55694 0.26163 0.56065 0.26163 0.56435 " pathEditMode="relative" ptsTypes="ffffffffffffffffffffffffffA">
                                      <p:cBhvr>
                                        <p:cTn id="9" dur="3000" fill="hold"/>
                                        <p:tgtEl>
                                          <p:spTgt spid="10"/>
                                        </p:tgtEl>
                                        <p:attrNameLst>
                                          <p:attrName>ppt_x</p:attrName>
                                          <p:attrName>ppt_y</p:attrName>
                                        </p:attrNameLst>
                                      </p:cBhvr>
                                    </p:animMotion>
                                  </p:childTnLst>
                                </p:cTn>
                              </p:par>
                            </p:childTnLst>
                          </p:cTn>
                        </p:par>
                        <p:par>
                          <p:cTn id="10" fill="hold">
                            <p:stCondLst>
                              <p:cond delay="6000"/>
                            </p:stCondLst>
                            <p:childTnLst>
                              <p:par>
                                <p:cTn id="11" presetID="0" presetClass="path" presetSubtype="0" accel="50000" decel="50000" fill="hold" grpId="2" nodeType="afterEffect">
                                  <p:stCondLst>
                                    <p:cond delay="0"/>
                                  </p:stCondLst>
                                  <p:childTnLst>
                                    <p:animMotion origin="layout" path="M 0.26163 0.56435 C 0.25833 0.55208 0.26319 0.56643 0.25694 0.5581 C 0.25607 0.55694 0.25642 0.55463 0.25573 0.55347 C 0.25486 0.55208 0.2533 0.55162 0.25225 0.55046 C 0.25139 0.54953 0.25069 0.54838 0.25 0.54722 C 0.24739 0.54305 0.24479 0.5368 0.24184 0.53333 C 0.23975 0.53078 0.23715 0.52916 0.23489 0.52708 C 0.23368 0.52615 0.23142 0.52407 0.23142 0.5243 C 0.22986 0.52106 0.22864 0.51736 0.22673 0.51481 C 0.22482 0.51226 0.22083 0.50694 0.22083 0.50717 C 0.21892 0.49838 0.21336 0.49328 0.21041 0.48541 C 0.20781 0.47847 0.20659 0.47361 0.20225 0.46828 C 0.2 0.45856 0.19618 0.46435 0.19062 0.46666 C 0.18819 0.47014 0.18524 0.47314 0.18246 0.47592 C 0.18021 0.47824 0.17552 0.48217 0.17552 0.4824 C 0.17222 0.49514 0.17725 0.47963 0.17083 0.48842 C 0.16996 0.48958 0.17066 0.49189 0.16979 0.49305 C 0.16892 0.49421 0.16736 0.49398 0.16632 0.49467 C 0.1651 0.4956 0.16371 0.49652 0.16267 0.49768 C 0.1618 0.49861 0.16128 0.50023 0.16041 0.50092 C 0.15833 0.50254 0.15573 0.50254 0.15347 0.50393 C 0.14965 0.50648 0.14826 0.50995 0.14409 0.51157 C 0.12274 0.53148 0.09114 0.5331 0.06632 0.53495 C 0.0467 0.54375 0.0184 0.54189 3.33333E-6 0.54259 C -0.0375 0.54629 -0.07604 0.53912 -0.11164 0.52245 C -0.1158 0.51736 -0.12153 0.51736 -0.12674 0.51481 C -0.13108 0.50648 -0.13733 0.50092 -0.14306 0.49467 C -0.14653 0.49074 -0.14966 0.48541 -0.15348 0.48217 C -0.15938 0.47708 -0.16545 0.4743 -0.17205 0.47129 C -0.17934 0.46226 -0.19514 0.46782 -0.20243 0.46828 C -0.20434 0.47662 -0.2125 0.4868 -0.21754 0.49305 C -0.21893 0.49907 -0.22049 0.50046 -0.22448 0.50393 C -0.22691 0.50879 -0.23455 0.51921 -0.23837 0.52106 C -0.24254 0.52615 -0.24601 0.53264 -0.25 0.53796 " pathEditMode="relative" rAng="0" ptsTypes="fffffffffffffffffffffffffffffffffA">
                                      <p:cBhvr>
                                        <p:cTn id="12" dur="4250" fill="hold"/>
                                        <p:tgtEl>
                                          <p:spTgt spid="10"/>
                                        </p:tgtEl>
                                        <p:attrNameLst>
                                          <p:attrName>ppt_x</p:attrName>
                                          <p:attrName>ppt_y</p:attrName>
                                        </p:attrNameLst>
                                      </p:cBhvr>
                                      <p:rCtr x="-25500" y="-5200"/>
                                    </p:animMotion>
                                  </p:childTnLst>
                                </p:cTn>
                              </p:par>
                            </p:childTnLst>
                          </p:cTn>
                        </p:par>
                        <p:par>
                          <p:cTn id="13" fill="hold">
                            <p:stCondLst>
                              <p:cond delay="10250"/>
                            </p:stCondLst>
                            <p:childTnLst>
                              <p:par>
                                <p:cTn id="14" presetID="0" presetClass="path" presetSubtype="0" accel="50000" decel="50000" fill="hold" grpId="3" nodeType="afterEffect">
                                  <p:stCondLst>
                                    <p:cond delay="0"/>
                                  </p:stCondLst>
                                  <p:childTnLst>
                                    <p:animMotion origin="layout" path="M -0.23073 0.51574 C -0.22604 0.5118 -0.22413 0.50509 -0.22135 0.49861 C -0.21996 0.49537 -0.21944 0.49051 -0.21684 0.48935 C -0.21215 0.48726 -0.21458 0.48819 -0.20972 0.48634 C -0.20677 0.48217 -0.20538 0.4787 -0.20174 0.47546 C -0.19861 0.46944 -0.19549 0.46435 -0.19236 0.45833 C -0.19167 0.45671 -0.1901 0.4537 -0.1901 0.45393 C -0.19114 0.44236 -0.19219 0.4368 -0.1993 0.43055 C -0.20799 0.41388 -0.21545 0.39583 -0.22604 0.38078 C -0.22899 0.36967 -0.22639 0.37338 -0.23194 0.36851 C -0.23368 0.36111 -0.23715 0.35532 -0.24114 0.34976 C -0.24288 0.34305 -0.24601 0.3375 -0.24809 0.33125 C -0.25035 0.3243 -0.25156 0.31689 -0.25278 0.30949 C -0.25243 0.28888 -0.25677 0.24097 -0.24462 0.21805 C -0.24323 0.21157 -0.24132 0.20416 -0.23767 0.19953 C -0.23472 0.18819 -0.22986 0.1787 -0.22378 0.1699 C -0.22135 0.16064 -0.21944 0.15069 -0.21562 0.14213 C -0.21458 0.13958 -0.21233 0.13796 -0.21094 0.13588 C -0.2066 0.12893 -0.20364 0.12291 -0.20174 0.11412 C -0.20417 0.10301 -0.21146 0.10023 -0.2191 0.09722 C -0.22153 0.09629 -0.22604 0.09398 -0.22604 0.09421 C -0.22899 0.09027 -0.23229 0.08981 -0.23542 0.08634 C -0.24375 0.07731 -0.25295 0.06296 -0.26337 0.05833 C -0.26458 0.05671 -0.26545 0.05486 -0.26684 0.0537 C -0.26788 0.05277 -0.26944 0.05301 -0.27031 0.05208 C -0.27726 0.04444 -0.26771 0.0493 -0.27604 0.04606 C -0.27864 0.04259 -0.28194 0.04166 -0.28194 0.03657 " pathEditMode="relative" rAng="0" ptsTypes="ffffffffffffffffffffffffffA">
                                      <p:cBhvr>
                                        <p:cTn id="15" dur="3000" fill="hold"/>
                                        <p:tgtEl>
                                          <p:spTgt spid="10"/>
                                        </p:tgtEl>
                                        <p:attrNameLst>
                                          <p:attrName>ppt_x</p:attrName>
                                          <p:attrName>ppt_y</p:attrName>
                                        </p:attrNameLst>
                                      </p:cBhvr>
                                      <p:rCtr x="-500" y="-24000"/>
                                    </p:animMotion>
                                  </p:childTnLst>
                                </p:cTn>
                              </p:par>
                            </p:childTnLst>
                          </p:cTn>
                        </p:par>
                        <p:par>
                          <p:cTn id="16" fill="hold">
                            <p:stCondLst>
                              <p:cond delay="13250"/>
                            </p:stCondLst>
                            <p:childTnLst>
                              <p:par>
                                <p:cTn id="17" presetID="0" presetClass="path" presetSubtype="0" accel="50000" decel="50000" fill="hold" grpId="4" nodeType="afterEffect">
                                  <p:stCondLst>
                                    <p:cond delay="0"/>
                                  </p:stCondLst>
                                  <p:childTnLst>
                                    <p:animMotion origin="layout" path="M -0.28195 0.03657 C -0.27691 0.03843 -0.27518 0.04213 -0.27032 0.04444 C -0.26736 0.04815 -0.26493 0.05046 -0.26094 0.05208 C -0.2533 0.05926 -0.26111 0.05093 -0.25521 0.05995 C -0.24775 0.0713 -0.23802 0.08426 -0.22726 0.08935 C -0.21997 0.09907 -0.21007 0.10347 -0.204 0.11574 C -0.18907 0.11157 -0.18924 0.09398 -0.17604 0.08773 C -0.16632 0.07477 -0.17848 0.09028 -0.1691 0.08009 C -0.16354 0.07407 -0.16094 0.06782 -0.154 0.06458 C -0.14948 0.05532 -0.13646 0.04931 -0.12848 0.04607 C -0.12396 0.04005 -0.1125 0.0375 -0.10625 0.03519 C -0.08681 0.02801 -0.06615 0.02477 -0.04584 0.02269 C -0.02952 0.01505 -0.01233 0.01088 0.00416 0.00417 C 0.01007 -0.0044 0.00677 -0.0088 0.00642 -0.02222 C 0.00625 -0.03056 0.00642 -0.03866 0.00642 -0.04699 " pathEditMode="relative" ptsTypes="ffffffffffffffA">
                                      <p:cBhvr>
                                        <p:cTn id="18" dur="3000" fill="hold"/>
                                        <p:tgtEl>
                                          <p:spTgt spid="10"/>
                                        </p:tgtEl>
                                        <p:attrNameLst>
                                          <p:attrName>ppt_x</p:attrName>
                                          <p:attrName>ppt_y</p:attrName>
                                        </p:attrNameLst>
                                      </p:cBhvr>
                                    </p:animMotion>
                                  </p:childTnLst>
                                </p:cTn>
                              </p:par>
                              <p:par>
                                <p:cTn id="19" presetID="6" presetClass="emph" presetSubtype="0" fill="hold" grpId="0" nodeType="withEffect">
                                  <p:stCondLst>
                                    <p:cond delay="0"/>
                                  </p:stCondLst>
                                  <p:childTnLst>
                                    <p:animScale>
                                      <p:cBhvr>
                                        <p:cTn id="20" dur="2000" fill="hold"/>
                                        <p:tgtEl>
                                          <p:spTgt spid="14"/>
                                        </p:tgtEl>
                                      </p:cBhvr>
                                      <p:by x="150000" y="150000"/>
                                    </p:animScale>
                                  </p:childTnLst>
                                </p:cTn>
                              </p:par>
                              <p:par>
                                <p:cTn id="21" presetID="1" presetClass="emph" presetSubtype="2" fill="hold" nodeType="withEffect">
                                  <p:stCondLst>
                                    <p:cond delay="0"/>
                                  </p:stCondLst>
                                  <p:childTnLst>
                                    <p:animClr clrSpc="rgb" dir="cw">
                                      <p:cBhvr>
                                        <p:cTn id="22" dur="2000" fill="hold"/>
                                        <p:tgtEl>
                                          <p:spTgt spid="14"/>
                                        </p:tgtEl>
                                        <p:attrNameLst>
                                          <p:attrName>fillcolor</p:attrName>
                                        </p:attrNameLst>
                                      </p:cBhvr>
                                      <p:to>
                                        <a:schemeClr val="accent2"/>
                                      </p:to>
                                    </p:animClr>
                                    <p:set>
                                      <p:cBhvr>
                                        <p:cTn id="23" dur="2000" fill="hold"/>
                                        <p:tgtEl>
                                          <p:spTgt spid="14"/>
                                        </p:tgtEl>
                                        <p:attrNameLst>
                                          <p:attrName>fill.type</p:attrName>
                                        </p:attrNameLst>
                                      </p:cBhvr>
                                      <p:to>
                                        <p:strVal val="solid"/>
                                      </p:to>
                                    </p:set>
                                    <p:set>
                                      <p:cBhvr>
                                        <p:cTn id="24" dur="2000" fill="hold"/>
                                        <p:tgtEl>
                                          <p:spTgt spid="14"/>
                                        </p:tgtEl>
                                        <p:attrNameLst>
                                          <p:attrName>fill.on</p:attrName>
                                        </p:attrNameLst>
                                      </p:cBhvr>
                                      <p:to>
                                        <p:strVal val="true"/>
                                      </p:to>
                                    </p:set>
                                  </p:childTnLst>
                                </p:cTn>
                              </p:par>
                            </p:childTnLst>
                          </p:cTn>
                        </p:par>
                        <p:par>
                          <p:cTn id="25" fill="hold">
                            <p:stCondLst>
                              <p:cond delay="16250"/>
                            </p:stCondLst>
                            <p:childTnLst>
                              <p:par>
                                <p:cTn id="26" presetID="0" presetClass="path" presetSubtype="0" accel="50000" decel="50000" fill="hold" grpId="5" nodeType="afterEffect">
                                  <p:stCondLst>
                                    <p:cond delay="0"/>
                                  </p:stCondLst>
                                  <p:childTnLst>
                                    <p:animMotion origin="layout" path="M 0 0 C 0.01181 -0.00556 0.00382 -0.00486 0.02431 -0.00301 C 0.03108 -0.00139 0.03715 0.00162 0.0441 0.00301 C 0.05365 0.0074 0.06354 0.01111 0.07309 0.01551 C 0.07639 0.01967 0.07986 0.01921 0.08368 0.02176 C 0.09323 0.02824 0.10451 0.03402 0.11511 0.03727 C 0.12066 0.03889 0.12517 0.04189 0.13021 0.0449 C 0.13247 0.04629 0.13715 0.04814 0.13715 0.04814 C 0.1408 0.05301 0.14288 0.05347 0.14757 0.05578 C 0.15191 0.06157 0.15833 0.06458 0.16389 0.06828 C 0.16806 0.07106 0.16979 0.07546 0.17431 0.07754 C 0.17813 0.0824 0.18264 0.08588 0.18715 0.08981 C 0.19236 0.09444 0.19392 0.10301 0.2 0.10532 C 0.20313 0.10995 0.20747 0.11296 0.21042 0.11782 C 0.21597 0.12685 0.22066 0.13564 0.22899 0.13958 C 0.23195 0.14352 0.23403 0.14814 0.23715 0.15185 C 0.24097 0.16643 0.24757 0.17916 0.2592 0.18449 C 0.26806 0.18264 0.27622 0.18032 0.28472 0.17685 C 0.28889 0.17129 0.3007 0.16852 0.30695 0.16597 C 0.3132 0.16018 0.32274 0.15648 0.33021 0.15648 " pathEditMode="relative" ptsTypes="fffffffffffffffffffA">
                                      <p:cBhvr>
                                        <p:cTn id="27" dur="3000" fill="hold"/>
                                        <p:tgtEl>
                                          <p:spTgt spid="10"/>
                                        </p:tgtEl>
                                        <p:attrNameLst>
                                          <p:attrName>ppt_x</p:attrName>
                                          <p:attrName>ppt_y</p:attrName>
                                        </p:attrNameLst>
                                      </p:cBhvr>
                                    </p:animMotion>
                                  </p:childTnLst>
                                </p:cTn>
                              </p:par>
                            </p:childTnLst>
                          </p:cTn>
                        </p:par>
                        <p:par>
                          <p:cTn id="28" fill="hold">
                            <p:stCondLst>
                              <p:cond delay="19250"/>
                            </p:stCondLst>
                            <p:childTnLst>
                              <p:par>
                                <p:cTn id="29" presetID="0" presetClass="path" presetSubtype="0" accel="50000" decel="50000" fill="hold" grpId="6" nodeType="afterEffect">
                                  <p:stCondLst>
                                    <p:cond delay="0"/>
                                  </p:stCondLst>
                                  <p:childTnLst>
                                    <p:animMotion origin="layout" path="M 0.33733 0.14884 C 0.3316 0.15092 0.32691 0.15463 0.32101 0.15648 C 0.31771 0.16111 0.3125 0.16389 0.30833 0.16736 C 0.30625 0.16921 0.30139 0.1706 0.30139 0.17083 C 0.29826 0.17639 0.29583 0.17616 0.2908 0.17824 C 0.28559 0.1831 0.28055 0.18634 0.27465 0.18912 C 0.26753 0.21643 0.27396 0.19004 0.27222 0.26504 C 0.27153 0.29491 0.26788 0.32106 0.26059 0.34884 C 0.25833 0.35717 0.25729 0.36875 0.25243 0.37523 C 0.25208 0.37685 0.25208 0.37847 0.25139 0.37986 C 0.25087 0.38102 0.24948 0.38148 0.24896 0.38287 C 0.24358 0.39722 0.24983 0.38866 0.24427 0.39537 C 0.24167 0.40717 0.24566 0.39375 0.23976 0.40162 C 0.23889 0.40278 0.23924 0.40486 0.23854 0.40625 C 0.23767 0.4081 0.23611 0.40926 0.23507 0.41088 C 0.22778 0.42315 0.23368 0.41736 0.22691 0.42315 C 0.22378 0.43009 0.21927 0.4375 0.21406 0.4419 C 0.21302 0.44282 0.21163 0.44282 0.21059 0.44352 C 0.20937 0.44444 0.20833 0.4456 0.20712 0.44653 C 0.20469 0.45579 0.20833 0.46088 0.21302 0.46667 C 0.2158 0.47917 0.22118 0.49004 0.22812 0.4993 C 0.22986 0.50717 0.23576 0.51319 0.23976 0.51944 C 0.24496 0.52778 0.25035 0.53634 0.2559 0.54421 C 0.25694 0.54792 0.25955 0.55116 0.25955 0.55347 " pathEditMode="relative" rAng="0" ptsTypes="fffffffffffffffffffffffA">
                                      <p:cBhvr>
                                        <p:cTn id="30" dur="3000" fill="hold"/>
                                        <p:tgtEl>
                                          <p:spTgt spid="10"/>
                                        </p:tgtEl>
                                        <p:attrNameLst>
                                          <p:attrName>ppt_x</p:attrName>
                                          <p:attrName>ppt_y</p:attrName>
                                        </p:attrNameLst>
                                      </p:cBhvr>
                                      <p:rCtr x="-6600" y="20200"/>
                                    </p:animMotion>
                                  </p:childTnLst>
                                </p:cTn>
                              </p:par>
                            </p:childTnLst>
                          </p:cTn>
                        </p:par>
                        <p:par>
                          <p:cTn id="31" fill="hold">
                            <p:stCondLst>
                              <p:cond delay="22250"/>
                            </p:stCondLst>
                            <p:childTnLst>
                              <p:par>
                                <p:cTn id="32" presetID="9" presetClass="exit" presetSubtype="0" fill="hold" grpId="7" nodeType="afterEffect">
                                  <p:stCondLst>
                                    <p:cond delay="0"/>
                                  </p:stCondLst>
                                  <p:childTnLst>
                                    <p:animEffect transition="out" filter="dissolv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22750"/>
                            </p:stCondLst>
                            <p:childTnLst>
                              <p:par>
                                <p:cTn id="36" presetID="1" presetClass="entr" presetSubtype="0" fill="hold" grpId="1"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par>
                          <p:cTn id="40" fill="hold">
                            <p:stCondLst>
                              <p:cond delay="22750"/>
                            </p:stCondLst>
                            <p:childTnLst>
                              <p:par>
                                <p:cTn id="41" presetID="0" presetClass="path" presetSubtype="0" accel="50000" decel="50000" fill="hold" grpId="0" nodeType="afterEffect">
                                  <p:stCondLst>
                                    <p:cond delay="0"/>
                                  </p:stCondLst>
                                  <p:childTnLst>
                                    <p:animMotion origin="layout" path="M 7.22222E-6 5.18519E-6 C -0.00381 -0.00532 -0.00763 -0.01041 -0.01162 -0.0155 C -0.01336 -0.01782 -0.01423 -0.02129 -0.01614 -0.02337 C -0.01701 -0.0243 -0.0184 -0.02453 -0.01961 -0.02499 C -0.02586 -0.0368 -0.03628 -0.05115 -0.04531 -0.05902 C -0.04722 -0.06643 -0.05451 -0.078 -0.06041 -0.08078 C -0.06735 -0.07754 -0.07222 -0.07152 -0.07899 -0.06828 C -0.08211 -0.0618 -0.08628 -0.05763 -0.09183 -0.05601 C -0.09565 -0.05254 -0.10017 -0.04698 -0.10451 -0.04513 C -0.10659 -0.04328 -0.10833 -0.0405 -0.11041 -0.03888 C -0.11718 -0.03356 -0.11058 -0.04166 -0.11735 -0.03425 C -0.11822 -0.03332 -0.11857 -0.0317 -0.11961 -0.03101 C -0.12777 -0.02569 -0.13888 -0.02383 -0.14756 -0.02036 C -0.15867 -0.01596 -0.17031 -0.01133 -0.18124 -0.00624 C -0.1901 -0.00207 -0.20347 -0.00231 -0.21162 -0.00161 C -0.23176 0.00255 -0.221 0.00093 -0.25919 -0.00161 C -0.29149 -0.0037 -0.31787 -0.00995 -0.34756 -0.02499 C -0.35572 -0.02916 -0.36544 -0.03078 -0.37326 -0.03587 C -0.37933 -0.03981 -0.38541 -0.04513 -0.39183 -0.04814 C -0.39722 -0.05532 -0.39392 -0.05161 -0.40225 -0.05902 C -0.40555 -0.06203 -0.40815 -0.06712 -0.41162 -0.0699 C -0.42013 -0.07684 -0.43072 -0.07985 -0.44062 -0.08217 C -0.44722 -0.0817 -0.45381 -0.0817 -0.46041 -0.08078 C -0.46822 -0.07985 -0.47222 -0.06735 -0.47777 -0.06203 C -0.48472 -0.04883 -0.496 -0.04258 -0.50572 -0.03425 C -0.50902 -0.02731 -0.51371 -0.02198 -0.51735 -0.0155 C -0.52326 -0.00485 -0.51926 -0.00786 -0.5243 -0.00485 " pathEditMode="relative" ptsTypes="ffffffffffffffffffffffffffA">
                                      <p:cBhvr>
                                        <p:cTn id="42" dur="3500" fill="hold"/>
                                        <p:tgtEl>
                                          <p:spTgt spid="17"/>
                                        </p:tgtEl>
                                        <p:attrNameLst>
                                          <p:attrName>ppt_x</p:attrName>
                                          <p:attrName>ppt_y</p:attrName>
                                        </p:attrNameLst>
                                      </p:cBhvr>
                                    </p:animMotion>
                                  </p:childTnLst>
                                </p:cTn>
                              </p:par>
                              <p:par>
                                <p:cTn id="43" presetID="0" presetClass="path" presetSubtype="0" accel="50000" decel="50000" fill="hold" grpId="0" nodeType="withEffect">
                                  <p:stCondLst>
                                    <p:cond delay="250"/>
                                  </p:stCondLst>
                                  <p:childTnLst>
                                    <p:animMotion origin="layout" path="M 5.55556E-7 3.33333E-6 C -0.00156 -0.00671 -0.00764 -0.01204 -0.01163 -0.0169 C -0.01302 -0.02292 -0.01458 -0.02431 -0.01857 -0.02778 C -0.02083 -0.03241 -0.02673 -0.04028 -0.02673 -0.04028 C -0.02951 -0.05278 -0.02517 -0.03796 -0.03142 -0.0463 C -0.03229 -0.04746 -0.03177 -0.04977 -0.03246 -0.05116 C -0.03333 -0.05324 -0.03715 -0.05602 -0.03837 -0.05718 C -0.03993 -0.06389 -0.03837 -0.06296 -0.04531 -0.06042 C -0.04774 -0.05949 -0.05225 -0.05718 -0.05225 -0.05718 C -0.05764 -0.05023 -0.06215 -0.0463 -0.06857 -0.04167 C -0.07361 -0.03796 -0.07708 -0.03334 -0.08246 -0.03079 C -0.0842 -0.02408 -0.08628 -0.02454 -0.09062 -0.02153 C -0.09548 -0.01829 -0.09982 -0.01482 -0.10451 -0.01065 C -0.10659 -0.0088 -0.10937 -0.00903 -0.11163 -0.00764 C -0.13906 0.01065 -0.17083 0.01574 -0.20104 0.01875 C -0.21875 0.02708 -0.27378 0.02037 -0.27777 0.02037 C -0.27916 0.02014 -0.28958 0.01829 -0.29184 0.01713 C -0.29305 0.01643 -0.29409 0.01481 -0.29531 0.01412 C -0.29757 0.01273 -0.3 0.01204 -0.30225 0.01088 C -0.30712 0.00856 -0.31232 0.00833 -0.31736 0.00625 C -0.32777 0.00208 -0.33837 -0.00185 -0.34878 -0.00602 C -0.35277 -0.01181 -0.35659 -0.00949 -0.36163 -0.01389 C -0.36788 -0.01921 -0.37552 -0.02153 -0.38246 -0.02477 C -0.38507 -0.02593 -0.3868 -0.02963 -0.38941 -0.03079 C -0.39184 -0.03195 -0.39444 -0.03218 -0.39652 -0.03403 C -0.39774 -0.03496 -0.39878 -0.03634 -0.4 -0.03704 C -0.40225 -0.03843 -0.40486 -0.03843 -0.40694 -0.04028 C -0.41024 -0.04306 -0.41284 -0.04676 -0.41614 -0.04954 C -0.42291 -0.05509 -0.41788 -0.04445 -0.42673 -0.05718 C -0.42743 -0.05834 -0.42812 -0.05972 -0.42899 -0.06042 C -0.43212 -0.06296 -0.43593 -0.06343 -0.43941 -0.06505 C -0.44062 -0.06551 -0.44288 -0.06667 -0.44288 -0.06667 C -0.44826 -0.06435 -0.45382 -0.0625 -0.4592 -0.06042 C -0.46007 -0.05926 -0.46093 -0.05834 -0.46163 -0.05718 C -0.4625 -0.05579 -0.46302 -0.05394 -0.46389 -0.05255 C -0.46562 -0.04977 -0.46979 -0.04491 -0.46979 -0.04491 C -0.47083 -0.04005 -0.47048 -0.03982 -0.47326 -0.03565 C -0.475 -0.03287 -0.47899 -0.02778 -0.47899 -0.02778 C -0.48229 -0.01551 -0.47743 -0.02986 -0.48368 -0.02153 C -0.48715 -0.0169 -0.48368 -0.01389 -0.49062 -0.01065 C -0.49218 -0.00463 -0.49097 -0.00718 -0.49409 -0.00301 " pathEditMode="relative" ptsTypes="ffffffffffffffffffffffffffffffffffffffffA">
                                      <p:cBhvr>
                                        <p:cTn id="44" dur="3500" fill="hold"/>
                                        <p:tgtEl>
                                          <p:spTgt spid="16"/>
                                        </p:tgtEl>
                                        <p:attrNameLst>
                                          <p:attrName>ppt_x</p:attrName>
                                          <p:attrName>ppt_y</p:attrName>
                                        </p:attrNameLst>
                                      </p:cBhvr>
                                    </p:animMotion>
                                  </p:childTnLst>
                                </p:cTn>
                              </p:par>
                            </p:childTnLst>
                          </p:cTn>
                        </p:par>
                        <p:par>
                          <p:cTn id="45" fill="hold">
                            <p:stCondLst>
                              <p:cond delay="26500"/>
                            </p:stCondLst>
                            <p:childTnLst>
                              <p:par>
                                <p:cTn id="46" presetID="0" presetClass="path" presetSubtype="0" accel="50000" decel="50000" fill="hold" grpId="2" nodeType="afterEffect">
                                  <p:stCondLst>
                                    <p:cond delay="0"/>
                                  </p:stCondLst>
                                  <p:childTnLst>
                                    <p:animMotion origin="layout" path="M -0.52709 -0.02569 C -0.52518 -0.02939 -0.52136 -0.03518 -0.51893 -0.03796 C -0.51684 -0.0405 -0.51389 -0.04143 -0.51198 -0.04421 C -0.50903 -0.04838 -0.50712 -0.05162 -0.50382 -0.05509 C -0.4967 -0.06273 -0.49913 -0.06805 -0.48993 -0.07222 C -0.48907 -0.07384 -0.48854 -0.07569 -0.4875 -0.07685 C -0.48646 -0.07777 -0.4849 -0.07731 -0.48403 -0.07847 C -0.48212 -0.08101 -0.4816 -0.08518 -0.47952 -0.08773 C -0.47674 -0.0912 -0.47466 -0.09444 -0.4724 -0.09861 C -0.4691 -0.11342 -0.47483 -0.13425 -0.48299 -0.14513 C -0.48594 -0.1581 -0.48177 -0.14236 -0.48646 -0.15277 C -0.48716 -0.15416 -0.48716 -0.15578 -0.4875 -0.1574 C -0.48785 -0.15902 -0.48802 -0.16064 -0.48872 -0.16203 C -0.49011 -0.16481 -0.49202 -0.16713 -0.49341 -0.1699 C -0.49532 -0.17939 -0.5007 -0.18402 -0.50504 -0.19166 C -0.50816 -0.19699 -0.50973 -0.20416 -0.51198 -0.21018 C -0.51407 -0.2155 -0.51528 -0.22314 -0.51667 -0.2287 C -0.51702 -0.23032 -0.51788 -0.23333 -0.51788 -0.2331 C -0.51858 -0.24213 -0.51927 -0.24861 -0.52136 -0.25671 C -0.52344 -0.28425 -0.53125 -0.33958 -0.51545 -0.36064 C -0.51233 -0.37245 -0.51684 -0.3574 -0.51077 -0.3699 C -0.50538 -0.38078 -0.51424 -0.36898 -0.50729 -0.37754 C -0.50643 -0.3831 -0.50348 -0.39074 -0.50035 -0.39467 C -0.49723 -0.40648 -0.50174 -0.39143 -0.49566 -0.40393 C -0.48976 -0.4162 -0.49983 -0.40162 -0.49219 -0.4118 C -0.4908 -0.41805 -0.48733 -0.42013 -0.48525 -0.42569 C -0.48473 -0.42708 -0.48473 -0.42916 -0.48403 -0.43032 C -0.48316 -0.43171 -0.48177 -0.4324 -0.48056 -0.43333 C -0.47622 -0.45231 -0.48334 -0.46805 -0.49688 -0.47361 C -0.50035 -0.4787 -0.50486 -0.48263 -0.50973 -0.48449 C -0.52223 -0.4956 -0.5316 -0.51088 -0.54688 -0.5155 C -0.5474 -0.51643 -0.5507 -0.52129 -0.55157 -0.52175 C -0.55382 -0.52314 -0.55851 -0.525 -0.55851 -0.52476 " pathEditMode="relative" rAng="0" ptsTypes="ffffffffffffffffffffffffffffffffA">
                                      <p:cBhvr>
                                        <p:cTn id="47" dur="3000" fill="hold"/>
                                        <p:tgtEl>
                                          <p:spTgt spid="17"/>
                                        </p:tgtEl>
                                        <p:attrNameLst>
                                          <p:attrName>ppt_x</p:attrName>
                                          <p:attrName>ppt_y</p:attrName>
                                        </p:attrNameLst>
                                      </p:cBhvr>
                                      <p:rCtr x="1300" y="-25000"/>
                                    </p:animMotion>
                                  </p:childTnLst>
                                </p:cTn>
                              </p:par>
                              <p:par>
                                <p:cTn id="48" presetID="0" presetClass="path" presetSubtype="0" accel="50000" decel="50000" fill="hold" grpId="2" nodeType="withEffect">
                                  <p:stCondLst>
                                    <p:cond delay="0"/>
                                  </p:stCondLst>
                                  <p:childTnLst>
                                    <p:animMotion origin="layout" path="M -0.52657 0.00278 C -0.51771 -0.00023 -0.51684 -0.00718 -0.51025 -0.01435 C -0.50469 -0.02037 -0.5 -0.02593 -0.49393 -0.03125 C -0.4908 -0.0338 -0.49202 -0.03588 -0.48924 -0.03912 C -0.48716 -0.04167 -0.48455 -0.04329 -0.4823 -0.04537 C -0.48108 -0.0463 -0.47882 -0.04838 -0.47882 -0.04815 C -0.47743 -0.05116 -0.47552 -0.05347 -0.47414 -0.05625 C -0.47084 -0.0632 -0.46927 -0.07153 -0.46719 -0.0794 C -0.46875 -0.08889 -0.4698 -0.09722 -0.47535 -0.10417 C -0.47726 -0.11134 -0.48941 -0.12778 -0.49393 -0.13519 C -0.49723 -0.14051 -0.49723 -0.14722 -0.50087 -0.15232 C -0.50122 -0.15394 -0.50157 -0.15556 -0.50209 -0.15695 C -0.50278 -0.15857 -0.50382 -0.15996 -0.50434 -0.16158 C -0.50764 -0.17199 -0.50816 -0.18472 -0.51025 -0.1956 C -0.51233 -0.20695 -0.51563 -0.21875 -0.51841 -0.22986 C -0.51997 -0.23588 -0.52032 -0.24236 -0.52188 -0.24838 C -0.52414 -0.27732 -0.52865 -0.32292 -0.51719 -0.34908 C -0.51407 -0.35602 -0.50973 -0.36181 -0.50556 -0.36783 C -0.50313 -0.37709 -0.49237 -0.3963 -0.48698 -0.40347 C -0.48177 -0.41042 -0.47796 -0.41343 -0.47535 -0.42361 C -0.4757 -0.42732 -0.4757 -0.43102 -0.47657 -0.43449 C -0.47813 -0.44167 -0.48421 -0.44653 -0.4882 -0.45139 C -0.48924 -0.45278 -0.48941 -0.45486 -0.49046 -0.45625 C -0.49237 -0.45903 -0.4948 -0.45972 -0.4974 -0.46088 C -0.49827 -0.46181 -0.49983 -0.46389 -0.49983 -0.46366 " pathEditMode="relative" rAng="0" ptsTypes="ffffffffffffffffffffffffA">
                                      <p:cBhvr>
                                        <p:cTn id="49" dur="3000" fill="hold"/>
                                        <p:tgtEl>
                                          <p:spTgt spid="16"/>
                                        </p:tgtEl>
                                        <p:attrNameLst>
                                          <p:attrName>ppt_x</p:attrName>
                                          <p:attrName>ppt_y</p:attrName>
                                        </p:attrNameLst>
                                      </p:cBhvr>
                                      <p:rCtr x="29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0" grpId="4" animBg="1"/>
      <p:bldP spid="10" grpId="5" animBg="1"/>
      <p:bldP spid="10" grpId="6" animBg="1"/>
      <p:bldP spid="10" grpId="7" animBg="1"/>
      <p:bldP spid="14" grpId="0" animBg="1"/>
      <p:bldP spid="16" grpId="0" animBg="1"/>
      <p:bldP spid="16" grpId="1" animBg="1"/>
      <p:bldP spid="16" grpId="2" animBg="1"/>
      <p:bldP spid="17" grpId="0" animBg="1"/>
      <p:bldP spid="17" grpId="1" animBg="1"/>
      <p:bldP spid="17"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18" descr="C:\Users\lg47\Desktop\tokenring.gif"/>
          <p:cNvPicPr>
            <a:picLocks noChangeAspect="1" noChangeArrowheads="1" noCrop="1"/>
          </p:cNvPicPr>
          <p:nvPr/>
        </p:nvPicPr>
        <p:blipFill>
          <a:blip r:embed="rId3" cstate="print"/>
          <a:srcRect/>
          <a:stretch>
            <a:fillRect/>
          </a:stretch>
        </p:blipFill>
        <p:spPr bwMode="auto">
          <a:xfrm>
            <a:off x="2133600" y="1143000"/>
            <a:ext cx="4876800" cy="5207000"/>
          </a:xfrm>
          <a:prstGeom prst="rect">
            <a:avLst/>
          </a:prstGeom>
          <a:noFill/>
          <a:ln w="9525">
            <a:noFill/>
            <a:miter lim="800000"/>
            <a:headEnd/>
            <a:tailEnd/>
          </a:ln>
        </p:spPr>
      </p:pic>
      <p:cxnSp>
        <p:nvCxnSpPr>
          <p:cNvPr id="5" name="Straight Connector 4"/>
          <p:cNvCxnSpPr>
            <a:stCxn id="6"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6" name="Rounded Rectangle 5"/>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7" name="Straight Connector 6"/>
          <p:cNvCxnSpPr>
            <a:stCxn id="24"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8" name="Straight Connector 7"/>
          <p:cNvCxnSpPr>
            <a:endCxn id="25"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9" name="Straight Connector 8"/>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10" name="Straight Connector 9"/>
          <p:cNvCxnSpPr>
            <a:stCxn id="11"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1" name="Rounded Rectangle 10"/>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2" name="Straight Connector 11"/>
          <p:cNvCxnSpPr>
            <a:stCxn id="13"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4" name="Straight Connector 13"/>
          <p:cNvCxnSpPr>
            <a:stCxn id="15"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6" name="Straight Connector 15"/>
          <p:cNvCxnSpPr>
            <a:stCxn id="20"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7" name="Rounded Rectangle 16"/>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18" name="Rounded Rectangle 17"/>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19" name="Rounded Rectangle 18"/>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20" name="Rounded Rectangle 19"/>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1" name="Rounded Rectangle 20"/>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2" name="Rounded Rectangle 21"/>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3" name="Rounded Rectangle 22"/>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4" name="Rounded Rectangle 23"/>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5" name="Rounded Rectangle 24"/>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6" name="Rounded Rectangle 25"/>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 y="1066800"/>
            <a:ext cx="8229600" cy="990600"/>
          </a:xfrm>
        </p:spPr>
        <p:txBody>
          <a:bodyPr/>
          <a:lstStyle/>
          <a:p>
            <a:r>
              <a:rPr lang="en-GB" dirty="0" smtClean="0"/>
              <a:t>Contention-based protocols: </a:t>
            </a:r>
            <a:r>
              <a:rPr kumimoji="1" lang="en-US" dirty="0" smtClean="0"/>
              <a:t>CSMA</a:t>
            </a:r>
          </a:p>
        </p:txBody>
      </p:sp>
      <p:sp>
        <p:nvSpPr>
          <p:cNvPr id="34819" name="Rectangle 3"/>
          <p:cNvSpPr>
            <a:spLocks noGrp="1" noChangeArrowheads="1"/>
          </p:cNvSpPr>
          <p:nvPr>
            <p:ph type="body" idx="1"/>
          </p:nvPr>
        </p:nvSpPr>
        <p:spPr>
          <a:xfrm>
            <a:off x="457200" y="2438400"/>
            <a:ext cx="8229600" cy="3733800"/>
          </a:xfrm>
        </p:spPr>
        <p:txBody>
          <a:bodyPr/>
          <a:lstStyle/>
          <a:p>
            <a:pPr marL="0" indent="0">
              <a:buFont typeface="Wingdings 3" pitchFamily="18" charset="2"/>
              <a:buNone/>
            </a:pPr>
            <a:r>
              <a:rPr kumimoji="1" lang="en-US" sz="2400" dirty="0" smtClean="0">
                <a:latin typeface="+mj-lt"/>
              </a:rPr>
              <a:t>Stations listen for clear medium (carrier sense)</a:t>
            </a:r>
          </a:p>
          <a:p>
            <a:pPr lvl="1"/>
            <a:r>
              <a:rPr kumimoji="1" lang="en-US" sz="2400" dirty="0" smtClean="0">
                <a:latin typeface="+mj-lt"/>
              </a:rPr>
              <a:t>if medium idle, transmit</a:t>
            </a:r>
          </a:p>
          <a:p>
            <a:pPr lvl="1"/>
            <a:r>
              <a:rPr kumimoji="1" lang="en-US" sz="2400" dirty="0" smtClean="0">
                <a:latin typeface="+mj-lt"/>
              </a:rPr>
              <a:t>if two stations start at the same instant, collision</a:t>
            </a:r>
          </a:p>
          <a:p>
            <a:pPr lvl="2"/>
            <a:r>
              <a:rPr kumimoji="1" lang="en-US" dirty="0" smtClean="0">
                <a:latin typeface="+mj-lt"/>
              </a:rPr>
              <a:t>wait reasonable time </a:t>
            </a:r>
          </a:p>
          <a:p>
            <a:pPr lvl="2"/>
            <a:r>
              <a:rPr kumimoji="1" lang="en-US" u="sng" dirty="0" smtClean="0">
                <a:latin typeface="+mj-lt"/>
              </a:rPr>
              <a:t>if no ACK then retransmit</a:t>
            </a:r>
          </a:p>
          <a:p>
            <a:pPr marL="0" indent="0">
              <a:buFont typeface="Wingdings 3" pitchFamily="18" charset="2"/>
              <a:buNone/>
            </a:pPr>
            <a:endParaRPr kumimoji="1" lang="en-US" sz="2400" dirty="0" smtClean="0">
              <a:latin typeface="+mj-lt"/>
            </a:endParaRPr>
          </a:p>
          <a:p>
            <a:pPr marL="0" indent="0">
              <a:buFont typeface="Wingdings 3" pitchFamily="18" charset="2"/>
              <a:buNone/>
            </a:pPr>
            <a:r>
              <a:rPr kumimoji="1" lang="en-US" sz="2400" dirty="0" err="1" smtClean="0">
                <a:latin typeface="+mj-lt"/>
              </a:rPr>
              <a:t>Utilisation</a:t>
            </a:r>
            <a:r>
              <a:rPr kumimoji="1" lang="en-US" sz="2400" dirty="0" smtClean="0">
                <a:latin typeface="+mj-lt"/>
              </a:rPr>
              <a:t> depends on propagation time (medium length) and frame length</a:t>
            </a:r>
          </a:p>
        </p:txBody>
      </p:sp>
      <p:sp>
        <p:nvSpPr>
          <p:cNvPr id="34820" name="TextBox 1"/>
          <p:cNvSpPr txBox="1">
            <a:spLocks noChangeArrowheads="1"/>
          </p:cNvSpPr>
          <p:nvPr/>
        </p:nvSpPr>
        <p:spPr bwMode="auto">
          <a:xfrm>
            <a:off x="5105400" y="1981200"/>
            <a:ext cx="3810000" cy="369332"/>
          </a:xfrm>
          <a:prstGeom prst="rect">
            <a:avLst/>
          </a:prstGeom>
          <a:noFill/>
          <a:ln w="9525">
            <a:noFill/>
            <a:miter lim="800000"/>
            <a:headEnd/>
            <a:tailEnd/>
          </a:ln>
        </p:spPr>
        <p:txBody>
          <a:bodyPr wrap="square">
            <a:spAutoFit/>
          </a:bodyPr>
          <a:lstStyle/>
          <a:p>
            <a:r>
              <a:rPr lang="en-GB" i="1" dirty="0">
                <a:latin typeface="+mj-lt"/>
              </a:rPr>
              <a:t>(Carrier Sense Multiple Access</a:t>
            </a:r>
            <a:r>
              <a:rPr lang="en-GB" dirty="0">
                <a:latin typeface="+mj-lt"/>
              </a:rPr>
              <a:t>)</a:t>
            </a:r>
          </a:p>
        </p:txBody>
      </p:sp>
      <p:cxnSp>
        <p:nvCxnSpPr>
          <p:cNvPr id="5" name="Straight Connector 4"/>
          <p:cNvCxnSpPr>
            <a:stCxn id="30" idx="2"/>
          </p:cNvCxnSpPr>
          <p:nvPr/>
        </p:nvCxnSpPr>
        <p:spPr>
          <a:xfrm flipH="1">
            <a:off x="7467600" y="533400"/>
            <a:ext cx="38100" cy="15240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a:stCxn id="9"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9" name="Rounded Rectangle 8"/>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10" name="Straight Connector 9"/>
          <p:cNvCxnSpPr>
            <a:stCxn id="27"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a:endCxn id="28"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p:cNvCxnSpPr>
            <a:stCxn id="14"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5" name="Straight Connector 14"/>
          <p:cNvCxnSpPr>
            <a:stCxn id="16"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7" name="Straight Connector 16"/>
          <p:cNvCxnSpPr>
            <a:stCxn id="18"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9" name="Straight Connector 18"/>
          <p:cNvCxnSpPr>
            <a:stCxn id="23"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21" name="Rounded Rectangle 20"/>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2" name="Rounded Rectangle 21"/>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23" name="Rounded Rectangle 22"/>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4" name="Rounded Rectangle 23"/>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5" name="Rounded Rectangle 24"/>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6" name="Rounded Rectangle 25"/>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7" name="Rounded Rectangle 26"/>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8" name="Rounded Rectangle 27"/>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9" name="Rounded Rectangle 28"/>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
        <p:nvSpPr>
          <p:cNvPr id="30" name="Rounded Rectangle 29"/>
          <p:cNvSpPr/>
          <p:nvPr/>
        </p:nvSpPr>
        <p:spPr>
          <a:xfrm>
            <a:off x="7162800" y="228600"/>
            <a:ext cx="685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1828800"/>
            <a:ext cx="8229600" cy="4038600"/>
          </a:xfrm>
        </p:spPr>
        <p:txBody>
          <a:bodyPr/>
          <a:lstStyle/>
          <a:p>
            <a:pPr marL="533400" indent="-533400">
              <a:lnSpc>
                <a:spcPct val="90000"/>
              </a:lnSpc>
            </a:pPr>
            <a:r>
              <a:rPr kumimoji="1" lang="en-US" sz="2400" dirty="0" smtClean="0">
                <a:latin typeface="+mj-lt"/>
              </a:rPr>
              <a:t>With CSMA, collision occupies medium for duration of transmission</a:t>
            </a:r>
          </a:p>
          <a:p>
            <a:pPr marL="533400" indent="-533400">
              <a:lnSpc>
                <a:spcPct val="90000"/>
              </a:lnSpc>
            </a:pPr>
            <a:endParaRPr kumimoji="1" lang="en-US" sz="2400" dirty="0" smtClean="0">
              <a:latin typeface="+mj-lt"/>
            </a:endParaRPr>
          </a:p>
          <a:p>
            <a:pPr marL="533400" indent="-533400">
              <a:lnSpc>
                <a:spcPct val="90000"/>
              </a:lnSpc>
            </a:pPr>
            <a:r>
              <a:rPr kumimoji="1" lang="en-US" sz="2400" dirty="0" smtClean="0">
                <a:latin typeface="+mj-lt"/>
              </a:rPr>
              <a:t>Better if </a:t>
            </a:r>
            <a:r>
              <a:rPr kumimoji="1" lang="en-US" sz="2400" smtClean="0">
                <a:latin typeface="+mj-lt"/>
              </a:rPr>
              <a:t>stations can listen </a:t>
            </a:r>
            <a:r>
              <a:rPr kumimoji="1" lang="en-US" sz="2400" dirty="0" smtClean="0">
                <a:latin typeface="+mj-lt"/>
              </a:rPr>
              <a:t>while transmitting</a:t>
            </a:r>
          </a:p>
          <a:p>
            <a:pPr marL="533400" indent="-533400">
              <a:lnSpc>
                <a:spcPct val="90000"/>
              </a:lnSpc>
            </a:pPr>
            <a:endParaRPr kumimoji="1" lang="en-US" sz="2400" dirty="0" smtClean="0">
              <a:latin typeface="+mj-lt"/>
            </a:endParaRPr>
          </a:p>
          <a:p>
            <a:pPr marL="533400" indent="-533400">
              <a:lnSpc>
                <a:spcPct val="90000"/>
              </a:lnSpc>
            </a:pPr>
            <a:r>
              <a:rPr kumimoji="1" lang="en-US" sz="2400" dirty="0" smtClean="0">
                <a:latin typeface="+mj-lt"/>
              </a:rPr>
              <a:t>CSMA/CD rules:</a:t>
            </a:r>
          </a:p>
          <a:p>
            <a:pPr marL="914400" lvl="1" indent="-457200">
              <a:lnSpc>
                <a:spcPct val="90000"/>
              </a:lnSpc>
              <a:buFontTx/>
              <a:buAutoNum type="arabicPeriod"/>
            </a:pPr>
            <a:r>
              <a:rPr kumimoji="1" lang="en-US" sz="2000" dirty="0" smtClean="0">
                <a:latin typeface="+mj-lt"/>
              </a:rPr>
              <a:t>if medium idle, transmit</a:t>
            </a:r>
          </a:p>
          <a:p>
            <a:pPr marL="914400" lvl="1" indent="-457200">
              <a:lnSpc>
                <a:spcPct val="90000"/>
              </a:lnSpc>
              <a:buFontTx/>
              <a:buAutoNum type="arabicPeriod"/>
            </a:pPr>
            <a:r>
              <a:rPr kumimoji="1" lang="en-US" sz="2000" dirty="0" smtClean="0">
                <a:latin typeface="+mj-lt"/>
              </a:rPr>
              <a:t>if busy, listen for idle, then transmit</a:t>
            </a:r>
          </a:p>
          <a:p>
            <a:pPr marL="914400" lvl="1" indent="-457200">
              <a:lnSpc>
                <a:spcPct val="90000"/>
              </a:lnSpc>
              <a:buFontTx/>
              <a:buAutoNum type="arabicPeriod"/>
            </a:pPr>
            <a:r>
              <a:rPr kumimoji="1" lang="en-US" sz="2000" u="sng" dirty="0" smtClean="0">
                <a:latin typeface="+mj-lt"/>
              </a:rPr>
              <a:t>if collision detected</a:t>
            </a:r>
            <a:r>
              <a:rPr kumimoji="1" lang="en-US" sz="2000" dirty="0" smtClean="0">
                <a:latin typeface="+mj-lt"/>
              </a:rPr>
              <a:t>, jam and then cease transmission</a:t>
            </a:r>
          </a:p>
          <a:p>
            <a:pPr marL="914400" lvl="1" indent="-457200">
              <a:lnSpc>
                <a:spcPct val="90000"/>
              </a:lnSpc>
              <a:buFontTx/>
              <a:buAutoNum type="arabicPeriod"/>
            </a:pPr>
            <a:r>
              <a:rPr kumimoji="1" lang="en-US" sz="2000" dirty="0" smtClean="0">
                <a:latin typeface="+mj-lt"/>
              </a:rPr>
              <a:t>after jam, wait random time then retry</a:t>
            </a:r>
          </a:p>
        </p:txBody>
      </p:sp>
      <p:cxnSp>
        <p:nvCxnSpPr>
          <p:cNvPr id="5" name="Straight Connector 4"/>
          <p:cNvCxnSpPr>
            <a:stCxn id="30" idx="2"/>
          </p:cNvCxnSpPr>
          <p:nvPr/>
        </p:nvCxnSpPr>
        <p:spPr>
          <a:xfrm flipH="1">
            <a:off x="7467600" y="533400"/>
            <a:ext cx="38100" cy="152400"/>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p:cNvCxnSpPr>
            <a:stCxn id="7" idx="2"/>
          </p:cNvCxnSpPr>
          <p:nvPr/>
        </p:nvCxnSpPr>
        <p:spPr>
          <a:xfrm flipH="1">
            <a:off x="8153400" y="533400"/>
            <a:ext cx="304800" cy="152400"/>
          </a:xfrm>
          <a:prstGeom prst="line">
            <a:avLst/>
          </a:prstGeom>
        </p:spPr>
        <p:style>
          <a:lnRef idx="3">
            <a:schemeClr val="accent3"/>
          </a:lnRef>
          <a:fillRef idx="0">
            <a:schemeClr val="accent3"/>
          </a:fillRef>
          <a:effectRef idx="2">
            <a:schemeClr val="accent3"/>
          </a:effectRef>
          <a:fontRef idx="minor">
            <a:schemeClr val="tx1"/>
          </a:fontRef>
        </p:style>
      </p:cxnSp>
      <p:sp>
        <p:nvSpPr>
          <p:cNvPr id="7" name="Rounded Rectangle 6"/>
          <p:cNvSpPr/>
          <p:nvPr/>
        </p:nvSpPr>
        <p:spPr>
          <a:xfrm>
            <a:off x="7924800" y="228600"/>
            <a:ext cx="1066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CSMA/CD</a:t>
            </a:r>
            <a:endParaRPr lang="en-US" dirty="0"/>
          </a:p>
        </p:txBody>
      </p:sp>
      <p:cxnSp>
        <p:nvCxnSpPr>
          <p:cNvPr id="8" name="Straight Connector 7"/>
          <p:cNvCxnSpPr>
            <a:stCxn id="9"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9" name="Rounded Rectangle 8"/>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10" name="Straight Connector 9"/>
          <p:cNvCxnSpPr>
            <a:stCxn id="27"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a:endCxn id="28"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13" name="Straight Connector 12"/>
          <p:cNvCxnSpPr>
            <a:stCxn id="14"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4" name="Rounded Rectangle 13"/>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5" name="Straight Connector 14"/>
          <p:cNvCxnSpPr>
            <a:stCxn id="16"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7" name="Straight Connector 16"/>
          <p:cNvCxnSpPr>
            <a:stCxn id="18"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9" name="Straight Connector 18"/>
          <p:cNvCxnSpPr>
            <a:stCxn id="23"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21" name="Rounded Rectangle 20"/>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2" name="Rounded Rectangle 21"/>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23" name="Rounded Rectangle 22"/>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4" name="Rounded Rectangle 23"/>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5" name="Rounded Rectangle 24"/>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6" name="Rounded Rectangle 25"/>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7" name="Rounded Rectangle 26"/>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8" name="Rounded Rectangle 27"/>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9" name="Rounded Rectangle 28"/>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
        <p:nvSpPr>
          <p:cNvPr id="30" name="Rounded Rectangle 29"/>
          <p:cNvSpPr/>
          <p:nvPr/>
        </p:nvSpPr>
        <p:spPr>
          <a:xfrm>
            <a:off x="7162800" y="228600"/>
            <a:ext cx="685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77813"/>
            <a:ext cx="2667000" cy="4751387"/>
          </a:xfrm>
        </p:spPr>
        <p:txBody>
          <a:bodyPr/>
          <a:lstStyle/>
          <a:p>
            <a:r>
              <a:rPr kumimoji="1" lang="en-US" smtClean="0"/>
              <a:t>CSMA/CD</a:t>
            </a:r>
            <a:br>
              <a:rPr kumimoji="1" lang="en-US" smtClean="0"/>
            </a:br>
            <a:r>
              <a:rPr kumimoji="1" lang="en-US" smtClean="0"/>
              <a:t>Operation</a:t>
            </a:r>
          </a:p>
        </p:txBody>
      </p:sp>
      <p:pic>
        <p:nvPicPr>
          <p:cNvPr id="36867" name="Picture 6" descr="CSMA-CD                                                        002828E9  Mnementh                      BEAE7A2F:"/>
          <p:cNvPicPr>
            <a:picLocks noChangeAspect="1" noChangeArrowheads="1"/>
          </p:cNvPicPr>
          <p:nvPr/>
        </p:nvPicPr>
        <p:blipFill>
          <a:blip r:embed="rId3" cstate="print"/>
          <a:srcRect l="4633" t="5370" r="4633" b="10739"/>
          <a:stretch>
            <a:fillRect/>
          </a:stretch>
        </p:blipFill>
        <p:spPr bwMode="auto">
          <a:xfrm>
            <a:off x="3657600" y="381000"/>
            <a:ext cx="5002213" cy="5984875"/>
          </a:xfrm>
          <a:prstGeom prst="rect">
            <a:avLst/>
          </a:prstGeom>
          <a:noFill/>
          <a:ln w="9525">
            <a:noFill/>
            <a:miter lim="800000"/>
            <a:headEnd/>
            <a:tailEnd/>
          </a:ln>
        </p:spPr>
      </p:pic>
      <p:sp>
        <p:nvSpPr>
          <p:cNvPr id="36868" name="TextBox 3"/>
          <p:cNvSpPr txBox="1">
            <a:spLocks noChangeArrowheads="1"/>
          </p:cNvSpPr>
          <p:nvPr/>
        </p:nvSpPr>
        <p:spPr bwMode="auto">
          <a:xfrm>
            <a:off x="2971800" y="1828800"/>
            <a:ext cx="484188" cy="646113"/>
          </a:xfrm>
          <a:prstGeom prst="rect">
            <a:avLst/>
          </a:prstGeom>
          <a:noFill/>
          <a:ln w="9525">
            <a:noFill/>
            <a:miter lim="800000"/>
            <a:headEnd/>
            <a:tailEnd/>
          </a:ln>
        </p:spPr>
        <p:txBody>
          <a:bodyPr wrap="none">
            <a:spAutoFit/>
          </a:bodyPr>
          <a:lstStyle/>
          <a:p>
            <a:r>
              <a:rPr lang="en-GB" sz="3600"/>
              <a:t>t</a:t>
            </a:r>
            <a:r>
              <a:rPr lang="en-GB" sz="2400"/>
              <a:t>0</a:t>
            </a:r>
            <a:endParaRPr lang="en-GB" sz="3600"/>
          </a:p>
        </p:txBody>
      </p:sp>
      <p:sp>
        <p:nvSpPr>
          <p:cNvPr id="36869" name="TextBox 4"/>
          <p:cNvSpPr txBox="1">
            <a:spLocks noChangeArrowheads="1"/>
          </p:cNvSpPr>
          <p:nvPr/>
        </p:nvSpPr>
        <p:spPr bwMode="auto">
          <a:xfrm>
            <a:off x="2971800" y="2971800"/>
            <a:ext cx="484188" cy="646113"/>
          </a:xfrm>
          <a:prstGeom prst="rect">
            <a:avLst/>
          </a:prstGeom>
          <a:noFill/>
          <a:ln w="9525">
            <a:noFill/>
            <a:miter lim="800000"/>
            <a:headEnd/>
            <a:tailEnd/>
          </a:ln>
        </p:spPr>
        <p:txBody>
          <a:bodyPr wrap="none">
            <a:spAutoFit/>
          </a:bodyPr>
          <a:lstStyle/>
          <a:p>
            <a:r>
              <a:rPr lang="en-GB" sz="3600"/>
              <a:t>t</a:t>
            </a:r>
            <a:r>
              <a:rPr lang="en-GB" sz="2400"/>
              <a:t>1</a:t>
            </a:r>
            <a:endParaRPr lang="en-GB" sz="3600"/>
          </a:p>
        </p:txBody>
      </p:sp>
      <p:sp>
        <p:nvSpPr>
          <p:cNvPr id="36870" name="TextBox 5"/>
          <p:cNvSpPr txBox="1">
            <a:spLocks noChangeArrowheads="1"/>
          </p:cNvSpPr>
          <p:nvPr/>
        </p:nvSpPr>
        <p:spPr bwMode="auto">
          <a:xfrm>
            <a:off x="2971800" y="4114800"/>
            <a:ext cx="484188" cy="646113"/>
          </a:xfrm>
          <a:prstGeom prst="rect">
            <a:avLst/>
          </a:prstGeom>
          <a:noFill/>
          <a:ln w="9525">
            <a:noFill/>
            <a:miter lim="800000"/>
            <a:headEnd/>
            <a:tailEnd/>
          </a:ln>
        </p:spPr>
        <p:txBody>
          <a:bodyPr wrap="none">
            <a:spAutoFit/>
          </a:bodyPr>
          <a:lstStyle/>
          <a:p>
            <a:r>
              <a:rPr lang="en-GB" sz="3600"/>
              <a:t>t</a:t>
            </a:r>
            <a:r>
              <a:rPr lang="en-GB" sz="2400"/>
              <a:t>2</a:t>
            </a:r>
            <a:endParaRPr lang="en-GB" sz="3600"/>
          </a:p>
        </p:txBody>
      </p:sp>
      <p:sp>
        <p:nvSpPr>
          <p:cNvPr id="36871" name="TextBox 6"/>
          <p:cNvSpPr txBox="1">
            <a:spLocks noChangeArrowheads="1"/>
          </p:cNvSpPr>
          <p:nvPr/>
        </p:nvSpPr>
        <p:spPr bwMode="auto">
          <a:xfrm>
            <a:off x="2971800" y="5257800"/>
            <a:ext cx="484188" cy="646113"/>
          </a:xfrm>
          <a:prstGeom prst="rect">
            <a:avLst/>
          </a:prstGeom>
          <a:noFill/>
          <a:ln w="9525">
            <a:noFill/>
            <a:miter lim="800000"/>
            <a:headEnd/>
            <a:tailEnd/>
          </a:ln>
        </p:spPr>
        <p:txBody>
          <a:bodyPr wrap="none">
            <a:spAutoFit/>
          </a:bodyPr>
          <a:lstStyle/>
          <a:p>
            <a:r>
              <a:rPr lang="en-GB" sz="3600"/>
              <a:t>t</a:t>
            </a:r>
            <a:r>
              <a:rPr lang="en-GB" sz="2400"/>
              <a:t>3</a:t>
            </a:r>
            <a:endParaRPr lang="en-GB" sz="3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stCxn id="29" idx="2"/>
          </p:cNvCxnSpPr>
          <p:nvPr/>
        </p:nvCxnSpPr>
        <p:spPr>
          <a:xfrm flipH="1">
            <a:off x="7467600" y="533400"/>
            <a:ext cx="38100" cy="152400"/>
          </a:xfrm>
          <a:prstGeom prst="line">
            <a:avLst/>
          </a:prstGeom>
        </p:spPr>
        <p:style>
          <a:lnRef idx="3">
            <a:schemeClr val="accent3"/>
          </a:lnRef>
          <a:fillRef idx="0">
            <a:schemeClr val="accent3"/>
          </a:fillRef>
          <a:effectRef idx="2">
            <a:schemeClr val="accent3"/>
          </a:effectRef>
          <a:fontRef idx="minor">
            <a:schemeClr val="tx1"/>
          </a:fontRef>
        </p:style>
      </p:cxnSp>
      <p:cxnSp>
        <p:nvCxnSpPr>
          <p:cNvPr id="5" name="Straight Connector 4"/>
          <p:cNvCxnSpPr>
            <a:stCxn id="6" idx="2"/>
          </p:cNvCxnSpPr>
          <p:nvPr/>
        </p:nvCxnSpPr>
        <p:spPr>
          <a:xfrm flipH="1">
            <a:off x="8153400" y="533400"/>
            <a:ext cx="304800" cy="152400"/>
          </a:xfrm>
          <a:prstGeom prst="line">
            <a:avLst/>
          </a:prstGeom>
        </p:spPr>
        <p:style>
          <a:lnRef idx="3">
            <a:schemeClr val="accent3"/>
          </a:lnRef>
          <a:fillRef idx="0">
            <a:schemeClr val="accent3"/>
          </a:fillRef>
          <a:effectRef idx="2">
            <a:schemeClr val="accent3"/>
          </a:effectRef>
          <a:fontRef idx="minor">
            <a:schemeClr val="tx1"/>
          </a:fontRef>
        </p:style>
      </p:cxnSp>
      <p:sp>
        <p:nvSpPr>
          <p:cNvPr id="6" name="Rounded Rectangle 5"/>
          <p:cNvSpPr/>
          <p:nvPr/>
        </p:nvSpPr>
        <p:spPr>
          <a:xfrm>
            <a:off x="7924800" y="228600"/>
            <a:ext cx="1066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CSMA/CD</a:t>
            </a:r>
            <a:endParaRPr lang="en-US" dirty="0"/>
          </a:p>
        </p:txBody>
      </p:sp>
      <p:cxnSp>
        <p:nvCxnSpPr>
          <p:cNvPr id="7" name="Straight Connector 6"/>
          <p:cNvCxnSpPr>
            <a:stCxn id="8"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8" name="Rounded Rectangle 7"/>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9" name="Straight Connector 8"/>
          <p:cNvCxnSpPr>
            <a:stCxn id="26" idx="2"/>
          </p:cNvCxnSpPr>
          <p:nvPr/>
        </p:nvCxnSpPr>
        <p:spPr>
          <a:xfrm flipH="1">
            <a:off x="4343400" y="228600"/>
            <a:ext cx="261384" cy="304800"/>
          </a:xfrm>
          <a:prstGeom prst="line">
            <a:avLst/>
          </a:prstGeom>
        </p:spPr>
        <p:style>
          <a:lnRef idx="2">
            <a:schemeClr val="dk1"/>
          </a:lnRef>
          <a:fillRef idx="1">
            <a:schemeClr val="lt1"/>
          </a:fillRef>
          <a:effectRef idx="0">
            <a:schemeClr val="dk1"/>
          </a:effectRef>
          <a:fontRef idx="minor">
            <a:schemeClr val="dk1"/>
          </a:fontRef>
        </p:style>
      </p:cxnSp>
      <p:cxnSp>
        <p:nvCxnSpPr>
          <p:cNvPr id="10" name="Straight Connector 9"/>
          <p:cNvCxnSpPr>
            <a:endCxn id="27" idx="0"/>
          </p:cNvCxnSpPr>
          <p:nvPr/>
        </p:nvCxnSpPr>
        <p:spPr>
          <a:xfrm flipH="1">
            <a:off x="5411969" y="304800"/>
            <a:ext cx="150631" cy="164802"/>
          </a:xfrm>
          <a:prstGeom prst="line">
            <a:avLst/>
          </a:prstGeom>
        </p:spPr>
        <p:style>
          <a:lnRef idx="2">
            <a:schemeClr val="dk1"/>
          </a:lnRef>
          <a:fillRef idx="1">
            <a:schemeClr val="lt1"/>
          </a:fillRef>
          <a:effectRef idx="0">
            <a:schemeClr val="dk1"/>
          </a:effectRef>
          <a:fontRef idx="minor">
            <a:schemeClr val="dk1"/>
          </a:fontRef>
        </p:style>
      </p:cxnSp>
      <p:cxnSp>
        <p:nvCxnSpPr>
          <p:cNvPr id="11" name="Straight Connector 10"/>
          <p:cNvCxnSpPr/>
          <p:nvPr/>
        </p:nvCxnSpPr>
        <p:spPr>
          <a:xfrm>
            <a:off x="4136066" y="304800"/>
            <a:ext cx="0" cy="207334"/>
          </a:xfrm>
          <a:prstGeom prst="line">
            <a:avLst/>
          </a:prstGeom>
        </p:spPr>
        <p:style>
          <a:lnRef idx="2">
            <a:schemeClr val="dk1"/>
          </a:lnRef>
          <a:fillRef idx="1">
            <a:schemeClr val="lt1"/>
          </a:fillRef>
          <a:effectRef idx="0">
            <a:schemeClr val="dk1"/>
          </a:effectRef>
          <a:fontRef idx="minor">
            <a:schemeClr val="dk1"/>
          </a:fontRef>
        </p:style>
      </p:cxnSp>
      <p:cxnSp>
        <p:nvCxnSpPr>
          <p:cNvPr id="12" name="Straight Connector 11"/>
          <p:cNvCxnSpPr>
            <a:stCxn id="13" idx="2"/>
          </p:cNvCxnSpPr>
          <p:nvPr/>
        </p:nvCxnSpPr>
        <p:spPr>
          <a:xfrm flipH="1">
            <a:off x="2590800" y="522767"/>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3" name="Rounded Rectangle 12"/>
          <p:cNvSpPr/>
          <p:nvPr/>
        </p:nvSpPr>
        <p:spPr>
          <a:xfrm>
            <a:off x="2362200" y="217967"/>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STAR</a:t>
            </a:r>
            <a:endParaRPr lang="en-US" dirty="0"/>
          </a:p>
        </p:txBody>
      </p:sp>
      <p:cxnSp>
        <p:nvCxnSpPr>
          <p:cNvPr id="14" name="Straight Connector 13"/>
          <p:cNvCxnSpPr>
            <a:stCxn id="15" idx="2"/>
          </p:cNvCxnSpPr>
          <p:nvPr/>
        </p:nvCxnSpPr>
        <p:spPr>
          <a:xfrm flipH="1">
            <a:off x="1905000" y="533400"/>
            <a:ext cx="76200" cy="152400"/>
          </a:xfrm>
          <a:prstGeom prst="line">
            <a:avLst/>
          </a:prstGeom>
        </p:spPr>
        <p:style>
          <a:lnRef idx="2">
            <a:schemeClr val="dk1"/>
          </a:lnRef>
          <a:fillRef idx="1">
            <a:schemeClr val="lt1"/>
          </a:fillRef>
          <a:effectRef idx="0">
            <a:schemeClr val="dk1"/>
          </a:effectRef>
          <a:fontRef idx="minor">
            <a:schemeClr val="dk1"/>
          </a:fontRef>
        </p:style>
      </p:cxnSp>
      <p:sp>
        <p:nvSpPr>
          <p:cNvPr id="15" name="Rounded Rectangle 14"/>
          <p:cNvSpPr/>
          <p:nvPr/>
        </p:nvSpPr>
        <p:spPr>
          <a:xfrm>
            <a:off x="1676400" y="228600"/>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RING</a:t>
            </a:r>
            <a:endParaRPr lang="en-US" dirty="0"/>
          </a:p>
        </p:txBody>
      </p:sp>
      <p:cxnSp>
        <p:nvCxnSpPr>
          <p:cNvPr id="16" name="Straight Connector 15"/>
          <p:cNvCxnSpPr>
            <a:stCxn id="17" idx="2"/>
          </p:cNvCxnSpPr>
          <p:nvPr/>
        </p:nvCxnSpPr>
        <p:spPr>
          <a:xfrm>
            <a:off x="1295400" y="478466"/>
            <a:ext cx="0" cy="207334"/>
          </a:xfrm>
          <a:prstGeom prst="line">
            <a:avLst/>
          </a:prstGeom>
        </p:spPr>
        <p:style>
          <a:lnRef idx="2">
            <a:schemeClr val="dk1"/>
          </a:lnRef>
          <a:fillRef idx="1">
            <a:schemeClr val="lt1"/>
          </a:fillRef>
          <a:effectRef idx="0">
            <a:schemeClr val="dk1"/>
          </a:effectRef>
          <a:fontRef idx="minor">
            <a:schemeClr val="dk1"/>
          </a:fontRef>
        </p:style>
      </p:cxnSp>
      <p:sp>
        <p:nvSpPr>
          <p:cNvPr id="17" name="Rounded Rectangle 16"/>
          <p:cNvSpPr/>
          <p:nvPr/>
        </p:nvSpPr>
        <p:spPr>
          <a:xfrm>
            <a:off x="990600" y="173666"/>
            <a:ext cx="609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TREE</a:t>
            </a:r>
            <a:endParaRPr lang="en-US" dirty="0"/>
          </a:p>
        </p:txBody>
      </p:sp>
      <p:cxnSp>
        <p:nvCxnSpPr>
          <p:cNvPr id="18" name="Straight Connector 17"/>
          <p:cNvCxnSpPr>
            <a:stCxn id="22" idx="2"/>
          </p:cNvCxnSpPr>
          <p:nvPr/>
        </p:nvCxnSpPr>
        <p:spPr>
          <a:xfrm>
            <a:off x="647700" y="533400"/>
            <a:ext cx="190500" cy="228600"/>
          </a:xfrm>
          <a:prstGeom prst="line">
            <a:avLst/>
          </a:prstGeom>
        </p:spPr>
        <p:style>
          <a:lnRef idx="2">
            <a:schemeClr val="dk1"/>
          </a:lnRef>
          <a:fillRef idx="1">
            <a:schemeClr val="lt1"/>
          </a:fillRef>
          <a:effectRef idx="0">
            <a:schemeClr val="dk1"/>
          </a:effectRef>
          <a:fontRef idx="minor">
            <a:schemeClr val="dk1"/>
          </a:fontRef>
        </p:style>
      </p:cxnSp>
      <p:sp>
        <p:nvSpPr>
          <p:cNvPr id="19" name="Rounded Rectangle 18"/>
          <p:cNvSpPr/>
          <p:nvPr/>
        </p:nvSpPr>
        <p:spPr>
          <a:xfrm>
            <a:off x="3048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TOPOLOGY</a:t>
            </a:r>
            <a:endParaRPr lang="en-US" dirty="0"/>
          </a:p>
        </p:txBody>
      </p:sp>
      <p:sp>
        <p:nvSpPr>
          <p:cNvPr id="20" name="Rounded Rectangle 19"/>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1" name="Rounded Rectangle 20"/>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22" name="Rounded Rectangle 21"/>
          <p:cNvSpPr/>
          <p:nvPr/>
        </p:nvSpPr>
        <p:spPr>
          <a:xfrm>
            <a:off x="381000" y="228600"/>
            <a:ext cx="5334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BUS</a:t>
            </a:r>
            <a:endParaRPr lang="en-US" dirty="0"/>
          </a:p>
        </p:txBody>
      </p:sp>
      <p:sp>
        <p:nvSpPr>
          <p:cNvPr id="23" name="Rounded Rectangle 22"/>
          <p:cNvSpPr/>
          <p:nvPr/>
        </p:nvSpPr>
        <p:spPr>
          <a:xfrm>
            <a:off x="3657600" y="457200"/>
            <a:ext cx="9906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GUIDED</a:t>
            </a:r>
            <a:endParaRPr lang="en-US" dirty="0"/>
          </a:p>
        </p:txBody>
      </p:sp>
      <p:sp>
        <p:nvSpPr>
          <p:cNvPr id="24" name="Rounded Rectangle 23"/>
          <p:cNvSpPr/>
          <p:nvPr/>
        </p:nvSpPr>
        <p:spPr>
          <a:xfrm>
            <a:off x="3048000" y="65567"/>
            <a:ext cx="685800" cy="4572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Twisted Pair</a:t>
            </a:r>
            <a:endParaRPr lang="en-US" sz="1600" dirty="0"/>
          </a:p>
        </p:txBody>
      </p:sp>
      <p:sp>
        <p:nvSpPr>
          <p:cNvPr id="25" name="Rounded Rectangle 24"/>
          <p:cNvSpPr/>
          <p:nvPr/>
        </p:nvSpPr>
        <p:spPr>
          <a:xfrm>
            <a:off x="3778101" y="173666"/>
            <a:ext cx="6858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Coaxial</a:t>
            </a:r>
            <a:endParaRPr lang="en-US" sz="1600" dirty="0"/>
          </a:p>
        </p:txBody>
      </p:sp>
      <p:sp>
        <p:nvSpPr>
          <p:cNvPr id="26" name="Rounded Rectangle 25"/>
          <p:cNvSpPr/>
          <p:nvPr/>
        </p:nvSpPr>
        <p:spPr>
          <a:xfrm>
            <a:off x="4114800" y="31899"/>
            <a:ext cx="979967" cy="196701"/>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Opt. Fibre</a:t>
            </a:r>
            <a:endParaRPr lang="en-US" sz="1600" dirty="0"/>
          </a:p>
        </p:txBody>
      </p:sp>
      <p:sp>
        <p:nvSpPr>
          <p:cNvPr id="27" name="Rounded Rectangle 26"/>
          <p:cNvSpPr/>
          <p:nvPr/>
        </p:nvSpPr>
        <p:spPr>
          <a:xfrm>
            <a:off x="4802369" y="469602"/>
            <a:ext cx="12192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UNGUIDED</a:t>
            </a:r>
            <a:endParaRPr lang="en-US" dirty="0"/>
          </a:p>
        </p:txBody>
      </p:sp>
      <p:sp>
        <p:nvSpPr>
          <p:cNvPr id="28" name="Rounded Rectangle 27"/>
          <p:cNvSpPr/>
          <p:nvPr/>
        </p:nvSpPr>
        <p:spPr>
          <a:xfrm>
            <a:off x="5181600" y="152400"/>
            <a:ext cx="914400" cy="2286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sz="1600" dirty="0" smtClean="0"/>
              <a:t>Wireless</a:t>
            </a:r>
            <a:endParaRPr lang="en-US" sz="1600" dirty="0"/>
          </a:p>
        </p:txBody>
      </p:sp>
      <p:sp>
        <p:nvSpPr>
          <p:cNvPr id="29" name="Rounded Rectangle 28"/>
          <p:cNvSpPr/>
          <p:nvPr/>
        </p:nvSpPr>
        <p:spPr>
          <a:xfrm>
            <a:off x="7162800" y="228600"/>
            <a:ext cx="685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a:t>
            </a:r>
            <a:endParaRPr lang="en-US" dirty="0"/>
          </a:p>
        </p:txBody>
      </p:sp>
      <p:sp>
        <p:nvSpPr>
          <p:cNvPr id="30" name="Rectangle 2"/>
          <p:cNvSpPr txBox="1">
            <a:spLocks noChangeArrowheads="1"/>
          </p:cNvSpPr>
          <p:nvPr/>
        </p:nvSpPr>
        <p:spPr bwMode="auto">
          <a:xfrm>
            <a:off x="76200" y="10668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a:lstStyle>
          <a:p>
            <a:r>
              <a:rPr lang="en-GB" dirty="0" smtClean="0"/>
              <a:t>Collision Detection</a:t>
            </a:r>
            <a:endParaRPr kumimoji="1" lang="en-US" dirty="0" smtClean="0"/>
          </a:p>
        </p:txBody>
      </p:sp>
      <p:sp>
        <p:nvSpPr>
          <p:cNvPr id="31" name="Rectangle 2"/>
          <p:cNvSpPr txBox="1">
            <a:spLocks noChangeArrowheads="1"/>
          </p:cNvSpPr>
          <p:nvPr/>
        </p:nvSpPr>
        <p:spPr bwMode="auto">
          <a:xfrm>
            <a:off x="76200" y="21336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a:lstStyle>
          <a:p>
            <a:r>
              <a:rPr kumimoji="1" lang="en-US" sz="2000" dirty="0" smtClean="0"/>
              <a:t>On </a:t>
            </a:r>
            <a:r>
              <a:rPr kumimoji="1" lang="en-US" sz="2000" dirty="0"/>
              <a:t>twisted pair (star-topology)</a:t>
            </a:r>
            <a:br>
              <a:rPr kumimoji="1" lang="en-US" sz="2000" dirty="0"/>
            </a:br>
            <a:r>
              <a:rPr kumimoji="1" lang="en-US" sz="2000" dirty="0"/>
              <a:t>- </a:t>
            </a:r>
            <a:r>
              <a:rPr kumimoji="1" lang="en-US" sz="2000" dirty="0" smtClean="0"/>
              <a:t>activity </a:t>
            </a:r>
            <a:r>
              <a:rPr kumimoji="1" lang="en-US" sz="2000" dirty="0"/>
              <a:t>on more than one port is collision</a:t>
            </a:r>
            <a:br>
              <a:rPr kumimoji="1" lang="en-US" sz="2000" dirty="0"/>
            </a:br>
            <a:r>
              <a:rPr kumimoji="1" lang="en-US" sz="2000" dirty="0"/>
              <a:t>- </a:t>
            </a:r>
            <a:r>
              <a:rPr kumimoji="1" lang="en-US" sz="2000" dirty="0" smtClean="0"/>
              <a:t>use </a:t>
            </a:r>
            <a:r>
              <a:rPr kumimoji="1" lang="en-US" sz="2000" dirty="0"/>
              <a:t>special collision presence signal</a:t>
            </a:r>
            <a:endParaRPr kumimoji="1" lang="en-US" sz="2000" dirty="0" smtClean="0"/>
          </a:p>
        </p:txBody>
      </p:sp>
      <p:sp>
        <p:nvSpPr>
          <p:cNvPr id="32" name="Rectangle 2"/>
          <p:cNvSpPr txBox="1">
            <a:spLocks noChangeArrowheads="1"/>
          </p:cNvSpPr>
          <p:nvPr/>
        </p:nvSpPr>
        <p:spPr bwMode="auto">
          <a:xfrm>
            <a:off x="76200" y="3429000"/>
            <a:ext cx="8839200" cy="2286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a:lstStyle>
          <a:p>
            <a:r>
              <a:rPr kumimoji="1" lang="en-US" sz="2000" dirty="0" smtClean="0"/>
              <a:t>On </a:t>
            </a:r>
            <a:r>
              <a:rPr kumimoji="1" lang="en-US" sz="2000" dirty="0"/>
              <a:t>baseband bus</a:t>
            </a:r>
            <a:br>
              <a:rPr kumimoji="1" lang="en-US" sz="2000" dirty="0"/>
            </a:br>
            <a:r>
              <a:rPr kumimoji="1" lang="en-US" sz="2000" dirty="0" smtClean="0"/>
              <a:t>- collision </a:t>
            </a:r>
            <a:r>
              <a:rPr kumimoji="1" lang="en-US" sz="2000" dirty="0"/>
              <a:t>produces higher signal voltage</a:t>
            </a:r>
            <a:br>
              <a:rPr kumimoji="1" lang="en-US" sz="2000" dirty="0"/>
            </a:br>
            <a:r>
              <a:rPr kumimoji="1" lang="en-US" sz="2000" dirty="0" smtClean="0"/>
              <a:t>- collision </a:t>
            </a:r>
            <a:r>
              <a:rPr kumimoji="1" lang="en-US" sz="2000" dirty="0"/>
              <a:t>detected if cable signal greater than single </a:t>
            </a:r>
            <a:r>
              <a:rPr kumimoji="1" lang="en-US" sz="2000" dirty="0" smtClean="0"/>
              <a:t>station signal</a:t>
            </a:r>
          </a:p>
          <a:p>
            <a:r>
              <a:rPr kumimoji="1" lang="en-US" sz="2000" dirty="0"/>
              <a:t/>
            </a:r>
            <a:br>
              <a:rPr kumimoji="1" lang="en-US" sz="2000" dirty="0"/>
            </a:br>
            <a:r>
              <a:rPr kumimoji="1" lang="en-US" sz="2000" dirty="0" smtClean="0"/>
              <a:t>Signal </a:t>
            </a:r>
            <a:r>
              <a:rPr kumimoji="1" lang="en-US" sz="2000" dirty="0"/>
              <a:t>is attenuated over distance</a:t>
            </a:r>
            <a:br>
              <a:rPr kumimoji="1" lang="en-US" sz="2000" dirty="0"/>
            </a:br>
            <a:r>
              <a:rPr kumimoji="1" lang="en-US" sz="2000" dirty="0" smtClean="0"/>
              <a:t>- IEEE </a:t>
            </a:r>
            <a:r>
              <a:rPr kumimoji="1" lang="en-US" sz="2000" dirty="0"/>
              <a:t>standard for coaxial cable limits: </a:t>
            </a:r>
            <a:br>
              <a:rPr kumimoji="1" lang="en-US" sz="2000" dirty="0"/>
            </a:br>
            <a:r>
              <a:rPr kumimoji="1" lang="en-US" sz="1800" dirty="0"/>
              <a:t>			500m for 10Base5 and 185m for </a:t>
            </a:r>
            <a:r>
              <a:rPr kumimoji="1" lang="en-US" sz="1800" dirty="0" smtClean="0"/>
              <a:t>10Base2</a:t>
            </a:r>
            <a:endParaRPr kumimoji="1"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Documents and Settings\Dream\Desktop\Untitled-1.jpg"/>
          <p:cNvPicPr>
            <a:picLocks noChangeAspect="1" noChangeArrowheads="1"/>
          </p:cNvPicPr>
          <p:nvPr/>
        </p:nvPicPr>
        <p:blipFill>
          <a:blip r:embed="rId3" cstate="print"/>
          <a:srcRect/>
          <a:stretch>
            <a:fillRect/>
          </a:stretch>
        </p:blipFill>
        <p:spPr bwMode="auto">
          <a:xfrm rot="20763743">
            <a:off x="612590" y="3905962"/>
            <a:ext cx="1240394" cy="809163"/>
          </a:xfrm>
          <a:prstGeom prst="rect">
            <a:avLst/>
          </a:prstGeom>
          <a:noFill/>
        </p:spPr>
      </p:pic>
      <p:sp>
        <p:nvSpPr>
          <p:cNvPr id="38914" name="Rectangle 2"/>
          <p:cNvSpPr>
            <a:spLocks noGrp="1" noChangeArrowheads="1"/>
          </p:cNvSpPr>
          <p:nvPr>
            <p:ph type="title"/>
          </p:nvPr>
        </p:nvSpPr>
        <p:spPr/>
        <p:txBody>
          <a:bodyPr/>
          <a:lstStyle/>
          <a:p>
            <a:r>
              <a:rPr kumimoji="1" lang="en-US" dirty="0" smtClean="0"/>
              <a:t>Original 10-Mbps Ethernets</a:t>
            </a:r>
          </a:p>
        </p:txBody>
      </p:sp>
      <p:graphicFrame>
        <p:nvGraphicFramePr>
          <p:cNvPr id="7" name="Group 175"/>
          <p:cNvGraphicFramePr>
            <a:graphicFrameLocks noGrp="1"/>
          </p:cNvGraphicFramePr>
          <p:nvPr/>
        </p:nvGraphicFramePr>
        <p:xfrm>
          <a:off x="2057400" y="1918423"/>
          <a:ext cx="6477001" cy="3285740"/>
        </p:xfrm>
        <a:graphic>
          <a:graphicData uri="http://schemas.openxmlformats.org/drawingml/2006/table">
            <a:tbl>
              <a:tblPr/>
              <a:tblGrid>
                <a:gridCol w="1017157"/>
                <a:gridCol w="942818"/>
                <a:gridCol w="1249874"/>
                <a:gridCol w="1425666"/>
                <a:gridCol w="1841486"/>
              </a:tblGrid>
              <a:tr h="7587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1" i="0" u="none" strike="noStrike" cap="none" normalizeH="0" baseline="0" dirty="0" smtClean="0">
                          <a:ln>
                            <a:noFill/>
                          </a:ln>
                          <a:solidFill>
                            <a:schemeClr val="tx1"/>
                          </a:solidFill>
                          <a:effectLst/>
                          <a:latin typeface="Times New Roman" pitchFamily="18" charset="0"/>
                          <a:cs typeface="Times New Roman" pitchFamily="18" charset="0"/>
                        </a:rPr>
                        <a:t>Name</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1" i="0" u="none" strike="noStrike" cap="none" normalizeH="0" baseline="0" smtClean="0">
                          <a:ln>
                            <a:noFill/>
                          </a:ln>
                          <a:solidFill>
                            <a:schemeClr val="tx1"/>
                          </a:solidFill>
                          <a:effectLst/>
                          <a:latin typeface="Times New Roman" pitchFamily="18" charset="0"/>
                          <a:cs typeface="Times New Roman" pitchFamily="18" charset="0"/>
                        </a:rPr>
                        <a:t>Cable</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1" i="0" u="none" strike="noStrike" cap="none" normalizeH="0" baseline="0" dirty="0" smtClean="0">
                          <a:ln>
                            <a:noFill/>
                          </a:ln>
                          <a:solidFill>
                            <a:schemeClr val="tx1"/>
                          </a:solidFill>
                          <a:effectLst/>
                          <a:latin typeface="Times New Roman" pitchFamily="18" charset="0"/>
                          <a:cs typeface="Times New Roman" pitchFamily="18" charset="0"/>
                        </a:rPr>
                        <a:t>Max Segment length</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1" i="0" u="none" strike="noStrike" cap="none" normalizeH="0" baseline="0" dirty="0" smtClean="0">
                          <a:ln>
                            <a:noFill/>
                          </a:ln>
                          <a:solidFill>
                            <a:schemeClr val="tx1"/>
                          </a:solidFill>
                          <a:effectLst/>
                          <a:latin typeface="Times New Roman" pitchFamily="18" charset="0"/>
                          <a:cs typeface="Times New Roman" pitchFamily="18" charset="0"/>
                        </a:rPr>
                        <a:t>Nodes per segment</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1" i="0" u="none" strike="noStrike" cap="none" normalizeH="0" baseline="0" dirty="0" smtClean="0">
                          <a:ln>
                            <a:noFill/>
                          </a:ln>
                          <a:solidFill>
                            <a:schemeClr val="tx1"/>
                          </a:solidFill>
                          <a:effectLst/>
                          <a:latin typeface="Times New Roman" pitchFamily="18" charset="0"/>
                          <a:cs typeface="Times New Roman" pitchFamily="18" charset="0"/>
                        </a:rPr>
                        <a:t>Advantages</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10Base5</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Thick coaxial</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500 m</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original cable - now obsolete</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8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10Base2</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Thin coaxial</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185 m</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30</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no hub needed</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10Base-T</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Twisted pair</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100 m</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1024</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cheapest system</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10Base-F</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Fiber optics</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2000 m</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smtClean="0">
                          <a:ln>
                            <a:noFill/>
                          </a:ln>
                          <a:solidFill>
                            <a:schemeClr val="tx1"/>
                          </a:solidFill>
                          <a:effectLst/>
                          <a:latin typeface="Times New Roman" pitchFamily="18" charset="0"/>
                          <a:cs typeface="Times New Roman" pitchFamily="18" charset="0"/>
                        </a:rPr>
                        <a:t>1024</a:t>
                      </a:r>
                      <a:endParaRPr kumimoji="0" lang="en-GB" sz="1700" b="0" i="0" u="none" strike="noStrike" cap="none" normalizeH="0" baseline="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700" b="0" i="0" u="none" strike="noStrike" cap="none" normalizeH="0" baseline="0" dirty="0" smtClean="0">
                          <a:ln>
                            <a:noFill/>
                          </a:ln>
                          <a:solidFill>
                            <a:schemeClr val="tx1"/>
                          </a:solidFill>
                          <a:effectLst/>
                          <a:latin typeface="Times New Roman" pitchFamily="18" charset="0"/>
                          <a:cs typeface="Times New Roman" pitchFamily="18" charset="0"/>
                        </a:rPr>
                        <a:t>best between buildings</a:t>
                      </a:r>
                      <a:endParaRPr kumimoji="0" lang="en-GB" sz="1700" b="0" i="0" u="none" strike="noStrike" cap="none" normalizeH="0" baseline="0" dirty="0" smtClean="0">
                        <a:ln>
                          <a:noFill/>
                        </a:ln>
                        <a:solidFill>
                          <a:schemeClr val="tx1"/>
                        </a:solidFill>
                        <a:effectLst/>
                        <a:latin typeface="Arial" charset="0"/>
                      </a:endParaRPr>
                    </a:p>
                  </a:txBody>
                  <a:tcPr marL="87192" marR="87192" marT="43586" marB="435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050" name="Picture 2" descr="C:\Documents and Settings\Dream\Desktop\10base2_t-piece.png"/>
          <p:cNvPicPr>
            <a:picLocks noChangeAspect="1" noChangeArrowheads="1"/>
          </p:cNvPicPr>
          <p:nvPr/>
        </p:nvPicPr>
        <p:blipFill>
          <a:blip r:embed="rId4" cstate="print"/>
          <a:srcRect t="8702" b="12983"/>
          <a:stretch>
            <a:fillRect/>
          </a:stretch>
        </p:blipFill>
        <p:spPr bwMode="auto">
          <a:xfrm>
            <a:off x="457200" y="3366223"/>
            <a:ext cx="1403350" cy="685800"/>
          </a:xfrm>
          <a:prstGeom prst="rect">
            <a:avLst/>
          </a:prstGeom>
          <a:ln>
            <a:noFill/>
          </a:ln>
          <a:effectLst>
            <a:softEdge rad="112500"/>
          </a:effectLst>
        </p:spPr>
      </p:pic>
      <p:pic>
        <p:nvPicPr>
          <p:cNvPr id="2051" name="Picture 3" descr="C:\Documents and Settings\Dream\Desktop\image008.jpg"/>
          <p:cNvPicPr>
            <a:picLocks noChangeAspect="1" noChangeArrowheads="1"/>
          </p:cNvPicPr>
          <p:nvPr/>
        </p:nvPicPr>
        <p:blipFill>
          <a:blip r:embed="rId5" cstate="print"/>
          <a:srcRect/>
          <a:stretch>
            <a:fillRect/>
          </a:stretch>
        </p:blipFill>
        <p:spPr bwMode="auto">
          <a:xfrm>
            <a:off x="609600" y="2756623"/>
            <a:ext cx="1157287" cy="654992"/>
          </a:xfrm>
          <a:prstGeom prst="rect">
            <a:avLst/>
          </a:prstGeom>
          <a:noFill/>
        </p:spPr>
      </p:pic>
      <p:pic>
        <p:nvPicPr>
          <p:cNvPr id="2052" name="Picture 4" descr="C:\Documents and Settings\Dream\Desktop\st_sc.jpg"/>
          <p:cNvPicPr>
            <a:picLocks noChangeAspect="1" noChangeArrowheads="1"/>
          </p:cNvPicPr>
          <p:nvPr/>
        </p:nvPicPr>
        <p:blipFill>
          <a:blip r:embed="rId6" cstate="print"/>
          <a:srcRect b="36861"/>
          <a:stretch>
            <a:fillRect/>
          </a:stretch>
        </p:blipFill>
        <p:spPr bwMode="auto">
          <a:xfrm>
            <a:off x="533400" y="4814023"/>
            <a:ext cx="1295400" cy="44377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986" name="Picture 2" descr="C:\Users\lg47\Desktop\intermission.jpg"/>
          <p:cNvPicPr>
            <a:picLocks noChangeAspect="1" noChangeArrowheads="1"/>
          </p:cNvPicPr>
          <p:nvPr/>
        </p:nvPicPr>
        <p:blipFill>
          <a:blip r:embed="rId3" cstate="print"/>
          <a:srcRect/>
          <a:stretch>
            <a:fillRect/>
          </a:stretch>
        </p:blipFill>
        <p:spPr bwMode="auto">
          <a:xfrm>
            <a:off x="1588" y="838200"/>
            <a:ext cx="9142412" cy="5143500"/>
          </a:xfrm>
          <a:prstGeom prst="rect">
            <a:avLst/>
          </a:prstGeom>
          <a:noFill/>
          <a:ln w="9525">
            <a:noFill/>
            <a:miter lim="800000"/>
            <a:headEnd/>
            <a:tailEnd/>
          </a:ln>
        </p:spPr>
      </p:pic>
      <p:sp>
        <p:nvSpPr>
          <p:cNvPr id="41987" name="TextBox 2"/>
          <p:cNvSpPr txBox="1">
            <a:spLocks noChangeArrowheads="1"/>
          </p:cNvSpPr>
          <p:nvPr/>
        </p:nvSpPr>
        <p:spPr bwMode="auto">
          <a:xfrm>
            <a:off x="3048000" y="4495800"/>
            <a:ext cx="2632075" cy="769938"/>
          </a:xfrm>
          <a:prstGeom prst="rect">
            <a:avLst/>
          </a:prstGeom>
          <a:noFill/>
          <a:ln w="9525">
            <a:noFill/>
            <a:miter lim="800000"/>
            <a:headEnd/>
            <a:tailEnd/>
          </a:ln>
        </p:spPr>
        <p:txBody>
          <a:bodyPr wrap="none">
            <a:spAutoFit/>
          </a:bodyPr>
          <a:lstStyle/>
          <a:p>
            <a:r>
              <a:rPr lang="en-GB" sz="4400">
                <a:solidFill>
                  <a:schemeClr val="bg1"/>
                </a:solidFill>
              </a:rPr>
              <a:t>5 minutes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kumimoji="1" lang="en-GB" smtClean="0"/>
              <a:t>Internetworking</a:t>
            </a:r>
            <a:endParaRPr kumimoji="1" lang="en-US" smtClean="0"/>
          </a:p>
        </p:txBody>
      </p:sp>
      <p:sp>
        <p:nvSpPr>
          <p:cNvPr id="44035" name="Rectangle 5"/>
          <p:cNvSpPr>
            <a:spLocks noGrp="1" noChangeArrowheads="1"/>
          </p:cNvSpPr>
          <p:nvPr>
            <p:ph type="body" idx="1"/>
          </p:nvPr>
        </p:nvSpPr>
        <p:spPr>
          <a:xfrm>
            <a:off x="533400" y="1752599"/>
            <a:ext cx="4572000" cy="4191001"/>
          </a:xfrm>
        </p:spPr>
        <p:txBody>
          <a:bodyPr/>
          <a:lstStyle/>
          <a:p>
            <a:pPr marL="0" indent="0">
              <a:buFont typeface="Wingdings 3" pitchFamily="18" charset="2"/>
              <a:buNone/>
            </a:pPr>
            <a:r>
              <a:rPr kumimoji="1" lang="en-GB" sz="2000" dirty="0" smtClean="0">
                <a:latin typeface="+mj-lt"/>
                <a:cs typeface="Times New Roman" pitchFamily="18" charset="0"/>
              </a:rPr>
              <a:t>A single network is not always possible or preferable, especially</a:t>
            </a:r>
            <a:r>
              <a:rPr kumimoji="1" lang="en-US" sz="2000" dirty="0" smtClean="0">
                <a:latin typeface="+mj-lt"/>
                <a:cs typeface="Times New Roman" pitchFamily="18" charset="0"/>
              </a:rPr>
              <a:t> </a:t>
            </a:r>
            <a:r>
              <a:rPr kumimoji="1" lang="en-GB" sz="2000" dirty="0" smtClean="0">
                <a:latin typeface="+mj-lt"/>
                <a:cs typeface="Times New Roman" pitchFamily="18" charset="0"/>
              </a:rPr>
              <a:t>for large and widely dispersed organisations.</a:t>
            </a: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r>
              <a:rPr kumimoji="1" lang="en-GB" sz="2000" dirty="0" smtClean="0">
                <a:latin typeface="+mj-lt"/>
                <a:cs typeface="Times New Roman" pitchFamily="18" charset="0"/>
              </a:rPr>
              <a:t>By linking networks together, we can create a larger and more suitable network.</a:t>
            </a: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r>
              <a:rPr kumimoji="1" lang="en-GB" sz="2000" dirty="0" smtClean="0">
                <a:latin typeface="+mj-lt"/>
                <a:cs typeface="Times New Roman" pitchFamily="18" charset="0"/>
              </a:rPr>
              <a:t>Some basic types of components are needed:</a:t>
            </a:r>
          </a:p>
        </p:txBody>
      </p:sp>
      <p:sp>
        <p:nvSpPr>
          <p:cNvPr id="4" name="Rounded Rectangle 3"/>
          <p:cNvSpPr/>
          <p:nvPr/>
        </p:nvSpPr>
        <p:spPr>
          <a:xfrm>
            <a:off x="412899" y="6411433"/>
            <a:ext cx="129540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smtClean="0"/>
              <a:t>REPEATER</a:t>
            </a:r>
            <a:endParaRPr lang="en-US" dirty="0"/>
          </a:p>
        </p:txBody>
      </p:sp>
      <p:sp>
        <p:nvSpPr>
          <p:cNvPr id="5" name="Rounded Rectangle 4"/>
          <p:cNvSpPr/>
          <p:nvPr/>
        </p:nvSpPr>
        <p:spPr>
          <a:xfrm>
            <a:off x="1784499" y="6411433"/>
            <a:ext cx="1295400" cy="381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HUB</a:t>
            </a:r>
            <a:endParaRPr lang="en-US" dirty="0"/>
          </a:p>
        </p:txBody>
      </p:sp>
      <p:sp>
        <p:nvSpPr>
          <p:cNvPr id="6" name="Rounded Rectangle 5"/>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7" name="Rounded Rectangle 6"/>
          <p:cNvSpPr/>
          <p:nvPr/>
        </p:nvSpPr>
        <p:spPr>
          <a:xfrm>
            <a:off x="4527699" y="6411433"/>
            <a:ext cx="12954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SWITCH</a:t>
            </a:r>
            <a:endParaRPr lang="en-US" dirty="0"/>
          </a:p>
        </p:txBody>
      </p:sp>
      <p:sp>
        <p:nvSpPr>
          <p:cNvPr id="9" name="Rounded Rectangle 8"/>
          <p:cNvSpPr/>
          <p:nvPr/>
        </p:nvSpPr>
        <p:spPr>
          <a:xfrm>
            <a:off x="5899299" y="6411433"/>
            <a:ext cx="1295400" cy="381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ROUTER</a:t>
            </a:r>
            <a:endParaRPr lang="en-US" dirty="0"/>
          </a:p>
        </p:txBody>
      </p:sp>
      <p:sp>
        <p:nvSpPr>
          <p:cNvPr id="10" name="Rounded Rectangle 9"/>
          <p:cNvSpPr/>
          <p:nvPr/>
        </p:nvSpPr>
        <p:spPr>
          <a:xfrm>
            <a:off x="7270899" y="6411433"/>
            <a:ext cx="1295400" cy="3810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t>GATEWAY</a:t>
            </a:r>
            <a:endParaRPr lang="en-US" dirty="0"/>
          </a:p>
        </p:txBody>
      </p:sp>
      <p:pic>
        <p:nvPicPr>
          <p:cNvPr id="3074" name="Picture 2" descr="C:\Documents and Settings\Dream\Desktop\back.jpg"/>
          <p:cNvPicPr>
            <a:picLocks noChangeAspect="1" noChangeArrowheads="1"/>
          </p:cNvPicPr>
          <p:nvPr/>
        </p:nvPicPr>
        <p:blipFill>
          <a:blip r:embed="rId3" cstate="print"/>
          <a:srcRect/>
          <a:stretch>
            <a:fillRect/>
          </a:stretch>
        </p:blipFill>
        <p:spPr bwMode="auto">
          <a:xfrm>
            <a:off x="5181600" y="1168400"/>
            <a:ext cx="3581400" cy="4775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kumimoji="1" lang="en-GB" smtClean="0"/>
              <a:t>Internetworking: Repeater</a:t>
            </a:r>
            <a:endParaRPr kumimoji="1" lang="en-US" smtClean="0"/>
          </a:p>
        </p:txBody>
      </p:sp>
      <p:sp>
        <p:nvSpPr>
          <p:cNvPr id="5" name="Rectangle 5"/>
          <p:cNvSpPr txBox="1">
            <a:spLocks noChangeArrowheads="1"/>
          </p:cNvSpPr>
          <p:nvPr/>
        </p:nvSpPr>
        <p:spPr bwMode="auto">
          <a:xfrm>
            <a:off x="457200" y="1295400"/>
            <a:ext cx="8382000" cy="7620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pitchFamily="18" charset="2"/>
              <a:buNone/>
              <a:defRPr/>
            </a:pPr>
            <a:r>
              <a:rPr kumimoji="1" lang="en-GB" sz="2000" dirty="0" smtClean="0">
                <a:latin typeface="Times New Roman" pitchFamily="18" charset="0"/>
                <a:cs typeface="Times New Roman" pitchFamily="18" charset="0"/>
              </a:rPr>
              <a:t>A </a:t>
            </a:r>
            <a:r>
              <a:rPr kumimoji="1" lang="en-GB" sz="2000" b="1" dirty="0" smtClean="0">
                <a:latin typeface="Times New Roman" pitchFamily="18" charset="0"/>
                <a:cs typeface="Times New Roman" pitchFamily="18" charset="0"/>
              </a:rPr>
              <a:t>repeater</a:t>
            </a:r>
            <a:r>
              <a:rPr kumimoji="1" lang="en-GB" sz="2000" dirty="0" smtClean="0">
                <a:latin typeface="Times New Roman" pitchFamily="18" charset="0"/>
                <a:cs typeface="Times New Roman" pitchFamily="18" charset="0"/>
              </a:rPr>
              <a:t> connects two segments of a network at the physical layer (it physically retransmits the signals) or extends the distance limitation of the cable</a:t>
            </a:r>
            <a:endParaRPr kumimoji="1" lang="en-GB" sz="2000" dirty="0">
              <a:latin typeface="Times New Roman" pitchFamily="18" charset="0"/>
              <a:cs typeface="Times New Roman" pitchFamily="18" charset="0"/>
            </a:endParaRPr>
          </a:p>
        </p:txBody>
      </p:sp>
      <p:pic>
        <p:nvPicPr>
          <p:cNvPr id="43012" name="Picture 2" descr="C:\Users\lg47\Desktop\F03xx15x.jpg"/>
          <p:cNvPicPr>
            <a:picLocks noChangeAspect="1" noChangeArrowheads="1"/>
          </p:cNvPicPr>
          <p:nvPr/>
        </p:nvPicPr>
        <p:blipFill>
          <a:blip r:embed="rId3" cstate="print"/>
          <a:srcRect/>
          <a:stretch>
            <a:fillRect/>
          </a:stretch>
        </p:blipFill>
        <p:spPr bwMode="auto">
          <a:xfrm>
            <a:off x="914400" y="2197100"/>
            <a:ext cx="4572000" cy="1993900"/>
          </a:xfrm>
          <a:prstGeom prst="rect">
            <a:avLst/>
          </a:prstGeom>
          <a:noFill/>
          <a:ln w="9525">
            <a:noFill/>
            <a:miter lim="800000"/>
            <a:headEnd/>
            <a:tailEnd/>
          </a:ln>
        </p:spPr>
      </p:pic>
      <p:pic>
        <p:nvPicPr>
          <p:cNvPr id="43014" name="Picture 6" descr="C:\Users\lg47\Desktop\imagesCA0F1NNT.jpg"/>
          <p:cNvPicPr>
            <a:picLocks noChangeAspect="1" noChangeArrowheads="1"/>
          </p:cNvPicPr>
          <p:nvPr/>
        </p:nvPicPr>
        <p:blipFill>
          <a:blip r:embed="rId4" cstate="print"/>
          <a:srcRect b="14754"/>
          <a:stretch>
            <a:fillRect/>
          </a:stretch>
        </p:blipFill>
        <p:spPr bwMode="auto">
          <a:xfrm>
            <a:off x="1524000" y="4876800"/>
            <a:ext cx="2209800" cy="1320800"/>
          </a:xfrm>
          <a:prstGeom prst="rect">
            <a:avLst/>
          </a:prstGeom>
          <a:noFill/>
          <a:ln w="9525">
            <a:noFill/>
            <a:miter lim="800000"/>
            <a:headEnd/>
            <a:tailEnd/>
          </a:ln>
        </p:spPr>
      </p:pic>
      <p:pic>
        <p:nvPicPr>
          <p:cNvPr id="43015" name="Picture 7" descr="C:\Users\lg47\Desktop\Optical_Fiber_Network_GT-CF01.gif"/>
          <p:cNvPicPr>
            <a:picLocks noChangeAspect="1" noChangeArrowheads="1"/>
          </p:cNvPicPr>
          <p:nvPr/>
        </p:nvPicPr>
        <p:blipFill>
          <a:blip r:embed="rId5" cstate="print"/>
          <a:srcRect l="8936" t="13303" r="10135" b="15445"/>
          <a:stretch>
            <a:fillRect/>
          </a:stretch>
        </p:blipFill>
        <p:spPr bwMode="auto">
          <a:xfrm>
            <a:off x="5867400" y="3227388"/>
            <a:ext cx="1371600" cy="963612"/>
          </a:xfrm>
          <a:prstGeom prst="rect">
            <a:avLst/>
          </a:prstGeom>
          <a:noFill/>
          <a:ln w="9525">
            <a:noFill/>
            <a:miter lim="800000"/>
            <a:headEnd/>
            <a:tailEnd/>
          </a:ln>
        </p:spPr>
      </p:pic>
      <p:grpSp>
        <p:nvGrpSpPr>
          <p:cNvPr id="2" name="Group 39"/>
          <p:cNvGrpSpPr>
            <a:grpSpLocks/>
          </p:cNvGrpSpPr>
          <p:nvPr/>
        </p:nvGrpSpPr>
        <p:grpSpPr bwMode="auto">
          <a:xfrm>
            <a:off x="990600" y="2406650"/>
            <a:ext cx="5105400" cy="1244600"/>
            <a:chOff x="990600" y="2406650"/>
            <a:chExt cx="5105400" cy="1244662"/>
          </a:xfrm>
        </p:grpSpPr>
        <p:cxnSp>
          <p:nvCxnSpPr>
            <p:cNvPr id="8" name="Straight Connector 7"/>
            <p:cNvCxnSpPr/>
            <p:nvPr/>
          </p:nvCxnSpPr>
          <p:spPr bwMode="auto">
            <a:xfrm>
              <a:off x="990600" y="2787669"/>
              <a:ext cx="48006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45066" name="Group 19"/>
            <p:cNvGrpSpPr>
              <a:grpSpLocks/>
            </p:cNvGrpSpPr>
            <p:nvPr/>
          </p:nvGrpSpPr>
          <p:grpSpPr bwMode="auto">
            <a:xfrm>
              <a:off x="1089025" y="2406650"/>
              <a:ext cx="5006975" cy="1244662"/>
              <a:chOff x="381000" y="2819400"/>
              <a:chExt cx="8442325" cy="2099106"/>
            </a:xfrm>
          </p:grpSpPr>
          <p:cxnSp>
            <p:nvCxnSpPr>
              <p:cNvPr id="10" name="Straight Connector 9"/>
              <p:cNvCxnSpPr/>
              <p:nvPr/>
            </p:nvCxnSpPr>
            <p:spPr>
              <a:xfrm>
                <a:off x="381000" y="4648086"/>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19478" y="4648086"/>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45069" name="TextBox 32"/>
              <p:cNvSpPr txBox="1">
                <a:spLocks noChangeArrowheads="1"/>
              </p:cNvSpPr>
              <p:nvPr/>
            </p:nvSpPr>
            <p:spPr bwMode="auto">
              <a:xfrm>
                <a:off x="1839913" y="4451351"/>
                <a:ext cx="1030325" cy="467155"/>
              </a:xfrm>
              <a:prstGeom prst="rect">
                <a:avLst/>
              </a:prstGeom>
              <a:noFill/>
              <a:ln w="9525">
                <a:noFill/>
                <a:miter lim="800000"/>
                <a:headEnd/>
                <a:tailEnd/>
              </a:ln>
            </p:spPr>
            <p:txBody>
              <a:bodyPr wrap="none">
                <a:spAutoFit/>
              </a:bodyPr>
              <a:lstStyle/>
              <a:p>
                <a:r>
                  <a:rPr lang="en-GB" sz="1200"/>
                  <a:t>100 m</a:t>
                </a:r>
              </a:p>
            </p:txBody>
          </p:sp>
          <p:cxnSp>
            <p:nvCxnSpPr>
              <p:cNvPr id="13" name="Straight Connector 12"/>
              <p:cNvCxnSpPr/>
              <p:nvPr/>
            </p:nvCxnSpPr>
            <p:spPr>
              <a:xfrm>
                <a:off x="3900867" y="4495472"/>
                <a:ext cx="0" cy="3052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139093" y="4648086"/>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77571" y="4648086"/>
                <a:ext cx="1370473" cy="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45073" name="TextBox 37"/>
              <p:cNvSpPr txBox="1">
                <a:spLocks noChangeArrowheads="1"/>
              </p:cNvSpPr>
              <p:nvPr/>
            </p:nvSpPr>
            <p:spPr bwMode="auto">
              <a:xfrm>
                <a:off x="5595938" y="4451351"/>
                <a:ext cx="1030325" cy="467155"/>
              </a:xfrm>
              <a:prstGeom prst="rect">
                <a:avLst/>
              </a:prstGeom>
              <a:noFill/>
              <a:ln w="9525">
                <a:noFill/>
                <a:miter lim="800000"/>
                <a:headEnd/>
                <a:tailEnd/>
              </a:ln>
            </p:spPr>
            <p:txBody>
              <a:bodyPr wrap="none">
                <a:spAutoFit/>
              </a:bodyPr>
              <a:lstStyle/>
              <a:p>
                <a:r>
                  <a:rPr lang="en-GB" sz="1200" smtClean="0"/>
                  <a:t>100 </a:t>
                </a:r>
                <a:r>
                  <a:rPr lang="en-GB" sz="1200" dirty="0"/>
                  <a:t>m</a:t>
                </a:r>
              </a:p>
            </p:txBody>
          </p:sp>
          <p:cxnSp>
            <p:nvCxnSpPr>
              <p:cNvPr id="17" name="Straight Connector 16"/>
              <p:cNvCxnSpPr/>
              <p:nvPr/>
            </p:nvCxnSpPr>
            <p:spPr>
              <a:xfrm>
                <a:off x="7650929" y="4495472"/>
                <a:ext cx="0" cy="30522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45075" name="Group 50"/>
              <p:cNvGrpSpPr>
                <a:grpSpLocks/>
              </p:cNvGrpSpPr>
              <p:nvPr/>
            </p:nvGrpSpPr>
            <p:grpSpPr bwMode="auto">
              <a:xfrm>
                <a:off x="381000" y="2819400"/>
                <a:ext cx="1651000" cy="381000"/>
                <a:chOff x="457200" y="3048000"/>
                <a:chExt cx="990600" cy="228600"/>
              </a:xfrm>
            </p:grpSpPr>
            <p:cxnSp>
              <p:nvCxnSpPr>
                <p:cNvPr id="35" name="Elbow Connector 34"/>
                <p:cNvCxnSpPr/>
                <p:nvPr/>
              </p:nvCxnSpPr>
              <p:spPr>
                <a:xfrm rot="10800000" flipV="1">
                  <a:off x="457200" y="3048000"/>
                  <a:ext cx="380628"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0800000" flipV="1">
                  <a:off x="837828" y="3048000"/>
                  <a:ext cx="382233"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48117" y="3048000"/>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37828" y="3048000"/>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20061" y="3048000"/>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Freeform 18"/>
              <p:cNvSpPr/>
              <p:nvPr/>
            </p:nvSpPr>
            <p:spPr>
              <a:xfrm>
                <a:off x="3199570" y="2972014"/>
                <a:ext cx="762860" cy="318613"/>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grpSp>
            <p:nvGrpSpPr>
              <p:cNvPr id="45077" name="Group 53"/>
              <p:cNvGrpSpPr>
                <a:grpSpLocks/>
              </p:cNvGrpSpPr>
              <p:nvPr/>
            </p:nvGrpSpPr>
            <p:grpSpPr bwMode="auto">
              <a:xfrm>
                <a:off x="4114800" y="2819400"/>
                <a:ext cx="1651000" cy="381000"/>
                <a:chOff x="457200" y="3048000"/>
                <a:chExt cx="990600" cy="228600"/>
              </a:xfrm>
            </p:grpSpPr>
            <p:cxnSp>
              <p:nvCxnSpPr>
                <p:cNvPr id="30" name="Elbow Connector 29"/>
                <p:cNvCxnSpPr/>
                <p:nvPr/>
              </p:nvCxnSpPr>
              <p:spPr>
                <a:xfrm rot="10800000" flipV="1">
                  <a:off x="457322" y="3048000"/>
                  <a:ext cx="380627"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0800000" flipV="1">
                  <a:off x="837949" y="3048000"/>
                  <a:ext cx="382233"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448238" y="3048000"/>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37949" y="3048000"/>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220183" y="3048000"/>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5078" name="Group 60"/>
              <p:cNvGrpSpPr>
                <a:grpSpLocks/>
              </p:cNvGrpSpPr>
              <p:nvPr/>
            </p:nvGrpSpPr>
            <p:grpSpPr bwMode="auto">
              <a:xfrm>
                <a:off x="7172325" y="2862263"/>
                <a:ext cx="1651000" cy="381000"/>
                <a:chOff x="457200" y="3048000"/>
                <a:chExt cx="990600" cy="228600"/>
              </a:xfrm>
            </p:grpSpPr>
            <p:cxnSp>
              <p:nvCxnSpPr>
                <p:cNvPr id="25" name="Elbow Connector 24"/>
                <p:cNvCxnSpPr/>
                <p:nvPr/>
              </p:nvCxnSpPr>
              <p:spPr>
                <a:xfrm rot="10800000" flipV="1">
                  <a:off x="456884" y="3047986"/>
                  <a:ext cx="380627"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flipV="1">
                  <a:off x="837511" y="3047986"/>
                  <a:ext cx="382233" cy="22811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47800" y="3047986"/>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37511" y="3047986"/>
                  <a:ext cx="0" cy="2281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745" y="3047986"/>
                  <a:ext cx="228055"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45079" name="Picture 2"/>
              <p:cNvPicPr>
                <a:picLocks noChangeAspect="1" noChangeArrowheads="1"/>
              </p:cNvPicPr>
              <p:nvPr/>
            </p:nvPicPr>
            <p:blipFill>
              <a:blip r:embed="rId6" cstate="print"/>
              <a:srcRect l="23489" t="74992" r="65692" b="10857"/>
              <a:stretch>
                <a:fillRect/>
              </a:stretch>
            </p:blipFill>
            <p:spPr bwMode="auto">
              <a:xfrm>
                <a:off x="3200400" y="3657600"/>
                <a:ext cx="914400" cy="747713"/>
              </a:xfrm>
              <a:prstGeom prst="rect">
                <a:avLst/>
              </a:prstGeom>
              <a:noFill/>
              <a:ln w="9525">
                <a:noFill/>
                <a:miter lim="800000"/>
                <a:headEnd/>
                <a:tailEnd/>
              </a:ln>
            </p:spPr>
          </p:pic>
          <p:pic>
            <p:nvPicPr>
              <p:cNvPr id="45080" name="Picture 2"/>
              <p:cNvPicPr>
                <a:picLocks noChangeAspect="1" noChangeArrowheads="1"/>
              </p:cNvPicPr>
              <p:nvPr/>
            </p:nvPicPr>
            <p:blipFill>
              <a:blip r:embed="rId6" cstate="print"/>
              <a:srcRect l="23489" t="74992" r="65692" b="10857"/>
              <a:stretch>
                <a:fillRect/>
              </a:stretch>
            </p:blipFill>
            <p:spPr bwMode="auto">
              <a:xfrm>
                <a:off x="7086600" y="3581400"/>
                <a:ext cx="914400" cy="747713"/>
              </a:xfrm>
              <a:prstGeom prst="rect">
                <a:avLst/>
              </a:prstGeom>
              <a:noFill/>
              <a:ln w="9525">
                <a:noFill/>
                <a:miter lim="800000"/>
                <a:headEnd/>
                <a:tailEnd/>
              </a:ln>
            </p:spPr>
          </p:pic>
          <p:sp>
            <p:nvSpPr>
              <p:cNvPr id="24" name="Freeform 23"/>
              <p:cNvSpPr/>
              <p:nvPr/>
            </p:nvSpPr>
            <p:spPr>
              <a:xfrm>
                <a:off x="6323283" y="2972014"/>
                <a:ext cx="762862" cy="318613"/>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grpSp>
      </p:grpSp>
      <p:sp>
        <p:nvSpPr>
          <p:cNvPr id="41" name="Rounded Rectangle 40"/>
          <p:cNvSpPr/>
          <p:nvPr/>
        </p:nvSpPr>
        <p:spPr>
          <a:xfrm>
            <a:off x="412899" y="6411433"/>
            <a:ext cx="129540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smtClean="0"/>
              <a:t>REPEATER</a:t>
            </a:r>
            <a:endParaRPr lang="en-US" dirty="0"/>
          </a:p>
        </p:txBody>
      </p:sp>
      <p:sp>
        <p:nvSpPr>
          <p:cNvPr id="42" name="Rounded Rectangle 41"/>
          <p:cNvSpPr/>
          <p:nvPr/>
        </p:nvSpPr>
        <p:spPr>
          <a:xfrm>
            <a:off x="1784499" y="6411433"/>
            <a:ext cx="1295400" cy="381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HUB</a:t>
            </a:r>
            <a:endParaRPr lang="en-US" dirty="0"/>
          </a:p>
        </p:txBody>
      </p:sp>
      <p:sp>
        <p:nvSpPr>
          <p:cNvPr id="43" name="Rounded Rectangle 42"/>
          <p:cNvSpPr/>
          <p:nvPr/>
        </p:nvSpPr>
        <p:spPr>
          <a:xfrm>
            <a:off x="31560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BRIDGE</a:t>
            </a:r>
            <a:endParaRPr lang="en-US" dirty="0"/>
          </a:p>
        </p:txBody>
      </p:sp>
      <p:sp>
        <p:nvSpPr>
          <p:cNvPr id="44" name="Rounded Rectangle 43"/>
          <p:cNvSpPr/>
          <p:nvPr/>
        </p:nvSpPr>
        <p:spPr>
          <a:xfrm>
            <a:off x="45276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SWITCH</a:t>
            </a:r>
            <a:endParaRPr lang="en-US" dirty="0"/>
          </a:p>
        </p:txBody>
      </p:sp>
      <p:sp>
        <p:nvSpPr>
          <p:cNvPr id="45" name="Rounded Rectangle 44"/>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46" name="Rounded Rectangle 45"/>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
        <p:nvSpPr>
          <p:cNvPr id="4" name="Rectangle 5"/>
          <p:cNvSpPr txBox="1">
            <a:spLocks noChangeArrowheads="1"/>
          </p:cNvSpPr>
          <p:nvPr/>
        </p:nvSpPr>
        <p:spPr bwMode="auto">
          <a:xfrm>
            <a:off x="457200" y="4343400"/>
            <a:ext cx="8305800" cy="6858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defRPr/>
            </a:pPr>
            <a:r>
              <a:rPr kumimoji="1" lang="en-GB" sz="2000" b="1" i="1" dirty="0" smtClean="0">
                <a:latin typeface="Times New Roman" pitchFamily="18" charset="0"/>
                <a:cs typeface="Times New Roman" pitchFamily="18" charset="0"/>
              </a:rPr>
              <a:t>Hubs</a:t>
            </a:r>
            <a:r>
              <a:rPr kumimoji="1" lang="en-GB" sz="2000" i="1" dirty="0" smtClean="0">
                <a:latin typeface="Times New Roman" pitchFamily="18" charset="0"/>
                <a:cs typeface="Times New Roman" pitchFamily="18" charset="0"/>
              </a:rPr>
              <a:t> are multi-port repeaters. </a:t>
            </a:r>
            <a:r>
              <a:rPr kumimoji="1" lang="en-US" sz="2000" i="1" dirty="0" smtClean="0">
                <a:latin typeface="Times New Roman" pitchFamily="18" charset="0"/>
                <a:cs typeface="Times New Roman" pitchFamily="18" charset="0"/>
              </a:rPr>
              <a:t>When a data frame arrives at one port, it is broadcast to all other ports so that all segments of the LAN can see all frames.</a:t>
            </a:r>
          </a:p>
          <a:p>
            <a:pPr marL="0" indent="0">
              <a:buNone/>
              <a:defRPr/>
            </a:pPr>
            <a:endParaRPr kumimoji="1" lang="en-US" sz="2000" i="1" dirty="0" smtClean="0">
              <a:latin typeface="Times New Roman" pitchFamily="18" charset="0"/>
              <a:cs typeface="Times New Roman" pitchFamily="18" charset="0"/>
            </a:endParaRPr>
          </a:p>
          <a:p>
            <a:pPr marL="0" indent="0">
              <a:buFont typeface="Wingdings 3" pitchFamily="18" charset="2"/>
              <a:buNone/>
              <a:defRPr/>
            </a:pPr>
            <a:endParaRPr kumimoji="1" lang="en-GB" sz="2000" i="1" dirty="0">
              <a:latin typeface="Times New Roman" pitchFamily="18" charset="0"/>
              <a:cs typeface="Times New Roman" pitchFamily="18" charset="0"/>
            </a:endParaRPr>
          </a:p>
        </p:txBody>
      </p:sp>
      <p:sp>
        <p:nvSpPr>
          <p:cNvPr id="47" name="TextBox 46"/>
          <p:cNvSpPr txBox="1"/>
          <p:nvPr/>
        </p:nvSpPr>
        <p:spPr>
          <a:xfrm>
            <a:off x="4114799" y="5248870"/>
            <a:ext cx="4648201" cy="923330"/>
          </a:xfrm>
          <a:prstGeom prst="rect">
            <a:avLst/>
          </a:prstGeom>
          <a:noFill/>
        </p:spPr>
        <p:txBody>
          <a:bodyPr wrap="square" rtlCol="0">
            <a:spAutoFit/>
          </a:bodyPr>
          <a:lstStyle/>
          <a:p>
            <a:r>
              <a:rPr lang="en-US" dirty="0" smtClean="0">
                <a:latin typeface="+mj-lt"/>
              </a:rPr>
              <a:t>Bandwidth shared between the ports. </a:t>
            </a:r>
          </a:p>
          <a:p>
            <a:r>
              <a:rPr lang="en-US" dirty="0" smtClean="0">
                <a:latin typeface="+mj-lt"/>
              </a:rPr>
              <a:t>A 10/100 Mbps hub will allocate a total of 10/100 Mbps to its ports</a:t>
            </a:r>
            <a:endParaRPr lang="en-US" dirty="0">
              <a:latin typeface="+mj-lt"/>
            </a:endParaRPr>
          </a:p>
        </p:txBody>
      </p:sp>
      <p:pic>
        <p:nvPicPr>
          <p:cNvPr id="48" name="Picture 47"/>
          <p:cNvPicPr>
            <a:picLocks noChangeAspect="1"/>
          </p:cNvPicPr>
          <p:nvPr/>
        </p:nvPicPr>
        <p:blipFill>
          <a:blip r:embed="rId7"/>
          <a:stretch>
            <a:fillRect/>
          </a:stretch>
        </p:blipFill>
        <p:spPr>
          <a:xfrm>
            <a:off x="7137400" y="2209800"/>
            <a:ext cx="1778000" cy="106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43012"/>
                                        </p:tgtEl>
                                        <p:attrNameLst>
                                          <p:attrName>style.visibility</p:attrName>
                                        </p:attrNameLst>
                                      </p:cBhvr>
                                      <p:to>
                                        <p:strVal val="visible"/>
                                      </p:to>
                                    </p:set>
                                    <p:animEffect transition="in" filter="dissolve">
                                      <p:cBhvr>
                                        <p:cTn id="10" dur="500"/>
                                        <p:tgtEl>
                                          <p:spTgt spid="43012"/>
                                        </p:tgtEl>
                                      </p:cBhvr>
                                    </p:animEffect>
                                  </p:childTnLst>
                                </p:cTn>
                              </p:par>
                              <p:par>
                                <p:cTn id="11" presetID="1" presetClass="entr" presetSubtype="0" fill="hold" nodeType="withEffect">
                                  <p:stCondLst>
                                    <p:cond delay="0"/>
                                  </p:stCondLst>
                                  <p:childTnLst>
                                    <p:set>
                                      <p:cBhvr>
                                        <p:cTn id="12" dur="1" fill="hold">
                                          <p:stCondLst>
                                            <p:cond delay="0"/>
                                          </p:stCondLst>
                                        </p:cTn>
                                        <p:tgtEl>
                                          <p:spTgt spid="430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0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Type of network by area covered</a:t>
            </a:r>
          </a:p>
        </p:txBody>
      </p:sp>
      <p:sp>
        <p:nvSpPr>
          <p:cNvPr id="4" name="Rounded Rectangle 3"/>
          <p:cNvSpPr/>
          <p:nvPr/>
        </p:nvSpPr>
        <p:spPr>
          <a:xfrm>
            <a:off x="5334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24" name="Rounded Rectangle 23"/>
          <p:cNvSpPr/>
          <p:nvPr/>
        </p:nvSpPr>
        <p:spPr>
          <a:xfrm>
            <a:off x="533400" y="37338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25" name="Rounded Rectangle 24"/>
          <p:cNvSpPr/>
          <p:nvPr/>
        </p:nvSpPr>
        <p:spPr>
          <a:xfrm>
            <a:off x="32766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26" name="Rounded Rectangle 25"/>
          <p:cNvSpPr/>
          <p:nvPr/>
        </p:nvSpPr>
        <p:spPr>
          <a:xfrm>
            <a:off x="3276600" y="37338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29" name="Rounded Rectangle 28"/>
          <p:cNvSpPr/>
          <p:nvPr/>
        </p:nvSpPr>
        <p:spPr>
          <a:xfrm>
            <a:off x="6019800" y="1233488"/>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30" name="Rounded Rectangle 29"/>
          <p:cNvSpPr/>
          <p:nvPr/>
        </p:nvSpPr>
        <p:spPr>
          <a:xfrm>
            <a:off x="5791200" y="3886200"/>
            <a:ext cx="29718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5" name="TextBox 4"/>
          <p:cNvSpPr txBox="1"/>
          <p:nvPr/>
        </p:nvSpPr>
        <p:spPr>
          <a:xfrm>
            <a:off x="585788" y="1295400"/>
            <a:ext cx="8620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Internet</a:t>
            </a:r>
          </a:p>
        </p:txBody>
      </p:sp>
      <p:sp>
        <p:nvSpPr>
          <p:cNvPr id="31" name="TextBox 30"/>
          <p:cNvSpPr txBox="1"/>
          <p:nvPr/>
        </p:nvSpPr>
        <p:spPr>
          <a:xfrm>
            <a:off x="3352800" y="1295400"/>
            <a:ext cx="6858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WAN</a:t>
            </a:r>
          </a:p>
        </p:txBody>
      </p:sp>
      <p:sp>
        <p:nvSpPr>
          <p:cNvPr id="32" name="TextBox 31"/>
          <p:cNvSpPr txBox="1"/>
          <p:nvPr/>
        </p:nvSpPr>
        <p:spPr>
          <a:xfrm>
            <a:off x="6096000" y="1295400"/>
            <a:ext cx="6858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MAN</a:t>
            </a:r>
          </a:p>
        </p:txBody>
      </p:sp>
      <p:sp>
        <p:nvSpPr>
          <p:cNvPr id="33" name="TextBox 32"/>
          <p:cNvSpPr txBox="1"/>
          <p:nvPr/>
        </p:nvSpPr>
        <p:spPr>
          <a:xfrm>
            <a:off x="585788" y="3810000"/>
            <a:ext cx="6334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LAN</a:t>
            </a:r>
          </a:p>
        </p:txBody>
      </p:sp>
      <p:sp>
        <p:nvSpPr>
          <p:cNvPr id="34" name="TextBox 33"/>
          <p:cNvSpPr txBox="1"/>
          <p:nvPr/>
        </p:nvSpPr>
        <p:spPr>
          <a:xfrm>
            <a:off x="3352800" y="3810000"/>
            <a:ext cx="6858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PAN</a:t>
            </a:r>
          </a:p>
        </p:txBody>
      </p:sp>
      <p:sp>
        <p:nvSpPr>
          <p:cNvPr id="35" name="TextBox 34"/>
          <p:cNvSpPr txBox="1"/>
          <p:nvPr/>
        </p:nvSpPr>
        <p:spPr>
          <a:xfrm>
            <a:off x="5867400" y="3948113"/>
            <a:ext cx="6858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BAN</a:t>
            </a:r>
          </a:p>
        </p:txBody>
      </p:sp>
      <p:sp>
        <p:nvSpPr>
          <p:cNvPr id="6" name="TextBox 5"/>
          <p:cNvSpPr txBox="1">
            <a:spLocks noChangeArrowheads="1"/>
          </p:cNvSpPr>
          <p:nvPr/>
        </p:nvSpPr>
        <p:spPr bwMode="auto">
          <a:xfrm>
            <a:off x="4103688" y="1292225"/>
            <a:ext cx="1839912" cy="338138"/>
          </a:xfrm>
          <a:prstGeom prst="rect">
            <a:avLst/>
          </a:prstGeom>
          <a:noFill/>
          <a:ln w="9525">
            <a:noFill/>
            <a:miter lim="800000"/>
            <a:headEnd/>
            <a:tailEnd/>
          </a:ln>
        </p:spPr>
        <p:txBody>
          <a:bodyPr>
            <a:spAutoFit/>
          </a:bodyPr>
          <a:lstStyle/>
          <a:p>
            <a:r>
              <a:rPr lang="en-GB" sz="1600">
                <a:latin typeface="Times New Roman" pitchFamily="18" charset="0"/>
                <a:cs typeface="Times New Roman" pitchFamily="18" charset="0"/>
              </a:rPr>
              <a:t>Wide Area Network</a:t>
            </a:r>
          </a:p>
        </p:txBody>
      </p:sp>
      <p:sp>
        <p:nvSpPr>
          <p:cNvPr id="36" name="TextBox 35"/>
          <p:cNvSpPr txBox="1">
            <a:spLocks noChangeArrowheads="1"/>
          </p:cNvSpPr>
          <p:nvPr/>
        </p:nvSpPr>
        <p:spPr bwMode="auto">
          <a:xfrm>
            <a:off x="6894513" y="1227138"/>
            <a:ext cx="1839912" cy="584200"/>
          </a:xfrm>
          <a:prstGeom prst="rect">
            <a:avLst/>
          </a:prstGeom>
          <a:noFill/>
          <a:ln w="9525">
            <a:noFill/>
            <a:miter lim="800000"/>
            <a:headEnd/>
            <a:tailEnd/>
          </a:ln>
        </p:spPr>
        <p:txBody>
          <a:bodyPr>
            <a:spAutoFit/>
          </a:bodyPr>
          <a:lstStyle/>
          <a:p>
            <a:r>
              <a:rPr lang="en-GB" sz="1600">
                <a:latin typeface="Times New Roman" pitchFamily="18" charset="0"/>
                <a:cs typeface="Times New Roman" pitchFamily="18" charset="0"/>
              </a:rPr>
              <a:t>Metropolitan Area Network</a:t>
            </a:r>
          </a:p>
        </p:txBody>
      </p:sp>
      <p:sp>
        <p:nvSpPr>
          <p:cNvPr id="37" name="TextBox 36"/>
          <p:cNvSpPr txBox="1">
            <a:spLocks noChangeArrowheads="1"/>
          </p:cNvSpPr>
          <p:nvPr/>
        </p:nvSpPr>
        <p:spPr bwMode="auto">
          <a:xfrm>
            <a:off x="4143375" y="3733800"/>
            <a:ext cx="1839913" cy="584200"/>
          </a:xfrm>
          <a:prstGeom prst="rect">
            <a:avLst/>
          </a:prstGeom>
          <a:noFill/>
          <a:ln w="9525">
            <a:noFill/>
            <a:miter lim="800000"/>
            <a:headEnd/>
            <a:tailEnd/>
          </a:ln>
        </p:spPr>
        <p:txBody>
          <a:bodyPr>
            <a:spAutoFit/>
          </a:bodyPr>
          <a:lstStyle/>
          <a:p>
            <a:r>
              <a:rPr lang="en-GB" sz="1600">
                <a:latin typeface="Times New Roman" pitchFamily="18" charset="0"/>
                <a:cs typeface="Times New Roman" pitchFamily="18" charset="0"/>
              </a:rPr>
              <a:t>Personal Area Network</a:t>
            </a:r>
          </a:p>
        </p:txBody>
      </p:sp>
      <p:sp>
        <p:nvSpPr>
          <p:cNvPr id="38" name="TextBox 37"/>
          <p:cNvSpPr txBox="1">
            <a:spLocks noChangeArrowheads="1"/>
          </p:cNvSpPr>
          <p:nvPr/>
        </p:nvSpPr>
        <p:spPr bwMode="auto">
          <a:xfrm>
            <a:off x="6629400" y="3959225"/>
            <a:ext cx="1839913" cy="338138"/>
          </a:xfrm>
          <a:prstGeom prst="rect">
            <a:avLst/>
          </a:prstGeom>
          <a:noFill/>
          <a:ln w="9525">
            <a:noFill/>
            <a:miter lim="800000"/>
            <a:headEnd/>
            <a:tailEnd/>
          </a:ln>
        </p:spPr>
        <p:txBody>
          <a:bodyPr>
            <a:spAutoFit/>
          </a:bodyPr>
          <a:lstStyle/>
          <a:p>
            <a:r>
              <a:rPr lang="en-GB" sz="1600">
                <a:latin typeface="Times New Roman" pitchFamily="18" charset="0"/>
                <a:cs typeface="Times New Roman" pitchFamily="18" charset="0"/>
              </a:rPr>
              <a:t>Body Area Network</a:t>
            </a:r>
          </a:p>
        </p:txBody>
      </p:sp>
      <p:sp>
        <p:nvSpPr>
          <p:cNvPr id="40" name="TextBox 39"/>
          <p:cNvSpPr txBox="1">
            <a:spLocks noChangeArrowheads="1"/>
          </p:cNvSpPr>
          <p:nvPr/>
        </p:nvSpPr>
        <p:spPr bwMode="auto">
          <a:xfrm>
            <a:off x="1295400" y="3817938"/>
            <a:ext cx="1752600" cy="306387"/>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Local Area Network</a:t>
            </a:r>
          </a:p>
        </p:txBody>
      </p:sp>
      <p:pic>
        <p:nvPicPr>
          <p:cNvPr id="15380" name="Picture 15" descr="C:\Users\lg47\Desktop\wired.gif"/>
          <p:cNvPicPr>
            <a:picLocks noChangeAspect="1" noChangeArrowheads="1"/>
          </p:cNvPicPr>
          <p:nvPr/>
        </p:nvPicPr>
        <p:blipFill>
          <a:blip r:embed="rId3" cstate="print"/>
          <a:srcRect/>
          <a:stretch>
            <a:fillRect/>
          </a:stretch>
        </p:blipFill>
        <p:spPr bwMode="auto">
          <a:xfrm>
            <a:off x="611188" y="1731963"/>
            <a:ext cx="2436812" cy="1827212"/>
          </a:xfrm>
          <a:prstGeom prst="rect">
            <a:avLst/>
          </a:prstGeom>
          <a:noFill/>
          <a:ln w="9525">
            <a:noFill/>
            <a:miter lim="800000"/>
            <a:headEnd/>
            <a:tailEnd/>
          </a:ln>
        </p:spPr>
      </p:pic>
      <p:pic>
        <p:nvPicPr>
          <p:cNvPr id="10256" name="Picture 16" descr="C:\Users\lg47\Desktop\wan2.gif"/>
          <p:cNvPicPr>
            <a:picLocks noChangeAspect="1" noChangeArrowheads="1"/>
          </p:cNvPicPr>
          <p:nvPr/>
        </p:nvPicPr>
        <p:blipFill>
          <a:blip r:embed="rId4" cstate="print"/>
          <a:srcRect/>
          <a:stretch>
            <a:fillRect/>
          </a:stretch>
        </p:blipFill>
        <p:spPr bwMode="auto">
          <a:xfrm>
            <a:off x="3324225" y="1720850"/>
            <a:ext cx="2543175" cy="1900238"/>
          </a:xfrm>
          <a:prstGeom prst="rect">
            <a:avLst/>
          </a:prstGeom>
          <a:noFill/>
          <a:ln w="9525">
            <a:noFill/>
            <a:miter lim="800000"/>
            <a:headEnd/>
            <a:tailEnd/>
          </a:ln>
        </p:spPr>
      </p:pic>
      <p:pic>
        <p:nvPicPr>
          <p:cNvPr id="10257" name="Picture 17" descr="C:\Users\lg47\Desktop\man1.jpg"/>
          <p:cNvPicPr>
            <a:picLocks noChangeAspect="1" noChangeArrowheads="1"/>
          </p:cNvPicPr>
          <p:nvPr/>
        </p:nvPicPr>
        <p:blipFill>
          <a:blip r:embed="rId5" cstate="print"/>
          <a:srcRect/>
          <a:stretch>
            <a:fillRect/>
          </a:stretch>
        </p:blipFill>
        <p:spPr bwMode="auto">
          <a:xfrm>
            <a:off x="6097588" y="1731963"/>
            <a:ext cx="2513012" cy="1916112"/>
          </a:xfrm>
          <a:prstGeom prst="rect">
            <a:avLst/>
          </a:prstGeom>
          <a:noFill/>
          <a:ln w="9525">
            <a:noFill/>
            <a:miter lim="800000"/>
            <a:headEnd/>
            <a:tailEnd/>
          </a:ln>
        </p:spPr>
      </p:pic>
      <p:pic>
        <p:nvPicPr>
          <p:cNvPr id="10258" name="Picture 18" descr="C:\Users\lg47\Desktop\fpdservicos-lan.gif"/>
          <p:cNvPicPr>
            <a:picLocks noChangeAspect="1" noChangeArrowheads="1"/>
          </p:cNvPicPr>
          <p:nvPr/>
        </p:nvPicPr>
        <p:blipFill>
          <a:blip r:embed="rId6" cstate="print"/>
          <a:srcRect/>
          <a:stretch>
            <a:fillRect/>
          </a:stretch>
        </p:blipFill>
        <p:spPr bwMode="auto">
          <a:xfrm>
            <a:off x="598488" y="4257675"/>
            <a:ext cx="2528887" cy="1762125"/>
          </a:xfrm>
          <a:prstGeom prst="rect">
            <a:avLst/>
          </a:prstGeom>
          <a:noFill/>
          <a:ln w="9525">
            <a:noFill/>
            <a:miter lim="800000"/>
            <a:headEnd/>
            <a:tailEnd/>
          </a:ln>
        </p:spPr>
      </p:pic>
      <p:pic>
        <p:nvPicPr>
          <p:cNvPr id="10259" name="Picture 19" descr="C:\Users\lg47\Desktop\FreebandPN.gif"/>
          <p:cNvPicPr>
            <a:picLocks noChangeAspect="1" noChangeArrowheads="1"/>
          </p:cNvPicPr>
          <p:nvPr/>
        </p:nvPicPr>
        <p:blipFill>
          <a:blip r:embed="rId7" cstate="print"/>
          <a:srcRect/>
          <a:stretch>
            <a:fillRect/>
          </a:stretch>
        </p:blipFill>
        <p:spPr bwMode="auto">
          <a:xfrm>
            <a:off x="3665538" y="4275138"/>
            <a:ext cx="1889125" cy="1828800"/>
          </a:xfrm>
          <a:prstGeom prst="rect">
            <a:avLst/>
          </a:prstGeom>
          <a:noFill/>
          <a:ln w="9525">
            <a:noFill/>
            <a:miter lim="800000"/>
            <a:headEnd/>
            <a:tailEnd/>
          </a:ln>
        </p:spPr>
      </p:pic>
      <p:pic>
        <p:nvPicPr>
          <p:cNvPr id="2" name="Picture 20" descr="C:\Users\lg47\Desktop\wearable-sensors-09-17-2010.jpg"/>
          <p:cNvPicPr>
            <a:picLocks noChangeAspect="1" noChangeArrowheads="1"/>
          </p:cNvPicPr>
          <p:nvPr/>
        </p:nvPicPr>
        <p:blipFill rotWithShape="1">
          <a:blip r:embed="rId8" cstate="print">
            <a:extLst/>
          </a:blip>
          <a:srcRect t="17365"/>
          <a:stretch/>
        </p:blipFill>
        <p:spPr bwMode="auto">
          <a:xfrm>
            <a:off x="6477000" y="4192334"/>
            <a:ext cx="1714500" cy="2132266"/>
          </a:xfrm>
          <a:prstGeom prst="rect">
            <a:avLst/>
          </a:prstGeom>
          <a:ln>
            <a:noFill/>
          </a:ln>
          <a:effectLst>
            <a:softEdge rad="112500"/>
          </a:effectLs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5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6" grpId="0"/>
      <p:bldP spid="36" grpId="0"/>
      <p:bldP spid="37" grpId="0"/>
      <p:bldP spid="38" grpId="0"/>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kumimoji="1" lang="en-GB" smtClean="0"/>
              <a:t>Two Level Hub Topology</a:t>
            </a:r>
            <a:endParaRPr kumimoji="1" lang="en-US" smtClean="0"/>
          </a:p>
        </p:txBody>
      </p:sp>
      <p:pic>
        <p:nvPicPr>
          <p:cNvPr id="46083" name="Picture 6" descr="Two-level Star                                                 002828D9  Mnementh                      BEAE7A2F:"/>
          <p:cNvPicPr>
            <a:picLocks noChangeAspect="1" noChangeArrowheads="1"/>
          </p:cNvPicPr>
          <p:nvPr/>
        </p:nvPicPr>
        <p:blipFill>
          <a:blip r:embed="rId3" cstate="print"/>
          <a:srcRect l="7159" t="9265" r="7159" b="13898"/>
          <a:stretch>
            <a:fillRect/>
          </a:stretch>
        </p:blipFill>
        <p:spPr bwMode="auto">
          <a:xfrm>
            <a:off x="1185863" y="1371600"/>
            <a:ext cx="6891337" cy="4776787"/>
          </a:xfrm>
          <a:prstGeom prst="rect">
            <a:avLst/>
          </a:prstGeom>
          <a:noFill/>
          <a:ln w="9525">
            <a:noFill/>
            <a:miter lim="800000"/>
            <a:headEnd/>
            <a:tailEnd/>
          </a:ln>
        </p:spPr>
      </p:pic>
      <p:sp>
        <p:nvSpPr>
          <p:cNvPr id="4" name="Rounded Rectangle 3"/>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5" name="Rounded Rectangle 4"/>
          <p:cNvSpPr/>
          <p:nvPr/>
        </p:nvSpPr>
        <p:spPr>
          <a:xfrm>
            <a:off x="1784499" y="6411433"/>
            <a:ext cx="1295400" cy="381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HUB</a:t>
            </a:r>
            <a:endParaRPr lang="en-US" dirty="0"/>
          </a:p>
        </p:txBody>
      </p:sp>
      <p:sp>
        <p:nvSpPr>
          <p:cNvPr id="6" name="Rounded Rectangle 5"/>
          <p:cNvSpPr/>
          <p:nvPr/>
        </p:nvSpPr>
        <p:spPr>
          <a:xfrm>
            <a:off x="31560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BRIDGE</a:t>
            </a:r>
            <a:endParaRPr lang="en-US" dirty="0"/>
          </a:p>
        </p:txBody>
      </p:sp>
      <p:sp>
        <p:nvSpPr>
          <p:cNvPr id="7" name="Rounded Rectangle 6"/>
          <p:cNvSpPr/>
          <p:nvPr/>
        </p:nvSpPr>
        <p:spPr>
          <a:xfrm>
            <a:off x="45276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SWITCH</a:t>
            </a:r>
            <a:endParaRPr lang="en-US" dirty="0"/>
          </a:p>
        </p:txBody>
      </p:sp>
      <p:sp>
        <p:nvSpPr>
          <p:cNvPr id="8" name="Rounded Rectangle 7"/>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9" name="Rounded Rectangle 8"/>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1" name="Picture 7" descr="C:\Users\lg47\Desktop\imagesCA66DBQP.jpg"/>
          <p:cNvPicPr>
            <a:picLocks noChangeAspect="1" noChangeArrowheads="1"/>
          </p:cNvPicPr>
          <p:nvPr/>
        </p:nvPicPr>
        <p:blipFill>
          <a:blip r:embed="rId3" cstate="print"/>
          <a:srcRect/>
          <a:stretch>
            <a:fillRect/>
          </a:stretch>
        </p:blipFill>
        <p:spPr bwMode="auto">
          <a:xfrm>
            <a:off x="6057900" y="2860675"/>
            <a:ext cx="2628900" cy="1025525"/>
          </a:xfrm>
          <a:prstGeom prst="rect">
            <a:avLst/>
          </a:prstGeom>
          <a:noFill/>
          <a:ln w="9525">
            <a:noFill/>
            <a:miter lim="800000"/>
            <a:headEnd/>
            <a:tailEnd/>
          </a:ln>
        </p:spPr>
      </p:pic>
      <p:sp>
        <p:nvSpPr>
          <p:cNvPr id="47106" name="Rectangle 4"/>
          <p:cNvSpPr>
            <a:spLocks noGrp="1" noChangeArrowheads="1"/>
          </p:cNvSpPr>
          <p:nvPr>
            <p:ph type="title"/>
          </p:nvPr>
        </p:nvSpPr>
        <p:spPr/>
        <p:txBody>
          <a:bodyPr/>
          <a:lstStyle/>
          <a:p>
            <a:r>
              <a:rPr kumimoji="1" lang="en-GB" smtClean="0"/>
              <a:t>Internetworking: Bridge</a:t>
            </a:r>
            <a:endParaRPr kumimoji="1" lang="en-US" smtClean="0"/>
          </a:p>
        </p:txBody>
      </p:sp>
      <p:sp>
        <p:nvSpPr>
          <p:cNvPr id="5" name="Rectangle 5"/>
          <p:cNvSpPr txBox="1">
            <a:spLocks noChangeArrowheads="1"/>
          </p:cNvSpPr>
          <p:nvPr/>
        </p:nvSpPr>
        <p:spPr bwMode="auto">
          <a:xfrm>
            <a:off x="457200" y="1295400"/>
            <a:ext cx="4495800" cy="4572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pitchFamily="18" charset="2"/>
              <a:buNone/>
              <a:defRPr/>
            </a:pPr>
            <a:r>
              <a:rPr kumimoji="1" lang="en-GB" sz="2000" dirty="0" smtClean="0">
                <a:latin typeface="Times New Roman" pitchFamily="18" charset="0"/>
                <a:cs typeface="Times New Roman" pitchFamily="18" charset="0"/>
              </a:rPr>
              <a:t>A </a:t>
            </a:r>
            <a:r>
              <a:rPr kumimoji="1" lang="en-GB" sz="2000" b="1" dirty="0" smtClean="0">
                <a:latin typeface="Times New Roman" pitchFamily="18" charset="0"/>
                <a:cs typeface="Times New Roman" pitchFamily="18" charset="0"/>
              </a:rPr>
              <a:t>bridge </a:t>
            </a:r>
            <a:r>
              <a:rPr kumimoji="1" lang="en-GB" sz="2000" dirty="0" smtClean="0">
                <a:latin typeface="Times New Roman" pitchFamily="18" charset="0"/>
                <a:cs typeface="Times New Roman" pitchFamily="18" charset="0"/>
              </a:rPr>
              <a:t>interconnects two similar LANs</a:t>
            </a:r>
            <a:endParaRPr kumimoji="1" lang="en-GB" sz="2000" dirty="0">
              <a:latin typeface="Times New Roman" pitchFamily="18" charset="0"/>
              <a:cs typeface="Times New Roman" pitchFamily="18" charset="0"/>
            </a:endParaRPr>
          </a:p>
        </p:txBody>
      </p:sp>
      <p:sp>
        <p:nvSpPr>
          <p:cNvPr id="47108" name="Rectangle 5"/>
          <p:cNvSpPr txBox="1">
            <a:spLocks noChangeArrowheads="1"/>
          </p:cNvSpPr>
          <p:nvPr/>
        </p:nvSpPr>
        <p:spPr bwMode="auto">
          <a:xfrm>
            <a:off x="457200" y="2057400"/>
            <a:ext cx="8229600" cy="16764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Arial" charset="0"/>
              <a:buChar char="•"/>
            </a:pPr>
            <a:r>
              <a:rPr kumimoji="1" lang="en-GB" dirty="0">
                <a:latin typeface="+mj-lt"/>
                <a:cs typeface="Times New Roman" pitchFamily="18" charset="0"/>
              </a:rPr>
              <a:t>Used where extending with repeaters is not enough</a:t>
            </a:r>
          </a:p>
          <a:p>
            <a:pPr marL="273050" indent="-273050" eaLnBrk="0" hangingPunct="0">
              <a:spcBef>
                <a:spcPts val="600"/>
              </a:spcBef>
              <a:buClr>
                <a:schemeClr val="accent1"/>
              </a:buClr>
              <a:buSzPct val="76000"/>
              <a:buFont typeface="Arial" charset="0"/>
              <a:buChar char="•"/>
            </a:pPr>
            <a:r>
              <a:rPr kumimoji="1" lang="en-GB" dirty="0">
                <a:latin typeface="+mj-lt"/>
                <a:cs typeface="Times New Roman" pitchFamily="18" charset="0"/>
              </a:rPr>
              <a:t>Does not modify the format or content of frames</a:t>
            </a:r>
          </a:p>
          <a:p>
            <a:pPr marL="273050" indent="-273050" eaLnBrk="0" hangingPunct="0">
              <a:spcBef>
                <a:spcPts val="600"/>
              </a:spcBef>
              <a:buClr>
                <a:schemeClr val="accent1"/>
              </a:buClr>
              <a:buSzPct val="76000"/>
              <a:buFont typeface="Arial" charset="0"/>
              <a:buChar char="•"/>
            </a:pPr>
            <a:r>
              <a:rPr kumimoji="1" lang="en-GB" dirty="0">
                <a:latin typeface="+mj-lt"/>
                <a:cs typeface="Times New Roman" pitchFamily="18" charset="0"/>
              </a:rPr>
              <a:t>Operates in the data link layer</a:t>
            </a:r>
          </a:p>
        </p:txBody>
      </p:sp>
      <p:sp>
        <p:nvSpPr>
          <p:cNvPr id="50" name="Rectangle 5"/>
          <p:cNvSpPr txBox="1">
            <a:spLocks noChangeArrowheads="1"/>
          </p:cNvSpPr>
          <p:nvPr/>
        </p:nvSpPr>
        <p:spPr bwMode="auto">
          <a:xfrm>
            <a:off x="533400" y="4267200"/>
            <a:ext cx="3810000" cy="4572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pitchFamily="18" charset="2"/>
              <a:buNone/>
              <a:defRPr/>
            </a:pPr>
            <a:r>
              <a:rPr kumimoji="1" lang="en-GB" sz="2000" b="1" i="1" dirty="0" smtClean="0">
                <a:latin typeface="Times New Roman" pitchFamily="18" charset="0"/>
                <a:cs typeface="Times New Roman" pitchFamily="18" charset="0"/>
              </a:rPr>
              <a:t>Switches</a:t>
            </a:r>
            <a:r>
              <a:rPr kumimoji="1" lang="en-GB" sz="2000" i="1" dirty="0" smtClean="0">
                <a:latin typeface="Times New Roman" pitchFamily="18" charset="0"/>
                <a:cs typeface="Times New Roman" pitchFamily="18" charset="0"/>
              </a:rPr>
              <a:t> are multi-port bridges</a:t>
            </a:r>
            <a:endParaRPr kumimoji="1" lang="en-GB" sz="2000" i="1" dirty="0">
              <a:latin typeface="Times New Roman" pitchFamily="18" charset="0"/>
              <a:cs typeface="Times New Roman" pitchFamily="18" charset="0"/>
            </a:endParaRPr>
          </a:p>
        </p:txBody>
      </p:sp>
      <p:pic>
        <p:nvPicPr>
          <p:cNvPr id="45062" name="Picture 6" descr="C:\Users\lg47\Desktop\lan-switches.jpg"/>
          <p:cNvPicPr>
            <a:picLocks noChangeAspect="1" noChangeArrowheads="1"/>
          </p:cNvPicPr>
          <p:nvPr/>
        </p:nvPicPr>
        <p:blipFill>
          <a:blip r:embed="rId4" cstate="print"/>
          <a:srcRect t="38481" b="37624"/>
          <a:stretch>
            <a:fillRect/>
          </a:stretch>
        </p:blipFill>
        <p:spPr bwMode="auto">
          <a:xfrm>
            <a:off x="152400" y="5181600"/>
            <a:ext cx="4570413" cy="873125"/>
          </a:xfrm>
          <a:prstGeom prst="rect">
            <a:avLst/>
          </a:prstGeom>
          <a:noFill/>
          <a:ln w="9525">
            <a:noFill/>
            <a:miter lim="800000"/>
            <a:headEnd/>
            <a:tailEnd/>
          </a:ln>
        </p:spPr>
      </p:pic>
      <p:sp>
        <p:nvSpPr>
          <p:cNvPr id="8" name="Rounded Rectangle 7"/>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9" name="Rounded Rectangle 8"/>
          <p:cNvSpPr/>
          <p:nvPr/>
        </p:nvSpPr>
        <p:spPr>
          <a:xfrm>
            <a:off x="17844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HUB</a:t>
            </a:r>
            <a:endParaRPr lang="en-US" dirty="0"/>
          </a:p>
        </p:txBody>
      </p:sp>
      <p:sp>
        <p:nvSpPr>
          <p:cNvPr id="10" name="Rounded Rectangle 9"/>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11" name="Rounded Rectangle 10"/>
          <p:cNvSpPr/>
          <p:nvPr/>
        </p:nvSpPr>
        <p:spPr>
          <a:xfrm>
            <a:off x="4527699" y="6411433"/>
            <a:ext cx="12954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SWITCH</a:t>
            </a:r>
            <a:endParaRPr lang="en-US" dirty="0"/>
          </a:p>
        </p:txBody>
      </p:sp>
      <p:sp>
        <p:nvSpPr>
          <p:cNvPr id="12" name="Rounded Rectangle 11"/>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13" name="Rounded Rectangle 12"/>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
        <p:nvSpPr>
          <p:cNvPr id="14" name="TextBox 13"/>
          <p:cNvSpPr txBox="1"/>
          <p:nvPr/>
        </p:nvSpPr>
        <p:spPr>
          <a:xfrm>
            <a:off x="5029201" y="5144869"/>
            <a:ext cx="3962400" cy="646331"/>
          </a:xfrm>
          <a:prstGeom prst="rect">
            <a:avLst/>
          </a:prstGeom>
          <a:noFill/>
        </p:spPr>
        <p:txBody>
          <a:bodyPr wrap="square" rtlCol="0">
            <a:spAutoFit/>
          </a:bodyPr>
          <a:lstStyle/>
          <a:p>
            <a:r>
              <a:rPr lang="en-US" dirty="0" smtClean="0">
                <a:latin typeface="+mj-lt"/>
              </a:rPr>
              <a:t>A 10/100 Mbps hub will allocate 10/100 Mbps to each of its ports</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kumimoji="1" lang="en-GB" dirty="0" smtClean="0"/>
              <a:t>Bridge Vs. Switch</a:t>
            </a:r>
            <a:endParaRPr kumimoji="1" lang="en-US" dirty="0" smtClean="0"/>
          </a:p>
        </p:txBody>
      </p:sp>
      <p:sp>
        <p:nvSpPr>
          <p:cNvPr id="48131" name="Rectangle 3"/>
          <p:cNvSpPr>
            <a:spLocks noGrp="1" noChangeArrowheads="1"/>
          </p:cNvSpPr>
          <p:nvPr>
            <p:ph type="body" idx="1"/>
          </p:nvPr>
        </p:nvSpPr>
        <p:spPr>
          <a:xfrm>
            <a:off x="228600" y="1447800"/>
            <a:ext cx="8229600" cy="3048000"/>
          </a:xfrm>
        </p:spPr>
        <p:txBody>
          <a:bodyPr/>
          <a:lstStyle/>
          <a:p>
            <a:pPr lvl="1">
              <a:lnSpc>
                <a:spcPct val="90000"/>
              </a:lnSpc>
            </a:pPr>
            <a:r>
              <a:rPr kumimoji="1" lang="en-US" sz="2000" dirty="0" smtClean="0">
                <a:latin typeface="+mj-lt"/>
              </a:rPr>
              <a:t>bridges handle frames in software, while switches in hardware</a:t>
            </a:r>
          </a:p>
          <a:p>
            <a:pPr lvl="1">
              <a:lnSpc>
                <a:spcPct val="90000"/>
              </a:lnSpc>
            </a:pPr>
            <a:endParaRPr kumimoji="1" lang="en-US" sz="2000" dirty="0" smtClean="0">
              <a:latin typeface="+mj-lt"/>
            </a:endParaRPr>
          </a:p>
          <a:p>
            <a:pPr lvl="1">
              <a:lnSpc>
                <a:spcPct val="90000"/>
              </a:lnSpc>
            </a:pPr>
            <a:r>
              <a:rPr kumimoji="1" lang="en-GB" sz="2000" dirty="0" smtClean="0">
                <a:latin typeface="+mj-lt"/>
              </a:rPr>
              <a:t>bridges handle</a:t>
            </a:r>
            <a:r>
              <a:rPr kumimoji="1" lang="en-US" sz="2000" dirty="0" smtClean="0">
                <a:latin typeface="+mj-lt"/>
              </a:rPr>
              <a:t> one frame at a time, while switches multiple</a:t>
            </a:r>
          </a:p>
          <a:p>
            <a:pPr lvl="1">
              <a:lnSpc>
                <a:spcPct val="90000"/>
              </a:lnSpc>
            </a:pPr>
            <a:endParaRPr kumimoji="1" lang="en-US" sz="2000" dirty="0" smtClean="0">
              <a:latin typeface="+mj-lt"/>
            </a:endParaRPr>
          </a:p>
          <a:p>
            <a:pPr lvl="1">
              <a:lnSpc>
                <a:spcPct val="90000"/>
              </a:lnSpc>
            </a:pPr>
            <a:r>
              <a:rPr kumimoji="1" lang="en-GB" sz="2000" dirty="0" smtClean="0">
                <a:latin typeface="+mj-lt"/>
              </a:rPr>
              <a:t>bridges</a:t>
            </a:r>
            <a:r>
              <a:rPr kumimoji="1" lang="en-US" sz="2000" dirty="0" smtClean="0">
                <a:latin typeface="+mj-lt"/>
              </a:rPr>
              <a:t> use store-and-forward operation, while switches can have cut-through</a:t>
            </a:r>
            <a:r>
              <a:rPr kumimoji="1" lang="en-GB" sz="2000" dirty="0" smtClean="0">
                <a:latin typeface="+mj-lt"/>
              </a:rPr>
              <a:t> </a:t>
            </a:r>
            <a:r>
              <a:rPr kumimoji="1" lang="en-US" sz="2000" dirty="0" smtClean="0">
                <a:latin typeface="+mj-lt"/>
              </a:rPr>
              <a:t>operation </a:t>
            </a:r>
            <a:r>
              <a:rPr kumimoji="1" lang="en-US" sz="1800" dirty="0" smtClean="0">
                <a:latin typeface="+mj-lt"/>
              </a:rPr>
              <a:t>(can start forwarding a frame before the whole of the frame has been received)</a:t>
            </a:r>
          </a:p>
        </p:txBody>
      </p:sp>
      <p:sp>
        <p:nvSpPr>
          <p:cNvPr id="4" name="Rounded Rectangle 3"/>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5" name="Rounded Rectangle 4"/>
          <p:cNvSpPr/>
          <p:nvPr/>
        </p:nvSpPr>
        <p:spPr>
          <a:xfrm>
            <a:off x="17844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HUB</a:t>
            </a:r>
            <a:endParaRPr lang="en-US" dirty="0"/>
          </a:p>
        </p:txBody>
      </p:sp>
      <p:sp>
        <p:nvSpPr>
          <p:cNvPr id="6" name="Rounded Rectangle 5"/>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7" name="Rounded Rectangle 6"/>
          <p:cNvSpPr/>
          <p:nvPr/>
        </p:nvSpPr>
        <p:spPr>
          <a:xfrm>
            <a:off x="4527699" y="6411433"/>
            <a:ext cx="12954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SWITCH</a:t>
            </a:r>
            <a:endParaRPr lang="en-US" dirty="0"/>
          </a:p>
        </p:txBody>
      </p:sp>
      <p:sp>
        <p:nvSpPr>
          <p:cNvPr id="8" name="Rounded Rectangle 7"/>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9" name="Rounded Rectangle 8"/>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Line 5"/>
          <p:cNvSpPr>
            <a:spLocks noChangeShapeType="1"/>
          </p:cNvSpPr>
          <p:nvPr/>
        </p:nvSpPr>
        <p:spPr bwMode="auto">
          <a:xfrm>
            <a:off x="827088" y="2824163"/>
            <a:ext cx="3673475" cy="0"/>
          </a:xfrm>
          <a:prstGeom prst="line">
            <a:avLst/>
          </a:prstGeom>
          <a:noFill/>
          <a:ln w="38100">
            <a:solidFill>
              <a:schemeClr val="tx1"/>
            </a:solidFill>
            <a:round/>
            <a:headEnd/>
            <a:tailEnd/>
          </a:ln>
        </p:spPr>
        <p:txBody>
          <a:bodyPr/>
          <a:lstStyle/>
          <a:p>
            <a:endParaRPr lang="en-US"/>
          </a:p>
        </p:txBody>
      </p:sp>
      <p:sp>
        <p:nvSpPr>
          <p:cNvPr id="49156" name="Line 6"/>
          <p:cNvSpPr>
            <a:spLocks noChangeShapeType="1"/>
          </p:cNvSpPr>
          <p:nvPr/>
        </p:nvSpPr>
        <p:spPr bwMode="auto">
          <a:xfrm>
            <a:off x="5148263" y="447675"/>
            <a:ext cx="3744912" cy="0"/>
          </a:xfrm>
          <a:prstGeom prst="line">
            <a:avLst/>
          </a:prstGeom>
          <a:noFill/>
          <a:ln w="38100">
            <a:solidFill>
              <a:schemeClr val="tx1"/>
            </a:solidFill>
            <a:round/>
            <a:headEnd/>
            <a:tailEnd/>
          </a:ln>
        </p:spPr>
        <p:txBody>
          <a:bodyPr/>
          <a:lstStyle/>
          <a:p>
            <a:endParaRPr lang="en-US"/>
          </a:p>
        </p:txBody>
      </p:sp>
      <p:sp>
        <p:nvSpPr>
          <p:cNvPr id="49157" name="Line 7"/>
          <p:cNvSpPr>
            <a:spLocks noChangeShapeType="1"/>
          </p:cNvSpPr>
          <p:nvPr/>
        </p:nvSpPr>
        <p:spPr bwMode="auto">
          <a:xfrm>
            <a:off x="3851275" y="2105025"/>
            <a:ext cx="0" cy="719138"/>
          </a:xfrm>
          <a:prstGeom prst="line">
            <a:avLst/>
          </a:prstGeom>
          <a:noFill/>
          <a:ln w="9525">
            <a:solidFill>
              <a:schemeClr val="tx1"/>
            </a:solidFill>
            <a:round/>
            <a:headEnd/>
            <a:tailEnd/>
          </a:ln>
        </p:spPr>
        <p:txBody>
          <a:bodyPr/>
          <a:lstStyle/>
          <a:p>
            <a:endParaRPr lang="en-US"/>
          </a:p>
        </p:txBody>
      </p:sp>
      <p:sp>
        <p:nvSpPr>
          <p:cNvPr id="49158" name="Line 8"/>
          <p:cNvSpPr>
            <a:spLocks noChangeShapeType="1"/>
          </p:cNvSpPr>
          <p:nvPr/>
        </p:nvSpPr>
        <p:spPr bwMode="auto">
          <a:xfrm>
            <a:off x="5435600" y="447675"/>
            <a:ext cx="0" cy="1008063"/>
          </a:xfrm>
          <a:prstGeom prst="line">
            <a:avLst/>
          </a:prstGeom>
          <a:noFill/>
          <a:ln w="9525">
            <a:solidFill>
              <a:schemeClr val="tx1"/>
            </a:solidFill>
            <a:round/>
            <a:headEnd/>
            <a:tailEnd/>
          </a:ln>
        </p:spPr>
        <p:txBody>
          <a:bodyPr/>
          <a:lstStyle/>
          <a:p>
            <a:endParaRPr lang="en-US"/>
          </a:p>
        </p:txBody>
      </p:sp>
      <p:sp>
        <p:nvSpPr>
          <p:cNvPr id="49159" name="computr2"/>
          <p:cNvSpPr>
            <a:spLocks noEditPoints="1" noChangeArrowheads="1"/>
          </p:cNvSpPr>
          <p:nvPr/>
        </p:nvSpPr>
        <p:spPr bwMode="auto">
          <a:xfrm>
            <a:off x="1331913" y="3113088"/>
            <a:ext cx="762000" cy="760412"/>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9160" name="computr2"/>
          <p:cNvSpPr>
            <a:spLocks noEditPoints="1" noChangeArrowheads="1"/>
          </p:cNvSpPr>
          <p:nvPr/>
        </p:nvSpPr>
        <p:spPr bwMode="auto">
          <a:xfrm>
            <a:off x="7956550" y="736600"/>
            <a:ext cx="762000" cy="760413"/>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9161" name="Line 12"/>
          <p:cNvSpPr>
            <a:spLocks noChangeShapeType="1"/>
          </p:cNvSpPr>
          <p:nvPr/>
        </p:nvSpPr>
        <p:spPr bwMode="auto">
          <a:xfrm flipV="1">
            <a:off x="1690688" y="2824163"/>
            <a:ext cx="0" cy="288925"/>
          </a:xfrm>
          <a:prstGeom prst="line">
            <a:avLst/>
          </a:prstGeom>
          <a:noFill/>
          <a:ln w="9525">
            <a:solidFill>
              <a:schemeClr val="tx1"/>
            </a:solidFill>
            <a:round/>
            <a:headEnd/>
            <a:tailEnd/>
          </a:ln>
        </p:spPr>
        <p:txBody>
          <a:bodyPr/>
          <a:lstStyle/>
          <a:p>
            <a:endParaRPr lang="en-US"/>
          </a:p>
        </p:txBody>
      </p:sp>
      <p:sp>
        <p:nvSpPr>
          <p:cNvPr id="49162" name="Line 13"/>
          <p:cNvSpPr>
            <a:spLocks noChangeShapeType="1"/>
          </p:cNvSpPr>
          <p:nvPr/>
        </p:nvSpPr>
        <p:spPr bwMode="auto">
          <a:xfrm flipV="1">
            <a:off x="8388350" y="447675"/>
            <a:ext cx="0" cy="288925"/>
          </a:xfrm>
          <a:prstGeom prst="line">
            <a:avLst/>
          </a:prstGeom>
          <a:noFill/>
          <a:ln w="9525">
            <a:solidFill>
              <a:schemeClr val="tx1"/>
            </a:solidFill>
            <a:round/>
            <a:headEnd/>
            <a:tailEnd/>
          </a:ln>
        </p:spPr>
        <p:txBody>
          <a:bodyPr/>
          <a:lstStyle/>
          <a:p>
            <a:endParaRPr lang="en-US"/>
          </a:p>
        </p:txBody>
      </p:sp>
      <p:sp>
        <p:nvSpPr>
          <p:cNvPr id="47118" name="Line 14"/>
          <p:cNvSpPr>
            <a:spLocks noChangeShapeType="1"/>
          </p:cNvSpPr>
          <p:nvPr/>
        </p:nvSpPr>
        <p:spPr bwMode="auto">
          <a:xfrm flipV="1">
            <a:off x="1835150" y="2897188"/>
            <a:ext cx="0" cy="215900"/>
          </a:xfrm>
          <a:prstGeom prst="line">
            <a:avLst/>
          </a:prstGeom>
          <a:noFill/>
          <a:ln w="28575">
            <a:solidFill>
              <a:srgbClr val="FF3300"/>
            </a:solidFill>
            <a:round/>
            <a:headEnd/>
            <a:tailEnd type="triangle" w="med" len="med"/>
          </a:ln>
        </p:spPr>
        <p:txBody>
          <a:bodyPr/>
          <a:lstStyle/>
          <a:p>
            <a:endParaRPr lang="en-US"/>
          </a:p>
        </p:txBody>
      </p:sp>
      <p:sp>
        <p:nvSpPr>
          <p:cNvPr id="47119" name="Line 15"/>
          <p:cNvSpPr>
            <a:spLocks noChangeShapeType="1"/>
          </p:cNvSpPr>
          <p:nvPr/>
        </p:nvSpPr>
        <p:spPr bwMode="auto">
          <a:xfrm>
            <a:off x="1908175" y="2968625"/>
            <a:ext cx="2447925" cy="0"/>
          </a:xfrm>
          <a:prstGeom prst="line">
            <a:avLst/>
          </a:prstGeom>
          <a:noFill/>
          <a:ln w="28575">
            <a:solidFill>
              <a:srgbClr val="FF3300"/>
            </a:solidFill>
            <a:round/>
            <a:headEnd/>
            <a:tailEnd type="triangle" w="med" len="med"/>
          </a:ln>
        </p:spPr>
        <p:txBody>
          <a:bodyPr/>
          <a:lstStyle/>
          <a:p>
            <a:endParaRPr lang="en-US"/>
          </a:p>
        </p:txBody>
      </p:sp>
      <p:sp>
        <p:nvSpPr>
          <p:cNvPr id="47120" name="Line 16"/>
          <p:cNvSpPr>
            <a:spLocks noChangeShapeType="1"/>
          </p:cNvSpPr>
          <p:nvPr/>
        </p:nvSpPr>
        <p:spPr bwMode="auto">
          <a:xfrm flipV="1">
            <a:off x="3995738" y="2105025"/>
            <a:ext cx="0" cy="647700"/>
          </a:xfrm>
          <a:prstGeom prst="line">
            <a:avLst/>
          </a:prstGeom>
          <a:noFill/>
          <a:ln w="28575">
            <a:solidFill>
              <a:srgbClr val="FF3300"/>
            </a:solidFill>
            <a:round/>
            <a:headEnd/>
            <a:tailEnd type="triangle" w="med" len="med"/>
          </a:ln>
        </p:spPr>
        <p:txBody>
          <a:bodyPr/>
          <a:lstStyle/>
          <a:p>
            <a:endParaRPr lang="en-US"/>
          </a:p>
        </p:txBody>
      </p:sp>
      <p:sp>
        <p:nvSpPr>
          <p:cNvPr id="47121" name="Line 17"/>
          <p:cNvSpPr>
            <a:spLocks noChangeShapeType="1"/>
          </p:cNvSpPr>
          <p:nvPr/>
        </p:nvSpPr>
        <p:spPr bwMode="auto">
          <a:xfrm flipH="1">
            <a:off x="611188" y="2968625"/>
            <a:ext cx="936625" cy="0"/>
          </a:xfrm>
          <a:prstGeom prst="line">
            <a:avLst/>
          </a:prstGeom>
          <a:noFill/>
          <a:ln w="28575">
            <a:solidFill>
              <a:srgbClr val="FF3300"/>
            </a:solidFill>
            <a:round/>
            <a:headEnd/>
            <a:tailEnd type="triangle" w="med" len="med"/>
          </a:ln>
        </p:spPr>
        <p:txBody>
          <a:bodyPr/>
          <a:lstStyle/>
          <a:p>
            <a:endParaRPr lang="en-US"/>
          </a:p>
        </p:txBody>
      </p:sp>
      <p:sp>
        <p:nvSpPr>
          <p:cNvPr id="47122" name="Line 18"/>
          <p:cNvSpPr>
            <a:spLocks noChangeShapeType="1"/>
          </p:cNvSpPr>
          <p:nvPr/>
        </p:nvSpPr>
        <p:spPr bwMode="auto">
          <a:xfrm flipV="1">
            <a:off x="5292725" y="520700"/>
            <a:ext cx="0" cy="863600"/>
          </a:xfrm>
          <a:prstGeom prst="line">
            <a:avLst/>
          </a:prstGeom>
          <a:noFill/>
          <a:ln w="28575">
            <a:solidFill>
              <a:srgbClr val="FF3300"/>
            </a:solidFill>
            <a:round/>
            <a:headEnd/>
            <a:tailEnd type="triangle" w="med" len="med"/>
          </a:ln>
        </p:spPr>
        <p:txBody>
          <a:bodyPr/>
          <a:lstStyle/>
          <a:p>
            <a:endParaRPr lang="en-US"/>
          </a:p>
        </p:txBody>
      </p:sp>
      <p:sp>
        <p:nvSpPr>
          <p:cNvPr id="47123" name="Line 19"/>
          <p:cNvSpPr>
            <a:spLocks noChangeShapeType="1"/>
          </p:cNvSpPr>
          <p:nvPr/>
        </p:nvSpPr>
        <p:spPr bwMode="auto">
          <a:xfrm>
            <a:off x="5219700" y="304800"/>
            <a:ext cx="3600450" cy="0"/>
          </a:xfrm>
          <a:prstGeom prst="line">
            <a:avLst/>
          </a:prstGeom>
          <a:noFill/>
          <a:ln w="28575">
            <a:solidFill>
              <a:srgbClr val="FF3300"/>
            </a:solidFill>
            <a:round/>
            <a:headEnd/>
            <a:tailEnd type="triangle" w="med" len="med"/>
          </a:ln>
        </p:spPr>
        <p:txBody>
          <a:bodyPr/>
          <a:lstStyle/>
          <a:p>
            <a:endParaRPr lang="en-US"/>
          </a:p>
        </p:txBody>
      </p:sp>
      <p:sp>
        <p:nvSpPr>
          <p:cNvPr id="47124" name="Line 20"/>
          <p:cNvSpPr>
            <a:spLocks noChangeShapeType="1"/>
          </p:cNvSpPr>
          <p:nvPr/>
        </p:nvSpPr>
        <p:spPr bwMode="auto">
          <a:xfrm>
            <a:off x="8172450" y="447675"/>
            <a:ext cx="0" cy="288925"/>
          </a:xfrm>
          <a:prstGeom prst="line">
            <a:avLst/>
          </a:prstGeom>
          <a:noFill/>
          <a:ln w="28575">
            <a:solidFill>
              <a:srgbClr val="FF3300"/>
            </a:solidFill>
            <a:round/>
            <a:headEnd/>
            <a:tailEnd type="triangle" w="med" len="med"/>
          </a:ln>
        </p:spPr>
        <p:txBody>
          <a:bodyPr/>
          <a:lstStyle/>
          <a:p>
            <a:endParaRPr lang="en-US"/>
          </a:p>
        </p:txBody>
      </p:sp>
      <p:sp>
        <p:nvSpPr>
          <p:cNvPr id="47125" name="computr2"/>
          <p:cNvSpPr>
            <a:spLocks noEditPoints="1" noChangeArrowheads="1"/>
          </p:cNvSpPr>
          <p:nvPr/>
        </p:nvSpPr>
        <p:spPr bwMode="auto">
          <a:xfrm>
            <a:off x="2987675" y="5051425"/>
            <a:ext cx="762000" cy="760413"/>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7126" name="computr2"/>
          <p:cNvSpPr>
            <a:spLocks noEditPoints="1" noChangeArrowheads="1"/>
          </p:cNvSpPr>
          <p:nvPr/>
        </p:nvSpPr>
        <p:spPr bwMode="auto">
          <a:xfrm>
            <a:off x="7451725" y="2819400"/>
            <a:ext cx="762000" cy="760413"/>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7128" name="computr2"/>
          <p:cNvSpPr>
            <a:spLocks noEditPoints="1" noChangeArrowheads="1"/>
          </p:cNvSpPr>
          <p:nvPr/>
        </p:nvSpPr>
        <p:spPr bwMode="auto">
          <a:xfrm>
            <a:off x="7380288" y="3971925"/>
            <a:ext cx="762000" cy="760413"/>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7129" name="computr2"/>
          <p:cNvSpPr>
            <a:spLocks noEditPoints="1" noChangeArrowheads="1"/>
          </p:cNvSpPr>
          <p:nvPr/>
        </p:nvSpPr>
        <p:spPr bwMode="auto">
          <a:xfrm>
            <a:off x="7451725" y="5124450"/>
            <a:ext cx="762000" cy="760413"/>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7130" name="computr2"/>
          <p:cNvSpPr>
            <a:spLocks noEditPoints="1" noChangeArrowheads="1"/>
          </p:cNvSpPr>
          <p:nvPr/>
        </p:nvSpPr>
        <p:spPr bwMode="auto">
          <a:xfrm>
            <a:off x="2987675" y="3611563"/>
            <a:ext cx="762000" cy="760412"/>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47131" name="Line 27"/>
          <p:cNvSpPr>
            <a:spLocks noChangeShapeType="1"/>
          </p:cNvSpPr>
          <p:nvPr/>
        </p:nvSpPr>
        <p:spPr bwMode="auto">
          <a:xfrm>
            <a:off x="3635375" y="3898900"/>
            <a:ext cx="1584325" cy="0"/>
          </a:xfrm>
          <a:prstGeom prst="line">
            <a:avLst/>
          </a:prstGeom>
          <a:noFill/>
          <a:ln w="9525">
            <a:solidFill>
              <a:schemeClr val="tx1"/>
            </a:solidFill>
            <a:round/>
            <a:headEnd/>
            <a:tailEnd/>
          </a:ln>
        </p:spPr>
        <p:txBody>
          <a:bodyPr/>
          <a:lstStyle/>
          <a:p>
            <a:endParaRPr lang="en-US"/>
          </a:p>
        </p:txBody>
      </p:sp>
      <p:sp>
        <p:nvSpPr>
          <p:cNvPr id="47132" name="Line 28"/>
          <p:cNvSpPr>
            <a:spLocks noChangeShapeType="1"/>
          </p:cNvSpPr>
          <p:nvPr/>
        </p:nvSpPr>
        <p:spPr bwMode="auto">
          <a:xfrm>
            <a:off x="3563938" y="5340350"/>
            <a:ext cx="1655762" cy="0"/>
          </a:xfrm>
          <a:prstGeom prst="line">
            <a:avLst/>
          </a:prstGeom>
          <a:noFill/>
          <a:ln w="9525">
            <a:solidFill>
              <a:schemeClr val="tx1"/>
            </a:solidFill>
            <a:round/>
            <a:headEnd/>
            <a:tailEnd/>
          </a:ln>
        </p:spPr>
        <p:txBody>
          <a:bodyPr/>
          <a:lstStyle/>
          <a:p>
            <a:endParaRPr lang="en-US"/>
          </a:p>
        </p:txBody>
      </p:sp>
      <p:sp>
        <p:nvSpPr>
          <p:cNvPr id="47133" name="Line 29"/>
          <p:cNvSpPr>
            <a:spLocks noChangeShapeType="1"/>
          </p:cNvSpPr>
          <p:nvPr/>
        </p:nvSpPr>
        <p:spPr bwMode="auto">
          <a:xfrm flipH="1">
            <a:off x="5940425" y="3035300"/>
            <a:ext cx="1655763" cy="720725"/>
          </a:xfrm>
          <a:prstGeom prst="line">
            <a:avLst/>
          </a:prstGeom>
          <a:noFill/>
          <a:ln w="9525">
            <a:solidFill>
              <a:schemeClr val="tx1"/>
            </a:solidFill>
            <a:round/>
            <a:headEnd/>
            <a:tailEnd/>
          </a:ln>
        </p:spPr>
        <p:txBody>
          <a:bodyPr/>
          <a:lstStyle/>
          <a:p>
            <a:endParaRPr lang="en-US"/>
          </a:p>
        </p:txBody>
      </p:sp>
      <p:sp>
        <p:nvSpPr>
          <p:cNvPr id="47134" name="Line 30"/>
          <p:cNvSpPr>
            <a:spLocks noChangeShapeType="1"/>
          </p:cNvSpPr>
          <p:nvPr/>
        </p:nvSpPr>
        <p:spPr bwMode="auto">
          <a:xfrm flipH="1">
            <a:off x="5940425" y="4187825"/>
            <a:ext cx="1584325" cy="0"/>
          </a:xfrm>
          <a:prstGeom prst="line">
            <a:avLst/>
          </a:prstGeom>
          <a:noFill/>
          <a:ln w="9525">
            <a:solidFill>
              <a:schemeClr val="tx1"/>
            </a:solidFill>
            <a:round/>
            <a:headEnd/>
            <a:tailEnd/>
          </a:ln>
        </p:spPr>
        <p:txBody>
          <a:bodyPr/>
          <a:lstStyle/>
          <a:p>
            <a:endParaRPr lang="en-US"/>
          </a:p>
        </p:txBody>
      </p:sp>
      <p:sp>
        <p:nvSpPr>
          <p:cNvPr id="47135" name="Line 31"/>
          <p:cNvSpPr>
            <a:spLocks noChangeShapeType="1"/>
          </p:cNvSpPr>
          <p:nvPr/>
        </p:nvSpPr>
        <p:spPr bwMode="auto">
          <a:xfrm flipH="1">
            <a:off x="5940425" y="5340350"/>
            <a:ext cx="1655763" cy="0"/>
          </a:xfrm>
          <a:prstGeom prst="line">
            <a:avLst/>
          </a:prstGeom>
          <a:noFill/>
          <a:ln w="9525">
            <a:solidFill>
              <a:schemeClr val="tx1"/>
            </a:solidFill>
            <a:round/>
            <a:headEnd/>
            <a:tailEnd/>
          </a:ln>
        </p:spPr>
        <p:txBody>
          <a:bodyPr/>
          <a:lstStyle/>
          <a:p>
            <a:endParaRPr lang="en-US"/>
          </a:p>
        </p:txBody>
      </p:sp>
      <p:sp>
        <p:nvSpPr>
          <p:cNvPr id="47136" name="Line 32"/>
          <p:cNvSpPr>
            <a:spLocks noChangeShapeType="1"/>
          </p:cNvSpPr>
          <p:nvPr/>
        </p:nvSpPr>
        <p:spPr bwMode="auto">
          <a:xfrm>
            <a:off x="3635375" y="3756025"/>
            <a:ext cx="1512888" cy="0"/>
          </a:xfrm>
          <a:prstGeom prst="line">
            <a:avLst/>
          </a:prstGeom>
          <a:noFill/>
          <a:ln w="28575">
            <a:solidFill>
              <a:srgbClr val="FF3300"/>
            </a:solidFill>
            <a:round/>
            <a:headEnd/>
            <a:tailEnd type="triangle" w="med" len="med"/>
          </a:ln>
        </p:spPr>
        <p:txBody>
          <a:bodyPr/>
          <a:lstStyle/>
          <a:p>
            <a:endParaRPr lang="en-US"/>
          </a:p>
        </p:txBody>
      </p:sp>
      <p:sp>
        <p:nvSpPr>
          <p:cNvPr id="47137" name="Line 33"/>
          <p:cNvSpPr>
            <a:spLocks noChangeShapeType="1"/>
          </p:cNvSpPr>
          <p:nvPr/>
        </p:nvSpPr>
        <p:spPr bwMode="auto">
          <a:xfrm flipV="1">
            <a:off x="6011863" y="2890838"/>
            <a:ext cx="1512887" cy="649287"/>
          </a:xfrm>
          <a:prstGeom prst="line">
            <a:avLst/>
          </a:prstGeom>
          <a:noFill/>
          <a:ln w="28575">
            <a:solidFill>
              <a:srgbClr val="FF3300"/>
            </a:solidFill>
            <a:round/>
            <a:headEnd/>
            <a:tailEnd type="triangle" w="med" len="med"/>
          </a:ln>
        </p:spPr>
        <p:txBody>
          <a:bodyPr/>
          <a:lstStyle/>
          <a:p>
            <a:endParaRPr lang="en-US"/>
          </a:p>
        </p:txBody>
      </p:sp>
      <p:sp>
        <p:nvSpPr>
          <p:cNvPr id="47138" name="Line 34"/>
          <p:cNvSpPr>
            <a:spLocks noChangeShapeType="1"/>
          </p:cNvSpPr>
          <p:nvPr/>
        </p:nvSpPr>
        <p:spPr bwMode="auto">
          <a:xfrm flipH="1">
            <a:off x="6011863" y="5195888"/>
            <a:ext cx="1512887" cy="0"/>
          </a:xfrm>
          <a:prstGeom prst="line">
            <a:avLst/>
          </a:prstGeom>
          <a:noFill/>
          <a:ln w="28575">
            <a:solidFill>
              <a:srgbClr val="FF3300"/>
            </a:solidFill>
            <a:round/>
            <a:headEnd/>
            <a:tailEnd type="triangle" w="med" len="med"/>
          </a:ln>
        </p:spPr>
        <p:txBody>
          <a:bodyPr/>
          <a:lstStyle/>
          <a:p>
            <a:endParaRPr lang="en-US"/>
          </a:p>
        </p:txBody>
      </p:sp>
      <p:sp>
        <p:nvSpPr>
          <p:cNvPr id="47139" name="Line 35"/>
          <p:cNvSpPr>
            <a:spLocks noChangeShapeType="1"/>
          </p:cNvSpPr>
          <p:nvPr/>
        </p:nvSpPr>
        <p:spPr bwMode="auto">
          <a:xfrm flipH="1">
            <a:off x="3563938" y="5195888"/>
            <a:ext cx="1584325" cy="0"/>
          </a:xfrm>
          <a:prstGeom prst="line">
            <a:avLst/>
          </a:prstGeom>
          <a:noFill/>
          <a:ln w="28575">
            <a:solidFill>
              <a:srgbClr val="FF3300"/>
            </a:solidFill>
            <a:round/>
            <a:headEnd/>
            <a:tailEnd type="triangle" w="med" len="med"/>
          </a:ln>
        </p:spPr>
        <p:txBody>
          <a:bodyPr/>
          <a:lstStyle/>
          <a:p>
            <a:endParaRPr lang="en-US"/>
          </a:p>
        </p:txBody>
      </p:sp>
      <p:sp>
        <p:nvSpPr>
          <p:cNvPr id="33" name="Rounded Rectangle 32"/>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34" name="Rounded Rectangle 33"/>
          <p:cNvSpPr/>
          <p:nvPr/>
        </p:nvSpPr>
        <p:spPr>
          <a:xfrm>
            <a:off x="17844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HUB</a:t>
            </a:r>
            <a:endParaRPr lang="en-US" dirty="0"/>
          </a:p>
        </p:txBody>
      </p:sp>
      <p:sp>
        <p:nvSpPr>
          <p:cNvPr id="35" name="Rounded Rectangle 34"/>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36" name="Rounded Rectangle 35"/>
          <p:cNvSpPr/>
          <p:nvPr/>
        </p:nvSpPr>
        <p:spPr>
          <a:xfrm>
            <a:off x="4527699" y="6411433"/>
            <a:ext cx="12954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SWITCH</a:t>
            </a:r>
            <a:endParaRPr lang="en-US" dirty="0"/>
          </a:p>
        </p:txBody>
      </p:sp>
      <p:sp>
        <p:nvSpPr>
          <p:cNvPr id="37" name="Rounded Rectangle 36"/>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38" name="Rounded Rectangle 37"/>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
        <p:nvSpPr>
          <p:cNvPr id="39" name="Rounded Rectangle 38"/>
          <p:cNvSpPr/>
          <p:nvPr/>
        </p:nvSpPr>
        <p:spPr>
          <a:xfrm>
            <a:off x="3505200" y="1463675"/>
            <a:ext cx="2133600" cy="533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400" dirty="0" smtClean="0"/>
              <a:t>BRIDGE</a:t>
            </a:r>
            <a:endParaRPr lang="en-US" sz="2400" dirty="0"/>
          </a:p>
        </p:txBody>
      </p:sp>
      <p:sp>
        <p:nvSpPr>
          <p:cNvPr id="40" name="Rounded Rectangle 39"/>
          <p:cNvSpPr/>
          <p:nvPr/>
        </p:nvSpPr>
        <p:spPr>
          <a:xfrm>
            <a:off x="5323367" y="3358042"/>
            <a:ext cx="467833" cy="25146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SWITCH</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8"/>
                                        </p:tgtEl>
                                        <p:attrNameLst>
                                          <p:attrName>style.visibility</p:attrName>
                                        </p:attrNameLst>
                                      </p:cBhvr>
                                      <p:to>
                                        <p:strVal val="visible"/>
                                      </p:to>
                                    </p:set>
                                    <p:animEffect transition="in" filter="dissolve">
                                      <p:cBhvr>
                                        <p:cTn id="7" dur="500"/>
                                        <p:tgtEl>
                                          <p:spTgt spid="4711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119"/>
                                        </p:tgtEl>
                                        <p:attrNameLst>
                                          <p:attrName>style.visibility</p:attrName>
                                        </p:attrNameLst>
                                      </p:cBhvr>
                                      <p:to>
                                        <p:strVal val="visible"/>
                                      </p:to>
                                    </p:set>
                                    <p:animEffect transition="in" filter="wipe(down)">
                                      <p:cBhvr>
                                        <p:cTn id="11" dur="500"/>
                                        <p:tgtEl>
                                          <p:spTgt spid="47119"/>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7121"/>
                                        </p:tgtEl>
                                        <p:attrNameLst>
                                          <p:attrName>style.visibility</p:attrName>
                                        </p:attrNameLst>
                                      </p:cBhvr>
                                      <p:to>
                                        <p:strVal val="visible"/>
                                      </p:to>
                                    </p:set>
                                    <p:animEffect transition="in" filter="wipe(down)">
                                      <p:cBhvr>
                                        <p:cTn id="14" dur="500"/>
                                        <p:tgtEl>
                                          <p:spTgt spid="47121"/>
                                        </p:tgtEl>
                                      </p:cBhvr>
                                    </p:animEffect>
                                  </p:childTnLst>
                                </p:cTn>
                              </p:par>
                            </p:childTnLst>
                          </p:cTn>
                        </p:par>
                        <p:par>
                          <p:cTn id="15" fill="hold" nodeType="afterGroup">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7120"/>
                                        </p:tgtEl>
                                        <p:attrNameLst>
                                          <p:attrName>style.visibility</p:attrName>
                                        </p:attrNameLst>
                                      </p:cBhvr>
                                      <p:to>
                                        <p:strVal val="visible"/>
                                      </p:to>
                                    </p:set>
                                    <p:animEffect transition="in" filter="wipe(down)">
                                      <p:cBhvr>
                                        <p:cTn id="18" dur="500"/>
                                        <p:tgtEl>
                                          <p:spTgt spid="471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7122"/>
                                        </p:tgtEl>
                                        <p:attrNameLst>
                                          <p:attrName>style.visibility</p:attrName>
                                        </p:attrNameLst>
                                      </p:cBhvr>
                                      <p:to>
                                        <p:strVal val="visible"/>
                                      </p:to>
                                    </p:set>
                                    <p:animEffect transition="in" filter="wipe(down)">
                                      <p:cBhvr>
                                        <p:cTn id="23" dur="500"/>
                                        <p:tgtEl>
                                          <p:spTgt spid="47122"/>
                                        </p:tgtEl>
                                      </p:cBhvr>
                                    </p:animEffect>
                                  </p:childTnLst>
                                </p:cTn>
                              </p:par>
                            </p:childTnLst>
                          </p:cTn>
                        </p:par>
                        <p:par>
                          <p:cTn id="24" fill="hold" nodeType="afterGroup">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47123"/>
                                        </p:tgtEl>
                                        <p:attrNameLst>
                                          <p:attrName>style.visibility</p:attrName>
                                        </p:attrNameLst>
                                      </p:cBhvr>
                                      <p:to>
                                        <p:strVal val="visible"/>
                                      </p:to>
                                    </p:set>
                                    <p:animEffect transition="in" filter="wipe(down)">
                                      <p:cBhvr>
                                        <p:cTn id="27" dur="500"/>
                                        <p:tgtEl>
                                          <p:spTgt spid="47123"/>
                                        </p:tgtEl>
                                      </p:cBhvr>
                                    </p:animEffect>
                                  </p:childTnLst>
                                </p:cTn>
                              </p:par>
                            </p:childTnLst>
                          </p:cTn>
                        </p:par>
                        <p:par>
                          <p:cTn id="28" fill="hold" nodeType="afterGroup">
                            <p:stCondLst>
                              <p:cond delay="1000"/>
                            </p:stCondLst>
                            <p:childTnLst>
                              <p:par>
                                <p:cTn id="29" presetID="18" presetClass="entr" presetSubtype="12" fill="hold" grpId="0" nodeType="afterEffect">
                                  <p:stCondLst>
                                    <p:cond delay="0"/>
                                  </p:stCondLst>
                                  <p:childTnLst>
                                    <p:set>
                                      <p:cBhvr>
                                        <p:cTn id="30" dur="1" fill="hold">
                                          <p:stCondLst>
                                            <p:cond delay="0"/>
                                          </p:stCondLst>
                                        </p:cTn>
                                        <p:tgtEl>
                                          <p:spTgt spid="47124"/>
                                        </p:tgtEl>
                                        <p:attrNameLst>
                                          <p:attrName>style.visibility</p:attrName>
                                        </p:attrNameLst>
                                      </p:cBhvr>
                                      <p:to>
                                        <p:strVal val="visible"/>
                                      </p:to>
                                    </p:set>
                                    <p:animEffect transition="in" filter="strips(downLeft)">
                                      <p:cBhvr>
                                        <p:cTn id="31" dur="500"/>
                                        <p:tgtEl>
                                          <p:spTgt spid="471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7136"/>
                                        </p:tgtEl>
                                        <p:attrNameLst>
                                          <p:attrName>style.visibility</p:attrName>
                                        </p:attrNameLst>
                                      </p:cBhvr>
                                      <p:to>
                                        <p:strVal val="visible"/>
                                      </p:to>
                                    </p:set>
                                    <p:animEffect transition="in" filter="wipe(down)">
                                      <p:cBhvr>
                                        <p:cTn id="36" dur="500"/>
                                        <p:tgtEl>
                                          <p:spTgt spid="47136"/>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47137"/>
                                        </p:tgtEl>
                                        <p:attrNameLst>
                                          <p:attrName>style.visibility</p:attrName>
                                        </p:attrNameLst>
                                      </p:cBhvr>
                                      <p:to>
                                        <p:strVal val="visible"/>
                                      </p:to>
                                    </p:set>
                                    <p:animEffect transition="in" filter="wipe(down)">
                                      <p:cBhvr>
                                        <p:cTn id="40" dur="500"/>
                                        <p:tgtEl>
                                          <p:spTgt spid="47137"/>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47138"/>
                                        </p:tgtEl>
                                        <p:attrNameLst>
                                          <p:attrName>style.visibility</p:attrName>
                                        </p:attrNameLst>
                                      </p:cBhvr>
                                      <p:to>
                                        <p:strVal val="visible"/>
                                      </p:to>
                                    </p:set>
                                    <p:animEffect transition="in" filter="strips(downLeft)">
                                      <p:cBhvr>
                                        <p:cTn id="43" dur="500"/>
                                        <p:tgtEl>
                                          <p:spTgt spid="47138"/>
                                        </p:tgtEl>
                                      </p:cBhvr>
                                    </p:animEffect>
                                  </p:childTnLst>
                                </p:cTn>
                              </p:par>
                            </p:childTnLst>
                          </p:cTn>
                        </p:par>
                        <p:par>
                          <p:cTn id="44" fill="hold" nodeType="afterGroup">
                            <p:stCondLst>
                              <p:cond delay="1000"/>
                            </p:stCondLst>
                            <p:childTnLst>
                              <p:par>
                                <p:cTn id="45" presetID="18" presetClass="entr" presetSubtype="12" fill="hold" grpId="0" nodeType="afterEffect">
                                  <p:stCondLst>
                                    <p:cond delay="0"/>
                                  </p:stCondLst>
                                  <p:childTnLst>
                                    <p:set>
                                      <p:cBhvr>
                                        <p:cTn id="46" dur="1" fill="hold">
                                          <p:stCondLst>
                                            <p:cond delay="0"/>
                                          </p:stCondLst>
                                        </p:cTn>
                                        <p:tgtEl>
                                          <p:spTgt spid="47139"/>
                                        </p:tgtEl>
                                        <p:attrNameLst>
                                          <p:attrName>style.visibility</p:attrName>
                                        </p:attrNameLst>
                                      </p:cBhvr>
                                      <p:to>
                                        <p:strVal val="visible"/>
                                      </p:to>
                                    </p:set>
                                    <p:animEffect transition="in" filter="strips(downLeft)">
                                      <p:cBhvr>
                                        <p:cTn id="47" dur="500"/>
                                        <p:tgtEl>
                                          <p:spTgt spid="47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8" grpId="0" animBg="1"/>
      <p:bldP spid="47119" grpId="0" animBg="1"/>
      <p:bldP spid="47120" grpId="0" animBg="1"/>
      <p:bldP spid="47121" grpId="0" animBg="1"/>
      <p:bldP spid="47122" grpId="0" animBg="1"/>
      <p:bldP spid="47123" grpId="0" animBg="1"/>
      <p:bldP spid="47124" grpId="0" animBg="1"/>
      <p:bldP spid="47136" grpId="0" animBg="1"/>
      <p:bldP spid="47137" grpId="0" animBg="1"/>
      <p:bldP spid="47138" grpId="0" animBg="1"/>
      <p:bldP spid="471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1200" cap="none" spc="0" normalizeH="0" baseline="0" noProof="0" dirty="0" smtClean="0">
                <a:ln>
                  <a:noFill/>
                </a:ln>
                <a:solidFill>
                  <a:schemeClr val="tx2"/>
                </a:solidFill>
                <a:effectLst/>
                <a:uLnTx/>
                <a:uFillTx/>
                <a:latin typeface="+mj-lt"/>
                <a:ea typeface="+mj-ea"/>
                <a:cs typeface="+mj-cs"/>
              </a:rPr>
              <a:t>Routing</a:t>
            </a:r>
          </a:p>
        </p:txBody>
      </p:sp>
      <p:pic>
        <p:nvPicPr>
          <p:cNvPr id="50179" name="Picture 7" descr="&#10;Bridge Config                                                  002828D9  Mnementh                      BEAE7A2F:"/>
          <p:cNvPicPr>
            <a:picLocks noChangeAspect="1" noChangeArrowheads="1"/>
          </p:cNvPicPr>
          <p:nvPr/>
        </p:nvPicPr>
        <p:blipFill>
          <a:blip r:embed="rId3" cstate="print"/>
          <a:srcRect l="4633" t="3580" r="4633" b="14319"/>
          <a:stretch>
            <a:fillRect/>
          </a:stretch>
        </p:blipFill>
        <p:spPr bwMode="auto">
          <a:xfrm>
            <a:off x="3733800" y="152400"/>
            <a:ext cx="5286375" cy="6191250"/>
          </a:xfrm>
          <a:prstGeom prst="rect">
            <a:avLst/>
          </a:prstGeom>
          <a:noFill/>
          <a:ln w="9525">
            <a:noFill/>
            <a:miter lim="800000"/>
            <a:headEnd/>
            <a:tailEnd/>
          </a:ln>
        </p:spPr>
      </p:pic>
      <p:sp>
        <p:nvSpPr>
          <p:cNvPr id="4" name="Rounded Rectangle 3"/>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5" name="Rounded Rectangle 4"/>
          <p:cNvSpPr/>
          <p:nvPr/>
        </p:nvSpPr>
        <p:spPr>
          <a:xfrm>
            <a:off x="17844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HUB</a:t>
            </a:r>
            <a:endParaRPr lang="en-US" dirty="0"/>
          </a:p>
        </p:txBody>
      </p:sp>
      <p:sp>
        <p:nvSpPr>
          <p:cNvPr id="6" name="Rounded Rectangle 5"/>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7" name="Rounded Rectangle 6"/>
          <p:cNvSpPr/>
          <p:nvPr/>
        </p:nvSpPr>
        <p:spPr>
          <a:xfrm>
            <a:off x="45276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SWITCH</a:t>
            </a:r>
            <a:endParaRPr lang="en-US" dirty="0"/>
          </a:p>
        </p:txBody>
      </p:sp>
      <p:sp>
        <p:nvSpPr>
          <p:cNvPr id="8" name="Rounded Rectangle 7"/>
          <p:cNvSpPr/>
          <p:nvPr/>
        </p:nvSpPr>
        <p:spPr>
          <a:xfrm>
            <a:off x="58992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ROUTER</a:t>
            </a:r>
            <a:endParaRPr lang="en-US" dirty="0"/>
          </a:p>
        </p:txBody>
      </p:sp>
      <p:sp>
        <p:nvSpPr>
          <p:cNvPr id="9" name="Rounded Rectangle 8"/>
          <p:cNvSpPr/>
          <p:nvPr/>
        </p:nvSpPr>
        <p:spPr>
          <a:xfrm>
            <a:off x="7270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GATEWAY</a:t>
            </a:r>
            <a:endParaRPr lang="en-US" dirty="0"/>
          </a:p>
        </p:txBody>
      </p:sp>
      <p:sp>
        <p:nvSpPr>
          <p:cNvPr id="11" name="TextBox 10"/>
          <p:cNvSpPr txBox="1"/>
          <p:nvPr/>
        </p:nvSpPr>
        <p:spPr>
          <a:xfrm>
            <a:off x="457200" y="1894582"/>
            <a:ext cx="2210521" cy="830997"/>
          </a:xfrm>
          <a:prstGeom prst="rect">
            <a:avLst/>
          </a:prstGeom>
          <a:noFill/>
        </p:spPr>
        <p:txBody>
          <a:bodyPr wrap="none" rtlCol="0">
            <a:spAutoFit/>
          </a:bodyPr>
          <a:lstStyle/>
          <a:p>
            <a:r>
              <a:rPr lang="en-GB" sz="4800" dirty="0" smtClean="0">
                <a:latin typeface="Lucida Calligraphy"/>
                <a:cs typeface="Lucida Calligraphy"/>
              </a:rPr>
              <a:t>Why?</a:t>
            </a:r>
            <a:endParaRPr lang="en-US" sz="4800" dirty="0">
              <a:latin typeface="Lucida Calligraphy"/>
              <a:cs typeface="Lucida Calligraphy"/>
            </a:endParaRPr>
          </a:p>
        </p:txBody>
      </p:sp>
      <p:sp>
        <p:nvSpPr>
          <p:cNvPr id="12" name="TextBox 11"/>
          <p:cNvSpPr txBox="1"/>
          <p:nvPr/>
        </p:nvSpPr>
        <p:spPr>
          <a:xfrm>
            <a:off x="228600" y="1295400"/>
            <a:ext cx="3124200" cy="400110"/>
          </a:xfrm>
          <a:prstGeom prst="rect">
            <a:avLst/>
          </a:prstGeom>
          <a:noFill/>
        </p:spPr>
        <p:txBody>
          <a:bodyPr wrap="square" rtlCol="0">
            <a:spAutoFit/>
          </a:bodyPr>
          <a:lstStyle/>
          <a:p>
            <a:r>
              <a:rPr lang="en-GB" sz="2000" dirty="0" smtClean="0">
                <a:latin typeface="+mj-lt"/>
              </a:rPr>
              <a:t>Alternative routes</a:t>
            </a:r>
            <a:endParaRPr lang="en-US" sz="2000" dirty="0">
              <a:latin typeface="+mj-lt"/>
            </a:endParaRPr>
          </a:p>
        </p:txBody>
      </p:sp>
      <p:sp>
        <p:nvSpPr>
          <p:cNvPr id="15" name="TextBox 14"/>
          <p:cNvSpPr txBox="1"/>
          <p:nvPr/>
        </p:nvSpPr>
        <p:spPr>
          <a:xfrm>
            <a:off x="228600" y="2873514"/>
            <a:ext cx="3124200" cy="707886"/>
          </a:xfrm>
          <a:prstGeom prst="rect">
            <a:avLst/>
          </a:prstGeom>
          <a:noFill/>
        </p:spPr>
        <p:txBody>
          <a:bodyPr wrap="square" rtlCol="0">
            <a:spAutoFit/>
          </a:bodyPr>
          <a:lstStyle/>
          <a:p>
            <a:r>
              <a:rPr lang="en-GB" sz="2000" dirty="0" smtClean="0">
                <a:latin typeface="+mj-lt"/>
              </a:rPr>
              <a:t>For </a:t>
            </a:r>
            <a:r>
              <a:rPr lang="en-GB" sz="2000" u="sng" dirty="0" smtClean="0">
                <a:latin typeface="+mj-lt"/>
              </a:rPr>
              <a:t>load balancing</a:t>
            </a:r>
            <a:r>
              <a:rPr lang="en-GB" sz="2000" dirty="0" smtClean="0">
                <a:latin typeface="+mj-lt"/>
              </a:rPr>
              <a:t> and </a:t>
            </a:r>
            <a:r>
              <a:rPr lang="en-GB" sz="2000" u="sng" dirty="0" smtClean="0">
                <a:latin typeface="+mj-lt"/>
              </a:rPr>
              <a:t>fault tolerance</a:t>
            </a:r>
            <a:endParaRPr lang="en-US" sz="2000" u="sng" dirty="0">
              <a:latin typeface="+mj-lt"/>
            </a:endParaRPr>
          </a:p>
        </p:txBody>
      </p:sp>
      <p:sp>
        <p:nvSpPr>
          <p:cNvPr id="16" name="TextBox 15"/>
          <p:cNvSpPr txBox="1"/>
          <p:nvPr/>
        </p:nvSpPr>
        <p:spPr>
          <a:xfrm>
            <a:off x="228600" y="4180582"/>
            <a:ext cx="3505200" cy="1077218"/>
          </a:xfrm>
          <a:prstGeom prst="rect">
            <a:avLst/>
          </a:prstGeom>
          <a:noFill/>
        </p:spPr>
        <p:txBody>
          <a:bodyPr wrap="square" rtlCol="0">
            <a:spAutoFit/>
          </a:bodyPr>
          <a:lstStyle/>
          <a:p>
            <a:r>
              <a:rPr lang="en-GB" sz="3200" dirty="0" smtClean="0">
                <a:latin typeface="Lucida Calligraphy"/>
                <a:cs typeface="Lucida Calligraphy"/>
              </a:rPr>
              <a:t>Based on what criteria?</a:t>
            </a:r>
            <a:endParaRPr lang="en-US" sz="3200" dirty="0">
              <a:latin typeface="Lucida Calligraphy"/>
              <a:cs typeface="Lucida Calligraphy"/>
            </a:endParaRPr>
          </a:p>
        </p:txBody>
      </p:sp>
      <p:sp>
        <p:nvSpPr>
          <p:cNvPr id="17" name="TextBox 16"/>
          <p:cNvSpPr txBox="1"/>
          <p:nvPr/>
        </p:nvSpPr>
        <p:spPr>
          <a:xfrm>
            <a:off x="381000" y="5311914"/>
            <a:ext cx="3124200" cy="707886"/>
          </a:xfrm>
          <a:prstGeom prst="rect">
            <a:avLst/>
          </a:prstGeom>
          <a:noFill/>
        </p:spPr>
        <p:txBody>
          <a:bodyPr wrap="square" rtlCol="0">
            <a:spAutoFit/>
          </a:bodyPr>
          <a:lstStyle/>
          <a:p>
            <a:r>
              <a:rPr lang="en-GB" sz="2000" dirty="0" smtClean="0">
                <a:latin typeface="+mj-lt"/>
              </a:rPr>
              <a:t>Min-hop, delay, bandwidth et.</a:t>
            </a:r>
            <a:endParaRPr lang="en-US" sz="2000" u="sng"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kumimoji="1" lang="en-US" dirty="0" smtClean="0"/>
              <a:t>Routing: Spanning Tree Algorithm</a:t>
            </a:r>
          </a:p>
        </p:txBody>
      </p:sp>
      <p:sp>
        <p:nvSpPr>
          <p:cNvPr id="54275" name="Rectangle 3"/>
          <p:cNvSpPr>
            <a:spLocks noGrp="1" noChangeArrowheads="1"/>
          </p:cNvSpPr>
          <p:nvPr>
            <p:ph type="body" idx="1"/>
          </p:nvPr>
        </p:nvSpPr>
        <p:spPr>
          <a:xfrm>
            <a:off x="457200" y="1219200"/>
            <a:ext cx="8229600" cy="3048000"/>
          </a:xfrm>
        </p:spPr>
        <p:txBody>
          <a:bodyPr/>
          <a:lstStyle/>
          <a:p>
            <a:pPr>
              <a:buNone/>
            </a:pPr>
            <a:r>
              <a:rPr kumimoji="1" lang="en-US" sz="2000" dirty="0" smtClean="0">
                <a:latin typeface="+mj-lt"/>
              </a:rPr>
              <a:t>For any connected graph there is a spanning tree maintaining connectivity with no closed loops</a:t>
            </a:r>
          </a:p>
          <a:p>
            <a:pPr>
              <a:buNone/>
            </a:pPr>
            <a:endParaRPr kumimoji="1" lang="en-US" sz="2000" dirty="0" smtClean="0">
              <a:latin typeface="+mj-lt"/>
            </a:endParaRPr>
          </a:p>
          <a:p>
            <a:pPr>
              <a:buNone/>
            </a:pPr>
            <a:r>
              <a:rPr kumimoji="1" lang="en-US" sz="2000" dirty="0" smtClean="0">
                <a:latin typeface="+mj-lt"/>
              </a:rPr>
              <a:t>IEEE 802.1 Spanning Tree Algorithm</a:t>
            </a:r>
          </a:p>
          <a:p>
            <a:pPr lvl="1"/>
            <a:r>
              <a:rPr kumimoji="1" lang="en-US" sz="1800" dirty="0" smtClean="0">
                <a:latin typeface="+mj-lt"/>
              </a:rPr>
              <a:t>Each bridge is assigned unique identifier</a:t>
            </a:r>
          </a:p>
          <a:p>
            <a:pPr lvl="1"/>
            <a:r>
              <a:rPr kumimoji="1" lang="en-US" sz="1800" dirty="0" smtClean="0">
                <a:latin typeface="+mj-lt"/>
              </a:rPr>
              <a:t>Exchanges info between bridges to find spanning tree</a:t>
            </a:r>
          </a:p>
          <a:p>
            <a:pPr lvl="1"/>
            <a:r>
              <a:rPr kumimoji="1" lang="en-US" sz="1800" dirty="0" smtClean="0">
                <a:latin typeface="+mj-lt"/>
              </a:rPr>
              <a:t>Is automatically updated whenever topology changes</a:t>
            </a:r>
          </a:p>
          <a:p>
            <a:endParaRPr kumimoji="1" lang="en-US" sz="2800" dirty="0" smtClean="0">
              <a:latin typeface="+mj-lt"/>
            </a:endParaRPr>
          </a:p>
        </p:txBody>
      </p:sp>
      <p:cxnSp>
        <p:nvCxnSpPr>
          <p:cNvPr id="16" name="Straight Connector 15"/>
          <p:cNvCxnSpPr>
            <a:stCxn id="0" idx="6"/>
            <a:endCxn id="0" idx="2"/>
          </p:cNvCxnSpPr>
          <p:nvPr/>
        </p:nvCxnSpPr>
        <p:spPr bwMode="auto">
          <a:xfrm>
            <a:off x="3048000" y="4376738"/>
            <a:ext cx="877888" cy="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26114" y="4256314"/>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21" name="Straight Connector 20"/>
          <p:cNvCxnSpPr>
            <a:stCxn id="0" idx="5"/>
            <a:endCxn id="0" idx="1"/>
          </p:cNvCxnSpPr>
          <p:nvPr/>
        </p:nvCxnSpPr>
        <p:spPr bwMode="auto">
          <a:xfrm>
            <a:off x="3013075" y="4460875"/>
            <a:ext cx="428625" cy="987425"/>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0" idx="5"/>
            <a:endCxn id="0" idx="1"/>
          </p:cNvCxnSpPr>
          <p:nvPr/>
        </p:nvCxnSpPr>
        <p:spPr bwMode="auto">
          <a:xfrm>
            <a:off x="3013075" y="4460875"/>
            <a:ext cx="984250" cy="52705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flipH="1">
            <a:off x="4684713" y="4460875"/>
            <a:ext cx="433387" cy="873125"/>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3611563" y="5618163"/>
            <a:ext cx="469900" cy="34925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flipH="1">
            <a:off x="4249738" y="5538788"/>
            <a:ext cx="349250" cy="428625"/>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6"/>
            <a:endCxn id="19" idx="6"/>
          </p:cNvCxnSpPr>
          <p:nvPr/>
        </p:nvCxnSpPr>
        <p:spPr>
          <a:xfrm flipV="1">
            <a:off x="4284663" y="4376738"/>
            <a:ext cx="1038225" cy="1676400"/>
          </a:xfrm>
          <a:prstGeom prst="curvedConnector3">
            <a:avLst>
              <a:gd name="adj1" fmla="val 231029"/>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0" idx="4"/>
            <a:endCxn id="0" idx="0"/>
          </p:cNvCxnSpPr>
          <p:nvPr/>
        </p:nvCxnSpPr>
        <p:spPr bwMode="auto">
          <a:xfrm flipH="1">
            <a:off x="2786063" y="4495800"/>
            <a:ext cx="142875" cy="1176338"/>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0" idx="2"/>
            <a:endCxn id="0" idx="6"/>
          </p:cNvCxnSpPr>
          <p:nvPr/>
        </p:nvCxnSpPr>
        <p:spPr bwMode="auto">
          <a:xfrm flipH="1">
            <a:off x="3505200" y="6053138"/>
            <a:ext cx="541338" cy="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0" idx="2"/>
            <a:endCxn id="0" idx="5"/>
          </p:cNvCxnSpPr>
          <p:nvPr/>
        </p:nvCxnSpPr>
        <p:spPr bwMode="auto">
          <a:xfrm flipH="1" flipV="1">
            <a:off x="2871788" y="5875338"/>
            <a:ext cx="393700" cy="17780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667000" y="5671456"/>
            <a:ext cx="239486" cy="239486"/>
          </a:xfrm>
          <a:prstGeom prst="ellipse">
            <a:avLst/>
          </a:prstGeom>
          <a:solidFill>
            <a:srgbClr val="B7E4FF"/>
          </a:solidFill>
          <a:ln>
            <a:solidFill>
              <a:srgbClr val="B7E4FF"/>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62" name="Straight Connector 61"/>
          <p:cNvCxnSpPr>
            <a:stCxn id="0" idx="2"/>
            <a:endCxn id="0" idx="6"/>
          </p:cNvCxnSpPr>
          <p:nvPr/>
        </p:nvCxnSpPr>
        <p:spPr bwMode="auto">
          <a:xfrm flipH="1">
            <a:off x="4165600" y="4376738"/>
            <a:ext cx="917575" cy="0"/>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83628" y="4256314"/>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17" name="Oval 16"/>
          <p:cNvSpPr/>
          <p:nvPr/>
        </p:nvSpPr>
        <p:spPr>
          <a:xfrm>
            <a:off x="2808514" y="4256314"/>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0" name="Oval 19"/>
          <p:cNvSpPr/>
          <p:nvPr/>
        </p:nvSpPr>
        <p:spPr>
          <a:xfrm>
            <a:off x="3407228" y="5413828"/>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5" name="Oval 24"/>
          <p:cNvSpPr/>
          <p:nvPr/>
        </p:nvSpPr>
        <p:spPr>
          <a:xfrm>
            <a:off x="4045857" y="5932713"/>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30" name="Oval 29"/>
          <p:cNvSpPr/>
          <p:nvPr/>
        </p:nvSpPr>
        <p:spPr>
          <a:xfrm>
            <a:off x="3265714" y="5932714"/>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69" name="Straight Connector 68"/>
          <p:cNvCxnSpPr>
            <a:stCxn id="0" idx="1"/>
            <a:endCxn id="0" idx="5"/>
          </p:cNvCxnSpPr>
          <p:nvPr/>
        </p:nvCxnSpPr>
        <p:spPr bwMode="auto">
          <a:xfrm flipH="1" flipV="1">
            <a:off x="4167188" y="5157788"/>
            <a:ext cx="433387" cy="211137"/>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3962400" y="4953000"/>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
        <p:nvSpPr>
          <p:cNvPr id="22" name="Oval 21"/>
          <p:cNvSpPr/>
          <p:nvPr/>
        </p:nvSpPr>
        <p:spPr>
          <a:xfrm>
            <a:off x="4564743" y="5333999"/>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35" name="Curved Connector 34"/>
          <p:cNvCxnSpPr>
            <a:stCxn id="19" idx="0"/>
            <a:endCxn id="17" idx="7"/>
          </p:cNvCxnSpPr>
          <p:nvPr/>
        </p:nvCxnSpPr>
        <p:spPr>
          <a:xfrm rot="16200000" flipH="1" flipV="1">
            <a:off x="4090614" y="3178628"/>
            <a:ext cx="35072" cy="2190443"/>
          </a:xfrm>
          <a:prstGeom prst="curvedConnector3">
            <a:avLst>
              <a:gd name="adj1" fmla="val -651802"/>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0" idx="3"/>
            <a:endCxn id="22" idx="7"/>
          </p:cNvCxnSpPr>
          <p:nvPr/>
        </p:nvCxnSpPr>
        <p:spPr bwMode="auto">
          <a:xfrm flipH="1">
            <a:off x="4769157" y="4928814"/>
            <a:ext cx="676115" cy="440257"/>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410200" y="4724400"/>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cxnSp>
        <p:nvCxnSpPr>
          <p:cNvPr id="47" name="Straight Connector 46"/>
          <p:cNvCxnSpPr>
            <a:stCxn id="48" idx="1"/>
            <a:endCxn id="22" idx="5"/>
          </p:cNvCxnSpPr>
          <p:nvPr/>
        </p:nvCxnSpPr>
        <p:spPr bwMode="auto">
          <a:xfrm flipH="1" flipV="1">
            <a:off x="4769157" y="5538413"/>
            <a:ext cx="295115" cy="135459"/>
          </a:xfrm>
          <a:prstGeom prst="line">
            <a:avLst/>
          </a:prstGeom>
          <a:ln w="76200">
            <a:solidFill>
              <a:srgbClr val="B7E4FF"/>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029200" y="5638800"/>
            <a:ext cx="239486" cy="239486"/>
          </a:xfrm>
          <a:prstGeom prst="ellipse">
            <a:avLst/>
          </a:prstGeom>
          <a:solidFill>
            <a:srgbClr val="B7E4FF"/>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31"/>
                                        </p:tgtEl>
                                        <p:attrNameLst>
                                          <p:attrName>stroke.color</p:attrName>
                                        </p:attrNameLst>
                                      </p:cBhvr>
                                      <p:to>
                                        <a:schemeClr val="tx2"/>
                                      </p:to>
                                    </p:animClr>
                                    <p:set>
                                      <p:cBhvr>
                                        <p:cTn id="7" dur="500" fill="hold"/>
                                        <p:tgtEl>
                                          <p:spTgt spid="31"/>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21"/>
                                        </p:tgtEl>
                                        <p:attrNameLst>
                                          <p:attrName>stroke.color</p:attrName>
                                        </p:attrNameLst>
                                      </p:cBhvr>
                                      <p:to>
                                        <a:schemeClr val="tx2"/>
                                      </p:to>
                                    </p:animClr>
                                    <p:set>
                                      <p:cBhvr>
                                        <p:cTn id="10" dur="500" fill="hold"/>
                                        <p:tgtEl>
                                          <p:spTgt spid="2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23"/>
                                        </p:tgtEl>
                                        <p:attrNameLst>
                                          <p:attrName>stroke.color</p:attrName>
                                        </p:attrNameLst>
                                      </p:cBhvr>
                                      <p:to>
                                        <a:schemeClr val="tx2"/>
                                      </p:to>
                                    </p:animClr>
                                    <p:set>
                                      <p:cBhvr>
                                        <p:cTn id="13" dur="500" fill="hold"/>
                                        <p:tgtEl>
                                          <p:spTgt spid="23"/>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16"/>
                                        </p:tgtEl>
                                        <p:attrNameLst>
                                          <p:attrName>stroke.color</p:attrName>
                                        </p:attrNameLst>
                                      </p:cBhvr>
                                      <p:to>
                                        <a:schemeClr val="tx2"/>
                                      </p:to>
                                    </p:animClr>
                                    <p:set>
                                      <p:cBhvr>
                                        <p:cTn id="16" dur="500" fill="hold"/>
                                        <p:tgtEl>
                                          <p:spTgt spid="16"/>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35"/>
                                        </p:tgtEl>
                                        <p:attrNameLst>
                                          <p:attrName>stroke.color</p:attrName>
                                        </p:attrNameLst>
                                      </p:cBhvr>
                                      <p:to>
                                        <a:schemeClr val="tx2"/>
                                      </p:to>
                                    </p:animClr>
                                    <p:set>
                                      <p:cBhvr>
                                        <p:cTn id="19" dur="500" fill="hold"/>
                                        <p:tgtEl>
                                          <p:spTgt spid="3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54"/>
                                        </p:tgtEl>
                                        <p:attrNameLst>
                                          <p:attrName>stroke.color</p:attrName>
                                        </p:attrNameLst>
                                      </p:cBhvr>
                                      <p:to>
                                        <a:schemeClr val="tx2"/>
                                      </p:to>
                                    </p:animClr>
                                    <p:set>
                                      <p:cBhvr>
                                        <p:cTn id="24" dur="500" fill="hold"/>
                                        <p:tgtEl>
                                          <p:spTgt spid="54"/>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26"/>
                                        </p:tgtEl>
                                        <p:attrNameLst>
                                          <p:attrName>stroke.color</p:attrName>
                                        </p:attrNameLst>
                                      </p:cBhvr>
                                      <p:to>
                                        <a:schemeClr val="tx2"/>
                                      </p:to>
                                    </p:animClr>
                                    <p:set>
                                      <p:cBhvr>
                                        <p:cTn id="27" dur="500" fill="hold"/>
                                        <p:tgtEl>
                                          <p:spTgt spid="26"/>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69"/>
                                        </p:tgtEl>
                                        <p:attrNameLst>
                                          <p:attrName>stroke.color</p:attrName>
                                        </p:attrNameLst>
                                      </p:cBhvr>
                                      <p:to>
                                        <a:schemeClr val="tx2"/>
                                      </p:to>
                                    </p:animClr>
                                    <p:set>
                                      <p:cBhvr>
                                        <p:cTn id="30" dur="500" fill="hold"/>
                                        <p:tgtEl>
                                          <p:spTgt spid="69"/>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500" fill="hold"/>
                                        <p:tgtEl>
                                          <p:spTgt spid="41"/>
                                        </p:tgtEl>
                                        <p:attrNameLst>
                                          <p:attrName>stroke.color</p:attrName>
                                        </p:attrNameLst>
                                      </p:cBhvr>
                                      <p:to>
                                        <a:schemeClr val="tx2"/>
                                      </p:to>
                                    </p:animClr>
                                    <p:set>
                                      <p:cBhvr>
                                        <p:cTn id="35" dur="500" fill="hold"/>
                                        <p:tgtEl>
                                          <p:spTgt spid="4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47"/>
                                        </p:tgtEl>
                                        <p:attrNameLst>
                                          <p:attrName>stroke.color</p:attrName>
                                        </p:attrNameLst>
                                      </p:cBhvr>
                                      <p:to>
                                        <a:schemeClr val="tx2"/>
                                      </p:to>
                                    </p:animClr>
                                    <p:set>
                                      <p:cBhvr>
                                        <p:cTn id="38" dur="500" fill="hold"/>
                                        <p:tgtEl>
                                          <p:spTgt spid="4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kumimoji="1" lang="en-US" smtClean="0"/>
              <a:t>MAC address</a:t>
            </a:r>
          </a:p>
        </p:txBody>
      </p:sp>
      <p:sp>
        <p:nvSpPr>
          <p:cNvPr id="55299" name="Rectangle 3"/>
          <p:cNvSpPr>
            <a:spLocks noGrp="1" noChangeArrowheads="1"/>
          </p:cNvSpPr>
          <p:nvPr>
            <p:ph type="body" idx="1"/>
          </p:nvPr>
        </p:nvSpPr>
        <p:spPr>
          <a:xfrm>
            <a:off x="457200" y="1371600"/>
            <a:ext cx="8229600" cy="4114800"/>
          </a:xfrm>
        </p:spPr>
        <p:txBody>
          <a:bodyPr/>
          <a:lstStyle/>
          <a:p>
            <a:pPr eaLnBrk="1" hangingPunct="1">
              <a:lnSpc>
                <a:spcPct val="90000"/>
              </a:lnSpc>
            </a:pPr>
            <a:r>
              <a:rPr lang="en-GB" sz="2400" dirty="0" smtClean="0">
                <a:latin typeface="+mj-lt"/>
              </a:rPr>
              <a:t>unique 48-bit address which is hardwired into each network card</a:t>
            </a:r>
          </a:p>
          <a:p>
            <a:pPr eaLnBrk="1" hangingPunct="1">
              <a:lnSpc>
                <a:spcPct val="90000"/>
              </a:lnSpc>
            </a:pPr>
            <a:endParaRPr lang="en-GB" sz="2400" dirty="0" smtClean="0">
              <a:latin typeface="+mj-lt"/>
            </a:endParaRPr>
          </a:p>
          <a:p>
            <a:pPr eaLnBrk="1" hangingPunct="1">
              <a:lnSpc>
                <a:spcPct val="90000"/>
              </a:lnSpc>
            </a:pPr>
            <a:endParaRPr lang="en-GB" sz="2400" dirty="0" smtClean="0">
              <a:latin typeface="+mj-lt"/>
            </a:endParaRPr>
          </a:p>
          <a:p>
            <a:pPr eaLnBrk="1" hangingPunct="1">
              <a:lnSpc>
                <a:spcPct val="90000"/>
              </a:lnSpc>
            </a:pPr>
            <a:r>
              <a:rPr lang="en-GB" sz="2400" dirty="0" smtClean="0">
                <a:latin typeface="+mj-lt"/>
              </a:rPr>
              <a:t>MAC address is linked to an IP address for use over the Internet</a:t>
            </a:r>
          </a:p>
          <a:p>
            <a:pPr eaLnBrk="1" hangingPunct="1">
              <a:lnSpc>
                <a:spcPct val="90000"/>
              </a:lnSpc>
            </a:pPr>
            <a:endParaRPr lang="en-GB" sz="2400" dirty="0" smtClean="0">
              <a:latin typeface="+mj-lt"/>
            </a:endParaRPr>
          </a:p>
          <a:p>
            <a:pPr eaLnBrk="1" hangingPunct="1">
              <a:lnSpc>
                <a:spcPct val="90000"/>
              </a:lnSpc>
            </a:pPr>
            <a:r>
              <a:rPr lang="en-GB" sz="2400" dirty="0" smtClean="0">
                <a:latin typeface="+mj-lt"/>
              </a:rPr>
              <a:t>ARP Address Resolution Protocol – dynamic mapping table</a:t>
            </a:r>
          </a:p>
          <a:p>
            <a:pPr lvl="1" eaLnBrk="1" hangingPunct="1">
              <a:lnSpc>
                <a:spcPct val="90000"/>
              </a:lnSpc>
            </a:pPr>
            <a:r>
              <a:rPr lang="en-GB" sz="2000" dirty="0" smtClean="0">
                <a:latin typeface="+mj-lt"/>
              </a:rPr>
              <a:t>determines whether a route to a destination exists </a:t>
            </a:r>
          </a:p>
        </p:txBody>
      </p:sp>
      <p:sp>
        <p:nvSpPr>
          <p:cNvPr id="2" name="Rectangle 1"/>
          <p:cNvSpPr/>
          <p:nvPr/>
        </p:nvSpPr>
        <p:spPr>
          <a:xfrm>
            <a:off x="4800600" y="2198775"/>
            <a:ext cx="3012363" cy="461665"/>
          </a:xfrm>
          <a:prstGeom prst="rect">
            <a:avLst/>
          </a:prstGeom>
          <a:noFill/>
        </p:spPr>
        <p:txBody>
          <a:bodyPr wrap="none">
            <a:spAutoFit/>
          </a:bodyPr>
          <a:lstStyle/>
          <a:p>
            <a:pPr algn="ctr">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00-1C-C2-1B-A1-D4</a:t>
            </a:r>
          </a:p>
        </p:txBody>
      </p:sp>
      <p:pic>
        <p:nvPicPr>
          <p:cNvPr id="55301" name="Picture 2" descr="C:\Users\lg47\Desktop\gigabit-card.gif"/>
          <p:cNvPicPr>
            <a:picLocks noChangeAspect="1" noChangeArrowheads="1"/>
          </p:cNvPicPr>
          <p:nvPr/>
        </p:nvPicPr>
        <p:blipFill>
          <a:blip r:embed="rId3" cstate="print"/>
          <a:srcRect/>
          <a:stretch>
            <a:fillRect/>
          </a:stretch>
        </p:blipFill>
        <p:spPr bwMode="auto">
          <a:xfrm>
            <a:off x="3276600" y="1866900"/>
            <a:ext cx="1625600" cy="82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Dream\Desktop\prod_large_photo0900aecd8016fb47.jpg"/>
          <p:cNvPicPr>
            <a:picLocks noChangeAspect="1" noChangeArrowheads="1"/>
          </p:cNvPicPr>
          <p:nvPr/>
        </p:nvPicPr>
        <p:blipFill>
          <a:blip r:embed="rId3" cstate="print"/>
          <a:srcRect t="23380" b="18171"/>
          <a:stretch>
            <a:fillRect/>
          </a:stretch>
        </p:blipFill>
        <p:spPr bwMode="auto">
          <a:xfrm>
            <a:off x="4360069" y="5134855"/>
            <a:ext cx="4707731" cy="1265945"/>
          </a:xfrm>
          <a:prstGeom prst="rect">
            <a:avLst/>
          </a:prstGeom>
          <a:noFill/>
        </p:spPr>
      </p:pic>
      <p:sp>
        <p:nvSpPr>
          <p:cNvPr id="47106" name="Rectangle 4"/>
          <p:cNvSpPr>
            <a:spLocks noGrp="1" noChangeArrowheads="1"/>
          </p:cNvSpPr>
          <p:nvPr>
            <p:ph type="title"/>
          </p:nvPr>
        </p:nvSpPr>
        <p:spPr/>
        <p:txBody>
          <a:bodyPr/>
          <a:lstStyle/>
          <a:p>
            <a:r>
              <a:rPr kumimoji="1" lang="en-GB" dirty="0" smtClean="0"/>
              <a:t>Internetworking: Router</a:t>
            </a:r>
            <a:endParaRPr kumimoji="1" lang="en-US" dirty="0" smtClean="0"/>
          </a:p>
        </p:txBody>
      </p:sp>
      <p:sp>
        <p:nvSpPr>
          <p:cNvPr id="5" name="Rectangle 5"/>
          <p:cNvSpPr txBox="1">
            <a:spLocks noChangeArrowheads="1"/>
          </p:cNvSpPr>
          <p:nvPr/>
        </p:nvSpPr>
        <p:spPr bwMode="auto">
          <a:xfrm>
            <a:off x="457200" y="3200400"/>
            <a:ext cx="4724400" cy="4572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defRPr/>
            </a:pPr>
            <a:r>
              <a:rPr kumimoji="1" lang="en-GB" sz="2000" dirty="0" smtClean="0">
                <a:latin typeface="Times New Roman" pitchFamily="18" charset="0"/>
                <a:cs typeface="Times New Roman" pitchFamily="18" charset="0"/>
              </a:rPr>
              <a:t>A </a:t>
            </a:r>
            <a:r>
              <a:rPr kumimoji="1" lang="en-GB" sz="2000" b="1" dirty="0" smtClean="0">
                <a:latin typeface="Times New Roman" pitchFamily="18" charset="0"/>
                <a:cs typeface="Times New Roman" pitchFamily="18" charset="0"/>
              </a:rPr>
              <a:t>router </a:t>
            </a:r>
            <a:r>
              <a:rPr kumimoji="1" lang="en-US" sz="2000" dirty="0" smtClean="0">
                <a:latin typeface="Times New Roman" pitchFamily="18" charset="0"/>
                <a:cs typeface="Times New Roman" pitchFamily="18" charset="0"/>
              </a:rPr>
              <a:t>routes packets to other networks</a:t>
            </a:r>
            <a:endParaRPr kumimoji="1" lang="en-GB" sz="2000" dirty="0">
              <a:latin typeface="Times New Roman" pitchFamily="18" charset="0"/>
              <a:cs typeface="Times New Roman" pitchFamily="18" charset="0"/>
            </a:endParaRPr>
          </a:p>
        </p:txBody>
      </p:sp>
      <p:sp>
        <p:nvSpPr>
          <p:cNvPr id="47108" name="Rectangle 5"/>
          <p:cNvSpPr txBox="1">
            <a:spLocks noChangeArrowheads="1"/>
          </p:cNvSpPr>
          <p:nvPr/>
        </p:nvSpPr>
        <p:spPr bwMode="auto">
          <a:xfrm>
            <a:off x="228600" y="3810000"/>
            <a:ext cx="8534400" cy="17526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pPr>
            <a:r>
              <a:rPr kumimoji="1" lang="en-GB" dirty="0" smtClean="0">
                <a:latin typeface="+mj-lt"/>
                <a:cs typeface="Times New Roman" pitchFamily="18" charset="0"/>
              </a:rPr>
              <a:t>Nowadays routers typically include the functionality of a switch (or hub), gateway etc.</a:t>
            </a:r>
          </a:p>
          <a:p>
            <a:pPr marL="273050" indent="-273050" eaLnBrk="0" hangingPunct="0">
              <a:spcBef>
                <a:spcPts val="600"/>
              </a:spcBef>
              <a:buClr>
                <a:schemeClr val="accent1"/>
              </a:buClr>
              <a:buSzPct val="76000"/>
            </a:pPr>
            <a:r>
              <a:rPr kumimoji="1" lang="en-GB" dirty="0" smtClean="0">
                <a:latin typeface="+mj-lt"/>
                <a:cs typeface="Times New Roman" pitchFamily="18" charset="0"/>
              </a:rPr>
              <a:t>Typically connected to two LANs or a LAN and the Internet Service Provider (ISP)</a:t>
            </a:r>
          </a:p>
          <a:p>
            <a:pPr marL="273050" indent="-273050" eaLnBrk="0" hangingPunct="0">
              <a:spcBef>
                <a:spcPts val="600"/>
              </a:spcBef>
              <a:buClr>
                <a:schemeClr val="accent1"/>
              </a:buClr>
              <a:buSzPct val="76000"/>
            </a:pPr>
            <a:r>
              <a:rPr kumimoji="1" lang="en-GB" dirty="0" smtClean="0">
                <a:latin typeface="+mj-lt"/>
                <a:cs typeface="Times New Roman" pitchFamily="18" charset="0"/>
              </a:rPr>
              <a:t>They use a variety of protocols to route packets</a:t>
            </a:r>
            <a:endParaRPr kumimoji="1" lang="en-GB" dirty="0">
              <a:latin typeface="+mj-lt"/>
              <a:cs typeface="Times New Roman" pitchFamily="18" charset="0"/>
            </a:endParaRPr>
          </a:p>
        </p:txBody>
      </p:sp>
      <p:sp>
        <p:nvSpPr>
          <p:cNvPr id="8" name="Rounded Rectangle 7"/>
          <p:cNvSpPr/>
          <p:nvPr/>
        </p:nvSpPr>
        <p:spPr>
          <a:xfrm>
            <a:off x="4128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REPEATER</a:t>
            </a:r>
            <a:endParaRPr lang="en-US" dirty="0"/>
          </a:p>
        </p:txBody>
      </p:sp>
      <p:sp>
        <p:nvSpPr>
          <p:cNvPr id="9" name="Rounded Rectangle 8"/>
          <p:cNvSpPr/>
          <p:nvPr/>
        </p:nvSpPr>
        <p:spPr>
          <a:xfrm>
            <a:off x="17844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HUB</a:t>
            </a:r>
            <a:endParaRPr lang="en-US" dirty="0"/>
          </a:p>
        </p:txBody>
      </p:sp>
      <p:sp>
        <p:nvSpPr>
          <p:cNvPr id="10" name="Rounded Rectangle 9"/>
          <p:cNvSpPr/>
          <p:nvPr/>
        </p:nvSpPr>
        <p:spPr>
          <a:xfrm>
            <a:off x="31560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BRIDGE</a:t>
            </a:r>
            <a:endParaRPr lang="en-US" dirty="0"/>
          </a:p>
        </p:txBody>
      </p:sp>
      <p:sp>
        <p:nvSpPr>
          <p:cNvPr id="11" name="Rounded Rectangle 10"/>
          <p:cNvSpPr/>
          <p:nvPr/>
        </p:nvSpPr>
        <p:spPr>
          <a:xfrm>
            <a:off x="4527699" y="6411433"/>
            <a:ext cx="12954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SWITCH</a:t>
            </a:r>
            <a:endParaRPr lang="en-US" dirty="0"/>
          </a:p>
        </p:txBody>
      </p:sp>
      <p:sp>
        <p:nvSpPr>
          <p:cNvPr id="12" name="Rounded Rectangle 11"/>
          <p:cNvSpPr/>
          <p:nvPr/>
        </p:nvSpPr>
        <p:spPr>
          <a:xfrm>
            <a:off x="5899299" y="6411433"/>
            <a:ext cx="1295400" cy="381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ROUTER</a:t>
            </a:r>
            <a:endParaRPr lang="en-US" dirty="0"/>
          </a:p>
        </p:txBody>
      </p:sp>
      <p:sp>
        <p:nvSpPr>
          <p:cNvPr id="13" name="Rounded Rectangle 12"/>
          <p:cNvSpPr/>
          <p:nvPr/>
        </p:nvSpPr>
        <p:spPr>
          <a:xfrm>
            <a:off x="7270899" y="6411433"/>
            <a:ext cx="1295400" cy="3810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t>GATEWAY</a:t>
            </a:r>
            <a:endParaRPr lang="en-US" dirty="0"/>
          </a:p>
        </p:txBody>
      </p:sp>
      <p:sp>
        <p:nvSpPr>
          <p:cNvPr id="17" name="Rectangle 5"/>
          <p:cNvSpPr txBox="1">
            <a:spLocks noChangeArrowheads="1"/>
          </p:cNvSpPr>
          <p:nvPr/>
        </p:nvSpPr>
        <p:spPr bwMode="auto">
          <a:xfrm>
            <a:off x="4724400" y="1447800"/>
            <a:ext cx="4038600" cy="990600"/>
          </a:xfrm>
          <a:prstGeom prst="rect">
            <a:avLst/>
          </a:prstGeom>
          <a:ln/>
        </p:spPr>
        <p:style>
          <a:lnRef idx="1">
            <a:schemeClr val="accent6"/>
          </a:lnRef>
          <a:fillRef idx="2">
            <a:schemeClr val="accent6"/>
          </a:fillRef>
          <a:effectRef idx="1">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defRPr/>
            </a:pPr>
            <a:r>
              <a:rPr kumimoji="1" lang="en-GB" sz="2000" b="1" i="1" dirty="0" smtClean="0">
                <a:latin typeface="Times New Roman" pitchFamily="18" charset="0"/>
                <a:cs typeface="Times New Roman" pitchFamily="18" charset="0"/>
              </a:rPr>
              <a:t>Gateway </a:t>
            </a:r>
            <a:r>
              <a:rPr kumimoji="1" lang="en-GB" sz="2000" i="1" dirty="0" smtClean="0">
                <a:latin typeface="Times New Roman" pitchFamily="18" charset="0"/>
                <a:cs typeface="Times New Roman" pitchFamily="18" charset="0"/>
              </a:rPr>
              <a:t>is </a:t>
            </a:r>
            <a:r>
              <a:rPr kumimoji="1" lang="en-US" sz="2000" i="1" dirty="0" smtClean="0">
                <a:latin typeface="Times New Roman" pitchFamily="18" charset="0"/>
                <a:cs typeface="Times New Roman" pitchFamily="18" charset="0"/>
              </a:rPr>
              <a:t>a network node equipped for interfacing with another network that uses different protocols</a:t>
            </a:r>
            <a:endParaRPr kumimoji="1" lang="en-GB" sz="2000" i="1" dirty="0">
              <a:latin typeface="Times New Roman" pitchFamily="18" charset="0"/>
              <a:cs typeface="Times New Roman" pitchFamily="18" charset="0"/>
            </a:endParaRPr>
          </a:p>
        </p:txBody>
      </p:sp>
      <p:sp>
        <p:nvSpPr>
          <p:cNvPr id="18" name="Rectangle 5"/>
          <p:cNvSpPr txBox="1">
            <a:spLocks noChangeArrowheads="1"/>
          </p:cNvSpPr>
          <p:nvPr/>
        </p:nvSpPr>
        <p:spPr bwMode="auto">
          <a:xfrm>
            <a:off x="381000" y="1676400"/>
            <a:ext cx="4495800" cy="3810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pPr>
            <a:r>
              <a:rPr kumimoji="1" lang="en-GB" dirty="0" smtClean="0">
                <a:latin typeface="+mj-lt"/>
                <a:cs typeface="Times New Roman" pitchFamily="18" charset="0"/>
              </a:rPr>
              <a:t>Acts as entrance to other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710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kumimoji="1" lang="en-GB" smtClean="0"/>
              <a:t>Internetworking: Why bother?</a:t>
            </a:r>
            <a:endParaRPr kumimoji="1" lang="en-US" smtClean="0"/>
          </a:p>
        </p:txBody>
      </p:sp>
      <p:sp>
        <p:nvSpPr>
          <p:cNvPr id="56323" name="Rectangle 5"/>
          <p:cNvSpPr>
            <a:spLocks noGrp="1" noChangeArrowheads="1"/>
          </p:cNvSpPr>
          <p:nvPr>
            <p:ph type="body" idx="1"/>
          </p:nvPr>
        </p:nvSpPr>
        <p:spPr>
          <a:xfrm>
            <a:off x="457200" y="1539875"/>
            <a:ext cx="8229600" cy="4098925"/>
          </a:xfrm>
        </p:spPr>
        <p:txBody>
          <a:bodyPr/>
          <a:lstStyle/>
          <a:p>
            <a:pPr marL="0" indent="0">
              <a:buFont typeface="Wingdings 3" pitchFamily="18" charset="2"/>
              <a:buNone/>
            </a:pPr>
            <a:r>
              <a:rPr kumimoji="1" lang="en-GB" sz="2000" dirty="0" smtClean="0">
                <a:latin typeface="+mj-lt"/>
                <a:cs typeface="Times New Roman" pitchFamily="18" charset="0"/>
              </a:rPr>
              <a:t>Why not have one big LAN?</a:t>
            </a:r>
          </a:p>
          <a:p>
            <a:pPr marL="0" indent="0">
              <a:buFont typeface="Wingdings 3" pitchFamily="18" charset="2"/>
              <a:buNone/>
            </a:pPr>
            <a:endParaRPr kumimoji="1" lang="en-GB" sz="2000" dirty="0" smtClean="0">
              <a:latin typeface="+mj-lt"/>
              <a:cs typeface="Times New Roman" pitchFamily="18" charset="0"/>
            </a:endParaRPr>
          </a:p>
          <a:p>
            <a:pPr marL="0" indent="0">
              <a:buFont typeface="Wingdings 3" pitchFamily="18" charset="2"/>
              <a:buNone/>
            </a:pPr>
            <a:r>
              <a:rPr kumimoji="1" lang="en-GB" sz="2000" b="1" i="1" dirty="0" smtClean="0">
                <a:latin typeface="+mj-lt"/>
                <a:cs typeface="Times New Roman" pitchFamily="18" charset="0"/>
              </a:rPr>
              <a:t>Reliability</a:t>
            </a:r>
          </a:p>
          <a:p>
            <a:pPr marL="0" indent="0">
              <a:buFont typeface="Wingdings 3" pitchFamily="18" charset="2"/>
              <a:buNone/>
            </a:pPr>
            <a:r>
              <a:rPr kumimoji="1" lang="en-GB" sz="1800" dirty="0" smtClean="0">
                <a:latin typeface="+mj-lt"/>
                <a:cs typeface="Times New Roman" pitchFamily="18" charset="0"/>
              </a:rPr>
              <a:t>Faults would spread throughout the network</a:t>
            </a:r>
          </a:p>
          <a:p>
            <a:pPr marL="0" indent="0">
              <a:buFont typeface="Wingdings 3" pitchFamily="18" charset="2"/>
              <a:buNone/>
            </a:pPr>
            <a:endParaRPr kumimoji="1" lang="en-GB" sz="2000" b="1" i="1" dirty="0" smtClean="0">
              <a:latin typeface="+mj-lt"/>
              <a:cs typeface="Times New Roman" pitchFamily="18" charset="0"/>
            </a:endParaRPr>
          </a:p>
          <a:p>
            <a:pPr marL="0" indent="0">
              <a:buFont typeface="Wingdings 3" pitchFamily="18" charset="2"/>
              <a:buNone/>
            </a:pPr>
            <a:r>
              <a:rPr kumimoji="1" lang="en-GB" sz="2000" b="1" i="1" dirty="0" smtClean="0">
                <a:latin typeface="+mj-lt"/>
                <a:cs typeface="Times New Roman" pitchFamily="18" charset="0"/>
              </a:rPr>
              <a:t>Security</a:t>
            </a:r>
          </a:p>
          <a:p>
            <a:pPr marL="0" indent="0">
              <a:buFont typeface="Wingdings 3" pitchFamily="18" charset="2"/>
              <a:buNone/>
            </a:pPr>
            <a:r>
              <a:rPr kumimoji="1" lang="en-GB" sz="1800" dirty="0" smtClean="0">
                <a:latin typeface="+mj-lt"/>
                <a:cs typeface="Times New Roman" pitchFamily="18" charset="0"/>
              </a:rPr>
              <a:t>Different  types of users/information would all use the same network</a:t>
            </a:r>
          </a:p>
          <a:p>
            <a:pPr marL="0" indent="0">
              <a:buFont typeface="Wingdings 3" pitchFamily="18" charset="2"/>
              <a:buNone/>
            </a:pPr>
            <a:endParaRPr kumimoji="1" lang="en-GB" sz="2000" b="1" i="1" dirty="0" smtClean="0">
              <a:latin typeface="+mj-lt"/>
              <a:cs typeface="Times New Roman" pitchFamily="18" charset="0"/>
            </a:endParaRPr>
          </a:p>
          <a:p>
            <a:pPr marL="0" indent="0">
              <a:buFont typeface="Wingdings 3" pitchFamily="18" charset="2"/>
              <a:buNone/>
            </a:pPr>
            <a:r>
              <a:rPr kumimoji="1" lang="en-GB" sz="2000" b="1" i="1" dirty="0" smtClean="0">
                <a:latin typeface="+mj-lt"/>
                <a:cs typeface="Times New Roman" pitchFamily="18" charset="0"/>
              </a:rPr>
              <a:t>Cost / Geography</a:t>
            </a:r>
          </a:p>
          <a:p>
            <a:pPr marL="0" indent="0">
              <a:buFont typeface="Wingdings 3" pitchFamily="18" charset="2"/>
              <a:buNone/>
            </a:pPr>
            <a:r>
              <a:rPr kumimoji="1" lang="en-GB" sz="1800" dirty="0" smtClean="0">
                <a:latin typeface="+mj-lt"/>
                <a:cs typeface="Times New Roman" pitchFamily="18" charset="0"/>
              </a:rPr>
              <a:t>Too expensive to build a LAN over a large geographical area</a:t>
            </a:r>
          </a:p>
        </p:txBody>
      </p:sp>
      <p:sp>
        <p:nvSpPr>
          <p:cNvPr id="4" name="Rounded Rectangle 3"/>
          <p:cNvSpPr/>
          <p:nvPr/>
        </p:nvSpPr>
        <p:spPr>
          <a:xfrm>
            <a:off x="412899" y="6411433"/>
            <a:ext cx="1295400"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smtClean="0"/>
              <a:t>REPEATER</a:t>
            </a:r>
            <a:endParaRPr lang="en-US" dirty="0"/>
          </a:p>
        </p:txBody>
      </p:sp>
      <p:sp>
        <p:nvSpPr>
          <p:cNvPr id="5" name="Rounded Rectangle 4"/>
          <p:cNvSpPr/>
          <p:nvPr/>
        </p:nvSpPr>
        <p:spPr>
          <a:xfrm>
            <a:off x="1784499" y="6411433"/>
            <a:ext cx="1295400" cy="381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HUB</a:t>
            </a:r>
            <a:endParaRPr lang="en-US" dirty="0"/>
          </a:p>
        </p:txBody>
      </p:sp>
      <p:sp>
        <p:nvSpPr>
          <p:cNvPr id="6" name="Rounded Rectangle 5"/>
          <p:cNvSpPr/>
          <p:nvPr/>
        </p:nvSpPr>
        <p:spPr>
          <a:xfrm>
            <a:off x="3156099" y="6411433"/>
            <a:ext cx="1295400" cy="381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t>BRIDGE</a:t>
            </a:r>
            <a:endParaRPr lang="en-US" dirty="0"/>
          </a:p>
        </p:txBody>
      </p:sp>
      <p:sp>
        <p:nvSpPr>
          <p:cNvPr id="7" name="Rounded Rectangle 6"/>
          <p:cNvSpPr/>
          <p:nvPr/>
        </p:nvSpPr>
        <p:spPr>
          <a:xfrm>
            <a:off x="4527699" y="6411433"/>
            <a:ext cx="1295400" cy="381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SWITCH</a:t>
            </a:r>
            <a:endParaRPr lang="en-US" dirty="0"/>
          </a:p>
        </p:txBody>
      </p:sp>
      <p:sp>
        <p:nvSpPr>
          <p:cNvPr id="8" name="Rounded Rectangle 7"/>
          <p:cNvSpPr/>
          <p:nvPr/>
        </p:nvSpPr>
        <p:spPr>
          <a:xfrm>
            <a:off x="5899299" y="6411433"/>
            <a:ext cx="1295400" cy="381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ROUTER</a:t>
            </a:r>
            <a:endParaRPr lang="en-US" dirty="0"/>
          </a:p>
        </p:txBody>
      </p:sp>
      <p:sp>
        <p:nvSpPr>
          <p:cNvPr id="9" name="Rounded Rectangle 8"/>
          <p:cNvSpPr/>
          <p:nvPr/>
        </p:nvSpPr>
        <p:spPr>
          <a:xfrm>
            <a:off x="7270899" y="6411433"/>
            <a:ext cx="1295400" cy="3810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smtClean="0"/>
              <a:t>GATEWAY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bwMode="auto">
          <a:xfrm>
            <a:off x="1524000" y="2819400"/>
            <a:ext cx="5943600" cy="685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73050" indent="-273050" algn="ctr">
              <a:spcBef>
                <a:spcPts val="600"/>
              </a:spcBef>
              <a:buClr>
                <a:schemeClr val="accent1"/>
              </a:buClr>
              <a:buSzPct val="76000"/>
              <a:defRPr/>
            </a:pPr>
            <a:r>
              <a:rPr lang="en-US" sz="4000" dirty="0">
                <a:latin typeface="Times New Roman" pitchFamily="18" charset="0"/>
                <a:cs typeface="Times New Roman" pitchFamily="18" charset="0"/>
              </a:rPr>
              <a:t>High-Speed LANs</a:t>
            </a:r>
            <a:endParaRPr lang="en-US" sz="4800" dirty="0">
              <a:solidFill>
                <a:schemeClr val="tx2"/>
              </a:solidFill>
              <a:latin typeface="Times New Roman" pitchFamily="18" charset="0"/>
              <a:cs typeface="Times New Roman" pitchFamily="18" charset="0"/>
            </a:endParaRPr>
          </a:p>
        </p:txBody>
      </p:sp>
      <p:sp>
        <p:nvSpPr>
          <p:cNvPr id="4" name="TextBox 3"/>
          <p:cNvSpPr txBox="1"/>
          <p:nvPr/>
        </p:nvSpPr>
        <p:spPr>
          <a:xfrm>
            <a:off x="5562600" y="4191000"/>
            <a:ext cx="2210521" cy="830997"/>
          </a:xfrm>
          <a:prstGeom prst="rect">
            <a:avLst/>
          </a:prstGeom>
          <a:noFill/>
        </p:spPr>
        <p:txBody>
          <a:bodyPr wrap="none" rtlCol="0">
            <a:spAutoFit/>
          </a:bodyPr>
          <a:lstStyle/>
          <a:p>
            <a:r>
              <a:rPr lang="en-GB" sz="4800" dirty="0" smtClean="0">
                <a:latin typeface="Lucida Calligraphy"/>
                <a:cs typeface="Lucida Calligraphy"/>
              </a:rPr>
              <a:t>Why?</a:t>
            </a:r>
            <a:endParaRPr lang="en-US" sz="4800" dirty="0">
              <a:latin typeface="Lucida Calligraphy"/>
              <a:cs typeface="Lucida Calligraph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dirty="0" smtClean="0"/>
              <a:t>Local Area Network</a:t>
            </a:r>
          </a:p>
        </p:txBody>
      </p:sp>
      <p:sp>
        <p:nvSpPr>
          <p:cNvPr id="21" name="Rounded Rectangle 20"/>
          <p:cNvSpPr/>
          <p:nvPr/>
        </p:nvSpPr>
        <p:spPr>
          <a:xfrm>
            <a:off x="533400" y="37338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6388" name="Picture 18" descr="C:\Users\lg47\Desktop\fpdservicos-lan.gif"/>
          <p:cNvPicPr>
            <a:picLocks noChangeAspect="1" noChangeArrowheads="1"/>
          </p:cNvPicPr>
          <p:nvPr/>
        </p:nvPicPr>
        <p:blipFill>
          <a:blip r:embed="rId3" cstate="print"/>
          <a:srcRect/>
          <a:stretch>
            <a:fillRect/>
          </a:stretch>
        </p:blipFill>
        <p:spPr bwMode="auto">
          <a:xfrm>
            <a:off x="598488" y="4257675"/>
            <a:ext cx="2528887" cy="1762125"/>
          </a:xfrm>
          <a:prstGeom prst="rect">
            <a:avLst/>
          </a:prstGeom>
          <a:noFill/>
          <a:ln w="9525">
            <a:noFill/>
            <a:miter lim="800000"/>
            <a:headEnd/>
            <a:tailEnd/>
          </a:ln>
        </p:spPr>
      </p:pic>
      <p:sp>
        <p:nvSpPr>
          <p:cNvPr id="16389" name="TextBox 1"/>
          <p:cNvSpPr txBox="1">
            <a:spLocks noChangeArrowheads="1"/>
          </p:cNvSpPr>
          <p:nvPr/>
        </p:nvSpPr>
        <p:spPr bwMode="auto">
          <a:xfrm>
            <a:off x="381000" y="1295400"/>
            <a:ext cx="8077200" cy="1570038"/>
          </a:xfrm>
          <a:prstGeom prst="rect">
            <a:avLst/>
          </a:prstGeom>
          <a:noFill/>
          <a:ln w="9525">
            <a:noFill/>
            <a:miter lim="800000"/>
            <a:headEnd/>
            <a:tailEnd/>
          </a:ln>
        </p:spPr>
        <p:txBody>
          <a:bodyPr>
            <a:spAutoFit/>
          </a:bodyPr>
          <a:lstStyle/>
          <a:p>
            <a:pPr marL="609600" indent="-609600">
              <a:buFont typeface="Arial" charset="0"/>
              <a:buChar char="•"/>
            </a:pPr>
            <a:r>
              <a:rPr lang="en-GB" sz="2400" dirty="0">
                <a:latin typeface="+mj-lt"/>
                <a:cs typeface="Times New Roman" pitchFamily="18" charset="0"/>
              </a:rPr>
              <a:t>owned by the organisation that uses it</a:t>
            </a:r>
          </a:p>
          <a:p>
            <a:pPr marL="609600" indent="-609600">
              <a:buFont typeface="Arial" charset="0"/>
              <a:buChar char="•"/>
            </a:pPr>
            <a:r>
              <a:rPr lang="en-GB" sz="2400" dirty="0">
                <a:latin typeface="+mj-lt"/>
                <a:cs typeface="Times New Roman" pitchFamily="18" charset="0"/>
              </a:rPr>
              <a:t>a variety of devices can be attached to it</a:t>
            </a:r>
          </a:p>
          <a:p>
            <a:pPr marL="609600" indent="-609600">
              <a:buFont typeface="Arial" charset="0"/>
              <a:buChar char="•"/>
            </a:pPr>
            <a:r>
              <a:rPr lang="en-GB" sz="2400" dirty="0">
                <a:latin typeface="+mj-lt"/>
                <a:cs typeface="Times New Roman" pitchFamily="18" charset="0"/>
              </a:rPr>
              <a:t>internal data rates tend to be high</a:t>
            </a:r>
          </a:p>
          <a:p>
            <a:pPr marL="609600" indent="-609600">
              <a:buFont typeface="Arial" charset="0"/>
              <a:buChar char="•"/>
            </a:pPr>
            <a:r>
              <a:rPr lang="en-GB" sz="2400" dirty="0">
                <a:latin typeface="+mj-lt"/>
                <a:cs typeface="Times New Roman" pitchFamily="18" charset="0"/>
              </a:rPr>
              <a:t>a significant capital investment</a:t>
            </a:r>
          </a:p>
        </p:txBody>
      </p:sp>
      <p:sp>
        <p:nvSpPr>
          <p:cNvPr id="16390" name="TextBox 25"/>
          <p:cNvSpPr txBox="1">
            <a:spLocks noChangeArrowheads="1"/>
          </p:cNvSpPr>
          <p:nvPr/>
        </p:nvSpPr>
        <p:spPr bwMode="auto">
          <a:xfrm>
            <a:off x="1295400" y="3817938"/>
            <a:ext cx="1752600" cy="306387"/>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Local Area Network</a:t>
            </a:r>
          </a:p>
        </p:txBody>
      </p:sp>
      <p:sp>
        <p:nvSpPr>
          <p:cNvPr id="27" name="TextBox 26"/>
          <p:cNvSpPr txBox="1"/>
          <p:nvPr/>
        </p:nvSpPr>
        <p:spPr>
          <a:xfrm>
            <a:off x="3657600" y="3272135"/>
            <a:ext cx="4572000" cy="461665"/>
          </a:xfrm>
          <a:prstGeom prst="rect">
            <a:avLst/>
          </a:prstGeom>
          <a:noFill/>
        </p:spPr>
        <p:txBody>
          <a:bodyPr wrap="square">
            <a:spAutoFit/>
          </a:bodyPr>
          <a:lstStyle/>
          <a:p>
            <a:pPr>
              <a:defRPr/>
            </a:pPr>
            <a:r>
              <a:rPr lang="en-GB" sz="2400" dirty="0">
                <a:latin typeface="+mj-lt"/>
                <a:cs typeface="Times New Roman" pitchFamily="18" charset="0"/>
              </a:rPr>
              <a:t>Architecture depends on</a:t>
            </a:r>
            <a:r>
              <a:rPr lang="en-GB" sz="2400" dirty="0" smtClean="0">
                <a:latin typeface="+mj-lt"/>
                <a:cs typeface="Times New Roman" pitchFamily="18" charset="0"/>
              </a:rPr>
              <a:t>:</a:t>
            </a:r>
            <a:endParaRPr lang="en-GB" sz="2400" dirty="0">
              <a:latin typeface="+mj-lt"/>
              <a:cs typeface="Times New Roman" pitchFamily="18" charset="0"/>
            </a:endParaRPr>
          </a:p>
        </p:txBody>
      </p:sp>
      <p:sp>
        <p:nvSpPr>
          <p:cNvPr id="28" name="TextBox 27"/>
          <p:cNvSpPr txBox="1"/>
          <p:nvPr/>
        </p:nvSpPr>
        <p:spPr>
          <a:xfrm>
            <a:off x="585788" y="3810000"/>
            <a:ext cx="6334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LAN</a:t>
            </a:r>
          </a:p>
        </p:txBody>
      </p:sp>
      <p:sp>
        <p:nvSpPr>
          <p:cNvPr id="9" name="Rounded Rectangle 8"/>
          <p:cNvSpPr/>
          <p:nvPr/>
        </p:nvSpPr>
        <p:spPr>
          <a:xfrm>
            <a:off x="3886200" y="4044368"/>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10" name="Rounded Rectangle 9"/>
          <p:cNvSpPr/>
          <p:nvPr/>
        </p:nvSpPr>
        <p:spPr>
          <a:xfrm>
            <a:off x="3886200" y="4501568"/>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11" name="Rounded Rectangle 10"/>
          <p:cNvSpPr/>
          <p:nvPr/>
        </p:nvSpPr>
        <p:spPr>
          <a:xfrm>
            <a:off x="3886200" y="4958768"/>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pic>
        <p:nvPicPr>
          <p:cNvPr id="1026" name="Picture 2" descr="C:\Documents and Settings\Dream\Desktop\Untitled-1.jpg"/>
          <p:cNvPicPr>
            <a:picLocks noChangeAspect="1" noChangeArrowheads="1"/>
          </p:cNvPicPr>
          <p:nvPr/>
        </p:nvPicPr>
        <p:blipFill>
          <a:blip r:embed="rId4" cstate="print"/>
          <a:srcRect/>
          <a:stretch>
            <a:fillRect/>
          </a:stretch>
        </p:blipFill>
        <p:spPr bwMode="auto">
          <a:xfrm rot="20763743">
            <a:off x="7044392" y="4361584"/>
            <a:ext cx="1281732" cy="836130"/>
          </a:xfrm>
          <a:prstGeom prst="rect">
            <a:avLst/>
          </a:prstGeom>
          <a:noFill/>
        </p:spPr>
      </p:pic>
      <p:grpSp>
        <p:nvGrpSpPr>
          <p:cNvPr id="72" name="Group 71"/>
          <p:cNvGrpSpPr/>
          <p:nvPr/>
        </p:nvGrpSpPr>
        <p:grpSpPr>
          <a:xfrm>
            <a:off x="7077075" y="3932999"/>
            <a:ext cx="923925" cy="568569"/>
            <a:chOff x="6934200" y="3810000"/>
            <a:chExt cx="762000" cy="468923"/>
          </a:xfrm>
        </p:grpSpPr>
        <p:cxnSp>
          <p:nvCxnSpPr>
            <p:cNvPr id="13" name="Straight Connector 12"/>
            <p:cNvCxnSpPr>
              <a:stCxn id="18" idx="1"/>
              <a:endCxn id="50" idx="4"/>
            </p:cNvCxnSpPr>
            <p:nvPr/>
          </p:nvCxnSpPr>
          <p:spPr>
            <a:xfrm flipH="1" flipV="1">
              <a:off x="6992816" y="3927231"/>
              <a:ext cx="110952" cy="163706"/>
            </a:xfrm>
            <a:prstGeom prst="line">
              <a:avLst/>
            </a:prstGeom>
          </p:spPr>
          <p:style>
            <a:lnRef idx="3">
              <a:schemeClr val="accent1"/>
            </a:lnRef>
            <a:fillRef idx="0">
              <a:schemeClr val="accent1"/>
            </a:fillRef>
            <a:effectRef idx="2">
              <a:schemeClr val="accent1"/>
            </a:effectRef>
            <a:fontRef idx="minor">
              <a:schemeClr val="tx1"/>
            </a:fontRef>
          </p:style>
        </p:cxnSp>
        <p:sp>
          <p:nvSpPr>
            <p:cNvPr id="14" name="Oval 13"/>
            <p:cNvSpPr/>
            <p:nvPr/>
          </p:nvSpPr>
          <p:spPr>
            <a:xfrm>
              <a:off x="7578969" y="4161692"/>
              <a:ext cx="117231" cy="1172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Oval 17"/>
            <p:cNvSpPr/>
            <p:nvPr/>
          </p:nvSpPr>
          <p:spPr>
            <a:xfrm>
              <a:off x="7086600" y="4073769"/>
              <a:ext cx="117231" cy="1172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9" name="Oval 28"/>
            <p:cNvSpPr/>
            <p:nvPr/>
          </p:nvSpPr>
          <p:spPr>
            <a:xfrm>
              <a:off x="7403123" y="3985846"/>
              <a:ext cx="117231" cy="1172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0" name="Oval 29"/>
            <p:cNvSpPr/>
            <p:nvPr/>
          </p:nvSpPr>
          <p:spPr>
            <a:xfrm>
              <a:off x="7578969" y="3810000"/>
              <a:ext cx="117231" cy="1172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31" name="Straight Connector 30"/>
            <p:cNvCxnSpPr>
              <a:stCxn id="18" idx="7"/>
              <a:endCxn id="29" idx="2"/>
            </p:cNvCxnSpPr>
            <p:nvPr/>
          </p:nvCxnSpPr>
          <p:spPr>
            <a:xfrm flipV="1">
              <a:off x="7186663" y="4044462"/>
              <a:ext cx="216460" cy="4647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a:stCxn id="29" idx="7"/>
              <a:endCxn id="30" idx="3"/>
            </p:cNvCxnSpPr>
            <p:nvPr/>
          </p:nvCxnSpPr>
          <p:spPr>
            <a:xfrm flipV="1">
              <a:off x="7503186" y="3910063"/>
              <a:ext cx="92951" cy="92951"/>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a:stCxn id="29" idx="5"/>
              <a:endCxn id="14" idx="1"/>
            </p:cNvCxnSpPr>
            <p:nvPr/>
          </p:nvCxnSpPr>
          <p:spPr>
            <a:xfrm>
              <a:off x="7503186" y="4085909"/>
              <a:ext cx="92951" cy="92951"/>
            </a:xfrm>
            <a:prstGeom prst="line">
              <a:avLst/>
            </a:prstGeom>
          </p:spPr>
          <p:style>
            <a:lnRef idx="3">
              <a:schemeClr val="accent1"/>
            </a:lnRef>
            <a:fillRef idx="0">
              <a:schemeClr val="accent1"/>
            </a:fillRef>
            <a:effectRef idx="2">
              <a:schemeClr val="accent1"/>
            </a:effectRef>
            <a:fontRef idx="minor">
              <a:schemeClr val="tx1"/>
            </a:fontRef>
          </p:style>
        </p:cxnSp>
        <p:sp>
          <p:nvSpPr>
            <p:cNvPr id="50" name="Oval 49"/>
            <p:cNvSpPr/>
            <p:nvPr/>
          </p:nvSpPr>
          <p:spPr>
            <a:xfrm>
              <a:off x="6934200" y="3810000"/>
              <a:ext cx="117231" cy="1172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51" name="Straight Connector 50"/>
            <p:cNvCxnSpPr>
              <a:stCxn id="29" idx="1"/>
              <a:endCxn id="50" idx="5"/>
            </p:cNvCxnSpPr>
            <p:nvPr/>
          </p:nvCxnSpPr>
          <p:spPr>
            <a:xfrm flipH="1" flipV="1">
              <a:off x="7034263" y="3910063"/>
              <a:ext cx="386028" cy="92951"/>
            </a:xfrm>
            <a:prstGeom prst="line">
              <a:avLst/>
            </a:prstGeom>
          </p:spPr>
          <p:style>
            <a:lnRef idx="3">
              <a:schemeClr val="accent1"/>
            </a:lnRef>
            <a:fillRef idx="0">
              <a:schemeClr val="accent1"/>
            </a:fillRef>
            <a:effectRef idx="2">
              <a:schemeClr val="accent1"/>
            </a:effectRef>
            <a:fontRef idx="minor">
              <a:schemeClr val="tx1"/>
            </a:fontRef>
          </p:style>
        </p:cxnSp>
      </p:grpSp>
      <p:pic>
        <p:nvPicPr>
          <p:cNvPr id="1027" name="Picture 3" descr="C:\Documents and Settings\Dream\Desktop\Untitled-1.png"/>
          <p:cNvPicPr>
            <a:picLocks noChangeAspect="1" noChangeArrowheads="1"/>
          </p:cNvPicPr>
          <p:nvPr/>
        </p:nvPicPr>
        <p:blipFill>
          <a:blip r:embed="rId5" cstate="print"/>
          <a:srcRect/>
          <a:stretch>
            <a:fillRect/>
          </a:stretch>
        </p:blipFill>
        <p:spPr bwMode="auto">
          <a:xfrm>
            <a:off x="7010400" y="5034968"/>
            <a:ext cx="838200" cy="5276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kumimoji="1" lang="en-GB" smtClean="0"/>
              <a:t>High-Speed LANs: Types</a:t>
            </a:r>
            <a:endParaRPr kumimoji="1" lang="en-US" smtClean="0"/>
          </a:p>
        </p:txBody>
      </p:sp>
      <p:sp>
        <p:nvSpPr>
          <p:cNvPr id="15" name="Rounded Rectangle 14"/>
          <p:cNvSpPr/>
          <p:nvPr/>
        </p:nvSpPr>
        <p:spPr>
          <a:xfrm>
            <a:off x="5334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7" name="Rounded Rectangle 16"/>
          <p:cNvSpPr/>
          <p:nvPr/>
        </p:nvSpPr>
        <p:spPr>
          <a:xfrm>
            <a:off x="6019800" y="1233488"/>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8" name="TextBox 17"/>
          <p:cNvSpPr txBox="1"/>
          <p:nvPr/>
        </p:nvSpPr>
        <p:spPr>
          <a:xfrm>
            <a:off x="585788" y="1295400"/>
            <a:ext cx="862012"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Gigabit Ethernet</a:t>
            </a:r>
          </a:p>
        </p:txBody>
      </p:sp>
      <p:sp>
        <p:nvSpPr>
          <p:cNvPr id="20" name="TextBox 19"/>
          <p:cNvSpPr txBox="1"/>
          <p:nvPr/>
        </p:nvSpPr>
        <p:spPr>
          <a:xfrm>
            <a:off x="6096000" y="1295400"/>
            <a:ext cx="1257300"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High-speed Wi-Fi</a:t>
            </a:r>
          </a:p>
        </p:txBody>
      </p:sp>
      <p:pic>
        <p:nvPicPr>
          <p:cNvPr id="59401" name="Picture 4" descr="C:\Users\lg47\Desktop\gbcard440.jpg"/>
          <p:cNvPicPr>
            <a:picLocks noChangeAspect="1" noChangeArrowheads="1"/>
          </p:cNvPicPr>
          <p:nvPr/>
        </p:nvPicPr>
        <p:blipFill>
          <a:blip r:embed="rId3" cstate="print"/>
          <a:srcRect/>
          <a:stretch>
            <a:fillRect/>
          </a:stretch>
        </p:blipFill>
        <p:spPr bwMode="auto">
          <a:xfrm>
            <a:off x="685800" y="1963738"/>
            <a:ext cx="2095500" cy="1452562"/>
          </a:xfrm>
          <a:prstGeom prst="rect">
            <a:avLst/>
          </a:prstGeom>
          <a:noFill/>
          <a:ln w="9525">
            <a:noFill/>
            <a:miter lim="800000"/>
            <a:headEnd/>
            <a:tailEnd/>
          </a:ln>
        </p:spPr>
      </p:pic>
      <p:pic>
        <p:nvPicPr>
          <p:cNvPr id="103429" name="Picture 5" descr="C:\Users\lg47\Desktop\Wifi_logo.jpg"/>
          <p:cNvPicPr>
            <a:picLocks noChangeAspect="1" noChangeArrowheads="1"/>
          </p:cNvPicPr>
          <p:nvPr/>
        </p:nvPicPr>
        <p:blipFill>
          <a:blip r:embed="rId4" cstate="print"/>
          <a:srcRect/>
          <a:stretch>
            <a:fillRect/>
          </a:stretch>
        </p:blipFill>
        <p:spPr bwMode="auto">
          <a:xfrm>
            <a:off x="6577013" y="2174875"/>
            <a:ext cx="1550987" cy="1030288"/>
          </a:xfrm>
          <a:prstGeom prst="rect">
            <a:avLst/>
          </a:prstGeom>
          <a:noFill/>
          <a:ln w="9525">
            <a:noFill/>
            <a:miter lim="800000"/>
            <a:headEnd/>
            <a:tailEnd/>
          </a:ln>
        </p:spPr>
      </p:pic>
      <p:sp>
        <p:nvSpPr>
          <p:cNvPr id="59404" name="TextBox 2"/>
          <p:cNvSpPr txBox="1">
            <a:spLocks noChangeArrowheads="1"/>
          </p:cNvSpPr>
          <p:nvPr/>
        </p:nvSpPr>
        <p:spPr bwMode="auto">
          <a:xfrm>
            <a:off x="533400" y="3890962"/>
            <a:ext cx="2514600" cy="2031325"/>
          </a:xfrm>
          <a:prstGeom prst="rect">
            <a:avLst/>
          </a:prstGeom>
          <a:noFill/>
          <a:ln w="9525">
            <a:noFill/>
            <a:miter lim="800000"/>
            <a:headEnd/>
            <a:tailEnd/>
          </a:ln>
        </p:spPr>
        <p:txBody>
          <a:bodyPr>
            <a:spAutoFit/>
          </a:bodyPr>
          <a:lstStyle/>
          <a:p>
            <a:pPr marL="285750" indent="-285750">
              <a:buFont typeface="Arial" charset="0"/>
              <a:buChar char="•"/>
            </a:pPr>
            <a:r>
              <a:rPr lang="en-GB" dirty="0">
                <a:latin typeface="Times" pitchFamily="18" charset="0"/>
                <a:cs typeface="Times" pitchFamily="18" charset="0"/>
              </a:rPr>
              <a:t>Extension of the older </a:t>
            </a:r>
            <a:r>
              <a:rPr lang="en-GB" dirty="0" smtClean="0">
                <a:latin typeface="Times" pitchFamily="18" charset="0"/>
                <a:cs typeface="Times" pitchFamily="18" charset="0"/>
              </a:rPr>
              <a:t>10-Mbps and 100-Mbps CSMA/CD</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No need to change previous infrastructure</a:t>
            </a:r>
          </a:p>
        </p:txBody>
      </p:sp>
      <p:sp>
        <p:nvSpPr>
          <p:cNvPr id="33" name="TextBox 32"/>
          <p:cNvSpPr txBox="1">
            <a:spLocks noChangeArrowheads="1"/>
          </p:cNvSpPr>
          <p:nvPr/>
        </p:nvSpPr>
        <p:spPr bwMode="auto">
          <a:xfrm>
            <a:off x="6096000" y="3886200"/>
            <a:ext cx="2514600" cy="2308324"/>
          </a:xfrm>
          <a:prstGeom prst="rect">
            <a:avLst/>
          </a:prstGeom>
          <a:noFill/>
          <a:ln w="9525">
            <a:noFill/>
            <a:miter lim="800000"/>
            <a:headEnd/>
            <a:tailEnd/>
          </a:ln>
        </p:spPr>
        <p:txBody>
          <a:bodyPr>
            <a:spAutoFit/>
          </a:bodyPr>
          <a:lstStyle/>
          <a:p>
            <a:pPr marL="285750" indent="-285750">
              <a:buFont typeface="Arial" charset="0"/>
              <a:buChar char="•"/>
            </a:pPr>
            <a:r>
              <a:rPr lang="en-GB" dirty="0" smtClean="0">
                <a:latin typeface="Times" pitchFamily="18" charset="0"/>
                <a:cs typeface="Times" pitchFamily="18" charset="0"/>
              </a:rPr>
              <a:t>Wireless</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Very </a:t>
            </a:r>
            <a:r>
              <a:rPr lang="en-GB" dirty="0" smtClean="0">
                <a:latin typeface="Times" pitchFamily="18" charset="0"/>
                <a:cs typeface="Times" pitchFamily="18" charset="0"/>
              </a:rPr>
              <a:t>convenient</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Increasingly </a:t>
            </a:r>
            <a:r>
              <a:rPr lang="en-GB" dirty="0" smtClean="0">
                <a:latin typeface="Times" pitchFamily="18" charset="0"/>
                <a:cs typeface="Times" pitchFamily="18" charset="0"/>
              </a:rPr>
              <a:t>popular</a:t>
            </a:r>
          </a:p>
          <a:p>
            <a:pPr marL="285750" indent="-285750">
              <a:buFont typeface="Arial" charset="0"/>
              <a:buChar char="•"/>
            </a:pPr>
            <a:endParaRPr lang="en-GB" dirty="0" smtClean="0">
              <a:latin typeface="Times" pitchFamily="18" charset="0"/>
              <a:cs typeface="Times" pitchFamily="18" charset="0"/>
            </a:endParaRPr>
          </a:p>
          <a:p>
            <a:pPr marL="285750" indent="-285750">
              <a:buFont typeface="Arial" charset="0"/>
              <a:buChar char="•"/>
            </a:pPr>
            <a:r>
              <a:rPr lang="en-GB" dirty="0" smtClean="0">
                <a:latin typeface="Times" pitchFamily="18" charset="0"/>
                <a:cs typeface="Times" pitchFamily="18" charset="0"/>
              </a:rPr>
              <a:t>But easy to eavesdrop and often unreliable</a:t>
            </a:r>
            <a:endParaRPr lang="en-GB" dirty="0">
              <a:latin typeface="Times" pitchFamily="18" charset="0"/>
              <a:cs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534400" cy="990600"/>
          </a:xfrm>
        </p:spPr>
        <p:txBody>
          <a:bodyPr/>
          <a:lstStyle/>
          <a:p>
            <a:r>
              <a:rPr kumimoji="1" lang="en-GB" sz="2800" dirty="0" smtClean="0"/>
              <a:t>High-Speed LANs: Typical Gigabit topology</a:t>
            </a:r>
            <a:endParaRPr kumimoji="1" lang="en-US" sz="2800" dirty="0" smtClean="0"/>
          </a:p>
        </p:txBody>
      </p:sp>
      <p:sp>
        <p:nvSpPr>
          <p:cNvPr id="15" name="Rounded Rectangle 14"/>
          <p:cNvSpPr/>
          <p:nvPr/>
        </p:nvSpPr>
        <p:spPr>
          <a:xfrm>
            <a:off x="5334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8" name="TextBox 17"/>
          <p:cNvSpPr txBox="1"/>
          <p:nvPr/>
        </p:nvSpPr>
        <p:spPr>
          <a:xfrm>
            <a:off x="585788" y="1295400"/>
            <a:ext cx="862012"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Gigabit Ethernet</a:t>
            </a:r>
          </a:p>
        </p:txBody>
      </p:sp>
      <p:pic>
        <p:nvPicPr>
          <p:cNvPr id="59401" name="Picture 4" descr="C:\Users\lg47\Desktop\gbcard440.jpg"/>
          <p:cNvPicPr>
            <a:picLocks noChangeAspect="1" noChangeArrowheads="1"/>
          </p:cNvPicPr>
          <p:nvPr/>
        </p:nvPicPr>
        <p:blipFill>
          <a:blip r:embed="rId3" cstate="print"/>
          <a:srcRect/>
          <a:stretch>
            <a:fillRect/>
          </a:stretch>
        </p:blipFill>
        <p:spPr bwMode="auto">
          <a:xfrm>
            <a:off x="685800" y="1963738"/>
            <a:ext cx="2095500" cy="1452562"/>
          </a:xfrm>
          <a:prstGeom prst="rect">
            <a:avLst/>
          </a:prstGeom>
          <a:noFill/>
          <a:ln w="9525">
            <a:noFill/>
            <a:miter lim="800000"/>
            <a:headEnd/>
            <a:tailEnd/>
          </a:ln>
        </p:spPr>
      </p:pic>
      <p:sp>
        <p:nvSpPr>
          <p:cNvPr id="59404" name="TextBox 2"/>
          <p:cNvSpPr txBox="1">
            <a:spLocks noChangeArrowheads="1"/>
          </p:cNvSpPr>
          <p:nvPr/>
        </p:nvSpPr>
        <p:spPr bwMode="auto">
          <a:xfrm>
            <a:off x="533400" y="3890962"/>
            <a:ext cx="2514600" cy="2031325"/>
          </a:xfrm>
          <a:prstGeom prst="rect">
            <a:avLst/>
          </a:prstGeom>
          <a:noFill/>
          <a:ln w="9525">
            <a:noFill/>
            <a:miter lim="800000"/>
            <a:headEnd/>
            <a:tailEnd/>
          </a:ln>
        </p:spPr>
        <p:txBody>
          <a:bodyPr>
            <a:spAutoFit/>
          </a:bodyPr>
          <a:lstStyle/>
          <a:p>
            <a:pPr marL="285750" indent="-285750">
              <a:buFont typeface="Arial" charset="0"/>
              <a:buChar char="•"/>
            </a:pPr>
            <a:r>
              <a:rPr lang="en-GB" dirty="0">
                <a:latin typeface="Times" pitchFamily="18" charset="0"/>
                <a:cs typeface="Times" pitchFamily="18" charset="0"/>
              </a:rPr>
              <a:t>Extension of the older </a:t>
            </a:r>
            <a:r>
              <a:rPr lang="en-GB" dirty="0" smtClean="0">
                <a:latin typeface="Times" pitchFamily="18" charset="0"/>
                <a:cs typeface="Times" pitchFamily="18" charset="0"/>
              </a:rPr>
              <a:t>10-Mbps and 100-Mbps CSMA/CD</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No need to change previous infrastructure</a:t>
            </a:r>
          </a:p>
        </p:txBody>
      </p:sp>
      <p:pic>
        <p:nvPicPr>
          <p:cNvPr id="21" name="Picture 4" descr="10Gigabit Configuration                                        002828E9  Mnementh                      BEAE7A2F:"/>
          <p:cNvPicPr>
            <a:picLocks noChangeAspect="1" noChangeArrowheads="1"/>
          </p:cNvPicPr>
          <p:nvPr/>
        </p:nvPicPr>
        <p:blipFill>
          <a:blip r:embed="rId4" cstate="print"/>
          <a:srcRect l="3580" t="9265" r="3580" b="23161"/>
          <a:stretch>
            <a:fillRect/>
          </a:stretch>
        </p:blipFill>
        <p:spPr bwMode="auto">
          <a:xfrm>
            <a:off x="2260514" y="2209800"/>
            <a:ext cx="6774774" cy="3810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kumimoji="1" lang="en-GB" sz="2800" dirty="0" smtClean="0"/>
              <a:t>High-Speed LANs: Gigabit Ethernet types</a:t>
            </a:r>
            <a:endParaRPr kumimoji="1" lang="en-US" sz="2800" dirty="0" smtClean="0"/>
          </a:p>
        </p:txBody>
      </p:sp>
      <p:sp>
        <p:nvSpPr>
          <p:cNvPr id="15" name="Rounded Rectangle 14"/>
          <p:cNvSpPr/>
          <p:nvPr/>
        </p:nvSpPr>
        <p:spPr>
          <a:xfrm>
            <a:off x="5334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8" name="TextBox 17"/>
          <p:cNvSpPr txBox="1"/>
          <p:nvPr/>
        </p:nvSpPr>
        <p:spPr>
          <a:xfrm>
            <a:off x="585788" y="1295400"/>
            <a:ext cx="862012"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Gigabit Ethernet</a:t>
            </a:r>
          </a:p>
        </p:txBody>
      </p:sp>
      <p:pic>
        <p:nvPicPr>
          <p:cNvPr id="59401" name="Picture 4" descr="C:\Users\lg47\Desktop\gbcard440.jpg"/>
          <p:cNvPicPr>
            <a:picLocks noChangeAspect="1" noChangeArrowheads="1"/>
          </p:cNvPicPr>
          <p:nvPr/>
        </p:nvPicPr>
        <p:blipFill>
          <a:blip r:embed="rId3" cstate="print"/>
          <a:srcRect/>
          <a:stretch>
            <a:fillRect/>
          </a:stretch>
        </p:blipFill>
        <p:spPr bwMode="auto">
          <a:xfrm>
            <a:off x="685800" y="1963738"/>
            <a:ext cx="2095500" cy="1452562"/>
          </a:xfrm>
          <a:prstGeom prst="rect">
            <a:avLst/>
          </a:prstGeom>
          <a:noFill/>
          <a:ln w="9525">
            <a:noFill/>
            <a:miter lim="800000"/>
            <a:headEnd/>
            <a:tailEnd/>
          </a:ln>
        </p:spPr>
      </p:pic>
      <p:sp>
        <p:nvSpPr>
          <p:cNvPr id="59404" name="TextBox 2"/>
          <p:cNvSpPr txBox="1">
            <a:spLocks noChangeArrowheads="1"/>
          </p:cNvSpPr>
          <p:nvPr/>
        </p:nvSpPr>
        <p:spPr bwMode="auto">
          <a:xfrm>
            <a:off x="533400" y="3890962"/>
            <a:ext cx="2514600" cy="2031325"/>
          </a:xfrm>
          <a:prstGeom prst="rect">
            <a:avLst/>
          </a:prstGeom>
          <a:noFill/>
          <a:ln w="9525">
            <a:noFill/>
            <a:miter lim="800000"/>
            <a:headEnd/>
            <a:tailEnd/>
          </a:ln>
        </p:spPr>
        <p:txBody>
          <a:bodyPr>
            <a:spAutoFit/>
          </a:bodyPr>
          <a:lstStyle/>
          <a:p>
            <a:pPr marL="285750" indent="-285750">
              <a:buFont typeface="Arial" charset="0"/>
              <a:buChar char="•"/>
            </a:pPr>
            <a:r>
              <a:rPr lang="en-GB" dirty="0">
                <a:latin typeface="Times" pitchFamily="18" charset="0"/>
                <a:cs typeface="Times" pitchFamily="18" charset="0"/>
              </a:rPr>
              <a:t>Extension of the older </a:t>
            </a:r>
            <a:r>
              <a:rPr lang="en-GB" dirty="0" smtClean="0">
                <a:latin typeface="Times" pitchFamily="18" charset="0"/>
                <a:cs typeface="Times" pitchFamily="18" charset="0"/>
              </a:rPr>
              <a:t>10-Mbps and 100-Mbps CSMA/CD</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No need to change previous infrastructure</a:t>
            </a:r>
          </a:p>
        </p:txBody>
      </p:sp>
      <p:pic>
        <p:nvPicPr>
          <p:cNvPr id="8" name="Picture 5" descr="&#10;Gigabit Media                                                  002828E9  Mnementh                      BEAE7A2F:"/>
          <p:cNvPicPr>
            <a:picLocks noChangeAspect="1" noChangeArrowheads="1"/>
          </p:cNvPicPr>
          <p:nvPr/>
        </p:nvPicPr>
        <p:blipFill>
          <a:blip r:embed="rId4" cstate="print"/>
          <a:srcRect l="9226" t="21735" r="15789" b="21409"/>
          <a:stretch>
            <a:fillRect/>
          </a:stretch>
        </p:blipFill>
        <p:spPr bwMode="auto">
          <a:xfrm>
            <a:off x="1828800" y="2057400"/>
            <a:ext cx="7239000" cy="424103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kumimoji="1" lang="en-GB" sz="2800" dirty="0" smtClean="0"/>
              <a:t>High-Speed LANs: 10-Gigabit Ethernet types</a:t>
            </a:r>
            <a:endParaRPr kumimoji="1" lang="en-US" sz="2800" dirty="0" smtClean="0"/>
          </a:p>
        </p:txBody>
      </p:sp>
      <p:sp>
        <p:nvSpPr>
          <p:cNvPr id="15" name="Rounded Rectangle 14"/>
          <p:cNvSpPr/>
          <p:nvPr/>
        </p:nvSpPr>
        <p:spPr>
          <a:xfrm>
            <a:off x="533400" y="12192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8" name="TextBox 17"/>
          <p:cNvSpPr txBox="1"/>
          <p:nvPr/>
        </p:nvSpPr>
        <p:spPr>
          <a:xfrm>
            <a:off x="585788" y="1295400"/>
            <a:ext cx="862012"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Gigabit Ethernet</a:t>
            </a:r>
          </a:p>
        </p:txBody>
      </p:sp>
      <p:pic>
        <p:nvPicPr>
          <p:cNvPr id="59401" name="Picture 4" descr="C:\Users\lg47\Desktop\gbcard440.jpg"/>
          <p:cNvPicPr>
            <a:picLocks noChangeAspect="1" noChangeArrowheads="1"/>
          </p:cNvPicPr>
          <p:nvPr/>
        </p:nvPicPr>
        <p:blipFill>
          <a:blip r:embed="rId3" cstate="print"/>
          <a:srcRect/>
          <a:stretch>
            <a:fillRect/>
          </a:stretch>
        </p:blipFill>
        <p:spPr bwMode="auto">
          <a:xfrm>
            <a:off x="685800" y="1963738"/>
            <a:ext cx="2095500" cy="1452562"/>
          </a:xfrm>
          <a:prstGeom prst="rect">
            <a:avLst/>
          </a:prstGeom>
          <a:noFill/>
          <a:ln w="9525">
            <a:noFill/>
            <a:miter lim="800000"/>
            <a:headEnd/>
            <a:tailEnd/>
          </a:ln>
        </p:spPr>
      </p:pic>
      <p:sp>
        <p:nvSpPr>
          <p:cNvPr id="59404" name="TextBox 2"/>
          <p:cNvSpPr txBox="1">
            <a:spLocks noChangeArrowheads="1"/>
          </p:cNvSpPr>
          <p:nvPr/>
        </p:nvSpPr>
        <p:spPr bwMode="auto">
          <a:xfrm>
            <a:off x="533400" y="3890962"/>
            <a:ext cx="2514600" cy="2031325"/>
          </a:xfrm>
          <a:prstGeom prst="rect">
            <a:avLst/>
          </a:prstGeom>
          <a:noFill/>
          <a:ln w="9525">
            <a:noFill/>
            <a:miter lim="800000"/>
            <a:headEnd/>
            <a:tailEnd/>
          </a:ln>
        </p:spPr>
        <p:txBody>
          <a:bodyPr>
            <a:spAutoFit/>
          </a:bodyPr>
          <a:lstStyle/>
          <a:p>
            <a:pPr marL="285750" indent="-285750">
              <a:buFont typeface="Arial" charset="0"/>
              <a:buChar char="•"/>
            </a:pPr>
            <a:r>
              <a:rPr lang="en-GB" dirty="0">
                <a:latin typeface="Times" pitchFamily="18" charset="0"/>
                <a:cs typeface="Times" pitchFamily="18" charset="0"/>
              </a:rPr>
              <a:t>Extension of the older </a:t>
            </a:r>
            <a:r>
              <a:rPr lang="en-GB" dirty="0" smtClean="0">
                <a:latin typeface="Times" pitchFamily="18" charset="0"/>
                <a:cs typeface="Times" pitchFamily="18" charset="0"/>
              </a:rPr>
              <a:t>10-Mbps and 100-Mbps CSMA/CD</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No need to change previous infrastructure</a:t>
            </a:r>
          </a:p>
        </p:txBody>
      </p:sp>
      <p:pic>
        <p:nvPicPr>
          <p:cNvPr id="9" name="Picture 5" descr="10Gigabit Distances                                            002828E9  Mnementh                      BEAE7A2F:"/>
          <p:cNvPicPr>
            <a:picLocks noChangeAspect="1" noChangeArrowheads="1"/>
          </p:cNvPicPr>
          <p:nvPr/>
        </p:nvPicPr>
        <p:blipFill>
          <a:blip r:embed="rId4" cstate="print"/>
          <a:srcRect l="5264" t="17987" r="3773" b="18781"/>
          <a:stretch>
            <a:fillRect/>
          </a:stretch>
        </p:blipFill>
        <p:spPr bwMode="auto">
          <a:xfrm>
            <a:off x="1879277" y="2286000"/>
            <a:ext cx="7220422" cy="387763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Dream\Desktop\ipad.jpg"/>
          <p:cNvPicPr>
            <a:picLocks noChangeAspect="1" noChangeArrowheads="1"/>
          </p:cNvPicPr>
          <p:nvPr/>
        </p:nvPicPr>
        <p:blipFill>
          <a:blip r:embed="rId3" cstate="print"/>
          <a:srcRect/>
          <a:stretch>
            <a:fillRect/>
          </a:stretch>
        </p:blipFill>
        <p:spPr bwMode="auto">
          <a:xfrm>
            <a:off x="3973033" y="5245484"/>
            <a:ext cx="2046767" cy="1002916"/>
          </a:xfrm>
          <a:prstGeom prst="rect">
            <a:avLst/>
          </a:prstGeom>
          <a:noFill/>
        </p:spPr>
      </p:pic>
      <p:sp>
        <p:nvSpPr>
          <p:cNvPr id="59394" name="Rectangle 2"/>
          <p:cNvSpPr>
            <a:spLocks noGrp="1" noChangeArrowheads="1"/>
          </p:cNvSpPr>
          <p:nvPr>
            <p:ph type="title"/>
          </p:nvPr>
        </p:nvSpPr>
        <p:spPr/>
        <p:txBody>
          <a:bodyPr/>
          <a:lstStyle/>
          <a:p>
            <a:r>
              <a:rPr kumimoji="1" lang="en-GB" dirty="0" smtClean="0"/>
              <a:t>High-Speed LANs: Wi-Fi (IEEE 802.11)</a:t>
            </a:r>
            <a:endParaRPr kumimoji="1" lang="en-US" dirty="0" smtClean="0"/>
          </a:p>
        </p:txBody>
      </p:sp>
      <p:sp>
        <p:nvSpPr>
          <p:cNvPr id="17" name="Rounded Rectangle 16"/>
          <p:cNvSpPr/>
          <p:nvPr/>
        </p:nvSpPr>
        <p:spPr>
          <a:xfrm>
            <a:off x="6019800" y="1233488"/>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20" name="TextBox 19"/>
          <p:cNvSpPr txBox="1"/>
          <p:nvPr/>
        </p:nvSpPr>
        <p:spPr>
          <a:xfrm>
            <a:off x="6096000" y="1295400"/>
            <a:ext cx="1257300" cy="627063"/>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High-speed Wi-Fi</a:t>
            </a:r>
          </a:p>
        </p:txBody>
      </p:sp>
      <p:pic>
        <p:nvPicPr>
          <p:cNvPr id="103429" name="Picture 5" descr="C:\Users\lg47\Desktop\Wifi_logo.jpg"/>
          <p:cNvPicPr>
            <a:picLocks noChangeAspect="1" noChangeArrowheads="1"/>
          </p:cNvPicPr>
          <p:nvPr/>
        </p:nvPicPr>
        <p:blipFill>
          <a:blip r:embed="rId4" cstate="print"/>
          <a:srcRect/>
          <a:stretch>
            <a:fillRect/>
          </a:stretch>
        </p:blipFill>
        <p:spPr bwMode="auto">
          <a:xfrm>
            <a:off x="6577013" y="2174875"/>
            <a:ext cx="1550987" cy="1030288"/>
          </a:xfrm>
          <a:prstGeom prst="rect">
            <a:avLst/>
          </a:prstGeom>
          <a:noFill/>
          <a:ln w="9525">
            <a:noFill/>
            <a:miter lim="800000"/>
            <a:headEnd/>
            <a:tailEnd/>
          </a:ln>
        </p:spPr>
      </p:pic>
      <p:sp>
        <p:nvSpPr>
          <p:cNvPr id="33" name="TextBox 32"/>
          <p:cNvSpPr txBox="1">
            <a:spLocks noChangeArrowheads="1"/>
          </p:cNvSpPr>
          <p:nvPr/>
        </p:nvSpPr>
        <p:spPr bwMode="auto">
          <a:xfrm>
            <a:off x="6096000" y="3886200"/>
            <a:ext cx="2514600" cy="2308324"/>
          </a:xfrm>
          <a:prstGeom prst="rect">
            <a:avLst/>
          </a:prstGeom>
          <a:noFill/>
          <a:ln w="9525">
            <a:noFill/>
            <a:miter lim="800000"/>
            <a:headEnd/>
            <a:tailEnd/>
          </a:ln>
        </p:spPr>
        <p:txBody>
          <a:bodyPr>
            <a:spAutoFit/>
          </a:bodyPr>
          <a:lstStyle/>
          <a:p>
            <a:pPr marL="285750" indent="-285750">
              <a:buFont typeface="Arial" charset="0"/>
              <a:buChar char="•"/>
            </a:pPr>
            <a:r>
              <a:rPr lang="en-GB" dirty="0" smtClean="0">
                <a:latin typeface="Times" pitchFamily="18" charset="0"/>
                <a:cs typeface="Times" pitchFamily="18" charset="0"/>
              </a:rPr>
              <a:t>Wireless</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Very </a:t>
            </a:r>
            <a:r>
              <a:rPr lang="en-GB" dirty="0" smtClean="0">
                <a:latin typeface="Times" pitchFamily="18" charset="0"/>
                <a:cs typeface="Times" pitchFamily="18" charset="0"/>
              </a:rPr>
              <a:t>convenient</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a:latin typeface="Times" pitchFamily="18" charset="0"/>
                <a:cs typeface="Times" pitchFamily="18" charset="0"/>
              </a:rPr>
              <a:t>Increasingly </a:t>
            </a:r>
            <a:r>
              <a:rPr lang="en-GB" dirty="0" smtClean="0">
                <a:latin typeface="Times" pitchFamily="18" charset="0"/>
                <a:cs typeface="Times" pitchFamily="18" charset="0"/>
              </a:rPr>
              <a:t>popular</a:t>
            </a:r>
          </a:p>
          <a:p>
            <a:pPr marL="285750" indent="-285750">
              <a:buFont typeface="Arial" charset="0"/>
              <a:buChar char="•"/>
            </a:pPr>
            <a:endParaRPr lang="en-GB" dirty="0" smtClean="0">
              <a:latin typeface="Times" pitchFamily="18" charset="0"/>
              <a:cs typeface="Times" pitchFamily="18" charset="0"/>
            </a:endParaRPr>
          </a:p>
          <a:p>
            <a:pPr marL="285750" indent="-285750">
              <a:buFont typeface="Arial" charset="0"/>
              <a:buChar char="•"/>
            </a:pPr>
            <a:r>
              <a:rPr lang="en-GB" dirty="0" smtClean="0">
                <a:latin typeface="Times" pitchFamily="18" charset="0"/>
                <a:cs typeface="Times" pitchFamily="18" charset="0"/>
              </a:rPr>
              <a:t>But easy to eavesdrop and often unreliable</a:t>
            </a:r>
            <a:endParaRPr lang="en-GB" dirty="0">
              <a:latin typeface="Times" pitchFamily="18" charset="0"/>
              <a:cs typeface="Times" pitchFamily="18" charset="0"/>
            </a:endParaRPr>
          </a:p>
        </p:txBody>
      </p:sp>
      <p:pic>
        <p:nvPicPr>
          <p:cNvPr id="5122" name="Picture 2" descr="C:\Documents and Settings\Dream\Desktop\304px-Wi-Fi_Logo_svg.png"/>
          <p:cNvPicPr>
            <a:picLocks noChangeAspect="1" noChangeArrowheads="1"/>
          </p:cNvPicPr>
          <p:nvPr/>
        </p:nvPicPr>
        <p:blipFill>
          <a:blip r:embed="rId5" cstate="print"/>
          <a:srcRect/>
          <a:stretch>
            <a:fillRect/>
          </a:stretch>
        </p:blipFill>
        <p:spPr bwMode="auto">
          <a:xfrm>
            <a:off x="4191000" y="1447800"/>
            <a:ext cx="1524000" cy="977565"/>
          </a:xfrm>
          <a:prstGeom prst="rect">
            <a:avLst/>
          </a:prstGeom>
          <a:noFill/>
        </p:spPr>
      </p:pic>
      <p:sp>
        <p:nvSpPr>
          <p:cNvPr id="22" name="TextBox 21"/>
          <p:cNvSpPr txBox="1">
            <a:spLocks noChangeArrowheads="1"/>
          </p:cNvSpPr>
          <p:nvPr/>
        </p:nvSpPr>
        <p:spPr bwMode="auto">
          <a:xfrm>
            <a:off x="152400" y="1190016"/>
            <a:ext cx="4038600" cy="4801314"/>
          </a:xfrm>
          <a:prstGeom prst="rect">
            <a:avLst/>
          </a:prstGeom>
          <a:noFill/>
          <a:ln w="9525">
            <a:noFill/>
            <a:miter lim="800000"/>
            <a:headEnd/>
            <a:tailEnd/>
          </a:ln>
        </p:spPr>
        <p:txBody>
          <a:bodyPr wrap="square">
            <a:spAutoFit/>
          </a:bodyPr>
          <a:lstStyle/>
          <a:p>
            <a:pPr marL="285750" indent="-285750">
              <a:buFont typeface="Arial" charset="0"/>
              <a:buChar char="•"/>
            </a:pPr>
            <a:r>
              <a:rPr lang="en-GB" dirty="0" smtClean="0">
                <a:latin typeface="Times" pitchFamily="18" charset="0"/>
                <a:cs typeface="Times" pitchFamily="18" charset="0"/>
              </a:rPr>
              <a:t>Extends network where wires are impractical or expensive</a:t>
            </a:r>
          </a:p>
          <a:p>
            <a:pPr marL="285750" indent="-285750">
              <a:buFont typeface="Arial" charset="0"/>
              <a:buChar char="•"/>
            </a:pPr>
            <a:endParaRPr lang="en-GB" dirty="0" smtClean="0">
              <a:latin typeface="Times" pitchFamily="18" charset="0"/>
              <a:cs typeface="Times" pitchFamily="18" charset="0"/>
            </a:endParaRPr>
          </a:p>
          <a:p>
            <a:pPr marL="285750" indent="-285750">
              <a:buFont typeface="Arial" charset="0"/>
              <a:buChar char="•"/>
            </a:pPr>
            <a:r>
              <a:rPr lang="en-GB" dirty="0" smtClean="0">
                <a:latin typeface="Times" pitchFamily="18" charset="0"/>
                <a:cs typeface="Times" pitchFamily="18" charset="0"/>
              </a:rPr>
              <a:t>Allows guests to connect easily and temporarily</a:t>
            </a:r>
          </a:p>
          <a:p>
            <a:pPr marL="285750" indent="-285750">
              <a:buFont typeface="Arial" charset="0"/>
              <a:buChar char="•"/>
            </a:pPr>
            <a:endParaRPr lang="en-GB" dirty="0">
              <a:latin typeface="Times" pitchFamily="18" charset="0"/>
              <a:cs typeface="Times" pitchFamily="18" charset="0"/>
            </a:endParaRPr>
          </a:p>
          <a:p>
            <a:pPr marL="285750" indent="-285750">
              <a:buFont typeface="Arial" charset="0"/>
              <a:buChar char="•"/>
            </a:pPr>
            <a:r>
              <a:rPr lang="en-GB" dirty="0" smtClean="0">
                <a:latin typeface="Times" pitchFamily="18" charset="0"/>
                <a:cs typeface="Times" pitchFamily="18" charset="0"/>
              </a:rPr>
              <a:t>Allows roaming around campus</a:t>
            </a:r>
          </a:p>
          <a:p>
            <a:pPr marL="285750" indent="-285750">
              <a:buFont typeface="Arial" charset="0"/>
              <a:buChar char="•"/>
            </a:pPr>
            <a:endParaRPr lang="en-GB" dirty="0" smtClean="0">
              <a:latin typeface="Times" pitchFamily="18" charset="0"/>
              <a:cs typeface="Times" pitchFamily="18" charset="0"/>
            </a:endParaRPr>
          </a:p>
          <a:p>
            <a:pPr marL="285750" indent="-285750">
              <a:buFont typeface="Arial" charset="0"/>
              <a:buChar char="•"/>
            </a:pPr>
            <a:r>
              <a:rPr lang="en-GB" dirty="0" smtClean="0">
                <a:latin typeface="Times" pitchFamily="18" charset="0"/>
                <a:cs typeface="Times" pitchFamily="18" charset="0"/>
              </a:rPr>
              <a:t>HALF-DUPLEX. Devices share the channel. They cannot listen while transmitting and as a result </a:t>
            </a:r>
            <a:r>
              <a:rPr lang="en-GB" u="sng" dirty="0" smtClean="0">
                <a:latin typeface="Times" pitchFamily="18" charset="0"/>
                <a:cs typeface="Times" pitchFamily="18" charset="0"/>
              </a:rPr>
              <a:t>they cannot detect collisions</a:t>
            </a:r>
            <a:r>
              <a:rPr lang="en-GB" dirty="0" smtClean="0">
                <a:latin typeface="Times" pitchFamily="18" charset="0"/>
                <a:cs typeface="Times" pitchFamily="18" charset="0"/>
              </a:rPr>
              <a:t>. Instead they try to avoid them by informing the rest that they are about to transmit before actually doing so (CSMA / CA = collision avoidance) and assume collision when ACKs are not received</a:t>
            </a:r>
          </a:p>
        </p:txBody>
      </p:sp>
      <p:pic>
        <p:nvPicPr>
          <p:cNvPr id="1026" name="Picture 2" descr="C:\Users\lg47\Desktop\htc-one-silver-201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8600" y="2895600"/>
            <a:ext cx="1219200" cy="146304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533400" y="1143000"/>
            <a:ext cx="8229600" cy="609600"/>
          </a:xfrm>
        </p:spPr>
        <p:txBody>
          <a:bodyPr/>
          <a:lstStyle/>
          <a:p>
            <a:pPr eaLnBrk="1" hangingPunct="1"/>
            <a:r>
              <a:rPr lang="en-GB" sz="2800" dirty="0" smtClean="0"/>
              <a:t>So, what is a LAN anyway?</a:t>
            </a:r>
          </a:p>
        </p:txBody>
      </p:sp>
      <p:sp>
        <p:nvSpPr>
          <p:cNvPr id="9" name="Rounded Rectangle 8"/>
          <p:cNvSpPr/>
          <p:nvPr/>
        </p:nvSpPr>
        <p:spPr>
          <a:xfrm>
            <a:off x="533400" y="3733800"/>
            <a:ext cx="26670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69636" name="Picture 18" descr="C:\Users\lg47\Desktop\fpdservicos-lan.gif"/>
          <p:cNvPicPr>
            <a:picLocks noChangeAspect="1" noChangeArrowheads="1"/>
          </p:cNvPicPr>
          <p:nvPr/>
        </p:nvPicPr>
        <p:blipFill>
          <a:blip r:embed="rId3" cstate="print"/>
          <a:srcRect/>
          <a:stretch>
            <a:fillRect/>
          </a:stretch>
        </p:blipFill>
        <p:spPr bwMode="auto">
          <a:xfrm>
            <a:off x="598488" y="4257675"/>
            <a:ext cx="2528887" cy="1762125"/>
          </a:xfrm>
          <a:prstGeom prst="rect">
            <a:avLst/>
          </a:prstGeom>
          <a:noFill/>
          <a:ln w="9525">
            <a:noFill/>
            <a:miter lim="800000"/>
            <a:headEnd/>
            <a:tailEnd/>
          </a:ln>
        </p:spPr>
      </p:pic>
      <p:sp>
        <p:nvSpPr>
          <p:cNvPr id="69637" name="TextBox 25"/>
          <p:cNvSpPr txBox="1">
            <a:spLocks noChangeArrowheads="1"/>
          </p:cNvSpPr>
          <p:nvPr/>
        </p:nvSpPr>
        <p:spPr bwMode="auto">
          <a:xfrm>
            <a:off x="1295400" y="3817938"/>
            <a:ext cx="1752600" cy="306387"/>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Local Area Network</a:t>
            </a:r>
          </a:p>
        </p:txBody>
      </p:sp>
      <p:sp>
        <p:nvSpPr>
          <p:cNvPr id="12" name="TextBox 11"/>
          <p:cNvSpPr txBox="1"/>
          <p:nvPr/>
        </p:nvSpPr>
        <p:spPr>
          <a:xfrm>
            <a:off x="585788" y="3810000"/>
            <a:ext cx="6334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LAN</a:t>
            </a:r>
          </a:p>
        </p:txBody>
      </p:sp>
      <p:sp>
        <p:nvSpPr>
          <p:cNvPr id="8" name="TextBox 1"/>
          <p:cNvSpPr txBox="1">
            <a:spLocks noChangeArrowheads="1"/>
          </p:cNvSpPr>
          <p:nvPr/>
        </p:nvSpPr>
        <p:spPr bwMode="auto">
          <a:xfrm>
            <a:off x="304800" y="1828800"/>
            <a:ext cx="2209800" cy="400110"/>
          </a:xfrm>
          <a:prstGeom prst="rect">
            <a:avLst/>
          </a:prstGeom>
          <a:noFill/>
          <a:ln w="9525">
            <a:noFill/>
            <a:miter lim="800000"/>
            <a:headEnd/>
            <a:tailEnd/>
          </a:ln>
        </p:spPr>
        <p:txBody>
          <a:bodyPr>
            <a:spAutoFit/>
          </a:bodyPr>
          <a:lstStyle/>
          <a:p>
            <a:r>
              <a:rPr lang="en-GB" sz="2000" dirty="0">
                <a:latin typeface="+mj-lt"/>
                <a:cs typeface="Times New Roman" pitchFamily="18" charset="0"/>
              </a:rPr>
              <a:t>A data network</a:t>
            </a:r>
          </a:p>
        </p:txBody>
      </p:sp>
      <p:sp>
        <p:nvSpPr>
          <p:cNvPr id="10" name="TextBox 1"/>
          <p:cNvSpPr txBox="1">
            <a:spLocks noChangeArrowheads="1"/>
          </p:cNvSpPr>
          <p:nvPr/>
        </p:nvSpPr>
        <p:spPr bwMode="auto">
          <a:xfrm>
            <a:off x="2252663" y="1835150"/>
            <a:ext cx="6738937" cy="400110"/>
          </a:xfrm>
          <a:prstGeom prst="rect">
            <a:avLst/>
          </a:prstGeom>
          <a:noFill/>
          <a:ln w="9525">
            <a:noFill/>
            <a:miter lim="800000"/>
            <a:headEnd/>
            <a:tailEnd/>
          </a:ln>
        </p:spPr>
        <p:txBody>
          <a:bodyPr wrap="square">
            <a:spAutoFit/>
          </a:bodyPr>
          <a:lstStyle/>
          <a:p>
            <a:r>
              <a:rPr lang="en-GB" sz="2000" dirty="0">
                <a:latin typeface="+mj-lt"/>
                <a:cs typeface="Times New Roman" pitchFamily="18" charset="0"/>
              </a:rPr>
              <a:t>that</a:t>
            </a:r>
            <a:r>
              <a:rPr lang="en-GB" sz="2000" b="1" i="1" dirty="0">
                <a:latin typeface="+mj-lt"/>
                <a:cs typeface="Times New Roman" pitchFamily="18" charset="0"/>
              </a:rPr>
              <a:t> </a:t>
            </a:r>
            <a:r>
              <a:rPr lang="en-GB" sz="2000" dirty="0">
                <a:latin typeface="+mj-lt"/>
                <a:cs typeface="Times New Roman" pitchFamily="18" charset="0"/>
              </a:rPr>
              <a:t>connects computers, printers and other devices</a:t>
            </a:r>
          </a:p>
        </p:txBody>
      </p:sp>
      <p:sp>
        <p:nvSpPr>
          <p:cNvPr id="11" name="TextBox 1"/>
          <p:cNvSpPr txBox="1">
            <a:spLocks noChangeArrowheads="1"/>
          </p:cNvSpPr>
          <p:nvPr/>
        </p:nvSpPr>
        <p:spPr bwMode="auto">
          <a:xfrm>
            <a:off x="0" y="2290763"/>
            <a:ext cx="3886200" cy="400110"/>
          </a:xfrm>
          <a:prstGeom prst="rect">
            <a:avLst/>
          </a:prstGeom>
          <a:noFill/>
          <a:ln w="9525">
            <a:noFill/>
            <a:miter lim="800000"/>
            <a:headEnd/>
            <a:tailEnd/>
          </a:ln>
        </p:spPr>
        <p:txBody>
          <a:bodyPr wrap="square">
            <a:spAutoFit/>
          </a:bodyPr>
          <a:lstStyle/>
          <a:p>
            <a:r>
              <a:rPr lang="en-GB" sz="2000" dirty="0">
                <a:latin typeface="+mj-lt"/>
                <a:cs typeface="Times New Roman" pitchFamily="18" charset="0"/>
              </a:rPr>
              <a:t>in a small </a:t>
            </a:r>
            <a:r>
              <a:rPr lang="en-GB" sz="2000" dirty="0" smtClean="0">
                <a:latin typeface="+mj-lt"/>
                <a:cs typeface="Times New Roman" pitchFamily="18" charset="0"/>
              </a:rPr>
              <a:t>geographical </a:t>
            </a:r>
            <a:r>
              <a:rPr lang="en-GB" sz="2000" dirty="0">
                <a:latin typeface="+mj-lt"/>
                <a:cs typeface="Times New Roman" pitchFamily="18" charset="0"/>
              </a:rPr>
              <a:t>area</a:t>
            </a:r>
          </a:p>
        </p:txBody>
      </p:sp>
      <p:sp>
        <p:nvSpPr>
          <p:cNvPr id="13" name="TextBox 1"/>
          <p:cNvSpPr txBox="1">
            <a:spLocks noChangeArrowheads="1"/>
          </p:cNvSpPr>
          <p:nvPr/>
        </p:nvSpPr>
        <p:spPr bwMode="auto">
          <a:xfrm>
            <a:off x="762000" y="2743200"/>
            <a:ext cx="2022475" cy="400110"/>
          </a:xfrm>
          <a:prstGeom prst="rect">
            <a:avLst/>
          </a:prstGeom>
          <a:noFill/>
          <a:ln w="9525">
            <a:noFill/>
            <a:miter lim="800000"/>
            <a:headEnd/>
            <a:tailEnd/>
          </a:ln>
        </p:spPr>
        <p:txBody>
          <a:bodyPr>
            <a:spAutoFit/>
          </a:bodyPr>
          <a:lstStyle/>
          <a:p>
            <a:r>
              <a:rPr lang="en-GB" sz="2000" dirty="0" smtClean="0">
                <a:latin typeface="+mj-lt"/>
                <a:cs typeface="Times New Roman" pitchFamily="18" charset="0"/>
              </a:rPr>
              <a:t>at </a:t>
            </a:r>
            <a:r>
              <a:rPr lang="en-GB" sz="2000" dirty="0">
                <a:latin typeface="+mj-lt"/>
                <a:cs typeface="Times New Roman" pitchFamily="18" charset="0"/>
              </a:rPr>
              <a:t>high speed</a:t>
            </a:r>
          </a:p>
        </p:txBody>
      </p:sp>
      <p:sp>
        <p:nvSpPr>
          <p:cNvPr id="14" name="TextBox 1"/>
          <p:cNvSpPr txBox="1">
            <a:spLocks noChangeArrowheads="1"/>
          </p:cNvSpPr>
          <p:nvPr/>
        </p:nvSpPr>
        <p:spPr bwMode="auto">
          <a:xfrm>
            <a:off x="2569534" y="2743200"/>
            <a:ext cx="4004932" cy="400110"/>
          </a:xfrm>
          <a:prstGeom prst="rect">
            <a:avLst/>
          </a:prstGeom>
          <a:noFill/>
          <a:ln w="9525">
            <a:noFill/>
            <a:miter lim="800000"/>
            <a:headEnd/>
            <a:tailEnd/>
          </a:ln>
        </p:spPr>
        <p:txBody>
          <a:bodyPr wrap="square">
            <a:spAutoFit/>
          </a:bodyPr>
          <a:lstStyle/>
          <a:p>
            <a:r>
              <a:rPr lang="en-GB" sz="2000" dirty="0">
                <a:latin typeface="+mj-lt"/>
                <a:cs typeface="Times New Roman" pitchFamily="18" charset="0"/>
              </a:rPr>
              <a:t>and in a fault-tolerant manner</a:t>
            </a:r>
          </a:p>
        </p:txBody>
      </p:sp>
      <p:sp>
        <p:nvSpPr>
          <p:cNvPr id="15" name="TextBox 1"/>
          <p:cNvSpPr txBox="1">
            <a:spLocks noChangeArrowheads="1"/>
          </p:cNvSpPr>
          <p:nvPr/>
        </p:nvSpPr>
        <p:spPr bwMode="auto">
          <a:xfrm>
            <a:off x="228600" y="3181290"/>
            <a:ext cx="8643937" cy="400110"/>
          </a:xfrm>
          <a:prstGeom prst="rect">
            <a:avLst/>
          </a:prstGeom>
          <a:noFill/>
          <a:ln w="9525">
            <a:noFill/>
            <a:miter lim="800000"/>
            <a:headEnd/>
            <a:tailEnd/>
          </a:ln>
        </p:spPr>
        <p:txBody>
          <a:bodyPr>
            <a:spAutoFit/>
          </a:bodyPr>
          <a:lstStyle/>
          <a:p>
            <a:r>
              <a:rPr lang="en-GB" sz="2000" dirty="0">
                <a:latin typeface="+mj-lt"/>
                <a:cs typeface="Times New Roman" pitchFamily="18" charset="0"/>
              </a:rPr>
              <a:t>and allows users to communicate and share devices and files</a:t>
            </a:r>
          </a:p>
        </p:txBody>
      </p:sp>
      <p:cxnSp>
        <p:nvCxnSpPr>
          <p:cNvPr id="67" name="Straight Connector 66"/>
          <p:cNvCxnSpPr>
            <a:stCxn id="92" idx="2"/>
          </p:cNvCxnSpPr>
          <p:nvPr/>
        </p:nvCxnSpPr>
        <p:spPr>
          <a:xfrm flipH="1">
            <a:off x="7467600" y="533400"/>
            <a:ext cx="38100" cy="152400"/>
          </a:xfrm>
          <a:prstGeom prst="line">
            <a:avLst/>
          </a:prstGeom>
        </p:spPr>
        <p:style>
          <a:lnRef idx="3">
            <a:schemeClr val="accent3"/>
          </a:lnRef>
          <a:fillRef idx="0">
            <a:schemeClr val="accent3"/>
          </a:fillRef>
          <a:effectRef idx="2">
            <a:schemeClr val="accent3"/>
          </a:effectRef>
          <a:fontRef idx="minor">
            <a:schemeClr val="tx1"/>
          </a:fontRef>
        </p:style>
      </p:cxnSp>
      <p:cxnSp>
        <p:nvCxnSpPr>
          <p:cNvPr id="68" name="Straight Connector 67"/>
          <p:cNvCxnSpPr>
            <a:stCxn id="69" idx="2"/>
          </p:cNvCxnSpPr>
          <p:nvPr/>
        </p:nvCxnSpPr>
        <p:spPr>
          <a:xfrm flipH="1">
            <a:off x="8153400" y="533400"/>
            <a:ext cx="304800" cy="152400"/>
          </a:xfrm>
          <a:prstGeom prst="line">
            <a:avLst/>
          </a:prstGeom>
        </p:spPr>
        <p:style>
          <a:lnRef idx="3">
            <a:schemeClr val="accent3"/>
          </a:lnRef>
          <a:fillRef idx="0">
            <a:schemeClr val="accent3"/>
          </a:fillRef>
          <a:effectRef idx="2">
            <a:schemeClr val="accent3"/>
          </a:effectRef>
          <a:fontRef idx="minor">
            <a:schemeClr val="tx1"/>
          </a:fontRef>
        </p:style>
      </p:cxnSp>
      <p:sp>
        <p:nvSpPr>
          <p:cNvPr id="69" name="Rounded Rectangle 68"/>
          <p:cNvSpPr/>
          <p:nvPr/>
        </p:nvSpPr>
        <p:spPr>
          <a:xfrm>
            <a:off x="7924800" y="228600"/>
            <a:ext cx="1066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CSMA/CD</a:t>
            </a:r>
            <a:endParaRPr lang="en-US" dirty="0"/>
          </a:p>
        </p:txBody>
      </p:sp>
      <p:cxnSp>
        <p:nvCxnSpPr>
          <p:cNvPr id="70" name="Straight Connector 69"/>
          <p:cNvCxnSpPr>
            <a:stCxn id="71" idx="2"/>
          </p:cNvCxnSpPr>
          <p:nvPr/>
        </p:nvCxnSpPr>
        <p:spPr>
          <a:xfrm>
            <a:off x="6640033" y="577701"/>
            <a:ext cx="3810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71" name="Rounded Rectangle 70"/>
          <p:cNvSpPr/>
          <p:nvPr/>
        </p:nvSpPr>
        <p:spPr>
          <a:xfrm>
            <a:off x="6182833" y="44301"/>
            <a:ext cx="914400" cy="533400"/>
          </a:xfrm>
          <a:prstGeom prst="roundRect">
            <a:avLst>
              <a:gd name="adj" fmla="val 26633"/>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TOKEN RING</a:t>
            </a:r>
            <a:endParaRPr lang="en-US" dirty="0"/>
          </a:p>
        </p:txBody>
      </p:sp>
      <p:cxnSp>
        <p:nvCxnSpPr>
          <p:cNvPr id="72" name="Straight Connector 71"/>
          <p:cNvCxnSpPr>
            <a:stCxn id="89" idx="2"/>
          </p:cNvCxnSpPr>
          <p:nvPr/>
        </p:nvCxnSpPr>
        <p:spPr>
          <a:xfrm flipH="1">
            <a:off x="4343400" y="228600"/>
            <a:ext cx="261384" cy="304800"/>
          </a:xfrm>
          <a:prstGeom prst="line">
            <a:avLst/>
          </a:prstGeom>
        </p:spPr>
        <p:style>
          <a:lnRef idx="3">
            <a:schemeClr val="lt1"/>
          </a:lnRef>
          <a:fillRef idx="1">
            <a:schemeClr val="accent4"/>
          </a:fillRef>
          <a:effectRef idx="1">
            <a:schemeClr val="accent4"/>
          </a:effectRef>
          <a:fontRef idx="minor">
            <a:schemeClr val="lt1"/>
          </a:fontRef>
        </p:style>
      </p:cxnSp>
      <p:cxnSp>
        <p:nvCxnSpPr>
          <p:cNvPr id="73" name="Straight Connector 72"/>
          <p:cNvCxnSpPr>
            <a:endCxn id="90" idx="0"/>
          </p:cNvCxnSpPr>
          <p:nvPr/>
        </p:nvCxnSpPr>
        <p:spPr>
          <a:xfrm flipH="1">
            <a:off x="5411969" y="304800"/>
            <a:ext cx="150631" cy="164802"/>
          </a:xfrm>
          <a:prstGeom prst="line">
            <a:avLst/>
          </a:prstGeom>
        </p:spPr>
        <p:style>
          <a:lnRef idx="3">
            <a:schemeClr val="lt1"/>
          </a:lnRef>
          <a:fillRef idx="1">
            <a:schemeClr val="accent4"/>
          </a:fillRef>
          <a:effectRef idx="1">
            <a:schemeClr val="accent4"/>
          </a:effectRef>
          <a:fontRef idx="minor">
            <a:schemeClr val="lt1"/>
          </a:fontRef>
        </p:style>
      </p:cxnSp>
      <p:cxnSp>
        <p:nvCxnSpPr>
          <p:cNvPr id="74" name="Straight Connector 73"/>
          <p:cNvCxnSpPr/>
          <p:nvPr/>
        </p:nvCxnSpPr>
        <p:spPr>
          <a:xfrm>
            <a:off x="4136066" y="304800"/>
            <a:ext cx="0" cy="207334"/>
          </a:xfrm>
          <a:prstGeom prst="line">
            <a:avLst/>
          </a:prstGeom>
        </p:spPr>
        <p:style>
          <a:lnRef idx="3">
            <a:schemeClr val="lt1"/>
          </a:lnRef>
          <a:fillRef idx="1">
            <a:schemeClr val="accent4"/>
          </a:fillRef>
          <a:effectRef idx="1">
            <a:schemeClr val="accent4"/>
          </a:effectRef>
          <a:fontRef idx="minor">
            <a:schemeClr val="lt1"/>
          </a:fontRef>
        </p:style>
      </p:cxnSp>
      <p:cxnSp>
        <p:nvCxnSpPr>
          <p:cNvPr id="75" name="Straight Connector 74"/>
          <p:cNvCxnSpPr>
            <a:stCxn id="76" idx="2"/>
          </p:cNvCxnSpPr>
          <p:nvPr/>
        </p:nvCxnSpPr>
        <p:spPr>
          <a:xfrm flipH="1">
            <a:off x="2590800" y="522767"/>
            <a:ext cx="76200" cy="152400"/>
          </a:xfrm>
          <a:prstGeom prst="line">
            <a:avLst/>
          </a:prstGeom>
        </p:spPr>
        <p:style>
          <a:lnRef idx="3">
            <a:schemeClr val="lt1"/>
          </a:lnRef>
          <a:fillRef idx="1">
            <a:schemeClr val="accent1"/>
          </a:fillRef>
          <a:effectRef idx="1">
            <a:schemeClr val="accent1"/>
          </a:effectRef>
          <a:fontRef idx="minor">
            <a:schemeClr val="lt1"/>
          </a:fontRef>
        </p:style>
      </p:cxnSp>
      <p:sp>
        <p:nvSpPr>
          <p:cNvPr id="76" name="Rounded Rectangle 75"/>
          <p:cNvSpPr/>
          <p:nvPr/>
        </p:nvSpPr>
        <p:spPr>
          <a:xfrm>
            <a:off x="2362200" y="217967"/>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STAR</a:t>
            </a:r>
            <a:endParaRPr lang="en-US" dirty="0"/>
          </a:p>
        </p:txBody>
      </p:sp>
      <p:cxnSp>
        <p:nvCxnSpPr>
          <p:cNvPr id="77" name="Straight Connector 76"/>
          <p:cNvCxnSpPr>
            <a:stCxn id="78" idx="2"/>
          </p:cNvCxnSpPr>
          <p:nvPr/>
        </p:nvCxnSpPr>
        <p:spPr>
          <a:xfrm flipH="1">
            <a:off x="1905000" y="533400"/>
            <a:ext cx="76200" cy="152400"/>
          </a:xfrm>
          <a:prstGeom prst="line">
            <a:avLst/>
          </a:prstGeom>
        </p:spPr>
        <p:style>
          <a:lnRef idx="3">
            <a:schemeClr val="lt1"/>
          </a:lnRef>
          <a:fillRef idx="1">
            <a:schemeClr val="accent1"/>
          </a:fillRef>
          <a:effectRef idx="1">
            <a:schemeClr val="accent1"/>
          </a:effectRef>
          <a:fontRef idx="minor">
            <a:schemeClr val="lt1"/>
          </a:fontRef>
        </p:style>
      </p:cxnSp>
      <p:sp>
        <p:nvSpPr>
          <p:cNvPr id="78" name="Rounded Rectangle 77"/>
          <p:cNvSpPr/>
          <p:nvPr/>
        </p:nvSpPr>
        <p:spPr>
          <a:xfrm>
            <a:off x="1676400" y="228600"/>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RING</a:t>
            </a:r>
            <a:endParaRPr lang="en-US" dirty="0"/>
          </a:p>
        </p:txBody>
      </p:sp>
      <p:cxnSp>
        <p:nvCxnSpPr>
          <p:cNvPr id="79" name="Straight Connector 78"/>
          <p:cNvCxnSpPr>
            <a:stCxn id="80" idx="2"/>
          </p:cNvCxnSpPr>
          <p:nvPr/>
        </p:nvCxnSpPr>
        <p:spPr>
          <a:xfrm>
            <a:off x="1295400" y="478466"/>
            <a:ext cx="0" cy="207334"/>
          </a:xfrm>
          <a:prstGeom prst="line">
            <a:avLst/>
          </a:prstGeom>
        </p:spPr>
        <p:style>
          <a:lnRef idx="3">
            <a:schemeClr val="lt1"/>
          </a:lnRef>
          <a:fillRef idx="1">
            <a:schemeClr val="accent1"/>
          </a:fillRef>
          <a:effectRef idx="1">
            <a:schemeClr val="accent1"/>
          </a:effectRef>
          <a:fontRef idx="minor">
            <a:schemeClr val="lt1"/>
          </a:fontRef>
        </p:style>
      </p:cxnSp>
      <p:sp>
        <p:nvSpPr>
          <p:cNvPr id="80" name="Rounded Rectangle 79"/>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81" name="Straight Connector 80"/>
          <p:cNvCxnSpPr>
            <a:stCxn id="85" idx="2"/>
          </p:cNvCxnSpPr>
          <p:nvPr/>
        </p:nvCxnSpPr>
        <p:spPr>
          <a:xfrm>
            <a:off x="647700" y="533400"/>
            <a:ext cx="190500" cy="228600"/>
          </a:xfrm>
          <a:prstGeom prst="line">
            <a:avLst/>
          </a:prstGeom>
        </p:spPr>
        <p:style>
          <a:lnRef idx="3">
            <a:schemeClr val="lt1"/>
          </a:lnRef>
          <a:fillRef idx="1">
            <a:schemeClr val="accent1"/>
          </a:fillRef>
          <a:effectRef idx="1">
            <a:schemeClr val="accent1"/>
          </a:effectRef>
          <a:fontRef idx="minor">
            <a:schemeClr val="lt1"/>
          </a:fontRef>
        </p:style>
      </p:cxnSp>
      <p:sp>
        <p:nvSpPr>
          <p:cNvPr id="82" name="Rounded Rectangle 81"/>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83" name="Rounded Rectangle 82"/>
          <p:cNvSpPr/>
          <p:nvPr/>
        </p:nvSpPr>
        <p:spPr>
          <a:xfrm>
            <a:off x="3200400" y="609600"/>
            <a:ext cx="2819400" cy="457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smtClean="0"/>
              <a:t>TRANSMISSION MEDIUM</a:t>
            </a:r>
            <a:endParaRPr lang="en-US" dirty="0"/>
          </a:p>
        </p:txBody>
      </p:sp>
      <p:sp>
        <p:nvSpPr>
          <p:cNvPr id="84" name="Rounded Rectangle 83"/>
          <p:cNvSpPr/>
          <p:nvPr/>
        </p:nvSpPr>
        <p:spPr>
          <a:xfrm>
            <a:off x="6096000" y="609600"/>
            <a:ext cx="2819400"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dirty="0" smtClean="0"/>
              <a:t>METHOD OF SHARING</a:t>
            </a:r>
            <a:endParaRPr lang="en-US" dirty="0"/>
          </a:p>
        </p:txBody>
      </p:sp>
      <p:sp>
        <p:nvSpPr>
          <p:cNvPr id="85" name="Rounded Rectangle 84"/>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
        <p:nvSpPr>
          <p:cNvPr id="86" name="Rounded Rectangle 85"/>
          <p:cNvSpPr/>
          <p:nvPr/>
        </p:nvSpPr>
        <p:spPr>
          <a:xfrm>
            <a:off x="3657600" y="457200"/>
            <a:ext cx="9906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GUIDED</a:t>
            </a:r>
            <a:endParaRPr lang="en-US" dirty="0"/>
          </a:p>
        </p:txBody>
      </p:sp>
      <p:sp>
        <p:nvSpPr>
          <p:cNvPr id="87" name="Rounded Rectangle 86"/>
          <p:cNvSpPr/>
          <p:nvPr/>
        </p:nvSpPr>
        <p:spPr>
          <a:xfrm>
            <a:off x="3048000" y="65567"/>
            <a:ext cx="685800" cy="4572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Twisted Pair</a:t>
            </a:r>
            <a:endParaRPr lang="en-US" sz="1600" dirty="0"/>
          </a:p>
        </p:txBody>
      </p:sp>
      <p:sp>
        <p:nvSpPr>
          <p:cNvPr id="88" name="Rounded Rectangle 87"/>
          <p:cNvSpPr/>
          <p:nvPr/>
        </p:nvSpPr>
        <p:spPr>
          <a:xfrm>
            <a:off x="3778101" y="173666"/>
            <a:ext cx="6858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Coaxial</a:t>
            </a:r>
            <a:endParaRPr lang="en-US" sz="1600" dirty="0"/>
          </a:p>
        </p:txBody>
      </p:sp>
      <p:sp>
        <p:nvSpPr>
          <p:cNvPr id="89" name="Rounded Rectangle 88"/>
          <p:cNvSpPr/>
          <p:nvPr/>
        </p:nvSpPr>
        <p:spPr>
          <a:xfrm>
            <a:off x="4114800" y="31899"/>
            <a:ext cx="979967" cy="196701"/>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Opt. Fibre</a:t>
            </a:r>
            <a:endParaRPr lang="en-US" sz="1600" dirty="0"/>
          </a:p>
        </p:txBody>
      </p:sp>
      <p:sp>
        <p:nvSpPr>
          <p:cNvPr id="90" name="Rounded Rectangle 89"/>
          <p:cNvSpPr/>
          <p:nvPr/>
        </p:nvSpPr>
        <p:spPr>
          <a:xfrm>
            <a:off x="4802369" y="469602"/>
            <a:ext cx="12192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dirty="0" smtClean="0"/>
              <a:t>UNGUIDED</a:t>
            </a:r>
            <a:endParaRPr lang="en-US" dirty="0"/>
          </a:p>
        </p:txBody>
      </p:sp>
      <p:sp>
        <p:nvSpPr>
          <p:cNvPr id="91" name="Rounded Rectangle 90"/>
          <p:cNvSpPr/>
          <p:nvPr/>
        </p:nvSpPr>
        <p:spPr>
          <a:xfrm>
            <a:off x="5181600" y="152400"/>
            <a:ext cx="914400" cy="2286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1600" dirty="0" smtClean="0"/>
              <a:t>Wireless</a:t>
            </a:r>
            <a:endParaRPr lang="en-US" sz="1600" dirty="0"/>
          </a:p>
        </p:txBody>
      </p:sp>
      <p:sp>
        <p:nvSpPr>
          <p:cNvPr id="92" name="Rounded Rectangle 91"/>
          <p:cNvSpPr/>
          <p:nvPr/>
        </p:nvSpPr>
        <p:spPr>
          <a:xfrm>
            <a:off x="7162800" y="228600"/>
            <a:ext cx="685800" cy="304800"/>
          </a:xfrm>
          <a:prstGeom prst="roundRect">
            <a:avLst/>
          </a:prstGeom>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r>
              <a:rPr lang="en-GB" dirty="0" smtClean="0"/>
              <a:t>CSMA</a:t>
            </a:r>
            <a:endParaRPr lang="en-US" dirty="0"/>
          </a:p>
        </p:txBody>
      </p:sp>
      <p:sp>
        <p:nvSpPr>
          <p:cNvPr id="93" name="TextBox 1"/>
          <p:cNvSpPr txBox="1">
            <a:spLocks noChangeArrowheads="1"/>
          </p:cNvSpPr>
          <p:nvPr/>
        </p:nvSpPr>
        <p:spPr bwMode="auto">
          <a:xfrm>
            <a:off x="3505200" y="2286000"/>
            <a:ext cx="5410200" cy="400110"/>
          </a:xfrm>
          <a:prstGeom prst="rect">
            <a:avLst/>
          </a:prstGeom>
          <a:noFill/>
          <a:ln w="9525">
            <a:noFill/>
            <a:miter lim="800000"/>
            <a:headEnd/>
            <a:tailEnd/>
          </a:ln>
        </p:spPr>
        <p:txBody>
          <a:bodyPr wrap="square">
            <a:spAutoFit/>
          </a:bodyPr>
          <a:lstStyle/>
          <a:p>
            <a:r>
              <a:rPr lang="en-GB" sz="2000" dirty="0">
                <a:latin typeface="+mj-lt"/>
                <a:cs typeface="Times New Roman" pitchFamily="18" charset="0"/>
              </a:rPr>
              <a:t>, </a:t>
            </a:r>
            <a:r>
              <a:rPr lang="en-GB" sz="2000" dirty="0" smtClean="0">
                <a:latin typeface="+mj-lt"/>
                <a:cs typeface="Times New Roman" pitchFamily="18" charset="0"/>
              </a:rPr>
              <a:t>over a variety of communication media,</a:t>
            </a:r>
            <a:endParaRPr lang="en-GB" sz="2000" dirty="0">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0"/>
                                  </p:iterate>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0"/>
                                  </p:iterate>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0"/>
                                  </p:iterate>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0"/>
                                  </p:iterate>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0"/>
                                  </p:iterate>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0"/>
                                  </p:iterate>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P spid="14" grpId="0"/>
      <p:bldP spid="15" grpId="0"/>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838200" y="12192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0" name="Rounded Rectangle 9"/>
          <p:cNvSpPr/>
          <p:nvPr/>
        </p:nvSpPr>
        <p:spPr>
          <a:xfrm>
            <a:off x="838200" y="37338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1" name="Rounded Rectangle 10"/>
          <p:cNvSpPr/>
          <p:nvPr/>
        </p:nvSpPr>
        <p:spPr>
          <a:xfrm>
            <a:off x="4572000" y="12192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2" name="Rounded Rectangle 11"/>
          <p:cNvSpPr/>
          <p:nvPr/>
        </p:nvSpPr>
        <p:spPr>
          <a:xfrm>
            <a:off x="4572000" y="37338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3" name="TextBox 12"/>
          <p:cNvSpPr txBox="1"/>
          <p:nvPr/>
        </p:nvSpPr>
        <p:spPr>
          <a:xfrm>
            <a:off x="966788" y="1295400"/>
            <a:ext cx="7858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STAR</a:t>
            </a:r>
          </a:p>
        </p:txBody>
      </p:sp>
      <p:sp>
        <p:nvSpPr>
          <p:cNvPr id="14" name="TextBox 13"/>
          <p:cNvSpPr txBox="1"/>
          <p:nvPr/>
        </p:nvSpPr>
        <p:spPr>
          <a:xfrm>
            <a:off x="4724400" y="1295400"/>
            <a:ext cx="7620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BUS</a:t>
            </a:r>
          </a:p>
        </p:txBody>
      </p:sp>
      <p:sp>
        <p:nvSpPr>
          <p:cNvPr id="15" name="TextBox 14"/>
          <p:cNvSpPr txBox="1"/>
          <p:nvPr/>
        </p:nvSpPr>
        <p:spPr>
          <a:xfrm>
            <a:off x="966788" y="3810000"/>
            <a:ext cx="7858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RING</a:t>
            </a:r>
          </a:p>
        </p:txBody>
      </p:sp>
      <p:sp>
        <p:nvSpPr>
          <p:cNvPr id="16" name="TextBox 15"/>
          <p:cNvSpPr txBox="1"/>
          <p:nvPr/>
        </p:nvSpPr>
        <p:spPr>
          <a:xfrm>
            <a:off x="4724400" y="3810000"/>
            <a:ext cx="7620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TREE</a:t>
            </a:r>
          </a:p>
        </p:txBody>
      </p:sp>
      <p:pic>
        <p:nvPicPr>
          <p:cNvPr id="17419" name="Picture 2" descr="C:\Users\lg47\Desktop\220px-NetworkTopology-Bus.png"/>
          <p:cNvPicPr>
            <a:picLocks noChangeAspect="1" noChangeArrowheads="1"/>
          </p:cNvPicPr>
          <p:nvPr/>
        </p:nvPicPr>
        <p:blipFill>
          <a:blip r:embed="rId3" cstate="print"/>
          <a:srcRect/>
          <a:stretch>
            <a:fillRect/>
          </a:stretch>
        </p:blipFill>
        <p:spPr bwMode="auto">
          <a:xfrm>
            <a:off x="5029200" y="1922463"/>
            <a:ext cx="2495550" cy="1463675"/>
          </a:xfrm>
          <a:prstGeom prst="rect">
            <a:avLst/>
          </a:prstGeom>
          <a:noFill/>
          <a:ln w="9525">
            <a:noFill/>
            <a:miter lim="800000"/>
            <a:headEnd/>
            <a:tailEnd/>
          </a:ln>
        </p:spPr>
      </p:pic>
      <p:pic>
        <p:nvPicPr>
          <p:cNvPr id="17420" name="Picture 3" descr="C:\Users\lg47\Desktop\220px-NetworkTopology-Star.png"/>
          <p:cNvPicPr>
            <a:picLocks noChangeAspect="1" noChangeArrowheads="1"/>
          </p:cNvPicPr>
          <p:nvPr/>
        </p:nvPicPr>
        <p:blipFill>
          <a:blip r:embed="rId4" cstate="print"/>
          <a:srcRect/>
          <a:stretch>
            <a:fillRect/>
          </a:stretch>
        </p:blipFill>
        <p:spPr bwMode="auto">
          <a:xfrm>
            <a:off x="1314450" y="1368425"/>
            <a:ext cx="2495550" cy="2427288"/>
          </a:xfrm>
          <a:prstGeom prst="rect">
            <a:avLst/>
          </a:prstGeom>
          <a:noFill/>
          <a:ln w="9525">
            <a:noFill/>
            <a:miter lim="800000"/>
            <a:headEnd/>
            <a:tailEnd/>
          </a:ln>
        </p:spPr>
      </p:pic>
      <p:pic>
        <p:nvPicPr>
          <p:cNvPr id="17421" name="Picture 4" descr="C:\Users\lg47\Desktop\220px-NetworkTopology-Ring.png"/>
          <p:cNvPicPr>
            <a:picLocks noChangeAspect="1" noChangeArrowheads="1"/>
          </p:cNvPicPr>
          <p:nvPr/>
        </p:nvPicPr>
        <p:blipFill>
          <a:blip r:embed="rId5" cstate="print"/>
          <a:srcRect/>
          <a:stretch>
            <a:fillRect/>
          </a:stretch>
        </p:blipFill>
        <p:spPr bwMode="auto">
          <a:xfrm>
            <a:off x="1314450" y="4010025"/>
            <a:ext cx="2495550" cy="2314575"/>
          </a:xfrm>
          <a:prstGeom prst="rect">
            <a:avLst/>
          </a:prstGeom>
          <a:noFill/>
          <a:ln w="9525">
            <a:noFill/>
            <a:miter lim="800000"/>
            <a:headEnd/>
            <a:tailEnd/>
          </a:ln>
        </p:spPr>
      </p:pic>
      <p:pic>
        <p:nvPicPr>
          <p:cNvPr id="17422" name="Picture 5" descr="C:\Users\lg47\Desktop\220px-NetworkTopology-Tree.png"/>
          <p:cNvPicPr>
            <a:picLocks noChangeAspect="1" noChangeArrowheads="1"/>
          </p:cNvPicPr>
          <p:nvPr/>
        </p:nvPicPr>
        <p:blipFill>
          <a:blip r:embed="rId6" cstate="print"/>
          <a:srcRect/>
          <a:stretch>
            <a:fillRect/>
          </a:stretch>
        </p:blipFill>
        <p:spPr bwMode="auto">
          <a:xfrm>
            <a:off x="5048250" y="4411663"/>
            <a:ext cx="2495550" cy="1622425"/>
          </a:xfrm>
          <a:prstGeom prst="rect">
            <a:avLst/>
          </a:prstGeom>
          <a:noFill/>
          <a:ln w="9525">
            <a:noFill/>
            <a:miter lim="800000"/>
            <a:headEnd/>
            <a:tailEnd/>
          </a:ln>
        </p:spPr>
      </p:pic>
      <p:sp>
        <p:nvSpPr>
          <p:cNvPr id="17" name="Rounded Rectangle 16"/>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19" name="Rounded Rectangle 18"/>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0" name="Rounded Rectangle 19"/>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572000" y="12192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4" name="TextBox 13"/>
          <p:cNvSpPr txBox="1"/>
          <p:nvPr/>
        </p:nvSpPr>
        <p:spPr>
          <a:xfrm>
            <a:off x="4724400" y="1295400"/>
            <a:ext cx="7620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BUS</a:t>
            </a:r>
          </a:p>
        </p:txBody>
      </p:sp>
      <p:pic>
        <p:nvPicPr>
          <p:cNvPr id="18437" name="Picture 2" descr="C:\Users\lg47\Desktop\220px-NetworkTopology-Bus.png"/>
          <p:cNvPicPr>
            <a:picLocks noChangeAspect="1" noChangeArrowheads="1"/>
          </p:cNvPicPr>
          <p:nvPr/>
        </p:nvPicPr>
        <p:blipFill>
          <a:blip r:embed="rId3" cstate="print"/>
          <a:srcRect/>
          <a:stretch>
            <a:fillRect/>
          </a:stretch>
        </p:blipFill>
        <p:spPr bwMode="auto">
          <a:xfrm>
            <a:off x="5029200" y="1922463"/>
            <a:ext cx="2495550" cy="1463675"/>
          </a:xfrm>
          <a:prstGeom prst="rect">
            <a:avLst/>
          </a:prstGeom>
          <a:noFill/>
          <a:ln w="9525">
            <a:noFill/>
            <a:miter lim="800000"/>
            <a:headEnd/>
            <a:tailEnd/>
          </a:ln>
        </p:spPr>
      </p:pic>
      <p:sp>
        <p:nvSpPr>
          <p:cNvPr id="18438" name="Rectangle 3"/>
          <p:cNvSpPr txBox="1">
            <a:spLocks noChangeArrowheads="1"/>
          </p:cNvSpPr>
          <p:nvPr/>
        </p:nvSpPr>
        <p:spPr bwMode="auto">
          <a:xfrm>
            <a:off x="381000" y="1371600"/>
            <a:ext cx="4038600" cy="41910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kumimoji="1" lang="en-GB" sz="2000">
                <a:latin typeface="Times New Roman" pitchFamily="18" charset="0"/>
                <a:cs typeface="Times New Roman" pitchFamily="18" charset="0"/>
              </a:rPr>
              <a:t>transmission from any station is received by all other stations</a:t>
            </a:r>
          </a:p>
        </p:txBody>
      </p:sp>
      <p:sp>
        <p:nvSpPr>
          <p:cNvPr id="19" name="Rounded Rectangle 18"/>
          <p:cNvSpPr/>
          <p:nvPr/>
        </p:nvSpPr>
        <p:spPr>
          <a:xfrm>
            <a:off x="7219950" y="17526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440" name="TextBox 7"/>
          <p:cNvSpPr txBox="1">
            <a:spLocks noChangeArrowheads="1"/>
          </p:cNvSpPr>
          <p:nvPr/>
        </p:nvSpPr>
        <p:spPr bwMode="auto">
          <a:xfrm>
            <a:off x="7620000" y="2393950"/>
            <a:ext cx="504825" cy="369888"/>
          </a:xfrm>
          <a:prstGeom prst="rect">
            <a:avLst/>
          </a:prstGeom>
          <a:noFill/>
          <a:ln w="9525">
            <a:noFill/>
            <a:miter lim="800000"/>
            <a:headEnd/>
            <a:tailEnd/>
          </a:ln>
        </p:spPr>
        <p:txBody>
          <a:bodyPr wrap="none">
            <a:spAutoFit/>
          </a:bodyPr>
          <a:lstStyle/>
          <a:p>
            <a:r>
              <a:rPr lang="en-GB"/>
              <a:t>tap</a:t>
            </a:r>
          </a:p>
        </p:txBody>
      </p:sp>
      <p:cxnSp>
        <p:nvCxnSpPr>
          <p:cNvPr id="9" name="Straight Arrow Connector 8"/>
          <p:cNvCxnSpPr>
            <a:stCxn id="18440" idx="1"/>
          </p:cNvCxnSpPr>
          <p:nvPr/>
        </p:nvCxnSpPr>
        <p:spPr>
          <a:xfrm flipH="1" flipV="1">
            <a:off x="7162800" y="2470150"/>
            <a:ext cx="457200" cy="107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42" name="TextBox 12"/>
          <p:cNvSpPr txBox="1">
            <a:spLocks noChangeArrowheads="1"/>
          </p:cNvSpPr>
          <p:nvPr/>
        </p:nvSpPr>
        <p:spPr bwMode="auto">
          <a:xfrm>
            <a:off x="6288088" y="3148013"/>
            <a:ext cx="557212" cy="369887"/>
          </a:xfrm>
          <a:prstGeom prst="rect">
            <a:avLst/>
          </a:prstGeom>
          <a:noFill/>
          <a:ln w="9525">
            <a:noFill/>
            <a:miter lim="800000"/>
            <a:headEnd/>
            <a:tailEnd/>
          </a:ln>
        </p:spPr>
        <p:txBody>
          <a:bodyPr wrap="none">
            <a:spAutoFit/>
          </a:bodyPr>
          <a:lstStyle/>
          <a:p>
            <a:r>
              <a:rPr lang="en-GB"/>
              <a:t>bus</a:t>
            </a:r>
          </a:p>
        </p:txBody>
      </p:sp>
      <p:cxnSp>
        <p:nvCxnSpPr>
          <p:cNvPr id="15" name="Straight Arrow Connector 14"/>
          <p:cNvCxnSpPr>
            <a:stCxn id="18442" idx="0"/>
          </p:cNvCxnSpPr>
          <p:nvPr/>
        </p:nvCxnSpPr>
        <p:spPr>
          <a:xfrm flipH="1" flipV="1">
            <a:off x="6288088" y="2601913"/>
            <a:ext cx="277812" cy="546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44" name="TextBox 12"/>
          <p:cNvSpPr txBox="1">
            <a:spLocks noChangeArrowheads="1"/>
          </p:cNvSpPr>
          <p:nvPr/>
        </p:nvSpPr>
        <p:spPr bwMode="auto">
          <a:xfrm>
            <a:off x="4038600" y="3124200"/>
            <a:ext cx="1223963" cy="369888"/>
          </a:xfrm>
          <a:prstGeom prst="rect">
            <a:avLst/>
          </a:prstGeom>
          <a:noFill/>
          <a:ln w="9525">
            <a:noFill/>
            <a:miter lim="800000"/>
            <a:headEnd/>
            <a:tailEnd/>
          </a:ln>
        </p:spPr>
        <p:txBody>
          <a:bodyPr wrap="none">
            <a:spAutoFit/>
          </a:bodyPr>
          <a:lstStyle/>
          <a:p>
            <a:r>
              <a:rPr lang="en-GB"/>
              <a:t>terminator</a:t>
            </a:r>
          </a:p>
        </p:txBody>
      </p:sp>
      <p:cxnSp>
        <p:nvCxnSpPr>
          <p:cNvPr id="16" name="Straight Arrow Connector 15"/>
          <p:cNvCxnSpPr>
            <a:stCxn id="18444" idx="0"/>
          </p:cNvCxnSpPr>
          <p:nvPr/>
        </p:nvCxnSpPr>
        <p:spPr>
          <a:xfrm flipV="1">
            <a:off x="4649788" y="2590800"/>
            <a:ext cx="760412"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46" name="TextBox 19"/>
          <p:cNvSpPr txBox="1">
            <a:spLocks noChangeArrowheads="1"/>
          </p:cNvSpPr>
          <p:nvPr/>
        </p:nvSpPr>
        <p:spPr bwMode="auto">
          <a:xfrm>
            <a:off x="7391400" y="3124200"/>
            <a:ext cx="1223963" cy="369888"/>
          </a:xfrm>
          <a:prstGeom prst="rect">
            <a:avLst/>
          </a:prstGeom>
          <a:noFill/>
          <a:ln w="9525">
            <a:noFill/>
            <a:miter lim="800000"/>
            <a:headEnd/>
            <a:tailEnd/>
          </a:ln>
        </p:spPr>
        <p:txBody>
          <a:bodyPr wrap="none">
            <a:spAutoFit/>
          </a:bodyPr>
          <a:lstStyle/>
          <a:p>
            <a:r>
              <a:rPr lang="en-GB"/>
              <a:t>terminator</a:t>
            </a:r>
          </a:p>
        </p:txBody>
      </p:sp>
      <p:cxnSp>
        <p:nvCxnSpPr>
          <p:cNvPr id="21" name="Straight Arrow Connector 20"/>
          <p:cNvCxnSpPr>
            <a:stCxn id="18446" idx="0"/>
          </p:cNvCxnSpPr>
          <p:nvPr/>
        </p:nvCxnSpPr>
        <p:spPr>
          <a:xfrm flipH="1" flipV="1">
            <a:off x="7162800" y="2590800"/>
            <a:ext cx="83978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40"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37" name="Rounded Rectangle 36"/>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38" name="Rounded Rectangle 37"/>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39" name="Rounded Rectangle 38"/>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40" name="Rounded Rectangle 39"/>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pic>
        <p:nvPicPr>
          <p:cNvPr id="2" name="Picture 1" descr="Figure 3.4.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09143"/>
            <a:ext cx="5715000" cy="20630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1" nodeType="clickEffect">
                                  <p:stCondLst>
                                    <p:cond delay="0"/>
                                  </p:stCondLst>
                                  <p:childTnLst>
                                    <p:animMotion origin="layout" path="M 0.00208 -0.00393 C -0.03229 -0.00162 -0.02795 -0.01365 -0.02639 0.03704 C -0.02604 0.04769 -0.02552 0.05787 -0.02517 0.06829 C -0.02604 0.08588 -0.02326 0.09306 -0.03194 0.09746 C -0.09323 0.09653 -0.14948 0.09746 -0.2092 0.09746 " pathEditMode="relative" rAng="0" ptsTypes="ffffA">
                                      <p:cBhvr>
                                        <p:cTn id="6" dur="5000" fill="hold"/>
                                        <p:tgtEl>
                                          <p:spTgt spid="19"/>
                                        </p:tgtEl>
                                        <p:attrNameLst>
                                          <p:attrName>ppt_x</p:attrName>
                                          <p:attrName>ppt_y</p:attrName>
                                        </p:attrNameLst>
                                      </p:cBhvr>
                                      <p:rCtr x="-10600" y="4600"/>
                                    </p:animMotion>
                                  </p:childTnLst>
                                </p:cTn>
                              </p:par>
                            </p:childTnLst>
                          </p:cTn>
                        </p:par>
                        <p:par>
                          <p:cTn id="7" fill="hold" nodeType="afterGroup">
                            <p:stCondLst>
                              <p:cond delay="5000"/>
                            </p:stCondLst>
                            <p:childTnLst>
                              <p:par>
                                <p:cTn id="8" presetID="9" presetClass="exit" presetSubtype="0" fill="hold" grpId="0" nodeType="afterEffect">
                                  <p:stCondLst>
                                    <p:cond delay="0"/>
                                  </p:stCondLst>
                                  <p:childTnLst>
                                    <p:animEffect transition="out" filter="dissolv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a:stCxn id="36" idx="2"/>
          </p:cNvCxnSpPr>
          <p:nvPr/>
        </p:nvCxnSpPr>
        <p:spPr>
          <a:xfrm>
            <a:off x="1295400" y="478466"/>
            <a:ext cx="0" cy="207334"/>
          </a:xfrm>
          <a:prstGeom prst="line">
            <a:avLst/>
          </a:prstGeom>
        </p:spPr>
        <p:style>
          <a:lnRef idx="3">
            <a:schemeClr val="accent1"/>
          </a:lnRef>
          <a:fillRef idx="0">
            <a:schemeClr val="accent1"/>
          </a:fillRef>
          <a:effectRef idx="2">
            <a:schemeClr val="accent1"/>
          </a:effectRef>
          <a:fontRef idx="minor">
            <a:schemeClr val="tx1"/>
          </a:fontRef>
        </p:style>
      </p:cxnSp>
      <p:sp>
        <p:nvSpPr>
          <p:cNvPr id="36" name="Rounded Rectangle 35"/>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31" name="Straight Connector 30"/>
          <p:cNvCxnSpPr>
            <a:stCxn id="32"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12" name="Rounded Rectangle 11"/>
          <p:cNvSpPr/>
          <p:nvPr/>
        </p:nvSpPr>
        <p:spPr>
          <a:xfrm>
            <a:off x="4572000" y="37338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6" name="TextBox 15"/>
          <p:cNvSpPr txBox="1"/>
          <p:nvPr/>
        </p:nvSpPr>
        <p:spPr>
          <a:xfrm>
            <a:off x="4724400" y="3810000"/>
            <a:ext cx="762000"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TREE</a:t>
            </a:r>
          </a:p>
        </p:txBody>
      </p:sp>
      <p:pic>
        <p:nvPicPr>
          <p:cNvPr id="19461" name="Picture 5" descr="C:\Users\lg47\Desktop\220px-NetworkTopology-Tree.png"/>
          <p:cNvPicPr>
            <a:picLocks noChangeAspect="1" noChangeArrowheads="1"/>
          </p:cNvPicPr>
          <p:nvPr/>
        </p:nvPicPr>
        <p:blipFill>
          <a:blip r:embed="rId3" cstate="print"/>
          <a:srcRect/>
          <a:stretch>
            <a:fillRect/>
          </a:stretch>
        </p:blipFill>
        <p:spPr bwMode="auto">
          <a:xfrm>
            <a:off x="5048250" y="4411663"/>
            <a:ext cx="2495550" cy="1622425"/>
          </a:xfrm>
          <a:prstGeom prst="rect">
            <a:avLst/>
          </a:prstGeom>
          <a:noFill/>
          <a:ln w="9525">
            <a:noFill/>
            <a:miter lim="800000"/>
            <a:headEnd/>
            <a:tailEnd/>
          </a:ln>
        </p:spPr>
      </p:pic>
      <p:sp>
        <p:nvSpPr>
          <p:cNvPr id="19462" name="Rectangle 3"/>
          <p:cNvSpPr txBox="1">
            <a:spLocks noChangeArrowheads="1"/>
          </p:cNvSpPr>
          <p:nvPr/>
        </p:nvSpPr>
        <p:spPr bwMode="auto">
          <a:xfrm>
            <a:off x="381000" y="1371600"/>
            <a:ext cx="4038600" cy="41910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kumimoji="1" lang="en-GB" sz="2000" dirty="0">
                <a:latin typeface="Times New Roman" pitchFamily="18" charset="0"/>
                <a:cs typeface="Times New Roman" pitchFamily="18" charset="0"/>
              </a:rPr>
              <a:t>generalisation of the bus topology</a:t>
            </a:r>
          </a:p>
          <a:p>
            <a:pPr marL="273050" indent="-273050" eaLnBrk="0" hangingPunct="0">
              <a:spcBef>
                <a:spcPts val="600"/>
              </a:spcBef>
              <a:buClr>
                <a:schemeClr val="accent1"/>
              </a:buClr>
              <a:buSzPct val="76000"/>
              <a:buFont typeface="Wingdings 3" pitchFamily="18" charset="2"/>
              <a:buChar char=""/>
            </a:pPr>
            <a:r>
              <a:rPr kumimoji="1" lang="en-GB" sz="2000" dirty="0">
                <a:latin typeface="Times New Roman" pitchFamily="18" charset="0"/>
                <a:cs typeface="Times New Roman" pitchFamily="18" charset="0"/>
              </a:rPr>
              <a:t>transmission from any station is received by all other stations</a:t>
            </a:r>
          </a:p>
        </p:txBody>
      </p:sp>
      <p:sp>
        <p:nvSpPr>
          <p:cNvPr id="19463" name="TextBox 1"/>
          <p:cNvSpPr txBox="1">
            <a:spLocks noChangeArrowheads="1"/>
          </p:cNvSpPr>
          <p:nvPr/>
        </p:nvSpPr>
        <p:spPr bwMode="auto">
          <a:xfrm>
            <a:off x="4743450" y="5691188"/>
            <a:ext cx="1120775" cy="369887"/>
          </a:xfrm>
          <a:prstGeom prst="rect">
            <a:avLst/>
          </a:prstGeom>
          <a:noFill/>
          <a:ln w="9525">
            <a:noFill/>
            <a:miter lim="800000"/>
            <a:headEnd/>
            <a:tailEnd/>
          </a:ln>
        </p:spPr>
        <p:txBody>
          <a:bodyPr wrap="none">
            <a:spAutoFit/>
          </a:bodyPr>
          <a:lstStyle/>
          <a:p>
            <a:r>
              <a:rPr lang="en-GB"/>
              <a:t>headend</a:t>
            </a:r>
          </a:p>
        </p:txBody>
      </p:sp>
      <p:cxnSp>
        <p:nvCxnSpPr>
          <p:cNvPr id="6" name="Straight Arrow Connector 5"/>
          <p:cNvCxnSpPr/>
          <p:nvPr/>
        </p:nvCxnSpPr>
        <p:spPr>
          <a:xfrm flipV="1">
            <a:off x="5864225" y="5791200"/>
            <a:ext cx="231775" cy="84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6172200" y="54864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Rounded Rectangle 9"/>
          <p:cNvSpPr/>
          <p:nvPr/>
        </p:nvSpPr>
        <p:spPr>
          <a:xfrm>
            <a:off x="6172200" y="54864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ounded Rectangle 10"/>
          <p:cNvSpPr/>
          <p:nvPr/>
        </p:nvSpPr>
        <p:spPr>
          <a:xfrm>
            <a:off x="6608763" y="4999038"/>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ounded Rectangle 12"/>
          <p:cNvSpPr/>
          <p:nvPr/>
        </p:nvSpPr>
        <p:spPr>
          <a:xfrm>
            <a:off x="5715000" y="50292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ounded Rectangle 13"/>
          <p:cNvSpPr/>
          <p:nvPr/>
        </p:nvSpPr>
        <p:spPr>
          <a:xfrm>
            <a:off x="5715000" y="50292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Rounded Rectangle 27"/>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29" name="Rounded Rectangle 28"/>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30" name="Rounded Rectangle 29"/>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32" name="Rounded Rectangle 31"/>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2.22222E-6 L -0.04167 -0.06666 " pathEditMode="relative" ptsTypes="AA">
                                      <p:cBhvr>
                                        <p:cTn id="6" dur="2000" fill="hold"/>
                                        <p:tgtEl>
                                          <p:spTgt spid="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2.22222E-6 L 0.05 -0.06666 " pathEditMode="relative" rAng="0" ptsTypes="AA">
                                      <p:cBhvr>
                                        <p:cTn id="8" dur="2000" fill="hold"/>
                                        <p:tgtEl>
                                          <p:spTgt spid="10"/>
                                        </p:tgtEl>
                                        <p:attrNameLst>
                                          <p:attrName>ppt_x</p:attrName>
                                          <p:attrName>ppt_y</p:attrName>
                                        </p:attrNameLst>
                                      </p:cBhvr>
                                      <p:rCtr x="2500" y="-330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3.33333E-6 -2.22222E-6 L 0.05 -0.06666 " pathEditMode="relative" rAng="0" ptsTypes="AA">
                                      <p:cBhvr>
                                        <p:cTn id="18" dur="2000" fill="hold"/>
                                        <p:tgtEl>
                                          <p:spTgt spid="11"/>
                                        </p:tgtEl>
                                        <p:attrNameLst>
                                          <p:attrName>ppt_x</p:attrName>
                                          <p:attrName>ppt_y</p:attrName>
                                        </p:attrNameLst>
                                      </p:cBhvr>
                                      <p:rCtr x="2500" y="-3300"/>
                                    </p:animMotion>
                                  </p:childTnLst>
                                </p:cTn>
                              </p:par>
                              <p:par>
                                <p:cTn id="19" presetID="0" presetClass="path" presetSubtype="0" accel="50000" decel="50000" fill="hold" nodeType="withEffect">
                                  <p:stCondLst>
                                    <p:cond delay="0"/>
                                  </p:stCondLst>
                                  <p:childTnLst>
                                    <p:animMotion origin="layout" path="M 3.33333E-6 -2.22222E-6 L 0.05 -0.06666 " pathEditMode="relative" rAng="0" ptsTypes="AA">
                                      <p:cBhvr>
                                        <p:cTn id="20" dur="2000" fill="hold"/>
                                        <p:tgtEl>
                                          <p:spTgt spid="13"/>
                                        </p:tgtEl>
                                        <p:attrNameLst>
                                          <p:attrName>ppt_x</p:attrName>
                                          <p:attrName>ppt_y</p:attrName>
                                        </p:attrNameLst>
                                      </p:cBhvr>
                                      <p:rCtr x="2500" y="-3300"/>
                                    </p:animMotion>
                                  </p:childTnLst>
                                </p:cTn>
                              </p:par>
                              <p:par>
                                <p:cTn id="21" presetID="0" presetClass="path" presetSubtype="0" accel="50000" decel="50000" fill="hold" nodeType="withEffect">
                                  <p:stCondLst>
                                    <p:cond delay="0"/>
                                  </p:stCondLst>
                                  <p:childTnLst>
                                    <p:animMotion origin="layout" path="M 3.33333E-6 4.44444E-6 L -0.05 -0.06667 " pathEditMode="relative" rAng="0" ptsTypes="AA">
                                      <p:cBhvr>
                                        <p:cTn id="22" dur="2000" fill="hold"/>
                                        <p:tgtEl>
                                          <p:spTgt spid="14"/>
                                        </p:tgtEl>
                                        <p:attrNameLst>
                                          <p:attrName>ppt_x</p:attrName>
                                          <p:attrName>ppt_y</p:attrName>
                                        </p:attrNameLst>
                                      </p:cBhvr>
                                      <p:rCtr x="-2500" y="-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22" idx="2"/>
          </p:cNvCxnSpPr>
          <p:nvPr/>
        </p:nvCxnSpPr>
        <p:spPr>
          <a:xfrm flipH="1">
            <a:off x="1905000" y="533400"/>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1676400" y="228600"/>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RING</a:t>
            </a:r>
            <a:endParaRPr lang="en-US" dirty="0"/>
          </a:p>
        </p:txBody>
      </p:sp>
      <p:sp>
        <p:nvSpPr>
          <p:cNvPr id="10" name="Rounded Rectangle 9"/>
          <p:cNvSpPr/>
          <p:nvPr/>
        </p:nvSpPr>
        <p:spPr>
          <a:xfrm>
            <a:off x="838200" y="37338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5" name="TextBox 14"/>
          <p:cNvSpPr txBox="1"/>
          <p:nvPr/>
        </p:nvSpPr>
        <p:spPr>
          <a:xfrm>
            <a:off x="966788" y="3810000"/>
            <a:ext cx="7858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RING</a:t>
            </a:r>
          </a:p>
        </p:txBody>
      </p:sp>
      <p:pic>
        <p:nvPicPr>
          <p:cNvPr id="20485" name="Picture 4" descr="C:\Users\lg47\Desktop\220px-NetworkTopology-Ring.png"/>
          <p:cNvPicPr>
            <a:picLocks noChangeAspect="1" noChangeArrowheads="1"/>
          </p:cNvPicPr>
          <p:nvPr/>
        </p:nvPicPr>
        <p:blipFill>
          <a:blip r:embed="rId3" cstate="print"/>
          <a:srcRect/>
          <a:stretch>
            <a:fillRect/>
          </a:stretch>
        </p:blipFill>
        <p:spPr bwMode="auto">
          <a:xfrm>
            <a:off x="1314450" y="4010025"/>
            <a:ext cx="2495550" cy="2314575"/>
          </a:xfrm>
          <a:prstGeom prst="rect">
            <a:avLst/>
          </a:prstGeom>
          <a:noFill/>
          <a:ln w="9525">
            <a:noFill/>
            <a:miter lim="800000"/>
            <a:headEnd/>
            <a:tailEnd/>
          </a:ln>
        </p:spPr>
      </p:pic>
      <p:sp>
        <p:nvSpPr>
          <p:cNvPr id="20486" name="Rectangle 3"/>
          <p:cNvSpPr txBox="1">
            <a:spLocks noChangeArrowheads="1"/>
          </p:cNvSpPr>
          <p:nvPr/>
        </p:nvSpPr>
        <p:spPr bwMode="auto">
          <a:xfrm>
            <a:off x="4648200" y="1295400"/>
            <a:ext cx="4038600" cy="4191000"/>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kumimoji="1" lang="en-GB" sz="2000">
                <a:latin typeface="Times New Roman" pitchFamily="18" charset="0"/>
                <a:cs typeface="Times New Roman" pitchFamily="18" charset="0"/>
              </a:rPr>
              <a:t>a closed loop of repeaters joined by point to point links</a:t>
            </a:r>
          </a:p>
          <a:p>
            <a:pPr marL="273050" indent="-273050" eaLnBrk="0" hangingPunct="0">
              <a:spcBef>
                <a:spcPts val="600"/>
              </a:spcBef>
              <a:buClr>
                <a:schemeClr val="accent1"/>
              </a:buClr>
              <a:buSzPct val="76000"/>
              <a:buFont typeface="Wingdings 3" pitchFamily="18" charset="2"/>
              <a:buChar char=""/>
            </a:pPr>
            <a:r>
              <a:rPr kumimoji="1" lang="en-GB" sz="2000">
                <a:latin typeface="Times New Roman" pitchFamily="18" charset="0"/>
                <a:cs typeface="Times New Roman" pitchFamily="18" charset="0"/>
              </a:rPr>
              <a:t>receive data on one link &amp; retransmit on another (links unidirectional and stations attach to repeaters)</a:t>
            </a:r>
          </a:p>
          <a:p>
            <a:pPr marL="273050" indent="-273050" eaLnBrk="0" hangingPunct="0">
              <a:spcBef>
                <a:spcPts val="600"/>
              </a:spcBef>
              <a:buClr>
                <a:schemeClr val="accent1"/>
              </a:buClr>
              <a:buSzPct val="76000"/>
              <a:buFont typeface="Wingdings 3" pitchFamily="18" charset="2"/>
              <a:buChar char=""/>
            </a:pPr>
            <a:r>
              <a:rPr kumimoji="1" lang="en-GB" sz="2000">
                <a:latin typeface="Times New Roman" pitchFamily="18" charset="0"/>
                <a:cs typeface="Times New Roman" pitchFamily="18" charset="0"/>
              </a:rPr>
              <a:t>data in frames</a:t>
            </a:r>
          </a:p>
          <a:p>
            <a:pPr marL="547688" lvl="1" indent="-273050" eaLnBrk="0" hangingPunct="0">
              <a:spcBef>
                <a:spcPts val="500"/>
              </a:spcBef>
              <a:buClr>
                <a:schemeClr val="accent2"/>
              </a:buClr>
              <a:buSzPct val="76000"/>
              <a:buFont typeface="Wingdings 3" pitchFamily="18" charset="2"/>
              <a:buChar char=""/>
            </a:pPr>
            <a:r>
              <a:rPr kumimoji="1" lang="en-GB" sz="1700">
                <a:solidFill>
                  <a:schemeClr val="tx2"/>
                </a:solidFill>
                <a:latin typeface="Times New Roman" pitchFamily="18" charset="0"/>
                <a:cs typeface="Times New Roman" pitchFamily="18" charset="0"/>
              </a:rPr>
              <a:t>circulate past all stations</a:t>
            </a:r>
          </a:p>
          <a:p>
            <a:pPr marL="547688" lvl="1" indent="-273050" eaLnBrk="0" hangingPunct="0">
              <a:spcBef>
                <a:spcPts val="500"/>
              </a:spcBef>
              <a:buClr>
                <a:schemeClr val="accent2"/>
              </a:buClr>
              <a:buSzPct val="76000"/>
              <a:buFont typeface="Wingdings 3" pitchFamily="18" charset="2"/>
              <a:buChar char=""/>
            </a:pPr>
            <a:r>
              <a:rPr kumimoji="1" lang="en-GB" sz="1700">
                <a:solidFill>
                  <a:schemeClr val="tx2"/>
                </a:solidFill>
                <a:latin typeface="Times New Roman" pitchFamily="18" charset="0"/>
                <a:cs typeface="Times New Roman" pitchFamily="18" charset="0"/>
              </a:rPr>
              <a:t>destination recognises address and copies frame</a:t>
            </a:r>
          </a:p>
          <a:p>
            <a:pPr marL="547688" lvl="1" indent="-273050" eaLnBrk="0" hangingPunct="0">
              <a:spcBef>
                <a:spcPts val="500"/>
              </a:spcBef>
              <a:buClr>
                <a:schemeClr val="accent2"/>
              </a:buClr>
              <a:buSzPct val="76000"/>
              <a:buFont typeface="Wingdings 3" pitchFamily="18" charset="2"/>
              <a:buChar char=""/>
            </a:pPr>
            <a:r>
              <a:rPr kumimoji="1" lang="en-GB" sz="1700">
                <a:solidFill>
                  <a:schemeClr val="tx2"/>
                </a:solidFill>
                <a:latin typeface="Times New Roman" pitchFamily="18" charset="0"/>
                <a:cs typeface="Times New Roman" pitchFamily="18" charset="0"/>
              </a:rPr>
              <a:t>frame circulates back to source where it is removed</a:t>
            </a:r>
          </a:p>
        </p:txBody>
      </p:sp>
      <p:sp>
        <p:nvSpPr>
          <p:cNvPr id="19" name="TextBox 18"/>
          <p:cNvSpPr txBox="1"/>
          <p:nvPr/>
        </p:nvSpPr>
        <p:spPr>
          <a:xfrm>
            <a:off x="457200" y="1411288"/>
            <a:ext cx="3657600" cy="157003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sz="2400" dirty="0">
                <a:latin typeface="Times New Roman" pitchFamily="18" charset="0"/>
                <a:cs typeface="Times New Roman" pitchFamily="18" charset="0"/>
              </a:rPr>
              <a:t>– very high speed links over long distances</a:t>
            </a:r>
          </a:p>
          <a:p>
            <a:pPr>
              <a:defRPr/>
            </a:pPr>
            <a:r>
              <a:rPr lang="en-GB" sz="2400" dirty="0">
                <a:latin typeface="Times New Roman" pitchFamily="18" charset="0"/>
                <a:cs typeface="Times New Roman" pitchFamily="18" charset="0"/>
              </a:rPr>
              <a:t>– single link or repeater failure disables network</a:t>
            </a:r>
          </a:p>
        </p:txBody>
      </p:sp>
      <p:sp>
        <p:nvSpPr>
          <p:cNvPr id="2" name="Rounded Rectangle 1"/>
          <p:cNvSpPr/>
          <p:nvPr/>
        </p:nvSpPr>
        <p:spPr>
          <a:xfrm>
            <a:off x="3151188" y="396875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2" name="Straight Connector 11"/>
          <p:cNvCxnSpPr>
            <a:stCxn id="13" idx="2"/>
          </p:cNvCxnSpPr>
          <p:nvPr/>
        </p:nvCxnSpPr>
        <p:spPr>
          <a:xfrm>
            <a:off x="1295400" y="478466"/>
            <a:ext cx="0" cy="207334"/>
          </a:xfrm>
          <a:prstGeom prst="line">
            <a:avLst/>
          </a:prstGeom>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14" name="Straight Connector 13"/>
          <p:cNvCxnSpPr>
            <a:stCxn id="20"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16" name="Rounded Rectangle 15"/>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17" name="Rounded Rectangle 16"/>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18" name="Rounded Rectangle 17"/>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0" name="Rounded Rectangle 19"/>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121 -0.00093 C -0.00555 0.00486 -0.0052 0.00902 -0.01093 0.01435 C -0.01423 0.02152 -0.01822 0.02453 -0.02361 0.02824 C -0.02586 0.03032 -0.03072 0.03518 -0.03072 0.03541 C -0.06458 0.03287 -0.09166 0.03032 -0.12847 0.03518 C -0.13229 0.03564 -0.14236 0.06018 -0.14809 0.06319 C -0.15138 0.07592 -0.14878 0.07129 -0.15451 0.07893 C -0.15711 0.09004 -0.16215 0.09861 -0.16666 0.10833 C -0.16753 0.10995 -0.16753 0.11203 -0.16805 0.11365 C -0.17118 0.12199 -0.17361 0.12476 -0.17777 0.13125 C -0.17673 0.14351 -0.17795 0.14676 -0.17048 0.15 C -0.15954 0.16666 -0.15243 0.18842 -0.14062 0.20416 C -0.13906 0.21296 -0.13402 0.22013 -0.12847 0.225 C -0.12638 0.23518 -0.12309 0.25324 -0.11371 0.25463 C -0.10694 0.25555 -0.10052 0.25601 -0.09409 0.25648 C -0.0677 0.26226 -0.05659 0.25648 -0.03593 0.24583 C -0.03315 0.24027 -0.03107 0.23726 -0.02708 0.23379 C -0.02534 0.22615 -0.02065 0.22268 -0.0184 0.21481 C -0.01666 0.2074 -0.01388 0.19907 -0.00989 0.19375 C -0.00642 0.18426 -0.00399 0.17546 0.00122 0.16759 C 0.00261 0.16226 0.00365 0.15694 0.00521 0.15208 C 0.00382 0.13981 0.004 0.1375 -0.00121 0.12916 C -0.00156 0.12754 -0.00173 0.12546 -0.00243 0.12384 C -0.00277 0.12268 -0.00451 0.12222 -0.00503 0.1206 C -0.00868 0.11018 -0.00607 0.10717 -0.0125 0.10138 C -0.01406 0.09375 -0.01701 0.08935 -0.02118 0.08402 C -0.02395 0.07106 -0.01961 0.08588 -0.02569 0.07708 C -0.02673 0.07569 -0.02708 0.07199 -0.02708 0.07222 " pathEditMode="relative" rAng="0" ptsTypes="fffffffffffffffffffffffffffA">
                                      <p:cBhvr>
                                        <p:cTn id="6" dur="5000" fill="hold"/>
                                        <p:tgtEl>
                                          <p:spTgt spid="2"/>
                                        </p:tgtEl>
                                        <p:attrNameLst>
                                          <p:attrName>ppt_x</p:attrName>
                                          <p:attrName>ppt_y</p:attrName>
                                        </p:attrNameLst>
                                      </p:cBhvr>
                                      <p:rCtr x="-8500" y="13100"/>
                                    </p:animMotion>
                                  </p:childTnLst>
                                </p:cTn>
                              </p:par>
                            </p:childTnLst>
                          </p:cTn>
                        </p:par>
                        <p:par>
                          <p:cTn id="7" fill="hold" nodeType="afterGroup">
                            <p:stCondLst>
                              <p:cond delay="5000"/>
                            </p:stCondLst>
                            <p:childTnLst>
                              <p:par>
                                <p:cTn id="8" presetID="9" presetClass="exit" presetSubtype="0" fill="hold" grpId="1" nodeType="afterEffect">
                                  <p:stCondLst>
                                    <p:cond delay="0"/>
                                  </p:stCondLst>
                                  <p:childTnLst>
                                    <p:animEffect transition="out" filter="dissolv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a:stCxn id="31" idx="2"/>
          </p:cNvCxnSpPr>
          <p:nvPr/>
        </p:nvCxnSpPr>
        <p:spPr>
          <a:xfrm flipH="1">
            <a:off x="2590800" y="522767"/>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31" name="Rounded Rectangle 30"/>
          <p:cNvSpPr/>
          <p:nvPr/>
        </p:nvSpPr>
        <p:spPr>
          <a:xfrm>
            <a:off x="2362200" y="217967"/>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STAR</a:t>
            </a:r>
            <a:endParaRPr lang="en-US" dirty="0"/>
          </a:p>
        </p:txBody>
      </p:sp>
      <p:sp>
        <p:nvSpPr>
          <p:cNvPr id="9" name="Rounded Rectangle 8"/>
          <p:cNvSpPr/>
          <p:nvPr/>
        </p:nvSpPr>
        <p:spPr>
          <a:xfrm>
            <a:off x="838200" y="1219200"/>
            <a:ext cx="3657600" cy="2438400"/>
          </a:xfrm>
          <a:prstGeom prst="roundRect">
            <a:avLst>
              <a:gd name="adj" fmla="val 5766"/>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latin typeface="Times New Roman" pitchFamily="18" charset="0"/>
              <a:cs typeface="Times New Roman" pitchFamily="18" charset="0"/>
            </a:endParaRPr>
          </a:p>
        </p:txBody>
      </p:sp>
      <p:sp>
        <p:nvSpPr>
          <p:cNvPr id="13" name="TextBox 12"/>
          <p:cNvSpPr txBox="1"/>
          <p:nvPr/>
        </p:nvSpPr>
        <p:spPr>
          <a:xfrm>
            <a:off x="966788" y="1295400"/>
            <a:ext cx="785812" cy="349250"/>
          </a:xfrm>
          <a:prstGeom prst="rect">
            <a:avLst/>
          </a:prstGeom>
        </p:spPr>
        <p:style>
          <a:lnRef idx="1">
            <a:schemeClr val="accent2"/>
          </a:lnRef>
          <a:fillRef idx="2">
            <a:schemeClr val="accent2"/>
          </a:fillRef>
          <a:effectRef idx="1">
            <a:schemeClr val="accent2"/>
          </a:effectRef>
          <a:fontRef idx="minor">
            <a:schemeClr val="dk1"/>
          </a:fontRef>
        </p:style>
        <p:txBody>
          <a:bodyPr lIns="36000" tIns="36000" rIns="36000" bIns="36000">
            <a:spAutoFit/>
          </a:bodyPr>
          <a:lstStyle/>
          <a:p>
            <a:pPr>
              <a:defRPr/>
            </a:pPr>
            <a:r>
              <a:rPr lang="en-GB" dirty="0">
                <a:latin typeface="Times New Roman" pitchFamily="18" charset="0"/>
                <a:cs typeface="Times New Roman" pitchFamily="18" charset="0"/>
              </a:rPr>
              <a:t>STAR</a:t>
            </a:r>
          </a:p>
        </p:txBody>
      </p:sp>
      <p:pic>
        <p:nvPicPr>
          <p:cNvPr id="21509" name="Picture 3" descr="C:\Users\lg47\Desktop\220px-NetworkTopology-Star.png"/>
          <p:cNvPicPr>
            <a:picLocks noChangeAspect="1" noChangeArrowheads="1"/>
          </p:cNvPicPr>
          <p:nvPr/>
        </p:nvPicPr>
        <p:blipFill>
          <a:blip r:embed="rId3" cstate="print"/>
          <a:srcRect/>
          <a:stretch>
            <a:fillRect/>
          </a:stretch>
        </p:blipFill>
        <p:spPr bwMode="auto">
          <a:xfrm>
            <a:off x="1314450" y="1368425"/>
            <a:ext cx="2495550" cy="2427288"/>
          </a:xfrm>
          <a:prstGeom prst="rect">
            <a:avLst/>
          </a:prstGeom>
          <a:noFill/>
          <a:ln w="9525">
            <a:noFill/>
            <a:miter lim="800000"/>
            <a:headEnd/>
            <a:tailEnd/>
          </a:ln>
        </p:spPr>
      </p:pic>
      <p:sp>
        <p:nvSpPr>
          <p:cNvPr id="17" name="TextBox 16"/>
          <p:cNvSpPr txBox="1"/>
          <p:nvPr/>
        </p:nvSpPr>
        <p:spPr>
          <a:xfrm>
            <a:off x="966788" y="4067175"/>
            <a:ext cx="3657600" cy="193833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sz="2400" dirty="0">
                <a:latin typeface="Times New Roman" pitchFamily="18" charset="0"/>
                <a:cs typeface="Times New Roman" pitchFamily="18" charset="0"/>
              </a:rPr>
              <a:t>– uses natural layout of wiring in building</a:t>
            </a:r>
          </a:p>
          <a:p>
            <a:pPr>
              <a:defRPr/>
            </a:pPr>
            <a:r>
              <a:rPr lang="en-GB" sz="2400" dirty="0">
                <a:latin typeface="Times New Roman" pitchFamily="18" charset="0"/>
                <a:cs typeface="Times New Roman" pitchFamily="18" charset="0"/>
              </a:rPr>
              <a:t>– best for short distances</a:t>
            </a:r>
          </a:p>
          <a:p>
            <a:pPr>
              <a:defRPr/>
            </a:pPr>
            <a:r>
              <a:rPr lang="en-GB" sz="2400" dirty="0">
                <a:latin typeface="Times New Roman" pitchFamily="18" charset="0"/>
                <a:cs typeface="Times New Roman" pitchFamily="18" charset="0"/>
              </a:rPr>
              <a:t>– high data rates for small number of devices</a:t>
            </a:r>
          </a:p>
        </p:txBody>
      </p:sp>
      <p:sp>
        <p:nvSpPr>
          <p:cNvPr id="21511" name="Rectangle 3"/>
          <p:cNvSpPr txBox="1">
            <a:spLocks noChangeArrowheads="1"/>
          </p:cNvSpPr>
          <p:nvPr/>
        </p:nvSpPr>
        <p:spPr bwMode="auto">
          <a:xfrm>
            <a:off x="4800600" y="1279525"/>
            <a:ext cx="3886200" cy="2516188"/>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each station connects to central node</a:t>
            </a:r>
          </a:p>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central node can </a:t>
            </a:r>
            <a:r>
              <a:rPr kumimoji="1" lang="en-US" sz="2400" b="1" u="sng" dirty="0">
                <a:latin typeface="Times New Roman" pitchFamily="18" charset="0"/>
                <a:cs typeface="Times New Roman" pitchFamily="18" charset="0"/>
              </a:rPr>
              <a:t>broadcast</a:t>
            </a:r>
            <a:r>
              <a:rPr kumimoji="1" lang="en-US" sz="2400" dirty="0">
                <a:latin typeface="Times New Roman" pitchFamily="18" charset="0"/>
                <a:cs typeface="Times New Roman" pitchFamily="18" charset="0"/>
              </a:rPr>
              <a:t> </a:t>
            </a:r>
            <a:r>
              <a:rPr kumimoji="1" lang="en-US" sz="2000" dirty="0">
                <a:latin typeface="Times New Roman" pitchFamily="18" charset="0"/>
                <a:cs typeface="Times New Roman" pitchFamily="18" charset="0"/>
              </a:rPr>
              <a:t>or act as frame switch</a:t>
            </a:r>
          </a:p>
          <a:p>
            <a:pPr marL="273050" indent="-273050" eaLnBrk="0" hangingPunct="0">
              <a:spcBef>
                <a:spcPts val="600"/>
              </a:spcBef>
              <a:buClr>
                <a:schemeClr val="accent1"/>
              </a:buClr>
              <a:buSzPct val="76000"/>
              <a:buFont typeface="Wingdings 3" pitchFamily="18" charset="2"/>
              <a:buChar char=""/>
            </a:pPr>
            <a:r>
              <a:rPr kumimoji="1" lang="en-US" sz="2000" dirty="0">
                <a:latin typeface="Times New Roman" pitchFamily="18" charset="0"/>
                <a:cs typeface="Times New Roman" pitchFamily="18" charset="0"/>
              </a:rPr>
              <a:t>only one station can transmit at a time</a:t>
            </a:r>
          </a:p>
        </p:txBody>
      </p:sp>
      <p:sp>
        <p:nvSpPr>
          <p:cNvPr id="19" name="Rounded Rectangle 18"/>
          <p:cNvSpPr/>
          <p:nvPr/>
        </p:nvSpPr>
        <p:spPr>
          <a:xfrm>
            <a:off x="1468438" y="32766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ounded Rectangle 19"/>
          <p:cNvSpPr/>
          <p:nvPr/>
        </p:nvSpPr>
        <p:spPr>
          <a:xfrm>
            <a:off x="2398713" y="241935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ounded Rectangle 10"/>
          <p:cNvSpPr/>
          <p:nvPr/>
        </p:nvSpPr>
        <p:spPr>
          <a:xfrm>
            <a:off x="2438400" y="24384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Rounded Rectangle 11"/>
          <p:cNvSpPr/>
          <p:nvPr/>
        </p:nvSpPr>
        <p:spPr>
          <a:xfrm>
            <a:off x="2438400" y="24384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ounded Rectangle 13"/>
          <p:cNvSpPr/>
          <p:nvPr/>
        </p:nvSpPr>
        <p:spPr>
          <a:xfrm>
            <a:off x="2427288" y="2427288"/>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ounded Rectangle 14"/>
          <p:cNvSpPr/>
          <p:nvPr/>
        </p:nvSpPr>
        <p:spPr>
          <a:xfrm>
            <a:off x="2417763" y="2427288"/>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1" name="Straight Connector 20"/>
          <p:cNvCxnSpPr>
            <a:stCxn id="22" idx="2"/>
          </p:cNvCxnSpPr>
          <p:nvPr/>
        </p:nvCxnSpPr>
        <p:spPr>
          <a:xfrm flipH="1">
            <a:off x="1905000" y="533400"/>
            <a:ext cx="76200" cy="152400"/>
          </a:xfrm>
          <a:prstGeom prst="line">
            <a:avLst/>
          </a:prstGeom>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1676400" y="228600"/>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RING</a:t>
            </a:r>
            <a:endParaRPr lang="en-US" dirty="0"/>
          </a:p>
        </p:txBody>
      </p:sp>
      <p:cxnSp>
        <p:nvCxnSpPr>
          <p:cNvPr id="23" name="Straight Connector 22"/>
          <p:cNvCxnSpPr>
            <a:stCxn id="24" idx="2"/>
          </p:cNvCxnSpPr>
          <p:nvPr/>
        </p:nvCxnSpPr>
        <p:spPr>
          <a:xfrm>
            <a:off x="1295400" y="478466"/>
            <a:ext cx="0" cy="207334"/>
          </a:xfrm>
          <a:prstGeom prst="line">
            <a:avLst/>
          </a:prstGeom>
        </p:spPr>
        <p:style>
          <a:lnRef idx="3">
            <a:schemeClr val="accent1"/>
          </a:lnRef>
          <a:fillRef idx="0">
            <a:schemeClr val="accent1"/>
          </a:fillRef>
          <a:effectRef idx="2">
            <a:schemeClr val="accent1"/>
          </a:effectRef>
          <a:fontRef idx="minor">
            <a:schemeClr val="tx1"/>
          </a:fontRef>
        </p:style>
      </p:cxnSp>
      <p:sp>
        <p:nvSpPr>
          <p:cNvPr id="24" name="Rounded Rectangle 23"/>
          <p:cNvSpPr/>
          <p:nvPr/>
        </p:nvSpPr>
        <p:spPr>
          <a:xfrm>
            <a:off x="990600" y="173666"/>
            <a:ext cx="6096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TREE</a:t>
            </a:r>
            <a:endParaRPr lang="en-US" dirty="0"/>
          </a:p>
        </p:txBody>
      </p:sp>
      <p:cxnSp>
        <p:nvCxnSpPr>
          <p:cNvPr id="25" name="Straight Connector 24"/>
          <p:cNvCxnSpPr>
            <a:stCxn id="29" idx="2"/>
          </p:cNvCxnSpPr>
          <p:nvPr/>
        </p:nvCxnSpPr>
        <p:spPr>
          <a:xfrm>
            <a:off x="647700" y="533400"/>
            <a:ext cx="190500" cy="228600"/>
          </a:xfrm>
          <a:prstGeom prst="line">
            <a:avLst/>
          </a:prstGeom>
        </p:spPr>
        <p:style>
          <a:lnRef idx="3">
            <a:schemeClr val="accent1"/>
          </a:lnRef>
          <a:fillRef idx="0">
            <a:schemeClr val="accent1"/>
          </a:fillRef>
          <a:effectRef idx="2">
            <a:schemeClr val="accent1"/>
          </a:effectRef>
          <a:fontRef idx="minor">
            <a:schemeClr val="tx1"/>
          </a:fontRef>
        </p:style>
      </p:cxnSp>
      <p:sp>
        <p:nvSpPr>
          <p:cNvPr id="26" name="Rounded Rectangle 25"/>
          <p:cNvSpPr/>
          <p:nvPr/>
        </p:nvSpPr>
        <p:spPr>
          <a:xfrm>
            <a:off x="304800" y="609600"/>
            <a:ext cx="28194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smtClean="0"/>
              <a:t>TOPOLOGY</a:t>
            </a:r>
            <a:endParaRPr lang="en-US" dirty="0"/>
          </a:p>
        </p:txBody>
      </p:sp>
      <p:sp>
        <p:nvSpPr>
          <p:cNvPr id="27" name="Rounded Rectangle 26"/>
          <p:cNvSpPr/>
          <p:nvPr/>
        </p:nvSpPr>
        <p:spPr>
          <a:xfrm>
            <a:off x="32004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TRANSMISSION MEDIUM</a:t>
            </a:r>
            <a:endParaRPr lang="en-US" dirty="0"/>
          </a:p>
        </p:txBody>
      </p:sp>
      <p:sp>
        <p:nvSpPr>
          <p:cNvPr id="28" name="Rounded Rectangle 27"/>
          <p:cNvSpPr/>
          <p:nvPr/>
        </p:nvSpPr>
        <p:spPr>
          <a:xfrm>
            <a:off x="6096000" y="609600"/>
            <a:ext cx="2819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METHOD OF SHARING</a:t>
            </a:r>
            <a:endParaRPr lang="en-US" dirty="0"/>
          </a:p>
        </p:txBody>
      </p:sp>
      <p:sp>
        <p:nvSpPr>
          <p:cNvPr id="29" name="Rounded Rectangle 28"/>
          <p:cNvSpPr/>
          <p:nvPr/>
        </p:nvSpPr>
        <p:spPr>
          <a:xfrm>
            <a:off x="381000" y="228600"/>
            <a:ext cx="533400" cy="304800"/>
          </a:xfrm>
          <a:prstGeom prst="roundRect">
            <a:avLst/>
          </a:prstGeom>
        </p:spPr>
        <p:style>
          <a:lnRef idx="3">
            <a:schemeClr val="lt1"/>
          </a:lnRef>
          <a:fillRef idx="1">
            <a:schemeClr val="accent1"/>
          </a:fillRef>
          <a:effectRef idx="1">
            <a:schemeClr val="accent1"/>
          </a:effectRef>
          <a:fontRef idx="minor">
            <a:schemeClr val="lt1"/>
          </a:fontRef>
        </p:style>
        <p:txBody>
          <a:bodyPr lIns="0" tIns="0" rIns="0" bIns="0" rtlCol="0" anchor="ctr"/>
          <a:lstStyle/>
          <a:p>
            <a:pPr algn="ctr"/>
            <a:r>
              <a:rPr lang="en-GB" dirty="0" smtClean="0"/>
              <a:t>BUS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C 0.01042 -0.00232 0.01892 -0.00834 0.02899 -0.01227 C 0.03246 -0.01551 0.03542 -0.01667 0.03941 -0.01852 C 0.04167 -0.01945 0.04635 -0.02176 0.04635 -0.02176 C 0.05121 -0.02778 0.05121 -0.03588 0.05799 -0.03866 C 0.05972 -0.04514 0.06667 -0.05973 0.07083 -0.06343 C 0.07378 -0.07547 0.06944 -0.06158 0.07552 -0.0713 C 0.07621 -0.07246 0.07621 -0.07454 0.07674 -0.07593 C 0.07864 -0.08102 0.07899 -0.08056 0.08246 -0.0838 C 0.08299 -0.08588 0.08628 -0.09653 0.08715 -0.09769 C 0.08802 -0.09885 0.08941 -0.09862 0.09062 -0.09908 C 0.09219 -0.10533 0.09149 -0.10811 0.09635 -0.10996 C 0.09965 -0.11436 0.09948 -0.11737 0.10347 -0.12084 C 0.10469 -0.12663 0.10399 -0.12408 0.10573 -0.12871 " pathEditMode="relative" ptsTypes="fffffffffffffA">
                                      <p:cBhvr>
                                        <p:cTn id="6" dur="2000" fill="hold"/>
                                        <p:tgtEl>
                                          <p:spTgt spid="19"/>
                                        </p:tgtEl>
                                        <p:attrNameLst>
                                          <p:attrName>ppt_x</p:attrName>
                                          <p:attrName>ppt_y</p:attrName>
                                        </p:attrNameLst>
                                      </p:cBhvr>
                                    </p:animMotion>
                                  </p:childTnLst>
                                </p:cTn>
                              </p:par>
                            </p:childTnLst>
                          </p:cTn>
                        </p:par>
                        <p:par>
                          <p:cTn id="7" fill="hold" nodeType="afterGroup">
                            <p:stCondLst>
                              <p:cond delay="2000"/>
                            </p:stCondLst>
                            <p:childTnLst>
                              <p:par>
                                <p:cTn id="8" presetID="1" presetClass="entr" presetSubtype="0" fill="hold" grpId="1" nodeType="afterEffect">
                                  <p:stCondLst>
                                    <p:cond delay="500"/>
                                  </p:stCondLst>
                                  <p:childTnLst>
                                    <p:set>
                                      <p:cBhvr>
                                        <p:cTn id="9" dur="1" fill="hold">
                                          <p:stCondLst>
                                            <p:cond delay="0"/>
                                          </p:stCondLst>
                                        </p:cTn>
                                        <p:tgtEl>
                                          <p:spTgt spid="20"/>
                                        </p:tgtEl>
                                        <p:attrNameLst>
                                          <p:attrName>style.visibility</p:attrName>
                                        </p:attrNameLst>
                                      </p:cBhvr>
                                      <p:to>
                                        <p:strVal val="visible"/>
                                      </p:to>
                                    </p:set>
                                  </p:childTnLst>
                                </p:cTn>
                              </p:par>
                              <p:par>
                                <p:cTn id="10" presetID="0" presetClass="path" presetSubtype="0" accel="50000" decel="50000" fill="hold" grpId="0" nodeType="withEffect">
                                  <p:stCondLst>
                                    <p:cond delay="0"/>
                                  </p:stCondLst>
                                  <p:childTnLst>
                                    <p:animMotion origin="layout" path="M 0 0 C 0.00816 -0.00579 0.01788 -0.00833 0.02673 -0.0125 C 0.03159 -0.01481 0.02864 -0.01643 0.03368 -0.01713 C 0.03958 -0.01805 0.04531 -0.01829 0.05121 -0.01875 C 0.0592 -0.02569 0.06927 -0.02847 0.07795 -0.03426 " pathEditMode="relative" ptsTypes="ffffA">
                                      <p:cBhvr>
                                        <p:cTn id="11" dur="3000" fill="hold"/>
                                        <p:tgtEl>
                                          <p:spTgt spid="20"/>
                                        </p:tgtEl>
                                        <p:attrNameLst>
                                          <p:attrName>ppt_x</p:attrName>
                                          <p:attrName>ppt_y</p:attrName>
                                        </p:attrNameLst>
                                      </p:cBhvr>
                                    </p:animMotion>
                                  </p:childTnLst>
                                </p:cTn>
                              </p:par>
                              <p:par>
                                <p:cTn id="12" presetID="1"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0" presetClass="path" presetSubtype="0" accel="50000" decel="50000" fill="hold" grpId="0" nodeType="withEffect">
                                  <p:stCondLst>
                                    <p:cond delay="0"/>
                                  </p:stCondLst>
                                  <p:childTnLst>
                                    <p:animMotion origin="layout" path="M -0.00347 0.00555 C 0.00261 0.01203 0.00712 0.02199 0.01389 0.03403 C 0.01719 0.03958 0.01632 0.03356 0.01893 0.04074 C 0.02205 0.04838 0.02396 0.05486 0.02639 0.06296 C 0.03177 0.06759 0.0382 0.08078 0.04584 0.09028 " pathEditMode="relative" rAng="4251468" ptsTypes="ffffA">
                                      <p:cBhvr>
                                        <p:cTn id="15" dur="3000" fill="hold"/>
                                        <p:tgtEl>
                                          <p:spTgt spid="11"/>
                                        </p:tgtEl>
                                        <p:attrNameLst>
                                          <p:attrName>ppt_x</p:attrName>
                                          <p:attrName>ppt_y</p:attrName>
                                        </p:attrNameLst>
                                      </p:cBhvr>
                                      <p:rCtr x="2500" y="4200"/>
                                    </p:animMotion>
                                  </p:childTnLst>
                                </p:cTn>
                              </p:par>
                              <p:par>
                                <p:cTn id="16" presetID="1"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0" presetClass="path" presetSubtype="0" accel="50000" decel="50000" fill="hold" grpId="0" nodeType="withEffect">
                                  <p:stCondLst>
                                    <p:cond delay="0"/>
                                  </p:stCondLst>
                                  <p:childTnLst>
                                    <p:animMotion origin="layout" path="M -1.11111E-6 -3.7037E-7 C 0.00243 -0.01204 0.00139 -0.02569 0.00139 -0.04352 C 0.00156 -0.05185 0.00417 -0.0456 0.00278 -0.05463 C 0.00156 -0.06481 -0.00017 -0.07268 -0.00226 -0.08241 C 0.00035 -0.09213 -0.00035 -0.11065 0.00208 -0.12685 " pathEditMode="relative" rAng="4251468" ptsTypes="ffffA">
                                      <p:cBhvr>
                                        <p:cTn id="19" dur="3000" fill="hold"/>
                                        <p:tgtEl>
                                          <p:spTgt spid="12"/>
                                        </p:tgtEl>
                                        <p:attrNameLst>
                                          <p:attrName>ppt_x</p:attrName>
                                          <p:attrName>ppt_y</p:attrName>
                                        </p:attrNameLst>
                                      </p:cBhvr>
                                      <p:rCtr x="100" y="-6300"/>
                                    </p:animMotion>
                                  </p:childTnLst>
                                </p:cTn>
                              </p:par>
                              <p:par>
                                <p:cTn id="20" presetID="1" presetClass="entr" presetSubtype="0" fill="hold" grpId="1"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4.16667E-6 1.48148E-6 C -0.01164 -0.00139 -0.01771 -0.00718 -0.02865 -0.01296 C -0.03421 -0.01551 -0.03473 -0.01088 -0.03768 -0.01528 C -0.04167 -0.02014 -0.04341 -0.02431 -0.04584 -0.02986 C -0.05625 -0.03033 -0.06598 -0.03727 -0.07969 -0.04005 " pathEditMode="relative" rAng="4251468" ptsTypes="ffffA">
                                      <p:cBhvr>
                                        <p:cTn id="23" dur="3000" fill="hold"/>
                                        <p:tgtEl>
                                          <p:spTgt spid="14"/>
                                        </p:tgtEl>
                                        <p:attrNameLst>
                                          <p:attrName>ppt_x</p:attrName>
                                          <p:attrName>ppt_y</p:attrName>
                                        </p:attrNameLst>
                                      </p:cBhvr>
                                      <p:rCtr x="-4000" y="-2000"/>
                                    </p:animMotion>
                                  </p:childTnLst>
                                </p:cTn>
                              </p:par>
                              <p:par>
                                <p:cTn id="24" presetID="1" presetClass="entr" presetSubtype="0" fill="hold" grpId="1"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4.16667E-6 1.48148E-6 C -0.00989 0.00995 -0.01302 0.01852 -0.02013 0.03102 C -0.02395 0.0368 -0.02656 0.03449 -0.02725 0.03958 C -0.02882 0.04583 -0.02829 0.04977 -0.02795 0.05532 C -0.03715 0.06389 -0.0427 0.07592 -0.05382 0.08889 " pathEditMode="relative" rAng="4251468" ptsTypes="ffffA">
                                      <p:cBhvr>
                                        <p:cTn id="27" dur="3000" fill="hold"/>
                                        <p:tgtEl>
                                          <p:spTgt spid="15"/>
                                        </p:tgtEl>
                                        <p:attrNameLst>
                                          <p:attrName>ppt_x</p:attrName>
                                          <p:attrName>ppt_y</p:attrName>
                                        </p:attrNameLst>
                                      </p:cBhvr>
                                      <p:rCtr x="-27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11" grpId="0" animBg="1"/>
      <p:bldP spid="11" grpId="1" animBg="1"/>
      <p:bldP spid="12" grpId="0" animBg="1"/>
      <p:bldP spid="12" grpId="1" animBg="1"/>
      <p:bldP spid="14" grpId="0" animBg="1"/>
      <p:bldP spid="14" grpId="1" animBg="1"/>
      <p:bldP spid="15" grpId="0" animBg="1"/>
      <p:bldP spid="15"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4381</TotalTime>
  <Words>5938</Words>
  <Application>Microsoft Office PowerPoint</Application>
  <PresentationFormat>On-screen Show (4:3)</PresentationFormat>
  <Paragraphs>752</Paragraphs>
  <Slides>45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Bookman Old Style</vt:lpstr>
      <vt:lpstr>Calibri</vt:lpstr>
      <vt:lpstr>Gill Sans MT</vt:lpstr>
      <vt:lpstr>Lucida Calligraphy</vt:lpstr>
      <vt:lpstr>Times</vt:lpstr>
      <vt:lpstr>Times New Roman</vt:lpstr>
      <vt:lpstr>Wingdings</vt:lpstr>
      <vt:lpstr>Wingdings 3</vt:lpstr>
      <vt:lpstr>Origin</vt:lpstr>
      <vt:lpstr>1587: COMMUNICATION SYSTEMS 1 Local Area Networks</vt:lpstr>
      <vt:lpstr>Networks</vt:lpstr>
      <vt:lpstr>Type of network by area covered</vt:lpstr>
      <vt:lpstr>Local Area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Contention-based protocols: CSMA</vt:lpstr>
      <vt:lpstr>PowerPoint Presentation</vt:lpstr>
      <vt:lpstr>CSMA/CD Operation</vt:lpstr>
      <vt:lpstr>PowerPoint Presentation</vt:lpstr>
      <vt:lpstr>Original 10-Mbps Ethernets</vt:lpstr>
      <vt:lpstr>PowerPoint Presentation</vt:lpstr>
      <vt:lpstr>Internetworking</vt:lpstr>
      <vt:lpstr>Internetworking: Repeater</vt:lpstr>
      <vt:lpstr>Two Level Hub Topology</vt:lpstr>
      <vt:lpstr>Internetworking: Bridge</vt:lpstr>
      <vt:lpstr>Bridge Vs. Switch</vt:lpstr>
      <vt:lpstr>PowerPoint Presentation</vt:lpstr>
      <vt:lpstr>PowerPoint Presentation</vt:lpstr>
      <vt:lpstr>Routing: Spanning Tree Algorithm</vt:lpstr>
      <vt:lpstr>MAC address</vt:lpstr>
      <vt:lpstr>Internetworking: Router</vt:lpstr>
      <vt:lpstr>Internetworking: Why bother?</vt:lpstr>
      <vt:lpstr>PowerPoint Presentation</vt:lpstr>
      <vt:lpstr>High-Speed LANs: Types</vt:lpstr>
      <vt:lpstr>High-Speed LANs: Typical Gigabit topology</vt:lpstr>
      <vt:lpstr>High-Speed LANs: Gigabit Ethernet types</vt:lpstr>
      <vt:lpstr>High-Speed LANs: 10-Gigabit Ethernet types</vt:lpstr>
      <vt:lpstr>High-Speed LANs: Wi-Fi (IEEE 802.11)</vt:lpstr>
      <vt:lpstr>So, what is a LAN anyway?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Loukas</dc:creator>
  <cp:lastModifiedBy>Usman Basharat</cp:lastModifiedBy>
  <cp:revision>598</cp:revision>
  <cp:lastPrinted>1601-01-01T00:00:00Z</cp:lastPrinted>
  <dcterms:created xsi:type="dcterms:W3CDTF">1601-01-01T00:00:00Z</dcterms:created>
  <dcterms:modified xsi:type="dcterms:W3CDTF">2015-12-10T16:56:57Z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