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9"/>
  </p:notesMasterIdLst>
  <p:sldIdLst>
    <p:sldId id="256" r:id="rId2"/>
    <p:sldId id="334" r:id="rId3"/>
    <p:sldId id="287" r:id="rId4"/>
    <p:sldId id="331" r:id="rId5"/>
    <p:sldId id="332" r:id="rId6"/>
    <p:sldId id="333" r:id="rId7"/>
    <p:sldId id="335" r:id="rId8"/>
    <p:sldId id="338" r:id="rId9"/>
    <p:sldId id="339" r:id="rId10"/>
    <p:sldId id="340" r:id="rId11"/>
    <p:sldId id="336" r:id="rId12"/>
    <p:sldId id="337" r:id="rId13"/>
    <p:sldId id="341" r:id="rId14"/>
    <p:sldId id="342" r:id="rId15"/>
    <p:sldId id="373" r:id="rId16"/>
    <p:sldId id="374" r:id="rId17"/>
    <p:sldId id="375" r:id="rId18"/>
    <p:sldId id="343" r:id="rId19"/>
    <p:sldId id="344" r:id="rId20"/>
    <p:sldId id="345" r:id="rId21"/>
    <p:sldId id="346" r:id="rId22"/>
    <p:sldId id="347" r:id="rId23"/>
    <p:sldId id="348" r:id="rId24"/>
    <p:sldId id="349" r:id="rId25"/>
    <p:sldId id="372" r:id="rId26"/>
    <p:sldId id="308"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76" r:id="rId43"/>
    <p:sldId id="369" r:id="rId44"/>
    <p:sldId id="370" r:id="rId45"/>
    <p:sldId id="371" r:id="rId46"/>
    <p:sldId id="377" r:id="rId47"/>
    <p:sldId id="378" r:id="rId48"/>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C4D6"/>
    <a:srgbClr val="006600"/>
    <a:srgbClr val="CAE8AA"/>
    <a:srgbClr val="DAEFC3"/>
    <a:srgbClr val="7A0000"/>
    <a:srgbClr val="1C1C1C"/>
    <a:srgbClr val="0033CC"/>
    <a:srgbClr val="450F0F"/>
    <a:srgbClr val="B0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24" autoAdjust="0"/>
    <p:restoredTop sz="80710" autoAdjust="0"/>
  </p:normalViewPr>
  <p:slideViewPr>
    <p:cSldViewPr>
      <p:cViewPr>
        <p:scale>
          <a:sx n="99" d="100"/>
          <a:sy n="99" d="100"/>
        </p:scale>
        <p:origin x="432" y="-1062"/>
      </p:cViewPr>
      <p:guideLst>
        <p:guide orient="horz" pos="2160"/>
        <p:guide pos="2880"/>
      </p:guideLst>
    </p:cSldViewPr>
  </p:slideViewPr>
  <p:notesTextViewPr>
    <p:cViewPr>
      <p:scale>
        <a:sx n="100" d="100"/>
        <a:sy n="100" d="100"/>
      </p:scale>
      <p:origin x="0" y="0"/>
    </p:cViewPr>
  </p:notesTextViewPr>
  <p:notesViewPr>
    <p:cSldViewPr>
      <p:cViewPr varScale="1">
        <p:scale>
          <a:sx n="89" d="100"/>
          <a:sy n="89" d="100"/>
        </p:scale>
        <p:origin x="-384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507BF08F-30E9-49D3-9761-9EAF25653E79}" type="datetimeFigureOut">
              <a:rPr lang="en-GB"/>
              <a:pPr>
                <a:defRPr/>
              </a:pPr>
              <a:t>22/11/2015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10D189FF-E00C-4572-B01D-DC5BEF454A8A}" type="slidenum">
              <a:rPr lang="en-GB"/>
              <a:pPr>
                <a:defRPr/>
              </a:pPr>
              <a:t>‹#›</a:t>
            </a:fld>
            <a:endParaRPr lang="en-GB"/>
          </a:p>
        </p:txBody>
      </p:sp>
    </p:spTree>
    <p:extLst>
      <p:ext uri="{BB962C8B-B14F-4D97-AF65-F5344CB8AC3E}">
        <p14:creationId xmlns:p14="http://schemas.microsoft.com/office/powerpoint/2010/main" val="821764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bwMode="auto">
          <a:noFill/>
          <a:ln>
            <a:solidFill>
              <a:srgbClr val="000000"/>
            </a:solidFill>
            <a:miter lim="800000"/>
            <a:headEnd/>
            <a:tailEnd/>
          </a:ln>
        </p:spPr>
      </p:sp>
      <p:sp>
        <p:nvSpPr>
          <p:cNvPr id="60419"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r>
              <a:rPr lang="en-GB" dirty="0" err="1" smtClean="0"/>
              <a:t>Vint</a:t>
            </a:r>
            <a:r>
              <a:rPr lang="en-GB" dirty="0" smtClean="0"/>
              <a:t> Cerf: The Internet was not supposed to be THE Internet. When they designed it, it was supposed to be an experiment. They would take their measurements and they would then decide how to develop it properly. </a:t>
            </a:r>
          </a:p>
          <a:p>
            <a:pPr lvl="2" eaLnBrk="1" hangingPunct="1"/>
            <a:r>
              <a:rPr lang="en-GB" dirty="0" smtClean="0"/>
              <a:t>But by its own nature, the internet expanded rapidly because people found it useful. So, it expanded to the point that it now covers the whole world and every aspect of our life. So, it never made that transition from an experiment to a real, well-though-out product. The result of this is that we are still using the IP and the TCP almost exactly as they were 30 years ago.</a:t>
            </a:r>
          </a:p>
          <a:p>
            <a:pPr lvl="2" eaLnBrk="1" hangingPunct="1"/>
            <a:endParaRPr lang="en-GB" dirty="0" smtClean="0"/>
          </a:p>
          <a:p>
            <a:pPr lvl="2" eaLnBrk="1" hangingPunct="1"/>
            <a:r>
              <a:rPr lang="en-GB" dirty="0" smtClean="0"/>
              <a:t>TCP is utilised extensively by many of the Internet's most popular applications, including the World Wide Web (WWW), E-mail, FTP and peer-to-peer.</a:t>
            </a:r>
          </a:p>
          <a:p>
            <a:pPr lvl="2" eaLnBrk="1" hangingPunct="1"/>
            <a:endParaRPr lang="en-GB" dirty="0" smtClean="0"/>
          </a:p>
          <a:p>
            <a:pPr lvl="2" eaLnBrk="1" hangingPunct="1"/>
            <a:r>
              <a:rPr lang="en-GB" dirty="0" smtClean="0"/>
              <a:t>400 million people spend half their day on </a:t>
            </a:r>
            <a:r>
              <a:rPr lang="en-GB" dirty="0" err="1" smtClean="0"/>
              <a:t>facebook</a:t>
            </a:r>
            <a:r>
              <a:rPr lang="en-GB" dirty="0" smtClean="0"/>
              <a:t>. The same for </a:t>
            </a:r>
            <a:r>
              <a:rPr lang="en-GB" dirty="0" err="1" smtClean="0"/>
              <a:t>google</a:t>
            </a:r>
            <a:r>
              <a:rPr lang="en-GB" dirty="0" smtClean="0"/>
              <a:t>.</a:t>
            </a:r>
          </a:p>
        </p:txBody>
      </p:sp>
    </p:spTree>
    <p:extLst>
      <p:ext uri="{BB962C8B-B14F-4D97-AF65-F5344CB8AC3E}">
        <p14:creationId xmlns:p14="http://schemas.microsoft.com/office/powerpoint/2010/main" val="357826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bwMode="auto">
          <a:noFill/>
          <a:ln>
            <a:solidFill>
              <a:srgbClr val="000000"/>
            </a:solidFill>
            <a:miter lim="800000"/>
            <a:headEnd/>
            <a:tailEnd/>
          </a:ln>
        </p:spPr>
      </p:sp>
      <p:sp>
        <p:nvSpPr>
          <p:cNvPr id="77827"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r>
              <a:rPr lang="en-GB" smtClean="0">
                <a:latin typeface="Times New Roman" pitchFamily="18" charset="0"/>
                <a:cs typeface="Times New Roman" pitchFamily="18" charset="0"/>
              </a:rPr>
              <a:t>Networks have limits for the size of the data portion of packets</a:t>
            </a:r>
          </a:p>
          <a:p>
            <a:pPr lvl="2" eaLnBrk="1" hangingPunct="1"/>
            <a:endParaRPr lang="en-GB" smtClean="0"/>
          </a:p>
          <a:p>
            <a:pPr lvl="2" eaLnBrk="1" hangingPunct="1"/>
            <a:r>
              <a:rPr lang="en-GB" smtClean="0">
                <a:latin typeface="Times New Roman" pitchFamily="18" charset="0"/>
                <a:cs typeface="Times New Roman" pitchFamily="18" charset="0"/>
              </a:rPr>
              <a:t>If a large packet needs to traverse a network, it may need to be fragmented to smaller ones</a:t>
            </a:r>
          </a:p>
          <a:p>
            <a:pPr lvl="2" eaLnBrk="1" hangingPunct="1"/>
            <a:endParaRPr lang="en-GB" smtClean="0"/>
          </a:p>
        </p:txBody>
      </p:sp>
    </p:spTree>
    <p:extLst>
      <p:ext uri="{BB962C8B-B14F-4D97-AF65-F5344CB8AC3E}">
        <p14:creationId xmlns:p14="http://schemas.microsoft.com/office/powerpoint/2010/main" val="312132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bwMode="auto">
          <a:noFill/>
          <a:ln>
            <a:solidFill>
              <a:srgbClr val="000000"/>
            </a:solidFill>
            <a:miter lim="800000"/>
            <a:headEnd/>
            <a:tailEnd/>
          </a:ln>
        </p:spPr>
      </p:sp>
      <p:sp>
        <p:nvSpPr>
          <p:cNvPr id="78851"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r>
              <a:rPr lang="en-GB" smtClean="0">
                <a:latin typeface="Times New Roman" pitchFamily="18" charset="0"/>
                <a:cs typeface="Times New Roman" pitchFamily="18" charset="0"/>
              </a:rPr>
              <a:t>Networks have limits for the size of the data portion of packets</a:t>
            </a:r>
          </a:p>
          <a:p>
            <a:pPr lvl="2" eaLnBrk="1" hangingPunct="1"/>
            <a:endParaRPr lang="en-GB" smtClean="0"/>
          </a:p>
          <a:p>
            <a:pPr lvl="2" eaLnBrk="1" hangingPunct="1"/>
            <a:r>
              <a:rPr lang="en-GB" smtClean="0">
                <a:latin typeface="Times New Roman" pitchFamily="18" charset="0"/>
                <a:cs typeface="Times New Roman" pitchFamily="18" charset="0"/>
              </a:rPr>
              <a:t>If a large packet needs to traverse a network, it may need to be fragmented to smaller ones</a:t>
            </a:r>
          </a:p>
          <a:p>
            <a:pPr lvl="2" eaLnBrk="1" hangingPunct="1"/>
            <a:endParaRPr lang="en-GB" smtClean="0"/>
          </a:p>
        </p:txBody>
      </p:sp>
    </p:spTree>
    <p:extLst>
      <p:ext uri="{BB962C8B-B14F-4D97-AF65-F5344CB8AC3E}">
        <p14:creationId xmlns:p14="http://schemas.microsoft.com/office/powerpoint/2010/main" val="12669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bwMode="auto">
          <a:noFill/>
          <a:ln>
            <a:solidFill>
              <a:srgbClr val="000000"/>
            </a:solidFill>
            <a:miter lim="800000"/>
            <a:headEnd/>
            <a:tailEnd/>
          </a:ln>
        </p:spPr>
      </p:sp>
      <p:sp>
        <p:nvSpPr>
          <p:cNvPr id="79875" name="Rectangle 3"/>
          <p:cNvSpPr>
            <a:spLocks noGrp="1"/>
          </p:cNvSpPr>
          <p:nvPr>
            <p:ph type="body" idx="1"/>
          </p:nvPr>
        </p:nvSpPr>
        <p:spPr bwMode="auto">
          <a:noFill/>
        </p:spPr>
        <p:txBody>
          <a:bodyPr wrap="square" numCol="1" anchor="t" anchorCtr="0" compatLnSpc="1">
            <a:prstTxWarp prst="textNoShape">
              <a:avLst/>
            </a:prstTxWarp>
            <a:normAutofit fontScale="55000" lnSpcReduction="20000"/>
          </a:bodyPr>
          <a:lstStyle/>
          <a:p>
            <a:r>
              <a:rPr lang="en-US" sz="1400" b="1" smtClean="0"/>
              <a:t>Version</a:t>
            </a:r>
            <a:r>
              <a:rPr lang="en-US" sz="1400" smtClean="0"/>
              <a:t> - 4 bits</a:t>
            </a:r>
            <a:br>
              <a:rPr lang="en-US" sz="1400" smtClean="0"/>
            </a:br>
            <a:r>
              <a:rPr lang="en-US" sz="1400" smtClean="0"/>
              <a:t>Version of the IP protocol. Current version is 4</a:t>
            </a:r>
          </a:p>
          <a:p>
            <a:r>
              <a:rPr lang="en-US" sz="1400" b="1" smtClean="0"/>
              <a:t>Internet Header Length </a:t>
            </a:r>
            <a:r>
              <a:rPr lang="en-US" sz="1400" smtClean="0"/>
              <a:t>- 4 bits</a:t>
            </a:r>
            <a:br>
              <a:rPr lang="en-US" sz="1400" smtClean="0"/>
            </a:br>
            <a:r>
              <a:rPr lang="en-US" sz="1400" smtClean="0"/>
              <a:t>For easy finding of beginning of data</a:t>
            </a:r>
          </a:p>
          <a:p>
            <a:r>
              <a:rPr lang="en-US" sz="1400" b="1" smtClean="0"/>
              <a:t>Type Of Service </a:t>
            </a:r>
            <a:r>
              <a:rPr lang="en-US" sz="1400" smtClean="0"/>
              <a:t>- 8 bits</a:t>
            </a:r>
            <a:br>
              <a:rPr lang="en-US" sz="1400" smtClean="0"/>
            </a:br>
            <a:r>
              <a:rPr lang="en-US" sz="1400" smtClean="0"/>
              <a:t>The first of 3 bits are used to indicate 1 of 8 levels of priority</a:t>
            </a:r>
            <a:br>
              <a:rPr lang="en-US" sz="1400" smtClean="0"/>
            </a:br>
            <a:r>
              <a:rPr lang="en-US" sz="1400" smtClean="0"/>
              <a:t>Some Routers ignore these flags </a:t>
            </a:r>
          </a:p>
          <a:p>
            <a:r>
              <a:rPr lang="en-US" sz="1400" b="1" smtClean="0"/>
              <a:t>Total length </a:t>
            </a:r>
            <a:r>
              <a:rPr lang="en-US" sz="1400" smtClean="0"/>
              <a:t>- 16 bits</a:t>
            </a:r>
            <a:br>
              <a:rPr lang="en-US" sz="1400" smtClean="0"/>
            </a:br>
            <a:r>
              <a:rPr lang="en-US" sz="1400" smtClean="0"/>
              <a:t>The total length of the IP datagram in bytes</a:t>
            </a:r>
            <a:br>
              <a:rPr lang="en-US" sz="1400" smtClean="0"/>
            </a:br>
            <a:r>
              <a:rPr lang="en-US" sz="1400" smtClean="0"/>
              <a:t>The size of data is computed from the total length field and IHL</a:t>
            </a:r>
          </a:p>
          <a:p>
            <a:r>
              <a:rPr lang="en-US" sz="1400" b="1" smtClean="0"/>
              <a:t>Identification</a:t>
            </a:r>
            <a:r>
              <a:rPr lang="en-US" sz="1400" smtClean="0"/>
              <a:t> - 16 bits</a:t>
            </a:r>
            <a:br>
              <a:rPr lang="en-US" sz="1400" smtClean="0"/>
            </a:br>
            <a:r>
              <a:rPr lang="en-US" sz="1400" smtClean="0"/>
              <a:t>This is an integer value used to help identify all fragments of a datagram</a:t>
            </a:r>
            <a:br>
              <a:rPr lang="en-US" sz="1400" smtClean="0"/>
            </a:br>
            <a:r>
              <a:rPr lang="en-US" sz="1400" smtClean="0"/>
              <a:t>This field is unique for each new datagram</a:t>
            </a:r>
          </a:p>
          <a:p>
            <a:r>
              <a:rPr lang="en-US" sz="1400" b="1" smtClean="0"/>
              <a:t>Flags</a:t>
            </a:r>
            <a:r>
              <a:rPr lang="en-US" sz="1400" smtClean="0"/>
              <a:t> - 3 bits</a:t>
            </a:r>
            <a:br>
              <a:rPr lang="en-US" sz="1400" smtClean="0"/>
            </a:br>
            <a:r>
              <a:rPr lang="en-US" sz="1400" smtClean="0"/>
              <a:t>The 2 low order bits are used as flags to control fragmentation</a:t>
            </a:r>
            <a:br>
              <a:rPr lang="en-US" sz="1400" smtClean="0"/>
            </a:br>
            <a:r>
              <a:rPr lang="en-US" sz="1400" smtClean="0"/>
              <a:t>The low order bit , if 0 , indicates the last fragment of a datagram - MF (More Flag)</a:t>
            </a:r>
            <a:br>
              <a:rPr lang="en-US" sz="1400" smtClean="0"/>
            </a:br>
            <a:r>
              <a:rPr lang="en-US" sz="1400" smtClean="0"/>
              <a:t>The middle bit is used to indicate that the datagram should not be fragmented - DF (Do not Fragment)</a:t>
            </a:r>
          </a:p>
          <a:p>
            <a:r>
              <a:rPr lang="en-US" sz="1400" b="1" smtClean="0"/>
              <a:t>Fragment Offset </a:t>
            </a:r>
            <a:r>
              <a:rPr lang="en-US" sz="1400" smtClean="0"/>
              <a:t>- 13 bits</a:t>
            </a:r>
            <a:br>
              <a:rPr lang="en-US" sz="1400" smtClean="0"/>
            </a:br>
            <a:r>
              <a:rPr lang="en-US" sz="1400" smtClean="0"/>
              <a:t>Used in a fragmented datagram to indicate the position that the fragment occupies</a:t>
            </a:r>
            <a:endParaRPr lang="en-GB" smtClean="0"/>
          </a:p>
          <a:p>
            <a:endParaRPr lang="en-US" b="1" smtClean="0"/>
          </a:p>
          <a:p>
            <a:r>
              <a:rPr lang="en-US" b="1" smtClean="0"/>
              <a:t>Time To Live </a:t>
            </a:r>
            <a:r>
              <a:rPr lang="en-US" smtClean="0"/>
              <a:t>(TTL) - 8 bits</a:t>
            </a:r>
            <a:br>
              <a:rPr lang="en-US" smtClean="0"/>
            </a:br>
            <a:r>
              <a:rPr lang="en-GB" smtClean="0"/>
              <a:t>Specifies how long the datagram is allowed to “live” on the network, in terms of router hops. Each router decrements the value of the TTL field (reduces it by one) prior to transmitting it. If the TTL field drops to zero, the datagram is assumed to have taken too long a route and is discarded</a:t>
            </a:r>
            <a:r>
              <a:rPr lang="en-US" smtClean="0"/>
              <a:t/>
            </a:r>
            <a:br>
              <a:rPr lang="en-US" smtClean="0"/>
            </a:br>
            <a:r>
              <a:rPr lang="en-US" smtClean="0"/>
              <a:t>This prevents datagrams to get routed in a loop</a:t>
            </a:r>
            <a:br>
              <a:rPr lang="en-US" smtClean="0"/>
            </a:br>
            <a:r>
              <a:rPr lang="en-US" smtClean="0"/>
              <a:t>The recommended value is 32 , but it can be set to a maximum of 255 too</a:t>
            </a:r>
          </a:p>
          <a:p>
            <a:r>
              <a:rPr lang="en-US" b="1" smtClean="0"/>
              <a:t>Protocol</a:t>
            </a:r>
            <a:r>
              <a:rPr lang="en-US" smtClean="0"/>
              <a:t> - 8 bits</a:t>
            </a:r>
            <a:br>
              <a:rPr lang="en-US" smtClean="0"/>
            </a:br>
            <a:r>
              <a:rPr lang="en-US" smtClean="0"/>
              <a:t>The transport layer protocol carried by this datagram .</a:t>
            </a:r>
            <a:br>
              <a:rPr lang="en-US" smtClean="0"/>
            </a:br>
            <a:r>
              <a:rPr lang="en-US" smtClean="0"/>
              <a:t>It tells the IP layer where to path the datagram</a:t>
            </a:r>
            <a:br>
              <a:rPr lang="en-US" smtClean="0"/>
            </a:br>
            <a:r>
              <a:rPr lang="en-US" smtClean="0"/>
              <a:t>17 - UDP</a:t>
            </a:r>
            <a:br>
              <a:rPr lang="en-US" smtClean="0"/>
            </a:br>
            <a:r>
              <a:rPr lang="en-US" smtClean="0"/>
              <a:t>6 - TCP</a:t>
            </a:r>
            <a:br>
              <a:rPr lang="en-US" smtClean="0"/>
            </a:br>
            <a:r>
              <a:rPr lang="en-US" smtClean="0"/>
              <a:t>1 - ICMP</a:t>
            </a:r>
          </a:p>
          <a:p>
            <a:r>
              <a:rPr lang="en-US" b="1" smtClean="0"/>
              <a:t>Header checksum </a:t>
            </a:r>
            <a:r>
              <a:rPr lang="en-US" smtClean="0"/>
              <a:t>- 16 bits</a:t>
            </a:r>
            <a:br>
              <a:rPr lang="en-US" smtClean="0"/>
            </a:br>
            <a:r>
              <a:rPr lang="en-US" smtClean="0"/>
              <a:t>Basic</a:t>
            </a:r>
            <a:r>
              <a:rPr lang="en-GB" smtClean="0"/>
              <a:t> protection against corruption in transmission</a:t>
            </a:r>
            <a:r>
              <a:rPr lang="en-US" smtClean="0"/>
              <a:t> </a:t>
            </a:r>
            <a:br>
              <a:rPr lang="en-US" smtClean="0"/>
            </a:br>
            <a:r>
              <a:rPr lang="en-US" smtClean="0"/>
              <a:t>It protects only the header and not the data </a:t>
            </a:r>
            <a:br>
              <a:rPr lang="en-US" smtClean="0"/>
            </a:br>
            <a:r>
              <a:rPr lang="en-US" smtClean="0"/>
              <a:t>The reason is that the checksum must be recalculated every time it passes through a router</a:t>
            </a:r>
          </a:p>
          <a:p>
            <a:r>
              <a:rPr lang="en-US" b="1" smtClean="0"/>
              <a:t>Source IP address </a:t>
            </a:r>
            <a:r>
              <a:rPr lang="en-US" smtClean="0"/>
              <a:t>- 32 bits</a:t>
            </a:r>
          </a:p>
          <a:p>
            <a:r>
              <a:rPr lang="en-US" b="1" smtClean="0"/>
              <a:t>Destination IP address </a:t>
            </a:r>
            <a:r>
              <a:rPr lang="en-US" smtClean="0"/>
              <a:t>- 32 bits</a:t>
            </a:r>
          </a:p>
          <a:p>
            <a:endParaRPr lang="en-GB" smtClean="0"/>
          </a:p>
          <a:p>
            <a:endParaRPr lang="en-US" sz="1400" smtClean="0"/>
          </a:p>
        </p:txBody>
      </p:sp>
    </p:spTree>
    <p:extLst>
      <p:ext uri="{BB962C8B-B14F-4D97-AF65-F5344CB8AC3E}">
        <p14:creationId xmlns:p14="http://schemas.microsoft.com/office/powerpoint/2010/main" val="3096420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TextEdit="1"/>
          </p:cNvSpPr>
          <p:nvPr>
            <p:ph type="sldImg"/>
          </p:nvPr>
        </p:nvSpPr>
        <p:spPr bwMode="auto">
          <a:noFill/>
          <a:ln>
            <a:solidFill>
              <a:srgbClr val="000000"/>
            </a:solidFill>
            <a:miter lim="800000"/>
            <a:headEnd/>
            <a:tailEnd/>
          </a:ln>
        </p:spPr>
      </p:sp>
      <p:sp>
        <p:nvSpPr>
          <p:cNvPr id="91139"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88820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131816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bwMode="auto">
          <a:noFill/>
          <a:ln>
            <a:solidFill>
              <a:srgbClr val="000000"/>
            </a:solidFill>
            <a:miter lim="800000"/>
            <a:headEnd/>
            <a:tailEnd/>
          </a:ln>
        </p:spPr>
      </p:sp>
      <p:sp>
        <p:nvSpPr>
          <p:cNvPr id="93187"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2084648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bwMode="auto">
          <a:noFill/>
          <a:ln>
            <a:solidFill>
              <a:srgbClr val="000000"/>
            </a:solidFill>
            <a:miter lim="800000"/>
            <a:headEnd/>
            <a:tailEnd/>
          </a:ln>
        </p:spPr>
      </p:sp>
      <p:sp>
        <p:nvSpPr>
          <p:cNvPr id="80899"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447529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bwMode="auto">
          <a:noFill/>
          <a:ln>
            <a:solidFill>
              <a:srgbClr val="000000"/>
            </a:solidFill>
            <a:miter lim="800000"/>
            <a:headEnd/>
            <a:tailEnd/>
          </a:ln>
        </p:spPr>
      </p:sp>
      <p:sp>
        <p:nvSpPr>
          <p:cNvPr id="82947" name="Rectangle 3"/>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pPr>
              <a:spcBef>
                <a:spcPts val="600"/>
              </a:spcBef>
              <a:buClr>
                <a:schemeClr val="accent1"/>
              </a:buClr>
              <a:buSzPct val="76000"/>
              <a:buFont typeface="Wingdings 3" pitchFamily="18" charset="2"/>
              <a:buChar char=""/>
              <a:defRPr/>
            </a:pPr>
            <a:endParaRPr lang="en-GB" sz="2400" kern="1200" dirty="0" smtClean="0">
              <a:solidFill>
                <a:schemeClr val="tx1"/>
              </a:solidFill>
              <a:latin typeface="+mn-lt"/>
              <a:ea typeface="+mn-ea"/>
              <a:cs typeface="Times New Roman" pitchFamily="18" charset="0"/>
            </a:endParaRPr>
          </a:p>
          <a:p>
            <a:pPr>
              <a:spcBef>
                <a:spcPts val="600"/>
              </a:spcBef>
              <a:buClr>
                <a:schemeClr val="accent1"/>
              </a:buClr>
              <a:buSzPct val="76000"/>
              <a:defRPr/>
            </a:pPr>
            <a:r>
              <a:rPr lang="en-GB" sz="2400" kern="1200" dirty="0" smtClean="0">
                <a:solidFill>
                  <a:schemeClr val="tx1"/>
                </a:solidFill>
                <a:latin typeface="+mn-lt"/>
                <a:ea typeface="+mn-ea"/>
                <a:cs typeface="Times New Roman" pitchFamily="18" charset="0"/>
              </a:rPr>
              <a:t>At sender</a:t>
            </a:r>
          </a:p>
          <a:p>
            <a:pPr lvl="1">
              <a:spcBef>
                <a:spcPts val="500"/>
              </a:spcBef>
              <a:buClr>
                <a:schemeClr val="accent2"/>
              </a:buClr>
              <a:buSzPct val="76000"/>
              <a:buFont typeface="Wingdings 3" pitchFamily="18" charset="2"/>
              <a:buChar char=""/>
              <a:defRPr/>
            </a:pPr>
            <a:r>
              <a:rPr lang="en-GB" sz="2000" kern="1200" dirty="0" smtClean="0">
                <a:solidFill>
                  <a:schemeClr val="tx2"/>
                </a:solidFill>
                <a:latin typeface="+mn-lt"/>
                <a:ea typeface="+mn-ea"/>
                <a:cs typeface="Times New Roman" pitchFamily="18" charset="0"/>
              </a:rPr>
              <a:t>Break application data into TCP segments</a:t>
            </a:r>
          </a:p>
          <a:p>
            <a:pPr lvl="1">
              <a:spcBef>
                <a:spcPts val="500"/>
              </a:spcBef>
              <a:buClr>
                <a:schemeClr val="accent2"/>
              </a:buClr>
              <a:buSzPct val="76000"/>
              <a:buFont typeface="Wingdings 3" pitchFamily="18" charset="2"/>
              <a:buChar char=""/>
              <a:defRPr/>
            </a:pPr>
            <a:r>
              <a:rPr lang="en-GB" sz="2000" kern="1200" dirty="0" smtClean="0">
                <a:solidFill>
                  <a:schemeClr val="tx2"/>
                </a:solidFill>
                <a:latin typeface="+mn-lt"/>
                <a:ea typeface="+mn-ea"/>
                <a:cs typeface="Times New Roman" pitchFamily="18" charset="0"/>
              </a:rPr>
              <a:t>Use a timer while waiting for an ACK of every packet</a:t>
            </a:r>
          </a:p>
          <a:p>
            <a:pPr lvl="1">
              <a:spcBef>
                <a:spcPts val="500"/>
              </a:spcBef>
              <a:buClr>
                <a:schemeClr val="accent2"/>
              </a:buClr>
              <a:buSzPct val="76000"/>
              <a:buFont typeface="Wingdings 3" pitchFamily="18" charset="2"/>
              <a:buChar char=""/>
              <a:defRPr/>
            </a:pPr>
            <a:r>
              <a:rPr lang="en-GB" sz="2000" kern="1200" dirty="0" smtClean="0">
                <a:solidFill>
                  <a:schemeClr val="tx2"/>
                </a:solidFill>
                <a:latin typeface="+mn-lt"/>
                <a:ea typeface="+mn-ea"/>
                <a:cs typeface="Times New Roman" pitchFamily="18" charset="0"/>
              </a:rPr>
              <a:t>Non-</a:t>
            </a:r>
            <a:r>
              <a:rPr lang="en-GB" sz="2000" kern="1200" dirty="0" err="1" smtClean="0">
                <a:solidFill>
                  <a:schemeClr val="tx2"/>
                </a:solidFill>
                <a:latin typeface="+mn-lt"/>
                <a:ea typeface="+mn-ea"/>
                <a:cs typeface="Times New Roman" pitchFamily="18" charset="0"/>
              </a:rPr>
              <a:t>ACK’d</a:t>
            </a:r>
            <a:r>
              <a:rPr lang="en-GB" sz="2000" kern="1200" dirty="0" smtClean="0">
                <a:solidFill>
                  <a:schemeClr val="tx2"/>
                </a:solidFill>
                <a:latin typeface="+mn-lt"/>
                <a:ea typeface="+mn-ea"/>
                <a:cs typeface="Times New Roman" pitchFamily="18" charset="0"/>
              </a:rPr>
              <a:t> packets are retransmitted (window-based flow control)</a:t>
            </a:r>
          </a:p>
          <a:p>
            <a:pPr marL="274638" lvl="1" indent="0">
              <a:spcBef>
                <a:spcPts val="500"/>
              </a:spcBef>
              <a:buClr>
                <a:schemeClr val="accent2"/>
              </a:buClr>
              <a:buSzPct val="76000"/>
              <a:defRPr/>
            </a:pPr>
            <a:r>
              <a:rPr lang="en-GB" sz="2000" kern="1200" dirty="0" smtClean="0">
                <a:solidFill>
                  <a:schemeClr val="tx2"/>
                </a:solidFill>
                <a:latin typeface="+mn-lt"/>
                <a:ea typeface="+mn-ea"/>
                <a:cs typeface="Times New Roman" pitchFamily="18" charset="0"/>
              </a:rPr>
              <a:t>	Slow down if network can’t cope</a:t>
            </a:r>
          </a:p>
          <a:p>
            <a:pPr>
              <a:spcBef>
                <a:spcPts val="600"/>
              </a:spcBef>
              <a:buClr>
                <a:schemeClr val="accent1"/>
              </a:buClr>
              <a:buSzPct val="76000"/>
              <a:buFont typeface="Wingdings 3" pitchFamily="18" charset="2"/>
              <a:buChar char=""/>
              <a:defRPr/>
            </a:pPr>
            <a:endParaRPr lang="en-GB" sz="2400" kern="1200" dirty="0" smtClean="0">
              <a:solidFill>
                <a:schemeClr val="tx1"/>
              </a:solidFill>
              <a:latin typeface="+mn-lt"/>
              <a:ea typeface="+mn-ea"/>
              <a:cs typeface="Times New Roman" pitchFamily="18" charset="0"/>
            </a:endParaRPr>
          </a:p>
          <a:p>
            <a:pPr>
              <a:spcBef>
                <a:spcPts val="600"/>
              </a:spcBef>
              <a:buClr>
                <a:schemeClr val="accent1"/>
              </a:buClr>
              <a:buSzPct val="76000"/>
              <a:defRPr/>
            </a:pPr>
            <a:r>
              <a:rPr lang="en-GB" sz="2400" kern="1200" dirty="0" smtClean="0">
                <a:solidFill>
                  <a:schemeClr val="tx1"/>
                </a:solidFill>
                <a:latin typeface="+mn-lt"/>
                <a:ea typeface="+mn-ea"/>
                <a:cs typeface="Times New Roman" pitchFamily="18" charset="0"/>
              </a:rPr>
              <a:t>At receiver</a:t>
            </a:r>
          </a:p>
          <a:p>
            <a:pPr lvl="1">
              <a:spcBef>
                <a:spcPts val="500"/>
              </a:spcBef>
              <a:buClr>
                <a:schemeClr val="accent2"/>
              </a:buClr>
              <a:buSzPct val="76000"/>
              <a:buFont typeface="Wingdings 3" pitchFamily="18" charset="2"/>
              <a:buChar char=""/>
              <a:defRPr/>
            </a:pPr>
            <a:r>
              <a:rPr lang="en-GB" sz="2000" kern="1200" dirty="0" smtClean="0">
                <a:solidFill>
                  <a:schemeClr val="tx2"/>
                </a:solidFill>
                <a:latin typeface="+mn-lt"/>
                <a:ea typeface="+mn-ea"/>
                <a:cs typeface="Times New Roman" pitchFamily="18" charset="0"/>
              </a:rPr>
              <a:t>Detect errors, lost, out of sequence, duplicated packets</a:t>
            </a:r>
          </a:p>
          <a:p>
            <a:pPr lvl="1">
              <a:spcBef>
                <a:spcPts val="500"/>
              </a:spcBef>
              <a:buClr>
                <a:schemeClr val="accent2"/>
              </a:buClr>
              <a:buSzPct val="76000"/>
              <a:buFont typeface="Wingdings 3" pitchFamily="18" charset="2"/>
              <a:buChar char=""/>
              <a:defRPr/>
            </a:pPr>
            <a:r>
              <a:rPr lang="en-GB" sz="2000" kern="1200" dirty="0" smtClean="0">
                <a:solidFill>
                  <a:schemeClr val="tx2"/>
                </a:solidFill>
                <a:latin typeface="+mn-lt"/>
                <a:ea typeface="+mn-ea"/>
                <a:cs typeface="Times New Roman" pitchFamily="18" charset="0"/>
              </a:rPr>
              <a:t>Acknowledge correctly received data</a:t>
            </a:r>
          </a:p>
          <a:p>
            <a:pPr lvl="1">
              <a:spcBef>
                <a:spcPts val="500"/>
              </a:spcBef>
              <a:buClr>
                <a:schemeClr val="accent2"/>
              </a:buClr>
              <a:buSzPct val="76000"/>
              <a:buFont typeface="Wingdings 3" pitchFamily="18" charset="2"/>
              <a:buChar char=""/>
              <a:defRPr/>
            </a:pPr>
            <a:r>
              <a:rPr lang="en-GB" sz="2000" kern="1200" dirty="0" smtClean="0">
                <a:solidFill>
                  <a:schemeClr val="tx2"/>
                </a:solidFill>
                <a:latin typeface="+mn-lt"/>
                <a:ea typeface="+mn-ea"/>
                <a:cs typeface="Times New Roman" pitchFamily="18" charset="0"/>
              </a:rPr>
              <a:t>Segments are reassembled into their proper order</a:t>
            </a:r>
          </a:p>
          <a:p>
            <a:pPr lvl="1">
              <a:spcBef>
                <a:spcPts val="500"/>
              </a:spcBef>
              <a:buClr>
                <a:schemeClr val="accent2"/>
              </a:buClr>
              <a:buSzPct val="76000"/>
              <a:buFont typeface="Wingdings 3" pitchFamily="18" charset="2"/>
              <a:buChar char=""/>
              <a:defRPr/>
            </a:pPr>
            <a:r>
              <a:rPr lang="en-GB" sz="2000" kern="1200" dirty="0" smtClean="0">
                <a:solidFill>
                  <a:schemeClr val="tx2"/>
                </a:solidFill>
                <a:latin typeface="+mn-lt"/>
                <a:ea typeface="+mn-ea"/>
                <a:cs typeface="Times New Roman" pitchFamily="18" charset="0"/>
              </a:rPr>
              <a:t>Duplicate segments are discarded</a:t>
            </a:r>
            <a:endParaRPr lang="en-GB" sz="1200" kern="1200" dirty="0" smtClean="0">
              <a:solidFill>
                <a:schemeClr val="tx1"/>
              </a:solidFill>
              <a:latin typeface="+mn-lt"/>
              <a:ea typeface="+mn-ea"/>
              <a:cs typeface="Times New Roman" pitchFamily="18" charset="0"/>
            </a:endParaRPr>
          </a:p>
          <a:p>
            <a:pPr lvl="2" eaLnBrk="1" hangingPunct="1"/>
            <a:endParaRPr lang="en-GB" dirty="0" smtClean="0"/>
          </a:p>
        </p:txBody>
      </p:sp>
    </p:spTree>
    <p:extLst>
      <p:ext uri="{BB962C8B-B14F-4D97-AF65-F5344CB8AC3E}">
        <p14:creationId xmlns:p14="http://schemas.microsoft.com/office/powerpoint/2010/main" val="3973512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p:spPr>
      </p:sp>
      <p:sp>
        <p:nvSpPr>
          <p:cNvPr id="83971" name="Rectangle 3"/>
          <p:cNvSpPr>
            <a:spLocks noGrp="1"/>
          </p:cNvSpPr>
          <p:nvPr>
            <p:ph type="body" idx="1"/>
          </p:nvPr>
        </p:nvSpPr>
        <p:spPr bwMode="auto">
          <a:noFill/>
        </p:spPr>
        <p:txBody>
          <a:bodyPr wrap="square" numCol="1" anchor="t" anchorCtr="0" compatLnSpc="1">
            <a:prstTxWarp prst="textNoShape">
              <a:avLst/>
            </a:prstTxWarp>
            <a:normAutofit fontScale="70000" lnSpcReduction="20000"/>
          </a:bodyPr>
          <a:lstStyle/>
          <a:p>
            <a:endParaRPr lang="en-GB" sz="1400" dirty="0" smtClean="0"/>
          </a:p>
          <a:p>
            <a:r>
              <a:rPr lang="en-GB" sz="1400" b="1" dirty="0" smtClean="0"/>
              <a:t>Source port </a:t>
            </a:r>
            <a:r>
              <a:rPr lang="en-GB" sz="1400" dirty="0" smtClean="0"/>
              <a:t>(16 bits) – identifies the sending port</a:t>
            </a:r>
          </a:p>
          <a:p>
            <a:r>
              <a:rPr lang="en-GB" sz="1400" b="1" dirty="0" smtClean="0"/>
              <a:t>Destination port </a:t>
            </a:r>
            <a:r>
              <a:rPr lang="en-GB" sz="1400" dirty="0" smtClean="0"/>
              <a:t>(16 bits) – identifies the receiving port</a:t>
            </a:r>
          </a:p>
          <a:p>
            <a:r>
              <a:rPr lang="en-GB" sz="1400" b="1" dirty="0" smtClean="0"/>
              <a:t>Sequence number </a:t>
            </a:r>
            <a:r>
              <a:rPr lang="en-GB" sz="1400" dirty="0" smtClean="0"/>
              <a:t>(32 bits) – has a dual role: For normal transmissions, the sequence number of the first byte of data in this segment. In a connection request (SYN) message, this carries the initial sequence number (ISN) of the source TCP. </a:t>
            </a:r>
          </a:p>
          <a:p>
            <a:r>
              <a:rPr lang="en-GB" sz="1400" b="1" dirty="0" smtClean="0"/>
              <a:t>Acknowledgment number </a:t>
            </a:r>
            <a:r>
              <a:rPr lang="en-GB" sz="1400" dirty="0" smtClean="0"/>
              <a:t>(32 bits) – if the ACK flag is set then the value of this field is the next sequence number that the receiver is expecting. This acknowledges receipt of all prior bytes (if any). </a:t>
            </a:r>
          </a:p>
          <a:p>
            <a:r>
              <a:rPr lang="en-GB" sz="1400" b="1" dirty="0" smtClean="0"/>
              <a:t>Data offset </a:t>
            </a:r>
            <a:r>
              <a:rPr lang="en-GB" sz="1400" dirty="0" smtClean="0"/>
              <a:t>(4 bits) – specifies the size of the TCP header in 32-bit words. The minimum size header is 5 words and the maximum is 15 words thus giving the minimum size of 20 bytes and maximum of 60 bytes, allowing for up to 40 bytes of options in the header. This field gets its name from the fact that it is also the offset from the start of the TCP segment to the actual data.</a:t>
            </a:r>
          </a:p>
          <a:p>
            <a:r>
              <a:rPr lang="en-GB" sz="1400" b="1" dirty="0" smtClean="0"/>
              <a:t>Reserved</a:t>
            </a:r>
            <a:r>
              <a:rPr lang="en-GB" sz="1400" dirty="0" smtClean="0"/>
              <a:t> (4 bits) – for future use and should be set to zero</a:t>
            </a:r>
          </a:p>
          <a:p>
            <a:r>
              <a:rPr lang="en-GB" sz="1400" b="1" dirty="0" smtClean="0"/>
              <a:t>Flags</a:t>
            </a:r>
            <a:r>
              <a:rPr lang="en-GB" sz="1400" dirty="0" smtClean="0"/>
              <a:t> (8 bits) (aka Control bits) – contains 8 1-bit flags</a:t>
            </a:r>
          </a:p>
          <a:p>
            <a:r>
              <a:rPr lang="en-GB" sz="1400" b="1" dirty="0" smtClean="0"/>
              <a:t>Window size </a:t>
            </a:r>
            <a:r>
              <a:rPr lang="en-GB" sz="1400" dirty="0" smtClean="0"/>
              <a:t>(16 bits) – the size of the receive window, which specifies the number of bytes (beyond the sequence number in the acknowledgment field) that the receiver is currently willing to receive</a:t>
            </a:r>
          </a:p>
          <a:p>
            <a:r>
              <a:rPr lang="en-GB" sz="1400" b="1" dirty="0" smtClean="0"/>
              <a:t>Checksum</a:t>
            </a:r>
            <a:r>
              <a:rPr lang="en-GB" sz="1400" dirty="0" smtClean="0"/>
              <a:t> (16 bits) – The 16-bit checksum field is used for error-checking of the header and data</a:t>
            </a:r>
          </a:p>
          <a:p>
            <a:r>
              <a:rPr lang="en-GB" sz="1400" b="1" dirty="0" smtClean="0"/>
              <a:t>Urgent pointer </a:t>
            </a:r>
            <a:r>
              <a:rPr lang="en-GB" sz="1400" dirty="0" smtClean="0"/>
              <a:t>(16 bits) – if the URG flag is set, then this 16-bit field is an offset from the sequence number indicating the last urgent data byte</a:t>
            </a:r>
          </a:p>
          <a:p>
            <a:r>
              <a:rPr lang="en-GB" sz="1400" b="1" dirty="0" smtClean="0"/>
              <a:t>Options</a:t>
            </a:r>
            <a:r>
              <a:rPr lang="en-GB" sz="1400" dirty="0" smtClean="0"/>
              <a:t> (Variable 0-320 bits, divisible by 32) – The length of this field is determined by the data offset field. Options 0 and 1 are a single byte (8 bits) in length. The remaining options indicate the total length of the option (expressed in bytes) in the second byte</a:t>
            </a:r>
          </a:p>
          <a:p>
            <a:r>
              <a:rPr lang="en-GB" sz="1400" b="1" dirty="0" smtClean="0"/>
              <a:t>Padding - </a:t>
            </a:r>
            <a:r>
              <a:rPr lang="en-GB" sz="1400" dirty="0" smtClean="0"/>
              <a:t>If the Options field is not a multiple of 32 bits in length, enough zeroes are added to pad the header so it is a multiple of 32 bits.</a:t>
            </a:r>
          </a:p>
          <a:p>
            <a:pPr lvl="2" eaLnBrk="1" hangingPunct="1"/>
            <a:endParaRPr lang="en-GB" dirty="0" smtClean="0"/>
          </a:p>
        </p:txBody>
      </p:sp>
    </p:spTree>
    <p:extLst>
      <p:ext uri="{BB962C8B-B14F-4D97-AF65-F5344CB8AC3E}">
        <p14:creationId xmlns:p14="http://schemas.microsoft.com/office/powerpoint/2010/main" val="467576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TextEdit="1"/>
          </p:cNvSpPr>
          <p:nvPr>
            <p:ph type="sldImg"/>
          </p:nvPr>
        </p:nvSpPr>
        <p:spPr bwMode="auto">
          <a:noFill/>
          <a:ln>
            <a:solidFill>
              <a:srgbClr val="000000"/>
            </a:solidFill>
            <a:miter lim="800000"/>
            <a:headEnd/>
            <a:tailEnd/>
          </a:ln>
        </p:spPr>
      </p:sp>
      <p:sp>
        <p:nvSpPr>
          <p:cNvPr id="81923"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008288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bwMode="auto">
          <a:noFill/>
          <a:ln>
            <a:solidFill>
              <a:srgbClr val="000000"/>
            </a:solidFill>
            <a:miter lim="800000"/>
            <a:headEnd/>
            <a:tailEnd/>
          </a:ln>
        </p:spPr>
      </p:sp>
      <p:sp>
        <p:nvSpPr>
          <p:cNvPr id="61443"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2245541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636D456-73C3-4256-8EA9-985BFAAF3621}" type="slidenum">
              <a:rPr lang="en-US" smtClean="0"/>
              <a:pPr/>
              <a:t>23</a:t>
            </a:fld>
            <a:endParaRPr lang="en-US" smtClean="0"/>
          </a:p>
        </p:txBody>
      </p:sp>
      <p:sp>
        <p:nvSpPr>
          <p:cNvPr id="870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7044" name="Rectangle 3"/>
          <p:cNvSpPr>
            <a:spLocks noGrp="1" noChangeArrowheads="1"/>
          </p:cNvSpPr>
          <p:nvPr>
            <p:ph type="body" idx="1"/>
          </p:nvPr>
        </p:nvSpPr>
        <p:spPr bwMode="auto">
          <a:noFill/>
        </p:spPr>
        <p:txBody>
          <a:bodyPr wrap="square" numCol="1" anchor="t" anchorCtr="0" compatLnSpc="1">
            <a:prstTxWarp prst="textNoShape">
              <a:avLst/>
            </a:prstTxWarp>
            <a:normAutofit fontScale="62500" lnSpcReduction="20000"/>
          </a:bodyPr>
          <a:lstStyle/>
          <a:p>
            <a:r>
              <a:rPr lang="en-US" sz="1600" dirty="0" smtClean="0">
                <a:solidFill>
                  <a:srgbClr val="000000"/>
                </a:solidFill>
              </a:rPr>
              <a:t>No connection establishment.... packets can show up at any time.... the App has to handle whether you are prepared for the incoming data or not...</a:t>
            </a:r>
          </a:p>
          <a:p>
            <a:endParaRPr lang="en-US" sz="1600" dirty="0" smtClean="0">
              <a:solidFill>
                <a:srgbClr val="000000"/>
              </a:solidFill>
            </a:endParaRPr>
          </a:p>
          <a:p>
            <a:r>
              <a:rPr lang="en-US" sz="1600" dirty="0" smtClean="0">
                <a:solidFill>
                  <a:srgbClr val="000000"/>
                </a:solidFill>
              </a:rPr>
              <a:t>Datagram.... means UDP packets are self contained no sequencing like in TCP</a:t>
            </a:r>
          </a:p>
          <a:p>
            <a:endParaRPr lang="en-US" sz="1600" dirty="0" smtClean="0">
              <a:solidFill>
                <a:srgbClr val="000000"/>
              </a:solidFill>
            </a:endParaRPr>
          </a:p>
          <a:p>
            <a:r>
              <a:rPr lang="en-US" sz="1600" dirty="0" smtClean="0">
                <a:solidFill>
                  <a:srgbClr val="000000"/>
                </a:solidFill>
              </a:rPr>
              <a:t>Unreliable like IP, no ACKs... no flow control, no automatic retransmission... </a:t>
            </a:r>
          </a:p>
          <a:p>
            <a:endParaRPr lang="en-US" sz="1600" dirty="0" smtClean="0">
              <a:solidFill>
                <a:srgbClr val="000000"/>
              </a:solidFill>
            </a:endParaRPr>
          </a:p>
          <a:p>
            <a:r>
              <a:rPr lang="en-US" sz="1600" dirty="0" smtClean="0">
                <a:solidFill>
                  <a:srgbClr val="000000"/>
                </a:solidFill>
              </a:rPr>
              <a:t>Adds </a:t>
            </a:r>
            <a:r>
              <a:rPr lang="en-US" sz="1600" dirty="0" err="1" smtClean="0">
                <a:solidFill>
                  <a:srgbClr val="000000"/>
                </a:solidFill>
              </a:rPr>
              <a:t>checksumming</a:t>
            </a:r>
            <a:r>
              <a:rPr lang="en-US" sz="1600" dirty="0" smtClean="0">
                <a:solidFill>
                  <a:srgbClr val="000000"/>
                </a:solidFill>
              </a:rPr>
              <a:t> the headers.... to prevent errors... Adds application multiplexing, to send the UDP packet to the correct service.  Both TCP and UDP perform this </a:t>
            </a:r>
            <a:r>
              <a:rPr lang="en-US" sz="1600" dirty="0" err="1" smtClean="0">
                <a:solidFill>
                  <a:srgbClr val="000000"/>
                </a:solidFill>
              </a:rPr>
              <a:t>demultiplexing</a:t>
            </a:r>
            <a:r>
              <a:rPr lang="en-US" sz="1600" dirty="0" smtClean="0">
                <a:solidFill>
                  <a:srgbClr val="000000"/>
                </a:solidFill>
              </a:rPr>
              <a:t>, and they use port numbers to do it....</a:t>
            </a:r>
          </a:p>
          <a:p>
            <a:endParaRPr lang="en-GB" sz="1600" dirty="0" smtClean="0">
              <a:solidFill>
                <a:srgbClr val="000000"/>
              </a:solidFill>
            </a:endParaRPr>
          </a:p>
          <a:p>
            <a:r>
              <a:rPr lang="en-US" sz="1600" dirty="0" smtClean="0"/>
              <a:t>Some massively multiplayer online games use TCP</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GB" sz="1600" dirty="0" smtClean="0"/>
              <a:t>That meant a lot of game developers had to implement their own reliability layer on top of UDP, or they used UDP for messages that could be dropped or received out of order, and used a parallel TCP connection for information that must be reliable. </a:t>
            </a:r>
            <a:r>
              <a:rPr lang="en-US" sz="1600" dirty="0" smtClean="0"/>
              <a:t>In the past, it was almost impossible due to low speeds and less reliable physical  infrastructure. Now, TCP can be used, but is still not preferable. TCP can overcome most such limitations with clever algorithms, but in general it is designed for reliability, not swift real-time interaction. </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Non-</a:t>
            </a:r>
            <a:r>
              <a:rPr lang="en-US" sz="1600" dirty="0" err="1" smtClean="0">
                <a:latin typeface="Times New Roman" pitchFamily="18" charset="0"/>
                <a:cs typeface="Times New Roman" pitchFamily="18" charset="0"/>
              </a:rPr>
              <a:t>realtime</a:t>
            </a:r>
            <a:r>
              <a:rPr lang="en-US" sz="1600" dirty="0" smtClean="0">
                <a:latin typeface="Times New Roman" pitchFamily="18" charset="0"/>
                <a:cs typeface="Times New Roman" pitchFamily="18" charset="0"/>
              </a:rPr>
              <a:t> aspects of a game may be using TCP</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Flash doesn’t support UDP. So, you are normally limited to TCP.</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World of </a:t>
            </a:r>
            <a:r>
              <a:rPr lang="en-US" sz="1600" dirty="0" err="1" smtClean="0">
                <a:latin typeface="Times New Roman" pitchFamily="18" charset="0"/>
                <a:cs typeface="Times New Roman" pitchFamily="18" charset="0"/>
              </a:rPr>
              <a:t>Warcraft</a:t>
            </a:r>
            <a:r>
              <a:rPr lang="en-US" sz="1600" dirty="0" smtClean="0">
                <a:latin typeface="Times New Roman" pitchFamily="18" charset="0"/>
                <a:cs typeface="Times New Roman" pitchFamily="18" charset="0"/>
              </a:rPr>
              <a:t> uses TCP. Halo uses UDP.</a:t>
            </a:r>
          </a:p>
          <a:p>
            <a:endParaRPr lang="en-US" sz="1600" dirty="0" smtClean="0">
              <a:solidFill>
                <a:srgbClr val="000000"/>
              </a:solidFill>
            </a:endParaRPr>
          </a:p>
          <a:p>
            <a:endParaRPr lang="en-US" sz="1000" dirty="0" smtClean="0"/>
          </a:p>
        </p:txBody>
      </p:sp>
    </p:spTree>
    <p:extLst>
      <p:ext uri="{BB962C8B-B14F-4D97-AF65-F5344CB8AC3E}">
        <p14:creationId xmlns:p14="http://schemas.microsoft.com/office/powerpoint/2010/main" val="303520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31B51BF6-D2D7-44F7-A7C0-03FD423427D0}" type="slidenum">
              <a:rPr lang="en-US" smtClean="0"/>
              <a:pPr/>
              <a:t>24</a:t>
            </a:fld>
            <a:endParaRPr lang="en-US" smtClean="0"/>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normAutofit fontScale="92500" lnSpcReduction="10000"/>
          </a:bodyPr>
          <a:lstStyle/>
          <a:p>
            <a:pPr>
              <a:lnSpc>
                <a:spcPct val="90000"/>
              </a:lnSpc>
              <a:buFont typeface="Wingdings 3" pitchFamily="18" charset="2"/>
              <a:buNone/>
            </a:pPr>
            <a:r>
              <a:rPr lang="en-US" sz="1000" dirty="0" smtClean="0">
                <a:latin typeface="Times New Roman" pitchFamily="18" charset="0"/>
                <a:cs typeface="Times New Roman" pitchFamily="18" charset="0"/>
              </a:rPr>
              <a:t>TCP is often not used where the real-time requirement is very important</a:t>
            </a:r>
          </a:p>
          <a:p>
            <a:pPr>
              <a:lnSpc>
                <a:spcPct val="90000"/>
              </a:lnSpc>
              <a:buFont typeface="Wingdings 3" pitchFamily="18" charset="2"/>
              <a:buNone/>
            </a:pPr>
            <a:r>
              <a:rPr lang="en-US" sz="1000" dirty="0" smtClean="0">
                <a:latin typeface="Times New Roman" pitchFamily="18" charset="0"/>
                <a:cs typeface="Times New Roman" pitchFamily="18" charset="0"/>
              </a:rPr>
              <a:t>	If packets are lost in TCP, everything must stop and wait for the packets to be retransmitted.</a:t>
            </a:r>
          </a:p>
          <a:p>
            <a:endParaRPr lang="en-US" sz="1000" dirty="0" smtClean="0">
              <a:latin typeface="Times New Roman" pitchFamily="18" charset="0"/>
              <a:cs typeface="Times New Roman" pitchFamily="18" charset="0"/>
            </a:endParaRPr>
          </a:p>
          <a:p>
            <a:r>
              <a:rPr lang="en-GB" sz="1000" dirty="0" smtClean="0"/>
              <a:t>TCP connections over dialup/ISDN/slow broadband resulted in choppy, </a:t>
            </a:r>
            <a:r>
              <a:rPr lang="en-GB" sz="1000" dirty="0" err="1" smtClean="0"/>
              <a:t>laggy</a:t>
            </a:r>
            <a:r>
              <a:rPr lang="en-GB" sz="1000" dirty="0" smtClean="0"/>
              <a:t> games because a single dropped packet resulted in a </a:t>
            </a:r>
            <a:r>
              <a:rPr lang="en-GB" sz="1000" dirty="0" err="1" smtClean="0"/>
              <a:t>resync</a:t>
            </a:r>
            <a:r>
              <a:rPr lang="en-GB" sz="1000" dirty="0" smtClean="0"/>
              <a:t>. </a:t>
            </a:r>
            <a:endParaRPr lang="en-US" sz="1000" dirty="0" smtClean="0"/>
          </a:p>
          <a:p>
            <a:endParaRPr lang="en-US" sz="1000" dirty="0" smtClean="0"/>
          </a:p>
          <a:p>
            <a:r>
              <a:rPr lang="en-US" sz="1000" dirty="0" smtClean="0">
                <a:latin typeface="Times New Roman" pitchFamily="18" charset="0"/>
                <a:cs typeface="Times New Roman" pitchFamily="18" charset="0"/>
              </a:rPr>
              <a:t>Although one player may still be moving, the other players may see that player standing still (until they receive the new packet)</a:t>
            </a:r>
          </a:p>
          <a:p>
            <a:endParaRPr lang="en-US" sz="1000" dirty="0" smtClean="0"/>
          </a:p>
          <a:p>
            <a:r>
              <a:rPr lang="en-US" sz="1000" dirty="0" smtClean="0"/>
              <a:t>TCP can overcome most such limitations with clever algorithms, but in general it is designed for reliability, not swift real-time interaction.</a:t>
            </a:r>
          </a:p>
          <a:p>
            <a:endParaRPr lang="en-GB" sz="1000" dirty="0" smtClean="0"/>
          </a:p>
          <a:p>
            <a:r>
              <a:rPr lang="en-US" sz="1000" dirty="0" smtClean="0"/>
              <a:t>Some massively multiplayer online games use TCP</a:t>
            </a:r>
            <a:endParaRPr lang="en-US" sz="1000" dirty="0" smtClean="0">
              <a:latin typeface="Times New Roman" pitchFamily="18" charset="0"/>
              <a:cs typeface="Times New Roman" pitchFamily="18" charset="0"/>
            </a:endParaRPr>
          </a:p>
          <a:p>
            <a:endParaRPr lang="en-US" sz="1000" dirty="0" smtClean="0">
              <a:latin typeface="Times New Roman" pitchFamily="18" charset="0"/>
              <a:cs typeface="Times New Roman" pitchFamily="18" charset="0"/>
            </a:endParaRPr>
          </a:p>
          <a:p>
            <a:r>
              <a:rPr lang="en-GB" sz="1000" dirty="0" smtClean="0"/>
              <a:t>That meant a lot of game developers had to implement their own reliability layer on top of UDP, or they used UDP for messages that could be dropped or received out of order, and used a parallel TCP connection for information that must be reliable. </a:t>
            </a:r>
            <a:r>
              <a:rPr lang="en-US" sz="1000" dirty="0" smtClean="0"/>
              <a:t>In the past, it was almost impossible due to low speeds and less reliable physical  infrastructure. Now, TCP can be used, but is still not preferable. TCP can overcome most such limitations with clever algorithms, but in general it is designed for reliability, not swift real-time interaction. </a:t>
            </a:r>
            <a:endParaRPr lang="en-US" sz="1000" dirty="0" smtClean="0">
              <a:latin typeface="Times New Roman" pitchFamily="18" charset="0"/>
              <a:cs typeface="Times New Roman" pitchFamily="18" charset="0"/>
            </a:endParaRPr>
          </a:p>
          <a:p>
            <a:endParaRPr lang="en-US" sz="1000" dirty="0" smtClean="0">
              <a:latin typeface="Times New Roman" pitchFamily="18" charset="0"/>
              <a:cs typeface="Times New Roman" pitchFamily="18" charset="0"/>
            </a:endParaRPr>
          </a:p>
          <a:p>
            <a:r>
              <a:rPr lang="en-US" sz="1000" dirty="0" smtClean="0">
                <a:latin typeface="Times New Roman" pitchFamily="18" charset="0"/>
                <a:cs typeface="Times New Roman" pitchFamily="18" charset="0"/>
              </a:rPr>
              <a:t>Non-</a:t>
            </a:r>
            <a:r>
              <a:rPr lang="en-US" sz="1000" dirty="0" err="1" smtClean="0">
                <a:latin typeface="Times New Roman" pitchFamily="18" charset="0"/>
                <a:cs typeface="Times New Roman" pitchFamily="18" charset="0"/>
              </a:rPr>
              <a:t>realtime</a:t>
            </a:r>
            <a:r>
              <a:rPr lang="en-US" sz="1000" dirty="0" smtClean="0">
                <a:latin typeface="Times New Roman" pitchFamily="18" charset="0"/>
                <a:cs typeface="Times New Roman" pitchFamily="18" charset="0"/>
              </a:rPr>
              <a:t> aspects of a game may be using TCP</a:t>
            </a:r>
          </a:p>
          <a:p>
            <a:endParaRPr lang="en-US" sz="1000" dirty="0" smtClean="0">
              <a:latin typeface="Times New Roman" pitchFamily="18" charset="0"/>
              <a:cs typeface="Times New Roman" pitchFamily="18" charset="0"/>
            </a:endParaRPr>
          </a:p>
          <a:p>
            <a:r>
              <a:rPr lang="en-US" sz="1000" dirty="0" smtClean="0">
                <a:latin typeface="Times New Roman" pitchFamily="18" charset="0"/>
                <a:cs typeface="Times New Roman" pitchFamily="18" charset="0"/>
              </a:rPr>
              <a:t>Flash doesn’t support UDP. So, you are normally limited to TCP.</a:t>
            </a:r>
          </a:p>
          <a:p>
            <a:endParaRPr lang="en-US" sz="1000" dirty="0" smtClean="0">
              <a:latin typeface="Times New Roman" pitchFamily="18" charset="0"/>
              <a:cs typeface="Times New Roman" pitchFamily="18" charset="0"/>
            </a:endParaRPr>
          </a:p>
          <a:p>
            <a:r>
              <a:rPr lang="en-US" sz="1000" dirty="0" smtClean="0">
                <a:latin typeface="Times New Roman" pitchFamily="18" charset="0"/>
                <a:cs typeface="Times New Roman" pitchFamily="18" charset="0"/>
              </a:rPr>
              <a:t>World of </a:t>
            </a:r>
            <a:r>
              <a:rPr lang="en-US" sz="1000" dirty="0" err="1" smtClean="0">
                <a:latin typeface="Times New Roman" pitchFamily="18" charset="0"/>
                <a:cs typeface="Times New Roman" pitchFamily="18" charset="0"/>
              </a:rPr>
              <a:t>Warcraft</a:t>
            </a:r>
            <a:r>
              <a:rPr lang="en-US" sz="1000" dirty="0" smtClean="0">
                <a:latin typeface="Times New Roman" pitchFamily="18" charset="0"/>
                <a:cs typeface="Times New Roman" pitchFamily="18" charset="0"/>
              </a:rPr>
              <a:t> uses TCP. Halo uses UDP.</a:t>
            </a:r>
            <a:endParaRPr lang="en-US" sz="1000" smtClean="0">
              <a:latin typeface="Times New Roman" pitchFamily="18" charset="0"/>
              <a:cs typeface="Times New Roman" pitchFamily="18" charset="0"/>
            </a:endParaRPr>
          </a:p>
          <a:p>
            <a:endParaRPr lang="en-US" sz="1000" dirty="0" smtClean="0"/>
          </a:p>
        </p:txBody>
      </p:sp>
    </p:spTree>
    <p:extLst>
      <p:ext uri="{BB962C8B-B14F-4D97-AF65-F5344CB8AC3E}">
        <p14:creationId xmlns:p14="http://schemas.microsoft.com/office/powerpoint/2010/main" val="3445230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44540A3-A505-401C-B0B7-FF08F54A1568}" type="slidenum">
              <a:rPr lang="en-US" smtClean="0"/>
              <a:pPr/>
              <a:t>25</a:t>
            </a:fld>
            <a:endParaRPr lang="en-US" smtClean="0"/>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8909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z="1000" smtClean="0"/>
          </a:p>
        </p:txBody>
      </p:sp>
    </p:spTree>
    <p:extLst>
      <p:ext uri="{BB962C8B-B14F-4D97-AF65-F5344CB8AC3E}">
        <p14:creationId xmlns:p14="http://schemas.microsoft.com/office/powerpoint/2010/main" val="1647848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8A7F382A-A57A-4EAF-A6A1-E8F2EB0D7761}" type="slidenum">
              <a:rPr lang="en-US" smtClean="0"/>
              <a:pPr/>
              <a:t>26</a:t>
            </a:fld>
            <a:endParaRPr lang="en-US" smtClean="0"/>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latin typeface="Times" pitchFamily="18" charset="0"/>
            </a:endParaRPr>
          </a:p>
        </p:txBody>
      </p:sp>
    </p:spTree>
    <p:extLst>
      <p:ext uri="{BB962C8B-B14F-4D97-AF65-F5344CB8AC3E}">
        <p14:creationId xmlns:p14="http://schemas.microsoft.com/office/powerpoint/2010/main" val="896059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TextEdit="1"/>
          </p:cNvSpPr>
          <p:nvPr>
            <p:ph type="sldImg"/>
          </p:nvPr>
        </p:nvSpPr>
        <p:spPr bwMode="auto">
          <a:noFill/>
          <a:ln>
            <a:solidFill>
              <a:srgbClr val="000000"/>
            </a:solidFill>
            <a:miter lim="800000"/>
            <a:headEnd/>
            <a:tailEnd/>
          </a:ln>
        </p:spPr>
      </p:sp>
      <p:sp>
        <p:nvSpPr>
          <p:cNvPr id="62467"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147350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p:spPr>
      </p:sp>
      <p:sp>
        <p:nvSpPr>
          <p:cNvPr id="63491"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1498389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p:spPr>
      </p:sp>
      <p:sp>
        <p:nvSpPr>
          <p:cNvPr id="63491"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1410998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p:spPr>
      </p:sp>
      <p:sp>
        <p:nvSpPr>
          <p:cNvPr id="63491"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666597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bwMode="auto">
          <a:noFill/>
          <a:ln>
            <a:solidFill>
              <a:srgbClr val="000000"/>
            </a:solidFill>
            <a:miter lim="800000"/>
            <a:headEnd/>
            <a:tailEnd/>
          </a:ln>
        </p:spPr>
      </p:sp>
      <p:sp>
        <p:nvSpPr>
          <p:cNvPr id="63491"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34676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p:spPr>
      </p:sp>
      <p:sp>
        <p:nvSpPr>
          <p:cNvPr id="64515"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20795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bwMode="auto">
          <a:noFill/>
          <a:ln>
            <a:solidFill>
              <a:srgbClr val="000000"/>
            </a:solidFill>
            <a:miter lim="800000"/>
            <a:headEnd/>
            <a:tailEnd/>
          </a:ln>
        </p:spPr>
      </p:sp>
      <p:sp>
        <p:nvSpPr>
          <p:cNvPr id="67587"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22880516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headEnd/>
            <a:tailEnd/>
          </a:ln>
        </p:spPr>
      </p:sp>
      <p:sp>
        <p:nvSpPr>
          <p:cNvPr id="65539"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082713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bwMode="auto">
          <a:noFill/>
          <a:ln>
            <a:solidFill>
              <a:srgbClr val="000000"/>
            </a:solidFill>
            <a:miter lim="800000"/>
            <a:headEnd/>
            <a:tailEnd/>
          </a:ln>
        </p:spPr>
      </p:sp>
      <p:sp>
        <p:nvSpPr>
          <p:cNvPr id="64515"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1753601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bwMode="auto">
          <a:noFill/>
          <a:ln>
            <a:solidFill>
              <a:srgbClr val="000000"/>
            </a:solidFill>
            <a:miter lim="800000"/>
            <a:headEnd/>
            <a:tailEnd/>
          </a:ln>
        </p:spPr>
      </p:sp>
      <p:sp>
        <p:nvSpPr>
          <p:cNvPr id="66563"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886116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To find the network address,</a:t>
            </a:r>
            <a:r>
              <a:rPr lang="en-GB" baseline="0" dirty="0" smtClean="0"/>
              <a:t> we do a logical AND between the IP and the subnet mask.</a:t>
            </a:r>
            <a:endParaRPr lang="en-US" dirty="0"/>
          </a:p>
        </p:txBody>
      </p:sp>
      <p:sp>
        <p:nvSpPr>
          <p:cNvPr id="4" name="Slide Number Placeholder 3"/>
          <p:cNvSpPr>
            <a:spLocks noGrp="1"/>
          </p:cNvSpPr>
          <p:nvPr>
            <p:ph type="sldNum" sz="quarter" idx="10"/>
          </p:nvPr>
        </p:nvSpPr>
        <p:spPr/>
        <p:txBody>
          <a:bodyPr/>
          <a:lstStyle/>
          <a:p>
            <a:pPr>
              <a:defRPr/>
            </a:pPr>
            <a:fld id="{10D189FF-E00C-4572-B01D-DC5BEF454A8A}" type="slidenum">
              <a:rPr lang="en-GB" smtClean="0"/>
              <a:pPr>
                <a:defRPr/>
              </a:pPr>
              <a:t>38</a:t>
            </a:fld>
            <a:endParaRPr lang="en-GB"/>
          </a:p>
        </p:txBody>
      </p:sp>
    </p:spTree>
    <p:extLst>
      <p:ext uri="{BB962C8B-B14F-4D97-AF65-F5344CB8AC3E}">
        <p14:creationId xmlns:p14="http://schemas.microsoft.com/office/powerpoint/2010/main" val="40221564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bwMode="auto">
          <a:noFill/>
          <a:ln>
            <a:solidFill>
              <a:srgbClr val="000000"/>
            </a:solidFill>
            <a:miter lim="800000"/>
            <a:headEnd/>
            <a:tailEnd/>
          </a:ln>
        </p:spPr>
      </p:sp>
      <p:sp>
        <p:nvSpPr>
          <p:cNvPr id="92163"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131816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bwMode="auto">
          <a:noFill/>
          <a:ln>
            <a:solidFill>
              <a:srgbClr val="000000"/>
            </a:solidFill>
            <a:miter lim="800000"/>
            <a:headEnd/>
            <a:tailEnd/>
          </a:ln>
        </p:spPr>
      </p:sp>
      <p:sp>
        <p:nvSpPr>
          <p:cNvPr id="68611"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228193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a:solidFill>
              <a:srgbClr val="000000"/>
            </a:solidFill>
            <a:miter lim="800000"/>
            <a:headEnd/>
            <a:tailEnd/>
          </a:ln>
        </p:spPr>
      </p:sp>
      <p:sp>
        <p:nvSpPr>
          <p:cNvPr id="69635"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3115366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130B0DC-B44C-4760-8C07-80E85ACD5353}" type="slidenum">
              <a:rPr lang="en-US" smtClean="0"/>
              <a:pPr/>
              <a:t>7</a:t>
            </a:fld>
            <a:endParaRPr lang="en-US" smtClean="0"/>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4"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For two computers to communicate, they must speak the same language and agree on the rules of communication</a:t>
            </a:r>
            <a:endParaRPr lang="en-US" smtClean="0"/>
          </a:p>
        </p:txBody>
      </p:sp>
    </p:spTree>
    <p:extLst>
      <p:ext uri="{BB962C8B-B14F-4D97-AF65-F5344CB8AC3E}">
        <p14:creationId xmlns:p14="http://schemas.microsoft.com/office/powerpoint/2010/main" val="1146909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bwMode="auto">
          <a:noFill/>
          <a:ln>
            <a:solidFill>
              <a:srgbClr val="000000"/>
            </a:solidFill>
            <a:miter lim="800000"/>
            <a:headEnd/>
            <a:tailEnd/>
          </a:ln>
        </p:spPr>
      </p:sp>
      <p:sp>
        <p:nvSpPr>
          <p:cNvPr id="74755" name="Rectangle 3"/>
          <p:cNvSpPr>
            <a:spLocks noGrp="1"/>
          </p:cNvSpPr>
          <p:nvPr>
            <p:ph type="body" idx="1"/>
          </p:nvPr>
        </p:nvSpPr>
        <p:spPr bwMode="auto">
          <a:noFill/>
        </p:spPr>
        <p:txBody>
          <a:bodyPr wrap="square" numCol="1" anchor="t" anchorCtr="0" compatLnSpc="1">
            <a:prstTxWarp prst="textNoShape">
              <a:avLst/>
            </a:prstTxWarp>
            <a:normAutofit lnSpcReduction="10000"/>
          </a:bodyPr>
          <a:lstStyle/>
          <a:p>
            <a:pPr lvl="2" eaLnBrk="1" hangingPunct="1"/>
            <a:r>
              <a:rPr lang="en-GB" smtClean="0"/>
              <a:t>OSI: The Open Systems Interconnection model</a:t>
            </a:r>
          </a:p>
          <a:p>
            <a:pPr lvl="2" eaLnBrk="1" hangingPunct="1"/>
            <a:endParaRPr lang="en-GB" smtClean="0"/>
          </a:p>
          <a:p>
            <a:pPr>
              <a:spcBef>
                <a:spcPts val="675"/>
              </a:spcBef>
            </a:pPr>
            <a:r>
              <a:rPr lang="en-GB" sz="2400" smtClean="0">
                <a:solidFill>
                  <a:srgbClr val="000000"/>
                </a:solidFill>
                <a:ea typeface="ＭＳ Ｐゴシック" pitchFamily="34" charset="-128"/>
              </a:rPr>
              <a:t>Different names for packets at different layers:</a:t>
            </a:r>
          </a:p>
          <a:p>
            <a:pPr marL="741363" lvl="1" indent="-284163">
              <a:spcBef>
                <a:spcPts val="588"/>
              </a:spcBef>
              <a:buFont typeface="Arial" charset="0"/>
              <a:buChar char="–"/>
            </a:pPr>
            <a:r>
              <a:rPr lang="en-GB" sz="2000" smtClean="0">
                <a:solidFill>
                  <a:srgbClr val="000000"/>
                </a:solidFill>
                <a:ea typeface="ＭＳ Ｐゴシック" pitchFamily="34" charset="-128"/>
              </a:rPr>
              <a:t>Ethernet (link layer) frame</a:t>
            </a:r>
          </a:p>
          <a:p>
            <a:pPr marL="741363" lvl="1" indent="-284163">
              <a:spcBef>
                <a:spcPts val="588"/>
              </a:spcBef>
              <a:buFont typeface="Arial" charset="0"/>
              <a:buChar char="–"/>
            </a:pPr>
            <a:r>
              <a:rPr lang="en-GB" sz="2000" smtClean="0">
                <a:solidFill>
                  <a:srgbClr val="000000"/>
                </a:solidFill>
                <a:ea typeface="ＭＳ Ｐゴシック" pitchFamily="34" charset="-128"/>
              </a:rPr>
              <a:t>IP (network layer) datagram</a:t>
            </a:r>
          </a:p>
          <a:p>
            <a:pPr marL="741363" lvl="1" indent="-284163">
              <a:spcBef>
                <a:spcPts val="588"/>
              </a:spcBef>
              <a:buFont typeface="Arial" charset="0"/>
              <a:buChar char="–"/>
            </a:pPr>
            <a:r>
              <a:rPr lang="en-GB" sz="2000" smtClean="0">
                <a:solidFill>
                  <a:srgbClr val="000000"/>
                </a:solidFill>
                <a:ea typeface="ＭＳ Ｐゴシック" pitchFamily="34" charset="-128"/>
              </a:rPr>
              <a:t>TCP (transport layer) segment</a:t>
            </a:r>
          </a:p>
          <a:p>
            <a:pPr>
              <a:spcBef>
                <a:spcPts val="675"/>
              </a:spcBef>
            </a:pPr>
            <a:endParaRPr lang="en-GB" sz="2400" smtClean="0">
              <a:solidFill>
                <a:srgbClr val="000000"/>
              </a:solidFill>
              <a:ea typeface="ＭＳ Ｐゴシック" pitchFamily="34" charset="-128"/>
            </a:endParaRPr>
          </a:p>
          <a:p>
            <a:pPr>
              <a:spcBef>
                <a:spcPts val="675"/>
              </a:spcBef>
            </a:pPr>
            <a:r>
              <a:rPr lang="en-GB" sz="2400" smtClean="0">
                <a:solidFill>
                  <a:srgbClr val="000000"/>
                </a:solidFill>
                <a:ea typeface="ＭＳ Ｐゴシック" pitchFamily="34" charset="-128"/>
              </a:rPr>
              <a:t>Terminology is not strictly followed</a:t>
            </a:r>
          </a:p>
          <a:p>
            <a:pPr>
              <a:spcBef>
                <a:spcPts val="588"/>
              </a:spcBef>
            </a:pPr>
            <a:endParaRPr lang="en-GB" sz="2000" smtClean="0">
              <a:solidFill>
                <a:srgbClr val="000000"/>
              </a:solidFill>
              <a:ea typeface="ＭＳ Ｐゴシック" pitchFamily="34" charset="-128"/>
            </a:endParaRPr>
          </a:p>
          <a:p>
            <a:pPr>
              <a:spcBef>
                <a:spcPts val="588"/>
              </a:spcBef>
            </a:pPr>
            <a:r>
              <a:rPr lang="en-GB" sz="2000" smtClean="0">
                <a:solidFill>
                  <a:srgbClr val="000000"/>
                </a:solidFill>
                <a:ea typeface="ＭＳ Ｐゴシック" pitchFamily="34" charset="-128"/>
              </a:rPr>
              <a:t>we often just use the term “packet” at any layer</a:t>
            </a:r>
          </a:p>
          <a:p>
            <a:pPr>
              <a:spcBef>
                <a:spcPts val="588"/>
              </a:spcBef>
            </a:pPr>
            <a:endParaRPr lang="en-GB" sz="1800" smtClean="0">
              <a:solidFill>
                <a:srgbClr val="000000"/>
              </a:solidFill>
              <a:ea typeface="ＭＳ Ｐゴシック" pitchFamily="34" charset="-128"/>
            </a:endParaRPr>
          </a:p>
          <a:p>
            <a:pPr>
              <a:spcBef>
                <a:spcPts val="588"/>
              </a:spcBef>
            </a:pPr>
            <a:endParaRPr lang="en-GB" sz="1800" smtClean="0">
              <a:solidFill>
                <a:srgbClr val="000000"/>
              </a:solidFill>
              <a:ea typeface="ＭＳ Ｐゴシック" pitchFamily="34" charset="-128"/>
            </a:endParaRPr>
          </a:p>
          <a:p>
            <a:pPr lvl="2" eaLnBrk="1" hangingPunct="1"/>
            <a:endParaRPr lang="en-GB" smtClean="0"/>
          </a:p>
          <a:p>
            <a:pPr lvl="2" eaLnBrk="1" hangingPunct="1"/>
            <a:endParaRPr lang="en-GB" smtClean="0"/>
          </a:p>
        </p:txBody>
      </p:sp>
    </p:spTree>
    <p:extLst>
      <p:ext uri="{BB962C8B-B14F-4D97-AF65-F5344CB8AC3E}">
        <p14:creationId xmlns:p14="http://schemas.microsoft.com/office/powerpoint/2010/main" val="3438757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pPr lvl="2" eaLnBrk="1" hangingPunct="1"/>
            <a:endParaRPr lang="en-US" smtClean="0"/>
          </a:p>
        </p:txBody>
      </p:sp>
    </p:spTree>
    <p:extLst>
      <p:ext uri="{BB962C8B-B14F-4D97-AF65-F5344CB8AC3E}">
        <p14:creationId xmlns:p14="http://schemas.microsoft.com/office/powerpoint/2010/main" val="2676797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0C234BF-E679-431A-BCD5-C93783EFDAFF}" type="slidenum">
              <a:rPr lang="en-GB" smtClean="0"/>
              <a:pPr/>
              <a:t>10</a:t>
            </a:fld>
            <a:endParaRPr lang="en-GB" smtClean="0"/>
          </a:p>
        </p:txBody>
      </p:sp>
    </p:spTree>
    <p:extLst>
      <p:ext uri="{BB962C8B-B14F-4D97-AF65-F5344CB8AC3E}">
        <p14:creationId xmlns:p14="http://schemas.microsoft.com/office/powerpoint/2010/main" val="10874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GB"/>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GB"/>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DA900F03-11A1-408B-A106-766CF02F9AD4}"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F27972D3-B527-41FF-9EC3-13571BB3056A}"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algn="ctr">
            <a:solidFill>
              <a:schemeClr val="accent2"/>
            </a:solidFill>
            <a:prstDash val="dash"/>
            <a:round/>
            <a:headEnd/>
            <a:tailEnd/>
          </a:ln>
        </p:spPr>
        <p:txBody>
          <a:bodyPr/>
          <a:lstStyle/>
          <a:p>
            <a:pPr>
              <a:defRPr/>
            </a:pPr>
            <a:endParaRPr lang="en-GB"/>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E376C52C-EC77-4BAF-ABAC-51C4917B4F5E}"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GB"/>
          </a:p>
        </p:txBody>
      </p:sp>
      <p:sp>
        <p:nvSpPr>
          <p:cNvPr id="3" name="Footer Placeholder 2"/>
          <p:cNvSpPr>
            <a:spLocks noGrp="1"/>
          </p:cNvSpPr>
          <p:nvPr>
            <p:ph type="ftr" sz="quarter" idx="11"/>
          </p:nvPr>
        </p:nvSpPr>
        <p:spPr/>
        <p:txBody>
          <a:bodyPr/>
          <a:lstStyle>
            <a:lvl1pPr>
              <a:defRPr/>
            </a:lvl1pPr>
          </a:lstStyle>
          <a:p>
            <a:pPr>
              <a:defRPr/>
            </a:pPr>
            <a:endParaRPr lang="en-GB"/>
          </a:p>
        </p:txBody>
      </p:sp>
      <p:sp>
        <p:nvSpPr>
          <p:cNvPr id="4" name="Slide Number Placeholder 22"/>
          <p:cNvSpPr>
            <a:spLocks noGrp="1"/>
          </p:cNvSpPr>
          <p:nvPr>
            <p:ph type="sldNum" sz="quarter" idx="12"/>
          </p:nvPr>
        </p:nvSpPr>
        <p:spPr/>
        <p:txBody>
          <a:bodyPr/>
          <a:lstStyle>
            <a:lvl1pPr>
              <a:defRPr/>
            </a:lvl1pPr>
          </a:lstStyle>
          <a:p>
            <a:pPr>
              <a:defRPr/>
            </a:pPr>
            <a:fld id="{10AD2A6A-DA38-49B1-9C8D-F7678B88A866}" type="slidenum">
              <a:rPr lang="en-GB"/>
              <a:pPr>
                <a:defRPr/>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11430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5334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48200" y="1676400"/>
            <a:ext cx="396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0"/>
          </p:nvPr>
        </p:nvSpPr>
        <p:spPr>
          <a:xfrm>
            <a:off x="533400" y="6324600"/>
            <a:ext cx="8077200" cy="381000"/>
          </a:xfrm>
        </p:spPr>
        <p:txBody>
          <a:bodyPr/>
          <a:lstStyle>
            <a:lvl1pPr>
              <a:defRPr/>
            </a:lvl1pPr>
          </a:lstStyle>
          <a:p>
            <a:pPr>
              <a:defRPr/>
            </a:pPr>
            <a:r>
              <a:rPr lang="en-US"/>
              <a:t>Guide to Networking Essentials, Fifth Edition</a:t>
            </a:r>
            <a:endParaRPr lang="en-US" sz="1800"/>
          </a:p>
        </p:txBody>
      </p:sp>
      <p:sp>
        <p:nvSpPr>
          <p:cNvPr id="6" name="Slide Number Placeholder 5"/>
          <p:cNvSpPr>
            <a:spLocks noGrp="1"/>
          </p:cNvSpPr>
          <p:nvPr>
            <p:ph type="sldNum" sz="quarter" idx="11"/>
          </p:nvPr>
        </p:nvSpPr>
        <p:spPr>
          <a:xfrm>
            <a:off x="7924800" y="6324600"/>
            <a:ext cx="685800" cy="381000"/>
          </a:xfrm>
        </p:spPr>
        <p:txBody>
          <a:bodyPr/>
          <a:lstStyle>
            <a:lvl1pPr>
              <a:defRPr/>
            </a:lvl1pPr>
          </a:lstStyle>
          <a:p>
            <a:pPr>
              <a:defRPr/>
            </a:pPr>
            <a:fld id="{54D15C60-AD0F-4A0B-992A-9D791D921113}" type="slidenum">
              <a:rPr lang="en-US"/>
              <a:pPr>
                <a:defRPr/>
              </a:pPr>
              <a:t>‹#›</a:t>
            </a:fld>
            <a:endParaRPr lang="en-US" sz="2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22"/>
          <p:cNvSpPr>
            <a:spLocks noGrp="1"/>
          </p:cNvSpPr>
          <p:nvPr>
            <p:ph type="sldNum" sz="quarter" idx="12"/>
          </p:nvPr>
        </p:nvSpPr>
        <p:spPr/>
        <p:txBody>
          <a:bodyPr/>
          <a:lstStyle>
            <a:lvl1pPr>
              <a:defRPr/>
            </a:lvl1pPr>
          </a:lstStyle>
          <a:p>
            <a:pPr>
              <a:defRPr/>
            </a:pPr>
            <a:fld id="{89EA4BE1-F1EC-4009-998A-8971EFB14E7E}"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endParaRPr lang="en-GB"/>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GB"/>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53AE1FE6-4390-4212-9BEB-80D65BFCE4E9}"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GB"/>
          </a:p>
        </p:txBody>
      </p:sp>
      <p:sp>
        <p:nvSpPr>
          <p:cNvPr id="6" name="Footer Placeholder 2"/>
          <p:cNvSpPr>
            <a:spLocks noGrp="1"/>
          </p:cNvSpPr>
          <p:nvPr>
            <p:ph type="ftr" sz="quarter" idx="11"/>
          </p:nvPr>
        </p:nvSpPr>
        <p:spPr/>
        <p:txBody>
          <a:bodyPr/>
          <a:lstStyle>
            <a:lvl1pPr>
              <a:defRPr/>
            </a:lvl1pPr>
          </a:lstStyle>
          <a:p>
            <a:pPr>
              <a:defRPr/>
            </a:pPr>
            <a:endParaRPr lang="en-GB"/>
          </a:p>
        </p:txBody>
      </p:sp>
      <p:sp>
        <p:nvSpPr>
          <p:cNvPr id="7" name="Slide Number Placeholder 22"/>
          <p:cNvSpPr>
            <a:spLocks noGrp="1"/>
          </p:cNvSpPr>
          <p:nvPr>
            <p:ph type="sldNum" sz="quarter" idx="12"/>
          </p:nvPr>
        </p:nvSpPr>
        <p:spPr/>
        <p:txBody>
          <a:bodyPr/>
          <a:lstStyle>
            <a:lvl1pPr>
              <a:defRPr/>
            </a:lvl1pPr>
          </a:lstStyle>
          <a:p>
            <a:pPr>
              <a:defRPr/>
            </a:pPr>
            <a:fld id="{8794016B-4741-479F-A03A-A42CE616F85F}"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GB"/>
          </a:p>
        </p:txBody>
      </p:sp>
      <p:sp>
        <p:nvSpPr>
          <p:cNvPr id="8" name="Footer Placeholder 2"/>
          <p:cNvSpPr>
            <a:spLocks noGrp="1"/>
          </p:cNvSpPr>
          <p:nvPr>
            <p:ph type="ftr" sz="quarter" idx="11"/>
          </p:nvPr>
        </p:nvSpPr>
        <p:spPr/>
        <p:txBody>
          <a:bodyPr/>
          <a:lstStyle>
            <a:lvl1pPr>
              <a:defRPr/>
            </a:lvl1pPr>
          </a:lstStyle>
          <a:p>
            <a:pPr>
              <a:defRPr/>
            </a:pPr>
            <a:endParaRPr lang="en-GB"/>
          </a:p>
        </p:txBody>
      </p:sp>
      <p:sp>
        <p:nvSpPr>
          <p:cNvPr id="9" name="Slide Number Placeholder 22"/>
          <p:cNvSpPr>
            <a:spLocks noGrp="1"/>
          </p:cNvSpPr>
          <p:nvPr>
            <p:ph type="sldNum" sz="quarter" idx="12"/>
          </p:nvPr>
        </p:nvSpPr>
        <p:spPr/>
        <p:txBody>
          <a:bodyPr/>
          <a:lstStyle>
            <a:lvl1pPr>
              <a:defRPr/>
            </a:lvl1pPr>
          </a:lstStyle>
          <a:p>
            <a:pPr>
              <a:defRPr/>
            </a:pPr>
            <a:fld id="{6699A501-E3E0-4AD8-9F4D-8CAC2BE6A175}"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endParaRPr lang="en-GB"/>
          </a:p>
        </p:txBody>
      </p:sp>
      <p:sp>
        <p:nvSpPr>
          <p:cNvPr id="5" name="Footer Placeholder 3"/>
          <p:cNvSpPr>
            <a:spLocks noGrp="1"/>
          </p:cNvSpPr>
          <p:nvPr>
            <p:ph type="ftr" sz="quarter" idx="11"/>
          </p:nvPr>
        </p:nvSpPr>
        <p:spPr/>
        <p:txBody>
          <a:bodyPr/>
          <a:lstStyle>
            <a:lvl1pPr>
              <a:defRPr/>
            </a:lvl1pPr>
          </a:lstStyle>
          <a:p>
            <a:pPr>
              <a:defRPr/>
            </a:pPr>
            <a:endParaRPr lang="en-GB"/>
          </a:p>
        </p:txBody>
      </p:sp>
      <p:sp>
        <p:nvSpPr>
          <p:cNvPr id="6" name="Slide Number Placeholder 4"/>
          <p:cNvSpPr>
            <a:spLocks noGrp="1"/>
          </p:cNvSpPr>
          <p:nvPr>
            <p:ph type="sldNum" sz="quarter" idx="12"/>
          </p:nvPr>
        </p:nvSpPr>
        <p:spPr/>
        <p:txBody>
          <a:bodyPr/>
          <a:lstStyle>
            <a:lvl1pPr>
              <a:defRPr/>
            </a:lvl1pPr>
          </a:lstStyle>
          <a:p>
            <a:pPr>
              <a:defRPr/>
            </a:pPr>
            <a:fld id="{30406A42-FC03-4DDB-B04D-FA82F34C2770}"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Date Placeholder 1"/>
          <p:cNvSpPr>
            <a:spLocks noGrp="1"/>
          </p:cNvSpPr>
          <p:nvPr>
            <p:ph type="dt" sz="half" idx="10"/>
          </p:nvPr>
        </p:nvSpPr>
        <p:spPr/>
        <p:txBody>
          <a:bodyPr/>
          <a:lstStyle>
            <a:lvl1pPr>
              <a:defRPr/>
            </a:lvl1pPr>
          </a:lstStyle>
          <a:p>
            <a:pPr>
              <a:defRPr/>
            </a:pPr>
            <a:endParaRPr lang="en-GB"/>
          </a:p>
        </p:txBody>
      </p:sp>
      <p:sp>
        <p:nvSpPr>
          <p:cNvPr id="5" name="Footer Placeholder 2"/>
          <p:cNvSpPr>
            <a:spLocks noGrp="1"/>
          </p:cNvSpPr>
          <p:nvPr>
            <p:ph type="ftr" sz="quarter" idx="11"/>
          </p:nvPr>
        </p:nvSpPr>
        <p:spPr/>
        <p:txBody>
          <a:bodyPr/>
          <a:lstStyle>
            <a:lvl1pPr>
              <a:defRPr/>
            </a:lvl1pPr>
          </a:lstStyle>
          <a:p>
            <a:pPr>
              <a:defRPr/>
            </a:pPr>
            <a:endParaRPr lang="en-GB"/>
          </a:p>
        </p:txBody>
      </p:sp>
      <p:sp>
        <p:nvSpPr>
          <p:cNvPr id="6" name="Slide Number Placeholder 3"/>
          <p:cNvSpPr>
            <a:spLocks noGrp="1"/>
          </p:cNvSpPr>
          <p:nvPr>
            <p:ph type="sldNum" sz="quarter" idx="12"/>
          </p:nvPr>
        </p:nvSpPr>
        <p:spPr/>
        <p:txBody>
          <a:bodyPr/>
          <a:lstStyle>
            <a:lvl1pPr>
              <a:defRPr/>
            </a:lvl1pPr>
          </a:lstStyle>
          <a:p>
            <a:pPr>
              <a:defRPr/>
            </a:pPr>
            <a:fld id="{FB41B579-9277-4F2A-863B-4AFA182F0677}"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6" name="Straight Connector 5"/>
          <p:cNvSpPr>
            <a:spLocks noChangeShapeType="1"/>
          </p:cNvSpPr>
          <p:nvPr/>
        </p:nvSpPr>
        <p:spPr bwMode="auto">
          <a:xfrm rot="5400000">
            <a:off x="3160712" y="3324226"/>
            <a:ext cx="6035675" cy="0"/>
          </a:xfrm>
          <a:prstGeom prst="line">
            <a:avLst/>
          </a:prstGeom>
          <a:noFill/>
          <a:ln w="9525" algn="ctr">
            <a:solidFill>
              <a:schemeClr val="accent2"/>
            </a:solidFill>
            <a:prstDash val="dash"/>
            <a:round/>
            <a:headEnd/>
            <a:tailEnd/>
          </a:ln>
        </p:spPr>
        <p:txBody>
          <a:bodyPr/>
          <a:lstStyle/>
          <a:p>
            <a:pPr>
              <a:defRPr/>
            </a:pPr>
            <a:endParaRPr lang="en-GB"/>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endParaRPr lang="en-GB"/>
          </a:p>
        </p:txBody>
      </p:sp>
      <p:sp>
        <p:nvSpPr>
          <p:cNvPr id="9" name="Footer Placeholder 5"/>
          <p:cNvSpPr>
            <a:spLocks noGrp="1"/>
          </p:cNvSpPr>
          <p:nvPr>
            <p:ph type="ftr" sz="quarter" idx="11"/>
          </p:nvPr>
        </p:nvSpPr>
        <p:spPr/>
        <p:txBody>
          <a:bodyPr/>
          <a:lstStyle>
            <a:lvl1pPr>
              <a:defRPr/>
            </a:lvl1pPr>
          </a:lstStyle>
          <a:p>
            <a:pPr>
              <a:defRPr/>
            </a:pPr>
            <a:endParaRPr lang="en-GB"/>
          </a:p>
        </p:txBody>
      </p:sp>
      <p:sp>
        <p:nvSpPr>
          <p:cNvPr id="10" name="Slide Number Placeholder 6"/>
          <p:cNvSpPr>
            <a:spLocks noGrp="1"/>
          </p:cNvSpPr>
          <p:nvPr>
            <p:ph type="sldNum" sz="quarter" idx="12"/>
          </p:nvPr>
        </p:nvSpPr>
        <p:spPr/>
        <p:txBody>
          <a:bodyPr/>
          <a:lstStyle>
            <a:lvl1pPr>
              <a:defRPr/>
            </a:lvl1pPr>
          </a:lstStyle>
          <a:p>
            <a:pPr>
              <a:defRPr/>
            </a:pPr>
            <a:fld id="{200D549F-288B-4FCD-883C-E9968ADEA26D}"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GB"/>
          </a:p>
        </p:txBody>
      </p:sp>
      <p:sp>
        <p:nvSpPr>
          <p:cNvPr id="9" name="Footer Placeholder 5"/>
          <p:cNvSpPr>
            <a:spLocks noGrp="1"/>
          </p:cNvSpPr>
          <p:nvPr>
            <p:ph type="ftr" sz="quarter" idx="11"/>
          </p:nvPr>
        </p:nvSpPr>
        <p:spPr/>
        <p:txBody>
          <a:bodyPr/>
          <a:lstStyle>
            <a:lvl1pPr>
              <a:defRPr/>
            </a:lvl1pPr>
          </a:lstStyle>
          <a:p>
            <a:pPr>
              <a:defRPr/>
            </a:pPr>
            <a:endParaRPr lang="en-GB"/>
          </a:p>
        </p:txBody>
      </p:sp>
      <p:sp>
        <p:nvSpPr>
          <p:cNvPr id="10" name="Slide Number Placeholder 6"/>
          <p:cNvSpPr>
            <a:spLocks noGrp="1"/>
          </p:cNvSpPr>
          <p:nvPr>
            <p:ph type="sldNum" sz="quarter" idx="12"/>
          </p:nvPr>
        </p:nvSpPr>
        <p:spPr/>
        <p:txBody>
          <a:bodyPr/>
          <a:lstStyle>
            <a:lvl1pPr>
              <a:defRPr/>
            </a:lvl1pPr>
          </a:lstStyle>
          <a:p>
            <a:pPr>
              <a:defRPr/>
            </a:pPr>
            <a:fld id="{89E1A734-E720-4394-8142-6132213BD69C}" type="slidenum">
              <a:rPr lang="en-GB"/>
              <a:pPr>
                <a:defRPr/>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051"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defRPr>
            </a:lvl1pPr>
          </a:lstStyle>
          <a:p>
            <a:pPr>
              <a:defRPr/>
            </a:pPr>
            <a:endParaRPr lang="en-GB"/>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defRPr>
            </a:lvl1pPr>
          </a:lstStyle>
          <a:p>
            <a:pPr>
              <a:defRPr/>
            </a:pPr>
            <a:endParaRPr lang="en-GB"/>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tx2"/>
                </a:solidFill>
                <a:latin typeface="Arial" charset="0"/>
              </a:defRPr>
            </a:lvl1pPr>
          </a:lstStyle>
          <a:p>
            <a:pPr>
              <a:defRPr/>
            </a:pPr>
            <a:fld id="{9ACC276C-295C-4309-A01B-95318EAA6CAB}" type="slidenum">
              <a:rPr lang="en-GB"/>
              <a:pPr>
                <a:defRPr/>
              </a:pPr>
              <a:t>‹#›</a:t>
            </a:fld>
            <a:endParaRPr lang="en-GB"/>
          </a:p>
        </p:txBody>
      </p:sp>
      <p:sp>
        <p:nvSpPr>
          <p:cNvPr id="1031" name="Straight Connector 27"/>
          <p:cNvSpPr>
            <a:spLocks noChangeShapeType="1"/>
          </p:cNvSpPr>
          <p:nvPr/>
        </p:nvSpPr>
        <p:spPr bwMode="auto">
          <a:xfrm>
            <a:off x="457200" y="6353175"/>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1032" name="Straight Connector 28"/>
          <p:cNvSpPr>
            <a:spLocks noChangeShapeType="1"/>
          </p:cNvSpPr>
          <p:nvPr/>
        </p:nvSpPr>
        <p:spPr bwMode="auto">
          <a:xfrm>
            <a:off x="457200" y="1143000"/>
            <a:ext cx="8229600" cy="0"/>
          </a:xfrm>
          <a:prstGeom prst="line">
            <a:avLst/>
          </a:prstGeom>
          <a:noFill/>
          <a:ln w="9525" algn="ctr">
            <a:solidFill>
              <a:schemeClr val="accent2"/>
            </a:solidFill>
            <a:prstDash val="dash"/>
            <a:round/>
            <a:headEnd/>
            <a:tailEnd/>
          </a:ln>
        </p:spPr>
        <p:txBody>
          <a:bodyPr/>
          <a:lstStyle/>
          <a:p>
            <a:pPr>
              <a:defRPr/>
            </a:pPr>
            <a:endParaRPr lang="en-GB"/>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403" r:id="rId1"/>
    <p:sldLayoutId id="2147484398" r:id="rId2"/>
    <p:sldLayoutId id="2147484404" r:id="rId3"/>
    <p:sldLayoutId id="2147484399" r:id="rId4"/>
    <p:sldLayoutId id="2147484400" r:id="rId5"/>
    <p:sldLayoutId id="2147484405" r:id="rId6"/>
    <p:sldLayoutId id="2147484406" r:id="rId7"/>
    <p:sldLayoutId id="2147484407" r:id="rId8"/>
    <p:sldLayoutId id="2147484408" r:id="rId9"/>
    <p:sldLayoutId id="2147484401" r:id="rId10"/>
    <p:sldLayoutId id="2147484409" r:id="rId11"/>
    <p:sldLayoutId id="2147484402" r:id="rId12"/>
    <p:sldLayoutId id="2147484410" r:id="rId13"/>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file:///C:\Documents%20and%20Settings\Dream\Desktop\SYN%20Flood.wmv" TargetMode="External"/><Relationship Id="rId1" Type="http://schemas.microsoft.com/office/2007/relationships/media" Target="file:///C:\Documents%20and%20Settings\Dream\Desktop\SYN%20Flood.wmv" TargetMode="Externa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1219200" y="3733800"/>
            <a:ext cx="6858000" cy="1219200"/>
          </a:xfrm>
        </p:spPr>
        <p:txBody>
          <a:bodyPr>
            <a:normAutofit fontScale="90000"/>
          </a:bodyPr>
          <a:lstStyle/>
          <a:p>
            <a:pPr eaLnBrk="1" hangingPunct="1">
              <a:defRPr/>
            </a:pPr>
            <a:r>
              <a:rPr lang="en-GB" sz="3000" dirty="0" smtClean="0"/>
              <a:t>1587: COMMUNICATION SYSTEMS 1</a:t>
            </a:r>
            <a:r>
              <a:rPr lang="en-GB" sz="2200" dirty="0" smtClean="0"/>
              <a:t/>
            </a:r>
            <a:br>
              <a:rPr lang="en-GB" sz="2200" dirty="0" smtClean="0"/>
            </a:br>
            <a:r>
              <a:rPr lang="en-GB" sz="3100" b="1" dirty="0" smtClean="0"/>
              <a:t>Internet Protocols</a:t>
            </a:r>
            <a:endParaRPr lang="en-GB" sz="3100" dirty="0" smtClean="0"/>
          </a:p>
        </p:txBody>
      </p:sp>
      <p:sp>
        <p:nvSpPr>
          <p:cNvPr id="4" name="Rectangle 6"/>
          <p:cNvSpPr txBox="1">
            <a:spLocks noChangeArrowheads="1"/>
          </p:cNvSpPr>
          <p:nvPr/>
        </p:nvSpPr>
        <p:spPr>
          <a:xfrm>
            <a:off x="914400" y="5181600"/>
            <a:ext cx="7315200" cy="457200"/>
          </a:xfrm>
          <a:prstGeom prst="rect">
            <a:avLst/>
          </a:prstGeom>
        </p:spPr>
        <p:txBody>
          <a:bodyPr>
            <a:normAutofit/>
          </a:bodyPr>
          <a:lstStyle/>
          <a:p>
            <a:pPr algn="r" fontAlgn="auto">
              <a:spcBef>
                <a:spcPts val="600"/>
              </a:spcBef>
              <a:spcAft>
                <a:spcPts val="0"/>
              </a:spcAft>
              <a:buClr>
                <a:schemeClr val="accent1"/>
              </a:buClr>
              <a:buSzPct val="76000"/>
              <a:buFont typeface="Wingdings 3"/>
              <a:buNone/>
              <a:defRPr/>
            </a:pPr>
            <a:r>
              <a:rPr lang="en-GB" sz="2400" dirty="0">
                <a:solidFill>
                  <a:schemeClr val="tx2"/>
                </a:solidFill>
                <a:latin typeface="+mj-lt"/>
                <a:ea typeface="+mj-ea"/>
                <a:cs typeface="+mj-cs"/>
              </a:rPr>
              <a:t>Dr. George </a:t>
            </a:r>
            <a:r>
              <a:rPr lang="en-GB" sz="2400" dirty="0" err="1">
                <a:solidFill>
                  <a:schemeClr val="tx2"/>
                </a:solidFill>
                <a:latin typeface="+mj-lt"/>
                <a:ea typeface="+mj-ea"/>
                <a:cs typeface="+mj-cs"/>
              </a:rPr>
              <a:t>Loukas</a:t>
            </a:r>
            <a:endParaRPr lang="en-GB" sz="2400" dirty="0">
              <a:solidFill>
                <a:schemeClr val="tx2"/>
              </a:solidFill>
              <a:latin typeface="+mj-lt"/>
              <a:ea typeface="+mj-ea"/>
              <a:cs typeface="+mj-cs"/>
            </a:endParaRPr>
          </a:p>
        </p:txBody>
      </p:sp>
      <p:sp>
        <p:nvSpPr>
          <p:cNvPr id="5" name="Rectangle 6"/>
          <p:cNvSpPr txBox="1">
            <a:spLocks noChangeArrowheads="1"/>
          </p:cNvSpPr>
          <p:nvPr/>
        </p:nvSpPr>
        <p:spPr>
          <a:xfrm>
            <a:off x="1219200" y="6172200"/>
            <a:ext cx="7315200" cy="533400"/>
          </a:xfrm>
          <a:prstGeom prst="rect">
            <a:avLst/>
          </a:prstGeom>
        </p:spPr>
        <p:txBody>
          <a:bodyPr>
            <a:normAutofit/>
          </a:bodyPr>
          <a:lstStyle/>
          <a:p>
            <a:pPr algn="r" fontAlgn="auto">
              <a:spcBef>
                <a:spcPts val="600"/>
              </a:spcBef>
              <a:spcAft>
                <a:spcPts val="0"/>
              </a:spcAft>
              <a:buClr>
                <a:schemeClr val="accent1"/>
              </a:buClr>
              <a:buSzPct val="76000"/>
              <a:buFont typeface="Wingdings 3"/>
              <a:buNone/>
              <a:defRPr/>
            </a:pPr>
            <a:r>
              <a:rPr lang="en-GB" sz="2000" dirty="0">
                <a:solidFill>
                  <a:schemeClr val="tx2"/>
                </a:solidFill>
                <a:latin typeface="+mj-lt"/>
                <a:ea typeface="+mj-ea"/>
                <a:cs typeface="+mj-cs"/>
              </a:rPr>
              <a:t>University of Greenwich, </a:t>
            </a:r>
            <a:r>
              <a:rPr lang="en-GB" sz="2000" dirty="0" smtClean="0">
                <a:solidFill>
                  <a:schemeClr val="tx2"/>
                </a:solidFill>
                <a:latin typeface="+mj-lt"/>
                <a:ea typeface="+mj-ea"/>
                <a:cs typeface="+mj-cs"/>
              </a:rPr>
              <a:t>2015-2016</a:t>
            </a:r>
            <a:endParaRPr lang="en-GB" sz="2000"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323850" y="1627188"/>
            <a:ext cx="8280400" cy="5521325"/>
          </a:xfrm>
          <a:prstGeom prst="rect">
            <a:avLst/>
          </a:prstGeom>
          <a:noFill/>
          <a:ln w="9525">
            <a:noFill/>
            <a:miter lim="800000"/>
            <a:headEnd/>
            <a:tailEnd/>
          </a:ln>
        </p:spPr>
        <p:txBody>
          <a:bodyPr>
            <a:spAutoFit/>
          </a:bodyPr>
          <a:lstStyle/>
          <a:p>
            <a:pPr>
              <a:lnSpc>
                <a:spcPct val="80000"/>
              </a:lnSpc>
              <a:spcBef>
                <a:spcPct val="20000"/>
              </a:spcBef>
            </a:pPr>
            <a:r>
              <a:rPr lang="en-GB" sz="2400">
                <a:latin typeface="Times New Roman" pitchFamily="18" charset="0"/>
                <a:cs typeface="Times New Roman" pitchFamily="18" charset="0"/>
              </a:rPr>
              <a:t>Application						Application</a:t>
            </a:r>
          </a:p>
          <a:p>
            <a:pPr>
              <a:lnSpc>
                <a:spcPct val="80000"/>
              </a:lnSpc>
              <a:spcBef>
                <a:spcPct val="20000"/>
              </a:spcBef>
            </a:pPr>
            <a:endParaRPr lang="en-GB" sz="2400">
              <a:latin typeface="Times New Roman" pitchFamily="18" charset="0"/>
              <a:cs typeface="Times New Roman" pitchFamily="18" charset="0"/>
            </a:endParaRPr>
          </a:p>
          <a:p>
            <a:pPr>
              <a:lnSpc>
                <a:spcPct val="80000"/>
              </a:lnSpc>
              <a:spcBef>
                <a:spcPct val="20000"/>
              </a:spcBef>
            </a:pPr>
            <a:r>
              <a:rPr lang="en-GB" sz="2400">
                <a:latin typeface="Times New Roman" pitchFamily="18" charset="0"/>
                <a:cs typeface="Times New Roman" pitchFamily="18" charset="0"/>
              </a:rPr>
              <a:t>Transport 						Transport</a:t>
            </a:r>
          </a:p>
          <a:p>
            <a:pPr>
              <a:lnSpc>
                <a:spcPct val="80000"/>
              </a:lnSpc>
            </a:pPr>
            <a:endParaRPr lang="en-GB" sz="2400">
              <a:latin typeface="Times New Roman" pitchFamily="18" charset="0"/>
              <a:cs typeface="Times New Roman" pitchFamily="18" charset="0"/>
            </a:endParaRPr>
          </a:p>
          <a:p>
            <a:endParaRPr lang="en-GB" sz="2400">
              <a:latin typeface="Times New Roman" pitchFamily="18" charset="0"/>
              <a:cs typeface="Times New Roman" pitchFamily="18" charset="0"/>
            </a:endParaRPr>
          </a:p>
          <a:p>
            <a:r>
              <a:rPr lang="en-GB" sz="2400">
                <a:latin typeface="Times New Roman" pitchFamily="18" charset="0"/>
                <a:cs typeface="Times New Roman" pitchFamily="18" charset="0"/>
              </a:rPr>
              <a:t>Network			Network		Network</a:t>
            </a:r>
          </a:p>
          <a:p>
            <a:endParaRPr lang="en-GB" sz="2400">
              <a:latin typeface="Times New Roman" pitchFamily="18" charset="0"/>
              <a:cs typeface="Times New Roman" pitchFamily="18" charset="0"/>
            </a:endParaRPr>
          </a:p>
          <a:p>
            <a:pPr>
              <a:lnSpc>
                <a:spcPct val="60000"/>
              </a:lnSpc>
            </a:pPr>
            <a:endParaRPr lang="en-GB" sz="2400">
              <a:latin typeface="Times New Roman" pitchFamily="18" charset="0"/>
              <a:cs typeface="Times New Roman" pitchFamily="18" charset="0"/>
            </a:endParaRPr>
          </a:p>
          <a:p>
            <a:r>
              <a:rPr lang="en-GB" sz="2400">
                <a:latin typeface="Times New Roman" pitchFamily="18" charset="0"/>
                <a:cs typeface="Times New Roman" pitchFamily="18" charset="0"/>
              </a:rPr>
              <a:t>Datalink			Datalink		Datalink</a:t>
            </a:r>
          </a:p>
          <a:p>
            <a:endParaRPr lang="en-GB" sz="2400">
              <a:latin typeface="Times New Roman" pitchFamily="18" charset="0"/>
              <a:cs typeface="Times New Roman" pitchFamily="18" charset="0"/>
            </a:endParaRPr>
          </a:p>
          <a:p>
            <a:r>
              <a:rPr lang="en-GB" sz="2400">
                <a:latin typeface="Times New Roman" pitchFamily="18" charset="0"/>
                <a:cs typeface="Times New Roman" pitchFamily="18" charset="0"/>
              </a:rPr>
              <a:t>Physical			Physical		Physical</a:t>
            </a:r>
            <a:endParaRPr lang="en-GB" sz="2400" i="1">
              <a:latin typeface="Times New Roman" pitchFamily="18" charset="0"/>
              <a:cs typeface="Times New Roman" pitchFamily="18" charset="0"/>
            </a:endParaRPr>
          </a:p>
          <a:p>
            <a:pPr>
              <a:lnSpc>
                <a:spcPct val="80000"/>
              </a:lnSpc>
              <a:spcBef>
                <a:spcPct val="20000"/>
              </a:spcBef>
            </a:pPr>
            <a:endParaRPr lang="en-GB" sz="2400">
              <a:latin typeface="Times New Roman" pitchFamily="18" charset="0"/>
              <a:cs typeface="Times New Roman" pitchFamily="18" charset="0"/>
            </a:endParaRPr>
          </a:p>
          <a:p>
            <a:pPr>
              <a:lnSpc>
                <a:spcPct val="80000"/>
              </a:lnSpc>
              <a:spcBef>
                <a:spcPct val="20000"/>
              </a:spcBef>
            </a:pPr>
            <a:endParaRPr lang="en-GB" sz="2400">
              <a:latin typeface="Times New Roman" pitchFamily="18" charset="0"/>
              <a:cs typeface="Times New Roman" pitchFamily="18" charset="0"/>
            </a:endParaRPr>
          </a:p>
          <a:p>
            <a:pPr>
              <a:lnSpc>
                <a:spcPct val="80000"/>
              </a:lnSpc>
              <a:spcBef>
                <a:spcPct val="20000"/>
              </a:spcBef>
            </a:pPr>
            <a:endParaRPr lang="en-GB" sz="2400">
              <a:latin typeface="Times New Roman" pitchFamily="18" charset="0"/>
              <a:cs typeface="Times New Roman" pitchFamily="18" charset="0"/>
            </a:endParaRPr>
          </a:p>
          <a:p>
            <a:pPr>
              <a:spcBef>
                <a:spcPct val="50000"/>
              </a:spcBef>
            </a:pPr>
            <a:endParaRPr lang="en-GB" sz="2400">
              <a:latin typeface="Times New Roman" pitchFamily="18" charset="0"/>
              <a:cs typeface="Times New Roman" pitchFamily="18" charset="0"/>
            </a:endParaRPr>
          </a:p>
        </p:txBody>
      </p:sp>
      <p:sp>
        <p:nvSpPr>
          <p:cNvPr id="32851" name="Rectangle 7"/>
          <p:cNvSpPr>
            <a:spLocks noChangeArrowheads="1"/>
          </p:cNvSpPr>
          <p:nvPr/>
        </p:nvSpPr>
        <p:spPr bwMode="auto">
          <a:xfrm>
            <a:off x="2484438" y="1698625"/>
            <a:ext cx="142875" cy="142875"/>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nvGrpSpPr>
          <p:cNvPr id="2" name="Group 8"/>
          <p:cNvGrpSpPr>
            <a:grpSpLocks/>
          </p:cNvGrpSpPr>
          <p:nvPr/>
        </p:nvGrpSpPr>
        <p:grpSpPr bwMode="auto">
          <a:xfrm>
            <a:off x="2339975" y="2490788"/>
            <a:ext cx="287338" cy="142875"/>
            <a:chOff x="1519" y="1298"/>
            <a:chExt cx="181" cy="90"/>
          </a:xfrm>
        </p:grpSpPr>
        <p:sp>
          <p:nvSpPr>
            <p:cNvPr id="41029" name="Rectangle 10"/>
            <p:cNvSpPr>
              <a:spLocks noChangeArrowheads="1"/>
            </p:cNvSpPr>
            <p:nvPr/>
          </p:nvSpPr>
          <p:spPr bwMode="auto">
            <a:xfrm>
              <a:off x="1610"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1030" name="Rectangle 11"/>
            <p:cNvSpPr>
              <a:spLocks noChangeArrowheads="1"/>
            </p:cNvSpPr>
            <p:nvPr/>
          </p:nvSpPr>
          <p:spPr bwMode="auto">
            <a:xfrm>
              <a:off x="1519" y="1298"/>
              <a:ext cx="90" cy="90"/>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3" name="Group 12"/>
          <p:cNvGrpSpPr>
            <a:grpSpLocks/>
          </p:cNvGrpSpPr>
          <p:nvPr/>
        </p:nvGrpSpPr>
        <p:grpSpPr bwMode="auto">
          <a:xfrm>
            <a:off x="2195513" y="3355975"/>
            <a:ext cx="430212" cy="142875"/>
            <a:chOff x="1429" y="1570"/>
            <a:chExt cx="271" cy="90"/>
          </a:xfrm>
        </p:grpSpPr>
        <p:grpSp>
          <p:nvGrpSpPr>
            <p:cNvPr id="4" name="Group 13"/>
            <p:cNvGrpSpPr>
              <a:grpSpLocks/>
            </p:cNvGrpSpPr>
            <p:nvPr/>
          </p:nvGrpSpPr>
          <p:grpSpPr bwMode="auto">
            <a:xfrm>
              <a:off x="1519" y="1570"/>
              <a:ext cx="181" cy="90"/>
              <a:chOff x="1519" y="1298"/>
              <a:chExt cx="181" cy="90"/>
            </a:xfrm>
          </p:grpSpPr>
          <p:sp>
            <p:nvSpPr>
              <p:cNvPr id="41027" name="Rectangle 15"/>
              <p:cNvSpPr>
                <a:spLocks noChangeArrowheads="1"/>
              </p:cNvSpPr>
              <p:nvPr/>
            </p:nvSpPr>
            <p:spPr bwMode="auto">
              <a:xfrm>
                <a:off x="1610"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1028" name="Rectangle 16"/>
              <p:cNvSpPr>
                <a:spLocks noChangeArrowheads="1"/>
              </p:cNvSpPr>
              <p:nvPr/>
            </p:nvSpPr>
            <p:spPr bwMode="auto">
              <a:xfrm>
                <a:off x="1519"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1026" name="Rectangle 17"/>
            <p:cNvSpPr>
              <a:spLocks noChangeArrowheads="1"/>
            </p:cNvSpPr>
            <p:nvPr/>
          </p:nvSpPr>
          <p:spPr bwMode="auto">
            <a:xfrm>
              <a:off x="1429" y="1570"/>
              <a:ext cx="90" cy="90"/>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5" name="Group 18"/>
          <p:cNvGrpSpPr>
            <a:grpSpLocks/>
          </p:cNvGrpSpPr>
          <p:nvPr/>
        </p:nvGrpSpPr>
        <p:grpSpPr bwMode="auto">
          <a:xfrm>
            <a:off x="1979613" y="4291013"/>
            <a:ext cx="574675" cy="142875"/>
            <a:chOff x="1383" y="1842"/>
            <a:chExt cx="362" cy="90"/>
          </a:xfrm>
        </p:grpSpPr>
        <p:grpSp>
          <p:nvGrpSpPr>
            <p:cNvPr id="6" name="Group 19"/>
            <p:cNvGrpSpPr>
              <a:grpSpLocks/>
            </p:cNvGrpSpPr>
            <p:nvPr/>
          </p:nvGrpSpPr>
          <p:grpSpPr bwMode="auto">
            <a:xfrm>
              <a:off x="1474" y="1842"/>
              <a:ext cx="271" cy="90"/>
              <a:chOff x="1429" y="1570"/>
              <a:chExt cx="271" cy="90"/>
            </a:xfrm>
          </p:grpSpPr>
          <p:grpSp>
            <p:nvGrpSpPr>
              <p:cNvPr id="7" name="Group 20"/>
              <p:cNvGrpSpPr>
                <a:grpSpLocks/>
              </p:cNvGrpSpPr>
              <p:nvPr/>
            </p:nvGrpSpPr>
            <p:grpSpPr bwMode="auto">
              <a:xfrm>
                <a:off x="1519" y="1570"/>
                <a:ext cx="181" cy="90"/>
                <a:chOff x="1519" y="1298"/>
                <a:chExt cx="181" cy="90"/>
              </a:xfrm>
            </p:grpSpPr>
            <p:sp>
              <p:nvSpPr>
                <p:cNvPr id="41023" name="Rectangle 22"/>
                <p:cNvSpPr>
                  <a:spLocks noChangeArrowheads="1"/>
                </p:cNvSpPr>
                <p:nvPr/>
              </p:nvSpPr>
              <p:spPr bwMode="auto">
                <a:xfrm>
                  <a:off x="1610"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1024" name="Rectangle 23"/>
                <p:cNvSpPr>
                  <a:spLocks noChangeArrowheads="1"/>
                </p:cNvSpPr>
                <p:nvPr/>
              </p:nvSpPr>
              <p:spPr bwMode="auto">
                <a:xfrm>
                  <a:off x="1519"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1022" name="Rectangle 24"/>
              <p:cNvSpPr>
                <a:spLocks noChangeArrowheads="1"/>
              </p:cNvSpPr>
              <p:nvPr/>
            </p:nvSpPr>
            <p:spPr bwMode="auto">
              <a:xfrm>
                <a:off x="1429" y="1570"/>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1020" name="Rectangle 25"/>
            <p:cNvSpPr>
              <a:spLocks noChangeArrowheads="1"/>
            </p:cNvSpPr>
            <p:nvPr/>
          </p:nvSpPr>
          <p:spPr bwMode="auto">
            <a:xfrm>
              <a:off x="1383" y="1842"/>
              <a:ext cx="90" cy="90"/>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8" name="Group 26"/>
          <p:cNvGrpSpPr>
            <a:grpSpLocks/>
          </p:cNvGrpSpPr>
          <p:nvPr/>
        </p:nvGrpSpPr>
        <p:grpSpPr bwMode="auto">
          <a:xfrm>
            <a:off x="6084888" y="3138488"/>
            <a:ext cx="287337" cy="142875"/>
            <a:chOff x="1338" y="3430"/>
            <a:chExt cx="181" cy="90"/>
          </a:xfrm>
        </p:grpSpPr>
        <p:sp>
          <p:nvSpPr>
            <p:cNvPr id="41017" name="Rectangle 27"/>
            <p:cNvSpPr>
              <a:spLocks noChangeArrowheads="1"/>
            </p:cNvSpPr>
            <p:nvPr/>
          </p:nvSpPr>
          <p:spPr bwMode="auto">
            <a:xfrm>
              <a:off x="1338" y="3430"/>
              <a:ext cx="90" cy="90"/>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1018" name="Rectangle 28"/>
            <p:cNvSpPr>
              <a:spLocks noChangeArrowheads="1"/>
            </p:cNvSpPr>
            <p:nvPr/>
          </p:nvSpPr>
          <p:spPr bwMode="auto">
            <a:xfrm>
              <a:off x="1429" y="3430"/>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32830" name="Rectangle 31"/>
          <p:cNvSpPr>
            <a:spLocks noChangeArrowheads="1"/>
          </p:cNvSpPr>
          <p:nvPr/>
        </p:nvSpPr>
        <p:spPr bwMode="auto">
          <a:xfrm>
            <a:off x="6011863" y="2274888"/>
            <a:ext cx="142875" cy="142875"/>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nvGrpSpPr>
          <p:cNvPr id="9" name="Group 33"/>
          <p:cNvGrpSpPr>
            <a:grpSpLocks/>
          </p:cNvGrpSpPr>
          <p:nvPr/>
        </p:nvGrpSpPr>
        <p:grpSpPr bwMode="auto">
          <a:xfrm>
            <a:off x="3132138" y="4867275"/>
            <a:ext cx="574675" cy="142875"/>
            <a:chOff x="1383" y="1842"/>
            <a:chExt cx="362" cy="90"/>
          </a:xfrm>
        </p:grpSpPr>
        <p:grpSp>
          <p:nvGrpSpPr>
            <p:cNvPr id="10" name="Group 34"/>
            <p:cNvGrpSpPr>
              <a:grpSpLocks/>
            </p:cNvGrpSpPr>
            <p:nvPr/>
          </p:nvGrpSpPr>
          <p:grpSpPr bwMode="auto">
            <a:xfrm>
              <a:off x="1474" y="1842"/>
              <a:ext cx="271" cy="90"/>
              <a:chOff x="1429" y="1570"/>
              <a:chExt cx="271" cy="90"/>
            </a:xfrm>
          </p:grpSpPr>
          <p:grpSp>
            <p:nvGrpSpPr>
              <p:cNvPr id="11" name="Group 35"/>
              <p:cNvGrpSpPr>
                <a:grpSpLocks/>
              </p:cNvGrpSpPr>
              <p:nvPr/>
            </p:nvGrpSpPr>
            <p:grpSpPr bwMode="auto">
              <a:xfrm>
                <a:off x="1519" y="1570"/>
                <a:ext cx="181" cy="90"/>
                <a:chOff x="1519" y="1298"/>
                <a:chExt cx="181" cy="90"/>
              </a:xfrm>
            </p:grpSpPr>
            <p:sp>
              <p:nvSpPr>
                <p:cNvPr id="41015" name="Rectangle 37"/>
                <p:cNvSpPr>
                  <a:spLocks noChangeArrowheads="1"/>
                </p:cNvSpPr>
                <p:nvPr/>
              </p:nvSpPr>
              <p:spPr bwMode="auto">
                <a:xfrm>
                  <a:off x="1610"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1016" name="Rectangle 38"/>
                <p:cNvSpPr>
                  <a:spLocks noChangeArrowheads="1"/>
                </p:cNvSpPr>
                <p:nvPr/>
              </p:nvSpPr>
              <p:spPr bwMode="auto">
                <a:xfrm>
                  <a:off x="1519"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1014" name="Rectangle 39"/>
              <p:cNvSpPr>
                <a:spLocks noChangeArrowheads="1"/>
              </p:cNvSpPr>
              <p:nvPr/>
            </p:nvSpPr>
            <p:spPr bwMode="auto">
              <a:xfrm>
                <a:off x="1429" y="1570"/>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1012" name="Rectangle 40"/>
            <p:cNvSpPr>
              <a:spLocks noChangeArrowheads="1"/>
            </p:cNvSpPr>
            <p:nvPr/>
          </p:nvSpPr>
          <p:spPr bwMode="auto">
            <a:xfrm>
              <a:off x="1383" y="1842"/>
              <a:ext cx="90" cy="90"/>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13" name="Group 41"/>
          <p:cNvGrpSpPr>
            <a:grpSpLocks/>
          </p:cNvGrpSpPr>
          <p:nvPr/>
        </p:nvGrpSpPr>
        <p:grpSpPr bwMode="auto">
          <a:xfrm>
            <a:off x="2339975" y="1843088"/>
            <a:ext cx="4319588" cy="3455987"/>
            <a:chOff x="1474" y="981"/>
            <a:chExt cx="2721" cy="2177"/>
          </a:xfrm>
        </p:grpSpPr>
        <p:sp>
          <p:nvSpPr>
            <p:cNvPr id="41002" name="Line 42"/>
            <p:cNvSpPr>
              <a:spLocks noChangeShapeType="1"/>
            </p:cNvSpPr>
            <p:nvPr/>
          </p:nvSpPr>
          <p:spPr bwMode="auto">
            <a:xfrm>
              <a:off x="1474" y="981"/>
              <a:ext cx="2585" cy="0"/>
            </a:xfrm>
            <a:prstGeom prst="line">
              <a:avLst/>
            </a:prstGeom>
            <a:noFill/>
            <a:ln w="9525">
              <a:solidFill>
                <a:schemeClr val="tx1"/>
              </a:solidFill>
              <a:prstDash val="dash"/>
              <a:round/>
              <a:headEnd type="triangle" w="med" len="med"/>
              <a:tailEnd type="triangle" w="med" len="med"/>
            </a:ln>
          </p:spPr>
          <p:txBody>
            <a:bodyPr/>
            <a:lstStyle/>
            <a:p>
              <a:endParaRPr lang="en-US"/>
            </a:p>
          </p:txBody>
        </p:sp>
        <p:sp>
          <p:nvSpPr>
            <p:cNvPr id="41003" name="Line 43"/>
            <p:cNvSpPr>
              <a:spLocks noChangeShapeType="1"/>
            </p:cNvSpPr>
            <p:nvPr/>
          </p:nvSpPr>
          <p:spPr bwMode="auto">
            <a:xfrm>
              <a:off x="1474" y="1548"/>
              <a:ext cx="2585" cy="0"/>
            </a:xfrm>
            <a:prstGeom prst="line">
              <a:avLst/>
            </a:prstGeom>
            <a:noFill/>
            <a:ln w="9525">
              <a:solidFill>
                <a:schemeClr val="tx1"/>
              </a:solidFill>
              <a:prstDash val="dash"/>
              <a:round/>
              <a:headEnd type="triangle" w="med" len="med"/>
              <a:tailEnd type="triangle" w="med" len="med"/>
            </a:ln>
          </p:spPr>
          <p:txBody>
            <a:bodyPr/>
            <a:lstStyle/>
            <a:p>
              <a:endParaRPr lang="en-US"/>
            </a:p>
          </p:txBody>
        </p:sp>
        <p:grpSp>
          <p:nvGrpSpPr>
            <p:cNvPr id="14" name="Group 44"/>
            <p:cNvGrpSpPr>
              <a:grpSpLocks/>
            </p:cNvGrpSpPr>
            <p:nvPr/>
          </p:nvGrpSpPr>
          <p:grpSpPr bwMode="auto">
            <a:xfrm>
              <a:off x="1519" y="2115"/>
              <a:ext cx="2676" cy="1043"/>
              <a:chOff x="1519" y="2115"/>
              <a:chExt cx="2676" cy="1043"/>
            </a:xfrm>
          </p:grpSpPr>
          <p:sp>
            <p:nvSpPr>
              <p:cNvPr id="41005" name="Line 45"/>
              <p:cNvSpPr>
                <a:spLocks noChangeShapeType="1"/>
              </p:cNvSpPr>
              <p:nvPr/>
            </p:nvSpPr>
            <p:spPr bwMode="auto">
              <a:xfrm>
                <a:off x="1519" y="2115"/>
                <a:ext cx="771" cy="0"/>
              </a:xfrm>
              <a:prstGeom prst="line">
                <a:avLst/>
              </a:prstGeom>
              <a:noFill/>
              <a:ln w="9525">
                <a:solidFill>
                  <a:schemeClr val="tx1"/>
                </a:solidFill>
                <a:prstDash val="lgDash"/>
                <a:round/>
                <a:headEnd type="triangle" w="med" len="med"/>
                <a:tailEnd type="triangle" w="med" len="med"/>
              </a:ln>
            </p:spPr>
            <p:txBody>
              <a:bodyPr/>
              <a:lstStyle/>
              <a:p>
                <a:endParaRPr lang="en-US"/>
              </a:p>
            </p:txBody>
          </p:sp>
          <p:sp>
            <p:nvSpPr>
              <p:cNvPr id="41006" name="Line 46"/>
              <p:cNvSpPr>
                <a:spLocks noChangeShapeType="1"/>
              </p:cNvSpPr>
              <p:nvPr/>
            </p:nvSpPr>
            <p:spPr bwMode="auto">
              <a:xfrm>
                <a:off x="1519" y="2682"/>
                <a:ext cx="771" cy="0"/>
              </a:xfrm>
              <a:prstGeom prst="line">
                <a:avLst/>
              </a:prstGeom>
              <a:noFill/>
              <a:ln w="9525">
                <a:solidFill>
                  <a:schemeClr val="tx1"/>
                </a:solidFill>
                <a:prstDash val="lgDash"/>
                <a:round/>
                <a:headEnd type="triangle" w="med" len="med"/>
                <a:tailEnd type="triangle" w="med" len="med"/>
              </a:ln>
            </p:spPr>
            <p:txBody>
              <a:bodyPr/>
              <a:lstStyle/>
              <a:p>
                <a:endParaRPr lang="en-US"/>
              </a:p>
            </p:txBody>
          </p:sp>
          <p:sp>
            <p:nvSpPr>
              <p:cNvPr id="41007" name="Line 47"/>
              <p:cNvSpPr>
                <a:spLocks noChangeShapeType="1"/>
              </p:cNvSpPr>
              <p:nvPr/>
            </p:nvSpPr>
            <p:spPr bwMode="auto">
              <a:xfrm>
                <a:off x="1519" y="3155"/>
                <a:ext cx="771" cy="0"/>
              </a:xfrm>
              <a:prstGeom prst="line">
                <a:avLst/>
              </a:prstGeom>
              <a:noFill/>
              <a:ln w="9525">
                <a:solidFill>
                  <a:schemeClr val="tx1"/>
                </a:solidFill>
                <a:prstDash val="lgDash"/>
                <a:round/>
                <a:headEnd type="triangle" w="med" len="med"/>
                <a:tailEnd type="triangle" w="med" len="med"/>
              </a:ln>
            </p:spPr>
            <p:txBody>
              <a:bodyPr/>
              <a:lstStyle/>
              <a:p>
                <a:endParaRPr lang="en-US"/>
              </a:p>
            </p:txBody>
          </p:sp>
          <p:sp>
            <p:nvSpPr>
              <p:cNvPr id="41008" name="Line 48"/>
              <p:cNvSpPr>
                <a:spLocks noChangeShapeType="1"/>
              </p:cNvSpPr>
              <p:nvPr/>
            </p:nvSpPr>
            <p:spPr bwMode="auto">
              <a:xfrm>
                <a:off x="3379" y="2115"/>
                <a:ext cx="771" cy="0"/>
              </a:xfrm>
              <a:prstGeom prst="line">
                <a:avLst/>
              </a:prstGeom>
              <a:noFill/>
              <a:ln w="9525">
                <a:solidFill>
                  <a:schemeClr val="tx1"/>
                </a:solidFill>
                <a:prstDash val="lgDash"/>
                <a:round/>
                <a:headEnd type="triangle" w="med" len="med"/>
                <a:tailEnd type="triangle" w="med" len="med"/>
              </a:ln>
            </p:spPr>
            <p:txBody>
              <a:bodyPr/>
              <a:lstStyle/>
              <a:p>
                <a:endParaRPr lang="en-US"/>
              </a:p>
            </p:txBody>
          </p:sp>
          <p:sp>
            <p:nvSpPr>
              <p:cNvPr id="41009" name="Line 49"/>
              <p:cNvSpPr>
                <a:spLocks noChangeShapeType="1"/>
              </p:cNvSpPr>
              <p:nvPr/>
            </p:nvSpPr>
            <p:spPr bwMode="auto">
              <a:xfrm>
                <a:off x="3379" y="2659"/>
                <a:ext cx="771" cy="0"/>
              </a:xfrm>
              <a:prstGeom prst="line">
                <a:avLst/>
              </a:prstGeom>
              <a:noFill/>
              <a:ln w="9525">
                <a:solidFill>
                  <a:schemeClr val="tx1"/>
                </a:solidFill>
                <a:prstDash val="lgDash"/>
                <a:round/>
                <a:headEnd type="triangle" w="med" len="med"/>
                <a:tailEnd type="triangle" w="med" len="med"/>
              </a:ln>
            </p:spPr>
            <p:txBody>
              <a:bodyPr/>
              <a:lstStyle/>
              <a:p>
                <a:endParaRPr lang="en-US"/>
              </a:p>
            </p:txBody>
          </p:sp>
          <p:sp>
            <p:nvSpPr>
              <p:cNvPr id="41010" name="Line 50"/>
              <p:cNvSpPr>
                <a:spLocks noChangeShapeType="1"/>
              </p:cNvSpPr>
              <p:nvPr/>
            </p:nvSpPr>
            <p:spPr bwMode="auto">
              <a:xfrm>
                <a:off x="3424" y="3158"/>
                <a:ext cx="771" cy="0"/>
              </a:xfrm>
              <a:prstGeom prst="line">
                <a:avLst/>
              </a:prstGeom>
              <a:noFill/>
              <a:ln w="9525">
                <a:solidFill>
                  <a:schemeClr val="tx1"/>
                </a:solidFill>
                <a:prstDash val="lgDash"/>
                <a:round/>
                <a:headEnd type="triangle" w="med" len="med"/>
                <a:tailEnd type="triangle" w="med" len="med"/>
              </a:ln>
            </p:spPr>
            <p:txBody>
              <a:bodyPr/>
              <a:lstStyle/>
              <a:p>
                <a:endParaRPr lang="en-US"/>
              </a:p>
            </p:txBody>
          </p:sp>
        </p:grpSp>
      </p:grpSp>
      <p:sp>
        <p:nvSpPr>
          <p:cNvPr id="15413" name="Text Box 53"/>
          <p:cNvSpPr txBox="1">
            <a:spLocks noChangeArrowheads="1"/>
          </p:cNvSpPr>
          <p:nvPr/>
        </p:nvSpPr>
        <p:spPr bwMode="auto">
          <a:xfrm>
            <a:off x="1763713" y="5083175"/>
            <a:ext cx="2376487" cy="366713"/>
          </a:xfrm>
          <a:prstGeom prst="rect">
            <a:avLst/>
          </a:prstGeom>
          <a:noFill/>
          <a:ln w="9525">
            <a:noFill/>
            <a:miter lim="800000"/>
            <a:headEnd/>
            <a:tailEnd/>
          </a:ln>
        </p:spPr>
        <p:txBody>
          <a:bodyPr>
            <a:spAutoFit/>
          </a:bodyPr>
          <a:lstStyle/>
          <a:p>
            <a:pPr>
              <a:spcBef>
                <a:spcPct val="50000"/>
              </a:spcBef>
            </a:pPr>
            <a:r>
              <a:rPr lang="en-GB">
                <a:latin typeface="Times New Roman" pitchFamily="18" charset="0"/>
                <a:cs typeface="Times New Roman" pitchFamily="18" charset="0"/>
              </a:rPr>
              <a:t>10110010100010101</a:t>
            </a:r>
          </a:p>
        </p:txBody>
      </p:sp>
      <p:grpSp>
        <p:nvGrpSpPr>
          <p:cNvPr id="15" name="Group 54"/>
          <p:cNvGrpSpPr>
            <a:grpSpLocks/>
          </p:cNvGrpSpPr>
          <p:nvPr/>
        </p:nvGrpSpPr>
        <p:grpSpPr bwMode="auto">
          <a:xfrm>
            <a:off x="3203575" y="4075113"/>
            <a:ext cx="430213" cy="142875"/>
            <a:chOff x="1338" y="3430"/>
            <a:chExt cx="271" cy="90"/>
          </a:xfrm>
        </p:grpSpPr>
        <p:sp>
          <p:nvSpPr>
            <p:cNvPr id="40999" name="Rectangle 55"/>
            <p:cNvSpPr>
              <a:spLocks noChangeArrowheads="1"/>
            </p:cNvSpPr>
            <p:nvPr/>
          </p:nvSpPr>
          <p:spPr bwMode="auto">
            <a:xfrm>
              <a:off x="1338" y="3430"/>
              <a:ext cx="90" cy="90"/>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1000" name="Rectangle 56"/>
            <p:cNvSpPr>
              <a:spLocks noChangeArrowheads="1"/>
            </p:cNvSpPr>
            <p:nvPr/>
          </p:nvSpPr>
          <p:spPr bwMode="auto">
            <a:xfrm>
              <a:off x="1429" y="3430"/>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1001" name="Rectangle 58"/>
            <p:cNvSpPr>
              <a:spLocks noChangeArrowheads="1"/>
            </p:cNvSpPr>
            <p:nvPr/>
          </p:nvSpPr>
          <p:spPr bwMode="auto">
            <a:xfrm>
              <a:off x="1519" y="3430"/>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16" name="Group 59"/>
          <p:cNvGrpSpPr>
            <a:grpSpLocks/>
          </p:cNvGrpSpPr>
          <p:nvPr/>
        </p:nvGrpSpPr>
        <p:grpSpPr bwMode="auto">
          <a:xfrm>
            <a:off x="5364163" y="4219575"/>
            <a:ext cx="574675" cy="142875"/>
            <a:chOff x="1383" y="1842"/>
            <a:chExt cx="362" cy="90"/>
          </a:xfrm>
        </p:grpSpPr>
        <p:grpSp>
          <p:nvGrpSpPr>
            <p:cNvPr id="17" name="Group 60"/>
            <p:cNvGrpSpPr>
              <a:grpSpLocks/>
            </p:cNvGrpSpPr>
            <p:nvPr/>
          </p:nvGrpSpPr>
          <p:grpSpPr bwMode="auto">
            <a:xfrm>
              <a:off x="1474" y="1842"/>
              <a:ext cx="271" cy="90"/>
              <a:chOff x="1429" y="1570"/>
              <a:chExt cx="271" cy="90"/>
            </a:xfrm>
          </p:grpSpPr>
          <p:grpSp>
            <p:nvGrpSpPr>
              <p:cNvPr id="18" name="Group 61"/>
              <p:cNvGrpSpPr>
                <a:grpSpLocks/>
              </p:cNvGrpSpPr>
              <p:nvPr/>
            </p:nvGrpSpPr>
            <p:grpSpPr bwMode="auto">
              <a:xfrm>
                <a:off x="1519" y="1570"/>
                <a:ext cx="181" cy="90"/>
                <a:chOff x="1519" y="1298"/>
                <a:chExt cx="181" cy="90"/>
              </a:xfrm>
            </p:grpSpPr>
            <p:sp>
              <p:nvSpPr>
                <p:cNvPr id="40997" name="Rectangle 63"/>
                <p:cNvSpPr>
                  <a:spLocks noChangeArrowheads="1"/>
                </p:cNvSpPr>
                <p:nvPr/>
              </p:nvSpPr>
              <p:spPr bwMode="auto">
                <a:xfrm>
                  <a:off x="1610"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0998" name="Rectangle 64"/>
                <p:cNvSpPr>
                  <a:spLocks noChangeArrowheads="1"/>
                </p:cNvSpPr>
                <p:nvPr/>
              </p:nvSpPr>
              <p:spPr bwMode="auto">
                <a:xfrm>
                  <a:off x="1519"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0996" name="Rectangle 65"/>
              <p:cNvSpPr>
                <a:spLocks noChangeArrowheads="1"/>
              </p:cNvSpPr>
              <p:nvPr/>
            </p:nvSpPr>
            <p:spPr bwMode="auto">
              <a:xfrm>
                <a:off x="1429" y="1570"/>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0994" name="Rectangle 66"/>
            <p:cNvSpPr>
              <a:spLocks noChangeArrowheads="1"/>
            </p:cNvSpPr>
            <p:nvPr/>
          </p:nvSpPr>
          <p:spPr bwMode="auto">
            <a:xfrm>
              <a:off x="1383" y="1842"/>
              <a:ext cx="90" cy="90"/>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grpSp>
        <p:nvGrpSpPr>
          <p:cNvPr id="19" name="Group 67"/>
          <p:cNvGrpSpPr>
            <a:grpSpLocks/>
          </p:cNvGrpSpPr>
          <p:nvPr/>
        </p:nvGrpSpPr>
        <p:grpSpPr bwMode="auto">
          <a:xfrm>
            <a:off x="6011863" y="4938713"/>
            <a:ext cx="574675" cy="142875"/>
            <a:chOff x="1383" y="1842"/>
            <a:chExt cx="362" cy="90"/>
          </a:xfrm>
        </p:grpSpPr>
        <p:grpSp>
          <p:nvGrpSpPr>
            <p:cNvPr id="20" name="Group 68"/>
            <p:cNvGrpSpPr>
              <a:grpSpLocks/>
            </p:cNvGrpSpPr>
            <p:nvPr/>
          </p:nvGrpSpPr>
          <p:grpSpPr bwMode="auto">
            <a:xfrm>
              <a:off x="1474" y="1842"/>
              <a:ext cx="271" cy="90"/>
              <a:chOff x="1429" y="1570"/>
              <a:chExt cx="271" cy="90"/>
            </a:xfrm>
          </p:grpSpPr>
          <p:grpSp>
            <p:nvGrpSpPr>
              <p:cNvPr id="21" name="Group 69"/>
              <p:cNvGrpSpPr>
                <a:grpSpLocks/>
              </p:cNvGrpSpPr>
              <p:nvPr/>
            </p:nvGrpSpPr>
            <p:grpSpPr bwMode="auto">
              <a:xfrm>
                <a:off x="1519" y="1570"/>
                <a:ext cx="181" cy="90"/>
                <a:chOff x="1519" y="1298"/>
                <a:chExt cx="181" cy="90"/>
              </a:xfrm>
            </p:grpSpPr>
            <p:sp>
              <p:nvSpPr>
                <p:cNvPr id="40991" name="Rectangle 71"/>
                <p:cNvSpPr>
                  <a:spLocks noChangeArrowheads="1"/>
                </p:cNvSpPr>
                <p:nvPr/>
              </p:nvSpPr>
              <p:spPr bwMode="auto">
                <a:xfrm>
                  <a:off x="1610"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0992" name="Rectangle 72"/>
                <p:cNvSpPr>
                  <a:spLocks noChangeArrowheads="1"/>
                </p:cNvSpPr>
                <p:nvPr/>
              </p:nvSpPr>
              <p:spPr bwMode="auto">
                <a:xfrm>
                  <a:off x="1519" y="1298"/>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0990" name="Rectangle 73"/>
              <p:cNvSpPr>
                <a:spLocks noChangeArrowheads="1"/>
              </p:cNvSpPr>
              <p:nvPr/>
            </p:nvSpPr>
            <p:spPr bwMode="auto">
              <a:xfrm>
                <a:off x="1429" y="1570"/>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0988" name="Rectangle 74"/>
            <p:cNvSpPr>
              <a:spLocks noChangeArrowheads="1"/>
            </p:cNvSpPr>
            <p:nvPr/>
          </p:nvSpPr>
          <p:spPr bwMode="auto">
            <a:xfrm>
              <a:off x="1383" y="1842"/>
              <a:ext cx="90" cy="90"/>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15435" name="Text Box 75"/>
          <p:cNvSpPr txBox="1">
            <a:spLocks noChangeArrowheads="1"/>
          </p:cNvSpPr>
          <p:nvPr/>
        </p:nvSpPr>
        <p:spPr bwMode="auto">
          <a:xfrm>
            <a:off x="5219700" y="5083175"/>
            <a:ext cx="2376488" cy="366713"/>
          </a:xfrm>
          <a:prstGeom prst="rect">
            <a:avLst/>
          </a:prstGeom>
          <a:noFill/>
          <a:ln w="9525">
            <a:noFill/>
            <a:miter lim="800000"/>
            <a:headEnd/>
            <a:tailEnd/>
          </a:ln>
        </p:spPr>
        <p:txBody>
          <a:bodyPr>
            <a:spAutoFit/>
          </a:bodyPr>
          <a:lstStyle/>
          <a:p>
            <a:pPr>
              <a:spcBef>
                <a:spcPct val="50000"/>
              </a:spcBef>
            </a:pPr>
            <a:r>
              <a:rPr lang="en-GB">
                <a:latin typeface="Times New Roman" pitchFamily="18" charset="0"/>
                <a:cs typeface="Times New Roman" pitchFamily="18" charset="0"/>
              </a:rPr>
              <a:t>10110010100010101</a:t>
            </a:r>
          </a:p>
        </p:txBody>
      </p:sp>
      <p:grpSp>
        <p:nvGrpSpPr>
          <p:cNvPr id="22" name="Group 76"/>
          <p:cNvGrpSpPr>
            <a:grpSpLocks/>
          </p:cNvGrpSpPr>
          <p:nvPr/>
        </p:nvGrpSpPr>
        <p:grpSpPr bwMode="auto">
          <a:xfrm>
            <a:off x="6083300" y="4146550"/>
            <a:ext cx="430213" cy="142875"/>
            <a:chOff x="1338" y="3430"/>
            <a:chExt cx="271" cy="90"/>
          </a:xfrm>
        </p:grpSpPr>
        <p:sp>
          <p:nvSpPr>
            <p:cNvPr id="40984" name="Rectangle 77"/>
            <p:cNvSpPr>
              <a:spLocks noChangeArrowheads="1"/>
            </p:cNvSpPr>
            <p:nvPr/>
          </p:nvSpPr>
          <p:spPr bwMode="auto">
            <a:xfrm>
              <a:off x="1338" y="3430"/>
              <a:ext cx="90" cy="90"/>
            </a:xfrm>
            <a:prstGeom prst="rect">
              <a:avLst/>
            </a:prstGeom>
            <a:solidFill>
              <a:srgbClr val="CAE8AA"/>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0985" name="Rectangle 78"/>
            <p:cNvSpPr>
              <a:spLocks noChangeArrowheads="1"/>
            </p:cNvSpPr>
            <p:nvPr/>
          </p:nvSpPr>
          <p:spPr bwMode="auto">
            <a:xfrm>
              <a:off x="1429" y="3430"/>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0986" name="Rectangle 80"/>
            <p:cNvSpPr>
              <a:spLocks noChangeArrowheads="1"/>
            </p:cNvSpPr>
            <p:nvPr/>
          </p:nvSpPr>
          <p:spPr bwMode="auto">
            <a:xfrm>
              <a:off x="1519" y="3430"/>
              <a:ext cx="90" cy="90"/>
            </a:xfrm>
            <a:prstGeom prst="rect">
              <a:avLst/>
            </a:prstGeom>
            <a:solidFill>
              <a:srgbClr val="FF3300"/>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grpSp>
      <p:sp>
        <p:nvSpPr>
          <p:cNvPr id="40977" name="Text Box 81"/>
          <p:cNvSpPr txBox="1">
            <a:spLocks noChangeArrowheads="1"/>
          </p:cNvSpPr>
          <p:nvPr/>
        </p:nvSpPr>
        <p:spPr bwMode="auto">
          <a:xfrm>
            <a:off x="395288" y="5562600"/>
            <a:ext cx="8064500" cy="641350"/>
          </a:xfrm>
          <a:prstGeom prst="rect">
            <a:avLst/>
          </a:prstGeom>
          <a:noFill/>
          <a:ln w="9525">
            <a:noFill/>
            <a:miter lim="800000"/>
            <a:headEnd/>
            <a:tailEnd/>
          </a:ln>
        </p:spPr>
        <p:txBody>
          <a:bodyPr>
            <a:spAutoFit/>
          </a:bodyPr>
          <a:lstStyle/>
          <a:p>
            <a:pPr>
              <a:spcBef>
                <a:spcPct val="50000"/>
              </a:spcBef>
            </a:pPr>
            <a:r>
              <a:rPr lang="en-GB" i="1">
                <a:solidFill>
                  <a:srgbClr val="000000"/>
                </a:solidFill>
                <a:latin typeface="Times New Roman" pitchFamily="18" charset="0"/>
                <a:cs typeface="Times New Roman" pitchFamily="18" charset="0"/>
              </a:rPr>
              <a:t>Source node</a:t>
            </a:r>
            <a:r>
              <a:rPr lang="en-GB">
                <a:solidFill>
                  <a:srgbClr val="000000"/>
                </a:solidFill>
                <a:latin typeface="Times New Roman" pitchFamily="18" charset="0"/>
                <a:cs typeface="Times New Roman" pitchFamily="18" charset="0"/>
              </a:rPr>
              <a:t>	</a:t>
            </a:r>
            <a:r>
              <a:rPr lang="en-GB" b="1">
                <a:solidFill>
                  <a:srgbClr val="000000"/>
                </a:solidFill>
                <a:latin typeface="Times New Roman" pitchFamily="18" charset="0"/>
                <a:cs typeface="Times New Roman" pitchFamily="18" charset="0"/>
              </a:rPr>
              <a:t>		</a:t>
            </a:r>
            <a:r>
              <a:rPr lang="en-GB" i="1">
                <a:solidFill>
                  <a:srgbClr val="000000"/>
                </a:solidFill>
                <a:latin typeface="Times New Roman" pitchFamily="18" charset="0"/>
                <a:cs typeface="Times New Roman" pitchFamily="18" charset="0"/>
              </a:rPr>
              <a:t>Intermediate </a:t>
            </a:r>
            <a:r>
              <a:rPr lang="en-GB">
                <a:solidFill>
                  <a:srgbClr val="000000"/>
                </a:solidFill>
                <a:latin typeface="Times New Roman" pitchFamily="18" charset="0"/>
                <a:cs typeface="Times New Roman" pitchFamily="18" charset="0"/>
              </a:rPr>
              <a:t>		</a:t>
            </a:r>
            <a:r>
              <a:rPr lang="en-GB" i="1">
                <a:solidFill>
                  <a:srgbClr val="000000"/>
                </a:solidFill>
                <a:latin typeface="Times New Roman" pitchFamily="18" charset="0"/>
                <a:cs typeface="Times New Roman" pitchFamily="18" charset="0"/>
              </a:rPr>
              <a:t>Destination 				 node 			node</a:t>
            </a:r>
          </a:p>
        </p:txBody>
      </p:sp>
      <p:pic>
        <p:nvPicPr>
          <p:cNvPr id="80" name="Picture 29" descr="C:\Documents and Settings\George\Local Settings\Temporary Internet Files\Content.IE5\D7PM48JM\MP900422412[1].jpg"/>
          <p:cNvPicPr>
            <a:picLocks noChangeAspect="1" noChangeArrowheads="1"/>
          </p:cNvPicPr>
          <p:nvPr/>
        </p:nvPicPr>
        <p:blipFill>
          <a:blip r:embed="rId3" cstate="print"/>
          <a:srcRect/>
          <a:stretch>
            <a:fillRect/>
          </a:stretch>
        </p:blipFill>
        <p:spPr bwMode="auto">
          <a:xfrm flipH="1">
            <a:off x="274606" y="228600"/>
            <a:ext cx="1687286" cy="1073727"/>
          </a:xfrm>
          <a:prstGeom prst="rect">
            <a:avLst/>
          </a:prstGeom>
          <a:ln>
            <a:noFill/>
          </a:ln>
          <a:effectLst>
            <a:softEdge rad="112500"/>
          </a:effectLst>
        </p:spPr>
      </p:pic>
      <p:pic>
        <p:nvPicPr>
          <p:cNvPr id="81" name="Picture 31" descr="C:\Documents and Settings\George\Local Settings\Temporary Internet Files\Content.IE5\V1Z0O7ZY\MP900442327[1].jpg"/>
          <p:cNvPicPr>
            <a:picLocks noChangeAspect="1" noChangeArrowheads="1"/>
          </p:cNvPicPr>
          <p:nvPr/>
        </p:nvPicPr>
        <p:blipFill>
          <a:blip r:embed="rId4" cstate="print"/>
          <a:srcRect/>
          <a:stretch>
            <a:fillRect/>
          </a:stretch>
        </p:blipFill>
        <p:spPr bwMode="auto">
          <a:xfrm flipH="1">
            <a:off x="6830786" y="219740"/>
            <a:ext cx="1530804" cy="1143000"/>
          </a:xfrm>
          <a:prstGeom prst="rect">
            <a:avLst/>
          </a:prstGeom>
          <a:ln>
            <a:noFill/>
          </a:ln>
          <a:effectLst>
            <a:softEdge rad="112500"/>
          </a:effectLst>
        </p:spPr>
      </p:pic>
      <p:sp>
        <p:nvSpPr>
          <p:cNvPr id="84" name="Rectangle 83"/>
          <p:cNvSpPr/>
          <p:nvPr/>
        </p:nvSpPr>
        <p:spPr>
          <a:xfrm rot="551645">
            <a:off x="987696" y="396376"/>
            <a:ext cx="2286000" cy="381000"/>
          </a:xfrm>
          <a:prstGeom prst="rect">
            <a:avLst/>
          </a:prstGeom>
          <a:noFill/>
        </p:spPr>
        <p:txBody>
          <a:bodyPr wrap="none">
            <a:prstTxWarp prst="textCurveDown">
              <a:avLst/>
            </a:prstTxWarp>
            <a:spAutoFit/>
          </a:bodyPr>
          <a:lstStyle/>
          <a:p>
            <a:pPr algn="ctr">
              <a:defRPr/>
            </a:pP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Blah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blah</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blah</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p>
        </p:txBody>
      </p:sp>
      <p:sp>
        <p:nvSpPr>
          <p:cNvPr id="85" name="Rectangle 84"/>
          <p:cNvSpPr/>
          <p:nvPr/>
        </p:nvSpPr>
        <p:spPr>
          <a:xfrm>
            <a:off x="4990326" y="762000"/>
            <a:ext cx="2172474" cy="362079"/>
          </a:xfrm>
          <a:prstGeom prst="rect">
            <a:avLst/>
          </a:prstGeom>
          <a:noFill/>
        </p:spPr>
        <p:txBody>
          <a:bodyPr wrap="none">
            <a:prstTxWarp prst="textCurveDown">
              <a:avLst>
                <a:gd name="adj" fmla="val 37167"/>
              </a:avLst>
            </a:prstTxWarp>
            <a:spAutoFit/>
          </a:bodyPr>
          <a:lstStyle/>
          <a:p>
            <a:pPr algn="ctr">
              <a:defRPr/>
            </a:pP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Blah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blah</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sz="54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blah</a:t>
            </a: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p>
        </p:txBody>
      </p:sp>
      <p:sp>
        <p:nvSpPr>
          <p:cNvPr id="12" name="Freeform 11"/>
          <p:cNvSpPr/>
          <p:nvPr/>
        </p:nvSpPr>
        <p:spPr>
          <a:xfrm rot="211750">
            <a:off x="1844675" y="1017588"/>
            <a:ext cx="5543550" cy="271462"/>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pic>
        <p:nvPicPr>
          <p:cNvPr id="40983" name="Picture 2" descr="C:\Users\lg47\Desktop\ethernet_router_png.png"/>
          <p:cNvPicPr>
            <a:picLocks noChangeAspect="1" noChangeArrowheads="1"/>
          </p:cNvPicPr>
          <p:nvPr/>
        </p:nvPicPr>
        <p:blipFill>
          <a:blip r:embed="rId5" cstate="print"/>
          <a:srcRect/>
          <a:stretch>
            <a:fillRect/>
          </a:stretch>
        </p:blipFill>
        <p:spPr bwMode="auto">
          <a:xfrm>
            <a:off x="3814763" y="949325"/>
            <a:ext cx="876300" cy="62230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0.00348 0.00694 L -0.00799 0.11551 " pathEditMode="relative" rAng="0" ptsTypes="AA">
                                      <p:cBhvr>
                                        <p:cTn id="6" dur="2000" fill="hold"/>
                                        <p:tgtEl>
                                          <p:spTgt spid="32851"/>
                                        </p:tgtEl>
                                        <p:attrNameLst>
                                          <p:attrName>ppt_x</p:attrName>
                                          <p:attrName>ppt_y</p:attrName>
                                        </p:attrNameLst>
                                      </p:cBhvr>
                                      <p:rCtr x="-2" y="54"/>
                                    </p:animMotion>
                                  </p:childTnLst>
                                </p:cTn>
                              </p:par>
                            </p:childTnLst>
                          </p:cTn>
                        </p:par>
                        <p:par>
                          <p:cTn id="7" fill="hold" nodeType="afterGroup">
                            <p:stCondLst>
                              <p:cond delay="2000"/>
                            </p:stCondLst>
                            <p:childTnLst>
                              <p:par>
                                <p:cTn id="8" presetID="1" presetClass="exit" presetSubtype="0" fill="hold" grpId="1" nodeType="afterEffect">
                                  <p:stCondLst>
                                    <p:cond delay="0"/>
                                  </p:stCondLst>
                                  <p:childTnLst>
                                    <p:set>
                                      <p:cBhvr>
                                        <p:cTn id="9" dur="1" fill="hold">
                                          <p:stCondLst>
                                            <p:cond delay="0"/>
                                          </p:stCondLst>
                                        </p:cTn>
                                        <p:tgtEl>
                                          <p:spTgt spid="32851"/>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nodeType="afterGroup">
                            <p:stCondLst>
                              <p:cond delay="2000"/>
                            </p:stCondLst>
                            <p:childTnLst>
                              <p:par>
                                <p:cTn id="13" presetID="42" presetClass="path" presetSubtype="0" accel="50000" decel="50000" fill="hold" nodeType="afterEffect">
                                  <p:stCondLst>
                                    <p:cond delay="0"/>
                                  </p:stCondLst>
                                  <p:childTnLst>
                                    <p:animMotion origin="layout" path="M -3.33333E-6 3.23774E-6 L -0.00382 0.12604 " pathEditMode="relative" rAng="0" ptsTypes="AA">
                                      <p:cBhvr>
                                        <p:cTn id="14" dur="1000" fill="hold"/>
                                        <p:tgtEl>
                                          <p:spTgt spid="2"/>
                                        </p:tgtEl>
                                        <p:attrNameLst>
                                          <p:attrName>ppt_x</p:attrName>
                                          <p:attrName>ppt_y</p:attrName>
                                        </p:attrNameLst>
                                      </p:cBhvr>
                                      <p:rCtr x="-2" y="63"/>
                                    </p:animMotion>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childTnLst>
                          </p:cTn>
                        </p:par>
                        <p:par>
                          <p:cTn id="20" fill="hold" nodeType="afterGroup">
                            <p:stCondLst>
                              <p:cond delay="3000"/>
                            </p:stCondLst>
                            <p:childTnLst>
                              <p:par>
                                <p:cTn id="21" presetID="42" presetClass="path" presetSubtype="0" accel="50000" decel="50000" fill="hold" nodeType="afterEffect">
                                  <p:stCondLst>
                                    <p:cond delay="0"/>
                                  </p:stCondLst>
                                  <p:childTnLst>
                                    <p:animMotion origin="layout" path="M -3.88889E-6 2.53469E-6 L -0.00781 0.13645 " pathEditMode="relative" rAng="0" ptsTypes="AA">
                                      <p:cBhvr>
                                        <p:cTn id="22" dur="1000" fill="hold"/>
                                        <p:tgtEl>
                                          <p:spTgt spid="3"/>
                                        </p:tgtEl>
                                        <p:attrNameLst>
                                          <p:attrName>ppt_x</p:attrName>
                                          <p:attrName>ppt_y</p:attrName>
                                        </p:attrNameLst>
                                      </p:cBhvr>
                                      <p:rCtr x="-4" y="68"/>
                                    </p:animMotion>
                                  </p:childTnLst>
                                </p:cTn>
                              </p:par>
                            </p:childTnLst>
                          </p:cTn>
                        </p:par>
                        <p:par>
                          <p:cTn id="23" fill="hold" nodeType="afterGroup">
                            <p:stCondLst>
                              <p:cond delay="4000"/>
                            </p:stCondLst>
                            <p:childTnLst>
                              <p:par>
                                <p:cTn id="24" presetID="1" presetClass="exit" presetSubtype="0" fill="hold" nodeType="afterEffect">
                                  <p:stCondLst>
                                    <p:cond delay="0"/>
                                  </p:stCondLst>
                                  <p:childTnLst>
                                    <p:set>
                                      <p:cBhvr>
                                        <p:cTn id="25" dur="1" fill="hold">
                                          <p:stCondLst>
                                            <p:cond delay="0"/>
                                          </p:stCondLst>
                                        </p:cTn>
                                        <p:tgtEl>
                                          <p:spTgt spid="3"/>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par>
                          <p:cTn id="28" fill="hold" nodeType="afterGroup">
                            <p:stCondLst>
                              <p:cond delay="4000"/>
                            </p:stCondLst>
                            <p:childTnLst>
                              <p:par>
                                <p:cTn id="29" presetID="42" presetClass="path" presetSubtype="0" accel="50000" decel="50000" fill="hold" nodeType="afterEffect">
                                  <p:stCondLst>
                                    <p:cond delay="0"/>
                                  </p:stCondLst>
                                  <p:childTnLst>
                                    <p:animMotion origin="layout" path="M -4.72222E-6 0.00024 L -0.00381 0.11564 " pathEditMode="relative" rAng="0" ptsTypes="AA">
                                      <p:cBhvr>
                                        <p:cTn id="30" dur="1000" fill="hold"/>
                                        <p:tgtEl>
                                          <p:spTgt spid="5"/>
                                        </p:tgtEl>
                                        <p:attrNameLst>
                                          <p:attrName>ppt_x</p:attrName>
                                          <p:attrName>ppt_y</p:attrName>
                                        </p:attrNameLst>
                                      </p:cBhvr>
                                      <p:rCtr x="-2" y="58"/>
                                    </p:animMotion>
                                  </p:childTnLst>
                                </p:cTn>
                              </p:par>
                            </p:childTnLst>
                          </p:cTn>
                        </p:par>
                        <p:par>
                          <p:cTn id="31" fill="hold" nodeType="afterGroup">
                            <p:stCondLst>
                              <p:cond delay="5000"/>
                            </p:stCondLst>
                            <p:childTnLst>
                              <p:par>
                                <p:cTn id="32" presetID="1" presetClass="exit" presetSubtype="0" fill="hold" nodeType="afterEffect">
                                  <p:stCondLst>
                                    <p:cond delay="0"/>
                                  </p:stCondLst>
                                  <p:childTnLst>
                                    <p:set>
                                      <p:cBhvr>
                                        <p:cTn id="33" dur="1" fill="hold">
                                          <p:stCondLst>
                                            <p:cond delay="0"/>
                                          </p:stCondLst>
                                        </p:cTn>
                                        <p:tgtEl>
                                          <p:spTgt spid="5"/>
                                        </p:tgtEl>
                                        <p:attrNameLst>
                                          <p:attrName>style.visibility</p:attrName>
                                        </p:attrNameLst>
                                      </p:cBhvr>
                                      <p:to>
                                        <p:strVal val="hidden"/>
                                      </p:to>
                                    </p:set>
                                  </p:childTnLst>
                                </p:cTn>
                              </p:par>
                            </p:childTnLst>
                          </p:cTn>
                        </p:par>
                        <p:par>
                          <p:cTn id="34" fill="hold" nodeType="afterGroup">
                            <p:stCondLst>
                              <p:cond delay="50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15413"/>
                                        </p:tgtEl>
                                        <p:attrNameLst>
                                          <p:attrName>style.visibility</p:attrName>
                                        </p:attrNameLst>
                                      </p:cBhvr>
                                      <p:to>
                                        <p:strVal val="visible"/>
                                      </p:to>
                                    </p:set>
                                    <p:anim calcmode="lin" valueType="num">
                                      <p:cBhvr>
                                        <p:cTn id="37" dur="2000" fill="hold"/>
                                        <p:tgtEl>
                                          <p:spTgt spid="15413"/>
                                        </p:tgtEl>
                                        <p:attrNameLst>
                                          <p:attrName>ppt_x</p:attrName>
                                        </p:attrNameLst>
                                      </p:cBhvr>
                                      <p:tavLst>
                                        <p:tav tm="0">
                                          <p:val>
                                            <p:strVal val="#ppt_x"/>
                                          </p:val>
                                        </p:tav>
                                        <p:tav tm="50000">
                                          <p:val>
                                            <p:strVal val="#ppt_x+.1"/>
                                          </p:val>
                                        </p:tav>
                                        <p:tav tm="100000">
                                          <p:val>
                                            <p:strVal val="#ppt_x"/>
                                          </p:val>
                                        </p:tav>
                                      </p:tavLst>
                                    </p:anim>
                                    <p:anim calcmode="lin" valueType="num">
                                      <p:cBhvr>
                                        <p:cTn id="38" dur="2000" fill="hold"/>
                                        <p:tgtEl>
                                          <p:spTgt spid="15413"/>
                                        </p:tgtEl>
                                        <p:attrNameLst>
                                          <p:attrName>ppt_y</p:attrName>
                                        </p:attrNameLst>
                                      </p:cBhvr>
                                      <p:tavLst>
                                        <p:tav tm="0">
                                          <p:val>
                                            <p:strVal val="#ppt_y"/>
                                          </p:val>
                                        </p:tav>
                                        <p:tav tm="100000">
                                          <p:val>
                                            <p:strVal val="#ppt_y"/>
                                          </p:val>
                                        </p:tav>
                                      </p:tavLst>
                                    </p:anim>
                                    <p:anim calcmode="lin" valueType="num">
                                      <p:cBhvr>
                                        <p:cTn id="39" dur="2000" fill="hold"/>
                                        <p:tgtEl>
                                          <p:spTgt spid="15413"/>
                                        </p:tgtEl>
                                        <p:attrNameLst>
                                          <p:attrName>ppt_h</p:attrName>
                                        </p:attrNameLst>
                                      </p:cBhvr>
                                      <p:tavLst>
                                        <p:tav tm="0">
                                          <p:val>
                                            <p:strVal val="#ppt_h/10"/>
                                          </p:val>
                                        </p:tav>
                                        <p:tav tm="50000">
                                          <p:val>
                                            <p:strVal val="#ppt_h+.01"/>
                                          </p:val>
                                        </p:tav>
                                        <p:tav tm="100000">
                                          <p:val>
                                            <p:strVal val="#ppt_h"/>
                                          </p:val>
                                        </p:tav>
                                      </p:tavLst>
                                    </p:anim>
                                    <p:anim calcmode="lin" valueType="num">
                                      <p:cBhvr>
                                        <p:cTn id="40" dur="2000" fill="hold"/>
                                        <p:tgtEl>
                                          <p:spTgt spid="15413"/>
                                        </p:tgtEl>
                                        <p:attrNameLst>
                                          <p:attrName>ppt_w</p:attrName>
                                        </p:attrNameLst>
                                      </p:cBhvr>
                                      <p:tavLst>
                                        <p:tav tm="0">
                                          <p:val>
                                            <p:strVal val="#ppt_w/10"/>
                                          </p:val>
                                        </p:tav>
                                        <p:tav tm="50000">
                                          <p:val>
                                            <p:strVal val="#ppt_w+.01"/>
                                          </p:val>
                                        </p:tav>
                                        <p:tav tm="100000">
                                          <p:val>
                                            <p:strVal val="#ppt_w"/>
                                          </p:val>
                                        </p:tav>
                                      </p:tavLst>
                                    </p:anim>
                                    <p:animEffect transition="in" filter="fade">
                                      <p:cBhvr>
                                        <p:cTn id="41" dur="2000" tmFilter="0,0; .5, 1; 1, 1"/>
                                        <p:tgtEl>
                                          <p:spTgt spid="15413"/>
                                        </p:tgtEl>
                                      </p:cBhvr>
                                    </p:animEffect>
                                  </p:childTnLst>
                                </p:cTn>
                              </p:par>
                            </p:childTnLst>
                          </p:cTn>
                        </p:par>
                        <p:par>
                          <p:cTn id="42" fill="hold" nodeType="afterGroup">
                            <p:stCondLst>
                              <p:cond delay="10200"/>
                            </p:stCondLst>
                            <p:childTnLst>
                              <p:par>
                                <p:cTn id="43" presetID="1" presetClass="exit" presetSubtype="0" fill="hold" grpId="1" nodeType="afterEffect">
                                  <p:stCondLst>
                                    <p:cond delay="0"/>
                                  </p:stCondLst>
                                  <p:iterate type="lt">
                                    <p:tmAbs val="0"/>
                                  </p:iterate>
                                  <p:childTnLst>
                                    <p:set>
                                      <p:cBhvr>
                                        <p:cTn id="44" dur="1" fill="hold">
                                          <p:stCondLst>
                                            <p:cond delay="0"/>
                                          </p:stCondLst>
                                        </p:cTn>
                                        <p:tgtEl>
                                          <p:spTgt spid="15413"/>
                                        </p:tgtEl>
                                        <p:attrNameLst>
                                          <p:attrName>style.visibility</p:attrName>
                                        </p:attrNameLst>
                                      </p:cBhvr>
                                      <p:to>
                                        <p:strVal val="hidden"/>
                                      </p:to>
                                    </p:set>
                                  </p:childTnLst>
                                </p:cTn>
                              </p:par>
                            </p:childTnLst>
                          </p:cTn>
                        </p:par>
                        <p:par>
                          <p:cTn id="45" fill="hold" nodeType="afterGroup">
                            <p:stCondLst>
                              <p:cond delay="10200"/>
                            </p:stCondLst>
                            <p:childTnLst>
                              <p:par>
                                <p:cTn id="46" presetID="22" presetClass="entr" presetSubtype="4" fill="hold"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childTnLst>
                          </p:cTn>
                        </p:par>
                        <p:par>
                          <p:cTn id="49" fill="hold" nodeType="afterGroup">
                            <p:stCondLst>
                              <p:cond delay="10700"/>
                            </p:stCondLst>
                            <p:childTnLst>
                              <p:par>
                                <p:cTn id="50" presetID="49" presetClass="path" presetSubtype="0" accel="50000" decel="50000" fill="hold" nodeType="afterEffect">
                                  <p:stCondLst>
                                    <p:cond delay="0"/>
                                  </p:stCondLst>
                                  <p:childTnLst>
                                    <p:animMotion origin="layout" path="M -3.88889E-6 -4.58834E-6 L -0.00382 -0.1154 " pathEditMode="relative" rAng="0" ptsTypes="AA">
                                      <p:cBhvr>
                                        <p:cTn id="51" dur="1000" fill="hold"/>
                                        <p:tgtEl>
                                          <p:spTgt spid="9"/>
                                        </p:tgtEl>
                                        <p:attrNameLst>
                                          <p:attrName>ppt_x</p:attrName>
                                          <p:attrName>ppt_y</p:attrName>
                                        </p:attrNameLst>
                                      </p:cBhvr>
                                      <p:rCtr x="-2" y="-58"/>
                                    </p:animMotion>
                                  </p:childTnLst>
                                </p:cTn>
                              </p:par>
                            </p:childTnLst>
                          </p:cTn>
                        </p:par>
                        <p:par>
                          <p:cTn id="52" fill="hold" nodeType="afterGroup">
                            <p:stCondLst>
                              <p:cond delay="11700"/>
                            </p:stCondLst>
                            <p:childTnLst>
                              <p:par>
                                <p:cTn id="53" presetID="1" presetClass="exit" presetSubtype="0" fill="hold" nodeType="afterEffect">
                                  <p:stCondLst>
                                    <p:cond delay="0"/>
                                  </p:stCondLst>
                                  <p:childTnLst>
                                    <p:set>
                                      <p:cBhvr>
                                        <p:cTn id="54" dur="1" fill="hold">
                                          <p:stCondLst>
                                            <p:cond delay="0"/>
                                          </p:stCondLst>
                                        </p:cTn>
                                        <p:tgtEl>
                                          <p:spTgt spid="9"/>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par>
                          <p:cTn id="57" fill="hold" nodeType="afterGroup">
                            <p:stCondLst>
                              <p:cond delay="11700"/>
                            </p:stCondLst>
                            <p:childTnLst>
                              <p:par>
                                <p:cTn id="58" presetID="56" presetClass="path" presetSubtype="0" accel="50000" decel="50000" fill="hold" nodeType="afterEffect">
                                  <p:stCondLst>
                                    <p:cond delay="0"/>
                                  </p:stCondLst>
                                  <p:childTnLst>
                                    <p:animMotion origin="layout" path="M 0.00017 -2.18316E-6 L 0.00035 -0.10476 " pathEditMode="relative" rAng="0" ptsTypes="AA">
                                      <p:cBhvr>
                                        <p:cTn id="59" dur="1000" fill="hold"/>
                                        <p:tgtEl>
                                          <p:spTgt spid="15"/>
                                        </p:tgtEl>
                                        <p:attrNameLst>
                                          <p:attrName>ppt_x</p:attrName>
                                          <p:attrName>ppt_y</p:attrName>
                                        </p:attrNameLst>
                                      </p:cBhvr>
                                      <p:rCtr x="0" y="-52"/>
                                    </p:animMotion>
                                  </p:childTnLst>
                                </p:cTn>
                              </p:par>
                            </p:childTnLst>
                          </p:cTn>
                        </p:par>
                        <p:par>
                          <p:cTn id="60" fill="hold" nodeType="afterGroup">
                            <p:stCondLst>
                              <p:cond delay="12700"/>
                            </p:stCondLst>
                            <p:childTnLst>
                              <p:par>
                                <p:cTn id="61" presetID="63" presetClass="path" presetSubtype="0" accel="50000" decel="50000" fill="hold" nodeType="afterEffect">
                                  <p:stCondLst>
                                    <p:cond delay="0"/>
                                  </p:stCondLst>
                                  <p:childTnLst>
                                    <p:animMotion origin="layout" path="M 0.00017 -0.10476 L 0.25017 -0.10476 " pathEditMode="relative" rAng="0" ptsTypes="AA">
                                      <p:cBhvr>
                                        <p:cTn id="62" dur="1000" fill="hold"/>
                                        <p:tgtEl>
                                          <p:spTgt spid="15"/>
                                        </p:tgtEl>
                                        <p:attrNameLst>
                                          <p:attrName>ppt_x</p:attrName>
                                          <p:attrName>ppt_y</p:attrName>
                                        </p:attrNameLst>
                                      </p:cBhvr>
                                      <p:rCtr x="125" y="0"/>
                                    </p:animMotion>
                                  </p:childTnLst>
                                </p:cTn>
                              </p:par>
                            </p:childTnLst>
                          </p:cTn>
                        </p:par>
                        <p:par>
                          <p:cTn id="63" fill="hold" nodeType="afterGroup">
                            <p:stCondLst>
                              <p:cond delay="13700"/>
                            </p:stCondLst>
                            <p:childTnLst>
                              <p:par>
                                <p:cTn id="64" presetID="42" presetClass="path" presetSubtype="0" accel="50000" decel="50000" fill="hold" nodeType="afterEffect">
                                  <p:stCondLst>
                                    <p:cond delay="0"/>
                                  </p:stCondLst>
                                  <p:childTnLst>
                                    <p:animMotion origin="layout" path="M 0.25017 -0.10476 L 0.24427 0.02105 " pathEditMode="relative" rAng="0" ptsTypes="AA">
                                      <p:cBhvr>
                                        <p:cTn id="65" dur="1000" fill="hold"/>
                                        <p:tgtEl>
                                          <p:spTgt spid="15"/>
                                        </p:tgtEl>
                                        <p:attrNameLst>
                                          <p:attrName>ppt_x</p:attrName>
                                          <p:attrName>ppt_y</p:attrName>
                                        </p:attrNameLst>
                                      </p:cBhvr>
                                      <p:rCtr x="-3" y="63"/>
                                    </p:animMotion>
                                  </p:childTnLst>
                                </p:cTn>
                              </p:par>
                            </p:childTnLst>
                          </p:cTn>
                        </p:par>
                        <p:par>
                          <p:cTn id="66" fill="hold" nodeType="afterGroup">
                            <p:stCondLst>
                              <p:cond delay="14700"/>
                            </p:stCondLst>
                            <p:childTnLst>
                              <p:par>
                                <p:cTn id="67" presetID="1" presetClass="exit" presetSubtype="0" fill="hold" nodeType="after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par>
                          <p:cTn id="71" fill="hold" nodeType="afterGroup">
                            <p:stCondLst>
                              <p:cond delay="14700"/>
                            </p:stCondLst>
                            <p:childTnLst>
                              <p:par>
                                <p:cTn id="72" presetID="42" presetClass="path" presetSubtype="0" accel="50000" decel="50000" fill="hold" nodeType="afterEffect">
                                  <p:stCondLst>
                                    <p:cond delay="0"/>
                                  </p:stCondLst>
                                  <p:childTnLst>
                                    <p:animMotion origin="layout" path="M -0.01164 -0.01041 L -0.01546 0.105 " pathEditMode="relative" rAng="0" ptsTypes="AA">
                                      <p:cBhvr>
                                        <p:cTn id="73" dur="1000" fill="hold"/>
                                        <p:tgtEl>
                                          <p:spTgt spid="16"/>
                                        </p:tgtEl>
                                        <p:attrNameLst>
                                          <p:attrName>ppt_x</p:attrName>
                                          <p:attrName>ppt_y</p:attrName>
                                        </p:attrNameLst>
                                      </p:cBhvr>
                                      <p:rCtr x="-2" y="58"/>
                                    </p:animMotion>
                                  </p:childTnLst>
                                </p:cTn>
                              </p:par>
                            </p:childTnLst>
                          </p:cTn>
                        </p:par>
                        <p:par>
                          <p:cTn id="74" fill="hold" nodeType="afterGroup">
                            <p:stCondLst>
                              <p:cond delay="15700"/>
                            </p:stCondLst>
                            <p:childTnLst>
                              <p:par>
                                <p:cTn id="75" presetID="1" presetClass="exit" presetSubtype="0" fill="hold" nodeType="afterEffect">
                                  <p:stCondLst>
                                    <p:cond delay="0"/>
                                  </p:stCondLst>
                                  <p:childTnLst>
                                    <p:set>
                                      <p:cBhvr>
                                        <p:cTn id="76" dur="1" fill="hold">
                                          <p:stCondLst>
                                            <p:cond delay="0"/>
                                          </p:stCondLst>
                                        </p:cTn>
                                        <p:tgtEl>
                                          <p:spTgt spid="16"/>
                                        </p:tgtEl>
                                        <p:attrNameLst>
                                          <p:attrName>style.visibility</p:attrName>
                                        </p:attrNameLst>
                                      </p:cBhvr>
                                      <p:to>
                                        <p:strVal val="hidden"/>
                                      </p:to>
                                    </p:set>
                                  </p:childTnLst>
                                </p:cTn>
                              </p:par>
                            </p:childTnLst>
                          </p:cTn>
                        </p:par>
                        <p:par>
                          <p:cTn id="77" fill="hold" nodeType="afterGroup">
                            <p:stCondLst>
                              <p:cond delay="15700"/>
                            </p:stCondLst>
                            <p:childTnLst>
                              <p:par>
                                <p:cTn id="78" presetID="41" presetClass="entr" presetSubtype="0" fill="hold" grpId="0" nodeType="afterEffect">
                                  <p:stCondLst>
                                    <p:cond delay="0"/>
                                  </p:stCondLst>
                                  <p:iterate type="lt">
                                    <p:tmPct val="10000"/>
                                  </p:iterate>
                                  <p:childTnLst>
                                    <p:set>
                                      <p:cBhvr>
                                        <p:cTn id="79" dur="1" fill="hold">
                                          <p:stCondLst>
                                            <p:cond delay="0"/>
                                          </p:stCondLst>
                                        </p:cTn>
                                        <p:tgtEl>
                                          <p:spTgt spid="15435"/>
                                        </p:tgtEl>
                                        <p:attrNameLst>
                                          <p:attrName>style.visibility</p:attrName>
                                        </p:attrNameLst>
                                      </p:cBhvr>
                                      <p:to>
                                        <p:strVal val="visible"/>
                                      </p:to>
                                    </p:set>
                                    <p:anim calcmode="lin" valueType="num">
                                      <p:cBhvr>
                                        <p:cTn id="80" dur="2000" fill="hold"/>
                                        <p:tgtEl>
                                          <p:spTgt spid="15435"/>
                                        </p:tgtEl>
                                        <p:attrNameLst>
                                          <p:attrName>ppt_x</p:attrName>
                                        </p:attrNameLst>
                                      </p:cBhvr>
                                      <p:tavLst>
                                        <p:tav tm="0">
                                          <p:val>
                                            <p:strVal val="#ppt_x"/>
                                          </p:val>
                                        </p:tav>
                                        <p:tav tm="50000">
                                          <p:val>
                                            <p:strVal val="#ppt_x+.1"/>
                                          </p:val>
                                        </p:tav>
                                        <p:tav tm="100000">
                                          <p:val>
                                            <p:strVal val="#ppt_x"/>
                                          </p:val>
                                        </p:tav>
                                      </p:tavLst>
                                    </p:anim>
                                    <p:anim calcmode="lin" valueType="num">
                                      <p:cBhvr>
                                        <p:cTn id="81" dur="2000" fill="hold"/>
                                        <p:tgtEl>
                                          <p:spTgt spid="15435"/>
                                        </p:tgtEl>
                                        <p:attrNameLst>
                                          <p:attrName>ppt_y</p:attrName>
                                        </p:attrNameLst>
                                      </p:cBhvr>
                                      <p:tavLst>
                                        <p:tav tm="0">
                                          <p:val>
                                            <p:strVal val="#ppt_y"/>
                                          </p:val>
                                        </p:tav>
                                        <p:tav tm="100000">
                                          <p:val>
                                            <p:strVal val="#ppt_y"/>
                                          </p:val>
                                        </p:tav>
                                      </p:tavLst>
                                    </p:anim>
                                    <p:anim calcmode="lin" valueType="num">
                                      <p:cBhvr>
                                        <p:cTn id="82" dur="2000" fill="hold"/>
                                        <p:tgtEl>
                                          <p:spTgt spid="15435"/>
                                        </p:tgtEl>
                                        <p:attrNameLst>
                                          <p:attrName>ppt_h</p:attrName>
                                        </p:attrNameLst>
                                      </p:cBhvr>
                                      <p:tavLst>
                                        <p:tav tm="0">
                                          <p:val>
                                            <p:strVal val="#ppt_h/10"/>
                                          </p:val>
                                        </p:tav>
                                        <p:tav tm="50000">
                                          <p:val>
                                            <p:strVal val="#ppt_h+.01"/>
                                          </p:val>
                                        </p:tav>
                                        <p:tav tm="100000">
                                          <p:val>
                                            <p:strVal val="#ppt_h"/>
                                          </p:val>
                                        </p:tav>
                                      </p:tavLst>
                                    </p:anim>
                                    <p:anim calcmode="lin" valueType="num">
                                      <p:cBhvr>
                                        <p:cTn id="83" dur="2000" fill="hold"/>
                                        <p:tgtEl>
                                          <p:spTgt spid="15435"/>
                                        </p:tgtEl>
                                        <p:attrNameLst>
                                          <p:attrName>ppt_w</p:attrName>
                                        </p:attrNameLst>
                                      </p:cBhvr>
                                      <p:tavLst>
                                        <p:tav tm="0">
                                          <p:val>
                                            <p:strVal val="#ppt_w/10"/>
                                          </p:val>
                                        </p:tav>
                                        <p:tav tm="50000">
                                          <p:val>
                                            <p:strVal val="#ppt_w+.01"/>
                                          </p:val>
                                        </p:tav>
                                        <p:tav tm="100000">
                                          <p:val>
                                            <p:strVal val="#ppt_w"/>
                                          </p:val>
                                        </p:tav>
                                      </p:tavLst>
                                    </p:anim>
                                    <p:animEffect transition="in" filter="fade">
                                      <p:cBhvr>
                                        <p:cTn id="84" dur="2000" tmFilter="0,0; .5, 1; 1, 1"/>
                                        <p:tgtEl>
                                          <p:spTgt spid="15435"/>
                                        </p:tgtEl>
                                      </p:cBhvr>
                                    </p:animEffect>
                                  </p:childTnLst>
                                </p:cTn>
                              </p:par>
                            </p:childTnLst>
                          </p:cTn>
                        </p:par>
                        <p:par>
                          <p:cTn id="85" fill="hold" nodeType="afterGroup">
                            <p:stCondLst>
                              <p:cond delay="20900"/>
                            </p:stCondLst>
                            <p:childTnLst>
                              <p:par>
                                <p:cTn id="86" presetID="1" presetClass="exit" presetSubtype="0" fill="hold" grpId="1" nodeType="afterEffect">
                                  <p:stCondLst>
                                    <p:cond delay="0"/>
                                  </p:stCondLst>
                                  <p:iterate type="lt">
                                    <p:tmAbs val="0"/>
                                  </p:iterate>
                                  <p:childTnLst>
                                    <p:set>
                                      <p:cBhvr>
                                        <p:cTn id="87" dur="1" fill="hold">
                                          <p:stCondLst>
                                            <p:cond delay="0"/>
                                          </p:stCondLst>
                                        </p:cTn>
                                        <p:tgtEl>
                                          <p:spTgt spid="15435"/>
                                        </p:tgtEl>
                                        <p:attrNameLst>
                                          <p:attrName>style.visibility</p:attrName>
                                        </p:attrNameLst>
                                      </p:cBhvr>
                                      <p:to>
                                        <p:strVal val="hidden"/>
                                      </p:to>
                                    </p:set>
                                  </p:childTnLst>
                                </p:cTn>
                              </p:par>
                            </p:childTnLst>
                          </p:cTn>
                        </p:par>
                        <p:par>
                          <p:cTn id="88" fill="hold" nodeType="afterGroup">
                            <p:stCondLst>
                              <p:cond delay="20900"/>
                            </p:stCondLst>
                            <p:childTnLst>
                              <p:par>
                                <p:cTn id="89" presetID="22" presetClass="entr" presetSubtype="4" fill="hold"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down)">
                                      <p:cBhvr>
                                        <p:cTn id="91" dur="500"/>
                                        <p:tgtEl>
                                          <p:spTgt spid="19"/>
                                        </p:tgtEl>
                                      </p:cBhvr>
                                    </p:animEffect>
                                  </p:childTnLst>
                                </p:cTn>
                              </p:par>
                            </p:childTnLst>
                          </p:cTn>
                        </p:par>
                        <p:par>
                          <p:cTn id="92" fill="hold" nodeType="afterGroup">
                            <p:stCondLst>
                              <p:cond delay="21400"/>
                            </p:stCondLst>
                            <p:childTnLst>
                              <p:par>
                                <p:cTn id="93" presetID="49" presetClass="path" presetSubtype="0" accel="50000" decel="50000" fill="hold" nodeType="afterEffect">
                                  <p:stCondLst>
                                    <p:cond delay="0"/>
                                  </p:stCondLst>
                                  <p:childTnLst>
                                    <p:animMotion origin="layout" path="M -3.88889E-6 -4.58834E-6 L -0.00382 -0.1154 " pathEditMode="relative" rAng="0" ptsTypes="AA">
                                      <p:cBhvr>
                                        <p:cTn id="94" dur="1000" fill="hold"/>
                                        <p:tgtEl>
                                          <p:spTgt spid="19"/>
                                        </p:tgtEl>
                                        <p:attrNameLst>
                                          <p:attrName>ppt_x</p:attrName>
                                          <p:attrName>ppt_y</p:attrName>
                                        </p:attrNameLst>
                                      </p:cBhvr>
                                      <p:rCtr x="-2" y="-58"/>
                                    </p:animMotion>
                                  </p:childTnLst>
                                </p:cTn>
                              </p:par>
                            </p:childTnLst>
                          </p:cTn>
                        </p:par>
                        <p:par>
                          <p:cTn id="95" fill="hold" nodeType="afterGroup">
                            <p:stCondLst>
                              <p:cond delay="22400"/>
                            </p:stCondLst>
                            <p:childTnLst>
                              <p:par>
                                <p:cTn id="96" presetID="1" presetClass="exit" presetSubtype="0" fill="hold" nodeType="afterEffect">
                                  <p:stCondLst>
                                    <p:cond delay="0"/>
                                  </p:stCondLst>
                                  <p:childTnLst>
                                    <p:set>
                                      <p:cBhvr>
                                        <p:cTn id="97" dur="1" fill="hold">
                                          <p:stCondLst>
                                            <p:cond delay="0"/>
                                          </p:stCondLst>
                                        </p:cTn>
                                        <p:tgtEl>
                                          <p:spTgt spid="19"/>
                                        </p:tgtEl>
                                        <p:attrNameLst>
                                          <p:attrName>style.visibility</p:attrName>
                                        </p:attrNameLst>
                                      </p:cBhvr>
                                      <p:to>
                                        <p:strVal val="hidden"/>
                                      </p:to>
                                    </p:set>
                                  </p:childTnLst>
                                </p:cTn>
                              </p:par>
                              <p:par>
                                <p:cTn id="98" presetID="1" presetClass="entr" presetSubtype="0" fill="hold" nodeType="withEffect">
                                  <p:stCondLst>
                                    <p:cond delay="0"/>
                                  </p:stCondLst>
                                  <p:childTnLst>
                                    <p:set>
                                      <p:cBhvr>
                                        <p:cTn id="99" dur="1" fill="hold">
                                          <p:stCondLst>
                                            <p:cond delay="0"/>
                                          </p:stCondLst>
                                        </p:cTn>
                                        <p:tgtEl>
                                          <p:spTgt spid="22"/>
                                        </p:tgtEl>
                                        <p:attrNameLst>
                                          <p:attrName>style.visibility</p:attrName>
                                        </p:attrNameLst>
                                      </p:cBhvr>
                                      <p:to>
                                        <p:strVal val="visible"/>
                                      </p:to>
                                    </p:set>
                                  </p:childTnLst>
                                </p:cTn>
                              </p:par>
                            </p:childTnLst>
                          </p:cTn>
                        </p:par>
                        <p:par>
                          <p:cTn id="100" fill="hold" nodeType="afterGroup">
                            <p:stCondLst>
                              <p:cond delay="22400"/>
                            </p:stCondLst>
                            <p:childTnLst>
                              <p:par>
                                <p:cTn id="101" presetID="56" presetClass="path" presetSubtype="0" accel="50000" decel="50000" fill="hold" nodeType="afterEffect">
                                  <p:stCondLst>
                                    <p:cond delay="0"/>
                                  </p:stCondLst>
                                  <p:childTnLst>
                                    <p:animMotion origin="layout" path="M 0.00018 7.86309E-7 L 0.00018 -0.13622 " pathEditMode="relative" rAng="0" ptsTypes="AA">
                                      <p:cBhvr>
                                        <p:cTn id="102" dur="1000" fill="hold"/>
                                        <p:tgtEl>
                                          <p:spTgt spid="22"/>
                                        </p:tgtEl>
                                        <p:attrNameLst>
                                          <p:attrName>ppt_x</p:attrName>
                                          <p:attrName>ppt_y</p:attrName>
                                        </p:attrNameLst>
                                      </p:cBhvr>
                                      <p:rCtr x="0" y="-68"/>
                                    </p:animMotion>
                                  </p:childTnLst>
                                </p:cTn>
                              </p:par>
                            </p:childTnLst>
                          </p:cTn>
                        </p:par>
                        <p:par>
                          <p:cTn id="103" fill="hold" nodeType="afterGroup">
                            <p:stCondLst>
                              <p:cond delay="23400"/>
                            </p:stCondLst>
                            <p:childTnLst>
                              <p:par>
                                <p:cTn id="104" presetID="1" presetClass="exit" presetSubtype="0" fill="hold" nodeType="afterEffect">
                                  <p:stCondLst>
                                    <p:cond delay="0"/>
                                  </p:stCondLst>
                                  <p:childTnLst>
                                    <p:set>
                                      <p:cBhvr>
                                        <p:cTn id="105" dur="1" fill="hold">
                                          <p:stCondLst>
                                            <p:cond delay="0"/>
                                          </p:stCondLst>
                                        </p:cTn>
                                        <p:tgtEl>
                                          <p:spTgt spid="22"/>
                                        </p:tgtEl>
                                        <p:attrNameLst>
                                          <p:attrName>style.visibility</p:attrName>
                                        </p:attrNameLst>
                                      </p:cBhvr>
                                      <p:to>
                                        <p:strVal val="hidden"/>
                                      </p:to>
                                    </p:set>
                                  </p:childTnLst>
                                </p:cTn>
                              </p:par>
                              <p:par>
                                <p:cTn id="106" presetID="1" presetClass="entr" presetSubtype="0" fill="hold" nodeType="withEffect">
                                  <p:stCondLst>
                                    <p:cond delay="0"/>
                                  </p:stCondLst>
                                  <p:childTnLst>
                                    <p:set>
                                      <p:cBhvr>
                                        <p:cTn id="107" dur="1" fill="hold">
                                          <p:stCondLst>
                                            <p:cond delay="0"/>
                                          </p:stCondLst>
                                        </p:cTn>
                                        <p:tgtEl>
                                          <p:spTgt spid="8"/>
                                        </p:tgtEl>
                                        <p:attrNameLst>
                                          <p:attrName>style.visibility</p:attrName>
                                        </p:attrNameLst>
                                      </p:cBhvr>
                                      <p:to>
                                        <p:strVal val="visible"/>
                                      </p:to>
                                    </p:set>
                                  </p:childTnLst>
                                </p:cTn>
                              </p:par>
                            </p:childTnLst>
                          </p:cTn>
                        </p:par>
                        <p:par>
                          <p:cTn id="108" fill="hold" nodeType="afterGroup">
                            <p:stCondLst>
                              <p:cond delay="23400"/>
                            </p:stCondLst>
                            <p:childTnLst>
                              <p:par>
                                <p:cTn id="109" presetID="56" presetClass="path" presetSubtype="0" accel="50000" decel="50000" fill="hold" nodeType="afterEffect">
                                  <p:stCondLst>
                                    <p:cond delay="0"/>
                                  </p:stCondLst>
                                  <p:childTnLst>
                                    <p:animMotion origin="layout" path="M 5.E-6 -2.74746E-6 L -0.00781 -0.13644 " pathEditMode="relative" rAng="0" ptsTypes="AA">
                                      <p:cBhvr>
                                        <p:cTn id="110" dur="1000" fill="hold"/>
                                        <p:tgtEl>
                                          <p:spTgt spid="8"/>
                                        </p:tgtEl>
                                        <p:attrNameLst>
                                          <p:attrName>ppt_x</p:attrName>
                                          <p:attrName>ppt_y</p:attrName>
                                        </p:attrNameLst>
                                      </p:cBhvr>
                                      <p:rCtr x="-4" y="-68"/>
                                    </p:animMotion>
                                  </p:childTnLst>
                                </p:cTn>
                              </p:par>
                            </p:childTnLst>
                          </p:cTn>
                        </p:par>
                        <p:par>
                          <p:cTn id="111" fill="hold" nodeType="afterGroup">
                            <p:stCondLst>
                              <p:cond delay="24400"/>
                            </p:stCondLst>
                            <p:childTnLst>
                              <p:par>
                                <p:cTn id="112" presetID="1" presetClass="exit" presetSubtype="0" fill="hold" nodeType="afterEffect">
                                  <p:stCondLst>
                                    <p:cond delay="0"/>
                                  </p:stCondLst>
                                  <p:childTnLst>
                                    <p:set>
                                      <p:cBhvr>
                                        <p:cTn id="113" dur="1" fill="hold">
                                          <p:stCondLst>
                                            <p:cond delay="0"/>
                                          </p:stCondLst>
                                        </p:cTn>
                                        <p:tgtEl>
                                          <p:spTgt spid="8"/>
                                        </p:tgtEl>
                                        <p:attrNameLst>
                                          <p:attrName>style.visibility</p:attrName>
                                        </p:attrNameLst>
                                      </p:cBhvr>
                                      <p:to>
                                        <p:strVal val="hidden"/>
                                      </p:to>
                                    </p:set>
                                  </p:childTnLst>
                                </p:cTn>
                              </p:par>
                            </p:childTnLst>
                          </p:cTn>
                        </p:par>
                        <p:par>
                          <p:cTn id="114" fill="hold" nodeType="afterGroup">
                            <p:stCondLst>
                              <p:cond delay="24400"/>
                            </p:stCondLst>
                            <p:childTnLst>
                              <p:par>
                                <p:cTn id="115" presetID="1" presetClass="entr" presetSubtype="0" fill="hold" grpId="1" nodeType="afterEffect">
                                  <p:stCondLst>
                                    <p:cond delay="0"/>
                                  </p:stCondLst>
                                  <p:childTnLst>
                                    <p:set>
                                      <p:cBhvr>
                                        <p:cTn id="116" dur="1" fill="hold">
                                          <p:stCondLst>
                                            <p:cond delay="0"/>
                                          </p:stCondLst>
                                        </p:cTn>
                                        <p:tgtEl>
                                          <p:spTgt spid="32830"/>
                                        </p:tgtEl>
                                        <p:attrNameLst>
                                          <p:attrName>style.visibility</p:attrName>
                                        </p:attrNameLst>
                                      </p:cBhvr>
                                      <p:to>
                                        <p:strVal val="visible"/>
                                      </p:to>
                                    </p:set>
                                  </p:childTnLst>
                                </p:cTn>
                              </p:par>
                              <p:par>
                                <p:cTn id="117" presetID="42" presetClass="path" presetSubtype="0" accel="50000" decel="50000" fill="hold" grpId="0" nodeType="withEffect">
                                  <p:stCondLst>
                                    <p:cond delay="0"/>
                                  </p:stCondLst>
                                  <p:childTnLst>
                                    <p:animMotion origin="layout" path="M 0.00799 -0.01042 L 0.00938 -0.08588 " pathEditMode="relative" rAng="0" ptsTypes="AA">
                                      <p:cBhvr>
                                        <p:cTn id="118" dur="2000" fill="hold"/>
                                        <p:tgtEl>
                                          <p:spTgt spid="32830"/>
                                        </p:tgtEl>
                                        <p:attrNameLst>
                                          <p:attrName>ppt_x</p:attrName>
                                          <p:attrName>ppt_y</p:attrName>
                                        </p:attrNameLst>
                                      </p:cBhvr>
                                      <p:rCtr x="1" y="-3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51" grpId="0" animBg="1"/>
      <p:bldP spid="32851" grpId="1" animBg="1"/>
      <p:bldP spid="32830" grpId="0" animBg="1"/>
      <p:bldP spid="32830" grpId="1" animBg="1"/>
      <p:bldP spid="15413" grpId="0"/>
      <p:bldP spid="15413" grpId="1"/>
      <p:bldP spid="15435" grpId="0"/>
      <p:bldP spid="1543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p:cNvSpPr/>
          <p:nvPr/>
        </p:nvSpPr>
        <p:spPr>
          <a:xfrm rot="9849468" flipV="1">
            <a:off x="3797300" y="4651375"/>
            <a:ext cx="1625600" cy="131763"/>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17" name="Freeform 16"/>
          <p:cNvSpPr/>
          <p:nvPr/>
        </p:nvSpPr>
        <p:spPr>
          <a:xfrm rot="5576483" flipV="1">
            <a:off x="5294312" y="5022851"/>
            <a:ext cx="1139825" cy="63500"/>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14" name="Freeform 13"/>
          <p:cNvSpPr/>
          <p:nvPr/>
        </p:nvSpPr>
        <p:spPr>
          <a:xfrm rot="1578696">
            <a:off x="2374900" y="4902200"/>
            <a:ext cx="922338" cy="273050"/>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41989" name="Title 1"/>
          <p:cNvSpPr>
            <a:spLocks noGrp="1"/>
          </p:cNvSpPr>
          <p:nvPr>
            <p:ph type="title"/>
          </p:nvPr>
        </p:nvSpPr>
        <p:spPr>
          <a:xfrm>
            <a:off x="457200" y="152400"/>
            <a:ext cx="8610600" cy="990600"/>
          </a:xfrm>
        </p:spPr>
        <p:txBody>
          <a:bodyPr/>
          <a:lstStyle/>
          <a:p>
            <a:pPr eaLnBrk="1" hangingPunct="1"/>
            <a:r>
              <a:rPr lang="en-GB" smtClean="0"/>
              <a:t>IP routing</a:t>
            </a:r>
          </a:p>
        </p:txBody>
      </p:sp>
      <p:pic>
        <p:nvPicPr>
          <p:cNvPr id="6" name="Picture 29" descr="C:\Documents and Settings\George\Local Settings\Temporary Internet Files\Content.IE5\D7PM48JM\MP900422412[1].jpg"/>
          <p:cNvPicPr>
            <a:picLocks noChangeAspect="1" noChangeArrowheads="1"/>
          </p:cNvPicPr>
          <p:nvPr/>
        </p:nvPicPr>
        <p:blipFill>
          <a:blip r:embed="rId3" cstate="print"/>
          <a:srcRect/>
          <a:stretch>
            <a:fillRect/>
          </a:stretch>
        </p:blipFill>
        <p:spPr bwMode="auto">
          <a:xfrm flipH="1">
            <a:off x="914400" y="4102100"/>
            <a:ext cx="1687286" cy="1073727"/>
          </a:xfrm>
          <a:prstGeom prst="rect">
            <a:avLst/>
          </a:prstGeom>
          <a:ln>
            <a:noFill/>
          </a:ln>
          <a:effectLst>
            <a:softEdge rad="112500"/>
          </a:effectLst>
        </p:spPr>
      </p:pic>
      <p:pic>
        <p:nvPicPr>
          <p:cNvPr id="7" name="Picture 31" descr="C:\Documents and Settings\George\Local Settings\Temporary Internet Files\Content.IE5\V1Z0O7ZY\MP900442327[1].jpg"/>
          <p:cNvPicPr>
            <a:picLocks noChangeAspect="1" noChangeArrowheads="1"/>
          </p:cNvPicPr>
          <p:nvPr/>
        </p:nvPicPr>
        <p:blipFill>
          <a:blip r:embed="rId4" cstate="print"/>
          <a:srcRect/>
          <a:stretch>
            <a:fillRect/>
          </a:stretch>
        </p:blipFill>
        <p:spPr bwMode="auto">
          <a:xfrm flipH="1">
            <a:off x="7086600" y="5168900"/>
            <a:ext cx="1530804" cy="1143000"/>
          </a:xfrm>
          <a:prstGeom prst="rect">
            <a:avLst/>
          </a:prstGeom>
          <a:ln>
            <a:noFill/>
          </a:ln>
          <a:effectLst>
            <a:softEdge rad="112500"/>
          </a:effectLst>
        </p:spPr>
      </p:pic>
      <p:pic>
        <p:nvPicPr>
          <p:cNvPr id="41992" name="Picture 2" descr="C:\Users\lg47\Desktop\ethernet_router_png.png"/>
          <p:cNvPicPr>
            <a:picLocks noChangeAspect="1" noChangeArrowheads="1"/>
          </p:cNvPicPr>
          <p:nvPr/>
        </p:nvPicPr>
        <p:blipFill>
          <a:blip r:embed="rId5" cstate="print"/>
          <a:srcRect/>
          <a:stretch>
            <a:fillRect/>
          </a:stretch>
        </p:blipFill>
        <p:spPr bwMode="auto">
          <a:xfrm>
            <a:off x="3962400" y="3721100"/>
            <a:ext cx="876300" cy="622300"/>
          </a:xfrm>
          <a:prstGeom prst="rect">
            <a:avLst/>
          </a:prstGeom>
          <a:noFill/>
          <a:ln w="9525">
            <a:noFill/>
            <a:miter lim="800000"/>
            <a:headEnd/>
            <a:tailEnd/>
          </a:ln>
        </p:spPr>
      </p:pic>
      <p:sp>
        <p:nvSpPr>
          <p:cNvPr id="9" name="TextBox 3"/>
          <p:cNvSpPr txBox="1">
            <a:spLocks noChangeArrowheads="1"/>
          </p:cNvSpPr>
          <p:nvPr/>
        </p:nvSpPr>
        <p:spPr bwMode="auto">
          <a:xfrm>
            <a:off x="304800" y="1295400"/>
            <a:ext cx="5486400" cy="3698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GB" dirty="0">
                <a:latin typeface="Times New Roman" pitchFamily="18" charset="0"/>
                <a:cs typeface="Times New Roman" pitchFamily="18" charset="0"/>
              </a:rPr>
              <a:t>Routers direct the IP data packets through the network</a:t>
            </a:r>
          </a:p>
        </p:txBody>
      </p:sp>
      <p:pic>
        <p:nvPicPr>
          <p:cNvPr id="41994" name="Picture 2" descr="C:\Users\lg47\Desktop\ethernet_router_png.png"/>
          <p:cNvPicPr>
            <a:picLocks noChangeAspect="1" noChangeArrowheads="1"/>
          </p:cNvPicPr>
          <p:nvPr/>
        </p:nvPicPr>
        <p:blipFill>
          <a:blip r:embed="rId5" cstate="print"/>
          <a:srcRect/>
          <a:stretch>
            <a:fillRect/>
          </a:stretch>
        </p:blipFill>
        <p:spPr bwMode="auto">
          <a:xfrm>
            <a:off x="3048000" y="4635500"/>
            <a:ext cx="876300" cy="622300"/>
          </a:xfrm>
          <a:prstGeom prst="rect">
            <a:avLst/>
          </a:prstGeom>
          <a:noFill/>
          <a:ln w="9525">
            <a:noFill/>
            <a:miter lim="800000"/>
            <a:headEnd/>
            <a:tailEnd/>
          </a:ln>
        </p:spPr>
      </p:pic>
      <p:pic>
        <p:nvPicPr>
          <p:cNvPr id="41995" name="Picture 2" descr="C:\Users\lg47\Desktop\ethernet_router_png.png"/>
          <p:cNvPicPr>
            <a:picLocks noChangeAspect="1" noChangeArrowheads="1"/>
          </p:cNvPicPr>
          <p:nvPr/>
        </p:nvPicPr>
        <p:blipFill>
          <a:blip r:embed="rId5" cstate="print"/>
          <a:srcRect/>
          <a:stretch>
            <a:fillRect/>
          </a:stretch>
        </p:blipFill>
        <p:spPr bwMode="auto">
          <a:xfrm>
            <a:off x="5562600" y="5397500"/>
            <a:ext cx="876300" cy="622300"/>
          </a:xfrm>
          <a:prstGeom prst="rect">
            <a:avLst/>
          </a:prstGeom>
          <a:noFill/>
          <a:ln w="9525">
            <a:noFill/>
            <a:miter lim="800000"/>
            <a:headEnd/>
            <a:tailEnd/>
          </a:ln>
        </p:spPr>
      </p:pic>
      <p:pic>
        <p:nvPicPr>
          <p:cNvPr id="41996" name="Picture 2" descr="C:\Users\lg47\Desktop\ethernet_router_png.png"/>
          <p:cNvPicPr>
            <a:picLocks noChangeAspect="1" noChangeArrowheads="1"/>
          </p:cNvPicPr>
          <p:nvPr/>
        </p:nvPicPr>
        <p:blipFill>
          <a:blip r:embed="rId5" cstate="print"/>
          <a:srcRect/>
          <a:stretch>
            <a:fillRect/>
          </a:stretch>
        </p:blipFill>
        <p:spPr bwMode="auto">
          <a:xfrm>
            <a:off x="3505200" y="5702300"/>
            <a:ext cx="876300" cy="622300"/>
          </a:xfrm>
          <a:prstGeom prst="rect">
            <a:avLst/>
          </a:prstGeom>
          <a:noFill/>
          <a:ln w="9525">
            <a:noFill/>
            <a:miter lim="800000"/>
            <a:headEnd/>
            <a:tailEnd/>
          </a:ln>
        </p:spPr>
      </p:pic>
      <p:pic>
        <p:nvPicPr>
          <p:cNvPr id="41997" name="Picture 2" descr="C:\Users\lg47\Desktop\ethernet_router_png.png"/>
          <p:cNvPicPr>
            <a:picLocks noChangeAspect="1" noChangeArrowheads="1"/>
          </p:cNvPicPr>
          <p:nvPr/>
        </p:nvPicPr>
        <p:blipFill>
          <a:blip r:embed="rId5" cstate="print"/>
          <a:srcRect/>
          <a:stretch>
            <a:fillRect/>
          </a:stretch>
        </p:blipFill>
        <p:spPr bwMode="auto">
          <a:xfrm>
            <a:off x="5334000" y="4102100"/>
            <a:ext cx="876300" cy="622300"/>
          </a:xfrm>
          <a:prstGeom prst="rect">
            <a:avLst/>
          </a:prstGeom>
          <a:noFill/>
          <a:ln w="9525">
            <a:noFill/>
            <a:miter lim="800000"/>
            <a:headEnd/>
            <a:tailEnd/>
          </a:ln>
        </p:spPr>
      </p:pic>
      <p:sp>
        <p:nvSpPr>
          <p:cNvPr id="16" name="Freeform 15"/>
          <p:cNvSpPr/>
          <p:nvPr/>
        </p:nvSpPr>
        <p:spPr>
          <a:xfrm rot="884569">
            <a:off x="6092825" y="5972175"/>
            <a:ext cx="1454150" cy="166688"/>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41999" name="TextBox 18"/>
          <p:cNvSpPr txBox="1">
            <a:spLocks noChangeArrowheads="1"/>
          </p:cNvSpPr>
          <p:nvPr/>
        </p:nvSpPr>
        <p:spPr bwMode="auto">
          <a:xfrm>
            <a:off x="838200" y="1676400"/>
            <a:ext cx="7391400" cy="2308225"/>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by:</a:t>
            </a:r>
          </a:p>
          <a:p>
            <a:pPr>
              <a:buFont typeface="Arial" charset="0"/>
              <a:buChar char="•"/>
            </a:pPr>
            <a:r>
              <a:rPr lang="en-GB">
                <a:latin typeface="Times New Roman" pitchFamily="18" charset="0"/>
                <a:cs typeface="Times New Roman" pitchFamily="18" charset="0"/>
              </a:rPr>
              <a:t> Making routing decisions based on the packet’s destination address and one or more routing criteria (min. hop, min. delay etc.)</a:t>
            </a:r>
          </a:p>
          <a:p>
            <a:pPr>
              <a:buFont typeface="Arial" charset="0"/>
              <a:buChar char="•"/>
            </a:pPr>
            <a:endParaRPr lang="en-GB">
              <a:latin typeface="Times New Roman" pitchFamily="18" charset="0"/>
              <a:cs typeface="Times New Roman" pitchFamily="18" charset="0"/>
            </a:endParaRPr>
          </a:p>
          <a:p>
            <a:pPr>
              <a:buFont typeface="Arial" charset="0"/>
              <a:buChar char="•"/>
            </a:pPr>
            <a:r>
              <a:rPr lang="en-GB">
                <a:latin typeface="Times New Roman" pitchFamily="18" charset="0"/>
                <a:cs typeface="Times New Roman" pitchFamily="18" charset="0"/>
              </a:rPr>
              <a:t> Fragmenting the packets into smaller ones if they are too big</a:t>
            </a:r>
          </a:p>
          <a:p>
            <a:pPr>
              <a:buFont typeface="Arial" charset="0"/>
              <a:buChar char="•"/>
            </a:pPr>
            <a:endParaRPr lang="en-GB">
              <a:latin typeface="Times New Roman" pitchFamily="18" charset="0"/>
              <a:cs typeface="Times New Roman" pitchFamily="18" charset="0"/>
            </a:endParaRPr>
          </a:p>
          <a:p>
            <a:pPr>
              <a:buFont typeface="Arial" charset="0"/>
              <a:buChar char="•"/>
            </a:pPr>
            <a:r>
              <a:rPr lang="en-GB">
                <a:latin typeface="Times New Roman" pitchFamily="18" charset="0"/>
                <a:cs typeface="Times New Roman" pitchFamily="18" charset="0"/>
              </a:rPr>
              <a:t> Deciding whether some packets need to be dropped because they are taking too long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lg47\AppData\Local\Microsoft\Windows\Temporary Internet Files\Content.IE5\0RRIX9JZ\MC900438066[1].png"/>
          <p:cNvPicPr>
            <a:picLocks noChangeAspect="1" noChangeArrowheads="1"/>
          </p:cNvPicPr>
          <p:nvPr/>
        </p:nvPicPr>
        <p:blipFill>
          <a:blip r:embed="rId3" cstate="print"/>
          <a:srcRect b="26523"/>
          <a:stretch>
            <a:fillRect/>
          </a:stretch>
        </p:blipFill>
        <p:spPr bwMode="auto">
          <a:xfrm>
            <a:off x="2284413" y="3000375"/>
            <a:ext cx="5249862" cy="3857625"/>
          </a:xfrm>
          <a:prstGeom prst="rect">
            <a:avLst/>
          </a:prstGeom>
          <a:noFill/>
          <a:ln w="9525">
            <a:noFill/>
            <a:miter lim="800000"/>
            <a:headEnd/>
            <a:tailEnd/>
          </a:ln>
        </p:spPr>
      </p:pic>
      <p:sp>
        <p:nvSpPr>
          <p:cNvPr id="15" name="Freeform 14"/>
          <p:cNvSpPr/>
          <p:nvPr/>
        </p:nvSpPr>
        <p:spPr>
          <a:xfrm rot="9849468" flipV="1">
            <a:off x="3797300" y="4651375"/>
            <a:ext cx="1625600" cy="131763"/>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17" name="Freeform 16"/>
          <p:cNvSpPr/>
          <p:nvPr/>
        </p:nvSpPr>
        <p:spPr>
          <a:xfrm rot="5576483" flipV="1">
            <a:off x="5294312" y="5022851"/>
            <a:ext cx="1139825" cy="63500"/>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14" name="Freeform 13"/>
          <p:cNvSpPr/>
          <p:nvPr/>
        </p:nvSpPr>
        <p:spPr>
          <a:xfrm rot="1578696">
            <a:off x="2374900" y="4902200"/>
            <a:ext cx="922338" cy="273050"/>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43014" name="Title 1"/>
          <p:cNvSpPr>
            <a:spLocks noGrp="1"/>
          </p:cNvSpPr>
          <p:nvPr>
            <p:ph type="title"/>
          </p:nvPr>
        </p:nvSpPr>
        <p:spPr>
          <a:xfrm>
            <a:off x="457200" y="152400"/>
            <a:ext cx="8610600" cy="990600"/>
          </a:xfrm>
        </p:spPr>
        <p:txBody>
          <a:bodyPr/>
          <a:lstStyle/>
          <a:p>
            <a:pPr eaLnBrk="1" hangingPunct="1"/>
            <a:r>
              <a:rPr lang="en-GB" smtClean="0"/>
              <a:t>traceroute </a:t>
            </a:r>
            <a:r>
              <a:rPr lang="en-GB" sz="2400" smtClean="0"/>
              <a:t>(unix) </a:t>
            </a:r>
            <a:r>
              <a:rPr lang="en-GB" smtClean="0"/>
              <a:t>/ tracert </a:t>
            </a:r>
            <a:r>
              <a:rPr lang="en-GB" sz="2400" smtClean="0"/>
              <a:t>(windows)</a:t>
            </a:r>
            <a:endParaRPr lang="en-GB" smtClean="0"/>
          </a:p>
        </p:txBody>
      </p:sp>
      <p:pic>
        <p:nvPicPr>
          <p:cNvPr id="6" name="Picture 29" descr="C:\Documents and Settings\George\Local Settings\Temporary Internet Files\Content.IE5\D7PM48JM\MP900422412[1].jpg"/>
          <p:cNvPicPr>
            <a:picLocks noChangeAspect="1" noChangeArrowheads="1"/>
          </p:cNvPicPr>
          <p:nvPr/>
        </p:nvPicPr>
        <p:blipFill>
          <a:blip r:embed="rId4" cstate="print"/>
          <a:srcRect/>
          <a:stretch>
            <a:fillRect/>
          </a:stretch>
        </p:blipFill>
        <p:spPr bwMode="auto">
          <a:xfrm flipH="1">
            <a:off x="914400" y="4102100"/>
            <a:ext cx="1687286" cy="1073727"/>
          </a:xfrm>
          <a:prstGeom prst="rect">
            <a:avLst/>
          </a:prstGeom>
          <a:ln>
            <a:noFill/>
          </a:ln>
          <a:effectLst>
            <a:softEdge rad="112500"/>
          </a:effectLst>
        </p:spPr>
      </p:pic>
      <p:pic>
        <p:nvPicPr>
          <p:cNvPr id="7" name="Picture 31" descr="C:\Documents and Settings\George\Local Settings\Temporary Internet Files\Content.IE5\V1Z0O7ZY\MP900442327[1].jpg"/>
          <p:cNvPicPr>
            <a:picLocks noChangeAspect="1" noChangeArrowheads="1"/>
          </p:cNvPicPr>
          <p:nvPr/>
        </p:nvPicPr>
        <p:blipFill>
          <a:blip r:embed="rId5" cstate="print"/>
          <a:srcRect/>
          <a:stretch>
            <a:fillRect/>
          </a:stretch>
        </p:blipFill>
        <p:spPr bwMode="auto">
          <a:xfrm flipH="1">
            <a:off x="7086600" y="5168900"/>
            <a:ext cx="1530804" cy="1143000"/>
          </a:xfrm>
          <a:prstGeom prst="rect">
            <a:avLst/>
          </a:prstGeom>
          <a:ln>
            <a:noFill/>
          </a:ln>
          <a:effectLst>
            <a:softEdge rad="112500"/>
          </a:effectLst>
        </p:spPr>
      </p:pic>
      <p:pic>
        <p:nvPicPr>
          <p:cNvPr id="43017" name="Picture 2" descr="C:\Users\lg47\Desktop\ethernet_router_png.png"/>
          <p:cNvPicPr>
            <a:picLocks noChangeAspect="1" noChangeArrowheads="1"/>
          </p:cNvPicPr>
          <p:nvPr/>
        </p:nvPicPr>
        <p:blipFill>
          <a:blip r:embed="rId6" cstate="print"/>
          <a:srcRect/>
          <a:stretch>
            <a:fillRect/>
          </a:stretch>
        </p:blipFill>
        <p:spPr bwMode="auto">
          <a:xfrm>
            <a:off x="3962400" y="3721100"/>
            <a:ext cx="876300" cy="622300"/>
          </a:xfrm>
          <a:prstGeom prst="rect">
            <a:avLst/>
          </a:prstGeom>
          <a:noFill/>
          <a:ln w="9525">
            <a:noFill/>
            <a:miter lim="800000"/>
            <a:headEnd/>
            <a:tailEnd/>
          </a:ln>
        </p:spPr>
      </p:pic>
      <p:pic>
        <p:nvPicPr>
          <p:cNvPr id="43018" name="Picture 2" descr="C:\Users\lg47\Desktop\ethernet_router_png.png"/>
          <p:cNvPicPr>
            <a:picLocks noChangeAspect="1" noChangeArrowheads="1"/>
          </p:cNvPicPr>
          <p:nvPr/>
        </p:nvPicPr>
        <p:blipFill>
          <a:blip r:embed="rId6" cstate="print"/>
          <a:srcRect/>
          <a:stretch>
            <a:fillRect/>
          </a:stretch>
        </p:blipFill>
        <p:spPr bwMode="auto">
          <a:xfrm>
            <a:off x="3048000" y="4635500"/>
            <a:ext cx="876300" cy="622300"/>
          </a:xfrm>
          <a:prstGeom prst="rect">
            <a:avLst/>
          </a:prstGeom>
          <a:noFill/>
          <a:ln w="9525">
            <a:noFill/>
            <a:miter lim="800000"/>
            <a:headEnd/>
            <a:tailEnd/>
          </a:ln>
        </p:spPr>
      </p:pic>
      <p:pic>
        <p:nvPicPr>
          <p:cNvPr id="43019" name="Picture 2" descr="C:\Users\lg47\Desktop\ethernet_router_png.png"/>
          <p:cNvPicPr>
            <a:picLocks noChangeAspect="1" noChangeArrowheads="1"/>
          </p:cNvPicPr>
          <p:nvPr/>
        </p:nvPicPr>
        <p:blipFill>
          <a:blip r:embed="rId6" cstate="print"/>
          <a:srcRect/>
          <a:stretch>
            <a:fillRect/>
          </a:stretch>
        </p:blipFill>
        <p:spPr bwMode="auto">
          <a:xfrm>
            <a:off x="5562600" y="5397500"/>
            <a:ext cx="876300" cy="622300"/>
          </a:xfrm>
          <a:prstGeom prst="rect">
            <a:avLst/>
          </a:prstGeom>
          <a:noFill/>
          <a:ln w="9525">
            <a:noFill/>
            <a:miter lim="800000"/>
            <a:headEnd/>
            <a:tailEnd/>
          </a:ln>
        </p:spPr>
      </p:pic>
      <p:pic>
        <p:nvPicPr>
          <p:cNvPr id="43020" name="Picture 2" descr="C:\Users\lg47\Desktop\ethernet_router_png.png"/>
          <p:cNvPicPr>
            <a:picLocks noChangeAspect="1" noChangeArrowheads="1"/>
          </p:cNvPicPr>
          <p:nvPr/>
        </p:nvPicPr>
        <p:blipFill>
          <a:blip r:embed="rId6" cstate="print"/>
          <a:srcRect/>
          <a:stretch>
            <a:fillRect/>
          </a:stretch>
        </p:blipFill>
        <p:spPr bwMode="auto">
          <a:xfrm>
            <a:off x="3505200" y="5702300"/>
            <a:ext cx="876300" cy="622300"/>
          </a:xfrm>
          <a:prstGeom prst="rect">
            <a:avLst/>
          </a:prstGeom>
          <a:noFill/>
          <a:ln w="9525">
            <a:noFill/>
            <a:miter lim="800000"/>
            <a:headEnd/>
            <a:tailEnd/>
          </a:ln>
        </p:spPr>
      </p:pic>
      <p:pic>
        <p:nvPicPr>
          <p:cNvPr id="43021" name="Picture 2" descr="C:\Users\lg47\Desktop\ethernet_router_png.png"/>
          <p:cNvPicPr>
            <a:picLocks noChangeAspect="1" noChangeArrowheads="1"/>
          </p:cNvPicPr>
          <p:nvPr/>
        </p:nvPicPr>
        <p:blipFill>
          <a:blip r:embed="rId6" cstate="print"/>
          <a:srcRect/>
          <a:stretch>
            <a:fillRect/>
          </a:stretch>
        </p:blipFill>
        <p:spPr bwMode="auto">
          <a:xfrm>
            <a:off x="5334000" y="4102100"/>
            <a:ext cx="876300" cy="622300"/>
          </a:xfrm>
          <a:prstGeom prst="rect">
            <a:avLst/>
          </a:prstGeom>
          <a:noFill/>
          <a:ln w="9525">
            <a:noFill/>
            <a:miter lim="800000"/>
            <a:headEnd/>
            <a:tailEnd/>
          </a:ln>
        </p:spPr>
      </p:pic>
      <p:sp>
        <p:nvSpPr>
          <p:cNvPr id="16" name="Freeform 15"/>
          <p:cNvSpPr/>
          <p:nvPr/>
        </p:nvSpPr>
        <p:spPr>
          <a:xfrm rot="884569">
            <a:off x="6092825" y="5972175"/>
            <a:ext cx="1454150" cy="166688"/>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pic>
        <p:nvPicPr>
          <p:cNvPr id="103428" name="Picture 4" descr="C:\Users\lg47\Desktop\traceroute.gif"/>
          <p:cNvPicPr>
            <a:picLocks noChangeAspect="1" noChangeArrowheads="1"/>
          </p:cNvPicPr>
          <p:nvPr/>
        </p:nvPicPr>
        <p:blipFill>
          <a:blip r:embed="rId7" cstate="print"/>
          <a:srcRect/>
          <a:stretch>
            <a:fillRect/>
          </a:stretch>
        </p:blipFill>
        <p:spPr bwMode="auto">
          <a:xfrm>
            <a:off x="127000" y="1371600"/>
            <a:ext cx="8966200" cy="1401763"/>
          </a:xfrm>
          <a:prstGeom prst="rect">
            <a:avLst/>
          </a:prstGeom>
          <a:noFill/>
          <a:ln w="9525">
            <a:noFill/>
            <a:miter lim="800000"/>
            <a:headEnd/>
            <a:tailEnd/>
          </a:ln>
        </p:spPr>
      </p:pic>
      <p:sp>
        <p:nvSpPr>
          <p:cNvPr id="2" name="TextBox 1"/>
          <p:cNvSpPr txBox="1"/>
          <p:nvPr/>
        </p:nvSpPr>
        <p:spPr>
          <a:xfrm>
            <a:off x="2836863" y="4413250"/>
            <a:ext cx="927100" cy="26193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GB" sz="1100" dirty="0"/>
              <a:t>192.168.1.1</a:t>
            </a:r>
          </a:p>
        </p:txBody>
      </p:sp>
      <p:sp>
        <p:nvSpPr>
          <p:cNvPr id="20" name="TextBox 19"/>
          <p:cNvSpPr txBox="1"/>
          <p:nvPr/>
        </p:nvSpPr>
        <p:spPr>
          <a:xfrm>
            <a:off x="5630863" y="4032250"/>
            <a:ext cx="911225" cy="26193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GB" sz="1100" dirty="0"/>
              <a:t>219.88.164.1</a:t>
            </a:r>
          </a:p>
        </p:txBody>
      </p:sp>
      <p:sp>
        <p:nvSpPr>
          <p:cNvPr id="21" name="TextBox 20"/>
          <p:cNvSpPr txBox="1"/>
          <p:nvPr/>
        </p:nvSpPr>
        <p:spPr>
          <a:xfrm>
            <a:off x="7396163" y="4914900"/>
            <a:ext cx="911225" cy="26193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GB" sz="1100" dirty="0"/>
              <a:t>66.246.3.197</a:t>
            </a:r>
          </a:p>
        </p:txBody>
      </p:sp>
      <p:sp>
        <p:nvSpPr>
          <p:cNvPr id="22" name="TextBox 21"/>
          <p:cNvSpPr txBox="1"/>
          <p:nvPr/>
        </p:nvSpPr>
        <p:spPr>
          <a:xfrm>
            <a:off x="5283200" y="6011863"/>
            <a:ext cx="1052513" cy="261937"/>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GB" sz="1100" dirty="0"/>
              <a:t>210.55.205.123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p:cNvSpPr/>
          <p:nvPr/>
        </p:nvSpPr>
        <p:spPr>
          <a:xfrm>
            <a:off x="914400" y="3581400"/>
            <a:ext cx="3986213" cy="2590800"/>
          </a:xfrm>
          <a:prstGeom prst="roundRect">
            <a:avLst/>
          </a:prstGeom>
          <a:solidFill>
            <a:srgbClr val="C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45059" name="Title 1"/>
          <p:cNvSpPr>
            <a:spLocks noGrp="1"/>
          </p:cNvSpPr>
          <p:nvPr>
            <p:ph type="title"/>
          </p:nvPr>
        </p:nvSpPr>
        <p:spPr>
          <a:xfrm>
            <a:off x="457200" y="152400"/>
            <a:ext cx="8610600" cy="990600"/>
          </a:xfrm>
        </p:spPr>
        <p:txBody>
          <a:bodyPr/>
          <a:lstStyle/>
          <a:p>
            <a:pPr eaLnBrk="1" hangingPunct="1"/>
            <a:r>
              <a:rPr lang="en-GB" smtClean="0"/>
              <a:t>IP routing: IP header</a:t>
            </a:r>
          </a:p>
        </p:txBody>
      </p:sp>
      <p:sp>
        <p:nvSpPr>
          <p:cNvPr id="9" name="TextBox 3"/>
          <p:cNvSpPr txBox="1">
            <a:spLocks noChangeArrowheads="1"/>
          </p:cNvSpPr>
          <p:nvPr/>
        </p:nvSpPr>
        <p:spPr bwMode="auto">
          <a:xfrm>
            <a:off x="533400" y="1371600"/>
            <a:ext cx="4191000" cy="646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GB" dirty="0">
                <a:latin typeface="Times New Roman" pitchFamily="18" charset="0"/>
                <a:cs typeface="Times New Roman" pitchFamily="18" charset="0"/>
              </a:rPr>
              <a:t>To help the routers do their job, </a:t>
            </a:r>
          </a:p>
          <a:p>
            <a:pPr algn="ctr">
              <a:defRPr/>
            </a:pPr>
            <a:r>
              <a:rPr lang="en-GB" dirty="0">
                <a:latin typeface="Times New Roman" pitchFamily="18" charset="0"/>
                <a:cs typeface="Times New Roman" pitchFamily="18" charset="0"/>
              </a:rPr>
              <a:t>an IP header is added at the network layer</a:t>
            </a:r>
          </a:p>
        </p:txBody>
      </p:sp>
      <p:sp>
        <p:nvSpPr>
          <p:cNvPr id="45061" name="Rectangle 4"/>
          <p:cNvSpPr>
            <a:spLocks noChangeArrowheads="1"/>
          </p:cNvSpPr>
          <p:nvPr/>
        </p:nvSpPr>
        <p:spPr bwMode="auto">
          <a:xfrm>
            <a:off x="1109663" y="4035425"/>
            <a:ext cx="3581400" cy="1828800"/>
          </a:xfrm>
          <a:prstGeom prst="rect">
            <a:avLst/>
          </a:prstGeom>
          <a:solidFill>
            <a:schemeClr val="bg2"/>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45062" name="Line 6"/>
          <p:cNvSpPr>
            <a:spLocks noChangeShapeType="1"/>
          </p:cNvSpPr>
          <p:nvPr/>
        </p:nvSpPr>
        <p:spPr bwMode="auto">
          <a:xfrm>
            <a:off x="1109663" y="4340225"/>
            <a:ext cx="3581400" cy="0"/>
          </a:xfrm>
          <a:prstGeom prst="line">
            <a:avLst/>
          </a:prstGeom>
          <a:noFill/>
          <a:ln w="9525">
            <a:solidFill>
              <a:schemeClr val="tx1"/>
            </a:solidFill>
            <a:miter lim="800000"/>
            <a:headEnd/>
            <a:tailEnd/>
          </a:ln>
        </p:spPr>
        <p:txBody>
          <a:bodyPr wrap="none"/>
          <a:lstStyle/>
          <a:p>
            <a:endParaRPr lang="en-US"/>
          </a:p>
        </p:txBody>
      </p:sp>
      <p:sp>
        <p:nvSpPr>
          <p:cNvPr id="45063" name="Line 7"/>
          <p:cNvSpPr>
            <a:spLocks noChangeShapeType="1"/>
          </p:cNvSpPr>
          <p:nvPr/>
        </p:nvSpPr>
        <p:spPr bwMode="auto">
          <a:xfrm>
            <a:off x="1109663" y="4645025"/>
            <a:ext cx="3581400" cy="0"/>
          </a:xfrm>
          <a:prstGeom prst="line">
            <a:avLst/>
          </a:prstGeom>
          <a:noFill/>
          <a:ln w="9525">
            <a:solidFill>
              <a:schemeClr val="tx1"/>
            </a:solidFill>
            <a:miter lim="800000"/>
            <a:headEnd/>
            <a:tailEnd/>
          </a:ln>
        </p:spPr>
        <p:txBody>
          <a:bodyPr wrap="none"/>
          <a:lstStyle/>
          <a:p>
            <a:endParaRPr lang="en-US"/>
          </a:p>
        </p:txBody>
      </p:sp>
      <p:sp>
        <p:nvSpPr>
          <p:cNvPr id="45064" name="Line 8"/>
          <p:cNvSpPr>
            <a:spLocks noChangeShapeType="1"/>
          </p:cNvSpPr>
          <p:nvPr/>
        </p:nvSpPr>
        <p:spPr bwMode="auto">
          <a:xfrm>
            <a:off x="1109663" y="4949825"/>
            <a:ext cx="3581400" cy="0"/>
          </a:xfrm>
          <a:prstGeom prst="line">
            <a:avLst/>
          </a:prstGeom>
          <a:noFill/>
          <a:ln w="9525">
            <a:solidFill>
              <a:schemeClr val="tx1"/>
            </a:solidFill>
            <a:miter lim="800000"/>
            <a:headEnd/>
            <a:tailEnd/>
          </a:ln>
        </p:spPr>
        <p:txBody>
          <a:bodyPr wrap="none"/>
          <a:lstStyle/>
          <a:p>
            <a:endParaRPr lang="en-US"/>
          </a:p>
        </p:txBody>
      </p:sp>
      <p:sp>
        <p:nvSpPr>
          <p:cNvPr id="45065" name="Line 9"/>
          <p:cNvSpPr>
            <a:spLocks noChangeShapeType="1"/>
          </p:cNvSpPr>
          <p:nvPr/>
        </p:nvSpPr>
        <p:spPr bwMode="auto">
          <a:xfrm>
            <a:off x="1109663" y="5254625"/>
            <a:ext cx="3581400" cy="0"/>
          </a:xfrm>
          <a:prstGeom prst="line">
            <a:avLst/>
          </a:prstGeom>
          <a:noFill/>
          <a:ln w="9525">
            <a:solidFill>
              <a:schemeClr val="tx1"/>
            </a:solidFill>
            <a:miter lim="800000"/>
            <a:headEnd/>
            <a:tailEnd/>
          </a:ln>
        </p:spPr>
        <p:txBody>
          <a:bodyPr wrap="none"/>
          <a:lstStyle/>
          <a:p>
            <a:endParaRPr lang="en-US"/>
          </a:p>
        </p:txBody>
      </p:sp>
      <p:sp>
        <p:nvSpPr>
          <p:cNvPr id="45066" name="Line 10"/>
          <p:cNvSpPr>
            <a:spLocks noChangeShapeType="1"/>
          </p:cNvSpPr>
          <p:nvPr/>
        </p:nvSpPr>
        <p:spPr bwMode="auto">
          <a:xfrm>
            <a:off x="1109663" y="5559425"/>
            <a:ext cx="3581400" cy="0"/>
          </a:xfrm>
          <a:prstGeom prst="line">
            <a:avLst/>
          </a:prstGeom>
          <a:noFill/>
          <a:ln w="9525">
            <a:solidFill>
              <a:schemeClr val="tx1"/>
            </a:solidFill>
            <a:miter lim="800000"/>
            <a:headEnd/>
            <a:tailEnd/>
          </a:ln>
        </p:spPr>
        <p:txBody>
          <a:bodyPr wrap="none"/>
          <a:lstStyle/>
          <a:p>
            <a:endParaRPr lang="en-US"/>
          </a:p>
        </p:txBody>
      </p:sp>
      <p:sp>
        <p:nvSpPr>
          <p:cNvPr id="45067" name="Text Box 32"/>
          <p:cNvSpPr txBox="1">
            <a:spLocks noChangeArrowheads="1"/>
          </p:cNvSpPr>
          <p:nvPr/>
        </p:nvSpPr>
        <p:spPr bwMode="auto">
          <a:xfrm>
            <a:off x="1017588" y="3767138"/>
            <a:ext cx="260350" cy="274637"/>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0</a:t>
            </a:r>
          </a:p>
        </p:txBody>
      </p:sp>
      <p:sp>
        <p:nvSpPr>
          <p:cNvPr id="45068" name="Line 33"/>
          <p:cNvSpPr>
            <a:spLocks noChangeShapeType="1"/>
          </p:cNvSpPr>
          <p:nvPr/>
        </p:nvSpPr>
        <p:spPr bwMode="auto">
          <a:xfrm>
            <a:off x="1566863" y="4035425"/>
            <a:ext cx="0" cy="304800"/>
          </a:xfrm>
          <a:prstGeom prst="line">
            <a:avLst/>
          </a:prstGeom>
          <a:noFill/>
          <a:ln w="9525">
            <a:solidFill>
              <a:schemeClr val="tx1"/>
            </a:solidFill>
            <a:miter lim="800000"/>
            <a:headEnd/>
            <a:tailEnd/>
          </a:ln>
        </p:spPr>
        <p:txBody>
          <a:bodyPr wrap="none"/>
          <a:lstStyle/>
          <a:p>
            <a:endParaRPr lang="en-US"/>
          </a:p>
        </p:txBody>
      </p:sp>
      <p:sp>
        <p:nvSpPr>
          <p:cNvPr id="45069" name="Line 34"/>
          <p:cNvSpPr>
            <a:spLocks noChangeShapeType="1"/>
          </p:cNvSpPr>
          <p:nvPr/>
        </p:nvSpPr>
        <p:spPr bwMode="auto">
          <a:xfrm>
            <a:off x="2024063" y="4035425"/>
            <a:ext cx="0" cy="304800"/>
          </a:xfrm>
          <a:prstGeom prst="line">
            <a:avLst/>
          </a:prstGeom>
          <a:noFill/>
          <a:ln w="9525">
            <a:solidFill>
              <a:schemeClr val="tx1"/>
            </a:solidFill>
            <a:miter lim="800000"/>
            <a:headEnd/>
            <a:tailEnd/>
          </a:ln>
        </p:spPr>
        <p:txBody>
          <a:bodyPr wrap="none"/>
          <a:lstStyle/>
          <a:p>
            <a:endParaRPr lang="en-US"/>
          </a:p>
        </p:txBody>
      </p:sp>
      <p:sp>
        <p:nvSpPr>
          <p:cNvPr id="45070" name="Line 35"/>
          <p:cNvSpPr>
            <a:spLocks noChangeShapeType="1"/>
          </p:cNvSpPr>
          <p:nvPr/>
        </p:nvSpPr>
        <p:spPr bwMode="auto">
          <a:xfrm>
            <a:off x="2786063" y="4035425"/>
            <a:ext cx="0" cy="914400"/>
          </a:xfrm>
          <a:prstGeom prst="line">
            <a:avLst/>
          </a:prstGeom>
          <a:noFill/>
          <a:ln w="9525">
            <a:solidFill>
              <a:schemeClr val="tx1"/>
            </a:solidFill>
            <a:miter lim="800000"/>
            <a:headEnd/>
            <a:tailEnd/>
          </a:ln>
        </p:spPr>
        <p:txBody>
          <a:bodyPr wrap="none"/>
          <a:lstStyle/>
          <a:p>
            <a:endParaRPr lang="en-US"/>
          </a:p>
        </p:txBody>
      </p:sp>
      <p:sp>
        <p:nvSpPr>
          <p:cNvPr id="45071" name="Line 36"/>
          <p:cNvSpPr>
            <a:spLocks noChangeShapeType="1"/>
          </p:cNvSpPr>
          <p:nvPr/>
        </p:nvSpPr>
        <p:spPr bwMode="auto">
          <a:xfrm>
            <a:off x="3319463" y="4340225"/>
            <a:ext cx="0" cy="304800"/>
          </a:xfrm>
          <a:prstGeom prst="line">
            <a:avLst/>
          </a:prstGeom>
          <a:noFill/>
          <a:ln w="9525">
            <a:solidFill>
              <a:schemeClr val="tx1"/>
            </a:solidFill>
            <a:miter lim="800000"/>
            <a:headEnd/>
            <a:tailEnd/>
          </a:ln>
        </p:spPr>
        <p:txBody>
          <a:bodyPr wrap="none"/>
          <a:lstStyle/>
          <a:p>
            <a:endParaRPr lang="en-US"/>
          </a:p>
        </p:txBody>
      </p:sp>
      <p:sp>
        <p:nvSpPr>
          <p:cNvPr id="45072" name="Text Box 37"/>
          <p:cNvSpPr txBox="1">
            <a:spLocks noChangeArrowheads="1"/>
          </p:cNvSpPr>
          <p:nvPr/>
        </p:nvSpPr>
        <p:spPr bwMode="auto">
          <a:xfrm>
            <a:off x="2481263" y="3760788"/>
            <a:ext cx="336550" cy="274637"/>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15</a:t>
            </a:r>
          </a:p>
        </p:txBody>
      </p:sp>
      <p:sp>
        <p:nvSpPr>
          <p:cNvPr id="45073" name="Text Box 38"/>
          <p:cNvSpPr txBox="1">
            <a:spLocks noChangeArrowheads="1"/>
          </p:cNvSpPr>
          <p:nvPr/>
        </p:nvSpPr>
        <p:spPr bwMode="auto">
          <a:xfrm>
            <a:off x="2754313" y="3760788"/>
            <a:ext cx="336550" cy="274637"/>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16</a:t>
            </a:r>
          </a:p>
        </p:txBody>
      </p:sp>
      <p:sp>
        <p:nvSpPr>
          <p:cNvPr id="45074" name="Text Box 39"/>
          <p:cNvSpPr txBox="1">
            <a:spLocks noChangeArrowheads="1"/>
          </p:cNvSpPr>
          <p:nvPr/>
        </p:nvSpPr>
        <p:spPr bwMode="auto">
          <a:xfrm>
            <a:off x="4538663" y="3760788"/>
            <a:ext cx="336550" cy="274637"/>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31</a:t>
            </a:r>
          </a:p>
        </p:txBody>
      </p:sp>
      <p:sp>
        <p:nvSpPr>
          <p:cNvPr id="45075" name="Text Box 40"/>
          <p:cNvSpPr txBox="1">
            <a:spLocks noChangeArrowheads="1"/>
          </p:cNvSpPr>
          <p:nvPr/>
        </p:nvSpPr>
        <p:spPr bwMode="auto">
          <a:xfrm>
            <a:off x="1109663" y="4035425"/>
            <a:ext cx="3625850"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vers     hlen         TOS                    total length (in bytes)</a:t>
            </a:r>
          </a:p>
        </p:txBody>
      </p:sp>
      <p:sp>
        <p:nvSpPr>
          <p:cNvPr id="45076" name="Text Box 41"/>
          <p:cNvSpPr txBox="1">
            <a:spLocks noChangeArrowheads="1"/>
          </p:cNvSpPr>
          <p:nvPr/>
        </p:nvSpPr>
        <p:spPr bwMode="auto">
          <a:xfrm>
            <a:off x="1414463" y="4370388"/>
            <a:ext cx="3254375"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identification              flags            fragment offset</a:t>
            </a:r>
          </a:p>
        </p:txBody>
      </p:sp>
      <p:sp>
        <p:nvSpPr>
          <p:cNvPr id="45077" name="Text Box 42"/>
          <p:cNvSpPr txBox="1">
            <a:spLocks noChangeArrowheads="1"/>
          </p:cNvSpPr>
          <p:nvPr/>
        </p:nvSpPr>
        <p:spPr bwMode="auto">
          <a:xfrm>
            <a:off x="1338263" y="4675188"/>
            <a:ext cx="2962275" cy="274637"/>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TTL           protocol          header checksum</a:t>
            </a:r>
          </a:p>
        </p:txBody>
      </p:sp>
      <p:sp>
        <p:nvSpPr>
          <p:cNvPr id="45078" name="Line 43"/>
          <p:cNvSpPr>
            <a:spLocks noChangeShapeType="1"/>
          </p:cNvSpPr>
          <p:nvPr/>
        </p:nvSpPr>
        <p:spPr bwMode="auto">
          <a:xfrm>
            <a:off x="2024063" y="4645025"/>
            <a:ext cx="0" cy="304800"/>
          </a:xfrm>
          <a:prstGeom prst="line">
            <a:avLst/>
          </a:prstGeom>
          <a:noFill/>
          <a:ln w="9525">
            <a:solidFill>
              <a:schemeClr val="tx1"/>
            </a:solidFill>
            <a:miter lim="800000"/>
            <a:headEnd/>
            <a:tailEnd/>
          </a:ln>
        </p:spPr>
        <p:txBody>
          <a:bodyPr wrap="none"/>
          <a:lstStyle/>
          <a:p>
            <a:endParaRPr lang="en-US"/>
          </a:p>
        </p:txBody>
      </p:sp>
      <p:sp>
        <p:nvSpPr>
          <p:cNvPr id="45079" name="Text Box 44"/>
          <p:cNvSpPr txBox="1">
            <a:spLocks noChangeArrowheads="1"/>
          </p:cNvSpPr>
          <p:nvPr/>
        </p:nvSpPr>
        <p:spPr bwMode="auto">
          <a:xfrm>
            <a:off x="2327275" y="4979988"/>
            <a:ext cx="1281113"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Source IP address</a:t>
            </a:r>
          </a:p>
        </p:txBody>
      </p:sp>
      <p:sp>
        <p:nvSpPr>
          <p:cNvPr id="45080" name="Text Box 45"/>
          <p:cNvSpPr txBox="1">
            <a:spLocks noChangeArrowheads="1"/>
          </p:cNvSpPr>
          <p:nvPr/>
        </p:nvSpPr>
        <p:spPr bwMode="auto">
          <a:xfrm>
            <a:off x="2176463" y="5284788"/>
            <a:ext cx="1565275"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Destination IP address</a:t>
            </a:r>
          </a:p>
        </p:txBody>
      </p:sp>
      <p:sp>
        <p:nvSpPr>
          <p:cNvPr id="45081" name="Text Box 46"/>
          <p:cNvSpPr txBox="1">
            <a:spLocks noChangeArrowheads="1"/>
          </p:cNvSpPr>
          <p:nvPr/>
        </p:nvSpPr>
        <p:spPr bwMode="auto">
          <a:xfrm>
            <a:off x="2114550" y="5589588"/>
            <a:ext cx="1435100"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options and padding</a:t>
            </a:r>
          </a:p>
        </p:txBody>
      </p:sp>
      <p:sp>
        <p:nvSpPr>
          <p:cNvPr id="49" name="Rectangle 48"/>
          <p:cNvSpPr/>
          <p:nvPr/>
        </p:nvSpPr>
        <p:spPr>
          <a:xfrm>
            <a:off x="709613" y="25146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Network Layer</a:t>
            </a:r>
          </a:p>
        </p:txBody>
      </p:sp>
      <p:sp>
        <p:nvSpPr>
          <p:cNvPr id="45083" name="Rectangle 24"/>
          <p:cNvSpPr>
            <a:spLocks noChangeArrowheads="1"/>
          </p:cNvSpPr>
          <p:nvPr/>
        </p:nvSpPr>
        <p:spPr bwMode="auto">
          <a:xfrm>
            <a:off x="4551363" y="2655888"/>
            <a:ext cx="958850"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Transport</a:t>
            </a:r>
          </a:p>
          <a:p>
            <a:pPr algn="ctr"/>
            <a:r>
              <a:rPr lang="en-US" sz="1600">
                <a:solidFill>
                  <a:schemeClr val="bg1"/>
                </a:solidFill>
                <a:latin typeface="Times New Roman" pitchFamily="18" charset="0"/>
                <a:cs typeface="Times New Roman" pitchFamily="18" charset="0"/>
              </a:rPr>
              <a:t>Header</a:t>
            </a:r>
          </a:p>
        </p:txBody>
      </p:sp>
      <p:sp>
        <p:nvSpPr>
          <p:cNvPr id="45084" name="Rectangle 25"/>
          <p:cNvSpPr>
            <a:spLocks noChangeArrowheads="1"/>
          </p:cNvSpPr>
          <p:nvPr/>
        </p:nvSpPr>
        <p:spPr bwMode="auto">
          <a:xfrm>
            <a:off x="2767013" y="2655888"/>
            <a:ext cx="1776412" cy="425450"/>
          </a:xfrm>
          <a:prstGeom prst="rect">
            <a:avLst/>
          </a:prstGeom>
          <a:solidFill>
            <a:srgbClr val="CAE8AA"/>
          </a:solidFill>
          <a:ln w="9525">
            <a:solidFill>
              <a:schemeClr val="tx1"/>
            </a:solidFill>
            <a:miter lim="800000"/>
            <a:headEnd/>
            <a:tailEnd/>
          </a:ln>
        </p:spPr>
        <p:txBody>
          <a:bodyPr wrap="none" anchor="ctr"/>
          <a:lstStyle/>
          <a:p>
            <a:pPr algn="ctr"/>
            <a:r>
              <a:rPr lang="en-US">
                <a:latin typeface="Times New Roman" pitchFamily="18" charset="0"/>
                <a:cs typeface="Times New Roman" pitchFamily="18" charset="0"/>
              </a:rPr>
              <a:t>DATA</a:t>
            </a:r>
          </a:p>
        </p:txBody>
      </p:sp>
      <p:sp>
        <p:nvSpPr>
          <p:cNvPr id="45085" name="Rectangle 24"/>
          <p:cNvSpPr>
            <a:spLocks noChangeArrowheads="1"/>
          </p:cNvSpPr>
          <p:nvPr/>
        </p:nvSpPr>
        <p:spPr bwMode="auto">
          <a:xfrm>
            <a:off x="5518150" y="2655888"/>
            <a:ext cx="958850"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IP</a:t>
            </a:r>
          </a:p>
          <a:p>
            <a:pPr algn="ctr"/>
            <a:r>
              <a:rPr lang="en-US" sz="1600">
                <a:solidFill>
                  <a:schemeClr val="bg1"/>
                </a:solidFill>
                <a:latin typeface="Times New Roman" pitchFamily="18" charset="0"/>
                <a:cs typeface="Times New Roman" pitchFamily="18" charset="0"/>
              </a:rPr>
              <a:t>Header</a:t>
            </a:r>
          </a:p>
        </p:txBody>
      </p:sp>
      <p:sp>
        <p:nvSpPr>
          <p:cNvPr id="60" name="Arc 59"/>
          <p:cNvSpPr/>
          <p:nvPr/>
        </p:nvSpPr>
        <p:spPr>
          <a:xfrm rot="5400000">
            <a:off x="3744913" y="2133600"/>
            <a:ext cx="2438400" cy="2133600"/>
          </a:xfrm>
          <a:prstGeom prst="arc">
            <a:avLst/>
          </a:prstGeom>
          <a:ln w="19050">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nvGrpSpPr>
          <p:cNvPr id="2" name="Group 72"/>
          <p:cNvGrpSpPr>
            <a:grpSpLocks/>
          </p:cNvGrpSpPr>
          <p:nvPr/>
        </p:nvGrpSpPr>
        <p:grpSpPr bwMode="auto">
          <a:xfrm>
            <a:off x="5219700" y="1219200"/>
            <a:ext cx="2705100" cy="914400"/>
            <a:chOff x="914400" y="3721100"/>
            <a:chExt cx="7703004" cy="2603500"/>
          </a:xfrm>
        </p:grpSpPr>
        <p:sp>
          <p:nvSpPr>
            <p:cNvPr id="62" name="Freeform 61"/>
            <p:cNvSpPr/>
            <p:nvPr/>
          </p:nvSpPr>
          <p:spPr>
            <a:xfrm rot="9849468" flipV="1">
              <a:off x="3798506" y="4652213"/>
              <a:ext cx="1622876" cy="131080"/>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63" name="Freeform 62"/>
            <p:cNvSpPr/>
            <p:nvPr/>
          </p:nvSpPr>
          <p:spPr>
            <a:xfrm rot="5576483" flipV="1">
              <a:off x="5294880" y="5022846"/>
              <a:ext cx="1139031" cy="63288"/>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sp>
          <p:nvSpPr>
            <p:cNvPr id="64" name="Freeform 63"/>
            <p:cNvSpPr/>
            <p:nvPr/>
          </p:nvSpPr>
          <p:spPr>
            <a:xfrm rot="1578696">
              <a:off x="2374537" y="4900812"/>
              <a:ext cx="922191" cy="275716"/>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pic>
          <p:nvPicPr>
            <p:cNvPr id="45092" name="Picture 29" descr="C:\Documents and Settings\George\Local Settings\Temporary Internet Files\Content.IE5\D7PM48JM\MP900422412[1].jpg"/>
            <p:cNvPicPr>
              <a:picLocks noChangeAspect="1" noChangeArrowheads="1"/>
            </p:cNvPicPr>
            <p:nvPr/>
          </p:nvPicPr>
          <p:blipFill>
            <a:blip r:embed="rId3" cstate="print"/>
            <a:srcRect/>
            <a:stretch>
              <a:fillRect/>
            </a:stretch>
          </p:blipFill>
          <p:spPr bwMode="auto">
            <a:xfrm flipH="1">
              <a:off x="914400" y="4102100"/>
              <a:ext cx="1687286" cy="1073727"/>
            </a:xfrm>
            <a:prstGeom prst="rect">
              <a:avLst/>
            </a:prstGeom>
            <a:noFill/>
            <a:ln w="9525">
              <a:noFill/>
              <a:miter lim="800000"/>
              <a:headEnd/>
              <a:tailEnd/>
            </a:ln>
          </p:spPr>
        </p:pic>
        <p:pic>
          <p:nvPicPr>
            <p:cNvPr id="45093" name="Picture 31" descr="C:\Documents and Settings\George\Local Settings\Temporary Internet Files\Content.IE5\V1Z0O7ZY\MP900442327[1].jpg"/>
            <p:cNvPicPr>
              <a:picLocks noChangeAspect="1" noChangeArrowheads="1"/>
            </p:cNvPicPr>
            <p:nvPr/>
          </p:nvPicPr>
          <p:blipFill>
            <a:blip r:embed="rId4" cstate="print"/>
            <a:srcRect/>
            <a:stretch>
              <a:fillRect/>
            </a:stretch>
          </p:blipFill>
          <p:spPr bwMode="auto">
            <a:xfrm flipH="1">
              <a:off x="7086600" y="5168900"/>
              <a:ext cx="1530804" cy="1143000"/>
            </a:xfrm>
            <a:prstGeom prst="rect">
              <a:avLst/>
            </a:prstGeom>
            <a:noFill/>
            <a:ln w="9525">
              <a:noFill/>
              <a:miter lim="800000"/>
              <a:headEnd/>
              <a:tailEnd/>
            </a:ln>
          </p:spPr>
        </p:pic>
        <p:pic>
          <p:nvPicPr>
            <p:cNvPr id="45094" name="Picture 2" descr="C:\Users\lg47\Desktop\ethernet_router_png.png"/>
            <p:cNvPicPr>
              <a:picLocks noChangeAspect="1" noChangeArrowheads="1"/>
            </p:cNvPicPr>
            <p:nvPr/>
          </p:nvPicPr>
          <p:blipFill>
            <a:blip r:embed="rId5" cstate="print"/>
            <a:srcRect/>
            <a:stretch>
              <a:fillRect/>
            </a:stretch>
          </p:blipFill>
          <p:spPr bwMode="auto">
            <a:xfrm>
              <a:off x="3962400" y="3721100"/>
              <a:ext cx="876300" cy="622300"/>
            </a:xfrm>
            <a:prstGeom prst="rect">
              <a:avLst/>
            </a:prstGeom>
            <a:noFill/>
            <a:ln w="9525">
              <a:noFill/>
              <a:miter lim="800000"/>
              <a:headEnd/>
              <a:tailEnd/>
            </a:ln>
          </p:spPr>
        </p:pic>
        <p:pic>
          <p:nvPicPr>
            <p:cNvPr id="45095" name="Picture 2" descr="C:\Users\lg47\Desktop\ethernet_router_png.png"/>
            <p:cNvPicPr>
              <a:picLocks noChangeAspect="1" noChangeArrowheads="1"/>
            </p:cNvPicPr>
            <p:nvPr/>
          </p:nvPicPr>
          <p:blipFill>
            <a:blip r:embed="rId5" cstate="print"/>
            <a:srcRect/>
            <a:stretch>
              <a:fillRect/>
            </a:stretch>
          </p:blipFill>
          <p:spPr bwMode="auto">
            <a:xfrm>
              <a:off x="3048000" y="4635500"/>
              <a:ext cx="876300" cy="622300"/>
            </a:xfrm>
            <a:prstGeom prst="rect">
              <a:avLst/>
            </a:prstGeom>
            <a:noFill/>
            <a:ln w="9525">
              <a:noFill/>
              <a:miter lim="800000"/>
              <a:headEnd/>
              <a:tailEnd/>
            </a:ln>
          </p:spPr>
        </p:pic>
        <p:pic>
          <p:nvPicPr>
            <p:cNvPr id="45096" name="Picture 2" descr="C:\Users\lg47\Desktop\ethernet_router_png.png"/>
            <p:cNvPicPr>
              <a:picLocks noChangeAspect="1" noChangeArrowheads="1"/>
            </p:cNvPicPr>
            <p:nvPr/>
          </p:nvPicPr>
          <p:blipFill>
            <a:blip r:embed="rId5" cstate="print"/>
            <a:srcRect/>
            <a:stretch>
              <a:fillRect/>
            </a:stretch>
          </p:blipFill>
          <p:spPr bwMode="auto">
            <a:xfrm>
              <a:off x="5562600" y="5397500"/>
              <a:ext cx="876300" cy="622300"/>
            </a:xfrm>
            <a:prstGeom prst="rect">
              <a:avLst/>
            </a:prstGeom>
            <a:noFill/>
            <a:ln w="9525">
              <a:noFill/>
              <a:miter lim="800000"/>
              <a:headEnd/>
              <a:tailEnd/>
            </a:ln>
          </p:spPr>
        </p:pic>
        <p:pic>
          <p:nvPicPr>
            <p:cNvPr id="45097" name="Picture 2" descr="C:\Users\lg47\Desktop\ethernet_router_png.png"/>
            <p:cNvPicPr>
              <a:picLocks noChangeAspect="1" noChangeArrowheads="1"/>
            </p:cNvPicPr>
            <p:nvPr/>
          </p:nvPicPr>
          <p:blipFill>
            <a:blip r:embed="rId5" cstate="print"/>
            <a:srcRect/>
            <a:stretch>
              <a:fillRect/>
            </a:stretch>
          </p:blipFill>
          <p:spPr bwMode="auto">
            <a:xfrm>
              <a:off x="3505200" y="5702300"/>
              <a:ext cx="876300" cy="622300"/>
            </a:xfrm>
            <a:prstGeom prst="rect">
              <a:avLst/>
            </a:prstGeom>
            <a:noFill/>
            <a:ln w="9525">
              <a:noFill/>
              <a:miter lim="800000"/>
              <a:headEnd/>
              <a:tailEnd/>
            </a:ln>
          </p:spPr>
        </p:pic>
        <p:pic>
          <p:nvPicPr>
            <p:cNvPr id="45098" name="Picture 2" descr="C:\Users\lg47\Desktop\ethernet_router_png.png"/>
            <p:cNvPicPr>
              <a:picLocks noChangeAspect="1" noChangeArrowheads="1"/>
            </p:cNvPicPr>
            <p:nvPr/>
          </p:nvPicPr>
          <p:blipFill>
            <a:blip r:embed="rId5" cstate="print"/>
            <a:srcRect/>
            <a:stretch>
              <a:fillRect/>
            </a:stretch>
          </p:blipFill>
          <p:spPr bwMode="auto">
            <a:xfrm>
              <a:off x="5334000" y="4102100"/>
              <a:ext cx="876300" cy="622300"/>
            </a:xfrm>
            <a:prstGeom prst="rect">
              <a:avLst/>
            </a:prstGeom>
            <a:noFill/>
            <a:ln w="9525">
              <a:noFill/>
              <a:miter lim="800000"/>
              <a:headEnd/>
              <a:tailEnd/>
            </a:ln>
          </p:spPr>
        </p:pic>
        <p:sp>
          <p:nvSpPr>
            <p:cNvPr id="72" name="Freeform 71"/>
            <p:cNvSpPr/>
            <p:nvPr/>
          </p:nvSpPr>
          <p:spPr>
            <a:xfrm rot="884569">
              <a:off x="6094941" y="5972043"/>
              <a:ext cx="1451095" cy="167240"/>
            </a:xfrm>
            <a:custGeom>
              <a:avLst/>
              <a:gdLst>
                <a:gd name="connsiteX0" fmla="*/ 0 w 4901609"/>
                <a:gd name="connsiteY0" fmla="*/ 212652 h 404038"/>
                <a:gd name="connsiteX1" fmla="*/ 127590 w 4901609"/>
                <a:gd name="connsiteY1" fmla="*/ 212652 h 404038"/>
                <a:gd name="connsiteX2" fmla="*/ 159488 w 4901609"/>
                <a:gd name="connsiteY2" fmla="*/ 233917 h 404038"/>
                <a:gd name="connsiteX3" fmla="*/ 191386 w 4901609"/>
                <a:gd name="connsiteY3" fmla="*/ 244549 h 404038"/>
                <a:gd name="connsiteX4" fmla="*/ 223283 w 4901609"/>
                <a:gd name="connsiteY4" fmla="*/ 265814 h 404038"/>
                <a:gd name="connsiteX5" fmla="*/ 297711 w 4901609"/>
                <a:gd name="connsiteY5" fmla="*/ 287079 h 404038"/>
                <a:gd name="connsiteX6" fmla="*/ 372139 w 4901609"/>
                <a:gd name="connsiteY6" fmla="*/ 265814 h 404038"/>
                <a:gd name="connsiteX7" fmla="*/ 404037 w 4901609"/>
                <a:gd name="connsiteY7" fmla="*/ 255182 h 404038"/>
                <a:gd name="connsiteX8" fmla="*/ 457200 w 4901609"/>
                <a:gd name="connsiteY8" fmla="*/ 265814 h 404038"/>
                <a:gd name="connsiteX9" fmla="*/ 520995 w 4901609"/>
                <a:gd name="connsiteY9" fmla="*/ 287079 h 404038"/>
                <a:gd name="connsiteX10" fmla="*/ 574158 w 4901609"/>
                <a:gd name="connsiteY10" fmla="*/ 329610 h 404038"/>
                <a:gd name="connsiteX11" fmla="*/ 606056 w 4901609"/>
                <a:gd name="connsiteY11" fmla="*/ 340242 h 404038"/>
                <a:gd name="connsiteX12" fmla="*/ 701749 w 4901609"/>
                <a:gd name="connsiteY12" fmla="*/ 329610 h 404038"/>
                <a:gd name="connsiteX13" fmla="*/ 765544 w 4901609"/>
                <a:gd name="connsiteY13" fmla="*/ 308345 h 404038"/>
                <a:gd name="connsiteX14" fmla="*/ 797442 w 4901609"/>
                <a:gd name="connsiteY14" fmla="*/ 297712 h 404038"/>
                <a:gd name="connsiteX15" fmla="*/ 914400 w 4901609"/>
                <a:gd name="connsiteY15" fmla="*/ 329610 h 404038"/>
                <a:gd name="connsiteX16" fmla="*/ 935665 w 4901609"/>
                <a:gd name="connsiteY16" fmla="*/ 361507 h 404038"/>
                <a:gd name="connsiteX17" fmla="*/ 1041990 w 4901609"/>
                <a:gd name="connsiteY17" fmla="*/ 340242 h 404038"/>
                <a:gd name="connsiteX18" fmla="*/ 1063256 w 4901609"/>
                <a:gd name="connsiteY18" fmla="*/ 318977 h 404038"/>
                <a:gd name="connsiteX19" fmla="*/ 1137683 w 4901609"/>
                <a:gd name="connsiteY19" fmla="*/ 297712 h 404038"/>
                <a:gd name="connsiteX20" fmla="*/ 1244009 w 4901609"/>
                <a:gd name="connsiteY20" fmla="*/ 308345 h 404038"/>
                <a:gd name="connsiteX21" fmla="*/ 1265274 w 4901609"/>
                <a:gd name="connsiteY21" fmla="*/ 340242 h 404038"/>
                <a:gd name="connsiteX22" fmla="*/ 1329069 w 4901609"/>
                <a:gd name="connsiteY22" fmla="*/ 361507 h 404038"/>
                <a:gd name="connsiteX23" fmla="*/ 1392865 w 4901609"/>
                <a:gd name="connsiteY23" fmla="*/ 318977 h 404038"/>
                <a:gd name="connsiteX24" fmla="*/ 1424762 w 4901609"/>
                <a:gd name="connsiteY24" fmla="*/ 297712 h 404038"/>
                <a:gd name="connsiteX25" fmla="*/ 1488558 w 4901609"/>
                <a:gd name="connsiteY25" fmla="*/ 308345 h 404038"/>
                <a:gd name="connsiteX26" fmla="*/ 1520456 w 4901609"/>
                <a:gd name="connsiteY26" fmla="*/ 340242 h 404038"/>
                <a:gd name="connsiteX27" fmla="*/ 1552353 w 4901609"/>
                <a:gd name="connsiteY27" fmla="*/ 350875 h 404038"/>
                <a:gd name="connsiteX28" fmla="*/ 1584251 w 4901609"/>
                <a:gd name="connsiteY28" fmla="*/ 382773 h 404038"/>
                <a:gd name="connsiteX29" fmla="*/ 1775637 w 4901609"/>
                <a:gd name="connsiteY29" fmla="*/ 361507 h 404038"/>
                <a:gd name="connsiteX30" fmla="*/ 1945758 w 4901609"/>
                <a:gd name="connsiteY30" fmla="*/ 382773 h 404038"/>
                <a:gd name="connsiteX31" fmla="*/ 1977656 w 4901609"/>
                <a:gd name="connsiteY31" fmla="*/ 404038 h 404038"/>
                <a:gd name="connsiteX32" fmla="*/ 2030818 w 4901609"/>
                <a:gd name="connsiteY32" fmla="*/ 393405 h 404038"/>
                <a:gd name="connsiteX33" fmla="*/ 2062716 w 4901609"/>
                <a:gd name="connsiteY33" fmla="*/ 361507 h 404038"/>
                <a:gd name="connsiteX34" fmla="*/ 2105246 w 4901609"/>
                <a:gd name="connsiteY34" fmla="*/ 350875 h 404038"/>
                <a:gd name="connsiteX35" fmla="*/ 2169042 w 4901609"/>
                <a:gd name="connsiteY35" fmla="*/ 329610 h 404038"/>
                <a:gd name="connsiteX36" fmla="*/ 2222204 w 4901609"/>
                <a:gd name="connsiteY36" fmla="*/ 340242 h 404038"/>
                <a:gd name="connsiteX37" fmla="*/ 2254102 w 4901609"/>
                <a:gd name="connsiteY37" fmla="*/ 372140 h 404038"/>
                <a:gd name="connsiteX38" fmla="*/ 2317897 w 4901609"/>
                <a:gd name="connsiteY38" fmla="*/ 404038 h 404038"/>
                <a:gd name="connsiteX39" fmla="*/ 2445488 w 4901609"/>
                <a:gd name="connsiteY39" fmla="*/ 382773 h 404038"/>
                <a:gd name="connsiteX40" fmla="*/ 2498651 w 4901609"/>
                <a:gd name="connsiteY40" fmla="*/ 340242 h 404038"/>
                <a:gd name="connsiteX41" fmla="*/ 2541181 w 4901609"/>
                <a:gd name="connsiteY41" fmla="*/ 329610 h 404038"/>
                <a:gd name="connsiteX42" fmla="*/ 2573079 w 4901609"/>
                <a:gd name="connsiteY42" fmla="*/ 318977 h 404038"/>
                <a:gd name="connsiteX43" fmla="*/ 2668772 w 4901609"/>
                <a:gd name="connsiteY43" fmla="*/ 329610 h 404038"/>
                <a:gd name="connsiteX44" fmla="*/ 2700669 w 4901609"/>
                <a:gd name="connsiteY44" fmla="*/ 361507 h 404038"/>
                <a:gd name="connsiteX45" fmla="*/ 2764465 w 4901609"/>
                <a:gd name="connsiteY45" fmla="*/ 382773 h 404038"/>
                <a:gd name="connsiteX46" fmla="*/ 2860158 w 4901609"/>
                <a:gd name="connsiteY46" fmla="*/ 361507 h 404038"/>
                <a:gd name="connsiteX47" fmla="*/ 2892056 w 4901609"/>
                <a:gd name="connsiteY47" fmla="*/ 340242 h 404038"/>
                <a:gd name="connsiteX48" fmla="*/ 2977116 w 4901609"/>
                <a:gd name="connsiteY48" fmla="*/ 329610 h 404038"/>
                <a:gd name="connsiteX49" fmla="*/ 3104707 w 4901609"/>
                <a:gd name="connsiteY49" fmla="*/ 340242 h 404038"/>
                <a:gd name="connsiteX50" fmla="*/ 3136604 w 4901609"/>
                <a:gd name="connsiteY50" fmla="*/ 361507 h 404038"/>
                <a:gd name="connsiteX51" fmla="*/ 3168502 w 4901609"/>
                <a:gd name="connsiteY51" fmla="*/ 372140 h 404038"/>
                <a:gd name="connsiteX52" fmla="*/ 3232297 w 4901609"/>
                <a:gd name="connsiteY52" fmla="*/ 350875 h 404038"/>
                <a:gd name="connsiteX53" fmla="*/ 3296093 w 4901609"/>
                <a:gd name="connsiteY53" fmla="*/ 318977 h 404038"/>
                <a:gd name="connsiteX54" fmla="*/ 3338623 w 4901609"/>
                <a:gd name="connsiteY54" fmla="*/ 297712 h 404038"/>
                <a:gd name="connsiteX55" fmla="*/ 3370521 w 4901609"/>
                <a:gd name="connsiteY55" fmla="*/ 276447 h 404038"/>
                <a:gd name="connsiteX56" fmla="*/ 3434316 w 4901609"/>
                <a:gd name="connsiteY56" fmla="*/ 265814 h 404038"/>
                <a:gd name="connsiteX57" fmla="*/ 3466214 w 4901609"/>
                <a:gd name="connsiteY57" fmla="*/ 255182 h 404038"/>
                <a:gd name="connsiteX58" fmla="*/ 3572539 w 4901609"/>
                <a:gd name="connsiteY58" fmla="*/ 244549 h 404038"/>
                <a:gd name="connsiteX59" fmla="*/ 3583172 w 4901609"/>
                <a:gd name="connsiteY59" fmla="*/ 212652 h 404038"/>
                <a:gd name="connsiteX60" fmla="*/ 3646967 w 4901609"/>
                <a:gd name="connsiteY60" fmla="*/ 191386 h 404038"/>
                <a:gd name="connsiteX61" fmla="*/ 3689497 w 4901609"/>
                <a:gd name="connsiteY61" fmla="*/ 202019 h 404038"/>
                <a:gd name="connsiteX62" fmla="*/ 3785190 w 4901609"/>
                <a:gd name="connsiteY62" fmla="*/ 180754 h 404038"/>
                <a:gd name="connsiteX63" fmla="*/ 3817088 w 4901609"/>
                <a:gd name="connsiteY63" fmla="*/ 159489 h 404038"/>
                <a:gd name="connsiteX64" fmla="*/ 3848986 w 4901609"/>
                <a:gd name="connsiteY64" fmla="*/ 148856 h 404038"/>
                <a:gd name="connsiteX65" fmla="*/ 4178595 w 4901609"/>
                <a:gd name="connsiteY65" fmla="*/ 138224 h 404038"/>
                <a:gd name="connsiteX66" fmla="*/ 4210493 w 4901609"/>
                <a:gd name="connsiteY66" fmla="*/ 116959 h 404038"/>
                <a:gd name="connsiteX67" fmla="*/ 4497572 w 4901609"/>
                <a:gd name="connsiteY67" fmla="*/ 85061 h 404038"/>
                <a:gd name="connsiteX68" fmla="*/ 4529469 w 4901609"/>
                <a:gd name="connsiteY68" fmla="*/ 63796 h 404038"/>
                <a:gd name="connsiteX69" fmla="*/ 4774018 w 4901609"/>
                <a:gd name="connsiteY69" fmla="*/ 31898 h 404038"/>
                <a:gd name="connsiteX70" fmla="*/ 4837814 w 4901609"/>
                <a:gd name="connsiteY70" fmla="*/ 10633 h 404038"/>
                <a:gd name="connsiteX71" fmla="*/ 4901609 w 4901609"/>
                <a:gd name="connsiteY71" fmla="*/ 0 h 404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901609" h="404038">
                  <a:moveTo>
                    <a:pt x="0" y="212652"/>
                  </a:moveTo>
                  <a:cubicBezTo>
                    <a:pt x="56815" y="201288"/>
                    <a:pt x="64285" y="193660"/>
                    <a:pt x="127590" y="212652"/>
                  </a:cubicBezTo>
                  <a:cubicBezTo>
                    <a:pt x="139830" y="216324"/>
                    <a:pt x="148058" y="228202"/>
                    <a:pt x="159488" y="233917"/>
                  </a:cubicBezTo>
                  <a:cubicBezTo>
                    <a:pt x="169513" y="238929"/>
                    <a:pt x="180753" y="241005"/>
                    <a:pt x="191386" y="244549"/>
                  </a:cubicBezTo>
                  <a:cubicBezTo>
                    <a:pt x="202018" y="251637"/>
                    <a:pt x="211854" y="260099"/>
                    <a:pt x="223283" y="265814"/>
                  </a:cubicBezTo>
                  <a:cubicBezTo>
                    <a:pt x="238540" y="273442"/>
                    <a:pt x="284080" y="283671"/>
                    <a:pt x="297711" y="287079"/>
                  </a:cubicBezTo>
                  <a:cubicBezTo>
                    <a:pt x="374192" y="261587"/>
                    <a:pt x="278683" y="292516"/>
                    <a:pt x="372139" y="265814"/>
                  </a:cubicBezTo>
                  <a:cubicBezTo>
                    <a:pt x="382916" y="262735"/>
                    <a:pt x="393404" y="258726"/>
                    <a:pt x="404037" y="255182"/>
                  </a:cubicBezTo>
                  <a:cubicBezTo>
                    <a:pt x="421758" y="258726"/>
                    <a:pt x="439765" y="261059"/>
                    <a:pt x="457200" y="265814"/>
                  </a:cubicBezTo>
                  <a:cubicBezTo>
                    <a:pt x="478825" y="271712"/>
                    <a:pt x="520995" y="287079"/>
                    <a:pt x="520995" y="287079"/>
                  </a:cubicBezTo>
                  <a:cubicBezTo>
                    <a:pt x="540775" y="306860"/>
                    <a:pt x="547331" y="316197"/>
                    <a:pt x="574158" y="329610"/>
                  </a:cubicBezTo>
                  <a:cubicBezTo>
                    <a:pt x="584183" y="334622"/>
                    <a:pt x="595423" y="336698"/>
                    <a:pt x="606056" y="340242"/>
                  </a:cubicBezTo>
                  <a:cubicBezTo>
                    <a:pt x="637954" y="336698"/>
                    <a:pt x="670278" y="335904"/>
                    <a:pt x="701749" y="329610"/>
                  </a:cubicBezTo>
                  <a:cubicBezTo>
                    <a:pt x="723729" y="325214"/>
                    <a:pt x="744279" y="315433"/>
                    <a:pt x="765544" y="308345"/>
                  </a:cubicBezTo>
                  <a:lnTo>
                    <a:pt x="797442" y="297712"/>
                  </a:lnTo>
                  <a:cubicBezTo>
                    <a:pt x="847758" y="304002"/>
                    <a:pt x="879936" y="295146"/>
                    <a:pt x="914400" y="329610"/>
                  </a:cubicBezTo>
                  <a:cubicBezTo>
                    <a:pt x="923436" y="338646"/>
                    <a:pt x="928577" y="350875"/>
                    <a:pt x="935665" y="361507"/>
                  </a:cubicBezTo>
                  <a:cubicBezTo>
                    <a:pt x="948576" y="359663"/>
                    <a:pt x="1018790" y="354162"/>
                    <a:pt x="1041990" y="340242"/>
                  </a:cubicBezTo>
                  <a:cubicBezTo>
                    <a:pt x="1050586" y="335084"/>
                    <a:pt x="1054660" y="324135"/>
                    <a:pt x="1063256" y="318977"/>
                  </a:cubicBezTo>
                  <a:cubicBezTo>
                    <a:pt x="1074149" y="312441"/>
                    <a:pt x="1129742" y="299697"/>
                    <a:pt x="1137683" y="297712"/>
                  </a:cubicBezTo>
                  <a:cubicBezTo>
                    <a:pt x="1173125" y="301256"/>
                    <a:pt x="1210218" y="297081"/>
                    <a:pt x="1244009" y="308345"/>
                  </a:cubicBezTo>
                  <a:cubicBezTo>
                    <a:pt x="1256132" y="312386"/>
                    <a:pt x="1254438" y="333469"/>
                    <a:pt x="1265274" y="340242"/>
                  </a:cubicBezTo>
                  <a:cubicBezTo>
                    <a:pt x="1284282" y="352122"/>
                    <a:pt x="1329069" y="361507"/>
                    <a:pt x="1329069" y="361507"/>
                  </a:cubicBezTo>
                  <a:lnTo>
                    <a:pt x="1392865" y="318977"/>
                  </a:lnTo>
                  <a:lnTo>
                    <a:pt x="1424762" y="297712"/>
                  </a:lnTo>
                  <a:cubicBezTo>
                    <a:pt x="1446027" y="301256"/>
                    <a:pt x="1468857" y="299589"/>
                    <a:pt x="1488558" y="308345"/>
                  </a:cubicBezTo>
                  <a:cubicBezTo>
                    <a:pt x="1502299" y="314452"/>
                    <a:pt x="1507945" y="331901"/>
                    <a:pt x="1520456" y="340242"/>
                  </a:cubicBezTo>
                  <a:cubicBezTo>
                    <a:pt x="1529781" y="346459"/>
                    <a:pt x="1541721" y="347331"/>
                    <a:pt x="1552353" y="350875"/>
                  </a:cubicBezTo>
                  <a:cubicBezTo>
                    <a:pt x="1562986" y="361508"/>
                    <a:pt x="1569330" y="380908"/>
                    <a:pt x="1584251" y="382773"/>
                  </a:cubicBezTo>
                  <a:cubicBezTo>
                    <a:pt x="1643420" y="390169"/>
                    <a:pt x="1715124" y="373610"/>
                    <a:pt x="1775637" y="361507"/>
                  </a:cubicBezTo>
                  <a:cubicBezTo>
                    <a:pt x="1802027" y="363537"/>
                    <a:pt x="1899855" y="359822"/>
                    <a:pt x="1945758" y="382773"/>
                  </a:cubicBezTo>
                  <a:cubicBezTo>
                    <a:pt x="1957188" y="388488"/>
                    <a:pt x="1967023" y="396950"/>
                    <a:pt x="1977656" y="404038"/>
                  </a:cubicBezTo>
                  <a:cubicBezTo>
                    <a:pt x="1995377" y="400494"/>
                    <a:pt x="2014654" y="401487"/>
                    <a:pt x="2030818" y="393405"/>
                  </a:cubicBezTo>
                  <a:cubicBezTo>
                    <a:pt x="2044267" y="386680"/>
                    <a:pt x="2049660" y="368967"/>
                    <a:pt x="2062716" y="361507"/>
                  </a:cubicBezTo>
                  <a:cubicBezTo>
                    <a:pt x="2075404" y="354257"/>
                    <a:pt x="2091249" y="355074"/>
                    <a:pt x="2105246" y="350875"/>
                  </a:cubicBezTo>
                  <a:cubicBezTo>
                    <a:pt x="2126716" y="344434"/>
                    <a:pt x="2169042" y="329610"/>
                    <a:pt x="2169042" y="329610"/>
                  </a:cubicBezTo>
                  <a:cubicBezTo>
                    <a:pt x="2186763" y="333154"/>
                    <a:pt x="2206040" y="332160"/>
                    <a:pt x="2222204" y="340242"/>
                  </a:cubicBezTo>
                  <a:cubicBezTo>
                    <a:pt x="2235653" y="346967"/>
                    <a:pt x="2242550" y="362514"/>
                    <a:pt x="2254102" y="372140"/>
                  </a:cubicBezTo>
                  <a:cubicBezTo>
                    <a:pt x="2281583" y="395041"/>
                    <a:pt x="2285930" y="393382"/>
                    <a:pt x="2317897" y="404038"/>
                  </a:cubicBezTo>
                  <a:cubicBezTo>
                    <a:pt x="2327341" y="402989"/>
                    <a:pt x="2417152" y="399774"/>
                    <a:pt x="2445488" y="382773"/>
                  </a:cubicBezTo>
                  <a:cubicBezTo>
                    <a:pt x="2502654" y="348473"/>
                    <a:pt x="2424166" y="372163"/>
                    <a:pt x="2498651" y="340242"/>
                  </a:cubicBezTo>
                  <a:cubicBezTo>
                    <a:pt x="2512082" y="334486"/>
                    <a:pt x="2527130" y="333624"/>
                    <a:pt x="2541181" y="329610"/>
                  </a:cubicBezTo>
                  <a:cubicBezTo>
                    <a:pt x="2551958" y="326531"/>
                    <a:pt x="2562446" y="322521"/>
                    <a:pt x="2573079" y="318977"/>
                  </a:cubicBezTo>
                  <a:cubicBezTo>
                    <a:pt x="2604977" y="322521"/>
                    <a:pt x="2638325" y="319461"/>
                    <a:pt x="2668772" y="329610"/>
                  </a:cubicBezTo>
                  <a:cubicBezTo>
                    <a:pt x="2683037" y="334365"/>
                    <a:pt x="2687525" y="354205"/>
                    <a:pt x="2700669" y="361507"/>
                  </a:cubicBezTo>
                  <a:cubicBezTo>
                    <a:pt x="2720264" y="372393"/>
                    <a:pt x="2764465" y="382773"/>
                    <a:pt x="2764465" y="382773"/>
                  </a:cubicBezTo>
                  <a:cubicBezTo>
                    <a:pt x="2773928" y="380880"/>
                    <a:pt x="2847018" y="367138"/>
                    <a:pt x="2860158" y="361507"/>
                  </a:cubicBezTo>
                  <a:cubicBezTo>
                    <a:pt x="2871904" y="356473"/>
                    <a:pt x="2879727" y="343604"/>
                    <a:pt x="2892056" y="340242"/>
                  </a:cubicBezTo>
                  <a:cubicBezTo>
                    <a:pt x="2919623" y="332724"/>
                    <a:pt x="2948763" y="333154"/>
                    <a:pt x="2977116" y="329610"/>
                  </a:cubicBezTo>
                  <a:cubicBezTo>
                    <a:pt x="3019646" y="333154"/>
                    <a:pt x="3062858" y="331872"/>
                    <a:pt x="3104707" y="340242"/>
                  </a:cubicBezTo>
                  <a:cubicBezTo>
                    <a:pt x="3117237" y="342748"/>
                    <a:pt x="3125175" y="355792"/>
                    <a:pt x="3136604" y="361507"/>
                  </a:cubicBezTo>
                  <a:cubicBezTo>
                    <a:pt x="3146629" y="366519"/>
                    <a:pt x="3157869" y="368596"/>
                    <a:pt x="3168502" y="372140"/>
                  </a:cubicBezTo>
                  <a:cubicBezTo>
                    <a:pt x="3189767" y="365052"/>
                    <a:pt x="3213646" y="363309"/>
                    <a:pt x="3232297" y="350875"/>
                  </a:cubicBezTo>
                  <a:cubicBezTo>
                    <a:pt x="3293597" y="310009"/>
                    <a:pt x="3234464" y="345390"/>
                    <a:pt x="3296093" y="318977"/>
                  </a:cubicBezTo>
                  <a:cubicBezTo>
                    <a:pt x="3310661" y="312733"/>
                    <a:pt x="3324861" y="305576"/>
                    <a:pt x="3338623" y="297712"/>
                  </a:cubicBezTo>
                  <a:cubicBezTo>
                    <a:pt x="3349718" y="291372"/>
                    <a:pt x="3358398" y="280488"/>
                    <a:pt x="3370521" y="276447"/>
                  </a:cubicBezTo>
                  <a:cubicBezTo>
                    <a:pt x="3390973" y="269630"/>
                    <a:pt x="3413271" y="270491"/>
                    <a:pt x="3434316" y="265814"/>
                  </a:cubicBezTo>
                  <a:cubicBezTo>
                    <a:pt x="3445257" y="263383"/>
                    <a:pt x="3455581" y="258726"/>
                    <a:pt x="3466214" y="255182"/>
                  </a:cubicBezTo>
                  <a:cubicBezTo>
                    <a:pt x="3509967" y="261432"/>
                    <a:pt x="3541881" y="282871"/>
                    <a:pt x="3572539" y="244549"/>
                  </a:cubicBezTo>
                  <a:cubicBezTo>
                    <a:pt x="3579540" y="235797"/>
                    <a:pt x="3574052" y="219166"/>
                    <a:pt x="3583172" y="212652"/>
                  </a:cubicBezTo>
                  <a:cubicBezTo>
                    <a:pt x="3601412" y="199623"/>
                    <a:pt x="3646967" y="191386"/>
                    <a:pt x="3646967" y="191386"/>
                  </a:cubicBezTo>
                  <a:cubicBezTo>
                    <a:pt x="3661144" y="194930"/>
                    <a:pt x="3674884" y="202019"/>
                    <a:pt x="3689497" y="202019"/>
                  </a:cubicBezTo>
                  <a:cubicBezTo>
                    <a:pt x="3726920" y="202019"/>
                    <a:pt x="3752298" y="191718"/>
                    <a:pt x="3785190" y="180754"/>
                  </a:cubicBezTo>
                  <a:cubicBezTo>
                    <a:pt x="3795823" y="173666"/>
                    <a:pt x="3805658" y="165204"/>
                    <a:pt x="3817088" y="159489"/>
                  </a:cubicBezTo>
                  <a:cubicBezTo>
                    <a:pt x="3827113" y="154477"/>
                    <a:pt x="3837797" y="149514"/>
                    <a:pt x="3848986" y="148856"/>
                  </a:cubicBezTo>
                  <a:cubicBezTo>
                    <a:pt x="3958723" y="142401"/>
                    <a:pt x="4068725" y="141768"/>
                    <a:pt x="4178595" y="138224"/>
                  </a:cubicBezTo>
                  <a:cubicBezTo>
                    <a:pt x="4189228" y="131136"/>
                    <a:pt x="4198816" y="122149"/>
                    <a:pt x="4210493" y="116959"/>
                  </a:cubicBezTo>
                  <a:cubicBezTo>
                    <a:pt x="4307325" y="73922"/>
                    <a:pt x="4377058" y="90799"/>
                    <a:pt x="4497572" y="85061"/>
                  </a:cubicBezTo>
                  <a:cubicBezTo>
                    <a:pt x="4508204" y="77973"/>
                    <a:pt x="4517792" y="68986"/>
                    <a:pt x="4529469" y="63796"/>
                  </a:cubicBezTo>
                  <a:cubicBezTo>
                    <a:pt x="4615642" y="25497"/>
                    <a:pt x="4664808" y="38322"/>
                    <a:pt x="4774018" y="31898"/>
                  </a:cubicBezTo>
                  <a:cubicBezTo>
                    <a:pt x="4795283" y="24810"/>
                    <a:pt x="4815703" y="14318"/>
                    <a:pt x="4837814" y="10633"/>
                  </a:cubicBezTo>
                  <a:lnTo>
                    <a:pt x="4901609" y="0"/>
                  </a:lnTo>
                </a:path>
              </a:pathLst>
            </a:custGeom>
            <a:noFill/>
            <a:ln w="22225">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Times New Roman" pitchFamily="18" charset="0"/>
                <a:cs typeface="Times New Roman" pitchFamily="18" charset="0"/>
              </a:endParaRPr>
            </a:p>
          </p:txBody>
        </p:sp>
      </p:grpSp>
      <p:sp>
        <p:nvSpPr>
          <p:cNvPr id="74" name="Rounded Rectangle 73"/>
          <p:cNvSpPr/>
          <p:nvPr/>
        </p:nvSpPr>
        <p:spPr>
          <a:xfrm>
            <a:off x="5475288" y="2590800"/>
            <a:ext cx="1077912" cy="552450"/>
          </a:xfrm>
          <a:prstGeom prst="roundRect">
            <a:avLst/>
          </a:prstGeom>
          <a:solidFill>
            <a:srgbClr val="C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360363" y="1079500"/>
            <a:ext cx="8459787" cy="4330700"/>
          </a:xfrm>
        </p:spPr>
        <p:txBody>
          <a:bodyPr/>
          <a:lstStyle/>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Network layer protocol</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Routing packets across the network </a:t>
            </a:r>
          </a:p>
          <a:p>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 Unreliable</a:t>
            </a:r>
          </a:p>
          <a:p>
            <a:pPr lvl="1"/>
            <a:r>
              <a:rPr lang="en-GB" sz="2000" dirty="0" smtClean="0">
                <a:latin typeface="Times New Roman" pitchFamily="18" charset="0"/>
                <a:cs typeface="Times New Roman" pitchFamily="18" charset="0"/>
              </a:rPr>
              <a:t>Best effort delivery </a:t>
            </a:r>
          </a:p>
          <a:p>
            <a:pPr lvl="1"/>
            <a:r>
              <a:rPr lang="en-GB" sz="2000" dirty="0" smtClean="0">
                <a:latin typeface="Times New Roman" pitchFamily="18" charset="0"/>
                <a:cs typeface="Times New Roman" pitchFamily="18" charset="0"/>
              </a:rPr>
              <a:t>Recovery from lost packets must be done at higher layers </a:t>
            </a:r>
          </a:p>
          <a:p>
            <a:pPr lvl="1"/>
            <a:endParaRPr lang="en-GB" sz="20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 Connectionless </a:t>
            </a:r>
          </a:p>
          <a:p>
            <a:pPr lvl="1"/>
            <a:r>
              <a:rPr lang="en-GB" sz="2000" dirty="0" smtClean="0">
                <a:latin typeface="Times New Roman" pitchFamily="18" charset="0"/>
                <a:cs typeface="Times New Roman" pitchFamily="18" charset="0"/>
              </a:rPr>
              <a:t>Packets are delivered (routed) independently </a:t>
            </a:r>
          </a:p>
          <a:p>
            <a:pPr lvl="1"/>
            <a:r>
              <a:rPr lang="en-GB" sz="2000" dirty="0" smtClean="0">
                <a:latin typeface="Times New Roman" pitchFamily="18" charset="0"/>
                <a:cs typeface="Times New Roman" pitchFamily="18" charset="0"/>
              </a:rPr>
              <a:t>Can be delivered out of order; re-sequencing must be done at higher layers </a:t>
            </a:r>
          </a:p>
        </p:txBody>
      </p:sp>
      <p:sp>
        <p:nvSpPr>
          <p:cNvPr id="46083" name="Title 1"/>
          <p:cNvSpPr>
            <a:spLocks noGrp="1"/>
          </p:cNvSpPr>
          <p:nvPr>
            <p:ph type="title"/>
          </p:nvPr>
        </p:nvSpPr>
        <p:spPr>
          <a:xfrm>
            <a:off x="457200" y="152400"/>
            <a:ext cx="8610600" cy="990600"/>
          </a:xfrm>
        </p:spPr>
        <p:txBody>
          <a:bodyPr/>
          <a:lstStyle/>
          <a:p>
            <a:pPr eaLnBrk="1" hangingPunct="1"/>
            <a:r>
              <a:rPr lang="en-GB" smtClean="0"/>
              <a:t>IP: Summary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152400"/>
            <a:ext cx="8610600" cy="990600"/>
          </a:xfrm>
        </p:spPr>
        <p:txBody>
          <a:bodyPr/>
          <a:lstStyle/>
          <a:p>
            <a:pPr eaLnBrk="1" hangingPunct="1"/>
            <a:r>
              <a:rPr lang="en-GB" smtClean="0"/>
              <a:t>The problems with IPv4</a:t>
            </a:r>
          </a:p>
        </p:txBody>
      </p:sp>
      <p:sp>
        <p:nvSpPr>
          <p:cNvPr id="3" name="TextBox 2"/>
          <p:cNvSpPr txBox="1">
            <a:spLocks noChangeArrowheads="1"/>
          </p:cNvSpPr>
          <p:nvPr/>
        </p:nvSpPr>
        <p:spPr bwMode="auto">
          <a:xfrm>
            <a:off x="1752600" y="4673600"/>
            <a:ext cx="5562600" cy="584200"/>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GB" sz="3200" dirty="0" smtClean="0">
                <a:latin typeface="Times New Roman" pitchFamily="18" charset="0"/>
                <a:cs typeface="Times New Roman" pitchFamily="18" charset="0"/>
              </a:rPr>
              <a:t>We are running out of addresses</a:t>
            </a:r>
          </a:p>
        </p:txBody>
      </p:sp>
      <p:sp>
        <p:nvSpPr>
          <p:cNvPr id="2" name="TextBox 1"/>
          <p:cNvSpPr txBox="1">
            <a:spLocks noChangeArrowheads="1"/>
          </p:cNvSpPr>
          <p:nvPr/>
        </p:nvSpPr>
        <p:spPr bwMode="auto">
          <a:xfrm>
            <a:off x="2794000" y="3790950"/>
            <a:ext cx="5029200" cy="400050"/>
          </a:xfrm>
          <a:prstGeom prst="rect">
            <a:avLst/>
          </a:prstGeom>
          <a:noFill/>
          <a:ln w="9525">
            <a:noFill/>
            <a:miter lim="800000"/>
            <a:headEnd/>
            <a:tailEnd/>
          </a:ln>
        </p:spPr>
        <p:txBody>
          <a:bodyPr>
            <a:spAutoFit/>
          </a:bodyPr>
          <a:lstStyle/>
          <a:p>
            <a:r>
              <a:rPr lang="en-US" sz="2000">
                <a:latin typeface="Times New Roman" pitchFamily="18" charset="0"/>
              </a:rPr>
              <a:t>and there are only 2</a:t>
            </a:r>
            <a:r>
              <a:rPr lang="en-US" sz="2000" baseline="30000">
                <a:latin typeface="Times New Roman" pitchFamily="18" charset="0"/>
              </a:rPr>
              <a:t>32 </a:t>
            </a:r>
            <a:r>
              <a:rPr lang="en-US" sz="2000">
                <a:latin typeface="Times New Roman" pitchFamily="18" charset="0"/>
              </a:rPr>
              <a:t>(~4 billion) addresses</a:t>
            </a:r>
            <a:endParaRPr lang="en-GB"/>
          </a:p>
        </p:txBody>
      </p:sp>
      <p:sp>
        <p:nvSpPr>
          <p:cNvPr id="6" name="TextBox 5"/>
          <p:cNvSpPr txBox="1">
            <a:spLocks noChangeArrowheads="1"/>
          </p:cNvSpPr>
          <p:nvPr/>
        </p:nvSpPr>
        <p:spPr bwMode="auto">
          <a:xfrm>
            <a:off x="658813" y="2614613"/>
            <a:ext cx="2438400" cy="461962"/>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GB" sz="2400" dirty="0" smtClean="0">
                <a:latin typeface="Times New Roman" pitchFamily="18" charset="0"/>
                <a:cs typeface="Times New Roman" pitchFamily="18" charset="0"/>
              </a:rPr>
              <a:t>Too complicated</a:t>
            </a:r>
          </a:p>
        </p:txBody>
      </p:sp>
      <p:sp>
        <p:nvSpPr>
          <p:cNvPr id="56326" name="TextBox 6"/>
          <p:cNvSpPr txBox="1">
            <a:spLocks noChangeArrowheads="1"/>
          </p:cNvSpPr>
          <p:nvPr/>
        </p:nvSpPr>
        <p:spPr bwMode="auto">
          <a:xfrm>
            <a:off x="3276600" y="2876550"/>
            <a:ext cx="5105400" cy="708025"/>
          </a:xfrm>
          <a:prstGeom prst="rect">
            <a:avLst/>
          </a:prstGeom>
          <a:noFill/>
          <a:ln w="9525">
            <a:noFill/>
            <a:miter lim="800000"/>
            <a:headEnd/>
            <a:tailEnd/>
          </a:ln>
        </p:spPr>
        <p:txBody>
          <a:bodyPr>
            <a:spAutoFit/>
          </a:bodyPr>
          <a:lstStyle/>
          <a:p>
            <a:r>
              <a:rPr lang="en-US" sz="2000">
                <a:latin typeface="Times New Roman" pitchFamily="18" charset="0"/>
              </a:rPr>
              <a:t>It takes time to setup a simple IP network and routing is more complex than it needs to be</a:t>
            </a:r>
            <a:endParaRPr lang="en-GB"/>
          </a:p>
        </p:txBody>
      </p:sp>
      <p:sp>
        <p:nvSpPr>
          <p:cNvPr id="56327" name="TextBox 8"/>
          <p:cNvSpPr txBox="1">
            <a:spLocks noChangeArrowheads="1"/>
          </p:cNvSpPr>
          <p:nvPr/>
        </p:nvSpPr>
        <p:spPr bwMode="auto">
          <a:xfrm>
            <a:off x="457200" y="1295400"/>
            <a:ext cx="6705600" cy="400050"/>
          </a:xfrm>
          <a:prstGeom prst="rect">
            <a:avLst/>
          </a:prstGeom>
          <a:noFill/>
          <a:ln w="9525">
            <a:noFill/>
            <a:miter lim="800000"/>
            <a:headEnd/>
            <a:tailEnd/>
          </a:ln>
        </p:spPr>
        <p:txBody>
          <a:bodyPr>
            <a:spAutoFit/>
          </a:bodyPr>
          <a:lstStyle/>
          <a:p>
            <a:r>
              <a:rPr lang="en-US" sz="2000">
                <a:latin typeface="Times New Roman" pitchFamily="18" charset="0"/>
              </a:rPr>
              <a:t>Hasn’t changed since 1981, but our needs have changed.</a:t>
            </a:r>
            <a:endParaRPr lang="en-GB"/>
          </a:p>
        </p:txBody>
      </p:sp>
      <p:sp>
        <p:nvSpPr>
          <p:cNvPr id="10" name="TextBox 9"/>
          <p:cNvSpPr txBox="1">
            <a:spLocks noChangeArrowheads="1"/>
          </p:cNvSpPr>
          <p:nvPr/>
        </p:nvSpPr>
        <p:spPr bwMode="auto">
          <a:xfrm>
            <a:off x="488950" y="1828800"/>
            <a:ext cx="1035050" cy="338138"/>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GB" sz="1600" dirty="0" smtClean="0">
                <a:latin typeface="Times New Roman" pitchFamily="18" charset="0"/>
                <a:cs typeface="Times New Roman" pitchFamily="18" charset="0"/>
              </a:rPr>
              <a:t>Security</a:t>
            </a:r>
          </a:p>
        </p:txBody>
      </p:sp>
      <p:sp>
        <p:nvSpPr>
          <p:cNvPr id="12" name="TextBox 11"/>
          <p:cNvSpPr txBox="1">
            <a:spLocks noChangeArrowheads="1"/>
          </p:cNvSpPr>
          <p:nvPr/>
        </p:nvSpPr>
        <p:spPr bwMode="auto">
          <a:xfrm>
            <a:off x="1855788" y="1974850"/>
            <a:ext cx="1878012" cy="338138"/>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GB" sz="1600" dirty="0" smtClean="0">
                <a:latin typeface="Times New Roman" pitchFamily="18" charset="0"/>
                <a:cs typeface="Times New Roman" pitchFamily="18" charset="0"/>
              </a:rPr>
              <a:t>Quality of Service</a:t>
            </a:r>
          </a:p>
        </p:txBody>
      </p:sp>
      <p:sp>
        <p:nvSpPr>
          <p:cNvPr id="11" name="TextBox 10"/>
          <p:cNvSpPr txBox="1">
            <a:spLocks noChangeArrowheads="1"/>
          </p:cNvSpPr>
          <p:nvPr/>
        </p:nvSpPr>
        <p:spPr bwMode="auto">
          <a:xfrm>
            <a:off x="4227513" y="2128838"/>
            <a:ext cx="838200" cy="368300"/>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GB" dirty="0" smtClean="0">
                <a:latin typeface="Times New Roman" pitchFamily="18" charset="0"/>
                <a:cs typeface="Times New Roman" pitchFamily="18" charset="0"/>
              </a:rPr>
              <a:t>Speed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 presetClass="emph" presetSubtype="0" fill="hold" grpId="0" nodeType="withEffect">
                                  <p:stCondLst>
                                    <p:cond delay="0"/>
                                  </p:stCondLst>
                                  <p:childTnLst>
                                    <p:animScale>
                                      <p:cBhvr>
                                        <p:cTn id="10" dur="2000" fill="hold"/>
                                        <p:tgtEl>
                                          <p:spTgt spid="3"/>
                                        </p:tgtEl>
                                      </p:cBhvr>
                                      <p:by x="150000" y="150000"/>
                                    </p:animScale>
                                  </p:childTnLst>
                                </p:cTn>
                              </p:par>
                              <p:par>
                                <p:cTn id="11" presetID="1" presetClass="entr" presetSubtype="0" fill="hold"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152400"/>
            <a:ext cx="8610600" cy="990600"/>
          </a:xfrm>
        </p:spPr>
        <p:txBody>
          <a:bodyPr/>
          <a:lstStyle/>
          <a:p>
            <a:pPr eaLnBrk="1" hangingPunct="1"/>
            <a:r>
              <a:rPr lang="en-GB" smtClean="0"/>
              <a:t>IPv6</a:t>
            </a:r>
          </a:p>
        </p:txBody>
      </p:sp>
      <p:sp>
        <p:nvSpPr>
          <p:cNvPr id="4" name="Rectangle 3"/>
          <p:cNvSpPr/>
          <p:nvPr/>
        </p:nvSpPr>
        <p:spPr>
          <a:xfrm>
            <a:off x="228600" y="3124200"/>
            <a:ext cx="8492535" cy="154920"/>
          </a:xfrm>
          <a:prstGeom prst="rect">
            <a:avLst/>
          </a:prstGeom>
          <a:noFill/>
        </p:spPr>
        <p:txBody>
          <a:bodyPr wrap="none">
            <a:prstTxWarp prst="textFadeUp">
              <a:avLst>
                <a:gd name="adj" fmla="val 2284"/>
              </a:avLst>
            </a:prstTxWarp>
            <a:spAutoFit/>
          </a:bodyPr>
          <a:lstStyle/>
          <a:p>
            <a:pPr algn="ctr">
              <a:defRPr/>
            </a:pPr>
            <a:r>
              <a:rPr lang="en-US" sz="4800" b="1" dirty="0">
                <a:ln w="1905">
                  <a:noFill/>
                </a:ln>
                <a:solidFill>
                  <a:srgbClr val="1C1C1C"/>
                </a:solidFill>
                <a:effectLst>
                  <a:innerShdw blurRad="69850" dist="43180" dir="5400000">
                    <a:srgbClr val="000000">
                      <a:alpha val="65000"/>
                    </a:srgbClr>
                  </a:innerShdw>
                </a:effectLst>
              </a:rPr>
              <a:t>0011111111111110. 0001100100000000. 0100010101000101.00000000000000011.0000001000000000.1111100011111111.1111111000100001.0110011111001111</a:t>
            </a:r>
          </a:p>
        </p:txBody>
      </p:sp>
      <p:sp>
        <p:nvSpPr>
          <p:cNvPr id="9" name="TextBox 8"/>
          <p:cNvSpPr txBox="1">
            <a:spLocks noChangeArrowheads="1"/>
          </p:cNvSpPr>
          <p:nvPr/>
        </p:nvSpPr>
        <p:spPr bwMode="auto">
          <a:xfrm>
            <a:off x="6629400" y="2362200"/>
            <a:ext cx="1331840" cy="523220"/>
          </a:xfrm>
          <a:prstGeom prst="rect">
            <a:avLst/>
          </a:prstGeom>
          <a:noFill/>
          <a:ln w="9525">
            <a:noFill/>
            <a:miter lim="800000"/>
            <a:headEnd/>
            <a:tailEnd/>
          </a:ln>
        </p:spPr>
        <p:txBody>
          <a:bodyPr wrap="none">
            <a:spAutoFit/>
          </a:bodyPr>
          <a:lstStyle/>
          <a:p>
            <a:r>
              <a:rPr lang="en-GB" sz="2800" dirty="0">
                <a:latin typeface="Times New Roman" pitchFamily="18" charset="0"/>
                <a:cs typeface="Times New Roman" pitchFamily="18" charset="0"/>
              </a:rPr>
              <a:t>128 bits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152400"/>
            <a:ext cx="8610600" cy="990600"/>
          </a:xfrm>
        </p:spPr>
        <p:txBody>
          <a:bodyPr/>
          <a:lstStyle/>
          <a:p>
            <a:pPr eaLnBrk="1" hangingPunct="1"/>
            <a:r>
              <a:rPr lang="en-GB" smtClean="0"/>
              <a:t>IPv6 </a:t>
            </a:r>
            <a:r>
              <a:rPr lang="en-GB" sz="2400" i="1" smtClean="0"/>
              <a:t>Vs.</a:t>
            </a:r>
            <a:r>
              <a:rPr lang="en-GB" smtClean="0"/>
              <a:t> IPv4: Comparing packet headers</a:t>
            </a:r>
          </a:p>
        </p:txBody>
      </p:sp>
      <p:sp>
        <p:nvSpPr>
          <p:cNvPr id="58371" name="Rectangle 4"/>
          <p:cNvSpPr>
            <a:spLocks noChangeArrowheads="1"/>
          </p:cNvSpPr>
          <p:nvPr/>
        </p:nvSpPr>
        <p:spPr bwMode="auto">
          <a:xfrm>
            <a:off x="1543050" y="1493838"/>
            <a:ext cx="3581400" cy="1828800"/>
          </a:xfrm>
          <a:prstGeom prst="rect">
            <a:avLst/>
          </a:prstGeom>
          <a:solidFill>
            <a:schemeClr val="bg2"/>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58372" name="Rectangle 5"/>
          <p:cNvSpPr>
            <a:spLocks noChangeArrowheads="1"/>
          </p:cNvSpPr>
          <p:nvPr/>
        </p:nvSpPr>
        <p:spPr bwMode="auto">
          <a:xfrm>
            <a:off x="1543050" y="4160838"/>
            <a:ext cx="3581400" cy="1828800"/>
          </a:xfrm>
          <a:prstGeom prst="rect">
            <a:avLst/>
          </a:prstGeom>
          <a:solidFill>
            <a:schemeClr val="bg2"/>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58373" name="Line 6"/>
          <p:cNvSpPr>
            <a:spLocks noChangeShapeType="1"/>
          </p:cNvSpPr>
          <p:nvPr/>
        </p:nvSpPr>
        <p:spPr bwMode="auto">
          <a:xfrm>
            <a:off x="1543050" y="1798638"/>
            <a:ext cx="3581400" cy="0"/>
          </a:xfrm>
          <a:prstGeom prst="line">
            <a:avLst/>
          </a:prstGeom>
          <a:noFill/>
          <a:ln w="9525">
            <a:solidFill>
              <a:schemeClr val="tx1"/>
            </a:solidFill>
            <a:miter lim="800000"/>
            <a:headEnd/>
            <a:tailEnd/>
          </a:ln>
        </p:spPr>
        <p:txBody>
          <a:bodyPr wrap="none"/>
          <a:lstStyle/>
          <a:p>
            <a:endParaRPr lang="en-US"/>
          </a:p>
        </p:txBody>
      </p:sp>
      <p:sp>
        <p:nvSpPr>
          <p:cNvPr id="58374" name="Line 7"/>
          <p:cNvSpPr>
            <a:spLocks noChangeShapeType="1"/>
          </p:cNvSpPr>
          <p:nvPr/>
        </p:nvSpPr>
        <p:spPr bwMode="auto">
          <a:xfrm>
            <a:off x="1543050" y="2103438"/>
            <a:ext cx="3581400" cy="0"/>
          </a:xfrm>
          <a:prstGeom prst="line">
            <a:avLst/>
          </a:prstGeom>
          <a:noFill/>
          <a:ln w="9525">
            <a:solidFill>
              <a:schemeClr val="tx1"/>
            </a:solidFill>
            <a:miter lim="800000"/>
            <a:headEnd/>
            <a:tailEnd/>
          </a:ln>
        </p:spPr>
        <p:txBody>
          <a:bodyPr wrap="none"/>
          <a:lstStyle/>
          <a:p>
            <a:endParaRPr lang="en-US"/>
          </a:p>
        </p:txBody>
      </p:sp>
      <p:sp>
        <p:nvSpPr>
          <p:cNvPr id="58375" name="Line 8"/>
          <p:cNvSpPr>
            <a:spLocks noChangeShapeType="1"/>
          </p:cNvSpPr>
          <p:nvPr/>
        </p:nvSpPr>
        <p:spPr bwMode="auto">
          <a:xfrm>
            <a:off x="1543050" y="2408238"/>
            <a:ext cx="3581400" cy="0"/>
          </a:xfrm>
          <a:prstGeom prst="line">
            <a:avLst/>
          </a:prstGeom>
          <a:noFill/>
          <a:ln w="9525">
            <a:solidFill>
              <a:schemeClr val="tx1"/>
            </a:solidFill>
            <a:miter lim="800000"/>
            <a:headEnd/>
            <a:tailEnd/>
          </a:ln>
        </p:spPr>
        <p:txBody>
          <a:bodyPr wrap="none"/>
          <a:lstStyle/>
          <a:p>
            <a:endParaRPr lang="en-US"/>
          </a:p>
        </p:txBody>
      </p:sp>
      <p:sp>
        <p:nvSpPr>
          <p:cNvPr id="58376" name="Line 9"/>
          <p:cNvSpPr>
            <a:spLocks noChangeShapeType="1"/>
          </p:cNvSpPr>
          <p:nvPr/>
        </p:nvSpPr>
        <p:spPr bwMode="auto">
          <a:xfrm>
            <a:off x="1543050" y="2713038"/>
            <a:ext cx="3581400" cy="0"/>
          </a:xfrm>
          <a:prstGeom prst="line">
            <a:avLst/>
          </a:prstGeom>
          <a:noFill/>
          <a:ln w="9525">
            <a:solidFill>
              <a:schemeClr val="tx1"/>
            </a:solidFill>
            <a:miter lim="800000"/>
            <a:headEnd/>
            <a:tailEnd/>
          </a:ln>
        </p:spPr>
        <p:txBody>
          <a:bodyPr wrap="none"/>
          <a:lstStyle/>
          <a:p>
            <a:endParaRPr lang="en-US"/>
          </a:p>
        </p:txBody>
      </p:sp>
      <p:sp>
        <p:nvSpPr>
          <p:cNvPr id="58377" name="Line 10"/>
          <p:cNvSpPr>
            <a:spLocks noChangeShapeType="1"/>
          </p:cNvSpPr>
          <p:nvPr/>
        </p:nvSpPr>
        <p:spPr bwMode="auto">
          <a:xfrm>
            <a:off x="1543050" y="3017838"/>
            <a:ext cx="3581400" cy="0"/>
          </a:xfrm>
          <a:prstGeom prst="line">
            <a:avLst/>
          </a:prstGeom>
          <a:noFill/>
          <a:ln w="9525">
            <a:solidFill>
              <a:schemeClr val="tx1"/>
            </a:solidFill>
            <a:miter lim="800000"/>
            <a:headEnd/>
            <a:tailEnd/>
          </a:ln>
        </p:spPr>
        <p:txBody>
          <a:bodyPr wrap="none"/>
          <a:lstStyle/>
          <a:p>
            <a:endParaRPr lang="en-US"/>
          </a:p>
        </p:txBody>
      </p:sp>
      <p:sp>
        <p:nvSpPr>
          <p:cNvPr id="58378" name="Line 11"/>
          <p:cNvSpPr>
            <a:spLocks noChangeShapeType="1"/>
          </p:cNvSpPr>
          <p:nvPr/>
        </p:nvSpPr>
        <p:spPr bwMode="auto">
          <a:xfrm>
            <a:off x="1543050" y="4465638"/>
            <a:ext cx="3581400" cy="0"/>
          </a:xfrm>
          <a:prstGeom prst="line">
            <a:avLst/>
          </a:prstGeom>
          <a:noFill/>
          <a:ln w="9525">
            <a:solidFill>
              <a:schemeClr val="tx1"/>
            </a:solidFill>
            <a:miter lim="800000"/>
            <a:headEnd/>
            <a:tailEnd/>
          </a:ln>
        </p:spPr>
        <p:txBody>
          <a:bodyPr wrap="none"/>
          <a:lstStyle/>
          <a:p>
            <a:endParaRPr lang="en-US"/>
          </a:p>
        </p:txBody>
      </p:sp>
      <p:sp>
        <p:nvSpPr>
          <p:cNvPr id="58379" name="Line 12"/>
          <p:cNvSpPr>
            <a:spLocks noChangeShapeType="1"/>
          </p:cNvSpPr>
          <p:nvPr/>
        </p:nvSpPr>
        <p:spPr bwMode="auto">
          <a:xfrm>
            <a:off x="1543050" y="4770438"/>
            <a:ext cx="3581400" cy="0"/>
          </a:xfrm>
          <a:prstGeom prst="line">
            <a:avLst/>
          </a:prstGeom>
          <a:noFill/>
          <a:ln w="9525">
            <a:solidFill>
              <a:schemeClr val="tx1"/>
            </a:solidFill>
            <a:miter lim="800000"/>
            <a:headEnd/>
            <a:tailEnd/>
          </a:ln>
        </p:spPr>
        <p:txBody>
          <a:bodyPr wrap="none"/>
          <a:lstStyle/>
          <a:p>
            <a:endParaRPr lang="en-US"/>
          </a:p>
        </p:txBody>
      </p:sp>
      <p:sp>
        <p:nvSpPr>
          <p:cNvPr id="58380" name="Line 13"/>
          <p:cNvSpPr>
            <a:spLocks noChangeShapeType="1"/>
          </p:cNvSpPr>
          <p:nvPr/>
        </p:nvSpPr>
        <p:spPr bwMode="auto">
          <a:xfrm>
            <a:off x="1543050" y="5380038"/>
            <a:ext cx="3581400" cy="0"/>
          </a:xfrm>
          <a:prstGeom prst="line">
            <a:avLst/>
          </a:prstGeom>
          <a:noFill/>
          <a:ln w="9525">
            <a:solidFill>
              <a:schemeClr val="tx1"/>
            </a:solidFill>
            <a:miter lim="800000"/>
            <a:headEnd/>
            <a:tailEnd/>
          </a:ln>
        </p:spPr>
        <p:txBody>
          <a:bodyPr wrap="none"/>
          <a:lstStyle/>
          <a:p>
            <a:endParaRPr lang="en-US"/>
          </a:p>
        </p:txBody>
      </p:sp>
      <p:sp>
        <p:nvSpPr>
          <p:cNvPr id="58381" name="Line 14"/>
          <p:cNvSpPr>
            <a:spLocks noChangeShapeType="1"/>
          </p:cNvSpPr>
          <p:nvPr/>
        </p:nvSpPr>
        <p:spPr bwMode="auto">
          <a:xfrm>
            <a:off x="4743450" y="4922838"/>
            <a:ext cx="381000" cy="0"/>
          </a:xfrm>
          <a:prstGeom prst="line">
            <a:avLst/>
          </a:prstGeom>
          <a:noFill/>
          <a:ln w="9525">
            <a:solidFill>
              <a:schemeClr val="tx1"/>
            </a:solidFill>
            <a:miter lim="800000"/>
            <a:headEnd/>
            <a:tailEnd/>
          </a:ln>
        </p:spPr>
        <p:txBody>
          <a:bodyPr wrap="none"/>
          <a:lstStyle/>
          <a:p>
            <a:endParaRPr lang="en-US"/>
          </a:p>
        </p:txBody>
      </p:sp>
      <p:sp>
        <p:nvSpPr>
          <p:cNvPr id="58382" name="Line 15"/>
          <p:cNvSpPr>
            <a:spLocks noChangeShapeType="1"/>
          </p:cNvSpPr>
          <p:nvPr/>
        </p:nvSpPr>
        <p:spPr bwMode="auto">
          <a:xfrm flipH="1">
            <a:off x="4743450" y="5075238"/>
            <a:ext cx="381000" cy="0"/>
          </a:xfrm>
          <a:prstGeom prst="line">
            <a:avLst/>
          </a:prstGeom>
          <a:noFill/>
          <a:ln w="9525">
            <a:solidFill>
              <a:schemeClr val="tx1"/>
            </a:solidFill>
            <a:miter lim="800000"/>
            <a:headEnd/>
            <a:tailEnd/>
          </a:ln>
        </p:spPr>
        <p:txBody>
          <a:bodyPr wrap="none"/>
          <a:lstStyle/>
          <a:p>
            <a:endParaRPr lang="en-US"/>
          </a:p>
        </p:txBody>
      </p:sp>
      <p:sp>
        <p:nvSpPr>
          <p:cNvPr id="58383" name="Line 16"/>
          <p:cNvSpPr>
            <a:spLocks noChangeShapeType="1"/>
          </p:cNvSpPr>
          <p:nvPr/>
        </p:nvSpPr>
        <p:spPr bwMode="auto">
          <a:xfrm flipH="1">
            <a:off x="4743450" y="5227638"/>
            <a:ext cx="381000" cy="0"/>
          </a:xfrm>
          <a:prstGeom prst="line">
            <a:avLst/>
          </a:prstGeom>
          <a:noFill/>
          <a:ln w="9525">
            <a:solidFill>
              <a:schemeClr val="tx1"/>
            </a:solidFill>
            <a:miter lim="800000"/>
            <a:headEnd/>
            <a:tailEnd/>
          </a:ln>
        </p:spPr>
        <p:txBody>
          <a:bodyPr wrap="none"/>
          <a:lstStyle/>
          <a:p>
            <a:endParaRPr lang="en-US"/>
          </a:p>
        </p:txBody>
      </p:sp>
      <p:sp>
        <p:nvSpPr>
          <p:cNvPr id="58384" name="Line 17"/>
          <p:cNvSpPr>
            <a:spLocks noChangeShapeType="1"/>
          </p:cNvSpPr>
          <p:nvPr/>
        </p:nvSpPr>
        <p:spPr bwMode="auto">
          <a:xfrm flipH="1">
            <a:off x="4743450" y="5532438"/>
            <a:ext cx="381000" cy="0"/>
          </a:xfrm>
          <a:prstGeom prst="line">
            <a:avLst/>
          </a:prstGeom>
          <a:noFill/>
          <a:ln w="9525">
            <a:solidFill>
              <a:schemeClr val="tx1"/>
            </a:solidFill>
            <a:miter lim="800000"/>
            <a:headEnd/>
            <a:tailEnd/>
          </a:ln>
        </p:spPr>
        <p:txBody>
          <a:bodyPr wrap="none"/>
          <a:lstStyle/>
          <a:p>
            <a:endParaRPr lang="en-US"/>
          </a:p>
        </p:txBody>
      </p:sp>
      <p:sp>
        <p:nvSpPr>
          <p:cNvPr id="58385" name="Line 18"/>
          <p:cNvSpPr>
            <a:spLocks noChangeShapeType="1"/>
          </p:cNvSpPr>
          <p:nvPr/>
        </p:nvSpPr>
        <p:spPr bwMode="auto">
          <a:xfrm flipH="1">
            <a:off x="4743450" y="5684838"/>
            <a:ext cx="381000" cy="0"/>
          </a:xfrm>
          <a:prstGeom prst="line">
            <a:avLst/>
          </a:prstGeom>
          <a:noFill/>
          <a:ln w="9525">
            <a:solidFill>
              <a:schemeClr val="tx1"/>
            </a:solidFill>
            <a:miter lim="800000"/>
            <a:headEnd/>
            <a:tailEnd/>
          </a:ln>
        </p:spPr>
        <p:txBody>
          <a:bodyPr wrap="none"/>
          <a:lstStyle/>
          <a:p>
            <a:endParaRPr lang="en-US"/>
          </a:p>
        </p:txBody>
      </p:sp>
      <p:sp>
        <p:nvSpPr>
          <p:cNvPr id="58386" name="Line 19"/>
          <p:cNvSpPr>
            <a:spLocks noChangeShapeType="1"/>
          </p:cNvSpPr>
          <p:nvPr/>
        </p:nvSpPr>
        <p:spPr bwMode="auto">
          <a:xfrm flipH="1">
            <a:off x="4743450" y="5837238"/>
            <a:ext cx="381000" cy="0"/>
          </a:xfrm>
          <a:prstGeom prst="line">
            <a:avLst/>
          </a:prstGeom>
          <a:noFill/>
          <a:ln w="9525">
            <a:solidFill>
              <a:schemeClr val="tx1"/>
            </a:solidFill>
            <a:miter lim="800000"/>
            <a:headEnd/>
            <a:tailEnd/>
          </a:ln>
        </p:spPr>
        <p:txBody>
          <a:bodyPr wrap="none"/>
          <a:lstStyle/>
          <a:p>
            <a:endParaRPr lang="en-US"/>
          </a:p>
        </p:txBody>
      </p:sp>
      <p:sp>
        <p:nvSpPr>
          <p:cNvPr id="58387" name="Line 20"/>
          <p:cNvSpPr>
            <a:spLocks noChangeShapeType="1"/>
          </p:cNvSpPr>
          <p:nvPr/>
        </p:nvSpPr>
        <p:spPr bwMode="auto">
          <a:xfrm>
            <a:off x="1009650" y="4160838"/>
            <a:ext cx="381000" cy="0"/>
          </a:xfrm>
          <a:prstGeom prst="line">
            <a:avLst/>
          </a:prstGeom>
          <a:noFill/>
          <a:ln w="9525">
            <a:solidFill>
              <a:schemeClr val="tx1"/>
            </a:solidFill>
            <a:miter lim="800000"/>
            <a:headEnd/>
            <a:tailEnd/>
          </a:ln>
        </p:spPr>
        <p:txBody>
          <a:bodyPr wrap="none"/>
          <a:lstStyle/>
          <a:p>
            <a:endParaRPr lang="en-US"/>
          </a:p>
        </p:txBody>
      </p:sp>
      <p:sp>
        <p:nvSpPr>
          <p:cNvPr id="58388" name="Line 21"/>
          <p:cNvSpPr>
            <a:spLocks noChangeShapeType="1"/>
          </p:cNvSpPr>
          <p:nvPr/>
        </p:nvSpPr>
        <p:spPr bwMode="auto">
          <a:xfrm>
            <a:off x="1009650" y="5989638"/>
            <a:ext cx="381000" cy="0"/>
          </a:xfrm>
          <a:prstGeom prst="line">
            <a:avLst/>
          </a:prstGeom>
          <a:noFill/>
          <a:ln w="9525">
            <a:solidFill>
              <a:schemeClr val="tx1"/>
            </a:solidFill>
            <a:miter lim="800000"/>
            <a:headEnd/>
            <a:tailEnd/>
          </a:ln>
        </p:spPr>
        <p:txBody>
          <a:bodyPr wrap="none"/>
          <a:lstStyle/>
          <a:p>
            <a:endParaRPr lang="en-US"/>
          </a:p>
        </p:txBody>
      </p:sp>
      <p:sp>
        <p:nvSpPr>
          <p:cNvPr id="58389" name="Line 22"/>
          <p:cNvSpPr>
            <a:spLocks noChangeShapeType="1"/>
          </p:cNvSpPr>
          <p:nvPr/>
        </p:nvSpPr>
        <p:spPr bwMode="auto">
          <a:xfrm>
            <a:off x="1009650" y="1493838"/>
            <a:ext cx="381000" cy="0"/>
          </a:xfrm>
          <a:prstGeom prst="line">
            <a:avLst/>
          </a:prstGeom>
          <a:noFill/>
          <a:ln w="9525">
            <a:solidFill>
              <a:schemeClr val="tx1"/>
            </a:solidFill>
            <a:miter lim="800000"/>
            <a:headEnd/>
            <a:tailEnd/>
          </a:ln>
        </p:spPr>
        <p:txBody>
          <a:bodyPr wrap="none"/>
          <a:lstStyle/>
          <a:p>
            <a:endParaRPr lang="en-US"/>
          </a:p>
        </p:txBody>
      </p:sp>
      <p:sp>
        <p:nvSpPr>
          <p:cNvPr id="58390" name="Line 23"/>
          <p:cNvSpPr>
            <a:spLocks noChangeShapeType="1"/>
          </p:cNvSpPr>
          <p:nvPr/>
        </p:nvSpPr>
        <p:spPr bwMode="auto">
          <a:xfrm>
            <a:off x="1009650" y="3322638"/>
            <a:ext cx="381000" cy="0"/>
          </a:xfrm>
          <a:prstGeom prst="line">
            <a:avLst/>
          </a:prstGeom>
          <a:noFill/>
          <a:ln w="9525">
            <a:solidFill>
              <a:schemeClr val="tx1"/>
            </a:solidFill>
            <a:miter lim="800000"/>
            <a:headEnd/>
            <a:tailEnd/>
          </a:ln>
        </p:spPr>
        <p:txBody>
          <a:bodyPr wrap="none"/>
          <a:lstStyle/>
          <a:p>
            <a:endParaRPr lang="en-US"/>
          </a:p>
        </p:txBody>
      </p:sp>
      <p:sp>
        <p:nvSpPr>
          <p:cNvPr id="58391" name="Rectangle 24"/>
          <p:cNvSpPr>
            <a:spLocks noChangeArrowheads="1"/>
          </p:cNvSpPr>
          <p:nvPr/>
        </p:nvSpPr>
        <p:spPr bwMode="auto">
          <a:xfrm>
            <a:off x="857250" y="4922838"/>
            <a:ext cx="609600" cy="381000"/>
          </a:xfrm>
          <a:prstGeom prst="rect">
            <a:avLst/>
          </a:prstGeom>
          <a:solidFill>
            <a:schemeClr val="bg2"/>
          </a:solidFill>
          <a:ln w="9525">
            <a:solidFill>
              <a:schemeClr val="tx1"/>
            </a:solidFill>
            <a:miter lim="800000"/>
            <a:headEnd/>
            <a:tailEnd/>
          </a:ln>
        </p:spPr>
        <p:txBody>
          <a:bodyPr wrap="none" anchor="ctr"/>
          <a:lstStyle/>
          <a:p>
            <a:r>
              <a:rPr lang="en-US" sz="1200">
                <a:latin typeface="Times New Roman" pitchFamily="18" charset="0"/>
                <a:cs typeface="Times New Roman" pitchFamily="18" charset="0"/>
              </a:rPr>
              <a:t>40</a:t>
            </a:r>
          </a:p>
          <a:p>
            <a:r>
              <a:rPr lang="en-US" sz="1200">
                <a:latin typeface="Times New Roman" pitchFamily="18" charset="0"/>
                <a:cs typeface="Times New Roman" pitchFamily="18" charset="0"/>
              </a:rPr>
              <a:t>bytes</a:t>
            </a:r>
          </a:p>
        </p:txBody>
      </p:sp>
      <p:sp>
        <p:nvSpPr>
          <p:cNvPr id="58392" name="Line 25"/>
          <p:cNvSpPr>
            <a:spLocks noChangeShapeType="1"/>
          </p:cNvSpPr>
          <p:nvPr/>
        </p:nvSpPr>
        <p:spPr bwMode="auto">
          <a:xfrm>
            <a:off x="1162050" y="5303838"/>
            <a:ext cx="0" cy="685800"/>
          </a:xfrm>
          <a:prstGeom prst="line">
            <a:avLst/>
          </a:prstGeom>
          <a:noFill/>
          <a:ln w="12700">
            <a:solidFill>
              <a:schemeClr val="tx1"/>
            </a:solidFill>
            <a:miter lim="800000"/>
            <a:headEnd/>
            <a:tailEnd type="triangle" w="med" len="med"/>
          </a:ln>
        </p:spPr>
        <p:txBody>
          <a:bodyPr wrap="none"/>
          <a:lstStyle/>
          <a:p>
            <a:endParaRPr lang="en-US"/>
          </a:p>
        </p:txBody>
      </p:sp>
      <p:sp>
        <p:nvSpPr>
          <p:cNvPr id="58393" name="Line 26"/>
          <p:cNvSpPr>
            <a:spLocks noChangeShapeType="1"/>
          </p:cNvSpPr>
          <p:nvPr/>
        </p:nvSpPr>
        <p:spPr bwMode="auto">
          <a:xfrm flipV="1">
            <a:off x="1162050" y="4160838"/>
            <a:ext cx="0" cy="762000"/>
          </a:xfrm>
          <a:prstGeom prst="line">
            <a:avLst/>
          </a:prstGeom>
          <a:noFill/>
          <a:ln w="12700">
            <a:solidFill>
              <a:schemeClr val="tx1"/>
            </a:solidFill>
            <a:miter lim="800000"/>
            <a:headEnd/>
            <a:tailEnd type="triangle" w="med" len="med"/>
          </a:ln>
        </p:spPr>
        <p:txBody>
          <a:bodyPr wrap="none"/>
          <a:lstStyle/>
          <a:p>
            <a:endParaRPr lang="en-US"/>
          </a:p>
        </p:txBody>
      </p:sp>
      <p:sp>
        <p:nvSpPr>
          <p:cNvPr id="58394" name="Rectangle 27"/>
          <p:cNvSpPr>
            <a:spLocks noChangeArrowheads="1"/>
          </p:cNvSpPr>
          <p:nvPr/>
        </p:nvSpPr>
        <p:spPr bwMode="auto">
          <a:xfrm>
            <a:off x="857250" y="2179638"/>
            <a:ext cx="609600" cy="381000"/>
          </a:xfrm>
          <a:prstGeom prst="rect">
            <a:avLst/>
          </a:prstGeom>
          <a:solidFill>
            <a:schemeClr val="bg2"/>
          </a:solidFill>
          <a:ln w="9525">
            <a:solidFill>
              <a:schemeClr val="tx1"/>
            </a:solidFill>
            <a:miter lim="800000"/>
            <a:headEnd/>
            <a:tailEnd/>
          </a:ln>
        </p:spPr>
        <p:txBody>
          <a:bodyPr wrap="none" anchor="ctr"/>
          <a:lstStyle/>
          <a:p>
            <a:r>
              <a:rPr lang="en-US" sz="1200">
                <a:latin typeface="Times New Roman" pitchFamily="18" charset="0"/>
                <a:cs typeface="Times New Roman" pitchFamily="18" charset="0"/>
              </a:rPr>
              <a:t>20</a:t>
            </a:r>
          </a:p>
          <a:p>
            <a:r>
              <a:rPr lang="en-US" sz="1200">
                <a:latin typeface="Times New Roman" pitchFamily="18" charset="0"/>
                <a:cs typeface="Times New Roman" pitchFamily="18" charset="0"/>
              </a:rPr>
              <a:t>bytes</a:t>
            </a:r>
          </a:p>
        </p:txBody>
      </p:sp>
      <p:sp>
        <p:nvSpPr>
          <p:cNvPr id="58395" name="Line 28"/>
          <p:cNvSpPr>
            <a:spLocks noChangeShapeType="1"/>
          </p:cNvSpPr>
          <p:nvPr/>
        </p:nvSpPr>
        <p:spPr bwMode="auto">
          <a:xfrm flipV="1">
            <a:off x="1162050" y="1493838"/>
            <a:ext cx="0" cy="685800"/>
          </a:xfrm>
          <a:prstGeom prst="line">
            <a:avLst/>
          </a:prstGeom>
          <a:noFill/>
          <a:ln w="12700">
            <a:solidFill>
              <a:schemeClr val="tx1"/>
            </a:solidFill>
            <a:miter lim="800000"/>
            <a:headEnd/>
            <a:tailEnd type="triangle" w="med" len="med"/>
          </a:ln>
        </p:spPr>
        <p:txBody>
          <a:bodyPr wrap="none"/>
          <a:lstStyle/>
          <a:p>
            <a:endParaRPr lang="en-US"/>
          </a:p>
        </p:txBody>
      </p:sp>
      <p:sp>
        <p:nvSpPr>
          <p:cNvPr id="58396" name="Line 29"/>
          <p:cNvSpPr>
            <a:spLocks noChangeShapeType="1"/>
          </p:cNvSpPr>
          <p:nvPr/>
        </p:nvSpPr>
        <p:spPr bwMode="auto">
          <a:xfrm>
            <a:off x="1162050" y="2560638"/>
            <a:ext cx="0" cy="762000"/>
          </a:xfrm>
          <a:prstGeom prst="line">
            <a:avLst/>
          </a:prstGeom>
          <a:noFill/>
          <a:ln w="12700">
            <a:solidFill>
              <a:schemeClr val="tx1"/>
            </a:solidFill>
            <a:miter lim="800000"/>
            <a:headEnd/>
            <a:tailEnd type="triangle" w="med" len="med"/>
          </a:ln>
        </p:spPr>
        <p:txBody>
          <a:bodyPr wrap="none"/>
          <a:lstStyle/>
          <a:p>
            <a:endParaRPr lang="en-US"/>
          </a:p>
        </p:txBody>
      </p:sp>
      <p:sp>
        <p:nvSpPr>
          <p:cNvPr id="58397" name="Text Box 30"/>
          <p:cNvSpPr txBox="1">
            <a:spLocks noChangeArrowheads="1"/>
          </p:cNvSpPr>
          <p:nvPr/>
        </p:nvSpPr>
        <p:spPr bwMode="auto">
          <a:xfrm>
            <a:off x="2762250" y="3352800"/>
            <a:ext cx="719138" cy="430213"/>
          </a:xfrm>
          <a:prstGeom prst="rect">
            <a:avLst/>
          </a:prstGeom>
          <a:noFill/>
          <a:ln w="9525">
            <a:noFill/>
            <a:miter lim="800000"/>
            <a:headEnd/>
            <a:tailEnd/>
          </a:ln>
        </p:spPr>
        <p:txBody>
          <a:bodyPr wrap="none">
            <a:spAutoFit/>
          </a:bodyPr>
          <a:lstStyle/>
          <a:p>
            <a:r>
              <a:rPr lang="en-US" sz="2200">
                <a:latin typeface="Times New Roman" pitchFamily="18" charset="0"/>
                <a:cs typeface="Times New Roman" pitchFamily="18" charset="0"/>
              </a:rPr>
              <a:t>IPv4</a:t>
            </a:r>
          </a:p>
        </p:txBody>
      </p:sp>
      <p:sp>
        <p:nvSpPr>
          <p:cNvPr id="58398" name="Text Box 31"/>
          <p:cNvSpPr txBox="1">
            <a:spLocks noChangeArrowheads="1"/>
          </p:cNvSpPr>
          <p:nvPr/>
        </p:nvSpPr>
        <p:spPr bwMode="auto">
          <a:xfrm>
            <a:off x="2762250" y="6046788"/>
            <a:ext cx="719138" cy="430212"/>
          </a:xfrm>
          <a:prstGeom prst="rect">
            <a:avLst/>
          </a:prstGeom>
          <a:noFill/>
          <a:ln w="9525">
            <a:noFill/>
            <a:miter lim="800000"/>
            <a:headEnd/>
            <a:tailEnd/>
          </a:ln>
        </p:spPr>
        <p:txBody>
          <a:bodyPr wrap="none">
            <a:spAutoFit/>
          </a:bodyPr>
          <a:lstStyle/>
          <a:p>
            <a:r>
              <a:rPr lang="en-US" sz="2200">
                <a:latin typeface="Times New Roman" pitchFamily="18" charset="0"/>
                <a:cs typeface="Times New Roman" pitchFamily="18" charset="0"/>
              </a:rPr>
              <a:t>IPv6</a:t>
            </a:r>
          </a:p>
        </p:txBody>
      </p:sp>
      <p:sp>
        <p:nvSpPr>
          <p:cNvPr id="58399" name="Text Box 32"/>
          <p:cNvSpPr txBox="1">
            <a:spLocks noChangeArrowheads="1"/>
          </p:cNvSpPr>
          <p:nvPr/>
        </p:nvSpPr>
        <p:spPr bwMode="auto">
          <a:xfrm>
            <a:off x="1450975" y="1225550"/>
            <a:ext cx="260350" cy="274638"/>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0</a:t>
            </a:r>
          </a:p>
        </p:txBody>
      </p:sp>
      <p:sp>
        <p:nvSpPr>
          <p:cNvPr id="58400" name="Line 33"/>
          <p:cNvSpPr>
            <a:spLocks noChangeShapeType="1"/>
          </p:cNvSpPr>
          <p:nvPr/>
        </p:nvSpPr>
        <p:spPr bwMode="auto">
          <a:xfrm>
            <a:off x="2000250" y="1493838"/>
            <a:ext cx="0" cy="304800"/>
          </a:xfrm>
          <a:prstGeom prst="line">
            <a:avLst/>
          </a:prstGeom>
          <a:noFill/>
          <a:ln w="9525">
            <a:solidFill>
              <a:schemeClr val="tx1"/>
            </a:solidFill>
            <a:miter lim="800000"/>
            <a:headEnd/>
            <a:tailEnd/>
          </a:ln>
        </p:spPr>
        <p:txBody>
          <a:bodyPr wrap="none"/>
          <a:lstStyle/>
          <a:p>
            <a:endParaRPr lang="en-US"/>
          </a:p>
        </p:txBody>
      </p:sp>
      <p:sp>
        <p:nvSpPr>
          <p:cNvPr id="58401" name="Line 34"/>
          <p:cNvSpPr>
            <a:spLocks noChangeShapeType="1"/>
          </p:cNvSpPr>
          <p:nvPr/>
        </p:nvSpPr>
        <p:spPr bwMode="auto">
          <a:xfrm>
            <a:off x="2457450" y="1493838"/>
            <a:ext cx="0" cy="304800"/>
          </a:xfrm>
          <a:prstGeom prst="line">
            <a:avLst/>
          </a:prstGeom>
          <a:noFill/>
          <a:ln w="9525">
            <a:solidFill>
              <a:schemeClr val="tx1"/>
            </a:solidFill>
            <a:miter lim="800000"/>
            <a:headEnd/>
            <a:tailEnd/>
          </a:ln>
        </p:spPr>
        <p:txBody>
          <a:bodyPr wrap="none"/>
          <a:lstStyle/>
          <a:p>
            <a:endParaRPr lang="en-US"/>
          </a:p>
        </p:txBody>
      </p:sp>
      <p:sp>
        <p:nvSpPr>
          <p:cNvPr id="58402" name="Line 35"/>
          <p:cNvSpPr>
            <a:spLocks noChangeShapeType="1"/>
          </p:cNvSpPr>
          <p:nvPr/>
        </p:nvSpPr>
        <p:spPr bwMode="auto">
          <a:xfrm>
            <a:off x="3219450" y="1493838"/>
            <a:ext cx="0" cy="914400"/>
          </a:xfrm>
          <a:prstGeom prst="line">
            <a:avLst/>
          </a:prstGeom>
          <a:noFill/>
          <a:ln w="9525">
            <a:solidFill>
              <a:schemeClr val="tx1"/>
            </a:solidFill>
            <a:miter lim="800000"/>
            <a:headEnd/>
            <a:tailEnd/>
          </a:ln>
        </p:spPr>
        <p:txBody>
          <a:bodyPr wrap="none"/>
          <a:lstStyle/>
          <a:p>
            <a:endParaRPr lang="en-US"/>
          </a:p>
        </p:txBody>
      </p:sp>
      <p:sp>
        <p:nvSpPr>
          <p:cNvPr id="58403" name="Line 36"/>
          <p:cNvSpPr>
            <a:spLocks noChangeShapeType="1"/>
          </p:cNvSpPr>
          <p:nvPr/>
        </p:nvSpPr>
        <p:spPr bwMode="auto">
          <a:xfrm>
            <a:off x="3752850" y="1798638"/>
            <a:ext cx="0" cy="304800"/>
          </a:xfrm>
          <a:prstGeom prst="line">
            <a:avLst/>
          </a:prstGeom>
          <a:noFill/>
          <a:ln w="9525">
            <a:solidFill>
              <a:schemeClr val="tx1"/>
            </a:solidFill>
            <a:miter lim="800000"/>
            <a:headEnd/>
            <a:tailEnd/>
          </a:ln>
        </p:spPr>
        <p:txBody>
          <a:bodyPr wrap="none"/>
          <a:lstStyle/>
          <a:p>
            <a:endParaRPr lang="en-US"/>
          </a:p>
        </p:txBody>
      </p:sp>
      <p:sp>
        <p:nvSpPr>
          <p:cNvPr id="58404" name="Text Box 37"/>
          <p:cNvSpPr txBox="1">
            <a:spLocks noChangeArrowheads="1"/>
          </p:cNvSpPr>
          <p:nvPr/>
        </p:nvSpPr>
        <p:spPr bwMode="auto">
          <a:xfrm>
            <a:off x="2914650" y="1219200"/>
            <a:ext cx="336550" cy="274638"/>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15</a:t>
            </a:r>
          </a:p>
        </p:txBody>
      </p:sp>
      <p:sp>
        <p:nvSpPr>
          <p:cNvPr id="58405" name="Text Box 38"/>
          <p:cNvSpPr txBox="1">
            <a:spLocks noChangeArrowheads="1"/>
          </p:cNvSpPr>
          <p:nvPr/>
        </p:nvSpPr>
        <p:spPr bwMode="auto">
          <a:xfrm>
            <a:off x="3187700" y="1219200"/>
            <a:ext cx="336550" cy="274638"/>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16</a:t>
            </a:r>
          </a:p>
        </p:txBody>
      </p:sp>
      <p:sp>
        <p:nvSpPr>
          <p:cNvPr id="58406" name="Text Box 39"/>
          <p:cNvSpPr txBox="1">
            <a:spLocks noChangeArrowheads="1"/>
          </p:cNvSpPr>
          <p:nvPr/>
        </p:nvSpPr>
        <p:spPr bwMode="auto">
          <a:xfrm>
            <a:off x="4972050" y="1219200"/>
            <a:ext cx="336550" cy="274638"/>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31</a:t>
            </a:r>
          </a:p>
        </p:txBody>
      </p:sp>
      <p:sp>
        <p:nvSpPr>
          <p:cNvPr id="58407" name="Text Box 40"/>
          <p:cNvSpPr txBox="1">
            <a:spLocks noChangeArrowheads="1"/>
          </p:cNvSpPr>
          <p:nvPr/>
        </p:nvSpPr>
        <p:spPr bwMode="auto">
          <a:xfrm>
            <a:off x="1543050" y="1493838"/>
            <a:ext cx="3076575" cy="274637"/>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vers     hlen         TOS                    total length</a:t>
            </a:r>
          </a:p>
        </p:txBody>
      </p:sp>
      <p:sp>
        <p:nvSpPr>
          <p:cNvPr id="58408" name="Text Box 41"/>
          <p:cNvSpPr txBox="1">
            <a:spLocks noChangeArrowheads="1"/>
          </p:cNvSpPr>
          <p:nvPr/>
        </p:nvSpPr>
        <p:spPr bwMode="auto">
          <a:xfrm>
            <a:off x="1847850" y="1828800"/>
            <a:ext cx="2997200" cy="274638"/>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identification              flags            flag-offset</a:t>
            </a:r>
          </a:p>
        </p:txBody>
      </p:sp>
      <p:sp>
        <p:nvSpPr>
          <p:cNvPr id="58409" name="Text Box 42"/>
          <p:cNvSpPr txBox="1">
            <a:spLocks noChangeArrowheads="1"/>
          </p:cNvSpPr>
          <p:nvPr/>
        </p:nvSpPr>
        <p:spPr bwMode="auto">
          <a:xfrm>
            <a:off x="1771650" y="2133600"/>
            <a:ext cx="2962275" cy="274638"/>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TTL           protocol          header checksum</a:t>
            </a:r>
          </a:p>
        </p:txBody>
      </p:sp>
      <p:sp>
        <p:nvSpPr>
          <p:cNvPr id="58410" name="Line 43"/>
          <p:cNvSpPr>
            <a:spLocks noChangeShapeType="1"/>
          </p:cNvSpPr>
          <p:nvPr/>
        </p:nvSpPr>
        <p:spPr bwMode="auto">
          <a:xfrm>
            <a:off x="2457450" y="2103438"/>
            <a:ext cx="0" cy="304800"/>
          </a:xfrm>
          <a:prstGeom prst="line">
            <a:avLst/>
          </a:prstGeom>
          <a:noFill/>
          <a:ln w="9525">
            <a:solidFill>
              <a:schemeClr val="tx1"/>
            </a:solidFill>
            <a:miter lim="800000"/>
            <a:headEnd/>
            <a:tailEnd/>
          </a:ln>
        </p:spPr>
        <p:txBody>
          <a:bodyPr wrap="none"/>
          <a:lstStyle/>
          <a:p>
            <a:endParaRPr lang="en-US"/>
          </a:p>
        </p:txBody>
      </p:sp>
      <p:sp>
        <p:nvSpPr>
          <p:cNvPr id="58411" name="Text Box 44"/>
          <p:cNvSpPr txBox="1">
            <a:spLocks noChangeArrowheads="1"/>
          </p:cNvSpPr>
          <p:nvPr/>
        </p:nvSpPr>
        <p:spPr bwMode="auto">
          <a:xfrm>
            <a:off x="2760663" y="2438400"/>
            <a:ext cx="1087437"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source address</a:t>
            </a:r>
          </a:p>
        </p:txBody>
      </p:sp>
      <p:sp>
        <p:nvSpPr>
          <p:cNvPr id="58412" name="Text Box 45"/>
          <p:cNvSpPr txBox="1">
            <a:spLocks noChangeArrowheads="1"/>
          </p:cNvSpPr>
          <p:nvPr/>
        </p:nvSpPr>
        <p:spPr bwMode="auto">
          <a:xfrm>
            <a:off x="2609850" y="2743200"/>
            <a:ext cx="1363663"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destination address</a:t>
            </a:r>
          </a:p>
        </p:txBody>
      </p:sp>
      <p:sp>
        <p:nvSpPr>
          <p:cNvPr id="58413" name="Text Box 46"/>
          <p:cNvSpPr txBox="1">
            <a:spLocks noChangeArrowheads="1"/>
          </p:cNvSpPr>
          <p:nvPr/>
        </p:nvSpPr>
        <p:spPr bwMode="auto">
          <a:xfrm>
            <a:off x="2547938" y="3048000"/>
            <a:ext cx="1435100"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options and padding</a:t>
            </a:r>
          </a:p>
        </p:txBody>
      </p:sp>
      <p:sp>
        <p:nvSpPr>
          <p:cNvPr id="58414" name="Line 47"/>
          <p:cNvSpPr>
            <a:spLocks noChangeShapeType="1"/>
          </p:cNvSpPr>
          <p:nvPr/>
        </p:nvSpPr>
        <p:spPr bwMode="auto">
          <a:xfrm>
            <a:off x="3219450" y="4160838"/>
            <a:ext cx="0" cy="609600"/>
          </a:xfrm>
          <a:prstGeom prst="line">
            <a:avLst/>
          </a:prstGeom>
          <a:noFill/>
          <a:ln w="9525">
            <a:solidFill>
              <a:schemeClr val="tx1"/>
            </a:solidFill>
            <a:miter lim="800000"/>
            <a:headEnd/>
            <a:tailEnd/>
          </a:ln>
        </p:spPr>
        <p:txBody>
          <a:bodyPr wrap="none"/>
          <a:lstStyle/>
          <a:p>
            <a:endParaRPr lang="en-US"/>
          </a:p>
        </p:txBody>
      </p:sp>
      <p:sp>
        <p:nvSpPr>
          <p:cNvPr id="58415" name="Line 48"/>
          <p:cNvSpPr>
            <a:spLocks noChangeShapeType="1"/>
          </p:cNvSpPr>
          <p:nvPr/>
        </p:nvSpPr>
        <p:spPr bwMode="auto">
          <a:xfrm>
            <a:off x="4133850" y="4465638"/>
            <a:ext cx="0" cy="304800"/>
          </a:xfrm>
          <a:prstGeom prst="line">
            <a:avLst/>
          </a:prstGeom>
          <a:noFill/>
          <a:ln w="9525">
            <a:solidFill>
              <a:schemeClr val="tx1"/>
            </a:solidFill>
            <a:miter lim="800000"/>
            <a:headEnd/>
            <a:tailEnd/>
          </a:ln>
        </p:spPr>
        <p:txBody>
          <a:bodyPr wrap="none"/>
          <a:lstStyle/>
          <a:p>
            <a:endParaRPr lang="en-US"/>
          </a:p>
        </p:txBody>
      </p:sp>
      <p:sp>
        <p:nvSpPr>
          <p:cNvPr id="58416" name="Line 49"/>
          <p:cNvSpPr>
            <a:spLocks noChangeShapeType="1"/>
          </p:cNvSpPr>
          <p:nvPr/>
        </p:nvSpPr>
        <p:spPr bwMode="auto">
          <a:xfrm>
            <a:off x="2076450" y="4160838"/>
            <a:ext cx="0" cy="304800"/>
          </a:xfrm>
          <a:prstGeom prst="line">
            <a:avLst/>
          </a:prstGeom>
          <a:noFill/>
          <a:ln w="9525">
            <a:solidFill>
              <a:schemeClr val="tx1"/>
            </a:solidFill>
            <a:miter lim="800000"/>
            <a:headEnd/>
            <a:tailEnd/>
          </a:ln>
        </p:spPr>
        <p:txBody>
          <a:bodyPr wrap="none"/>
          <a:lstStyle/>
          <a:p>
            <a:endParaRPr lang="en-US"/>
          </a:p>
        </p:txBody>
      </p:sp>
      <p:sp>
        <p:nvSpPr>
          <p:cNvPr id="58417" name="Text Box 50"/>
          <p:cNvSpPr txBox="1">
            <a:spLocks noChangeArrowheads="1"/>
          </p:cNvSpPr>
          <p:nvPr/>
        </p:nvSpPr>
        <p:spPr bwMode="auto">
          <a:xfrm>
            <a:off x="1620838" y="4191000"/>
            <a:ext cx="2841625" cy="274638"/>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vers       traffic class                   flow-label</a:t>
            </a:r>
          </a:p>
        </p:txBody>
      </p:sp>
      <p:sp>
        <p:nvSpPr>
          <p:cNvPr id="58418" name="Text Box 51"/>
          <p:cNvSpPr txBox="1">
            <a:spLocks noChangeArrowheads="1"/>
          </p:cNvSpPr>
          <p:nvPr/>
        </p:nvSpPr>
        <p:spPr bwMode="auto">
          <a:xfrm>
            <a:off x="1846263" y="4495800"/>
            <a:ext cx="3186112" cy="274638"/>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payload length           next header       hop limit</a:t>
            </a:r>
          </a:p>
        </p:txBody>
      </p:sp>
      <p:sp>
        <p:nvSpPr>
          <p:cNvPr id="58419" name="Text Box 52"/>
          <p:cNvSpPr txBox="1">
            <a:spLocks noChangeArrowheads="1"/>
          </p:cNvSpPr>
          <p:nvPr/>
        </p:nvSpPr>
        <p:spPr bwMode="auto">
          <a:xfrm>
            <a:off x="2686050" y="4953000"/>
            <a:ext cx="1087438"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source address</a:t>
            </a:r>
          </a:p>
        </p:txBody>
      </p:sp>
      <p:sp>
        <p:nvSpPr>
          <p:cNvPr id="58420" name="Text Box 53"/>
          <p:cNvSpPr txBox="1">
            <a:spLocks noChangeArrowheads="1"/>
          </p:cNvSpPr>
          <p:nvPr/>
        </p:nvSpPr>
        <p:spPr bwMode="auto">
          <a:xfrm>
            <a:off x="2533650" y="5562600"/>
            <a:ext cx="1363663"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destination address</a:t>
            </a:r>
          </a:p>
        </p:txBody>
      </p:sp>
      <p:sp>
        <p:nvSpPr>
          <p:cNvPr id="58421" name="Rectangle 11"/>
          <p:cNvSpPr txBox="1">
            <a:spLocks noChangeArrowheads="1"/>
          </p:cNvSpPr>
          <p:nvPr/>
        </p:nvSpPr>
        <p:spPr bwMode="auto">
          <a:xfrm>
            <a:off x="5562600" y="1357313"/>
            <a:ext cx="3352800" cy="4052887"/>
          </a:xfrm>
          <a:prstGeom prst="rect">
            <a:avLst/>
          </a:prstGeom>
          <a:noFill/>
          <a:ln w="9525">
            <a:noFill/>
            <a:miter lim="800000"/>
            <a:headEnd/>
            <a:tailEnd/>
          </a:ln>
        </p:spPr>
        <p:txBody>
          <a:bodyPr/>
          <a:lstStyle/>
          <a:p>
            <a:pPr marL="273050" indent="-273050" eaLnBrk="0" hangingPunct="0">
              <a:spcBef>
                <a:spcPts val="600"/>
              </a:spcBef>
              <a:buClr>
                <a:schemeClr val="accent1"/>
              </a:buClr>
              <a:buSzPct val="76000"/>
              <a:buFont typeface="Wingdings 3" pitchFamily="18" charset="2"/>
              <a:buChar char=""/>
            </a:pPr>
            <a:r>
              <a:rPr lang="en-US" sz="2000">
                <a:solidFill>
                  <a:srgbClr val="FF3300"/>
                </a:solidFill>
                <a:latin typeface="Times New Roman" pitchFamily="18" charset="0"/>
                <a:cs typeface="Times New Roman" pitchFamily="18" charset="0"/>
              </a:rPr>
              <a:t>No option field</a:t>
            </a:r>
            <a:r>
              <a:rPr lang="en-US" sz="2000">
                <a:latin typeface="Times New Roman" pitchFamily="18" charset="0"/>
                <a:cs typeface="Times New Roman" pitchFamily="18" charset="0"/>
              </a:rPr>
              <a:t>:  Replaced by extension header.  Results in a fixed length, 40-byte IP header.</a:t>
            </a:r>
          </a:p>
          <a:p>
            <a:pPr marL="273050" indent="-273050" eaLnBrk="0" hangingPunct="0">
              <a:spcBef>
                <a:spcPts val="600"/>
              </a:spcBef>
              <a:buClr>
                <a:schemeClr val="accent1"/>
              </a:buClr>
              <a:buSzPct val="76000"/>
              <a:buFont typeface="Wingdings 3" pitchFamily="18" charset="2"/>
              <a:buChar char=""/>
            </a:pPr>
            <a:endParaRPr lang="en-US" sz="2000">
              <a:solidFill>
                <a:srgbClr val="FF3300"/>
              </a:solidFill>
              <a:latin typeface="Times New Roman" pitchFamily="18" charset="0"/>
              <a:cs typeface="Times New Roman" pitchFamily="18" charset="0"/>
            </a:endParaRPr>
          </a:p>
          <a:p>
            <a:pPr marL="273050" indent="-273050" eaLnBrk="0" hangingPunct="0">
              <a:spcBef>
                <a:spcPts val="600"/>
              </a:spcBef>
              <a:buClr>
                <a:schemeClr val="accent1"/>
              </a:buClr>
              <a:buSzPct val="76000"/>
              <a:buFont typeface="Wingdings 3" pitchFamily="18" charset="2"/>
              <a:buChar char=""/>
            </a:pPr>
            <a:r>
              <a:rPr lang="en-US" sz="2000">
                <a:solidFill>
                  <a:srgbClr val="FF3300"/>
                </a:solidFill>
                <a:latin typeface="Times New Roman" pitchFamily="18" charset="0"/>
                <a:cs typeface="Times New Roman" pitchFamily="18" charset="0"/>
              </a:rPr>
              <a:t>No header checksum</a:t>
            </a:r>
            <a:r>
              <a:rPr lang="en-US" sz="2000">
                <a:latin typeface="Times New Roman" pitchFamily="18" charset="0"/>
                <a:cs typeface="Times New Roman" pitchFamily="18" charset="0"/>
              </a:rPr>
              <a:t>:  Results in faster processing. </a:t>
            </a:r>
          </a:p>
          <a:p>
            <a:pPr marL="273050" indent="-273050" eaLnBrk="0" hangingPunct="0">
              <a:spcBef>
                <a:spcPts val="600"/>
              </a:spcBef>
              <a:buClr>
                <a:schemeClr val="accent1"/>
              </a:buClr>
              <a:buSzPct val="76000"/>
              <a:buFont typeface="Wingdings 3" pitchFamily="18" charset="2"/>
              <a:buChar char=""/>
            </a:pPr>
            <a:endParaRPr lang="en-US" sz="2000">
              <a:solidFill>
                <a:srgbClr val="FF3300"/>
              </a:solidFill>
              <a:latin typeface="Times New Roman" pitchFamily="18" charset="0"/>
              <a:cs typeface="Times New Roman" pitchFamily="18" charset="0"/>
            </a:endParaRPr>
          </a:p>
          <a:p>
            <a:pPr marL="273050" indent="-273050" eaLnBrk="0" hangingPunct="0">
              <a:spcBef>
                <a:spcPts val="600"/>
              </a:spcBef>
              <a:buClr>
                <a:schemeClr val="accent1"/>
              </a:buClr>
              <a:buSzPct val="76000"/>
              <a:buFont typeface="Wingdings 3" pitchFamily="18" charset="2"/>
              <a:buChar char=""/>
            </a:pPr>
            <a:r>
              <a:rPr lang="en-US" sz="2000">
                <a:solidFill>
                  <a:srgbClr val="FF3300"/>
                </a:solidFill>
                <a:latin typeface="Times New Roman" pitchFamily="18" charset="0"/>
                <a:cs typeface="Times New Roman" pitchFamily="18" charset="0"/>
              </a:rPr>
              <a:t>No fragmentation at intermediate nodes</a:t>
            </a:r>
            <a:r>
              <a:rPr lang="en-US" sz="2000">
                <a:latin typeface="Times New Roman" pitchFamily="18" charset="0"/>
                <a:cs typeface="Times New Roman" pitchFamily="18" charset="0"/>
              </a:rPr>
              <a:t>: Results in faster IP forwarding.</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152400"/>
            <a:ext cx="8610600" cy="990600"/>
          </a:xfrm>
        </p:spPr>
        <p:txBody>
          <a:bodyPr/>
          <a:lstStyle/>
          <a:p>
            <a:pPr eaLnBrk="1" hangingPunct="1"/>
            <a:r>
              <a:rPr lang="en-GB" sz="3600" b="1" smtClean="0"/>
              <a:t>T</a:t>
            </a:r>
            <a:r>
              <a:rPr lang="en-GB" smtClean="0"/>
              <a:t>ransport </a:t>
            </a:r>
            <a:r>
              <a:rPr lang="en-GB" sz="3600" b="1" smtClean="0"/>
              <a:t>C</a:t>
            </a:r>
            <a:r>
              <a:rPr lang="en-GB" smtClean="0"/>
              <a:t>ontrol </a:t>
            </a:r>
            <a:r>
              <a:rPr lang="en-GB" sz="3600" b="1" smtClean="0"/>
              <a:t>P</a:t>
            </a:r>
            <a:r>
              <a:rPr lang="en-GB" smtClean="0"/>
              <a:t>rotocol</a:t>
            </a:r>
          </a:p>
        </p:txBody>
      </p:sp>
      <p:sp>
        <p:nvSpPr>
          <p:cNvPr id="47107" name="TextBox 36"/>
          <p:cNvSpPr txBox="1">
            <a:spLocks noChangeArrowheads="1"/>
          </p:cNvSpPr>
          <p:nvPr/>
        </p:nvSpPr>
        <p:spPr bwMode="auto">
          <a:xfrm>
            <a:off x="685800" y="1362075"/>
            <a:ext cx="7391400" cy="923925"/>
          </a:xfrm>
          <a:prstGeom prst="rect">
            <a:avLst/>
          </a:prstGeom>
          <a:noFill/>
          <a:ln w="9525">
            <a:noFill/>
            <a:miter lim="800000"/>
            <a:headEnd/>
            <a:tailEnd/>
          </a:ln>
        </p:spPr>
        <p:txBody>
          <a:bodyPr>
            <a:spAutoFit/>
          </a:bodyPr>
          <a:lstStyle/>
          <a:p>
            <a:r>
              <a:rPr lang="en-GB" dirty="0">
                <a:latin typeface="+mj-lt"/>
                <a:cs typeface="Times New Roman" pitchFamily="18" charset="0"/>
              </a:rPr>
              <a:t>The IP is the most widespread network protocol thanks to:</a:t>
            </a:r>
          </a:p>
          <a:p>
            <a:pPr>
              <a:buFont typeface="Arial" charset="0"/>
              <a:buChar char="•"/>
            </a:pPr>
            <a:r>
              <a:rPr lang="en-GB" dirty="0">
                <a:latin typeface="+mj-lt"/>
                <a:cs typeface="Times New Roman" pitchFamily="18" charset="0"/>
              </a:rPr>
              <a:t> simple design</a:t>
            </a:r>
          </a:p>
          <a:p>
            <a:pPr>
              <a:buFont typeface="Arial" charset="0"/>
              <a:buChar char="•"/>
            </a:pPr>
            <a:r>
              <a:rPr lang="en-GB" dirty="0">
                <a:latin typeface="+mj-lt"/>
                <a:cs typeface="Times New Roman" pitchFamily="18" charset="0"/>
              </a:rPr>
              <a:t> ability to connect almost all kinds of networks</a:t>
            </a:r>
          </a:p>
        </p:txBody>
      </p:sp>
      <p:sp>
        <p:nvSpPr>
          <p:cNvPr id="43012" name="TextBox 37"/>
          <p:cNvSpPr txBox="1">
            <a:spLocks noChangeArrowheads="1"/>
          </p:cNvSpPr>
          <p:nvPr/>
        </p:nvSpPr>
        <p:spPr bwMode="auto">
          <a:xfrm>
            <a:off x="1066800" y="2438400"/>
            <a:ext cx="7391400" cy="3908762"/>
          </a:xfrm>
          <a:prstGeom prst="rect">
            <a:avLst/>
          </a:prstGeom>
          <a:noFill/>
          <a:ln w="9525">
            <a:noFill/>
            <a:miter lim="800000"/>
            <a:headEnd/>
            <a:tailEnd/>
          </a:ln>
        </p:spPr>
        <p:txBody>
          <a:bodyPr>
            <a:spAutoFit/>
          </a:bodyPr>
          <a:lstStyle/>
          <a:p>
            <a:endParaRPr lang="en-GB">
              <a:latin typeface="+mj-lt"/>
              <a:cs typeface="Times New Roman" pitchFamily="18" charset="0"/>
            </a:endParaRPr>
          </a:p>
          <a:p>
            <a:endParaRPr lang="en-GB">
              <a:latin typeface="+mj-lt"/>
              <a:cs typeface="Times New Roman" pitchFamily="18" charset="0"/>
            </a:endParaRPr>
          </a:p>
          <a:p>
            <a:r>
              <a:rPr lang="en-GB">
                <a:latin typeface="+mj-lt"/>
                <a:cs typeface="Times New Roman" pitchFamily="18" charset="0"/>
              </a:rPr>
              <a:t>But it does not address errors and does not create end-to-end connections.</a:t>
            </a:r>
          </a:p>
          <a:p>
            <a:pPr>
              <a:buFont typeface="Arial" charset="0"/>
              <a:buChar char="•"/>
            </a:pPr>
            <a:endParaRPr lang="en-GB">
              <a:latin typeface="+mj-lt"/>
              <a:cs typeface="Times New Roman" pitchFamily="18" charset="0"/>
            </a:endParaRPr>
          </a:p>
          <a:p>
            <a:endParaRPr lang="en-GB">
              <a:latin typeface="+mj-lt"/>
              <a:cs typeface="Times New Roman" pitchFamily="18" charset="0"/>
            </a:endParaRPr>
          </a:p>
          <a:p>
            <a:r>
              <a:rPr lang="en-GB" sz="2000">
                <a:latin typeface="+mj-lt"/>
                <a:cs typeface="Times New Roman" pitchFamily="18" charset="0"/>
              </a:rPr>
              <a:t>That’s what the TCP protocol is for.</a:t>
            </a:r>
          </a:p>
          <a:p>
            <a:endParaRPr lang="en-GB" sz="2000">
              <a:latin typeface="+mj-lt"/>
              <a:cs typeface="Times New Roman" pitchFamily="18" charset="0"/>
            </a:endParaRPr>
          </a:p>
          <a:p>
            <a:pPr lvl="1">
              <a:buFont typeface="Arial" charset="0"/>
              <a:buChar char="•"/>
            </a:pPr>
            <a:r>
              <a:rPr lang="en-GB" sz="2000">
                <a:latin typeface="+mj-lt"/>
                <a:cs typeface="Times New Roman" pitchFamily="18" charset="0"/>
              </a:rPr>
              <a:t> It streams data traffic by establishing end-to-end connections</a:t>
            </a:r>
          </a:p>
          <a:p>
            <a:pPr lvl="1">
              <a:buFont typeface="Arial" charset="0"/>
              <a:buChar char="•"/>
            </a:pPr>
            <a:r>
              <a:rPr lang="en-GB" sz="2000">
                <a:latin typeface="+mj-lt"/>
                <a:cs typeface="Times New Roman" pitchFamily="18" charset="0"/>
              </a:rPr>
              <a:t> It turns an unreliable network into a reliable one, free from packet losses, errors, congestion and duplications.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152400"/>
            <a:ext cx="8610600" cy="990600"/>
          </a:xfrm>
        </p:spPr>
        <p:txBody>
          <a:bodyPr/>
          <a:lstStyle/>
          <a:p>
            <a:pPr eaLnBrk="1" hangingPunct="1"/>
            <a:r>
              <a:rPr lang="en-GB" smtClean="0"/>
              <a:t>TCP: Basic operation</a:t>
            </a:r>
          </a:p>
        </p:txBody>
      </p:sp>
      <p:sp>
        <p:nvSpPr>
          <p:cNvPr id="46083" name="Content Placeholder 2"/>
          <p:cNvSpPr txBox="1">
            <a:spLocks/>
          </p:cNvSpPr>
          <p:nvPr/>
        </p:nvSpPr>
        <p:spPr bwMode="auto">
          <a:xfrm>
            <a:off x="360363" y="1079500"/>
            <a:ext cx="8459787" cy="4940300"/>
          </a:xfrm>
          <a:prstGeom prst="rect">
            <a:avLst/>
          </a:prstGeom>
          <a:noFill/>
          <a:ln>
            <a:noFill/>
          </a:ln>
          <a:extLst/>
        </p:spPr>
        <p:txBody>
          <a:bodyPr/>
          <a:lstStyle>
            <a:lvl1pPr marL="273050" indent="-273050" eaLnBrk="0" hangingPunct="0">
              <a:defRPr>
                <a:solidFill>
                  <a:schemeClr val="tx1"/>
                </a:solidFill>
                <a:latin typeface="Arial" charset="0"/>
              </a:defRPr>
            </a:lvl1pPr>
            <a:lvl2pPr marL="547688" indent="-2730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ts val="600"/>
              </a:spcBef>
              <a:buClr>
                <a:schemeClr val="accent1"/>
              </a:buClr>
              <a:buSzPct val="76000"/>
              <a:buFont typeface="Wingdings 3" pitchFamily="18" charset="2"/>
              <a:buChar char=""/>
              <a:defRPr/>
            </a:pPr>
            <a:endParaRPr lang="en-GB" sz="2400" dirty="0" smtClean="0">
              <a:latin typeface="+mj-lt"/>
              <a:cs typeface="Times New Roman" pitchFamily="18" charset="0"/>
            </a:endParaRPr>
          </a:p>
          <a:p>
            <a:pPr>
              <a:spcBef>
                <a:spcPts val="600"/>
              </a:spcBef>
              <a:buClr>
                <a:schemeClr val="accent1"/>
              </a:buClr>
              <a:buSzPct val="76000"/>
              <a:defRPr/>
            </a:pPr>
            <a:r>
              <a:rPr lang="en-GB" sz="2400" dirty="0" smtClean="0">
                <a:latin typeface="+mj-lt"/>
                <a:cs typeface="Times New Roman" pitchFamily="18" charset="0"/>
              </a:rPr>
              <a:t>At sender</a:t>
            </a:r>
          </a:p>
          <a:p>
            <a:pPr lvl="1">
              <a:spcBef>
                <a:spcPts val="500"/>
              </a:spcBef>
              <a:buClr>
                <a:schemeClr val="accent2"/>
              </a:buClr>
              <a:buSzPct val="76000"/>
              <a:buFont typeface="Wingdings 3" pitchFamily="18" charset="2"/>
              <a:buChar char=""/>
              <a:defRPr/>
            </a:pPr>
            <a:r>
              <a:rPr lang="en-GB" sz="2000" dirty="0" smtClean="0">
                <a:solidFill>
                  <a:schemeClr val="tx2"/>
                </a:solidFill>
                <a:latin typeface="+mj-lt"/>
                <a:cs typeface="Times New Roman" pitchFamily="18" charset="0"/>
              </a:rPr>
              <a:t>Break application data into TCP segments</a:t>
            </a:r>
          </a:p>
          <a:p>
            <a:pPr lvl="1">
              <a:spcBef>
                <a:spcPts val="500"/>
              </a:spcBef>
              <a:buClr>
                <a:schemeClr val="accent2"/>
              </a:buClr>
              <a:buSzPct val="76000"/>
              <a:buFont typeface="Wingdings 3" pitchFamily="18" charset="2"/>
              <a:buChar char=""/>
              <a:defRPr/>
            </a:pPr>
            <a:r>
              <a:rPr lang="en-GB" sz="2000" dirty="0" smtClean="0">
                <a:solidFill>
                  <a:schemeClr val="tx2"/>
                </a:solidFill>
                <a:latin typeface="+mj-lt"/>
                <a:cs typeface="Times New Roman" pitchFamily="18" charset="0"/>
              </a:rPr>
              <a:t>Retransmit non-</a:t>
            </a:r>
            <a:r>
              <a:rPr lang="en-GB" sz="2000" dirty="0" err="1" smtClean="0">
                <a:solidFill>
                  <a:schemeClr val="tx2"/>
                </a:solidFill>
                <a:latin typeface="+mj-lt"/>
                <a:cs typeface="Times New Roman" pitchFamily="18" charset="0"/>
              </a:rPr>
              <a:t>ACK’d</a:t>
            </a:r>
            <a:r>
              <a:rPr lang="en-GB" sz="2000" dirty="0" smtClean="0">
                <a:solidFill>
                  <a:schemeClr val="tx2"/>
                </a:solidFill>
                <a:latin typeface="+mj-lt"/>
                <a:cs typeface="Times New Roman" pitchFamily="18" charset="0"/>
              </a:rPr>
              <a:t> packets (window-based flow control with timer)</a:t>
            </a:r>
          </a:p>
          <a:p>
            <a:pPr marL="274638" lvl="1" indent="0">
              <a:spcBef>
                <a:spcPts val="500"/>
              </a:spcBef>
              <a:buClr>
                <a:schemeClr val="accent2"/>
              </a:buClr>
              <a:buSzPct val="76000"/>
              <a:defRPr/>
            </a:pPr>
            <a:r>
              <a:rPr lang="en-GB" sz="2400" b="1" dirty="0" smtClean="0">
                <a:solidFill>
                  <a:schemeClr val="tx2"/>
                </a:solidFill>
                <a:latin typeface="+mj-lt"/>
                <a:cs typeface="Times New Roman" pitchFamily="18" charset="0"/>
              </a:rPr>
              <a:t>	Slow down if network can’t cope</a:t>
            </a:r>
          </a:p>
          <a:p>
            <a:pPr>
              <a:spcBef>
                <a:spcPts val="600"/>
              </a:spcBef>
              <a:buClr>
                <a:schemeClr val="accent1"/>
              </a:buClr>
              <a:buSzPct val="76000"/>
              <a:buFont typeface="Wingdings 3" pitchFamily="18" charset="2"/>
              <a:buChar char=""/>
              <a:defRPr/>
            </a:pPr>
            <a:endParaRPr lang="en-GB" sz="2400" dirty="0" smtClean="0">
              <a:latin typeface="+mj-lt"/>
              <a:cs typeface="Times New Roman" pitchFamily="18" charset="0"/>
            </a:endParaRPr>
          </a:p>
          <a:p>
            <a:pPr>
              <a:spcBef>
                <a:spcPts val="600"/>
              </a:spcBef>
              <a:buClr>
                <a:schemeClr val="accent1"/>
              </a:buClr>
              <a:buSzPct val="76000"/>
              <a:defRPr/>
            </a:pPr>
            <a:r>
              <a:rPr lang="en-GB" sz="2400" dirty="0" smtClean="0">
                <a:latin typeface="+mj-lt"/>
                <a:cs typeface="Times New Roman" pitchFamily="18" charset="0"/>
              </a:rPr>
              <a:t>At receiver</a:t>
            </a:r>
          </a:p>
          <a:p>
            <a:pPr lvl="1">
              <a:spcBef>
                <a:spcPts val="500"/>
              </a:spcBef>
              <a:buClr>
                <a:schemeClr val="accent2"/>
              </a:buClr>
              <a:buSzPct val="76000"/>
              <a:buFont typeface="Wingdings 3" pitchFamily="18" charset="2"/>
              <a:buChar char=""/>
              <a:defRPr/>
            </a:pPr>
            <a:r>
              <a:rPr lang="en-GB" sz="2000" dirty="0" smtClean="0">
                <a:solidFill>
                  <a:schemeClr val="tx2"/>
                </a:solidFill>
                <a:latin typeface="+mj-lt"/>
                <a:cs typeface="Times New Roman" pitchFamily="18" charset="0"/>
              </a:rPr>
              <a:t>Detect errors, lost, out of sequence, duplicated packets</a:t>
            </a:r>
          </a:p>
          <a:p>
            <a:pPr lvl="1">
              <a:spcBef>
                <a:spcPts val="500"/>
              </a:spcBef>
              <a:buClr>
                <a:schemeClr val="accent2"/>
              </a:buClr>
              <a:buSzPct val="76000"/>
              <a:buFont typeface="Wingdings 3" pitchFamily="18" charset="2"/>
              <a:buChar char=""/>
              <a:defRPr/>
            </a:pPr>
            <a:r>
              <a:rPr lang="en-GB" sz="2000" dirty="0" smtClean="0">
                <a:solidFill>
                  <a:schemeClr val="tx2"/>
                </a:solidFill>
                <a:latin typeface="+mj-lt"/>
                <a:cs typeface="Times New Roman" pitchFamily="18" charset="0"/>
              </a:rPr>
              <a:t>Acknowledge correctly received data</a:t>
            </a:r>
          </a:p>
          <a:p>
            <a:pPr lvl="1">
              <a:spcBef>
                <a:spcPts val="500"/>
              </a:spcBef>
              <a:buClr>
                <a:schemeClr val="accent2"/>
              </a:buClr>
              <a:buSzPct val="76000"/>
              <a:buFont typeface="Wingdings 3" pitchFamily="18" charset="2"/>
              <a:buChar char=""/>
              <a:defRPr/>
            </a:pPr>
            <a:r>
              <a:rPr lang="en-GB" sz="2000" dirty="0" smtClean="0">
                <a:solidFill>
                  <a:schemeClr val="tx2"/>
                </a:solidFill>
                <a:latin typeface="+mj-lt"/>
                <a:cs typeface="Times New Roman" pitchFamily="18" charset="0"/>
              </a:rPr>
              <a:t>Reassemble segments into their proper order</a:t>
            </a:r>
          </a:p>
          <a:p>
            <a:pPr lvl="1">
              <a:spcBef>
                <a:spcPts val="500"/>
              </a:spcBef>
              <a:buClr>
                <a:schemeClr val="accent2"/>
              </a:buClr>
              <a:buSzPct val="76000"/>
              <a:buFont typeface="Wingdings 3" pitchFamily="18" charset="2"/>
              <a:buChar char=""/>
              <a:defRPr/>
            </a:pPr>
            <a:r>
              <a:rPr lang="en-GB" sz="2000" dirty="0" smtClean="0">
                <a:solidFill>
                  <a:schemeClr val="tx2"/>
                </a:solidFill>
                <a:latin typeface="+mj-lt"/>
                <a:cs typeface="Times New Roman" pitchFamily="18" charset="0"/>
              </a:rPr>
              <a:t>Discard duplicate segments</a:t>
            </a:r>
            <a:endParaRPr lang="en-GB" dirty="0" smtClean="0">
              <a:latin typeface="+mj-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608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60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152400"/>
            <a:ext cx="8610600" cy="990600"/>
          </a:xfrm>
        </p:spPr>
        <p:txBody>
          <a:bodyPr/>
          <a:lstStyle/>
          <a:p>
            <a:pPr eaLnBrk="1" hangingPunct="1"/>
            <a:r>
              <a:rPr lang="en-GB" smtClean="0"/>
              <a:t>Internet</a:t>
            </a:r>
          </a:p>
        </p:txBody>
      </p:sp>
      <p:sp>
        <p:nvSpPr>
          <p:cNvPr id="17411" name="TextBox 2"/>
          <p:cNvSpPr txBox="1">
            <a:spLocks noChangeArrowheads="1"/>
          </p:cNvSpPr>
          <p:nvPr/>
        </p:nvSpPr>
        <p:spPr bwMode="auto">
          <a:xfrm>
            <a:off x="381000" y="1622425"/>
            <a:ext cx="4572000" cy="830263"/>
          </a:xfrm>
          <a:prstGeom prst="rect">
            <a:avLst/>
          </a:prstGeom>
          <a:noFill/>
          <a:ln w="9525">
            <a:noFill/>
            <a:miter lim="800000"/>
            <a:headEnd/>
            <a:tailEnd/>
          </a:ln>
        </p:spPr>
        <p:txBody>
          <a:bodyPr>
            <a:spAutoFit/>
          </a:bodyPr>
          <a:lstStyle/>
          <a:p>
            <a:r>
              <a:rPr lang="en-GB" sz="2400">
                <a:latin typeface="Times New Roman" pitchFamily="18" charset="0"/>
                <a:cs typeface="Times New Roman" pitchFamily="18" charset="0"/>
              </a:rPr>
              <a:t>One of the most impressive success stories in science and technology</a:t>
            </a:r>
          </a:p>
        </p:txBody>
      </p:sp>
      <p:sp>
        <p:nvSpPr>
          <p:cNvPr id="13316" name="TextBox 21"/>
          <p:cNvSpPr txBox="1">
            <a:spLocks noChangeArrowheads="1"/>
          </p:cNvSpPr>
          <p:nvPr/>
        </p:nvSpPr>
        <p:spPr bwMode="auto">
          <a:xfrm>
            <a:off x="249238" y="4860925"/>
            <a:ext cx="2646362" cy="1016000"/>
          </a:xfrm>
          <a:prstGeom prst="rect">
            <a:avLst/>
          </a:prstGeom>
          <a:noFill/>
          <a:ln w="9525">
            <a:noFill/>
            <a:miter lim="800000"/>
            <a:headEnd/>
            <a:tailEnd/>
          </a:ln>
        </p:spPr>
        <p:txBody>
          <a:bodyPr>
            <a:spAutoFit/>
          </a:bodyPr>
          <a:lstStyle/>
          <a:p>
            <a:r>
              <a:rPr lang="en-GB" sz="2000">
                <a:latin typeface="Times New Roman" pitchFamily="18" charset="0"/>
                <a:cs typeface="Times New Roman" pitchFamily="18" charset="0"/>
              </a:rPr>
              <a:t>Yet, it is still based on the old </a:t>
            </a:r>
            <a:r>
              <a:rPr lang="en-GB" sz="2000" b="1">
                <a:latin typeface="Times New Roman" pitchFamily="18" charset="0"/>
                <a:cs typeface="Times New Roman" pitchFamily="18" charset="0"/>
              </a:rPr>
              <a:t>IP</a:t>
            </a:r>
            <a:r>
              <a:rPr lang="en-GB" sz="2000">
                <a:latin typeface="Times New Roman" pitchFamily="18" charset="0"/>
                <a:cs typeface="Times New Roman" pitchFamily="18" charset="0"/>
              </a:rPr>
              <a:t>, the </a:t>
            </a:r>
            <a:r>
              <a:rPr lang="en-GB" sz="2000" b="1">
                <a:latin typeface="Times New Roman" pitchFamily="18" charset="0"/>
                <a:cs typeface="Times New Roman" pitchFamily="18" charset="0"/>
              </a:rPr>
              <a:t>TCP</a:t>
            </a:r>
            <a:r>
              <a:rPr lang="en-GB" sz="2000">
                <a:latin typeface="Times New Roman" pitchFamily="18" charset="0"/>
                <a:cs typeface="Times New Roman" pitchFamily="18" charset="0"/>
              </a:rPr>
              <a:t> etc…</a:t>
            </a:r>
          </a:p>
        </p:txBody>
      </p:sp>
      <p:pic>
        <p:nvPicPr>
          <p:cNvPr id="17413" name="Picture 4" descr="C:\Users\lg47\Desktop\facebook-logo.jpg"/>
          <p:cNvPicPr>
            <a:picLocks noChangeAspect="1" noChangeArrowheads="1"/>
          </p:cNvPicPr>
          <p:nvPr/>
        </p:nvPicPr>
        <p:blipFill>
          <a:blip r:embed="rId3" cstate="print"/>
          <a:srcRect/>
          <a:stretch>
            <a:fillRect/>
          </a:stretch>
        </p:blipFill>
        <p:spPr bwMode="auto">
          <a:xfrm>
            <a:off x="6705600" y="3105150"/>
            <a:ext cx="1798638" cy="596900"/>
          </a:xfrm>
          <a:prstGeom prst="rect">
            <a:avLst/>
          </a:prstGeom>
          <a:noFill/>
          <a:ln w="9525">
            <a:noFill/>
            <a:miter lim="800000"/>
            <a:headEnd/>
            <a:tailEnd/>
          </a:ln>
        </p:spPr>
      </p:pic>
      <p:pic>
        <p:nvPicPr>
          <p:cNvPr id="17414" name="Picture 5" descr="C:\Users\lg47\Desktop\Google.png"/>
          <p:cNvPicPr>
            <a:picLocks noChangeAspect="1" noChangeArrowheads="1"/>
          </p:cNvPicPr>
          <p:nvPr/>
        </p:nvPicPr>
        <p:blipFill>
          <a:blip r:embed="rId4" cstate="print"/>
          <a:srcRect/>
          <a:stretch>
            <a:fillRect/>
          </a:stretch>
        </p:blipFill>
        <p:spPr bwMode="auto">
          <a:xfrm>
            <a:off x="5419725" y="1979613"/>
            <a:ext cx="1658938" cy="692150"/>
          </a:xfrm>
          <a:prstGeom prst="rect">
            <a:avLst/>
          </a:prstGeom>
          <a:noFill/>
          <a:ln w="9525">
            <a:noFill/>
            <a:miter lim="800000"/>
            <a:headEnd/>
            <a:tailEnd/>
          </a:ln>
        </p:spPr>
      </p:pic>
      <p:pic>
        <p:nvPicPr>
          <p:cNvPr id="17415" name="Picture 6" descr="C:\Users\lg47\Desktop\imagesCAF8N8NY.jpg"/>
          <p:cNvPicPr>
            <a:picLocks noChangeAspect="1" noChangeArrowheads="1"/>
          </p:cNvPicPr>
          <p:nvPr/>
        </p:nvPicPr>
        <p:blipFill>
          <a:blip r:embed="rId5" cstate="print"/>
          <a:srcRect/>
          <a:stretch>
            <a:fillRect/>
          </a:stretch>
        </p:blipFill>
        <p:spPr bwMode="auto">
          <a:xfrm>
            <a:off x="2690813" y="2671763"/>
            <a:ext cx="1992312" cy="731837"/>
          </a:xfrm>
          <a:prstGeom prst="rect">
            <a:avLst/>
          </a:prstGeom>
          <a:noFill/>
          <a:ln w="9525">
            <a:noFill/>
            <a:miter lim="800000"/>
            <a:headEnd/>
            <a:tailEnd/>
          </a:ln>
        </p:spPr>
      </p:pic>
      <p:pic>
        <p:nvPicPr>
          <p:cNvPr id="17416" name="Picture 7" descr="C:\Users\lg47\Desktop\imagesCAU9O4EU.jpg"/>
          <p:cNvPicPr>
            <a:picLocks noChangeAspect="1" noChangeArrowheads="1"/>
          </p:cNvPicPr>
          <p:nvPr/>
        </p:nvPicPr>
        <p:blipFill>
          <a:blip r:embed="rId6" cstate="print"/>
          <a:srcRect/>
          <a:stretch>
            <a:fillRect/>
          </a:stretch>
        </p:blipFill>
        <p:spPr bwMode="auto">
          <a:xfrm>
            <a:off x="571500" y="2822575"/>
            <a:ext cx="1433513" cy="581025"/>
          </a:xfrm>
          <a:prstGeom prst="rect">
            <a:avLst/>
          </a:prstGeom>
          <a:noFill/>
          <a:ln w="9525">
            <a:noFill/>
            <a:miter lim="800000"/>
            <a:headEnd/>
            <a:tailEnd/>
          </a:ln>
        </p:spPr>
      </p:pic>
      <p:pic>
        <p:nvPicPr>
          <p:cNvPr id="17417" name="Picture 8" descr="C:\Users\lg47\Desktop\images.jpg"/>
          <p:cNvPicPr>
            <a:picLocks noChangeAspect="1" noChangeArrowheads="1"/>
          </p:cNvPicPr>
          <p:nvPr/>
        </p:nvPicPr>
        <p:blipFill>
          <a:blip r:embed="rId7" cstate="print"/>
          <a:srcRect/>
          <a:stretch>
            <a:fillRect/>
          </a:stretch>
        </p:blipFill>
        <p:spPr bwMode="auto">
          <a:xfrm>
            <a:off x="454025" y="3962400"/>
            <a:ext cx="1533525" cy="665163"/>
          </a:xfrm>
          <a:prstGeom prst="rect">
            <a:avLst/>
          </a:prstGeom>
          <a:noFill/>
          <a:ln w="9525">
            <a:noFill/>
            <a:miter lim="800000"/>
            <a:headEnd/>
            <a:tailEnd/>
          </a:ln>
        </p:spPr>
      </p:pic>
      <p:pic>
        <p:nvPicPr>
          <p:cNvPr id="17418" name="Picture 9" descr="C:\Users\lg47\Desktop\top-apple-iphone-apps-2010.jpg"/>
          <p:cNvPicPr>
            <a:picLocks noChangeAspect="1" noChangeArrowheads="1"/>
          </p:cNvPicPr>
          <p:nvPr/>
        </p:nvPicPr>
        <p:blipFill>
          <a:blip r:embed="rId8" cstate="print"/>
          <a:srcRect/>
          <a:stretch>
            <a:fillRect/>
          </a:stretch>
        </p:blipFill>
        <p:spPr bwMode="auto">
          <a:xfrm>
            <a:off x="7391400" y="1744663"/>
            <a:ext cx="1519238" cy="1077912"/>
          </a:xfrm>
          <a:prstGeom prst="rect">
            <a:avLst/>
          </a:prstGeom>
          <a:noFill/>
          <a:ln w="9525">
            <a:noFill/>
            <a:miter lim="800000"/>
            <a:headEnd/>
            <a:tailEnd/>
          </a:ln>
        </p:spPr>
      </p:pic>
      <p:pic>
        <p:nvPicPr>
          <p:cNvPr id="136194" name="Picture 2" descr="C:\Users\lg47\Desktop\cerf400ready.jpg"/>
          <p:cNvPicPr>
            <a:picLocks noChangeAspect="1" noChangeArrowheads="1"/>
          </p:cNvPicPr>
          <p:nvPr/>
        </p:nvPicPr>
        <p:blipFill>
          <a:blip r:embed="rId9" cstate="print">
            <a:extLst/>
          </a:blip>
          <a:srcRect/>
          <a:stretch>
            <a:fillRect/>
          </a:stretch>
        </p:blipFill>
        <p:spPr bwMode="auto">
          <a:xfrm>
            <a:off x="76200" y="544831"/>
            <a:ext cx="8997950" cy="53987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3324" name="Picture 12" descr="C:\Users\lg47\Desktop\438px-Robert_E__Kahn_2648.jpg"/>
          <p:cNvPicPr>
            <a:picLocks noChangeAspect="1" noChangeArrowheads="1"/>
          </p:cNvPicPr>
          <p:nvPr/>
        </p:nvPicPr>
        <p:blipFill>
          <a:blip r:embed="rId10" cstate="print">
            <a:extLst/>
          </a:blip>
          <a:srcRect/>
          <a:stretch>
            <a:fillRect/>
          </a:stretch>
        </p:blipFill>
        <p:spPr bwMode="auto">
          <a:xfrm>
            <a:off x="5563257" y="4001714"/>
            <a:ext cx="1370943" cy="18748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3325" name="Picture 13" descr="C:\Users\lg47\Desktop\untitled.bmp"/>
          <p:cNvPicPr>
            <a:picLocks noChangeAspect="1" noChangeArrowheads="1"/>
          </p:cNvPicPr>
          <p:nvPr/>
        </p:nvPicPr>
        <p:blipFill rotWithShape="1">
          <a:blip r:embed="rId11" cstate="print">
            <a:extLst/>
          </a:blip>
          <a:srcRect r="15045"/>
          <a:stretch/>
        </p:blipFill>
        <p:spPr bwMode="auto">
          <a:xfrm>
            <a:off x="2590800" y="4585688"/>
            <a:ext cx="1804744" cy="12746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136194"/>
                                        </p:tgtEl>
                                      </p:cBhvr>
                                      <p:by x="25000" y="25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ntr" presetSubtype="0" fill="hold" nodeType="clickEffect">
                                  <p:stCondLst>
                                    <p:cond delay="0"/>
                                  </p:stCondLst>
                                  <p:childTnLst>
                                    <p:set>
                                      <p:cBhvr>
                                        <p:cTn id="10" dur="1" fill="hold">
                                          <p:stCondLst>
                                            <p:cond delay="0"/>
                                          </p:stCondLst>
                                        </p:cTn>
                                        <p:tgtEl>
                                          <p:spTgt spid="13324"/>
                                        </p:tgtEl>
                                        <p:attrNameLst>
                                          <p:attrName>style.visibility</p:attrName>
                                        </p:attrNameLst>
                                      </p:cBhvr>
                                      <p:to>
                                        <p:strVal val="visible"/>
                                      </p:to>
                                    </p:set>
                                    <p:animEffect transition="in" filter="wipe(down)">
                                      <p:cBhvr>
                                        <p:cTn id="11" dur="290">
                                          <p:stCondLst>
                                            <p:cond delay="0"/>
                                          </p:stCondLst>
                                        </p:cTn>
                                        <p:tgtEl>
                                          <p:spTgt spid="13324"/>
                                        </p:tgtEl>
                                      </p:cBhvr>
                                    </p:animEffect>
                                    <p:anim calcmode="lin" valueType="num">
                                      <p:cBhvr>
                                        <p:cTn id="12" dur="911" tmFilter="0,0; 0.14,0.36; 0.43,0.73; 0.71,0.91; 1.0,1.0">
                                          <p:stCondLst>
                                            <p:cond delay="0"/>
                                          </p:stCondLst>
                                        </p:cTn>
                                        <p:tgtEl>
                                          <p:spTgt spid="13324"/>
                                        </p:tgtEl>
                                        <p:attrNameLst>
                                          <p:attrName>ppt_x</p:attrName>
                                        </p:attrNameLst>
                                      </p:cBhvr>
                                      <p:tavLst>
                                        <p:tav tm="0">
                                          <p:val>
                                            <p:strVal val="#ppt_x-0.25"/>
                                          </p:val>
                                        </p:tav>
                                        <p:tav tm="100000">
                                          <p:val>
                                            <p:strVal val="#ppt_x"/>
                                          </p:val>
                                        </p:tav>
                                      </p:tavLst>
                                    </p:anim>
                                    <p:anim calcmode="lin" valueType="num">
                                      <p:cBhvr>
                                        <p:cTn id="13" dur="332" tmFilter="0.0,0.0; 0.25,0.07; 0.50,0.2; 0.75,0.467; 1.0,1.0">
                                          <p:stCondLst>
                                            <p:cond delay="0"/>
                                          </p:stCondLst>
                                        </p:cTn>
                                        <p:tgtEl>
                                          <p:spTgt spid="13324"/>
                                        </p:tgtEl>
                                        <p:attrNameLst>
                                          <p:attrName>ppt_y</p:attrName>
                                        </p:attrNameLst>
                                      </p:cBhvr>
                                      <p:tavLst>
                                        <p:tav tm="0" fmla="#ppt_y-sin(pi*$)/3">
                                          <p:val>
                                            <p:fltVal val="0.5"/>
                                          </p:val>
                                        </p:tav>
                                        <p:tav tm="100000">
                                          <p:val>
                                            <p:fltVal val="1"/>
                                          </p:val>
                                        </p:tav>
                                      </p:tavLst>
                                    </p:anim>
                                    <p:anim calcmode="lin" valueType="num">
                                      <p:cBhvr>
                                        <p:cTn id="14" dur="332" tmFilter="0, 0; 0.125,0.2665; 0.25,0.4; 0.375,0.465; 0.5,0.5;  0.625,0.535; 0.75,0.6; 0.875,0.7335; 1,1">
                                          <p:stCondLst>
                                            <p:cond delay="332"/>
                                          </p:stCondLst>
                                        </p:cTn>
                                        <p:tgtEl>
                                          <p:spTgt spid="13324"/>
                                        </p:tgtEl>
                                        <p:attrNameLst>
                                          <p:attrName>ppt_y</p:attrName>
                                        </p:attrNameLst>
                                      </p:cBhvr>
                                      <p:tavLst>
                                        <p:tav tm="0" fmla="#ppt_y-sin(pi*$)/9">
                                          <p:val>
                                            <p:fltVal val="0"/>
                                          </p:val>
                                        </p:tav>
                                        <p:tav tm="100000">
                                          <p:val>
                                            <p:fltVal val="1"/>
                                          </p:val>
                                        </p:tav>
                                      </p:tavLst>
                                    </p:anim>
                                    <p:anim calcmode="lin" valueType="num">
                                      <p:cBhvr>
                                        <p:cTn id="15" dur="166" tmFilter="0, 0; 0.125,0.2665; 0.25,0.4; 0.375,0.465; 0.5,0.5;  0.625,0.535; 0.75,0.6; 0.875,0.7335; 1,1">
                                          <p:stCondLst>
                                            <p:cond delay="662"/>
                                          </p:stCondLst>
                                        </p:cTn>
                                        <p:tgtEl>
                                          <p:spTgt spid="13324"/>
                                        </p:tgtEl>
                                        <p:attrNameLst>
                                          <p:attrName>ppt_y</p:attrName>
                                        </p:attrNameLst>
                                      </p:cBhvr>
                                      <p:tavLst>
                                        <p:tav tm="0" fmla="#ppt_y-sin(pi*$)/27">
                                          <p:val>
                                            <p:fltVal val="0"/>
                                          </p:val>
                                        </p:tav>
                                        <p:tav tm="100000">
                                          <p:val>
                                            <p:fltVal val="1"/>
                                          </p:val>
                                        </p:tav>
                                      </p:tavLst>
                                    </p:anim>
                                    <p:anim calcmode="lin" valueType="num">
                                      <p:cBhvr>
                                        <p:cTn id="16" dur="82" tmFilter="0, 0; 0.125,0.2665; 0.25,0.4; 0.375,0.465; 0.5,0.5;  0.625,0.535; 0.75,0.6; 0.875,0.7335; 1,1">
                                          <p:stCondLst>
                                            <p:cond delay="828"/>
                                          </p:stCondLst>
                                        </p:cTn>
                                        <p:tgtEl>
                                          <p:spTgt spid="13324"/>
                                        </p:tgtEl>
                                        <p:attrNameLst>
                                          <p:attrName>ppt_y</p:attrName>
                                        </p:attrNameLst>
                                      </p:cBhvr>
                                      <p:tavLst>
                                        <p:tav tm="0" fmla="#ppt_y-sin(pi*$)/81">
                                          <p:val>
                                            <p:fltVal val="0"/>
                                          </p:val>
                                        </p:tav>
                                        <p:tav tm="100000">
                                          <p:val>
                                            <p:fltVal val="1"/>
                                          </p:val>
                                        </p:tav>
                                      </p:tavLst>
                                    </p:anim>
                                    <p:animScale>
                                      <p:cBhvr>
                                        <p:cTn id="17" dur="13">
                                          <p:stCondLst>
                                            <p:cond delay="325"/>
                                          </p:stCondLst>
                                        </p:cTn>
                                        <p:tgtEl>
                                          <p:spTgt spid="13324"/>
                                        </p:tgtEl>
                                      </p:cBhvr>
                                      <p:to x="100000" y="60000"/>
                                    </p:animScale>
                                    <p:animScale>
                                      <p:cBhvr>
                                        <p:cTn id="18" dur="83" decel="50000">
                                          <p:stCondLst>
                                            <p:cond delay="338"/>
                                          </p:stCondLst>
                                        </p:cTn>
                                        <p:tgtEl>
                                          <p:spTgt spid="13324"/>
                                        </p:tgtEl>
                                      </p:cBhvr>
                                      <p:to x="100000" y="100000"/>
                                    </p:animScale>
                                    <p:animScale>
                                      <p:cBhvr>
                                        <p:cTn id="19" dur="13">
                                          <p:stCondLst>
                                            <p:cond delay="656"/>
                                          </p:stCondLst>
                                        </p:cTn>
                                        <p:tgtEl>
                                          <p:spTgt spid="13324"/>
                                        </p:tgtEl>
                                      </p:cBhvr>
                                      <p:to x="100000" y="80000"/>
                                    </p:animScale>
                                    <p:animScale>
                                      <p:cBhvr>
                                        <p:cTn id="20" dur="83" decel="50000">
                                          <p:stCondLst>
                                            <p:cond delay="669"/>
                                          </p:stCondLst>
                                        </p:cTn>
                                        <p:tgtEl>
                                          <p:spTgt spid="13324"/>
                                        </p:tgtEl>
                                      </p:cBhvr>
                                      <p:to x="100000" y="100000"/>
                                    </p:animScale>
                                    <p:animScale>
                                      <p:cBhvr>
                                        <p:cTn id="21" dur="13">
                                          <p:stCondLst>
                                            <p:cond delay="821"/>
                                          </p:stCondLst>
                                        </p:cTn>
                                        <p:tgtEl>
                                          <p:spTgt spid="13324"/>
                                        </p:tgtEl>
                                      </p:cBhvr>
                                      <p:to x="100000" y="90000"/>
                                    </p:animScale>
                                    <p:animScale>
                                      <p:cBhvr>
                                        <p:cTn id="22" dur="83" decel="50000">
                                          <p:stCondLst>
                                            <p:cond delay="834"/>
                                          </p:stCondLst>
                                        </p:cTn>
                                        <p:tgtEl>
                                          <p:spTgt spid="13324"/>
                                        </p:tgtEl>
                                      </p:cBhvr>
                                      <p:to x="100000" y="100000"/>
                                    </p:animScale>
                                    <p:animScale>
                                      <p:cBhvr>
                                        <p:cTn id="23" dur="13">
                                          <p:stCondLst>
                                            <p:cond delay="904"/>
                                          </p:stCondLst>
                                        </p:cTn>
                                        <p:tgtEl>
                                          <p:spTgt spid="13324"/>
                                        </p:tgtEl>
                                      </p:cBhvr>
                                      <p:to x="100000" y="95000"/>
                                    </p:animScale>
                                    <p:animScale>
                                      <p:cBhvr>
                                        <p:cTn id="24" dur="83" decel="50000">
                                          <p:stCondLst>
                                            <p:cond delay="917"/>
                                          </p:stCondLst>
                                        </p:cTn>
                                        <p:tgtEl>
                                          <p:spTgt spid="13324"/>
                                        </p:tgtEl>
                                      </p:cBhvr>
                                      <p:to x="100000" y="100000"/>
                                    </p:animScale>
                                  </p:childTnLst>
                                </p:cTn>
                              </p:par>
                              <p:par>
                                <p:cTn id="25" presetID="1" presetClass="entr" presetSubtype="0" fill="hold" grpId="0" nodeType="withEffect">
                                  <p:stCondLst>
                                    <p:cond delay="0"/>
                                  </p:stCondLst>
                                  <p:childTnLst>
                                    <p:set>
                                      <p:cBhvr>
                                        <p:cTn id="26" dur="1" fill="hold">
                                          <p:stCondLst>
                                            <p:cond delay="0"/>
                                          </p:stCondLst>
                                        </p:cTn>
                                        <p:tgtEl>
                                          <p:spTgt spid="133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6" presetClass="entr" presetSubtype="0" fill="hold" nodeType="clickEffect">
                                  <p:stCondLst>
                                    <p:cond delay="0"/>
                                  </p:stCondLst>
                                  <p:childTnLst>
                                    <p:set>
                                      <p:cBhvr>
                                        <p:cTn id="30" dur="1" fill="hold">
                                          <p:stCondLst>
                                            <p:cond delay="0"/>
                                          </p:stCondLst>
                                        </p:cTn>
                                        <p:tgtEl>
                                          <p:spTgt spid="13325"/>
                                        </p:tgtEl>
                                        <p:attrNameLst>
                                          <p:attrName>style.visibility</p:attrName>
                                        </p:attrNameLst>
                                      </p:cBhvr>
                                      <p:to>
                                        <p:strVal val="visible"/>
                                      </p:to>
                                    </p:set>
                                    <p:animEffect transition="in" filter="wipe(down)">
                                      <p:cBhvr>
                                        <p:cTn id="31" dur="290">
                                          <p:stCondLst>
                                            <p:cond delay="0"/>
                                          </p:stCondLst>
                                        </p:cTn>
                                        <p:tgtEl>
                                          <p:spTgt spid="13325"/>
                                        </p:tgtEl>
                                      </p:cBhvr>
                                    </p:animEffect>
                                    <p:anim calcmode="lin" valueType="num">
                                      <p:cBhvr>
                                        <p:cTn id="32" dur="911" tmFilter="0,0; 0.14,0.36; 0.43,0.73; 0.71,0.91; 1.0,1.0">
                                          <p:stCondLst>
                                            <p:cond delay="0"/>
                                          </p:stCondLst>
                                        </p:cTn>
                                        <p:tgtEl>
                                          <p:spTgt spid="13325"/>
                                        </p:tgtEl>
                                        <p:attrNameLst>
                                          <p:attrName>ppt_x</p:attrName>
                                        </p:attrNameLst>
                                      </p:cBhvr>
                                      <p:tavLst>
                                        <p:tav tm="0">
                                          <p:val>
                                            <p:strVal val="#ppt_x-0.25"/>
                                          </p:val>
                                        </p:tav>
                                        <p:tav tm="100000">
                                          <p:val>
                                            <p:strVal val="#ppt_x"/>
                                          </p:val>
                                        </p:tav>
                                      </p:tavLst>
                                    </p:anim>
                                    <p:anim calcmode="lin" valueType="num">
                                      <p:cBhvr>
                                        <p:cTn id="33" dur="332" tmFilter="0.0,0.0; 0.25,0.07; 0.50,0.2; 0.75,0.467; 1.0,1.0">
                                          <p:stCondLst>
                                            <p:cond delay="0"/>
                                          </p:stCondLst>
                                        </p:cTn>
                                        <p:tgtEl>
                                          <p:spTgt spid="13325"/>
                                        </p:tgtEl>
                                        <p:attrNameLst>
                                          <p:attrName>ppt_y</p:attrName>
                                        </p:attrNameLst>
                                      </p:cBhvr>
                                      <p:tavLst>
                                        <p:tav tm="0" fmla="#ppt_y-sin(pi*$)/3">
                                          <p:val>
                                            <p:fltVal val="0.5"/>
                                          </p:val>
                                        </p:tav>
                                        <p:tav tm="100000">
                                          <p:val>
                                            <p:fltVal val="1"/>
                                          </p:val>
                                        </p:tav>
                                      </p:tavLst>
                                    </p:anim>
                                    <p:anim calcmode="lin" valueType="num">
                                      <p:cBhvr>
                                        <p:cTn id="34" dur="332" tmFilter="0, 0; 0.125,0.2665; 0.25,0.4; 0.375,0.465; 0.5,0.5;  0.625,0.535; 0.75,0.6; 0.875,0.7335; 1,1">
                                          <p:stCondLst>
                                            <p:cond delay="332"/>
                                          </p:stCondLst>
                                        </p:cTn>
                                        <p:tgtEl>
                                          <p:spTgt spid="13325"/>
                                        </p:tgtEl>
                                        <p:attrNameLst>
                                          <p:attrName>ppt_y</p:attrName>
                                        </p:attrNameLst>
                                      </p:cBhvr>
                                      <p:tavLst>
                                        <p:tav tm="0" fmla="#ppt_y-sin(pi*$)/9">
                                          <p:val>
                                            <p:fltVal val="0"/>
                                          </p:val>
                                        </p:tav>
                                        <p:tav tm="100000">
                                          <p:val>
                                            <p:fltVal val="1"/>
                                          </p:val>
                                        </p:tav>
                                      </p:tavLst>
                                    </p:anim>
                                    <p:anim calcmode="lin" valueType="num">
                                      <p:cBhvr>
                                        <p:cTn id="35" dur="166" tmFilter="0, 0; 0.125,0.2665; 0.25,0.4; 0.375,0.465; 0.5,0.5;  0.625,0.535; 0.75,0.6; 0.875,0.7335; 1,1">
                                          <p:stCondLst>
                                            <p:cond delay="662"/>
                                          </p:stCondLst>
                                        </p:cTn>
                                        <p:tgtEl>
                                          <p:spTgt spid="13325"/>
                                        </p:tgtEl>
                                        <p:attrNameLst>
                                          <p:attrName>ppt_y</p:attrName>
                                        </p:attrNameLst>
                                      </p:cBhvr>
                                      <p:tavLst>
                                        <p:tav tm="0" fmla="#ppt_y-sin(pi*$)/27">
                                          <p:val>
                                            <p:fltVal val="0"/>
                                          </p:val>
                                        </p:tav>
                                        <p:tav tm="100000">
                                          <p:val>
                                            <p:fltVal val="1"/>
                                          </p:val>
                                        </p:tav>
                                      </p:tavLst>
                                    </p:anim>
                                    <p:anim calcmode="lin" valueType="num">
                                      <p:cBhvr>
                                        <p:cTn id="36" dur="82" tmFilter="0, 0; 0.125,0.2665; 0.25,0.4; 0.375,0.465; 0.5,0.5;  0.625,0.535; 0.75,0.6; 0.875,0.7335; 1,1">
                                          <p:stCondLst>
                                            <p:cond delay="828"/>
                                          </p:stCondLst>
                                        </p:cTn>
                                        <p:tgtEl>
                                          <p:spTgt spid="13325"/>
                                        </p:tgtEl>
                                        <p:attrNameLst>
                                          <p:attrName>ppt_y</p:attrName>
                                        </p:attrNameLst>
                                      </p:cBhvr>
                                      <p:tavLst>
                                        <p:tav tm="0" fmla="#ppt_y-sin(pi*$)/81">
                                          <p:val>
                                            <p:fltVal val="0"/>
                                          </p:val>
                                        </p:tav>
                                        <p:tav tm="100000">
                                          <p:val>
                                            <p:fltVal val="1"/>
                                          </p:val>
                                        </p:tav>
                                      </p:tavLst>
                                    </p:anim>
                                    <p:animScale>
                                      <p:cBhvr>
                                        <p:cTn id="37" dur="13">
                                          <p:stCondLst>
                                            <p:cond delay="325"/>
                                          </p:stCondLst>
                                        </p:cTn>
                                        <p:tgtEl>
                                          <p:spTgt spid="13325"/>
                                        </p:tgtEl>
                                      </p:cBhvr>
                                      <p:to x="100000" y="60000"/>
                                    </p:animScale>
                                    <p:animScale>
                                      <p:cBhvr>
                                        <p:cTn id="38" dur="83" decel="50000">
                                          <p:stCondLst>
                                            <p:cond delay="338"/>
                                          </p:stCondLst>
                                        </p:cTn>
                                        <p:tgtEl>
                                          <p:spTgt spid="13325"/>
                                        </p:tgtEl>
                                      </p:cBhvr>
                                      <p:to x="100000" y="100000"/>
                                    </p:animScale>
                                    <p:animScale>
                                      <p:cBhvr>
                                        <p:cTn id="39" dur="13">
                                          <p:stCondLst>
                                            <p:cond delay="656"/>
                                          </p:stCondLst>
                                        </p:cTn>
                                        <p:tgtEl>
                                          <p:spTgt spid="13325"/>
                                        </p:tgtEl>
                                      </p:cBhvr>
                                      <p:to x="100000" y="80000"/>
                                    </p:animScale>
                                    <p:animScale>
                                      <p:cBhvr>
                                        <p:cTn id="40" dur="83" decel="50000">
                                          <p:stCondLst>
                                            <p:cond delay="669"/>
                                          </p:stCondLst>
                                        </p:cTn>
                                        <p:tgtEl>
                                          <p:spTgt spid="13325"/>
                                        </p:tgtEl>
                                      </p:cBhvr>
                                      <p:to x="100000" y="100000"/>
                                    </p:animScale>
                                    <p:animScale>
                                      <p:cBhvr>
                                        <p:cTn id="41" dur="13">
                                          <p:stCondLst>
                                            <p:cond delay="821"/>
                                          </p:stCondLst>
                                        </p:cTn>
                                        <p:tgtEl>
                                          <p:spTgt spid="13325"/>
                                        </p:tgtEl>
                                      </p:cBhvr>
                                      <p:to x="100000" y="90000"/>
                                    </p:animScale>
                                    <p:animScale>
                                      <p:cBhvr>
                                        <p:cTn id="42" dur="83" decel="50000">
                                          <p:stCondLst>
                                            <p:cond delay="834"/>
                                          </p:stCondLst>
                                        </p:cTn>
                                        <p:tgtEl>
                                          <p:spTgt spid="13325"/>
                                        </p:tgtEl>
                                      </p:cBhvr>
                                      <p:to x="100000" y="100000"/>
                                    </p:animScale>
                                    <p:animScale>
                                      <p:cBhvr>
                                        <p:cTn id="43" dur="13">
                                          <p:stCondLst>
                                            <p:cond delay="904"/>
                                          </p:stCondLst>
                                        </p:cTn>
                                        <p:tgtEl>
                                          <p:spTgt spid="13325"/>
                                        </p:tgtEl>
                                      </p:cBhvr>
                                      <p:to x="100000" y="95000"/>
                                    </p:animScale>
                                    <p:animScale>
                                      <p:cBhvr>
                                        <p:cTn id="44" dur="83" decel="50000">
                                          <p:stCondLst>
                                            <p:cond delay="917"/>
                                          </p:stCondLst>
                                        </p:cTn>
                                        <p:tgtEl>
                                          <p:spTgt spid="133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152400"/>
            <a:ext cx="8610600" cy="990600"/>
          </a:xfrm>
        </p:spPr>
        <p:txBody>
          <a:bodyPr/>
          <a:lstStyle/>
          <a:p>
            <a:pPr eaLnBrk="1" hangingPunct="1"/>
            <a:r>
              <a:rPr lang="en-GB" smtClean="0"/>
              <a:t>TCP header</a:t>
            </a:r>
          </a:p>
        </p:txBody>
      </p:sp>
      <p:sp>
        <p:nvSpPr>
          <p:cNvPr id="32" name="TextBox 3"/>
          <p:cNvSpPr txBox="1">
            <a:spLocks noChangeArrowheads="1"/>
          </p:cNvSpPr>
          <p:nvPr/>
        </p:nvSpPr>
        <p:spPr bwMode="auto">
          <a:xfrm>
            <a:off x="533400" y="1371600"/>
            <a:ext cx="4419600" cy="646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ctr">
              <a:defRPr/>
            </a:pPr>
            <a:r>
              <a:rPr lang="en-GB" dirty="0">
                <a:latin typeface="Times New Roman" pitchFamily="18" charset="0"/>
                <a:cs typeface="Times New Roman" pitchFamily="18" charset="0"/>
              </a:rPr>
              <a:t>To help TCP do its job, </a:t>
            </a:r>
          </a:p>
          <a:p>
            <a:pPr algn="ctr">
              <a:defRPr/>
            </a:pPr>
            <a:r>
              <a:rPr lang="en-GB" dirty="0">
                <a:latin typeface="Times New Roman" pitchFamily="18" charset="0"/>
                <a:cs typeface="Times New Roman" pitchFamily="18" charset="0"/>
              </a:rPr>
              <a:t>A TCP header is added at the transport layer</a:t>
            </a:r>
          </a:p>
        </p:txBody>
      </p:sp>
      <p:sp>
        <p:nvSpPr>
          <p:cNvPr id="33" name="Rectangle 32"/>
          <p:cNvSpPr/>
          <p:nvPr/>
        </p:nvSpPr>
        <p:spPr>
          <a:xfrm>
            <a:off x="709613" y="25146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Transport Layer</a:t>
            </a:r>
          </a:p>
        </p:txBody>
      </p:sp>
      <p:sp>
        <p:nvSpPr>
          <p:cNvPr id="34" name="Rectangle 24"/>
          <p:cNvSpPr>
            <a:spLocks noChangeArrowheads="1"/>
          </p:cNvSpPr>
          <p:nvPr/>
        </p:nvSpPr>
        <p:spPr bwMode="auto">
          <a:xfrm>
            <a:off x="4551363" y="2655888"/>
            <a:ext cx="958850"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Transport</a:t>
            </a:r>
          </a:p>
          <a:p>
            <a:pPr algn="ctr"/>
            <a:r>
              <a:rPr lang="en-US" sz="1600">
                <a:solidFill>
                  <a:schemeClr val="bg1"/>
                </a:solidFill>
                <a:latin typeface="Times New Roman" pitchFamily="18" charset="0"/>
                <a:cs typeface="Times New Roman" pitchFamily="18" charset="0"/>
              </a:rPr>
              <a:t>Header</a:t>
            </a:r>
          </a:p>
        </p:txBody>
      </p:sp>
      <p:sp>
        <p:nvSpPr>
          <p:cNvPr id="36" name="Rectangle 25"/>
          <p:cNvSpPr>
            <a:spLocks noChangeArrowheads="1"/>
          </p:cNvSpPr>
          <p:nvPr/>
        </p:nvSpPr>
        <p:spPr bwMode="auto">
          <a:xfrm>
            <a:off x="2767013" y="2655888"/>
            <a:ext cx="1776412" cy="425450"/>
          </a:xfrm>
          <a:prstGeom prst="rect">
            <a:avLst/>
          </a:prstGeom>
          <a:solidFill>
            <a:srgbClr val="CAE8AA"/>
          </a:solidFill>
          <a:ln w="9525">
            <a:solidFill>
              <a:schemeClr val="tx1"/>
            </a:solidFill>
            <a:miter lim="800000"/>
            <a:headEnd/>
            <a:tailEnd/>
          </a:ln>
        </p:spPr>
        <p:txBody>
          <a:bodyPr wrap="none" anchor="ctr"/>
          <a:lstStyle/>
          <a:p>
            <a:pPr algn="ctr"/>
            <a:r>
              <a:rPr lang="en-US">
                <a:latin typeface="Times New Roman" pitchFamily="18" charset="0"/>
                <a:cs typeface="Times New Roman" pitchFamily="18" charset="0"/>
              </a:rPr>
              <a:t>DATA</a:t>
            </a:r>
          </a:p>
        </p:txBody>
      </p:sp>
      <p:sp>
        <p:nvSpPr>
          <p:cNvPr id="37" name="Rounded Rectangle 36"/>
          <p:cNvSpPr/>
          <p:nvPr/>
        </p:nvSpPr>
        <p:spPr>
          <a:xfrm>
            <a:off x="4495800" y="2590800"/>
            <a:ext cx="1077913" cy="552450"/>
          </a:xfrm>
          <a:prstGeom prst="roundRect">
            <a:avLst/>
          </a:prstGeom>
          <a:solidFill>
            <a:srgbClr val="C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8" name="Arc 37"/>
          <p:cNvSpPr/>
          <p:nvPr/>
        </p:nvSpPr>
        <p:spPr>
          <a:xfrm rot="4973159">
            <a:off x="4346575" y="2852738"/>
            <a:ext cx="762000" cy="666750"/>
          </a:xfrm>
          <a:prstGeom prst="arc">
            <a:avLst>
              <a:gd name="adj1" fmla="val 16200000"/>
              <a:gd name="adj2" fmla="val 2040802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1" name="Rounded Rectangle 40"/>
          <p:cNvSpPr/>
          <p:nvPr/>
        </p:nvSpPr>
        <p:spPr>
          <a:xfrm>
            <a:off x="2690813" y="2465388"/>
            <a:ext cx="2882900" cy="800100"/>
          </a:xfrm>
          <a:prstGeom prst="roundRect">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GB" dirty="0">
              <a:ln>
                <a:solidFill>
                  <a:srgbClr val="1C1C1C"/>
                </a:solidFill>
              </a:ln>
            </a:endParaRPr>
          </a:p>
        </p:txBody>
      </p:sp>
      <p:sp>
        <p:nvSpPr>
          <p:cNvPr id="42" name="TextBox 41"/>
          <p:cNvSpPr txBox="1"/>
          <p:nvPr/>
        </p:nvSpPr>
        <p:spPr>
          <a:xfrm>
            <a:off x="2710310" y="2179670"/>
            <a:ext cx="1881187" cy="338554"/>
          </a:xfrm>
          <a:prstGeom prst="rect">
            <a:avLst/>
          </a:prstGeom>
          <a:noFill/>
          <a:ln>
            <a:noFill/>
          </a:ln>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r>
              <a:rPr lang="en-GB" sz="1600" b="1" spc="50" dirty="0">
                <a:ln w="11430">
                  <a:solidFill>
                    <a:srgbClr val="1C1C1C"/>
                  </a:solidFill>
                </a:ln>
                <a:effectLst>
                  <a:outerShdw blurRad="76200" dist="50800" dir="5400000" algn="tl" rotWithShape="0">
                    <a:srgbClr val="000000">
                      <a:alpha val="65000"/>
                    </a:srgbClr>
                  </a:outerShdw>
                </a:effectLst>
              </a:rPr>
              <a:t>TCP SEGMENT</a:t>
            </a:r>
          </a:p>
        </p:txBody>
      </p:sp>
      <p:grpSp>
        <p:nvGrpSpPr>
          <p:cNvPr id="2" name="Group 50"/>
          <p:cNvGrpSpPr>
            <a:grpSpLocks/>
          </p:cNvGrpSpPr>
          <p:nvPr/>
        </p:nvGrpSpPr>
        <p:grpSpPr bwMode="auto">
          <a:xfrm>
            <a:off x="1066800" y="3592513"/>
            <a:ext cx="3810000" cy="1828800"/>
            <a:chOff x="5105400" y="3505200"/>
            <a:chExt cx="3810000" cy="1828800"/>
          </a:xfrm>
        </p:grpSpPr>
        <p:sp>
          <p:nvSpPr>
            <p:cNvPr id="51" name="Rectangle 50"/>
            <p:cNvSpPr/>
            <p:nvPr/>
          </p:nvSpPr>
          <p:spPr>
            <a:xfrm>
              <a:off x="5105400" y="3505200"/>
              <a:ext cx="1905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400" dirty="0"/>
                <a:t>SOURCE PORT</a:t>
              </a:r>
            </a:p>
          </p:txBody>
        </p:sp>
        <p:sp>
          <p:nvSpPr>
            <p:cNvPr id="52" name="Rectangle 51"/>
            <p:cNvSpPr/>
            <p:nvPr/>
          </p:nvSpPr>
          <p:spPr>
            <a:xfrm>
              <a:off x="7010400" y="3505200"/>
              <a:ext cx="1905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400" dirty="0"/>
                <a:t>DESTINATION PORT</a:t>
              </a:r>
            </a:p>
          </p:txBody>
        </p:sp>
        <p:sp>
          <p:nvSpPr>
            <p:cNvPr id="53" name="Rectangle 52"/>
            <p:cNvSpPr/>
            <p:nvPr/>
          </p:nvSpPr>
          <p:spPr>
            <a:xfrm>
              <a:off x="5105400" y="3810000"/>
              <a:ext cx="3810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400" dirty="0"/>
                <a:t>SEQUENCE NUMBER</a:t>
              </a:r>
            </a:p>
          </p:txBody>
        </p:sp>
        <p:sp>
          <p:nvSpPr>
            <p:cNvPr id="54" name="Rectangle 53"/>
            <p:cNvSpPr/>
            <p:nvPr/>
          </p:nvSpPr>
          <p:spPr>
            <a:xfrm>
              <a:off x="5105400" y="4114800"/>
              <a:ext cx="3810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400" dirty="0"/>
                <a:t>ACK NUMBER</a:t>
              </a:r>
            </a:p>
          </p:txBody>
        </p:sp>
        <p:sp>
          <p:nvSpPr>
            <p:cNvPr id="55" name="Rectangle 54"/>
            <p:cNvSpPr/>
            <p:nvPr/>
          </p:nvSpPr>
          <p:spPr>
            <a:xfrm>
              <a:off x="5105400" y="4419600"/>
              <a:ext cx="381000" cy="304800"/>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lstStyle/>
            <a:p>
              <a:pPr algn="ctr">
                <a:defRPr/>
              </a:pPr>
              <a:r>
                <a:rPr lang="en-GB" sz="1400" dirty="0" err="1"/>
                <a:t>Hlen</a:t>
              </a:r>
              <a:endParaRPr lang="en-GB" sz="1400" dirty="0"/>
            </a:p>
          </p:txBody>
        </p:sp>
        <p:sp>
          <p:nvSpPr>
            <p:cNvPr id="56" name="Rectangle 55"/>
            <p:cNvSpPr/>
            <p:nvPr/>
          </p:nvSpPr>
          <p:spPr>
            <a:xfrm>
              <a:off x="7010400" y="4419600"/>
              <a:ext cx="1905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400" dirty="0"/>
                <a:t>WINDOW</a:t>
              </a:r>
            </a:p>
          </p:txBody>
        </p:sp>
        <p:sp>
          <p:nvSpPr>
            <p:cNvPr id="57" name="Rectangle 56"/>
            <p:cNvSpPr/>
            <p:nvPr/>
          </p:nvSpPr>
          <p:spPr>
            <a:xfrm>
              <a:off x="7010400" y="4724400"/>
              <a:ext cx="1905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400" dirty="0"/>
                <a:t>URGENT POINTER</a:t>
              </a:r>
            </a:p>
          </p:txBody>
        </p:sp>
        <p:sp>
          <p:nvSpPr>
            <p:cNvPr id="58" name="Rectangle 57"/>
            <p:cNvSpPr/>
            <p:nvPr/>
          </p:nvSpPr>
          <p:spPr>
            <a:xfrm>
              <a:off x="5497513" y="4419600"/>
              <a:ext cx="750887" cy="304800"/>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lstStyle/>
            <a:p>
              <a:pPr algn="ctr">
                <a:defRPr/>
              </a:pPr>
              <a:r>
                <a:rPr lang="en-GB" sz="1400" dirty="0"/>
                <a:t>Reserved</a:t>
              </a:r>
            </a:p>
          </p:txBody>
        </p:sp>
        <p:sp>
          <p:nvSpPr>
            <p:cNvPr id="59" name="Rectangle 58"/>
            <p:cNvSpPr/>
            <p:nvPr/>
          </p:nvSpPr>
          <p:spPr>
            <a:xfrm>
              <a:off x="6248400" y="4419600"/>
              <a:ext cx="750888" cy="304800"/>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lstStyle/>
            <a:p>
              <a:pPr algn="ctr">
                <a:defRPr/>
              </a:pPr>
              <a:r>
                <a:rPr lang="en-GB" sz="1400" dirty="0"/>
                <a:t>FLAGS</a:t>
              </a:r>
              <a:endParaRPr lang="en-GB" sz="1600" dirty="0"/>
            </a:p>
          </p:txBody>
        </p:sp>
        <p:sp>
          <p:nvSpPr>
            <p:cNvPr id="60" name="Rectangle 59"/>
            <p:cNvSpPr/>
            <p:nvPr/>
          </p:nvSpPr>
          <p:spPr>
            <a:xfrm>
              <a:off x="5105400" y="4724400"/>
              <a:ext cx="1905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400" dirty="0"/>
                <a:t>CHECKSUM</a:t>
              </a:r>
            </a:p>
          </p:txBody>
        </p:sp>
        <p:sp>
          <p:nvSpPr>
            <p:cNvPr id="61" name="Rectangle 60"/>
            <p:cNvSpPr/>
            <p:nvPr/>
          </p:nvSpPr>
          <p:spPr>
            <a:xfrm>
              <a:off x="5105400" y="5029200"/>
              <a:ext cx="3810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400" dirty="0"/>
                <a:t>TCP OPTIONS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457200" y="-76200"/>
            <a:ext cx="4343400" cy="1295400"/>
          </a:xfrm>
        </p:spPr>
        <p:txBody>
          <a:bodyPr/>
          <a:lstStyle/>
          <a:p>
            <a:pPr eaLnBrk="1" hangingPunct="1"/>
            <a:r>
              <a:rPr lang="en-GB" dirty="0" smtClean="0"/>
              <a:t>TCP: Connection Establishment</a:t>
            </a:r>
          </a:p>
        </p:txBody>
      </p:sp>
      <p:sp>
        <p:nvSpPr>
          <p:cNvPr id="61" name="Line 6"/>
          <p:cNvSpPr>
            <a:spLocks noChangeShapeType="1"/>
          </p:cNvSpPr>
          <p:nvPr/>
        </p:nvSpPr>
        <p:spPr bwMode="auto">
          <a:xfrm>
            <a:off x="1908175" y="2238375"/>
            <a:ext cx="0" cy="3889375"/>
          </a:xfrm>
          <a:prstGeom prst="line">
            <a:avLst/>
          </a:prstGeom>
          <a:noFill/>
          <a:ln w="9525">
            <a:solidFill>
              <a:schemeClr val="tx1"/>
            </a:solidFill>
            <a:round/>
            <a:headEnd/>
            <a:tailEnd/>
          </a:ln>
        </p:spPr>
        <p:txBody>
          <a:bodyPr/>
          <a:lstStyle/>
          <a:p>
            <a:endParaRPr lang="en-US"/>
          </a:p>
        </p:txBody>
      </p:sp>
      <p:sp>
        <p:nvSpPr>
          <p:cNvPr id="66" name="Line 7"/>
          <p:cNvSpPr>
            <a:spLocks noChangeShapeType="1"/>
          </p:cNvSpPr>
          <p:nvPr/>
        </p:nvSpPr>
        <p:spPr bwMode="auto">
          <a:xfrm>
            <a:off x="7092950" y="2166938"/>
            <a:ext cx="0" cy="3960812"/>
          </a:xfrm>
          <a:prstGeom prst="line">
            <a:avLst/>
          </a:prstGeom>
          <a:noFill/>
          <a:ln w="9525">
            <a:solidFill>
              <a:schemeClr val="tx1"/>
            </a:solidFill>
            <a:round/>
            <a:headEnd/>
            <a:tailEnd/>
          </a:ln>
        </p:spPr>
        <p:txBody>
          <a:bodyPr/>
          <a:lstStyle/>
          <a:p>
            <a:endParaRPr lang="en-US"/>
          </a:p>
        </p:txBody>
      </p:sp>
      <p:sp>
        <p:nvSpPr>
          <p:cNvPr id="68" name="Rounded Rectangle 67"/>
          <p:cNvSpPr/>
          <p:nvPr/>
        </p:nvSpPr>
        <p:spPr>
          <a:xfrm>
            <a:off x="69850" y="2133600"/>
            <a:ext cx="168275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GB" dirty="0"/>
              <a:t>Client - Port: 930</a:t>
            </a:r>
          </a:p>
        </p:txBody>
      </p:sp>
      <p:sp>
        <p:nvSpPr>
          <p:cNvPr id="71" name="Rounded Rectangle 70"/>
          <p:cNvSpPr/>
          <p:nvPr/>
        </p:nvSpPr>
        <p:spPr>
          <a:xfrm>
            <a:off x="7162800" y="2378075"/>
            <a:ext cx="1828800" cy="36512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lIns="0" tIns="0" rIns="0" bIns="0" anchor="ctr"/>
          <a:lstStyle/>
          <a:p>
            <a:pPr algn="ctr">
              <a:defRPr/>
            </a:pPr>
            <a:r>
              <a:rPr lang="en-GB" dirty="0"/>
              <a:t>Server – Port: 745</a:t>
            </a:r>
          </a:p>
        </p:txBody>
      </p:sp>
      <p:sp>
        <p:nvSpPr>
          <p:cNvPr id="73" name="Text Box 8"/>
          <p:cNvSpPr txBox="1">
            <a:spLocks noChangeArrowheads="1"/>
          </p:cNvSpPr>
          <p:nvPr/>
        </p:nvSpPr>
        <p:spPr bwMode="auto">
          <a:xfrm>
            <a:off x="827088" y="3030538"/>
            <a:ext cx="1079500" cy="376237"/>
          </a:xfrm>
          <a:prstGeom prst="rect">
            <a:avLst/>
          </a:prstGeom>
          <a:noFill/>
          <a:ln w="9525">
            <a:solidFill>
              <a:schemeClr val="tx1"/>
            </a:solidFill>
            <a:miter lim="800000"/>
            <a:headEnd/>
            <a:tailEnd/>
          </a:ln>
        </p:spPr>
        <p:txBody>
          <a:bodyPr>
            <a:spAutoFit/>
          </a:bodyPr>
          <a:lstStyle/>
          <a:p>
            <a:pPr>
              <a:spcBef>
                <a:spcPct val="50000"/>
              </a:spcBef>
            </a:pPr>
            <a:r>
              <a:rPr lang="en-GB">
                <a:latin typeface="Tahoma" pitchFamily="34" charset="0"/>
              </a:rPr>
              <a:t>CLOSED</a:t>
            </a:r>
          </a:p>
        </p:txBody>
      </p:sp>
      <p:sp>
        <p:nvSpPr>
          <p:cNvPr id="77" name="Text Box 9"/>
          <p:cNvSpPr txBox="1">
            <a:spLocks noChangeArrowheads="1"/>
          </p:cNvSpPr>
          <p:nvPr/>
        </p:nvSpPr>
        <p:spPr bwMode="auto">
          <a:xfrm>
            <a:off x="7164388" y="3895725"/>
            <a:ext cx="1008062" cy="376238"/>
          </a:xfrm>
          <a:prstGeom prst="rect">
            <a:avLst/>
          </a:prstGeom>
          <a:noFill/>
          <a:ln w="9525">
            <a:solidFill>
              <a:schemeClr val="tx1"/>
            </a:solidFill>
            <a:miter lim="800000"/>
            <a:headEnd/>
            <a:tailEnd/>
          </a:ln>
        </p:spPr>
        <p:txBody>
          <a:bodyPr>
            <a:spAutoFit/>
          </a:bodyPr>
          <a:lstStyle/>
          <a:p>
            <a:pPr>
              <a:spcBef>
                <a:spcPct val="50000"/>
              </a:spcBef>
            </a:pPr>
            <a:r>
              <a:rPr lang="en-GB">
                <a:latin typeface="Tahoma" pitchFamily="34" charset="0"/>
              </a:rPr>
              <a:t>LISTEN</a:t>
            </a:r>
          </a:p>
        </p:txBody>
      </p:sp>
      <p:sp>
        <p:nvSpPr>
          <p:cNvPr id="78" name="Text Box 10"/>
          <p:cNvSpPr txBox="1">
            <a:spLocks noChangeArrowheads="1"/>
          </p:cNvSpPr>
          <p:nvPr/>
        </p:nvSpPr>
        <p:spPr bwMode="auto">
          <a:xfrm>
            <a:off x="684213" y="3030538"/>
            <a:ext cx="1223962" cy="376237"/>
          </a:xfrm>
          <a:prstGeom prst="rect">
            <a:avLst/>
          </a:prstGeom>
          <a:solidFill>
            <a:srgbClr val="FF99FF"/>
          </a:solidFill>
          <a:ln w="9525">
            <a:solidFill>
              <a:schemeClr val="tx1"/>
            </a:solidFill>
            <a:miter lim="800000"/>
            <a:headEnd/>
            <a:tailEnd/>
          </a:ln>
        </p:spPr>
        <p:txBody>
          <a:bodyPr>
            <a:spAutoFit/>
          </a:bodyPr>
          <a:lstStyle/>
          <a:p>
            <a:pPr>
              <a:spcBef>
                <a:spcPct val="50000"/>
              </a:spcBef>
            </a:pPr>
            <a:r>
              <a:rPr lang="en-GB">
                <a:latin typeface="Tahoma" pitchFamily="34" charset="0"/>
              </a:rPr>
              <a:t>SYN SENT</a:t>
            </a:r>
          </a:p>
        </p:txBody>
      </p:sp>
      <p:sp>
        <p:nvSpPr>
          <p:cNvPr id="79" name="Text Box 11"/>
          <p:cNvSpPr txBox="1">
            <a:spLocks noChangeArrowheads="1"/>
          </p:cNvSpPr>
          <p:nvPr/>
        </p:nvSpPr>
        <p:spPr bwMode="auto">
          <a:xfrm>
            <a:off x="250825" y="5838825"/>
            <a:ext cx="1657350" cy="376238"/>
          </a:xfrm>
          <a:prstGeom prst="rect">
            <a:avLst/>
          </a:prstGeom>
          <a:solidFill>
            <a:srgbClr val="FF6600"/>
          </a:solidFill>
          <a:ln w="9525">
            <a:solidFill>
              <a:schemeClr val="tx1"/>
            </a:solidFill>
            <a:miter lim="800000"/>
            <a:headEnd/>
            <a:tailEnd/>
          </a:ln>
        </p:spPr>
        <p:txBody>
          <a:bodyPr>
            <a:spAutoFit/>
          </a:bodyPr>
          <a:lstStyle/>
          <a:p>
            <a:pPr>
              <a:spcBef>
                <a:spcPct val="50000"/>
              </a:spcBef>
            </a:pPr>
            <a:r>
              <a:rPr lang="en-GB">
                <a:latin typeface="Tahoma" pitchFamily="34" charset="0"/>
              </a:rPr>
              <a:t>ESTABLISHED</a:t>
            </a:r>
          </a:p>
        </p:txBody>
      </p:sp>
      <p:sp>
        <p:nvSpPr>
          <p:cNvPr id="80" name="Text Box 12"/>
          <p:cNvSpPr txBox="1">
            <a:spLocks noChangeArrowheads="1"/>
          </p:cNvSpPr>
          <p:nvPr/>
        </p:nvSpPr>
        <p:spPr bwMode="auto">
          <a:xfrm>
            <a:off x="7092950" y="5767388"/>
            <a:ext cx="1657350" cy="376237"/>
          </a:xfrm>
          <a:prstGeom prst="rect">
            <a:avLst/>
          </a:prstGeom>
          <a:solidFill>
            <a:srgbClr val="FF6600"/>
          </a:solidFill>
          <a:ln w="9525">
            <a:solidFill>
              <a:schemeClr val="tx1"/>
            </a:solidFill>
            <a:miter lim="800000"/>
            <a:headEnd/>
            <a:tailEnd/>
          </a:ln>
        </p:spPr>
        <p:txBody>
          <a:bodyPr>
            <a:spAutoFit/>
          </a:bodyPr>
          <a:lstStyle/>
          <a:p>
            <a:pPr>
              <a:spcBef>
                <a:spcPct val="50000"/>
              </a:spcBef>
            </a:pPr>
            <a:r>
              <a:rPr lang="en-GB">
                <a:latin typeface="Tahoma" pitchFamily="34" charset="0"/>
              </a:rPr>
              <a:t>ESTABLISHED</a:t>
            </a:r>
          </a:p>
        </p:txBody>
      </p:sp>
      <p:sp>
        <p:nvSpPr>
          <p:cNvPr id="81" name="Line 13"/>
          <p:cNvSpPr>
            <a:spLocks noChangeShapeType="1"/>
          </p:cNvSpPr>
          <p:nvPr/>
        </p:nvSpPr>
        <p:spPr bwMode="auto">
          <a:xfrm>
            <a:off x="1908175" y="3175000"/>
            <a:ext cx="5111750" cy="936625"/>
          </a:xfrm>
          <a:prstGeom prst="line">
            <a:avLst/>
          </a:prstGeom>
          <a:noFill/>
          <a:ln w="28575">
            <a:solidFill>
              <a:schemeClr val="tx1"/>
            </a:solidFill>
            <a:round/>
            <a:headEnd/>
            <a:tailEnd type="triangle" w="med" len="med"/>
          </a:ln>
        </p:spPr>
        <p:txBody>
          <a:bodyPr/>
          <a:lstStyle/>
          <a:p>
            <a:endParaRPr lang="en-US"/>
          </a:p>
        </p:txBody>
      </p:sp>
      <p:grpSp>
        <p:nvGrpSpPr>
          <p:cNvPr id="2" name="Group 14"/>
          <p:cNvGrpSpPr>
            <a:grpSpLocks/>
          </p:cNvGrpSpPr>
          <p:nvPr/>
        </p:nvGrpSpPr>
        <p:grpSpPr bwMode="auto">
          <a:xfrm>
            <a:off x="1979613" y="2887663"/>
            <a:ext cx="2808287" cy="376237"/>
            <a:chOff x="1247" y="1616"/>
            <a:chExt cx="1769" cy="237"/>
          </a:xfrm>
        </p:grpSpPr>
        <p:sp>
          <p:nvSpPr>
            <p:cNvPr id="83" name="Text Box 15"/>
            <p:cNvSpPr txBox="1">
              <a:spLocks noChangeArrowheads="1"/>
            </p:cNvSpPr>
            <p:nvPr/>
          </p:nvSpPr>
          <p:spPr bwMode="auto">
            <a:xfrm>
              <a:off x="1247" y="1616"/>
              <a:ext cx="408" cy="23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GB" smtClean="0">
                  <a:solidFill>
                    <a:schemeClr val="bg1"/>
                  </a:solidFill>
                  <a:latin typeface="Tahoma" pitchFamily="34" charset="0"/>
                </a:rPr>
                <a:t>SYN </a:t>
              </a:r>
            </a:p>
          </p:txBody>
        </p:sp>
        <p:sp>
          <p:nvSpPr>
            <p:cNvPr id="84" name="Text Box 16"/>
            <p:cNvSpPr txBox="1">
              <a:spLocks noChangeArrowheads="1"/>
            </p:cNvSpPr>
            <p:nvPr/>
          </p:nvSpPr>
          <p:spPr bwMode="auto">
            <a:xfrm>
              <a:off x="1655" y="1616"/>
              <a:ext cx="1361" cy="237"/>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GB" dirty="0" smtClean="0">
                  <a:solidFill>
                    <a:schemeClr val="bg1"/>
                  </a:solidFill>
                  <a:latin typeface="Tahoma" pitchFamily="34" charset="0"/>
                </a:rPr>
                <a:t>My SEQ No = 200</a:t>
              </a:r>
            </a:p>
          </p:txBody>
        </p:sp>
      </p:grpSp>
      <p:sp>
        <p:nvSpPr>
          <p:cNvPr id="85" name="Text Box 17"/>
          <p:cNvSpPr txBox="1">
            <a:spLocks noChangeArrowheads="1"/>
          </p:cNvSpPr>
          <p:nvPr/>
        </p:nvSpPr>
        <p:spPr bwMode="auto">
          <a:xfrm>
            <a:off x="7092950" y="3895725"/>
            <a:ext cx="1439863" cy="376238"/>
          </a:xfrm>
          <a:prstGeom prst="rect">
            <a:avLst/>
          </a:prstGeom>
          <a:solidFill>
            <a:srgbClr val="FF99FF"/>
          </a:solidFill>
          <a:ln w="9525">
            <a:solidFill>
              <a:schemeClr val="tx1"/>
            </a:solidFill>
            <a:miter lim="800000"/>
            <a:headEnd/>
            <a:tailEnd/>
          </a:ln>
        </p:spPr>
        <p:txBody>
          <a:bodyPr>
            <a:spAutoFit/>
          </a:bodyPr>
          <a:lstStyle/>
          <a:p>
            <a:pPr>
              <a:spcBef>
                <a:spcPct val="50000"/>
              </a:spcBef>
            </a:pPr>
            <a:r>
              <a:rPr lang="en-GB">
                <a:latin typeface="Tahoma" pitchFamily="34" charset="0"/>
              </a:rPr>
              <a:t>SYN-RCVD</a:t>
            </a:r>
          </a:p>
        </p:txBody>
      </p:sp>
      <p:sp>
        <p:nvSpPr>
          <p:cNvPr id="86" name="Line 18"/>
          <p:cNvSpPr>
            <a:spLocks noChangeShapeType="1"/>
          </p:cNvSpPr>
          <p:nvPr/>
        </p:nvSpPr>
        <p:spPr bwMode="auto">
          <a:xfrm flipH="1">
            <a:off x="1979613" y="4111625"/>
            <a:ext cx="5040312" cy="431800"/>
          </a:xfrm>
          <a:prstGeom prst="line">
            <a:avLst/>
          </a:prstGeom>
          <a:noFill/>
          <a:ln w="28575">
            <a:solidFill>
              <a:schemeClr val="tx1"/>
            </a:solidFill>
            <a:round/>
            <a:headEnd/>
            <a:tailEnd type="triangle" w="med" len="med"/>
          </a:ln>
        </p:spPr>
        <p:txBody>
          <a:bodyPr/>
          <a:lstStyle/>
          <a:p>
            <a:endParaRPr lang="en-US"/>
          </a:p>
        </p:txBody>
      </p:sp>
      <p:grpSp>
        <p:nvGrpSpPr>
          <p:cNvPr id="3" name="Group 19"/>
          <p:cNvGrpSpPr>
            <a:grpSpLocks/>
          </p:cNvGrpSpPr>
          <p:nvPr/>
        </p:nvGrpSpPr>
        <p:grpSpPr bwMode="auto">
          <a:xfrm>
            <a:off x="4284663" y="4256088"/>
            <a:ext cx="4249737" cy="376237"/>
            <a:chOff x="1791" y="2886"/>
            <a:chExt cx="2677" cy="237"/>
          </a:xfrm>
        </p:grpSpPr>
        <p:sp>
          <p:nvSpPr>
            <p:cNvPr id="88" name="Text Box 20"/>
            <p:cNvSpPr txBox="1">
              <a:spLocks noChangeArrowheads="1"/>
            </p:cNvSpPr>
            <p:nvPr/>
          </p:nvSpPr>
          <p:spPr bwMode="auto">
            <a:xfrm>
              <a:off x="1791" y="2886"/>
              <a:ext cx="408" cy="237"/>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GB" dirty="0" smtClean="0">
                  <a:solidFill>
                    <a:schemeClr val="bg1"/>
                  </a:solidFill>
                  <a:latin typeface="Tahoma" pitchFamily="34" charset="0"/>
                </a:rPr>
                <a:t>ACK </a:t>
              </a:r>
            </a:p>
          </p:txBody>
        </p:sp>
        <p:grpSp>
          <p:nvGrpSpPr>
            <p:cNvPr id="4" name="Group 21"/>
            <p:cNvGrpSpPr>
              <a:grpSpLocks/>
            </p:cNvGrpSpPr>
            <p:nvPr/>
          </p:nvGrpSpPr>
          <p:grpSpPr bwMode="auto">
            <a:xfrm>
              <a:off x="2199" y="2886"/>
              <a:ext cx="2269" cy="237"/>
              <a:chOff x="2199" y="2886"/>
              <a:chExt cx="2269" cy="237"/>
            </a:xfrm>
          </p:grpSpPr>
          <p:sp>
            <p:nvSpPr>
              <p:cNvPr id="90" name="Text Box 22"/>
              <p:cNvSpPr txBox="1">
                <a:spLocks noChangeArrowheads="1"/>
              </p:cNvSpPr>
              <p:nvPr/>
            </p:nvSpPr>
            <p:spPr bwMode="auto">
              <a:xfrm>
                <a:off x="2199" y="2886"/>
                <a:ext cx="1044" cy="237"/>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GB" smtClean="0">
                    <a:solidFill>
                      <a:schemeClr val="bg1"/>
                    </a:solidFill>
                    <a:latin typeface="Tahoma" pitchFamily="34" charset="0"/>
                  </a:rPr>
                  <a:t>My SEQ =500</a:t>
                </a:r>
              </a:p>
            </p:txBody>
          </p:sp>
          <p:sp>
            <p:nvSpPr>
              <p:cNvPr id="91" name="Text Box 23"/>
              <p:cNvSpPr txBox="1">
                <a:spLocks noChangeArrowheads="1"/>
              </p:cNvSpPr>
              <p:nvPr/>
            </p:nvSpPr>
            <p:spPr bwMode="auto">
              <a:xfrm>
                <a:off x="3243" y="2886"/>
                <a:ext cx="1225" cy="237"/>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GB" dirty="0" smtClean="0">
                    <a:solidFill>
                      <a:schemeClr val="bg1"/>
                    </a:solidFill>
                    <a:latin typeface="Tahoma" pitchFamily="34" charset="0"/>
                  </a:rPr>
                  <a:t>Your  SEQ = 201</a:t>
                </a:r>
              </a:p>
            </p:txBody>
          </p:sp>
        </p:grpSp>
      </p:grpSp>
      <p:grpSp>
        <p:nvGrpSpPr>
          <p:cNvPr id="5" name="Group 24"/>
          <p:cNvGrpSpPr>
            <a:grpSpLocks/>
          </p:cNvGrpSpPr>
          <p:nvPr/>
        </p:nvGrpSpPr>
        <p:grpSpPr bwMode="auto">
          <a:xfrm>
            <a:off x="179388" y="4830763"/>
            <a:ext cx="4249737" cy="376237"/>
            <a:chOff x="1791" y="2886"/>
            <a:chExt cx="2677" cy="237"/>
          </a:xfrm>
        </p:grpSpPr>
        <p:sp>
          <p:nvSpPr>
            <p:cNvPr id="93" name="Text Box 25"/>
            <p:cNvSpPr txBox="1">
              <a:spLocks noChangeArrowheads="1"/>
            </p:cNvSpPr>
            <p:nvPr/>
          </p:nvSpPr>
          <p:spPr bwMode="auto">
            <a:xfrm>
              <a:off x="1791" y="2886"/>
              <a:ext cx="408" cy="23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GB" smtClean="0">
                  <a:solidFill>
                    <a:schemeClr val="bg1"/>
                  </a:solidFill>
                  <a:latin typeface="Tahoma" pitchFamily="34" charset="0"/>
                </a:rPr>
                <a:t>ACK </a:t>
              </a:r>
            </a:p>
          </p:txBody>
        </p:sp>
        <p:grpSp>
          <p:nvGrpSpPr>
            <p:cNvPr id="6" name="Group 26"/>
            <p:cNvGrpSpPr>
              <a:grpSpLocks/>
            </p:cNvGrpSpPr>
            <p:nvPr/>
          </p:nvGrpSpPr>
          <p:grpSpPr bwMode="auto">
            <a:xfrm>
              <a:off x="2199" y="2886"/>
              <a:ext cx="2269" cy="237"/>
              <a:chOff x="2199" y="2886"/>
              <a:chExt cx="2269" cy="237"/>
            </a:xfrm>
          </p:grpSpPr>
          <p:sp>
            <p:nvSpPr>
              <p:cNvPr id="95" name="Text Box 27"/>
              <p:cNvSpPr txBox="1">
                <a:spLocks noChangeArrowheads="1"/>
              </p:cNvSpPr>
              <p:nvPr/>
            </p:nvSpPr>
            <p:spPr bwMode="auto">
              <a:xfrm>
                <a:off x="2199" y="2886"/>
                <a:ext cx="1044" cy="23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GB" smtClean="0">
                    <a:solidFill>
                      <a:schemeClr val="bg1"/>
                    </a:solidFill>
                    <a:latin typeface="Tahoma" pitchFamily="34" charset="0"/>
                  </a:rPr>
                  <a:t>My SEQ =201</a:t>
                </a:r>
              </a:p>
            </p:txBody>
          </p:sp>
          <p:sp>
            <p:nvSpPr>
              <p:cNvPr id="96" name="Text Box 28"/>
              <p:cNvSpPr txBox="1">
                <a:spLocks noChangeArrowheads="1"/>
              </p:cNvSpPr>
              <p:nvPr/>
            </p:nvSpPr>
            <p:spPr bwMode="auto">
              <a:xfrm>
                <a:off x="3243" y="2886"/>
                <a:ext cx="1225" cy="237"/>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GB" smtClean="0">
                    <a:solidFill>
                      <a:schemeClr val="bg1"/>
                    </a:solidFill>
                    <a:latin typeface="Tahoma" pitchFamily="34" charset="0"/>
                  </a:rPr>
                  <a:t>Your  SEQ = 501</a:t>
                </a:r>
              </a:p>
            </p:txBody>
          </p:sp>
        </p:grpSp>
      </p:grpSp>
      <p:sp>
        <p:nvSpPr>
          <p:cNvPr id="97" name="Line 29"/>
          <p:cNvSpPr>
            <a:spLocks noChangeShapeType="1"/>
          </p:cNvSpPr>
          <p:nvPr/>
        </p:nvSpPr>
        <p:spPr bwMode="auto">
          <a:xfrm>
            <a:off x="2051050" y="4759325"/>
            <a:ext cx="4968875" cy="360363"/>
          </a:xfrm>
          <a:prstGeom prst="line">
            <a:avLst/>
          </a:prstGeom>
          <a:noFill/>
          <a:ln w="28575">
            <a:solidFill>
              <a:schemeClr val="tx1"/>
            </a:solidFill>
            <a:round/>
            <a:headEnd/>
            <a:tailEnd type="triangle" w="med" len="med"/>
          </a:ln>
        </p:spPr>
        <p:txBody>
          <a:bodyPr/>
          <a:lstStyle/>
          <a:p>
            <a:endParaRPr lang="en-US"/>
          </a:p>
        </p:txBody>
      </p:sp>
      <p:grpSp>
        <p:nvGrpSpPr>
          <p:cNvPr id="7" name="Group 37"/>
          <p:cNvGrpSpPr>
            <a:grpSpLocks/>
          </p:cNvGrpSpPr>
          <p:nvPr/>
        </p:nvGrpSpPr>
        <p:grpSpPr bwMode="auto">
          <a:xfrm>
            <a:off x="3886200" y="2209800"/>
            <a:ext cx="1679575" cy="1114425"/>
            <a:chOff x="2038" y="2451"/>
            <a:chExt cx="1371" cy="910"/>
          </a:xfrm>
        </p:grpSpPr>
        <p:graphicFrame>
          <p:nvGraphicFramePr>
            <p:cNvPr id="99" name="Object 2">
              <a:hlinkClick r:id="" action="ppaction://ole?verb=0"/>
            </p:cNvPr>
            <p:cNvGraphicFramePr>
              <a:graphicFrameLocks/>
            </p:cNvGraphicFramePr>
            <p:nvPr/>
          </p:nvGraphicFramePr>
          <p:xfrm>
            <a:off x="2038" y="2451"/>
            <a:ext cx="1209" cy="755"/>
          </p:xfrm>
          <a:graphic>
            <a:graphicData uri="http://schemas.openxmlformats.org/presentationml/2006/ole">
              <mc:AlternateContent xmlns:mc="http://schemas.openxmlformats.org/markup-compatibility/2006">
                <mc:Choice xmlns:v="urn:schemas-microsoft-com:vml" Requires="v">
                  <p:oleObj spid="_x0000_s75820" name="Clip" r:id="rId4" imgW="1915961" imgH="1196485" progId="">
                    <p:embed/>
                  </p:oleObj>
                </mc:Choice>
                <mc:Fallback>
                  <p:oleObj name="Clip" r:id="rId4" imgW="1915961" imgH="1196485" progId="">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8" y="2451"/>
                          <a:ext cx="1209" cy="7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pSp>
          <p:nvGrpSpPr>
            <p:cNvPr id="8" name="Group 39"/>
            <p:cNvGrpSpPr>
              <a:grpSpLocks/>
            </p:cNvGrpSpPr>
            <p:nvPr/>
          </p:nvGrpSpPr>
          <p:grpSpPr bwMode="auto">
            <a:xfrm>
              <a:off x="2518" y="2654"/>
              <a:ext cx="891" cy="707"/>
              <a:chOff x="2518" y="2654"/>
              <a:chExt cx="891" cy="707"/>
            </a:xfrm>
          </p:grpSpPr>
          <p:grpSp>
            <p:nvGrpSpPr>
              <p:cNvPr id="9" name="Group 40"/>
              <p:cNvGrpSpPr>
                <a:grpSpLocks/>
              </p:cNvGrpSpPr>
              <p:nvPr/>
            </p:nvGrpSpPr>
            <p:grpSpPr bwMode="auto">
              <a:xfrm>
                <a:off x="2518" y="2654"/>
                <a:ext cx="680" cy="575"/>
                <a:chOff x="2518" y="2654"/>
                <a:chExt cx="680" cy="575"/>
              </a:xfrm>
            </p:grpSpPr>
            <p:sp>
              <p:nvSpPr>
                <p:cNvPr id="105" name="Freeform 41"/>
                <p:cNvSpPr>
                  <a:spLocks/>
                </p:cNvSpPr>
                <p:nvPr/>
              </p:nvSpPr>
              <p:spPr bwMode="auto">
                <a:xfrm>
                  <a:off x="2518" y="2654"/>
                  <a:ext cx="680" cy="575"/>
                </a:xfrm>
                <a:custGeom>
                  <a:avLst/>
                  <a:gdLst>
                    <a:gd name="T0" fmla="*/ 567 w 680"/>
                    <a:gd name="T1" fmla="*/ 574 h 575"/>
                    <a:gd name="T2" fmla="*/ 509 w 680"/>
                    <a:gd name="T3" fmla="*/ 571 h 575"/>
                    <a:gd name="T4" fmla="*/ 462 w 680"/>
                    <a:gd name="T5" fmla="*/ 563 h 575"/>
                    <a:gd name="T6" fmla="*/ 418 w 680"/>
                    <a:gd name="T7" fmla="*/ 552 h 575"/>
                    <a:gd name="T8" fmla="*/ 373 w 680"/>
                    <a:gd name="T9" fmla="*/ 532 h 575"/>
                    <a:gd name="T10" fmla="*/ 336 w 680"/>
                    <a:gd name="T11" fmla="*/ 510 h 575"/>
                    <a:gd name="T12" fmla="*/ 287 w 680"/>
                    <a:gd name="T13" fmla="*/ 474 h 575"/>
                    <a:gd name="T14" fmla="*/ 233 w 680"/>
                    <a:gd name="T15" fmla="*/ 416 h 575"/>
                    <a:gd name="T16" fmla="*/ 179 w 680"/>
                    <a:gd name="T17" fmla="*/ 357 h 575"/>
                    <a:gd name="T18" fmla="*/ 129 w 680"/>
                    <a:gd name="T19" fmla="*/ 275 h 575"/>
                    <a:gd name="T20" fmla="*/ 85 w 680"/>
                    <a:gd name="T21" fmla="*/ 228 h 575"/>
                    <a:gd name="T22" fmla="*/ 44 w 680"/>
                    <a:gd name="T23" fmla="*/ 189 h 575"/>
                    <a:gd name="T24" fmla="*/ 32 w 680"/>
                    <a:gd name="T25" fmla="*/ 180 h 575"/>
                    <a:gd name="T26" fmla="*/ 27 w 680"/>
                    <a:gd name="T27" fmla="*/ 173 h 575"/>
                    <a:gd name="T28" fmla="*/ 22 w 680"/>
                    <a:gd name="T29" fmla="*/ 166 h 575"/>
                    <a:gd name="T30" fmla="*/ 18 w 680"/>
                    <a:gd name="T31" fmla="*/ 157 h 575"/>
                    <a:gd name="T32" fmla="*/ 17 w 680"/>
                    <a:gd name="T33" fmla="*/ 148 h 575"/>
                    <a:gd name="T34" fmla="*/ 18 w 680"/>
                    <a:gd name="T35" fmla="*/ 137 h 575"/>
                    <a:gd name="T36" fmla="*/ 22 w 680"/>
                    <a:gd name="T37" fmla="*/ 126 h 575"/>
                    <a:gd name="T38" fmla="*/ 30 w 680"/>
                    <a:gd name="T39" fmla="*/ 123 h 575"/>
                    <a:gd name="T40" fmla="*/ 40 w 680"/>
                    <a:gd name="T41" fmla="*/ 121 h 575"/>
                    <a:gd name="T42" fmla="*/ 25 w 680"/>
                    <a:gd name="T43" fmla="*/ 110 h 575"/>
                    <a:gd name="T44" fmla="*/ 18 w 680"/>
                    <a:gd name="T45" fmla="*/ 103 h 575"/>
                    <a:gd name="T46" fmla="*/ 11 w 680"/>
                    <a:gd name="T47" fmla="*/ 95 h 575"/>
                    <a:gd name="T48" fmla="*/ 6 w 680"/>
                    <a:gd name="T49" fmla="*/ 84 h 575"/>
                    <a:gd name="T50" fmla="*/ 2 w 680"/>
                    <a:gd name="T51" fmla="*/ 76 h 575"/>
                    <a:gd name="T52" fmla="*/ 0 w 680"/>
                    <a:gd name="T53" fmla="*/ 66 h 575"/>
                    <a:gd name="T54" fmla="*/ 1 w 680"/>
                    <a:gd name="T55" fmla="*/ 59 h 575"/>
                    <a:gd name="T56" fmla="*/ 3 w 680"/>
                    <a:gd name="T57" fmla="*/ 51 h 575"/>
                    <a:gd name="T58" fmla="*/ 7 w 680"/>
                    <a:gd name="T59" fmla="*/ 44 h 575"/>
                    <a:gd name="T60" fmla="*/ 13 w 680"/>
                    <a:gd name="T61" fmla="*/ 39 h 575"/>
                    <a:gd name="T62" fmla="*/ 18 w 680"/>
                    <a:gd name="T63" fmla="*/ 36 h 575"/>
                    <a:gd name="T64" fmla="*/ 28 w 680"/>
                    <a:gd name="T65" fmla="*/ 35 h 575"/>
                    <a:gd name="T66" fmla="*/ 37 w 680"/>
                    <a:gd name="T67" fmla="*/ 35 h 575"/>
                    <a:gd name="T68" fmla="*/ 38 w 680"/>
                    <a:gd name="T69" fmla="*/ 24 h 575"/>
                    <a:gd name="T70" fmla="*/ 42 w 680"/>
                    <a:gd name="T71" fmla="*/ 13 h 575"/>
                    <a:gd name="T72" fmla="*/ 49 w 680"/>
                    <a:gd name="T73" fmla="*/ 8 h 575"/>
                    <a:gd name="T74" fmla="*/ 57 w 680"/>
                    <a:gd name="T75" fmla="*/ 3 h 575"/>
                    <a:gd name="T76" fmla="*/ 66 w 680"/>
                    <a:gd name="T77" fmla="*/ 0 h 575"/>
                    <a:gd name="T78" fmla="*/ 77 w 680"/>
                    <a:gd name="T79" fmla="*/ 0 h 575"/>
                    <a:gd name="T80" fmla="*/ 87 w 680"/>
                    <a:gd name="T81" fmla="*/ 2 h 575"/>
                    <a:gd name="T82" fmla="*/ 104 w 680"/>
                    <a:gd name="T83" fmla="*/ 6 h 575"/>
                    <a:gd name="T84" fmla="*/ 141 w 680"/>
                    <a:gd name="T85" fmla="*/ 6 h 575"/>
                    <a:gd name="T86" fmla="*/ 184 w 680"/>
                    <a:gd name="T87" fmla="*/ 0 h 575"/>
                    <a:gd name="T88" fmla="*/ 230 w 680"/>
                    <a:gd name="T89" fmla="*/ 4 h 575"/>
                    <a:gd name="T90" fmla="*/ 244 w 680"/>
                    <a:gd name="T91" fmla="*/ 4 h 575"/>
                    <a:gd name="T92" fmla="*/ 283 w 680"/>
                    <a:gd name="T93" fmla="*/ 1 h 575"/>
                    <a:gd name="T94" fmla="*/ 299 w 680"/>
                    <a:gd name="T95" fmla="*/ 4 h 575"/>
                    <a:gd name="T96" fmla="*/ 332 w 680"/>
                    <a:gd name="T97" fmla="*/ 16 h 575"/>
                    <a:gd name="T98" fmla="*/ 375 w 680"/>
                    <a:gd name="T99" fmla="*/ 31 h 575"/>
                    <a:gd name="T100" fmla="*/ 418 w 680"/>
                    <a:gd name="T101" fmla="*/ 42 h 575"/>
                    <a:gd name="T102" fmla="*/ 439 w 680"/>
                    <a:gd name="T103" fmla="*/ 47 h 575"/>
                    <a:gd name="T104" fmla="*/ 489 w 680"/>
                    <a:gd name="T105" fmla="*/ 65 h 575"/>
                    <a:gd name="T106" fmla="*/ 513 w 680"/>
                    <a:gd name="T107" fmla="*/ 62 h 575"/>
                    <a:gd name="T108" fmla="*/ 534 w 680"/>
                    <a:gd name="T109" fmla="*/ 65 h 575"/>
                    <a:gd name="T110" fmla="*/ 550 w 680"/>
                    <a:gd name="T111" fmla="*/ 83 h 575"/>
                    <a:gd name="T112" fmla="*/ 559 w 680"/>
                    <a:gd name="T113" fmla="*/ 102 h 575"/>
                    <a:gd name="T114" fmla="*/ 588 w 680"/>
                    <a:gd name="T115" fmla="*/ 170 h 575"/>
                    <a:gd name="T116" fmla="*/ 605 w 680"/>
                    <a:gd name="T117" fmla="*/ 202 h 575"/>
                    <a:gd name="T118" fmla="*/ 612 w 680"/>
                    <a:gd name="T119" fmla="*/ 234 h 575"/>
                    <a:gd name="T120" fmla="*/ 625 w 680"/>
                    <a:gd name="T121" fmla="*/ 270 h 575"/>
                    <a:gd name="T122" fmla="*/ 679 w 680"/>
                    <a:gd name="T123" fmla="*/ 334 h 575"/>
                    <a:gd name="T124" fmla="*/ 567 w 680"/>
                    <a:gd name="T125" fmla="*/ 574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680"/>
                    <a:gd name="T190" fmla="*/ 0 h 575"/>
                    <a:gd name="T191" fmla="*/ 680 w 680"/>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680" h="575">
                      <a:moveTo>
                        <a:pt x="567" y="574"/>
                      </a:moveTo>
                      <a:lnTo>
                        <a:pt x="509" y="571"/>
                      </a:lnTo>
                      <a:lnTo>
                        <a:pt x="462" y="563"/>
                      </a:lnTo>
                      <a:lnTo>
                        <a:pt x="418" y="552"/>
                      </a:lnTo>
                      <a:lnTo>
                        <a:pt x="373" y="532"/>
                      </a:lnTo>
                      <a:lnTo>
                        <a:pt x="336" y="510"/>
                      </a:lnTo>
                      <a:lnTo>
                        <a:pt x="287" y="474"/>
                      </a:lnTo>
                      <a:lnTo>
                        <a:pt x="233" y="416"/>
                      </a:lnTo>
                      <a:lnTo>
                        <a:pt x="179" y="357"/>
                      </a:lnTo>
                      <a:lnTo>
                        <a:pt x="129" y="275"/>
                      </a:lnTo>
                      <a:lnTo>
                        <a:pt x="85" y="228"/>
                      </a:lnTo>
                      <a:lnTo>
                        <a:pt x="44" y="189"/>
                      </a:lnTo>
                      <a:lnTo>
                        <a:pt x="32" y="180"/>
                      </a:lnTo>
                      <a:lnTo>
                        <a:pt x="27" y="173"/>
                      </a:lnTo>
                      <a:lnTo>
                        <a:pt x="22" y="166"/>
                      </a:lnTo>
                      <a:lnTo>
                        <a:pt x="18" y="157"/>
                      </a:lnTo>
                      <a:lnTo>
                        <a:pt x="17" y="148"/>
                      </a:lnTo>
                      <a:lnTo>
                        <a:pt x="18" y="137"/>
                      </a:lnTo>
                      <a:lnTo>
                        <a:pt x="22" y="126"/>
                      </a:lnTo>
                      <a:lnTo>
                        <a:pt x="30" y="123"/>
                      </a:lnTo>
                      <a:lnTo>
                        <a:pt x="40" y="121"/>
                      </a:lnTo>
                      <a:lnTo>
                        <a:pt x="25" y="110"/>
                      </a:lnTo>
                      <a:lnTo>
                        <a:pt x="18" y="103"/>
                      </a:lnTo>
                      <a:lnTo>
                        <a:pt x="11" y="95"/>
                      </a:lnTo>
                      <a:lnTo>
                        <a:pt x="6" y="84"/>
                      </a:lnTo>
                      <a:lnTo>
                        <a:pt x="2" y="76"/>
                      </a:lnTo>
                      <a:lnTo>
                        <a:pt x="0" y="66"/>
                      </a:lnTo>
                      <a:lnTo>
                        <a:pt x="1" y="59"/>
                      </a:lnTo>
                      <a:lnTo>
                        <a:pt x="3" y="51"/>
                      </a:lnTo>
                      <a:lnTo>
                        <a:pt x="7" y="44"/>
                      </a:lnTo>
                      <a:lnTo>
                        <a:pt x="13" y="39"/>
                      </a:lnTo>
                      <a:lnTo>
                        <a:pt x="18" y="36"/>
                      </a:lnTo>
                      <a:lnTo>
                        <a:pt x="28" y="35"/>
                      </a:lnTo>
                      <a:lnTo>
                        <a:pt x="37" y="35"/>
                      </a:lnTo>
                      <a:lnTo>
                        <a:pt x="38" y="24"/>
                      </a:lnTo>
                      <a:lnTo>
                        <a:pt x="42" y="13"/>
                      </a:lnTo>
                      <a:lnTo>
                        <a:pt x="49" y="8"/>
                      </a:lnTo>
                      <a:lnTo>
                        <a:pt x="57" y="3"/>
                      </a:lnTo>
                      <a:lnTo>
                        <a:pt x="66" y="0"/>
                      </a:lnTo>
                      <a:lnTo>
                        <a:pt x="77" y="0"/>
                      </a:lnTo>
                      <a:lnTo>
                        <a:pt x="87" y="2"/>
                      </a:lnTo>
                      <a:lnTo>
                        <a:pt x="104" y="6"/>
                      </a:lnTo>
                      <a:lnTo>
                        <a:pt x="141" y="6"/>
                      </a:lnTo>
                      <a:lnTo>
                        <a:pt x="184" y="0"/>
                      </a:lnTo>
                      <a:lnTo>
                        <a:pt x="230" y="4"/>
                      </a:lnTo>
                      <a:lnTo>
                        <a:pt x="244" y="4"/>
                      </a:lnTo>
                      <a:lnTo>
                        <a:pt x="283" y="1"/>
                      </a:lnTo>
                      <a:lnTo>
                        <a:pt x="299" y="4"/>
                      </a:lnTo>
                      <a:lnTo>
                        <a:pt x="332" y="16"/>
                      </a:lnTo>
                      <a:lnTo>
                        <a:pt x="375" y="31"/>
                      </a:lnTo>
                      <a:lnTo>
                        <a:pt x="418" y="42"/>
                      </a:lnTo>
                      <a:lnTo>
                        <a:pt x="439" y="47"/>
                      </a:lnTo>
                      <a:lnTo>
                        <a:pt x="489" y="65"/>
                      </a:lnTo>
                      <a:lnTo>
                        <a:pt x="513" y="62"/>
                      </a:lnTo>
                      <a:lnTo>
                        <a:pt x="534" y="65"/>
                      </a:lnTo>
                      <a:lnTo>
                        <a:pt x="550" y="83"/>
                      </a:lnTo>
                      <a:lnTo>
                        <a:pt x="559" y="102"/>
                      </a:lnTo>
                      <a:lnTo>
                        <a:pt x="588" y="170"/>
                      </a:lnTo>
                      <a:lnTo>
                        <a:pt x="605" y="202"/>
                      </a:lnTo>
                      <a:lnTo>
                        <a:pt x="612" y="234"/>
                      </a:lnTo>
                      <a:lnTo>
                        <a:pt x="625" y="270"/>
                      </a:lnTo>
                      <a:lnTo>
                        <a:pt x="679" y="334"/>
                      </a:lnTo>
                      <a:lnTo>
                        <a:pt x="567" y="574"/>
                      </a:lnTo>
                    </a:path>
                  </a:pathLst>
                </a:custGeom>
                <a:solidFill>
                  <a:srgbClr val="FFA0A0"/>
                </a:solidFill>
                <a:ln w="12700" cap="rnd">
                  <a:solidFill>
                    <a:srgbClr val="000000"/>
                  </a:solidFill>
                  <a:round/>
                  <a:headEnd/>
                  <a:tailEnd/>
                </a:ln>
              </p:spPr>
              <p:txBody>
                <a:bodyPr/>
                <a:lstStyle/>
                <a:p>
                  <a:endParaRPr lang="en-US"/>
                </a:p>
              </p:txBody>
            </p:sp>
            <p:sp>
              <p:nvSpPr>
                <p:cNvPr id="106" name="Freeform 42"/>
                <p:cNvSpPr>
                  <a:spLocks/>
                </p:cNvSpPr>
                <p:nvPr/>
              </p:nvSpPr>
              <p:spPr bwMode="auto">
                <a:xfrm>
                  <a:off x="2735" y="2696"/>
                  <a:ext cx="193" cy="179"/>
                </a:xfrm>
                <a:custGeom>
                  <a:avLst/>
                  <a:gdLst>
                    <a:gd name="T0" fmla="*/ 192 w 193"/>
                    <a:gd name="T1" fmla="*/ 0 h 179"/>
                    <a:gd name="T2" fmla="*/ 173 w 193"/>
                    <a:gd name="T3" fmla="*/ 12 h 179"/>
                    <a:gd name="T4" fmla="*/ 161 w 193"/>
                    <a:gd name="T5" fmla="*/ 31 h 179"/>
                    <a:gd name="T6" fmla="*/ 157 w 193"/>
                    <a:gd name="T7" fmla="*/ 55 h 179"/>
                    <a:gd name="T8" fmla="*/ 148 w 193"/>
                    <a:gd name="T9" fmla="*/ 59 h 179"/>
                    <a:gd name="T10" fmla="*/ 128 w 193"/>
                    <a:gd name="T11" fmla="*/ 59 h 179"/>
                    <a:gd name="T12" fmla="*/ 107 w 193"/>
                    <a:gd name="T13" fmla="*/ 55 h 179"/>
                    <a:gd name="T14" fmla="*/ 86 w 193"/>
                    <a:gd name="T15" fmla="*/ 55 h 179"/>
                    <a:gd name="T16" fmla="*/ 74 w 193"/>
                    <a:gd name="T17" fmla="*/ 68 h 179"/>
                    <a:gd name="T18" fmla="*/ 70 w 193"/>
                    <a:gd name="T19" fmla="*/ 87 h 179"/>
                    <a:gd name="T20" fmla="*/ 66 w 193"/>
                    <a:gd name="T21" fmla="*/ 105 h 179"/>
                    <a:gd name="T22" fmla="*/ 49 w 193"/>
                    <a:gd name="T23" fmla="*/ 119 h 179"/>
                    <a:gd name="T24" fmla="*/ 24 w 193"/>
                    <a:gd name="T25" fmla="*/ 127 h 179"/>
                    <a:gd name="T26" fmla="*/ 12 w 193"/>
                    <a:gd name="T27" fmla="*/ 150 h 179"/>
                    <a:gd name="T28" fmla="*/ 0 w 193"/>
                    <a:gd name="T29" fmla="*/ 178 h 17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3"/>
                    <a:gd name="T46" fmla="*/ 0 h 179"/>
                    <a:gd name="T47" fmla="*/ 193 w 193"/>
                    <a:gd name="T48" fmla="*/ 179 h 17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3" h="179">
                      <a:moveTo>
                        <a:pt x="192" y="0"/>
                      </a:moveTo>
                      <a:lnTo>
                        <a:pt x="173" y="12"/>
                      </a:lnTo>
                      <a:lnTo>
                        <a:pt x="161" y="31"/>
                      </a:lnTo>
                      <a:lnTo>
                        <a:pt x="157" y="55"/>
                      </a:lnTo>
                      <a:lnTo>
                        <a:pt x="148" y="59"/>
                      </a:lnTo>
                      <a:lnTo>
                        <a:pt x="128" y="59"/>
                      </a:lnTo>
                      <a:lnTo>
                        <a:pt x="107" y="55"/>
                      </a:lnTo>
                      <a:lnTo>
                        <a:pt x="86" y="55"/>
                      </a:lnTo>
                      <a:lnTo>
                        <a:pt x="74" y="68"/>
                      </a:lnTo>
                      <a:lnTo>
                        <a:pt x="70" y="87"/>
                      </a:lnTo>
                      <a:lnTo>
                        <a:pt x="66" y="105"/>
                      </a:lnTo>
                      <a:lnTo>
                        <a:pt x="49" y="119"/>
                      </a:lnTo>
                      <a:lnTo>
                        <a:pt x="24" y="127"/>
                      </a:lnTo>
                      <a:lnTo>
                        <a:pt x="12" y="150"/>
                      </a:lnTo>
                      <a:lnTo>
                        <a:pt x="0" y="178"/>
                      </a:lnTo>
                    </a:path>
                  </a:pathLst>
                </a:custGeom>
                <a:noFill/>
                <a:ln w="12700" cap="rnd">
                  <a:solidFill>
                    <a:srgbClr val="000000"/>
                  </a:solidFill>
                  <a:round/>
                  <a:headEnd/>
                  <a:tailEnd/>
                </a:ln>
              </p:spPr>
              <p:txBody>
                <a:bodyPr/>
                <a:lstStyle/>
                <a:p>
                  <a:endParaRPr lang="en-US"/>
                </a:p>
              </p:txBody>
            </p:sp>
            <p:sp>
              <p:nvSpPr>
                <p:cNvPr id="107" name="Freeform 43"/>
                <p:cNvSpPr>
                  <a:spLocks/>
                </p:cNvSpPr>
                <p:nvPr/>
              </p:nvSpPr>
              <p:spPr bwMode="auto">
                <a:xfrm>
                  <a:off x="3000" y="2719"/>
                  <a:ext cx="108" cy="103"/>
                </a:xfrm>
                <a:custGeom>
                  <a:avLst/>
                  <a:gdLst>
                    <a:gd name="T0" fmla="*/ 0 w 108"/>
                    <a:gd name="T1" fmla="*/ 0 h 103"/>
                    <a:gd name="T2" fmla="*/ 29 w 108"/>
                    <a:gd name="T3" fmla="*/ 18 h 103"/>
                    <a:gd name="T4" fmla="*/ 52 w 108"/>
                    <a:gd name="T5" fmla="*/ 41 h 103"/>
                    <a:gd name="T6" fmla="*/ 71 w 108"/>
                    <a:gd name="T7" fmla="*/ 63 h 103"/>
                    <a:gd name="T8" fmla="*/ 107 w 108"/>
                    <a:gd name="T9" fmla="*/ 102 h 103"/>
                    <a:gd name="T10" fmla="*/ 0 60000 65536"/>
                    <a:gd name="T11" fmla="*/ 0 60000 65536"/>
                    <a:gd name="T12" fmla="*/ 0 60000 65536"/>
                    <a:gd name="T13" fmla="*/ 0 60000 65536"/>
                    <a:gd name="T14" fmla="*/ 0 60000 65536"/>
                    <a:gd name="T15" fmla="*/ 0 w 108"/>
                    <a:gd name="T16" fmla="*/ 0 h 103"/>
                    <a:gd name="T17" fmla="*/ 108 w 108"/>
                    <a:gd name="T18" fmla="*/ 103 h 103"/>
                  </a:gdLst>
                  <a:ahLst/>
                  <a:cxnLst>
                    <a:cxn ang="T10">
                      <a:pos x="T0" y="T1"/>
                    </a:cxn>
                    <a:cxn ang="T11">
                      <a:pos x="T2" y="T3"/>
                    </a:cxn>
                    <a:cxn ang="T12">
                      <a:pos x="T4" y="T5"/>
                    </a:cxn>
                    <a:cxn ang="T13">
                      <a:pos x="T6" y="T7"/>
                    </a:cxn>
                    <a:cxn ang="T14">
                      <a:pos x="T8" y="T9"/>
                    </a:cxn>
                  </a:cxnLst>
                  <a:rect l="T15" t="T16" r="T17" b="T18"/>
                  <a:pathLst>
                    <a:path w="108" h="103">
                      <a:moveTo>
                        <a:pt x="0" y="0"/>
                      </a:moveTo>
                      <a:lnTo>
                        <a:pt x="29" y="18"/>
                      </a:lnTo>
                      <a:lnTo>
                        <a:pt x="52" y="41"/>
                      </a:lnTo>
                      <a:lnTo>
                        <a:pt x="71" y="63"/>
                      </a:lnTo>
                      <a:lnTo>
                        <a:pt x="107" y="102"/>
                      </a:lnTo>
                    </a:path>
                  </a:pathLst>
                </a:custGeom>
                <a:noFill/>
                <a:ln w="12700" cap="rnd">
                  <a:solidFill>
                    <a:srgbClr val="000000"/>
                  </a:solidFill>
                  <a:round/>
                  <a:headEnd/>
                  <a:tailEnd/>
                </a:ln>
              </p:spPr>
              <p:txBody>
                <a:bodyPr/>
                <a:lstStyle/>
                <a:p>
                  <a:endParaRPr lang="en-US"/>
                </a:p>
              </p:txBody>
            </p:sp>
            <p:sp>
              <p:nvSpPr>
                <p:cNvPr id="108" name="Freeform 44"/>
                <p:cNvSpPr>
                  <a:spLocks/>
                </p:cNvSpPr>
                <p:nvPr/>
              </p:nvSpPr>
              <p:spPr bwMode="auto">
                <a:xfrm>
                  <a:off x="2978" y="3110"/>
                  <a:ext cx="51" cy="93"/>
                </a:xfrm>
                <a:custGeom>
                  <a:avLst/>
                  <a:gdLst>
                    <a:gd name="T0" fmla="*/ 12 w 51"/>
                    <a:gd name="T1" fmla="*/ 0 h 93"/>
                    <a:gd name="T2" fmla="*/ 0 w 51"/>
                    <a:gd name="T3" fmla="*/ 18 h 93"/>
                    <a:gd name="T4" fmla="*/ 0 w 51"/>
                    <a:gd name="T5" fmla="*/ 42 h 93"/>
                    <a:gd name="T6" fmla="*/ 9 w 51"/>
                    <a:gd name="T7" fmla="*/ 69 h 93"/>
                    <a:gd name="T8" fmla="*/ 25 w 51"/>
                    <a:gd name="T9" fmla="*/ 83 h 93"/>
                    <a:gd name="T10" fmla="*/ 50 w 51"/>
                    <a:gd name="T11" fmla="*/ 92 h 93"/>
                    <a:gd name="T12" fmla="*/ 0 60000 65536"/>
                    <a:gd name="T13" fmla="*/ 0 60000 65536"/>
                    <a:gd name="T14" fmla="*/ 0 60000 65536"/>
                    <a:gd name="T15" fmla="*/ 0 60000 65536"/>
                    <a:gd name="T16" fmla="*/ 0 60000 65536"/>
                    <a:gd name="T17" fmla="*/ 0 60000 65536"/>
                    <a:gd name="T18" fmla="*/ 0 w 51"/>
                    <a:gd name="T19" fmla="*/ 0 h 93"/>
                    <a:gd name="T20" fmla="*/ 51 w 51"/>
                    <a:gd name="T21" fmla="*/ 93 h 93"/>
                  </a:gdLst>
                  <a:ahLst/>
                  <a:cxnLst>
                    <a:cxn ang="T12">
                      <a:pos x="T0" y="T1"/>
                    </a:cxn>
                    <a:cxn ang="T13">
                      <a:pos x="T2" y="T3"/>
                    </a:cxn>
                    <a:cxn ang="T14">
                      <a:pos x="T4" y="T5"/>
                    </a:cxn>
                    <a:cxn ang="T15">
                      <a:pos x="T6" y="T7"/>
                    </a:cxn>
                    <a:cxn ang="T16">
                      <a:pos x="T8" y="T9"/>
                    </a:cxn>
                    <a:cxn ang="T17">
                      <a:pos x="T10" y="T11"/>
                    </a:cxn>
                  </a:cxnLst>
                  <a:rect l="T18" t="T19" r="T20" b="T21"/>
                  <a:pathLst>
                    <a:path w="51" h="93">
                      <a:moveTo>
                        <a:pt x="12" y="0"/>
                      </a:moveTo>
                      <a:lnTo>
                        <a:pt x="0" y="18"/>
                      </a:lnTo>
                      <a:lnTo>
                        <a:pt x="0" y="42"/>
                      </a:lnTo>
                      <a:lnTo>
                        <a:pt x="9" y="69"/>
                      </a:lnTo>
                      <a:lnTo>
                        <a:pt x="25" y="83"/>
                      </a:lnTo>
                      <a:lnTo>
                        <a:pt x="50" y="92"/>
                      </a:lnTo>
                    </a:path>
                  </a:pathLst>
                </a:custGeom>
                <a:noFill/>
                <a:ln w="12700" cap="rnd">
                  <a:solidFill>
                    <a:srgbClr val="000000"/>
                  </a:solidFill>
                  <a:round/>
                  <a:headEnd/>
                  <a:tailEnd/>
                </a:ln>
              </p:spPr>
              <p:txBody>
                <a:bodyPr/>
                <a:lstStyle/>
                <a:p>
                  <a:endParaRPr lang="en-US"/>
                </a:p>
              </p:txBody>
            </p:sp>
            <p:sp>
              <p:nvSpPr>
                <p:cNvPr id="109" name="Freeform 45"/>
                <p:cNvSpPr>
                  <a:spLocks/>
                </p:cNvSpPr>
                <p:nvPr/>
              </p:nvSpPr>
              <p:spPr bwMode="auto">
                <a:xfrm>
                  <a:off x="3032" y="2880"/>
                  <a:ext cx="92" cy="63"/>
                </a:xfrm>
                <a:custGeom>
                  <a:avLst/>
                  <a:gdLst>
                    <a:gd name="T0" fmla="*/ 91 w 92"/>
                    <a:gd name="T1" fmla="*/ 62 h 63"/>
                    <a:gd name="T2" fmla="*/ 50 w 92"/>
                    <a:gd name="T3" fmla="*/ 49 h 63"/>
                    <a:gd name="T4" fmla="*/ 17 w 92"/>
                    <a:gd name="T5" fmla="*/ 22 h 63"/>
                    <a:gd name="T6" fmla="*/ 0 w 92"/>
                    <a:gd name="T7" fmla="*/ 0 h 63"/>
                    <a:gd name="T8" fmla="*/ 0 60000 65536"/>
                    <a:gd name="T9" fmla="*/ 0 60000 65536"/>
                    <a:gd name="T10" fmla="*/ 0 60000 65536"/>
                    <a:gd name="T11" fmla="*/ 0 60000 65536"/>
                    <a:gd name="T12" fmla="*/ 0 w 92"/>
                    <a:gd name="T13" fmla="*/ 0 h 63"/>
                    <a:gd name="T14" fmla="*/ 92 w 92"/>
                    <a:gd name="T15" fmla="*/ 63 h 63"/>
                  </a:gdLst>
                  <a:ahLst/>
                  <a:cxnLst>
                    <a:cxn ang="T8">
                      <a:pos x="T0" y="T1"/>
                    </a:cxn>
                    <a:cxn ang="T9">
                      <a:pos x="T2" y="T3"/>
                    </a:cxn>
                    <a:cxn ang="T10">
                      <a:pos x="T4" y="T5"/>
                    </a:cxn>
                    <a:cxn ang="T11">
                      <a:pos x="T6" y="T7"/>
                    </a:cxn>
                  </a:cxnLst>
                  <a:rect l="T12" t="T13" r="T14" b="T15"/>
                  <a:pathLst>
                    <a:path w="92" h="63">
                      <a:moveTo>
                        <a:pt x="91" y="62"/>
                      </a:moveTo>
                      <a:lnTo>
                        <a:pt x="50" y="49"/>
                      </a:lnTo>
                      <a:lnTo>
                        <a:pt x="17" y="22"/>
                      </a:lnTo>
                      <a:lnTo>
                        <a:pt x="0" y="0"/>
                      </a:lnTo>
                    </a:path>
                  </a:pathLst>
                </a:custGeom>
                <a:noFill/>
                <a:ln w="12700" cap="rnd">
                  <a:solidFill>
                    <a:srgbClr val="000000"/>
                  </a:solidFill>
                  <a:round/>
                  <a:headEnd/>
                  <a:tailEnd/>
                </a:ln>
              </p:spPr>
              <p:txBody>
                <a:bodyPr/>
                <a:lstStyle/>
                <a:p>
                  <a:endParaRPr lang="en-US"/>
                </a:p>
              </p:txBody>
            </p:sp>
            <p:sp>
              <p:nvSpPr>
                <p:cNvPr id="110" name="Freeform 46"/>
                <p:cNvSpPr>
                  <a:spLocks/>
                </p:cNvSpPr>
                <p:nvPr/>
              </p:nvSpPr>
              <p:spPr bwMode="auto">
                <a:xfrm>
                  <a:off x="2904" y="2792"/>
                  <a:ext cx="47" cy="97"/>
                </a:xfrm>
                <a:custGeom>
                  <a:avLst/>
                  <a:gdLst>
                    <a:gd name="T0" fmla="*/ 0 w 47"/>
                    <a:gd name="T1" fmla="*/ 0 h 97"/>
                    <a:gd name="T2" fmla="*/ 17 w 47"/>
                    <a:gd name="T3" fmla="*/ 50 h 97"/>
                    <a:gd name="T4" fmla="*/ 37 w 47"/>
                    <a:gd name="T5" fmla="*/ 82 h 97"/>
                    <a:gd name="T6" fmla="*/ 46 w 47"/>
                    <a:gd name="T7" fmla="*/ 96 h 97"/>
                    <a:gd name="T8" fmla="*/ 0 60000 65536"/>
                    <a:gd name="T9" fmla="*/ 0 60000 65536"/>
                    <a:gd name="T10" fmla="*/ 0 60000 65536"/>
                    <a:gd name="T11" fmla="*/ 0 60000 65536"/>
                    <a:gd name="T12" fmla="*/ 0 w 47"/>
                    <a:gd name="T13" fmla="*/ 0 h 97"/>
                    <a:gd name="T14" fmla="*/ 47 w 47"/>
                    <a:gd name="T15" fmla="*/ 97 h 97"/>
                  </a:gdLst>
                  <a:ahLst/>
                  <a:cxnLst>
                    <a:cxn ang="T8">
                      <a:pos x="T0" y="T1"/>
                    </a:cxn>
                    <a:cxn ang="T9">
                      <a:pos x="T2" y="T3"/>
                    </a:cxn>
                    <a:cxn ang="T10">
                      <a:pos x="T4" y="T5"/>
                    </a:cxn>
                    <a:cxn ang="T11">
                      <a:pos x="T6" y="T7"/>
                    </a:cxn>
                  </a:cxnLst>
                  <a:rect l="T12" t="T13" r="T14" b="T15"/>
                  <a:pathLst>
                    <a:path w="47" h="97">
                      <a:moveTo>
                        <a:pt x="0" y="0"/>
                      </a:moveTo>
                      <a:lnTo>
                        <a:pt x="17" y="50"/>
                      </a:lnTo>
                      <a:lnTo>
                        <a:pt x="37" y="82"/>
                      </a:lnTo>
                      <a:lnTo>
                        <a:pt x="46" y="96"/>
                      </a:lnTo>
                    </a:path>
                  </a:pathLst>
                </a:custGeom>
                <a:noFill/>
                <a:ln w="12700" cap="rnd">
                  <a:solidFill>
                    <a:srgbClr val="000000"/>
                  </a:solidFill>
                  <a:round/>
                  <a:headEnd/>
                  <a:tailEnd/>
                </a:ln>
              </p:spPr>
              <p:txBody>
                <a:bodyPr/>
                <a:lstStyle/>
                <a:p>
                  <a:endParaRPr lang="en-US"/>
                </a:p>
              </p:txBody>
            </p:sp>
            <p:sp>
              <p:nvSpPr>
                <p:cNvPr id="111" name="Freeform 47"/>
                <p:cNvSpPr>
                  <a:spLocks/>
                </p:cNvSpPr>
                <p:nvPr/>
              </p:nvSpPr>
              <p:spPr bwMode="auto">
                <a:xfrm>
                  <a:off x="2561" y="2776"/>
                  <a:ext cx="148" cy="80"/>
                </a:xfrm>
                <a:custGeom>
                  <a:avLst/>
                  <a:gdLst>
                    <a:gd name="T0" fmla="*/ 0 w 148"/>
                    <a:gd name="T1" fmla="*/ 0 h 80"/>
                    <a:gd name="T2" fmla="*/ 8 w 148"/>
                    <a:gd name="T3" fmla="*/ 5 h 80"/>
                    <a:gd name="T4" fmla="*/ 22 w 148"/>
                    <a:gd name="T5" fmla="*/ 12 h 80"/>
                    <a:gd name="T6" fmla="*/ 44 w 148"/>
                    <a:gd name="T7" fmla="*/ 24 h 80"/>
                    <a:gd name="T8" fmla="*/ 62 w 148"/>
                    <a:gd name="T9" fmla="*/ 34 h 80"/>
                    <a:gd name="T10" fmla="*/ 87 w 148"/>
                    <a:gd name="T11" fmla="*/ 43 h 80"/>
                    <a:gd name="T12" fmla="*/ 101 w 148"/>
                    <a:gd name="T13" fmla="*/ 52 h 80"/>
                    <a:gd name="T14" fmla="*/ 126 w 148"/>
                    <a:gd name="T15" fmla="*/ 65 h 80"/>
                    <a:gd name="T16" fmla="*/ 147 w 148"/>
                    <a:gd name="T17" fmla="*/ 79 h 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8"/>
                    <a:gd name="T28" fmla="*/ 0 h 80"/>
                    <a:gd name="T29" fmla="*/ 148 w 148"/>
                    <a:gd name="T30" fmla="*/ 80 h 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8" h="80">
                      <a:moveTo>
                        <a:pt x="0" y="0"/>
                      </a:moveTo>
                      <a:lnTo>
                        <a:pt x="8" y="5"/>
                      </a:lnTo>
                      <a:lnTo>
                        <a:pt x="22" y="12"/>
                      </a:lnTo>
                      <a:lnTo>
                        <a:pt x="44" y="24"/>
                      </a:lnTo>
                      <a:lnTo>
                        <a:pt x="62" y="34"/>
                      </a:lnTo>
                      <a:lnTo>
                        <a:pt x="87" y="43"/>
                      </a:lnTo>
                      <a:lnTo>
                        <a:pt x="101" y="52"/>
                      </a:lnTo>
                      <a:lnTo>
                        <a:pt x="126" y="65"/>
                      </a:lnTo>
                      <a:lnTo>
                        <a:pt x="147" y="79"/>
                      </a:lnTo>
                    </a:path>
                  </a:pathLst>
                </a:custGeom>
                <a:noFill/>
                <a:ln w="12700" cap="rnd">
                  <a:solidFill>
                    <a:srgbClr val="000000"/>
                  </a:solidFill>
                  <a:round/>
                  <a:headEnd/>
                  <a:tailEnd/>
                </a:ln>
              </p:spPr>
              <p:txBody>
                <a:bodyPr/>
                <a:lstStyle/>
                <a:p>
                  <a:endParaRPr lang="en-US"/>
                </a:p>
              </p:txBody>
            </p:sp>
            <p:sp>
              <p:nvSpPr>
                <p:cNvPr id="112" name="Freeform 48"/>
                <p:cNvSpPr>
                  <a:spLocks/>
                </p:cNvSpPr>
                <p:nvPr/>
              </p:nvSpPr>
              <p:spPr bwMode="auto">
                <a:xfrm>
                  <a:off x="2589" y="2709"/>
                  <a:ext cx="183" cy="84"/>
                </a:xfrm>
                <a:custGeom>
                  <a:avLst/>
                  <a:gdLst>
                    <a:gd name="T0" fmla="*/ 0 w 183"/>
                    <a:gd name="T1" fmla="*/ 0 h 84"/>
                    <a:gd name="T2" fmla="*/ 12 w 183"/>
                    <a:gd name="T3" fmla="*/ 7 h 84"/>
                    <a:gd name="T4" fmla="*/ 32 w 183"/>
                    <a:gd name="T5" fmla="*/ 20 h 84"/>
                    <a:gd name="T6" fmla="*/ 54 w 183"/>
                    <a:gd name="T7" fmla="*/ 25 h 84"/>
                    <a:gd name="T8" fmla="*/ 77 w 183"/>
                    <a:gd name="T9" fmla="*/ 32 h 84"/>
                    <a:gd name="T10" fmla="*/ 93 w 183"/>
                    <a:gd name="T11" fmla="*/ 38 h 84"/>
                    <a:gd name="T12" fmla="*/ 113 w 183"/>
                    <a:gd name="T13" fmla="*/ 48 h 84"/>
                    <a:gd name="T14" fmla="*/ 128 w 183"/>
                    <a:gd name="T15" fmla="*/ 60 h 84"/>
                    <a:gd name="T16" fmla="*/ 141 w 183"/>
                    <a:gd name="T17" fmla="*/ 68 h 84"/>
                    <a:gd name="T18" fmla="*/ 182 w 183"/>
                    <a:gd name="T19" fmla="*/ 83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
                    <a:gd name="T31" fmla="*/ 0 h 84"/>
                    <a:gd name="T32" fmla="*/ 183 w 183"/>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 h="84">
                      <a:moveTo>
                        <a:pt x="0" y="0"/>
                      </a:moveTo>
                      <a:lnTo>
                        <a:pt x="12" y="7"/>
                      </a:lnTo>
                      <a:lnTo>
                        <a:pt x="32" y="20"/>
                      </a:lnTo>
                      <a:lnTo>
                        <a:pt x="54" y="25"/>
                      </a:lnTo>
                      <a:lnTo>
                        <a:pt x="77" y="32"/>
                      </a:lnTo>
                      <a:lnTo>
                        <a:pt x="93" y="38"/>
                      </a:lnTo>
                      <a:lnTo>
                        <a:pt x="113" y="48"/>
                      </a:lnTo>
                      <a:lnTo>
                        <a:pt x="128" y="60"/>
                      </a:lnTo>
                      <a:lnTo>
                        <a:pt x="141" y="68"/>
                      </a:lnTo>
                      <a:lnTo>
                        <a:pt x="182" y="83"/>
                      </a:lnTo>
                    </a:path>
                  </a:pathLst>
                </a:custGeom>
                <a:noFill/>
                <a:ln w="12700" cap="rnd">
                  <a:solidFill>
                    <a:srgbClr val="000000"/>
                  </a:solidFill>
                  <a:round/>
                  <a:headEnd/>
                  <a:tailEnd/>
                </a:ln>
              </p:spPr>
              <p:txBody>
                <a:bodyPr/>
                <a:lstStyle/>
                <a:p>
                  <a:endParaRPr lang="en-US"/>
                </a:p>
              </p:txBody>
            </p:sp>
            <p:sp>
              <p:nvSpPr>
                <p:cNvPr id="113" name="Freeform 49"/>
                <p:cNvSpPr>
                  <a:spLocks/>
                </p:cNvSpPr>
                <p:nvPr/>
              </p:nvSpPr>
              <p:spPr bwMode="auto">
                <a:xfrm>
                  <a:off x="2618" y="2659"/>
                  <a:ext cx="216" cy="83"/>
                </a:xfrm>
                <a:custGeom>
                  <a:avLst/>
                  <a:gdLst>
                    <a:gd name="T0" fmla="*/ 0 w 216"/>
                    <a:gd name="T1" fmla="*/ 0 h 83"/>
                    <a:gd name="T2" fmla="*/ 95 w 216"/>
                    <a:gd name="T3" fmla="*/ 20 h 83"/>
                    <a:gd name="T4" fmla="*/ 118 w 216"/>
                    <a:gd name="T5" fmla="*/ 23 h 83"/>
                    <a:gd name="T6" fmla="*/ 145 w 216"/>
                    <a:gd name="T7" fmla="*/ 45 h 83"/>
                    <a:gd name="T8" fmla="*/ 172 w 216"/>
                    <a:gd name="T9" fmla="*/ 61 h 83"/>
                    <a:gd name="T10" fmla="*/ 198 w 216"/>
                    <a:gd name="T11" fmla="*/ 73 h 83"/>
                    <a:gd name="T12" fmla="*/ 215 w 216"/>
                    <a:gd name="T13" fmla="*/ 82 h 83"/>
                    <a:gd name="T14" fmla="*/ 0 60000 65536"/>
                    <a:gd name="T15" fmla="*/ 0 60000 65536"/>
                    <a:gd name="T16" fmla="*/ 0 60000 65536"/>
                    <a:gd name="T17" fmla="*/ 0 60000 65536"/>
                    <a:gd name="T18" fmla="*/ 0 60000 65536"/>
                    <a:gd name="T19" fmla="*/ 0 60000 65536"/>
                    <a:gd name="T20" fmla="*/ 0 60000 65536"/>
                    <a:gd name="T21" fmla="*/ 0 w 216"/>
                    <a:gd name="T22" fmla="*/ 0 h 83"/>
                    <a:gd name="T23" fmla="*/ 216 w 216"/>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 h="83">
                      <a:moveTo>
                        <a:pt x="0" y="0"/>
                      </a:moveTo>
                      <a:lnTo>
                        <a:pt x="95" y="20"/>
                      </a:lnTo>
                      <a:lnTo>
                        <a:pt x="118" y="23"/>
                      </a:lnTo>
                      <a:lnTo>
                        <a:pt x="145" y="45"/>
                      </a:lnTo>
                      <a:lnTo>
                        <a:pt x="172" y="61"/>
                      </a:lnTo>
                      <a:lnTo>
                        <a:pt x="198" y="73"/>
                      </a:lnTo>
                      <a:lnTo>
                        <a:pt x="215" y="82"/>
                      </a:lnTo>
                    </a:path>
                  </a:pathLst>
                </a:custGeom>
                <a:noFill/>
                <a:ln w="12700" cap="rnd">
                  <a:solidFill>
                    <a:srgbClr val="000000"/>
                  </a:solidFill>
                  <a:round/>
                  <a:headEnd/>
                  <a:tailEnd/>
                </a:ln>
              </p:spPr>
              <p:txBody>
                <a:bodyPr/>
                <a:lstStyle/>
                <a:p>
                  <a:endParaRPr lang="en-US"/>
                </a:p>
              </p:txBody>
            </p:sp>
            <p:sp>
              <p:nvSpPr>
                <p:cNvPr id="114" name="Freeform 50"/>
                <p:cNvSpPr>
                  <a:spLocks/>
                </p:cNvSpPr>
                <p:nvPr/>
              </p:nvSpPr>
              <p:spPr bwMode="auto">
                <a:xfrm>
                  <a:off x="2529" y="2689"/>
                  <a:ext cx="65" cy="31"/>
                </a:xfrm>
                <a:custGeom>
                  <a:avLst/>
                  <a:gdLst>
                    <a:gd name="T0" fmla="*/ 0 w 65"/>
                    <a:gd name="T1" fmla="*/ 10 h 31"/>
                    <a:gd name="T2" fmla="*/ 8 w 65"/>
                    <a:gd name="T3" fmla="*/ 18 h 31"/>
                    <a:gd name="T4" fmla="*/ 17 w 65"/>
                    <a:gd name="T5" fmla="*/ 24 h 31"/>
                    <a:gd name="T6" fmla="*/ 24 w 65"/>
                    <a:gd name="T7" fmla="*/ 27 h 31"/>
                    <a:gd name="T8" fmla="*/ 31 w 65"/>
                    <a:gd name="T9" fmla="*/ 29 h 31"/>
                    <a:gd name="T10" fmla="*/ 37 w 65"/>
                    <a:gd name="T11" fmla="*/ 30 h 31"/>
                    <a:gd name="T12" fmla="*/ 43 w 65"/>
                    <a:gd name="T13" fmla="*/ 27 h 31"/>
                    <a:gd name="T14" fmla="*/ 49 w 65"/>
                    <a:gd name="T15" fmla="*/ 25 h 31"/>
                    <a:gd name="T16" fmla="*/ 58 w 65"/>
                    <a:gd name="T17" fmla="*/ 23 h 31"/>
                    <a:gd name="T18" fmla="*/ 64 w 65"/>
                    <a:gd name="T19" fmla="*/ 22 h 31"/>
                    <a:gd name="T20" fmla="*/ 26 w 65"/>
                    <a:gd name="T21" fmla="*/ 0 h 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1"/>
                    <a:gd name="T35" fmla="*/ 65 w 65"/>
                    <a:gd name="T36" fmla="*/ 31 h 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1">
                      <a:moveTo>
                        <a:pt x="0" y="10"/>
                      </a:moveTo>
                      <a:lnTo>
                        <a:pt x="8" y="18"/>
                      </a:lnTo>
                      <a:lnTo>
                        <a:pt x="17" y="24"/>
                      </a:lnTo>
                      <a:lnTo>
                        <a:pt x="24" y="27"/>
                      </a:lnTo>
                      <a:lnTo>
                        <a:pt x="31" y="29"/>
                      </a:lnTo>
                      <a:lnTo>
                        <a:pt x="37" y="30"/>
                      </a:lnTo>
                      <a:lnTo>
                        <a:pt x="43" y="27"/>
                      </a:lnTo>
                      <a:lnTo>
                        <a:pt x="49" y="25"/>
                      </a:lnTo>
                      <a:lnTo>
                        <a:pt x="58" y="23"/>
                      </a:lnTo>
                      <a:lnTo>
                        <a:pt x="64" y="22"/>
                      </a:lnTo>
                      <a:lnTo>
                        <a:pt x="26" y="0"/>
                      </a:lnTo>
                    </a:path>
                  </a:pathLst>
                </a:custGeom>
                <a:noFill/>
                <a:ln w="12700" cap="rnd">
                  <a:solidFill>
                    <a:srgbClr val="000000"/>
                  </a:solidFill>
                  <a:round/>
                  <a:headEnd/>
                  <a:tailEnd/>
                </a:ln>
              </p:spPr>
              <p:txBody>
                <a:bodyPr/>
                <a:lstStyle/>
                <a:p>
                  <a:endParaRPr lang="en-US"/>
                </a:p>
              </p:txBody>
            </p:sp>
            <p:sp>
              <p:nvSpPr>
                <p:cNvPr id="115" name="Freeform 51"/>
                <p:cNvSpPr>
                  <a:spLocks/>
                </p:cNvSpPr>
                <p:nvPr/>
              </p:nvSpPr>
              <p:spPr bwMode="auto">
                <a:xfrm>
                  <a:off x="2539" y="2787"/>
                  <a:ext cx="43" cy="11"/>
                </a:xfrm>
                <a:custGeom>
                  <a:avLst/>
                  <a:gdLst>
                    <a:gd name="T0" fmla="*/ 42 w 43"/>
                    <a:gd name="T1" fmla="*/ 2 h 11"/>
                    <a:gd name="T2" fmla="*/ 33 w 43"/>
                    <a:gd name="T3" fmla="*/ 7 h 11"/>
                    <a:gd name="T4" fmla="*/ 20 w 43"/>
                    <a:gd name="T5" fmla="*/ 10 h 11"/>
                    <a:gd name="T6" fmla="*/ 11 w 43"/>
                    <a:gd name="T7" fmla="*/ 5 h 11"/>
                    <a:gd name="T8" fmla="*/ 0 w 43"/>
                    <a:gd name="T9" fmla="*/ 0 h 11"/>
                    <a:gd name="T10" fmla="*/ 0 60000 65536"/>
                    <a:gd name="T11" fmla="*/ 0 60000 65536"/>
                    <a:gd name="T12" fmla="*/ 0 60000 65536"/>
                    <a:gd name="T13" fmla="*/ 0 60000 65536"/>
                    <a:gd name="T14" fmla="*/ 0 60000 65536"/>
                    <a:gd name="T15" fmla="*/ 0 w 43"/>
                    <a:gd name="T16" fmla="*/ 0 h 11"/>
                    <a:gd name="T17" fmla="*/ 43 w 43"/>
                    <a:gd name="T18" fmla="*/ 11 h 11"/>
                  </a:gdLst>
                  <a:ahLst/>
                  <a:cxnLst>
                    <a:cxn ang="T10">
                      <a:pos x="T0" y="T1"/>
                    </a:cxn>
                    <a:cxn ang="T11">
                      <a:pos x="T2" y="T3"/>
                    </a:cxn>
                    <a:cxn ang="T12">
                      <a:pos x="T4" y="T5"/>
                    </a:cxn>
                    <a:cxn ang="T13">
                      <a:pos x="T6" y="T7"/>
                    </a:cxn>
                    <a:cxn ang="T14">
                      <a:pos x="T8" y="T9"/>
                    </a:cxn>
                  </a:cxnLst>
                  <a:rect l="T15" t="T16" r="T17" b="T18"/>
                  <a:pathLst>
                    <a:path w="43" h="11">
                      <a:moveTo>
                        <a:pt x="42" y="2"/>
                      </a:moveTo>
                      <a:lnTo>
                        <a:pt x="33" y="7"/>
                      </a:lnTo>
                      <a:lnTo>
                        <a:pt x="20" y="10"/>
                      </a:lnTo>
                      <a:lnTo>
                        <a:pt x="11" y="5"/>
                      </a:lnTo>
                      <a:lnTo>
                        <a:pt x="0" y="0"/>
                      </a:lnTo>
                    </a:path>
                  </a:pathLst>
                </a:custGeom>
                <a:noFill/>
                <a:ln w="12700" cap="rnd">
                  <a:solidFill>
                    <a:srgbClr val="000000"/>
                  </a:solidFill>
                  <a:round/>
                  <a:headEnd/>
                  <a:tailEnd/>
                </a:ln>
              </p:spPr>
              <p:txBody>
                <a:bodyPr/>
                <a:lstStyle/>
                <a:p>
                  <a:endParaRPr lang="en-US"/>
                </a:p>
              </p:txBody>
            </p:sp>
            <p:sp>
              <p:nvSpPr>
                <p:cNvPr id="116" name="Freeform 52"/>
                <p:cNvSpPr>
                  <a:spLocks/>
                </p:cNvSpPr>
                <p:nvPr/>
              </p:nvSpPr>
              <p:spPr bwMode="auto">
                <a:xfrm>
                  <a:off x="2562" y="2662"/>
                  <a:ext cx="67" cy="17"/>
                </a:xfrm>
                <a:custGeom>
                  <a:avLst/>
                  <a:gdLst>
                    <a:gd name="T0" fmla="*/ 66 w 67"/>
                    <a:gd name="T1" fmla="*/ 0 h 17"/>
                    <a:gd name="T2" fmla="*/ 46 w 67"/>
                    <a:gd name="T3" fmla="*/ 11 h 17"/>
                    <a:gd name="T4" fmla="*/ 38 w 67"/>
                    <a:gd name="T5" fmla="*/ 16 h 17"/>
                    <a:gd name="T6" fmla="*/ 30 w 67"/>
                    <a:gd name="T7" fmla="*/ 16 h 17"/>
                    <a:gd name="T8" fmla="*/ 18 w 67"/>
                    <a:gd name="T9" fmla="*/ 14 h 17"/>
                    <a:gd name="T10" fmla="*/ 10 w 67"/>
                    <a:gd name="T11" fmla="*/ 11 h 17"/>
                    <a:gd name="T12" fmla="*/ 0 w 67"/>
                    <a:gd name="T13" fmla="*/ 5 h 17"/>
                    <a:gd name="T14" fmla="*/ 0 60000 65536"/>
                    <a:gd name="T15" fmla="*/ 0 60000 65536"/>
                    <a:gd name="T16" fmla="*/ 0 60000 65536"/>
                    <a:gd name="T17" fmla="*/ 0 60000 65536"/>
                    <a:gd name="T18" fmla="*/ 0 60000 65536"/>
                    <a:gd name="T19" fmla="*/ 0 60000 65536"/>
                    <a:gd name="T20" fmla="*/ 0 60000 65536"/>
                    <a:gd name="T21" fmla="*/ 0 w 67"/>
                    <a:gd name="T22" fmla="*/ 0 h 17"/>
                    <a:gd name="T23" fmla="*/ 67 w 6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7" h="17">
                      <a:moveTo>
                        <a:pt x="66" y="0"/>
                      </a:moveTo>
                      <a:lnTo>
                        <a:pt x="46" y="11"/>
                      </a:lnTo>
                      <a:lnTo>
                        <a:pt x="38" y="16"/>
                      </a:lnTo>
                      <a:lnTo>
                        <a:pt x="30" y="16"/>
                      </a:lnTo>
                      <a:lnTo>
                        <a:pt x="18" y="14"/>
                      </a:lnTo>
                      <a:lnTo>
                        <a:pt x="10" y="11"/>
                      </a:lnTo>
                      <a:lnTo>
                        <a:pt x="0" y="5"/>
                      </a:lnTo>
                    </a:path>
                  </a:pathLst>
                </a:custGeom>
                <a:noFill/>
                <a:ln w="12700" cap="rnd">
                  <a:solidFill>
                    <a:srgbClr val="000000"/>
                  </a:solidFill>
                  <a:round/>
                  <a:headEnd/>
                  <a:tailEnd/>
                </a:ln>
              </p:spPr>
              <p:txBody>
                <a:bodyPr/>
                <a:lstStyle/>
                <a:p>
                  <a:endParaRPr lang="en-US"/>
                </a:p>
              </p:txBody>
            </p:sp>
            <p:sp>
              <p:nvSpPr>
                <p:cNvPr id="117" name="Freeform 53"/>
                <p:cNvSpPr>
                  <a:spLocks/>
                </p:cNvSpPr>
                <p:nvPr/>
              </p:nvSpPr>
              <p:spPr bwMode="auto">
                <a:xfrm>
                  <a:off x="2599" y="2730"/>
                  <a:ext cx="23" cy="18"/>
                </a:xfrm>
                <a:custGeom>
                  <a:avLst/>
                  <a:gdLst>
                    <a:gd name="T0" fmla="*/ 22 w 23"/>
                    <a:gd name="T1" fmla="*/ 0 h 18"/>
                    <a:gd name="T2" fmla="*/ 10 w 23"/>
                    <a:gd name="T3" fmla="*/ 4 h 18"/>
                    <a:gd name="T4" fmla="*/ 3 w 23"/>
                    <a:gd name="T5" fmla="*/ 12 h 18"/>
                    <a:gd name="T6" fmla="*/ 0 w 23"/>
                    <a:gd name="T7" fmla="*/ 17 h 18"/>
                    <a:gd name="T8" fmla="*/ 0 60000 65536"/>
                    <a:gd name="T9" fmla="*/ 0 60000 65536"/>
                    <a:gd name="T10" fmla="*/ 0 60000 65536"/>
                    <a:gd name="T11" fmla="*/ 0 60000 65536"/>
                    <a:gd name="T12" fmla="*/ 0 w 23"/>
                    <a:gd name="T13" fmla="*/ 0 h 18"/>
                    <a:gd name="T14" fmla="*/ 23 w 23"/>
                    <a:gd name="T15" fmla="*/ 18 h 18"/>
                  </a:gdLst>
                  <a:ahLst/>
                  <a:cxnLst>
                    <a:cxn ang="T8">
                      <a:pos x="T0" y="T1"/>
                    </a:cxn>
                    <a:cxn ang="T9">
                      <a:pos x="T2" y="T3"/>
                    </a:cxn>
                    <a:cxn ang="T10">
                      <a:pos x="T4" y="T5"/>
                    </a:cxn>
                    <a:cxn ang="T11">
                      <a:pos x="T6" y="T7"/>
                    </a:cxn>
                  </a:cxnLst>
                  <a:rect l="T12" t="T13" r="T14" b="T15"/>
                  <a:pathLst>
                    <a:path w="23" h="18">
                      <a:moveTo>
                        <a:pt x="22" y="0"/>
                      </a:moveTo>
                      <a:lnTo>
                        <a:pt x="10" y="4"/>
                      </a:lnTo>
                      <a:lnTo>
                        <a:pt x="3" y="12"/>
                      </a:lnTo>
                      <a:lnTo>
                        <a:pt x="0" y="17"/>
                      </a:lnTo>
                    </a:path>
                  </a:pathLst>
                </a:custGeom>
                <a:noFill/>
                <a:ln w="12700" cap="rnd">
                  <a:solidFill>
                    <a:srgbClr val="000000"/>
                  </a:solidFill>
                  <a:round/>
                  <a:headEnd/>
                  <a:tailEnd/>
                </a:ln>
              </p:spPr>
              <p:txBody>
                <a:bodyPr/>
                <a:lstStyle/>
                <a:p>
                  <a:endParaRPr lang="en-US"/>
                </a:p>
              </p:txBody>
            </p:sp>
            <p:sp>
              <p:nvSpPr>
                <p:cNvPr id="118" name="Freeform 54"/>
                <p:cNvSpPr>
                  <a:spLocks/>
                </p:cNvSpPr>
                <p:nvPr/>
              </p:nvSpPr>
              <p:spPr bwMode="auto">
                <a:xfrm>
                  <a:off x="2628" y="2708"/>
                  <a:ext cx="23" cy="27"/>
                </a:xfrm>
                <a:custGeom>
                  <a:avLst/>
                  <a:gdLst>
                    <a:gd name="T0" fmla="*/ 0 w 23"/>
                    <a:gd name="T1" fmla="*/ 0 h 27"/>
                    <a:gd name="T2" fmla="*/ 0 w 23"/>
                    <a:gd name="T3" fmla="*/ 3 h 27"/>
                    <a:gd name="T4" fmla="*/ 2 w 23"/>
                    <a:gd name="T5" fmla="*/ 7 h 27"/>
                    <a:gd name="T6" fmla="*/ 6 w 23"/>
                    <a:gd name="T7" fmla="*/ 16 h 27"/>
                    <a:gd name="T8" fmla="*/ 10 w 23"/>
                    <a:gd name="T9" fmla="*/ 20 h 27"/>
                    <a:gd name="T10" fmla="*/ 15 w 23"/>
                    <a:gd name="T11" fmla="*/ 23 h 27"/>
                    <a:gd name="T12" fmla="*/ 22 w 23"/>
                    <a:gd name="T13" fmla="*/ 26 h 27"/>
                    <a:gd name="T14" fmla="*/ 0 60000 65536"/>
                    <a:gd name="T15" fmla="*/ 0 60000 65536"/>
                    <a:gd name="T16" fmla="*/ 0 60000 65536"/>
                    <a:gd name="T17" fmla="*/ 0 60000 65536"/>
                    <a:gd name="T18" fmla="*/ 0 60000 65536"/>
                    <a:gd name="T19" fmla="*/ 0 60000 65536"/>
                    <a:gd name="T20" fmla="*/ 0 60000 65536"/>
                    <a:gd name="T21" fmla="*/ 0 w 23"/>
                    <a:gd name="T22" fmla="*/ 0 h 27"/>
                    <a:gd name="T23" fmla="*/ 23 w 23"/>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27">
                      <a:moveTo>
                        <a:pt x="0" y="0"/>
                      </a:moveTo>
                      <a:lnTo>
                        <a:pt x="0" y="3"/>
                      </a:lnTo>
                      <a:lnTo>
                        <a:pt x="2" y="7"/>
                      </a:lnTo>
                      <a:lnTo>
                        <a:pt x="6" y="16"/>
                      </a:lnTo>
                      <a:lnTo>
                        <a:pt x="10" y="20"/>
                      </a:lnTo>
                      <a:lnTo>
                        <a:pt x="15" y="23"/>
                      </a:lnTo>
                      <a:lnTo>
                        <a:pt x="22" y="26"/>
                      </a:lnTo>
                    </a:path>
                  </a:pathLst>
                </a:custGeom>
                <a:noFill/>
                <a:ln w="12700" cap="rnd">
                  <a:solidFill>
                    <a:srgbClr val="000000"/>
                  </a:solidFill>
                  <a:round/>
                  <a:headEnd/>
                  <a:tailEnd/>
                </a:ln>
              </p:spPr>
              <p:txBody>
                <a:bodyPr/>
                <a:lstStyle/>
                <a:p>
                  <a:endParaRPr lang="en-US"/>
                </a:p>
              </p:txBody>
            </p:sp>
            <p:sp>
              <p:nvSpPr>
                <p:cNvPr id="119" name="Freeform 55"/>
                <p:cNvSpPr>
                  <a:spLocks/>
                </p:cNvSpPr>
                <p:nvPr/>
              </p:nvSpPr>
              <p:spPr bwMode="auto">
                <a:xfrm>
                  <a:off x="2692" y="2690"/>
                  <a:ext cx="37" cy="15"/>
                </a:xfrm>
                <a:custGeom>
                  <a:avLst/>
                  <a:gdLst>
                    <a:gd name="T0" fmla="*/ 36 w 37"/>
                    <a:gd name="T1" fmla="*/ 0 h 15"/>
                    <a:gd name="T2" fmla="*/ 35 w 37"/>
                    <a:gd name="T3" fmla="*/ 6 h 15"/>
                    <a:gd name="T4" fmla="*/ 29 w 37"/>
                    <a:gd name="T5" fmla="*/ 9 h 15"/>
                    <a:gd name="T6" fmla="*/ 23 w 37"/>
                    <a:gd name="T7" fmla="*/ 13 h 15"/>
                    <a:gd name="T8" fmla="*/ 15 w 37"/>
                    <a:gd name="T9" fmla="*/ 14 h 15"/>
                    <a:gd name="T10" fmla="*/ 7 w 37"/>
                    <a:gd name="T11" fmla="*/ 14 h 15"/>
                    <a:gd name="T12" fmla="*/ 0 w 37"/>
                    <a:gd name="T13" fmla="*/ 14 h 15"/>
                    <a:gd name="T14" fmla="*/ 0 60000 65536"/>
                    <a:gd name="T15" fmla="*/ 0 60000 65536"/>
                    <a:gd name="T16" fmla="*/ 0 60000 65536"/>
                    <a:gd name="T17" fmla="*/ 0 60000 65536"/>
                    <a:gd name="T18" fmla="*/ 0 60000 65536"/>
                    <a:gd name="T19" fmla="*/ 0 60000 65536"/>
                    <a:gd name="T20" fmla="*/ 0 60000 65536"/>
                    <a:gd name="T21" fmla="*/ 0 w 37"/>
                    <a:gd name="T22" fmla="*/ 0 h 15"/>
                    <a:gd name="T23" fmla="*/ 37 w 37"/>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15">
                      <a:moveTo>
                        <a:pt x="36" y="0"/>
                      </a:moveTo>
                      <a:lnTo>
                        <a:pt x="35" y="6"/>
                      </a:lnTo>
                      <a:lnTo>
                        <a:pt x="29" y="9"/>
                      </a:lnTo>
                      <a:lnTo>
                        <a:pt x="23" y="13"/>
                      </a:lnTo>
                      <a:lnTo>
                        <a:pt x="15" y="14"/>
                      </a:lnTo>
                      <a:lnTo>
                        <a:pt x="7" y="14"/>
                      </a:lnTo>
                      <a:lnTo>
                        <a:pt x="0" y="14"/>
                      </a:lnTo>
                    </a:path>
                  </a:pathLst>
                </a:custGeom>
                <a:noFill/>
                <a:ln w="12700" cap="rnd">
                  <a:solidFill>
                    <a:srgbClr val="000000"/>
                  </a:solidFill>
                  <a:round/>
                  <a:headEnd/>
                  <a:tailEnd/>
                </a:ln>
              </p:spPr>
              <p:txBody>
                <a:bodyPr/>
                <a:lstStyle/>
                <a:p>
                  <a:endParaRPr lang="en-US"/>
                </a:p>
              </p:txBody>
            </p:sp>
            <p:sp>
              <p:nvSpPr>
                <p:cNvPr id="120" name="Freeform 56"/>
                <p:cNvSpPr>
                  <a:spLocks/>
                </p:cNvSpPr>
                <p:nvPr/>
              </p:nvSpPr>
              <p:spPr bwMode="auto">
                <a:xfrm>
                  <a:off x="2591" y="2824"/>
                  <a:ext cx="35" cy="7"/>
                </a:xfrm>
                <a:custGeom>
                  <a:avLst/>
                  <a:gdLst>
                    <a:gd name="T0" fmla="*/ 34 w 35"/>
                    <a:gd name="T1" fmla="*/ 0 h 7"/>
                    <a:gd name="T2" fmla="*/ 26 w 35"/>
                    <a:gd name="T3" fmla="*/ 4 h 7"/>
                    <a:gd name="T4" fmla="*/ 18 w 35"/>
                    <a:gd name="T5" fmla="*/ 6 h 7"/>
                    <a:gd name="T6" fmla="*/ 10 w 35"/>
                    <a:gd name="T7" fmla="*/ 6 h 7"/>
                    <a:gd name="T8" fmla="*/ 0 w 35"/>
                    <a:gd name="T9" fmla="*/ 6 h 7"/>
                    <a:gd name="T10" fmla="*/ 0 60000 65536"/>
                    <a:gd name="T11" fmla="*/ 0 60000 65536"/>
                    <a:gd name="T12" fmla="*/ 0 60000 65536"/>
                    <a:gd name="T13" fmla="*/ 0 60000 65536"/>
                    <a:gd name="T14" fmla="*/ 0 60000 65536"/>
                    <a:gd name="T15" fmla="*/ 0 w 35"/>
                    <a:gd name="T16" fmla="*/ 0 h 7"/>
                    <a:gd name="T17" fmla="*/ 35 w 35"/>
                    <a:gd name="T18" fmla="*/ 7 h 7"/>
                  </a:gdLst>
                  <a:ahLst/>
                  <a:cxnLst>
                    <a:cxn ang="T10">
                      <a:pos x="T0" y="T1"/>
                    </a:cxn>
                    <a:cxn ang="T11">
                      <a:pos x="T2" y="T3"/>
                    </a:cxn>
                    <a:cxn ang="T12">
                      <a:pos x="T4" y="T5"/>
                    </a:cxn>
                    <a:cxn ang="T13">
                      <a:pos x="T6" y="T7"/>
                    </a:cxn>
                    <a:cxn ang="T14">
                      <a:pos x="T8" y="T9"/>
                    </a:cxn>
                  </a:cxnLst>
                  <a:rect l="T15" t="T16" r="T17" b="T18"/>
                  <a:pathLst>
                    <a:path w="35" h="7">
                      <a:moveTo>
                        <a:pt x="34" y="0"/>
                      </a:moveTo>
                      <a:lnTo>
                        <a:pt x="26" y="4"/>
                      </a:lnTo>
                      <a:lnTo>
                        <a:pt x="18" y="6"/>
                      </a:lnTo>
                      <a:lnTo>
                        <a:pt x="10" y="6"/>
                      </a:lnTo>
                      <a:lnTo>
                        <a:pt x="0" y="6"/>
                      </a:lnTo>
                    </a:path>
                  </a:pathLst>
                </a:custGeom>
                <a:noFill/>
                <a:ln w="12700" cap="rnd">
                  <a:solidFill>
                    <a:srgbClr val="000000"/>
                  </a:solidFill>
                  <a:round/>
                  <a:headEnd/>
                  <a:tailEnd/>
                </a:ln>
              </p:spPr>
              <p:txBody>
                <a:bodyPr/>
                <a:lstStyle/>
                <a:p>
                  <a:endParaRPr lang="en-US"/>
                </a:p>
              </p:txBody>
            </p:sp>
            <p:sp>
              <p:nvSpPr>
                <p:cNvPr id="121" name="Freeform 57"/>
                <p:cNvSpPr>
                  <a:spLocks/>
                </p:cNvSpPr>
                <p:nvPr/>
              </p:nvSpPr>
              <p:spPr bwMode="auto">
                <a:xfrm>
                  <a:off x="2768" y="2662"/>
                  <a:ext cx="30" cy="24"/>
                </a:xfrm>
                <a:custGeom>
                  <a:avLst/>
                  <a:gdLst>
                    <a:gd name="T0" fmla="*/ 29 w 30"/>
                    <a:gd name="T1" fmla="*/ 0 h 24"/>
                    <a:gd name="T2" fmla="*/ 19 w 30"/>
                    <a:gd name="T3" fmla="*/ 6 h 24"/>
                    <a:gd name="T4" fmla="*/ 13 w 30"/>
                    <a:gd name="T5" fmla="*/ 13 h 24"/>
                    <a:gd name="T6" fmla="*/ 7 w 30"/>
                    <a:gd name="T7" fmla="*/ 20 h 24"/>
                    <a:gd name="T8" fmla="*/ 0 w 30"/>
                    <a:gd name="T9" fmla="*/ 23 h 24"/>
                    <a:gd name="T10" fmla="*/ 0 60000 65536"/>
                    <a:gd name="T11" fmla="*/ 0 60000 65536"/>
                    <a:gd name="T12" fmla="*/ 0 60000 65536"/>
                    <a:gd name="T13" fmla="*/ 0 60000 65536"/>
                    <a:gd name="T14" fmla="*/ 0 60000 65536"/>
                    <a:gd name="T15" fmla="*/ 0 w 30"/>
                    <a:gd name="T16" fmla="*/ 0 h 24"/>
                    <a:gd name="T17" fmla="*/ 30 w 30"/>
                    <a:gd name="T18" fmla="*/ 24 h 24"/>
                  </a:gdLst>
                  <a:ahLst/>
                  <a:cxnLst>
                    <a:cxn ang="T10">
                      <a:pos x="T0" y="T1"/>
                    </a:cxn>
                    <a:cxn ang="T11">
                      <a:pos x="T2" y="T3"/>
                    </a:cxn>
                    <a:cxn ang="T12">
                      <a:pos x="T4" y="T5"/>
                    </a:cxn>
                    <a:cxn ang="T13">
                      <a:pos x="T6" y="T7"/>
                    </a:cxn>
                    <a:cxn ang="T14">
                      <a:pos x="T8" y="T9"/>
                    </a:cxn>
                  </a:cxnLst>
                  <a:rect l="T15" t="T16" r="T17" b="T18"/>
                  <a:pathLst>
                    <a:path w="30" h="24">
                      <a:moveTo>
                        <a:pt x="29" y="0"/>
                      </a:moveTo>
                      <a:lnTo>
                        <a:pt x="19" y="6"/>
                      </a:lnTo>
                      <a:lnTo>
                        <a:pt x="13" y="13"/>
                      </a:lnTo>
                      <a:lnTo>
                        <a:pt x="7" y="20"/>
                      </a:lnTo>
                      <a:lnTo>
                        <a:pt x="0" y="23"/>
                      </a:lnTo>
                    </a:path>
                  </a:pathLst>
                </a:custGeom>
                <a:noFill/>
                <a:ln w="12700" cap="rnd">
                  <a:solidFill>
                    <a:srgbClr val="000000"/>
                  </a:solidFill>
                  <a:round/>
                  <a:headEnd/>
                  <a:tailEnd/>
                </a:ln>
              </p:spPr>
              <p:txBody>
                <a:bodyPr/>
                <a:lstStyle/>
                <a:p>
                  <a:endParaRPr lang="en-US"/>
                </a:p>
              </p:txBody>
            </p:sp>
          </p:grpSp>
          <p:grpSp>
            <p:nvGrpSpPr>
              <p:cNvPr id="10" name="Group 58"/>
              <p:cNvGrpSpPr>
                <a:grpSpLocks/>
              </p:cNvGrpSpPr>
              <p:nvPr/>
            </p:nvGrpSpPr>
            <p:grpSpPr bwMode="auto">
              <a:xfrm>
                <a:off x="3057" y="2965"/>
                <a:ext cx="352" cy="396"/>
                <a:chOff x="3057" y="2965"/>
                <a:chExt cx="352" cy="396"/>
              </a:xfrm>
            </p:grpSpPr>
            <p:sp>
              <p:nvSpPr>
                <p:cNvPr id="103" name="Freeform 59"/>
                <p:cNvSpPr>
                  <a:spLocks/>
                </p:cNvSpPr>
                <p:nvPr/>
              </p:nvSpPr>
              <p:spPr bwMode="auto">
                <a:xfrm>
                  <a:off x="3057" y="2965"/>
                  <a:ext cx="352" cy="396"/>
                </a:xfrm>
                <a:custGeom>
                  <a:avLst/>
                  <a:gdLst>
                    <a:gd name="T0" fmla="*/ 347 w 352"/>
                    <a:gd name="T1" fmla="*/ 18 h 396"/>
                    <a:gd name="T2" fmla="*/ 115 w 352"/>
                    <a:gd name="T3" fmla="*/ 0 h 396"/>
                    <a:gd name="T4" fmla="*/ 50 w 352"/>
                    <a:gd name="T5" fmla="*/ 54 h 396"/>
                    <a:gd name="T6" fmla="*/ 25 w 352"/>
                    <a:gd name="T7" fmla="*/ 86 h 396"/>
                    <a:gd name="T8" fmla="*/ 8 w 352"/>
                    <a:gd name="T9" fmla="*/ 122 h 396"/>
                    <a:gd name="T10" fmla="*/ 4 w 352"/>
                    <a:gd name="T11" fmla="*/ 163 h 396"/>
                    <a:gd name="T12" fmla="*/ 0 w 352"/>
                    <a:gd name="T13" fmla="*/ 227 h 396"/>
                    <a:gd name="T14" fmla="*/ 8 w 352"/>
                    <a:gd name="T15" fmla="*/ 286 h 396"/>
                    <a:gd name="T16" fmla="*/ 37 w 352"/>
                    <a:gd name="T17" fmla="*/ 340 h 396"/>
                    <a:gd name="T18" fmla="*/ 351 w 352"/>
                    <a:gd name="T19" fmla="*/ 395 h 396"/>
                    <a:gd name="T20" fmla="*/ 314 w 352"/>
                    <a:gd name="T21" fmla="*/ 340 h 396"/>
                    <a:gd name="T22" fmla="*/ 293 w 352"/>
                    <a:gd name="T23" fmla="*/ 277 h 396"/>
                    <a:gd name="T24" fmla="*/ 289 w 352"/>
                    <a:gd name="T25" fmla="*/ 199 h 396"/>
                    <a:gd name="T26" fmla="*/ 289 w 352"/>
                    <a:gd name="T27" fmla="*/ 150 h 396"/>
                    <a:gd name="T28" fmla="*/ 323 w 352"/>
                    <a:gd name="T29" fmla="*/ 77 h 396"/>
                    <a:gd name="T30" fmla="*/ 347 w 352"/>
                    <a:gd name="T31" fmla="*/ 18 h 3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52"/>
                    <a:gd name="T49" fmla="*/ 0 h 396"/>
                    <a:gd name="T50" fmla="*/ 352 w 352"/>
                    <a:gd name="T51" fmla="*/ 396 h 39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52" h="396">
                      <a:moveTo>
                        <a:pt x="347" y="18"/>
                      </a:moveTo>
                      <a:lnTo>
                        <a:pt x="115" y="0"/>
                      </a:lnTo>
                      <a:lnTo>
                        <a:pt x="50" y="54"/>
                      </a:lnTo>
                      <a:lnTo>
                        <a:pt x="25" y="86"/>
                      </a:lnTo>
                      <a:lnTo>
                        <a:pt x="8" y="122"/>
                      </a:lnTo>
                      <a:lnTo>
                        <a:pt x="4" y="163"/>
                      </a:lnTo>
                      <a:lnTo>
                        <a:pt x="0" y="227"/>
                      </a:lnTo>
                      <a:lnTo>
                        <a:pt x="8" y="286"/>
                      </a:lnTo>
                      <a:lnTo>
                        <a:pt x="37" y="340"/>
                      </a:lnTo>
                      <a:lnTo>
                        <a:pt x="351" y="395"/>
                      </a:lnTo>
                      <a:lnTo>
                        <a:pt x="314" y="340"/>
                      </a:lnTo>
                      <a:lnTo>
                        <a:pt x="293" y="277"/>
                      </a:lnTo>
                      <a:lnTo>
                        <a:pt x="289" y="199"/>
                      </a:lnTo>
                      <a:lnTo>
                        <a:pt x="289" y="150"/>
                      </a:lnTo>
                      <a:lnTo>
                        <a:pt x="323" y="77"/>
                      </a:lnTo>
                      <a:lnTo>
                        <a:pt x="347" y="18"/>
                      </a:lnTo>
                    </a:path>
                  </a:pathLst>
                </a:custGeom>
                <a:solidFill>
                  <a:srgbClr val="A0C0FF"/>
                </a:solidFill>
                <a:ln w="12700" cap="rnd">
                  <a:solidFill>
                    <a:srgbClr val="000000"/>
                  </a:solidFill>
                  <a:round/>
                  <a:headEnd/>
                  <a:tailEnd/>
                </a:ln>
              </p:spPr>
              <p:txBody>
                <a:bodyPr/>
                <a:lstStyle/>
                <a:p>
                  <a:endParaRPr lang="en-US"/>
                </a:p>
              </p:txBody>
            </p:sp>
            <p:sp>
              <p:nvSpPr>
                <p:cNvPr id="104" name="Oval 60"/>
                <p:cNvSpPr>
                  <a:spLocks noChangeArrowheads="1"/>
                </p:cNvSpPr>
                <p:nvPr/>
              </p:nvSpPr>
              <p:spPr bwMode="auto">
                <a:xfrm>
                  <a:off x="3136" y="3253"/>
                  <a:ext cx="42" cy="42"/>
                </a:xfrm>
                <a:prstGeom prst="ellipse">
                  <a:avLst/>
                </a:prstGeom>
                <a:solidFill>
                  <a:srgbClr val="FFFFFF"/>
                </a:solidFill>
                <a:ln w="12700">
                  <a:solidFill>
                    <a:srgbClr val="000000"/>
                  </a:solidFill>
                  <a:round/>
                  <a:headEnd/>
                  <a:tailEnd/>
                </a:ln>
              </p:spPr>
              <p:txBody>
                <a:bodyPr wrap="none" anchor="ctr"/>
                <a:lstStyle/>
                <a:p>
                  <a:endParaRPr lang="en-US"/>
                </a:p>
              </p:txBody>
            </p:sp>
          </p:grpSp>
        </p:grpSp>
      </p:grpSp>
      <p:sp>
        <p:nvSpPr>
          <p:cNvPr id="122" name="TextBox 121"/>
          <p:cNvSpPr txBox="1">
            <a:spLocks noChangeArrowheads="1"/>
          </p:cNvSpPr>
          <p:nvPr/>
        </p:nvSpPr>
        <p:spPr bwMode="auto">
          <a:xfrm>
            <a:off x="3657600" y="1905000"/>
            <a:ext cx="1992313" cy="369888"/>
          </a:xfrm>
          <a:prstGeom prst="rect">
            <a:avLst/>
          </a:prstGeom>
          <a:noFill/>
          <a:ln w="9525">
            <a:noFill/>
            <a:miter lim="800000"/>
            <a:headEnd/>
            <a:tailEnd/>
          </a:ln>
        </p:spPr>
        <p:txBody>
          <a:bodyPr wrap="none">
            <a:spAutoFit/>
          </a:bodyPr>
          <a:lstStyle/>
          <a:p>
            <a:r>
              <a:rPr lang="en-GB"/>
              <a:t>3-way handshake</a:t>
            </a:r>
          </a:p>
        </p:txBody>
      </p:sp>
      <p:grpSp>
        <p:nvGrpSpPr>
          <p:cNvPr id="11" name="Group 89"/>
          <p:cNvGrpSpPr>
            <a:grpSpLocks/>
          </p:cNvGrpSpPr>
          <p:nvPr/>
        </p:nvGrpSpPr>
        <p:grpSpPr bwMode="auto">
          <a:xfrm>
            <a:off x="5181600" y="228600"/>
            <a:ext cx="3175000" cy="1524000"/>
            <a:chOff x="5105400" y="3505200"/>
            <a:chExt cx="3810000" cy="1828800"/>
          </a:xfrm>
        </p:grpSpPr>
        <p:sp>
          <p:nvSpPr>
            <p:cNvPr id="124" name="Rectangle 123"/>
            <p:cNvSpPr/>
            <p:nvPr/>
          </p:nvSpPr>
          <p:spPr>
            <a:xfrm>
              <a:off x="5105400" y="3505200"/>
              <a:ext cx="1905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200" dirty="0"/>
                <a:t>SOURCE PORT</a:t>
              </a:r>
            </a:p>
          </p:txBody>
        </p:sp>
        <p:sp>
          <p:nvSpPr>
            <p:cNvPr id="125" name="Rectangle 124"/>
            <p:cNvSpPr/>
            <p:nvPr/>
          </p:nvSpPr>
          <p:spPr>
            <a:xfrm>
              <a:off x="7010400" y="3505200"/>
              <a:ext cx="1905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200" dirty="0"/>
                <a:t>DESTINATION PORT</a:t>
              </a:r>
            </a:p>
          </p:txBody>
        </p:sp>
        <p:sp>
          <p:nvSpPr>
            <p:cNvPr id="126" name="Rectangle 125"/>
            <p:cNvSpPr/>
            <p:nvPr/>
          </p:nvSpPr>
          <p:spPr>
            <a:xfrm>
              <a:off x="5105400" y="3810000"/>
              <a:ext cx="3810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200" dirty="0"/>
                <a:t>SEQUENCE NUMBER</a:t>
              </a:r>
            </a:p>
          </p:txBody>
        </p:sp>
        <p:sp>
          <p:nvSpPr>
            <p:cNvPr id="127" name="Rectangle 126"/>
            <p:cNvSpPr/>
            <p:nvPr/>
          </p:nvSpPr>
          <p:spPr>
            <a:xfrm>
              <a:off x="5105400" y="4114800"/>
              <a:ext cx="3810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200" dirty="0"/>
                <a:t>ACK NUMBER</a:t>
              </a:r>
            </a:p>
          </p:txBody>
        </p:sp>
        <p:sp>
          <p:nvSpPr>
            <p:cNvPr id="128" name="Rectangle 127"/>
            <p:cNvSpPr/>
            <p:nvPr/>
          </p:nvSpPr>
          <p:spPr>
            <a:xfrm>
              <a:off x="5105400" y="4419600"/>
              <a:ext cx="381000" cy="304800"/>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lstStyle/>
            <a:p>
              <a:pPr algn="ctr">
                <a:defRPr/>
              </a:pPr>
              <a:r>
                <a:rPr lang="en-GB" sz="1200" dirty="0" err="1"/>
                <a:t>Hlen</a:t>
              </a:r>
              <a:endParaRPr lang="en-GB" sz="1200" dirty="0"/>
            </a:p>
          </p:txBody>
        </p:sp>
        <p:sp>
          <p:nvSpPr>
            <p:cNvPr id="129" name="Rectangle 128"/>
            <p:cNvSpPr/>
            <p:nvPr/>
          </p:nvSpPr>
          <p:spPr>
            <a:xfrm>
              <a:off x="7010400" y="4419600"/>
              <a:ext cx="1905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200" dirty="0"/>
                <a:t>WINDOW</a:t>
              </a:r>
            </a:p>
          </p:txBody>
        </p:sp>
        <p:sp>
          <p:nvSpPr>
            <p:cNvPr id="130" name="Rectangle 129"/>
            <p:cNvSpPr/>
            <p:nvPr/>
          </p:nvSpPr>
          <p:spPr>
            <a:xfrm>
              <a:off x="7010400" y="4724400"/>
              <a:ext cx="1905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200" dirty="0"/>
                <a:t>URGENT POINTER</a:t>
              </a:r>
            </a:p>
          </p:txBody>
        </p:sp>
        <p:sp>
          <p:nvSpPr>
            <p:cNvPr id="131" name="Rectangle 130"/>
            <p:cNvSpPr/>
            <p:nvPr/>
          </p:nvSpPr>
          <p:spPr>
            <a:xfrm>
              <a:off x="5497830" y="4419600"/>
              <a:ext cx="750570" cy="304800"/>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lstStyle/>
            <a:p>
              <a:pPr algn="ctr">
                <a:defRPr/>
              </a:pPr>
              <a:r>
                <a:rPr lang="en-GB" sz="1200" dirty="0"/>
                <a:t>Reserved</a:t>
              </a:r>
            </a:p>
          </p:txBody>
        </p:sp>
        <p:sp>
          <p:nvSpPr>
            <p:cNvPr id="132" name="Rectangle 131"/>
            <p:cNvSpPr/>
            <p:nvPr/>
          </p:nvSpPr>
          <p:spPr>
            <a:xfrm>
              <a:off x="6248400" y="4419600"/>
              <a:ext cx="750570" cy="304800"/>
            </a:xfrm>
            <a:prstGeom prst="rect">
              <a:avLst/>
            </a:prstGeom>
          </p:spPr>
          <p:style>
            <a:lnRef idx="1">
              <a:schemeClr val="accent2"/>
            </a:lnRef>
            <a:fillRef idx="2">
              <a:schemeClr val="accent2"/>
            </a:fillRef>
            <a:effectRef idx="1">
              <a:schemeClr val="accent2"/>
            </a:effectRef>
            <a:fontRef idx="minor">
              <a:schemeClr val="dk1"/>
            </a:fontRef>
          </p:style>
          <p:txBody>
            <a:bodyPr lIns="0" tIns="0" rIns="0" bIns="0" anchor="ctr"/>
            <a:lstStyle/>
            <a:p>
              <a:pPr algn="ctr">
                <a:defRPr/>
              </a:pPr>
              <a:r>
                <a:rPr lang="en-GB" sz="1200" dirty="0"/>
                <a:t>FLAGS</a:t>
              </a:r>
              <a:endParaRPr lang="en-GB" sz="1400" dirty="0"/>
            </a:p>
          </p:txBody>
        </p:sp>
        <p:sp>
          <p:nvSpPr>
            <p:cNvPr id="133" name="Rectangle 132"/>
            <p:cNvSpPr/>
            <p:nvPr/>
          </p:nvSpPr>
          <p:spPr>
            <a:xfrm>
              <a:off x="5105400" y="4724400"/>
              <a:ext cx="1905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200" dirty="0"/>
                <a:t>CHECKSUM</a:t>
              </a:r>
            </a:p>
          </p:txBody>
        </p:sp>
        <p:sp>
          <p:nvSpPr>
            <p:cNvPr id="134" name="Rectangle 133"/>
            <p:cNvSpPr/>
            <p:nvPr/>
          </p:nvSpPr>
          <p:spPr>
            <a:xfrm>
              <a:off x="5105400" y="5029200"/>
              <a:ext cx="3810000" cy="3048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GB" sz="1200" dirty="0"/>
                <a:t>TCP OPTIONS</a:t>
              </a:r>
            </a:p>
          </p:txBody>
        </p:sp>
      </p:grpSp>
      <p:grpSp>
        <p:nvGrpSpPr>
          <p:cNvPr id="12" name="Group 109"/>
          <p:cNvGrpSpPr>
            <a:grpSpLocks/>
          </p:cNvGrpSpPr>
          <p:nvPr/>
        </p:nvGrpSpPr>
        <p:grpSpPr bwMode="auto">
          <a:xfrm>
            <a:off x="8458200" y="92075"/>
            <a:ext cx="457200" cy="2193925"/>
            <a:chOff x="5410200" y="3352800"/>
            <a:chExt cx="762000" cy="2819400"/>
          </a:xfrm>
        </p:grpSpPr>
        <p:sp>
          <p:nvSpPr>
            <p:cNvPr id="136" name="Rounded Rectangle 135"/>
            <p:cNvSpPr/>
            <p:nvPr/>
          </p:nvSpPr>
          <p:spPr>
            <a:xfrm>
              <a:off x="5410200" y="3352800"/>
              <a:ext cx="762000" cy="2819400"/>
            </a:xfrm>
            <a:prstGeom prst="roundRect">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lIns="0" tIns="0" rIns="0" bIns="0" anchor="ctr"/>
            <a:lstStyle/>
            <a:p>
              <a:pPr algn="ctr">
                <a:defRPr/>
              </a:pPr>
              <a:endParaRPr lang="en-GB" sz="1400"/>
            </a:p>
          </p:txBody>
        </p:sp>
        <p:sp>
          <p:nvSpPr>
            <p:cNvPr id="137" name="Rounded Rectangle 136"/>
            <p:cNvSpPr/>
            <p:nvPr/>
          </p:nvSpPr>
          <p:spPr>
            <a:xfrm>
              <a:off x="5486930" y="3754698"/>
              <a:ext cx="608542" cy="230529"/>
            </a:xfrm>
            <a:prstGeom prst="roundRect">
              <a:avLst>
                <a:gd name="adj" fmla="val 5039"/>
              </a:avLst>
            </a:prstGeom>
          </p:spPr>
          <p:style>
            <a:lnRef idx="1">
              <a:schemeClr val="accent2"/>
            </a:lnRef>
            <a:fillRef idx="2">
              <a:schemeClr val="accent2"/>
            </a:fillRef>
            <a:effectRef idx="1">
              <a:schemeClr val="accent2"/>
            </a:effectRef>
            <a:fontRef idx="minor">
              <a:schemeClr val="dk1"/>
            </a:fontRef>
          </p:style>
          <p:txBody>
            <a:bodyPr lIns="0" tIns="0" rIns="0" bIns="0" anchor="ctr"/>
            <a:lstStyle/>
            <a:p>
              <a:pPr algn="ctr">
                <a:defRPr/>
              </a:pPr>
              <a:r>
                <a:rPr lang="en-GB" sz="1200" dirty="0"/>
                <a:t>URG</a:t>
              </a:r>
            </a:p>
          </p:txBody>
        </p:sp>
        <p:sp>
          <p:nvSpPr>
            <p:cNvPr id="138" name="Rounded Rectangle 137"/>
            <p:cNvSpPr/>
            <p:nvPr/>
          </p:nvSpPr>
          <p:spPr>
            <a:xfrm>
              <a:off x="5486930" y="4172915"/>
              <a:ext cx="608542" cy="230530"/>
            </a:xfrm>
            <a:prstGeom prst="roundRect">
              <a:avLst>
                <a:gd name="adj" fmla="val 5039"/>
              </a:avLst>
            </a:prstGeom>
          </p:spPr>
          <p:style>
            <a:lnRef idx="1">
              <a:schemeClr val="accent4"/>
            </a:lnRef>
            <a:fillRef idx="2">
              <a:schemeClr val="accent4"/>
            </a:fillRef>
            <a:effectRef idx="1">
              <a:schemeClr val="accent4"/>
            </a:effectRef>
            <a:fontRef idx="minor">
              <a:schemeClr val="dk1"/>
            </a:fontRef>
          </p:style>
          <p:txBody>
            <a:bodyPr lIns="0" tIns="0" rIns="0" bIns="0" anchor="ctr"/>
            <a:lstStyle/>
            <a:p>
              <a:pPr algn="ctr">
                <a:defRPr/>
              </a:pPr>
              <a:r>
                <a:rPr lang="en-GB" sz="1200" dirty="0"/>
                <a:t>ACK</a:t>
              </a:r>
            </a:p>
          </p:txBody>
        </p:sp>
        <p:sp>
          <p:nvSpPr>
            <p:cNvPr id="139" name="Rounded Rectangle 138"/>
            <p:cNvSpPr/>
            <p:nvPr/>
          </p:nvSpPr>
          <p:spPr>
            <a:xfrm>
              <a:off x="5486930" y="4593173"/>
              <a:ext cx="608542" cy="230530"/>
            </a:xfrm>
            <a:prstGeom prst="roundRect">
              <a:avLst>
                <a:gd name="adj" fmla="val 5039"/>
              </a:avLst>
            </a:prstGeom>
          </p:spPr>
          <p:style>
            <a:lnRef idx="1">
              <a:schemeClr val="accent2"/>
            </a:lnRef>
            <a:fillRef idx="2">
              <a:schemeClr val="accent2"/>
            </a:fillRef>
            <a:effectRef idx="1">
              <a:schemeClr val="accent2"/>
            </a:effectRef>
            <a:fontRef idx="minor">
              <a:schemeClr val="dk1"/>
            </a:fontRef>
          </p:style>
          <p:txBody>
            <a:bodyPr lIns="0" tIns="0" rIns="0" bIns="0" anchor="ctr"/>
            <a:lstStyle/>
            <a:p>
              <a:pPr algn="ctr">
                <a:defRPr/>
              </a:pPr>
              <a:r>
                <a:rPr lang="en-GB" sz="1200" dirty="0"/>
                <a:t>PSH</a:t>
              </a:r>
            </a:p>
          </p:txBody>
        </p:sp>
        <p:sp>
          <p:nvSpPr>
            <p:cNvPr id="140" name="Rounded Rectangle 139"/>
            <p:cNvSpPr/>
            <p:nvPr/>
          </p:nvSpPr>
          <p:spPr>
            <a:xfrm>
              <a:off x="5486930" y="5009351"/>
              <a:ext cx="608542" cy="232570"/>
            </a:xfrm>
            <a:prstGeom prst="roundRect">
              <a:avLst>
                <a:gd name="adj" fmla="val 5039"/>
              </a:avLst>
            </a:prstGeom>
          </p:spPr>
          <p:style>
            <a:lnRef idx="1">
              <a:schemeClr val="accent2"/>
            </a:lnRef>
            <a:fillRef idx="2">
              <a:schemeClr val="accent2"/>
            </a:fillRef>
            <a:effectRef idx="1">
              <a:schemeClr val="accent2"/>
            </a:effectRef>
            <a:fontRef idx="minor">
              <a:schemeClr val="dk1"/>
            </a:fontRef>
          </p:style>
          <p:txBody>
            <a:bodyPr lIns="0" tIns="0" rIns="0" bIns="0" anchor="ctr"/>
            <a:lstStyle/>
            <a:p>
              <a:pPr algn="ctr">
                <a:defRPr/>
              </a:pPr>
              <a:r>
                <a:rPr lang="en-GB" sz="1200" dirty="0"/>
                <a:t>RST</a:t>
              </a:r>
            </a:p>
          </p:txBody>
        </p:sp>
        <p:sp>
          <p:nvSpPr>
            <p:cNvPr id="141" name="Rounded Rectangle 140"/>
            <p:cNvSpPr/>
            <p:nvPr/>
          </p:nvSpPr>
          <p:spPr>
            <a:xfrm>
              <a:off x="5486930" y="5431649"/>
              <a:ext cx="608542" cy="228490"/>
            </a:xfrm>
            <a:prstGeom prst="roundRect">
              <a:avLst>
                <a:gd name="adj" fmla="val 5039"/>
              </a:avLst>
            </a:prstGeom>
          </p:spPr>
          <p:style>
            <a:lnRef idx="1">
              <a:schemeClr val="accent4"/>
            </a:lnRef>
            <a:fillRef idx="2">
              <a:schemeClr val="accent4"/>
            </a:fillRef>
            <a:effectRef idx="1">
              <a:schemeClr val="accent4"/>
            </a:effectRef>
            <a:fontRef idx="minor">
              <a:schemeClr val="dk1"/>
            </a:fontRef>
          </p:style>
          <p:txBody>
            <a:bodyPr lIns="0" tIns="0" rIns="0" bIns="0" anchor="ctr"/>
            <a:lstStyle/>
            <a:p>
              <a:pPr algn="ctr">
                <a:defRPr/>
              </a:pPr>
              <a:r>
                <a:rPr lang="en-GB" sz="1200" dirty="0"/>
                <a:t>SYN</a:t>
              </a:r>
            </a:p>
          </p:txBody>
        </p:sp>
        <p:sp>
          <p:nvSpPr>
            <p:cNvPr id="142" name="Rounded Rectangle 141"/>
            <p:cNvSpPr/>
            <p:nvPr/>
          </p:nvSpPr>
          <p:spPr>
            <a:xfrm>
              <a:off x="5486930" y="5864148"/>
              <a:ext cx="608542" cy="232570"/>
            </a:xfrm>
            <a:prstGeom prst="roundRect">
              <a:avLst>
                <a:gd name="adj" fmla="val 5039"/>
              </a:avLst>
            </a:prstGeom>
          </p:spPr>
          <p:style>
            <a:lnRef idx="1">
              <a:schemeClr val="accent2"/>
            </a:lnRef>
            <a:fillRef idx="2">
              <a:schemeClr val="accent2"/>
            </a:fillRef>
            <a:effectRef idx="1">
              <a:schemeClr val="accent2"/>
            </a:effectRef>
            <a:fontRef idx="minor">
              <a:schemeClr val="dk1"/>
            </a:fontRef>
          </p:style>
          <p:txBody>
            <a:bodyPr lIns="0" tIns="0" rIns="0" bIns="0" anchor="ctr"/>
            <a:lstStyle/>
            <a:p>
              <a:pPr algn="ctr">
                <a:defRPr/>
              </a:pPr>
              <a:r>
                <a:rPr lang="en-GB" sz="1200" dirty="0"/>
                <a:t>FIN</a:t>
              </a:r>
            </a:p>
          </p:txBody>
        </p:sp>
        <p:sp>
          <p:nvSpPr>
            <p:cNvPr id="143" name="Text Box 44"/>
            <p:cNvSpPr txBox="1">
              <a:spLocks noChangeArrowheads="1"/>
            </p:cNvSpPr>
            <p:nvPr/>
          </p:nvSpPr>
          <p:spPr bwMode="auto">
            <a:xfrm>
              <a:off x="5486400" y="3373436"/>
              <a:ext cx="555708" cy="237245"/>
            </a:xfrm>
            <a:prstGeom prst="rect">
              <a:avLst/>
            </a:prstGeom>
            <a:noFill/>
            <a:ln w="9525">
              <a:noFill/>
              <a:miter lim="800000"/>
              <a:headEnd/>
              <a:tailEnd/>
            </a:ln>
          </p:spPr>
          <p:txBody>
            <a:bodyPr wrap="none" lIns="0" tIns="0" rIns="0" bIns="0">
              <a:spAutoFit/>
            </a:bodyPr>
            <a:lstStyle/>
            <a:p>
              <a:r>
                <a:rPr lang="en-US" sz="1200">
                  <a:latin typeface="Times New Roman" pitchFamily="18" charset="0"/>
                  <a:cs typeface="Times New Roman" pitchFamily="18" charset="0"/>
                </a:rPr>
                <a:t>Flags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49" presetClass="path" presetSubtype="0" accel="50000" decel="50000" fill="hold" nodeType="withEffect">
                                  <p:stCondLst>
                                    <p:cond delay="0"/>
                                  </p:stCondLst>
                                  <p:childTnLst>
                                    <p:animMotion origin="layout" path="M 4.72222E-6 2.42368E-6 L 0.38993 0.08811 " pathEditMode="relative" rAng="0" ptsTypes="AA">
                                      <p:cBhvr>
                                        <p:cTn id="16" dur="2000" fill="hold"/>
                                        <p:tgtEl>
                                          <p:spTgt spid="2"/>
                                        </p:tgtEl>
                                        <p:attrNameLst>
                                          <p:attrName>ppt_x</p:attrName>
                                          <p:attrName>ppt_y</p:attrName>
                                        </p:attrNameLst>
                                      </p:cBhvr>
                                      <p:rCtr x="19500" y="4400"/>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85"/>
                                        </p:tgtEl>
                                        <p:attrNameLst>
                                          <p:attrName>style.visibility</p:attrName>
                                        </p:attrNameLst>
                                      </p:cBhvr>
                                      <p:to>
                                        <p:strVal val="visible"/>
                                      </p:to>
                                    </p:set>
                                  </p:childTnLst>
                                </p:cTn>
                              </p:par>
                            </p:childTnLst>
                          </p:cTn>
                        </p:par>
                        <p:par>
                          <p:cTn id="20" fill="hold">
                            <p:stCondLst>
                              <p:cond delay="2000"/>
                            </p:stCondLst>
                            <p:childTnLst>
                              <p:par>
                                <p:cTn id="21" presetID="1" presetClass="exit" presetSubtype="0" fill="hold" grpId="0" nodeType="afterEffect">
                                  <p:stCondLst>
                                    <p:cond delay="0"/>
                                  </p:stCondLst>
                                  <p:childTnLst>
                                    <p:set>
                                      <p:cBhvr>
                                        <p:cTn id="22" dur="1" fill="hold">
                                          <p:stCondLst>
                                            <p:cond delay="0"/>
                                          </p:stCondLst>
                                        </p:cTn>
                                        <p:tgtEl>
                                          <p:spTgt spid="77"/>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par>
                          <p:cTn id="32" fill="hold">
                            <p:stCondLst>
                              <p:cond delay="0"/>
                            </p:stCondLst>
                            <p:childTnLst>
                              <p:par>
                                <p:cTn id="33" presetID="35" presetClass="path" presetSubtype="0" accel="50000" decel="50000" fill="hold" nodeType="afterEffect">
                                  <p:stCondLst>
                                    <p:cond delay="0"/>
                                  </p:stCondLst>
                                  <p:childTnLst>
                                    <p:animMotion origin="layout" path="M 1.94444E-6 -2.77521E-8 L -0.44497 0.00416 " pathEditMode="relative" rAng="0" ptsTypes="AA">
                                      <p:cBhvr>
                                        <p:cTn id="34" dur="2000" fill="hold"/>
                                        <p:tgtEl>
                                          <p:spTgt spid="3"/>
                                        </p:tgtEl>
                                        <p:attrNameLst>
                                          <p:attrName>ppt_x</p:attrName>
                                          <p:attrName>ppt_y</p:attrName>
                                        </p:attrNameLst>
                                      </p:cBhvr>
                                      <p:rCtr x="-22300" y="20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79"/>
                                        </p:tgtEl>
                                        <p:attrNameLst>
                                          <p:attrName>style.visibility</p:attrName>
                                        </p:attrNameLst>
                                      </p:cBhvr>
                                      <p:to>
                                        <p:strVal val="visible"/>
                                      </p:to>
                                    </p:set>
                                  </p:childTnLst>
                                </p:cTn>
                              </p:par>
                            </p:childTnLst>
                          </p:cTn>
                        </p:par>
                        <p:par>
                          <p:cTn id="44" fill="hold">
                            <p:stCondLst>
                              <p:cond delay="0"/>
                            </p:stCondLst>
                            <p:childTnLst>
                              <p:par>
                                <p:cTn id="45" presetID="49" presetClass="path" presetSubtype="0" accel="50000" decel="50000" fill="hold" nodeType="afterEffect">
                                  <p:stCondLst>
                                    <p:cond delay="0"/>
                                  </p:stCondLst>
                                  <p:childTnLst>
                                    <p:animMotion origin="layout" path="M 2.77778E-7 1.19334E-6 L 0.50799 0.04625 " pathEditMode="relative" rAng="0" ptsTypes="AA">
                                      <p:cBhvr>
                                        <p:cTn id="46" dur="2000" fill="hold"/>
                                        <p:tgtEl>
                                          <p:spTgt spid="5"/>
                                        </p:tgtEl>
                                        <p:attrNameLst>
                                          <p:attrName>ppt_x</p:attrName>
                                          <p:attrName>ppt_y</p:attrName>
                                        </p:attrNameLst>
                                      </p:cBhvr>
                                      <p:rCtr x="25400" y="2300"/>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7" grpId="0" animBg="1"/>
      <p:bldP spid="78" grpId="0" animBg="1"/>
      <p:bldP spid="79" grpId="0" animBg="1"/>
      <p:bldP spid="80" grpId="0" animBg="1"/>
      <p:bldP spid="81" grpId="0" animBg="1"/>
      <p:bldP spid="85" grpId="0" animBg="1"/>
      <p:bldP spid="85" grpId="1" animBg="1"/>
      <p:bldP spid="86" grpId="0" animBg="1"/>
      <p:bldP spid="97" grpId="0" animBg="1"/>
      <p:bldP spid="1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mtClean="0"/>
              <a:t>SYN flood</a:t>
            </a:r>
          </a:p>
        </p:txBody>
      </p:sp>
      <p:sp>
        <p:nvSpPr>
          <p:cNvPr id="19459" name="Line 22"/>
          <p:cNvSpPr>
            <a:spLocks noChangeShapeType="1"/>
          </p:cNvSpPr>
          <p:nvPr/>
        </p:nvSpPr>
        <p:spPr bwMode="auto">
          <a:xfrm>
            <a:off x="1143000" y="5665787"/>
            <a:ext cx="1588" cy="358775"/>
          </a:xfrm>
          <a:prstGeom prst="line">
            <a:avLst/>
          </a:prstGeom>
          <a:noFill/>
          <a:ln w="9525">
            <a:solidFill>
              <a:schemeClr val="tx1"/>
            </a:solidFill>
            <a:round/>
            <a:headEnd/>
            <a:tailEnd/>
          </a:ln>
        </p:spPr>
        <p:txBody>
          <a:bodyPr/>
          <a:lstStyle/>
          <a:p>
            <a:endParaRPr lang="en-US"/>
          </a:p>
        </p:txBody>
      </p:sp>
      <p:sp>
        <p:nvSpPr>
          <p:cNvPr id="19460" name="Text Box 23"/>
          <p:cNvSpPr txBox="1">
            <a:spLocks noChangeArrowheads="1"/>
          </p:cNvSpPr>
          <p:nvPr/>
        </p:nvSpPr>
        <p:spPr bwMode="auto">
          <a:xfrm>
            <a:off x="879475" y="6049962"/>
            <a:ext cx="568325" cy="274638"/>
          </a:xfrm>
          <a:prstGeom prst="rect">
            <a:avLst/>
          </a:prstGeom>
          <a:noFill/>
          <a:ln w="9525">
            <a:noFill/>
            <a:miter lim="800000"/>
            <a:headEnd/>
            <a:tailEnd/>
          </a:ln>
        </p:spPr>
        <p:txBody>
          <a:bodyPr>
            <a:spAutoFit/>
          </a:bodyPr>
          <a:lstStyle/>
          <a:p>
            <a:r>
              <a:rPr lang="en-GB" sz="1200"/>
              <a:t>1996</a:t>
            </a:r>
          </a:p>
        </p:txBody>
      </p:sp>
      <p:sp>
        <p:nvSpPr>
          <p:cNvPr id="19461" name="Line 67"/>
          <p:cNvSpPr>
            <a:spLocks noChangeShapeType="1"/>
          </p:cNvSpPr>
          <p:nvPr/>
        </p:nvSpPr>
        <p:spPr bwMode="auto">
          <a:xfrm>
            <a:off x="579438" y="5937250"/>
            <a:ext cx="6048375" cy="0"/>
          </a:xfrm>
          <a:prstGeom prst="line">
            <a:avLst/>
          </a:prstGeom>
          <a:noFill/>
          <a:ln w="9525">
            <a:solidFill>
              <a:schemeClr val="tx1"/>
            </a:solidFill>
            <a:round/>
            <a:headEnd/>
            <a:tailEnd/>
          </a:ln>
        </p:spPr>
        <p:txBody>
          <a:bodyPr/>
          <a:lstStyle/>
          <a:p>
            <a:endParaRPr lang="en-US"/>
          </a:p>
        </p:txBody>
      </p:sp>
      <p:sp>
        <p:nvSpPr>
          <p:cNvPr id="19462" name="Line 22"/>
          <p:cNvSpPr>
            <a:spLocks noChangeShapeType="1"/>
          </p:cNvSpPr>
          <p:nvPr/>
        </p:nvSpPr>
        <p:spPr bwMode="auto">
          <a:xfrm>
            <a:off x="2016125" y="5665787"/>
            <a:ext cx="1588" cy="358775"/>
          </a:xfrm>
          <a:prstGeom prst="line">
            <a:avLst/>
          </a:prstGeom>
          <a:noFill/>
          <a:ln w="9525">
            <a:solidFill>
              <a:schemeClr val="tx1"/>
            </a:solidFill>
            <a:round/>
            <a:headEnd/>
            <a:tailEnd/>
          </a:ln>
        </p:spPr>
        <p:txBody>
          <a:bodyPr/>
          <a:lstStyle/>
          <a:p>
            <a:endParaRPr lang="en-US"/>
          </a:p>
        </p:txBody>
      </p:sp>
      <p:sp>
        <p:nvSpPr>
          <p:cNvPr id="19463" name="Text Box 23"/>
          <p:cNvSpPr txBox="1">
            <a:spLocks noChangeArrowheads="1"/>
          </p:cNvSpPr>
          <p:nvPr/>
        </p:nvSpPr>
        <p:spPr bwMode="auto">
          <a:xfrm>
            <a:off x="1752600" y="6049962"/>
            <a:ext cx="568325" cy="274638"/>
          </a:xfrm>
          <a:prstGeom prst="rect">
            <a:avLst/>
          </a:prstGeom>
          <a:noFill/>
          <a:ln w="9525">
            <a:noFill/>
            <a:miter lim="800000"/>
            <a:headEnd/>
            <a:tailEnd/>
          </a:ln>
        </p:spPr>
        <p:txBody>
          <a:bodyPr>
            <a:spAutoFit/>
          </a:bodyPr>
          <a:lstStyle/>
          <a:p>
            <a:r>
              <a:rPr lang="en-GB" sz="1200"/>
              <a:t>1997</a:t>
            </a:r>
          </a:p>
        </p:txBody>
      </p:sp>
      <p:sp>
        <p:nvSpPr>
          <p:cNvPr id="19464" name="Line 22"/>
          <p:cNvSpPr>
            <a:spLocks noChangeShapeType="1"/>
          </p:cNvSpPr>
          <p:nvPr/>
        </p:nvSpPr>
        <p:spPr bwMode="auto">
          <a:xfrm>
            <a:off x="4613275" y="5665787"/>
            <a:ext cx="1588" cy="358775"/>
          </a:xfrm>
          <a:prstGeom prst="line">
            <a:avLst/>
          </a:prstGeom>
          <a:noFill/>
          <a:ln w="9525">
            <a:solidFill>
              <a:schemeClr val="tx1"/>
            </a:solidFill>
            <a:round/>
            <a:headEnd/>
            <a:tailEnd/>
          </a:ln>
        </p:spPr>
        <p:txBody>
          <a:bodyPr/>
          <a:lstStyle/>
          <a:p>
            <a:endParaRPr lang="en-US"/>
          </a:p>
        </p:txBody>
      </p:sp>
      <p:sp>
        <p:nvSpPr>
          <p:cNvPr id="19465" name="Text Box 23"/>
          <p:cNvSpPr txBox="1">
            <a:spLocks noChangeArrowheads="1"/>
          </p:cNvSpPr>
          <p:nvPr/>
        </p:nvSpPr>
        <p:spPr bwMode="auto">
          <a:xfrm>
            <a:off x="4384675" y="6046787"/>
            <a:ext cx="568325" cy="274638"/>
          </a:xfrm>
          <a:prstGeom prst="rect">
            <a:avLst/>
          </a:prstGeom>
          <a:noFill/>
          <a:ln w="9525">
            <a:noFill/>
            <a:miter lim="800000"/>
            <a:headEnd/>
            <a:tailEnd/>
          </a:ln>
        </p:spPr>
        <p:txBody>
          <a:bodyPr>
            <a:spAutoFit/>
          </a:bodyPr>
          <a:lstStyle/>
          <a:p>
            <a:r>
              <a:rPr lang="en-GB" sz="1200"/>
              <a:t>2004</a:t>
            </a:r>
          </a:p>
        </p:txBody>
      </p:sp>
      <p:sp>
        <p:nvSpPr>
          <p:cNvPr id="19466" name="Rectangle 90"/>
          <p:cNvSpPr>
            <a:spLocks noChangeArrowheads="1"/>
          </p:cNvSpPr>
          <p:nvPr/>
        </p:nvSpPr>
        <p:spPr bwMode="auto">
          <a:xfrm>
            <a:off x="533400" y="5132387"/>
            <a:ext cx="1295400" cy="523875"/>
          </a:xfrm>
          <a:prstGeom prst="rect">
            <a:avLst/>
          </a:prstGeom>
          <a:noFill/>
          <a:ln w="9525">
            <a:noFill/>
            <a:miter lim="800000"/>
            <a:headEnd/>
            <a:tailEnd/>
          </a:ln>
        </p:spPr>
        <p:txBody>
          <a:bodyPr>
            <a:spAutoFit/>
          </a:bodyPr>
          <a:lstStyle/>
          <a:p>
            <a:r>
              <a:rPr lang="en-GB" sz="1400"/>
              <a:t>New York ISP &amp; NY Times</a:t>
            </a:r>
          </a:p>
        </p:txBody>
      </p:sp>
      <p:sp>
        <p:nvSpPr>
          <p:cNvPr id="19467" name="Rectangle 91"/>
          <p:cNvSpPr>
            <a:spLocks noChangeArrowheads="1"/>
          </p:cNvSpPr>
          <p:nvPr/>
        </p:nvSpPr>
        <p:spPr bwMode="auto">
          <a:xfrm>
            <a:off x="1758950" y="5360987"/>
            <a:ext cx="493713" cy="307975"/>
          </a:xfrm>
          <a:prstGeom prst="rect">
            <a:avLst/>
          </a:prstGeom>
          <a:noFill/>
          <a:ln w="9525">
            <a:noFill/>
            <a:miter lim="800000"/>
            <a:headEnd/>
            <a:tailEnd/>
          </a:ln>
        </p:spPr>
        <p:txBody>
          <a:bodyPr wrap="none">
            <a:spAutoFit/>
          </a:bodyPr>
          <a:lstStyle/>
          <a:p>
            <a:r>
              <a:rPr lang="en-GB" sz="1400"/>
              <a:t>IRC</a:t>
            </a:r>
          </a:p>
        </p:txBody>
      </p:sp>
      <p:sp>
        <p:nvSpPr>
          <p:cNvPr id="19468" name="Rectangle 92"/>
          <p:cNvSpPr>
            <a:spLocks noChangeArrowheads="1"/>
          </p:cNvSpPr>
          <p:nvPr/>
        </p:nvSpPr>
        <p:spPr bwMode="auto">
          <a:xfrm>
            <a:off x="3962400" y="5132387"/>
            <a:ext cx="1371600" cy="523875"/>
          </a:xfrm>
          <a:prstGeom prst="rect">
            <a:avLst/>
          </a:prstGeom>
          <a:noFill/>
          <a:ln w="9525">
            <a:noFill/>
            <a:miter lim="800000"/>
            <a:headEnd/>
            <a:tailEnd/>
          </a:ln>
        </p:spPr>
        <p:txBody>
          <a:bodyPr>
            <a:spAutoFit/>
          </a:bodyPr>
          <a:lstStyle/>
          <a:p>
            <a:r>
              <a:rPr lang="en-GB" sz="1400" dirty="0"/>
              <a:t>Massachusetts Businessman</a:t>
            </a:r>
          </a:p>
        </p:txBody>
      </p:sp>
      <p:pic>
        <p:nvPicPr>
          <p:cNvPr id="94" name="SYN Flood.wmv">
            <a:hlinkClick r:id="" action="ppaction://media"/>
          </p:cNvPr>
          <p:cNvPicPr>
            <a:picLocks noRot="1" noChangeAspect="1"/>
          </p:cNvPicPr>
          <p:nvPr>
            <a:videoFile r:link="rId2"/>
            <p:extLst>
              <p:ext uri="{DAA4B4D4-6D71-4841-9C94-3DE7FCFB9230}">
                <p14:media xmlns:p14="http://schemas.microsoft.com/office/powerpoint/2010/main" r:link="rId1"/>
              </p:ext>
            </p:extLst>
          </p:nvPr>
        </p:nvPicPr>
        <p:blipFill>
          <a:blip r:embed="rId4" cstate="print"/>
          <a:srcRect/>
          <a:stretch>
            <a:fillRect/>
          </a:stretch>
        </p:blipFill>
        <p:spPr bwMode="auto">
          <a:xfrm>
            <a:off x="1981200" y="1200150"/>
            <a:ext cx="5105400" cy="3829050"/>
          </a:xfrm>
          <a:prstGeom prst="rect">
            <a:avLst/>
          </a:prstGeom>
          <a:noFill/>
          <a:ln w="9525">
            <a:noFill/>
            <a:miter lim="800000"/>
            <a:headEnd/>
            <a:tailEnd/>
          </a:ln>
        </p:spPr>
      </p:pic>
      <p:pic>
        <p:nvPicPr>
          <p:cNvPr id="19470" name="Picture 4" descr="C:\Documents and Settings\George\Desktop\Hacker.png"/>
          <p:cNvPicPr>
            <a:picLocks noChangeAspect="1" noChangeArrowheads="1"/>
          </p:cNvPicPr>
          <p:nvPr/>
        </p:nvPicPr>
        <p:blipFill>
          <a:blip r:embed="rId5" cstate="print"/>
          <a:srcRect/>
          <a:stretch>
            <a:fillRect/>
          </a:stretch>
        </p:blipFill>
        <p:spPr bwMode="auto">
          <a:xfrm>
            <a:off x="7124700" y="5654675"/>
            <a:ext cx="2019300" cy="12033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4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5" restart="whenNotActive" fill="hold" evtFilter="cancelBubble" nodeType="interactiveSeq">
                <p:stCondLst>
                  <p:cond evt="onClick" delay="0">
                    <p:tgtEl>
                      <p:spTgt spid="94"/>
                    </p:tgtEl>
                  </p:cond>
                </p:stCondLst>
                <p:endSync evt="end" delay="0">
                  <p:rtn val="all"/>
                </p:endSync>
                <p:childTnLst>
                  <p:par>
                    <p:cTn id="26" fill="hold">
                      <p:stCondLst>
                        <p:cond delay="0"/>
                      </p:stCondLst>
                      <p:childTnLst>
                        <p:par>
                          <p:cTn id="27" fill="hold">
                            <p:stCondLst>
                              <p:cond delay="0"/>
                            </p:stCondLst>
                            <p:childTnLst>
                              <p:par>
                                <p:cTn id="28" presetID="2" presetClass="mediacall" presetSubtype="0" fill="hold" nodeType="clickEffect">
                                  <p:stCondLst>
                                    <p:cond delay="0"/>
                                  </p:stCondLst>
                                  <p:childTnLst>
                                    <p:cmd type="call" cmd="togglePause">
                                      <p:cBhvr>
                                        <p:cTn id="29" dur="1" fill="hold"/>
                                        <p:tgtEl>
                                          <p:spTgt spid="94"/>
                                        </p:tgtEl>
                                      </p:cBhvr>
                                    </p:cmd>
                                  </p:childTnLst>
                                </p:cTn>
                              </p:par>
                            </p:childTnLst>
                          </p:cTn>
                        </p:par>
                      </p:childTnLst>
                    </p:cTn>
                  </p:par>
                </p:childTnLst>
              </p:cTn>
              <p:nextCondLst>
                <p:cond evt="onClick" delay="0">
                  <p:tgtEl>
                    <p:spTgt spid="94"/>
                  </p:tgtEl>
                </p:cond>
              </p:nextCondLst>
            </p:seq>
            <p:video>
              <p:cMediaNode>
                <p:cTn id="30" fill="hold" display="0">
                  <p:stCondLst>
                    <p:cond delay="indefinite"/>
                  </p:stCondLst>
                  <p:endCondLst>
                    <p:cond evt="onNext" delay="0">
                      <p:tgtEl>
                        <p:sldTgt/>
                      </p:tgtEl>
                    </p:cond>
                    <p:cond evt="onPrev" delay="0">
                      <p:tgtEl>
                        <p:sldTgt/>
                      </p:tgtEl>
                    </p:cond>
                  </p:endCondLst>
                </p:cTn>
                <p:tgtEl>
                  <p:spTgt spid="94"/>
                </p:tgtEl>
              </p:cMediaNode>
            </p:video>
          </p:childTnLst>
        </p:cTn>
      </p:par>
    </p:tnLst>
    <p:bldLst>
      <p:bldP spid="19459" grpId="0" animBg="1"/>
      <p:bldP spid="19460" grpId="0"/>
      <p:bldP spid="19461" grpId="0" animBg="1"/>
      <p:bldP spid="19462" grpId="0" animBg="1"/>
      <p:bldP spid="19463" grpId="0"/>
      <p:bldP spid="19464" grpId="0" animBg="1"/>
      <p:bldP spid="19465" grpId="0"/>
      <p:bldP spid="19466" grpId="0"/>
      <p:bldP spid="19467" grpId="0"/>
      <p:bldP spid="1946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360363" y="1384300"/>
            <a:ext cx="8459787" cy="3187700"/>
          </a:xfrm>
        </p:spPr>
        <p:txBody>
          <a:bodyPr/>
          <a:lstStyle/>
          <a:p>
            <a:pPr>
              <a:lnSpc>
                <a:spcPct val="90000"/>
              </a:lnSpc>
              <a:buFont typeface="Wingdings 3" pitchFamily="18" charset="2"/>
              <a:buNone/>
            </a:pPr>
            <a:r>
              <a:rPr lang="en-US" sz="2000" dirty="0" smtClean="0">
                <a:latin typeface="Times New Roman" pitchFamily="18" charset="0"/>
                <a:cs typeface="Times New Roman" pitchFamily="18" charset="0"/>
              </a:rPr>
              <a:t>Like TCP, also in the Transport Layer</a:t>
            </a:r>
          </a:p>
          <a:p>
            <a:pPr lvl="1">
              <a:lnSpc>
                <a:spcPct val="90000"/>
              </a:lnSpc>
            </a:pPr>
            <a:r>
              <a:rPr lang="en-GB" sz="1800" dirty="0" smtClean="0">
                <a:latin typeface="Times New Roman" pitchFamily="18" charset="0"/>
                <a:cs typeface="Times New Roman" pitchFamily="18" charset="0"/>
              </a:rPr>
              <a:t>Connectionless delivery service (no handshaking between sender and receiver, each segment is handled </a:t>
            </a:r>
            <a:r>
              <a:rPr lang="en-GB" sz="1800" dirty="0" err="1" smtClean="0">
                <a:latin typeface="Times New Roman" pitchFamily="18" charset="0"/>
                <a:cs typeface="Times New Roman" pitchFamily="18" charset="0"/>
              </a:rPr>
              <a:t>indepedently</a:t>
            </a:r>
            <a:r>
              <a:rPr lang="en-GB" sz="1800" dirty="0" smtClean="0">
                <a:latin typeface="Times New Roman" pitchFamily="18" charset="0"/>
                <a:cs typeface="Times New Roman" pitchFamily="18" charset="0"/>
              </a:rPr>
              <a:t>)</a:t>
            </a:r>
          </a:p>
          <a:p>
            <a:pPr lvl="1">
              <a:lnSpc>
                <a:spcPct val="90000"/>
              </a:lnSpc>
            </a:pPr>
            <a:r>
              <a:rPr lang="en-GB" sz="1800" dirty="0" smtClean="0">
                <a:latin typeface="Times New Roman" pitchFamily="18" charset="0"/>
                <a:cs typeface="Times New Roman" pitchFamily="18" charset="0"/>
              </a:rPr>
              <a:t>Unreliable (best-effort, UDP segments may be lost, delivered out of order)</a:t>
            </a:r>
          </a:p>
          <a:p>
            <a:pPr lvl="1">
              <a:lnSpc>
                <a:spcPct val="90000"/>
              </a:lnSpc>
            </a:pPr>
            <a:r>
              <a:rPr lang="en-GB" sz="1800" dirty="0" smtClean="0">
                <a:latin typeface="Times New Roman" pitchFamily="18" charset="0"/>
                <a:cs typeface="Times New Roman" pitchFamily="18" charset="0"/>
              </a:rPr>
              <a:t>Small header</a:t>
            </a:r>
          </a:p>
          <a:p>
            <a:pPr lvl="1">
              <a:lnSpc>
                <a:spcPct val="90000"/>
              </a:lnSpc>
            </a:pPr>
            <a:r>
              <a:rPr lang="en-GB" sz="1800" dirty="0" smtClean="0">
                <a:latin typeface="Times New Roman" pitchFamily="18" charset="0"/>
                <a:cs typeface="Times New Roman" pitchFamily="18" charset="0"/>
              </a:rPr>
              <a:t>Simple</a:t>
            </a:r>
          </a:p>
          <a:p>
            <a:pPr lvl="1">
              <a:lnSpc>
                <a:spcPct val="90000"/>
              </a:lnSpc>
            </a:pPr>
            <a:r>
              <a:rPr lang="en-GB" sz="1800" dirty="0" smtClean="0">
                <a:latin typeface="Times New Roman" pitchFamily="18" charset="0"/>
                <a:cs typeface="Times New Roman" pitchFamily="18" charset="0"/>
              </a:rPr>
              <a:t>Fast (no connection establishment, no congestion control)</a:t>
            </a:r>
            <a:endParaRPr lang="en-US" sz="2000" dirty="0" smtClean="0">
              <a:latin typeface="Times New Roman" pitchFamily="18" charset="0"/>
              <a:cs typeface="Times New Roman" pitchFamily="18" charset="0"/>
            </a:endParaRPr>
          </a:p>
        </p:txBody>
      </p:sp>
      <p:sp>
        <p:nvSpPr>
          <p:cNvPr id="52228" name="Rectangle 6"/>
          <p:cNvSpPr>
            <a:spLocks noGrp="1" noRot="1" noChangeArrowheads="1"/>
          </p:cNvSpPr>
          <p:nvPr>
            <p:ph type="title"/>
          </p:nvPr>
        </p:nvSpPr>
        <p:spPr/>
        <p:txBody>
          <a:bodyPr/>
          <a:lstStyle/>
          <a:p>
            <a:r>
              <a:rPr lang="en-US" smtClean="0"/>
              <a:t>UDP: User Datagram Protocol</a:t>
            </a:r>
          </a:p>
        </p:txBody>
      </p:sp>
      <p:sp>
        <p:nvSpPr>
          <p:cNvPr id="9" name="Rounded Rectangle 8"/>
          <p:cNvSpPr/>
          <p:nvPr/>
        </p:nvSpPr>
        <p:spPr>
          <a:xfrm>
            <a:off x="1143000" y="4876800"/>
            <a:ext cx="3986213" cy="1219200"/>
          </a:xfrm>
          <a:prstGeom prst="roundRect">
            <a:avLst/>
          </a:prstGeom>
          <a:solidFill>
            <a:srgbClr val="C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0" name="Rectangle 4"/>
          <p:cNvSpPr>
            <a:spLocks noChangeArrowheads="1"/>
          </p:cNvSpPr>
          <p:nvPr/>
        </p:nvSpPr>
        <p:spPr bwMode="auto">
          <a:xfrm>
            <a:off x="1338263" y="5254625"/>
            <a:ext cx="3581400" cy="612775"/>
          </a:xfrm>
          <a:prstGeom prst="rect">
            <a:avLst/>
          </a:prstGeom>
          <a:solidFill>
            <a:schemeClr val="bg2"/>
          </a:solidFill>
          <a:ln w="9525">
            <a:solidFill>
              <a:schemeClr val="tx1"/>
            </a:solidFill>
            <a:miter lim="800000"/>
            <a:headEnd/>
            <a:tailEnd/>
          </a:ln>
        </p:spPr>
        <p:txBody>
          <a:bodyPr wrap="none" anchor="ctr"/>
          <a:lstStyle/>
          <a:p>
            <a:endParaRPr lang="en-US">
              <a:latin typeface="Times New Roman" pitchFamily="18" charset="0"/>
              <a:cs typeface="Times New Roman" pitchFamily="18" charset="0"/>
            </a:endParaRPr>
          </a:p>
        </p:txBody>
      </p:sp>
      <p:sp>
        <p:nvSpPr>
          <p:cNvPr id="11" name="Line 6"/>
          <p:cNvSpPr>
            <a:spLocks noChangeShapeType="1"/>
          </p:cNvSpPr>
          <p:nvPr/>
        </p:nvSpPr>
        <p:spPr bwMode="auto">
          <a:xfrm>
            <a:off x="1338263" y="5559425"/>
            <a:ext cx="3581400" cy="0"/>
          </a:xfrm>
          <a:prstGeom prst="line">
            <a:avLst/>
          </a:prstGeom>
          <a:noFill/>
          <a:ln w="9525">
            <a:solidFill>
              <a:schemeClr val="tx1"/>
            </a:solidFill>
            <a:miter lim="800000"/>
            <a:headEnd/>
            <a:tailEnd/>
          </a:ln>
        </p:spPr>
        <p:txBody>
          <a:bodyPr wrap="none"/>
          <a:lstStyle/>
          <a:p>
            <a:endParaRPr lang="en-US"/>
          </a:p>
        </p:txBody>
      </p:sp>
      <p:sp>
        <p:nvSpPr>
          <p:cNvPr id="12" name="Text Box 32"/>
          <p:cNvSpPr txBox="1">
            <a:spLocks noChangeArrowheads="1"/>
          </p:cNvSpPr>
          <p:nvPr/>
        </p:nvSpPr>
        <p:spPr bwMode="auto">
          <a:xfrm>
            <a:off x="1246188" y="4986338"/>
            <a:ext cx="260350" cy="274637"/>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0</a:t>
            </a:r>
          </a:p>
        </p:txBody>
      </p:sp>
      <p:sp>
        <p:nvSpPr>
          <p:cNvPr id="13" name="Text Box 38"/>
          <p:cNvSpPr txBox="1">
            <a:spLocks noChangeArrowheads="1"/>
          </p:cNvSpPr>
          <p:nvPr/>
        </p:nvSpPr>
        <p:spPr bwMode="auto">
          <a:xfrm>
            <a:off x="2982913" y="4979988"/>
            <a:ext cx="336550" cy="274637"/>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16</a:t>
            </a:r>
          </a:p>
        </p:txBody>
      </p:sp>
      <p:sp>
        <p:nvSpPr>
          <p:cNvPr id="14" name="Text Box 39"/>
          <p:cNvSpPr txBox="1">
            <a:spLocks noChangeArrowheads="1"/>
          </p:cNvSpPr>
          <p:nvPr/>
        </p:nvSpPr>
        <p:spPr bwMode="auto">
          <a:xfrm>
            <a:off x="4767263" y="4979988"/>
            <a:ext cx="336550" cy="274637"/>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31</a:t>
            </a:r>
          </a:p>
        </p:txBody>
      </p:sp>
      <p:sp>
        <p:nvSpPr>
          <p:cNvPr id="15" name="Rectangle 14"/>
          <p:cNvSpPr/>
          <p:nvPr/>
        </p:nvSpPr>
        <p:spPr>
          <a:xfrm>
            <a:off x="938213" y="37338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Transport Layer</a:t>
            </a:r>
          </a:p>
        </p:txBody>
      </p:sp>
      <p:sp>
        <p:nvSpPr>
          <p:cNvPr id="16" name="Rectangle 24"/>
          <p:cNvSpPr>
            <a:spLocks noChangeArrowheads="1"/>
          </p:cNvSpPr>
          <p:nvPr/>
        </p:nvSpPr>
        <p:spPr bwMode="auto">
          <a:xfrm>
            <a:off x="4779963" y="3875088"/>
            <a:ext cx="958850"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Transport</a:t>
            </a:r>
          </a:p>
          <a:p>
            <a:pPr algn="ctr"/>
            <a:r>
              <a:rPr lang="en-US" sz="1600">
                <a:solidFill>
                  <a:schemeClr val="bg1"/>
                </a:solidFill>
                <a:latin typeface="Times New Roman" pitchFamily="18" charset="0"/>
                <a:cs typeface="Times New Roman" pitchFamily="18" charset="0"/>
              </a:rPr>
              <a:t>Header</a:t>
            </a:r>
          </a:p>
        </p:txBody>
      </p:sp>
      <p:sp>
        <p:nvSpPr>
          <p:cNvPr id="17" name="Rectangle 25"/>
          <p:cNvSpPr>
            <a:spLocks noChangeArrowheads="1"/>
          </p:cNvSpPr>
          <p:nvPr/>
        </p:nvSpPr>
        <p:spPr bwMode="auto">
          <a:xfrm>
            <a:off x="2995613" y="3875088"/>
            <a:ext cx="1776412" cy="425450"/>
          </a:xfrm>
          <a:prstGeom prst="rect">
            <a:avLst/>
          </a:prstGeom>
          <a:solidFill>
            <a:srgbClr val="CAE8AA"/>
          </a:solidFill>
          <a:ln w="9525">
            <a:solidFill>
              <a:schemeClr val="tx1"/>
            </a:solidFill>
            <a:miter lim="800000"/>
            <a:headEnd/>
            <a:tailEnd/>
          </a:ln>
        </p:spPr>
        <p:txBody>
          <a:bodyPr wrap="none" anchor="ctr"/>
          <a:lstStyle/>
          <a:p>
            <a:pPr algn="ctr"/>
            <a:r>
              <a:rPr lang="en-US">
                <a:latin typeface="Times New Roman" pitchFamily="18" charset="0"/>
                <a:cs typeface="Times New Roman" pitchFamily="18" charset="0"/>
              </a:rPr>
              <a:t>DATA</a:t>
            </a:r>
          </a:p>
        </p:txBody>
      </p:sp>
      <p:sp>
        <p:nvSpPr>
          <p:cNvPr id="18" name="Rectangle 24"/>
          <p:cNvSpPr>
            <a:spLocks noChangeArrowheads="1"/>
          </p:cNvSpPr>
          <p:nvPr/>
        </p:nvSpPr>
        <p:spPr bwMode="auto">
          <a:xfrm>
            <a:off x="5746750" y="3875088"/>
            <a:ext cx="958850"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IP</a:t>
            </a:r>
          </a:p>
          <a:p>
            <a:pPr algn="ctr"/>
            <a:r>
              <a:rPr lang="en-US" sz="1600">
                <a:solidFill>
                  <a:schemeClr val="bg1"/>
                </a:solidFill>
                <a:latin typeface="Times New Roman" pitchFamily="18" charset="0"/>
                <a:cs typeface="Times New Roman" pitchFamily="18" charset="0"/>
              </a:rPr>
              <a:t>Header</a:t>
            </a:r>
          </a:p>
        </p:txBody>
      </p:sp>
      <p:sp>
        <p:nvSpPr>
          <p:cNvPr id="19" name="Rounded Rectangle 18"/>
          <p:cNvSpPr/>
          <p:nvPr/>
        </p:nvSpPr>
        <p:spPr>
          <a:xfrm>
            <a:off x="4724400" y="3810000"/>
            <a:ext cx="1077913" cy="552450"/>
          </a:xfrm>
          <a:prstGeom prst="roundRect">
            <a:avLst/>
          </a:prstGeom>
          <a:solidFill>
            <a:srgbClr val="C0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 name="Arc 19"/>
          <p:cNvSpPr/>
          <p:nvPr/>
        </p:nvSpPr>
        <p:spPr>
          <a:xfrm rot="4973159">
            <a:off x="4575175" y="4200525"/>
            <a:ext cx="762000" cy="666750"/>
          </a:xfrm>
          <a:prstGeom prst="arc">
            <a:avLst>
              <a:gd name="adj1" fmla="val 16200000"/>
              <a:gd name="adj2" fmla="val 20408021"/>
            </a:avLst>
          </a:prstGeom>
          <a:ln w="19050">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1" name="Text Box 40"/>
          <p:cNvSpPr txBox="1">
            <a:spLocks noChangeArrowheads="1"/>
          </p:cNvSpPr>
          <p:nvPr/>
        </p:nvSpPr>
        <p:spPr bwMode="auto">
          <a:xfrm>
            <a:off x="1338263" y="5254625"/>
            <a:ext cx="3260725"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         Source Port                         Destination Port</a:t>
            </a:r>
          </a:p>
        </p:txBody>
      </p:sp>
      <p:sp>
        <p:nvSpPr>
          <p:cNvPr id="22" name="Line 43"/>
          <p:cNvSpPr>
            <a:spLocks noChangeShapeType="1"/>
          </p:cNvSpPr>
          <p:nvPr/>
        </p:nvSpPr>
        <p:spPr bwMode="auto">
          <a:xfrm>
            <a:off x="3124200" y="5257800"/>
            <a:ext cx="0" cy="609600"/>
          </a:xfrm>
          <a:prstGeom prst="line">
            <a:avLst/>
          </a:prstGeom>
          <a:noFill/>
          <a:ln w="9525">
            <a:solidFill>
              <a:schemeClr val="tx1"/>
            </a:solidFill>
            <a:miter lim="800000"/>
            <a:headEnd/>
            <a:tailEnd/>
          </a:ln>
        </p:spPr>
        <p:txBody>
          <a:bodyPr wrap="none"/>
          <a:lstStyle/>
          <a:p>
            <a:endParaRPr lang="en-US"/>
          </a:p>
        </p:txBody>
      </p:sp>
      <p:sp>
        <p:nvSpPr>
          <p:cNvPr id="23" name="Text Box 40"/>
          <p:cNvSpPr txBox="1">
            <a:spLocks noChangeArrowheads="1"/>
          </p:cNvSpPr>
          <p:nvPr/>
        </p:nvSpPr>
        <p:spPr bwMode="auto">
          <a:xfrm>
            <a:off x="1600200" y="5562600"/>
            <a:ext cx="1200150"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Message Length</a:t>
            </a:r>
          </a:p>
        </p:txBody>
      </p:sp>
      <p:sp>
        <p:nvSpPr>
          <p:cNvPr id="24" name="Text Box 40"/>
          <p:cNvSpPr txBox="1">
            <a:spLocks noChangeArrowheads="1"/>
          </p:cNvSpPr>
          <p:nvPr/>
        </p:nvSpPr>
        <p:spPr bwMode="auto">
          <a:xfrm>
            <a:off x="3505200" y="5562600"/>
            <a:ext cx="801688" cy="276225"/>
          </a:xfrm>
          <a:prstGeom prst="rect">
            <a:avLst/>
          </a:prstGeom>
          <a:noFill/>
          <a:ln w="9525">
            <a:noFill/>
            <a:miter lim="800000"/>
            <a:headEnd/>
            <a:tailEnd/>
          </a:ln>
        </p:spPr>
        <p:txBody>
          <a:bodyPr wrap="none">
            <a:spAutoFit/>
          </a:bodyPr>
          <a:lstStyle/>
          <a:p>
            <a:r>
              <a:rPr lang="en-US" sz="1200">
                <a:latin typeface="Times New Roman" pitchFamily="18" charset="0"/>
                <a:cs typeface="Times New Roman" pitchFamily="18" charset="0"/>
              </a:rPr>
              <a:t>checksum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Rot="1" noChangeArrowheads="1"/>
          </p:cNvSpPr>
          <p:nvPr>
            <p:ph type="title"/>
          </p:nvPr>
        </p:nvSpPr>
        <p:spPr>
          <a:xfrm>
            <a:off x="457200" y="152400"/>
            <a:ext cx="8686800" cy="990600"/>
          </a:xfrm>
        </p:spPr>
        <p:txBody>
          <a:bodyPr/>
          <a:lstStyle/>
          <a:p>
            <a:r>
              <a:rPr lang="en-US" dirty="0" smtClean="0"/>
              <a:t>TCP Vs. UDP</a:t>
            </a:r>
            <a:endParaRPr lang="en-US" i="1" dirty="0" smtClean="0"/>
          </a:p>
        </p:txBody>
      </p:sp>
      <p:pic>
        <p:nvPicPr>
          <p:cNvPr id="79874" name="Picture 2" descr="C:\Documents and Settings\George\Desktop\angry-gamer-girl.jpg"/>
          <p:cNvPicPr>
            <a:picLocks noChangeAspect="1" noChangeArrowheads="1"/>
          </p:cNvPicPr>
          <p:nvPr/>
        </p:nvPicPr>
        <p:blipFill>
          <a:blip r:embed="rId3" cstate="print"/>
          <a:srcRect/>
          <a:stretch>
            <a:fillRect/>
          </a:stretch>
        </p:blipFill>
        <p:spPr bwMode="auto">
          <a:xfrm>
            <a:off x="1371600" y="1524000"/>
            <a:ext cx="6400800" cy="468668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304800" y="1143000"/>
            <a:ext cx="3983038" cy="3505200"/>
          </a:xfrm>
        </p:spPr>
        <p:txBody>
          <a:bodyPr/>
          <a:lstStyle/>
          <a:p>
            <a:pPr>
              <a:lnSpc>
                <a:spcPct val="90000"/>
              </a:lnSpc>
              <a:buFont typeface="Wingdings 3" pitchFamily="18" charset="2"/>
              <a:buNone/>
              <a:defRPr/>
            </a:pPr>
            <a:endParaRPr lang="en-US" sz="2000" dirty="0" smtClean="0">
              <a:latin typeface="Times New Roman" pitchFamily="18" charset="0"/>
              <a:cs typeface="Times New Roman" pitchFamily="18" charset="0"/>
            </a:endParaRPr>
          </a:p>
          <a:p>
            <a:pPr>
              <a:lnSpc>
                <a:spcPct val="90000"/>
              </a:lnSpc>
              <a:buFont typeface="Arial" charset="0"/>
              <a:buChar char="•"/>
              <a:defRPr/>
            </a:pPr>
            <a:r>
              <a:rPr lang="en-GB" sz="2000" dirty="0" smtClean="0">
                <a:latin typeface="Times New Roman" pitchFamily="18" charset="0"/>
                <a:cs typeface="Times New Roman" pitchFamily="18" charset="0"/>
              </a:rPr>
              <a:t>Used by routers and nodes</a:t>
            </a:r>
          </a:p>
          <a:p>
            <a:pPr>
              <a:lnSpc>
                <a:spcPct val="90000"/>
              </a:lnSpc>
              <a:buFont typeface="Arial" charset="0"/>
              <a:buChar char="•"/>
              <a:defRPr/>
            </a:pPr>
            <a:r>
              <a:rPr lang="en-GB" sz="2000" dirty="0" smtClean="0">
                <a:latin typeface="Times New Roman" pitchFamily="18" charset="0"/>
                <a:cs typeface="Times New Roman" pitchFamily="18" charset="0"/>
              </a:rPr>
              <a:t>Performs error reporting for the IP</a:t>
            </a:r>
          </a:p>
          <a:p>
            <a:pPr>
              <a:lnSpc>
                <a:spcPct val="90000"/>
              </a:lnSpc>
              <a:buFont typeface="Arial" charset="0"/>
              <a:buChar char="•"/>
              <a:defRPr/>
            </a:pPr>
            <a:endParaRPr lang="en-GB" sz="2000" dirty="0" smtClean="0">
              <a:latin typeface="Times New Roman" pitchFamily="18" charset="0"/>
              <a:cs typeface="Times New Roman" pitchFamily="18" charset="0"/>
            </a:endParaRPr>
          </a:p>
          <a:p>
            <a:pPr>
              <a:lnSpc>
                <a:spcPct val="90000"/>
              </a:lnSpc>
              <a:buFont typeface="Wingdings 3" pitchFamily="18" charset="2"/>
              <a:buNone/>
              <a:defRPr/>
            </a:pPr>
            <a:r>
              <a:rPr lang="en-GB" sz="2000" dirty="0" smtClean="0">
                <a:latin typeface="Times New Roman" pitchFamily="18" charset="0"/>
                <a:cs typeface="Times New Roman" pitchFamily="18" charset="0"/>
              </a:rPr>
              <a:t>ICMP messages contain:</a:t>
            </a:r>
          </a:p>
          <a:p>
            <a:pPr>
              <a:lnSpc>
                <a:spcPct val="90000"/>
              </a:lnSpc>
              <a:buFont typeface="Arial" charset="0"/>
              <a:buChar char="•"/>
              <a:defRPr/>
            </a:pPr>
            <a:r>
              <a:rPr lang="en-GB" sz="2000" dirty="0" smtClean="0">
                <a:latin typeface="Times New Roman" pitchFamily="18" charset="0"/>
                <a:cs typeface="Times New Roman" pitchFamily="18" charset="0"/>
              </a:rPr>
              <a:t>Type</a:t>
            </a:r>
          </a:p>
          <a:p>
            <a:pPr>
              <a:lnSpc>
                <a:spcPct val="90000"/>
              </a:lnSpc>
              <a:buFont typeface="Arial" charset="0"/>
              <a:buChar char="•"/>
              <a:defRPr/>
            </a:pPr>
            <a:r>
              <a:rPr lang="en-GB" sz="2000" dirty="0" smtClean="0">
                <a:latin typeface="Times New Roman" pitchFamily="18" charset="0"/>
                <a:cs typeface="Times New Roman" pitchFamily="18" charset="0"/>
              </a:rPr>
              <a:t>Code (subtype)</a:t>
            </a:r>
          </a:p>
          <a:p>
            <a:pPr>
              <a:lnSpc>
                <a:spcPct val="90000"/>
              </a:lnSpc>
              <a:buFont typeface="Arial" charset="0"/>
              <a:buChar char="•"/>
              <a:defRPr/>
            </a:pPr>
            <a:r>
              <a:rPr lang="en-GB" sz="2000" dirty="0" smtClean="0">
                <a:latin typeface="Times New Roman" pitchFamily="18" charset="0"/>
                <a:cs typeface="Times New Roman" pitchFamily="18" charset="0"/>
              </a:rPr>
              <a:t>Checksum</a:t>
            </a:r>
          </a:p>
          <a:p>
            <a:pPr marL="0" indent="0">
              <a:lnSpc>
                <a:spcPct val="90000"/>
              </a:lnSpc>
              <a:buFont typeface="Wingdings 3" pitchFamily="18" charset="2"/>
              <a:buNone/>
              <a:defRPr/>
            </a:pPr>
            <a:r>
              <a:rPr lang="en-GB" sz="2000" dirty="0" smtClean="0">
                <a:latin typeface="Times New Roman" pitchFamily="18" charset="0"/>
                <a:cs typeface="Times New Roman" pitchFamily="18" charset="0"/>
              </a:rPr>
              <a:t>+ other info depending on type and code</a:t>
            </a:r>
            <a:endParaRPr lang="en-US" sz="2000" dirty="0" smtClean="0">
              <a:latin typeface="Times New Roman" pitchFamily="18" charset="0"/>
              <a:cs typeface="Times New Roman" pitchFamily="18" charset="0"/>
            </a:endParaRPr>
          </a:p>
        </p:txBody>
      </p:sp>
      <p:sp>
        <p:nvSpPr>
          <p:cNvPr id="54276" name="Rectangle 6"/>
          <p:cNvSpPr>
            <a:spLocks noGrp="1" noRot="1" noChangeArrowheads="1"/>
          </p:cNvSpPr>
          <p:nvPr>
            <p:ph type="title"/>
          </p:nvPr>
        </p:nvSpPr>
        <p:spPr>
          <a:xfrm>
            <a:off x="457200" y="152400"/>
            <a:ext cx="8382000" cy="990600"/>
          </a:xfrm>
        </p:spPr>
        <p:txBody>
          <a:bodyPr/>
          <a:lstStyle/>
          <a:p>
            <a:r>
              <a:rPr lang="en-US" dirty="0" smtClean="0"/>
              <a:t>ICMP: Internet Control Message Protocol</a:t>
            </a:r>
          </a:p>
        </p:txBody>
      </p:sp>
      <p:sp>
        <p:nvSpPr>
          <p:cNvPr id="54277" name="Rectangle 3"/>
          <p:cNvSpPr txBox="1">
            <a:spLocks noChangeArrowheads="1"/>
          </p:cNvSpPr>
          <p:nvPr/>
        </p:nvSpPr>
        <p:spPr bwMode="auto">
          <a:xfrm>
            <a:off x="4876800" y="1524000"/>
            <a:ext cx="3886200" cy="457200"/>
          </a:xfrm>
          <a:prstGeom prst="rect">
            <a:avLst/>
          </a:prstGeom>
          <a:noFill/>
          <a:ln w="9525">
            <a:noFill/>
            <a:miter lim="800000"/>
            <a:headEnd/>
            <a:tailEnd/>
          </a:ln>
        </p:spPr>
        <p:txBody>
          <a:bodyPr/>
          <a:lstStyle/>
          <a:p>
            <a:pPr marL="273050" indent="-273050" eaLnBrk="0" hangingPunct="0">
              <a:lnSpc>
                <a:spcPct val="90000"/>
              </a:lnSpc>
              <a:spcBef>
                <a:spcPts val="600"/>
              </a:spcBef>
              <a:buClr>
                <a:schemeClr val="accent1"/>
              </a:buClr>
              <a:buSzPct val="76000"/>
              <a:buFont typeface="Wingdings 3" pitchFamily="18" charset="2"/>
              <a:buNone/>
            </a:pPr>
            <a:r>
              <a:rPr lang="en-GB" sz="2000">
                <a:latin typeface="Times New Roman" pitchFamily="18" charset="0"/>
                <a:cs typeface="Times New Roman" pitchFamily="18" charset="0"/>
              </a:rPr>
              <a:t>Some examples of ICMP messages</a:t>
            </a:r>
            <a:endParaRPr lang="en-US" sz="2000">
              <a:latin typeface="Times New Roman" pitchFamily="18" charset="0"/>
              <a:cs typeface="Times New Roman" pitchFamily="18" charset="0"/>
            </a:endParaRPr>
          </a:p>
        </p:txBody>
      </p:sp>
      <p:cxnSp>
        <p:nvCxnSpPr>
          <p:cNvPr id="11" name="Straight Connector 10"/>
          <p:cNvCxnSpPr/>
          <p:nvPr/>
        </p:nvCxnSpPr>
        <p:spPr>
          <a:xfrm>
            <a:off x="4572000" y="1371600"/>
            <a:ext cx="0" cy="30480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5" name="Table 14"/>
          <p:cNvGraphicFramePr>
            <a:graphicFrameLocks noGrp="1"/>
          </p:cNvGraphicFramePr>
          <p:nvPr/>
        </p:nvGraphicFramePr>
        <p:xfrm>
          <a:off x="5105400" y="2133600"/>
          <a:ext cx="3733800" cy="2286001"/>
        </p:xfrm>
        <a:graphic>
          <a:graphicData uri="http://schemas.openxmlformats.org/drawingml/2006/table">
            <a:tbl>
              <a:tblPr firstRow="1" bandRow="1">
                <a:tableStyleId>{073A0DAA-6AF3-43AB-8588-CEC1D06C72B9}</a:tableStyleId>
              </a:tblPr>
              <a:tblGrid>
                <a:gridCol w="609600"/>
                <a:gridCol w="609600"/>
                <a:gridCol w="2514600"/>
              </a:tblGrid>
              <a:tr h="305309">
                <a:tc>
                  <a:txBody>
                    <a:bodyPr/>
                    <a:lstStyle/>
                    <a:p>
                      <a:pPr algn="ctr"/>
                      <a:r>
                        <a:rPr lang="en-GB" sz="1200" dirty="0" smtClean="0"/>
                        <a:t>Type</a:t>
                      </a:r>
                      <a:endParaRPr lang="en-GB" sz="1200" dirty="0"/>
                    </a:p>
                  </a:txBody>
                  <a:tcPr/>
                </a:tc>
                <a:tc>
                  <a:txBody>
                    <a:bodyPr/>
                    <a:lstStyle/>
                    <a:p>
                      <a:pPr algn="ctr"/>
                      <a:r>
                        <a:rPr lang="en-GB" sz="1200" dirty="0" smtClean="0"/>
                        <a:t>Code</a:t>
                      </a:r>
                      <a:endParaRPr lang="en-GB" sz="1200" dirty="0"/>
                    </a:p>
                  </a:txBody>
                  <a:tcPr/>
                </a:tc>
                <a:tc>
                  <a:txBody>
                    <a:bodyPr/>
                    <a:lstStyle/>
                    <a:p>
                      <a:pPr algn="ctr"/>
                      <a:r>
                        <a:rPr lang="en-GB" sz="1200" dirty="0" smtClean="0"/>
                        <a:t>Message</a:t>
                      </a:r>
                      <a:endParaRPr lang="en-GB" sz="1200" dirty="0"/>
                    </a:p>
                  </a:txBody>
                  <a:tcPr/>
                </a:tc>
              </a:tr>
              <a:tr h="305309">
                <a:tc>
                  <a:txBody>
                    <a:bodyPr/>
                    <a:lstStyle/>
                    <a:p>
                      <a:pPr algn="ctr"/>
                      <a:r>
                        <a:rPr lang="en-GB" sz="1400" dirty="0" smtClean="0"/>
                        <a:t>0</a:t>
                      </a:r>
                      <a:endParaRPr lang="en-GB" sz="1400" dirty="0"/>
                    </a:p>
                  </a:txBody>
                  <a:tcPr anchor="ctr"/>
                </a:tc>
                <a:tc>
                  <a:txBody>
                    <a:bodyPr/>
                    <a:lstStyle/>
                    <a:p>
                      <a:pPr algn="ctr"/>
                      <a:r>
                        <a:rPr lang="en-GB" sz="1400" dirty="0" smtClean="0"/>
                        <a:t>0</a:t>
                      </a:r>
                      <a:endParaRPr lang="en-GB" sz="1400" dirty="0"/>
                    </a:p>
                  </a:txBody>
                  <a:tcPr anchor="ctr"/>
                </a:tc>
                <a:tc>
                  <a:txBody>
                    <a:bodyPr/>
                    <a:lstStyle/>
                    <a:p>
                      <a:pPr algn="ctr"/>
                      <a:r>
                        <a:rPr lang="en-GB" sz="1400" i="1" dirty="0" smtClean="0"/>
                        <a:t>Echo Reply</a:t>
                      </a:r>
                      <a:endParaRPr lang="en-GB" sz="1400" i="1" dirty="0"/>
                    </a:p>
                  </a:txBody>
                  <a:tcPr anchor="ctr"/>
                </a:tc>
              </a:tr>
              <a:tr h="305309">
                <a:tc>
                  <a:txBody>
                    <a:bodyPr/>
                    <a:lstStyle/>
                    <a:p>
                      <a:pPr algn="ctr"/>
                      <a:r>
                        <a:rPr lang="en-GB" sz="1400" dirty="0" smtClean="0"/>
                        <a:t>3</a:t>
                      </a:r>
                      <a:endParaRPr lang="en-GB" sz="1400" dirty="0"/>
                    </a:p>
                  </a:txBody>
                  <a:tcPr anchor="ctr"/>
                </a:tc>
                <a:tc>
                  <a:txBody>
                    <a:bodyPr/>
                    <a:lstStyle/>
                    <a:p>
                      <a:pPr algn="ctr"/>
                      <a:r>
                        <a:rPr lang="en-GB" sz="1400" dirty="0" smtClean="0"/>
                        <a:t>1</a:t>
                      </a:r>
                      <a:endParaRPr lang="en-GB" sz="1400" dirty="0"/>
                    </a:p>
                  </a:txBody>
                  <a:tcPr anchor="ctr"/>
                </a:tc>
                <a:tc>
                  <a:txBody>
                    <a:bodyPr/>
                    <a:lstStyle/>
                    <a:p>
                      <a:pPr algn="ctr"/>
                      <a:r>
                        <a:rPr lang="en-GB" sz="1400" i="1" dirty="0" smtClean="0"/>
                        <a:t>Destination host unreachable</a:t>
                      </a:r>
                      <a:endParaRPr lang="en-GB" sz="1400" i="1" dirty="0"/>
                    </a:p>
                  </a:txBody>
                  <a:tcPr anchor="ctr"/>
                </a:tc>
              </a:tr>
              <a:tr h="454147">
                <a:tc>
                  <a:txBody>
                    <a:bodyPr/>
                    <a:lstStyle/>
                    <a:p>
                      <a:pPr algn="ctr"/>
                      <a:r>
                        <a:rPr lang="en-GB" sz="1400" dirty="0" smtClean="0"/>
                        <a:t>3</a:t>
                      </a:r>
                      <a:endParaRPr lang="en-GB" sz="1400" dirty="0"/>
                    </a:p>
                  </a:txBody>
                  <a:tcPr anchor="ctr"/>
                </a:tc>
                <a:tc>
                  <a:txBody>
                    <a:bodyPr/>
                    <a:lstStyle/>
                    <a:p>
                      <a:pPr algn="ctr"/>
                      <a:r>
                        <a:rPr lang="en-GB" sz="1400" dirty="0" smtClean="0"/>
                        <a:t>4</a:t>
                      </a:r>
                      <a:endParaRPr lang="en-GB" sz="1400" dirty="0"/>
                    </a:p>
                  </a:txBody>
                  <a:tcPr anchor="ctr"/>
                </a:tc>
                <a:tc>
                  <a:txBody>
                    <a:bodyPr/>
                    <a:lstStyle/>
                    <a:p>
                      <a:pPr algn="ctr"/>
                      <a:r>
                        <a:rPr lang="en-GB" sz="1400" i="1" dirty="0" smtClean="0"/>
                        <a:t>Fragmentation</a:t>
                      </a:r>
                      <a:r>
                        <a:rPr lang="en-GB" sz="1400" i="1" baseline="0" dirty="0" smtClean="0"/>
                        <a:t> required</a:t>
                      </a:r>
                      <a:endParaRPr lang="en-GB" sz="1400" i="1" dirty="0"/>
                    </a:p>
                  </a:txBody>
                  <a:tcPr anchor="ctr"/>
                </a:tc>
              </a:tr>
              <a:tr h="305309">
                <a:tc>
                  <a:txBody>
                    <a:bodyPr/>
                    <a:lstStyle/>
                    <a:p>
                      <a:pPr algn="ctr"/>
                      <a:r>
                        <a:rPr lang="en-GB" sz="1400" dirty="0" smtClean="0"/>
                        <a:t>5</a:t>
                      </a:r>
                      <a:endParaRPr lang="en-GB" sz="1400" dirty="0"/>
                    </a:p>
                  </a:txBody>
                  <a:tcPr anchor="ctr"/>
                </a:tc>
                <a:tc>
                  <a:txBody>
                    <a:bodyPr/>
                    <a:lstStyle/>
                    <a:p>
                      <a:pPr algn="ctr"/>
                      <a:r>
                        <a:rPr lang="en-GB" sz="1400" dirty="0" smtClean="0"/>
                        <a:t>1</a:t>
                      </a:r>
                      <a:endParaRPr lang="en-GB" sz="1400" dirty="0"/>
                    </a:p>
                  </a:txBody>
                  <a:tcPr anchor="ctr"/>
                </a:tc>
                <a:tc>
                  <a:txBody>
                    <a:bodyPr/>
                    <a:lstStyle/>
                    <a:p>
                      <a:pPr algn="ctr"/>
                      <a:r>
                        <a:rPr lang="en-GB" sz="1400" i="1" dirty="0" smtClean="0"/>
                        <a:t>Redirect message for the host</a:t>
                      </a:r>
                      <a:endParaRPr lang="en-GB" sz="1400" i="1" dirty="0"/>
                    </a:p>
                  </a:txBody>
                  <a:tcPr anchor="ctr"/>
                </a:tc>
              </a:tr>
              <a:tr h="305309">
                <a:tc>
                  <a:txBody>
                    <a:bodyPr/>
                    <a:lstStyle/>
                    <a:p>
                      <a:pPr algn="ctr"/>
                      <a:r>
                        <a:rPr lang="en-GB" sz="1400" dirty="0" smtClean="0"/>
                        <a:t>8</a:t>
                      </a:r>
                      <a:endParaRPr lang="en-GB" sz="1400" dirty="0"/>
                    </a:p>
                  </a:txBody>
                  <a:tcPr anchor="ctr"/>
                </a:tc>
                <a:tc>
                  <a:txBody>
                    <a:bodyPr/>
                    <a:lstStyle/>
                    <a:p>
                      <a:pPr algn="ctr"/>
                      <a:r>
                        <a:rPr lang="en-GB" sz="1400" dirty="0" smtClean="0"/>
                        <a:t>0</a:t>
                      </a:r>
                      <a:endParaRPr lang="en-GB" sz="1400" dirty="0"/>
                    </a:p>
                  </a:txBody>
                  <a:tcPr anchor="ctr"/>
                </a:tc>
                <a:tc>
                  <a:txBody>
                    <a:bodyPr/>
                    <a:lstStyle/>
                    <a:p>
                      <a:pPr algn="ctr"/>
                      <a:r>
                        <a:rPr lang="en-GB" sz="1400" i="1" dirty="0" smtClean="0"/>
                        <a:t>Echo Request</a:t>
                      </a:r>
                      <a:endParaRPr lang="en-GB" sz="1400" i="1" dirty="0"/>
                    </a:p>
                  </a:txBody>
                  <a:tcPr anchor="ctr"/>
                </a:tc>
              </a:tr>
              <a:tr h="305309">
                <a:tc>
                  <a:txBody>
                    <a:bodyPr/>
                    <a:lstStyle/>
                    <a:p>
                      <a:pPr algn="ctr"/>
                      <a:r>
                        <a:rPr lang="en-GB" sz="1400" dirty="0" smtClean="0"/>
                        <a:t>11</a:t>
                      </a:r>
                      <a:endParaRPr lang="en-GB" sz="1400" dirty="0"/>
                    </a:p>
                  </a:txBody>
                  <a:tcPr anchor="ctr"/>
                </a:tc>
                <a:tc>
                  <a:txBody>
                    <a:bodyPr/>
                    <a:lstStyle/>
                    <a:p>
                      <a:pPr algn="ctr"/>
                      <a:r>
                        <a:rPr lang="en-GB" sz="1400" dirty="0" smtClean="0"/>
                        <a:t>0</a:t>
                      </a:r>
                      <a:endParaRPr lang="en-GB" sz="1400" dirty="0"/>
                    </a:p>
                  </a:txBody>
                  <a:tcPr anchor="ctr"/>
                </a:tc>
                <a:tc>
                  <a:txBody>
                    <a:bodyPr/>
                    <a:lstStyle/>
                    <a:p>
                      <a:pPr algn="ctr"/>
                      <a:r>
                        <a:rPr lang="en-GB" sz="1400" i="1" dirty="0" smtClean="0"/>
                        <a:t>TTL expired in transit</a:t>
                      </a:r>
                      <a:endParaRPr lang="en-GB" sz="1400" i="1" dirty="0"/>
                    </a:p>
                  </a:txBody>
                  <a:tcPr anchor="ctr"/>
                </a:tc>
              </a:tr>
            </a:tbl>
          </a:graphicData>
        </a:graphic>
      </p:graphicFrame>
      <p:pic>
        <p:nvPicPr>
          <p:cNvPr id="55337" name="Picture 41" descr="C:\Users\lg47\Desktop\image59.png"/>
          <p:cNvPicPr>
            <a:picLocks noChangeAspect="1" noChangeArrowheads="1"/>
          </p:cNvPicPr>
          <p:nvPr/>
        </p:nvPicPr>
        <p:blipFill rotWithShape="1">
          <a:blip r:embed="rId3" cstate="print">
            <a:extLst/>
          </a:blip>
          <a:srcRect l="1689" t="2657" r="3937" b="43953"/>
          <a:stretch/>
        </p:blipFill>
        <p:spPr bwMode="auto">
          <a:xfrm>
            <a:off x="1295400" y="4379025"/>
            <a:ext cx="5562600" cy="1869375"/>
          </a:xfrm>
          <a:prstGeom prst="rect">
            <a:avLst/>
          </a:prstGeom>
          <a:ln>
            <a:noFill/>
          </a:ln>
          <a:effectLst>
            <a:softEdge rad="112500"/>
          </a:effectLst>
          <a:extLst/>
        </p:spPr>
      </p:pic>
      <p:cxnSp>
        <p:nvCxnSpPr>
          <p:cNvPr id="10" name="Straight Arrow Connector 9"/>
          <p:cNvCxnSpPr/>
          <p:nvPr/>
        </p:nvCxnSpPr>
        <p:spPr>
          <a:xfrm flipH="1">
            <a:off x="4419600" y="3962400"/>
            <a:ext cx="2286000" cy="129540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7890" name="Picture 2" descr="C:\Users\lg47\Desktop\intermission.jpg"/>
          <p:cNvPicPr>
            <a:picLocks noChangeAspect="1" noChangeArrowheads="1"/>
          </p:cNvPicPr>
          <p:nvPr/>
        </p:nvPicPr>
        <p:blipFill>
          <a:blip r:embed="rId3" cstate="print"/>
          <a:srcRect/>
          <a:stretch>
            <a:fillRect/>
          </a:stretch>
        </p:blipFill>
        <p:spPr bwMode="auto">
          <a:xfrm>
            <a:off x="1588" y="838200"/>
            <a:ext cx="9142412" cy="5143500"/>
          </a:xfrm>
          <a:prstGeom prst="rect">
            <a:avLst/>
          </a:prstGeom>
          <a:noFill/>
          <a:ln w="9525">
            <a:noFill/>
            <a:miter lim="800000"/>
            <a:headEnd/>
            <a:tailEnd/>
          </a:ln>
        </p:spPr>
      </p:pic>
      <p:sp>
        <p:nvSpPr>
          <p:cNvPr id="37891" name="TextBox 1"/>
          <p:cNvSpPr txBox="1">
            <a:spLocks noChangeArrowheads="1"/>
          </p:cNvSpPr>
          <p:nvPr/>
        </p:nvSpPr>
        <p:spPr bwMode="auto">
          <a:xfrm>
            <a:off x="3429000" y="4800600"/>
            <a:ext cx="2097088" cy="584200"/>
          </a:xfrm>
          <a:prstGeom prst="rect">
            <a:avLst/>
          </a:prstGeom>
          <a:noFill/>
          <a:ln w="9525">
            <a:noFill/>
            <a:miter lim="800000"/>
            <a:headEnd/>
            <a:tailEnd/>
          </a:ln>
        </p:spPr>
        <p:txBody>
          <a:bodyPr wrap="none">
            <a:spAutoFit/>
          </a:bodyPr>
          <a:lstStyle/>
          <a:p>
            <a:r>
              <a:rPr lang="en-GB" sz="3200" b="1">
                <a:solidFill>
                  <a:schemeClr val="bg1"/>
                </a:solidFill>
              </a:rPr>
              <a:t>5 minutes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8610600" cy="990600"/>
          </a:xfrm>
        </p:spPr>
        <p:txBody>
          <a:bodyPr/>
          <a:lstStyle/>
          <a:p>
            <a:pPr eaLnBrk="1" hangingPunct="1"/>
            <a:r>
              <a:rPr lang="en-GB" smtClean="0"/>
              <a:t>Bits revision</a:t>
            </a:r>
          </a:p>
        </p:txBody>
      </p:sp>
      <p:sp>
        <p:nvSpPr>
          <p:cNvPr id="11" name="Rectangle 10"/>
          <p:cNvSpPr/>
          <p:nvPr/>
        </p:nvSpPr>
        <p:spPr>
          <a:xfrm>
            <a:off x="954198" y="2819400"/>
            <a:ext cx="746384" cy="397713"/>
          </a:xfrm>
          <a:prstGeom prst="rect">
            <a:avLst/>
          </a:prstGeom>
          <a:noFill/>
        </p:spPr>
        <p:txBody>
          <a:bodyPr wrap="none">
            <a:prstTxWarp prst="textWave1">
              <a:avLst>
                <a:gd name="adj1" fmla="val 7153"/>
                <a:gd name="adj2" fmla="val 0"/>
              </a:avLst>
            </a:prstTxWarp>
            <a:spAutoFit/>
          </a:bodyPr>
          <a:lstStyle/>
          <a:p>
            <a:pPr algn="ctr">
              <a:defRPr/>
            </a:pP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6" name="Rectangle 25"/>
          <p:cNvSpPr/>
          <p:nvPr/>
        </p:nvSpPr>
        <p:spPr>
          <a:xfrm>
            <a:off x="914400" y="2209800"/>
            <a:ext cx="304800" cy="321513"/>
          </a:xfrm>
          <a:prstGeom prst="rect">
            <a:avLst/>
          </a:prstGeom>
          <a:noFill/>
        </p:spPr>
        <p:txBody>
          <a:bodyPr wrap="none">
            <a:prstTxWarp prst="textWave1">
              <a:avLst>
                <a:gd name="adj1" fmla="val 7153"/>
                <a:gd name="adj2" fmla="val 0"/>
              </a:avLst>
            </a:prstTxWarp>
            <a:spAutoFit/>
          </a:bodyPr>
          <a:lstStyle/>
          <a:p>
            <a:pPr algn="ctr">
              <a:defRPr/>
            </a:pP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29" name="Rectangle 28"/>
          <p:cNvSpPr/>
          <p:nvPr/>
        </p:nvSpPr>
        <p:spPr>
          <a:xfrm>
            <a:off x="954198" y="3505200"/>
            <a:ext cx="874602" cy="397713"/>
          </a:xfrm>
          <a:prstGeom prst="rect">
            <a:avLst/>
          </a:prstGeom>
          <a:noFill/>
        </p:spPr>
        <p:txBody>
          <a:bodyPr wrap="none">
            <a:prstTxWarp prst="textWave1">
              <a:avLst>
                <a:gd name="adj1" fmla="val 7153"/>
                <a:gd name="adj2" fmla="val 0"/>
              </a:avLst>
            </a:prstTxWarp>
            <a:spAutoFit/>
          </a:bodyPr>
          <a:lstStyle/>
          <a:p>
            <a:pPr algn="ctr">
              <a:defRPr/>
            </a:pP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2" name="Rectangle 31"/>
          <p:cNvSpPr/>
          <p:nvPr/>
        </p:nvSpPr>
        <p:spPr>
          <a:xfrm>
            <a:off x="954198" y="4114800"/>
            <a:ext cx="1103202" cy="397713"/>
          </a:xfrm>
          <a:prstGeom prst="rect">
            <a:avLst/>
          </a:prstGeom>
          <a:noFill/>
        </p:spPr>
        <p:txBody>
          <a:bodyPr wrap="none">
            <a:prstTxWarp prst="textWave1">
              <a:avLst>
                <a:gd name="adj1" fmla="val 7153"/>
                <a:gd name="adj2" fmla="val 0"/>
              </a:avLst>
            </a:prstTxWarp>
            <a:spAutoFit/>
          </a:bodyPr>
          <a:lstStyle/>
          <a:p>
            <a:pPr algn="ctr">
              <a:defRPr/>
            </a:pPr>
            <a:r>
              <a:rPr lang="en-US" sz="48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5" name="Rectangle 34"/>
          <p:cNvSpPr/>
          <p:nvPr/>
        </p:nvSpPr>
        <p:spPr>
          <a:xfrm>
            <a:off x="954198" y="4800600"/>
            <a:ext cx="1408002" cy="397713"/>
          </a:xfrm>
          <a:prstGeom prst="rect">
            <a:avLst/>
          </a:prstGeom>
          <a:noFill/>
        </p:spPr>
        <p:txBody>
          <a:bodyPr wrap="none">
            <a:prstTxWarp prst="textWave1">
              <a:avLst>
                <a:gd name="adj1" fmla="val 7153"/>
                <a:gd name="adj2" fmla="val 0"/>
              </a:avLst>
            </a:prstTxWarp>
            <a:spAutoFit/>
          </a:bodyPr>
          <a:lstStyle/>
          <a:p>
            <a:pPr algn="ctr">
              <a:defRPr/>
            </a:pPr>
            <a:r>
              <a:rPr lang="en-US" sz="48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8" name="Rectangle 37"/>
          <p:cNvSpPr/>
          <p:nvPr/>
        </p:nvSpPr>
        <p:spPr>
          <a:xfrm>
            <a:off x="954197" y="5638800"/>
            <a:ext cx="1742927" cy="397713"/>
          </a:xfrm>
          <a:prstGeom prst="rect">
            <a:avLst/>
          </a:prstGeom>
          <a:noFill/>
        </p:spPr>
        <p:txBody>
          <a:bodyPr wrap="none">
            <a:prstTxWarp prst="textWave1">
              <a:avLst>
                <a:gd name="adj1" fmla="val 7153"/>
                <a:gd name="adj2" fmla="val 0"/>
              </a:avLst>
            </a:prstTxWarp>
            <a:spAutoFit/>
          </a:bodyPr>
          <a:lstStyle/>
          <a:p>
            <a:pPr algn="ctr">
              <a:defRPr/>
            </a:pPr>
            <a:r>
              <a:rPr lang="en-US" sz="4800" b="1" dirty="0" err="1"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9465" name="TextBox 3"/>
          <p:cNvSpPr txBox="1">
            <a:spLocks noChangeArrowheads="1"/>
          </p:cNvSpPr>
          <p:nvPr/>
        </p:nvSpPr>
        <p:spPr bwMode="auto">
          <a:xfrm>
            <a:off x="1676400" y="2133600"/>
            <a:ext cx="5257800" cy="369332"/>
          </a:xfrm>
          <a:prstGeom prst="rect">
            <a:avLst/>
          </a:prstGeom>
          <a:noFill/>
          <a:ln w="9525">
            <a:noFill/>
            <a:miter lim="800000"/>
            <a:headEnd/>
            <a:tailEnd/>
          </a:ln>
        </p:spPr>
        <p:txBody>
          <a:bodyPr wrap="square">
            <a:spAutoFit/>
          </a:bodyPr>
          <a:lstStyle/>
          <a:p>
            <a:r>
              <a:rPr lang="en-GB" dirty="0"/>
              <a:t>How many </a:t>
            </a:r>
            <a:r>
              <a:rPr lang="en-GB" dirty="0" smtClean="0"/>
              <a:t>numbers can you represent with 1 bit?</a:t>
            </a:r>
            <a:endParaRPr lang="en-GB" dirty="0"/>
          </a:p>
        </p:txBody>
      </p:sp>
      <p:sp>
        <p:nvSpPr>
          <p:cNvPr id="41" name="TextBox 40"/>
          <p:cNvSpPr txBox="1">
            <a:spLocks noChangeArrowheads="1"/>
          </p:cNvSpPr>
          <p:nvPr/>
        </p:nvSpPr>
        <p:spPr bwMode="auto">
          <a:xfrm>
            <a:off x="4191000" y="2830512"/>
            <a:ext cx="1752600" cy="369888"/>
          </a:xfrm>
          <a:prstGeom prst="rect">
            <a:avLst/>
          </a:prstGeom>
          <a:noFill/>
          <a:ln w="9525">
            <a:noFill/>
            <a:miter lim="800000"/>
            <a:headEnd/>
            <a:tailEnd/>
          </a:ln>
        </p:spPr>
        <p:txBody>
          <a:bodyPr wrap="square">
            <a:spAutoFit/>
          </a:bodyPr>
          <a:lstStyle/>
          <a:p>
            <a:r>
              <a:rPr lang="en-GB" dirty="0" smtClean="0"/>
              <a:t>... with </a:t>
            </a:r>
            <a:r>
              <a:rPr lang="en-GB" dirty="0"/>
              <a:t>2 bits?</a:t>
            </a:r>
          </a:p>
        </p:txBody>
      </p:sp>
      <p:sp>
        <p:nvSpPr>
          <p:cNvPr id="42" name="TextBox 41"/>
          <p:cNvSpPr txBox="1">
            <a:spLocks noChangeArrowheads="1"/>
          </p:cNvSpPr>
          <p:nvPr/>
        </p:nvSpPr>
        <p:spPr bwMode="auto">
          <a:xfrm>
            <a:off x="4191000" y="3505200"/>
            <a:ext cx="1905000" cy="369888"/>
          </a:xfrm>
          <a:prstGeom prst="rect">
            <a:avLst/>
          </a:prstGeom>
          <a:noFill/>
          <a:ln w="9525">
            <a:noFill/>
            <a:miter lim="800000"/>
            <a:headEnd/>
            <a:tailEnd/>
          </a:ln>
        </p:spPr>
        <p:txBody>
          <a:bodyPr wrap="square">
            <a:spAutoFit/>
          </a:bodyPr>
          <a:lstStyle/>
          <a:p>
            <a:r>
              <a:rPr lang="en-GB" dirty="0" smtClean="0"/>
              <a:t>... with 3 bits?</a:t>
            </a:r>
            <a:endParaRPr lang="en-GB" dirty="0"/>
          </a:p>
        </p:txBody>
      </p:sp>
      <p:sp>
        <p:nvSpPr>
          <p:cNvPr id="53" name="TextBox 52"/>
          <p:cNvSpPr txBox="1">
            <a:spLocks noChangeArrowheads="1"/>
          </p:cNvSpPr>
          <p:nvPr/>
        </p:nvSpPr>
        <p:spPr bwMode="auto">
          <a:xfrm>
            <a:off x="4191000" y="4141787"/>
            <a:ext cx="2068513" cy="369888"/>
          </a:xfrm>
          <a:prstGeom prst="rect">
            <a:avLst/>
          </a:prstGeom>
          <a:noFill/>
          <a:ln w="9525">
            <a:noFill/>
            <a:miter lim="800000"/>
            <a:headEnd/>
            <a:tailEnd/>
          </a:ln>
        </p:spPr>
        <p:txBody>
          <a:bodyPr wrap="square">
            <a:spAutoFit/>
          </a:bodyPr>
          <a:lstStyle/>
          <a:p>
            <a:r>
              <a:rPr lang="en-GB" dirty="0" smtClean="0"/>
              <a:t>... with 4 bits?</a:t>
            </a:r>
            <a:endParaRPr lang="en-GB" dirty="0"/>
          </a:p>
        </p:txBody>
      </p:sp>
      <p:sp>
        <p:nvSpPr>
          <p:cNvPr id="54" name="TextBox 53"/>
          <p:cNvSpPr txBox="1">
            <a:spLocks noChangeArrowheads="1"/>
          </p:cNvSpPr>
          <p:nvPr/>
        </p:nvSpPr>
        <p:spPr bwMode="auto">
          <a:xfrm>
            <a:off x="4191000" y="4800600"/>
            <a:ext cx="2225674" cy="369887"/>
          </a:xfrm>
          <a:prstGeom prst="rect">
            <a:avLst/>
          </a:prstGeom>
          <a:noFill/>
          <a:ln w="9525">
            <a:noFill/>
            <a:miter lim="800000"/>
            <a:headEnd/>
            <a:tailEnd/>
          </a:ln>
        </p:spPr>
        <p:txBody>
          <a:bodyPr wrap="square">
            <a:spAutoFit/>
          </a:bodyPr>
          <a:lstStyle/>
          <a:p>
            <a:r>
              <a:rPr lang="en-GB" dirty="0" smtClean="0"/>
              <a:t>... with </a:t>
            </a:r>
            <a:r>
              <a:rPr lang="en-GB" dirty="0"/>
              <a:t>5 bits?</a:t>
            </a:r>
          </a:p>
        </p:txBody>
      </p:sp>
      <p:sp>
        <p:nvSpPr>
          <p:cNvPr id="55" name="TextBox 54"/>
          <p:cNvSpPr txBox="1">
            <a:spLocks noChangeArrowheads="1"/>
          </p:cNvSpPr>
          <p:nvPr/>
        </p:nvSpPr>
        <p:spPr bwMode="auto">
          <a:xfrm>
            <a:off x="4114800" y="5651500"/>
            <a:ext cx="1752600" cy="369332"/>
          </a:xfrm>
          <a:prstGeom prst="rect">
            <a:avLst/>
          </a:prstGeom>
          <a:noFill/>
          <a:ln w="9525">
            <a:noFill/>
            <a:miter lim="800000"/>
            <a:headEnd/>
            <a:tailEnd/>
          </a:ln>
        </p:spPr>
        <p:txBody>
          <a:bodyPr wrap="square">
            <a:spAutoFit/>
          </a:bodyPr>
          <a:lstStyle/>
          <a:p>
            <a:r>
              <a:rPr lang="en-GB" dirty="0" smtClean="0"/>
              <a:t>... with 8 bits?</a:t>
            </a:r>
            <a:endParaRPr lang="en-GB" dirty="0"/>
          </a:p>
        </p:txBody>
      </p:sp>
      <p:sp>
        <p:nvSpPr>
          <p:cNvPr id="19477" name="TextBox 4"/>
          <p:cNvSpPr txBox="1">
            <a:spLocks noChangeArrowheads="1"/>
          </p:cNvSpPr>
          <p:nvPr/>
        </p:nvSpPr>
        <p:spPr bwMode="auto">
          <a:xfrm>
            <a:off x="339725" y="1447800"/>
            <a:ext cx="7917552" cy="369332"/>
          </a:xfrm>
          <a:prstGeom prst="rect">
            <a:avLst/>
          </a:prstGeom>
          <a:noFill/>
          <a:ln w="9525">
            <a:noFill/>
            <a:miter lim="800000"/>
            <a:headEnd/>
            <a:tailEnd/>
          </a:ln>
        </p:spPr>
        <p:txBody>
          <a:bodyPr wrap="none">
            <a:spAutoFit/>
          </a:bodyPr>
          <a:lstStyle/>
          <a:p>
            <a:r>
              <a:rPr lang="en-GB" dirty="0"/>
              <a:t>In this </a:t>
            </a:r>
            <a:r>
              <a:rPr lang="en-GB" dirty="0" smtClean="0"/>
              <a:t>presentation, where I have an x, I mean a bit that </a:t>
            </a:r>
            <a:r>
              <a:rPr lang="en-GB" dirty="0"/>
              <a:t>can be either 0 or </a:t>
            </a:r>
            <a:r>
              <a:rPr lang="en-GB" dirty="0" smtClean="0"/>
              <a:t>1</a:t>
            </a:r>
            <a:endParaRPr lang="en-GB" dirty="0"/>
          </a:p>
        </p:txBody>
      </p:sp>
      <p:sp>
        <p:nvSpPr>
          <p:cNvPr id="23" name="TextBox 22"/>
          <p:cNvSpPr txBox="1"/>
          <p:nvPr/>
        </p:nvSpPr>
        <p:spPr>
          <a:xfrm>
            <a:off x="7929233" y="2133600"/>
            <a:ext cx="986167" cy="369332"/>
          </a:xfrm>
          <a:prstGeom prst="rect">
            <a:avLst/>
          </a:prstGeom>
          <a:noFill/>
        </p:spPr>
        <p:txBody>
          <a:bodyPr wrap="none" rtlCol="0">
            <a:spAutoFit/>
          </a:bodyPr>
          <a:lstStyle/>
          <a:p>
            <a:r>
              <a:rPr lang="en-GB" dirty="0" smtClean="0">
                <a:latin typeface="+mj-lt"/>
              </a:rPr>
              <a:t>(0 or 1)</a:t>
            </a:r>
            <a:endParaRPr lang="en-US" dirty="0">
              <a:latin typeface="+mj-lt"/>
            </a:endParaRPr>
          </a:p>
        </p:txBody>
      </p:sp>
      <p:sp>
        <p:nvSpPr>
          <p:cNvPr id="25" name="TextBox 24"/>
          <p:cNvSpPr txBox="1"/>
          <p:nvPr/>
        </p:nvSpPr>
        <p:spPr>
          <a:xfrm>
            <a:off x="7111642" y="2145268"/>
            <a:ext cx="660758" cy="369332"/>
          </a:xfrm>
          <a:prstGeom prst="rect">
            <a:avLst/>
          </a:prstGeom>
          <a:noFill/>
        </p:spPr>
        <p:txBody>
          <a:bodyPr wrap="none" rtlCol="0">
            <a:spAutoFit/>
          </a:bodyPr>
          <a:lstStyle/>
          <a:p>
            <a:r>
              <a:rPr lang="en-GB" dirty="0" smtClean="0"/>
              <a:t>2</a:t>
            </a:r>
            <a:r>
              <a:rPr lang="en-GB" baseline="30000" dirty="0" smtClean="0"/>
              <a:t>1</a:t>
            </a:r>
            <a:r>
              <a:rPr lang="en-GB" dirty="0" smtClean="0"/>
              <a:t>=2</a:t>
            </a:r>
            <a:endParaRPr lang="en-US" dirty="0"/>
          </a:p>
        </p:txBody>
      </p:sp>
      <p:sp>
        <p:nvSpPr>
          <p:cNvPr id="27" name="TextBox 26"/>
          <p:cNvSpPr txBox="1"/>
          <p:nvPr/>
        </p:nvSpPr>
        <p:spPr>
          <a:xfrm>
            <a:off x="7065991" y="2807732"/>
            <a:ext cx="1335622" cy="369332"/>
          </a:xfrm>
          <a:prstGeom prst="rect">
            <a:avLst/>
          </a:prstGeom>
          <a:noFill/>
        </p:spPr>
        <p:txBody>
          <a:bodyPr wrap="none" rtlCol="0">
            <a:spAutoFit/>
          </a:bodyPr>
          <a:lstStyle/>
          <a:p>
            <a:r>
              <a:rPr lang="en-GB" dirty="0" smtClean="0">
                <a:latin typeface="+mj-lt"/>
              </a:rPr>
              <a:t>(0, 1, 2, 3)</a:t>
            </a:r>
            <a:endParaRPr lang="en-US" dirty="0">
              <a:latin typeface="+mj-lt"/>
            </a:endParaRPr>
          </a:p>
        </p:txBody>
      </p:sp>
      <p:sp>
        <p:nvSpPr>
          <p:cNvPr id="28" name="TextBox 27"/>
          <p:cNvSpPr txBox="1"/>
          <p:nvPr/>
        </p:nvSpPr>
        <p:spPr>
          <a:xfrm>
            <a:off x="6248400" y="2819400"/>
            <a:ext cx="660758" cy="369332"/>
          </a:xfrm>
          <a:prstGeom prst="rect">
            <a:avLst/>
          </a:prstGeom>
          <a:noFill/>
        </p:spPr>
        <p:txBody>
          <a:bodyPr wrap="none" rtlCol="0">
            <a:spAutoFit/>
          </a:bodyPr>
          <a:lstStyle/>
          <a:p>
            <a:r>
              <a:rPr lang="en-GB" dirty="0" smtClean="0"/>
              <a:t>2</a:t>
            </a:r>
            <a:r>
              <a:rPr lang="en-GB" baseline="30000" dirty="0" smtClean="0"/>
              <a:t>2</a:t>
            </a:r>
            <a:r>
              <a:rPr lang="en-GB" dirty="0" smtClean="0"/>
              <a:t>=4</a:t>
            </a:r>
            <a:endParaRPr lang="en-US" dirty="0"/>
          </a:p>
        </p:txBody>
      </p:sp>
      <p:sp>
        <p:nvSpPr>
          <p:cNvPr id="30" name="TextBox 29"/>
          <p:cNvSpPr txBox="1"/>
          <p:nvPr/>
        </p:nvSpPr>
        <p:spPr>
          <a:xfrm>
            <a:off x="7065991" y="3505200"/>
            <a:ext cx="1704313" cy="369332"/>
          </a:xfrm>
          <a:prstGeom prst="rect">
            <a:avLst/>
          </a:prstGeom>
          <a:noFill/>
        </p:spPr>
        <p:txBody>
          <a:bodyPr wrap="none" rtlCol="0">
            <a:spAutoFit/>
          </a:bodyPr>
          <a:lstStyle/>
          <a:p>
            <a:r>
              <a:rPr lang="en-GB" dirty="0" smtClean="0">
                <a:latin typeface="+mj-lt"/>
              </a:rPr>
              <a:t>(0, 1, 2, ..., 7)</a:t>
            </a:r>
            <a:endParaRPr lang="en-US" dirty="0">
              <a:latin typeface="+mj-lt"/>
            </a:endParaRPr>
          </a:p>
        </p:txBody>
      </p:sp>
      <p:sp>
        <p:nvSpPr>
          <p:cNvPr id="31" name="TextBox 30"/>
          <p:cNvSpPr txBox="1"/>
          <p:nvPr/>
        </p:nvSpPr>
        <p:spPr>
          <a:xfrm>
            <a:off x="6248400" y="3516868"/>
            <a:ext cx="660758" cy="369332"/>
          </a:xfrm>
          <a:prstGeom prst="rect">
            <a:avLst/>
          </a:prstGeom>
          <a:noFill/>
        </p:spPr>
        <p:txBody>
          <a:bodyPr wrap="none" rtlCol="0">
            <a:spAutoFit/>
          </a:bodyPr>
          <a:lstStyle/>
          <a:p>
            <a:r>
              <a:rPr lang="en-GB" dirty="0" smtClean="0"/>
              <a:t>2</a:t>
            </a:r>
            <a:r>
              <a:rPr lang="en-GB" baseline="30000" dirty="0" smtClean="0"/>
              <a:t>3</a:t>
            </a:r>
            <a:r>
              <a:rPr lang="en-GB" dirty="0" smtClean="0"/>
              <a:t>=8</a:t>
            </a:r>
            <a:endParaRPr lang="en-US" dirty="0"/>
          </a:p>
        </p:txBody>
      </p:sp>
      <p:sp>
        <p:nvSpPr>
          <p:cNvPr id="33" name="TextBox 32"/>
          <p:cNvSpPr txBox="1"/>
          <p:nvPr/>
        </p:nvSpPr>
        <p:spPr>
          <a:xfrm>
            <a:off x="7142191" y="4103132"/>
            <a:ext cx="1846980" cy="369332"/>
          </a:xfrm>
          <a:prstGeom prst="rect">
            <a:avLst/>
          </a:prstGeom>
          <a:noFill/>
        </p:spPr>
        <p:txBody>
          <a:bodyPr wrap="none" rtlCol="0">
            <a:spAutoFit/>
          </a:bodyPr>
          <a:lstStyle/>
          <a:p>
            <a:r>
              <a:rPr lang="en-GB" dirty="0" smtClean="0">
                <a:latin typeface="+mj-lt"/>
              </a:rPr>
              <a:t>(0, 1, 2, ..., 15)</a:t>
            </a:r>
            <a:endParaRPr lang="en-US" dirty="0">
              <a:latin typeface="+mj-lt"/>
            </a:endParaRPr>
          </a:p>
        </p:txBody>
      </p:sp>
      <p:sp>
        <p:nvSpPr>
          <p:cNvPr id="34" name="TextBox 33"/>
          <p:cNvSpPr txBox="1"/>
          <p:nvPr/>
        </p:nvSpPr>
        <p:spPr>
          <a:xfrm>
            <a:off x="6324600" y="4114800"/>
            <a:ext cx="788999" cy="369332"/>
          </a:xfrm>
          <a:prstGeom prst="rect">
            <a:avLst/>
          </a:prstGeom>
          <a:noFill/>
        </p:spPr>
        <p:txBody>
          <a:bodyPr wrap="none" rtlCol="0">
            <a:spAutoFit/>
          </a:bodyPr>
          <a:lstStyle/>
          <a:p>
            <a:r>
              <a:rPr lang="en-GB" dirty="0" smtClean="0"/>
              <a:t>2</a:t>
            </a:r>
            <a:r>
              <a:rPr lang="en-GB" baseline="30000" dirty="0" smtClean="0"/>
              <a:t>4</a:t>
            </a:r>
            <a:r>
              <a:rPr lang="en-GB" dirty="0" smtClean="0"/>
              <a:t>=16</a:t>
            </a:r>
            <a:endParaRPr lang="en-US" dirty="0"/>
          </a:p>
        </p:txBody>
      </p:sp>
      <p:sp>
        <p:nvSpPr>
          <p:cNvPr id="36" name="TextBox 35"/>
          <p:cNvSpPr txBox="1"/>
          <p:nvPr/>
        </p:nvSpPr>
        <p:spPr>
          <a:xfrm>
            <a:off x="7065991" y="4788932"/>
            <a:ext cx="1846980" cy="369332"/>
          </a:xfrm>
          <a:prstGeom prst="rect">
            <a:avLst/>
          </a:prstGeom>
          <a:noFill/>
        </p:spPr>
        <p:txBody>
          <a:bodyPr wrap="none" rtlCol="0">
            <a:spAutoFit/>
          </a:bodyPr>
          <a:lstStyle/>
          <a:p>
            <a:r>
              <a:rPr lang="en-GB" dirty="0" smtClean="0">
                <a:latin typeface="+mj-lt"/>
              </a:rPr>
              <a:t>(0, 1, 2, ..., 31)</a:t>
            </a:r>
            <a:endParaRPr lang="en-US" dirty="0">
              <a:latin typeface="+mj-lt"/>
            </a:endParaRPr>
          </a:p>
        </p:txBody>
      </p:sp>
      <p:sp>
        <p:nvSpPr>
          <p:cNvPr id="37" name="TextBox 36"/>
          <p:cNvSpPr txBox="1"/>
          <p:nvPr/>
        </p:nvSpPr>
        <p:spPr>
          <a:xfrm>
            <a:off x="6248400" y="4800600"/>
            <a:ext cx="788999" cy="369332"/>
          </a:xfrm>
          <a:prstGeom prst="rect">
            <a:avLst/>
          </a:prstGeom>
          <a:noFill/>
        </p:spPr>
        <p:txBody>
          <a:bodyPr wrap="none" rtlCol="0">
            <a:spAutoFit/>
          </a:bodyPr>
          <a:lstStyle/>
          <a:p>
            <a:r>
              <a:rPr lang="en-GB" dirty="0" smtClean="0"/>
              <a:t>2</a:t>
            </a:r>
            <a:r>
              <a:rPr lang="en-GB" baseline="30000" dirty="0" smtClean="0"/>
              <a:t>5</a:t>
            </a:r>
            <a:r>
              <a:rPr lang="en-GB" dirty="0" smtClean="0"/>
              <a:t>=32</a:t>
            </a:r>
            <a:endParaRPr lang="en-US" dirty="0"/>
          </a:p>
        </p:txBody>
      </p:sp>
      <p:sp>
        <p:nvSpPr>
          <p:cNvPr id="39" name="TextBox 38"/>
          <p:cNvSpPr txBox="1"/>
          <p:nvPr/>
        </p:nvSpPr>
        <p:spPr>
          <a:xfrm>
            <a:off x="6913591" y="5627132"/>
            <a:ext cx="1989647" cy="369332"/>
          </a:xfrm>
          <a:prstGeom prst="rect">
            <a:avLst/>
          </a:prstGeom>
          <a:noFill/>
        </p:spPr>
        <p:txBody>
          <a:bodyPr wrap="none" rtlCol="0">
            <a:spAutoFit/>
          </a:bodyPr>
          <a:lstStyle/>
          <a:p>
            <a:r>
              <a:rPr lang="en-GB" dirty="0" smtClean="0">
                <a:latin typeface="+mj-lt"/>
              </a:rPr>
              <a:t>(0, 1, 2, ..., 255)</a:t>
            </a:r>
            <a:endParaRPr lang="en-US" dirty="0">
              <a:latin typeface="+mj-lt"/>
            </a:endParaRPr>
          </a:p>
        </p:txBody>
      </p:sp>
      <p:sp>
        <p:nvSpPr>
          <p:cNvPr id="40" name="TextBox 39"/>
          <p:cNvSpPr txBox="1"/>
          <p:nvPr/>
        </p:nvSpPr>
        <p:spPr>
          <a:xfrm>
            <a:off x="6016961" y="5638800"/>
            <a:ext cx="917239" cy="369332"/>
          </a:xfrm>
          <a:prstGeom prst="rect">
            <a:avLst/>
          </a:prstGeom>
          <a:noFill/>
        </p:spPr>
        <p:txBody>
          <a:bodyPr wrap="none" rtlCol="0">
            <a:spAutoFit/>
          </a:bodyPr>
          <a:lstStyle/>
          <a:p>
            <a:r>
              <a:rPr lang="en-GB" dirty="0" smtClean="0"/>
              <a:t>2</a:t>
            </a:r>
            <a:r>
              <a:rPr lang="en-GB" baseline="30000" dirty="0" smtClean="0"/>
              <a:t>8</a:t>
            </a:r>
            <a:r>
              <a:rPr lang="en-GB" dirty="0" smtClean="0"/>
              <a:t>=256</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53" grpId="0"/>
      <p:bldP spid="54" grpId="0"/>
      <p:bldP spid="55" grpId="0"/>
      <p:bldP spid="23" grpId="0"/>
      <p:bldP spid="25" grpId="0"/>
      <p:bldP spid="27" grpId="0"/>
      <p:bldP spid="28" grpId="0"/>
      <p:bldP spid="30" grpId="0"/>
      <p:bldP spid="31" grpId="0"/>
      <p:bldP spid="33" grpId="0"/>
      <p:bldP spid="34" grpId="0"/>
      <p:bldP spid="36" grpId="0"/>
      <p:bldP spid="37" grpId="0"/>
      <p:bldP spid="39" grpId="0"/>
      <p:bldP spid="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2400"/>
            <a:ext cx="8610600" cy="990600"/>
          </a:xfrm>
        </p:spPr>
        <p:txBody>
          <a:bodyPr/>
          <a:lstStyle/>
          <a:p>
            <a:pPr eaLnBrk="1" hangingPunct="1"/>
            <a:r>
              <a:rPr lang="en-GB" smtClean="0"/>
              <a:t>Binary to Decimal</a:t>
            </a:r>
          </a:p>
        </p:txBody>
      </p:sp>
      <p:sp>
        <p:nvSpPr>
          <p:cNvPr id="11" name="Rectangle 10"/>
          <p:cNvSpPr/>
          <p:nvPr/>
        </p:nvSpPr>
        <p:spPr>
          <a:xfrm>
            <a:off x="2209800" y="1278685"/>
            <a:ext cx="3429000" cy="397713"/>
          </a:xfrm>
          <a:prstGeom prst="rect">
            <a:avLst/>
          </a:prstGeom>
          <a:noFill/>
        </p:spPr>
        <p:txBody>
          <a:bodyPr wrap="none">
            <a:prstTxWarp prst="textWave1">
              <a:avLst/>
            </a:prstTxWarp>
            <a:spAutoFit/>
          </a:bodyPr>
          <a:lstStyle/>
          <a:p>
            <a:pPr algn="ctr">
              <a:defRPr/>
            </a:pP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11111111</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25" name="Straight Arrow Connector 24"/>
          <p:cNvCxnSpPr/>
          <p:nvPr/>
        </p:nvCxnSpPr>
        <p:spPr>
          <a:xfrm flipH="1">
            <a:off x="2276474" y="1676400"/>
            <a:ext cx="542926"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048000" y="1676400"/>
            <a:ext cx="228600" cy="528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41" idx="0"/>
          </p:cNvCxnSpPr>
          <p:nvPr/>
        </p:nvCxnSpPr>
        <p:spPr>
          <a:xfrm>
            <a:off x="3733800" y="1676400"/>
            <a:ext cx="36309" cy="482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243388" y="1752600"/>
            <a:ext cx="328612"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724400" y="17526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5281612" y="1752600"/>
            <a:ext cx="966788"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715000" y="1752600"/>
            <a:ext cx="1371600" cy="460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010400" y="2133600"/>
            <a:ext cx="766557" cy="584775"/>
          </a:xfrm>
          <a:prstGeom prst="rect">
            <a:avLst/>
          </a:prstGeom>
          <a:noFill/>
        </p:spPr>
        <p:txBody>
          <a:bodyPr wrap="none" rtlCol="0">
            <a:spAutoFit/>
          </a:bodyPr>
          <a:lstStyle/>
          <a:p>
            <a:r>
              <a:rPr lang="en-GB" sz="3200" dirty="0" smtClean="0"/>
              <a:t>+ 1</a:t>
            </a:r>
            <a:endParaRPr lang="en-US" sz="3200" dirty="0"/>
          </a:p>
        </p:txBody>
      </p:sp>
      <p:sp>
        <p:nvSpPr>
          <p:cNvPr id="29" name="TextBox 28"/>
          <p:cNvSpPr txBox="1"/>
          <p:nvPr/>
        </p:nvSpPr>
        <p:spPr>
          <a:xfrm>
            <a:off x="6172200" y="2133600"/>
            <a:ext cx="766557" cy="584775"/>
          </a:xfrm>
          <a:prstGeom prst="rect">
            <a:avLst/>
          </a:prstGeom>
          <a:noFill/>
        </p:spPr>
        <p:txBody>
          <a:bodyPr wrap="none" rtlCol="0">
            <a:spAutoFit/>
          </a:bodyPr>
          <a:lstStyle/>
          <a:p>
            <a:r>
              <a:rPr lang="en-GB" sz="3200" dirty="0" smtClean="0"/>
              <a:t>+ 2</a:t>
            </a:r>
            <a:endParaRPr lang="en-US" sz="3200" dirty="0"/>
          </a:p>
        </p:txBody>
      </p:sp>
      <p:sp>
        <p:nvSpPr>
          <p:cNvPr id="36" name="TextBox 35"/>
          <p:cNvSpPr txBox="1"/>
          <p:nvPr/>
        </p:nvSpPr>
        <p:spPr>
          <a:xfrm>
            <a:off x="5334000" y="2133600"/>
            <a:ext cx="766557" cy="584775"/>
          </a:xfrm>
          <a:prstGeom prst="rect">
            <a:avLst/>
          </a:prstGeom>
          <a:noFill/>
        </p:spPr>
        <p:txBody>
          <a:bodyPr wrap="none" rtlCol="0">
            <a:spAutoFit/>
          </a:bodyPr>
          <a:lstStyle/>
          <a:p>
            <a:r>
              <a:rPr lang="en-GB" sz="3200" dirty="0" smtClean="0"/>
              <a:t>+ 4</a:t>
            </a:r>
            <a:endParaRPr lang="en-US" sz="3200" dirty="0"/>
          </a:p>
        </p:txBody>
      </p:sp>
      <p:sp>
        <p:nvSpPr>
          <p:cNvPr id="38" name="TextBox 37"/>
          <p:cNvSpPr txBox="1"/>
          <p:nvPr/>
        </p:nvSpPr>
        <p:spPr>
          <a:xfrm>
            <a:off x="4343400" y="2133600"/>
            <a:ext cx="766557" cy="584775"/>
          </a:xfrm>
          <a:prstGeom prst="rect">
            <a:avLst/>
          </a:prstGeom>
          <a:noFill/>
        </p:spPr>
        <p:txBody>
          <a:bodyPr wrap="none" rtlCol="0">
            <a:spAutoFit/>
          </a:bodyPr>
          <a:lstStyle/>
          <a:p>
            <a:r>
              <a:rPr lang="en-GB" sz="3200" dirty="0" smtClean="0"/>
              <a:t>+ 8</a:t>
            </a:r>
            <a:endParaRPr lang="en-US" sz="3200" dirty="0"/>
          </a:p>
        </p:txBody>
      </p:sp>
      <p:cxnSp>
        <p:nvCxnSpPr>
          <p:cNvPr id="39" name="Straight Arrow Connector 38"/>
          <p:cNvCxnSpPr/>
          <p:nvPr/>
        </p:nvCxnSpPr>
        <p:spPr>
          <a:xfrm flipH="1">
            <a:off x="1524000" y="1676400"/>
            <a:ext cx="771526"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273017" y="2158425"/>
            <a:ext cx="994183" cy="584775"/>
          </a:xfrm>
          <a:prstGeom prst="rect">
            <a:avLst/>
          </a:prstGeom>
          <a:noFill/>
        </p:spPr>
        <p:txBody>
          <a:bodyPr wrap="none" rtlCol="0">
            <a:spAutoFit/>
          </a:bodyPr>
          <a:lstStyle/>
          <a:p>
            <a:r>
              <a:rPr lang="en-GB" sz="3200" dirty="0" smtClean="0"/>
              <a:t>+ 16</a:t>
            </a:r>
            <a:endParaRPr lang="en-US" sz="3200" dirty="0"/>
          </a:p>
        </p:txBody>
      </p:sp>
      <p:sp>
        <p:nvSpPr>
          <p:cNvPr id="42" name="TextBox 41"/>
          <p:cNvSpPr txBox="1"/>
          <p:nvPr/>
        </p:nvSpPr>
        <p:spPr>
          <a:xfrm>
            <a:off x="2358617" y="2158425"/>
            <a:ext cx="994183" cy="584775"/>
          </a:xfrm>
          <a:prstGeom prst="rect">
            <a:avLst/>
          </a:prstGeom>
          <a:noFill/>
        </p:spPr>
        <p:txBody>
          <a:bodyPr wrap="none" rtlCol="0">
            <a:spAutoFit/>
          </a:bodyPr>
          <a:lstStyle/>
          <a:p>
            <a:r>
              <a:rPr lang="en-GB" sz="3200" dirty="0" smtClean="0"/>
              <a:t>+ 32</a:t>
            </a:r>
            <a:endParaRPr lang="en-US" sz="3200" dirty="0"/>
          </a:p>
        </p:txBody>
      </p:sp>
      <p:sp>
        <p:nvSpPr>
          <p:cNvPr id="44" name="TextBox 43"/>
          <p:cNvSpPr txBox="1"/>
          <p:nvPr/>
        </p:nvSpPr>
        <p:spPr>
          <a:xfrm>
            <a:off x="1447800" y="2209800"/>
            <a:ext cx="994183" cy="584775"/>
          </a:xfrm>
          <a:prstGeom prst="rect">
            <a:avLst/>
          </a:prstGeom>
          <a:noFill/>
        </p:spPr>
        <p:txBody>
          <a:bodyPr wrap="none" rtlCol="0">
            <a:spAutoFit/>
          </a:bodyPr>
          <a:lstStyle/>
          <a:p>
            <a:r>
              <a:rPr lang="en-GB" sz="3200" dirty="0" smtClean="0"/>
              <a:t>+ 64</a:t>
            </a:r>
            <a:endParaRPr lang="en-US" sz="3200" dirty="0"/>
          </a:p>
        </p:txBody>
      </p:sp>
      <p:sp>
        <p:nvSpPr>
          <p:cNvPr id="45" name="TextBox 44"/>
          <p:cNvSpPr txBox="1"/>
          <p:nvPr/>
        </p:nvSpPr>
        <p:spPr>
          <a:xfrm>
            <a:off x="656455" y="2209800"/>
            <a:ext cx="867545" cy="584775"/>
          </a:xfrm>
          <a:prstGeom prst="rect">
            <a:avLst/>
          </a:prstGeom>
          <a:noFill/>
        </p:spPr>
        <p:txBody>
          <a:bodyPr wrap="none" rtlCol="0">
            <a:spAutoFit/>
          </a:bodyPr>
          <a:lstStyle/>
          <a:p>
            <a:r>
              <a:rPr lang="en-GB" sz="3200" dirty="0" smtClean="0"/>
              <a:t>128</a:t>
            </a:r>
            <a:endParaRPr lang="en-US" sz="3200" dirty="0"/>
          </a:p>
        </p:txBody>
      </p:sp>
      <p:sp>
        <p:nvSpPr>
          <p:cNvPr id="47" name="Rectangle 46"/>
          <p:cNvSpPr/>
          <p:nvPr/>
        </p:nvSpPr>
        <p:spPr>
          <a:xfrm>
            <a:off x="2289583" y="3336085"/>
            <a:ext cx="3429000" cy="397713"/>
          </a:xfrm>
          <a:prstGeom prst="rect">
            <a:avLst/>
          </a:prstGeom>
          <a:noFill/>
        </p:spPr>
        <p:txBody>
          <a:bodyPr wrap="none">
            <a:prstTxWarp prst="textWave1">
              <a:avLst/>
            </a:prstTxWarp>
            <a:spAutoFit/>
          </a:bodyPr>
          <a:lstStyle/>
          <a:p>
            <a:pPr algn="ctr">
              <a:defRPr/>
            </a:pPr>
            <a:r>
              <a:rPr lang="en-US" sz="4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10011001</a:t>
            </a:r>
            <a:endPar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48" name="Straight Arrow Connector 47"/>
          <p:cNvCxnSpPr/>
          <p:nvPr/>
        </p:nvCxnSpPr>
        <p:spPr>
          <a:xfrm flipH="1">
            <a:off x="2356257" y="3733800"/>
            <a:ext cx="542926"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3127783" y="3733800"/>
            <a:ext cx="228600" cy="5286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3813583" y="3733800"/>
            <a:ext cx="0" cy="536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60" idx="0"/>
          </p:cNvCxnSpPr>
          <p:nvPr/>
        </p:nvCxnSpPr>
        <p:spPr>
          <a:xfrm>
            <a:off x="4323171" y="3810000"/>
            <a:ext cx="327308" cy="4058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804183" y="3810000"/>
            <a:ext cx="682217"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361395" y="3810000"/>
            <a:ext cx="1039405"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5794783" y="3810000"/>
            <a:ext cx="1371600" cy="460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086600" y="4191000"/>
            <a:ext cx="766557" cy="584775"/>
          </a:xfrm>
          <a:prstGeom prst="rect">
            <a:avLst/>
          </a:prstGeom>
          <a:noFill/>
        </p:spPr>
        <p:txBody>
          <a:bodyPr wrap="none" rtlCol="0">
            <a:spAutoFit/>
          </a:bodyPr>
          <a:lstStyle/>
          <a:p>
            <a:r>
              <a:rPr lang="en-GB" sz="3200" dirty="0" smtClean="0"/>
              <a:t>+ 1</a:t>
            </a:r>
            <a:endParaRPr lang="en-US" sz="3200" dirty="0"/>
          </a:p>
        </p:txBody>
      </p:sp>
      <p:sp>
        <p:nvSpPr>
          <p:cNvPr id="58" name="TextBox 57"/>
          <p:cNvSpPr txBox="1"/>
          <p:nvPr/>
        </p:nvSpPr>
        <p:spPr>
          <a:xfrm>
            <a:off x="6251983" y="4191000"/>
            <a:ext cx="766557" cy="584775"/>
          </a:xfrm>
          <a:prstGeom prst="rect">
            <a:avLst/>
          </a:prstGeom>
          <a:noFill/>
        </p:spPr>
        <p:txBody>
          <a:bodyPr wrap="none" rtlCol="0">
            <a:spAutoFit/>
          </a:bodyPr>
          <a:lstStyle/>
          <a:p>
            <a:r>
              <a:rPr lang="en-GB" sz="3200" dirty="0" smtClean="0"/>
              <a:t>+ 2</a:t>
            </a:r>
            <a:endParaRPr lang="en-US" sz="3200" dirty="0"/>
          </a:p>
        </p:txBody>
      </p:sp>
      <p:sp>
        <p:nvSpPr>
          <p:cNvPr id="59" name="TextBox 58"/>
          <p:cNvSpPr txBox="1"/>
          <p:nvPr/>
        </p:nvSpPr>
        <p:spPr>
          <a:xfrm>
            <a:off x="5257800" y="4215825"/>
            <a:ext cx="766557" cy="584775"/>
          </a:xfrm>
          <a:prstGeom prst="rect">
            <a:avLst/>
          </a:prstGeom>
          <a:noFill/>
        </p:spPr>
        <p:txBody>
          <a:bodyPr wrap="none" rtlCol="0">
            <a:spAutoFit/>
          </a:bodyPr>
          <a:lstStyle/>
          <a:p>
            <a:r>
              <a:rPr lang="en-GB" sz="3200" dirty="0" smtClean="0"/>
              <a:t>+ 4</a:t>
            </a:r>
            <a:endParaRPr lang="en-US" sz="3200" dirty="0"/>
          </a:p>
        </p:txBody>
      </p:sp>
      <p:sp>
        <p:nvSpPr>
          <p:cNvPr id="60" name="TextBox 59"/>
          <p:cNvSpPr txBox="1"/>
          <p:nvPr/>
        </p:nvSpPr>
        <p:spPr>
          <a:xfrm>
            <a:off x="4267200" y="4215825"/>
            <a:ext cx="766557" cy="584775"/>
          </a:xfrm>
          <a:prstGeom prst="rect">
            <a:avLst/>
          </a:prstGeom>
          <a:noFill/>
        </p:spPr>
        <p:txBody>
          <a:bodyPr wrap="none" rtlCol="0">
            <a:spAutoFit/>
          </a:bodyPr>
          <a:lstStyle/>
          <a:p>
            <a:r>
              <a:rPr lang="en-GB" sz="3200" dirty="0" smtClean="0"/>
              <a:t>+ 8</a:t>
            </a:r>
            <a:endParaRPr lang="en-US" sz="3200" dirty="0"/>
          </a:p>
        </p:txBody>
      </p:sp>
      <p:cxnSp>
        <p:nvCxnSpPr>
          <p:cNvPr id="61" name="Straight Arrow Connector 60"/>
          <p:cNvCxnSpPr/>
          <p:nvPr/>
        </p:nvCxnSpPr>
        <p:spPr>
          <a:xfrm flipH="1">
            <a:off x="1600200" y="3733800"/>
            <a:ext cx="775109" cy="482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276600" y="4215825"/>
            <a:ext cx="994183" cy="584775"/>
          </a:xfrm>
          <a:prstGeom prst="rect">
            <a:avLst/>
          </a:prstGeom>
          <a:noFill/>
        </p:spPr>
        <p:txBody>
          <a:bodyPr wrap="none" rtlCol="0">
            <a:spAutoFit/>
          </a:bodyPr>
          <a:lstStyle/>
          <a:p>
            <a:r>
              <a:rPr lang="en-GB" sz="3200" dirty="0" smtClean="0"/>
              <a:t>+ 16</a:t>
            </a:r>
            <a:endParaRPr lang="en-US" sz="3200" dirty="0"/>
          </a:p>
        </p:txBody>
      </p:sp>
      <p:sp>
        <p:nvSpPr>
          <p:cNvPr id="63" name="TextBox 62"/>
          <p:cNvSpPr txBox="1"/>
          <p:nvPr/>
        </p:nvSpPr>
        <p:spPr>
          <a:xfrm>
            <a:off x="2438400" y="4215825"/>
            <a:ext cx="994183" cy="584775"/>
          </a:xfrm>
          <a:prstGeom prst="rect">
            <a:avLst/>
          </a:prstGeom>
          <a:noFill/>
        </p:spPr>
        <p:txBody>
          <a:bodyPr wrap="none" rtlCol="0">
            <a:spAutoFit/>
          </a:bodyPr>
          <a:lstStyle/>
          <a:p>
            <a:r>
              <a:rPr lang="en-GB" sz="3200" dirty="0" smtClean="0"/>
              <a:t>+ 32</a:t>
            </a:r>
            <a:endParaRPr lang="en-US" sz="3200" dirty="0"/>
          </a:p>
        </p:txBody>
      </p:sp>
      <p:sp>
        <p:nvSpPr>
          <p:cNvPr id="64" name="TextBox 63"/>
          <p:cNvSpPr txBox="1"/>
          <p:nvPr/>
        </p:nvSpPr>
        <p:spPr>
          <a:xfrm>
            <a:off x="1596617" y="4215825"/>
            <a:ext cx="994183" cy="584775"/>
          </a:xfrm>
          <a:prstGeom prst="rect">
            <a:avLst/>
          </a:prstGeom>
          <a:noFill/>
        </p:spPr>
        <p:txBody>
          <a:bodyPr wrap="none" rtlCol="0">
            <a:spAutoFit/>
          </a:bodyPr>
          <a:lstStyle/>
          <a:p>
            <a:r>
              <a:rPr lang="en-GB" sz="3200" dirty="0" smtClean="0"/>
              <a:t>+ 64</a:t>
            </a:r>
            <a:endParaRPr lang="en-US" sz="3200" dirty="0"/>
          </a:p>
        </p:txBody>
      </p:sp>
      <p:sp>
        <p:nvSpPr>
          <p:cNvPr id="65" name="TextBox 64"/>
          <p:cNvSpPr txBox="1"/>
          <p:nvPr/>
        </p:nvSpPr>
        <p:spPr>
          <a:xfrm>
            <a:off x="685800" y="4215825"/>
            <a:ext cx="867545" cy="584775"/>
          </a:xfrm>
          <a:prstGeom prst="rect">
            <a:avLst/>
          </a:prstGeom>
          <a:noFill/>
        </p:spPr>
        <p:txBody>
          <a:bodyPr wrap="none" rtlCol="0">
            <a:spAutoFit/>
          </a:bodyPr>
          <a:lstStyle/>
          <a:p>
            <a:r>
              <a:rPr lang="en-GB" sz="3200" dirty="0" smtClean="0"/>
              <a:t>128</a:t>
            </a:r>
            <a:endParaRPr lang="en-US" sz="3200" dirty="0"/>
          </a:p>
        </p:txBody>
      </p:sp>
      <p:sp>
        <p:nvSpPr>
          <p:cNvPr id="74" name="TextBox 73"/>
          <p:cNvSpPr txBox="1"/>
          <p:nvPr/>
        </p:nvSpPr>
        <p:spPr>
          <a:xfrm>
            <a:off x="7658587" y="2154866"/>
            <a:ext cx="1221809" cy="584775"/>
          </a:xfrm>
          <a:prstGeom prst="rect">
            <a:avLst/>
          </a:prstGeom>
          <a:noFill/>
        </p:spPr>
        <p:txBody>
          <a:bodyPr wrap="none" rtlCol="0">
            <a:spAutoFit/>
          </a:bodyPr>
          <a:lstStyle/>
          <a:p>
            <a:r>
              <a:rPr lang="en-GB" sz="3200" dirty="0" smtClean="0"/>
              <a:t>= 255</a:t>
            </a:r>
            <a:endParaRPr lang="en-US" sz="3200" dirty="0"/>
          </a:p>
        </p:txBody>
      </p:sp>
      <p:sp>
        <p:nvSpPr>
          <p:cNvPr id="75" name="TextBox 74"/>
          <p:cNvSpPr txBox="1"/>
          <p:nvPr/>
        </p:nvSpPr>
        <p:spPr>
          <a:xfrm>
            <a:off x="7693591" y="4215825"/>
            <a:ext cx="1221809" cy="584775"/>
          </a:xfrm>
          <a:prstGeom prst="rect">
            <a:avLst/>
          </a:prstGeom>
          <a:noFill/>
        </p:spPr>
        <p:txBody>
          <a:bodyPr wrap="none" rtlCol="0">
            <a:spAutoFit/>
          </a:bodyPr>
          <a:lstStyle/>
          <a:p>
            <a:r>
              <a:rPr lang="en-GB" sz="3200" dirty="0" smtClean="0"/>
              <a:t>= 153</a:t>
            </a:r>
            <a:endParaRPr lang="en-US" sz="3200" dirty="0"/>
          </a:p>
        </p:txBody>
      </p:sp>
      <p:cxnSp>
        <p:nvCxnSpPr>
          <p:cNvPr id="80" name="Straight Connector 79"/>
          <p:cNvCxnSpPr/>
          <p:nvPr/>
        </p:nvCxnSpPr>
        <p:spPr>
          <a:xfrm flipV="1">
            <a:off x="5486400" y="4267200"/>
            <a:ext cx="685800" cy="533400"/>
          </a:xfrm>
          <a:prstGeom prst="line">
            <a:avLst/>
          </a:prstGeom>
          <a:ln w="57150"/>
        </p:spPr>
        <p:style>
          <a:lnRef idx="3">
            <a:schemeClr val="dk1"/>
          </a:lnRef>
          <a:fillRef idx="0">
            <a:schemeClr val="dk1"/>
          </a:fillRef>
          <a:effectRef idx="2">
            <a:schemeClr val="dk1"/>
          </a:effectRef>
          <a:fontRef idx="minor">
            <a:schemeClr val="tx1"/>
          </a:fontRef>
        </p:style>
      </p:cxnSp>
      <p:cxnSp>
        <p:nvCxnSpPr>
          <p:cNvPr id="84" name="Straight Connector 83"/>
          <p:cNvCxnSpPr/>
          <p:nvPr/>
        </p:nvCxnSpPr>
        <p:spPr>
          <a:xfrm flipV="1">
            <a:off x="2743200" y="4267200"/>
            <a:ext cx="685800" cy="533400"/>
          </a:xfrm>
          <a:prstGeom prst="line">
            <a:avLst/>
          </a:prstGeom>
          <a:ln w="57150"/>
        </p:spPr>
        <p:style>
          <a:lnRef idx="3">
            <a:schemeClr val="dk1"/>
          </a:lnRef>
          <a:fillRef idx="0">
            <a:schemeClr val="dk1"/>
          </a:fillRef>
          <a:effectRef idx="2">
            <a:schemeClr val="dk1"/>
          </a:effectRef>
          <a:fontRef idx="minor">
            <a:schemeClr val="tx1"/>
          </a:fontRef>
        </p:style>
      </p:cxnSp>
      <p:cxnSp>
        <p:nvCxnSpPr>
          <p:cNvPr id="85" name="Straight Connector 84"/>
          <p:cNvCxnSpPr/>
          <p:nvPr/>
        </p:nvCxnSpPr>
        <p:spPr>
          <a:xfrm flipV="1">
            <a:off x="1981200" y="4267200"/>
            <a:ext cx="685800" cy="533400"/>
          </a:xfrm>
          <a:prstGeom prst="line">
            <a:avLst/>
          </a:prstGeom>
          <a:ln w="57150"/>
        </p:spPr>
        <p:style>
          <a:lnRef idx="3">
            <a:schemeClr val="dk1"/>
          </a:lnRef>
          <a:fillRef idx="0">
            <a:schemeClr val="dk1"/>
          </a:fillRef>
          <a:effectRef idx="2">
            <a:schemeClr val="dk1"/>
          </a:effectRef>
          <a:fontRef idx="minor">
            <a:schemeClr val="tx1"/>
          </a:fontRef>
        </p:style>
      </p:cxnSp>
      <p:cxnSp>
        <p:nvCxnSpPr>
          <p:cNvPr id="86" name="Straight Connector 85"/>
          <p:cNvCxnSpPr/>
          <p:nvPr/>
        </p:nvCxnSpPr>
        <p:spPr>
          <a:xfrm flipV="1">
            <a:off x="6443332" y="4222899"/>
            <a:ext cx="685800" cy="533400"/>
          </a:xfrm>
          <a:prstGeom prst="line">
            <a:avLst/>
          </a:prstGeom>
          <a:ln w="57150"/>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par>
                                <p:cTn id="89" presetID="7" presetClass="emph" presetSubtype="2" fill="hold" nodeType="withEffect">
                                  <p:stCondLst>
                                    <p:cond delay="0"/>
                                  </p:stCondLst>
                                  <p:childTnLst>
                                    <p:animClr clrSpc="rgb" dir="cw">
                                      <p:cBhvr>
                                        <p:cTn id="90" dur="100" fill="hold"/>
                                        <p:tgtEl>
                                          <p:spTgt spid="48"/>
                                        </p:tgtEl>
                                        <p:attrNameLst>
                                          <p:attrName>stroke.color</p:attrName>
                                        </p:attrNameLst>
                                      </p:cBhvr>
                                      <p:to>
                                        <a:schemeClr val="tx1"/>
                                      </p:to>
                                    </p:animClr>
                                    <p:set>
                                      <p:cBhvr>
                                        <p:cTn id="91" dur="100" fill="hold"/>
                                        <p:tgtEl>
                                          <p:spTgt spid="48"/>
                                        </p:tgtEl>
                                        <p:attrNameLst>
                                          <p:attrName>stroke.on</p:attrName>
                                        </p:attrNameLst>
                                      </p:cBhvr>
                                      <p:to>
                                        <p:strVal val="true"/>
                                      </p:to>
                                    </p:set>
                                  </p:childTnLst>
                                </p:cTn>
                              </p:par>
                              <p:par>
                                <p:cTn id="92" presetID="7" presetClass="emph" presetSubtype="2" fill="hold" nodeType="withEffect">
                                  <p:stCondLst>
                                    <p:cond delay="0"/>
                                  </p:stCondLst>
                                  <p:childTnLst>
                                    <p:animClr clrSpc="rgb" dir="cw">
                                      <p:cBhvr>
                                        <p:cTn id="93" dur="100" fill="hold"/>
                                        <p:tgtEl>
                                          <p:spTgt spid="51"/>
                                        </p:tgtEl>
                                        <p:attrNameLst>
                                          <p:attrName>stroke.color</p:attrName>
                                        </p:attrNameLst>
                                      </p:cBhvr>
                                      <p:to>
                                        <a:schemeClr val="tx1"/>
                                      </p:to>
                                    </p:animClr>
                                    <p:set>
                                      <p:cBhvr>
                                        <p:cTn id="94" dur="100" fill="hold"/>
                                        <p:tgtEl>
                                          <p:spTgt spid="51"/>
                                        </p:tgtEl>
                                        <p:attrNameLst>
                                          <p:attrName>stroke.on</p:attrName>
                                        </p:attrNameLst>
                                      </p:cBhvr>
                                      <p:to>
                                        <p:strVal val="true"/>
                                      </p:to>
                                    </p:set>
                                  </p:childTnLst>
                                </p:cTn>
                              </p:par>
                              <p:par>
                                <p:cTn id="95" presetID="7" presetClass="emph" presetSubtype="2" fill="hold" nodeType="withEffect">
                                  <p:stCondLst>
                                    <p:cond delay="0"/>
                                  </p:stCondLst>
                                  <p:childTnLst>
                                    <p:animClr clrSpc="rgb" dir="cw">
                                      <p:cBhvr>
                                        <p:cTn id="96" dur="100" fill="hold"/>
                                        <p:tgtEl>
                                          <p:spTgt spid="54"/>
                                        </p:tgtEl>
                                        <p:attrNameLst>
                                          <p:attrName>stroke.color</p:attrName>
                                        </p:attrNameLst>
                                      </p:cBhvr>
                                      <p:to>
                                        <a:schemeClr val="tx1"/>
                                      </p:to>
                                    </p:animClr>
                                    <p:set>
                                      <p:cBhvr>
                                        <p:cTn id="97" dur="100" fill="hold"/>
                                        <p:tgtEl>
                                          <p:spTgt spid="54"/>
                                        </p:tgtEl>
                                        <p:attrNameLst>
                                          <p:attrName>stroke.on</p:attrName>
                                        </p:attrNameLst>
                                      </p:cBhvr>
                                      <p:to>
                                        <p:strVal val="true"/>
                                      </p:to>
                                    </p:set>
                                  </p:childTnLst>
                                </p:cTn>
                              </p:par>
                              <p:par>
                                <p:cTn id="98" presetID="7" presetClass="emph" presetSubtype="2" fill="hold" nodeType="withEffect">
                                  <p:stCondLst>
                                    <p:cond delay="0"/>
                                  </p:stCondLst>
                                  <p:childTnLst>
                                    <p:animClr clrSpc="rgb" dir="cw">
                                      <p:cBhvr>
                                        <p:cTn id="99" dur="100" fill="hold"/>
                                        <p:tgtEl>
                                          <p:spTgt spid="55"/>
                                        </p:tgtEl>
                                        <p:attrNameLst>
                                          <p:attrName>stroke.color</p:attrName>
                                        </p:attrNameLst>
                                      </p:cBhvr>
                                      <p:to>
                                        <a:schemeClr val="tx1"/>
                                      </p:to>
                                    </p:animClr>
                                    <p:set>
                                      <p:cBhvr>
                                        <p:cTn id="100" dur="100" fill="hold"/>
                                        <p:tgtEl>
                                          <p:spTgt spid="55"/>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6" grpId="0"/>
      <p:bldP spid="38" grpId="0"/>
      <p:bldP spid="41" grpId="0"/>
      <p:bldP spid="42" grpId="0"/>
      <p:bldP spid="44" grpId="0"/>
      <p:bldP spid="45" grpId="0"/>
      <p:bldP spid="47" grpId="0"/>
      <p:bldP spid="57" grpId="0"/>
      <p:bldP spid="58" grpId="0"/>
      <p:bldP spid="59" grpId="0"/>
      <p:bldP spid="60" grpId="0"/>
      <p:bldP spid="62" grpId="0"/>
      <p:bldP spid="63" grpId="0"/>
      <p:bldP spid="64" grpId="0"/>
      <p:bldP spid="65" grpId="0"/>
      <p:bldP spid="74" grpId="0"/>
      <p:bldP spid="7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2400"/>
            <a:ext cx="8610600" cy="990600"/>
          </a:xfrm>
        </p:spPr>
        <p:txBody>
          <a:bodyPr/>
          <a:lstStyle/>
          <a:p>
            <a:pPr eaLnBrk="1" hangingPunct="1"/>
            <a:r>
              <a:rPr lang="en-GB" smtClean="0"/>
              <a:t>Binary to Decimal</a:t>
            </a:r>
          </a:p>
        </p:txBody>
      </p:sp>
      <p:sp>
        <p:nvSpPr>
          <p:cNvPr id="20" name="Rectangle 19"/>
          <p:cNvSpPr/>
          <p:nvPr/>
        </p:nvSpPr>
        <p:spPr>
          <a:xfrm>
            <a:off x="2186763" y="2716307"/>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00000000</a:t>
            </a:r>
          </a:p>
        </p:txBody>
      </p:sp>
      <p:sp>
        <p:nvSpPr>
          <p:cNvPr id="21" name="Rectangle 20"/>
          <p:cNvSpPr/>
          <p:nvPr/>
        </p:nvSpPr>
        <p:spPr>
          <a:xfrm>
            <a:off x="2133600" y="3397642"/>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00000001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2" name="TextBox 21"/>
          <p:cNvSpPr txBox="1">
            <a:spLocks noChangeArrowheads="1"/>
          </p:cNvSpPr>
          <p:nvPr/>
        </p:nvSpPr>
        <p:spPr bwMode="auto">
          <a:xfrm>
            <a:off x="5943600" y="2667000"/>
            <a:ext cx="739305" cy="523220"/>
          </a:xfrm>
          <a:prstGeom prst="rect">
            <a:avLst/>
          </a:prstGeom>
          <a:noFill/>
          <a:ln w="9525">
            <a:noFill/>
            <a:miter lim="800000"/>
            <a:headEnd/>
            <a:tailEnd/>
          </a:ln>
        </p:spPr>
        <p:txBody>
          <a:bodyPr wrap="none">
            <a:spAutoFit/>
          </a:bodyPr>
          <a:lstStyle/>
          <a:p>
            <a:r>
              <a:rPr lang="en-GB" sz="2000" dirty="0" smtClean="0"/>
              <a:t>=  </a:t>
            </a:r>
            <a:r>
              <a:rPr lang="en-GB" sz="2800" dirty="0"/>
              <a:t>0</a:t>
            </a:r>
            <a:r>
              <a:rPr lang="en-GB" sz="2000" dirty="0"/>
              <a:t> </a:t>
            </a:r>
          </a:p>
        </p:txBody>
      </p:sp>
      <p:sp>
        <p:nvSpPr>
          <p:cNvPr id="23" name="TextBox 22"/>
          <p:cNvSpPr txBox="1">
            <a:spLocks noChangeArrowheads="1"/>
          </p:cNvSpPr>
          <p:nvPr/>
        </p:nvSpPr>
        <p:spPr bwMode="auto">
          <a:xfrm>
            <a:off x="5943600" y="3414355"/>
            <a:ext cx="620683" cy="461665"/>
          </a:xfrm>
          <a:prstGeom prst="rect">
            <a:avLst/>
          </a:prstGeom>
          <a:noFill/>
          <a:ln w="9525">
            <a:noFill/>
            <a:miter lim="800000"/>
            <a:headEnd/>
            <a:tailEnd/>
          </a:ln>
        </p:spPr>
        <p:txBody>
          <a:bodyPr wrap="none">
            <a:spAutoFit/>
          </a:bodyPr>
          <a:lstStyle/>
          <a:p>
            <a:r>
              <a:rPr lang="en-GB" sz="2400" dirty="0" smtClean="0"/>
              <a:t>= 1</a:t>
            </a:r>
            <a:endParaRPr lang="en-GB" sz="3200" dirty="0"/>
          </a:p>
        </p:txBody>
      </p:sp>
      <p:sp>
        <p:nvSpPr>
          <p:cNvPr id="49" name="Rectangle 48"/>
          <p:cNvSpPr/>
          <p:nvPr/>
        </p:nvSpPr>
        <p:spPr>
          <a:xfrm>
            <a:off x="2133600" y="4164107"/>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00000010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0" name="TextBox 49"/>
          <p:cNvSpPr txBox="1">
            <a:spLocks noChangeArrowheads="1"/>
          </p:cNvSpPr>
          <p:nvPr/>
        </p:nvSpPr>
        <p:spPr bwMode="auto">
          <a:xfrm>
            <a:off x="5932517" y="4180820"/>
            <a:ext cx="620683" cy="461665"/>
          </a:xfrm>
          <a:prstGeom prst="rect">
            <a:avLst/>
          </a:prstGeom>
          <a:noFill/>
          <a:ln w="9525">
            <a:noFill/>
            <a:miter lim="800000"/>
            <a:headEnd/>
            <a:tailEnd/>
          </a:ln>
        </p:spPr>
        <p:txBody>
          <a:bodyPr wrap="none">
            <a:spAutoFit/>
          </a:bodyPr>
          <a:lstStyle/>
          <a:p>
            <a:r>
              <a:rPr lang="en-GB" sz="2400" dirty="0" smtClean="0"/>
              <a:t>= 2</a:t>
            </a:r>
            <a:endParaRPr lang="en-GB" sz="3200" dirty="0"/>
          </a:p>
        </p:txBody>
      </p:sp>
      <p:sp>
        <p:nvSpPr>
          <p:cNvPr id="31" name="Rectangle 30"/>
          <p:cNvSpPr/>
          <p:nvPr/>
        </p:nvSpPr>
        <p:spPr>
          <a:xfrm>
            <a:off x="2133600" y="4790420"/>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00000011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TextBox 31"/>
          <p:cNvSpPr txBox="1">
            <a:spLocks noChangeArrowheads="1"/>
          </p:cNvSpPr>
          <p:nvPr/>
        </p:nvSpPr>
        <p:spPr bwMode="auto">
          <a:xfrm>
            <a:off x="5943600" y="4862155"/>
            <a:ext cx="620683" cy="461665"/>
          </a:xfrm>
          <a:prstGeom prst="rect">
            <a:avLst/>
          </a:prstGeom>
          <a:noFill/>
          <a:ln w="9525">
            <a:noFill/>
            <a:miter lim="800000"/>
            <a:headEnd/>
            <a:tailEnd/>
          </a:ln>
        </p:spPr>
        <p:txBody>
          <a:bodyPr wrap="none">
            <a:spAutoFit/>
          </a:bodyPr>
          <a:lstStyle/>
          <a:p>
            <a:r>
              <a:rPr lang="en-GB" sz="2400" dirty="0" smtClean="0"/>
              <a:t>= 3</a:t>
            </a:r>
            <a:endParaRPr lang="en-GB" sz="3200" dirty="0"/>
          </a:p>
        </p:txBody>
      </p:sp>
      <p:sp>
        <p:nvSpPr>
          <p:cNvPr id="34" name="Rectangle 33"/>
          <p:cNvSpPr/>
          <p:nvPr/>
        </p:nvSpPr>
        <p:spPr>
          <a:xfrm>
            <a:off x="2209800" y="5476220"/>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00000110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5" name="TextBox 34"/>
          <p:cNvSpPr txBox="1">
            <a:spLocks noChangeArrowheads="1"/>
          </p:cNvSpPr>
          <p:nvPr/>
        </p:nvSpPr>
        <p:spPr bwMode="auto">
          <a:xfrm>
            <a:off x="5932517" y="5492933"/>
            <a:ext cx="620683" cy="461665"/>
          </a:xfrm>
          <a:prstGeom prst="rect">
            <a:avLst/>
          </a:prstGeom>
          <a:noFill/>
          <a:ln w="9525">
            <a:noFill/>
            <a:miter lim="800000"/>
            <a:headEnd/>
            <a:tailEnd/>
          </a:ln>
        </p:spPr>
        <p:txBody>
          <a:bodyPr wrap="none">
            <a:spAutoFit/>
          </a:bodyPr>
          <a:lstStyle/>
          <a:p>
            <a:r>
              <a:rPr lang="en-GB" sz="2400" dirty="0" smtClean="0"/>
              <a:t>= 6</a:t>
            </a:r>
            <a:endParaRPr lang="en-GB" sz="3200" dirty="0"/>
          </a:p>
        </p:txBody>
      </p:sp>
      <p:sp>
        <p:nvSpPr>
          <p:cNvPr id="26" name="TextBox 25"/>
          <p:cNvSpPr txBox="1"/>
          <p:nvPr/>
        </p:nvSpPr>
        <p:spPr>
          <a:xfrm>
            <a:off x="1981200" y="2362200"/>
            <a:ext cx="3692036" cy="369332"/>
          </a:xfrm>
          <a:prstGeom prst="rect">
            <a:avLst/>
          </a:prstGeom>
          <a:noFill/>
        </p:spPr>
        <p:txBody>
          <a:bodyPr wrap="none" rtlCol="0">
            <a:spAutoFit/>
          </a:bodyPr>
          <a:lstStyle/>
          <a:p>
            <a:r>
              <a:rPr lang="en-GB" dirty="0" smtClean="0"/>
              <a:t>128 + 64 +32 +16+ 8  + 4  + 2  + 1</a:t>
            </a:r>
            <a:endParaRPr lang="en-US" dirty="0"/>
          </a:p>
        </p:txBody>
      </p:sp>
      <p:sp>
        <p:nvSpPr>
          <p:cNvPr id="28" name="Rectangle 27"/>
          <p:cNvSpPr/>
          <p:nvPr/>
        </p:nvSpPr>
        <p:spPr>
          <a:xfrm>
            <a:off x="2133600" y="1905000"/>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11111111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9" name="TextBox 28"/>
          <p:cNvSpPr txBox="1">
            <a:spLocks noChangeArrowheads="1"/>
          </p:cNvSpPr>
          <p:nvPr/>
        </p:nvSpPr>
        <p:spPr bwMode="auto">
          <a:xfrm>
            <a:off x="5966637" y="1855693"/>
            <a:ext cx="1146468" cy="523220"/>
          </a:xfrm>
          <a:prstGeom prst="rect">
            <a:avLst/>
          </a:prstGeom>
          <a:noFill/>
          <a:ln w="9525">
            <a:noFill/>
            <a:miter lim="800000"/>
            <a:headEnd/>
            <a:tailEnd/>
          </a:ln>
        </p:spPr>
        <p:txBody>
          <a:bodyPr wrap="none">
            <a:spAutoFit/>
          </a:bodyPr>
          <a:lstStyle/>
          <a:p>
            <a:r>
              <a:rPr lang="en-GB" sz="2000" dirty="0" smtClean="0"/>
              <a:t>=  </a:t>
            </a:r>
            <a:r>
              <a:rPr lang="en-GB" sz="2800" dirty="0" smtClean="0"/>
              <a:t>255</a:t>
            </a:r>
            <a:r>
              <a:rPr lang="en-GB" sz="2000" dirty="0" smtClean="0"/>
              <a:t> </a:t>
            </a: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50" grpId="0"/>
      <p:bldP spid="32"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3" cstate="print"/>
          <a:srcRect/>
          <a:stretch>
            <a:fillRect/>
          </a:stretch>
        </p:blipFill>
        <p:spPr bwMode="auto">
          <a:xfrm>
            <a:off x="3505200" y="304800"/>
            <a:ext cx="2743200" cy="3136232"/>
          </a:xfrm>
          <a:prstGeom prst="rect">
            <a:avLst/>
          </a:prstGeom>
          <a:noFill/>
          <a:ln w="9525">
            <a:noFill/>
            <a:miter lim="800000"/>
            <a:headEnd/>
            <a:tailEnd/>
          </a:ln>
        </p:spPr>
      </p:pic>
      <p:sp>
        <p:nvSpPr>
          <p:cNvPr id="18434" name="Title 1"/>
          <p:cNvSpPr>
            <a:spLocks noGrp="1"/>
          </p:cNvSpPr>
          <p:nvPr>
            <p:ph type="title"/>
          </p:nvPr>
        </p:nvSpPr>
        <p:spPr>
          <a:xfrm>
            <a:off x="457200" y="152400"/>
            <a:ext cx="8610600" cy="990600"/>
          </a:xfrm>
        </p:spPr>
        <p:txBody>
          <a:bodyPr/>
          <a:lstStyle/>
          <a:p>
            <a:pPr eaLnBrk="1" hangingPunct="1"/>
            <a:r>
              <a:rPr lang="en-GB" smtClean="0"/>
              <a:t>IP</a:t>
            </a:r>
          </a:p>
        </p:txBody>
      </p:sp>
      <p:sp>
        <p:nvSpPr>
          <p:cNvPr id="2" name="Rectangle 1"/>
          <p:cNvSpPr/>
          <p:nvPr/>
        </p:nvSpPr>
        <p:spPr>
          <a:xfrm rot="700281">
            <a:off x="5574261" y="1875596"/>
            <a:ext cx="2763336" cy="397713"/>
          </a:xfrm>
          <a:prstGeom prst="rect">
            <a:avLst/>
          </a:prstGeom>
          <a:noFill/>
        </p:spPr>
        <p:txBody>
          <a:bodyPr wrap="none">
            <a:prstTxWarp prst="textCurveDown">
              <a:avLst>
                <a:gd name="adj" fmla="val 19491"/>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118.234.25.17</a:t>
            </a:r>
          </a:p>
        </p:txBody>
      </p:sp>
      <p:pic>
        <p:nvPicPr>
          <p:cNvPr id="5" name="Picture 2" descr="C:\Users\lg47\Desktop\skype-32.jpg"/>
          <p:cNvPicPr>
            <a:picLocks noChangeAspect="1" noChangeArrowheads="1"/>
          </p:cNvPicPr>
          <p:nvPr/>
        </p:nvPicPr>
        <p:blipFill>
          <a:blip r:embed="rId4" cstate="print">
            <a:extLst/>
          </a:blip>
          <a:srcRect/>
          <a:stretch>
            <a:fillRect/>
          </a:stretch>
        </p:blipFill>
        <p:spPr bwMode="auto">
          <a:xfrm>
            <a:off x="6400801" y="2849432"/>
            <a:ext cx="2133599" cy="3352798"/>
          </a:xfrm>
          <a:prstGeom prst="rect">
            <a:avLst/>
          </a:prstGeom>
          <a:ln>
            <a:noFill/>
          </a:ln>
          <a:effectLst>
            <a:softEdge rad="112500"/>
          </a:effectLst>
          <a:extLst/>
        </p:spPr>
      </p:pic>
      <p:sp>
        <p:nvSpPr>
          <p:cNvPr id="6" name="Rectangle 5"/>
          <p:cNvSpPr/>
          <p:nvPr/>
        </p:nvSpPr>
        <p:spPr>
          <a:xfrm>
            <a:off x="472708" y="2627920"/>
            <a:ext cx="2763336" cy="397713"/>
          </a:xfrm>
          <a:prstGeom prst="rect">
            <a:avLst/>
          </a:prstGeom>
          <a:noFill/>
        </p:spPr>
        <p:txBody>
          <a:bodyPr wrap="none">
            <a:prstTxWarp prst="textWave1">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16.124.15.117</a:t>
            </a:r>
          </a:p>
        </p:txBody>
      </p:sp>
      <p:sp>
        <p:nvSpPr>
          <p:cNvPr id="7" name="Rectangle 6"/>
          <p:cNvSpPr/>
          <p:nvPr/>
        </p:nvSpPr>
        <p:spPr>
          <a:xfrm rot="20107200">
            <a:off x="3536832" y="3382239"/>
            <a:ext cx="2763336" cy="397713"/>
          </a:xfrm>
          <a:prstGeom prst="rect">
            <a:avLst/>
          </a:prstGeom>
          <a:noFill/>
        </p:spPr>
        <p:txBody>
          <a:bodyPr wrap="none">
            <a:prstTxWarp prst="textCurveDown">
              <a:avLst>
                <a:gd name="adj" fmla="val 15615"/>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151.52.199.223</a:t>
            </a:r>
          </a:p>
        </p:txBody>
      </p:sp>
      <p:sp>
        <p:nvSpPr>
          <p:cNvPr id="8" name="Rectangle 7"/>
          <p:cNvSpPr/>
          <p:nvPr/>
        </p:nvSpPr>
        <p:spPr>
          <a:xfrm rot="489669">
            <a:off x="880027" y="1565725"/>
            <a:ext cx="2763336" cy="397713"/>
          </a:xfrm>
          <a:prstGeom prst="rect">
            <a:avLst/>
          </a:prstGeom>
          <a:noFill/>
        </p:spPr>
        <p:txBody>
          <a:bodyPr wrap="none">
            <a:prstTxWarp prst="textWave1">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213.78.99.152</a:t>
            </a:r>
          </a:p>
        </p:txBody>
      </p:sp>
      <p:pic>
        <p:nvPicPr>
          <p:cNvPr id="64514" name="Picture 2" descr="C:\Users\lg47\Desktop\OnlineGaming.jpg"/>
          <p:cNvPicPr>
            <a:picLocks noChangeAspect="1" noChangeArrowheads="1"/>
          </p:cNvPicPr>
          <p:nvPr/>
        </p:nvPicPr>
        <p:blipFill>
          <a:blip r:embed="rId5" cstate="print">
            <a:extLst/>
          </a:blip>
          <a:srcRect/>
          <a:stretch>
            <a:fillRect/>
          </a:stretch>
        </p:blipFill>
        <p:spPr bwMode="auto">
          <a:xfrm>
            <a:off x="1117952" y="4495800"/>
            <a:ext cx="3149248" cy="1737335"/>
          </a:xfrm>
          <a:prstGeom prst="rect">
            <a:avLst/>
          </a:prstGeom>
          <a:ln>
            <a:noFill/>
          </a:ln>
          <a:effectLst>
            <a:softEdge rad="112500"/>
          </a:effectLs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2400"/>
            <a:ext cx="8610600" cy="990600"/>
          </a:xfrm>
        </p:spPr>
        <p:txBody>
          <a:bodyPr/>
          <a:lstStyle/>
          <a:p>
            <a:pPr eaLnBrk="1" hangingPunct="1"/>
            <a:r>
              <a:rPr lang="en-GB" smtClean="0"/>
              <a:t>Binary to Decimal</a:t>
            </a:r>
          </a:p>
        </p:txBody>
      </p:sp>
      <p:sp>
        <p:nvSpPr>
          <p:cNvPr id="20" name="Rectangle 19"/>
          <p:cNvSpPr/>
          <p:nvPr/>
        </p:nvSpPr>
        <p:spPr>
          <a:xfrm>
            <a:off x="2186763" y="2716307"/>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00100000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Rectangle 20"/>
          <p:cNvSpPr/>
          <p:nvPr/>
        </p:nvSpPr>
        <p:spPr>
          <a:xfrm>
            <a:off x="2133600" y="3397642"/>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00100001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2" name="TextBox 21"/>
          <p:cNvSpPr txBox="1">
            <a:spLocks noChangeArrowheads="1"/>
          </p:cNvSpPr>
          <p:nvPr/>
        </p:nvSpPr>
        <p:spPr bwMode="auto">
          <a:xfrm>
            <a:off x="5943600" y="2667000"/>
            <a:ext cx="946093" cy="523220"/>
          </a:xfrm>
          <a:prstGeom prst="rect">
            <a:avLst/>
          </a:prstGeom>
          <a:noFill/>
          <a:ln w="9525">
            <a:noFill/>
            <a:miter lim="800000"/>
            <a:headEnd/>
            <a:tailEnd/>
          </a:ln>
        </p:spPr>
        <p:txBody>
          <a:bodyPr wrap="none">
            <a:spAutoFit/>
          </a:bodyPr>
          <a:lstStyle/>
          <a:p>
            <a:r>
              <a:rPr lang="en-GB" sz="2000" dirty="0" smtClean="0"/>
              <a:t>=  </a:t>
            </a:r>
            <a:r>
              <a:rPr lang="en-GB" sz="2800" dirty="0" smtClean="0"/>
              <a:t>32</a:t>
            </a:r>
            <a:r>
              <a:rPr lang="en-GB" sz="2000" dirty="0" smtClean="0"/>
              <a:t> </a:t>
            </a:r>
            <a:endParaRPr lang="en-GB" sz="2000" dirty="0"/>
          </a:p>
        </p:txBody>
      </p:sp>
      <p:sp>
        <p:nvSpPr>
          <p:cNvPr id="23" name="TextBox 22"/>
          <p:cNvSpPr txBox="1">
            <a:spLocks noChangeArrowheads="1"/>
          </p:cNvSpPr>
          <p:nvPr/>
        </p:nvSpPr>
        <p:spPr bwMode="auto">
          <a:xfrm>
            <a:off x="5943600" y="3414355"/>
            <a:ext cx="792205" cy="461665"/>
          </a:xfrm>
          <a:prstGeom prst="rect">
            <a:avLst/>
          </a:prstGeom>
          <a:noFill/>
          <a:ln w="9525">
            <a:noFill/>
            <a:miter lim="800000"/>
            <a:headEnd/>
            <a:tailEnd/>
          </a:ln>
        </p:spPr>
        <p:txBody>
          <a:bodyPr wrap="none">
            <a:spAutoFit/>
          </a:bodyPr>
          <a:lstStyle/>
          <a:p>
            <a:r>
              <a:rPr lang="en-GB" sz="2400" dirty="0" smtClean="0"/>
              <a:t>= 33</a:t>
            </a:r>
            <a:endParaRPr lang="en-GB" sz="3200" dirty="0"/>
          </a:p>
        </p:txBody>
      </p:sp>
      <p:sp>
        <p:nvSpPr>
          <p:cNvPr id="49" name="Rectangle 48"/>
          <p:cNvSpPr/>
          <p:nvPr/>
        </p:nvSpPr>
        <p:spPr>
          <a:xfrm>
            <a:off x="2133600" y="4164107"/>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10000000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0" name="TextBox 49"/>
          <p:cNvSpPr txBox="1">
            <a:spLocks noChangeArrowheads="1"/>
          </p:cNvSpPr>
          <p:nvPr/>
        </p:nvSpPr>
        <p:spPr bwMode="auto">
          <a:xfrm>
            <a:off x="5932517" y="4180820"/>
            <a:ext cx="963725" cy="461665"/>
          </a:xfrm>
          <a:prstGeom prst="rect">
            <a:avLst/>
          </a:prstGeom>
          <a:noFill/>
          <a:ln w="9525">
            <a:noFill/>
            <a:miter lim="800000"/>
            <a:headEnd/>
            <a:tailEnd/>
          </a:ln>
        </p:spPr>
        <p:txBody>
          <a:bodyPr wrap="none">
            <a:spAutoFit/>
          </a:bodyPr>
          <a:lstStyle/>
          <a:p>
            <a:r>
              <a:rPr lang="en-GB" sz="2400" dirty="0" smtClean="0"/>
              <a:t>= 128</a:t>
            </a:r>
            <a:endParaRPr lang="en-GB" sz="3200" dirty="0"/>
          </a:p>
        </p:txBody>
      </p:sp>
      <p:sp>
        <p:nvSpPr>
          <p:cNvPr id="31" name="Rectangle 30"/>
          <p:cNvSpPr/>
          <p:nvPr/>
        </p:nvSpPr>
        <p:spPr>
          <a:xfrm>
            <a:off x="2133600" y="4790420"/>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11000000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TextBox 31"/>
          <p:cNvSpPr txBox="1">
            <a:spLocks noChangeArrowheads="1"/>
          </p:cNvSpPr>
          <p:nvPr/>
        </p:nvSpPr>
        <p:spPr bwMode="auto">
          <a:xfrm>
            <a:off x="5943600" y="4862155"/>
            <a:ext cx="963725" cy="461665"/>
          </a:xfrm>
          <a:prstGeom prst="rect">
            <a:avLst/>
          </a:prstGeom>
          <a:noFill/>
          <a:ln w="9525">
            <a:noFill/>
            <a:miter lim="800000"/>
            <a:headEnd/>
            <a:tailEnd/>
          </a:ln>
        </p:spPr>
        <p:txBody>
          <a:bodyPr wrap="none">
            <a:spAutoFit/>
          </a:bodyPr>
          <a:lstStyle/>
          <a:p>
            <a:r>
              <a:rPr lang="en-GB" sz="2400" dirty="0" smtClean="0"/>
              <a:t>= 192</a:t>
            </a:r>
            <a:endParaRPr lang="en-GB" sz="3200" dirty="0"/>
          </a:p>
        </p:txBody>
      </p:sp>
      <p:sp>
        <p:nvSpPr>
          <p:cNvPr id="34" name="Rectangle 33"/>
          <p:cNvSpPr/>
          <p:nvPr/>
        </p:nvSpPr>
        <p:spPr>
          <a:xfrm>
            <a:off x="2209800" y="5476220"/>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11111111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5" name="TextBox 34"/>
          <p:cNvSpPr txBox="1">
            <a:spLocks noChangeArrowheads="1"/>
          </p:cNvSpPr>
          <p:nvPr/>
        </p:nvSpPr>
        <p:spPr bwMode="auto">
          <a:xfrm>
            <a:off x="5932517" y="5492933"/>
            <a:ext cx="963725" cy="461665"/>
          </a:xfrm>
          <a:prstGeom prst="rect">
            <a:avLst/>
          </a:prstGeom>
          <a:noFill/>
          <a:ln w="9525">
            <a:noFill/>
            <a:miter lim="800000"/>
            <a:headEnd/>
            <a:tailEnd/>
          </a:ln>
        </p:spPr>
        <p:txBody>
          <a:bodyPr wrap="none">
            <a:spAutoFit/>
          </a:bodyPr>
          <a:lstStyle/>
          <a:p>
            <a:r>
              <a:rPr lang="en-GB" sz="2400" dirty="0" smtClean="0"/>
              <a:t>= 255</a:t>
            </a:r>
            <a:endParaRPr lang="en-GB" sz="3200" dirty="0"/>
          </a:p>
        </p:txBody>
      </p:sp>
      <p:sp>
        <p:nvSpPr>
          <p:cNvPr id="26" name="TextBox 25"/>
          <p:cNvSpPr txBox="1"/>
          <p:nvPr/>
        </p:nvSpPr>
        <p:spPr>
          <a:xfrm>
            <a:off x="1981200" y="2362200"/>
            <a:ext cx="3692036" cy="369332"/>
          </a:xfrm>
          <a:prstGeom prst="rect">
            <a:avLst/>
          </a:prstGeom>
          <a:noFill/>
        </p:spPr>
        <p:txBody>
          <a:bodyPr wrap="none" rtlCol="0">
            <a:spAutoFit/>
          </a:bodyPr>
          <a:lstStyle/>
          <a:p>
            <a:r>
              <a:rPr lang="en-GB" dirty="0" smtClean="0"/>
              <a:t>128 + 64 +32 +16+ 8  + 4  + 2  + 1</a:t>
            </a:r>
            <a:endParaRPr lang="en-US" dirty="0"/>
          </a:p>
        </p:txBody>
      </p:sp>
      <p:sp>
        <p:nvSpPr>
          <p:cNvPr id="28" name="Rectangle 27"/>
          <p:cNvSpPr/>
          <p:nvPr/>
        </p:nvSpPr>
        <p:spPr>
          <a:xfrm>
            <a:off x="2133600" y="1905000"/>
            <a:ext cx="3429000"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11111111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9" name="TextBox 28"/>
          <p:cNvSpPr txBox="1">
            <a:spLocks noChangeArrowheads="1"/>
          </p:cNvSpPr>
          <p:nvPr/>
        </p:nvSpPr>
        <p:spPr bwMode="auto">
          <a:xfrm>
            <a:off x="5966637" y="1855693"/>
            <a:ext cx="1146468" cy="523220"/>
          </a:xfrm>
          <a:prstGeom prst="rect">
            <a:avLst/>
          </a:prstGeom>
          <a:noFill/>
          <a:ln w="9525">
            <a:noFill/>
            <a:miter lim="800000"/>
            <a:headEnd/>
            <a:tailEnd/>
          </a:ln>
        </p:spPr>
        <p:txBody>
          <a:bodyPr wrap="none">
            <a:spAutoFit/>
          </a:bodyPr>
          <a:lstStyle/>
          <a:p>
            <a:r>
              <a:rPr lang="en-GB" sz="2000" dirty="0" smtClean="0"/>
              <a:t>=  </a:t>
            </a:r>
            <a:r>
              <a:rPr lang="en-GB" sz="2800" dirty="0" smtClean="0"/>
              <a:t>255</a:t>
            </a:r>
            <a:r>
              <a:rPr lang="en-GB" sz="2000" dirty="0" smtClean="0"/>
              <a:t> </a:t>
            </a: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50" grpId="0"/>
      <p:bldP spid="32" grpId="0"/>
      <p:bldP spid="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152400"/>
            <a:ext cx="8610600" cy="990600"/>
          </a:xfrm>
        </p:spPr>
        <p:txBody>
          <a:bodyPr/>
          <a:lstStyle/>
          <a:p>
            <a:pPr eaLnBrk="1" hangingPunct="1"/>
            <a:r>
              <a:rPr lang="en-GB" dirty="0" smtClean="0"/>
              <a:t>Decimal to Binary</a:t>
            </a:r>
          </a:p>
        </p:txBody>
      </p:sp>
      <p:sp>
        <p:nvSpPr>
          <p:cNvPr id="26" name="TextBox 25"/>
          <p:cNvSpPr txBox="1"/>
          <p:nvPr/>
        </p:nvSpPr>
        <p:spPr>
          <a:xfrm>
            <a:off x="2819400" y="2275002"/>
            <a:ext cx="3692036" cy="369332"/>
          </a:xfrm>
          <a:prstGeom prst="rect">
            <a:avLst/>
          </a:prstGeom>
          <a:noFill/>
        </p:spPr>
        <p:txBody>
          <a:bodyPr wrap="none" rtlCol="0">
            <a:spAutoFit/>
          </a:bodyPr>
          <a:lstStyle/>
          <a:p>
            <a:r>
              <a:rPr lang="en-GB" dirty="0" smtClean="0"/>
              <a:t>128 + 64 +32 +16+ 8  + 4  + 2  + 1</a:t>
            </a:r>
            <a:endParaRPr lang="en-US" dirty="0"/>
          </a:p>
        </p:txBody>
      </p:sp>
      <p:sp>
        <p:nvSpPr>
          <p:cNvPr id="28" name="Rectangle 27"/>
          <p:cNvSpPr/>
          <p:nvPr/>
        </p:nvSpPr>
        <p:spPr>
          <a:xfrm>
            <a:off x="2971800" y="1828800"/>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9" name="TextBox 28"/>
          <p:cNvSpPr txBox="1">
            <a:spLocks noChangeArrowheads="1"/>
          </p:cNvSpPr>
          <p:nvPr/>
        </p:nvSpPr>
        <p:spPr bwMode="auto">
          <a:xfrm>
            <a:off x="1541257" y="2209800"/>
            <a:ext cx="973343" cy="400110"/>
          </a:xfrm>
          <a:prstGeom prst="rect">
            <a:avLst/>
          </a:prstGeom>
          <a:noFill/>
          <a:ln w="9525">
            <a:noFill/>
            <a:miter lim="800000"/>
            <a:headEnd/>
            <a:tailEnd/>
          </a:ln>
        </p:spPr>
        <p:txBody>
          <a:bodyPr wrap="none">
            <a:spAutoFit/>
          </a:bodyPr>
          <a:lstStyle/>
          <a:p>
            <a:r>
              <a:rPr lang="en-GB" sz="2000" dirty="0" smtClean="0"/>
              <a:t>166 =  </a:t>
            </a:r>
            <a:endParaRPr lang="en-GB" sz="2000" dirty="0"/>
          </a:p>
        </p:txBody>
      </p:sp>
      <p:cxnSp>
        <p:nvCxnSpPr>
          <p:cNvPr id="16" name="Straight Connector 15"/>
          <p:cNvCxnSpPr/>
          <p:nvPr/>
        </p:nvCxnSpPr>
        <p:spPr>
          <a:xfrm flipV="1">
            <a:off x="3429000" y="2252133"/>
            <a:ext cx="533400" cy="414867"/>
          </a:xfrm>
          <a:prstGeom prst="line">
            <a:avLst/>
          </a:prstGeom>
          <a:ln w="57150"/>
        </p:spPr>
        <p:style>
          <a:lnRef idx="3">
            <a:schemeClr val="dk1"/>
          </a:lnRef>
          <a:fillRef idx="0">
            <a:schemeClr val="dk1"/>
          </a:fillRef>
          <a:effectRef idx="2">
            <a:schemeClr val="dk1"/>
          </a:effectRef>
          <a:fontRef idx="minor">
            <a:schemeClr val="tx1"/>
          </a:fontRef>
        </p:style>
      </p:cxnSp>
      <p:sp>
        <p:nvSpPr>
          <p:cNvPr id="18" name="Rectangle 17"/>
          <p:cNvSpPr/>
          <p:nvPr/>
        </p:nvSpPr>
        <p:spPr>
          <a:xfrm>
            <a:off x="3505200" y="1828800"/>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19" name="Straight Connector 18"/>
          <p:cNvCxnSpPr/>
          <p:nvPr/>
        </p:nvCxnSpPr>
        <p:spPr>
          <a:xfrm flipV="1">
            <a:off x="4267200" y="2286000"/>
            <a:ext cx="533400" cy="414867"/>
          </a:xfrm>
          <a:prstGeom prst="line">
            <a:avLst/>
          </a:prstGeom>
          <a:ln w="57150"/>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3276600" y="2907268"/>
            <a:ext cx="569387" cy="369332"/>
          </a:xfrm>
          <a:prstGeom prst="rect">
            <a:avLst/>
          </a:prstGeom>
          <a:noFill/>
        </p:spPr>
        <p:txBody>
          <a:bodyPr wrap="none" rtlCol="0">
            <a:spAutoFit/>
          </a:bodyPr>
          <a:lstStyle/>
          <a:p>
            <a:r>
              <a:rPr lang="en-GB" dirty="0" smtClean="0"/>
              <a:t>160</a:t>
            </a:r>
            <a:endParaRPr lang="en-US" dirty="0"/>
          </a:p>
        </p:txBody>
      </p:sp>
      <p:sp>
        <p:nvSpPr>
          <p:cNvPr id="25" name="Right Brace 24"/>
          <p:cNvSpPr/>
          <p:nvPr/>
        </p:nvSpPr>
        <p:spPr>
          <a:xfrm rot="5400000">
            <a:off x="3429000" y="2209800"/>
            <a:ext cx="304800" cy="1066800"/>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27" name="Rectangle 26"/>
          <p:cNvSpPr/>
          <p:nvPr/>
        </p:nvSpPr>
        <p:spPr>
          <a:xfrm>
            <a:off x="4463901" y="1828800"/>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0" name="Rectangle 29"/>
          <p:cNvSpPr/>
          <p:nvPr/>
        </p:nvSpPr>
        <p:spPr>
          <a:xfrm>
            <a:off x="4876800" y="1828800"/>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33" name="Straight Connector 32"/>
          <p:cNvCxnSpPr/>
          <p:nvPr/>
        </p:nvCxnSpPr>
        <p:spPr>
          <a:xfrm flipV="1">
            <a:off x="4724400" y="2286000"/>
            <a:ext cx="533400" cy="414867"/>
          </a:xfrm>
          <a:prstGeom prst="line">
            <a:avLst/>
          </a:prstGeom>
          <a:ln w="57150"/>
        </p:spPr>
        <p:style>
          <a:lnRef idx="3">
            <a:schemeClr val="dk1"/>
          </a:lnRef>
          <a:fillRef idx="0">
            <a:schemeClr val="dk1"/>
          </a:fillRef>
          <a:effectRef idx="2">
            <a:schemeClr val="dk1"/>
          </a:effectRef>
          <a:fontRef idx="minor">
            <a:schemeClr val="tx1"/>
          </a:fontRef>
        </p:style>
      </p:cxnSp>
      <p:sp>
        <p:nvSpPr>
          <p:cNvPr id="36" name="Rectangle 35"/>
          <p:cNvSpPr/>
          <p:nvPr/>
        </p:nvSpPr>
        <p:spPr>
          <a:xfrm>
            <a:off x="3928732" y="1828800"/>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7" name="TextBox 36"/>
          <p:cNvSpPr txBox="1"/>
          <p:nvPr/>
        </p:nvSpPr>
        <p:spPr>
          <a:xfrm>
            <a:off x="3896833" y="2862967"/>
            <a:ext cx="569387" cy="369332"/>
          </a:xfrm>
          <a:prstGeom prst="rect">
            <a:avLst/>
          </a:prstGeom>
          <a:noFill/>
        </p:spPr>
        <p:txBody>
          <a:bodyPr wrap="none" rtlCol="0">
            <a:spAutoFit/>
          </a:bodyPr>
          <a:lstStyle/>
          <a:p>
            <a:r>
              <a:rPr lang="en-GB" dirty="0" smtClean="0"/>
              <a:t>164</a:t>
            </a:r>
            <a:endParaRPr lang="en-US" dirty="0"/>
          </a:p>
        </p:txBody>
      </p:sp>
      <p:sp>
        <p:nvSpPr>
          <p:cNvPr id="38" name="Right Brace 37"/>
          <p:cNvSpPr/>
          <p:nvPr/>
        </p:nvSpPr>
        <p:spPr>
          <a:xfrm rot="5400000">
            <a:off x="4076700" y="1562100"/>
            <a:ext cx="304800" cy="2362200"/>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40" name="Rectangle 39"/>
          <p:cNvSpPr/>
          <p:nvPr/>
        </p:nvSpPr>
        <p:spPr>
          <a:xfrm>
            <a:off x="5247167" y="1856388"/>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1" name="TextBox 40"/>
          <p:cNvSpPr txBox="1"/>
          <p:nvPr/>
        </p:nvSpPr>
        <p:spPr>
          <a:xfrm>
            <a:off x="4114800" y="2874334"/>
            <a:ext cx="679591" cy="369332"/>
          </a:xfrm>
          <a:prstGeom prst="rect">
            <a:avLst/>
          </a:prstGeom>
          <a:noFill/>
        </p:spPr>
        <p:txBody>
          <a:bodyPr wrap="square" rtlCol="0">
            <a:spAutoFit/>
          </a:bodyPr>
          <a:lstStyle/>
          <a:p>
            <a:r>
              <a:rPr lang="en-GB" dirty="0" smtClean="0"/>
              <a:t>166</a:t>
            </a:r>
            <a:endParaRPr lang="en-US" dirty="0"/>
          </a:p>
        </p:txBody>
      </p:sp>
      <p:sp>
        <p:nvSpPr>
          <p:cNvPr id="42" name="Right Brace 41"/>
          <p:cNvSpPr/>
          <p:nvPr/>
        </p:nvSpPr>
        <p:spPr>
          <a:xfrm rot="5400000">
            <a:off x="4305300" y="1333500"/>
            <a:ext cx="304800" cy="2819400"/>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45" name="Rectangle 44"/>
          <p:cNvSpPr/>
          <p:nvPr/>
        </p:nvSpPr>
        <p:spPr>
          <a:xfrm>
            <a:off x="5660066" y="1850066"/>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46" name="Straight Connector 45"/>
          <p:cNvCxnSpPr/>
          <p:nvPr/>
        </p:nvCxnSpPr>
        <p:spPr>
          <a:xfrm flipV="1">
            <a:off x="6019800" y="2286000"/>
            <a:ext cx="533400" cy="414867"/>
          </a:xfrm>
          <a:prstGeom prst="line">
            <a:avLst/>
          </a:prstGeom>
          <a:ln w="57150"/>
        </p:spPr>
        <p:style>
          <a:lnRef idx="3">
            <a:schemeClr val="dk1"/>
          </a:lnRef>
          <a:fillRef idx="0">
            <a:schemeClr val="dk1"/>
          </a:fillRef>
          <a:effectRef idx="2">
            <a:schemeClr val="dk1"/>
          </a:effectRef>
          <a:fontRef idx="minor">
            <a:schemeClr val="tx1"/>
          </a:fontRef>
        </p:style>
      </p:cxnSp>
      <p:sp>
        <p:nvSpPr>
          <p:cNvPr id="47" name="Rectangle 46"/>
          <p:cNvSpPr/>
          <p:nvPr/>
        </p:nvSpPr>
        <p:spPr>
          <a:xfrm>
            <a:off x="6204099" y="1860699"/>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3" name="TextBox 22"/>
          <p:cNvSpPr txBox="1"/>
          <p:nvPr/>
        </p:nvSpPr>
        <p:spPr>
          <a:xfrm>
            <a:off x="2971800" y="4353668"/>
            <a:ext cx="3692036" cy="369332"/>
          </a:xfrm>
          <a:prstGeom prst="rect">
            <a:avLst/>
          </a:prstGeom>
          <a:noFill/>
        </p:spPr>
        <p:txBody>
          <a:bodyPr wrap="none" rtlCol="0">
            <a:spAutoFit/>
          </a:bodyPr>
          <a:lstStyle/>
          <a:p>
            <a:r>
              <a:rPr lang="en-GB" dirty="0" smtClean="0"/>
              <a:t>128 + 64 +32 +16+ 8  + 4  + 2  + 1</a:t>
            </a:r>
            <a:endParaRPr lang="en-US" dirty="0"/>
          </a:p>
        </p:txBody>
      </p:sp>
      <p:sp>
        <p:nvSpPr>
          <p:cNvPr id="31" name="Rectangle 30"/>
          <p:cNvSpPr/>
          <p:nvPr/>
        </p:nvSpPr>
        <p:spPr>
          <a:xfrm>
            <a:off x="3124200" y="3907466"/>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2" name="TextBox 31"/>
          <p:cNvSpPr txBox="1">
            <a:spLocks noChangeArrowheads="1"/>
          </p:cNvSpPr>
          <p:nvPr/>
        </p:nvSpPr>
        <p:spPr bwMode="auto">
          <a:xfrm>
            <a:off x="1693657" y="4288466"/>
            <a:ext cx="973343" cy="400110"/>
          </a:xfrm>
          <a:prstGeom prst="rect">
            <a:avLst/>
          </a:prstGeom>
          <a:noFill/>
          <a:ln w="9525">
            <a:noFill/>
            <a:miter lim="800000"/>
            <a:headEnd/>
            <a:tailEnd/>
          </a:ln>
        </p:spPr>
        <p:txBody>
          <a:bodyPr wrap="none">
            <a:spAutoFit/>
          </a:bodyPr>
          <a:lstStyle/>
          <a:p>
            <a:r>
              <a:rPr lang="en-GB" sz="2000" dirty="0" smtClean="0"/>
              <a:t>123 =  </a:t>
            </a:r>
            <a:endParaRPr lang="en-GB" sz="2000" dirty="0"/>
          </a:p>
        </p:txBody>
      </p:sp>
      <p:cxnSp>
        <p:nvCxnSpPr>
          <p:cNvPr id="34" name="Straight Connector 33"/>
          <p:cNvCxnSpPr/>
          <p:nvPr/>
        </p:nvCxnSpPr>
        <p:spPr>
          <a:xfrm flipV="1">
            <a:off x="2971800" y="4330799"/>
            <a:ext cx="533400" cy="414867"/>
          </a:xfrm>
          <a:prstGeom prst="line">
            <a:avLst/>
          </a:prstGeom>
          <a:ln w="57150"/>
        </p:spPr>
        <p:style>
          <a:lnRef idx="3">
            <a:schemeClr val="dk1"/>
          </a:lnRef>
          <a:fillRef idx="0">
            <a:schemeClr val="dk1"/>
          </a:fillRef>
          <a:effectRef idx="2">
            <a:schemeClr val="dk1"/>
          </a:effectRef>
          <a:fontRef idx="minor">
            <a:schemeClr val="tx1"/>
          </a:fontRef>
        </p:style>
      </p:cxnSp>
      <p:sp>
        <p:nvSpPr>
          <p:cNvPr id="35" name="Rectangle 34"/>
          <p:cNvSpPr/>
          <p:nvPr/>
        </p:nvSpPr>
        <p:spPr>
          <a:xfrm>
            <a:off x="3625701" y="3907466"/>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39" name="Straight Connector 38"/>
          <p:cNvCxnSpPr/>
          <p:nvPr/>
        </p:nvCxnSpPr>
        <p:spPr>
          <a:xfrm flipV="1">
            <a:off x="5334000" y="4364666"/>
            <a:ext cx="533400" cy="414867"/>
          </a:xfrm>
          <a:prstGeom prst="line">
            <a:avLst/>
          </a:prstGeom>
          <a:ln w="57150"/>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3810000" y="4953000"/>
            <a:ext cx="441146" cy="369332"/>
          </a:xfrm>
          <a:prstGeom prst="rect">
            <a:avLst/>
          </a:prstGeom>
          <a:noFill/>
        </p:spPr>
        <p:txBody>
          <a:bodyPr wrap="none" rtlCol="0">
            <a:spAutoFit/>
          </a:bodyPr>
          <a:lstStyle/>
          <a:p>
            <a:r>
              <a:rPr lang="en-GB" dirty="0" smtClean="0"/>
              <a:t>96</a:t>
            </a:r>
            <a:endParaRPr lang="en-US" dirty="0"/>
          </a:p>
        </p:txBody>
      </p:sp>
      <p:sp>
        <p:nvSpPr>
          <p:cNvPr id="44" name="Right Brace 43"/>
          <p:cNvSpPr/>
          <p:nvPr/>
        </p:nvSpPr>
        <p:spPr>
          <a:xfrm rot="5400000">
            <a:off x="3886200" y="4593266"/>
            <a:ext cx="304800" cy="457200"/>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48" name="Rectangle 47"/>
          <p:cNvSpPr/>
          <p:nvPr/>
        </p:nvSpPr>
        <p:spPr>
          <a:xfrm>
            <a:off x="4495800" y="3907466"/>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9" name="Rectangle 48"/>
          <p:cNvSpPr/>
          <p:nvPr/>
        </p:nvSpPr>
        <p:spPr>
          <a:xfrm>
            <a:off x="4908699" y="3907466"/>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1" name="Rectangle 50"/>
          <p:cNvSpPr/>
          <p:nvPr/>
        </p:nvSpPr>
        <p:spPr>
          <a:xfrm>
            <a:off x="4081132" y="3907466"/>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2" name="TextBox 51"/>
          <p:cNvSpPr txBox="1"/>
          <p:nvPr/>
        </p:nvSpPr>
        <p:spPr>
          <a:xfrm>
            <a:off x="3996068" y="4953000"/>
            <a:ext cx="552267" cy="369332"/>
          </a:xfrm>
          <a:prstGeom prst="rect">
            <a:avLst/>
          </a:prstGeom>
          <a:noFill/>
        </p:spPr>
        <p:txBody>
          <a:bodyPr wrap="none" rtlCol="0">
            <a:spAutoFit/>
          </a:bodyPr>
          <a:lstStyle/>
          <a:p>
            <a:r>
              <a:rPr lang="en-GB" dirty="0" smtClean="0"/>
              <a:t>112</a:t>
            </a:r>
            <a:endParaRPr lang="en-US" dirty="0"/>
          </a:p>
        </p:txBody>
      </p:sp>
      <p:sp>
        <p:nvSpPr>
          <p:cNvPr id="53" name="Right Brace 52"/>
          <p:cNvSpPr/>
          <p:nvPr/>
        </p:nvSpPr>
        <p:spPr>
          <a:xfrm rot="5400000">
            <a:off x="4125433" y="4354033"/>
            <a:ext cx="283534" cy="914400"/>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54" name="Rectangle 53"/>
          <p:cNvSpPr/>
          <p:nvPr/>
        </p:nvSpPr>
        <p:spPr>
          <a:xfrm>
            <a:off x="5399567" y="3935054"/>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5" name="TextBox 54"/>
          <p:cNvSpPr txBox="1"/>
          <p:nvPr/>
        </p:nvSpPr>
        <p:spPr>
          <a:xfrm>
            <a:off x="4114800" y="4953000"/>
            <a:ext cx="679591" cy="369332"/>
          </a:xfrm>
          <a:prstGeom prst="rect">
            <a:avLst/>
          </a:prstGeom>
          <a:noFill/>
        </p:spPr>
        <p:txBody>
          <a:bodyPr wrap="square" rtlCol="0">
            <a:spAutoFit/>
          </a:bodyPr>
          <a:lstStyle/>
          <a:p>
            <a:r>
              <a:rPr lang="en-GB" dirty="0" smtClean="0"/>
              <a:t>120</a:t>
            </a:r>
          </a:p>
        </p:txBody>
      </p:sp>
      <p:sp>
        <p:nvSpPr>
          <p:cNvPr id="56" name="Right Brace 55"/>
          <p:cNvSpPr/>
          <p:nvPr/>
        </p:nvSpPr>
        <p:spPr>
          <a:xfrm rot="5400000">
            <a:off x="4315933" y="4163533"/>
            <a:ext cx="283534" cy="1295400"/>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57" name="Rectangle 56"/>
          <p:cNvSpPr/>
          <p:nvPr/>
        </p:nvSpPr>
        <p:spPr>
          <a:xfrm>
            <a:off x="5812466" y="3928732"/>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59" name="Rectangle 58"/>
          <p:cNvSpPr/>
          <p:nvPr/>
        </p:nvSpPr>
        <p:spPr>
          <a:xfrm>
            <a:off x="6313967" y="3939365"/>
            <a:ext cx="304800" cy="397713"/>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1</a:t>
            </a:r>
            <a:endPar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1" name="Right Brace 60"/>
          <p:cNvSpPr/>
          <p:nvPr/>
        </p:nvSpPr>
        <p:spPr>
          <a:xfrm rot="5400000">
            <a:off x="4766932" y="3678866"/>
            <a:ext cx="262268" cy="2286000"/>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62" name="TextBox 61"/>
          <p:cNvSpPr txBox="1"/>
          <p:nvPr/>
        </p:nvSpPr>
        <p:spPr>
          <a:xfrm>
            <a:off x="4578209" y="4953000"/>
            <a:ext cx="679591" cy="369332"/>
          </a:xfrm>
          <a:prstGeom prst="rect">
            <a:avLst/>
          </a:prstGeom>
          <a:noFill/>
        </p:spPr>
        <p:txBody>
          <a:bodyPr wrap="square" rtlCol="0">
            <a:spAutoFit/>
          </a:bodyPr>
          <a:lstStyle/>
          <a:p>
            <a:r>
              <a:rPr lang="en-GB" dirty="0" smtClean="0"/>
              <a:t>122</a:t>
            </a:r>
          </a:p>
        </p:txBody>
      </p:sp>
      <p:sp>
        <p:nvSpPr>
          <p:cNvPr id="63" name="Right Brace 62"/>
          <p:cNvSpPr/>
          <p:nvPr/>
        </p:nvSpPr>
        <p:spPr>
          <a:xfrm rot="5400000">
            <a:off x="4937935" y="3500768"/>
            <a:ext cx="304800" cy="2667000"/>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64" name="TextBox 63"/>
          <p:cNvSpPr txBox="1"/>
          <p:nvPr/>
        </p:nvSpPr>
        <p:spPr>
          <a:xfrm>
            <a:off x="4832499" y="4953000"/>
            <a:ext cx="679591" cy="369332"/>
          </a:xfrm>
          <a:prstGeom prst="rect">
            <a:avLst/>
          </a:prstGeom>
          <a:noFill/>
        </p:spPr>
        <p:txBody>
          <a:bodyPr wrap="square" rtlCol="0">
            <a:spAutoFit/>
          </a:bodyPr>
          <a:lstStyle/>
          <a:p>
            <a:r>
              <a:rPr lang="en-GB" dirty="0" smtClean="0"/>
              <a:t>123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5"/>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38"/>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37"/>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44"/>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3"/>
                                        </p:tgtEl>
                                        <p:attrNameLst>
                                          <p:attrName>style.visibility</p:attrName>
                                        </p:attrNameLst>
                                      </p:cBhvr>
                                      <p:to>
                                        <p:strVal val="hidden"/>
                                      </p:to>
                                    </p:set>
                                  </p:childTnLst>
                                </p:cTn>
                              </p:par>
                              <p:par>
                                <p:cTn id="93" presetID="1" presetClass="entr" presetSubtype="0" fill="hold" grpId="0" nodeType="withEffect">
                                  <p:stCondLst>
                                    <p:cond delay="0"/>
                                  </p:stCondLst>
                                  <p:childTnLst>
                                    <p:set>
                                      <p:cBhvr>
                                        <p:cTn id="94" dur="1" fill="hold">
                                          <p:stCondLst>
                                            <p:cond delay="0"/>
                                          </p:stCondLst>
                                        </p:cTn>
                                        <p:tgtEl>
                                          <p:spTgt spid="5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53"/>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52"/>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55"/>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56"/>
                                        </p:tgtEl>
                                        <p:attrNameLst>
                                          <p:attrName>style.visibility</p:attrName>
                                        </p:attrNameLst>
                                      </p:cBhvr>
                                      <p:to>
                                        <p:strVal val="hidden"/>
                                      </p:to>
                                    </p:set>
                                  </p:childTnLst>
                                </p:cTn>
                              </p:par>
                              <p:par>
                                <p:cTn id="125" presetID="1" presetClass="entr" presetSubtype="0" fill="hold" grpId="0" nodeType="with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2"/>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62"/>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61"/>
                                        </p:tgtEl>
                                        <p:attrNameLst>
                                          <p:attrName>style.visibility</p:attrName>
                                        </p:attrNameLst>
                                      </p:cBhvr>
                                      <p:to>
                                        <p:strVal val="hidden"/>
                                      </p:to>
                                    </p:set>
                                  </p:childTnLst>
                                </p:cTn>
                              </p:par>
                              <p:par>
                                <p:cTn id="135" presetID="1" presetClass="entr" presetSubtype="0"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3"/>
                                        </p:tgtEl>
                                        <p:attrNameLst>
                                          <p:attrName>style.visibility</p:attrName>
                                        </p:attrNameLst>
                                      </p:cBhvr>
                                      <p:to>
                                        <p:strVal val="visible"/>
                                      </p:to>
                                    </p:set>
                                  </p:childTnLst>
                                </p:cTn>
                              </p:par>
                              <p:par>
                                <p:cTn id="139" presetID="1" presetClass="exit" presetSubtype="0" fill="hold" grpId="1" nodeType="withEffect">
                                  <p:stCondLst>
                                    <p:cond delay="0"/>
                                  </p:stCondLst>
                                  <p:childTnLst>
                                    <p:set>
                                      <p:cBhvr>
                                        <p:cTn id="140" dur="1" fill="hold">
                                          <p:stCondLst>
                                            <p:cond delay="0"/>
                                          </p:stCondLst>
                                        </p:cTn>
                                        <p:tgtEl>
                                          <p:spTgt spid="63"/>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64"/>
                                        </p:tgtEl>
                                        <p:attrNameLst>
                                          <p:attrName>style.visibility</p:attrName>
                                        </p:attrNameLst>
                                      </p:cBhvr>
                                      <p:to>
                                        <p:strVal val="visible"/>
                                      </p:to>
                                    </p:set>
                                  </p:childTnLst>
                                </p:cTn>
                              </p:par>
                              <p:par>
                                <p:cTn id="143" presetID="1" presetClass="entr" presetSubtype="0" fill="hold" grpId="2"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par>
                                <p:cTn id="145" presetID="1" presetClass="entr" presetSubtype="0" fill="hold" grpId="1" nodeType="with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8" grpId="0"/>
      <p:bldP spid="24" grpId="0"/>
      <p:bldP spid="24" grpId="1"/>
      <p:bldP spid="25" grpId="0" animBg="1"/>
      <p:bldP spid="25" grpId="1" animBg="1"/>
      <p:bldP spid="27" grpId="0"/>
      <p:bldP spid="30" grpId="0"/>
      <p:bldP spid="36" grpId="0"/>
      <p:bldP spid="37" grpId="0"/>
      <p:bldP spid="37" grpId="1"/>
      <p:bldP spid="38" grpId="0" animBg="1"/>
      <p:bldP spid="38" grpId="1" animBg="1"/>
      <p:bldP spid="40" grpId="0"/>
      <p:bldP spid="41" grpId="0"/>
      <p:bldP spid="42" grpId="0" animBg="1"/>
      <p:bldP spid="45" grpId="0"/>
      <p:bldP spid="47" grpId="0"/>
      <p:bldP spid="23" grpId="0"/>
      <p:bldP spid="31" grpId="0"/>
      <p:bldP spid="32" grpId="0"/>
      <p:bldP spid="35" grpId="0"/>
      <p:bldP spid="43" grpId="0"/>
      <p:bldP spid="43" grpId="1"/>
      <p:bldP spid="44" grpId="0" animBg="1"/>
      <p:bldP spid="44" grpId="1" animBg="1"/>
      <p:bldP spid="48" grpId="0"/>
      <p:bldP spid="49" grpId="0"/>
      <p:bldP spid="51" grpId="0"/>
      <p:bldP spid="52" grpId="0"/>
      <p:bldP spid="52" grpId="1"/>
      <p:bldP spid="53" grpId="0" animBg="1"/>
      <p:bldP spid="53" grpId="1" animBg="1"/>
      <p:bldP spid="54" grpId="0"/>
      <p:bldP spid="55" grpId="0"/>
      <p:bldP spid="55" grpId="1"/>
      <p:bldP spid="56" grpId="0" animBg="1"/>
      <p:bldP spid="56" grpId="1" animBg="1"/>
      <p:bldP spid="57" grpId="0"/>
      <p:bldP spid="59" grpId="0"/>
      <p:bldP spid="61" grpId="0" animBg="1"/>
      <p:bldP spid="61" grpId="1" animBg="1"/>
      <p:bldP spid="62" grpId="0"/>
      <p:bldP spid="62" grpId="1"/>
      <p:bldP spid="63" grpId="0" animBg="1"/>
      <p:bldP spid="63" grpId="1" animBg="1"/>
      <p:bldP spid="63" grpId="2" animBg="1"/>
      <p:bldP spid="64" grpId="0"/>
      <p:bldP spid="64"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610600" cy="990600"/>
          </a:xfrm>
        </p:spPr>
        <p:txBody>
          <a:bodyPr/>
          <a:lstStyle/>
          <a:p>
            <a:pPr eaLnBrk="1" hangingPunct="1"/>
            <a:r>
              <a:rPr lang="en-GB" smtClean="0"/>
              <a:t>IP</a:t>
            </a:r>
          </a:p>
        </p:txBody>
      </p:sp>
      <p:sp>
        <p:nvSpPr>
          <p:cNvPr id="12" name="Rectangle 11"/>
          <p:cNvSpPr/>
          <p:nvPr/>
        </p:nvSpPr>
        <p:spPr>
          <a:xfrm>
            <a:off x="472708" y="2627920"/>
            <a:ext cx="2763336" cy="397713"/>
          </a:xfrm>
          <a:prstGeom prst="rect">
            <a:avLst/>
          </a:prstGeom>
          <a:noFill/>
        </p:spPr>
        <p:txBody>
          <a:bodyPr wrap="none">
            <a:prstTxWarp prst="textWave1">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16.124.15.117</a:t>
            </a:r>
          </a:p>
        </p:txBody>
      </p:sp>
      <p:sp>
        <p:nvSpPr>
          <p:cNvPr id="13" name="Rectangle 12"/>
          <p:cNvSpPr/>
          <p:nvPr/>
        </p:nvSpPr>
        <p:spPr>
          <a:xfrm>
            <a:off x="304800" y="1676400"/>
            <a:ext cx="7299692" cy="397713"/>
          </a:xfrm>
          <a:prstGeom prst="rect">
            <a:avLst/>
          </a:prstGeom>
          <a:noFill/>
        </p:spPr>
        <p:txBody>
          <a:bodyPr wrap="none">
            <a:prstTxWarp prst="textWave1">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00010000.01111100.00001111.01110101</a:t>
            </a:r>
          </a:p>
        </p:txBody>
      </p:sp>
      <p:cxnSp>
        <p:nvCxnSpPr>
          <p:cNvPr id="4" name="Straight Arrow Connector 3"/>
          <p:cNvCxnSpPr/>
          <p:nvPr/>
        </p:nvCxnSpPr>
        <p:spPr>
          <a:xfrm flipH="1">
            <a:off x="914400" y="2074863"/>
            <a:ext cx="152400" cy="460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1752600" y="2074863"/>
            <a:ext cx="914400" cy="4603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362200" y="2074863"/>
            <a:ext cx="1981200" cy="552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352800" y="2227263"/>
            <a:ext cx="2743200" cy="517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a:spLocks noChangeArrowheads="1"/>
          </p:cNvSpPr>
          <p:nvPr/>
        </p:nvSpPr>
        <p:spPr bwMode="auto">
          <a:xfrm>
            <a:off x="3863975" y="1219200"/>
            <a:ext cx="806450" cy="369888"/>
          </a:xfrm>
          <a:prstGeom prst="rect">
            <a:avLst/>
          </a:prstGeom>
          <a:noFill/>
          <a:ln w="9525">
            <a:noFill/>
            <a:miter lim="800000"/>
            <a:headEnd/>
            <a:tailEnd/>
          </a:ln>
        </p:spPr>
        <p:txBody>
          <a:bodyPr wrap="none">
            <a:spAutoFit/>
          </a:bodyPr>
          <a:lstStyle/>
          <a:p>
            <a:r>
              <a:rPr lang="en-GB">
                <a:latin typeface="Times New Roman" pitchFamily="18" charset="0"/>
                <a:cs typeface="Times New Roman" pitchFamily="18" charset="0"/>
              </a:rPr>
              <a:t>32 bits</a:t>
            </a:r>
          </a:p>
        </p:txBody>
      </p:sp>
      <p:sp>
        <p:nvSpPr>
          <p:cNvPr id="31" name="TextBox 30"/>
          <p:cNvSpPr txBox="1"/>
          <p:nvPr/>
        </p:nvSpPr>
        <p:spPr>
          <a:xfrm>
            <a:off x="690563" y="3581400"/>
            <a:ext cx="200660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A: 1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126</a:t>
            </a:r>
          </a:p>
        </p:txBody>
      </p:sp>
      <p:sp>
        <p:nvSpPr>
          <p:cNvPr id="32" name="TextBox 31"/>
          <p:cNvSpPr txBox="1"/>
          <p:nvPr/>
        </p:nvSpPr>
        <p:spPr>
          <a:xfrm>
            <a:off x="690563" y="4027488"/>
            <a:ext cx="2006600" cy="3683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B: 128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191</a:t>
            </a:r>
          </a:p>
        </p:txBody>
      </p:sp>
      <p:sp>
        <p:nvSpPr>
          <p:cNvPr id="33" name="TextBox 32"/>
          <p:cNvSpPr txBox="1"/>
          <p:nvPr/>
        </p:nvSpPr>
        <p:spPr>
          <a:xfrm>
            <a:off x="690563" y="4475163"/>
            <a:ext cx="2006600" cy="3698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C: 192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223</a:t>
            </a:r>
          </a:p>
        </p:txBody>
      </p:sp>
      <p:sp>
        <p:nvSpPr>
          <p:cNvPr id="34" name="TextBox 33"/>
          <p:cNvSpPr txBox="1"/>
          <p:nvPr/>
        </p:nvSpPr>
        <p:spPr>
          <a:xfrm>
            <a:off x="690563" y="4921250"/>
            <a:ext cx="200660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D: 224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239</a:t>
            </a:r>
          </a:p>
        </p:txBody>
      </p:sp>
      <p:sp>
        <p:nvSpPr>
          <p:cNvPr id="35" name="TextBox 34"/>
          <p:cNvSpPr txBox="1"/>
          <p:nvPr/>
        </p:nvSpPr>
        <p:spPr>
          <a:xfrm>
            <a:off x="690563" y="5376863"/>
            <a:ext cx="2006600" cy="3698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E: 240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254</a:t>
            </a:r>
          </a:p>
        </p:txBody>
      </p:sp>
      <p:cxnSp>
        <p:nvCxnSpPr>
          <p:cNvPr id="28" name="Straight Arrow Connector 27"/>
          <p:cNvCxnSpPr/>
          <p:nvPr/>
        </p:nvCxnSpPr>
        <p:spPr>
          <a:xfrm flipH="1" flipV="1">
            <a:off x="690563" y="3025775"/>
            <a:ext cx="223837" cy="479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857231" y="3581400"/>
            <a:ext cx="5981969" cy="369332"/>
          </a:xfrm>
          <a:prstGeom prst="rect">
            <a:avLst/>
          </a:prstGeom>
          <a:noFill/>
        </p:spPr>
        <p:txBody>
          <a:bodyPr wrap="none">
            <a:prstTxWarp prst="textWave1">
              <a:avLst/>
            </a:prstTxWarp>
            <a:spAutoFit/>
          </a:bodyPr>
          <a:lstStyle/>
          <a:p>
            <a:pPr algn="ctr">
              <a:defRPr/>
            </a:pP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xxxxxxx.xxxxxxxx.xxxxxxxx.xxxxxxxx</a:t>
            </a:r>
          </a:p>
        </p:txBody>
      </p:sp>
      <p:sp>
        <p:nvSpPr>
          <p:cNvPr id="57" name="Rectangle 56"/>
          <p:cNvSpPr/>
          <p:nvPr/>
        </p:nvSpPr>
        <p:spPr>
          <a:xfrm>
            <a:off x="2857231" y="4026932"/>
            <a:ext cx="5981969" cy="369332"/>
          </a:xfrm>
          <a:prstGeom prst="rect">
            <a:avLst/>
          </a:prstGeom>
          <a:noFill/>
        </p:spPr>
        <p:txBody>
          <a:bodyPr wrap="none">
            <a:prstTxWarp prst="textWave1">
              <a:avLst/>
            </a:prstTxWarp>
            <a:spAutoFit/>
          </a:bodyPr>
          <a:lstStyle/>
          <a:p>
            <a:pPr algn="ct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xxxxxx.xxxxxxxx.xxxxxxxx.xxxxxxxx</a:t>
            </a:r>
          </a:p>
        </p:txBody>
      </p:sp>
      <p:sp>
        <p:nvSpPr>
          <p:cNvPr id="58" name="Rectangle 57"/>
          <p:cNvSpPr/>
          <p:nvPr/>
        </p:nvSpPr>
        <p:spPr>
          <a:xfrm>
            <a:off x="2857231" y="4475709"/>
            <a:ext cx="5981969" cy="369332"/>
          </a:xfrm>
          <a:prstGeom prst="rect">
            <a:avLst/>
          </a:prstGeom>
          <a:noFill/>
        </p:spPr>
        <p:txBody>
          <a:bodyPr wrap="none">
            <a:prstTxWarp prst="textWave1">
              <a:avLst/>
            </a:prstTxWarp>
            <a:spAutoFit/>
          </a:bodyPr>
          <a:lstStyle/>
          <a:p>
            <a:pPr algn="ct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xxxxx.xxxxxxxx.xxxxxxxx.xxxxxxxx</a:t>
            </a:r>
          </a:p>
        </p:txBody>
      </p:sp>
      <p:sp>
        <p:nvSpPr>
          <p:cNvPr id="59" name="Rectangle 58"/>
          <p:cNvSpPr/>
          <p:nvPr/>
        </p:nvSpPr>
        <p:spPr>
          <a:xfrm>
            <a:off x="2857231" y="4928790"/>
            <a:ext cx="5981969" cy="369332"/>
          </a:xfrm>
          <a:prstGeom prst="rect">
            <a:avLst/>
          </a:prstGeom>
          <a:noFill/>
        </p:spPr>
        <p:txBody>
          <a:bodyPr wrap="none">
            <a:prstTxWarp prst="textWave1">
              <a:avLst/>
            </a:prstTxWarp>
            <a:spAutoFit/>
          </a:bodyPr>
          <a:lstStyle/>
          <a:p>
            <a:pPr algn="ct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1110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a:t>
            </a:r>
          </a:p>
        </p:txBody>
      </p:sp>
      <p:sp>
        <p:nvSpPr>
          <p:cNvPr id="60" name="Rectangle 59"/>
          <p:cNvSpPr/>
          <p:nvPr/>
        </p:nvSpPr>
        <p:spPr>
          <a:xfrm>
            <a:off x="2857231" y="5377567"/>
            <a:ext cx="5981969" cy="369332"/>
          </a:xfrm>
          <a:prstGeom prst="rect">
            <a:avLst/>
          </a:prstGeom>
          <a:noFill/>
        </p:spPr>
        <p:txBody>
          <a:bodyPr wrap="none">
            <a:prstTxWarp prst="textWave1">
              <a:avLst/>
            </a:prstTxWarp>
            <a:spAutoFit/>
          </a:bodyPr>
          <a:lstStyle/>
          <a:p>
            <a:pPr algn="ctr">
              <a:defRPr/>
            </a:pPr>
            <a:r>
              <a:rPr lang="en-US" sz="7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1111</a:t>
            </a:r>
            <a:r>
              <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additive="base">
                                        <p:cTn id="33" dur="500" fill="hold"/>
                                        <p:tgtEl>
                                          <p:spTgt spid="57"/>
                                        </p:tgtEl>
                                        <p:attrNameLst>
                                          <p:attrName>ppt_x</p:attrName>
                                        </p:attrNameLst>
                                      </p:cBhvr>
                                      <p:tavLst>
                                        <p:tav tm="0">
                                          <p:val>
                                            <p:strVal val="#ppt_x"/>
                                          </p:val>
                                        </p:tav>
                                        <p:tav tm="100000">
                                          <p:val>
                                            <p:strVal val="#ppt_x"/>
                                          </p:val>
                                        </p:tav>
                                      </p:tavLst>
                                    </p:anim>
                                    <p:anim calcmode="lin" valueType="num">
                                      <p:cBhvr additive="base">
                                        <p:cTn id="34"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8"/>
                                        </p:tgtEl>
                                        <p:attrNameLst>
                                          <p:attrName>style.visibility</p:attrName>
                                        </p:attrNameLst>
                                      </p:cBhvr>
                                      <p:to>
                                        <p:strVal val="visible"/>
                                      </p:to>
                                    </p:set>
                                    <p:anim calcmode="lin" valueType="num">
                                      <p:cBhvr additive="base">
                                        <p:cTn id="43" dur="500" fill="hold"/>
                                        <p:tgtEl>
                                          <p:spTgt spid="58"/>
                                        </p:tgtEl>
                                        <p:attrNameLst>
                                          <p:attrName>ppt_x</p:attrName>
                                        </p:attrNameLst>
                                      </p:cBhvr>
                                      <p:tavLst>
                                        <p:tav tm="0">
                                          <p:val>
                                            <p:strVal val="#ppt_x"/>
                                          </p:val>
                                        </p:tav>
                                        <p:tav tm="100000">
                                          <p:val>
                                            <p:strVal val="#ppt_x"/>
                                          </p:val>
                                        </p:tav>
                                      </p:tavLst>
                                    </p:anim>
                                    <p:anim calcmode="lin" valueType="num">
                                      <p:cBhvr additive="base">
                                        <p:cTn id="4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fill="hold"/>
                                        <p:tgtEl>
                                          <p:spTgt spid="59"/>
                                        </p:tgtEl>
                                        <p:attrNameLst>
                                          <p:attrName>ppt_x</p:attrName>
                                        </p:attrNameLst>
                                      </p:cBhvr>
                                      <p:tavLst>
                                        <p:tav tm="0">
                                          <p:val>
                                            <p:strVal val="#ppt_x"/>
                                          </p:val>
                                        </p:tav>
                                        <p:tav tm="100000">
                                          <p:val>
                                            <p:strVal val="#ppt_x"/>
                                          </p:val>
                                        </p:tav>
                                      </p:tavLst>
                                    </p:anim>
                                    <p:anim calcmode="lin" valueType="num">
                                      <p:cBhvr additive="base">
                                        <p:cTn id="54"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fill="hold"/>
                                        <p:tgtEl>
                                          <p:spTgt spid="35"/>
                                        </p:tgtEl>
                                        <p:attrNameLst>
                                          <p:attrName>ppt_x</p:attrName>
                                        </p:attrNameLst>
                                      </p:cBhvr>
                                      <p:tavLst>
                                        <p:tav tm="0">
                                          <p:val>
                                            <p:strVal val="#ppt_x"/>
                                          </p:val>
                                        </p:tav>
                                        <p:tav tm="100000">
                                          <p:val>
                                            <p:strVal val="#ppt_x"/>
                                          </p:val>
                                        </p:tav>
                                      </p:tavLst>
                                    </p:anim>
                                    <p:anim calcmode="lin" valueType="num">
                                      <p:cBhvr additive="base">
                                        <p:cTn id="60" dur="500" fill="hold"/>
                                        <p:tgtEl>
                                          <p:spTgt spid="3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1" grpId="0" animBg="1"/>
      <p:bldP spid="32" grpId="0" animBg="1"/>
      <p:bldP spid="33" grpId="0" animBg="1"/>
      <p:bldP spid="34" grpId="0" animBg="1"/>
      <p:bldP spid="3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610600" cy="990600"/>
          </a:xfrm>
        </p:spPr>
        <p:txBody>
          <a:bodyPr/>
          <a:lstStyle/>
          <a:p>
            <a:pPr eaLnBrk="1" hangingPunct="1"/>
            <a:r>
              <a:rPr lang="en-GB" smtClean="0"/>
              <a:t>IP</a:t>
            </a:r>
          </a:p>
        </p:txBody>
      </p:sp>
      <p:sp>
        <p:nvSpPr>
          <p:cNvPr id="31" name="TextBox 30"/>
          <p:cNvSpPr txBox="1"/>
          <p:nvPr/>
        </p:nvSpPr>
        <p:spPr>
          <a:xfrm>
            <a:off x="690563" y="1600200"/>
            <a:ext cx="200660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A: 1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126</a:t>
            </a:r>
          </a:p>
        </p:txBody>
      </p:sp>
      <p:sp>
        <p:nvSpPr>
          <p:cNvPr id="32" name="TextBox 31"/>
          <p:cNvSpPr txBox="1"/>
          <p:nvPr/>
        </p:nvSpPr>
        <p:spPr>
          <a:xfrm>
            <a:off x="690563" y="2652713"/>
            <a:ext cx="2006600" cy="3683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B: 128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191</a:t>
            </a:r>
          </a:p>
        </p:txBody>
      </p:sp>
      <p:sp>
        <p:nvSpPr>
          <p:cNvPr id="33" name="TextBox 32"/>
          <p:cNvSpPr txBox="1"/>
          <p:nvPr/>
        </p:nvSpPr>
        <p:spPr>
          <a:xfrm>
            <a:off x="690563" y="3567113"/>
            <a:ext cx="2006600" cy="3683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C: 192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223</a:t>
            </a:r>
          </a:p>
        </p:txBody>
      </p:sp>
      <p:sp>
        <p:nvSpPr>
          <p:cNvPr id="34" name="TextBox 33"/>
          <p:cNvSpPr txBox="1"/>
          <p:nvPr/>
        </p:nvSpPr>
        <p:spPr>
          <a:xfrm>
            <a:off x="690563" y="4529138"/>
            <a:ext cx="2006600" cy="3698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D: 224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239</a:t>
            </a:r>
          </a:p>
        </p:txBody>
      </p:sp>
      <p:sp>
        <p:nvSpPr>
          <p:cNvPr id="35" name="TextBox 34"/>
          <p:cNvSpPr txBox="1"/>
          <p:nvPr/>
        </p:nvSpPr>
        <p:spPr>
          <a:xfrm>
            <a:off x="690563" y="5407025"/>
            <a:ext cx="200660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E: 240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254</a:t>
            </a:r>
          </a:p>
        </p:txBody>
      </p:sp>
      <p:sp>
        <p:nvSpPr>
          <p:cNvPr id="56" name="Rectangle 55"/>
          <p:cNvSpPr/>
          <p:nvPr/>
        </p:nvSpPr>
        <p:spPr>
          <a:xfrm>
            <a:off x="2857231" y="1600200"/>
            <a:ext cx="5981969" cy="369332"/>
          </a:xfrm>
          <a:prstGeom prst="rect">
            <a:avLst/>
          </a:prstGeom>
          <a:noFill/>
        </p:spPr>
        <p:txBody>
          <a:bodyPr wrap="none">
            <a:prstTxWarp prst="textWave1">
              <a:avLst/>
            </a:prstTxWarp>
            <a:spAutoFit/>
          </a:bodyPr>
          <a:lstStyle/>
          <a:p>
            <a:pPr algn="ctr">
              <a:defRPr/>
            </a:pP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xxxxxxx.xxxxxxxx.xxxxxxxx.xxxxxxxx</a:t>
            </a:r>
          </a:p>
        </p:txBody>
      </p:sp>
      <p:sp>
        <p:nvSpPr>
          <p:cNvPr id="57" name="Rectangle 56"/>
          <p:cNvSpPr/>
          <p:nvPr/>
        </p:nvSpPr>
        <p:spPr>
          <a:xfrm>
            <a:off x="2857231" y="2652017"/>
            <a:ext cx="5981969" cy="369332"/>
          </a:xfrm>
          <a:prstGeom prst="rect">
            <a:avLst/>
          </a:prstGeom>
          <a:noFill/>
        </p:spPr>
        <p:txBody>
          <a:bodyPr wrap="none">
            <a:prstTxWarp prst="textWave1">
              <a:avLst/>
            </a:prstTxWarp>
            <a:spAutoFit/>
          </a:bodyPr>
          <a:lstStyle/>
          <a:p>
            <a:pPr algn="ct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xxxxxx.xxxxxxxx.xxxxxxxx.xxxxxxxx</a:t>
            </a:r>
          </a:p>
        </p:txBody>
      </p:sp>
      <p:sp>
        <p:nvSpPr>
          <p:cNvPr id="58" name="Rectangle 57"/>
          <p:cNvSpPr/>
          <p:nvPr/>
        </p:nvSpPr>
        <p:spPr>
          <a:xfrm>
            <a:off x="2857231" y="3566417"/>
            <a:ext cx="5981969" cy="369332"/>
          </a:xfrm>
          <a:prstGeom prst="rect">
            <a:avLst/>
          </a:prstGeom>
          <a:noFill/>
        </p:spPr>
        <p:txBody>
          <a:bodyPr wrap="none">
            <a:prstTxWarp prst="textWave1">
              <a:avLst/>
            </a:prstTxWarp>
            <a:spAutoFit/>
          </a:bodyPr>
          <a:lstStyle/>
          <a:p>
            <a:pPr algn="ct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xxxxx.xxxxxxxx.xxxxxxxx.xxxxxxxx</a:t>
            </a:r>
          </a:p>
        </p:txBody>
      </p:sp>
      <p:sp>
        <p:nvSpPr>
          <p:cNvPr id="59" name="Rectangle 58"/>
          <p:cNvSpPr/>
          <p:nvPr/>
        </p:nvSpPr>
        <p:spPr>
          <a:xfrm>
            <a:off x="2857231" y="4536786"/>
            <a:ext cx="5981969" cy="369332"/>
          </a:xfrm>
          <a:prstGeom prst="rect">
            <a:avLst/>
          </a:prstGeom>
          <a:noFill/>
        </p:spPr>
        <p:txBody>
          <a:bodyPr wrap="none">
            <a:prstTxWarp prst="textWave1">
              <a:avLst/>
            </a:prstTxWarp>
            <a:spAutoFit/>
          </a:bodyPr>
          <a:lstStyle/>
          <a:p>
            <a:pPr algn="ct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1110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a:t>
            </a:r>
          </a:p>
        </p:txBody>
      </p:sp>
      <p:sp>
        <p:nvSpPr>
          <p:cNvPr id="60" name="Rectangle 59"/>
          <p:cNvSpPr/>
          <p:nvPr/>
        </p:nvSpPr>
        <p:spPr>
          <a:xfrm>
            <a:off x="2857231" y="5406885"/>
            <a:ext cx="5981969" cy="369332"/>
          </a:xfrm>
          <a:prstGeom prst="rect">
            <a:avLst/>
          </a:prstGeom>
          <a:noFill/>
        </p:spPr>
        <p:txBody>
          <a:bodyPr wrap="none">
            <a:prstTxWarp prst="textWave1">
              <a:avLst/>
            </a:prstTxWarp>
            <a:spAutoFit/>
          </a:bodyPr>
          <a:lstStyle/>
          <a:p>
            <a:pPr algn="ctr">
              <a:defRPr/>
            </a:pPr>
            <a:r>
              <a:rPr lang="en-US" sz="7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1111</a:t>
            </a:r>
            <a:r>
              <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a:t>
            </a:r>
          </a:p>
        </p:txBody>
      </p:sp>
      <p:sp>
        <p:nvSpPr>
          <p:cNvPr id="22541" name="TextBox 1"/>
          <p:cNvSpPr txBox="1">
            <a:spLocks noChangeArrowheads="1"/>
          </p:cNvSpPr>
          <p:nvPr/>
        </p:nvSpPr>
        <p:spPr bwMode="auto">
          <a:xfrm>
            <a:off x="3124200" y="1066800"/>
            <a:ext cx="960438" cy="369888"/>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NETID</a:t>
            </a:r>
          </a:p>
        </p:txBody>
      </p:sp>
      <p:sp>
        <p:nvSpPr>
          <p:cNvPr id="22542" name="TextBox 21"/>
          <p:cNvSpPr txBox="1">
            <a:spLocks noChangeArrowheads="1"/>
          </p:cNvSpPr>
          <p:nvPr/>
        </p:nvSpPr>
        <p:spPr bwMode="auto">
          <a:xfrm>
            <a:off x="6172200" y="1077913"/>
            <a:ext cx="1219200" cy="369887"/>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HOSTID</a:t>
            </a:r>
          </a:p>
        </p:txBody>
      </p:sp>
      <p:sp>
        <p:nvSpPr>
          <p:cNvPr id="5" name="Right Brace 4"/>
          <p:cNvSpPr/>
          <p:nvPr/>
        </p:nvSpPr>
        <p:spPr>
          <a:xfrm rot="16200000">
            <a:off x="3506788" y="833438"/>
            <a:ext cx="160337" cy="1277937"/>
          </a:xfrm>
          <a:prstGeom prst="rightBrace">
            <a:avLst>
              <a:gd name="adj1" fmla="val 68264"/>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5" name="Right Brace 24"/>
          <p:cNvSpPr/>
          <p:nvPr/>
        </p:nvSpPr>
        <p:spPr>
          <a:xfrm rot="16200000">
            <a:off x="6588919" y="-573881"/>
            <a:ext cx="163512" cy="4184650"/>
          </a:xfrm>
          <a:prstGeom prst="rightBrace">
            <a:avLst>
              <a:gd name="adj1" fmla="val 68264"/>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27" name="TextBox 26"/>
          <p:cNvSpPr txBox="1">
            <a:spLocks noChangeArrowheads="1"/>
          </p:cNvSpPr>
          <p:nvPr/>
        </p:nvSpPr>
        <p:spPr bwMode="auto">
          <a:xfrm>
            <a:off x="3863975" y="2112963"/>
            <a:ext cx="962025" cy="369887"/>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NETID</a:t>
            </a:r>
          </a:p>
        </p:txBody>
      </p:sp>
      <p:sp>
        <p:nvSpPr>
          <p:cNvPr id="29" name="TextBox 28"/>
          <p:cNvSpPr txBox="1">
            <a:spLocks noChangeArrowheads="1"/>
          </p:cNvSpPr>
          <p:nvPr/>
        </p:nvSpPr>
        <p:spPr bwMode="auto">
          <a:xfrm>
            <a:off x="6821488" y="2125663"/>
            <a:ext cx="1219200" cy="368300"/>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HOSTID</a:t>
            </a:r>
          </a:p>
        </p:txBody>
      </p:sp>
      <p:sp>
        <p:nvSpPr>
          <p:cNvPr id="30" name="Right Brace 29"/>
          <p:cNvSpPr/>
          <p:nvPr/>
        </p:nvSpPr>
        <p:spPr>
          <a:xfrm rot="16200000">
            <a:off x="4238625" y="1165225"/>
            <a:ext cx="212725" cy="2740025"/>
          </a:xfrm>
          <a:prstGeom prst="rightBrace">
            <a:avLst>
              <a:gd name="adj1" fmla="val 68264"/>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6" name="Right Brace 35"/>
          <p:cNvSpPr/>
          <p:nvPr/>
        </p:nvSpPr>
        <p:spPr>
          <a:xfrm rot="16200000">
            <a:off x="7320756" y="1183482"/>
            <a:ext cx="168275" cy="2770188"/>
          </a:xfrm>
          <a:prstGeom prst="rightBrace">
            <a:avLst>
              <a:gd name="adj1" fmla="val 68264"/>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37" name="TextBox 36"/>
          <p:cNvSpPr txBox="1">
            <a:spLocks noChangeArrowheads="1"/>
          </p:cNvSpPr>
          <p:nvPr/>
        </p:nvSpPr>
        <p:spPr bwMode="auto">
          <a:xfrm>
            <a:off x="1008063" y="4899025"/>
            <a:ext cx="1371600" cy="368300"/>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Multicasting</a:t>
            </a:r>
          </a:p>
        </p:txBody>
      </p:sp>
      <p:sp>
        <p:nvSpPr>
          <p:cNvPr id="38" name="TextBox 37"/>
          <p:cNvSpPr txBox="1">
            <a:spLocks noChangeArrowheads="1"/>
          </p:cNvSpPr>
          <p:nvPr/>
        </p:nvSpPr>
        <p:spPr bwMode="auto">
          <a:xfrm>
            <a:off x="427038" y="5802313"/>
            <a:ext cx="3657600" cy="369887"/>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Experimental; often used in research</a:t>
            </a:r>
          </a:p>
        </p:txBody>
      </p:sp>
      <p:sp>
        <p:nvSpPr>
          <p:cNvPr id="39" name="TextBox 38"/>
          <p:cNvSpPr txBox="1">
            <a:spLocks noChangeArrowheads="1"/>
          </p:cNvSpPr>
          <p:nvPr/>
        </p:nvSpPr>
        <p:spPr bwMode="auto">
          <a:xfrm>
            <a:off x="4678363" y="3038475"/>
            <a:ext cx="960437" cy="369888"/>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NETID</a:t>
            </a:r>
          </a:p>
        </p:txBody>
      </p:sp>
      <p:sp>
        <p:nvSpPr>
          <p:cNvPr id="40" name="TextBox 39"/>
          <p:cNvSpPr txBox="1">
            <a:spLocks noChangeArrowheads="1"/>
          </p:cNvSpPr>
          <p:nvPr/>
        </p:nvSpPr>
        <p:spPr bwMode="auto">
          <a:xfrm>
            <a:off x="7620000" y="3049588"/>
            <a:ext cx="1219200" cy="369887"/>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HOSTID</a:t>
            </a:r>
          </a:p>
        </p:txBody>
      </p:sp>
      <p:sp>
        <p:nvSpPr>
          <p:cNvPr id="41" name="Right Brace 40"/>
          <p:cNvSpPr/>
          <p:nvPr/>
        </p:nvSpPr>
        <p:spPr>
          <a:xfrm rot="16200000">
            <a:off x="5018088" y="1355725"/>
            <a:ext cx="222250" cy="4219575"/>
          </a:xfrm>
          <a:prstGeom prst="rightBrace">
            <a:avLst>
              <a:gd name="adj1" fmla="val 68264"/>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2" name="Right Brace 41"/>
          <p:cNvSpPr/>
          <p:nvPr/>
        </p:nvSpPr>
        <p:spPr>
          <a:xfrm rot="16200000">
            <a:off x="8070056" y="2812257"/>
            <a:ext cx="168275" cy="1360488"/>
          </a:xfrm>
          <a:prstGeom prst="rightBrace">
            <a:avLst>
              <a:gd name="adj1" fmla="val 68264"/>
              <a:gd name="adj2" fmla="val 5000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43" name="TextBox 42"/>
          <p:cNvSpPr txBox="1">
            <a:spLocks noChangeArrowheads="1"/>
          </p:cNvSpPr>
          <p:nvPr/>
        </p:nvSpPr>
        <p:spPr bwMode="auto">
          <a:xfrm>
            <a:off x="1008063" y="4024313"/>
            <a:ext cx="2192337" cy="368300"/>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Small networks</a:t>
            </a:r>
          </a:p>
        </p:txBody>
      </p:sp>
      <p:sp>
        <p:nvSpPr>
          <p:cNvPr id="44" name="TextBox 43"/>
          <p:cNvSpPr txBox="1">
            <a:spLocks noChangeArrowheads="1"/>
          </p:cNvSpPr>
          <p:nvPr/>
        </p:nvSpPr>
        <p:spPr bwMode="auto">
          <a:xfrm>
            <a:off x="401638" y="3095625"/>
            <a:ext cx="2570162" cy="369888"/>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Medium-sized networks</a:t>
            </a:r>
          </a:p>
        </p:txBody>
      </p:sp>
      <p:sp>
        <p:nvSpPr>
          <p:cNvPr id="22557" name="TextBox 44"/>
          <p:cNvSpPr txBox="1">
            <a:spLocks noChangeArrowheads="1"/>
          </p:cNvSpPr>
          <p:nvPr/>
        </p:nvSpPr>
        <p:spPr bwMode="auto">
          <a:xfrm>
            <a:off x="685800" y="2063750"/>
            <a:ext cx="1693863" cy="369888"/>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Large networks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27" grpId="0"/>
      <p:bldP spid="29" grpId="0"/>
      <p:bldP spid="30" grpId="0" animBg="1"/>
      <p:bldP spid="36" grpId="0" animBg="1"/>
      <p:bldP spid="37" grpId="0"/>
      <p:bldP spid="38" grpId="0"/>
      <p:bldP spid="39" grpId="0"/>
      <p:bldP spid="40" grpId="0"/>
      <p:bldP spid="41" grpId="0" animBg="1"/>
      <p:bldP spid="42" grpId="0" animBg="1"/>
      <p:bldP spid="43"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610600" cy="990600"/>
          </a:xfrm>
        </p:spPr>
        <p:txBody>
          <a:bodyPr/>
          <a:lstStyle/>
          <a:p>
            <a:pPr eaLnBrk="1" hangingPunct="1"/>
            <a:r>
              <a:rPr lang="en-GB" smtClean="0"/>
              <a:t>IP</a:t>
            </a:r>
          </a:p>
        </p:txBody>
      </p:sp>
      <p:sp>
        <p:nvSpPr>
          <p:cNvPr id="31" name="TextBox 30"/>
          <p:cNvSpPr txBox="1"/>
          <p:nvPr/>
        </p:nvSpPr>
        <p:spPr>
          <a:xfrm>
            <a:off x="690563" y="1143000"/>
            <a:ext cx="200660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A: 1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126</a:t>
            </a:r>
          </a:p>
        </p:txBody>
      </p:sp>
      <p:sp>
        <p:nvSpPr>
          <p:cNvPr id="32" name="TextBox 31"/>
          <p:cNvSpPr txBox="1"/>
          <p:nvPr/>
        </p:nvSpPr>
        <p:spPr>
          <a:xfrm>
            <a:off x="690563" y="1589088"/>
            <a:ext cx="2006600" cy="36830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B: 128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191</a:t>
            </a:r>
          </a:p>
        </p:txBody>
      </p:sp>
      <p:sp>
        <p:nvSpPr>
          <p:cNvPr id="33" name="TextBox 32"/>
          <p:cNvSpPr txBox="1"/>
          <p:nvPr/>
        </p:nvSpPr>
        <p:spPr>
          <a:xfrm>
            <a:off x="690563" y="2036763"/>
            <a:ext cx="2006600" cy="3698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C: 192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223</a:t>
            </a:r>
          </a:p>
        </p:txBody>
      </p:sp>
      <p:sp>
        <p:nvSpPr>
          <p:cNvPr id="34" name="TextBox 33"/>
          <p:cNvSpPr txBox="1"/>
          <p:nvPr/>
        </p:nvSpPr>
        <p:spPr>
          <a:xfrm>
            <a:off x="690563" y="2482850"/>
            <a:ext cx="2006600"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D: 224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239</a:t>
            </a:r>
          </a:p>
        </p:txBody>
      </p:sp>
      <p:sp>
        <p:nvSpPr>
          <p:cNvPr id="35" name="TextBox 34"/>
          <p:cNvSpPr txBox="1"/>
          <p:nvPr/>
        </p:nvSpPr>
        <p:spPr>
          <a:xfrm>
            <a:off x="690563" y="2938463"/>
            <a:ext cx="2006600" cy="3698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a:defRPr/>
            </a:pPr>
            <a:r>
              <a:rPr lang="en-GB" dirty="0">
                <a:latin typeface="Times New Roman" pitchFamily="18" charset="0"/>
                <a:cs typeface="Times New Roman" pitchFamily="18" charset="0"/>
              </a:rPr>
              <a:t>Class E: 240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254</a:t>
            </a:r>
          </a:p>
        </p:txBody>
      </p:sp>
      <p:sp>
        <p:nvSpPr>
          <p:cNvPr id="56" name="Rectangle 55"/>
          <p:cNvSpPr/>
          <p:nvPr/>
        </p:nvSpPr>
        <p:spPr>
          <a:xfrm>
            <a:off x="2857231" y="1143000"/>
            <a:ext cx="5981969" cy="369332"/>
          </a:xfrm>
          <a:prstGeom prst="rect">
            <a:avLst/>
          </a:prstGeom>
          <a:noFill/>
        </p:spPr>
        <p:txBody>
          <a:bodyPr wrap="none">
            <a:prstTxWarp prst="textWave1">
              <a:avLst/>
            </a:prstTxWarp>
            <a:spAutoFit/>
          </a:bodyPr>
          <a:lstStyle/>
          <a:p>
            <a:pPr algn="ctr">
              <a:defRPr/>
            </a:pP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xxxxxxx.xxxxxxxx.xxxxxxxx.xxxxxxxx</a:t>
            </a:r>
          </a:p>
        </p:txBody>
      </p:sp>
      <p:sp>
        <p:nvSpPr>
          <p:cNvPr id="57" name="Rectangle 56"/>
          <p:cNvSpPr/>
          <p:nvPr/>
        </p:nvSpPr>
        <p:spPr>
          <a:xfrm>
            <a:off x="2857231" y="1588532"/>
            <a:ext cx="5981969" cy="369332"/>
          </a:xfrm>
          <a:prstGeom prst="rect">
            <a:avLst/>
          </a:prstGeom>
          <a:noFill/>
        </p:spPr>
        <p:txBody>
          <a:bodyPr wrap="none">
            <a:prstTxWarp prst="textWave1">
              <a:avLst/>
            </a:prstTxWarp>
            <a:spAutoFit/>
          </a:bodyPr>
          <a:lstStyle/>
          <a:p>
            <a:pPr algn="ct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xxxxxx.xxxxxxxx.xxxxxxxx.xxxxxxxx</a:t>
            </a:r>
          </a:p>
        </p:txBody>
      </p:sp>
      <p:sp>
        <p:nvSpPr>
          <p:cNvPr id="58" name="Rectangle 57"/>
          <p:cNvSpPr/>
          <p:nvPr/>
        </p:nvSpPr>
        <p:spPr>
          <a:xfrm>
            <a:off x="2857231" y="2037309"/>
            <a:ext cx="5981969" cy="369332"/>
          </a:xfrm>
          <a:prstGeom prst="rect">
            <a:avLst/>
          </a:prstGeom>
          <a:noFill/>
        </p:spPr>
        <p:txBody>
          <a:bodyPr wrap="none">
            <a:prstTxWarp prst="textWave1">
              <a:avLst/>
            </a:prstTxWarp>
            <a:spAutoFit/>
          </a:bodyPr>
          <a:lstStyle/>
          <a:p>
            <a:pPr algn="ct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xxxxx.xxxxxxxx.xxxxxxxx.xxxxxxxx</a:t>
            </a:r>
          </a:p>
        </p:txBody>
      </p:sp>
      <p:sp>
        <p:nvSpPr>
          <p:cNvPr id="59" name="Rectangle 58"/>
          <p:cNvSpPr/>
          <p:nvPr/>
        </p:nvSpPr>
        <p:spPr>
          <a:xfrm>
            <a:off x="2857231" y="2490390"/>
            <a:ext cx="5981969" cy="369332"/>
          </a:xfrm>
          <a:prstGeom prst="rect">
            <a:avLst/>
          </a:prstGeom>
          <a:noFill/>
        </p:spPr>
        <p:txBody>
          <a:bodyPr wrap="none">
            <a:prstTxWarp prst="textWave1">
              <a:avLst/>
            </a:prstTxWarp>
            <a:spAutoFit/>
          </a:bodyPr>
          <a:lstStyle/>
          <a:p>
            <a:pPr algn="ctr">
              <a:defRPr/>
            </a:pPr>
            <a:r>
              <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1110</a:t>
            </a:r>
            <a:r>
              <a:rPr lang="en-US" sz="4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a:t>
            </a:r>
          </a:p>
        </p:txBody>
      </p:sp>
      <p:sp>
        <p:nvSpPr>
          <p:cNvPr id="60" name="Rectangle 59"/>
          <p:cNvSpPr/>
          <p:nvPr/>
        </p:nvSpPr>
        <p:spPr>
          <a:xfrm>
            <a:off x="2857231" y="2939167"/>
            <a:ext cx="5981969" cy="369332"/>
          </a:xfrm>
          <a:prstGeom prst="rect">
            <a:avLst/>
          </a:prstGeom>
          <a:noFill/>
        </p:spPr>
        <p:txBody>
          <a:bodyPr wrap="none">
            <a:prstTxWarp prst="textWave1">
              <a:avLst/>
            </a:prstTxWarp>
            <a:spAutoFit/>
          </a:bodyPr>
          <a:lstStyle/>
          <a:p>
            <a:pPr algn="ctr">
              <a:defRPr/>
            </a:pPr>
            <a:r>
              <a:rPr lang="en-US" sz="7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1111</a:t>
            </a:r>
            <a:r>
              <a:rPr lang="en-US" sz="60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xxxx.xxxxxxxx.xxxxxxxx.xxxxxxxx</a:t>
            </a:r>
          </a:p>
        </p:txBody>
      </p:sp>
      <p:sp>
        <p:nvSpPr>
          <p:cNvPr id="22" name="TextBox 3"/>
          <p:cNvSpPr txBox="1">
            <a:spLocks noChangeArrowheads="1"/>
          </p:cNvSpPr>
          <p:nvPr/>
        </p:nvSpPr>
        <p:spPr bwMode="auto">
          <a:xfrm>
            <a:off x="533400" y="4572000"/>
            <a:ext cx="1219200" cy="646331"/>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square">
            <a:spAutoFit/>
          </a:bodyPr>
          <a:lstStyle/>
          <a:p>
            <a:r>
              <a:rPr lang="en-GB" dirty="0" smtClean="0"/>
              <a:t>What class is this IP?</a:t>
            </a:r>
            <a:endParaRPr lang="en-GB" dirty="0"/>
          </a:p>
        </p:txBody>
      </p:sp>
      <p:sp>
        <p:nvSpPr>
          <p:cNvPr id="23" name="TextBox 22"/>
          <p:cNvSpPr txBox="1"/>
          <p:nvPr/>
        </p:nvSpPr>
        <p:spPr>
          <a:xfrm>
            <a:off x="2895600" y="3951767"/>
            <a:ext cx="2998128" cy="400110"/>
          </a:xfrm>
          <a:prstGeom prst="rect">
            <a:avLst/>
          </a:prstGeom>
          <a:noFill/>
        </p:spPr>
        <p:txBody>
          <a:bodyPr wrap="none" rtlCol="0">
            <a:spAutoFit/>
          </a:bodyPr>
          <a:lstStyle/>
          <a:p>
            <a:r>
              <a:rPr lang="en-GB" sz="2000" dirty="0" smtClean="0"/>
              <a:t>124.113.14.23 is class ...</a:t>
            </a:r>
            <a:endParaRPr lang="en-US" sz="2000" dirty="0"/>
          </a:p>
        </p:txBody>
      </p:sp>
      <p:sp>
        <p:nvSpPr>
          <p:cNvPr id="24" name="TextBox 23"/>
          <p:cNvSpPr txBox="1"/>
          <p:nvPr/>
        </p:nvSpPr>
        <p:spPr>
          <a:xfrm>
            <a:off x="5953986" y="3943290"/>
            <a:ext cx="356188" cy="400110"/>
          </a:xfrm>
          <a:prstGeom prst="rect">
            <a:avLst/>
          </a:prstGeom>
          <a:noFill/>
        </p:spPr>
        <p:txBody>
          <a:bodyPr wrap="none" rtlCol="0">
            <a:spAutoFit/>
          </a:bodyPr>
          <a:lstStyle/>
          <a:p>
            <a:r>
              <a:rPr lang="en-GB" sz="2000" dirty="0" smtClean="0"/>
              <a:t>A</a:t>
            </a:r>
            <a:endParaRPr lang="en-US" sz="2000" dirty="0"/>
          </a:p>
        </p:txBody>
      </p:sp>
      <p:sp>
        <p:nvSpPr>
          <p:cNvPr id="25" name="TextBox 24"/>
          <p:cNvSpPr txBox="1"/>
          <p:nvPr/>
        </p:nvSpPr>
        <p:spPr>
          <a:xfrm>
            <a:off x="2895600" y="4408967"/>
            <a:ext cx="3017173" cy="400110"/>
          </a:xfrm>
          <a:prstGeom prst="rect">
            <a:avLst/>
          </a:prstGeom>
          <a:noFill/>
        </p:spPr>
        <p:txBody>
          <a:bodyPr wrap="none" rtlCol="0">
            <a:spAutoFit/>
          </a:bodyPr>
          <a:lstStyle/>
          <a:p>
            <a:r>
              <a:rPr lang="en-GB" sz="2000" dirty="0" smtClean="0"/>
              <a:t>193.60.68.103 is class ...</a:t>
            </a:r>
            <a:endParaRPr lang="en-US" sz="2000" dirty="0"/>
          </a:p>
        </p:txBody>
      </p:sp>
      <p:sp>
        <p:nvSpPr>
          <p:cNvPr id="27" name="TextBox 26"/>
          <p:cNvSpPr txBox="1"/>
          <p:nvPr/>
        </p:nvSpPr>
        <p:spPr>
          <a:xfrm>
            <a:off x="5953986" y="4400490"/>
            <a:ext cx="370614" cy="400110"/>
          </a:xfrm>
          <a:prstGeom prst="rect">
            <a:avLst/>
          </a:prstGeom>
          <a:noFill/>
        </p:spPr>
        <p:txBody>
          <a:bodyPr wrap="none" rtlCol="0">
            <a:spAutoFit/>
          </a:bodyPr>
          <a:lstStyle/>
          <a:p>
            <a:r>
              <a:rPr lang="en-GB" sz="2000" dirty="0" smtClean="0"/>
              <a:t>C</a:t>
            </a:r>
            <a:endParaRPr lang="en-US" sz="2000" dirty="0"/>
          </a:p>
        </p:txBody>
      </p:sp>
      <p:sp>
        <p:nvSpPr>
          <p:cNvPr id="29" name="TextBox 28"/>
          <p:cNvSpPr txBox="1"/>
          <p:nvPr/>
        </p:nvSpPr>
        <p:spPr>
          <a:xfrm>
            <a:off x="2895600" y="4866167"/>
            <a:ext cx="2998128" cy="400110"/>
          </a:xfrm>
          <a:prstGeom prst="rect">
            <a:avLst/>
          </a:prstGeom>
          <a:noFill/>
        </p:spPr>
        <p:txBody>
          <a:bodyPr wrap="none" rtlCol="0">
            <a:spAutoFit/>
          </a:bodyPr>
          <a:lstStyle/>
          <a:p>
            <a:r>
              <a:rPr lang="en-GB" sz="2000" dirty="0" smtClean="0"/>
              <a:t>191.112.212.0 is class ...</a:t>
            </a:r>
            <a:endParaRPr lang="en-US" sz="2000" dirty="0"/>
          </a:p>
        </p:txBody>
      </p:sp>
      <p:sp>
        <p:nvSpPr>
          <p:cNvPr id="30" name="TextBox 29"/>
          <p:cNvSpPr txBox="1"/>
          <p:nvPr/>
        </p:nvSpPr>
        <p:spPr>
          <a:xfrm>
            <a:off x="5953986" y="4857690"/>
            <a:ext cx="356188" cy="400110"/>
          </a:xfrm>
          <a:prstGeom prst="rect">
            <a:avLst/>
          </a:prstGeom>
          <a:noFill/>
        </p:spPr>
        <p:txBody>
          <a:bodyPr wrap="none" rtlCol="0">
            <a:spAutoFit/>
          </a:bodyPr>
          <a:lstStyle/>
          <a:p>
            <a:r>
              <a:rPr lang="en-GB" sz="2000" dirty="0" smtClean="0"/>
              <a:t>B</a:t>
            </a:r>
            <a:endParaRPr lang="en-US" sz="2000" dirty="0"/>
          </a:p>
        </p:txBody>
      </p:sp>
      <p:sp>
        <p:nvSpPr>
          <p:cNvPr id="37" name="TextBox 36"/>
          <p:cNvSpPr txBox="1"/>
          <p:nvPr/>
        </p:nvSpPr>
        <p:spPr>
          <a:xfrm>
            <a:off x="2362200" y="5314890"/>
            <a:ext cx="5879879" cy="400110"/>
          </a:xfrm>
          <a:prstGeom prst="rect">
            <a:avLst/>
          </a:prstGeom>
          <a:noFill/>
        </p:spPr>
        <p:txBody>
          <a:bodyPr wrap="none" rtlCol="0">
            <a:spAutoFit/>
          </a:bodyPr>
          <a:lstStyle/>
          <a:p>
            <a:r>
              <a:rPr lang="en-GB" sz="2000" dirty="0" smtClean="0"/>
              <a:t>11000101.11111101.0101000.00011011 is class ...</a:t>
            </a:r>
            <a:endParaRPr lang="en-US" sz="2000" dirty="0"/>
          </a:p>
        </p:txBody>
      </p:sp>
      <p:sp>
        <p:nvSpPr>
          <p:cNvPr id="38" name="TextBox 37"/>
          <p:cNvSpPr txBox="1"/>
          <p:nvPr/>
        </p:nvSpPr>
        <p:spPr>
          <a:xfrm>
            <a:off x="8140998" y="5317046"/>
            <a:ext cx="370614" cy="400110"/>
          </a:xfrm>
          <a:prstGeom prst="rect">
            <a:avLst/>
          </a:prstGeom>
          <a:noFill/>
        </p:spPr>
        <p:txBody>
          <a:bodyPr wrap="none" rtlCol="0">
            <a:spAutoFit/>
          </a:bodyPr>
          <a:lstStyle/>
          <a:p>
            <a:r>
              <a:rPr lang="en-GB" sz="2000" dirty="0" smtClean="0"/>
              <a:t>C</a:t>
            </a:r>
            <a:endParaRPr lang="en-US" sz="2000" dirty="0"/>
          </a:p>
        </p:txBody>
      </p:sp>
      <p:sp>
        <p:nvSpPr>
          <p:cNvPr id="40" name="TextBox 39"/>
          <p:cNvSpPr txBox="1"/>
          <p:nvPr/>
        </p:nvSpPr>
        <p:spPr>
          <a:xfrm>
            <a:off x="8163786" y="5763613"/>
            <a:ext cx="356188" cy="400110"/>
          </a:xfrm>
          <a:prstGeom prst="rect">
            <a:avLst/>
          </a:prstGeom>
          <a:noFill/>
        </p:spPr>
        <p:txBody>
          <a:bodyPr wrap="none" rtlCol="0">
            <a:spAutoFit/>
          </a:bodyPr>
          <a:lstStyle/>
          <a:p>
            <a:r>
              <a:rPr lang="en-GB" sz="2000" dirty="0" smtClean="0"/>
              <a:t>A</a:t>
            </a:r>
            <a:endParaRPr lang="en-US" sz="2000" dirty="0"/>
          </a:p>
        </p:txBody>
      </p:sp>
      <p:sp>
        <p:nvSpPr>
          <p:cNvPr id="41" name="TextBox 40"/>
          <p:cNvSpPr txBox="1"/>
          <p:nvPr/>
        </p:nvSpPr>
        <p:spPr>
          <a:xfrm>
            <a:off x="2362200" y="5736266"/>
            <a:ext cx="5898923" cy="400110"/>
          </a:xfrm>
          <a:prstGeom prst="rect">
            <a:avLst/>
          </a:prstGeom>
          <a:noFill/>
        </p:spPr>
        <p:txBody>
          <a:bodyPr wrap="none" rtlCol="0">
            <a:spAutoFit/>
          </a:bodyPr>
          <a:lstStyle/>
          <a:p>
            <a:r>
              <a:rPr lang="en-GB" sz="2000" dirty="0" smtClean="0"/>
              <a:t>01100001.00111101.1111001.11011011 is class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7" grpId="0"/>
      <p:bldP spid="29" grpId="0"/>
      <p:bldP spid="30" grpId="0"/>
      <p:bldP spid="37" grpId="0"/>
      <p:bldP spid="38" grpId="0"/>
      <p:bldP spid="40" grpId="0"/>
      <p:bldP spid="4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152400"/>
            <a:ext cx="8610600" cy="990600"/>
          </a:xfrm>
        </p:spPr>
        <p:txBody>
          <a:bodyPr/>
          <a:lstStyle/>
          <a:p>
            <a:pPr eaLnBrk="1" hangingPunct="1"/>
            <a:r>
              <a:rPr lang="en-GB" smtClean="0"/>
              <a:t>IP</a:t>
            </a:r>
          </a:p>
        </p:txBody>
      </p:sp>
      <p:sp>
        <p:nvSpPr>
          <p:cNvPr id="41" name="TextBox 40"/>
          <p:cNvSpPr txBox="1"/>
          <p:nvPr/>
        </p:nvSpPr>
        <p:spPr>
          <a:xfrm>
            <a:off x="506413" y="3897312"/>
            <a:ext cx="3505200" cy="369888"/>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latin typeface="Times New Roman" pitchFamily="18" charset="0"/>
                <a:cs typeface="Times New Roman" pitchFamily="18" charset="0"/>
              </a:rPr>
              <a:t>Class A: </a:t>
            </a:r>
            <a:r>
              <a:rPr lang="en-GB" b="1" dirty="0">
                <a:latin typeface="Times New Roman" pitchFamily="18" charset="0"/>
                <a:cs typeface="Times New Roman" pitchFamily="18" charset="0"/>
              </a:rPr>
              <a:t>10.0.0.0</a:t>
            </a:r>
            <a:r>
              <a:rPr lang="en-GB" dirty="0">
                <a:latin typeface="Times New Roman" pitchFamily="18" charset="0"/>
                <a:cs typeface="Times New Roman" pitchFamily="18" charset="0"/>
              </a:rPr>
              <a:t>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10.255.255.255</a:t>
            </a:r>
          </a:p>
        </p:txBody>
      </p:sp>
      <p:sp>
        <p:nvSpPr>
          <p:cNvPr id="42" name="TextBox 41"/>
          <p:cNvSpPr txBox="1"/>
          <p:nvPr/>
        </p:nvSpPr>
        <p:spPr>
          <a:xfrm>
            <a:off x="506413" y="4354512"/>
            <a:ext cx="3736975" cy="36830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latin typeface="Times New Roman" pitchFamily="18" charset="0"/>
                <a:cs typeface="Times New Roman" pitchFamily="18" charset="0"/>
              </a:rPr>
              <a:t>Class B: </a:t>
            </a:r>
            <a:r>
              <a:rPr lang="en-GB" b="1" dirty="0">
                <a:latin typeface="Times New Roman" pitchFamily="18" charset="0"/>
                <a:cs typeface="Times New Roman" pitchFamily="18" charset="0"/>
              </a:rPr>
              <a:t>172.16.0.0</a:t>
            </a:r>
            <a:r>
              <a:rPr lang="en-GB" dirty="0">
                <a:latin typeface="Times New Roman" pitchFamily="18" charset="0"/>
                <a:cs typeface="Times New Roman" pitchFamily="18" charset="0"/>
              </a:rPr>
              <a:t>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172.31.255.255</a:t>
            </a:r>
          </a:p>
        </p:txBody>
      </p:sp>
      <p:sp>
        <p:nvSpPr>
          <p:cNvPr id="43" name="TextBox 42"/>
          <p:cNvSpPr txBox="1"/>
          <p:nvPr/>
        </p:nvSpPr>
        <p:spPr>
          <a:xfrm>
            <a:off x="506413" y="4811712"/>
            <a:ext cx="3967162" cy="369888"/>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dirty="0">
                <a:latin typeface="Times New Roman" pitchFamily="18" charset="0"/>
                <a:cs typeface="Times New Roman" pitchFamily="18" charset="0"/>
              </a:rPr>
              <a:t>Class C: </a:t>
            </a:r>
            <a:r>
              <a:rPr lang="en-GB" b="1" dirty="0">
                <a:latin typeface="Times New Roman" pitchFamily="18" charset="0"/>
                <a:cs typeface="Times New Roman" pitchFamily="18" charset="0"/>
              </a:rPr>
              <a:t>192.168.0.0</a:t>
            </a:r>
            <a:r>
              <a:rPr lang="en-GB" dirty="0">
                <a:latin typeface="Times New Roman" pitchFamily="18" charset="0"/>
                <a:cs typeface="Times New Roman" pitchFamily="18" charset="0"/>
              </a:rPr>
              <a:t> </a:t>
            </a:r>
            <a:r>
              <a:rPr lang="en-GB" i="1" dirty="0">
                <a:latin typeface="Times New Roman" pitchFamily="18" charset="0"/>
                <a:cs typeface="Times New Roman" pitchFamily="18" charset="0"/>
              </a:rPr>
              <a:t>to</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192.168.255.255</a:t>
            </a:r>
          </a:p>
        </p:txBody>
      </p:sp>
      <p:sp>
        <p:nvSpPr>
          <p:cNvPr id="23558" name="TextBox 45"/>
          <p:cNvSpPr txBox="1">
            <a:spLocks noChangeArrowheads="1"/>
          </p:cNvSpPr>
          <p:nvPr/>
        </p:nvSpPr>
        <p:spPr bwMode="auto">
          <a:xfrm>
            <a:off x="838200" y="3440112"/>
            <a:ext cx="2035175" cy="369888"/>
          </a:xfrm>
          <a:prstGeom prst="rect">
            <a:avLst/>
          </a:prstGeom>
          <a:noFill/>
          <a:ln w="9525">
            <a:noFill/>
            <a:miter lim="800000"/>
            <a:headEnd/>
            <a:tailEnd/>
          </a:ln>
        </p:spPr>
        <p:txBody>
          <a:bodyPr wrap="none">
            <a:spAutoFit/>
          </a:bodyPr>
          <a:lstStyle/>
          <a:p>
            <a:r>
              <a:rPr lang="en-GB">
                <a:latin typeface="Times New Roman" pitchFamily="18" charset="0"/>
                <a:cs typeface="Times New Roman" pitchFamily="18" charset="0"/>
              </a:rPr>
              <a:t>Private IP addresses</a:t>
            </a:r>
          </a:p>
        </p:txBody>
      </p:sp>
      <p:sp>
        <p:nvSpPr>
          <p:cNvPr id="23559" name="TextBox 23"/>
          <p:cNvSpPr txBox="1">
            <a:spLocks noChangeArrowheads="1"/>
          </p:cNvSpPr>
          <p:nvPr/>
        </p:nvSpPr>
        <p:spPr bwMode="auto">
          <a:xfrm rot="776914">
            <a:off x="4230688" y="4259262"/>
            <a:ext cx="4246562" cy="369888"/>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Used only in private networks (e.g. LANs)</a:t>
            </a:r>
          </a:p>
        </p:txBody>
      </p:sp>
      <p:sp>
        <p:nvSpPr>
          <p:cNvPr id="27" name="TextBox 26"/>
          <p:cNvSpPr txBox="1"/>
          <p:nvPr/>
        </p:nvSpPr>
        <p:spPr>
          <a:xfrm>
            <a:off x="1676400" y="2614612"/>
            <a:ext cx="1743075" cy="369888"/>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b="1" dirty="0">
                <a:latin typeface="Times New Roman" pitchFamily="18" charset="0"/>
                <a:cs typeface="Times New Roman" pitchFamily="18" charset="0"/>
              </a:rPr>
              <a:t>255.255.255.255</a:t>
            </a:r>
          </a:p>
        </p:txBody>
      </p:sp>
      <p:sp>
        <p:nvSpPr>
          <p:cNvPr id="23561" name="TextBox 28"/>
          <p:cNvSpPr txBox="1">
            <a:spLocks noChangeArrowheads="1"/>
          </p:cNvSpPr>
          <p:nvPr/>
        </p:nvSpPr>
        <p:spPr bwMode="auto">
          <a:xfrm>
            <a:off x="3581400" y="2601912"/>
            <a:ext cx="4102100" cy="369888"/>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Limited broadcast (in a LAN)</a:t>
            </a:r>
          </a:p>
        </p:txBody>
      </p:sp>
      <p:sp>
        <p:nvSpPr>
          <p:cNvPr id="23562" name="TextBox 29"/>
          <p:cNvSpPr txBox="1">
            <a:spLocks noChangeArrowheads="1"/>
          </p:cNvSpPr>
          <p:nvPr/>
        </p:nvSpPr>
        <p:spPr bwMode="auto">
          <a:xfrm>
            <a:off x="455613" y="1447800"/>
            <a:ext cx="2211387" cy="369888"/>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Special IP addresses</a:t>
            </a:r>
          </a:p>
        </p:txBody>
      </p:sp>
      <p:sp>
        <p:nvSpPr>
          <p:cNvPr id="36" name="TextBox 35"/>
          <p:cNvSpPr txBox="1"/>
          <p:nvPr/>
        </p:nvSpPr>
        <p:spPr>
          <a:xfrm>
            <a:off x="1609725" y="2109787"/>
            <a:ext cx="1050925" cy="369888"/>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en-GB" b="1" dirty="0">
                <a:latin typeface="Times New Roman" pitchFamily="18" charset="0"/>
                <a:cs typeface="Times New Roman" pitchFamily="18" charset="0"/>
              </a:rPr>
              <a:t>127.0.0.1</a:t>
            </a:r>
          </a:p>
        </p:txBody>
      </p:sp>
      <p:sp>
        <p:nvSpPr>
          <p:cNvPr id="23564" name="TextBox 36"/>
          <p:cNvSpPr txBox="1">
            <a:spLocks noChangeArrowheads="1"/>
          </p:cNvSpPr>
          <p:nvPr/>
        </p:nvSpPr>
        <p:spPr bwMode="auto">
          <a:xfrm>
            <a:off x="3200400" y="2097087"/>
            <a:ext cx="4102100" cy="369888"/>
          </a:xfrm>
          <a:prstGeom prst="rect">
            <a:avLst/>
          </a:prstGeom>
          <a:noFill/>
          <a:ln w="9525">
            <a:noFill/>
            <a:miter lim="800000"/>
            <a:headEnd/>
            <a:tailEnd/>
          </a:ln>
        </p:spPr>
        <p:txBody>
          <a:bodyPr>
            <a:spAutoFit/>
          </a:bodyPr>
          <a:lstStyle/>
          <a:p>
            <a:r>
              <a:rPr lang="en-GB" dirty="0">
                <a:latin typeface="Times New Roman" pitchFamily="18" charset="0"/>
                <a:cs typeface="Times New Roman" pitchFamily="18" charset="0"/>
              </a:rPr>
              <a:t>Loopback address (myself)</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Subnet Masks</a:t>
            </a:r>
          </a:p>
        </p:txBody>
      </p:sp>
      <p:sp>
        <p:nvSpPr>
          <p:cNvPr id="30723" name="Content Placeholder 2"/>
          <p:cNvSpPr>
            <a:spLocks noGrp="1"/>
          </p:cNvSpPr>
          <p:nvPr>
            <p:ph idx="1"/>
          </p:nvPr>
        </p:nvSpPr>
        <p:spPr>
          <a:xfrm>
            <a:off x="457200" y="1219200"/>
            <a:ext cx="8229600" cy="3505200"/>
          </a:xfrm>
        </p:spPr>
        <p:txBody>
          <a:bodyPr/>
          <a:lstStyle/>
          <a:p>
            <a:r>
              <a:rPr lang="en-US" sz="2000" dirty="0" smtClean="0">
                <a:latin typeface="+mj-lt"/>
                <a:cs typeface="Times New Roman" pitchFamily="18" charset="0"/>
              </a:rPr>
              <a:t>IP uses a </a:t>
            </a:r>
            <a:r>
              <a:rPr lang="en-US" sz="2000" b="1" dirty="0" smtClean="0">
                <a:latin typeface="+mj-lt"/>
                <a:cs typeface="Times New Roman" pitchFamily="18" charset="0"/>
              </a:rPr>
              <a:t>subnet mask </a:t>
            </a:r>
            <a:r>
              <a:rPr lang="en-US" sz="2000" dirty="0" smtClean="0">
                <a:latin typeface="+mj-lt"/>
                <a:cs typeface="Times New Roman" pitchFamily="18" charset="0"/>
              </a:rPr>
              <a:t>to determine which part of the address identifies the network portion and which part identifies the host portion</a:t>
            </a:r>
          </a:p>
          <a:p>
            <a:r>
              <a:rPr lang="en-US" sz="2000" dirty="0" smtClean="0">
                <a:latin typeface="+mj-lt"/>
                <a:cs typeface="Times New Roman" pitchFamily="18" charset="0"/>
              </a:rPr>
              <a:t>Subnet masks look like IPs (32 bits; a dot every 8 bits)</a:t>
            </a:r>
            <a:endParaRPr lang="en-US" sz="1600" dirty="0" smtClean="0">
              <a:latin typeface="+mj-lt"/>
              <a:cs typeface="Times New Roman" pitchFamily="18" charset="0"/>
            </a:endParaRPr>
          </a:p>
        </p:txBody>
      </p:sp>
      <p:pic>
        <p:nvPicPr>
          <p:cNvPr id="30724" name="Picture 6" descr="12524_05_T01.jpg"/>
          <p:cNvPicPr>
            <a:picLocks noChangeAspect="1"/>
          </p:cNvPicPr>
          <p:nvPr/>
        </p:nvPicPr>
        <p:blipFill>
          <a:blip r:embed="rId2" cstate="print"/>
          <a:srcRect/>
          <a:stretch>
            <a:fillRect/>
          </a:stretch>
        </p:blipFill>
        <p:spPr bwMode="auto">
          <a:xfrm>
            <a:off x="1331913" y="3189288"/>
            <a:ext cx="6592887" cy="1077912"/>
          </a:xfrm>
          <a:prstGeom prst="rect">
            <a:avLst/>
          </a:prstGeom>
          <a:noFill/>
          <a:ln w="9525">
            <a:noFill/>
            <a:miter lim="800000"/>
            <a:headEnd/>
            <a:tailEnd/>
          </a:ln>
        </p:spPr>
      </p:pic>
      <p:sp>
        <p:nvSpPr>
          <p:cNvPr id="7" name="Oval 6"/>
          <p:cNvSpPr/>
          <p:nvPr/>
        </p:nvSpPr>
        <p:spPr>
          <a:xfrm rot="16200000">
            <a:off x="3886200" y="2667000"/>
            <a:ext cx="1524000" cy="2133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 name="Content Placeholder 2"/>
          <p:cNvSpPr txBox="1">
            <a:spLocks/>
          </p:cNvSpPr>
          <p:nvPr/>
        </p:nvSpPr>
        <p:spPr bwMode="auto">
          <a:xfrm>
            <a:off x="457200" y="4572000"/>
            <a:ext cx="8458200" cy="1676400"/>
          </a:xfrm>
          <a:prstGeom prst="rect">
            <a:avLst/>
          </a:prstGeom>
          <a:noFill/>
          <a:ln w="9525">
            <a:noFill/>
            <a:miter lim="800000"/>
            <a:headEnd/>
            <a:tailEnd/>
          </a:ln>
        </p:spPr>
        <p:txBody>
          <a:bodyPr/>
          <a:lstStyle/>
          <a:p>
            <a:pPr marL="547688" lvl="1" indent="-273050" eaLnBrk="0" hangingPunct="0">
              <a:spcBef>
                <a:spcPts val="500"/>
              </a:spcBef>
              <a:buClr>
                <a:schemeClr val="accent2"/>
              </a:buClr>
              <a:buSzPct val="76000"/>
              <a:buFont typeface="Wingdings 3" pitchFamily="18" charset="2"/>
              <a:buNone/>
            </a:pPr>
            <a:r>
              <a:rPr lang="en-US" dirty="0">
                <a:latin typeface="+mj-lt"/>
                <a:cs typeface="Times New Roman" pitchFamily="18" charset="0"/>
              </a:rPr>
              <a:t>If a computer has </a:t>
            </a:r>
          </a:p>
          <a:p>
            <a:pPr marL="547688" lvl="1" indent="-273050" eaLnBrk="0" hangingPunct="0">
              <a:spcBef>
                <a:spcPts val="500"/>
              </a:spcBef>
              <a:buClr>
                <a:schemeClr val="accent2"/>
              </a:buClr>
              <a:buSzPct val="76000"/>
              <a:buFont typeface="Wingdings 3" pitchFamily="18" charset="2"/>
              <a:buNone/>
            </a:pPr>
            <a:r>
              <a:rPr lang="en-US" dirty="0">
                <a:latin typeface="+mj-lt"/>
                <a:cs typeface="Times New Roman" pitchFamily="18" charset="0"/>
              </a:rPr>
              <a:t>IP address </a:t>
            </a:r>
            <a:r>
              <a:rPr lang="en-US" b="1" dirty="0">
                <a:latin typeface="+mj-lt"/>
                <a:cs typeface="Times New Roman" pitchFamily="18" charset="0"/>
              </a:rPr>
              <a:t>153.92.100.10</a:t>
            </a:r>
            <a:r>
              <a:rPr lang="en-US" dirty="0">
                <a:latin typeface="+mj-lt"/>
                <a:cs typeface="Times New Roman" pitchFamily="18" charset="0"/>
              </a:rPr>
              <a:t> and the subnet mask is </a:t>
            </a:r>
            <a:r>
              <a:rPr lang="en-US" b="1" dirty="0">
                <a:latin typeface="+mj-lt"/>
                <a:cs typeface="Times New Roman" pitchFamily="18" charset="0"/>
              </a:rPr>
              <a:t>255.255.0.0</a:t>
            </a:r>
            <a:r>
              <a:rPr lang="en-US" dirty="0">
                <a:latin typeface="+mj-lt"/>
                <a:cs typeface="Times New Roman" pitchFamily="18" charset="0"/>
              </a:rPr>
              <a:t>, </a:t>
            </a:r>
          </a:p>
          <a:p>
            <a:pPr marL="547688" lvl="1" indent="-273050" eaLnBrk="0" hangingPunct="0">
              <a:spcBef>
                <a:spcPts val="500"/>
              </a:spcBef>
              <a:buClr>
                <a:schemeClr val="accent2"/>
              </a:buClr>
              <a:buSzPct val="76000"/>
              <a:buFont typeface="Wingdings 3" pitchFamily="18" charset="2"/>
              <a:buNone/>
            </a:pPr>
            <a:r>
              <a:rPr lang="en-US" dirty="0">
                <a:latin typeface="+mj-lt"/>
                <a:cs typeface="Times New Roman" pitchFamily="18" charset="0"/>
              </a:rPr>
              <a:t>then the network portion is:</a:t>
            </a:r>
          </a:p>
          <a:p>
            <a:pPr marL="547688" lvl="1" indent="-273050" eaLnBrk="0" hangingPunct="0">
              <a:spcBef>
                <a:spcPts val="500"/>
              </a:spcBef>
              <a:buClr>
                <a:schemeClr val="accent2"/>
              </a:buClr>
              <a:buSzPct val="76000"/>
              <a:buFont typeface="Wingdings 3" pitchFamily="18" charset="2"/>
              <a:buNone/>
            </a:pPr>
            <a:r>
              <a:rPr lang="en-US" dirty="0">
                <a:latin typeface="+mj-lt"/>
                <a:cs typeface="Times New Roman" pitchFamily="18" charset="0"/>
              </a:rPr>
              <a:t>and the host portion is:</a:t>
            </a:r>
          </a:p>
        </p:txBody>
      </p:sp>
      <p:sp>
        <p:nvSpPr>
          <p:cNvPr id="8" name="Content Placeholder 2"/>
          <p:cNvSpPr txBox="1">
            <a:spLocks/>
          </p:cNvSpPr>
          <p:nvPr/>
        </p:nvSpPr>
        <p:spPr bwMode="auto">
          <a:xfrm>
            <a:off x="3778250" y="5218112"/>
            <a:ext cx="2165350" cy="419100"/>
          </a:xfrm>
          <a:prstGeom prst="rect">
            <a:avLst/>
          </a:prstGeom>
          <a:noFill/>
          <a:ln w="9525">
            <a:noFill/>
            <a:miter lim="800000"/>
            <a:headEnd/>
            <a:tailEnd/>
          </a:ln>
        </p:spPr>
        <p:txBody>
          <a:bodyPr/>
          <a:lstStyle/>
          <a:p>
            <a:pPr marL="547688" lvl="1" indent="-273050" eaLnBrk="0" hangingPunct="0">
              <a:spcBef>
                <a:spcPts val="500"/>
              </a:spcBef>
              <a:buClr>
                <a:schemeClr val="accent2"/>
              </a:buClr>
              <a:buSzPct val="76000"/>
              <a:buFont typeface="Wingdings 3" pitchFamily="18" charset="2"/>
              <a:buNone/>
            </a:pPr>
            <a:r>
              <a:rPr lang="en-US" sz="2000" b="1" dirty="0" smtClean="0">
                <a:latin typeface="+mj-lt"/>
                <a:cs typeface="Times New Roman" pitchFamily="18" charset="0"/>
              </a:rPr>
              <a:t>153.92.0.0</a:t>
            </a:r>
            <a:endParaRPr lang="en-US" sz="2400" b="1" dirty="0">
              <a:latin typeface="+mj-lt"/>
              <a:cs typeface="Times New Roman" pitchFamily="18" charset="0"/>
            </a:endParaRPr>
          </a:p>
        </p:txBody>
      </p:sp>
      <p:sp>
        <p:nvSpPr>
          <p:cNvPr id="9" name="Content Placeholder 2"/>
          <p:cNvSpPr txBox="1">
            <a:spLocks/>
          </p:cNvSpPr>
          <p:nvPr/>
        </p:nvSpPr>
        <p:spPr bwMode="auto">
          <a:xfrm>
            <a:off x="3278188" y="5600700"/>
            <a:ext cx="1858962" cy="419100"/>
          </a:xfrm>
          <a:prstGeom prst="rect">
            <a:avLst/>
          </a:prstGeom>
          <a:noFill/>
          <a:ln w="9525">
            <a:noFill/>
            <a:miter lim="800000"/>
            <a:headEnd/>
            <a:tailEnd/>
          </a:ln>
        </p:spPr>
        <p:txBody>
          <a:bodyPr/>
          <a:lstStyle/>
          <a:p>
            <a:pPr marL="547688" lvl="1" indent="-273050" eaLnBrk="0" hangingPunct="0">
              <a:spcBef>
                <a:spcPts val="500"/>
              </a:spcBef>
              <a:buClr>
                <a:schemeClr val="accent2"/>
              </a:buClr>
              <a:buSzPct val="76000"/>
              <a:buFont typeface="Wingdings 3" pitchFamily="18" charset="2"/>
              <a:buNone/>
            </a:pPr>
            <a:r>
              <a:rPr lang="en-US" sz="2000" b="1" dirty="0" smtClean="0">
                <a:latin typeface="+mj-lt"/>
                <a:cs typeface="Times New Roman" pitchFamily="18" charset="0"/>
              </a:rPr>
              <a:t>100.10</a:t>
            </a:r>
            <a:endParaRPr lang="en-US" sz="2400" b="1" dirty="0">
              <a:latin typeface="+mj-lt"/>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Common subnet masks</a:t>
            </a:r>
          </a:p>
        </p:txBody>
      </p:sp>
      <p:graphicFrame>
        <p:nvGraphicFramePr>
          <p:cNvPr id="6" name="Table 5"/>
          <p:cNvGraphicFramePr>
            <a:graphicFrameLocks noGrp="1"/>
          </p:cNvGraphicFramePr>
          <p:nvPr/>
        </p:nvGraphicFramePr>
        <p:xfrm>
          <a:off x="838200" y="1219200"/>
          <a:ext cx="7848601" cy="5029199"/>
        </p:xfrm>
        <a:graphic>
          <a:graphicData uri="http://schemas.openxmlformats.org/drawingml/2006/table">
            <a:tbl>
              <a:tblPr firstRow="1" bandRow="1">
                <a:tableStyleId>{5C22544A-7EE6-4342-B048-85BDC9FD1C3A}</a:tableStyleId>
              </a:tblPr>
              <a:tblGrid>
                <a:gridCol w="659546"/>
                <a:gridCol w="1702654"/>
                <a:gridCol w="3352800"/>
                <a:gridCol w="2133601"/>
              </a:tblGrid>
              <a:tr h="418961">
                <a:tc>
                  <a:txBody>
                    <a:bodyPr/>
                    <a:lstStyle/>
                    <a:p>
                      <a:r>
                        <a:rPr lang="en-GB" sz="1200" dirty="0" smtClean="0">
                          <a:latin typeface="Times New Roman" pitchFamily="18" charset="0"/>
                          <a:cs typeface="Times New Roman" pitchFamily="18" charset="0"/>
                        </a:rPr>
                        <a:t>Net</a:t>
                      </a:r>
                      <a:r>
                        <a:rPr lang="en-GB" sz="1200" baseline="0" dirty="0" smtClean="0">
                          <a:latin typeface="Times New Roman" pitchFamily="18" charset="0"/>
                          <a:cs typeface="Times New Roman" pitchFamily="18" charset="0"/>
                        </a:rPr>
                        <a:t> bits</a:t>
                      </a:r>
                      <a:endParaRPr lang="en-GB" sz="1200" dirty="0">
                        <a:latin typeface="Times New Roman" pitchFamily="18" charset="0"/>
                        <a:cs typeface="Times New Roman" pitchFamily="18" charset="0"/>
                      </a:endParaRPr>
                    </a:p>
                  </a:txBody>
                  <a:tcPr/>
                </a:tc>
                <a:tc>
                  <a:txBody>
                    <a:bodyPr/>
                    <a:lstStyle/>
                    <a:p>
                      <a:r>
                        <a:rPr lang="en-GB" sz="1200" dirty="0" smtClean="0">
                          <a:latin typeface="Times New Roman" pitchFamily="18" charset="0"/>
                          <a:cs typeface="Times New Roman" pitchFamily="18" charset="0"/>
                        </a:rPr>
                        <a:t>Subnet Mask</a:t>
                      </a:r>
                      <a:endParaRPr lang="en-GB" sz="1200" dirty="0">
                        <a:latin typeface="Times New Roman" pitchFamily="18" charset="0"/>
                        <a:cs typeface="Times New Roman" pitchFamily="18" charset="0"/>
                      </a:endParaRPr>
                    </a:p>
                  </a:txBody>
                  <a:tcPr/>
                </a:tc>
                <a:tc>
                  <a:txBody>
                    <a:bodyPr/>
                    <a:lstStyle/>
                    <a:p>
                      <a:r>
                        <a:rPr lang="en-GB" sz="1200" dirty="0" smtClean="0">
                          <a:latin typeface="Times New Roman" pitchFamily="18" charset="0"/>
                          <a:cs typeface="Times New Roman" pitchFamily="18" charset="0"/>
                        </a:rPr>
                        <a:t>(in binary)</a:t>
                      </a:r>
                      <a:endParaRPr lang="en-GB" sz="1200" dirty="0">
                        <a:latin typeface="Times New Roman" pitchFamily="18" charset="0"/>
                        <a:cs typeface="Times New Roman" pitchFamily="18" charset="0"/>
                      </a:endParaRPr>
                    </a:p>
                  </a:txBody>
                  <a:tcPr/>
                </a:tc>
                <a:tc>
                  <a:txBody>
                    <a:bodyPr/>
                    <a:lstStyle/>
                    <a:p>
                      <a:r>
                        <a:rPr lang="en-GB" sz="1200" dirty="0" smtClean="0">
                          <a:latin typeface="Times New Roman" pitchFamily="18" charset="0"/>
                          <a:cs typeface="Times New Roman" pitchFamily="18" charset="0"/>
                        </a:rPr>
                        <a:t>Notes</a:t>
                      </a:r>
                      <a:endParaRPr lang="en-GB" sz="1200" dirty="0">
                        <a:latin typeface="Times New Roman" pitchFamily="18" charset="0"/>
                        <a:cs typeface="Times New Roman" pitchFamily="18" charset="0"/>
                      </a:endParaRPr>
                    </a:p>
                  </a:txBody>
                  <a:tcPr/>
                </a:tc>
              </a:tr>
              <a:tr h="279308">
                <a:tc>
                  <a:txBody>
                    <a:bodyPr/>
                    <a:lstStyle/>
                    <a:p>
                      <a:r>
                        <a:rPr lang="en-GB" sz="1400" dirty="0" smtClean="0">
                          <a:latin typeface="Times New Roman" pitchFamily="18" charset="0"/>
                          <a:cs typeface="Times New Roman" pitchFamily="18" charset="0"/>
                        </a:rPr>
                        <a:t>/30</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255.255.255.252</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11111111.11111111.11111111.11111100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 usable hosts</a:t>
                      </a:r>
                    </a:p>
                  </a:txBody>
                  <a:tcPr/>
                </a:tc>
              </a:tr>
              <a:tr h="279308">
                <a:tc>
                  <a:txBody>
                    <a:bodyPr/>
                    <a:lstStyle/>
                    <a:p>
                      <a:r>
                        <a:rPr lang="en-GB" sz="1400" dirty="0" smtClean="0">
                          <a:latin typeface="Times New Roman" pitchFamily="18" charset="0"/>
                          <a:cs typeface="Times New Roman" pitchFamily="18" charset="0"/>
                        </a:rPr>
                        <a:t>/29</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255.255.255.248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11111111.11111111.11111111.11111000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6 usable hosts</a:t>
                      </a:r>
                    </a:p>
                  </a:txBody>
                  <a:tcPr/>
                </a:tc>
              </a:tr>
              <a:tr h="279308">
                <a:tc>
                  <a:txBody>
                    <a:bodyPr/>
                    <a:lstStyle/>
                    <a:p>
                      <a:r>
                        <a:rPr lang="en-GB" sz="1400" dirty="0" smtClean="0">
                          <a:latin typeface="Times New Roman" pitchFamily="18" charset="0"/>
                          <a:cs typeface="Times New Roman" pitchFamily="18" charset="0"/>
                        </a:rPr>
                        <a:t>/28</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255.255.255.240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11111111.11111111.11111111.11110000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14 usable hosts</a:t>
                      </a:r>
                    </a:p>
                  </a:txBody>
                  <a:tcPr/>
                </a:tc>
              </a:tr>
              <a:tr h="279308">
                <a:tc>
                  <a:txBody>
                    <a:bodyPr/>
                    <a:lstStyle/>
                    <a:p>
                      <a:r>
                        <a:rPr lang="en-GB" sz="1400" dirty="0" smtClean="0">
                          <a:latin typeface="Times New Roman" pitchFamily="18" charset="0"/>
                          <a:cs typeface="Times New Roman" pitchFamily="18" charset="0"/>
                        </a:rPr>
                        <a:t>/27</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255.255.255.224</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11111111.11111111.11111111.11100000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30 usable hosts</a:t>
                      </a:r>
                    </a:p>
                  </a:txBody>
                  <a:tcPr/>
                </a:tc>
              </a:tr>
              <a:tr h="279308">
                <a:tc>
                  <a:txBody>
                    <a:bodyPr/>
                    <a:lstStyle/>
                    <a:p>
                      <a:r>
                        <a:rPr lang="en-GB" sz="1400" dirty="0" smtClean="0">
                          <a:latin typeface="Times New Roman" pitchFamily="18" charset="0"/>
                          <a:cs typeface="Times New Roman" pitchFamily="18" charset="0"/>
                        </a:rPr>
                        <a:t>/26</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255.255.255.192</a:t>
                      </a:r>
                    </a:p>
                  </a:txBody>
                  <a:tcPr/>
                </a:tc>
                <a:tc>
                  <a:txBody>
                    <a:bodyPr/>
                    <a:lstStyle/>
                    <a:p>
                      <a:r>
                        <a:rPr lang="en-GB" sz="1400" dirty="0" smtClean="0">
                          <a:latin typeface="Times New Roman" pitchFamily="18" charset="0"/>
                          <a:cs typeface="Times New Roman" pitchFamily="18" charset="0"/>
                        </a:rPr>
                        <a:t>11111111.11111111.11111111.11000000</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62 usable hosts</a:t>
                      </a:r>
                      <a:endParaRPr lang="en-GB" sz="1400" dirty="0">
                        <a:latin typeface="Times New Roman" pitchFamily="18" charset="0"/>
                        <a:cs typeface="Times New Roman" pitchFamily="18" charset="0"/>
                      </a:endParaRPr>
                    </a:p>
                  </a:txBody>
                  <a:tcPr/>
                </a:tc>
              </a:tr>
              <a:tr h="279308">
                <a:tc>
                  <a:txBody>
                    <a:bodyPr/>
                    <a:lstStyle/>
                    <a:p>
                      <a:r>
                        <a:rPr lang="en-GB" sz="1400" dirty="0" smtClean="0">
                          <a:latin typeface="Times New Roman" pitchFamily="18" charset="0"/>
                          <a:cs typeface="Times New Roman" pitchFamily="18" charset="0"/>
                        </a:rPr>
                        <a:t>/25</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255.255.255.128</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11111111.11111111.11111111.10000000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126 usable hosts</a:t>
                      </a:r>
                    </a:p>
                  </a:txBody>
                  <a:tcPr/>
                </a:tc>
              </a:tr>
              <a:tr h="279308">
                <a:tc>
                  <a:txBody>
                    <a:bodyPr/>
                    <a:lstStyle/>
                    <a:p>
                      <a:r>
                        <a:rPr lang="en-GB" sz="1400" dirty="0" smtClean="0">
                          <a:latin typeface="Times New Roman" pitchFamily="18" charset="0"/>
                          <a:cs typeface="Times New Roman" pitchFamily="18" charset="0"/>
                        </a:rPr>
                        <a:t>/24</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255.255.255.0</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11111111.11111111.11111111.00000000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CLASS C </a:t>
                      </a:r>
                      <a:r>
                        <a:rPr lang="en-GB" sz="1200" dirty="0" smtClean="0">
                          <a:latin typeface="Times New Roman" pitchFamily="18" charset="0"/>
                          <a:cs typeface="Times New Roman" pitchFamily="18" charset="0"/>
                        </a:rPr>
                        <a:t>(254 usable hosts)</a:t>
                      </a:r>
                      <a:endParaRPr lang="en-GB" sz="1400" dirty="0" smtClean="0">
                        <a:latin typeface="Times New Roman" pitchFamily="18" charset="0"/>
                        <a:cs typeface="Times New Roman" pitchFamily="18" charset="0"/>
                      </a:endParaRPr>
                    </a:p>
                  </a:txBody>
                  <a:tcPr/>
                </a:tc>
              </a:tr>
              <a:tr h="279308">
                <a:tc>
                  <a:txBody>
                    <a:bodyPr/>
                    <a:lstStyle/>
                    <a:p>
                      <a:r>
                        <a:rPr lang="en-GB" sz="1400" dirty="0" smtClean="0">
                          <a:latin typeface="Times New Roman" pitchFamily="18" charset="0"/>
                          <a:cs typeface="Times New Roman" pitchFamily="18" charset="0"/>
                        </a:rPr>
                        <a:t>/23</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255.255.254.0</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11111111.11111111.11111110.00000000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 Class C’s</a:t>
                      </a:r>
                    </a:p>
                  </a:txBody>
                  <a:tcPr/>
                </a:tc>
              </a:tr>
              <a:tr h="279308">
                <a:tc>
                  <a:txBody>
                    <a:bodyPr/>
                    <a:lstStyle/>
                    <a:p>
                      <a:r>
                        <a:rPr lang="en-GB" sz="1400" dirty="0" smtClean="0">
                          <a:latin typeface="Times New Roman" pitchFamily="18" charset="0"/>
                          <a:cs typeface="Times New Roman" pitchFamily="18" charset="0"/>
                        </a:rPr>
                        <a:t>/22</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255.255.252.0</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11111111.11111111.11111100.00000000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4 Class C’s</a:t>
                      </a:r>
                    </a:p>
                  </a:txBody>
                  <a:tcPr/>
                </a:tc>
              </a:tr>
              <a:tr h="279308">
                <a:tc>
                  <a:txBody>
                    <a:bodyPr/>
                    <a:lstStyle/>
                    <a:p>
                      <a:r>
                        <a:rPr lang="en-GB" sz="1400" dirty="0" smtClean="0">
                          <a:latin typeface="Times New Roman" pitchFamily="18" charset="0"/>
                          <a:cs typeface="Times New Roman" pitchFamily="18" charset="0"/>
                        </a:rPr>
                        <a:t>/21</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255.255.248.0</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11111111.11111111.11111000.00000000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8 Class C’s</a:t>
                      </a:r>
                    </a:p>
                  </a:txBody>
                  <a:tcPr/>
                </a:tc>
              </a:tr>
              <a:tr h="279308">
                <a:tc>
                  <a:txBody>
                    <a:bodyPr/>
                    <a:lstStyle/>
                    <a:p>
                      <a:r>
                        <a:rPr lang="en-GB" sz="1400" dirty="0" smtClean="0">
                          <a:latin typeface="Times New Roman" pitchFamily="18" charset="0"/>
                          <a:cs typeface="Times New Roman" pitchFamily="18" charset="0"/>
                        </a:rPr>
                        <a:t>/20</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255.255.240.0</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11111111.11111111.11110000.00000000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16 Class C’s</a:t>
                      </a:r>
                    </a:p>
                  </a:txBody>
                  <a:tcPr/>
                </a:tc>
              </a:tr>
              <a:tr h="279308">
                <a:tc>
                  <a:txBody>
                    <a:bodyPr/>
                    <a:lstStyle/>
                    <a:p>
                      <a:r>
                        <a:rPr lang="en-GB" sz="1400" dirty="0" smtClean="0">
                          <a:latin typeface="Times New Roman" pitchFamily="18" charset="0"/>
                          <a:cs typeface="Times New Roman" pitchFamily="18" charset="0"/>
                        </a:rPr>
                        <a:t>/19</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255.255.224.0</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11111111.11111111.11100000.00000000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32</a:t>
                      </a:r>
                      <a:r>
                        <a:rPr lang="en-GB" sz="1400" baseline="0" dirty="0" smtClean="0">
                          <a:latin typeface="Times New Roman" pitchFamily="18" charset="0"/>
                          <a:cs typeface="Times New Roman" pitchFamily="18" charset="0"/>
                        </a:rPr>
                        <a:t> Class C’s</a:t>
                      </a:r>
                      <a:endParaRPr lang="en-GB" sz="1400" dirty="0" smtClean="0">
                        <a:latin typeface="Times New Roman" pitchFamily="18" charset="0"/>
                        <a:cs typeface="Times New Roman" pitchFamily="18" charset="0"/>
                      </a:endParaRPr>
                    </a:p>
                  </a:txBody>
                  <a:tcPr/>
                </a:tc>
              </a:tr>
              <a:tr h="279308">
                <a:tc>
                  <a:txBody>
                    <a:bodyPr/>
                    <a:lstStyle/>
                    <a:p>
                      <a:r>
                        <a:rPr lang="en-GB" sz="1400" dirty="0" smtClean="0">
                          <a:latin typeface="Times New Roman" pitchFamily="18" charset="0"/>
                          <a:cs typeface="Times New Roman" pitchFamily="18" charset="0"/>
                        </a:rPr>
                        <a:t>/18</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255.255.192.0</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11111111.11111111.11000000.00000000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64 Class</a:t>
                      </a:r>
                      <a:r>
                        <a:rPr lang="en-GB" sz="1400" baseline="0" dirty="0" smtClean="0">
                          <a:latin typeface="Times New Roman" pitchFamily="18" charset="0"/>
                          <a:cs typeface="Times New Roman" pitchFamily="18" charset="0"/>
                        </a:rPr>
                        <a:t> C’s</a:t>
                      </a:r>
                      <a:endParaRPr lang="en-GB" sz="1400" dirty="0" smtClean="0">
                        <a:latin typeface="Times New Roman" pitchFamily="18" charset="0"/>
                        <a:cs typeface="Times New Roman" pitchFamily="18" charset="0"/>
                      </a:endParaRPr>
                    </a:p>
                  </a:txBody>
                  <a:tcPr/>
                </a:tc>
              </a:tr>
              <a:tr h="279308">
                <a:tc>
                  <a:txBody>
                    <a:bodyPr/>
                    <a:lstStyle/>
                    <a:p>
                      <a:r>
                        <a:rPr lang="en-GB" sz="1400" dirty="0" smtClean="0">
                          <a:latin typeface="Times New Roman" pitchFamily="18" charset="0"/>
                          <a:cs typeface="Times New Roman" pitchFamily="18" charset="0"/>
                        </a:rPr>
                        <a:t>/17</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255.255.128.0</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11111111.11111111.10000000.00000000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128 Class C’s</a:t>
                      </a:r>
                    </a:p>
                  </a:txBody>
                  <a:tcPr/>
                </a:tc>
              </a:tr>
              <a:tr h="279308">
                <a:tc>
                  <a:txBody>
                    <a:bodyPr/>
                    <a:lstStyle/>
                    <a:p>
                      <a:r>
                        <a:rPr lang="en-GB" sz="1400" dirty="0" smtClean="0">
                          <a:latin typeface="Times New Roman" pitchFamily="18" charset="0"/>
                          <a:cs typeface="Times New Roman" pitchFamily="18" charset="0"/>
                        </a:rPr>
                        <a:t>/16</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255.255.0.0</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11111111.11111111.00000000.00000000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CLASS B</a:t>
                      </a:r>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6172200" y="152400"/>
            <a:ext cx="2819400" cy="12192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GB"/>
          </a:p>
        </p:txBody>
      </p:sp>
      <p:sp>
        <p:nvSpPr>
          <p:cNvPr id="30722" name="Title 1"/>
          <p:cNvSpPr>
            <a:spLocks noGrp="1"/>
          </p:cNvSpPr>
          <p:nvPr>
            <p:ph type="title"/>
          </p:nvPr>
        </p:nvSpPr>
        <p:spPr/>
        <p:txBody>
          <a:bodyPr/>
          <a:lstStyle/>
          <a:p>
            <a:r>
              <a:rPr lang="en-US" smtClean="0"/>
              <a:t>Subnet Masks</a:t>
            </a:r>
          </a:p>
        </p:txBody>
      </p:sp>
      <p:sp>
        <p:nvSpPr>
          <p:cNvPr id="6" name="Content Placeholder 2"/>
          <p:cNvSpPr txBox="1">
            <a:spLocks/>
          </p:cNvSpPr>
          <p:nvPr/>
        </p:nvSpPr>
        <p:spPr bwMode="auto">
          <a:xfrm>
            <a:off x="228600" y="2667000"/>
            <a:ext cx="6553200" cy="4572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lstStyle/>
          <a:p>
            <a:pPr marL="547688" lvl="1" indent="-273050" eaLnBrk="0" hangingPunct="0">
              <a:spcBef>
                <a:spcPts val="500"/>
              </a:spcBef>
              <a:buClr>
                <a:schemeClr val="accent2"/>
              </a:buClr>
              <a:buSzPct val="76000"/>
              <a:buFont typeface="Wingdings 3" pitchFamily="18" charset="2"/>
              <a:buNone/>
            </a:pPr>
            <a:r>
              <a:rPr lang="en-US" dirty="0" smtClean="0">
                <a:latin typeface="+mj-lt"/>
                <a:cs typeface="Times New Roman" pitchFamily="18" charset="0"/>
              </a:rPr>
              <a:t>What is the network address of 144.124.15.117 / 22?</a:t>
            </a:r>
            <a:endParaRPr lang="en-US" dirty="0">
              <a:latin typeface="+mj-lt"/>
              <a:cs typeface="Times New Roman" pitchFamily="18" charset="0"/>
            </a:endParaRPr>
          </a:p>
        </p:txBody>
      </p:sp>
      <p:sp>
        <p:nvSpPr>
          <p:cNvPr id="12" name="Rectangle 11"/>
          <p:cNvSpPr/>
          <p:nvPr/>
        </p:nvSpPr>
        <p:spPr>
          <a:xfrm>
            <a:off x="7368365" y="277108"/>
            <a:ext cx="12759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p>
        </p:txBody>
      </p:sp>
      <p:sp>
        <p:nvSpPr>
          <p:cNvPr id="13" name="TextBox 1"/>
          <p:cNvSpPr txBox="1">
            <a:spLocks noChangeArrowheads="1"/>
          </p:cNvSpPr>
          <p:nvPr/>
        </p:nvSpPr>
        <p:spPr bwMode="auto">
          <a:xfrm>
            <a:off x="7496175" y="236538"/>
            <a:ext cx="615950" cy="338137"/>
          </a:xfrm>
          <a:prstGeom prst="rect">
            <a:avLst/>
          </a:prstGeom>
          <a:noFill/>
          <a:ln w="9525">
            <a:noFill/>
            <a:miter lim="800000"/>
            <a:headEnd/>
            <a:tailEnd/>
          </a:ln>
        </p:spPr>
        <p:txBody>
          <a:bodyPr wrap="none">
            <a:spAutoFit/>
          </a:bodyPr>
          <a:lstStyle/>
          <a:p>
            <a:r>
              <a:rPr lang="en-GB" sz="1600"/>
              <a:t>AND</a:t>
            </a:r>
          </a:p>
        </p:txBody>
      </p:sp>
      <p:sp>
        <p:nvSpPr>
          <p:cNvPr id="14" name="Rectangle 13"/>
          <p:cNvSpPr/>
          <p:nvPr/>
        </p:nvSpPr>
        <p:spPr>
          <a:xfrm>
            <a:off x="8102969" y="277108"/>
            <a:ext cx="12759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p>
        </p:txBody>
      </p:sp>
      <p:sp>
        <p:nvSpPr>
          <p:cNvPr id="15" name="TextBox 12"/>
          <p:cNvSpPr txBox="1">
            <a:spLocks noChangeArrowheads="1"/>
          </p:cNvSpPr>
          <p:nvPr/>
        </p:nvSpPr>
        <p:spPr bwMode="auto">
          <a:xfrm>
            <a:off x="8235950" y="228600"/>
            <a:ext cx="304800" cy="338138"/>
          </a:xfrm>
          <a:prstGeom prst="rect">
            <a:avLst/>
          </a:prstGeom>
          <a:noFill/>
          <a:ln w="9525">
            <a:noFill/>
            <a:miter lim="800000"/>
            <a:headEnd/>
            <a:tailEnd/>
          </a:ln>
        </p:spPr>
        <p:txBody>
          <a:bodyPr wrap="none">
            <a:spAutoFit/>
          </a:bodyPr>
          <a:lstStyle/>
          <a:p>
            <a:r>
              <a:rPr lang="en-GB" sz="1600"/>
              <a:t>=</a:t>
            </a:r>
          </a:p>
        </p:txBody>
      </p:sp>
      <p:sp>
        <p:nvSpPr>
          <p:cNvPr id="16" name="Rectangle 15"/>
          <p:cNvSpPr/>
          <p:nvPr/>
        </p:nvSpPr>
        <p:spPr>
          <a:xfrm>
            <a:off x="8536175" y="274675"/>
            <a:ext cx="12759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p>
        </p:txBody>
      </p:sp>
      <p:sp>
        <p:nvSpPr>
          <p:cNvPr id="17" name="Rectangle 16"/>
          <p:cNvSpPr/>
          <p:nvPr/>
        </p:nvSpPr>
        <p:spPr>
          <a:xfrm>
            <a:off x="7378998" y="651864"/>
            <a:ext cx="12759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p>
        </p:txBody>
      </p:sp>
      <p:sp>
        <p:nvSpPr>
          <p:cNvPr id="18" name="TextBox 15"/>
          <p:cNvSpPr txBox="1">
            <a:spLocks noChangeArrowheads="1"/>
          </p:cNvSpPr>
          <p:nvPr/>
        </p:nvSpPr>
        <p:spPr bwMode="auto">
          <a:xfrm>
            <a:off x="7507288" y="611188"/>
            <a:ext cx="615950" cy="338137"/>
          </a:xfrm>
          <a:prstGeom prst="rect">
            <a:avLst/>
          </a:prstGeom>
          <a:noFill/>
          <a:ln w="9525">
            <a:noFill/>
            <a:miter lim="800000"/>
            <a:headEnd/>
            <a:tailEnd/>
          </a:ln>
        </p:spPr>
        <p:txBody>
          <a:bodyPr wrap="none">
            <a:spAutoFit/>
          </a:bodyPr>
          <a:lstStyle/>
          <a:p>
            <a:r>
              <a:rPr lang="en-GB" sz="1600"/>
              <a:t>AND</a:t>
            </a:r>
          </a:p>
        </p:txBody>
      </p:sp>
      <p:sp>
        <p:nvSpPr>
          <p:cNvPr id="19" name="Rectangle 18"/>
          <p:cNvSpPr/>
          <p:nvPr/>
        </p:nvSpPr>
        <p:spPr>
          <a:xfrm>
            <a:off x="8113602" y="651864"/>
            <a:ext cx="12759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a:t>
            </a:r>
          </a:p>
        </p:txBody>
      </p:sp>
      <p:sp>
        <p:nvSpPr>
          <p:cNvPr id="20" name="TextBox 17"/>
          <p:cNvSpPr txBox="1">
            <a:spLocks noChangeArrowheads="1"/>
          </p:cNvSpPr>
          <p:nvPr/>
        </p:nvSpPr>
        <p:spPr bwMode="auto">
          <a:xfrm>
            <a:off x="8247063" y="603250"/>
            <a:ext cx="304800" cy="338138"/>
          </a:xfrm>
          <a:prstGeom prst="rect">
            <a:avLst/>
          </a:prstGeom>
          <a:noFill/>
          <a:ln w="9525">
            <a:noFill/>
            <a:miter lim="800000"/>
            <a:headEnd/>
            <a:tailEnd/>
          </a:ln>
        </p:spPr>
        <p:txBody>
          <a:bodyPr wrap="none">
            <a:spAutoFit/>
          </a:bodyPr>
          <a:lstStyle/>
          <a:p>
            <a:r>
              <a:rPr lang="en-GB" sz="1600"/>
              <a:t>=</a:t>
            </a:r>
          </a:p>
        </p:txBody>
      </p:sp>
      <p:sp>
        <p:nvSpPr>
          <p:cNvPr id="21" name="Rectangle 20"/>
          <p:cNvSpPr/>
          <p:nvPr/>
        </p:nvSpPr>
        <p:spPr>
          <a:xfrm>
            <a:off x="8546808" y="649431"/>
            <a:ext cx="12759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a:t>
            </a:r>
          </a:p>
        </p:txBody>
      </p:sp>
      <p:sp>
        <p:nvSpPr>
          <p:cNvPr id="22" name="Rectangle 21"/>
          <p:cNvSpPr/>
          <p:nvPr/>
        </p:nvSpPr>
        <p:spPr>
          <a:xfrm>
            <a:off x="7407359" y="1049330"/>
            <a:ext cx="12759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a:t>
            </a:r>
          </a:p>
        </p:txBody>
      </p:sp>
      <p:sp>
        <p:nvSpPr>
          <p:cNvPr id="23" name="TextBox 20"/>
          <p:cNvSpPr txBox="1">
            <a:spLocks noChangeArrowheads="1"/>
          </p:cNvSpPr>
          <p:nvPr/>
        </p:nvSpPr>
        <p:spPr bwMode="auto">
          <a:xfrm>
            <a:off x="7514862" y="1009171"/>
            <a:ext cx="615950" cy="338137"/>
          </a:xfrm>
          <a:prstGeom prst="rect">
            <a:avLst/>
          </a:prstGeom>
          <a:noFill/>
          <a:ln w="9525">
            <a:noFill/>
            <a:miter lim="800000"/>
            <a:headEnd/>
            <a:tailEnd/>
          </a:ln>
        </p:spPr>
        <p:txBody>
          <a:bodyPr wrap="none">
            <a:spAutoFit/>
          </a:bodyPr>
          <a:lstStyle/>
          <a:p>
            <a:r>
              <a:rPr lang="en-GB" sz="1600"/>
              <a:t>AND</a:t>
            </a:r>
          </a:p>
        </p:txBody>
      </p:sp>
      <p:sp>
        <p:nvSpPr>
          <p:cNvPr id="24" name="Rectangle 23"/>
          <p:cNvSpPr/>
          <p:nvPr/>
        </p:nvSpPr>
        <p:spPr>
          <a:xfrm>
            <a:off x="8122466" y="1049330"/>
            <a:ext cx="12759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a:t>
            </a:r>
          </a:p>
        </p:txBody>
      </p:sp>
      <p:sp>
        <p:nvSpPr>
          <p:cNvPr id="25" name="TextBox 22"/>
          <p:cNvSpPr txBox="1">
            <a:spLocks noChangeArrowheads="1"/>
          </p:cNvSpPr>
          <p:nvPr/>
        </p:nvSpPr>
        <p:spPr bwMode="auto">
          <a:xfrm>
            <a:off x="8254637" y="1001233"/>
            <a:ext cx="306388" cy="338138"/>
          </a:xfrm>
          <a:prstGeom prst="rect">
            <a:avLst/>
          </a:prstGeom>
          <a:noFill/>
          <a:ln w="9525">
            <a:noFill/>
            <a:miter lim="800000"/>
            <a:headEnd/>
            <a:tailEnd/>
          </a:ln>
        </p:spPr>
        <p:txBody>
          <a:bodyPr wrap="none">
            <a:spAutoFit/>
          </a:bodyPr>
          <a:lstStyle/>
          <a:p>
            <a:r>
              <a:rPr lang="en-GB" sz="1600"/>
              <a:t>=</a:t>
            </a:r>
          </a:p>
        </p:txBody>
      </p:sp>
      <p:sp>
        <p:nvSpPr>
          <p:cNvPr id="26" name="Rectangle 25"/>
          <p:cNvSpPr/>
          <p:nvPr/>
        </p:nvSpPr>
        <p:spPr>
          <a:xfrm>
            <a:off x="8555672" y="1046897"/>
            <a:ext cx="12759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a:t>
            </a:r>
          </a:p>
        </p:txBody>
      </p:sp>
      <p:sp>
        <p:nvSpPr>
          <p:cNvPr id="27" name="TextBox 2"/>
          <p:cNvSpPr txBox="1">
            <a:spLocks noChangeArrowheads="1"/>
          </p:cNvSpPr>
          <p:nvPr/>
        </p:nvSpPr>
        <p:spPr bwMode="auto">
          <a:xfrm>
            <a:off x="6305550" y="312738"/>
            <a:ext cx="838200" cy="646112"/>
          </a:xfrm>
          <a:prstGeom prst="rect">
            <a:avLst/>
          </a:prstGeom>
          <a:noFill/>
          <a:ln w="9525">
            <a:noFill/>
            <a:miter lim="800000"/>
            <a:headEnd/>
            <a:tailEnd/>
          </a:ln>
        </p:spPr>
        <p:txBody>
          <a:bodyPr wrap="none">
            <a:spAutoFit/>
          </a:bodyPr>
          <a:lstStyle/>
          <a:p>
            <a:r>
              <a:rPr lang="en-GB" i="1" dirty="0"/>
              <a:t>logical</a:t>
            </a:r>
          </a:p>
          <a:p>
            <a:r>
              <a:rPr lang="en-GB" i="1" dirty="0"/>
              <a:t>AND</a:t>
            </a:r>
          </a:p>
        </p:txBody>
      </p:sp>
      <p:sp>
        <p:nvSpPr>
          <p:cNvPr id="28" name="Rectangle 27"/>
          <p:cNvSpPr/>
          <p:nvPr/>
        </p:nvSpPr>
        <p:spPr>
          <a:xfrm>
            <a:off x="762000" y="4669466"/>
            <a:ext cx="2117770" cy="304800"/>
          </a:xfrm>
          <a:prstGeom prst="rect">
            <a:avLst/>
          </a:prstGeom>
          <a:noFill/>
        </p:spPr>
        <p:txBody>
          <a:bodyPr wrap="none">
            <a:prstTxWarp prst="textWave1">
              <a:avLst>
                <a:gd name="adj1" fmla="val 2674"/>
                <a:gd name="adj2" fmla="val 0"/>
              </a:avLst>
            </a:prstTxWarp>
            <a:spAutoFit/>
          </a:bodyPr>
          <a:lstStyle/>
          <a:p>
            <a:pPr algn="ctr">
              <a:defRPr/>
            </a:pPr>
            <a:r>
              <a:rPr lang="en-US" sz="4800" dirty="0" smtClean="0">
                <a:ln w="1905">
                  <a:noFill/>
                </a:ln>
                <a:effectLst>
                  <a:innerShdw blurRad="69850" dist="43180" dir="5400000">
                    <a:srgbClr val="000000">
                      <a:alpha val="65000"/>
                    </a:srgbClr>
                  </a:innerShdw>
                </a:effectLst>
              </a:rPr>
              <a:t>(144.124.15.117)</a:t>
            </a:r>
            <a:endParaRPr lang="en-US" sz="4800" dirty="0">
              <a:ln w="1905">
                <a:noFill/>
              </a:ln>
              <a:effectLst>
                <a:innerShdw blurRad="69850" dist="43180" dir="5400000">
                  <a:srgbClr val="000000">
                    <a:alpha val="65000"/>
                  </a:srgbClr>
                </a:innerShdw>
              </a:effectLst>
            </a:endParaRPr>
          </a:p>
        </p:txBody>
      </p:sp>
      <p:sp>
        <p:nvSpPr>
          <p:cNvPr id="29" name="Rectangle 28"/>
          <p:cNvSpPr/>
          <p:nvPr/>
        </p:nvSpPr>
        <p:spPr>
          <a:xfrm>
            <a:off x="3145466" y="4658833"/>
            <a:ext cx="5791200"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effectLst>
                  <a:outerShdw blurRad="76200" dist="50800" dir="5400000" algn="tl" rotWithShape="0">
                    <a:srgbClr val="000000">
                      <a:alpha val="65000"/>
                    </a:srgbClr>
                  </a:outerShdw>
                </a:effectLst>
                <a:latin typeface="Times" pitchFamily="18" charset="0"/>
                <a:cs typeface="Times" pitchFamily="18" charset="0"/>
              </a:rPr>
              <a:t>10010000.01111100.00001111.01110101</a:t>
            </a:r>
            <a:endParaRPr lang="en-US" sz="4800" b="1" spc="50" dirty="0">
              <a:ln w="11430"/>
              <a:effectLst>
                <a:outerShdw blurRad="76200" dist="50800" dir="5400000" algn="tl" rotWithShape="0">
                  <a:srgbClr val="000000">
                    <a:alpha val="65000"/>
                  </a:srgbClr>
                </a:outerShdw>
              </a:effectLst>
              <a:latin typeface="Times" pitchFamily="18" charset="0"/>
              <a:cs typeface="Times" pitchFamily="18" charset="0"/>
            </a:endParaRPr>
          </a:p>
        </p:txBody>
      </p:sp>
      <p:graphicFrame>
        <p:nvGraphicFramePr>
          <p:cNvPr id="30" name="Table 29"/>
          <p:cNvGraphicFramePr>
            <a:graphicFrameLocks noGrp="1"/>
          </p:cNvGraphicFramePr>
          <p:nvPr/>
        </p:nvGraphicFramePr>
        <p:xfrm>
          <a:off x="216199" y="3221666"/>
          <a:ext cx="8839200" cy="845680"/>
        </p:xfrm>
        <a:graphic>
          <a:graphicData uri="http://schemas.openxmlformats.org/drawingml/2006/table">
            <a:tbl>
              <a:tblPr firstRow="1" bandRow="1">
                <a:tableStyleId>{5C22544A-7EE6-4342-B048-85BDC9FD1C3A}</a:tableStyleId>
              </a:tblPr>
              <a:tblGrid>
                <a:gridCol w="838199"/>
                <a:gridCol w="1949148"/>
                <a:gridCol w="6051853"/>
              </a:tblGrid>
              <a:tr h="418961">
                <a:tc>
                  <a:txBody>
                    <a:bodyPr/>
                    <a:lstStyle/>
                    <a:p>
                      <a:pPr algn="ctr"/>
                      <a:r>
                        <a:rPr lang="en-GB" sz="1600" dirty="0" smtClean="0">
                          <a:latin typeface="Times New Roman" pitchFamily="18" charset="0"/>
                          <a:cs typeface="Times New Roman" pitchFamily="18" charset="0"/>
                        </a:rPr>
                        <a:t>Net</a:t>
                      </a:r>
                      <a:r>
                        <a:rPr lang="en-GB" sz="1600" baseline="0" dirty="0" smtClean="0">
                          <a:latin typeface="Times New Roman" pitchFamily="18" charset="0"/>
                          <a:cs typeface="Times New Roman" pitchFamily="18" charset="0"/>
                        </a:rPr>
                        <a:t> bits</a:t>
                      </a:r>
                      <a:endParaRPr lang="en-GB" sz="1600" dirty="0">
                        <a:latin typeface="Times New Roman" pitchFamily="18" charset="0"/>
                        <a:cs typeface="Times New Roman" pitchFamily="18" charset="0"/>
                      </a:endParaRPr>
                    </a:p>
                  </a:txBody>
                  <a:tcPr marL="0" marR="0" marT="0" marB="0"/>
                </a:tc>
                <a:tc>
                  <a:txBody>
                    <a:bodyPr/>
                    <a:lstStyle/>
                    <a:p>
                      <a:pPr algn="ctr"/>
                      <a:r>
                        <a:rPr lang="en-GB" sz="1600" dirty="0" smtClean="0">
                          <a:latin typeface="Times New Roman" pitchFamily="18" charset="0"/>
                          <a:cs typeface="Times New Roman" pitchFamily="18" charset="0"/>
                        </a:rPr>
                        <a:t>Subnet Mask</a:t>
                      </a:r>
                      <a:endParaRPr lang="en-GB" sz="1600" dirty="0">
                        <a:latin typeface="Times New Roman" pitchFamily="18" charset="0"/>
                        <a:cs typeface="Times New Roman" pitchFamily="18" charset="0"/>
                      </a:endParaRPr>
                    </a:p>
                  </a:txBody>
                  <a:tcPr marL="0" marR="0" marT="0" marB="0"/>
                </a:tc>
                <a:tc>
                  <a:txBody>
                    <a:bodyPr/>
                    <a:lstStyle/>
                    <a:p>
                      <a:pPr algn="ctr"/>
                      <a:r>
                        <a:rPr lang="en-GB" sz="1600" dirty="0" smtClean="0">
                          <a:latin typeface="Times New Roman" pitchFamily="18" charset="0"/>
                          <a:cs typeface="Times New Roman" pitchFamily="18" charset="0"/>
                        </a:rPr>
                        <a:t>(in binary)</a:t>
                      </a:r>
                      <a:endParaRPr lang="en-GB" sz="1600" dirty="0">
                        <a:latin typeface="Times New Roman" pitchFamily="18" charset="0"/>
                        <a:cs typeface="Times New Roman" pitchFamily="18" charset="0"/>
                      </a:endParaRPr>
                    </a:p>
                  </a:txBody>
                  <a:tcPr marL="0" marR="0" marT="0" marB="0"/>
                </a:tc>
              </a:tr>
              <a:tr h="279308">
                <a:tc>
                  <a:txBody>
                    <a:bodyPr/>
                    <a:lstStyle/>
                    <a:p>
                      <a:pPr algn="ctr"/>
                      <a:r>
                        <a:rPr lang="en-GB" sz="1800" dirty="0" smtClean="0">
                          <a:latin typeface="Times New Roman" pitchFamily="18" charset="0"/>
                          <a:cs typeface="Times New Roman" pitchFamily="18" charset="0"/>
                        </a:rPr>
                        <a:t>/22</a:t>
                      </a:r>
                      <a:endParaRPr lang="en-GB" sz="1800" dirty="0">
                        <a:latin typeface="Times New Roman" pitchFamily="18" charset="0"/>
                        <a:cs typeface="Times New Roman" pitchFamily="18" charset="0"/>
                      </a:endParaRPr>
                    </a:p>
                  </a:txBody>
                  <a:tcPr marL="0" marR="0" marT="0" marB="0"/>
                </a:tc>
                <a:tc>
                  <a:txBody>
                    <a:bodyPr/>
                    <a:lstStyle/>
                    <a:p>
                      <a:pPr algn="ctr"/>
                      <a:r>
                        <a:rPr lang="en-GB" sz="1800" dirty="0" smtClean="0">
                          <a:latin typeface="Times New Roman" pitchFamily="18" charset="0"/>
                          <a:cs typeface="Times New Roman" pitchFamily="18" charset="0"/>
                        </a:rPr>
                        <a:t>(255.255.252.0)</a:t>
                      </a:r>
                      <a:endParaRPr lang="en-GB" sz="1800" dirty="0">
                        <a:latin typeface="Times New Roman" pitchFamily="18" charset="0"/>
                        <a:cs typeface="Times New Roman" pitchFamily="18" charset="0"/>
                      </a:endParaRPr>
                    </a:p>
                  </a:txBody>
                  <a:tcPr marL="0" marR="0" marT="0" marB="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2800" dirty="0" smtClean="0">
                          <a:latin typeface="Times New Roman" pitchFamily="18" charset="0"/>
                          <a:cs typeface="Times New Roman" pitchFamily="18" charset="0"/>
                        </a:rPr>
                        <a:t>11111111.11111111.11111100.00000000</a:t>
                      </a:r>
                    </a:p>
                  </a:txBody>
                  <a:tcPr marL="0" marR="0" marT="0" marB="0"/>
                </a:tc>
              </a:tr>
            </a:tbl>
          </a:graphicData>
        </a:graphic>
      </p:graphicFrame>
      <p:sp>
        <p:nvSpPr>
          <p:cNvPr id="41" name="TextBox 40"/>
          <p:cNvSpPr txBox="1"/>
          <p:nvPr/>
        </p:nvSpPr>
        <p:spPr>
          <a:xfrm>
            <a:off x="3200400" y="4169734"/>
            <a:ext cx="697627" cy="369332"/>
          </a:xfrm>
          <a:prstGeom prst="rect">
            <a:avLst/>
          </a:prstGeom>
          <a:noFill/>
        </p:spPr>
        <p:txBody>
          <a:bodyPr wrap="none" rtlCol="0">
            <a:spAutoFit/>
          </a:bodyPr>
          <a:lstStyle/>
          <a:p>
            <a:r>
              <a:rPr lang="en-GB" dirty="0" smtClean="0">
                <a:latin typeface="+mj-lt"/>
              </a:rPr>
              <a:t>AND</a:t>
            </a:r>
            <a:endParaRPr lang="en-US" dirty="0">
              <a:latin typeface="+mj-lt"/>
            </a:endParaRPr>
          </a:p>
        </p:txBody>
      </p:sp>
      <p:cxnSp>
        <p:nvCxnSpPr>
          <p:cNvPr id="44" name="Straight Connector 43"/>
          <p:cNvCxnSpPr/>
          <p:nvPr/>
        </p:nvCxnSpPr>
        <p:spPr>
          <a:xfrm>
            <a:off x="3090532" y="5192233"/>
            <a:ext cx="5867400" cy="0"/>
          </a:xfrm>
          <a:prstGeom prst="line">
            <a:avLst/>
          </a:prstGeom>
        </p:spPr>
        <p:style>
          <a:lnRef idx="3">
            <a:schemeClr val="dk1"/>
          </a:lnRef>
          <a:fillRef idx="0">
            <a:schemeClr val="dk1"/>
          </a:fillRef>
          <a:effectRef idx="2">
            <a:schemeClr val="dk1"/>
          </a:effectRef>
          <a:fontRef idx="minor">
            <a:schemeClr val="tx1"/>
          </a:fontRef>
        </p:style>
      </p:cxnSp>
      <p:sp>
        <p:nvSpPr>
          <p:cNvPr id="45" name="Rectangle 44"/>
          <p:cNvSpPr/>
          <p:nvPr/>
        </p:nvSpPr>
        <p:spPr>
          <a:xfrm>
            <a:off x="4049233" y="5420833"/>
            <a:ext cx="4908698"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000.01111100.00001100.00000000</a:t>
            </a:r>
            <a:endParaRPr lang="en-US" sz="4800" b="1" spc="50" dirty="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47" name="Rectangle 46"/>
          <p:cNvSpPr/>
          <p:nvPr/>
        </p:nvSpPr>
        <p:spPr>
          <a:xfrm>
            <a:off x="3864934" y="5420833"/>
            <a:ext cx="152400"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0</a:t>
            </a:r>
            <a:endParaRPr lang="en-US" sz="4800" b="1" spc="50" dirty="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48" name="Rectangle 47"/>
          <p:cNvSpPr/>
          <p:nvPr/>
        </p:nvSpPr>
        <p:spPr>
          <a:xfrm>
            <a:off x="3678866" y="5420833"/>
            <a:ext cx="152400"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1</a:t>
            </a:r>
            <a:endParaRPr lang="en-US" sz="4800" b="1" spc="50" dirty="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49" name="Rectangle 48"/>
          <p:cNvSpPr/>
          <p:nvPr/>
        </p:nvSpPr>
        <p:spPr>
          <a:xfrm>
            <a:off x="3308499" y="5420833"/>
            <a:ext cx="152400"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0</a:t>
            </a:r>
            <a:endParaRPr lang="en-US" sz="4800" b="1" spc="50" dirty="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50" name="Rectangle 49"/>
          <p:cNvSpPr/>
          <p:nvPr/>
        </p:nvSpPr>
        <p:spPr>
          <a:xfrm>
            <a:off x="3122431" y="5420833"/>
            <a:ext cx="152400"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1</a:t>
            </a:r>
            <a:endParaRPr lang="en-US" sz="4800" b="1" spc="50" dirty="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51" name="Rectangle 50"/>
          <p:cNvSpPr/>
          <p:nvPr/>
        </p:nvSpPr>
        <p:spPr>
          <a:xfrm>
            <a:off x="3505200" y="5420833"/>
            <a:ext cx="152400"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0</a:t>
            </a:r>
            <a:endParaRPr lang="en-US" sz="4800" b="1" spc="50" dirty="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52" name="TextBox 51"/>
          <p:cNvSpPr txBox="1"/>
          <p:nvPr/>
        </p:nvSpPr>
        <p:spPr>
          <a:xfrm>
            <a:off x="692124" y="5432501"/>
            <a:ext cx="2432076" cy="369332"/>
          </a:xfrm>
          <a:prstGeom prst="rect">
            <a:avLst/>
          </a:prstGeom>
          <a:noFill/>
        </p:spPr>
        <p:txBody>
          <a:bodyPr wrap="none" rtlCol="0">
            <a:spAutoFit/>
          </a:bodyPr>
          <a:lstStyle/>
          <a:p>
            <a:r>
              <a:rPr lang="en-GB" dirty="0" smtClean="0">
                <a:latin typeface="+mj-lt"/>
              </a:rPr>
              <a:t>Network address  = </a:t>
            </a:r>
            <a:endParaRPr lang="en-US" dirty="0">
              <a:latin typeface="+mj-lt"/>
            </a:endParaRPr>
          </a:p>
        </p:txBody>
      </p:sp>
      <p:sp>
        <p:nvSpPr>
          <p:cNvPr id="54" name="TextBox 53"/>
          <p:cNvSpPr txBox="1"/>
          <p:nvPr/>
        </p:nvSpPr>
        <p:spPr>
          <a:xfrm>
            <a:off x="2612336" y="5932967"/>
            <a:ext cx="2770310" cy="461665"/>
          </a:xfrm>
          <a:prstGeom prst="rect">
            <a:avLst/>
          </a:prstGeom>
          <a:noFill/>
        </p:spPr>
        <p:txBody>
          <a:bodyPr wrap="none" rtlCol="0">
            <a:spAutoFit/>
          </a:bodyPr>
          <a:lstStyle/>
          <a:p>
            <a:r>
              <a:rPr lang="en-GB" sz="2400" dirty="0" smtClean="0">
                <a:latin typeface="+mj-lt"/>
              </a:rPr>
              <a:t> =  144.124.12.0</a:t>
            </a:r>
            <a:endParaRPr lang="en-US" sz="2400" dirty="0">
              <a:latin typeface="+mj-lt"/>
            </a:endParaRPr>
          </a:p>
        </p:txBody>
      </p:sp>
      <p:sp>
        <p:nvSpPr>
          <p:cNvPr id="55" name="Content Placeholder 2"/>
          <p:cNvSpPr txBox="1">
            <a:spLocks/>
          </p:cNvSpPr>
          <p:nvPr/>
        </p:nvSpPr>
        <p:spPr bwMode="auto">
          <a:xfrm>
            <a:off x="239233" y="1401730"/>
            <a:ext cx="6019800" cy="4572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lstStyle/>
          <a:p>
            <a:pPr marL="547688" lvl="1" indent="-273050" eaLnBrk="0" hangingPunct="0">
              <a:spcBef>
                <a:spcPts val="500"/>
              </a:spcBef>
              <a:buClr>
                <a:schemeClr val="accent2"/>
              </a:buClr>
              <a:buSzPct val="76000"/>
              <a:buFont typeface="Wingdings 3" pitchFamily="18" charset="2"/>
              <a:buNone/>
            </a:pPr>
            <a:r>
              <a:rPr lang="en-US" dirty="0" smtClean="0">
                <a:latin typeface="+mj-lt"/>
                <a:cs typeface="Times New Roman" pitchFamily="18" charset="0"/>
              </a:rPr>
              <a:t>What is the network address of 144.124.15.117?</a:t>
            </a:r>
            <a:endParaRPr lang="en-US" dirty="0">
              <a:latin typeface="+mj-lt"/>
              <a:cs typeface="Times New Roman" pitchFamily="18" charset="0"/>
            </a:endParaRPr>
          </a:p>
        </p:txBody>
      </p:sp>
      <p:sp>
        <p:nvSpPr>
          <p:cNvPr id="56" name="TextBox 55"/>
          <p:cNvSpPr txBox="1"/>
          <p:nvPr/>
        </p:nvSpPr>
        <p:spPr>
          <a:xfrm>
            <a:off x="381000" y="1916668"/>
            <a:ext cx="4208203" cy="369332"/>
          </a:xfrm>
          <a:prstGeom prst="rect">
            <a:avLst/>
          </a:prstGeom>
          <a:noFill/>
        </p:spPr>
        <p:txBody>
          <a:bodyPr wrap="none" rtlCol="0">
            <a:spAutoFit/>
          </a:bodyPr>
          <a:lstStyle/>
          <a:p>
            <a:r>
              <a:rPr lang="en-GB" dirty="0" smtClean="0">
                <a:latin typeface="+mj-lt"/>
              </a:rPr>
              <a:t>Class B. So, it must be 144.124.0.0</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41" grpId="0"/>
      <p:bldP spid="45" grpId="0"/>
      <p:bldP spid="47" grpId="0"/>
      <p:bldP spid="48" grpId="0"/>
      <p:bldP spid="49" grpId="0"/>
      <p:bldP spid="50" grpId="0"/>
      <p:bldP spid="51" grpId="0"/>
      <p:bldP spid="52" grpId="0"/>
      <p:bldP spid="54" grpId="0"/>
      <p:bldP spid="5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Subnetting</a:t>
            </a:r>
          </a:p>
        </p:txBody>
      </p:sp>
      <p:sp>
        <p:nvSpPr>
          <p:cNvPr id="27651" name="Content Placeholder 2"/>
          <p:cNvSpPr>
            <a:spLocks noGrp="1"/>
          </p:cNvSpPr>
          <p:nvPr>
            <p:ph idx="1"/>
          </p:nvPr>
        </p:nvSpPr>
        <p:spPr>
          <a:xfrm>
            <a:off x="228600" y="1220788"/>
            <a:ext cx="8458200" cy="1550987"/>
          </a:xfrm>
        </p:spPr>
        <p:txBody>
          <a:bodyPr/>
          <a:lstStyle/>
          <a:p>
            <a:pPr marL="274638" lvl="1" indent="0">
              <a:buFont typeface="Wingdings 3" pitchFamily="18" charset="2"/>
              <a:buNone/>
            </a:pPr>
            <a:r>
              <a:rPr lang="en-GB" sz="2000" dirty="0" smtClean="0">
                <a:latin typeface="Times New Roman" pitchFamily="18" charset="0"/>
                <a:cs typeface="Times New Roman" pitchFamily="18" charset="0"/>
              </a:rPr>
              <a:t>By using more restrictive masks, a network can be divided in several subnets. </a:t>
            </a:r>
          </a:p>
          <a:p>
            <a:pPr marL="274638" lvl="1" indent="0">
              <a:buFont typeface="Wingdings 3" pitchFamily="18" charset="2"/>
              <a:buNone/>
            </a:pPr>
            <a:r>
              <a:rPr lang="en-GB" sz="2000" dirty="0" smtClean="0">
                <a:latin typeface="Times New Roman" pitchFamily="18" charset="0"/>
                <a:cs typeface="Times New Roman" pitchFamily="18" charset="0"/>
              </a:rPr>
              <a:t>For example, for a class B network, the default mask is  255.255.0.0.</a:t>
            </a:r>
          </a:p>
          <a:p>
            <a:pPr marL="274638" lvl="1" indent="0">
              <a:buFont typeface="Wingdings 3" pitchFamily="18" charset="2"/>
              <a:buNone/>
            </a:pPr>
            <a:endParaRPr lang="en-GB" sz="2000" dirty="0" smtClean="0">
              <a:latin typeface="Times New Roman" pitchFamily="18" charset="0"/>
              <a:cs typeface="Times New Roman" pitchFamily="18" charset="0"/>
            </a:endParaRPr>
          </a:p>
          <a:p>
            <a:pPr marL="274638" lvl="1" indent="0">
              <a:buFont typeface="Wingdings 3" pitchFamily="18" charset="2"/>
              <a:buNone/>
            </a:pPr>
            <a:r>
              <a:rPr lang="en-GB" sz="2000" dirty="0" smtClean="0">
                <a:latin typeface="Times New Roman" pitchFamily="18" charset="0"/>
                <a:cs typeface="Times New Roman" pitchFamily="18" charset="0"/>
              </a:rPr>
              <a:t>If we use 255.255.</a:t>
            </a:r>
            <a:r>
              <a:rPr lang="en-GB" sz="2000" b="1" dirty="0" smtClean="0">
                <a:solidFill>
                  <a:srgbClr val="C00000"/>
                </a:solidFill>
                <a:latin typeface="Times New Roman" pitchFamily="18" charset="0"/>
                <a:cs typeface="Times New Roman" pitchFamily="18" charset="0"/>
              </a:rPr>
              <a:t>224</a:t>
            </a:r>
            <a:r>
              <a:rPr lang="en-GB" sz="2000" dirty="0" smtClean="0">
                <a:latin typeface="Times New Roman" pitchFamily="18" charset="0"/>
                <a:cs typeface="Times New Roman" pitchFamily="18" charset="0"/>
              </a:rPr>
              <a:t>.0 instead: </a:t>
            </a:r>
          </a:p>
          <a:p>
            <a:pPr marL="274638" lvl="1" indent="0">
              <a:buFont typeface="Wingdings 3" pitchFamily="18" charset="2"/>
              <a:buNone/>
            </a:pPr>
            <a:endParaRPr lang="en-GB" sz="2000" dirty="0" smtClean="0">
              <a:latin typeface="Times New Roman" pitchFamily="18" charset="0"/>
              <a:cs typeface="Times New Roman" pitchFamily="18" charset="0"/>
            </a:endParaRPr>
          </a:p>
        </p:txBody>
      </p:sp>
      <p:sp>
        <p:nvSpPr>
          <p:cNvPr id="33796" name="Content Placeholder 2"/>
          <p:cNvSpPr txBox="1">
            <a:spLocks/>
          </p:cNvSpPr>
          <p:nvPr/>
        </p:nvSpPr>
        <p:spPr bwMode="auto">
          <a:xfrm>
            <a:off x="228600" y="4191000"/>
            <a:ext cx="8686800" cy="838200"/>
          </a:xfrm>
          <a:prstGeom prst="rect">
            <a:avLst/>
          </a:prstGeom>
          <a:noFill/>
          <a:ln w="9525">
            <a:noFill/>
            <a:miter lim="800000"/>
            <a:headEnd/>
            <a:tailEnd/>
          </a:ln>
        </p:spPr>
        <p:txBody>
          <a:bodyPr/>
          <a:lstStyle/>
          <a:p>
            <a:pPr marL="274638" lvl="1" eaLnBrk="0" hangingPunct="0">
              <a:spcBef>
                <a:spcPts val="500"/>
              </a:spcBef>
              <a:buClr>
                <a:schemeClr val="accent2"/>
              </a:buClr>
              <a:buSzPct val="76000"/>
              <a:buFont typeface="Wingdings 3" pitchFamily="18" charset="2"/>
              <a:buNone/>
            </a:pPr>
            <a:endParaRPr lang="en-US" sz="2000" baseline="30000">
              <a:solidFill>
                <a:schemeClr val="tx2"/>
              </a:solidFill>
              <a:latin typeface="Times New Roman" pitchFamily="18" charset="0"/>
              <a:cs typeface="Times New Roman" pitchFamily="18" charset="0"/>
            </a:endParaRPr>
          </a:p>
        </p:txBody>
      </p:sp>
      <p:sp>
        <p:nvSpPr>
          <p:cNvPr id="27653" name="Content Placeholder 2"/>
          <p:cNvSpPr txBox="1">
            <a:spLocks/>
          </p:cNvSpPr>
          <p:nvPr/>
        </p:nvSpPr>
        <p:spPr bwMode="auto">
          <a:xfrm>
            <a:off x="304800" y="3524250"/>
            <a:ext cx="8610600" cy="2800350"/>
          </a:xfrm>
          <a:prstGeom prst="rect">
            <a:avLst/>
          </a:prstGeom>
          <a:noFill/>
          <a:ln w="9525">
            <a:noFill/>
            <a:miter lim="800000"/>
            <a:headEnd/>
            <a:tailEnd/>
          </a:ln>
        </p:spPr>
        <p:txBody>
          <a:bodyPr/>
          <a:lstStyle/>
          <a:p>
            <a:pPr marL="274638" lvl="1" eaLnBrk="0" hangingPunct="0">
              <a:spcBef>
                <a:spcPts val="500"/>
              </a:spcBef>
              <a:buClr>
                <a:schemeClr val="accent2"/>
              </a:buClr>
              <a:buSzPct val="76000"/>
              <a:buFont typeface="Wingdings 3" pitchFamily="18" charset="2"/>
              <a:buNone/>
            </a:pPr>
            <a:r>
              <a:rPr lang="en-GB" sz="2000" dirty="0">
                <a:solidFill>
                  <a:schemeClr val="tx2"/>
                </a:solidFill>
                <a:latin typeface="Times New Roman" pitchFamily="18" charset="0"/>
                <a:cs typeface="Times New Roman" pitchFamily="18" charset="0"/>
              </a:rPr>
              <a:t>the additional 3 bits stolen from the host part allow us to </a:t>
            </a:r>
            <a:r>
              <a:rPr lang="en-GB" sz="2000" dirty="0" smtClean="0">
                <a:solidFill>
                  <a:schemeClr val="tx2"/>
                </a:solidFill>
                <a:latin typeface="Times New Roman" pitchFamily="18" charset="0"/>
                <a:cs typeface="Times New Roman" pitchFamily="18" charset="0"/>
              </a:rPr>
              <a:t>use 8 </a:t>
            </a:r>
            <a:r>
              <a:rPr lang="en-GB" sz="2000" dirty="0">
                <a:solidFill>
                  <a:schemeClr val="tx2"/>
                </a:solidFill>
                <a:latin typeface="Times New Roman" pitchFamily="18" charset="0"/>
                <a:cs typeface="Times New Roman" pitchFamily="18" charset="0"/>
              </a:rPr>
              <a:t>subnets </a:t>
            </a:r>
            <a:r>
              <a:rPr lang="en-GB" sz="2000" dirty="0" smtClean="0">
                <a:solidFill>
                  <a:schemeClr val="tx2"/>
                </a:solidFill>
                <a:latin typeface="Times New Roman" pitchFamily="18" charset="0"/>
                <a:cs typeface="Times New Roman" pitchFamily="18" charset="0"/>
              </a:rPr>
              <a:t>(000, 001</a:t>
            </a:r>
            <a:r>
              <a:rPr lang="en-GB" sz="2000" dirty="0">
                <a:solidFill>
                  <a:schemeClr val="tx2"/>
                </a:solidFill>
                <a:latin typeface="Times New Roman" pitchFamily="18" charset="0"/>
                <a:cs typeface="Times New Roman" pitchFamily="18" charset="0"/>
              </a:rPr>
              <a:t>, 010, 011, 100, </a:t>
            </a:r>
            <a:r>
              <a:rPr lang="en-GB" sz="2000" dirty="0" smtClean="0">
                <a:solidFill>
                  <a:schemeClr val="tx2"/>
                </a:solidFill>
                <a:latin typeface="Times New Roman" pitchFamily="18" charset="0"/>
                <a:cs typeface="Times New Roman" pitchFamily="18" charset="0"/>
              </a:rPr>
              <a:t>101, 110 and 111)</a:t>
            </a:r>
            <a:r>
              <a:rPr lang="en-GB" sz="2000" dirty="0">
                <a:solidFill>
                  <a:schemeClr val="tx2"/>
                </a:solidFill>
                <a:latin typeface="Times New Roman" pitchFamily="18" charset="0"/>
                <a:cs typeface="Times New Roman" pitchFamily="18" charset="0"/>
              </a:rPr>
              <a:t>.</a:t>
            </a:r>
          </a:p>
          <a:p>
            <a:pPr marL="274638" lvl="1" eaLnBrk="0" hangingPunct="0">
              <a:spcBef>
                <a:spcPts val="500"/>
              </a:spcBef>
              <a:buClr>
                <a:schemeClr val="accent2"/>
              </a:buClr>
              <a:buSzPct val="76000"/>
              <a:buFont typeface="Wingdings 3" pitchFamily="18" charset="2"/>
              <a:buNone/>
            </a:pPr>
            <a:r>
              <a:rPr lang="en-GB" sz="2000" dirty="0">
                <a:solidFill>
                  <a:schemeClr val="tx2"/>
                </a:solidFill>
                <a:latin typeface="Times New Roman" pitchFamily="18" charset="0"/>
                <a:cs typeface="Times New Roman" pitchFamily="18" charset="0"/>
              </a:rPr>
              <a:t>Generalising this, we can have </a:t>
            </a:r>
            <a:r>
              <a:rPr lang="en-GB" sz="2000" b="1" dirty="0" smtClean="0">
                <a:solidFill>
                  <a:schemeClr val="tx2"/>
                </a:solidFill>
                <a:latin typeface="Times New Roman" pitchFamily="18" charset="0"/>
                <a:cs typeface="Times New Roman" pitchFamily="18" charset="0"/>
              </a:rPr>
              <a:t>2</a:t>
            </a:r>
            <a:r>
              <a:rPr lang="en-GB" sz="2400" b="1" baseline="30000" dirty="0" smtClean="0">
                <a:solidFill>
                  <a:schemeClr val="tx2"/>
                </a:solidFill>
                <a:latin typeface="Times New Roman" pitchFamily="18" charset="0"/>
                <a:cs typeface="Times New Roman" pitchFamily="18" charset="0"/>
              </a:rPr>
              <a:t>n</a:t>
            </a:r>
            <a:r>
              <a:rPr lang="en-GB" sz="2000" b="1" dirty="0" smtClean="0">
                <a:solidFill>
                  <a:schemeClr val="tx2"/>
                </a:solidFill>
                <a:latin typeface="Times New Roman" pitchFamily="18" charset="0"/>
                <a:cs typeface="Times New Roman" pitchFamily="18" charset="0"/>
              </a:rPr>
              <a:t> </a:t>
            </a:r>
            <a:r>
              <a:rPr lang="en-GB" sz="2000" b="1" dirty="0">
                <a:solidFill>
                  <a:schemeClr val="tx2"/>
                </a:solidFill>
                <a:latin typeface="Times New Roman" pitchFamily="18" charset="0"/>
                <a:cs typeface="Times New Roman" pitchFamily="18" charset="0"/>
              </a:rPr>
              <a:t>subnets</a:t>
            </a:r>
            <a:r>
              <a:rPr lang="en-GB" sz="2000" dirty="0">
                <a:solidFill>
                  <a:schemeClr val="tx2"/>
                </a:solidFill>
                <a:latin typeface="Times New Roman" pitchFamily="18" charset="0"/>
                <a:cs typeface="Times New Roman" pitchFamily="18" charset="0"/>
              </a:rPr>
              <a:t>, where n is the number of bits added to the mask for </a:t>
            </a:r>
            <a:r>
              <a:rPr lang="en-GB" sz="2000" dirty="0" err="1">
                <a:solidFill>
                  <a:schemeClr val="tx2"/>
                </a:solidFill>
                <a:latin typeface="Times New Roman" pitchFamily="18" charset="0"/>
                <a:cs typeface="Times New Roman" pitchFamily="18" charset="0"/>
              </a:rPr>
              <a:t>subnetting</a:t>
            </a:r>
            <a:r>
              <a:rPr lang="en-GB" sz="2000" dirty="0">
                <a:solidFill>
                  <a:schemeClr val="tx2"/>
                </a:solidFill>
                <a:latin typeface="Times New Roman" pitchFamily="18" charset="0"/>
                <a:cs typeface="Times New Roman" pitchFamily="18" charset="0"/>
              </a:rPr>
              <a:t>.</a:t>
            </a:r>
          </a:p>
          <a:p>
            <a:pPr marL="274638" lvl="1" eaLnBrk="0" hangingPunct="0">
              <a:spcBef>
                <a:spcPts val="500"/>
              </a:spcBef>
              <a:buClr>
                <a:schemeClr val="accent2"/>
              </a:buClr>
              <a:buSzPct val="76000"/>
              <a:buFont typeface="Wingdings 3" pitchFamily="18" charset="2"/>
              <a:buNone/>
            </a:pPr>
            <a:r>
              <a:rPr lang="en-GB" sz="2000" dirty="0">
                <a:solidFill>
                  <a:schemeClr val="tx2"/>
                </a:solidFill>
                <a:latin typeface="Times New Roman" pitchFamily="18" charset="0"/>
                <a:cs typeface="Times New Roman" pitchFamily="18" charset="0"/>
              </a:rPr>
              <a:t>And each subnet can have </a:t>
            </a:r>
            <a:r>
              <a:rPr lang="en-GB" sz="2000" b="1" dirty="0">
                <a:solidFill>
                  <a:schemeClr val="tx2"/>
                </a:solidFill>
                <a:latin typeface="Times New Roman" pitchFamily="18" charset="0"/>
                <a:cs typeface="Times New Roman" pitchFamily="18" charset="0"/>
              </a:rPr>
              <a:t>2</a:t>
            </a:r>
            <a:r>
              <a:rPr lang="en-GB" sz="2400" b="1" baseline="30000" dirty="0">
                <a:solidFill>
                  <a:schemeClr val="tx2"/>
                </a:solidFill>
                <a:latin typeface="Times New Roman" pitchFamily="18" charset="0"/>
                <a:cs typeface="Times New Roman" pitchFamily="18" charset="0"/>
              </a:rPr>
              <a:t>m</a:t>
            </a:r>
            <a:r>
              <a:rPr lang="en-GB" sz="2000" b="1" dirty="0">
                <a:solidFill>
                  <a:schemeClr val="tx2"/>
                </a:solidFill>
                <a:latin typeface="Times New Roman" pitchFamily="18" charset="0"/>
                <a:cs typeface="Times New Roman" pitchFamily="18" charset="0"/>
              </a:rPr>
              <a:t> – 2 hosts</a:t>
            </a:r>
            <a:r>
              <a:rPr lang="en-GB" sz="2000" dirty="0">
                <a:solidFill>
                  <a:schemeClr val="tx2"/>
                </a:solidFill>
                <a:latin typeface="Times New Roman" pitchFamily="18" charset="0"/>
                <a:cs typeface="Times New Roman" pitchFamily="18" charset="0"/>
              </a:rPr>
              <a:t>, where m is the number of bits left</a:t>
            </a:r>
            <a:endParaRPr lang="en-GB" dirty="0">
              <a:solidFill>
                <a:schemeClr val="tx2"/>
              </a:solidFill>
              <a:latin typeface="Times New Roman" pitchFamily="18" charset="0"/>
              <a:cs typeface="Times New Roman" pitchFamily="18" charset="0"/>
            </a:endParaRPr>
          </a:p>
          <a:p>
            <a:pPr marL="274638" lvl="1" eaLnBrk="0" hangingPunct="0">
              <a:spcBef>
                <a:spcPts val="500"/>
              </a:spcBef>
              <a:buClr>
                <a:schemeClr val="accent2"/>
              </a:buClr>
              <a:buSzPct val="76000"/>
              <a:buFont typeface="Wingdings 3" pitchFamily="18" charset="2"/>
              <a:buNone/>
            </a:pPr>
            <a:r>
              <a:rPr lang="en-GB" dirty="0">
                <a:solidFill>
                  <a:schemeClr val="tx2"/>
                </a:solidFill>
                <a:latin typeface="Times New Roman" pitchFamily="18" charset="0"/>
                <a:cs typeface="Times New Roman" pitchFamily="18" charset="0"/>
              </a:rPr>
              <a:t>(the -2 is because </a:t>
            </a:r>
            <a:r>
              <a:rPr lang="en-GB" dirty="0" smtClean="0">
                <a:solidFill>
                  <a:schemeClr val="tx2"/>
                </a:solidFill>
                <a:latin typeface="Times New Roman" pitchFamily="18" charset="0"/>
                <a:cs typeface="Times New Roman" pitchFamily="18" charset="0"/>
              </a:rPr>
              <a:t>the first address is always reserved for the subnet and the last address for broadcast.</a:t>
            </a:r>
            <a:endParaRPr lang="en-GB" dirty="0">
              <a:solidFill>
                <a:schemeClr val="tx2"/>
              </a:solidFill>
              <a:latin typeface="Times New Roman" pitchFamily="18" charset="0"/>
              <a:cs typeface="Times New Roman" pitchFamily="18" charset="0"/>
            </a:endParaRPr>
          </a:p>
          <a:p>
            <a:pPr marL="274638" lvl="1" eaLnBrk="0" hangingPunct="0">
              <a:spcBef>
                <a:spcPts val="500"/>
              </a:spcBef>
              <a:buClr>
                <a:schemeClr val="accent2"/>
              </a:buClr>
              <a:buSzPct val="76000"/>
              <a:buFont typeface="Wingdings 3" pitchFamily="18" charset="2"/>
              <a:buNone/>
            </a:pPr>
            <a:endParaRPr lang="en-GB" dirty="0">
              <a:solidFill>
                <a:schemeClr val="tx2"/>
              </a:solidFill>
              <a:latin typeface="Times New Roman" pitchFamily="18" charset="0"/>
              <a:cs typeface="Times New Roman" pitchFamily="18" charset="0"/>
            </a:endParaRPr>
          </a:p>
          <a:p>
            <a:pPr marL="274638" lvl="1" eaLnBrk="0" hangingPunct="0">
              <a:spcBef>
                <a:spcPts val="500"/>
              </a:spcBef>
              <a:buClr>
                <a:schemeClr val="accent2"/>
              </a:buClr>
              <a:buSzPct val="76000"/>
              <a:buFont typeface="Wingdings 3" pitchFamily="18" charset="2"/>
              <a:buNone/>
            </a:pPr>
            <a:r>
              <a:rPr lang="en-GB" sz="2400" dirty="0" smtClean="0">
                <a:solidFill>
                  <a:schemeClr val="tx2"/>
                </a:solidFill>
                <a:latin typeface="Times New Roman" pitchFamily="18" charset="0"/>
                <a:cs typeface="Times New Roman" pitchFamily="18" charset="0"/>
              </a:rPr>
              <a:t>Here: </a:t>
            </a:r>
            <a:r>
              <a:rPr lang="en-GB" sz="2400" b="1" dirty="0">
                <a:solidFill>
                  <a:srgbClr val="C00000"/>
                </a:solidFill>
                <a:latin typeface="Times New Roman" pitchFamily="18" charset="0"/>
                <a:cs typeface="Times New Roman" pitchFamily="18" charset="0"/>
              </a:rPr>
              <a:t>2</a:t>
            </a:r>
            <a:r>
              <a:rPr lang="en-GB" sz="3200" b="1" baseline="30000" dirty="0">
                <a:solidFill>
                  <a:srgbClr val="C00000"/>
                </a:solidFill>
                <a:latin typeface="Times New Roman" pitchFamily="18" charset="0"/>
                <a:cs typeface="Times New Roman" pitchFamily="18" charset="0"/>
              </a:rPr>
              <a:t>3</a:t>
            </a:r>
            <a:r>
              <a:rPr lang="en-GB" sz="2400" b="1" dirty="0">
                <a:solidFill>
                  <a:srgbClr val="C00000"/>
                </a:solidFill>
                <a:latin typeface="Times New Roman" pitchFamily="18" charset="0"/>
                <a:cs typeface="Times New Roman" pitchFamily="18" charset="0"/>
              </a:rPr>
              <a:t> </a:t>
            </a:r>
            <a:r>
              <a:rPr lang="en-GB" sz="2400" b="1" dirty="0" smtClean="0">
                <a:solidFill>
                  <a:srgbClr val="C00000"/>
                </a:solidFill>
                <a:latin typeface="Times New Roman" pitchFamily="18" charset="0"/>
                <a:cs typeface="Times New Roman" pitchFamily="18" charset="0"/>
              </a:rPr>
              <a:t> </a:t>
            </a:r>
            <a:r>
              <a:rPr lang="en-GB" sz="2400" b="1" dirty="0">
                <a:solidFill>
                  <a:srgbClr val="C00000"/>
                </a:solidFill>
                <a:latin typeface="Times New Roman" pitchFamily="18" charset="0"/>
                <a:cs typeface="Times New Roman" pitchFamily="18" charset="0"/>
              </a:rPr>
              <a:t>= </a:t>
            </a:r>
            <a:r>
              <a:rPr lang="en-GB" sz="2400" dirty="0" smtClean="0">
                <a:solidFill>
                  <a:srgbClr val="C00000"/>
                </a:solidFill>
                <a:latin typeface="Times New Roman" pitchFamily="18" charset="0"/>
                <a:cs typeface="Times New Roman" pitchFamily="18" charset="0"/>
              </a:rPr>
              <a:t>8 </a:t>
            </a:r>
            <a:r>
              <a:rPr lang="en-GB" sz="2400" dirty="0">
                <a:solidFill>
                  <a:srgbClr val="C00000"/>
                </a:solidFill>
                <a:latin typeface="Times New Roman" pitchFamily="18" charset="0"/>
                <a:cs typeface="Times New Roman" pitchFamily="18" charset="0"/>
              </a:rPr>
              <a:t>subnets </a:t>
            </a:r>
            <a:r>
              <a:rPr lang="en-GB" sz="2400" dirty="0">
                <a:solidFill>
                  <a:schemeClr val="tx2"/>
                </a:solidFill>
                <a:latin typeface="Times New Roman" pitchFamily="18" charset="0"/>
                <a:cs typeface="Times New Roman" pitchFamily="18" charset="0"/>
              </a:rPr>
              <a:t>and </a:t>
            </a:r>
            <a:r>
              <a:rPr lang="en-GB" sz="2400" b="1" dirty="0">
                <a:solidFill>
                  <a:srgbClr val="006600"/>
                </a:solidFill>
                <a:latin typeface="Times New Roman" pitchFamily="18" charset="0"/>
                <a:cs typeface="Times New Roman" pitchFamily="18" charset="0"/>
              </a:rPr>
              <a:t>2</a:t>
            </a:r>
            <a:r>
              <a:rPr lang="en-GB" sz="3200" b="1" baseline="30000" dirty="0">
                <a:solidFill>
                  <a:srgbClr val="006600"/>
                </a:solidFill>
                <a:latin typeface="Times New Roman" pitchFamily="18" charset="0"/>
                <a:cs typeface="Times New Roman" pitchFamily="18" charset="0"/>
              </a:rPr>
              <a:t>13</a:t>
            </a:r>
            <a:r>
              <a:rPr lang="en-GB" sz="2400" b="1" dirty="0">
                <a:solidFill>
                  <a:srgbClr val="006600"/>
                </a:solidFill>
                <a:latin typeface="Times New Roman" pitchFamily="18" charset="0"/>
                <a:cs typeface="Times New Roman" pitchFamily="18" charset="0"/>
              </a:rPr>
              <a:t> – 2 </a:t>
            </a:r>
            <a:r>
              <a:rPr lang="en-GB" sz="2400" dirty="0">
                <a:solidFill>
                  <a:srgbClr val="006600"/>
                </a:solidFill>
                <a:latin typeface="Times New Roman" pitchFamily="18" charset="0"/>
                <a:cs typeface="Times New Roman" pitchFamily="18" charset="0"/>
              </a:rPr>
              <a:t>= 8,190 hosts per subnet</a:t>
            </a:r>
            <a:r>
              <a:rPr lang="en-GB" sz="2400" dirty="0">
                <a:solidFill>
                  <a:schemeClr val="tx2"/>
                </a:solidFill>
                <a:latin typeface="Times New Roman" pitchFamily="18" charset="0"/>
                <a:cs typeface="Times New Roman" pitchFamily="18" charset="0"/>
              </a:rPr>
              <a:t>.</a:t>
            </a:r>
            <a:endParaRPr lang="en-GB" sz="2800" dirty="0">
              <a:solidFill>
                <a:schemeClr val="tx2"/>
              </a:solidFill>
              <a:latin typeface="Times New Roman" pitchFamily="18" charset="0"/>
              <a:cs typeface="Times New Roman" pitchFamily="18" charset="0"/>
            </a:endParaRPr>
          </a:p>
        </p:txBody>
      </p:sp>
      <p:cxnSp>
        <p:nvCxnSpPr>
          <p:cNvPr id="4" name="Straight Arrow Connector 3"/>
          <p:cNvCxnSpPr/>
          <p:nvPr/>
        </p:nvCxnSpPr>
        <p:spPr bwMode="auto">
          <a:xfrm>
            <a:off x="3254292" y="3202948"/>
            <a:ext cx="3756108" cy="378452"/>
          </a:xfrm>
          <a:prstGeom prst="straightConnector1">
            <a:avLst/>
          </a:prstGeom>
          <a:ln>
            <a:solidFill>
              <a:srgbClr val="C00000"/>
            </a:solidFill>
            <a:tailEnd type="arrow"/>
          </a:ln>
        </p:spPr>
        <p:style>
          <a:lnRef idx="3">
            <a:schemeClr val="accent5"/>
          </a:lnRef>
          <a:fillRef idx="0">
            <a:schemeClr val="accent5"/>
          </a:fillRef>
          <a:effectRef idx="2">
            <a:schemeClr val="accent5"/>
          </a:effectRef>
          <a:fontRef idx="minor">
            <a:schemeClr val="tx1"/>
          </a:fontRef>
        </p:style>
      </p:cxnSp>
      <p:sp>
        <p:nvSpPr>
          <p:cNvPr id="33" name="Rectangle 32"/>
          <p:cNvSpPr/>
          <p:nvPr/>
        </p:nvSpPr>
        <p:spPr bwMode="auto">
          <a:xfrm>
            <a:off x="746125" y="2073275"/>
            <a:ext cx="4724346" cy="257256"/>
          </a:xfrm>
          <a:prstGeom prst="rect">
            <a:avLst/>
          </a:prstGeom>
          <a:solidFill>
            <a:schemeClr val="bg1"/>
          </a:solid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11111111.11111111.</a:t>
            </a:r>
            <a:r>
              <a:rPr lang="en-US" sz="4800" b="1" dirty="0">
                <a:ln w="1905"/>
                <a:solidFill>
                  <a:srgbClr val="92D050"/>
                </a:solidFill>
                <a:effectLst>
                  <a:innerShdw blurRad="69850" dist="43180" dir="5400000">
                    <a:srgbClr val="000000">
                      <a:alpha val="65000"/>
                    </a:srgbClr>
                  </a:innerShdw>
                </a:effectLst>
              </a:rPr>
              <a:t>00000000.00000000</a:t>
            </a:r>
          </a:p>
        </p:txBody>
      </p:sp>
      <p:pic>
        <p:nvPicPr>
          <p:cNvPr id="33800" name="Picture 6" descr="12524_05_T01.jpg"/>
          <p:cNvPicPr>
            <a:picLocks noChangeAspect="1"/>
          </p:cNvPicPr>
          <p:nvPr/>
        </p:nvPicPr>
        <p:blipFill>
          <a:blip r:embed="rId2" cstate="print"/>
          <a:srcRect r="38921"/>
          <a:stretch>
            <a:fillRect/>
          </a:stretch>
        </p:blipFill>
        <p:spPr bwMode="auto">
          <a:xfrm>
            <a:off x="4800600" y="88900"/>
            <a:ext cx="4027488" cy="1077913"/>
          </a:xfrm>
          <a:prstGeom prst="rect">
            <a:avLst/>
          </a:prstGeom>
          <a:noFill/>
          <a:ln w="9525">
            <a:noFill/>
            <a:miter lim="800000"/>
            <a:headEnd/>
            <a:tailEnd/>
          </a:ln>
        </p:spPr>
      </p:pic>
      <p:cxnSp>
        <p:nvCxnSpPr>
          <p:cNvPr id="10" name="Straight Connector 9"/>
          <p:cNvCxnSpPr/>
          <p:nvPr/>
        </p:nvCxnSpPr>
        <p:spPr>
          <a:xfrm>
            <a:off x="3032412" y="3134833"/>
            <a:ext cx="417854"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13" name="Rectangle 12"/>
          <p:cNvSpPr/>
          <p:nvPr/>
        </p:nvSpPr>
        <p:spPr bwMode="auto">
          <a:xfrm>
            <a:off x="762074" y="2815359"/>
            <a:ext cx="4724346" cy="257256"/>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11111111.11111111.</a:t>
            </a:r>
            <a:r>
              <a:rPr lang="en-US" sz="4800" b="1" dirty="0">
                <a:ln w="1905"/>
                <a:solidFill>
                  <a:srgbClr val="FF0000"/>
                </a:solidFill>
                <a:effectLst>
                  <a:innerShdw blurRad="69850" dist="43180" dir="5400000">
                    <a:srgbClr val="000000">
                      <a:alpha val="65000"/>
                    </a:srgbClr>
                  </a:innerShdw>
                </a:effectLst>
              </a:rPr>
              <a:t>111</a:t>
            </a:r>
            <a:r>
              <a:rPr lang="en-US" sz="4800" b="1" dirty="0">
                <a:ln w="1905"/>
                <a:solidFill>
                  <a:srgbClr val="92D050"/>
                </a:solidFill>
                <a:effectLst>
                  <a:innerShdw blurRad="69850" dist="43180" dir="5400000">
                    <a:srgbClr val="000000">
                      <a:alpha val="65000"/>
                    </a:srgbClr>
                  </a:innerShdw>
                </a:effectLst>
              </a:rPr>
              <a:t>00000.00000000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7653">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7653">
                                            <p:txEl>
                                              <p:pRg st="3" end="3"/>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76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45" r="47568" b="18687"/>
          <a:stretch/>
        </p:blipFill>
        <p:spPr bwMode="auto">
          <a:xfrm>
            <a:off x="1028700" y="3352800"/>
            <a:ext cx="2971800" cy="260286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4578" name="Title 1"/>
          <p:cNvSpPr>
            <a:spLocks noGrp="1"/>
          </p:cNvSpPr>
          <p:nvPr>
            <p:ph type="title"/>
          </p:nvPr>
        </p:nvSpPr>
        <p:spPr>
          <a:xfrm>
            <a:off x="457200" y="152400"/>
            <a:ext cx="8610600" cy="990600"/>
          </a:xfrm>
        </p:spPr>
        <p:txBody>
          <a:bodyPr/>
          <a:lstStyle/>
          <a:p>
            <a:pPr eaLnBrk="1" hangingPunct="1"/>
            <a:r>
              <a:rPr lang="en-GB" smtClean="0"/>
              <a:t>Domain Name System (DNS)</a:t>
            </a:r>
          </a:p>
        </p:txBody>
      </p:sp>
      <p:sp>
        <p:nvSpPr>
          <p:cNvPr id="24579" name="TextBox 3"/>
          <p:cNvSpPr txBox="1">
            <a:spLocks noChangeArrowheads="1"/>
          </p:cNvSpPr>
          <p:nvPr/>
        </p:nvSpPr>
        <p:spPr bwMode="auto">
          <a:xfrm>
            <a:off x="533400" y="1436688"/>
            <a:ext cx="5867400" cy="1477962"/>
          </a:xfrm>
          <a:prstGeom prst="rect">
            <a:avLst/>
          </a:prstGeom>
          <a:noFill/>
          <a:ln w="9525">
            <a:noFill/>
            <a:miter lim="800000"/>
            <a:headEnd/>
            <a:tailEnd/>
          </a:ln>
        </p:spPr>
        <p:txBody>
          <a:bodyPr>
            <a:spAutoFit/>
          </a:bodyPr>
          <a:lstStyle/>
          <a:p>
            <a:r>
              <a:rPr lang="en-GB" dirty="0">
                <a:latin typeface="Times New Roman" pitchFamily="18" charset="0"/>
                <a:cs typeface="Times New Roman" pitchFamily="18" charset="0"/>
              </a:rPr>
              <a:t>The IP address is the Internet equivalent of our physical address.</a:t>
            </a:r>
          </a:p>
          <a:p>
            <a:endParaRPr lang="en-GB" dirty="0">
              <a:latin typeface="Times New Roman" pitchFamily="18" charset="0"/>
              <a:cs typeface="Times New Roman" pitchFamily="18" charset="0"/>
            </a:endParaRPr>
          </a:p>
          <a:p>
            <a:r>
              <a:rPr lang="en-GB" dirty="0" smtClean="0">
                <a:latin typeface="Times New Roman" pitchFamily="18" charset="0"/>
                <a:cs typeface="Times New Roman" pitchFamily="18" charset="0"/>
              </a:rPr>
              <a:t>For example, if you type </a:t>
            </a:r>
            <a:r>
              <a:rPr lang="en-GB" b="1" dirty="0" smtClean="0">
                <a:latin typeface="Times New Roman" pitchFamily="18" charset="0"/>
                <a:cs typeface="Times New Roman" pitchFamily="18" charset="0"/>
              </a:rPr>
              <a:t>31.13.90.36</a:t>
            </a:r>
            <a:r>
              <a:rPr lang="en-GB" dirty="0" smtClean="0">
                <a:latin typeface="Times New Roman" pitchFamily="18" charset="0"/>
                <a:cs typeface="Times New Roman" pitchFamily="18" charset="0"/>
              </a:rPr>
              <a:t>, your browser will take you to Facebook</a:t>
            </a:r>
            <a:endParaRPr lang="en-GB" dirty="0">
              <a:latin typeface="Times New Roman" pitchFamily="18" charset="0"/>
              <a:cs typeface="Times New Roman" pitchFamily="18" charset="0"/>
            </a:endParaRPr>
          </a:p>
        </p:txBody>
      </p:sp>
      <p:pic>
        <p:nvPicPr>
          <p:cNvPr id="24580" name="Picture 3" descr="C:\Users\lg47\Desktop\postal-address.jpg"/>
          <p:cNvPicPr>
            <a:picLocks noChangeAspect="1" noChangeArrowheads="1"/>
          </p:cNvPicPr>
          <p:nvPr/>
        </p:nvPicPr>
        <p:blipFill>
          <a:blip r:embed="rId4" cstate="print"/>
          <a:srcRect/>
          <a:stretch>
            <a:fillRect/>
          </a:stretch>
        </p:blipFill>
        <p:spPr bwMode="auto">
          <a:xfrm>
            <a:off x="6400800" y="1143000"/>
            <a:ext cx="2138363" cy="1295400"/>
          </a:xfrm>
          <a:prstGeom prst="rect">
            <a:avLst/>
          </a:prstGeom>
          <a:noFill/>
          <a:ln w="9525">
            <a:noFill/>
            <a:miter lim="800000"/>
            <a:headEnd/>
            <a:tailEnd/>
          </a:ln>
        </p:spPr>
      </p:pic>
      <p:cxnSp>
        <p:nvCxnSpPr>
          <p:cNvPr id="7" name="Straight Arrow Connector 6"/>
          <p:cNvCxnSpPr/>
          <p:nvPr/>
        </p:nvCxnSpPr>
        <p:spPr>
          <a:xfrm flipH="1">
            <a:off x="2209800" y="3248799"/>
            <a:ext cx="762000" cy="18020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0" name="TextBox 19"/>
          <p:cNvSpPr txBox="1">
            <a:spLocks noChangeArrowheads="1"/>
          </p:cNvSpPr>
          <p:nvPr/>
        </p:nvSpPr>
        <p:spPr bwMode="auto">
          <a:xfrm>
            <a:off x="4572000" y="3714750"/>
            <a:ext cx="4191000" cy="707886"/>
          </a:xfrm>
          <a:prstGeom prst="rect">
            <a:avLst/>
          </a:prstGeom>
          <a:noFill/>
          <a:ln w="9525">
            <a:noFill/>
            <a:miter lim="800000"/>
            <a:headEnd/>
            <a:tailEnd/>
          </a:ln>
        </p:spPr>
        <p:txBody>
          <a:bodyPr wrap="square">
            <a:spAutoFit/>
          </a:bodyPr>
          <a:lstStyle/>
          <a:p>
            <a:r>
              <a:rPr lang="en-GB" sz="2000" dirty="0">
                <a:latin typeface="+mj-lt"/>
              </a:rPr>
              <a:t>but I </a:t>
            </a:r>
            <a:r>
              <a:rPr lang="en-GB" sz="2000" dirty="0" smtClean="0">
                <a:latin typeface="+mj-lt"/>
              </a:rPr>
              <a:t>doubt you ever </a:t>
            </a:r>
            <a:r>
              <a:rPr lang="en-GB" sz="2000" dirty="0">
                <a:latin typeface="+mj-lt"/>
              </a:rPr>
              <a:t>had to do this.</a:t>
            </a:r>
          </a:p>
        </p:txBody>
      </p:sp>
      <p:cxnSp>
        <p:nvCxnSpPr>
          <p:cNvPr id="10" name="Straight Arrow Connector 9"/>
          <p:cNvCxnSpPr/>
          <p:nvPr/>
        </p:nvCxnSpPr>
        <p:spPr>
          <a:xfrm flipH="1" flipV="1">
            <a:off x="4572000" y="3430588"/>
            <a:ext cx="295275" cy="3032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14600" y="3000375"/>
            <a:ext cx="2025650" cy="277813"/>
          </a:xfrm>
          <a:prstGeom prst="rect">
            <a:avLst/>
          </a:prstGeom>
        </p:spPr>
        <p:style>
          <a:lnRef idx="1">
            <a:schemeClr val="accent4"/>
          </a:lnRef>
          <a:fillRef idx="2">
            <a:schemeClr val="accent4"/>
          </a:fillRef>
          <a:effectRef idx="1">
            <a:schemeClr val="accent4"/>
          </a:effectRef>
          <a:fontRef idx="minor">
            <a:schemeClr val="dk1"/>
          </a:fontRef>
        </p:style>
        <p:txBody>
          <a:bodyPr lIns="0" tIns="0" rIns="0" bIns="0">
            <a:spAutoFit/>
          </a:bodyPr>
          <a:lstStyle/>
          <a:p>
            <a:pPr algn="ctr">
              <a:defRPr/>
            </a:pPr>
            <a:r>
              <a:rPr lang="en-GB" dirty="0">
                <a:latin typeface="Times New Roman" pitchFamily="18" charset="0"/>
                <a:cs typeface="Times New Roman" pitchFamily="18" charset="0"/>
              </a:rPr>
              <a:t>31.13.90.3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Static </a:t>
            </a:r>
            <a:r>
              <a:rPr lang="en-US" dirty="0" err="1" smtClean="0"/>
              <a:t>subnetting</a:t>
            </a:r>
            <a:r>
              <a:rPr lang="en-US" dirty="0" smtClean="0"/>
              <a:t> example</a:t>
            </a:r>
          </a:p>
        </p:txBody>
      </p:sp>
      <p:sp>
        <p:nvSpPr>
          <p:cNvPr id="11" name="Content Placeholder 2"/>
          <p:cNvSpPr txBox="1">
            <a:spLocks/>
          </p:cNvSpPr>
          <p:nvPr/>
        </p:nvSpPr>
        <p:spPr bwMode="auto">
          <a:xfrm>
            <a:off x="381000" y="1235075"/>
            <a:ext cx="8229600" cy="746125"/>
          </a:xfrm>
          <a:prstGeom prst="rect">
            <a:avLst/>
          </a:prstGeom>
          <a:ln>
            <a:solidFill>
              <a:srgbClr val="00B0F0"/>
            </a:solidFill>
          </a:ln>
        </p:spPr>
        <p:style>
          <a:lnRef idx="2">
            <a:schemeClr val="accent4"/>
          </a:lnRef>
          <a:fillRef idx="1">
            <a:schemeClr val="lt1"/>
          </a:fillRef>
          <a:effectRef idx="0">
            <a:schemeClr val="accent4"/>
          </a:effectRef>
          <a:fontRef idx="minor">
            <a:schemeClr val="dk1"/>
          </a:fontRef>
        </p:style>
        <p:txBody>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638" lvl="1" indent="0">
              <a:buFont typeface="Wingdings 3" pitchFamily="18" charset="2"/>
              <a:buNone/>
              <a:defRPr/>
            </a:pPr>
            <a:r>
              <a:rPr lang="en-GB" sz="2000" dirty="0" smtClean="0">
                <a:latin typeface="Times New Roman" pitchFamily="18" charset="0"/>
                <a:cs typeface="Times New Roman" pitchFamily="18" charset="0"/>
              </a:rPr>
              <a:t>How many subnets and hosts per subnet can you get from the network 174.20.0.0/255.255.255.240?</a:t>
            </a:r>
          </a:p>
        </p:txBody>
      </p:sp>
      <p:sp>
        <p:nvSpPr>
          <p:cNvPr id="28677" name="Content Placeholder 2"/>
          <p:cNvSpPr txBox="1">
            <a:spLocks/>
          </p:cNvSpPr>
          <p:nvPr/>
        </p:nvSpPr>
        <p:spPr bwMode="auto">
          <a:xfrm>
            <a:off x="228600" y="4314825"/>
            <a:ext cx="8686800" cy="942975"/>
          </a:xfrm>
          <a:prstGeom prst="rect">
            <a:avLst/>
          </a:prstGeom>
          <a:noFill/>
          <a:ln w="9525">
            <a:noFill/>
            <a:miter lim="800000"/>
            <a:headEnd/>
            <a:tailEnd/>
          </a:ln>
        </p:spPr>
        <p:txBody>
          <a:bodyPr/>
          <a:lstStyle/>
          <a:p>
            <a:pPr marL="274638" lvl="1" eaLnBrk="0" hangingPunct="0">
              <a:spcBef>
                <a:spcPts val="500"/>
              </a:spcBef>
              <a:buClr>
                <a:schemeClr val="accent2"/>
              </a:buClr>
              <a:buSzPct val="76000"/>
              <a:buFont typeface="Wingdings 3" pitchFamily="18" charset="2"/>
              <a:buNone/>
            </a:pPr>
            <a:r>
              <a:rPr lang="en-GB" sz="2000" dirty="0">
                <a:solidFill>
                  <a:schemeClr val="tx2"/>
                </a:solidFill>
                <a:latin typeface="Times New Roman" pitchFamily="18" charset="0"/>
                <a:cs typeface="Times New Roman" pitchFamily="18" charset="0"/>
              </a:rPr>
              <a:t>The additional 12 bits allow us </a:t>
            </a:r>
            <a:r>
              <a:rPr lang="en-GB" sz="2000" dirty="0">
                <a:solidFill>
                  <a:srgbClr val="C00000"/>
                </a:solidFill>
                <a:latin typeface="Times New Roman" pitchFamily="18" charset="0"/>
                <a:cs typeface="Times New Roman" pitchFamily="18" charset="0"/>
              </a:rPr>
              <a:t>2</a:t>
            </a:r>
            <a:r>
              <a:rPr lang="en-GB" sz="2000" baseline="30000" dirty="0">
                <a:solidFill>
                  <a:srgbClr val="C00000"/>
                </a:solidFill>
                <a:latin typeface="Times New Roman" pitchFamily="18" charset="0"/>
                <a:cs typeface="Times New Roman" pitchFamily="18" charset="0"/>
              </a:rPr>
              <a:t>12</a:t>
            </a:r>
            <a:r>
              <a:rPr lang="en-GB" sz="2000" dirty="0">
                <a:solidFill>
                  <a:srgbClr val="C00000"/>
                </a:solidFill>
                <a:latin typeface="Times New Roman" pitchFamily="18" charset="0"/>
                <a:cs typeface="Times New Roman" pitchFamily="18" charset="0"/>
              </a:rPr>
              <a:t> </a:t>
            </a:r>
            <a:r>
              <a:rPr lang="en-GB" sz="2000" dirty="0" smtClean="0">
                <a:solidFill>
                  <a:srgbClr val="C00000"/>
                </a:solidFill>
                <a:latin typeface="Times New Roman" pitchFamily="18" charset="0"/>
                <a:cs typeface="Times New Roman" pitchFamily="18" charset="0"/>
              </a:rPr>
              <a:t>= 4,096 </a:t>
            </a:r>
            <a:r>
              <a:rPr lang="en-GB" sz="2000" dirty="0">
                <a:solidFill>
                  <a:srgbClr val="C00000"/>
                </a:solidFill>
                <a:latin typeface="Times New Roman" pitchFamily="18" charset="0"/>
                <a:cs typeface="Times New Roman" pitchFamily="18" charset="0"/>
              </a:rPr>
              <a:t>subnets.</a:t>
            </a:r>
          </a:p>
          <a:p>
            <a:pPr marL="274638" lvl="1" eaLnBrk="0" hangingPunct="0">
              <a:spcBef>
                <a:spcPts val="500"/>
              </a:spcBef>
              <a:buClr>
                <a:schemeClr val="accent2"/>
              </a:buClr>
              <a:buSzPct val="76000"/>
              <a:buFont typeface="Wingdings 3" pitchFamily="18" charset="2"/>
              <a:buNone/>
            </a:pPr>
            <a:r>
              <a:rPr lang="en-GB" sz="2000" dirty="0">
                <a:solidFill>
                  <a:schemeClr val="tx2"/>
                </a:solidFill>
                <a:latin typeface="Times New Roman" pitchFamily="18" charset="0"/>
                <a:cs typeface="Times New Roman" pitchFamily="18" charset="0"/>
              </a:rPr>
              <a:t>The remaining 4 bits allows us </a:t>
            </a:r>
            <a:r>
              <a:rPr lang="en-GB" sz="2000" dirty="0">
                <a:solidFill>
                  <a:srgbClr val="006600"/>
                </a:solidFill>
                <a:latin typeface="Times New Roman" pitchFamily="18" charset="0"/>
                <a:cs typeface="Times New Roman" pitchFamily="18" charset="0"/>
              </a:rPr>
              <a:t>2</a:t>
            </a:r>
            <a:r>
              <a:rPr lang="en-GB" sz="2000" baseline="30000" dirty="0">
                <a:solidFill>
                  <a:srgbClr val="006600"/>
                </a:solidFill>
                <a:latin typeface="Times New Roman" pitchFamily="18" charset="0"/>
                <a:cs typeface="Times New Roman" pitchFamily="18" charset="0"/>
              </a:rPr>
              <a:t>4</a:t>
            </a:r>
            <a:r>
              <a:rPr lang="en-GB" sz="2000" dirty="0">
                <a:solidFill>
                  <a:srgbClr val="006600"/>
                </a:solidFill>
                <a:latin typeface="Times New Roman" pitchFamily="18" charset="0"/>
                <a:cs typeface="Times New Roman" pitchFamily="18" charset="0"/>
              </a:rPr>
              <a:t> – 2 = 14 hosts per subnet</a:t>
            </a:r>
            <a:r>
              <a:rPr lang="en-GB" sz="2000" dirty="0" smtClean="0">
                <a:solidFill>
                  <a:srgbClr val="006600"/>
                </a:solidFill>
                <a:latin typeface="Times New Roman" pitchFamily="18" charset="0"/>
                <a:cs typeface="Times New Roman" pitchFamily="18" charset="0"/>
              </a:rPr>
              <a:t>.</a:t>
            </a:r>
          </a:p>
        </p:txBody>
      </p:sp>
      <p:sp>
        <p:nvSpPr>
          <p:cNvPr id="7" name="Rectangle 6"/>
          <p:cNvSpPr/>
          <p:nvPr/>
        </p:nvSpPr>
        <p:spPr>
          <a:xfrm>
            <a:off x="762000" y="3704998"/>
            <a:ext cx="472440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111111111.11111111.</a:t>
            </a:r>
            <a:r>
              <a:rPr lang="en-US" sz="4800" b="1" dirty="0">
                <a:ln w="1905"/>
                <a:solidFill>
                  <a:srgbClr val="FF0000"/>
                </a:solidFill>
                <a:effectLst>
                  <a:innerShdw blurRad="69850" dist="43180" dir="5400000">
                    <a:srgbClr val="000000">
                      <a:alpha val="65000"/>
                    </a:srgbClr>
                  </a:innerShdw>
                </a:effectLst>
              </a:rPr>
              <a:t>11111111</a:t>
            </a: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sz="4800" b="1" dirty="0">
                <a:ln w="1905"/>
                <a:solidFill>
                  <a:srgbClr val="FF0000"/>
                </a:solidFill>
                <a:effectLst>
                  <a:innerShdw blurRad="69850" dist="43180" dir="5400000">
                    <a:srgbClr val="000000">
                      <a:alpha val="65000"/>
                    </a:srgbClr>
                  </a:innerShdw>
                </a:effectLst>
              </a:rPr>
              <a:t>1111</a:t>
            </a:r>
            <a:r>
              <a:rPr lang="en-US" sz="4800" b="1" dirty="0">
                <a:ln w="1905"/>
                <a:solidFill>
                  <a:srgbClr val="92D050"/>
                </a:solidFill>
                <a:effectLst>
                  <a:innerShdw blurRad="69850" dist="43180" dir="5400000">
                    <a:srgbClr val="000000">
                      <a:alpha val="65000"/>
                    </a:srgbClr>
                  </a:innerShdw>
                </a:effectLst>
              </a:rPr>
              <a:t>0000</a:t>
            </a:r>
          </a:p>
        </p:txBody>
      </p:sp>
      <p:sp>
        <p:nvSpPr>
          <p:cNvPr id="34823" name="Content Placeholder 2"/>
          <p:cNvSpPr txBox="1">
            <a:spLocks/>
          </p:cNvSpPr>
          <p:nvPr/>
        </p:nvSpPr>
        <p:spPr bwMode="auto">
          <a:xfrm>
            <a:off x="457200" y="2449106"/>
            <a:ext cx="8229600" cy="396875"/>
          </a:xfrm>
          <a:prstGeom prst="rect">
            <a:avLst/>
          </a:prstGeom>
          <a:noFill/>
          <a:ln w="9525">
            <a:noFill/>
            <a:miter lim="800000"/>
            <a:headEnd/>
            <a:tailEnd/>
          </a:ln>
        </p:spPr>
        <p:txBody>
          <a:bodyPr/>
          <a:lstStyle/>
          <a:p>
            <a:pPr marL="274638" lvl="1" eaLnBrk="0" hangingPunct="0">
              <a:spcBef>
                <a:spcPts val="500"/>
              </a:spcBef>
              <a:buClr>
                <a:schemeClr val="accent2"/>
              </a:buClr>
              <a:buSzPct val="76000"/>
              <a:buFont typeface="Wingdings 3" pitchFamily="18" charset="2"/>
              <a:buNone/>
            </a:pPr>
            <a:r>
              <a:rPr lang="en-GB" sz="2000" dirty="0">
                <a:solidFill>
                  <a:schemeClr val="tx2"/>
                </a:solidFill>
                <a:latin typeface="Times New Roman" pitchFamily="18" charset="0"/>
                <a:cs typeface="Times New Roman" pitchFamily="18" charset="0"/>
              </a:rPr>
              <a:t>The default mask for a class B network is </a:t>
            </a:r>
            <a:r>
              <a:rPr lang="en-GB" sz="2000" dirty="0" smtClean="0">
                <a:solidFill>
                  <a:schemeClr val="tx2"/>
                </a:solidFill>
                <a:latin typeface="Times New Roman" pitchFamily="18" charset="0"/>
                <a:cs typeface="Times New Roman" pitchFamily="18" charset="0"/>
              </a:rPr>
              <a:t>255.255.0.0  (/16)</a:t>
            </a:r>
            <a:endParaRPr lang="en-GB" sz="2000" dirty="0">
              <a:solidFill>
                <a:schemeClr val="tx2"/>
              </a:solidFill>
              <a:latin typeface="Times New Roman" pitchFamily="18" charset="0"/>
              <a:cs typeface="Times New Roman" pitchFamily="18" charset="0"/>
            </a:endParaRPr>
          </a:p>
        </p:txBody>
      </p:sp>
      <p:sp>
        <p:nvSpPr>
          <p:cNvPr id="15" name="Rectangle 14"/>
          <p:cNvSpPr/>
          <p:nvPr/>
        </p:nvSpPr>
        <p:spPr>
          <a:xfrm>
            <a:off x="762000" y="2866798"/>
            <a:ext cx="4724400" cy="257402"/>
          </a:xfrm>
          <a:prstGeom prst="rect">
            <a:avLst/>
          </a:prstGeom>
          <a:noFill/>
        </p:spPr>
        <p:txBody>
          <a:bodyPr wrap="none">
            <a:prstTxWarp prst="textWave1">
              <a:avLst>
                <a:gd name="adj1" fmla="val 0"/>
                <a:gd name="adj2" fmla="val 0"/>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111111111.11111111.00000000.00000000</a:t>
            </a:r>
          </a:p>
        </p:txBody>
      </p:sp>
      <p:sp>
        <p:nvSpPr>
          <p:cNvPr id="34825" name="Content Placeholder 2"/>
          <p:cNvSpPr txBox="1">
            <a:spLocks/>
          </p:cNvSpPr>
          <p:nvPr/>
        </p:nvSpPr>
        <p:spPr bwMode="auto">
          <a:xfrm>
            <a:off x="381000" y="3247798"/>
            <a:ext cx="6019800" cy="396875"/>
          </a:xfrm>
          <a:prstGeom prst="rect">
            <a:avLst/>
          </a:prstGeom>
          <a:noFill/>
          <a:ln w="9525">
            <a:noFill/>
            <a:miter lim="800000"/>
            <a:headEnd/>
            <a:tailEnd/>
          </a:ln>
        </p:spPr>
        <p:txBody>
          <a:bodyPr/>
          <a:lstStyle/>
          <a:p>
            <a:pPr marL="274638" lvl="1" eaLnBrk="0" hangingPunct="0">
              <a:spcBef>
                <a:spcPts val="500"/>
              </a:spcBef>
              <a:buClr>
                <a:schemeClr val="accent2"/>
              </a:buClr>
              <a:buSzPct val="76000"/>
              <a:buFont typeface="Wingdings 3" pitchFamily="18" charset="2"/>
              <a:buNone/>
            </a:pPr>
            <a:r>
              <a:rPr lang="en-GB" sz="2000" dirty="0">
                <a:solidFill>
                  <a:schemeClr val="tx2"/>
                </a:solidFill>
                <a:latin typeface="Times New Roman" pitchFamily="18" charset="0"/>
                <a:cs typeface="Times New Roman" pitchFamily="18" charset="0"/>
              </a:rPr>
              <a:t>but </a:t>
            </a:r>
            <a:r>
              <a:rPr lang="en-GB" sz="2000" dirty="0" smtClean="0">
                <a:solidFill>
                  <a:schemeClr val="tx2"/>
                </a:solidFill>
                <a:latin typeface="Times New Roman" pitchFamily="18" charset="0"/>
                <a:cs typeface="Times New Roman" pitchFamily="18" charset="0"/>
              </a:rPr>
              <a:t>this </a:t>
            </a:r>
            <a:r>
              <a:rPr lang="en-GB" sz="2000" dirty="0">
                <a:solidFill>
                  <a:schemeClr val="tx2"/>
                </a:solidFill>
                <a:latin typeface="Times New Roman" pitchFamily="18" charset="0"/>
                <a:cs typeface="Times New Roman" pitchFamily="18" charset="0"/>
              </a:rPr>
              <a:t>network’s mask is </a:t>
            </a:r>
            <a:r>
              <a:rPr lang="en-GB" sz="2000" dirty="0" smtClean="0">
                <a:solidFill>
                  <a:schemeClr val="tx2"/>
                </a:solidFill>
                <a:latin typeface="Times New Roman" pitchFamily="18" charset="0"/>
                <a:cs typeface="Times New Roman" pitchFamily="18" charset="0"/>
              </a:rPr>
              <a:t>255.255.255.240  (/28)</a:t>
            </a:r>
            <a:endParaRPr lang="en-GB" sz="2000" dirty="0">
              <a:solidFill>
                <a:schemeClr val="tx2"/>
              </a:solidFill>
              <a:latin typeface="Times New Roman" pitchFamily="18" charset="0"/>
              <a:cs typeface="Times New Roman" pitchFamily="18" charset="0"/>
            </a:endParaRPr>
          </a:p>
        </p:txBody>
      </p:sp>
      <p:cxnSp>
        <p:nvCxnSpPr>
          <p:cNvPr id="12" name="Straight Connector 11"/>
          <p:cNvCxnSpPr/>
          <p:nvPr/>
        </p:nvCxnSpPr>
        <p:spPr>
          <a:xfrm>
            <a:off x="3189767" y="4038600"/>
            <a:ext cx="1752600"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7" grpId="0"/>
      <p:bldP spid="34823" grpId="0"/>
      <p:bldP spid="15" grpId="0"/>
      <p:bldP spid="348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Static </a:t>
            </a:r>
            <a:r>
              <a:rPr lang="en-US" dirty="0" err="1" smtClean="0"/>
              <a:t>subnetting</a:t>
            </a:r>
            <a:r>
              <a:rPr lang="en-US" dirty="0" smtClean="0"/>
              <a:t> example (part 2)</a:t>
            </a:r>
          </a:p>
        </p:txBody>
      </p:sp>
      <p:sp>
        <p:nvSpPr>
          <p:cNvPr id="11" name="Content Placeholder 2"/>
          <p:cNvSpPr txBox="1">
            <a:spLocks/>
          </p:cNvSpPr>
          <p:nvPr/>
        </p:nvSpPr>
        <p:spPr bwMode="auto">
          <a:xfrm>
            <a:off x="381000" y="1235075"/>
            <a:ext cx="8229600" cy="746125"/>
          </a:xfrm>
          <a:prstGeom prst="rect">
            <a:avLst/>
          </a:prstGeom>
          <a:ln>
            <a:solidFill>
              <a:srgbClr val="00B0F0"/>
            </a:solidFill>
          </a:ln>
        </p:spPr>
        <p:style>
          <a:lnRef idx="2">
            <a:schemeClr val="accent4"/>
          </a:lnRef>
          <a:fillRef idx="1">
            <a:schemeClr val="lt1"/>
          </a:fillRef>
          <a:effectRef idx="0">
            <a:schemeClr val="accent4"/>
          </a:effectRef>
          <a:fontRef idx="minor">
            <a:schemeClr val="dk1"/>
          </a:fontRef>
        </p:style>
        <p:txBody>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638" lvl="1" indent="0">
              <a:buFont typeface="Wingdings 3" pitchFamily="18" charset="2"/>
              <a:buNone/>
              <a:defRPr/>
            </a:pPr>
            <a:r>
              <a:rPr lang="en-GB" sz="2000" u="sng" dirty="0" smtClean="0">
                <a:latin typeface="Times New Roman" pitchFamily="18" charset="0"/>
                <a:cs typeface="Times New Roman" pitchFamily="18" charset="0"/>
              </a:rPr>
              <a:t>Which</a:t>
            </a:r>
            <a:r>
              <a:rPr lang="en-GB" sz="2000" dirty="0" smtClean="0">
                <a:latin typeface="Times New Roman" pitchFamily="18" charset="0"/>
                <a:cs typeface="Times New Roman" pitchFamily="18" charset="0"/>
              </a:rPr>
              <a:t> subnets and hosts per subnet can you get from the network 174.20.0.0/255.255.255.240?</a:t>
            </a:r>
          </a:p>
        </p:txBody>
      </p:sp>
      <p:cxnSp>
        <p:nvCxnSpPr>
          <p:cNvPr id="12" name="Straight Connector 11"/>
          <p:cNvCxnSpPr/>
          <p:nvPr/>
        </p:nvCxnSpPr>
        <p:spPr>
          <a:xfrm>
            <a:off x="4872323" y="2525233"/>
            <a:ext cx="1833277"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10" name="Rectangle 9"/>
          <p:cNvSpPr/>
          <p:nvPr/>
        </p:nvSpPr>
        <p:spPr>
          <a:xfrm>
            <a:off x="293225" y="2929268"/>
            <a:ext cx="1751272" cy="304800"/>
          </a:xfrm>
          <a:prstGeom prst="rect">
            <a:avLst/>
          </a:prstGeom>
          <a:noFill/>
        </p:spPr>
        <p:txBody>
          <a:bodyPr wrap="none">
            <a:prstTxWarp prst="textWave1">
              <a:avLst>
                <a:gd name="adj1" fmla="val 2674"/>
                <a:gd name="adj2" fmla="val 0"/>
              </a:avLst>
            </a:prstTxWarp>
            <a:spAutoFit/>
          </a:bodyPr>
          <a:lstStyle/>
          <a:p>
            <a:pPr algn="ctr">
              <a:defRPr/>
            </a:pPr>
            <a:r>
              <a:rPr lang="en-US" sz="4800" dirty="0" smtClean="0">
                <a:ln w="1905">
                  <a:noFill/>
                </a:ln>
                <a:effectLst>
                  <a:innerShdw blurRad="69850" dist="43180" dir="5400000">
                    <a:srgbClr val="000000">
                      <a:alpha val="65000"/>
                    </a:srgbClr>
                  </a:innerShdw>
                </a:effectLst>
              </a:rPr>
              <a:t>(174.20.0.0)</a:t>
            </a:r>
            <a:endParaRPr lang="en-US" sz="4800" dirty="0">
              <a:ln w="1905">
                <a:noFill/>
              </a:ln>
              <a:effectLst>
                <a:innerShdw blurRad="69850" dist="43180" dir="5400000">
                  <a:srgbClr val="000000">
                    <a:alpha val="65000"/>
                  </a:srgbClr>
                </a:innerShdw>
              </a:effectLst>
            </a:endParaRPr>
          </a:p>
        </p:txBody>
      </p:sp>
      <p:sp>
        <p:nvSpPr>
          <p:cNvPr id="13" name="Rectangle 12"/>
          <p:cNvSpPr/>
          <p:nvPr/>
        </p:nvSpPr>
        <p:spPr>
          <a:xfrm>
            <a:off x="2231066" y="2895600"/>
            <a:ext cx="5160334"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effectLst>
                  <a:outerShdw blurRad="76200" dist="50800" dir="5400000" algn="tl" rotWithShape="0">
                    <a:srgbClr val="000000">
                      <a:alpha val="65000"/>
                    </a:srgbClr>
                  </a:outerShdw>
                </a:effectLst>
                <a:latin typeface="Times" pitchFamily="18" charset="0"/>
                <a:cs typeface="Times" pitchFamily="18" charset="0"/>
              </a:rPr>
              <a:t>10101110. 00010100.00000000.00000000</a:t>
            </a:r>
            <a:endParaRPr lang="en-US" sz="4800" b="1" spc="50" dirty="0">
              <a:ln w="11430"/>
              <a:effectLst>
                <a:outerShdw blurRad="76200" dist="50800" dir="5400000" algn="tl" rotWithShape="0">
                  <a:srgbClr val="000000">
                    <a:alpha val="65000"/>
                  </a:srgbClr>
                </a:outerShdw>
              </a:effectLst>
              <a:latin typeface="Times" pitchFamily="18" charset="0"/>
              <a:cs typeface="Times" pitchFamily="18" charset="0"/>
            </a:endParaRPr>
          </a:p>
        </p:txBody>
      </p:sp>
      <p:sp>
        <p:nvSpPr>
          <p:cNvPr id="14" name="TextBox 13"/>
          <p:cNvSpPr txBox="1"/>
          <p:nvPr/>
        </p:nvSpPr>
        <p:spPr>
          <a:xfrm>
            <a:off x="2286000" y="2470299"/>
            <a:ext cx="990600" cy="369332"/>
          </a:xfrm>
          <a:prstGeom prst="rect">
            <a:avLst/>
          </a:prstGeom>
          <a:noFill/>
        </p:spPr>
        <p:txBody>
          <a:bodyPr wrap="square" rtlCol="0">
            <a:spAutoFit/>
          </a:bodyPr>
          <a:lstStyle/>
          <a:p>
            <a:r>
              <a:rPr lang="en-GB" dirty="0" smtClean="0">
                <a:latin typeface="+mj-lt"/>
              </a:rPr>
              <a:t>AND</a:t>
            </a:r>
            <a:endParaRPr lang="en-US" dirty="0">
              <a:latin typeface="+mj-lt"/>
            </a:endParaRPr>
          </a:p>
        </p:txBody>
      </p:sp>
      <p:cxnSp>
        <p:nvCxnSpPr>
          <p:cNvPr id="16" name="Straight Connector 15"/>
          <p:cNvCxnSpPr/>
          <p:nvPr/>
        </p:nvCxnSpPr>
        <p:spPr>
          <a:xfrm>
            <a:off x="2176132" y="3317557"/>
            <a:ext cx="5228233" cy="0"/>
          </a:xfrm>
          <a:prstGeom prst="line">
            <a:avLst/>
          </a:prstGeom>
        </p:spPr>
        <p:style>
          <a:lnRef idx="3">
            <a:schemeClr val="dk1"/>
          </a:lnRef>
          <a:fillRef idx="0">
            <a:schemeClr val="dk1"/>
          </a:fillRef>
          <a:effectRef idx="2">
            <a:schemeClr val="dk1"/>
          </a:effectRef>
          <a:fontRef idx="minor">
            <a:schemeClr val="tx1"/>
          </a:fontRef>
        </p:style>
      </p:cxnSp>
      <p:sp>
        <p:nvSpPr>
          <p:cNvPr id="17" name="Rectangle 16"/>
          <p:cNvSpPr/>
          <p:nvPr/>
        </p:nvSpPr>
        <p:spPr>
          <a:xfrm>
            <a:off x="2209801" y="3471532"/>
            <a:ext cx="5198232"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10101110.00010100.00000000.0000</a:t>
            </a:r>
            <a:r>
              <a:rPr lang="en-US" sz="4800" b="1" spc="50" dirty="0" smtClean="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rPr>
              <a:t>0000</a:t>
            </a:r>
            <a:endParaRPr lang="en-US" sz="4800" b="1" spc="50" dirty="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23" name="TextBox 22"/>
          <p:cNvSpPr txBox="1"/>
          <p:nvPr/>
        </p:nvSpPr>
        <p:spPr>
          <a:xfrm>
            <a:off x="47914" y="3429000"/>
            <a:ext cx="2314286" cy="338554"/>
          </a:xfrm>
          <a:prstGeom prst="rect">
            <a:avLst/>
          </a:prstGeom>
          <a:noFill/>
        </p:spPr>
        <p:txBody>
          <a:bodyPr wrap="square" rtlCol="0">
            <a:spAutoFit/>
          </a:bodyPr>
          <a:lstStyle/>
          <a:p>
            <a:r>
              <a:rPr lang="en-GB" sz="1600" dirty="0" smtClean="0">
                <a:latin typeface="+mj-lt"/>
              </a:rPr>
              <a:t>Network address = </a:t>
            </a:r>
            <a:endParaRPr lang="en-US" sz="1600" dirty="0">
              <a:latin typeface="+mj-lt"/>
            </a:endParaRPr>
          </a:p>
        </p:txBody>
      </p:sp>
      <p:sp>
        <p:nvSpPr>
          <p:cNvPr id="25" name="Rectangle 24"/>
          <p:cNvSpPr/>
          <p:nvPr/>
        </p:nvSpPr>
        <p:spPr>
          <a:xfrm>
            <a:off x="2264734" y="2133600"/>
            <a:ext cx="5160334"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11111111.11111111.11111111.1111</a:t>
            </a:r>
            <a:r>
              <a:rPr lang="en-US" sz="4800" b="1" spc="50" dirty="0" smtClean="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rPr>
              <a:t>0000</a:t>
            </a:r>
            <a:endParaRPr lang="en-US" sz="4800" b="1" spc="50" dirty="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27" name="Rectangle 26"/>
          <p:cNvSpPr/>
          <p:nvPr/>
        </p:nvSpPr>
        <p:spPr>
          <a:xfrm>
            <a:off x="64625" y="2209800"/>
            <a:ext cx="2022868" cy="304800"/>
          </a:xfrm>
          <a:prstGeom prst="rect">
            <a:avLst/>
          </a:prstGeom>
          <a:noFill/>
        </p:spPr>
        <p:txBody>
          <a:bodyPr wrap="none">
            <a:prstTxWarp prst="textWave1">
              <a:avLst>
                <a:gd name="adj1" fmla="val 2674"/>
                <a:gd name="adj2" fmla="val 0"/>
              </a:avLst>
            </a:prstTxWarp>
            <a:spAutoFit/>
          </a:bodyPr>
          <a:lstStyle/>
          <a:p>
            <a:pPr algn="ctr">
              <a:defRPr/>
            </a:pPr>
            <a:r>
              <a:rPr lang="en-US" sz="4800" dirty="0" smtClean="0">
                <a:ln w="1905">
                  <a:noFill/>
                </a:ln>
                <a:effectLst>
                  <a:innerShdw blurRad="69850" dist="43180" dir="5400000">
                    <a:srgbClr val="000000">
                      <a:alpha val="65000"/>
                    </a:srgbClr>
                  </a:innerShdw>
                </a:effectLst>
              </a:rPr>
              <a:t>(255.255.255.240)</a:t>
            </a:r>
            <a:endParaRPr lang="en-US" sz="4800" dirty="0">
              <a:ln w="1905">
                <a:noFill/>
              </a:ln>
              <a:effectLst>
                <a:innerShdw blurRad="69850" dist="43180" dir="5400000">
                  <a:srgbClr val="000000">
                    <a:alpha val="65000"/>
                  </a:srgbClr>
                </a:innerShdw>
              </a:effectLst>
            </a:endParaRPr>
          </a:p>
        </p:txBody>
      </p:sp>
      <p:cxnSp>
        <p:nvCxnSpPr>
          <p:cNvPr id="28" name="Straight Connector 27"/>
          <p:cNvCxnSpPr/>
          <p:nvPr/>
        </p:nvCxnSpPr>
        <p:spPr>
          <a:xfrm>
            <a:off x="4887433" y="3875567"/>
            <a:ext cx="1833277"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30" name="Rectangle 29"/>
          <p:cNvSpPr/>
          <p:nvPr/>
        </p:nvSpPr>
        <p:spPr>
          <a:xfrm>
            <a:off x="2203477" y="4156792"/>
            <a:ext cx="5198232"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10101110.00010100.00000000.0000</a:t>
            </a:r>
            <a:r>
              <a:rPr lang="en-US" sz="4800" b="1" spc="50" dirty="0" smtClean="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rPr>
              <a:t>0001</a:t>
            </a:r>
            <a:endParaRPr lang="en-US" sz="4800" b="1" spc="50" dirty="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36" name="TextBox 35"/>
          <p:cNvSpPr txBox="1"/>
          <p:nvPr/>
        </p:nvSpPr>
        <p:spPr>
          <a:xfrm>
            <a:off x="533400" y="3962400"/>
            <a:ext cx="1676400" cy="584775"/>
          </a:xfrm>
          <a:prstGeom prst="rect">
            <a:avLst/>
          </a:prstGeom>
          <a:noFill/>
        </p:spPr>
        <p:txBody>
          <a:bodyPr wrap="square" rtlCol="0">
            <a:spAutoFit/>
          </a:bodyPr>
          <a:lstStyle/>
          <a:p>
            <a:r>
              <a:rPr lang="en-GB" sz="1600" dirty="0" smtClean="0">
                <a:latin typeface="+mj-lt"/>
              </a:rPr>
              <a:t>First host of first Subnet  = </a:t>
            </a:r>
            <a:endParaRPr lang="en-US" sz="1600" dirty="0">
              <a:latin typeface="+mj-lt"/>
            </a:endParaRPr>
          </a:p>
        </p:txBody>
      </p:sp>
      <p:sp>
        <p:nvSpPr>
          <p:cNvPr id="39" name="Rectangle 38"/>
          <p:cNvSpPr/>
          <p:nvPr/>
        </p:nvSpPr>
        <p:spPr>
          <a:xfrm>
            <a:off x="2182211" y="4648200"/>
            <a:ext cx="5198232"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10101110.00010100.00000000.0000</a:t>
            </a:r>
            <a:r>
              <a:rPr lang="en-US" sz="4800" b="1" spc="50" dirty="0" smtClean="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rPr>
              <a:t>1110</a:t>
            </a:r>
            <a:endParaRPr lang="en-US" sz="4800" b="1" spc="50" dirty="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47" name="Rectangle 46"/>
          <p:cNvSpPr/>
          <p:nvPr/>
        </p:nvSpPr>
        <p:spPr>
          <a:xfrm>
            <a:off x="2116968" y="5952658"/>
            <a:ext cx="5198232"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10101110.00010100.11111111.1111</a:t>
            </a:r>
            <a:r>
              <a:rPr lang="en-US" sz="4800" b="1" spc="50" dirty="0" smtClean="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rPr>
              <a:t>1110</a:t>
            </a:r>
            <a:endParaRPr lang="en-US" sz="4800" b="1" spc="50" dirty="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53" name="TextBox 52"/>
          <p:cNvSpPr txBox="1"/>
          <p:nvPr/>
        </p:nvSpPr>
        <p:spPr>
          <a:xfrm>
            <a:off x="441180" y="5805392"/>
            <a:ext cx="1768620" cy="584775"/>
          </a:xfrm>
          <a:prstGeom prst="rect">
            <a:avLst/>
          </a:prstGeom>
          <a:noFill/>
        </p:spPr>
        <p:txBody>
          <a:bodyPr wrap="square" rtlCol="0">
            <a:spAutoFit/>
          </a:bodyPr>
          <a:lstStyle/>
          <a:p>
            <a:r>
              <a:rPr lang="en-GB" sz="1600" dirty="0" smtClean="0">
                <a:latin typeface="+mj-lt"/>
              </a:rPr>
              <a:t>Last host of last Subnet  = </a:t>
            </a:r>
            <a:endParaRPr lang="en-US" sz="1600" dirty="0">
              <a:latin typeface="+mj-lt"/>
            </a:endParaRPr>
          </a:p>
        </p:txBody>
      </p:sp>
      <p:cxnSp>
        <p:nvCxnSpPr>
          <p:cNvPr id="54" name="Straight Connector 53"/>
          <p:cNvCxnSpPr/>
          <p:nvPr/>
        </p:nvCxnSpPr>
        <p:spPr>
          <a:xfrm>
            <a:off x="4882956" y="4538526"/>
            <a:ext cx="1833277"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cxnSp>
        <p:nvCxnSpPr>
          <p:cNvPr id="55" name="Straight Connector 54"/>
          <p:cNvCxnSpPr/>
          <p:nvPr/>
        </p:nvCxnSpPr>
        <p:spPr>
          <a:xfrm>
            <a:off x="4882956" y="5105400"/>
            <a:ext cx="1833277"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cxnSp>
        <p:nvCxnSpPr>
          <p:cNvPr id="56" name="Straight Connector 55"/>
          <p:cNvCxnSpPr/>
          <p:nvPr/>
        </p:nvCxnSpPr>
        <p:spPr>
          <a:xfrm>
            <a:off x="4817713" y="6323025"/>
            <a:ext cx="1833277"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57" name="TextBox 56"/>
          <p:cNvSpPr txBox="1"/>
          <p:nvPr/>
        </p:nvSpPr>
        <p:spPr>
          <a:xfrm>
            <a:off x="3290050" y="4876800"/>
            <a:ext cx="1053350" cy="584775"/>
          </a:xfrm>
          <a:prstGeom prst="rect">
            <a:avLst/>
          </a:prstGeom>
          <a:noFill/>
        </p:spPr>
        <p:txBody>
          <a:bodyPr wrap="square" rtlCol="0">
            <a:spAutoFit/>
          </a:bodyPr>
          <a:lstStyle/>
          <a:p>
            <a:r>
              <a:rPr lang="en-GB" sz="3200" dirty="0" smtClean="0"/>
              <a:t>...</a:t>
            </a:r>
            <a:endParaRPr lang="en-US" sz="3200" dirty="0"/>
          </a:p>
        </p:txBody>
      </p:sp>
      <p:sp>
        <p:nvSpPr>
          <p:cNvPr id="64" name="TextBox 63"/>
          <p:cNvSpPr txBox="1"/>
          <p:nvPr/>
        </p:nvSpPr>
        <p:spPr>
          <a:xfrm>
            <a:off x="7558911" y="3554721"/>
            <a:ext cx="1371600" cy="246221"/>
          </a:xfrm>
          <a:prstGeom prst="rect">
            <a:avLst/>
          </a:prstGeom>
          <a:noFill/>
        </p:spPr>
        <p:txBody>
          <a:bodyPr wrap="square" lIns="0" tIns="0" rIns="0" bIns="0" rtlCol="0">
            <a:spAutoFit/>
          </a:bodyPr>
          <a:lstStyle/>
          <a:p>
            <a:r>
              <a:rPr lang="en-GB" sz="1600" dirty="0" smtClean="0">
                <a:latin typeface="+mj-lt"/>
              </a:rPr>
              <a:t>174.20.0.0</a:t>
            </a:r>
            <a:endParaRPr lang="en-US" sz="1600" dirty="0">
              <a:latin typeface="+mj-lt"/>
            </a:endParaRPr>
          </a:p>
        </p:txBody>
      </p:sp>
      <p:sp>
        <p:nvSpPr>
          <p:cNvPr id="65" name="TextBox 64"/>
          <p:cNvSpPr txBox="1"/>
          <p:nvPr/>
        </p:nvSpPr>
        <p:spPr>
          <a:xfrm>
            <a:off x="7620000" y="4173379"/>
            <a:ext cx="1524000" cy="246221"/>
          </a:xfrm>
          <a:prstGeom prst="rect">
            <a:avLst/>
          </a:prstGeom>
          <a:noFill/>
        </p:spPr>
        <p:txBody>
          <a:bodyPr wrap="square" lIns="0" tIns="0" rIns="0" bIns="0" rtlCol="0">
            <a:spAutoFit/>
          </a:bodyPr>
          <a:lstStyle/>
          <a:p>
            <a:r>
              <a:rPr lang="en-GB" sz="1600" dirty="0" smtClean="0">
                <a:latin typeface="+mj-lt"/>
              </a:rPr>
              <a:t>174.20.0.1</a:t>
            </a:r>
            <a:endParaRPr lang="en-US" sz="1600" dirty="0">
              <a:latin typeface="+mj-lt"/>
            </a:endParaRPr>
          </a:p>
        </p:txBody>
      </p:sp>
      <p:sp>
        <p:nvSpPr>
          <p:cNvPr id="66" name="TextBox 65"/>
          <p:cNvSpPr txBox="1"/>
          <p:nvPr/>
        </p:nvSpPr>
        <p:spPr>
          <a:xfrm>
            <a:off x="7620000" y="4706779"/>
            <a:ext cx="1524000" cy="246221"/>
          </a:xfrm>
          <a:prstGeom prst="rect">
            <a:avLst/>
          </a:prstGeom>
          <a:noFill/>
        </p:spPr>
        <p:txBody>
          <a:bodyPr wrap="square" lIns="0" tIns="0" rIns="0" bIns="0" rtlCol="0">
            <a:spAutoFit/>
          </a:bodyPr>
          <a:lstStyle/>
          <a:p>
            <a:r>
              <a:rPr lang="en-GB" sz="1600" dirty="0" smtClean="0">
                <a:latin typeface="+mj-lt"/>
              </a:rPr>
              <a:t>174.20.0.14</a:t>
            </a:r>
            <a:endParaRPr lang="en-US" sz="1600" dirty="0">
              <a:latin typeface="+mj-lt"/>
            </a:endParaRPr>
          </a:p>
        </p:txBody>
      </p:sp>
      <p:sp>
        <p:nvSpPr>
          <p:cNvPr id="67" name="TextBox 66"/>
          <p:cNvSpPr txBox="1"/>
          <p:nvPr/>
        </p:nvSpPr>
        <p:spPr>
          <a:xfrm>
            <a:off x="7467600" y="6002179"/>
            <a:ext cx="1676400" cy="246221"/>
          </a:xfrm>
          <a:prstGeom prst="rect">
            <a:avLst/>
          </a:prstGeom>
          <a:noFill/>
        </p:spPr>
        <p:txBody>
          <a:bodyPr wrap="square" lIns="0" tIns="0" rIns="0" bIns="0" rtlCol="0">
            <a:spAutoFit/>
          </a:bodyPr>
          <a:lstStyle/>
          <a:p>
            <a:r>
              <a:rPr lang="en-GB" sz="1600" dirty="0" smtClean="0">
                <a:latin typeface="+mj-lt"/>
              </a:rPr>
              <a:t>174.20.255.254</a:t>
            </a:r>
            <a:endParaRPr lang="en-US" sz="1600" dirty="0">
              <a:latin typeface="+mj-lt"/>
            </a:endParaRPr>
          </a:p>
        </p:txBody>
      </p:sp>
      <p:sp>
        <p:nvSpPr>
          <p:cNvPr id="68" name="TextBox 67"/>
          <p:cNvSpPr txBox="1"/>
          <p:nvPr/>
        </p:nvSpPr>
        <p:spPr>
          <a:xfrm>
            <a:off x="533400" y="4495800"/>
            <a:ext cx="1676400" cy="584775"/>
          </a:xfrm>
          <a:prstGeom prst="rect">
            <a:avLst/>
          </a:prstGeom>
          <a:noFill/>
        </p:spPr>
        <p:txBody>
          <a:bodyPr wrap="square" rtlCol="0">
            <a:spAutoFit/>
          </a:bodyPr>
          <a:lstStyle/>
          <a:p>
            <a:r>
              <a:rPr lang="en-GB" sz="1600" dirty="0" smtClean="0">
                <a:latin typeface="+mj-lt"/>
              </a:rPr>
              <a:t>Last host of first Subnet  = </a:t>
            </a:r>
            <a:endParaRPr lang="en-US" sz="1600" dirty="0">
              <a:latin typeface="+mj-lt"/>
            </a:endParaRPr>
          </a:p>
        </p:txBody>
      </p:sp>
      <p:sp>
        <p:nvSpPr>
          <p:cNvPr id="69" name="Rectangle 68"/>
          <p:cNvSpPr/>
          <p:nvPr/>
        </p:nvSpPr>
        <p:spPr>
          <a:xfrm>
            <a:off x="2122031" y="5419258"/>
            <a:ext cx="5198232" cy="304800"/>
          </a:xfrm>
          <a:prstGeom prst="rect">
            <a:avLst/>
          </a:prstGeom>
          <a:noFill/>
        </p:spPr>
        <p:txBody>
          <a:bodyPr wrap="none">
            <a:prstTxWarp prst="textWave1">
              <a:avLst>
                <a:gd name="adj1" fmla="val 0"/>
                <a:gd name="adj2" fmla="val 0"/>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4800" b="1" spc="50" dirty="0" smtClean="0">
                <a:ln w="11430"/>
                <a:solidFill>
                  <a:srgbClr val="C00000"/>
                </a:solidFill>
                <a:effectLst>
                  <a:outerShdw blurRad="76200" dist="50800" dir="5400000" algn="tl" rotWithShape="0">
                    <a:srgbClr val="000000">
                      <a:alpha val="65000"/>
                    </a:srgbClr>
                  </a:outerShdw>
                </a:effectLst>
                <a:latin typeface="Times" pitchFamily="18" charset="0"/>
                <a:cs typeface="Times" pitchFamily="18" charset="0"/>
              </a:rPr>
              <a:t>10101110.00010100.11111111.1111</a:t>
            </a:r>
            <a:r>
              <a:rPr lang="en-US" sz="4800" b="1" spc="50" dirty="0" smtClean="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rPr>
              <a:t>0001</a:t>
            </a:r>
            <a:endParaRPr lang="en-US" sz="4800" b="1" spc="50" dirty="0">
              <a:ln w="11430"/>
              <a:solidFill>
                <a:srgbClr val="006600"/>
              </a:solidFill>
              <a:effectLst>
                <a:outerShdw blurRad="76200" dist="50800" dir="5400000" algn="tl" rotWithShape="0">
                  <a:srgbClr val="000000">
                    <a:alpha val="65000"/>
                  </a:srgbClr>
                </a:outerShdw>
              </a:effectLst>
              <a:latin typeface="Times" pitchFamily="18" charset="0"/>
              <a:cs typeface="Times" pitchFamily="18" charset="0"/>
            </a:endParaRPr>
          </a:p>
        </p:txBody>
      </p:sp>
      <p:sp>
        <p:nvSpPr>
          <p:cNvPr id="70" name="TextBox 69"/>
          <p:cNvSpPr txBox="1"/>
          <p:nvPr/>
        </p:nvSpPr>
        <p:spPr>
          <a:xfrm>
            <a:off x="381000" y="5257800"/>
            <a:ext cx="1768620" cy="584775"/>
          </a:xfrm>
          <a:prstGeom prst="rect">
            <a:avLst/>
          </a:prstGeom>
          <a:noFill/>
        </p:spPr>
        <p:txBody>
          <a:bodyPr wrap="square" rtlCol="0">
            <a:spAutoFit/>
          </a:bodyPr>
          <a:lstStyle/>
          <a:p>
            <a:r>
              <a:rPr lang="en-GB" sz="1600" dirty="0" smtClean="0">
                <a:latin typeface="+mj-lt"/>
              </a:rPr>
              <a:t>First host of last Subnet  = </a:t>
            </a:r>
            <a:endParaRPr lang="en-US" sz="1600" dirty="0">
              <a:latin typeface="+mj-lt"/>
            </a:endParaRPr>
          </a:p>
        </p:txBody>
      </p:sp>
      <p:cxnSp>
        <p:nvCxnSpPr>
          <p:cNvPr id="71" name="Straight Connector 70"/>
          <p:cNvCxnSpPr/>
          <p:nvPr/>
        </p:nvCxnSpPr>
        <p:spPr>
          <a:xfrm>
            <a:off x="4822776" y="5789625"/>
            <a:ext cx="1833277" cy="0"/>
          </a:xfrm>
          <a:prstGeom prst="line">
            <a:avLst/>
          </a:prstGeom>
          <a:ln>
            <a:solidFill>
              <a:srgbClr val="C00000"/>
            </a:solidFill>
          </a:ln>
        </p:spPr>
        <p:style>
          <a:lnRef idx="3">
            <a:schemeClr val="accent5"/>
          </a:lnRef>
          <a:fillRef idx="0">
            <a:schemeClr val="accent5"/>
          </a:fillRef>
          <a:effectRef idx="2">
            <a:schemeClr val="accent5"/>
          </a:effectRef>
          <a:fontRef idx="minor">
            <a:schemeClr val="tx1"/>
          </a:fontRef>
        </p:style>
      </p:cxnSp>
      <p:sp>
        <p:nvSpPr>
          <p:cNvPr id="72" name="TextBox 71"/>
          <p:cNvSpPr txBox="1"/>
          <p:nvPr/>
        </p:nvSpPr>
        <p:spPr>
          <a:xfrm>
            <a:off x="7391400" y="5468779"/>
            <a:ext cx="1752600" cy="246221"/>
          </a:xfrm>
          <a:prstGeom prst="rect">
            <a:avLst/>
          </a:prstGeom>
          <a:noFill/>
        </p:spPr>
        <p:txBody>
          <a:bodyPr wrap="square" lIns="0" tIns="0" rIns="0" bIns="0" rtlCol="0">
            <a:spAutoFit/>
          </a:bodyPr>
          <a:lstStyle/>
          <a:p>
            <a:r>
              <a:rPr lang="en-GB" sz="1600" dirty="0" smtClean="0">
                <a:latin typeface="+mj-lt"/>
              </a:rPr>
              <a:t>174.20.255.241</a:t>
            </a:r>
            <a:endParaRPr lang="en-US" sz="1600" dirty="0">
              <a:latin typeface="+mj-lt"/>
            </a:endParaRPr>
          </a:p>
        </p:txBody>
      </p:sp>
      <p:sp>
        <p:nvSpPr>
          <p:cNvPr id="73" name="TextBox 72"/>
          <p:cNvSpPr txBox="1"/>
          <p:nvPr/>
        </p:nvSpPr>
        <p:spPr>
          <a:xfrm>
            <a:off x="8153400" y="4371201"/>
            <a:ext cx="304800" cy="276999"/>
          </a:xfrm>
          <a:prstGeom prst="rect">
            <a:avLst/>
          </a:prstGeom>
          <a:noFill/>
        </p:spPr>
        <p:txBody>
          <a:bodyPr wrap="square" lIns="0" tIns="0" rIns="0" bIns="0" rtlCol="0">
            <a:spAutoFit/>
          </a:bodyPr>
          <a:lstStyle/>
          <a:p>
            <a:r>
              <a:rPr lang="en-GB" dirty="0" smtClean="0"/>
              <a:t>-</a:t>
            </a:r>
            <a:endParaRPr lang="en-US" dirty="0"/>
          </a:p>
        </p:txBody>
      </p:sp>
      <p:sp>
        <p:nvSpPr>
          <p:cNvPr id="74" name="TextBox 73"/>
          <p:cNvSpPr txBox="1"/>
          <p:nvPr/>
        </p:nvSpPr>
        <p:spPr>
          <a:xfrm>
            <a:off x="8153400" y="5697379"/>
            <a:ext cx="304800" cy="276999"/>
          </a:xfrm>
          <a:prstGeom prst="rect">
            <a:avLst/>
          </a:prstGeom>
          <a:noFill/>
        </p:spPr>
        <p:txBody>
          <a:bodyPr wrap="square" lIns="0" tIns="0" rIns="0" bIns="0" rtlCol="0">
            <a:spAutoFit/>
          </a:bodyPr>
          <a:lstStyle/>
          <a:p>
            <a:r>
              <a:rPr lang="en-GB" dirty="0" smtClean="0"/>
              <a:t>-</a:t>
            </a:r>
            <a:endParaRPr lang="en-US" dirty="0"/>
          </a:p>
        </p:txBody>
      </p:sp>
      <p:sp>
        <p:nvSpPr>
          <p:cNvPr id="75" name="TextBox 74"/>
          <p:cNvSpPr txBox="1"/>
          <p:nvPr/>
        </p:nvSpPr>
        <p:spPr>
          <a:xfrm>
            <a:off x="8014450" y="4884004"/>
            <a:ext cx="1053350" cy="492443"/>
          </a:xfrm>
          <a:prstGeom prst="rect">
            <a:avLst/>
          </a:prstGeom>
          <a:noFill/>
        </p:spPr>
        <p:txBody>
          <a:bodyPr wrap="square" lIns="0" tIns="0" rIns="0" bIns="0" rtlCol="0">
            <a:spAutoFit/>
          </a:bodyPr>
          <a:lstStyle/>
          <a:p>
            <a:r>
              <a:rPr lang="en-GB" sz="3200" dirty="0" smtClean="0"/>
              <a:t>...</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39" grpId="0"/>
      <p:bldP spid="47" grpId="0"/>
      <p:bldP spid="53" grpId="0"/>
      <p:bldP spid="57" grpId="0"/>
      <p:bldP spid="65" grpId="0"/>
      <p:bldP spid="66" grpId="0"/>
      <p:bldP spid="67" grpId="0"/>
      <p:bldP spid="68" grpId="0"/>
      <p:bldP spid="69" grpId="0"/>
      <p:bldP spid="70" grpId="0"/>
      <p:bldP spid="72" grpId="0"/>
      <p:bldP spid="73" grpId="0"/>
      <p:bldP spid="74" grpId="0"/>
      <p:bldP spid="7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991600" cy="6705600"/>
          </a:xfrm>
          <a:prstGeom prst="rect">
            <a:avLst/>
          </a:prstGeom>
          <a:ln w="76200" cmpd="tri"/>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itle 1"/>
          <p:cNvSpPr>
            <a:spLocks noGrp="1"/>
          </p:cNvSpPr>
          <p:nvPr>
            <p:ph type="title"/>
          </p:nvPr>
        </p:nvSpPr>
        <p:spPr>
          <a:xfrm>
            <a:off x="457200" y="152400"/>
            <a:ext cx="8229600" cy="990600"/>
          </a:xfrm>
        </p:spPr>
        <p:txBody>
          <a:bodyPr/>
          <a:lstStyle/>
          <a:p>
            <a:r>
              <a:rPr lang="en-GB" dirty="0"/>
              <a:t>Variable </a:t>
            </a:r>
            <a:r>
              <a:rPr lang="en-GB" dirty="0" err="1"/>
              <a:t>subnetting</a:t>
            </a:r>
            <a:r>
              <a:rPr lang="en-GB" dirty="0"/>
              <a:t/>
            </a:r>
            <a:br>
              <a:rPr lang="en-GB" dirty="0"/>
            </a:br>
            <a:r>
              <a:rPr lang="en-GB" dirty="0"/>
              <a:t>practice for the lab</a:t>
            </a:r>
            <a:endParaRPr lang="en-GB" sz="4000" dirty="0" smtClean="0"/>
          </a:p>
        </p:txBody>
      </p:sp>
      <p:sp>
        <p:nvSpPr>
          <p:cNvPr id="6" name="TextBox 5"/>
          <p:cNvSpPr txBox="1"/>
          <p:nvPr/>
        </p:nvSpPr>
        <p:spPr>
          <a:xfrm>
            <a:off x="381000" y="1265238"/>
            <a:ext cx="8534400" cy="584776"/>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GB" sz="1600" dirty="0">
                <a:latin typeface="+mj-lt"/>
              </a:rPr>
              <a:t>Consider one central office with 25 workstations, one remote office with 4 and another remote office with 5 workstations. </a:t>
            </a:r>
            <a:r>
              <a:rPr lang="en-GB" sz="1600" dirty="0" smtClean="0">
                <a:latin typeface="+mj-lt"/>
              </a:rPr>
              <a:t>Divide its class C network </a:t>
            </a:r>
            <a:r>
              <a:rPr lang="en-GB" sz="1600" dirty="0">
                <a:latin typeface="+mj-lt"/>
              </a:rPr>
              <a:t>into subnets.</a:t>
            </a:r>
          </a:p>
        </p:txBody>
      </p:sp>
      <p:sp>
        <p:nvSpPr>
          <p:cNvPr id="7" name="Rounded Rectangle 6"/>
          <p:cNvSpPr/>
          <p:nvPr/>
        </p:nvSpPr>
        <p:spPr>
          <a:xfrm>
            <a:off x="6477000" y="304800"/>
            <a:ext cx="1295400" cy="6096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25</a:t>
            </a:r>
          </a:p>
        </p:txBody>
      </p:sp>
      <p:sp>
        <p:nvSpPr>
          <p:cNvPr id="8" name="Rounded Rectangle 7"/>
          <p:cNvSpPr/>
          <p:nvPr/>
        </p:nvSpPr>
        <p:spPr>
          <a:xfrm>
            <a:off x="8077200" y="228600"/>
            <a:ext cx="457200" cy="3810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5</a:t>
            </a:r>
          </a:p>
        </p:txBody>
      </p:sp>
      <p:sp>
        <p:nvSpPr>
          <p:cNvPr id="9" name="Rounded Rectangle 8"/>
          <p:cNvSpPr/>
          <p:nvPr/>
        </p:nvSpPr>
        <p:spPr>
          <a:xfrm>
            <a:off x="7848600" y="762000"/>
            <a:ext cx="457200" cy="3810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4</a:t>
            </a:r>
          </a:p>
        </p:txBody>
      </p:sp>
      <p:sp>
        <p:nvSpPr>
          <p:cNvPr id="10" name="TextBox 9"/>
          <p:cNvSpPr txBox="1"/>
          <p:nvPr/>
        </p:nvSpPr>
        <p:spPr>
          <a:xfrm>
            <a:off x="1828800" y="3352800"/>
            <a:ext cx="5486400" cy="923330"/>
          </a:xfrm>
          <a:prstGeom prst="rect">
            <a:avLst/>
          </a:prstGeom>
          <a:noFill/>
        </p:spPr>
        <p:txBody>
          <a:bodyPr wrap="square" rtlCol="0">
            <a:spAutoFit/>
          </a:bodyPr>
          <a:lstStyle/>
          <a:p>
            <a:r>
              <a:rPr lang="en-US" i="1" dirty="0" smtClean="0"/>
              <a:t>Hint: Divide it based on the largest subnet needed, allocate the first subnet to the large office and then divide the second subnet to smaller ones.</a:t>
            </a:r>
            <a:endParaRPr lang="en-US" i="1" dirty="0"/>
          </a:p>
        </p:txBody>
      </p:sp>
    </p:spTree>
    <p:extLst>
      <p:ext uri="{BB962C8B-B14F-4D97-AF65-F5344CB8AC3E}">
        <p14:creationId xmlns:p14="http://schemas.microsoft.com/office/powerpoint/2010/main" val="363989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6200" y="76200"/>
            <a:ext cx="8991600" cy="6705600"/>
          </a:xfrm>
          <a:prstGeom prst="rect">
            <a:avLst/>
          </a:prstGeom>
          <a:ln w="76200" cmpd="tri"/>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10" name="Table 9"/>
          <p:cNvGraphicFramePr>
            <a:graphicFrameLocks noGrp="1"/>
          </p:cNvGraphicFramePr>
          <p:nvPr/>
        </p:nvGraphicFramePr>
        <p:xfrm>
          <a:off x="533400" y="1943100"/>
          <a:ext cx="3581400" cy="2590799"/>
        </p:xfrm>
        <a:graphic>
          <a:graphicData uri="http://schemas.openxmlformats.org/drawingml/2006/table">
            <a:tbl>
              <a:tblPr firstRow="1" bandRow="1">
                <a:tableStyleId>{5C22544A-7EE6-4342-B048-85BDC9FD1C3A}</a:tableStyleId>
              </a:tblPr>
              <a:tblGrid>
                <a:gridCol w="619973"/>
                <a:gridCol w="1600495"/>
                <a:gridCol w="1360932"/>
              </a:tblGrid>
              <a:tr h="418961">
                <a:tc>
                  <a:txBody>
                    <a:bodyPr/>
                    <a:lstStyle/>
                    <a:p>
                      <a:r>
                        <a:rPr lang="en-GB" sz="1200" dirty="0" smtClean="0">
                          <a:latin typeface="Times New Roman" pitchFamily="18" charset="0"/>
                          <a:cs typeface="Times New Roman" pitchFamily="18" charset="0"/>
                        </a:rPr>
                        <a:t>Net</a:t>
                      </a:r>
                      <a:r>
                        <a:rPr lang="en-GB" sz="1200" baseline="0" dirty="0" smtClean="0">
                          <a:latin typeface="Times New Roman" pitchFamily="18" charset="0"/>
                          <a:cs typeface="Times New Roman" pitchFamily="18" charset="0"/>
                        </a:rPr>
                        <a:t> bits</a:t>
                      </a:r>
                      <a:endParaRPr lang="en-GB" sz="1200" dirty="0">
                        <a:latin typeface="Times New Roman" pitchFamily="18" charset="0"/>
                        <a:cs typeface="Times New Roman" pitchFamily="18" charset="0"/>
                      </a:endParaRPr>
                    </a:p>
                  </a:txBody>
                  <a:tcPr/>
                </a:tc>
                <a:tc>
                  <a:txBody>
                    <a:bodyPr/>
                    <a:lstStyle/>
                    <a:p>
                      <a:r>
                        <a:rPr lang="en-GB" sz="1200" dirty="0" smtClean="0">
                          <a:latin typeface="Times New Roman" pitchFamily="18" charset="0"/>
                          <a:cs typeface="Times New Roman" pitchFamily="18" charset="0"/>
                        </a:rPr>
                        <a:t>Subnet Mask</a:t>
                      </a:r>
                      <a:endParaRPr lang="en-GB" sz="1200" dirty="0">
                        <a:latin typeface="Times New Roman" pitchFamily="18" charset="0"/>
                        <a:cs typeface="Times New Roman" pitchFamily="18" charset="0"/>
                      </a:endParaRPr>
                    </a:p>
                  </a:txBody>
                  <a:tcPr/>
                </a:tc>
                <a:tc>
                  <a:txBody>
                    <a:bodyPr/>
                    <a:lstStyle/>
                    <a:p>
                      <a:r>
                        <a:rPr lang="en-GB" sz="1200" dirty="0" smtClean="0">
                          <a:latin typeface="Times New Roman" pitchFamily="18" charset="0"/>
                          <a:cs typeface="Times New Roman" pitchFamily="18" charset="0"/>
                        </a:rPr>
                        <a:t>Notes</a:t>
                      </a:r>
                      <a:endParaRPr lang="en-GB" sz="1200" dirty="0">
                        <a:latin typeface="Times New Roman" pitchFamily="18" charset="0"/>
                        <a:cs typeface="Times New Roman" pitchFamily="18" charset="0"/>
                      </a:endParaRPr>
                    </a:p>
                  </a:txBody>
                  <a:tcPr/>
                </a:tc>
              </a:tr>
              <a:tr h="279308">
                <a:tc>
                  <a:txBody>
                    <a:bodyPr/>
                    <a:lstStyle/>
                    <a:p>
                      <a:r>
                        <a:rPr lang="en-GB" sz="1400" dirty="0" smtClean="0">
                          <a:latin typeface="Times New Roman" pitchFamily="18" charset="0"/>
                          <a:cs typeface="Times New Roman" pitchFamily="18" charset="0"/>
                        </a:rPr>
                        <a:t>/30</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255.255.255.252</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 usable hosts</a:t>
                      </a:r>
                    </a:p>
                  </a:txBody>
                  <a:tcPr/>
                </a:tc>
              </a:tr>
              <a:tr h="279308">
                <a:tc>
                  <a:txBody>
                    <a:bodyPr/>
                    <a:lstStyle/>
                    <a:p>
                      <a:r>
                        <a:rPr lang="en-GB" sz="1400" dirty="0" smtClean="0">
                          <a:latin typeface="Times New Roman" pitchFamily="18" charset="0"/>
                          <a:cs typeface="Times New Roman" pitchFamily="18" charset="0"/>
                        </a:rPr>
                        <a:t>/29</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255.255.255.248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6 usable hosts</a:t>
                      </a:r>
                    </a:p>
                  </a:txBody>
                  <a:tcPr/>
                </a:tc>
              </a:tr>
              <a:tr h="279308">
                <a:tc>
                  <a:txBody>
                    <a:bodyPr/>
                    <a:lstStyle/>
                    <a:p>
                      <a:r>
                        <a:rPr lang="en-GB" sz="1400" dirty="0" smtClean="0">
                          <a:latin typeface="Times New Roman" pitchFamily="18" charset="0"/>
                          <a:cs typeface="Times New Roman" pitchFamily="18" charset="0"/>
                        </a:rPr>
                        <a:t>/28</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255.255.255.240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14 usable hosts</a:t>
                      </a:r>
                    </a:p>
                  </a:txBody>
                  <a:tcPr/>
                </a:tc>
              </a:tr>
              <a:tr h="279308">
                <a:tc>
                  <a:txBody>
                    <a:bodyPr/>
                    <a:lstStyle/>
                    <a:p>
                      <a:r>
                        <a:rPr lang="en-GB" sz="1400" dirty="0" smtClean="0">
                          <a:latin typeface="Times New Roman" pitchFamily="18" charset="0"/>
                          <a:cs typeface="Times New Roman" pitchFamily="18" charset="0"/>
                        </a:rPr>
                        <a:t>/27</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255.255.255.224</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30 usable hosts</a:t>
                      </a:r>
                    </a:p>
                  </a:txBody>
                  <a:tcPr/>
                </a:tc>
              </a:tr>
              <a:tr h="279308">
                <a:tc>
                  <a:txBody>
                    <a:bodyPr/>
                    <a:lstStyle/>
                    <a:p>
                      <a:r>
                        <a:rPr lang="en-GB" sz="1400" dirty="0" smtClean="0">
                          <a:latin typeface="Times New Roman" pitchFamily="18" charset="0"/>
                          <a:cs typeface="Times New Roman" pitchFamily="18" charset="0"/>
                        </a:rPr>
                        <a:t>/26</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255.255.255.192</a:t>
                      </a:r>
                    </a:p>
                  </a:txBody>
                  <a:tcPr/>
                </a:tc>
                <a:tc>
                  <a:txBody>
                    <a:bodyPr/>
                    <a:lstStyle/>
                    <a:p>
                      <a:r>
                        <a:rPr lang="en-GB" sz="1400" dirty="0" smtClean="0">
                          <a:latin typeface="Times New Roman" pitchFamily="18" charset="0"/>
                          <a:cs typeface="Times New Roman" pitchFamily="18" charset="0"/>
                        </a:rPr>
                        <a:t>62 usable hosts</a:t>
                      </a:r>
                      <a:endParaRPr lang="en-GB" sz="1400" dirty="0">
                        <a:latin typeface="Times New Roman" pitchFamily="18" charset="0"/>
                        <a:cs typeface="Times New Roman" pitchFamily="18" charset="0"/>
                      </a:endParaRPr>
                    </a:p>
                  </a:txBody>
                  <a:tcPr/>
                </a:tc>
              </a:tr>
              <a:tr h="279308">
                <a:tc>
                  <a:txBody>
                    <a:bodyPr/>
                    <a:lstStyle/>
                    <a:p>
                      <a:r>
                        <a:rPr lang="en-GB" sz="1400" dirty="0" smtClean="0">
                          <a:latin typeface="Times New Roman" pitchFamily="18" charset="0"/>
                          <a:cs typeface="Times New Roman" pitchFamily="18" charset="0"/>
                        </a:rPr>
                        <a:t>/25</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255.255.255.128</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126 usable hosts</a:t>
                      </a:r>
                    </a:p>
                  </a:txBody>
                  <a:tcPr/>
                </a:tc>
              </a:tr>
              <a:tr h="279308">
                <a:tc>
                  <a:txBody>
                    <a:bodyPr/>
                    <a:lstStyle/>
                    <a:p>
                      <a:r>
                        <a:rPr lang="en-GB" sz="1400" dirty="0" smtClean="0">
                          <a:latin typeface="Times New Roman" pitchFamily="18" charset="0"/>
                          <a:cs typeface="Times New Roman" pitchFamily="18" charset="0"/>
                        </a:rPr>
                        <a:t>/24</a:t>
                      </a:r>
                      <a:endParaRPr lang="en-GB" sz="1400" dirty="0">
                        <a:latin typeface="Times New Roman" pitchFamily="18" charset="0"/>
                        <a:cs typeface="Times New Roman" pitchFamily="18" charset="0"/>
                      </a:endParaRPr>
                    </a:p>
                  </a:txBody>
                  <a:tcPr/>
                </a:tc>
                <a:tc>
                  <a:txBody>
                    <a:bodyPr/>
                    <a:lstStyle/>
                    <a:p>
                      <a:r>
                        <a:rPr lang="en-GB" sz="1400" dirty="0" smtClean="0">
                          <a:latin typeface="Times New Roman" pitchFamily="18" charset="0"/>
                          <a:cs typeface="Times New Roman" pitchFamily="18" charset="0"/>
                        </a:rPr>
                        <a:t>255.255.255.0</a:t>
                      </a:r>
                      <a:endParaRPr lang="en-GB"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Class C</a:t>
                      </a:r>
                    </a:p>
                  </a:txBody>
                  <a:tcPr/>
                </a:tc>
              </a:tr>
            </a:tbl>
          </a:graphicData>
        </a:graphic>
      </p:graphicFrame>
      <p:sp>
        <p:nvSpPr>
          <p:cNvPr id="11" name="TextBox 10"/>
          <p:cNvSpPr txBox="1"/>
          <p:nvPr/>
        </p:nvSpPr>
        <p:spPr>
          <a:xfrm>
            <a:off x="4267200" y="2209800"/>
            <a:ext cx="4572000" cy="1016000"/>
          </a:xfrm>
          <a:prstGeom prst="rect">
            <a:avLst/>
          </a:prstGeom>
          <a:noFill/>
        </p:spPr>
        <p:txBody>
          <a:bodyPr>
            <a:spAutoFit/>
          </a:bodyPr>
          <a:lstStyle/>
          <a:p>
            <a:pPr>
              <a:defRPr/>
            </a:pPr>
            <a:r>
              <a:rPr lang="en-GB" sz="1400" dirty="0">
                <a:latin typeface="+mj-lt"/>
              </a:rPr>
              <a:t>For the 25-station subnet, we need at least a /27 mask</a:t>
            </a:r>
          </a:p>
          <a:p>
            <a:pPr>
              <a:defRPr/>
            </a:pPr>
            <a:endParaRPr lang="en-GB" sz="1200" dirty="0">
              <a:latin typeface="+mj-lt"/>
            </a:endParaRPr>
          </a:p>
          <a:p>
            <a:pPr>
              <a:defRPr/>
            </a:pPr>
            <a:endParaRPr lang="en-GB" sz="300" dirty="0">
              <a:latin typeface="+mj-lt"/>
            </a:endParaRPr>
          </a:p>
          <a:p>
            <a:pPr>
              <a:defRPr/>
            </a:pPr>
            <a:endParaRPr lang="en-GB" sz="300" dirty="0">
              <a:latin typeface="+mj-lt"/>
            </a:endParaRPr>
          </a:p>
          <a:p>
            <a:pPr>
              <a:defRPr/>
            </a:pPr>
            <a:r>
              <a:rPr lang="en-GB" sz="1400" dirty="0">
                <a:latin typeface="+mj-lt"/>
              </a:rPr>
              <a:t>For the other subnets, a /29 for each one will do.</a:t>
            </a:r>
          </a:p>
        </p:txBody>
      </p:sp>
      <p:sp>
        <p:nvSpPr>
          <p:cNvPr id="13" name="TextBox 12"/>
          <p:cNvSpPr txBox="1"/>
          <p:nvPr/>
        </p:nvSpPr>
        <p:spPr>
          <a:xfrm>
            <a:off x="381000" y="1265238"/>
            <a:ext cx="8534400" cy="584776"/>
          </a:xfrm>
          <a:prstGeom prst="rect">
            <a:avLst/>
          </a:prstGeom>
          <a:ln>
            <a:solidFill>
              <a:srgbClr val="00B0F0"/>
            </a:solidFill>
          </a:ln>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GB" sz="1600" dirty="0">
                <a:latin typeface="+mj-lt"/>
              </a:rPr>
              <a:t>Consider one central office with 25 workstations, one remote office with 4 and another remote office with 5 workstations. </a:t>
            </a:r>
            <a:r>
              <a:rPr lang="en-GB" sz="1600" dirty="0" smtClean="0">
                <a:latin typeface="+mj-lt"/>
              </a:rPr>
              <a:t>Divide its class C network </a:t>
            </a:r>
            <a:r>
              <a:rPr lang="en-GB" sz="1600" dirty="0">
                <a:latin typeface="+mj-lt"/>
              </a:rPr>
              <a:t>into subnets.</a:t>
            </a:r>
          </a:p>
        </p:txBody>
      </p:sp>
      <p:graphicFrame>
        <p:nvGraphicFramePr>
          <p:cNvPr id="14" name="Table 13"/>
          <p:cNvGraphicFramePr>
            <a:graphicFrameLocks noGrp="1"/>
          </p:cNvGraphicFramePr>
          <p:nvPr>
            <p:extLst>
              <p:ext uri="{D42A27DB-BD31-4B8C-83A1-F6EECF244321}">
                <p14:modId xmlns:p14="http://schemas.microsoft.com/office/powerpoint/2010/main" val="561805931"/>
              </p:ext>
            </p:extLst>
          </p:nvPr>
        </p:nvGraphicFramePr>
        <p:xfrm>
          <a:off x="652463" y="4808538"/>
          <a:ext cx="8305801" cy="1211327"/>
        </p:xfrm>
        <a:graphic>
          <a:graphicData uri="http://schemas.openxmlformats.org/drawingml/2006/table">
            <a:tbl>
              <a:tblPr firstRow="1" bandRow="1">
                <a:tableStyleId>{5C22544A-7EE6-4342-B048-85BDC9FD1C3A}</a:tableStyleId>
              </a:tblPr>
              <a:tblGrid>
                <a:gridCol w="697966"/>
                <a:gridCol w="1392771"/>
                <a:gridCol w="3471864"/>
                <a:gridCol w="2743200"/>
              </a:tblGrid>
              <a:tr h="418883">
                <a:tc>
                  <a:txBody>
                    <a:bodyPr/>
                    <a:lstStyle/>
                    <a:p>
                      <a:r>
                        <a:rPr lang="en-GB" sz="1200" dirty="0" smtClean="0">
                          <a:latin typeface="Times New Roman" pitchFamily="18" charset="0"/>
                          <a:cs typeface="Times New Roman" pitchFamily="18" charset="0"/>
                        </a:rPr>
                        <a:t>Net</a:t>
                      </a:r>
                      <a:r>
                        <a:rPr lang="en-GB" sz="1200" baseline="0" dirty="0" smtClean="0">
                          <a:latin typeface="Times New Roman" pitchFamily="18" charset="0"/>
                          <a:cs typeface="Times New Roman" pitchFamily="18" charset="0"/>
                        </a:rPr>
                        <a:t> bits</a:t>
                      </a:r>
                      <a:endParaRPr lang="en-GB" sz="1200" dirty="0">
                        <a:latin typeface="Times New Roman" pitchFamily="18" charset="0"/>
                        <a:cs typeface="Times New Roman" pitchFamily="18" charset="0"/>
                      </a:endParaRPr>
                    </a:p>
                  </a:txBody>
                  <a:tcPr marT="45711" marB="45711"/>
                </a:tc>
                <a:tc>
                  <a:txBody>
                    <a:bodyPr/>
                    <a:lstStyle/>
                    <a:p>
                      <a:r>
                        <a:rPr lang="en-GB" sz="1200" dirty="0" smtClean="0">
                          <a:latin typeface="Times New Roman" pitchFamily="18" charset="0"/>
                          <a:cs typeface="Times New Roman" pitchFamily="18" charset="0"/>
                        </a:rPr>
                        <a:t>Subnet Mask</a:t>
                      </a:r>
                      <a:endParaRPr lang="en-GB" sz="1200" dirty="0">
                        <a:latin typeface="Times New Roman" pitchFamily="18" charset="0"/>
                        <a:cs typeface="Times New Roman" pitchFamily="18" charset="0"/>
                      </a:endParaRPr>
                    </a:p>
                  </a:txBody>
                  <a:tcPr marT="45711" marB="45711"/>
                </a:tc>
                <a:tc>
                  <a:txBody>
                    <a:bodyPr/>
                    <a:lstStyle/>
                    <a:p>
                      <a:r>
                        <a:rPr lang="en-GB" sz="1200" dirty="0" smtClean="0">
                          <a:latin typeface="Times New Roman" pitchFamily="18" charset="0"/>
                          <a:cs typeface="Times New Roman" pitchFamily="18" charset="0"/>
                        </a:rPr>
                        <a:t>(in binary)</a:t>
                      </a:r>
                      <a:endParaRPr lang="en-GB" sz="1200" dirty="0">
                        <a:latin typeface="Times New Roman" pitchFamily="18" charset="0"/>
                        <a:cs typeface="Times New Roman" pitchFamily="18" charset="0"/>
                      </a:endParaRPr>
                    </a:p>
                  </a:txBody>
                  <a:tcPr marT="45711" marB="45711"/>
                </a:tc>
                <a:tc>
                  <a:txBody>
                    <a:bodyPr/>
                    <a:lstStyle/>
                    <a:p>
                      <a:r>
                        <a:rPr lang="en-GB" sz="1200" dirty="0" smtClean="0">
                          <a:latin typeface="Times New Roman" pitchFamily="18" charset="0"/>
                          <a:cs typeface="Times New Roman" pitchFamily="18" charset="0"/>
                        </a:rPr>
                        <a:t>Notes</a:t>
                      </a:r>
                      <a:endParaRPr lang="en-GB" sz="1200" dirty="0">
                        <a:latin typeface="Times New Roman" pitchFamily="18" charset="0"/>
                        <a:cs typeface="Times New Roman" pitchFamily="18" charset="0"/>
                      </a:endParaRPr>
                    </a:p>
                  </a:txBody>
                  <a:tcPr marT="45711" marB="45711"/>
                </a:tc>
              </a:tr>
              <a:tr h="396189">
                <a:tc>
                  <a:txBody>
                    <a:bodyPr/>
                    <a:lstStyle/>
                    <a:p>
                      <a:r>
                        <a:rPr lang="en-GB" sz="1400" dirty="0" smtClean="0">
                          <a:latin typeface="Times New Roman" pitchFamily="18" charset="0"/>
                          <a:cs typeface="Times New Roman" pitchFamily="18" charset="0"/>
                        </a:rPr>
                        <a:t>/27</a:t>
                      </a:r>
                      <a:endParaRPr lang="en-GB" sz="1400" dirty="0">
                        <a:latin typeface="Times New Roman" pitchFamily="18" charset="0"/>
                        <a:cs typeface="Times New Roman" pitchFamily="18" charset="0"/>
                      </a:endParaRP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255.255.255.224</a:t>
                      </a: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11111111.11111111.11111111.</a:t>
                      </a:r>
                      <a:r>
                        <a:rPr lang="en-GB" sz="2000" dirty="0" smtClean="0">
                          <a:solidFill>
                            <a:srgbClr val="C00000"/>
                          </a:solidFill>
                          <a:latin typeface="Times New Roman" pitchFamily="18" charset="0"/>
                          <a:cs typeface="Times New Roman" pitchFamily="18" charset="0"/>
                        </a:rPr>
                        <a:t>111</a:t>
                      </a:r>
                      <a:r>
                        <a:rPr lang="en-GB" sz="2000" dirty="0" smtClean="0">
                          <a:solidFill>
                            <a:srgbClr val="006600"/>
                          </a:solidFill>
                          <a:latin typeface="Times New Roman" pitchFamily="18" charset="0"/>
                          <a:cs typeface="Times New Roman" pitchFamily="18" charset="0"/>
                        </a:rPr>
                        <a:t>00000</a:t>
                      </a:r>
                      <a:endParaRPr lang="en-GB" sz="1400" dirty="0" smtClean="0">
                        <a:solidFill>
                          <a:srgbClr val="006600"/>
                        </a:solidFill>
                        <a:latin typeface="Times New Roman" pitchFamily="18" charset="0"/>
                        <a:cs typeface="Times New Roman" pitchFamily="18" charset="0"/>
                      </a:endParaRP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Up to 8 </a:t>
                      </a:r>
                      <a:r>
                        <a:rPr lang="en-GB" sz="1400" dirty="0" smtClean="0">
                          <a:solidFill>
                            <a:srgbClr val="C00000"/>
                          </a:solidFill>
                          <a:latin typeface="Times New Roman" pitchFamily="18" charset="0"/>
                          <a:cs typeface="Times New Roman" pitchFamily="18" charset="0"/>
                        </a:rPr>
                        <a:t>subnets</a:t>
                      </a:r>
                      <a:r>
                        <a:rPr lang="en-GB" sz="1400" dirty="0" smtClean="0">
                          <a:latin typeface="Times New Roman" pitchFamily="18" charset="0"/>
                          <a:cs typeface="Times New Roman" pitchFamily="18" charset="0"/>
                        </a:rPr>
                        <a:t> (30 </a:t>
                      </a:r>
                      <a:r>
                        <a:rPr lang="en-GB" sz="1400" dirty="0" smtClean="0">
                          <a:solidFill>
                            <a:srgbClr val="006600"/>
                          </a:solidFill>
                          <a:latin typeface="Times New Roman" pitchFamily="18" charset="0"/>
                          <a:cs typeface="Times New Roman" pitchFamily="18" charset="0"/>
                        </a:rPr>
                        <a:t>hosts</a:t>
                      </a:r>
                      <a:r>
                        <a:rPr lang="en-GB" sz="1400" dirty="0" smtClean="0">
                          <a:latin typeface="Times New Roman" pitchFamily="18" charset="0"/>
                          <a:cs typeface="Times New Roman" pitchFamily="18" charset="0"/>
                        </a:rPr>
                        <a:t> each)</a:t>
                      </a:r>
                    </a:p>
                  </a:txBody>
                  <a:tcPr marT="45711" marB="45711"/>
                </a:tc>
              </a:tr>
              <a:tr h="396189">
                <a:tc>
                  <a:txBody>
                    <a:bodyPr/>
                    <a:lstStyle/>
                    <a:p>
                      <a:r>
                        <a:rPr lang="en-GB" sz="1400" dirty="0" smtClean="0">
                          <a:latin typeface="Times New Roman" pitchFamily="18" charset="0"/>
                          <a:cs typeface="Times New Roman" pitchFamily="18" charset="0"/>
                        </a:rPr>
                        <a:t>/29</a:t>
                      </a:r>
                      <a:endParaRPr lang="en-GB" sz="1400" dirty="0">
                        <a:latin typeface="Times New Roman" pitchFamily="18" charset="0"/>
                        <a:cs typeface="Times New Roman" pitchFamily="18" charset="0"/>
                      </a:endParaRP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255.255.255.248</a:t>
                      </a:r>
                    </a:p>
                  </a:txBody>
                  <a:tcPr marT="45711" marB="45711"/>
                </a:tc>
                <a:tc>
                  <a:txBody>
                    <a:bodyPr/>
                    <a:lstStyle/>
                    <a:p>
                      <a:r>
                        <a:rPr lang="en-GB" sz="1400" dirty="0" smtClean="0">
                          <a:latin typeface="Times New Roman" pitchFamily="18" charset="0"/>
                          <a:cs typeface="Times New Roman" pitchFamily="18" charset="0"/>
                        </a:rPr>
                        <a:t>11111111.11111111.11111111.</a:t>
                      </a:r>
                      <a:r>
                        <a:rPr lang="en-GB" sz="2000" b="0" dirty="0" smtClean="0">
                          <a:solidFill>
                            <a:srgbClr val="C00000"/>
                          </a:solidFill>
                          <a:latin typeface="Times New Roman" pitchFamily="18" charset="0"/>
                          <a:cs typeface="Times New Roman" pitchFamily="18" charset="0"/>
                        </a:rPr>
                        <a:t>11111</a:t>
                      </a:r>
                      <a:r>
                        <a:rPr lang="en-GB" sz="2000" b="0" dirty="0" smtClean="0">
                          <a:solidFill>
                            <a:srgbClr val="006600"/>
                          </a:solidFill>
                          <a:latin typeface="Times New Roman" pitchFamily="18" charset="0"/>
                          <a:cs typeface="Times New Roman" pitchFamily="18" charset="0"/>
                        </a:rPr>
                        <a:t>000</a:t>
                      </a:r>
                      <a:endParaRPr lang="en-GB" sz="1400" b="0" dirty="0">
                        <a:solidFill>
                          <a:srgbClr val="006600"/>
                        </a:solidFill>
                        <a:latin typeface="Times New Roman" pitchFamily="18" charset="0"/>
                        <a:cs typeface="Times New Roman" pitchFamily="18" charset="0"/>
                      </a:endParaRPr>
                    </a:p>
                  </a:txBody>
                  <a:tcPr marT="45711" marB="45711"/>
                </a:tc>
                <a:tc>
                  <a:txBody>
                    <a:bodyPr/>
                    <a:lstStyle/>
                    <a:p>
                      <a:r>
                        <a:rPr lang="en-GB" sz="1400" dirty="0" smtClean="0">
                          <a:latin typeface="Times New Roman" pitchFamily="18" charset="0"/>
                          <a:cs typeface="Times New Roman" pitchFamily="18" charset="0"/>
                        </a:rPr>
                        <a:t>Up to 32 </a:t>
                      </a:r>
                      <a:r>
                        <a:rPr lang="en-GB" sz="1400" dirty="0" smtClean="0">
                          <a:solidFill>
                            <a:srgbClr val="C00000"/>
                          </a:solidFill>
                          <a:latin typeface="Times New Roman" pitchFamily="18" charset="0"/>
                          <a:cs typeface="Times New Roman" pitchFamily="18" charset="0"/>
                        </a:rPr>
                        <a:t>subnets</a:t>
                      </a:r>
                      <a:r>
                        <a:rPr lang="en-GB" sz="1400" dirty="0" smtClean="0">
                          <a:latin typeface="Times New Roman" pitchFamily="18" charset="0"/>
                          <a:cs typeface="Times New Roman" pitchFamily="18" charset="0"/>
                        </a:rPr>
                        <a:t> (6 </a:t>
                      </a:r>
                      <a:r>
                        <a:rPr lang="en-GB" sz="1400" dirty="0" smtClean="0">
                          <a:solidFill>
                            <a:srgbClr val="006600"/>
                          </a:solidFill>
                          <a:latin typeface="Times New Roman" pitchFamily="18" charset="0"/>
                          <a:cs typeface="Times New Roman" pitchFamily="18" charset="0"/>
                        </a:rPr>
                        <a:t>hosts</a:t>
                      </a:r>
                      <a:r>
                        <a:rPr lang="en-GB" sz="1400" dirty="0" smtClean="0">
                          <a:latin typeface="Times New Roman" pitchFamily="18" charset="0"/>
                          <a:cs typeface="Times New Roman" pitchFamily="18" charset="0"/>
                        </a:rPr>
                        <a:t> each)</a:t>
                      </a:r>
                      <a:endParaRPr lang="en-GB" sz="1400" dirty="0">
                        <a:latin typeface="Times New Roman" pitchFamily="18" charset="0"/>
                        <a:cs typeface="Times New Roman" pitchFamily="18" charset="0"/>
                      </a:endParaRPr>
                    </a:p>
                  </a:txBody>
                  <a:tcPr marT="45711" marB="45711"/>
                </a:tc>
              </a:tr>
            </a:tbl>
          </a:graphicData>
        </a:graphic>
      </p:graphicFrame>
      <p:sp>
        <p:nvSpPr>
          <p:cNvPr id="15" name="Freeform 14"/>
          <p:cNvSpPr/>
          <p:nvPr/>
        </p:nvSpPr>
        <p:spPr>
          <a:xfrm>
            <a:off x="304800" y="3581400"/>
            <a:ext cx="304800" cy="1828800"/>
          </a:xfrm>
          <a:custGeom>
            <a:avLst/>
            <a:gdLst>
              <a:gd name="connsiteX0" fmla="*/ 340242 w 372140"/>
              <a:gd name="connsiteY0" fmla="*/ 0 h 1956391"/>
              <a:gd name="connsiteX1" fmla="*/ 318977 w 372140"/>
              <a:gd name="connsiteY1" fmla="*/ 53163 h 1956391"/>
              <a:gd name="connsiteX2" fmla="*/ 297712 w 372140"/>
              <a:gd name="connsiteY2" fmla="*/ 116958 h 1956391"/>
              <a:gd name="connsiteX3" fmla="*/ 276447 w 372140"/>
              <a:gd name="connsiteY3" fmla="*/ 148856 h 1956391"/>
              <a:gd name="connsiteX4" fmla="*/ 244549 w 372140"/>
              <a:gd name="connsiteY4" fmla="*/ 202019 h 1956391"/>
              <a:gd name="connsiteX5" fmla="*/ 212651 w 372140"/>
              <a:gd name="connsiteY5" fmla="*/ 276446 h 1956391"/>
              <a:gd name="connsiteX6" fmla="*/ 148856 w 372140"/>
              <a:gd name="connsiteY6" fmla="*/ 361507 h 1956391"/>
              <a:gd name="connsiteX7" fmla="*/ 116958 w 372140"/>
              <a:gd name="connsiteY7" fmla="*/ 425302 h 1956391"/>
              <a:gd name="connsiteX8" fmla="*/ 85061 w 372140"/>
              <a:gd name="connsiteY8" fmla="*/ 489098 h 1956391"/>
              <a:gd name="connsiteX9" fmla="*/ 53163 w 372140"/>
              <a:gd name="connsiteY9" fmla="*/ 584791 h 1956391"/>
              <a:gd name="connsiteX10" fmla="*/ 31898 w 372140"/>
              <a:gd name="connsiteY10" fmla="*/ 648586 h 1956391"/>
              <a:gd name="connsiteX11" fmla="*/ 21265 w 372140"/>
              <a:gd name="connsiteY11" fmla="*/ 691116 h 1956391"/>
              <a:gd name="connsiteX12" fmla="*/ 10633 w 372140"/>
              <a:gd name="connsiteY12" fmla="*/ 723014 h 1956391"/>
              <a:gd name="connsiteX13" fmla="*/ 0 w 372140"/>
              <a:gd name="connsiteY13" fmla="*/ 786809 h 1956391"/>
              <a:gd name="connsiteX14" fmla="*/ 10633 w 372140"/>
              <a:gd name="connsiteY14" fmla="*/ 1424763 h 1956391"/>
              <a:gd name="connsiteX15" fmla="*/ 21265 w 372140"/>
              <a:gd name="connsiteY15" fmla="*/ 1456660 h 1956391"/>
              <a:gd name="connsiteX16" fmla="*/ 53163 w 372140"/>
              <a:gd name="connsiteY16" fmla="*/ 1594884 h 1956391"/>
              <a:gd name="connsiteX17" fmla="*/ 74428 w 372140"/>
              <a:gd name="connsiteY17" fmla="*/ 1626781 h 1956391"/>
              <a:gd name="connsiteX18" fmla="*/ 85061 w 372140"/>
              <a:gd name="connsiteY18" fmla="*/ 1658679 h 1956391"/>
              <a:gd name="connsiteX19" fmla="*/ 127591 w 372140"/>
              <a:gd name="connsiteY19" fmla="*/ 1733107 h 1956391"/>
              <a:gd name="connsiteX20" fmla="*/ 159488 w 372140"/>
              <a:gd name="connsiteY20" fmla="*/ 1765005 h 1956391"/>
              <a:gd name="connsiteX21" fmla="*/ 202019 w 372140"/>
              <a:gd name="connsiteY21" fmla="*/ 1818167 h 1956391"/>
              <a:gd name="connsiteX22" fmla="*/ 223284 w 372140"/>
              <a:gd name="connsiteY22" fmla="*/ 1850065 h 1956391"/>
              <a:gd name="connsiteX23" fmla="*/ 265814 w 372140"/>
              <a:gd name="connsiteY23" fmla="*/ 1881963 h 1956391"/>
              <a:gd name="connsiteX24" fmla="*/ 329609 w 372140"/>
              <a:gd name="connsiteY24" fmla="*/ 1924493 h 1956391"/>
              <a:gd name="connsiteX25" fmla="*/ 372140 w 372140"/>
              <a:gd name="connsiteY25" fmla="*/ 1956391 h 195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2140" h="1956391">
                <a:moveTo>
                  <a:pt x="340242" y="0"/>
                </a:moveTo>
                <a:cubicBezTo>
                  <a:pt x="333154" y="17721"/>
                  <a:pt x="325500" y="35226"/>
                  <a:pt x="318977" y="53163"/>
                </a:cubicBezTo>
                <a:cubicBezTo>
                  <a:pt x="311317" y="74229"/>
                  <a:pt x="310146" y="98307"/>
                  <a:pt x="297712" y="116958"/>
                </a:cubicBezTo>
                <a:cubicBezTo>
                  <a:pt x="290624" y="127591"/>
                  <a:pt x="282162" y="137426"/>
                  <a:pt x="276447" y="148856"/>
                </a:cubicBezTo>
                <a:cubicBezTo>
                  <a:pt x="248842" y="204066"/>
                  <a:pt x="286084" y="160482"/>
                  <a:pt x="244549" y="202019"/>
                </a:cubicBezTo>
                <a:cubicBezTo>
                  <a:pt x="235098" y="230371"/>
                  <a:pt x="230168" y="250170"/>
                  <a:pt x="212651" y="276446"/>
                </a:cubicBezTo>
                <a:cubicBezTo>
                  <a:pt x="179066" y="326825"/>
                  <a:pt x="182285" y="261223"/>
                  <a:pt x="148856" y="361507"/>
                </a:cubicBezTo>
                <a:cubicBezTo>
                  <a:pt x="134182" y="405528"/>
                  <a:pt x="144440" y="384080"/>
                  <a:pt x="116958" y="425302"/>
                </a:cubicBezTo>
                <a:cubicBezTo>
                  <a:pt x="78191" y="541609"/>
                  <a:pt x="140014" y="365456"/>
                  <a:pt x="85061" y="489098"/>
                </a:cubicBezTo>
                <a:cubicBezTo>
                  <a:pt x="85047" y="489128"/>
                  <a:pt x="58485" y="568826"/>
                  <a:pt x="53163" y="584791"/>
                </a:cubicBezTo>
                <a:lnTo>
                  <a:pt x="31898" y="648586"/>
                </a:lnTo>
                <a:cubicBezTo>
                  <a:pt x="28354" y="662763"/>
                  <a:pt x="25279" y="677065"/>
                  <a:pt x="21265" y="691116"/>
                </a:cubicBezTo>
                <a:cubicBezTo>
                  <a:pt x="18186" y="701893"/>
                  <a:pt x="13064" y="712073"/>
                  <a:pt x="10633" y="723014"/>
                </a:cubicBezTo>
                <a:cubicBezTo>
                  <a:pt x="5956" y="744059"/>
                  <a:pt x="3544" y="765544"/>
                  <a:pt x="0" y="786809"/>
                </a:cubicBezTo>
                <a:cubicBezTo>
                  <a:pt x="3544" y="999460"/>
                  <a:pt x="3885" y="1212189"/>
                  <a:pt x="10633" y="1424763"/>
                </a:cubicBezTo>
                <a:cubicBezTo>
                  <a:pt x="10989" y="1435965"/>
                  <a:pt x="18547" y="1445787"/>
                  <a:pt x="21265" y="1456660"/>
                </a:cubicBezTo>
                <a:cubicBezTo>
                  <a:pt x="28315" y="1484860"/>
                  <a:pt x="42579" y="1579009"/>
                  <a:pt x="53163" y="1594884"/>
                </a:cubicBezTo>
                <a:cubicBezTo>
                  <a:pt x="60251" y="1605516"/>
                  <a:pt x="68713" y="1615352"/>
                  <a:pt x="74428" y="1626781"/>
                </a:cubicBezTo>
                <a:cubicBezTo>
                  <a:pt x="79440" y="1636806"/>
                  <a:pt x="80646" y="1648377"/>
                  <a:pt x="85061" y="1658679"/>
                </a:cubicBezTo>
                <a:cubicBezTo>
                  <a:pt x="94237" y="1680090"/>
                  <a:pt x="111888" y="1714263"/>
                  <a:pt x="127591" y="1733107"/>
                </a:cubicBezTo>
                <a:cubicBezTo>
                  <a:pt x="137217" y="1744659"/>
                  <a:pt x="148856" y="1754372"/>
                  <a:pt x="159488" y="1765005"/>
                </a:cubicBezTo>
                <a:cubicBezTo>
                  <a:pt x="180189" y="1827103"/>
                  <a:pt x="153924" y="1770072"/>
                  <a:pt x="202019" y="1818167"/>
                </a:cubicBezTo>
                <a:cubicBezTo>
                  <a:pt x="211055" y="1827203"/>
                  <a:pt x="214248" y="1841029"/>
                  <a:pt x="223284" y="1850065"/>
                </a:cubicBezTo>
                <a:cubicBezTo>
                  <a:pt x="235814" y="1862596"/>
                  <a:pt x="251296" y="1871801"/>
                  <a:pt x="265814" y="1881963"/>
                </a:cubicBezTo>
                <a:cubicBezTo>
                  <a:pt x="286751" y="1896619"/>
                  <a:pt x="308344" y="1910316"/>
                  <a:pt x="329609" y="1924493"/>
                </a:cubicBezTo>
                <a:cubicBezTo>
                  <a:pt x="365678" y="1948539"/>
                  <a:pt x="352471" y="1936722"/>
                  <a:pt x="372140" y="1956391"/>
                </a:cubicBezTo>
              </a:path>
            </a:pathLst>
          </a:custGeom>
          <a:noFill/>
          <a:ln w="190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6" name="Freeform 15"/>
          <p:cNvSpPr/>
          <p:nvPr/>
        </p:nvSpPr>
        <p:spPr>
          <a:xfrm>
            <a:off x="192088" y="2895600"/>
            <a:ext cx="417512" cy="2819400"/>
          </a:xfrm>
          <a:custGeom>
            <a:avLst/>
            <a:gdLst>
              <a:gd name="connsiteX0" fmla="*/ 340242 w 372140"/>
              <a:gd name="connsiteY0" fmla="*/ 0 h 1956391"/>
              <a:gd name="connsiteX1" fmla="*/ 318977 w 372140"/>
              <a:gd name="connsiteY1" fmla="*/ 53163 h 1956391"/>
              <a:gd name="connsiteX2" fmla="*/ 297712 w 372140"/>
              <a:gd name="connsiteY2" fmla="*/ 116958 h 1956391"/>
              <a:gd name="connsiteX3" fmla="*/ 276447 w 372140"/>
              <a:gd name="connsiteY3" fmla="*/ 148856 h 1956391"/>
              <a:gd name="connsiteX4" fmla="*/ 244549 w 372140"/>
              <a:gd name="connsiteY4" fmla="*/ 202019 h 1956391"/>
              <a:gd name="connsiteX5" fmla="*/ 212651 w 372140"/>
              <a:gd name="connsiteY5" fmla="*/ 276446 h 1956391"/>
              <a:gd name="connsiteX6" fmla="*/ 148856 w 372140"/>
              <a:gd name="connsiteY6" fmla="*/ 361507 h 1956391"/>
              <a:gd name="connsiteX7" fmla="*/ 116958 w 372140"/>
              <a:gd name="connsiteY7" fmla="*/ 425302 h 1956391"/>
              <a:gd name="connsiteX8" fmla="*/ 85061 w 372140"/>
              <a:gd name="connsiteY8" fmla="*/ 489098 h 1956391"/>
              <a:gd name="connsiteX9" fmla="*/ 53163 w 372140"/>
              <a:gd name="connsiteY9" fmla="*/ 584791 h 1956391"/>
              <a:gd name="connsiteX10" fmla="*/ 31898 w 372140"/>
              <a:gd name="connsiteY10" fmla="*/ 648586 h 1956391"/>
              <a:gd name="connsiteX11" fmla="*/ 21265 w 372140"/>
              <a:gd name="connsiteY11" fmla="*/ 691116 h 1956391"/>
              <a:gd name="connsiteX12" fmla="*/ 10633 w 372140"/>
              <a:gd name="connsiteY12" fmla="*/ 723014 h 1956391"/>
              <a:gd name="connsiteX13" fmla="*/ 0 w 372140"/>
              <a:gd name="connsiteY13" fmla="*/ 786809 h 1956391"/>
              <a:gd name="connsiteX14" fmla="*/ 10633 w 372140"/>
              <a:gd name="connsiteY14" fmla="*/ 1424763 h 1956391"/>
              <a:gd name="connsiteX15" fmla="*/ 21265 w 372140"/>
              <a:gd name="connsiteY15" fmla="*/ 1456660 h 1956391"/>
              <a:gd name="connsiteX16" fmla="*/ 53163 w 372140"/>
              <a:gd name="connsiteY16" fmla="*/ 1594884 h 1956391"/>
              <a:gd name="connsiteX17" fmla="*/ 74428 w 372140"/>
              <a:gd name="connsiteY17" fmla="*/ 1626781 h 1956391"/>
              <a:gd name="connsiteX18" fmla="*/ 85061 w 372140"/>
              <a:gd name="connsiteY18" fmla="*/ 1658679 h 1956391"/>
              <a:gd name="connsiteX19" fmla="*/ 127591 w 372140"/>
              <a:gd name="connsiteY19" fmla="*/ 1733107 h 1956391"/>
              <a:gd name="connsiteX20" fmla="*/ 159488 w 372140"/>
              <a:gd name="connsiteY20" fmla="*/ 1765005 h 1956391"/>
              <a:gd name="connsiteX21" fmla="*/ 202019 w 372140"/>
              <a:gd name="connsiteY21" fmla="*/ 1818167 h 1956391"/>
              <a:gd name="connsiteX22" fmla="*/ 223284 w 372140"/>
              <a:gd name="connsiteY22" fmla="*/ 1850065 h 1956391"/>
              <a:gd name="connsiteX23" fmla="*/ 265814 w 372140"/>
              <a:gd name="connsiteY23" fmla="*/ 1881963 h 1956391"/>
              <a:gd name="connsiteX24" fmla="*/ 329609 w 372140"/>
              <a:gd name="connsiteY24" fmla="*/ 1924493 h 1956391"/>
              <a:gd name="connsiteX25" fmla="*/ 372140 w 372140"/>
              <a:gd name="connsiteY25" fmla="*/ 1956391 h 195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2140" h="1956391">
                <a:moveTo>
                  <a:pt x="340242" y="0"/>
                </a:moveTo>
                <a:cubicBezTo>
                  <a:pt x="333154" y="17721"/>
                  <a:pt x="325500" y="35226"/>
                  <a:pt x="318977" y="53163"/>
                </a:cubicBezTo>
                <a:cubicBezTo>
                  <a:pt x="311317" y="74229"/>
                  <a:pt x="310146" y="98307"/>
                  <a:pt x="297712" y="116958"/>
                </a:cubicBezTo>
                <a:cubicBezTo>
                  <a:pt x="290624" y="127591"/>
                  <a:pt x="282162" y="137426"/>
                  <a:pt x="276447" y="148856"/>
                </a:cubicBezTo>
                <a:cubicBezTo>
                  <a:pt x="248842" y="204066"/>
                  <a:pt x="286084" y="160482"/>
                  <a:pt x="244549" y="202019"/>
                </a:cubicBezTo>
                <a:cubicBezTo>
                  <a:pt x="235098" y="230371"/>
                  <a:pt x="230168" y="250170"/>
                  <a:pt x="212651" y="276446"/>
                </a:cubicBezTo>
                <a:cubicBezTo>
                  <a:pt x="179066" y="326825"/>
                  <a:pt x="182285" y="261223"/>
                  <a:pt x="148856" y="361507"/>
                </a:cubicBezTo>
                <a:cubicBezTo>
                  <a:pt x="134182" y="405528"/>
                  <a:pt x="144440" y="384080"/>
                  <a:pt x="116958" y="425302"/>
                </a:cubicBezTo>
                <a:cubicBezTo>
                  <a:pt x="78191" y="541609"/>
                  <a:pt x="140014" y="365456"/>
                  <a:pt x="85061" y="489098"/>
                </a:cubicBezTo>
                <a:cubicBezTo>
                  <a:pt x="85047" y="489128"/>
                  <a:pt x="58485" y="568826"/>
                  <a:pt x="53163" y="584791"/>
                </a:cubicBezTo>
                <a:lnTo>
                  <a:pt x="31898" y="648586"/>
                </a:lnTo>
                <a:cubicBezTo>
                  <a:pt x="28354" y="662763"/>
                  <a:pt x="25279" y="677065"/>
                  <a:pt x="21265" y="691116"/>
                </a:cubicBezTo>
                <a:cubicBezTo>
                  <a:pt x="18186" y="701893"/>
                  <a:pt x="13064" y="712073"/>
                  <a:pt x="10633" y="723014"/>
                </a:cubicBezTo>
                <a:cubicBezTo>
                  <a:pt x="5956" y="744059"/>
                  <a:pt x="3544" y="765544"/>
                  <a:pt x="0" y="786809"/>
                </a:cubicBezTo>
                <a:cubicBezTo>
                  <a:pt x="3544" y="999460"/>
                  <a:pt x="3885" y="1212189"/>
                  <a:pt x="10633" y="1424763"/>
                </a:cubicBezTo>
                <a:cubicBezTo>
                  <a:pt x="10989" y="1435965"/>
                  <a:pt x="18547" y="1445787"/>
                  <a:pt x="21265" y="1456660"/>
                </a:cubicBezTo>
                <a:cubicBezTo>
                  <a:pt x="28315" y="1484860"/>
                  <a:pt x="42579" y="1579009"/>
                  <a:pt x="53163" y="1594884"/>
                </a:cubicBezTo>
                <a:cubicBezTo>
                  <a:pt x="60251" y="1605516"/>
                  <a:pt x="68713" y="1615352"/>
                  <a:pt x="74428" y="1626781"/>
                </a:cubicBezTo>
                <a:cubicBezTo>
                  <a:pt x="79440" y="1636806"/>
                  <a:pt x="80646" y="1648377"/>
                  <a:pt x="85061" y="1658679"/>
                </a:cubicBezTo>
                <a:cubicBezTo>
                  <a:pt x="94237" y="1680090"/>
                  <a:pt x="111888" y="1714263"/>
                  <a:pt x="127591" y="1733107"/>
                </a:cubicBezTo>
                <a:cubicBezTo>
                  <a:pt x="137217" y="1744659"/>
                  <a:pt x="148856" y="1754372"/>
                  <a:pt x="159488" y="1765005"/>
                </a:cubicBezTo>
                <a:cubicBezTo>
                  <a:pt x="180189" y="1827103"/>
                  <a:pt x="153924" y="1770072"/>
                  <a:pt x="202019" y="1818167"/>
                </a:cubicBezTo>
                <a:cubicBezTo>
                  <a:pt x="211055" y="1827203"/>
                  <a:pt x="214248" y="1841029"/>
                  <a:pt x="223284" y="1850065"/>
                </a:cubicBezTo>
                <a:cubicBezTo>
                  <a:pt x="235814" y="1862596"/>
                  <a:pt x="251296" y="1871801"/>
                  <a:pt x="265814" y="1881963"/>
                </a:cubicBezTo>
                <a:cubicBezTo>
                  <a:pt x="286751" y="1896619"/>
                  <a:pt x="308344" y="1910316"/>
                  <a:pt x="329609" y="1924493"/>
                </a:cubicBezTo>
                <a:cubicBezTo>
                  <a:pt x="365678" y="1948539"/>
                  <a:pt x="352471" y="1936722"/>
                  <a:pt x="372140" y="1956391"/>
                </a:cubicBezTo>
              </a:path>
            </a:pathLst>
          </a:custGeom>
          <a:noFill/>
          <a:ln w="190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7" name="Rounded Rectangle 16"/>
          <p:cNvSpPr/>
          <p:nvPr/>
        </p:nvSpPr>
        <p:spPr>
          <a:xfrm>
            <a:off x="533400" y="2705100"/>
            <a:ext cx="3627438" cy="304800"/>
          </a:xfrm>
          <a:prstGeom prst="round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18" name="Rounded Rectangle 17"/>
          <p:cNvSpPr/>
          <p:nvPr/>
        </p:nvSpPr>
        <p:spPr>
          <a:xfrm>
            <a:off x="533400" y="3314700"/>
            <a:ext cx="3627438" cy="304800"/>
          </a:xfrm>
          <a:prstGeom prst="round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3" name="Rounded Rectangle 22"/>
          <p:cNvSpPr/>
          <p:nvPr/>
        </p:nvSpPr>
        <p:spPr>
          <a:xfrm>
            <a:off x="6477000" y="304800"/>
            <a:ext cx="1295400" cy="6096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25</a:t>
            </a:r>
          </a:p>
        </p:txBody>
      </p:sp>
      <p:sp>
        <p:nvSpPr>
          <p:cNvPr id="24" name="Rounded Rectangle 23"/>
          <p:cNvSpPr/>
          <p:nvPr/>
        </p:nvSpPr>
        <p:spPr>
          <a:xfrm>
            <a:off x="8077200" y="228600"/>
            <a:ext cx="457200" cy="3810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5</a:t>
            </a:r>
          </a:p>
        </p:txBody>
      </p:sp>
      <p:sp>
        <p:nvSpPr>
          <p:cNvPr id="25" name="Rounded Rectangle 24"/>
          <p:cNvSpPr/>
          <p:nvPr/>
        </p:nvSpPr>
        <p:spPr>
          <a:xfrm>
            <a:off x="7848600" y="762000"/>
            <a:ext cx="457200" cy="3810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4</a:t>
            </a:r>
          </a:p>
        </p:txBody>
      </p:sp>
      <p:sp>
        <p:nvSpPr>
          <p:cNvPr id="2" name="TextBox 1"/>
          <p:cNvSpPr txBox="1"/>
          <p:nvPr/>
        </p:nvSpPr>
        <p:spPr>
          <a:xfrm rot="20381663">
            <a:off x="2261877" y="3339133"/>
            <a:ext cx="4511233" cy="1107996"/>
          </a:xfrm>
          <a:prstGeom prst="rect">
            <a:avLst/>
          </a:prstGeom>
          <a:noFill/>
        </p:spPr>
        <p:txBody>
          <a:bodyPr wrap="none" rtlCol="0">
            <a:spAutoFit/>
          </a:bodyPr>
          <a:lstStyle/>
          <a:p>
            <a:r>
              <a:rPr lang="en-US" sz="6600" dirty="0" smtClean="0"/>
              <a:t>SOLUTION</a:t>
            </a:r>
            <a:endParaRPr lang="en-US" sz="6600" dirty="0"/>
          </a:p>
        </p:txBody>
      </p:sp>
      <p:sp>
        <p:nvSpPr>
          <p:cNvPr id="19" name="Title 1"/>
          <p:cNvSpPr>
            <a:spLocks noGrp="1"/>
          </p:cNvSpPr>
          <p:nvPr>
            <p:ph type="title"/>
          </p:nvPr>
        </p:nvSpPr>
        <p:spPr>
          <a:xfrm>
            <a:off x="457200" y="152400"/>
            <a:ext cx="8229600" cy="990600"/>
          </a:xfrm>
        </p:spPr>
        <p:txBody>
          <a:bodyPr/>
          <a:lstStyle/>
          <a:p>
            <a:r>
              <a:rPr lang="en-GB" dirty="0" smtClean="0"/>
              <a:t>Variable</a:t>
            </a:r>
            <a:r>
              <a:rPr lang="en-GB" dirty="0"/>
              <a:t> </a:t>
            </a:r>
            <a:r>
              <a:rPr lang="en-GB" dirty="0" err="1" smtClean="0"/>
              <a:t>subnetting</a:t>
            </a:r>
            <a:r>
              <a:rPr lang="en-GB" dirty="0"/>
              <a:t/>
            </a:r>
            <a:br>
              <a:rPr lang="en-GB" dirty="0"/>
            </a:br>
            <a:r>
              <a:rPr lang="en-GB" dirty="0" smtClean="0"/>
              <a:t>practice for the lab</a:t>
            </a:r>
            <a:endParaRPr lang="en-GB" sz="4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6200" y="76200"/>
            <a:ext cx="8991600" cy="6705600"/>
          </a:xfrm>
          <a:prstGeom prst="rect">
            <a:avLst/>
          </a:prstGeom>
          <a:ln w="76200" cmpd="tri"/>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14" name="Table 13"/>
          <p:cNvGraphicFramePr>
            <a:graphicFrameLocks noGrp="1"/>
          </p:cNvGraphicFramePr>
          <p:nvPr/>
        </p:nvGraphicFramePr>
        <p:xfrm>
          <a:off x="652463" y="4808538"/>
          <a:ext cx="8305801" cy="1211327"/>
        </p:xfrm>
        <a:graphic>
          <a:graphicData uri="http://schemas.openxmlformats.org/drawingml/2006/table">
            <a:tbl>
              <a:tblPr firstRow="1" bandRow="1">
                <a:tableStyleId>{5C22544A-7EE6-4342-B048-85BDC9FD1C3A}</a:tableStyleId>
              </a:tblPr>
              <a:tblGrid>
                <a:gridCol w="697966"/>
                <a:gridCol w="1392771"/>
                <a:gridCol w="3471864"/>
                <a:gridCol w="2743200"/>
              </a:tblGrid>
              <a:tr h="418883">
                <a:tc>
                  <a:txBody>
                    <a:bodyPr/>
                    <a:lstStyle/>
                    <a:p>
                      <a:r>
                        <a:rPr lang="en-GB" sz="1200" dirty="0" smtClean="0">
                          <a:latin typeface="Times New Roman" pitchFamily="18" charset="0"/>
                          <a:cs typeface="Times New Roman" pitchFamily="18" charset="0"/>
                        </a:rPr>
                        <a:t>Net</a:t>
                      </a:r>
                      <a:r>
                        <a:rPr lang="en-GB" sz="1200" baseline="0" dirty="0" smtClean="0">
                          <a:latin typeface="Times New Roman" pitchFamily="18" charset="0"/>
                          <a:cs typeface="Times New Roman" pitchFamily="18" charset="0"/>
                        </a:rPr>
                        <a:t> bits</a:t>
                      </a:r>
                      <a:endParaRPr lang="en-GB" sz="1200" dirty="0">
                        <a:latin typeface="Times New Roman" pitchFamily="18" charset="0"/>
                        <a:cs typeface="Times New Roman" pitchFamily="18" charset="0"/>
                      </a:endParaRPr>
                    </a:p>
                  </a:txBody>
                  <a:tcPr marT="45711" marB="45711"/>
                </a:tc>
                <a:tc>
                  <a:txBody>
                    <a:bodyPr/>
                    <a:lstStyle/>
                    <a:p>
                      <a:r>
                        <a:rPr lang="en-GB" sz="1200" dirty="0" smtClean="0">
                          <a:latin typeface="Times New Roman" pitchFamily="18" charset="0"/>
                          <a:cs typeface="Times New Roman" pitchFamily="18" charset="0"/>
                        </a:rPr>
                        <a:t>Subnet Mask</a:t>
                      </a:r>
                      <a:endParaRPr lang="en-GB" sz="1200" dirty="0">
                        <a:latin typeface="Times New Roman" pitchFamily="18" charset="0"/>
                        <a:cs typeface="Times New Roman" pitchFamily="18" charset="0"/>
                      </a:endParaRPr>
                    </a:p>
                  </a:txBody>
                  <a:tcPr marT="45711" marB="45711"/>
                </a:tc>
                <a:tc>
                  <a:txBody>
                    <a:bodyPr/>
                    <a:lstStyle/>
                    <a:p>
                      <a:r>
                        <a:rPr lang="en-GB" sz="1200" dirty="0" smtClean="0">
                          <a:latin typeface="Times New Roman" pitchFamily="18" charset="0"/>
                          <a:cs typeface="Times New Roman" pitchFamily="18" charset="0"/>
                        </a:rPr>
                        <a:t>(in binary)</a:t>
                      </a:r>
                      <a:endParaRPr lang="en-GB" sz="1200" dirty="0">
                        <a:latin typeface="Times New Roman" pitchFamily="18" charset="0"/>
                        <a:cs typeface="Times New Roman" pitchFamily="18" charset="0"/>
                      </a:endParaRPr>
                    </a:p>
                  </a:txBody>
                  <a:tcPr marT="45711" marB="45711"/>
                </a:tc>
                <a:tc>
                  <a:txBody>
                    <a:bodyPr/>
                    <a:lstStyle/>
                    <a:p>
                      <a:r>
                        <a:rPr lang="en-GB" sz="1200" dirty="0" smtClean="0">
                          <a:latin typeface="Times New Roman" pitchFamily="18" charset="0"/>
                          <a:cs typeface="Times New Roman" pitchFamily="18" charset="0"/>
                        </a:rPr>
                        <a:t>Notes</a:t>
                      </a:r>
                      <a:endParaRPr lang="en-GB" sz="1200" dirty="0">
                        <a:latin typeface="Times New Roman" pitchFamily="18" charset="0"/>
                        <a:cs typeface="Times New Roman" pitchFamily="18" charset="0"/>
                      </a:endParaRPr>
                    </a:p>
                  </a:txBody>
                  <a:tcPr marT="45711" marB="45711"/>
                </a:tc>
              </a:tr>
              <a:tr h="396189">
                <a:tc>
                  <a:txBody>
                    <a:bodyPr/>
                    <a:lstStyle/>
                    <a:p>
                      <a:r>
                        <a:rPr lang="en-GB" sz="1400" dirty="0" smtClean="0">
                          <a:latin typeface="Times New Roman" pitchFamily="18" charset="0"/>
                          <a:cs typeface="Times New Roman" pitchFamily="18" charset="0"/>
                        </a:rPr>
                        <a:t>/27</a:t>
                      </a:r>
                      <a:endParaRPr lang="en-GB" sz="1400" dirty="0">
                        <a:latin typeface="Times New Roman" pitchFamily="18" charset="0"/>
                        <a:cs typeface="Times New Roman" pitchFamily="18" charset="0"/>
                      </a:endParaRP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255.255.255.224</a:t>
                      </a: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11111111.11111111.11111111.</a:t>
                      </a:r>
                      <a:r>
                        <a:rPr lang="en-GB" sz="2000" dirty="0" smtClean="0">
                          <a:solidFill>
                            <a:srgbClr val="C00000"/>
                          </a:solidFill>
                          <a:latin typeface="Times New Roman" pitchFamily="18" charset="0"/>
                          <a:cs typeface="Times New Roman" pitchFamily="18" charset="0"/>
                        </a:rPr>
                        <a:t>111</a:t>
                      </a:r>
                      <a:r>
                        <a:rPr lang="en-GB" sz="2000" dirty="0" smtClean="0">
                          <a:solidFill>
                            <a:srgbClr val="006600"/>
                          </a:solidFill>
                          <a:latin typeface="Times New Roman" pitchFamily="18" charset="0"/>
                          <a:cs typeface="Times New Roman" pitchFamily="18" charset="0"/>
                        </a:rPr>
                        <a:t>00000</a:t>
                      </a:r>
                      <a:endParaRPr lang="en-GB" sz="1400" dirty="0" smtClean="0">
                        <a:solidFill>
                          <a:srgbClr val="006600"/>
                        </a:solidFill>
                        <a:latin typeface="Times New Roman" pitchFamily="18" charset="0"/>
                        <a:cs typeface="Times New Roman" pitchFamily="18" charset="0"/>
                      </a:endParaRP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Up to 6 </a:t>
                      </a:r>
                      <a:r>
                        <a:rPr lang="en-GB" sz="1400" dirty="0" smtClean="0">
                          <a:solidFill>
                            <a:srgbClr val="C00000"/>
                          </a:solidFill>
                          <a:latin typeface="Times New Roman" pitchFamily="18" charset="0"/>
                          <a:cs typeface="Times New Roman" pitchFamily="18" charset="0"/>
                        </a:rPr>
                        <a:t>subnets</a:t>
                      </a:r>
                      <a:r>
                        <a:rPr lang="en-GB" sz="1400" dirty="0" smtClean="0">
                          <a:latin typeface="Times New Roman" pitchFamily="18" charset="0"/>
                          <a:cs typeface="Times New Roman" pitchFamily="18" charset="0"/>
                        </a:rPr>
                        <a:t> (30 </a:t>
                      </a:r>
                      <a:r>
                        <a:rPr lang="en-GB" sz="1400" dirty="0" smtClean="0">
                          <a:solidFill>
                            <a:srgbClr val="006600"/>
                          </a:solidFill>
                          <a:latin typeface="Times New Roman" pitchFamily="18" charset="0"/>
                          <a:cs typeface="Times New Roman" pitchFamily="18" charset="0"/>
                        </a:rPr>
                        <a:t>hosts</a:t>
                      </a:r>
                      <a:r>
                        <a:rPr lang="en-GB" sz="1400" dirty="0" smtClean="0">
                          <a:latin typeface="Times New Roman" pitchFamily="18" charset="0"/>
                          <a:cs typeface="Times New Roman" pitchFamily="18" charset="0"/>
                        </a:rPr>
                        <a:t> each)</a:t>
                      </a:r>
                    </a:p>
                  </a:txBody>
                  <a:tcPr marT="45711" marB="45711"/>
                </a:tc>
              </a:tr>
              <a:tr h="396189">
                <a:tc>
                  <a:txBody>
                    <a:bodyPr/>
                    <a:lstStyle/>
                    <a:p>
                      <a:r>
                        <a:rPr lang="en-GB" sz="1400" dirty="0" smtClean="0">
                          <a:latin typeface="Times New Roman" pitchFamily="18" charset="0"/>
                          <a:cs typeface="Times New Roman" pitchFamily="18" charset="0"/>
                        </a:rPr>
                        <a:t>/29</a:t>
                      </a:r>
                      <a:endParaRPr lang="en-GB" sz="1400" dirty="0">
                        <a:latin typeface="Times New Roman" pitchFamily="18" charset="0"/>
                        <a:cs typeface="Times New Roman" pitchFamily="18" charset="0"/>
                      </a:endParaRP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255.255.255.248</a:t>
                      </a:r>
                    </a:p>
                  </a:txBody>
                  <a:tcPr marT="45711" marB="45711"/>
                </a:tc>
                <a:tc>
                  <a:txBody>
                    <a:bodyPr/>
                    <a:lstStyle/>
                    <a:p>
                      <a:r>
                        <a:rPr lang="en-GB" sz="1400" dirty="0" smtClean="0">
                          <a:latin typeface="Times New Roman" pitchFamily="18" charset="0"/>
                          <a:cs typeface="Times New Roman" pitchFamily="18" charset="0"/>
                        </a:rPr>
                        <a:t>11111111.11111111.11111111.</a:t>
                      </a:r>
                      <a:r>
                        <a:rPr lang="en-GB" sz="2000" b="0" dirty="0" smtClean="0">
                          <a:solidFill>
                            <a:srgbClr val="C00000"/>
                          </a:solidFill>
                          <a:latin typeface="Times New Roman" pitchFamily="18" charset="0"/>
                          <a:cs typeface="Times New Roman" pitchFamily="18" charset="0"/>
                        </a:rPr>
                        <a:t>11111</a:t>
                      </a:r>
                      <a:r>
                        <a:rPr lang="en-GB" sz="2000" b="0" dirty="0" smtClean="0">
                          <a:solidFill>
                            <a:srgbClr val="006600"/>
                          </a:solidFill>
                          <a:latin typeface="Times New Roman" pitchFamily="18" charset="0"/>
                          <a:cs typeface="Times New Roman" pitchFamily="18" charset="0"/>
                        </a:rPr>
                        <a:t>000</a:t>
                      </a:r>
                      <a:endParaRPr lang="en-GB" sz="1400" b="0" dirty="0">
                        <a:solidFill>
                          <a:srgbClr val="006600"/>
                        </a:solidFill>
                        <a:latin typeface="Times New Roman" pitchFamily="18" charset="0"/>
                        <a:cs typeface="Times New Roman" pitchFamily="18" charset="0"/>
                      </a:endParaRPr>
                    </a:p>
                  </a:txBody>
                  <a:tcPr marT="45711" marB="45711"/>
                </a:tc>
                <a:tc>
                  <a:txBody>
                    <a:bodyPr/>
                    <a:lstStyle/>
                    <a:p>
                      <a:r>
                        <a:rPr lang="en-GB" sz="1400" dirty="0" smtClean="0">
                          <a:latin typeface="Times New Roman" pitchFamily="18" charset="0"/>
                          <a:cs typeface="Times New Roman" pitchFamily="18" charset="0"/>
                        </a:rPr>
                        <a:t>Up to 30 </a:t>
                      </a:r>
                      <a:r>
                        <a:rPr lang="en-GB" sz="1400" dirty="0" smtClean="0">
                          <a:solidFill>
                            <a:srgbClr val="C00000"/>
                          </a:solidFill>
                          <a:latin typeface="Times New Roman" pitchFamily="18" charset="0"/>
                          <a:cs typeface="Times New Roman" pitchFamily="18" charset="0"/>
                        </a:rPr>
                        <a:t>subnets</a:t>
                      </a:r>
                      <a:r>
                        <a:rPr lang="en-GB" sz="1400" dirty="0" smtClean="0">
                          <a:latin typeface="Times New Roman" pitchFamily="18" charset="0"/>
                          <a:cs typeface="Times New Roman" pitchFamily="18" charset="0"/>
                        </a:rPr>
                        <a:t> (6 </a:t>
                      </a:r>
                      <a:r>
                        <a:rPr lang="en-GB" sz="1400" dirty="0" smtClean="0">
                          <a:solidFill>
                            <a:srgbClr val="006600"/>
                          </a:solidFill>
                          <a:latin typeface="Times New Roman" pitchFamily="18" charset="0"/>
                          <a:cs typeface="Times New Roman" pitchFamily="18" charset="0"/>
                        </a:rPr>
                        <a:t>hosts</a:t>
                      </a:r>
                      <a:r>
                        <a:rPr lang="en-GB" sz="1400" dirty="0" smtClean="0">
                          <a:latin typeface="Times New Roman" pitchFamily="18" charset="0"/>
                          <a:cs typeface="Times New Roman" pitchFamily="18" charset="0"/>
                        </a:rPr>
                        <a:t> each)</a:t>
                      </a:r>
                      <a:endParaRPr lang="en-GB" sz="1400" dirty="0">
                        <a:latin typeface="Times New Roman" pitchFamily="18" charset="0"/>
                        <a:cs typeface="Times New Roman" pitchFamily="18" charset="0"/>
                      </a:endParaRPr>
                    </a:p>
                  </a:txBody>
                  <a:tcPr marT="45711" marB="45711"/>
                </a:tc>
              </a:tr>
            </a:tbl>
          </a:graphicData>
        </a:graphic>
      </p:graphicFrame>
      <p:sp>
        <p:nvSpPr>
          <p:cNvPr id="12" name="Rounded Rectangle 11"/>
          <p:cNvSpPr/>
          <p:nvPr/>
        </p:nvSpPr>
        <p:spPr>
          <a:xfrm>
            <a:off x="6477000" y="304800"/>
            <a:ext cx="1295400" cy="6096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25</a:t>
            </a:r>
          </a:p>
        </p:txBody>
      </p:sp>
      <p:sp>
        <p:nvSpPr>
          <p:cNvPr id="19" name="Rounded Rectangle 18"/>
          <p:cNvSpPr/>
          <p:nvPr/>
        </p:nvSpPr>
        <p:spPr>
          <a:xfrm>
            <a:off x="8077200" y="228600"/>
            <a:ext cx="457200" cy="3810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5</a:t>
            </a:r>
          </a:p>
        </p:txBody>
      </p:sp>
      <p:sp>
        <p:nvSpPr>
          <p:cNvPr id="21" name="TextBox 20"/>
          <p:cNvSpPr txBox="1"/>
          <p:nvPr/>
        </p:nvSpPr>
        <p:spPr>
          <a:xfrm>
            <a:off x="457200" y="1219200"/>
            <a:ext cx="3962400" cy="430213"/>
          </a:xfrm>
          <a:prstGeom prst="rect">
            <a:avLst/>
          </a:prstGeom>
          <a:noFill/>
        </p:spPr>
        <p:txBody>
          <a:bodyPr>
            <a:spAutoFit/>
          </a:bodyPr>
          <a:lstStyle/>
          <a:p>
            <a:pPr>
              <a:defRPr/>
            </a:pPr>
            <a:endParaRPr lang="en-GB" sz="200" b="1" i="1" dirty="0">
              <a:latin typeface="+mj-lt"/>
            </a:endParaRPr>
          </a:p>
          <a:p>
            <a:pPr marL="285750" indent="-285750">
              <a:defRPr/>
            </a:pPr>
            <a:r>
              <a:rPr lang="en-GB" sz="2000" dirty="0">
                <a:latin typeface="+mj-lt"/>
              </a:rPr>
              <a:t>Allocate the /27 subnets first</a:t>
            </a:r>
          </a:p>
        </p:txBody>
      </p:sp>
      <p:graphicFrame>
        <p:nvGraphicFramePr>
          <p:cNvPr id="22" name="Table 21"/>
          <p:cNvGraphicFramePr>
            <a:graphicFrameLocks noGrp="1"/>
          </p:cNvGraphicFramePr>
          <p:nvPr>
            <p:extLst>
              <p:ext uri="{D42A27DB-BD31-4B8C-83A1-F6EECF244321}">
                <p14:modId xmlns:p14="http://schemas.microsoft.com/office/powerpoint/2010/main" val="4135964303"/>
              </p:ext>
            </p:extLst>
          </p:nvPr>
        </p:nvGraphicFramePr>
        <p:xfrm>
          <a:off x="1143000" y="1676400"/>
          <a:ext cx="7010400" cy="2743199"/>
        </p:xfrm>
        <a:graphic>
          <a:graphicData uri="http://schemas.openxmlformats.org/drawingml/2006/table">
            <a:tbl>
              <a:tblPr firstRow="1" bandRow="1">
                <a:tableStyleId>{5C22544A-7EE6-4342-B048-85BDC9FD1C3A}</a:tableStyleId>
              </a:tblPr>
              <a:tblGrid>
                <a:gridCol w="2286000"/>
                <a:gridCol w="2209800"/>
                <a:gridCol w="2514600"/>
              </a:tblGrid>
              <a:tr h="218440">
                <a:tc>
                  <a:txBody>
                    <a:bodyPr/>
                    <a:lstStyle/>
                    <a:p>
                      <a:r>
                        <a:rPr lang="en-GB" sz="1400" dirty="0" smtClean="0"/>
                        <a:t>Fourth octet of the IP</a:t>
                      </a:r>
                      <a:endParaRPr lang="en-GB" sz="1400" dirty="0"/>
                    </a:p>
                  </a:txBody>
                  <a:tcPr/>
                </a:tc>
                <a:tc>
                  <a:txBody>
                    <a:bodyPr/>
                    <a:lstStyle/>
                    <a:p>
                      <a:r>
                        <a:rPr lang="en-GB" sz="1400" dirty="0" smtClean="0"/>
                        <a:t>Host Addresses</a:t>
                      </a:r>
                      <a:endParaRPr lang="en-GB" sz="1400" dirty="0"/>
                    </a:p>
                  </a:txBody>
                  <a:tcPr/>
                </a:tc>
                <a:tc>
                  <a:txBody>
                    <a:bodyPr/>
                    <a:lstStyle/>
                    <a:p>
                      <a:r>
                        <a:rPr lang="en-GB" sz="1400" i="1" dirty="0" smtClean="0"/>
                        <a:t>Allocate to:</a:t>
                      </a:r>
                      <a:endParaRPr lang="en-GB" sz="1400" i="1" dirty="0"/>
                    </a:p>
                  </a:txBody>
                  <a:tcPr/>
                </a:tc>
              </a:tr>
              <a:tr h="218440">
                <a:tc>
                  <a:txBody>
                    <a:bodyPr/>
                    <a:lstStyle/>
                    <a:p>
                      <a:r>
                        <a:rPr lang="en-GB" sz="1400" dirty="0" smtClean="0"/>
                        <a:t>.</a:t>
                      </a:r>
                      <a:r>
                        <a:rPr lang="en-GB" sz="1400" b="1" dirty="0" smtClean="0">
                          <a:solidFill>
                            <a:srgbClr val="FF0000"/>
                          </a:solidFill>
                        </a:rPr>
                        <a:t>000</a:t>
                      </a:r>
                      <a:r>
                        <a:rPr lang="en-GB" sz="1400" dirty="0" smtClean="0">
                          <a:solidFill>
                            <a:srgbClr val="006600"/>
                          </a:solidFill>
                        </a:rPr>
                        <a:t>xxxxx</a:t>
                      </a:r>
                      <a:endParaRPr lang="en-GB" sz="1400" dirty="0">
                        <a:solidFill>
                          <a:srgbClr val="0066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from </a:t>
                      </a:r>
                      <a:r>
                        <a:rPr lang="en-GB" sz="1400" dirty="0" smtClean="0">
                          <a:solidFill>
                            <a:srgbClr val="006600"/>
                          </a:solidFill>
                        </a:rPr>
                        <a:t>.01</a:t>
                      </a:r>
                      <a:r>
                        <a:rPr lang="en-GB" sz="1400" baseline="0" dirty="0" smtClean="0">
                          <a:solidFill>
                            <a:srgbClr val="006600"/>
                          </a:solidFill>
                        </a:rPr>
                        <a:t> </a:t>
                      </a:r>
                      <a:r>
                        <a:rPr lang="en-GB" sz="1400" baseline="0" dirty="0" smtClean="0"/>
                        <a:t>to </a:t>
                      </a:r>
                      <a:r>
                        <a:rPr lang="en-GB" sz="1400" baseline="0" dirty="0" smtClean="0">
                          <a:solidFill>
                            <a:srgbClr val="006600"/>
                          </a:solidFill>
                        </a:rPr>
                        <a:t>.30</a:t>
                      </a:r>
                      <a:endParaRPr lang="en-GB" sz="1400" dirty="0" smtClean="0">
                        <a:solidFill>
                          <a:srgbClr val="0066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b="1" dirty="0" smtClean="0"/>
                        <a:t>25-station office</a:t>
                      </a:r>
                    </a:p>
                  </a:txBody>
                  <a:tcPr/>
                </a:tc>
              </a:tr>
              <a:tr h="218440">
                <a:tc>
                  <a:txBody>
                    <a:bodyPr/>
                    <a:lstStyle/>
                    <a:p>
                      <a:r>
                        <a:rPr lang="en-GB" sz="1400" dirty="0" smtClean="0"/>
                        <a:t>.</a:t>
                      </a:r>
                      <a:r>
                        <a:rPr lang="en-GB" sz="1400" b="1" dirty="0" smtClean="0">
                          <a:solidFill>
                            <a:srgbClr val="FF0000"/>
                          </a:solidFill>
                        </a:rPr>
                        <a:t>001</a:t>
                      </a:r>
                      <a:r>
                        <a:rPr lang="en-GB" sz="1400" dirty="0" smtClean="0">
                          <a:solidFill>
                            <a:srgbClr val="006600"/>
                          </a:solidFill>
                        </a:rPr>
                        <a:t>xxxxx</a:t>
                      </a:r>
                      <a:endParaRPr lang="en-GB" sz="1400" dirty="0">
                        <a:solidFill>
                          <a:srgbClr val="006600"/>
                        </a:solidFill>
                      </a:endParaRPr>
                    </a:p>
                  </a:txBody>
                  <a:tcPr/>
                </a:tc>
                <a:tc>
                  <a:txBody>
                    <a:bodyPr/>
                    <a:lstStyle/>
                    <a:p>
                      <a:r>
                        <a:rPr lang="en-GB" sz="1400" dirty="0" smtClean="0"/>
                        <a:t>from </a:t>
                      </a:r>
                      <a:r>
                        <a:rPr lang="en-GB" sz="1400" dirty="0" smtClean="0">
                          <a:solidFill>
                            <a:srgbClr val="006600"/>
                          </a:solidFill>
                        </a:rPr>
                        <a:t>.33</a:t>
                      </a:r>
                      <a:r>
                        <a:rPr lang="en-GB" sz="1400" baseline="0" dirty="0" smtClean="0">
                          <a:solidFill>
                            <a:srgbClr val="006600"/>
                          </a:solidFill>
                        </a:rPr>
                        <a:t> </a:t>
                      </a:r>
                      <a:r>
                        <a:rPr lang="en-GB" sz="1400" baseline="0" dirty="0" smtClean="0"/>
                        <a:t>to </a:t>
                      </a:r>
                      <a:r>
                        <a:rPr lang="en-GB" sz="1400" baseline="0" dirty="0" smtClean="0">
                          <a:solidFill>
                            <a:srgbClr val="006600"/>
                          </a:solidFill>
                        </a:rPr>
                        <a:t>.</a:t>
                      </a:r>
                      <a:r>
                        <a:rPr lang="en-GB" sz="1400" dirty="0" smtClean="0">
                          <a:solidFill>
                            <a:srgbClr val="006600"/>
                          </a:solidFill>
                        </a:rPr>
                        <a:t>62</a:t>
                      </a:r>
                      <a:endParaRPr lang="en-GB" sz="1400" dirty="0">
                        <a:solidFill>
                          <a:srgbClr val="006600"/>
                        </a:solidFill>
                      </a:endParaRPr>
                    </a:p>
                  </a:txBody>
                  <a:tcPr/>
                </a:tc>
                <a:tc>
                  <a:txBody>
                    <a:bodyPr/>
                    <a:lstStyle/>
                    <a:p>
                      <a:r>
                        <a:rPr lang="en-GB" sz="1400" dirty="0" smtClean="0"/>
                        <a:t>Subnet this again</a:t>
                      </a:r>
                      <a:endParaRPr lang="en-GB" sz="1400" dirty="0"/>
                    </a:p>
                  </a:txBody>
                  <a:tcPr/>
                </a:tc>
              </a:tr>
              <a:tr h="218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t>
                      </a:r>
                      <a:r>
                        <a:rPr lang="en-GB" sz="1400" b="1" dirty="0" smtClean="0">
                          <a:solidFill>
                            <a:srgbClr val="FF0000"/>
                          </a:solidFill>
                        </a:rPr>
                        <a:t>010</a:t>
                      </a:r>
                      <a:r>
                        <a:rPr lang="en-GB" sz="1400" dirty="0" smtClean="0">
                          <a:solidFill>
                            <a:srgbClr val="006600"/>
                          </a:solidFill>
                        </a:rPr>
                        <a:t>xxxxx</a:t>
                      </a:r>
                    </a:p>
                  </a:txBody>
                  <a:tcPr/>
                </a:tc>
                <a:tc>
                  <a:txBody>
                    <a:bodyPr/>
                    <a:lstStyle/>
                    <a:p>
                      <a:r>
                        <a:rPr lang="en-GB" sz="1400" dirty="0" smtClean="0"/>
                        <a:t>from</a:t>
                      </a:r>
                      <a:r>
                        <a:rPr lang="en-GB" sz="1400" baseline="0" dirty="0" smtClean="0"/>
                        <a:t> </a:t>
                      </a:r>
                      <a:r>
                        <a:rPr lang="en-GB" sz="1400" baseline="0" dirty="0" smtClean="0">
                          <a:solidFill>
                            <a:srgbClr val="006600"/>
                          </a:solidFill>
                        </a:rPr>
                        <a:t>.65 </a:t>
                      </a:r>
                      <a:r>
                        <a:rPr lang="en-GB" sz="1400" baseline="0" dirty="0" smtClean="0"/>
                        <a:t>to </a:t>
                      </a:r>
                      <a:r>
                        <a:rPr lang="en-GB" sz="1400" baseline="0" dirty="0" smtClean="0">
                          <a:solidFill>
                            <a:srgbClr val="006600"/>
                          </a:solidFill>
                        </a:rPr>
                        <a:t>.94</a:t>
                      </a:r>
                      <a:endParaRPr lang="en-GB" sz="1400" dirty="0">
                        <a:solidFill>
                          <a:srgbClr val="006600"/>
                        </a:solidFill>
                      </a:endParaRPr>
                    </a:p>
                  </a:txBody>
                  <a:tcPr/>
                </a:tc>
                <a:tc>
                  <a:txBody>
                    <a:bodyPr/>
                    <a:lstStyle/>
                    <a:p>
                      <a:r>
                        <a:rPr lang="en-GB" sz="1400" dirty="0" smtClean="0"/>
                        <a:t>Leave it unused</a:t>
                      </a:r>
                      <a:endParaRPr lang="en-GB" sz="1400" dirty="0"/>
                    </a:p>
                  </a:txBody>
                  <a:tcPr/>
                </a:tc>
              </a:tr>
              <a:tr h="218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t>
                      </a:r>
                      <a:r>
                        <a:rPr lang="en-GB" sz="1400" b="1" dirty="0" smtClean="0">
                          <a:solidFill>
                            <a:srgbClr val="FF0000"/>
                          </a:solidFill>
                        </a:rPr>
                        <a:t>011</a:t>
                      </a:r>
                      <a:r>
                        <a:rPr lang="en-GB" sz="1400" dirty="0" smtClean="0">
                          <a:solidFill>
                            <a:srgbClr val="006600"/>
                          </a:solidFill>
                        </a:rPr>
                        <a:t>xxxxx</a:t>
                      </a:r>
                    </a:p>
                  </a:txBody>
                  <a:tcPr/>
                </a:tc>
                <a:tc>
                  <a:txBody>
                    <a:bodyPr/>
                    <a:lstStyle/>
                    <a:p>
                      <a:r>
                        <a:rPr lang="en-GB" sz="1400" dirty="0" smtClean="0"/>
                        <a:t>from</a:t>
                      </a:r>
                      <a:r>
                        <a:rPr lang="en-GB" sz="1400" baseline="0" dirty="0" smtClean="0"/>
                        <a:t> </a:t>
                      </a:r>
                      <a:r>
                        <a:rPr lang="en-GB" sz="1400" baseline="0" dirty="0" smtClean="0">
                          <a:solidFill>
                            <a:srgbClr val="006600"/>
                          </a:solidFill>
                        </a:rPr>
                        <a:t>.97 </a:t>
                      </a:r>
                      <a:r>
                        <a:rPr lang="en-GB" sz="1400" baseline="0" dirty="0" smtClean="0"/>
                        <a:t>to ...</a:t>
                      </a:r>
                      <a:endParaRPr lang="en-GB" sz="1400" dirty="0"/>
                    </a:p>
                  </a:txBody>
                  <a:tcPr/>
                </a:tc>
                <a:tc>
                  <a:txBody>
                    <a:bodyPr/>
                    <a:lstStyle/>
                    <a:p>
                      <a:r>
                        <a:rPr lang="en-GB" sz="1400" dirty="0" smtClean="0"/>
                        <a:t>Leave it unused</a:t>
                      </a:r>
                      <a:endParaRPr lang="en-GB" sz="1400" dirty="0"/>
                    </a:p>
                  </a:txBody>
                  <a:tcPr/>
                </a:tc>
              </a:tr>
              <a:tr h="218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t>
                      </a:r>
                      <a:r>
                        <a:rPr lang="en-GB" sz="1400" b="1" dirty="0" smtClean="0">
                          <a:solidFill>
                            <a:srgbClr val="FF0000"/>
                          </a:solidFill>
                        </a:rPr>
                        <a:t>100</a:t>
                      </a:r>
                      <a:r>
                        <a:rPr lang="en-GB" sz="1400" dirty="0" smtClean="0">
                          <a:solidFill>
                            <a:srgbClr val="006600"/>
                          </a:solidFill>
                        </a:rPr>
                        <a:t>xxxxx</a:t>
                      </a:r>
                    </a:p>
                  </a:txBody>
                  <a:tcPr/>
                </a:tc>
                <a:tc>
                  <a:txBody>
                    <a:bodyPr/>
                    <a:lstStyle/>
                    <a:p>
                      <a:r>
                        <a:rPr lang="en-GB" sz="1400" dirty="0" smtClean="0"/>
                        <a:t>...</a:t>
                      </a:r>
                      <a:endParaRPr lang="en-GB" sz="1400" dirty="0"/>
                    </a:p>
                  </a:txBody>
                  <a:tcPr/>
                </a:tc>
                <a:tc>
                  <a:txBody>
                    <a:bodyPr/>
                    <a:lstStyle/>
                    <a:p>
                      <a:r>
                        <a:rPr lang="en-GB" sz="1400" dirty="0" smtClean="0"/>
                        <a:t>Leave it unused</a:t>
                      </a:r>
                      <a:endParaRPr lang="en-GB" sz="1400" dirty="0"/>
                    </a:p>
                  </a:txBody>
                  <a:tcPr/>
                </a:tc>
              </a:tr>
              <a:tr h="218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t>
                      </a:r>
                      <a:r>
                        <a:rPr lang="en-GB" sz="1400" b="1" dirty="0" smtClean="0">
                          <a:solidFill>
                            <a:srgbClr val="FF0000"/>
                          </a:solidFill>
                        </a:rPr>
                        <a:t>101</a:t>
                      </a:r>
                      <a:r>
                        <a:rPr lang="en-GB" sz="1400" dirty="0" smtClean="0">
                          <a:solidFill>
                            <a:srgbClr val="006600"/>
                          </a:solidFill>
                        </a:rPr>
                        <a:t>xxxxx</a:t>
                      </a:r>
                    </a:p>
                  </a:txBody>
                  <a:tcPr/>
                </a:tc>
                <a:tc>
                  <a:txBody>
                    <a:bodyPr/>
                    <a:lstStyle/>
                    <a:p>
                      <a:r>
                        <a:rPr lang="en-GB" sz="1400" dirty="0" smtClean="0"/>
                        <a:t>...</a:t>
                      </a:r>
                      <a:endParaRPr lang="en-GB" sz="1400" dirty="0"/>
                    </a:p>
                  </a:txBody>
                  <a:tcPr/>
                </a:tc>
                <a:tc>
                  <a:txBody>
                    <a:bodyPr/>
                    <a:lstStyle/>
                    <a:p>
                      <a:r>
                        <a:rPr lang="en-GB" sz="1400" dirty="0" smtClean="0"/>
                        <a:t>Leave it unused</a:t>
                      </a:r>
                      <a:endParaRPr lang="en-GB" sz="1400" dirty="0"/>
                    </a:p>
                  </a:txBody>
                  <a:tcPr/>
                </a:tc>
              </a:tr>
              <a:tr h="218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t>
                      </a:r>
                      <a:r>
                        <a:rPr lang="en-GB" sz="1400" b="1" dirty="0" smtClean="0">
                          <a:solidFill>
                            <a:srgbClr val="FF0000"/>
                          </a:solidFill>
                        </a:rPr>
                        <a:t>110</a:t>
                      </a:r>
                      <a:r>
                        <a:rPr lang="en-GB" sz="1400" dirty="0" smtClean="0">
                          <a:solidFill>
                            <a:srgbClr val="006600"/>
                          </a:solidFill>
                        </a:rPr>
                        <a:t>xxxxx</a:t>
                      </a:r>
                    </a:p>
                  </a:txBody>
                  <a:tcPr/>
                </a:tc>
                <a:tc>
                  <a:txBody>
                    <a:bodyPr/>
                    <a:lstStyle/>
                    <a:p>
                      <a:r>
                        <a:rPr lang="en-GB" sz="1400" dirty="0" smtClean="0"/>
                        <a:t>...</a:t>
                      </a:r>
                      <a:endParaRPr lang="en-GB" sz="1400" dirty="0"/>
                    </a:p>
                  </a:txBody>
                  <a:tcPr/>
                </a:tc>
                <a:tc>
                  <a:txBody>
                    <a:bodyPr/>
                    <a:lstStyle/>
                    <a:p>
                      <a:r>
                        <a:rPr lang="en-GB" sz="1400" dirty="0" smtClean="0"/>
                        <a:t>Leave it unused</a:t>
                      </a:r>
                      <a:endParaRPr lang="en-GB" sz="1400" dirty="0"/>
                    </a:p>
                  </a:txBody>
                  <a:tcPr/>
                </a:tc>
              </a:tr>
              <a:tr h="218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t>
                      </a:r>
                      <a:r>
                        <a:rPr lang="en-GB" sz="1400" b="1" dirty="0" smtClean="0">
                          <a:solidFill>
                            <a:srgbClr val="FF0000"/>
                          </a:solidFill>
                        </a:rPr>
                        <a:t>111</a:t>
                      </a:r>
                      <a:r>
                        <a:rPr lang="en-GB" sz="1400" dirty="0" smtClean="0">
                          <a:solidFill>
                            <a:srgbClr val="006600"/>
                          </a:solidFill>
                        </a:rPr>
                        <a:t>xxxxx</a:t>
                      </a:r>
                    </a:p>
                  </a:txBody>
                  <a:tcPr/>
                </a:tc>
                <a:tc>
                  <a:txBody>
                    <a:bodyPr/>
                    <a:lstStyle/>
                    <a:p>
                      <a:r>
                        <a:rPr lang="en-GB" sz="1400" dirty="0" smtClean="0"/>
                        <a:t>…</a:t>
                      </a:r>
                      <a:endParaRPr lang="en-GB"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Leave it unused</a:t>
                      </a:r>
                    </a:p>
                  </a:txBody>
                  <a:tcPr/>
                </a:tc>
              </a:tr>
            </a:tbl>
          </a:graphicData>
        </a:graphic>
      </p:graphicFrame>
      <p:sp>
        <p:nvSpPr>
          <p:cNvPr id="23" name="Rounded Rectangle 22"/>
          <p:cNvSpPr/>
          <p:nvPr/>
        </p:nvSpPr>
        <p:spPr>
          <a:xfrm>
            <a:off x="7848600" y="762000"/>
            <a:ext cx="457200" cy="3810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4</a:t>
            </a:r>
          </a:p>
        </p:txBody>
      </p:sp>
      <p:sp>
        <p:nvSpPr>
          <p:cNvPr id="9" name="TextBox 8"/>
          <p:cNvSpPr txBox="1"/>
          <p:nvPr/>
        </p:nvSpPr>
        <p:spPr>
          <a:xfrm rot="20381663">
            <a:off x="2261877" y="3339133"/>
            <a:ext cx="4511233" cy="1107996"/>
          </a:xfrm>
          <a:prstGeom prst="rect">
            <a:avLst/>
          </a:prstGeom>
          <a:noFill/>
        </p:spPr>
        <p:txBody>
          <a:bodyPr wrap="none" rtlCol="0">
            <a:spAutoFit/>
          </a:bodyPr>
          <a:lstStyle/>
          <a:p>
            <a:r>
              <a:rPr lang="en-US" sz="6600" dirty="0" smtClean="0"/>
              <a:t>SOLUTION</a:t>
            </a:r>
            <a:endParaRPr lang="en-US" sz="6600" dirty="0"/>
          </a:p>
        </p:txBody>
      </p:sp>
      <p:sp>
        <p:nvSpPr>
          <p:cNvPr id="11" name="Title 1"/>
          <p:cNvSpPr>
            <a:spLocks noGrp="1"/>
          </p:cNvSpPr>
          <p:nvPr>
            <p:ph type="title"/>
          </p:nvPr>
        </p:nvSpPr>
        <p:spPr>
          <a:xfrm>
            <a:off x="457200" y="152400"/>
            <a:ext cx="8229600" cy="990600"/>
          </a:xfrm>
        </p:spPr>
        <p:txBody>
          <a:bodyPr/>
          <a:lstStyle/>
          <a:p>
            <a:r>
              <a:rPr lang="en-GB" dirty="0"/>
              <a:t>Variable </a:t>
            </a:r>
            <a:r>
              <a:rPr lang="en-GB" dirty="0" err="1"/>
              <a:t>subnetting</a:t>
            </a:r>
            <a:r>
              <a:rPr lang="en-GB" dirty="0"/>
              <a:t/>
            </a:r>
            <a:br>
              <a:rPr lang="en-GB" dirty="0"/>
            </a:br>
            <a:r>
              <a:rPr lang="en-GB" dirty="0"/>
              <a:t>practice for the lab</a:t>
            </a:r>
            <a:endParaRPr lang="en-GB" sz="4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2" presetClass="emph" presetSubtype="0" fill="hold" grpId="0" nodeType="clickEffect">
                                  <p:stCondLst>
                                    <p:cond delay="0"/>
                                  </p:stCondLst>
                                  <p:childTnLst>
                                    <p:animClr clrSpc="rgb" dir="cw">
                                      <p:cBhvr override="childStyle">
                                        <p:cTn id="6" dur="50" fill="hold"/>
                                        <p:tgtEl>
                                          <p:spTgt spid="12"/>
                                        </p:tgtEl>
                                        <p:attrNameLst>
                                          <p:attrName>style.color</p:attrName>
                                        </p:attrNameLst>
                                      </p:cBhvr>
                                      <p:to>
                                        <a:schemeClr val="accent2"/>
                                      </p:to>
                                    </p:animClr>
                                    <p:animClr clrSpc="rgb" dir="cw">
                                      <p:cBhvr>
                                        <p:cTn id="7" dur="50" fill="hold"/>
                                        <p:tgtEl>
                                          <p:spTgt spid="12"/>
                                        </p:tgtEl>
                                        <p:attrNameLst>
                                          <p:attrName>fillcolor</p:attrName>
                                        </p:attrNameLst>
                                      </p:cBhvr>
                                      <p:to>
                                        <a:schemeClr val="accent2"/>
                                      </p:to>
                                    </p:animClr>
                                    <p:set>
                                      <p:cBhvr>
                                        <p:cTn id="8" dur="50" fill="hold"/>
                                        <p:tgtEl>
                                          <p:spTgt spid="12"/>
                                        </p:tgtEl>
                                        <p:attrNameLst>
                                          <p:attrName>fill.type</p:attrName>
                                        </p:attrNameLst>
                                      </p:cBhvr>
                                      <p:to>
                                        <p:strVal val="solid"/>
                                      </p:to>
                                    </p:set>
                                    <p:set>
                                      <p:cBhvr>
                                        <p:cTn id="9" dur="50" fill="hold"/>
                                        <p:tgtEl>
                                          <p:spTgt spid="12"/>
                                        </p:tgtEl>
                                        <p:attrNameLst>
                                          <p:attrName>fill.on</p:attrName>
                                        </p:attrNameLst>
                                      </p:cBhvr>
                                      <p:to>
                                        <p:strVal val="true"/>
                                      </p:to>
                                    </p:set>
                                    <p:animRot by="120000">
                                      <p:cBhvr>
                                        <p:cTn id="10" dur="50" fill="hold">
                                          <p:stCondLst>
                                            <p:cond delay="0"/>
                                          </p:stCondLst>
                                        </p:cTn>
                                        <p:tgtEl>
                                          <p:spTgt spid="12"/>
                                        </p:tgtEl>
                                        <p:attrNameLst>
                                          <p:attrName>r</p:attrName>
                                        </p:attrNameLst>
                                      </p:cBhvr>
                                    </p:animRot>
                                    <p:animRot by="-240000">
                                      <p:cBhvr>
                                        <p:cTn id="11" dur="100" fill="hold">
                                          <p:stCondLst>
                                            <p:cond delay="100"/>
                                          </p:stCondLst>
                                        </p:cTn>
                                        <p:tgtEl>
                                          <p:spTgt spid="12"/>
                                        </p:tgtEl>
                                        <p:attrNameLst>
                                          <p:attrName>r</p:attrName>
                                        </p:attrNameLst>
                                      </p:cBhvr>
                                    </p:animRot>
                                    <p:animRot by="240000">
                                      <p:cBhvr>
                                        <p:cTn id="12" dur="100" fill="hold">
                                          <p:stCondLst>
                                            <p:cond delay="200"/>
                                          </p:stCondLst>
                                        </p:cTn>
                                        <p:tgtEl>
                                          <p:spTgt spid="12"/>
                                        </p:tgtEl>
                                        <p:attrNameLst>
                                          <p:attrName>r</p:attrName>
                                        </p:attrNameLst>
                                      </p:cBhvr>
                                    </p:animRot>
                                    <p:animRot by="-240000">
                                      <p:cBhvr>
                                        <p:cTn id="13" dur="100" fill="hold">
                                          <p:stCondLst>
                                            <p:cond delay="300"/>
                                          </p:stCondLst>
                                        </p:cTn>
                                        <p:tgtEl>
                                          <p:spTgt spid="12"/>
                                        </p:tgtEl>
                                        <p:attrNameLst>
                                          <p:attrName>r</p:attrName>
                                        </p:attrNameLst>
                                      </p:cBhvr>
                                    </p:animRot>
                                    <p:animRot by="120000">
                                      <p:cBhvr>
                                        <p:cTn id="14" dur="100" fill="hold">
                                          <p:stCondLst>
                                            <p:cond delay="400"/>
                                          </p:stCondLst>
                                        </p:cTn>
                                        <p:tgtEl>
                                          <p:spTgt spid="12"/>
                                        </p:tgtEl>
                                        <p:attrNameLst>
                                          <p:attrName>r</p:attrName>
                                        </p:attrNameLst>
                                      </p:cBhvr>
                                    </p:animRot>
                                  </p:childTnLst>
                                </p:cTn>
                              </p:par>
                              <p:par>
                                <p:cTn id="15" presetID="1" presetClass="emph" presetSubtype="2" fill="hold" nodeType="withEffect">
                                  <p:stCondLst>
                                    <p:cond delay="0"/>
                                  </p:stCondLst>
                                  <p:childTnLst>
                                    <p:animClr clrSpc="rgb" dir="cw">
                                      <p:cBhvr>
                                        <p:cTn id="16" dur="500" fill="hold"/>
                                        <p:tgtEl>
                                          <p:spTgt spid="12"/>
                                        </p:tgtEl>
                                        <p:attrNameLst>
                                          <p:attrName>fillcolor</p:attrName>
                                        </p:attrNameLst>
                                      </p:cBhvr>
                                      <p:to>
                                        <a:srgbClr val="006C21"/>
                                      </p:to>
                                    </p:animClr>
                                    <p:set>
                                      <p:cBhvr>
                                        <p:cTn id="17" dur="500" fill="hold"/>
                                        <p:tgtEl>
                                          <p:spTgt spid="12"/>
                                        </p:tgtEl>
                                        <p:attrNameLst>
                                          <p:attrName>fill.type</p:attrName>
                                        </p:attrNameLst>
                                      </p:cBhvr>
                                      <p:to>
                                        <p:strVal val="solid"/>
                                      </p:to>
                                    </p:set>
                                    <p:set>
                                      <p:cBhvr>
                                        <p:cTn id="18"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6200" y="76200"/>
            <a:ext cx="8991600" cy="6705600"/>
          </a:xfrm>
          <a:prstGeom prst="rect">
            <a:avLst/>
          </a:prstGeom>
          <a:ln w="76200" cmpd="tri"/>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704424743"/>
              </p:ext>
            </p:extLst>
          </p:nvPr>
        </p:nvGraphicFramePr>
        <p:xfrm>
          <a:off x="1143000" y="1676400"/>
          <a:ext cx="7010400" cy="914399"/>
        </p:xfrm>
        <a:graphic>
          <a:graphicData uri="http://schemas.openxmlformats.org/drawingml/2006/table">
            <a:tbl>
              <a:tblPr firstRow="1" bandRow="1">
                <a:tableStyleId>{5C22544A-7EE6-4342-B048-85BDC9FD1C3A}</a:tableStyleId>
              </a:tblPr>
              <a:tblGrid>
                <a:gridCol w="2286000"/>
                <a:gridCol w="2209800"/>
                <a:gridCol w="2514600"/>
              </a:tblGrid>
              <a:tr h="218440">
                <a:tc>
                  <a:txBody>
                    <a:bodyPr/>
                    <a:lstStyle/>
                    <a:p>
                      <a:r>
                        <a:rPr lang="en-GB" sz="1400" dirty="0" smtClean="0"/>
                        <a:t>Fourth octet of the IP</a:t>
                      </a:r>
                      <a:endParaRPr lang="en-GB" sz="1400" dirty="0"/>
                    </a:p>
                  </a:txBody>
                  <a:tcPr/>
                </a:tc>
                <a:tc>
                  <a:txBody>
                    <a:bodyPr/>
                    <a:lstStyle/>
                    <a:p>
                      <a:r>
                        <a:rPr lang="en-GB" sz="1400" dirty="0" smtClean="0"/>
                        <a:t>Host Addresses</a:t>
                      </a:r>
                      <a:endParaRPr lang="en-GB" sz="1400" dirty="0"/>
                    </a:p>
                  </a:txBody>
                  <a:tcPr/>
                </a:tc>
                <a:tc>
                  <a:txBody>
                    <a:bodyPr/>
                    <a:lstStyle/>
                    <a:p>
                      <a:r>
                        <a:rPr lang="en-GB" sz="1400" i="1" dirty="0" smtClean="0"/>
                        <a:t>Allocate to:</a:t>
                      </a:r>
                      <a:endParaRPr lang="en-GB" sz="1400" i="1" dirty="0"/>
                    </a:p>
                  </a:txBody>
                  <a:tcPr/>
                </a:tc>
              </a:tr>
              <a:tr h="218440">
                <a:tc>
                  <a:txBody>
                    <a:bodyPr/>
                    <a:lstStyle/>
                    <a:p>
                      <a:r>
                        <a:rPr lang="en-GB" sz="1400" dirty="0" smtClean="0"/>
                        <a:t>.</a:t>
                      </a:r>
                      <a:r>
                        <a:rPr lang="en-GB" sz="1400" b="1" dirty="0" smtClean="0">
                          <a:solidFill>
                            <a:srgbClr val="FF0000"/>
                          </a:solidFill>
                        </a:rPr>
                        <a:t>000</a:t>
                      </a:r>
                      <a:r>
                        <a:rPr lang="en-GB" sz="1400" dirty="0" smtClean="0">
                          <a:solidFill>
                            <a:srgbClr val="006600"/>
                          </a:solidFill>
                        </a:rPr>
                        <a:t>xxxxx</a:t>
                      </a:r>
                      <a:endParaRPr lang="en-GB" sz="1400" dirty="0">
                        <a:solidFill>
                          <a:srgbClr val="006600"/>
                        </a:solidFill>
                      </a:endParaRPr>
                    </a:p>
                  </a:txBody>
                  <a:tcPr/>
                </a:tc>
                <a:tc>
                  <a:txBody>
                    <a:bodyPr/>
                    <a:lstStyle/>
                    <a:p>
                      <a:r>
                        <a:rPr lang="en-GB" sz="1400" dirty="0" smtClean="0"/>
                        <a:t>from </a:t>
                      </a:r>
                      <a:r>
                        <a:rPr lang="en-GB" sz="1400" dirty="0" smtClean="0">
                          <a:solidFill>
                            <a:srgbClr val="006600"/>
                          </a:solidFill>
                        </a:rPr>
                        <a:t>.01</a:t>
                      </a:r>
                      <a:r>
                        <a:rPr lang="en-GB" sz="1400" baseline="0" dirty="0" smtClean="0">
                          <a:solidFill>
                            <a:srgbClr val="006600"/>
                          </a:solidFill>
                        </a:rPr>
                        <a:t> </a:t>
                      </a:r>
                      <a:r>
                        <a:rPr lang="en-GB" sz="1400" baseline="0" dirty="0" smtClean="0"/>
                        <a:t>to </a:t>
                      </a:r>
                      <a:r>
                        <a:rPr lang="en-GB" sz="1400" baseline="0" dirty="0" smtClean="0">
                          <a:solidFill>
                            <a:srgbClr val="006600"/>
                          </a:solidFill>
                        </a:rPr>
                        <a:t>.</a:t>
                      </a:r>
                      <a:r>
                        <a:rPr lang="en-GB" sz="1400" dirty="0" smtClean="0">
                          <a:solidFill>
                            <a:srgbClr val="006600"/>
                          </a:solidFill>
                        </a:rPr>
                        <a:t>30</a:t>
                      </a:r>
                      <a:endParaRPr lang="en-GB" sz="1400" dirty="0">
                        <a:solidFill>
                          <a:srgbClr val="006600"/>
                        </a:solidFill>
                      </a:endParaRPr>
                    </a:p>
                  </a:txBody>
                  <a:tcPr/>
                </a:tc>
                <a:tc>
                  <a:txBody>
                    <a:bodyPr/>
                    <a:lstStyle/>
                    <a:p>
                      <a:r>
                        <a:rPr lang="en-GB" sz="1400" b="1" dirty="0" smtClean="0"/>
                        <a:t>25-station office</a:t>
                      </a:r>
                      <a:endParaRPr lang="en-GB" sz="1400" b="1" dirty="0"/>
                    </a:p>
                  </a:txBody>
                  <a:tcPr/>
                </a:tc>
              </a:tr>
              <a:tr h="218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t>
                      </a:r>
                      <a:r>
                        <a:rPr lang="en-GB" sz="1400" b="1" dirty="0" smtClean="0">
                          <a:solidFill>
                            <a:srgbClr val="FF0000"/>
                          </a:solidFill>
                        </a:rPr>
                        <a:t>001</a:t>
                      </a:r>
                      <a:r>
                        <a:rPr lang="en-GB" sz="1400" dirty="0" smtClean="0">
                          <a:solidFill>
                            <a:srgbClr val="006600"/>
                          </a:solidFill>
                        </a:rPr>
                        <a:t>xxxxx</a:t>
                      </a:r>
                    </a:p>
                  </a:txBody>
                  <a:tcPr/>
                </a:tc>
                <a:tc>
                  <a:txBody>
                    <a:bodyPr/>
                    <a:lstStyle/>
                    <a:p>
                      <a:r>
                        <a:rPr lang="en-GB" sz="1400" dirty="0" smtClean="0"/>
                        <a:t>from</a:t>
                      </a:r>
                      <a:r>
                        <a:rPr lang="en-GB" sz="1400" baseline="0" dirty="0" smtClean="0"/>
                        <a:t> </a:t>
                      </a:r>
                      <a:r>
                        <a:rPr lang="en-GB" sz="1400" baseline="0" dirty="0" smtClean="0">
                          <a:solidFill>
                            <a:srgbClr val="006600"/>
                          </a:solidFill>
                        </a:rPr>
                        <a:t>.33 </a:t>
                      </a:r>
                      <a:r>
                        <a:rPr lang="en-GB" sz="1400" baseline="0" dirty="0" smtClean="0"/>
                        <a:t>to </a:t>
                      </a:r>
                      <a:r>
                        <a:rPr lang="en-GB" sz="1400" baseline="0" dirty="0" smtClean="0">
                          <a:solidFill>
                            <a:srgbClr val="006600"/>
                          </a:solidFill>
                        </a:rPr>
                        <a:t>.62</a:t>
                      </a:r>
                      <a:endParaRPr lang="en-GB" sz="1400" dirty="0">
                        <a:solidFill>
                          <a:srgbClr val="006600"/>
                        </a:solidFill>
                      </a:endParaRPr>
                    </a:p>
                  </a:txBody>
                  <a:tcPr/>
                </a:tc>
                <a:tc>
                  <a:txBody>
                    <a:bodyPr/>
                    <a:lstStyle/>
                    <a:p>
                      <a:r>
                        <a:rPr lang="en-GB" sz="1400" dirty="0" smtClean="0"/>
                        <a:t>Subnet this again</a:t>
                      </a:r>
                      <a:endParaRPr lang="en-GB" sz="1400" dirty="0"/>
                    </a:p>
                  </a:txBody>
                  <a:tcPr/>
                </a:tc>
              </a:tr>
            </a:tbl>
          </a:graphicData>
        </a:graphic>
      </p:graphicFrame>
      <p:graphicFrame>
        <p:nvGraphicFramePr>
          <p:cNvPr id="14" name="Table 13"/>
          <p:cNvGraphicFramePr>
            <a:graphicFrameLocks noGrp="1"/>
          </p:cNvGraphicFramePr>
          <p:nvPr/>
        </p:nvGraphicFramePr>
        <p:xfrm>
          <a:off x="652463" y="4808538"/>
          <a:ext cx="8305801" cy="1211327"/>
        </p:xfrm>
        <a:graphic>
          <a:graphicData uri="http://schemas.openxmlformats.org/drawingml/2006/table">
            <a:tbl>
              <a:tblPr firstRow="1" bandRow="1">
                <a:tableStyleId>{5C22544A-7EE6-4342-B048-85BDC9FD1C3A}</a:tableStyleId>
              </a:tblPr>
              <a:tblGrid>
                <a:gridCol w="697966"/>
                <a:gridCol w="1392771"/>
                <a:gridCol w="3471864"/>
                <a:gridCol w="2743200"/>
              </a:tblGrid>
              <a:tr h="418883">
                <a:tc>
                  <a:txBody>
                    <a:bodyPr/>
                    <a:lstStyle/>
                    <a:p>
                      <a:r>
                        <a:rPr lang="en-GB" sz="1200" dirty="0" smtClean="0">
                          <a:latin typeface="Times New Roman" pitchFamily="18" charset="0"/>
                          <a:cs typeface="Times New Roman" pitchFamily="18" charset="0"/>
                        </a:rPr>
                        <a:t>Net</a:t>
                      </a:r>
                      <a:r>
                        <a:rPr lang="en-GB" sz="1200" baseline="0" dirty="0" smtClean="0">
                          <a:latin typeface="Times New Roman" pitchFamily="18" charset="0"/>
                          <a:cs typeface="Times New Roman" pitchFamily="18" charset="0"/>
                        </a:rPr>
                        <a:t> bits</a:t>
                      </a:r>
                      <a:endParaRPr lang="en-GB" sz="1200" dirty="0">
                        <a:latin typeface="Times New Roman" pitchFamily="18" charset="0"/>
                        <a:cs typeface="Times New Roman" pitchFamily="18" charset="0"/>
                      </a:endParaRPr>
                    </a:p>
                  </a:txBody>
                  <a:tcPr marT="45711" marB="45711"/>
                </a:tc>
                <a:tc>
                  <a:txBody>
                    <a:bodyPr/>
                    <a:lstStyle/>
                    <a:p>
                      <a:r>
                        <a:rPr lang="en-GB" sz="1200" dirty="0" smtClean="0">
                          <a:latin typeface="Times New Roman" pitchFamily="18" charset="0"/>
                          <a:cs typeface="Times New Roman" pitchFamily="18" charset="0"/>
                        </a:rPr>
                        <a:t>Subnet Mask</a:t>
                      </a:r>
                      <a:endParaRPr lang="en-GB" sz="1200" dirty="0">
                        <a:latin typeface="Times New Roman" pitchFamily="18" charset="0"/>
                        <a:cs typeface="Times New Roman" pitchFamily="18" charset="0"/>
                      </a:endParaRPr>
                    </a:p>
                  </a:txBody>
                  <a:tcPr marT="45711" marB="45711"/>
                </a:tc>
                <a:tc>
                  <a:txBody>
                    <a:bodyPr/>
                    <a:lstStyle/>
                    <a:p>
                      <a:r>
                        <a:rPr lang="en-GB" sz="1200" dirty="0" smtClean="0">
                          <a:latin typeface="Times New Roman" pitchFamily="18" charset="0"/>
                          <a:cs typeface="Times New Roman" pitchFamily="18" charset="0"/>
                        </a:rPr>
                        <a:t>(in binary)</a:t>
                      </a:r>
                      <a:endParaRPr lang="en-GB" sz="1200" dirty="0">
                        <a:latin typeface="Times New Roman" pitchFamily="18" charset="0"/>
                        <a:cs typeface="Times New Roman" pitchFamily="18" charset="0"/>
                      </a:endParaRPr>
                    </a:p>
                  </a:txBody>
                  <a:tcPr marT="45711" marB="45711"/>
                </a:tc>
                <a:tc>
                  <a:txBody>
                    <a:bodyPr/>
                    <a:lstStyle/>
                    <a:p>
                      <a:r>
                        <a:rPr lang="en-GB" sz="1200" dirty="0" smtClean="0">
                          <a:latin typeface="Times New Roman" pitchFamily="18" charset="0"/>
                          <a:cs typeface="Times New Roman" pitchFamily="18" charset="0"/>
                        </a:rPr>
                        <a:t>Notes</a:t>
                      </a:r>
                      <a:endParaRPr lang="en-GB" sz="1200" dirty="0">
                        <a:latin typeface="Times New Roman" pitchFamily="18" charset="0"/>
                        <a:cs typeface="Times New Roman" pitchFamily="18" charset="0"/>
                      </a:endParaRPr>
                    </a:p>
                  </a:txBody>
                  <a:tcPr marT="45711" marB="45711"/>
                </a:tc>
              </a:tr>
              <a:tr h="396189">
                <a:tc>
                  <a:txBody>
                    <a:bodyPr/>
                    <a:lstStyle/>
                    <a:p>
                      <a:r>
                        <a:rPr lang="en-GB" sz="1400" dirty="0" smtClean="0">
                          <a:latin typeface="Times New Roman" pitchFamily="18" charset="0"/>
                          <a:cs typeface="Times New Roman" pitchFamily="18" charset="0"/>
                        </a:rPr>
                        <a:t>/27</a:t>
                      </a:r>
                      <a:endParaRPr lang="en-GB" sz="1400" dirty="0">
                        <a:latin typeface="Times New Roman" pitchFamily="18" charset="0"/>
                        <a:cs typeface="Times New Roman" pitchFamily="18" charset="0"/>
                      </a:endParaRP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255.255.255.224</a:t>
                      </a: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11111111.11111111.11111111.</a:t>
                      </a:r>
                      <a:r>
                        <a:rPr lang="en-GB" sz="2000" dirty="0" smtClean="0">
                          <a:solidFill>
                            <a:srgbClr val="C00000"/>
                          </a:solidFill>
                          <a:latin typeface="Times New Roman" pitchFamily="18" charset="0"/>
                          <a:cs typeface="Times New Roman" pitchFamily="18" charset="0"/>
                        </a:rPr>
                        <a:t>111</a:t>
                      </a:r>
                      <a:r>
                        <a:rPr lang="en-GB" sz="2000" dirty="0" smtClean="0">
                          <a:solidFill>
                            <a:srgbClr val="006600"/>
                          </a:solidFill>
                          <a:latin typeface="Times New Roman" pitchFamily="18" charset="0"/>
                          <a:cs typeface="Times New Roman" pitchFamily="18" charset="0"/>
                        </a:rPr>
                        <a:t>00000</a:t>
                      </a:r>
                      <a:endParaRPr lang="en-GB" sz="1400" dirty="0" smtClean="0">
                        <a:solidFill>
                          <a:srgbClr val="006600"/>
                        </a:solidFill>
                        <a:latin typeface="Times New Roman" pitchFamily="18" charset="0"/>
                        <a:cs typeface="Times New Roman" pitchFamily="18" charset="0"/>
                      </a:endParaRP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Up to 6 </a:t>
                      </a:r>
                      <a:r>
                        <a:rPr lang="en-GB" sz="1400" dirty="0" smtClean="0">
                          <a:solidFill>
                            <a:srgbClr val="C00000"/>
                          </a:solidFill>
                          <a:latin typeface="Times New Roman" pitchFamily="18" charset="0"/>
                          <a:cs typeface="Times New Roman" pitchFamily="18" charset="0"/>
                        </a:rPr>
                        <a:t>subnets</a:t>
                      </a:r>
                      <a:r>
                        <a:rPr lang="en-GB" sz="1400" dirty="0" smtClean="0">
                          <a:latin typeface="Times New Roman" pitchFamily="18" charset="0"/>
                          <a:cs typeface="Times New Roman" pitchFamily="18" charset="0"/>
                        </a:rPr>
                        <a:t> (30 </a:t>
                      </a:r>
                      <a:r>
                        <a:rPr lang="en-GB" sz="1400" dirty="0" smtClean="0">
                          <a:solidFill>
                            <a:srgbClr val="006600"/>
                          </a:solidFill>
                          <a:latin typeface="Times New Roman" pitchFamily="18" charset="0"/>
                          <a:cs typeface="Times New Roman" pitchFamily="18" charset="0"/>
                        </a:rPr>
                        <a:t>hosts</a:t>
                      </a:r>
                      <a:r>
                        <a:rPr lang="en-GB" sz="1400" dirty="0" smtClean="0">
                          <a:latin typeface="Times New Roman" pitchFamily="18" charset="0"/>
                          <a:cs typeface="Times New Roman" pitchFamily="18" charset="0"/>
                        </a:rPr>
                        <a:t> each)</a:t>
                      </a:r>
                    </a:p>
                  </a:txBody>
                  <a:tcPr marT="45711" marB="45711"/>
                </a:tc>
              </a:tr>
              <a:tr h="396189">
                <a:tc>
                  <a:txBody>
                    <a:bodyPr/>
                    <a:lstStyle/>
                    <a:p>
                      <a:r>
                        <a:rPr lang="en-GB" sz="1400" dirty="0" smtClean="0">
                          <a:latin typeface="Times New Roman" pitchFamily="18" charset="0"/>
                          <a:cs typeface="Times New Roman" pitchFamily="18" charset="0"/>
                        </a:rPr>
                        <a:t>/29</a:t>
                      </a:r>
                      <a:endParaRPr lang="en-GB" sz="1400" dirty="0">
                        <a:latin typeface="Times New Roman" pitchFamily="18" charset="0"/>
                        <a:cs typeface="Times New Roman" pitchFamily="18" charset="0"/>
                      </a:endParaRPr>
                    </a:p>
                  </a:txBody>
                  <a:tcPr marT="45711" marB="4571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latin typeface="Times New Roman" pitchFamily="18" charset="0"/>
                          <a:cs typeface="Times New Roman" pitchFamily="18" charset="0"/>
                        </a:rPr>
                        <a:t>255.255.255.248</a:t>
                      </a:r>
                    </a:p>
                  </a:txBody>
                  <a:tcPr marT="45711" marB="45711"/>
                </a:tc>
                <a:tc>
                  <a:txBody>
                    <a:bodyPr/>
                    <a:lstStyle/>
                    <a:p>
                      <a:r>
                        <a:rPr lang="en-GB" sz="1400" dirty="0" smtClean="0">
                          <a:latin typeface="Times New Roman" pitchFamily="18" charset="0"/>
                          <a:cs typeface="Times New Roman" pitchFamily="18" charset="0"/>
                        </a:rPr>
                        <a:t>11111111.11111111.11111111.</a:t>
                      </a:r>
                      <a:r>
                        <a:rPr lang="en-GB" sz="2000" b="0" dirty="0" smtClean="0">
                          <a:solidFill>
                            <a:srgbClr val="C00000"/>
                          </a:solidFill>
                          <a:latin typeface="Times New Roman" pitchFamily="18" charset="0"/>
                          <a:cs typeface="Times New Roman" pitchFamily="18" charset="0"/>
                        </a:rPr>
                        <a:t>11111</a:t>
                      </a:r>
                      <a:r>
                        <a:rPr lang="en-GB" sz="2000" b="0" dirty="0" smtClean="0">
                          <a:solidFill>
                            <a:srgbClr val="006600"/>
                          </a:solidFill>
                          <a:latin typeface="Times New Roman" pitchFamily="18" charset="0"/>
                          <a:cs typeface="Times New Roman" pitchFamily="18" charset="0"/>
                        </a:rPr>
                        <a:t>000</a:t>
                      </a:r>
                      <a:endParaRPr lang="en-GB" sz="1400" b="0" dirty="0">
                        <a:solidFill>
                          <a:srgbClr val="006600"/>
                        </a:solidFill>
                        <a:latin typeface="Times New Roman" pitchFamily="18" charset="0"/>
                        <a:cs typeface="Times New Roman" pitchFamily="18" charset="0"/>
                      </a:endParaRPr>
                    </a:p>
                  </a:txBody>
                  <a:tcPr marT="45711" marB="45711"/>
                </a:tc>
                <a:tc>
                  <a:txBody>
                    <a:bodyPr/>
                    <a:lstStyle/>
                    <a:p>
                      <a:r>
                        <a:rPr lang="en-GB" sz="1400" dirty="0" smtClean="0">
                          <a:latin typeface="Times New Roman" pitchFamily="18" charset="0"/>
                          <a:cs typeface="Times New Roman" pitchFamily="18" charset="0"/>
                        </a:rPr>
                        <a:t>Up to 30 </a:t>
                      </a:r>
                      <a:r>
                        <a:rPr lang="en-GB" sz="1400" dirty="0" smtClean="0">
                          <a:solidFill>
                            <a:srgbClr val="C00000"/>
                          </a:solidFill>
                          <a:latin typeface="Times New Roman" pitchFamily="18" charset="0"/>
                          <a:cs typeface="Times New Roman" pitchFamily="18" charset="0"/>
                        </a:rPr>
                        <a:t>subnets</a:t>
                      </a:r>
                      <a:r>
                        <a:rPr lang="en-GB" sz="1400" dirty="0" smtClean="0">
                          <a:latin typeface="Times New Roman" pitchFamily="18" charset="0"/>
                          <a:cs typeface="Times New Roman" pitchFamily="18" charset="0"/>
                        </a:rPr>
                        <a:t> (6 </a:t>
                      </a:r>
                      <a:r>
                        <a:rPr lang="en-GB" sz="1400" dirty="0" smtClean="0">
                          <a:solidFill>
                            <a:srgbClr val="006600"/>
                          </a:solidFill>
                          <a:latin typeface="Times New Roman" pitchFamily="18" charset="0"/>
                          <a:cs typeface="Times New Roman" pitchFamily="18" charset="0"/>
                        </a:rPr>
                        <a:t>hosts</a:t>
                      </a:r>
                      <a:r>
                        <a:rPr lang="en-GB" sz="1400" dirty="0" smtClean="0">
                          <a:latin typeface="Times New Roman" pitchFamily="18" charset="0"/>
                          <a:cs typeface="Times New Roman" pitchFamily="18" charset="0"/>
                        </a:rPr>
                        <a:t> each)</a:t>
                      </a:r>
                      <a:endParaRPr lang="en-GB" sz="1400" dirty="0">
                        <a:latin typeface="Times New Roman" pitchFamily="18" charset="0"/>
                        <a:cs typeface="Times New Roman" pitchFamily="18" charset="0"/>
                      </a:endParaRPr>
                    </a:p>
                  </a:txBody>
                  <a:tcPr marT="45711" marB="45711"/>
                </a:tc>
              </a:tr>
            </a:tbl>
          </a:graphicData>
        </a:graphic>
      </p:graphicFrame>
      <p:sp>
        <p:nvSpPr>
          <p:cNvPr id="12" name="Rounded Rectangle 11"/>
          <p:cNvSpPr/>
          <p:nvPr/>
        </p:nvSpPr>
        <p:spPr>
          <a:xfrm>
            <a:off x="6477000" y="304800"/>
            <a:ext cx="1295400" cy="609600"/>
          </a:xfrm>
          <a:prstGeom prst="roundRect">
            <a:avLst/>
          </a:prstGeom>
          <a:solidFill>
            <a:srgbClr val="006600"/>
          </a:solidFill>
        </p:spPr>
        <p:style>
          <a:lnRef idx="1">
            <a:schemeClr val="dk1"/>
          </a:lnRef>
          <a:fillRef idx="2">
            <a:schemeClr val="dk1"/>
          </a:fillRef>
          <a:effectRef idx="1">
            <a:schemeClr val="dk1"/>
          </a:effectRef>
          <a:fontRef idx="minor">
            <a:schemeClr val="dk1"/>
          </a:fontRef>
        </p:style>
        <p:txBody>
          <a:bodyPr anchor="ctr"/>
          <a:lstStyle/>
          <a:p>
            <a:pPr algn="ctr">
              <a:defRPr/>
            </a:pPr>
            <a:r>
              <a:rPr lang="en-GB" dirty="0">
                <a:solidFill>
                  <a:srgbClr val="80C4D6"/>
                </a:solidFill>
              </a:rPr>
              <a:t>25</a:t>
            </a:r>
          </a:p>
        </p:txBody>
      </p:sp>
      <p:sp>
        <p:nvSpPr>
          <p:cNvPr id="19" name="Rounded Rectangle 18"/>
          <p:cNvSpPr/>
          <p:nvPr/>
        </p:nvSpPr>
        <p:spPr>
          <a:xfrm>
            <a:off x="8077200" y="228600"/>
            <a:ext cx="457200" cy="3810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5</a:t>
            </a:r>
          </a:p>
        </p:txBody>
      </p:sp>
      <p:sp>
        <p:nvSpPr>
          <p:cNvPr id="21" name="TextBox 20"/>
          <p:cNvSpPr txBox="1"/>
          <p:nvPr/>
        </p:nvSpPr>
        <p:spPr>
          <a:xfrm>
            <a:off x="457200" y="1219200"/>
            <a:ext cx="8382000" cy="384175"/>
          </a:xfrm>
          <a:prstGeom prst="rect">
            <a:avLst/>
          </a:prstGeom>
          <a:noFill/>
        </p:spPr>
        <p:txBody>
          <a:bodyPr>
            <a:spAutoFit/>
          </a:bodyPr>
          <a:lstStyle/>
          <a:p>
            <a:pPr>
              <a:defRPr/>
            </a:pPr>
            <a:endParaRPr lang="en-GB" sz="200" b="1" i="1" dirty="0">
              <a:latin typeface="+mj-lt"/>
            </a:endParaRPr>
          </a:p>
          <a:p>
            <a:pPr marL="285750" indent="-285750">
              <a:defRPr/>
            </a:pPr>
            <a:r>
              <a:rPr lang="en-GB" sz="1700" dirty="0">
                <a:latin typeface="+mj-lt"/>
              </a:rPr>
              <a:t>Now allocate the /29 subnets within the IP ranges of the second /27 subnet</a:t>
            </a:r>
          </a:p>
        </p:txBody>
      </p:sp>
      <p:sp>
        <p:nvSpPr>
          <p:cNvPr id="23" name="Rounded Rectangle 22"/>
          <p:cNvSpPr/>
          <p:nvPr/>
        </p:nvSpPr>
        <p:spPr>
          <a:xfrm>
            <a:off x="7848600" y="762000"/>
            <a:ext cx="457200" cy="38100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dirty="0"/>
              <a:t>4</a:t>
            </a:r>
          </a:p>
        </p:txBody>
      </p:sp>
      <p:graphicFrame>
        <p:nvGraphicFramePr>
          <p:cNvPr id="26" name="Table 25"/>
          <p:cNvGraphicFramePr>
            <a:graphicFrameLocks noGrp="1"/>
          </p:cNvGraphicFramePr>
          <p:nvPr>
            <p:extLst>
              <p:ext uri="{D42A27DB-BD31-4B8C-83A1-F6EECF244321}">
                <p14:modId xmlns:p14="http://schemas.microsoft.com/office/powerpoint/2010/main" val="558303723"/>
              </p:ext>
            </p:extLst>
          </p:nvPr>
        </p:nvGraphicFramePr>
        <p:xfrm>
          <a:off x="838200" y="2895600"/>
          <a:ext cx="7010400" cy="1036638"/>
        </p:xfrm>
        <a:graphic>
          <a:graphicData uri="http://schemas.openxmlformats.org/drawingml/2006/table">
            <a:tbl>
              <a:tblPr firstRow="1" bandRow="1">
                <a:tableStyleId>{5C22544A-7EE6-4342-B048-85BDC9FD1C3A}</a:tableStyleId>
              </a:tblPr>
              <a:tblGrid>
                <a:gridCol w="2057400"/>
                <a:gridCol w="2286000"/>
                <a:gridCol w="2667000"/>
              </a:tblGrid>
              <a:tr h="304894">
                <a:tc>
                  <a:txBody>
                    <a:bodyPr/>
                    <a:lstStyle/>
                    <a:p>
                      <a:r>
                        <a:rPr lang="en-GB" sz="1400" dirty="0" smtClean="0"/>
                        <a:t>Fourth octet of the IP</a:t>
                      </a:r>
                      <a:endParaRPr lang="en-GB" sz="1400" dirty="0"/>
                    </a:p>
                  </a:txBody>
                  <a:tcPr marT="45734" marB="45734"/>
                </a:tc>
                <a:tc>
                  <a:txBody>
                    <a:bodyPr/>
                    <a:lstStyle/>
                    <a:p>
                      <a:r>
                        <a:rPr lang="en-GB" sz="1400" dirty="0" smtClean="0"/>
                        <a:t>Host Addresses</a:t>
                      </a:r>
                      <a:endParaRPr lang="en-GB" sz="1400" dirty="0"/>
                    </a:p>
                  </a:txBody>
                  <a:tcPr marT="45734" marB="45734"/>
                </a:tc>
                <a:tc>
                  <a:txBody>
                    <a:bodyPr/>
                    <a:lstStyle/>
                    <a:p>
                      <a:r>
                        <a:rPr lang="en-GB" sz="1400" i="1" dirty="0" smtClean="0"/>
                        <a:t>Allocate to:</a:t>
                      </a:r>
                      <a:endParaRPr lang="en-GB" sz="1400" i="1" dirty="0"/>
                    </a:p>
                  </a:txBody>
                  <a:tcPr marT="45734" marB="45734"/>
                </a:tc>
              </a:tr>
              <a:tr h="365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t>
                      </a:r>
                      <a:r>
                        <a:rPr lang="en-GB" sz="1400" b="1" dirty="0" smtClean="0">
                          <a:solidFill>
                            <a:srgbClr val="FF0000"/>
                          </a:solidFill>
                        </a:rPr>
                        <a:t>001</a:t>
                      </a:r>
                      <a:r>
                        <a:rPr lang="en-GB" sz="1800" b="1" dirty="0" smtClean="0">
                          <a:solidFill>
                            <a:srgbClr val="C00000"/>
                          </a:solidFill>
                        </a:rPr>
                        <a:t>00</a:t>
                      </a:r>
                      <a:r>
                        <a:rPr lang="en-GB" sz="1400" dirty="0" smtClean="0">
                          <a:solidFill>
                            <a:srgbClr val="006600"/>
                          </a:solidFill>
                        </a:rPr>
                        <a:t>xxx</a:t>
                      </a:r>
                    </a:p>
                  </a:txBody>
                  <a:tcPr marT="45734" marB="4573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from</a:t>
                      </a:r>
                      <a:r>
                        <a:rPr lang="en-GB" sz="1400" baseline="0" dirty="0" smtClean="0"/>
                        <a:t> </a:t>
                      </a:r>
                      <a:r>
                        <a:rPr lang="en-GB" sz="1400" baseline="0" dirty="0" smtClean="0">
                          <a:solidFill>
                            <a:srgbClr val="006600"/>
                          </a:solidFill>
                        </a:rPr>
                        <a:t>.33 </a:t>
                      </a:r>
                      <a:r>
                        <a:rPr lang="en-GB" sz="1400" baseline="0" dirty="0" smtClean="0"/>
                        <a:t>to </a:t>
                      </a:r>
                      <a:r>
                        <a:rPr lang="en-GB" sz="1400" baseline="0" dirty="0" smtClean="0">
                          <a:solidFill>
                            <a:srgbClr val="006600"/>
                          </a:solidFill>
                        </a:rPr>
                        <a:t>.38</a:t>
                      </a:r>
                      <a:endParaRPr lang="en-GB" sz="1400" dirty="0" smtClean="0">
                        <a:solidFill>
                          <a:srgbClr val="006600"/>
                        </a:solidFill>
                      </a:endParaRPr>
                    </a:p>
                  </a:txBody>
                  <a:tcPr marT="45734" marB="45734"/>
                </a:tc>
                <a:tc>
                  <a:txBody>
                    <a:bodyPr/>
                    <a:lstStyle/>
                    <a:p>
                      <a:r>
                        <a:rPr lang="en-GB" sz="1400" b="1" dirty="0" smtClean="0"/>
                        <a:t>5-station office</a:t>
                      </a:r>
                      <a:endParaRPr lang="en-GB" sz="1400" b="1" dirty="0"/>
                    </a:p>
                  </a:txBody>
                  <a:tcPr marT="45734" marB="45734"/>
                </a:tc>
              </a:tr>
              <a:tr h="365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a:t>
                      </a:r>
                      <a:r>
                        <a:rPr lang="en-GB" sz="1400" b="1" dirty="0" smtClean="0">
                          <a:solidFill>
                            <a:srgbClr val="FF0000"/>
                          </a:solidFill>
                        </a:rPr>
                        <a:t>001</a:t>
                      </a:r>
                      <a:r>
                        <a:rPr lang="en-GB" sz="1800" b="1" dirty="0" smtClean="0">
                          <a:solidFill>
                            <a:srgbClr val="C00000"/>
                          </a:solidFill>
                        </a:rPr>
                        <a:t>01</a:t>
                      </a:r>
                      <a:r>
                        <a:rPr lang="en-GB" sz="1400" dirty="0" smtClean="0">
                          <a:solidFill>
                            <a:srgbClr val="006600"/>
                          </a:solidFill>
                        </a:rPr>
                        <a:t>xxx</a:t>
                      </a:r>
                    </a:p>
                  </a:txBody>
                  <a:tcPr marT="45734" marB="45734"/>
                </a:tc>
                <a:tc>
                  <a:txBody>
                    <a:bodyPr/>
                    <a:lstStyle/>
                    <a:p>
                      <a:r>
                        <a:rPr lang="en-GB" sz="1400" dirty="0" smtClean="0"/>
                        <a:t>from</a:t>
                      </a:r>
                      <a:r>
                        <a:rPr lang="en-GB" sz="1400" baseline="0" dirty="0" smtClean="0"/>
                        <a:t> </a:t>
                      </a:r>
                      <a:r>
                        <a:rPr lang="en-GB" sz="1400" baseline="0" dirty="0" smtClean="0">
                          <a:solidFill>
                            <a:srgbClr val="006600"/>
                          </a:solidFill>
                        </a:rPr>
                        <a:t>.41 </a:t>
                      </a:r>
                      <a:r>
                        <a:rPr lang="en-GB" sz="1400" baseline="0" dirty="0" smtClean="0"/>
                        <a:t>to </a:t>
                      </a:r>
                      <a:r>
                        <a:rPr lang="en-GB" sz="1400" baseline="0" dirty="0" smtClean="0">
                          <a:solidFill>
                            <a:srgbClr val="006600"/>
                          </a:solidFill>
                        </a:rPr>
                        <a:t>.46</a:t>
                      </a:r>
                      <a:endParaRPr lang="en-GB" sz="1400" dirty="0">
                        <a:solidFill>
                          <a:srgbClr val="006600"/>
                        </a:solidFill>
                      </a:endParaRPr>
                    </a:p>
                  </a:txBody>
                  <a:tcPr marT="45734" marB="45734"/>
                </a:tc>
                <a:tc>
                  <a:txBody>
                    <a:bodyPr/>
                    <a:lstStyle/>
                    <a:p>
                      <a:r>
                        <a:rPr lang="en-GB" sz="1400" b="1" dirty="0" smtClean="0"/>
                        <a:t>4-station</a:t>
                      </a:r>
                      <a:r>
                        <a:rPr lang="en-GB" sz="1400" b="1" baseline="0" dirty="0" smtClean="0"/>
                        <a:t> office</a:t>
                      </a:r>
                      <a:endParaRPr lang="en-GB" sz="1400" b="1" dirty="0"/>
                    </a:p>
                  </a:txBody>
                  <a:tcPr marT="45734" marB="45734"/>
                </a:tc>
              </a:tr>
            </a:tbl>
          </a:graphicData>
        </a:graphic>
      </p:graphicFrame>
      <p:cxnSp>
        <p:nvCxnSpPr>
          <p:cNvPr id="10" name="Curved Connector 9"/>
          <p:cNvCxnSpPr/>
          <p:nvPr/>
        </p:nvCxnSpPr>
        <p:spPr>
          <a:xfrm rot="5400000">
            <a:off x="876300" y="2705100"/>
            <a:ext cx="762000" cy="381000"/>
          </a:xfrm>
          <a:prstGeom prst="curvedConnector3">
            <a:avLst>
              <a:gd name="adj1" fmla="val 50000"/>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0381663">
            <a:off x="2261877" y="3339133"/>
            <a:ext cx="4511233" cy="1107996"/>
          </a:xfrm>
          <a:prstGeom prst="rect">
            <a:avLst/>
          </a:prstGeom>
          <a:noFill/>
        </p:spPr>
        <p:txBody>
          <a:bodyPr wrap="none" rtlCol="0">
            <a:spAutoFit/>
          </a:bodyPr>
          <a:lstStyle/>
          <a:p>
            <a:r>
              <a:rPr lang="en-US" sz="6600" dirty="0" smtClean="0"/>
              <a:t>SOLUTION</a:t>
            </a:r>
            <a:endParaRPr lang="en-US" sz="6600" dirty="0"/>
          </a:p>
        </p:txBody>
      </p:sp>
      <p:sp>
        <p:nvSpPr>
          <p:cNvPr id="15" name="Title 1"/>
          <p:cNvSpPr>
            <a:spLocks noGrp="1"/>
          </p:cNvSpPr>
          <p:nvPr>
            <p:ph type="title"/>
          </p:nvPr>
        </p:nvSpPr>
        <p:spPr>
          <a:xfrm>
            <a:off x="457200" y="152400"/>
            <a:ext cx="8229600" cy="990600"/>
          </a:xfrm>
        </p:spPr>
        <p:txBody>
          <a:bodyPr/>
          <a:lstStyle/>
          <a:p>
            <a:r>
              <a:rPr lang="en-GB" dirty="0"/>
              <a:t>Variable </a:t>
            </a:r>
            <a:r>
              <a:rPr lang="en-GB" dirty="0" err="1"/>
              <a:t>subnetting</a:t>
            </a:r>
            <a:r>
              <a:rPr lang="en-GB" dirty="0"/>
              <a:t/>
            </a:r>
            <a:br>
              <a:rPr lang="en-GB" dirty="0"/>
            </a:br>
            <a:r>
              <a:rPr lang="en-GB" dirty="0"/>
              <a:t>practice for the lab</a:t>
            </a:r>
            <a:endParaRPr lang="en-GB" sz="40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mph" presetSubtype="2" fill="hold" nodeType="withEffect">
                                  <p:stCondLst>
                                    <p:cond delay="0"/>
                                  </p:stCondLst>
                                  <p:childTnLst>
                                    <p:animClr clrSpc="rgb" dir="cw">
                                      <p:cBhvr>
                                        <p:cTn id="10" dur="500" fill="hold"/>
                                        <p:tgtEl>
                                          <p:spTgt spid="19"/>
                                        </p:tgtEl>
                                        <p:attrNameLst>
                                          <p:attrName>fillcolor</p:attrName>
                                        </p:attrNameLst>
                                      </p:cBhvr>
                                      <p:to>
                                        <a:srgbClr val="006C21"/>
                                      </p:to>
                                    </p:animClr>
                                    <p:set>
                                      <p:cBhvr>
                                        <p:cTn id="11" dur="500" fill="hold"/>
                                        <p:tgtEl>
                                          <p:spTgt spid="19"/>
                                        </p:tgtEl>
                                        <p:attrNameLst>
                                          <p:attrName>fill.type</p:attrName>
                                        </p:attrNameLst>
                                      </p:cBhvr>
                                      <p:to>
                                        <p:strVal val="solid"/>
                                      </p:to>
                                    </p:set>
                                    <p:set>
                                      <p:cBhvr>
                                        <p:cTn id="12" dur="500" fill="hold"/>
                                        <p:tgtEl>
                                          <p:spTgt spid="19"/>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23"/>
                                        </p:tgtEl>
                                        <p:attrNameLst>
                                          <p:attrName>fillcolor</p:attrName>
                                        </p:attrNameLst>
                                      </p:cBhvr>
                                      <p:to>
                                        <a:srgbClr val="006C21"/>
                                      </p:to>
                                    </p:animClr>
                                    <p:set>
                                      <p:cBhvr>
                                        <p:cTn id="15" dur="500" fill="hold"/>
                                        <p:tgtEl>
                                          <p:spTgt spid="23"/>
                                        </p:tgtEl>
                                        <p:attrNameLst>
                                          <p:attrName>fill.type</p:attrName>
                                        </p:attrNameLst>
                                      </p:cBhvr>
                                      <p:to>
                                        <p:strVal val="solid"/>
                                      </p:to>
                                    </p:set>
                                    <p:set>
                                      <p:cBhvr>
                                        <p:cTn id="16" dur="500" fill="hold"/>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to Hex</a:t>
            </a:r>
            <a:endParaRPr lang="en-US" dirty="0"/>
          </a:p>
        </p:txBody>
      </p:sp>
      <p:sp>
        <p:nvSpPr>
          <p:cNvPr id="3" name="Content Placeholder 2"/>
          <p:cNvSpPr>
            <a:spLocks noGrp="1"/>
          </p:cNvSpPr>
          <p:nvPr>
            <p:ph sz="quarter" idx="1"/>
          </p:nvPr>
        </p:nvSpPr>
        <p:spPr>
          <a:xfrm>
            <a:off x="3886200" y="304800"/>
            <a:ext cx="4572000" cy="1828800"/>
          </a:xfrm>
        </p:spPr>
        <p:txBody>
          <a:bodyPr/>
          <a:lstStyle/>
          <a:p>
            <a:pPr marL="0" indent="0">
              <a:buNone/>
            </a:pPr>
            <a:r>
              <a:rPr lang="en-US" dirty="0" smtClean="0">
                <a:latin typeface="+mj-lt"/>
              </a:rPr>
              <a:t>All this was for IPv4. In IPv6, the bits are just too many. So, instead of binary we work in Hex.</a:t>
            </a:r>
          </a:p>
          <a:p>
            <a:pPr marL="0" indent="0">
              <a:buNone/>
            </a:pPr>
            <a:endParaRPr lang="en-US" dirty="0">
              <a:latin typeface="+mj-lt"/>
            </a:endParaRPr>
          </a:p>
          <a:p>
            <a:pPr marL="0" indent="0">
              <a:buNone/>
            </a:pPr>
            <a:endParaRPr lang="en-US" dirty="0">
              <a:latin typeface="+mj-lt"/>
            </a:endParaRPr>
          </a:p>
        </p:txBody>
      </p:sp>
      <p:sp>
        <p:nvSpPr>
          <p:cNvPr id="4" name="TextBox 3"/>
          <p:cNvSpPr txBox="1"/>
          <p:nvPr/>
        </p:nvSpPr>
        <p:spPr>
          <a:xfrm>
            <a:off x="381000" y="1671935"/>
            <a:ext cx="1220106" cy="461665"/>
          </a:xfrm>
          <a:prstGeom prst="rect">
            <a:avLst/>
          </a:prstGeom>
          <a:noFill/>
        </p:spPr>
        <p:txBody>
          <a:bodyPr wrap="none" rtlCol="0">
            <a:spAutoFit/>
          </a:bodyPr>
          <a:lstStyle/>
          <a:p>
            <a:r>
              <a:rPr lang="en-US" sz="2400" dirty="0" smtClean="0"/>
              <a:t>0000  = </a:t>
            </a:r>
            <a:endParaRPr lang="en-US" sz="2400" dirty="0"/>
          </a:p>
        </p:txBody>
      </p:sp>
      <p:sp>
        <p:nvSpPr>
          <p:cNvPr id="5" name="TextBox 4"/>
          <p:cNvSpPr txBox="1"/>
          <p:nvPr/>
        </p:nvSpPr>
        <p:spPr>
          <a:xfrm>
            <a:off x="1602128" y="1671935"/>
            <a:ext cx="988672" cy="461665"/>
          </a:xfrm>
          <a:prstGeom prst="rect">
            <a:avLst/>
          </a:prstGeom>
          <a:noFill/>
        </p:spPr>
        <p:txBody>
          <a:bodyPr wrap="none" rtlCol="0">
            <a:spAutoFit/>
          </a:bodyPr>
          <a:lstStyle/>
          <a:p>
            <a:r>
              <a:rPr lang="en-US" sz="2400" dirty="0" smtClean="0"/>
              <a:t>Hex 0</a:t>
            </a:r>
            <a:endParaRPr lang="en-US" sz="2400" dirty="0"/>
          </a:p>
        </p:txBody>
      </p:sp>
      <p:sp>
        <p:nvSpPr>
          <p:cNvPr id="6" name="TextBox 5"/>
          <p:cNvSpPr txBox="1"/>
          <p:nvPr/>
        </p:nvSpPr>
        <p:spPr>
          <a:xfrm>
            <a:off x="381000" y="2052935"/>
            <a:ext cx="1220106" cy="461665"/>
          </a:xfrm>
          <a:prstGeom prst="rect">
            <a:avLst/>
          </a:prstGeom>
          <a:noFill/>
        </p:spPr>
        <p:txBody>
          <a:bodyPr wrap="none" rtlCol="0">
            <a:spAutoFit/>
          </a:bodyPr>
          <a:lstStyle/>
          <a:p>
            <a:r>
              <a:rPr lang="en-US" sz="2400" dirty="0" smtClean="0"/>
              <a:t>0001  = </a:t>
            </a:r>
            <a:endParaRPr lang="en-US" sz="2400" dirty="0"/>
          </a:p>
        </p:txBody>
      </p:sp>
      <p:sp>
        <p:nvSpPr>
          <p:cNvPr id="7" name="TextBox 6"/>
          <p:cNvSpPr txBox="1"/>
          <p:nvPr/>
        </p:nvSpPr>
        <p:spPr>
          <a:xfrm>
            <a:off x="1602128" y="2052935"/>
            <a:ext cx="988672" cy="461665"/>
          </a:xfrm>
          <a:prstGeom prst="rect">
            <a:avLst/>
          </a:prstGeom>
          <a:noFill/>
        </p:spPr>
        <p:txBody>
          <a:bodyPr wrap="none" rtlCol="0">
            <a:spAutoFit/>
          </a:bodyPr>
          <a:lstStyle/>
          <a:p>
            <a:r>
              <a:rPr lang="en-US" sz="2400" dirty="0" smtClean="0"/>
              <a:t>Hex 1</a:t>
            </a:r>
            <a:endParaRPr lang="en-US" sz="2400" dirty="0"/>
          </a:p>
        </p:txBody>
      </p:sp>
      <p:sp>
        <p:nvSpPr>
          <p:cNvPr id="8" name="TextBox 7"/>
          <p:cNvSpPr txBox="1"/>
          <p:nvPr/>
        </p:nvSpPr>
        <p:spPr>
          <a:xfrm>
            <a:off x="381000" y="2429470"/>
            <a:ext cx="1220106" cy="461665"/>
          </a:xfrm>
          <a:prstGeom prst="rect">
            <a:avLst/>
          </a:prstGeom>
          <a:noFill/>
        </p:spPr>
        <p:txBody>
          <a:bodyPr wrap="none" rtlCol="0">
            <a:spAutoFit/>
          </a:bodyPr>
          <a:lstStyle/>
          <a:p>
            <a:r>
              <a:rPr lang="en-US" sz="2400" dirty="0" smtClean="0"/>
              <a:t>0010  = </a:t>
            </a:r>
            <a:endParaRPr lang="en-US" sz="2400" dirty="0"/>
          </a:p>
        </p:txBody>
      </p:sp>
      <p:sp>
        <p:nvSpPr>
          <p:cNvPr id="9" name="TextBox 8"/>
          <p:cNvSpPr txBox="1"/>
          <p:nvPr/>
        </p:nvSpPr>
        <p:spPr>
          <a:xfrm>
            <a:off x="1602128" y="2429470"/>
            <a:ext cx="988672" cy="461665"/>
          </a:xfrm>
          <a:prstGeom prst="rect">
            <a:avLst/>
          </a:prstGeom>
          <a:noFill/>
        </p:spPr>
        <p:txBody>
          <a:bodyPr wrap="none" rtlCol="0">
            <a:spAutoFit/>
          </a:bodyPr>
          <a:lstStyle/>
          <a:p>
            <a:r>
              <a:rPr lang="en-US" sz="2400" dirty="0" smtClean="0"/>
              <a:t>Hex 2</a:t>
            </a:r>
            <a:endParaRPr lang="en-US" sz="2400" dirty="0"/>
          </a:p>
        </p:txBody>
      </p:sp>
      <p:sp>
        <p:nvSpPr>
          <p:cNvPr id="10" name="TextBox 9"/>
          <p:cNvSpPr txBox="1"/>
          <p:nvPr/>
        </p:nvSpPr>
        <p:spPr>
          <a:xfrm>
            <a:off x="381000" y="2814935"/>
            <a:ext cx="1197263" cy="461665"/>
          </a:xfrm>
          <a:prstGeom prst="rect">
            <a:avLst/>
          </a:prstGeom>
          <a:noFill/>
        </p:spPr>
        <p:txBody>
          <a:bodyPr wrap="none" rtlCol="0">
            <a:spAutoFit/>
          </a:bodyPr>
          <a:lstStyle/>
          <a:p>
            <a:r>
              <a:rPr lang="en-US" sz="2400" dirty="0" smtClean="0"/>
              <a:t>0011  = </a:t>
            </a:r>
            <a:endParaRPr lang="en-US" sz="2400" dirty="0"/>
          </a:p>
        </p:txBody>
      </p:sp>
      <p:sp>
        <p:nvSpPr>
          <p:cNvPr id="11" name="TextBox 10"/>
          <p:cNvSpPr txBox="1"/>
          <p:nvPr/>
        </p:nvSpPr>
        <p:spPr>
          <a:xfrm>
            <a:off x="1602128" y="2814935"/>
            <a:ext cx="988672" cy="461665"/>
          </a:xfrm>
          <a:prstGeom prst="rect">
            <a:avLst/>
          </a:prstGeom>
          <a:noFill/>
        </p:spPr>
        <p:txBody>
          <a:bodyPr wrap="none" rtlCol="0">
            <a:spAutoFit/>
          </a:bodyPr>
          <a:lstStyle/>
          <a:p>
            <a:r>
              <a:rPr lang="en-US" sz="2400" dirty="0" smtClean="0"/>
              <a:t>Hex 3</a:t>
            </a:r>
            <a:endParaRPr lang="en-US" sz="2400" dirty="0"/>
          </a:p>
        </p:txBody>
      </p:sp>
      <p:sp>
        <p:nvSpPr>
          <p:cNvPr id="12" name="TextBox 11"/>
          <p:cNvSpPr txBox="1"/>
          <p:nvPr/>
        </p:nvSpPr>
        <p:spPr>
          <a:xfrm>
            <a:off x="381000" y="3420070"/>
            <a:ext cx="1220106" cy="461665"/>
          </a:xfrm>
          <a:prstGeom prst="rect">
            <a:avLst/>
          </a:prstGeom>
          <a:noFill/>
        </p:spPr>
        <p:txBody>
          <a:bodyPr wrap="none" rtlCol="0">
            <a:spAutoFit/>
          </a:bodyPr>
          <a:lstStyle/>
          <a:p>
            <a:r>
              <a:rPr lang="en-US" sz="2400" dirty="0" smtClean="0"/>
              <a:t>1001  = </a:t>
            </a:r>
            <a:endParaRPr lang="en-US" sz="2400" dirty="0"/>
          </a:p>
        </p:txBody>
      </p:sp>
      <p:sp>
        <p:nvSpPr>
          <p:cNvPr id="13" name="TextBox 12"/>
          <p:cNvSpPr txBox="1"/>
          <p:nvPr/>
        </p:nvSpPr>
        <p:spPr>
          <a:xfrm>
            <a:off x="1602128" y="3420070"/>
            <a:ext cx="988672" cy="461665"/>
          </a:xfrm>
          <a:prstGeom prst="rect">
            <a:avLst/>
          </a:prstGeom>
          <a:noFill/>
        </p:spPr>
        <p:txBody>
          <a:bodyPr wrap="none" rtlCol="0">
            <a:spAutoFit/>
          </a:bodyPr>
          <a:lstStyle/>
          <a:p>
            <a:r>
              <a:rPr lang="en-US" sz="2400" dirty="0" smtClean="0"/>
              <a:t>Hex 9</a:t>
            </a:r>
            <a:endParaRPr lang="en-US" sz="2400" dirty="0"/>
          </a:p>
        </p:txBody>
      </p:sp>
      <p:sp>
        <p:nvSpPr>
          <p:cNvPr id="14" name="TextBox 13"/>
          <p:cNvSpPr txBox="1"/>
          <p:nvPr/>
        </p:nvSpPr>
        <p:spPr>
          <a:xfrm>
            <a:off x="381000" y="3881735"/>
            <a:ext cx="1220106" cy="461665"/>
          </a:xfrm>
          <a:prstGeom prst="rect">
            <a:avLst/>
          </a:prstGeom>
          <a:noFill/>
        </p:spPr>
        <p:txBody>
          <a:bodyPr wrap="none" rtlCol="0">
            <a:spAutoFit/>
          </a:bodyPr>
          <a:lstStyle/>
          <a:p>
            <a:r>
              <a:rPr lang="en-US" sz="2400" dirty="0" smtClean="0"/>
              <a:t>1010  = </a:t>
            </a:r>
            <a:endParaRPr lang="en-US" sz="2400" dirty="0"/>
          </a:p>
        </p:txBody>
      </p:sp>
      <p:sp>
        <p:nvSpPr>
          <p:cNvPr id="15" name="TextBox 14"/>
          <p:cNvSpPr txBox="1"/>
          <p:nvPr/>
        </p:nvSpPr>
        <p:spPr>
          <a:xfrm>
            <a:off x="1602128" y="3881735"/>
            <a:ext cx="1005403" cy="461665"/>
          </a:xfrm>
          <a:prstGeom prst="rect">
            <a:avLst/>
          </a:prstGeom>
          <a:noFill/>
        </p:spPr>
        <p:txBody>
          <a:bodyPr wrap="none" rtlCol="0">
            <a:spAutoFit/>
          </a:bodyPr>
          <a:lstStyle/>
          <a:p>
            <a:r>
              <a:rPr lang="en-US" sz="2400" dirty="0" smtClean="0"/>
              <a:t>Hex A</a:t>
            </a:r>
            <a:endParaRPr lang="en-US" sz="2400" dirty="0"/>
          </a:p>
        </p:txBody>
      </p:sp>
      <p:sp>
        <p:nvSpPr>
          <p:cNvPr id="16" name="TextBox 15"/>
          <p:cNvSpPr txBox="1"/>
          <p:nvPr/>
        </p:nvSpPr>
        <p:spPr>
          <a:xfrm>
            <a:off x="381000" y="4262735"/>
            <a:ext cx="1197263" cy="461665"/>
          </a:xfrm>
          <a:prstGeom prst="rect">
            <a:avLst/>
          </a:prstGeom>
          <a:noFill/>
        </p:spPr>
        <p:txBody>
          <a:bodyPr wrap="none" rtlCol="0">
            <a:spAutoFit/>
          </a:bodyPr>
          <a:lstStyle/>
          <a:p>
            <a:r>
              <a:rPr lang="en-US" sz="2400" dirty="0" smtClean="0"/>
              <a:t>1011  = </a:t>
            </a:r>
            <a:endParaRPr lang="en-US" sz="2400" dirty="0"/>
          </a:p>
        </p:txBody>
      </p:sp>
      <p:sp>
        <p:nvSpPr>
          <p:cNvPr id="17" name="TextBox 16"/>
          <p:cNvSpPr txBox="1"/>
          <p:nvPr/>
        </p:nvSpPr>
        <p:spPr>
          <a:xfrm>
            <a:off x="1602128" y="4262735"/>
            <a:ext cx="1022786" cy="461665"/>
          </a:xfrm>
          <a:prstGeom prst="rect">
            <a:avLst/>
          </a:prstGeom>
          <a:noFill/>
        </p:spPr>
        <p:txBody>
          <a:bodyPr wrap="none" rtlCol="0">
            <a:spAutoFit/>
          </a:bodyPr>
          <a:lstStyle/>
          <a:p>
            <a:r>
              <a:rPr lang="en-US" sz="2400" dirty="0" smtClean="0"/>
              <a:t>Hex B</a:t>
            </a:r>
            <a:endParaRPr lang="en-US" sz="2400" dirty="0"/>
          </a:p>
        </p:txBody>
      </p:sp>
      <p:sp>
        <p:nvSpPr>
          <p:cNvPr id="18" name="TextBox 17"/>
          <p:cNvSpPr txBox="1"/>
          <p:nvPr/>
        </p:nvSpPr>
        <p:spPr>
          <a:xfrm>
            <a:off x="381000" y="4643735"/>
            <a:ext cx="1197263" cy="461665"/>
          </a:xfrm>
          <a:prstGeom prst="rect">
            <a:avLst/>
          </a:prstGeom>
          <a:noFill/>
        </p:spPr>
        <p:txBody>
          <a:bodyPr wrap="none" rtlCol="0">
            <a:spAutoFit/>
          </a:bodyPr>
          <a:lstStyle/>
          <a:p>
            <a:r>
              <a:rPr lang="en-US" sz="2400" dirty="0" smtClean="0"/>
              <a:t>1100  = </a:t>
            </a:r>
            <a:endParaRPr lang="en-US" sz="2400" dirty="0"/>
          </a:p>
        </p:txBody>
      </p:sp>
      <p:sp>
        <p:nvSpPr>
          <p:cNvPr id="19" name="TextBox 18"/>
          <p:cNvSpPr txBox="1"/>
          <p:nvPr/>
        </p:nvSpPr>
        <p:spPr>
          <a:xfrm>
            <a:off x="1602128" y="4643735"/>
            <a:ext cx="1039768" cy="461665"/>
          </a:xfrm>
          <a:prstGeom prst="rect">
            <a:avLst/>
          </a:prstGeom>
          <a:noFill/>
        </p:spPr>
        <p:txBody>
          <a:bodyPr wrap="none" rtlCol="0">
            <a:spAutoFit/>
          </a:bodyPr>
          <a:lstStyle/>
          <a:p>
            <a:r>
              <a:rPr lang="en-US" sz="2400" dirty="0" smtClean="0"/>
              <a:t>Hex C</a:t>
            </a:r>
            <a:endParaRPr lang="en-US" sz="2400" dirty="0"/>
          </a:p>
        </p:txBody>
      </p:sp>
      <p:sp>
        <p:nvSpPr>
          <p:cNvPr id="20" name="TextBox 19"/>
          <p:cNvSpPr txBox="1"/>
          <p:nvPr/>
        </p:nvSpPr>
        <p:spPr>
          <a:xfrm>
            <a:off x="381000" y="5024735"/>
            <a:ext cx="1197263" cy="461665"/>
          </a:xfrm>
          <a:prstGeom prst="rect">
            <a:avLst/>
          </a:prstGeom>
          <a:noFill/>
        </p:spPr>
        <p:txBody>
          <a:bodyPr wrap="none" rtlCol="0">
            <a:spAutoFit/>
          </a:bodyPr>
          <a:lstStyle/>
          <a:p>
            <a:r>
              <a:rPr lang="en-US" sz="2400" dirty="0" smtClean="0"/>
              <a:t>1101  = </a:t>
            </a:r>
            <a:endParaRPr lang="en-US" sz="2400" dirty="0"/>
          </a:p>
        </p:txBody>
      </p:sp>
      <p:sp>
        <p:nvSpPr>
          <p:cNvPr id="21" name="TextBox 20"/>
          <p:cNvSpPr txBox="1"/>
          <p:nvPr/>
        </p:nvSpPr>
        <p:spPr>
          <a:xfrm>
            <a:off x="1602128" y="5024735"/>
            <a:ext cx="1039768" cy="461665"/>
          </a:xfrm>
          <a:prstGeom prst="rect">
            <a:avLst/>
          </a:prstGeom>
          <a:noFill/>
        </p:spPr>
        <p:txBody>
          <a:bodyPr wrap="none" rtlCol="0">
            <a:spAutoFit/>
          </a:bodyPr>
          <a:lstStyle/>
          <a:p>
            <a:r>
              <a:rPr lang="en-US" sz="2400" dirty="0" smtClean="0"/>
              <a:t>Hex D</a:t>
            </a:r>
            <a:endParaRPr lang="en-US" sz="2400" dirty="0"/>
          </a:p>
        </p:txBody>
      </p:sp>
      <p:sp>
        <p:nvSpPr>
          <p:cNvPr id="24" name="TextBox 23"/>
          <p:cNvSpPr txBox="1"/>
          <p:nvPr/>
        </p:nvSpPr>
        <p:spPr>
          <a:xfrm>
            <a:off x="381000" y="5405735"/>
            <a:ext cx="1197263" cy="461665"/>
          </a:xfrm>
          <a:prstGeom prst="rect">
            <a:avLst/>
          </a:prstGeom>
          <a:noFill/>
        </p:spPr>
        <p:txBody>
          <a:bodyPr wrap="none" rtlCol="0">
            <a:spAutoFit/>
          </a:bodyPr>
          <a:lstStyle/>
          <a:p>
            <a:r>
              <a:rPr lang="en-US" sz="2400" dirty="0" smtClean="0"/>
              <a:t>1110  = </a:t>
            </a:r>
            <a:endParaRPr lang="en-US" sz="2400" dirty="0"/>
          </a:p>
        </p:txBody>
      </p:sp>
      <p:sp>
        <p:nvSpPr>
          <p:cNvPr id="25" name="TextBox 24"/>
          <p:cNvSpPr txBox="1"/>
          <p:nvPr/>
        </p:nvSpPr>
        <p:spPr>
          <a:xfrm>
            <a:off x="1602128" y="5405735"/>
            <a:ext cx="1039768" cy="461665"/>
          </a:xfrm>
          <a:prstGeom prst="rect">
            <a:avLst/>
          </a:prstGeom>
          <a:noFill/>
        </p:spPr>
        <p:txBody>
          <a:bodyPr wrap="none" rtlCol="0">
            <a:spAutoFit/>
          </a:bodyPr>
          <a:lstStyle/>
          <a:p>
            <a:r>
              <a:rPr lang="en-US" sz="2400" dirty="0" smtClean="0"/>
              <a:t>Hex E</a:t>
            </a:r>
            <a:endParaRPr lang="en-US" sz="2400" dirty="0"/>
          </a:p>
        </p:txBody>
      </p:sp>
      <p:sp>
        <p:nvSpPr>
          <p:cNvPr id="26" name="TextBox 25"/>
          <p:cNvSpPr txBox="1"/>
          <p:nvPr/>
        </p:nvSpPr>
        <p:spPr>
          <a:xfrm>
            <a:off x="381000" y="5786735"/>
            <a:ext cx="1151577" cy="461665"/>
          </a:xfrm>
          <a:prstGeom prst="rect">
            <a:avLst/>
          </a:prstGeom>
          <a:noFill/>
        </p:spPr>
        <p:txBody>
          <a:bodyPr wrap="none" rtlCol="0">
            <a:spAutoFit/>
          </a:bodyPr>
          <a:lstStyle/>
          <a:p>
            <a:r>
              <a:rPr lang="en-US" sz="2400" dirty="0" smtClean="0"/>
              <a:t>1111  = </a:t>
            </a:r>
            <a:endParaRPr lang="en-US" sz="2400" dirty="0"/>
          </a:p>
        </p:txBody>
      </p:sp>
      <p:sp>
        <p:nvSpPr>
          <p:cNvPr id="27" name="TextBox 26"/>
          <p:cNvSpPr txBox="1"/>
          <p:nvPr/>
        </p:nvSpPr>
        <p:spPr>
          <a:xfrm>
            <a:off x="1602128" y="5786735"/>
            <a:ext cx="1039768" cy="461665"/>
          </a:xfrm>
          <a:prstGeom prst="rect">
            <a:avLst/>
          </a:prstGeom>
          <a:noFill/>
        </p:spPr>
        <p:txBody>
          <a:bodyPr wrap="none" rtlCol="0">
            <a:spAutoFit/>
          </a:bodyPr>
          <a:lstStyle/>
          <a:p>
            <a:r>
              <a:rPr lang="en-US" sz="2400" dirty="0" smtClean="0"/>
              <a:t>Hex F</a:t>
            </a:r>
            <a:endParaRPr lang="en-US" sz="2400" dirty="0"/>
          </a:p>
        </p:txBody>
      </p:sp>
      <p:sp>
        <p:nvSpPr>
          <p:cNvPr id="28" name="TextBox 27"/>
          <p:cNvSpPr txBox="1"/>
          <p:nvPr/>
        </p:nvSpPr>
        <p:spPr>
          <a:xfrm>
            <a:off x="3960472" y="3048000"/>
            <a:ext cx="1990298" cy="461665"/>
          </a:xfrm>
          <a:prstGeom prst="rect">
            <a:avLst/>
          </a:prstGeom>
          <a:noFill/>
        </p:spPr>
        <p:txBody>
          <a:bodyPr wrap="none" rtlCol="0">
            <a:spAutoFit/>
          </a:bodyPr>
          <a:lstStyle/>
          <a:p>
            <a:r>
              <a:rPr lang="en-US" sz="2400" dirty="0" smtClean="0"/>
              <a:t>0001 1010  = </a:t>
            </a:r>
            <a:endParaRPr lang="en-US" sz="2400" dirty="0"/>
          </a:p>
        </p:txBody>
      </p:sp>
      <p:sp>
        <p:nvSpPr>
          <p:cNvPr id="29" name="TextBox 28"/>
          <p:cNvSpPr txBox="1"/>
          <p:nvPr/>
        </p:nvSpPr>
        <p:spPr>
          <a:xfrm>
            <a:off x="6096000" y="3048000"/>
            <a:ext cx="1197764" cy="461665"/>
          </a:xfrm>
          <a:prstGeom prst="rect">
            <a:avLst/>
          </a:prstGeom>
          <a:noFill/>
        </p:spPr>
        <p:txBody>
          <a:bodyPr wrap="none" rtlCol="0">
            <a:spAutoFit/>
          </a:bodyPr>
          <a:lstStyle/>
          <a:p>
            <a:r>
              <a:rPr lang="en-US" sz="2400" dirty="0" smtClean="0"/>
              <a:t>Hex 1A</a:t>
            </a:r>
            <a:endParaRPr lang="en-US" sz="2400" dirty="0"/>
          </a:p>
        </p:txBody>
      </p:sp>
      <p:sp>
        <p:nvSpPr>
          <p:cNvPr id="30" name="TextBox 29"/>
          <p:cNvSpPr txBox="1"/>
          <p:nvPr/>
        </p:nvSpPr>
        <p:spPr>
          <a:xfrm>
            <a:off x="3276600" y="3733800"/>
            <a:ext cx="3462156" cy="461665"/>
          </a:xfrm>
          <a:prstGeom prst="rect">
            <a:avLst/>
          </a:prstGeom>
          <a:noFill/>
        </p:spPr>
        <p:txBody>
          <a:bodyPr wrap="none" rtlCol="0">
            <a:spAutoFit/>
          </a:bodyPr>
          <a:lstStyle/>
          <a:p>
            <a:r>
              <a:rPr lang="en-US" sz="2400" dirty="0" smtClean="0"/>
              <a:t>0001 1010 1110 1100  = </a:t>
            </a:r>
            <a:endParaRPr lang="en-US" sz="2400" dirty="0"/>
          </a:p>
        </p:txBody>
      </p:sp>
      <p:sp>
        <p:nvSpPr>
          <p:cNvPr id="31" name="TextBox 30"/>
          <p:cNvSpPr txBox="1"/>
          <p:nvPr/>
        </p:nvSpPr>
        <p:spPr>
          <a:xfrm>
            <a:off x="7086600" y="3733800"/>
            <a:ext cx="1707018" cy="461665"/>
          </a:xfrm>
          <a:prstGeom prst="rect">
            <a:avLst/>
          </a:prstGeom>
          <a:noFill/>
        </p:spPr>
        <p:txBody>
          <a:bodyPr wrap="none" rtlCol="0">
            <a:spAutoFit/>
          </a:bodyPr>
          <a:lstStyle/>
          <a:p>
            <a:r>
              <a:rPr lang="en-US" sz="2400" dirty="0" smtClean="0"/>
              <a:t>Hex 1A:EC</a:t>
            </a:r>
            <a:endParaRPr lang="en-US" sz="2400" dirty="0"/>
          </a:p>
        </p:txBody>
      </p:sp>
      <p:sp>
        <p:nvSpPr>
          <p:cNvPr id="32" name="TextBox 31"/>
          <p:cNvSpPr txBox="1"/>
          <p:nvPr/>
        </p:nvSpPr>
        <p:spPr>
          <a:xfrm>
            <a:off x="3505200" y="4495800"/>
            <a:ext cx="5486400" cy="830997"/>
          </a:xfrm>
          <a:prstGeom prst="rect">
            <a:avLst/>
          </a:prstGeom>
          <a:noFill/>
        </p:spPr>
        <p:txBody>
          <a:bodyPr wrap="square" rtlCol="0">
            <a:spAutoFit/>
          </a:bodyPr>
          <a:lstStyle/>
          <a:p>
            <a:r>
              <a:rPr lang="en-US" sz="2400" dirty="0" smtClean="0"/>
              <a:t>11111111 11111111 11111111 11111111  = </a:t>
            </a:r>
            <a:endParaRPr lang="en-US" sz="2400" dirty="0"/>
          </a:p>
        </p:txBody>
      </p:sp>
      <p:sp>
        <p:nvSpPr>
          <p:cNvPr id="33" name="TextBox 32"/>
          <p:cNvSpPr txBox="1"/>
          <p:nvPr/>
        </p:nvSpPr>
        <p:spPr>
          <a:xfrm>
            <a:off x="3962400" y="4876800"/>
            <a:ext cx="3505200" cy="457200"/>
          </a:xfrm>
          <a:prstGeom prst="rect">
            <a:avLst/>
          </a:prstGeom>
          <a:noFill/>
        </p:spPr>
        <p:txBody>
          <a:bodyPr wrap="square" rtlCol="0">
            <a:spAutoFit/>
          </a:bodyPr>
          <a:lstStyle/>
          <a:p>
            <a:r>
              <a:rPr lang="en-US" sz="2400" dirty="0" smtClean="0"/>
              <a:t>Hex FF:FF:FF:FF</a:t>
            </a:r>
            <a:endParaRPr lang="en-US" sz="2400" dirty="0"/>
          </a:p>
        </p:txBody>
      </p:sp>
      <p:sp>
        <p:nvSpPr>
          <p:cNvPr id="34" name="Content Placeholder 2"/>
          <p:cNvSpPr txBox="1">
            <a:spLocks/>
          </p:cNvSpPr>
          <p:nvPr/>
        </p:nvSpPr>
        <p:spPr bwMode="auto">
          <a:xfrm>
            <a:off x="4572000" y="5486400"/>
            <a:ext cx="44196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pitchFamily="18" charset="2"/>
              <a:buNone/>
            </a:pPr>
            <a:r>
              <a:rPr lang="en-US" sz="2000" dirty="0" smtClean="0">
                <a:latin typeface="+mj-lt"/>
              </a:rPr>
              <a:t>Note that in Unix/Linux, subnet masks are shown in Hex</a:t>
            </a:r>
            <a:endParaRPr lang="en-US" sz="2000" dirty="0">
              <a:latin typeface="+mj-lt"/>
            </a:endParaRPr>
          </a:p>
        </p:txBody>
      </p:sp>
    </p:spTree>
    <p:extLst>
      <p:ext uri="{BB962C8B-B14F-4D97-AF65-F5344CB8AC3E}">
        <p14:creationId xmlns:p14="http://schemas.microsoft.com/office/powerpoint/2010/main" val="48901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4" grpId="0"/>
      <p:bldP spid="25" grpId="0"/>
      <p:bldP spid="26" grpId="0"/>
      <p:bldP spid="27" grpId="0"/>
      <p:bldP spid="28" grpId="0"/>
      <p:bldP spid="29" grpId="0"/>
      <p:bldP spid="30" grpId="0"/>
      <p:bldP spid="31" grpId="0"/>
      <p:bldP spid="32" grpId="0"/>
      <p:bldP spid="33" grpId="0"/>
      <p:bldP spid="3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152400"/>
            <a:ext cx="8610600" cy="990600"/>
          </a:xfrm>
        </p:spPr>
        <p:txBody>
          <a:bodyPr/>
          <a:lstStyle/>
          <a:p>
            <a:pPr eaLnBrk="1" hangingPunct="1"/>
            <a:r>
              <a:rPr lang="en-GB" smtClean="0"/>
              <a:t>IPv6</a:t>
            </a:r>
          </a:p>
        </p:txBody>
      </p:sp>
      <p:sp>
        <p:nvSpPr>
          <p:cNvPr id="3" name="Rectangle 2"/>
          <p:cNvSpPr/>
          <p:nvPr/>
        </p:nvSpPr>
        <p:spPr>
          <a:xfrm>
            <a:off x="762000" y="1646656"/>
            <a:ext cx="3386911" cy="397713"/>
          </a:xfrm>
          <a:prstGeom prst="rect">
            <a:avLst/>
          </a:prstGeom>
          <a:noFill/>
        </p:spPr>
        <p:txBody>
          <a:bodyPr wrap="none">
            <a:prstTxWarp prst="textWave1">
              <a:avLst/>
            </a:prstTxWarp>
            <a:spAutoFit/>
          </a:bodyPr>
          <a:lstStyle/>
          <a:p>
            <a:pPr algn="ctr">
              <a:defRPr/>
            </a:pP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3ffe:1900:4545:3:200:f8ff:fe21:67cf</a:t>
            </a:r>
          </a:p>
        </p:txBody>
      </p:sp>
      <p:sp>
        <p:nvSpPr>
          <p:cNvPr id="4" name="Rectangle 3"/>
          <p:cNvSpPr/>
          <p:nvPr/>
        </p:nvSpPr>
        <p:spPr>
          <a:xfrm>
            <a:off x="228600" y="3124200"/>
            <a:ext cx="8492535" cy="154920"/>
          </a:xfrm>
          <a:prstGeom prst="rect">
            <a:avLst/>
          </a:prstGeom>
          <a:noFill/>
        </p:spPr>
        <p:txBody>
          <a:bodyPr wrap="none">
            <a:prstTxWarp prst="textFadeUp">
              <a:avLst>
                <a:gd name="adj" fmla="val 2284"/>
              </a:avLst>
            </a:prstTxWarp>
            <a:spAutoFit/>
          </a:bodyPr>
          <a:lstStyle/>
          <a:p>
            <a:pPr algn="ctr">
              <a:defRPr/>
            </a:pPr>
            <a:r>
              <a:rPr lang="en-US" sz="4800" b="1" dirty="0">
                <a:ln w="1905">
                  <a:noFill/>
                </a:ln>
                <a:solidFill>
                  <a:srgbClr val="1C1C1C"/>
                </a:solidFill>
                <a:effectLst>
                  <a:innerShdw blurRad="69850" dist="43180" dir="5400000">
                    <a:srgbClr val="000000">
                      <a:alpha val="65000"/>
                    </a:srgbClr>
                  </a:innerShdw>
                </a:effectLst>
              </a:rPr>
              <a:t>0011111111111110. 0001100100000000. 0100010101000101.00000000000000011.0000001000000000.1111100011111111.1111111000100001.0110011111001111</a:t>
            </a:r>
          </a:p>
        </p:txBody>
      </p:sp>
      <p:cxnSp>
        <p:nvCxnSpPr>
          <p:cNvPr id="5" name="Straight Arrow Connector 4"/>
          <p:cNvCxnSpPr/>
          <p:nvPr/>
        </p:nvCxnSpPr>
        <p:spPr>
          <a:xfrm flipV="1">
            <a:off x="762000" y="2133600"/>
            <a:ext cx="152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1447800" y="2044700"/>
            <a:ext cx="233363" cy="8683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057400" y="2133600"/>
            <a:ext cx="533400" cy="7794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2455863" y="2133600"/>
            <a:ext cx="1201737" cy="833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a:spLocks noChangeArrowheads="1"/>
          </p:cNvSpPr>
          <p:nvPr/>
        </p:nvSpPr>
        <p:spPr bwMode="auto">
          <a:xfrm>
            <a:off x="7391400" y="2478088"/>
            <a:ext cx="922338" cy="368300"/>
          </a:xfrm>
          <a:prstGeom prst="rect">
            <a:avLst/>
          </a:prstGeom>
          <a:noFill/>
          <a:ln w="9525">
            <a:noFill/>
            <a:miter lim="800000"/>
            <a:headEnd/>
            <a:tailEnd/>
          </a:ln>
        </p:spPr>
        <p:txBody>
          <a:bodyPr wrap="none">
            <a:spAutoFit/>
          </a:bodyPr>
          <a:lstStyle/>
          <a:p>
            <a:r>
              <a:rPr lang="en-GB">
                <a:latin typeface="Times New Roman" pitchFamily="18" charset="0"/>
                <a:cs typeface="Times New Roman" pitchFamily="18" charset="0"/>
              </a:rPr>
              <a:t>128 bits</a:t>
            </a:r>
          </a:p>
        </p:txBody>
      </p:sp>
      <p:cxnSp>
        <p:nvCxnSpPr>
          <p:cNvPr id="22" name="Straight Arrow Connector 21"/>
          <p:cNvCxnSpPr/>
          <p:nvPr/>
        </p:nvCxnSpPr>
        <p:spPr>
          <a:xfrm flipH="1" flipV="1">
            <a:off x="2743200" y="2133600"/>
            <a:ext cx="2057400" cy="931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3200400" y="2133600"/>
            <a:ext cx="2679700" cy="917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3657600" y="2133600"/>
            <a:ext cx="3200400" cy="931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4267200" y="2044700"/>
            <a:ext cx="3657600" cy="10207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176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145" r="47568" b="18687"/>
          <a:stretch/>
        </p:blipFill>
        <p:spPr bwMode="auto">
          <a:xfrm>
            <a:off x="1028700" y="3352800"/>
            <a:ext cx="2971800" cy="260286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5602" name="Title 1"/>
          <p:cNvSpPr>
            <a:spLocks noGrp="1"/>
          </p:cNvSpPr>
          <p:nvPr>
            <p:ph type="title"/>
          </p:nvPr>
        </p:nvSpPr>
        <p:spPr>
          <a:xfrm>
            <a:off x="457200" y="152400"/>
            <a:ext cx="8610600" cy="990600"/>
          </a:xfrm>
        </p:spPr>
        <p:txBody>
          <a:bodyPr/>
          <a:lstStyle/>
          <a:p>
            <a:pPr eaLnBrk="1" hangingPunct="1"/>
            <a:r>
              <a:rPr lang="en-GB" smtClean="0"/>
              <a:t>Domain Name System (DNS)</a:t>
            </a:r>
          </a:p>
        </p:txBody>
      </p:sp>
      <p:cxnSp>
        <p:nvCxnSpPr>
          <p:cNvPr id="7" name="Straight Arrow Connector 6"/>
          <p:cNvCxnSpPr/>
          <p:nvPr/>
        </p:nvCxnSpPr>
        <p:spPr>
          <a:xfrm flipH="1">
            <a:off x="2209800" y="3248799"/>
            <a:ext cx="762000" cy="180201"/>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5606" name="TextBox 14"/>
          <p:cNvSpPr txBox="1">
            <a:spLocks noChangeArrowheads="1"/>
          </p:cNvSpPr>
          <p:nvPr/>
        </p:nvSpPr>
        <p:spPr bwMode="auto">
          <a:xfrm>
            <a:off x="4505325" y="3454400"/>
            <a:ext cx="4029075" cy="1016000"/>
          </a:xfrm>
          <a:prstGeom prst="rect">
            <a:avLst/>
          </a:prstGeom>
          <a:noFill/>
          <a:ln w="9525">
            <a:noFill/>
            <a:miter lim="800000"/>
            <a:headEnd/>
            <a:tailEnd/>
          </a:ln>
        </p:spPr>
        <p:txBody>
          <a:bodyPr>
            <a:spAutoFit/>
          </a:bodyPr>
          <a:lstStyle/>
          <a:p>
            <a:r>
              <a:rPr lang="en-GB" sz="2000" dirty="0">
                <a:latin typeface="+mj-lt"/>
              </a:rPr>
              <a:t>That’s thanks to the DNS servers and their lists of addresses and IPs</a:t>
            </a:r>
          </a:p>
        </p:txBody>
      </p:sp>
      <p:sp>
        <p:nvSpPr>
          <p:cNvPr id="12" name="TextBox 11"/>
          <p:cNvSpPr txBox="1"/>
          <p:nvPr/>
        </p:nvSpPr>
        <p:spPr>
          <a:xfrm>
            <a:off x="2514600" y="3000375"/>
            <a:ext cx="1981200" cy="277813"/>
          </a:xfrm>
          <a:prstGeom prst="rect">
            <a:avLst/>
          </a:prstGeom>
        </p:spPr>
        <p:style>
          <a:lnRef idx="1">
            <a:schemeClr val="accent4"/>
          </a:lnRef>
          <a:fillRef idx="2">
            <a:schemeClr val="accent4"/>
          </a:fillRef>
          <a:effectRef idx="1">
            <a:schemeClr val="accent4"/>
          </a:effectRef>
          <a:fontRef idx="minor">
            <a:schemeClr val="dk1"/>
          </a:fontRef>
        </p:style>
        <p:txBody>
          <a:bodyPr lIns="0" tIns="0" rIns="0" bIns="0">
            <a:spAutoFit/>
          </a:bodyPr>
          <a:lstStyle/>
          <a:p>
            <a:pPr algn="ctr">
              <a:defRPr/>
            </a:pPr>
            <a:r>
              <a:rPr lang="en-GB" dirty="0">
                <a:latin typeface="Times New Roman" pitchFamily="18" charset="0"/>
                <a:cs typeface="Times New Roman" pitchFamily="18" charset="0"/>
              </a:rPr>
              <a:t>www.facebook.com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152400"/>
            <a:ext cx="8610600" cy="990600"/>
          </a:xfrm>
        </p:spPr>
        <p:txBody>
          <a:bodyPr/>
          <a:lstStyle/>
          <a:p>
            <a:pPr eaLnBrk="1" hangingPunct="1"/>
            <a:r>
              <a:rPr lang="en-GB" smtClean="0"/>
              <a:t>Domain Name System (DNS)</a:t>
            </a:r>
          </a:p>
        </p:txBody>
      </p:sp>
      <p:sp>
        <p:nvSpPr>
          <p:cNvPr id="26627" name="TextBox 3"/>
          <p:cNvSpPr txBox="1">
            <a:spLocks noChangeArrowheads="1"/>
          </p:cNvSpPr>
          <p:nvPr/>
        </p:nvSpPr>
        <p:spPr bwMode="auto">
          <a:xfrm>
            <a:off x="533400" y="1436688"/>
            <a:ext cx="4953000" cy="461962"/>
          </a:xfrm>
          <a:prstGeom prst="rect">
            <a:avLst/>
          </a:prstGeom>
          <a:noFill/>
          <a:ln w="9525">
            <a:noFill/>
            <a:miter lim="800000"/>
            <a:headEnd/>
            <a:tailEnd/>
          </a:ln>
        </p:spPr>
        <p:txBody>
          <a:bodyPr>
            <a:spAutoFit/>
          </a:bodyPr>
          <a:lstStyle/>
          <a:p>
            <a:r>
              <a:rPr lang="en-GB" sz="2400">
                <a:latin typeface="Times New Roman" pitchFamily="18" charset="0"/>
                <a:cs typeface="Times New Roman" pitchFamily="18" charset="0"/>
              </a:rPr>
              <a:t>Example:</a:t>
            </a:r>
          </a:p>
        </p:txBody>
      </p:sp>
      <p:sp>
        <p:nvSpPr>
          <p:cNvPr id="5" name="TextBox 4"/>
          <p:cNvSpPr txBox="1"/>
          <p:nvPr/>
        </p:nvSpPr>
        <p:spPr>
          <a:xfrm>
            <a:off x="386137" y="3397101"/>
            <a:ext cx="1605696" cy="36933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GB" dirty="0" smtClean="0"/>
              <a:t>User’s browser</a:t>
            </a:r>
            <a:endParaRPr lang="en-US" dirty="0"/>
          </a:p>
        </p:txBody>
      </p:sp>
      <p:sp>
        <p:nvSpPr>
          <p:cNvPr id="10" name="Freeform 9"/>
          <p:cNvSpPr/>
          <p:nvPr/>
        </p:nvSpPr>
        <p:spPr>
          <a:xfrm>
            <a:off x="2034363" y="2423161"/>
            <a:ext cx="3680637" cy="956930"/>
          </a:xfrm>
          <a:custGeom>
            <a:avLst/>
            <a:gdLst>
              <a:gd name="connsiteX0" fmla="*/ 0 w 3402418"/>
              <a:gd name="connsiteY0" fmla="*/ 646813 h 646813"/>
              <a:gd name="connsiteX1" fmla="*/ 2232837 w 3402418"/>
              <a:gd name="connsiteY1" fmla="*/ 104553 h 646813"/>
              <a:gd name="connsiteX2" fmla="*/ 3402418 w 3402418"/>
              <a:gd name="connsiteY2" fmla="*/ 19492 h 646813"/>
            </a:gdLst>
            <a:ahLst/>
            <a:cxnLst>
              <a:cxn ang="0">
                <a:pos x="connsiteX0" y="connsiteY0"/>
              </a:cxn>
              <a:cxn ang="0">
                <a:pos x="connsiteX1" y="connsiteY1"/>
              </a:cxn>
              <a:cxn ang="0">
                <a:pos x="connsiteX2" y="connsiteY2"/>
              </a:cxn>
            </a:cxnLst>
            <a:rect l="l" t="t" r="r" b="b"/>
            <a:pathLst>
              <a:path w="3402418" h="646813">
                <a:moveTo>
                  <a:pt x="0" y="646813"/>
                </a:moveTo>
                <a:cubicBezTo>
                  <a:pt x="832883" y="427959"/>
                  <a:pt x="1665767" y="209106"/>
                  <a:pt x="2232837" y="104553"/>
                </a:cubicBezTo>
                <a:cubicBezTo>
                  <a:pt x="2799907" y="0"/>
                  <a:pt x="3101162" y="9746"/>
                  <a:pt x="3402418" y="19492"/>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ectangular Callout 5"/>
          <p:cNvSpPr/>
          <p:nvPr/>
        </p:nvSpPr>
        <p:spPr>
          <a:xfrm>
            <a:off x="1326634" y="2423160"/>
            <a:ext cx="2133600" cy="609600"/>
          </a:xfrm>
          <a:prstGeom prst="wedgeRectCallout">
            <a:avLst>
              <a:gd name="adj1" fmla="val -24903"/>
              <a:gd name="adj2" fmla="val 8691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smtClean="0"/>
              <a:t>Where is www.facebook.com?</a:t>
            </a:r>
            <a:endParaRPr lang="en-US" dirty="0"/>
          </a:p>
        </p:txBody>
      </p:sp>
      <p:sp>
        <p:nvSpPr>
          <p:cNvPr id="11" name="TextBox 10"/>
          <p:cNvSpPr txBox="1"/>
          <p:nvPr/>
        </p:nvSpPr>
        <p:spPr>
          <a:xfrm>
            <a:off x="5728639" y="2270760"/>
            <a:ext cx="1281761"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dirty="0" smtClean="0"/>
              <a:t>root </a:t>
            </a:r>
          </a:p>
          <a:p>
            <a:r>
              <a:rPr lang="en-GB" dirty="0" err="1" smtClean="0"/>
              <a:t>nameserver</a:t>
            </a:r>
            <a:endParaRPr lang="en-US" dirty="0"/>
          </a:p>
        </p:txBody>
      </p:sp>
      <p:sp>
        <p:nvSpPr>
          <p:cNvPr id="14" name="TextBox 13"/>
          <p:cNvSpPr txBox="1"/>
          <p:nvPr/>
        </p:nvSpPr>
        <p:spPr>
          <a:xfrm>
            <a:off x="7194034" y="2423160"/>
            <a:ext cx="1274708" cy="369332"/>
          </a:xfrm>
          <a:prstGeom prst="rect">
            <a:avLst/>
          </a:prstGeom>
          <a:noFill/>
        </p:spPr>
        <p:txBody>
          <a:bodyPr wrap="none" rtlCol="0">
            <a:spAutoFit/>
          </a:bodyPr>
          <a:lstStyle/>
          <a:p>
            <a:r>
              <a:rPr lang="en-GB" dirty="0" smtClean="0"/>
              <a:t>198.41.0.4</a:t>
            </a:r>
            <a:endParaRPr lang="en-US" dirty="0"/>
          </a:p>
        </p:txBody>
      </p:sp>
      <p:sp>
        <p:nvSpPr>
          <p:cNvPr id="15" name="TextBox 14"/>
          <p:cNvSpPr txBox="1"/>
          <p:nvPr/>
        </p:nvSpPr>
        <p:spPr>
          <a:xfrm>
            <a:off x="7194034" y="3185160"/>
            <a:ext cx="1531188" cy="369332"/>
          </a:xfrm>
          <a:prstGeom prst="rect">
            <a:avLst/>
          </a:prstGeom>
          <a:noFill/>
        </p:spPr>
        <p:txBody>
          <a:bodyPr wrap="none" rtlCol="0">
            <a:spAutoFit/>
          </a:bodyPr>
          <a:lstStyle/>
          <a:p>
            <a:r>
              <a:rPr lang="en-GB" dirty="0" smtClean="0"/>
              <a:t>204.75.123.1</a:t>
            </a:r>
            <a:endParaRPr lang="en-US" dirty="0"/>
          </a:p>
        </p:txBody>
      </p:sp>
      <p:sp>
        <p:nvSpPr>
          <p:cNvPr id="16" name="TextBox 15"/>
          <p:cNvSpPr txBox="1"/>
          <p:nvPr/>
        </p:nvSpPr>
        <p:spPr>
          <a:xfrm>
            <a:off x="7041634" y="4111228"/>
            <a:ext cx="1659429" cy="369332"/>
          </a:xfrm>
          <a:prstGeom prst="rect">
            <a:avLst/>
          </a:prstGeom>
          <a:noFill/>
        </p:spPr>
        <p:txBody>
          <a:bodyPr wrap="none" rtlCol="0">
            <a:spAutoFit/>
          </a:bodyPr>
          <a:lstStyle/>
          <a:p>
            <a:r>
              <a:rPr lang="en-GB" dirty="0" smtClean="0"/>
              <a:t>66.220.149.88</a:t>
            </a:r>
            <a:endParaRPr lang="en-US" dirty="0"/>
          </a:p>
        </p:txBody>
      </p:sp>
      <p:sp>
        <p:nvSpPr>
          <p:cNvPr id="18" name="Freeform 17"/>
          <p:cNvSpPr/>
          <p:nvPr/>
        </p:nvSpPr>
        <p:spPr>
          <a:xfrm>
            <a:off x="1479034" y="2720872"/>
            <a:ext cx="4470990" cy="2126511"/>
          </a:xfrm>
          <a:custGeom>
            <a:avLst/>
            <a:gdLst>
              <a:gd name="connsiteX0" fmla="*/ 4253023 w 4470990"/>
              <a:gd name="connsiteY0" fmla="*/ 0 h 2126511"/>
              <a:gd name="connsiteX1" fmla="*/ 1860698 w 4470990"/>
              <a:gd name="connsiteY1" fmla="*/ 574158 h 2126511"/>
              <a:gd name="connsiteX2" fmla="*/ 988828 w 4470990"/>
              <a:gd name="connsiteY2" fmla="*/ 744279 h 2126511"/>
              <a:gd name="connsiteX3" fmla="*/ 2509284 w 4470990"/>
              <a:gd name="connsiteY3" fmla="*/ 839972 h 2126511"/>
              <a:gd name="connsiteX4" fmla="*/ 4348716 w 4470990"/>
              <a:gd name="connsiteY4" fmla="*/ 595423 h 2126511"/>
              <a:gd name="connsiteX5" fmla="*/ 3242930 w 4470990"/>
              <a:gd name="connsiteY5" fmla="*/ 1148316 h 2126511"/>
              <a:gd name="connsiteX6" fmla="*/ 1765005 w 4470990"/>
              <a:gd name="connsiteY6" fmla="*/ 1286539 h 2126511"/>
              <a:gd name="connsiteX7" fmla="*/ 563526 w 4470990"/>
              <a:gd name="connsiteY7" fmla="*/ 1105786 h 2126511"/>
              <a:gd name="connsiteX8" fmla="*/ 1807535 w 4470990"/>
              <a:gd name="connsiteY8" fmla="*/ 1605516 h 2126511"/>
              <a:gd name="connsiteX9" fmla="*/ 3912781 w 4470990"/>
              <a:gd name="connsiteY9" fmla="*/ 1690576 h 2126511"/>
              <a:gd name="connsiteX10" fmla="*/ 2860158 w 4470990"/>
              <a:gd name="connsiteY10" fmla="*/ 1967023 h 2126511"/>
              <a:gd name="connsiteX11" fmla="*/ 1084521 w 4470990"/>
              <a:gd name="connsiteY11" fmla="*/ 2009553 h 2126511"/>
              <a:gd name="connsiteX12" fmla="*/ 0 w 4470990"/>
              <a:gd name="connsiteY12" fmla="*/ 1265274 h 212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70990" h="2126511">
                <a:moveTo>
                  <a:pt x="4253023" y="0"/>
                </a:moveTo>
                <a:lnTo>
                  <a:pt x="1860698" y="574158"/>
                </a:lnTo>
                <a:cubicBezTo>
                  <a:pt x="1316665" y="698205"/>
                  <a:pt x="880730" y="699977"/>
                  <a:pt x="988828" y="744279"/>
                </a:cubicBezTo>
                <a:cubicBezTo>
                  <a:pt x="1096926" y="788581"/>
                  <a:pt x="1949303" y="864781"/>
                  <a:pt x="2509284" y="839972"/>
                </a:cubicBezTo>
                <a:cubicBezTo>
                  <a:pt x="3069265" y="815163"/>
                  <a:pt x="4226442" y="544032"/>
                  <a:pt x="4348716" y="595423"/>
                </a:cubicBezTo>
                <a:cubicBezTo>
                  <a:pt x="4470990" y="646814"/>
                  <a:pt x="3673548" y="1033130"/>
                  <a:pt x="3242930" y="1148316"/>
                </a:cubicBezTo>
                <a:cubicBezTo>
                  <a:pt x="2812312" y="1263502"/>
                  <a:pt x="2211572" y="1293627"/>
                  <a:pt x="1765005" y="1286539"/>
                </a:cubicBezTo>
                <a:cubicBezTo>
                  <a:pt x="1318438" y="1279451"/>
                  <a:pt x="556438" y="1052623"/>
                  <a:pt x="563526" y="1105786"/>
                </a:cubicBezTo>
                <a:cubicBezTo>
                  <a:pt x="570614" y="1158949"/>
                  <a:pt x="1249326" y="1508051"/>
                  <a:pt x="1807535" y="1605516"/>
                </a:cubicBezTo>
                <a:cubicBezTo>
                  <a:pt x="2365744" y="1702981"/>
                  <a:pt x="3737344" y="1630325"/>
                  <a:pt x="3912781" y="1690576"/>
                </a:cubicBezTo>
                <a:cubicBezTo>
                  <a:pt x="4088218" y="1750827"/>
                  <a:pt x="3331535" y="1913860"/>
                  <a:pt x="2860158" y="1967023"/>
                </a:cubicBezTo>
                <a:cubicBezTo>
                  <a:pt x="2388781" y="2020186"/>
                  <a:pt x="1561214" y="2126511"/>
                  <a:pt x="1084521" y="2009553"/>
                </a:cubicBezTo>
                <a:cubicBezTo>
                  <a:pt x="607828" y="1892595"/>
                  <a:pt x="303914" y="1578934"/>
                  <a:pt x="0" y="1265274"/>
                </a:cubicBezTo>
              </a:path>
            </a:pathLst>
          </a:custGeom>
          <a:ln>
            <a:tailEnd type="triangl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Round Diagonal Corner Rectangle 18"/>
          <p:cNvSpPr/>
          <p:nvPr/>
        </p:nvSpPr>
        <p:spPr>
          <a:xfrm>
            <a:off x="4069834" y="2804160"/>
            <a:ext cx="1524000" cy="304800"/>
          </a:xfrm>
          <a:prstGeom prst="round2Diag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1600" dirty="0" smtClean="0"/>
              <a:t>Try 204.75.123.1</a:t>
            </a:r>
            <a:endParaRPr lang="en-US" sz="1600" dirty="0"/>
          </a:p>
        </p:txBody>
      </p:sp>
      <p:sp>
        <p:nvSpPr>
          <p:cNvPr id="20" name="Round Diagonal Corner Rectangle 19"/>
          <p:cNvSpPr/>
          <p:nvPr/>
        </p:nvSpPr>
        <p:spPr>
          <a:xfrm>
            <a:off x="3765034" y="3703320"/>
            <a:ext cx="1600200" cy="320040"/>
          </a:xfrm>
          <a:prstGeom prst="round2Diag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1600" dirty="0" smtClean="0"/>
              <a:t>Try 66.220.149.88</a:t>
            </a:r>
            <a:endParaRPr lang="en-US" sz="1600" dirty="0"/>
          </a:p>
        </p:txBody>
      </p:sp>
      <p:sp>
        <p:nvSpPr>
          <p:cNvPr id="21" name="Round Diagonal Corner Rectangle 20"/>
          <p:cNvSpPr/>
          <p:nvPr/>
        </p:nvSpPr>
        <p:spPr>
          <a:xfrm>
            <a:off x="3473966" y="4556760"/>
            <a:ext cx="1783834" cy="320040"/>
          </a:xfrm>
          <a:prstGeom prst="round2DiagRect">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1600" dirty="0"/>
              <a:t>It’s 31.13.90.3</a:t>
            </a:r>
          </a:p>
        </p:txBody>
      </p:sp>
      <p:sp>
        <p:nvSpPr>
          <p:cNvPr id="12" name="TextBox 11"/>
          <p:cNvSpPr txBox="1"/>
          <p:nvPr/>
        </p:nvSpPr>
        <p:spPr>
          <a:xfrm>
            <a:off x="5836073" y="3108960"/>
            <a:ext cx="1281761"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dirty="0" smtClean="0"/>
              <a:t>.com</a:t>
            </a:r>
          </a:p>
          <a:p>
            <a:r>
              <a:rPr lang="en-GB" dirty="0" err="1" smtClean="0"/>
              <a:t>nameserver</a:t>
            </a:r>
            <a:endParaRPr lang="en-US" dirty="0"/>
          </a:p>
        </p:txBody>
      </p:sp>
      <p:sp>
        <p:nvSpPr>
          <p:cNvPr id="13" name="TextBox 12"/>
          <p:cNvSpPr txBox="1"/>
          <p:nvPr/>
        </p:nvSpPr>
        <p:spPr>
          <a:xfrm>
            <a:off x="5410200" y="4078069"/>
            <a:ext cx="1487908"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GB" dirty="0" smtClean="0"/>
              <a:t>facebook.com</a:t>
            </a:r>
          </a:p>
          <a:p>
            <a:r>
              <a:rPr lang="en-GB" dirty="0" err="1" smtClean="0"/>
              <a:t>nameserver</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body" sz="half" idx="2"/>
          </p:nvPr>
        </p:nvSpPr>
        <p:spPr>
          <a:xfrm>
            <a:off x="360363" y="1308100"/>
            <a:ext cx="8459787" cy="4178300"/>
          </a:xfrm>
        </p:spPr>
        <p:txBody>
          <a:bodyPr/>
          <a:lstStyle/>
          <a:p>
            <a:pPr eaLnBrk="1" hangingPunct="1">
              <a:defRPr/>
            </a:pPr>
            <a:endParaRPr lang="en-US" sz="2200" dirty="0" smtClean="0">
              <a:latin typeface="+mj-lt"/>
              <a:cs typeface="Times New Roman" pitchFamily="18" charset="0"/>
            </a:endParaRPr>
          </a:p>
          <a:p>
            <a:pPr eaLnBrk="1" hangingPunct="1">
              <a:defRPr/>
            </a:pPr>
            <a:r>
              <a:rPr lang="en-US" sz="2200" b="1" dirty="0" smtClean="0">
                <a:latin typeface="+mj-lt"/>
                <a:cs typeface="Times New Roman" pitchFamily="18" charset="0"/>
              </a:rPr>
              <a:t>Protocols </a:t>
            </a:r>
            <a:r>
              <a:rPr lang="en-US" sz="2200" dirty="0" smtClean="0">
                <a:latin typeface="+mj-lt"/>
                <a:cs typeface="Times New Roman" pitchFamily="18" charset="0"/>
              </a:rPr>
              <a:t>are the rules and procedures for computers to communicate</a:t>
            </a:r>
          </a:p>
          <a:p>
            <a:pPr eaLnBrk="1" hangingPunct="1">
              <a:defRPr/>
            </a:pPr>
            <a:endParaRPr lang="en-US" sz="2200" dirty="0" smtClean="0">
              <a:latin typeface="+mj-lt"/>
              <a:cs typeface="Times New Roman" pitchFamily="18" charset="0"/>
            </a:endParaRPr>
          </a:p>
          <a:p>
            <a:pPr eaLnBrk="1" hangingPunct="1">
              <a:defRPr/>
            </a:pPr>
            <a:r>
              <a:rPr lang="en-US" sz="2200" dirty="0" smtClean="0">
                <a:latin typeface="+mj-lt"/>
                <a:cs typeface="Times New Roman" pitchFamily="18" charset="0"/>
              </a:rPr>
              <a:t>When a set of protocols works cooperatively, it is called a </a:t>
            </a:r>
            <a:r>
              <a:rPr lang="en-US" sz="2200" b="1" dirty="0" smtClean="0">
                <a:latin typeface="+mj-lt"/>
                <a:cs typeface="Times New Roman" pitchFamily="18" charset="0"/>
              </a:rPr>
              <a:t>protocol stack </a:t>
            </a:r>
            <a:r>
              <a:rPr lang="en-US" sz="2200" dirty="0" smtClean="0">
                <a:latin typeface="+mj-lt"/>
                <a:cs typeface="Times New Roman" pitchFamily="18" charset="0"/>
              </a:rPr>
              <a:t>or </a:t>
            </a:r>
            <a:r>
              <a:rPr lang="en-US" sz="2200" b="1" dirty="0" smtClean="0">
                <a:latin typeface="+mj-lt"/>
                <a:cs typeface="Times New Roman" pitchFamily="18" charset="0"/>
              </a:rPr>
              <a:t>protocol suite</a:t>
            </a:r>
          </a:p>
          <a:p>
            <a:pPr marL="0" indent="0" eaLnBrk="1" hangingPunct="1">
              <a:buNone/>
              <a:defRPr/>
            </a:pPr>
            <a:r>
              <a:rPr lang="en-US" sz="2200" b="1" dirty="0" smtClean="0">
                <a:latin typeface="+mj-lt"/>
                <a:cs typeface="Times New Roman" pitchFamily="18" charset="0"/>
              </a:rPr>
              <a:t>	</a:t>
            </a:r>
            <a:r>
              <a:rPr lang="en-US" sz="2200" dirty="0" smtClean="0">
                <a:latin typeface="+mj-lt"/>
                <a:cs typeface="Times New Roman" pitchFamily="18" charset="0"/>
              </a:rPr>
              <a:t>(e.g. TCP/IP is the Internet Protocol Suite)</a:t>
            </a:r>
          </a:p>
          <a:p>
            <a:pPr eaLnBrk="1" hangingPunct="1">
              <a:defRPr/>
            </a:pPr>
            <a:endParaRPr lang="en-US" sz="2200" dirty="0" smtClean="0">
              <a:latin typeface="+mj-lt"/>
              <a:cs typeface="Times New Roman" pitchFamily="18" charset="0"/>
            </a:endParaRPr>
          </a:p>
          <a:p>
            <a:pPr eaLnBrk="1" hangingPunct="1">
              <a:defRPr/>
            </a:pPr>
            <a:r>
              <a:rPr lang="en-US" sz="2200" dirty="0" smtClean="0">
                <a:latin typeface="+mj-lt"/>
                <a:cs typeface="Times New Roman" pitchFamily="18" charset="0"/>
              </a:rPr>
              <a:t>They might work at one or many layers of the OSI</a:t>
            </a:r>
          </a:p>
          <a:p>
            <a:pPr eaLnBrk="1" hangingPunct="1">
              <a:defRPr/>
            </a:pPr>
            <a:endParaRPr lang="en-US" sz="2200" dirty="0" smtClean="0">
              <a:latin typeface="+mj-lt"/>
              <a:cs typeface="Times New Roman" pitchFamily="18" charset="0"/>
            </a:endParaRPr>
          </a:p>
        </p:txBody>
      </p:sp>
      <p:sp>
        <p:nvSpPr>
          <p:cNvPr id="28675" name="Title 1"/>
          <p:cNvSpPr>
            <a:spLocks noGrp="1"/>
          </p:cNvSpPr>
          <p:nvPr>
            <p:ph type="title"/>
          </p:nvPr>
        </p:nvSpPr>
        <p:spPr>
          <a:xfrm>
            <a:off x="457200" y="152400"/>
            <a:ext cx="8610600" cy="990600"/>
          </a:xfrm>
        </p:spPr>
        <p:txBody>
          <a:bodyPr/>
          <a:lstStyle/>
          <a:p>
            <a:pPr eaLnBrk="1" hangingPunct="1"/>
            <a:r>
              <a:rPr lang="en-GB" dirty="0" smtClean="0"/>
              <a:t>Protocols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 descr="C:\Users\lg47\Desktop\skype-32.jpg"/>
          <p:cNvPicPr>
            <a:picLocks noChangeAspect="1" noChangeArrowheads="1"/>
          </p:cNvPicPr>
          <p:nvPr/>
        </p:nvPicPr>
        <p:blipFill>
          <a:blip r:embed="rId3" cstate="print">
            <a:extLst/>
          </a:blip>
          <a:srcRect/>
          <a:stretch>
            <a:fillRect/>
          </a:stretch>
        </p:blipFill>
        <p:spPr bwMode="auto">
          <a:xfrm>
            <a:off x="228600" y="1371600"/>
            <a:ext cx="805234" cy="1265368"/>
          </a:xfrm>
          <a:prstGeom prst="rect">
            <a:avLst/>
          </a:prstGeom>
          <a:ln>
            <a:noFill/>
          </a:ln>
          <a:effectLst>
            <a:softEdge rad="112500"/>
          </a:effectLst>
          <a:extLst/>
        </p:spPr>
      </p:pic>
      <p:pic>
        <p:nvPicPr>
          <p:cNvPr id="43" name="Picture 3"/>
          <p:cNvPicPr>
            <a:picLocks noChangeAspect="1" noChangeArrowheads="1"/>
          </p:cNvPicPr>
          <p:nvPr/>
        </p:nvPicPr>
        <p:blipFill>
          <a:blip r:embed="rId4" cstate="print">
            <a:extLst/>
          </a:blip>
          <a:stretch>
            <a:fillRect/>
          </a:stretch>
        </p:blipFill>
        <p:spPr bwMode="auto">
          <a:xfrm>
            <a:off x="152400" y="5562600"/>
            <a:ext cx="838200" cy="838200"/>
          </a:xfrm>
          <a:prstGeom prst="rect">
            <a:avLst/>
          </a:prstGeom>
          <a:ln>
            <a:noFill/>
          </a:ln>
          <a:effectLst>
            <a:softEdge rad="112500"/>
          </a:effectLst>
          <a:extLst/>
        </p:spPr>
      </p:pic>
      <p:sp>
        <p:nvSpPr>
          <p:cNvPr id="38916" name="Title 1"/>
          <p:cNvSpPr>
            <a:spLocks noGrp="1"/>
          </p:cNvSpPr>
          <p:nvPr>
            <p:ph type="title"/>
          </p:nvPr>
        </p:nvSpPr>
        <p:spPr>
          <a:xfrm>
            <a:off x="457200" y="152400"/>
            <a:ext cx="8610600" cy="990600"/>
          </a:xfrm>
        </p:spPr>
        <p:txBody>
          <a:bodyPr/>
          <a:lstStyle/>
          <a:p>
            <a:pPr eaLnBrk="1" hangingPunct="1"/>
            <a:r>
              <a:rPr lang="en-GB" sz="4000" b="1" smtClean="0"/>
              <a:t>O</a:t>
            </a:r>
            <a:r>
              <a:rPr lang="en-GB" smtClean="0"/>
              <a:t>pen </a:t>
            </a:r>
            <a:r>
              <a:rPr lang="en-GB" sz="4000" b="1" smtClean="0"/>
              <a:t>S</a:t>
            </a:r>
            <a:r>
              <a:rPr lang="en-GB" smtClean="0"/>
              <a:t>ystems </a:t>
            </a:r>
            <a:r>
              <a:rPr lang="en-GB" sz="4000" b="1" smtClean="0"/>
              <a:t>I</a:t>
            </a:r>
            <a:r>
              <a:rPr lang="en-GB" smtClean="0"/>
              <a:t>nterconnection model</a:t>
            </a:r>
          </a:p>
        </p:txBody>
      </p:sp>
      <p:sp>
        <p:nvSpPr>
          <p:cNvPr id="2" name="Rectangle 1"/>
          <p:cNvSpPr/>
          <p:nvPr/>
        </p:nvSpPr>
        <p:spPr>
          <a:xfrm>
            <a:off x="1143000" y="17526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Application Layer</a:t>
            </a:r>
          </a:p>
        </p:txBody>
      </p:sp>
      <p:sp>
        <p:nvSpPr>
          <p:cNvPr id="8" name="Rectangle 7"/>
          <p:cNvSpPr/>
          <p:nvPr/>
        </p:nvSpPr>
        <p:spPr>
          <a:xfrm>
            <a:off x="1143000" y="23622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Presentation Layer</a:t>
            </a:r>
          </a:p>
        </p:txBody>
      </p:sp>
      <p:sp>
        <p:nvSpPr>
          <p:cNvPr id="9" name="Rectangle 8"/>
          <p:cNvSpPr/>
          <p:nvPr/>
        </p:nvSpPr>
        <p:spPr>
          <a:xfrm>
            <a:off x="1143000" y="29718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Session Layer</a:t>
            </a:r>
          </a:p>
        </p:txBody>
      </p:sp>
      <p:sp>
        <p:nvSpPr>
          <p:cNvPr id="10" name="Rectangle 9"/>
          <p:cNvSpPr/>
          <p:nvPr/>
        </p:nvSpPr>
        <p:spPr>
          <a:xfrm>
            <a:off x="1143000" y="35814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Transport Layer</a:t>
            </a:r>
          </a:p>
        </p:txBody>
      </p:sp>
      <p:sp>
        <p:nvSpPr>
          <p:cNvPr id="11" name="Rectangle 10"/>
          <p:cNvSpPr/>
          <p:nvPr/>
        </p:nvSpPr>
        <p:spPr>
          <a:xfrm>
            <a:off x="1143000" y="41910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Network Layer</a:t>
            </a:r>
          </a:p>
        </p:txBody>
      </p:sp>
      <p:sp>
        <p:nvSpPr>
          <p:cNvPr id="12" name="Rectangle 11"/>
          <p:cNvSpPr/>
          <p:nvPr/>
        </p:nvSpPr>
        <p:spPr>
          <a:xfrm>
            <a:off x="1143000" y="48006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Data Link Layer</a:t>
            </a:r>
          </a:p>
        </p:txBody>
      </p:sp>
      <p:sp>
        <p:nvSpPr>
          <p:cNvPr id="13" name="Rectangle 12"/>
          <p:cNvSpPr/>
          <p:nvPr/>
        </p:nvSpPr>
        <p:spPr>
          <a:xfrm>
            <a:off x="1143000" y="54102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Physical Layer</a:t>
            </a:r>
          </a:p>
        </p:txBody>
      </p:sp>
      <p:sp>
        <p:nvSpPr>
          <p:cNvPr id="38924" name="TextBox 30"/>
          <p:cNvSpPr txBox="1">
            <a:spLocks noChangeArrowheads="1"/>
          </p:cNvSpPr>
          <p:nvPr/>
        </p:nvSpPr>
        <p:spPr bwMode="auto">
          <a:xfrm>
            <a:off x="1219200" y="1382713"/>
            <a:ext cx="1925638" cy="369887"/>
          </a:xfrm>
          <a:prstGeom prst="rect">
            <a:avLst/>
          </a:prstGeom>
          <a:noFill/>
          <a:ln w="9525">
            <a:noFill/>
            <a:miter lim="800000"/>
            <a:headEnd/>
            <a:tailEnd/>
          </a:ln>
        </p:spPr>
        <p:txBody>
          <a:bodyPr>
            <a:spAutoFit/>
          </a:bodyPr>
          <a:lstStyle/>
          <a:p>
            <a:r>
              <a:rPr lang="en-GB">
                <a:latin typeface="Times New Roman" pitchFamily="18" charset="0"/>
                <a:cs typeface="Times New Roman" pitchFamily="18" charset="0"/>
              </a:rPr>
              <a:t>The OSI model</a:t>
            </a:r>
          </a:p>
        </p:txBody>
      </p:sp>
      <p:sp>
        <p:nvSpPr>
          <p:cNvPr id="18444" name="TextBox 48"/>
          <p:cNvSpPr txBox="1">
            <a:spLocks noChangeArrowheads="1"/>
          </p:cNvSpPr>
          <p:nvPr/>
        </p:nvSpPr>
        <p:spPr bwMode="auto">
          <a:xfrm rot="-2742633">
            <a:off x="257175" y="2574925"/>
            <a:ext cx="762000" cy="400050"/>
          </a:xfrm>
          <a:prstGeom prst="rect">
            <a:avLst/>
          </a:prstGeom>
          <a:noFill/>
          <a:ln w="9525">
            <a:noFill/>
            <a:miter lim="800000"/>
            <a:headEnd/>
            <a:tailEnd/>
          </a:ln>
        </p:spPr>
        <p:txBody>
          <a:bodyPr>
            <a:spAutoFit/>
          </a:bodyPr>
          <a:lstStyle/>
          <a:p>
            <a:r>
              <a:rPr lang="en-GB" sz="2000">
                <a:latin typeface="Times New Roman" pitchFamily="18" charset="0"/>
                <a:cs typeface="Times New Roman" pitchFamily="18" charset="0"/>
              </a:rPr>
              <a:t>data</a:t>
            </a:r>
          </a:p>
        </p:txBody>
      </p:sp>
      <p:sp>
        <p:nvSpPr>
          <p:cNvPr id="18445" name="TextBox 48"/>
          <p:cNvSpPr txBox="1">
            <a:spLocks noChangeArrowheads="1"/>
          </p:cNvSpPr>
          <p:nvPr/>
        </p:nvSpPr>
        <p:spPr bwMode="auto">
          <a:xfrm>
            <a:off x="228600" y="3733800"/>
            <a:ext cx="914400" cy="307975"/>
          </a:xfrm>
          <a:prstGeom prst="rect">
            <a:avLst/>
          </a:prstGeom>
          <a:noFill/>
          <a:ln w="9525">
            <a:noFill/>
            <a:miter lim="800000"/>
            <a:headEnd/>
            <a:tailEnd/>
          </a:ln>
        </p:spPr>
        <p:txBody>
          <a:bodyPr>
            <a:spAutoFit/>
          </a:bodyPr>
          <a:lstStyle/>
          <a:p>
            <a:r>
              <a:rPr lang="en-GB" sz="1400">
                <a:latin typeface="Times New Roman" pitchFamily="18" charset="0"/>
                <a:cs typeface="Times New Roman" pitchFamily="18" charset="0"/>
              </a:rPr>
              <a:t>segments</a:t>
            </a:r>
          </a:p>
        </p:txBody>
      </p:sp>
      <p:sp>
        <p:nvSpPr>
          <p:cNvPr id="18446" name="TextBox 48"/>
          <p:cNvSpPr txBox="1">
            <a:spLocks noChangeArrowheads="1"/>
          </p:cNvSpPr>
          <p:nvPr/>
        </p:nvSpPr>
        <p:spPr bwMode="auto">
          <a:xfrm>
            <a:off x="228600" y="4343400"/>
            <a:ext cx="914400" cy="307975"/>
          </a:xfrm>
          <a:prstGeom prst="rect">
            <a:avLst/>
          </a:prstGeom>
          <a:noFill/>
          <a:ln w="9525">
            <a:noFill/>
            <a:miter lim="800000"/>
            <a:headEnd/>
            <a:tailEnd/>
          </a:ln>
        </p:spPr>
        <p:txBody>
          <a:bodyPr>
            <a:spAutoFit/>
          </a:bodyPr>
          <a:lstStyle/>
          <a:p>
            <a:r>
              <a:rPr lang="en-GB" sz="1400">
                <a:latin typeface="Times New Roman" pitchFamily="18" charset="0"/>
                <a:cs typeface="Times New Roman" pitchFamily="18" charset="0"/>
              </a:rPr>
              <a:t>packets</a:t>
            </a:r>
          </a:p>
        </p:txBody>
      </p:sp>
      <p:sp>
        <p:nvSpPr>
          <p:cNvPr id="18447" name="TextBox 48"/>
          <p:cNvSpPr txBox="1">
            <a:spLocks noChangeArrowheads="1"/>
          </p:cNvSpPr>
          <p:nvPr/>
        </p:nvSpPr>
        <p:spPr bwMode="auto">
          <a:xfrm>
            <a:off x="228600" y="4953000"/>
            <a:ext cx="914400" cy="307975"/>
          </a:xfrm>
          <a:prstGeom prst="rect">
            <a:avLst/>
          </a:prstGeom>
          <a:noFill/>
          <a:ln w="9525">
            <a:noFill/>
            <a:miter lim="800000"/>
            <a:headEnd/>
            <a:tailEnd/>
          </a:ln>
        </p:spPr>
        <p:txBody>
          <a:bodyPr>
            <a:spAutoFit/>
          </a:bodyPr>
          <a:lstStyle/>
          <a:p>
            <a:r>
              <a:rPr lang="en-GB" sz="1400">
                <a:latin typeface="Times New Roman" pitchFamily="18" charset="0"/>
                <a:cs typeface="Times New Roman" pitchFamily="18" charset="0"/>
              </a:rPr>
              <a:t>frames</a:t>
            </a:r>
          </a:p>
        </p:txBody>
      </p:sp>
      <p:sp>
        <p:nvSpPr>
          <p:cNvPr id="18448" name="TextBox 48"/>
          <p:cNvSpPr txBox="1">
            <a:spLocks noChangeArrowheads="1"/>
          </p:cNvSpPr>
          <p:nvPr/>
        </p:nvSpPr>
        <p:spPr bwMode="auto">
          <a:xfrm>
            <a:off x="228600" y="5562600"/>
            <a:ext cx="914400" cy="307975"/>
          </a:xfrm>
          <a:prstGeom prst="rect">
            <a:avLst/>
          </a:prstGeom>
          <a:noFill/>
          <a:ln w="9525">
            <a:noFill/>
            <a:miter lim="800000"/>
            <a:headEnd/>
            <a:tailEnd/>
          </a:ln>
        </p:spPr>
        <p:txBody>
          <a:bodyPr>
            <a:spAutoFit/>
          </a:bodyPr>
          <a:lstStyle/>
          <a:p>
            <a:r>
              <a:rPr lang="en-GB" sz="1400">
                <a:latin typeface="Times New Roman" pitchFamily="18" charset="0"/>
                <a:cs typeface="Times New Roman" pitchFamily="18" charset="0"/>
              </a:rPr>
              <a:t>bits</a:t>
            </a:r>
          </a:p>
        </p:txBody>
      </p:sp>
      <p:sp>
        <p:nvSpPr>
          <p:cNvPr id="30" name="Rectangle 184"/>
          <p:cNvSpPr>
            <a:spLocks noChangeArrowheads="1"/>
          </p:cNvSpPr>
          <p:nvPr/>
        </p:nvSpPr>
        <p:spPr bwMode="auto">
          <a:xfrm>
            <a:off x="3962400" y="1828800"/>
            <a:ext cx="4322762" cy="307777"/>
          </a:xfrm>
          <a:prstGeom prst="rect">
            <a:avLst/>
          </a:prstGeom>
          <a:noFill/>
          <a:ln w="9525">
            <a:noFill/>
            <a:miter lim="800000"/>
            <a:headEnd/>
            <a:tailEnd/>
          </a:ln>
        </p:spPr>
        <p:txBody>
          <a:bodyPr wrap="square">
            <a:spAutoFit/>
          </a:bodyPr>
          <a:lstStyle/>
          <a:p>
            <a:pPr>
              <a:spcBef>
                <a:spcPct val="20000"/>
              </a:spcBef>
            </a:pPr>
            <a:r>
              <a:rPr lang="en-GB" sz="1400" dirty="0">
                <a:latin typeface="Times New Roman" pitchFamily="18" charset="0"/>
                <a:cs typeface="Times New Roman" pitchFamily="18" charset="0"/>
              </a:rPr>
              <a:t>Provides programs with </a:t>
            </a:r>
            <a:r>
              <a:rPr lang="en-GB" sz="1400" dirty="0" smtClean="0">
                <a:latin typeface="Times New Roman" pitchFamily="18" charset="0"/>
                <a:cs typeface="Times New Roman" pitchFamily="18" charset="0"/>
              </a:rPr>
              <a:t>access </a:t>
            </a:r>
            <a:r>
              <a:rPr lang="en-GB" sz="1400" dirty="0">
                <a:latin typeface="Times New Roman" pitchFamily="18" charset="0"/>
                <a:cs typeface="Times New Roman" pitchFamily="18" charset="0"/>
              </a:rPr>
              <a:t>to </a:t>
            </a:r>
            <a:r>
              <a:rPr lang="en-GB" sz="1400" dirty="0" smtClean="0">
                <a:latin typeface="Times New Roman" pitchFamily="18" charset="0"/>
                <a:cs typeface="Times New Roman" pitchFamily="18" charset="0"/>
              </a:rPr>
              <a:t>the network </a:t>
            </a:r>
            <a:r>
              <a:rPr lang="en-GB" sz="1400" dirty="0">
                <a:latin typeface="Times New Roman" pitchFamily="18" charset="0"/>
                <a:cs typeface="Times New Roman" pitchFamily="18" charset="0"/>
              </a:rPr>
              <a:t>services</a:t>
            </a:r>
          </a:p>
        </p:txBody>
      </p:sp>
      <p:sp>
        <p:nvSpPr>
          <p:cNvPr id="31" name="Rectangle 186"/>
          <p:cNvSpPr>
            <a:spLocks noChangeArrowheads="1"/>
          </p:cNvSpPr>
          <p:nvPr/>
        </p:nvSpPr>
        <p:spPr bwMode="auto">
          <a:xfrm>
            <a:off x="3657600" y="2372380"/>
            <a:ext cx="5035550" cy="523220"/>
          </a:xfrm>
          <a:prstGeom prst="rect">
            <a:avLst/>
          </a:prstGeom>
          <a:noFill/>
          <a:ln w="9525">
            <a:noFill/>
            <a:miter lim="800000"/>
            <a:headEnd/>
            <a:tailEnd/>
          </a:ln>
        </p:spPr>
        <p:txBody>
          <a:bodyPr>
            <a:spAutoFit/>
          </a:bodyPr>
          <a:lstStyle/>
          <a:p>
            <a:pPr>
              <a:spcBef>
                <a:spcPct val="20000"/>
              </a:spcBef>
            </a:pPr>
            <a:r>
              <a:rPr lang="en-GB" sz="1400" dirty="0" smtClean="0">
                <a:latin typeface="Times New Roman" pitchFamily="18" charset="0"/>
                <a:cs typeface="Times New Roman" pitchFamily="18" charset="0"/>
              </a:rPr>
              <a:t>Ensures </a:t>
            </a:r>
            <a:r>
              <a:rPr lang="en-GB" sz="1400" dirty="0">
                <a:latin typeface="Times New Roman" pitchFamily="18" charset="0"/>
                <a:cs typeface="Times New Roman" pitchFamily="18" charset="0"/>
              </a:rPr>
              <a:t>that data is readable by the receiving system. Handles encryption/decryption</a:t>
            </a:r>
          </a:p>
        </p:txBody>
      </p:sp>
      <p:sp>
        <p:nvSpPr>
          <p:cNvPr id="37" name="Rectangle 187"/>
          <p:cNvSpPr>
            <a:spLocks noChangeArrowheads="1"/>
          </p:cNvSpPr>
          <p:nvPr/>
        </p:nvSpPr>
        <p:spPr bwMode="auto">
          <a:xfrm>
            <a:off x="3429000" y="3048000"/>
            <a:ext cx="3581400" cy="523875"/>
          </a:xfrm>
          <a:prstGeom prst="rect">
            <a:avLst/>
          </a:prstGeom>
          <a:noFill/>
          <a:ln w="9525">
            <a:noFill/>
            <a:miter lim="800000"/>
            <a:headEnd/>
            <a:tailEnd/>
          </a:ln>
        </p:spPr>
        <p:txBody>
          <a:bodyPr>
            <a:spAutoFit/>
          </a:bodyPr>
          <a:lstStyle/>
          <a:p>
            <a:pPr>
              <a:spcBef>
                <a:spcPct val="20000"/>
              </a:spcBef>
            </a:pPr>
            <a:r>
              <a:rPr lang="en-GB" sz="1400">
                <a:latin typeface="Times New Roman" pitchFamily="18" charset="0"/>
                <a:cs typeface="Times New Roman" pitchFamily="18" charset="0"/>
              </a:rPr>
              <a:t>Establishes, maintains, and coordinates communication between applications.</a:t>
            </a:r>
          </a:p>
        </p:txBody>
      </p:sp>
      <p:sp>
        <p:nvSpPr>
          <p:cNvPr id="38" name="Rectangle 189"/>
          <p:cNvSpPr>
            <a:spLocks noChangeArrowheads="1"/>
          </p:cNvSpPr>
          <p:nvPr/>
        </p:nvSpPr>
        <p:spPr bwMode="auto">
          <a:xfrm>
            <a:off x="3200400" y="3602038"/>
            <a:ext cx="5243513" cy="523875"/>
          </a:xfrm>
          <a:prstGeom prst="rect">
            <a:avLst/>
          </a:prstGeom>
          <a:noFill/>
          <a:ln w="9525">
            <a:noFill/>
            <a:miter lim="800000"/>
            <a:headEnd/>
            <a:tailEnd/>
          </a:ln>
        </p:spPr>
        <p:txBody>
          <a:bodyPr>
            <a:spAutoFit/>
          </a:bodyPr>
          <a:lstStyle/>
          <a:p>
            <a:pPr>
              <a:spcBef>
                <a:spcPct val="20000"/>
              </a:spcBef>
            </a:pPr>
            <a:r>
              <a:rPr lang="en-GB" sz="1400">
                <a:latin typeface="Times New Roman" pitchFamily="18" charset="0"/>
                <a:cs typeface="Times New Roman" pitchFamily="18" charset="0"/>
              </a:rPr>
              <a:t>Ensures reliable delivery of data. Breaks data into segments. Handles sequencing and acknowledgements and provides flow control</a:t>
            </a:r>
          </a:p>
        </p:txBody>
      </p:sp>
      <p:sp>
        <p:nvSpPr>
          <p:cNvPr id="40" name="Rectangle 190"/>
          <p:cNvSpPr>
            <a:spLocks noChangeArrowheads="1"/>
          </p:cNvSpPr>
          <p:nvPr/>
        </p:nvSpPr>
        <p:spPr bwMode="auto">
          <a:xfrm>
            <a:off x="3581400" y="4267200"/>
            <a:ext cx="3733800" cy="523875"/>
          </a:xfrm>
          <a:prstGeom prst="rect">
            <a:avLst/>
          </a:prstGeom>
          <a:noFill/>
          <a:ln w="9525">
            <a:noFill/>
            <a:miter lim="800000"/>
            <a:headEnd/>
            <a:tailEnd/>
          </a:ln>
        </p:spPr>
        <p:txBody>
          <a:bodyPr>
            <a:spAutoFit/>
          </a:bodyPr>
          <a:lstStyle/>
          <a:p>
            <a:pPr>
              <a:spcBef>
                <a:spcPct val="20000"/>
              </a:spcBef>
            </a:pPr>
            <a:r>
              <a:rPr lang="en-GB" sz="1400">
                <a:latin typeface="Times New Roman" pitchFamily="18" charset="0"/>
                <a:cs typeface="Times New Roman" pitchFamily="18" charset="0"/>
              </a:rPr>
              <a:t>Handles packet routing. Logical addressing, and access control through packet inspection</a:t>
            </a:r>
          </a:p>
        </p:txBody>
      </p:sp>
      <p:sp>
        <p:nvSpPr>
          <p:cNvPr id="41" name="Rectangle 191"/>
          <p:cNvSpPr>
            <a:spLocks noChangeArrowheads="1"/>
          </p:cNvSpPr>
          <p:nvPr/>
        </p:nvSpPr>
        <p:spPr bwMode="auto">
          <a:xfrm>
            <a:off x="3981450" y="4876800"/>
            <a:ext cx="4781550" cy="523875"/>
          </a:xfrm>
          <a:prstGeom prst="rect">
            <a:avLst/>
          </a:prstGeom>
          <a:noFill/>
          <a:ln w="9525">
            <a:noFill/>
            <a:miter lim="800000"/>
            <a:headEnd/>
            <a:tailEnd/>
          </a:ln>
        </p:spPr>
        <p:txBody>
          <a:bodyPr>
            <a:spAutoFit/>
          </a:bodyPr>
          <a:lstStyle/>
          <a:p>
            <a:pPr>
              <a:spcBef>
                <a:spcPct val="20000"/>
              </a:spcBef>
            </a:pPr>
            <a:r>
              <a:rPr lang="en-GB" sz="1400">
                <a:latin typeface="Times New Roman" pitchFamily="18" charset="0"/>
                <a:cs typeface="Times New Roman" pitchFamily="18" charset="0"/>
              </a:rPr>
              <a:t>Provides physical addressing, device-to-device delivery of frames, media access control, and MAC addresses</a:t>
            </a:r>
          </a:p>
        </p:txBody>
      </p:sp>
      <p:sp>
        <p:nvSpPr>
          <p:cNvPr id="42" name="Rectangle 192"/>
          <p:cNvSpPr>
            <a:spLocks noChangeArrowheads="1"/>
          </p:cNvSpPr>
          <p:nvPr/>
        </p:nvSpPr>
        <p:spPr bwMode="auto">
          <a:xfrm>
            <a:off x="4267200" y="5486400"/>
            <a:ext cx="4497388" cy="523875"/>
          </a:xfrm>
          <a:prstGeom prst="rect">
            <a:avLst/>
          </a:prstGeom>
          <a:noFill/>
          <a:ln w="9525">
            <a:noFill/>
            <a:miter lim="800000"/>
            <a:headEnd/>
            <a:tailEnd/>
          </a:ln>
        </p:spPr>
        <p:txBody>
          <a:bodyPr>
            <a:spAutoFit/>
          </a:bodyPr>
          <a:lstStyle/>
          <a:p>
            <a:pPr>
              <a:spcBef>
                <a:spcPct val="20000"/>
              </a:spcBef>
            </a:pPr>
            <a:r>
              <a:rPr lang="en-GB" sz="1400">
                <a:latin typeface="Times New Roman" pitchFamily="18" charset="0"/>
                <a:cs typeface="Times New Roman" pitchFamily="18" charset="0"/>
              </a:rPr>
              <a:t>Manages hardware connection, Handles sending and  receiving binary signals, Handles encoding of bits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2" grpId="0" animBg="1"/>
      <p:bldP spid="13" grpId="0" animBg="1"/>
      <p:bldP spid="18444" grpId="0"/>
      <p:bldP spid="18445" grpId="0"/>
      <p:bldP spid="18446" grpId="0"/>
      <p:bldP spid="18447" grpId="0"/>
      <p:bldP spid="18448" grpId="0"/>
      <p:bldP spid="30" grpId="0"/>
      <p:bldP spid="31" grpId="0"/>
      <p:bldP spid="37" grpId="0"/>
      <p:bldP spid="38" grpId="0"/>
      <p:bldP spid="40" grpId="0"/>
      <p:bldP spid="41" grpId="0"/>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152400"/>
            <a:ext cx="8610600" cy="990600"/>
          </a:xfrm>
        </p:spPr>
        <p:txBody>
          <a:bodyPr/>
          <a:lstStyle/>
          <a:p>
            <a:pPr eaLnBrk="1" hangingPunct="1"/>
            <a:r>
              <a:rPr lang="en-GB" smtClean="0"/>
              <a:t>Encapsulation</a:t>
            </a:r>
          </a:p>
        </p:txBody>
      </p:sp>
      <p:sp>
        <p:nvSpPr>
          <p:cNvPr id="29" name="Rectangle 28"/>
          <p:cNvSpPr/>
          <p:nvPr/>
        </p:nvSpPr>
        <p:spPr>
          <a:xfrm>
            <a:off x="1143000" y="17526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Application Layer</a:t>
            </a:r>
          </a:p>
        </p:txBody>
      </p:sp>
      <p:sp>
        <p:nvSpPr>
          <p:cNvPr id="30" name="Rectangle 29"/>
          <p:cNvSpPr/>
          <p:nvPr/>
        </p:nvSpPr>
        <p:spPr>
          <a:xfrm>
            <a:off x="1143000" y="23622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Presentation Layer</a:t>
            </a:r>
          </a:p>
        </p:txBody>
      </p:sp>
      <p:sp>
        <p:nvSpPr>
          <p:cNvPr id="31" name="Rectangle 30"/>
          <p:cNvSpPr/>
          <p:nvPr/>
        </p:nvSpPr>
        <p:spPr>
          <a:xfrm>
            <a:off x="1143000" y="29718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Session Layer</a:t>
            </a:r>
          </a:p>
        </p:txBody>
      </p:sp>
      <p:sp>
        <p:nvSpPr>
          <p:cNvPr id="37" name="Rectangle 36"/>
          <p:cNvSpPr/>
          <p:nvPr/>
        </p:nvSpPr>
        <p:spPr>
          <a:xfrm>
            <a:off x="1143000" y="35814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Transport Layer</a:t>
            </a:r>
          </a:p>
        </p:txBody>
      </p:sp>
      <p:sp>
        <p:nvSpPr>
          <p:cNvPr id="38" name="Rectangle 37"/>
          <p:cNvSpPr/>
          <p:nvPr/>
        </p:nvSpPr>
        <p:spPr>
          <a:xfrm>
            <a:off x="1143000" y="41910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Network Layer</a:t>
            </a:r>
          </a:p>
        </p:txBody>
      </p:sp>
      <p:sp>
        <p:nvSpPr>
          <p:cNvPr id="40" name="Rectangle 39"/>
          <p:cNvSpPr/>
          <p:nvPr/>
        </p:nvSpPr>
        <p:spPr>
          <a:xfrm>
            <a:off x="1143000" y="48006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Data Link Layer</a:t>
            </a:r>
          </a:p>
        </p:txBody>
      </p:sp>
      <p:sp>
        <p:nvSpPr>
          <p:cNvPr id="41" name="Rectangle 40"/>
          <p:cNvSpPr/>
          <p:nvPr/>
        </p:nvSpPr>
        <p:spPr>
          <a:xfrm>
            <a:off x="1143000" y="5410200"/>
            <a:ext cx="1905000" cy="6096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GB" dirty="0">
                <a:latin typeface="Times New Roman" pitchFamily="18" charset="0"/>
                <a:cs typeface="Times New Roman" pitchFamily="18" charset="0"/>
              </a:rPr>
              <a:t>Physical Layer</a:t>
            </a:r>
          </a:p>
        </p:txBody>
      </p:sp>
      <p:sp>
        <p:nvSpPr>
          <p:cNvPr id="39946" name="Rectangle 25"/>
          <p:cNvSpPr>
            <a:spLocks noChangeArrowheads="1"/>
          </p:cNvSpPr>
          <p:nvPr/>
        </p:nvSpPr>
        <p:spPr bwMode="auto">
          <a:xfrm>
            <a:off x="3200400" y="1936750"/>
            <a:ext cx="1776413" cy="425450"/>
          </a:xfrm>
          <a:prstGeom prst="rect">
            <a:avLst/>
          </a:prstGeom>
          <a:solidFill>
            <a:srgbClr val="CAE8AA"/>
          </a:solidFill>
          <a:ln w="9525">
            <a:solidFill>
              <a:schemeClr val="tx1"/>
            </a:solidFill>
            <a:miter lim="800000"/>
            <a:headEnd/>
            <a:tailEnd/>
          </a:ln>
        </p:spPr>
        <p:txBody>
          <a:bodyPr wrap="none" anchor="ctr"/>
          <a:lstStyle/>
          <a:p>
            <a:pPr algn="ctr"/>
            <a:r>
              <a:rPr lang="en-US">
                <a:latin typeface="Times New Roman" pitchFamily="18" charset="0"/>
                <a:cs typeface="Times New Roman" pitchFamily="18" charset="0"/>
              </a:rPr>
              <a:t>DATA</a:t>
            </a:r>
          </a:p>
        </p:txBody>
      </p:sp>
      <p:sp>
        <p:nvSpPr>
          <p:cNvPr id="39947" name="Rectangle 24"/>
          <p:cNvSpPr>
            <a:spLocks noChangeArrowheads="1"/>
          </p:cNvSpPr>
          <p:nvPr/>
        </p:nvSpPr>
        <p:spPr bwMode="auto">
          <a:xfrm>
            <a:off x="4984750" y="3657600"/>
            <a:ext cx="958850"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Transport</a:t>
            </a:r>
          </a:p>
          <a:p>
            <a:pPr algn="ctr"/>
            <a:r>
              <a:rPr lang="en-US" sz="1600">
                <a:solidFill>
                  <a:schemeClr val="bg1"/>
                </a:solidFill>
                <a:latin typeface="Times New Roman" pitchFamily="18" charset="0"/>
                <a:cs typeface="Times New Roman" pitchFamily="18" charset="0"/>
              </a:rPr>
              <a:t>Header</a:t>
            </a:r>
          </a:p>
        </p:txBody>
      </p:sp>
      <p:sp>
        <p:nvSpPr>
          <p:cNvPr id="39948" name="Rectangle 25"/>
          <p:cNvSpPr>
            <a:spLocks noChangeArrowheads="1"/>
          </p:cNvSpPr>
          <p:nvPr/>
        </p:nvSpPr>
        <p:spPr bwMode="auto">
          <a:xfrm>
            <a:off x="3200400" y="3657600"/>
            <a:ext cx="1776413" cy="425450"/>
          </a:xfrm>
          <a:prstGeom prst="rect">
            <a:avLst/>
          </a:prstGeom>
          <a:solidFill>
            <a:srgbClr val="CAE8AA"/>
          </a:solidFill>
          <a:ln w="9525">
            <a:solidFill>
              <a:schemeClr val="tx1"/>
            </a:solidFill>
            <a:miter lim="800000"/>
            <a:headEnd/>
            <a:tailEnd/>
          </a:ln>
        </p:spPr>
        <p:txBody>
          <a:bodyPr wrap="none" anchor="ctr"/>
          <a:lstStyle/>
          <a:p>
            <a:pPr algn="ctr"/>
            <a:r>
              <a:rPr lang="en-US">
                <a:latin typeface="Times New Roman" pitchFamily="18" charset="0"/>
                <a:cs typeface="Times New Roman" pitchFamily="18" charset="0"/>
              </a:rPr>
              <a:t>DATA</a:t>
            </a:r>
          </a:p>
        </p:txBody>
      </p:sp>
      <p:sp>
        <p:nvSpPr>
          <p:cNvPr id="39949" name="Rectangle 24"/>
          <p:cNvSpPr>
            <a:spLocks noChangeArrowheads="1"/>
          </p:cNvSpPr>
          <p:nvPr/>
        </p:nvSpPr>
        <p:spPr bwMode="auto">
          <a:xfrm>
            <a:off x="4984750" y="4332288"/>
            <a:ext cx="958850"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Transport</a:t>
            </a:r>
          </a:p>
          <a:p>
            <a:pPr algn="ctr"/>
            <a:r>
              <a:rPr lang="en-US" sz="1600">
                <a:solidFill>
                  <a:schemeClr val="bg1"/>
                </a:solidFill>
                <a:latin typeface="Times New Roman" pitchFamily="18" charset="0"/>
                <a:cs typeface="Times New Roman" pitchFamily="18" charset="0"/>
              </a:rPr>
              <a:t>Header</a:t>
            </a:r>
          </a:p>
        </p:txBody>
      </p:sp>
      <p:sp>
        <p:nvSpPr>
          <p:cNvPr id="39950" name="Rectangle 25"/>
          <p:cNvSpPr>
            <a:spLocks noChangeArrowheads="1"/>
          </p:cNvSpPr>
          <p:nvPr/>
        </p:nvSpPr>
        <p:spPr bwMode="auto">
          <a:xfrm>
            <a:off x="3200400" y="4332288"/>
            <a:ext cx="1776413" cy="425450"/>
          </a:xfrm>
          <a:prstGeom prst="rect">
            <a:avLst/>
          </a:prstGeom>
          <a:solidFill>
            <a:srgbClr val="CAE8AA"/>
          </a:solidFill>
          <a:ln w="9525">
            <a:solidFill>
              <a:schemeClr val="tx1"/>
            </a:solidFill>
            <a:miter lim="800000"/>
            <a:headEnd/>
            <a:tailEnd/>
          </a:ln>
        </p:spPr>
        <p:txBody>
          <a:bodyPr wrap="none" anchor="ctr"/>
          <a:lstStyle/>
          <a:p>
            <a:pPr algn="ctr"/>
            <a:r>
              <a:rPr lang="en-US">
                <a:latin typeface="Times New Roman" pitchFamily="18" charset="0"/>
                <a:cs typeface="Times New Roman" pitchFamily="18" charset="0"/>
              </a:rPr>
              <a:t>DATA</a:t>
            </a:r>
          </a:p>
        </p:txBody>
      </p:sp>
      <p:sp>
        <p:nvSpPr>
          <p:cNvPr id="39951" name="Rectangle 24"/>
          <p:cNvSpPr>
            <a:spLocks noChangeArrowheads="1"/>
          </p:cNvSpPr>
          <p:nvPr/>
        </p:nvSpPr>
        <p:spPr bwMode="auto">
          <a:xfrm>
            <a:off x="5953125" y="4332288"/>
            <a:ext cx="957263"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IP</a:t>
            </a:r>
          </a:p>
          <a:p>
            <a:pPr algn="ctr"/>
            <a:r>
              <a:rPr lang="en-US" sz="1600">
                <a:solidFill>
                  <a:schemeClr val="bg1"/>
                </a:solidFill>
                <a:latin typeface="Times New Roman" pitchFamily="18" charset="0"/>
                <a:cs typeface="Times New Roman" pitchFamily="18" charset="0"/>
              </a:rPr>
              <a:t>Header</a:t>
            </a:r>
          </a:p>
        </p:txBody>
      </p:sp>
      <p:sp>
        <p:nvSpPr>
          <p:cNvPr id="39952" name="Rectangle 24"/>
          <p:cNvSpPr>
            <a:spLocks noChangeArrowheads="1"/>
          </p:cNvSpPr>
          <p:nvPr/>
        </p:nvSpPr>
        <p:spPr bwMode="auto">
          <a:xfrm>
            <a:off x="4986338" y="5060950"/>
            <a:ext cx="958850"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Transport</a:t>
            </a:r>
          </a:p>
          <a:p>
            <a:pPr algn="ctr"/>
            <a:r>
              <a:rPr lang="en-US" sz="1600">
                <a:solidFill>
                  <a:schemeClr val="bg1"/>
                </a:solidFill>
                <a:latin typeface="Times New Roman" pitchFamily="18" charset="0"/>
                <a:cs typeface="Times New Roman" pitchFamily="18" charset="0"/>
              </a:rPr>
              <a:t>Header</a:t>
            </a:r>
          </a:p>
        </p:txBody>
      </p:sp>
      <p:sp>
        <p:nvSpPr>
          <p:cNvPr id="39953" name="Rectangle 25"/>
          <p:cNvSpPr>
            <a:spLocks noChangeArrowheads="1"/>
          </p:cNvSpPr>
          <p:nvPr/>
        </p:nvSpPr>
        <p:spPr bwMode="auto">
          <a:xfrm>
            <a:off x="3201988" y="5060950"/>
            <a:ext cx="1776412" cy="425450"/>
          </a:xfrm>
          <a:prstGeom prst="rect">
            <a:avLst/>
          </a:prstGeom>
          <a:solidFill>
            <a:srgbClr val="CAE8AA"/>
          </a:solidFill>
          <a:ln w="9525">
            <a:solidFill>
              <a:schemeClr val="tx1"/>
            </a:solidFill>
            <a:miter lim="800000"/>
            <a:headEnd/>
            <a:tailEnd/>
          </a:ln>
        </p:spPr>
        <p:txBody>
          <a:bodyPr wrap="none" anchor="ctr"/>
          <a:lstStyle/>
          <a:p>
            <a:pPr algn="ctr"/>
            <a:r>
              <a:rPr lang="en-US">
                <a:latin typeface="Times New Roman" pitchFamily="18" charset="0"/>
                <a:cs typeface="Times New Roman" pitchFamily="18" charset="0"/>
              </a:rPr>
              <a:t>DATA</a:t>
            </a:r>
          </a:p>
        </p:txBody>
      </p:sp>
      <p:sp>
        <p:nvSpPr>
          <p:cNvPr id="39954" name="Rectangle 24"/>
          <p:cNvSpPr>
            <a:spLocks noChangeArrowheads="1"/>
          </p:cNvSpPr>
          <p:nvPr/>
        </p:nvSpPr>
        <p:spPr bwMode="auto">
          <a:xfrm>
            <a:off x="5954713" y="5060950"/>
            <a:ext cx="957262"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IP</a:t>
            </a:r>
          </a:p>
          <a:p>
            <a:pPr algn="ctr"/>
            <a:r>
              <a:rPr lang="en-US" sz="1600">
                <a:solidFill>
                  <a:schemeClr val="bg1"/>
                </a:solidFill>
                <a:latin typeface="Times New Roman" pitchFamily="18" charset="0"/>
                <a:cs typeface="Times New Roman" pitchFamily="18" charset="0"/>
              </a:rPr>
              <a:t>Header</a:t>
            </a:r>
          </a:p>
        </p:txBody>
      </p:sp>
      <p:sp>
        <p:nvSpPr>
          <p:cNvPr id="39955" name="Rectangle 24"/>
          <p:cNvSpPr>
            <a:spLocks noChangeArrowheads="1"/>
          </p:cNvSpPr>
          <p:nvPr/>
        </p:nvSpPr>
        <p:spPr bwMode="auto">
          <a:xfrm>
            <a:off x="6924675" y="5060950"/>
            <a:ext cx="957263" cy="425450"/>
          </a:xfrm>
          <a:prstGeom prst="rect">
            <a:avLst/>
          </a:prstGeom>
          <a:solidFill>
            <a:srgbClr val="C00000"/>
          </a:solidFill>
          <a:ln w="9525">
            <a:solidFill>
              <a:schemeClr val="tx1"/>
            </a:solidFill>
            <a:miter lim="800000"/>
            <a:headEnd/>
            <a:tailEnd/>
          </a:ln>
        </p:spPr>
        <p:txBody>
          <a:bodyPr wrap="none" anchor="ctr"/>
          <a:lstStyle/>
          <a:p>
            <a:pPr algn="ctr"/>
            <a:r>
              <a:rPr lang="en-US" sz="1600">
                <a:solidFill>
                  <a:schemeClr val="bg1"/>
                </a:solidFill>
                <a:latin typeface="Times New Roman" pitchFamily="18" charset="0"/>
                <a:cs typeface="Times New Roman" pitchFamily="18" charset="0"/>
              </a:rPr>
              <a:t>MAC</a:t>
            </a:r>
          </a:p>
          <a:p>
            <a:pPr algn="ctr"/>
            <a:r>
              <a:rPr lang="en-US" sz="1600">
                <a:solidFill>
                  <a:schemeClr val="bg1"/>
                </a:solidFill>
                <a:latin typeface="Times New Roman" pitchFamily="18" charset="0"/>
                <a:cs typeface="Times New Roman" pitchFamily="18" charset="0"/>
              </a:rPr>
              <a:t>Header</a:t>
            </a:r>
          </a:p>
        </p:txBody>
      </p:sp>
      <p:pic>
        <p:nvPicPr>
          <p:cNvPr id="57" name="Picture 2" descr="C:\Users\lg47\Desktop\skype-32.jpg"/>
          <p:cNvPicPr>
            <a:picLocks noChangeAspect="1" noChangeArrowheads="1"/>
          </p:cNvPicPr>
          <p:nvPr/>
        </p:nvPicPr>
        <p:blipFill>
          <a:blip r:embed="rId3" cstate="print">
            <a:extLst/>
          </a:blip>
          <a:srcRect/>
          <a:stretch>
            <a:fillRect/>
          </a:stretch>
        </p:blipFill>
        <p:spPr bwMode="auto">
          <a:xfrm>
            <a:off x="228600" y="1371600"/>
            <a:ext cx="805234" cy="1265368"/>
          </a:xfrm>
          <a:prstGeom prst="rect">
            <a:avLst/>
          </a:prstGeom>
          <a:ln>
            <a:noFill/>
          </a:ln>
          <a:effectLst>
            <a:softEdge rad="112500"/>
          </a:effectLst>
          <a:extLst/>
        </p:spPr>
      </p:pic>
      <p:pic>
        <p:nvPicPr>
          <p:cNvPr id="58" name="Picture 3"/>
          <p:cNvPicPr>
            <a:picLocks noChangeAspect="1" noChangeArrowheads="1"/>
          </p:cNvPicPr>
          <p:nvPr/>
        </p:nvPicPr>
        <p:blipFill>
          <a:blip r:embed="rId4" cstate="print">
            <a:extLst/>
          </a:blip>
          <a:stretch>
            <a:fillRect/>
          </a:stretch>
        </p:blipFill>
        <p:spPr bwMode="auto">
          <a:xfrm>
            <a:off x="152400" y="5562600"/>
            <a:ext cx="838200" cy="838200"/>
          </a:xfrm>
          <a:prstGeom prst="rect">
            <a:avLst/>
          </a:prstGeom>
          <a:ln>
            <a:noFill/>
          </a:ln>
          <a:effectLst>
            <a:softEdge rad="112500"/>
          </a:effectLst>
          <a:extLst/>
        </p:spPr>
      </p:pic>
      <p:cxnSp>
        <p:nvCxnSpPr>
          <p:cNvPr id="61" name="Curved Connector 60"/>
          <p:cNvCxnSpPr>
            <a:stCxn id="39946" idx="2"/>
            <a:endCxn id="39948" idx="0"/>
          </p:cNvCxnSpPr>
          <p:nvPr/>
        </p:nvCxnSpPr>
        <p:spPr>
          <a:xfrm rot="5400000">
            <a:off x="3440907" y="3010694"/>
            <a:ext cx="1295400" cy="1587"/>
          </a:xfrm>
          <a:prstGeom prst="curvedConnector3">
            <a:avLst>
              <a:gd name="adj1" fmla="val 50000"/>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9948" idx="2"/>
            <a:endCxn id="39950" idx="0"/>
          </p:cNvCxnSpPr>
          <p:nvPr/>
        </p:nvCxnSpPr>
        <p:spPr>
          <a:xfrm rot="5400000">
            <a:off x="3963194" y="4207669"/>
            <a:ext cx="250825" cy="1587"/>
          </a:xfrm>
          <a:prstGeom prst="curvedConnector3">
            <a:avLst>
              <a:gd name="adj1" fmla="val 50000"/>
            </a:avLst>
          </a:prstGeom>
          <a:ln w="22225">
            <a:prstDash val="dash"/>
            <a:tailEnd type="arrow"/>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39950" idx="2"/>
            <a:endCxn id="39953" idx="0"/>
          </p:cNvCxnSpPr>
          <p:nvPr/>
        </p:nvCxnSpPr>
        <p:spPr>
          <a:xfrm rot="16200000" flipH="1">
            <a:off x="3938588" y="4908550"/>
            <a:ext cx="303212" cy="1588"/>
          </a:xfrm>
          <a:prstGeom prst="curvedConnector3">
            <a:avLst>
              <a:gd name="adj1" fmla="val 50000"/>
            </a:avLst>
          </a:prstGeom>
          <a:ln w="22225">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5099</TotalTime>
  <Words>3689</Words>
  <Application>Microsoft Office PowerPoint</Application>
  <PresentationFormat>On-screen Show (4:3)</PresentationFormat>
  <Paragraphs>939</Paragraphs>
  <Slides>47</Slides>
  <Notes>34</Notes>
  <HiddenSlides>0</HiddenSlides>
  <MMClips>1</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9" baseType="lpstr">
      <vt:lpstr>ＭＳ Ｐゴシック</vt:lpstr>
      <vt:lpstr>Arial</vt:lpstr>
      <vt:lpstr>Bookman Old Style</vt:lpstr>
      <vt:lpstr>Calibri</vt:lpstr>
      <vt:lpstr>Gill Sans MT</vt:lpstr>
      <vt:lpstr>Tahoma</vt:lpstr>
      <vt:lpstr>Times</vt:lpstr>
      <vt:lpstr>Times New Roman</vt:lpstr>
      <vt:lpstr>Wingdings</vt:lpstr>
      <vt:lpstr>Wingdings 3</vt:lpstr>
      <vt:lpstr>Origin</vt:lpstr>
      <vt:lpstr>Clip</vt:lpstr>
      <vt:lpstr>1587: COMMUNICATION SYSTEMS 1 Internet Protocols</vt:lpstr>
      <vt:lpstr>Internet</vt:lpstr>
      <vt:lpstr>IP</vt:lpstr>
      <vt:lpstr>Domain Name System (DNS)</vt:lpstr>
      <vt:lpstr>Domain Name System (DNS)</vt:lpstr>
      <vt:lpstr>Domain Name System (DNS)</vt:lpstr>
      <vt:lpstr>Protocols</vt:lpstr>
      <vt:lpstr>Open Systems Interconnection model</vt:lpstr>
      <vt:lpstr>Encapsulation</vt:lpstr>
      <vt:lpstr>PowerPoint Presentation</vt:lpstr>
      <vt:lpstr>IP routing</vt:lpstr>
      <vt:lpstr>traceroute (unix) / tracert (windows)</vt:lpstr>
      <vt:lpstr>IP routing: IP header</vt:lpstr>
      <vt:lpstr>IP: Summary</vt:lpstr>
      <vt:lpstr>The problems with IPv4</vt:lpstr>
      <vt:lpstr>IPv6</vt:lpstr>
      <vt:lpstr>IPv6 Vs. IPv4: Comparing packet headers</vt:lpstr>
      <vt:lpstr>Transport Control Protocol</vt:lpstr>
      <vt:lpstr>TCP: Basic operation</vt:lpstr>
      <vt:lpstr>TCP header</vt:lpstr>
      <vt:lpstr>TCP: Connection Establishment</vt:lpstr>
      <vt:lpstr>SYN flood</vt:lpstr>
      <vt:lpstr>UDP: User Datagram Protocol</vt:lpstr>
      <vt:lpstr>TCP Vs. UDP</vt:lpstr>
      <vt:lpstr>ICMP: Internet Control Message Protocol</vt:lpstr>
      <vt:lpstr>PowerPoint Presentation</vt:lpstr>
      <vt:lpstr>Bits revision</vt:lpstr>
      <vt:lpstr>Binary to Decimal</vt:lpstr>
      <vt:lpstr>Binary to Decimal</vt:lpstr>
      <vt:lpstr>Binary to Decimal</vt:lpstr>
      <vt:lpstr>Decimal to Binary</vt:lpstr>
      <vt:lpstr>IP</vt:lpstr>
      <vt:lpstr>IP</vt:lpstr>
      <vt:lpstr>IP</vt:lpstr>
      <vt:lpstr>IP</vt:lpstr>
      <vt:lpstr>Subnet Masks</vt:lpstr>
      <vt:lpstr>Common subnet masks</vt:lpstr>
      <vt:lpstr>Subnet Masks</vt:lpstr>
      <vt:lpstr>Subnetting</vt:lpstr>
      <vt:lpstr>Static subnetting example</vt:lpstr>
      <vt:lpstr>Static subnetting example (part 2)</vt:lpstr>
      <vt:lpstr>Variable subnetting practice for the lab</vt:lpstr>
      <vt:lpstr>Variable subnetting practice for the lab</vt:lpstr>
      <vt:lpstr>Variable subnetting practice for the lab</vt:lpstr>
      <vt:lpstr>Variable subnetting practice for the lab</vt:lpstr>
      <vt:lpstr>Binary to Hex</vt:lpstr>
      <vt:lpstr>IPv6</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Loukas</dc:creator>
  <cp:lastModifiedBy>Usman Basharat</cp:lastModifiedBy>
  <cp:revision>674</cp:revision>
  <cp:lastPrinted>1601-01-01T00:00:00Z</cp:lastPrinted>
  <dcterms:created xsi:type="dcterms:W3CDTF">1601-01-01T00:00:00Z</dcterms:created>
  <dcterms:modified xsi:type="dcterms:W3CDTF">2015-11-22T19:03:04Z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