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2"/>
  </p:notesMasterIdLst>
  <p:sldIdLst>
    <p:sldId id="256" r:id="rId2"/>
    <p:sldId id="259" r:id="rId3"/>
    <p:sldId id="260" r:id="rId4"/>
    <p:sldId id="257" r:id="rId5"/>
    <p:sldId id="273" r:id="rId6"/>
    <p:sldId id="400" r:id="rId7"/>
    <p:sldId id="261" r:id="rId8"/>
    <p:sldId id="271" r:id="rId9"/>
    <p:sldId id="308" r:id="rId10"/>
    <p:sldId id="398" r:id="rId11"/>
    <p:sldId id="305" r:id="rId12"/>
    <p:sldId id="306" r:id="rId13"/>
    <p:sldId id="399" r:id="rId14"/>
    <p:sldId id="281" r:id="rId15"/>
    <p:sldId id="401" r:id="rId16"/>
    <p:sldId id="310" r:id="rId17"/>
    <p:sldId id="315" r:id="rId18"/>
    <p:sldId id="413" r:id="rId19"/>
    <p:sldId id="313" r:id="rId20"/>
    <p:sldId id="314" r:id="rId21"/>
    <p:sldId id="411" r:id="rId22"/>
    <p:sldId id="412" r:id="rId23"/>
    <p:sldId id="318" r:id="rId24"/>
    <p:sldId id="316" r:id="rId25"/>
    <p:sldId id="382" r:id="rId26"/>
    <p:sldId id="320" r:id="rId27"/>
    <p:sldId id="322" r:id="rId28"/>
    <p:sldId id="352" r:id="rId29"/>
    <p:sldId id="325" r:id="rId30"/>
    <p:sldId id="383" r:id="rId31"/>
    <p:sldId id="384" r:id="rId32"/>
    <p:sldId id="389" r:id="rId33"/>
    <p:sldId id="390" r:id="rId34"/>
    <p:sldId id="387" r:id="rId35"/>
    <p:sldId id="391" r:id="rId36"/>
    <p:sldId id="393" r:id="rId37"/>
    <p:sldId id="392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356" r:id="rId48"/>
    <p:sldId id="357" r:id="rId49"/>
    <p:sldId id="330" r:id="rId50"/>
    <p:sldId id="332" r:id="rId5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99FF"/>
    <a:srgbClr val="0066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4" autoAdjust="0"/>
    <p:restoredTop sz="80710" autoAdjust="0"/>
  </p:normalViewPr>
  <p:slideViewPr>
    <p:cSldViewPr>
      <p:cViewPr varScale="1">
        <p:scale>
          <a:sx n="60" d="100"/>
          <a:sy n="60" d="100"/>
        </p:scale>
        <p:origin x="158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5B38471-B7A9-405A-A158-41A88F75DF41}" type="datetimeFigureOut">
              <a:rPr lang="en-GB"/>
              <a:pPr>
                <a:defRPr/>
              </a:pPr>
              <a:t>28/11/2015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AF1599E-CBD6-46F4-9451-FE2BB2B32C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66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9633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50EF447-BDB1-4F84-9845-428C128B2D4A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0568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A3D30C-553B-4BC8-A34C-3DACE22FF55A}" type="slidenum">
              <a:rPr lang="en-GB" smtClean="0"/>
              <a:pPr/>
              <a:t>48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77844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mtClean="0"/>
              <a:t>With adaptive routing, routing tables can change to reflect changes in the network</a:t>
            </a:r>
          </a:p>
          <a:p>
            <a:pPr>
              <a:spcBef>
                <a:spcPct val="50000"/>
              </a:spcBef>
            </a:pPr>
            <a:r>
              <a:rPr lang="en-US" smtClean="0"/>
              <a:t>Static routing does not allow the routing tables to change.</a:t>
            </a:r>
          </a:p>
          <a:p>
            <a:pPr>
              <a:spcBef>
                <a:spcPct val="50000"/>
              </a:spcBef>
            </a:pPr>
            <a:r>
              <a:rPr lang="en-US" smtClean="0"/>
              <a:t>Static routing is simpler but does not adapt to network congestion or failures.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A0CC82-37FD-4E82-9A0C-9077D07FA7CD}" type="slidenum">
              <a:rPr lang="en-US" smtClean="0"/>
              <a:pPr/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4603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0A86FE-96CE-48D0-8B30-6CF9B7704858}" type="slidenum">
              <a:rPr lang="en-US" smtClean="0"/>
              <a:pPr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1811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06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BF8A29-6AEF-4B27-AE61-F3AACDAC44DA}" type="slidenum">
              <a:rPr lang="en-GB" smtClean="0"/>
              <a:pPr/>
              <a:t>11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803801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mtClean="0"/>
              <a:t>Circuit establishment – </a:t>
            </a:r>
          </a:p>
          <a:p>
            <a:pPr lvl="1" eaLnBrk="1" hangingPunct="1"/>
            <a:r>
              <a:rPr lang="en-GB" smtClean="0"/>
              <a:t>end-to-end connection must be established </a:t>
            </a:r>
          </a:p>
          <a:p>
            <a:pPr eaLnBrk="1" hangingPunct="1"/>
            <a:r>
              <a:rPr lang="en-GB" smtClean="0"/>
              <a:t>Information transfer </a:t>
            </a:r>
          </a:p>
          <a:p>
            <a:pPr lvl="1" eaLnBrk="1" hangingPunct="1"/>
            <a:r>
              <a:rPr lang="en-GB" smtClean="0"/>
              <a:t>analogue voice, digitised voice or binary data</a:t>
            </a:r>
          </a:p>
          <a:p>
            <a:pPr lvl="1" eaLnBrk="1" hangingPunct="1"/>
            <a:r>
              <a:rPr lang="en-GB" smtClean="0"/>
              <a:t>capacity across the network is dedicated for </a:t>
            </a:r>
          </a:p>
          <a:p>
            <a:pPr lvl="1" eaLnBrk="1" hangingPunct="1"/>
            <a:r>
              <a:rPr lang="en-GB" smtClean="0"/>
              <a:t>even if no data is transferred</a:t>
            </a:r>
          </a:p>
          <a:p>
            <a:pPr lvl="1" eaLnBrk="1" hangingPunct="1"/>
            <a:r>
              <a:rPr lang="en-GB" smtClean="0"/>
              <a:t>makes the network transparent to the users</a:t>
            </a:r>
          </a:p>
          <a:p>
            <a:pPr lvl="1" eaLnBrk="1" hangingPunct="1"/>
            <a:r>
              <a:rPr lang="en-GB" smtClean="0"/>
              <a:t>no delays</a:t>
            </a:r>
          </a:p>
          <a:p>
            <a:pPr eaLnBrk="1" hangingPunct="1"/>
            <a:r>
              <a:rPr lang="en-GB" smtClean="0"/>
              <a:t>Circuit disconnection </a:t>
            </a:r>
          </a:p>
          <a:p>
            <a:pPr lvl="1" eaLnBrk="1" hangingPunct="1"/>
            <a:r>
              <a:rPr lang="en-GB" smtClean="0"/>
              <a:t>control signal to disconnect</a:t>
            </a:r>
          </a:p>
          <a:p>
            <a:endParaRPr lang="en-GB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706A98-84E0-40EB-B7FE-D9170971160D}" type="slidenum">
              <a:rPr lang="en-GB" smtClean="0"/>
              <a:pPr/>
              <a:t>12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11558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800" b="1" i="1" dirty="0" smtClean="0"/>
              <a:t>Circuit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GB" sz="2800" b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 b="1" dirty="0" smtClean="0"/>
              <a:t>Advantages </a:t>
            </a:r>
            <a:endParaRPr lang="en-GB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 smtClean="0"/>
              <a:t>charges are only for the connection time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 smtClean="0"/>
              <a:t>favourable to those needing occasional short calls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 smtClean="0"/>
              <a:t>cost effective when one device is communicating for long periods.</a:t>
            </a:r>
            <a:endParaRPr lang="en-GB" sz="2400" b="1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 b="1" dirty="0" smtClean="0"/>
              <a:t>Disadvantages</a:t>
            </a:r>
            <a:endParaRPr lang="en-GB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 smtClean="0"/>
              <a:t>circuit must first be set-up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 smtClean="0"/>
              <a:t>time is relatively long (several seconds)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 smtClean="0"/>
              <a:t>resulting circuit can only be used by the two connected computers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 smtClean="0"/>
              <a:t>circuits can vary in quality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 smtClean="0"/>
              <a:t>transmission rates are low - 9600 b/s to 33.6 Kb/s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 smtClean="0"/>
              <a:t>can be inefficient - a line may stand idle for most of the connection time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 smtClean="0"/>
              <a:t>many low speed links can be very expensive using circuit-switching.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907BCD-24E1-4ED9-8B4E-F4CC20A932E8}" type="slidenum">
              <a:rPr lang="en-GB" smtClean="0"/>
              <a:pPr/>
              <a:t>17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95805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B1B737-B3DA-4132-B3B0-E373BEEC30C9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5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3B97FFB-5907-4B3F-9108-D0FE8B67A4F1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5381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F0D3FE-D90F-405A-8E21-E0B40F32B341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246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856EEF-671A-44A3-9A96-6606AD2B7EFD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567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C63C3-61F8-430E-A326-F697F74381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8750A-9DAD-4603-B9F6-8938A9E805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C0625-D203-4CBF-B922-0667A6E9CC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98C70-AA38-4DCB-9E61-5721AA2EAB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178800" cy="4686300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690DB-E70C-4AB6-832A-8EF87FF427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83749-E5E0-4748-9FC0-44E390B558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1E895-0145-4B41-B744-11620BE733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25235-A5DF-4E94-B969-531DA4C92C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341D2-9147-4B9F-951D-697C762A4A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C8758-5E13-421A-AA23-0B7DAA22CD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D2D84-C37E-4695-8271-FC310DB457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257C3-E5E0-4017-B02F-992A714CE8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72A8C-99F6-4E5E-BB4B-D0084CCACB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1EC4DFAB-9731-446E-97DF-04369852FF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1" r:id="rId1"/>
    <p:sldLayoutId id="2147484306" r:id="rId2"/>
    <p:sldLayoutId id="2147484312" r:id="rId3"/>
    <p:sldLayoutId id="2147484307" r:id="rId4"/>
    <p:sldLayoutId id="2147484308" r:id="rId5"/>
    <p:sldLayoutId id="2147484313" r:id="rId6"/>
    <p:sldLayoutId id="2147484314" r:id="rId7"/>
    <p:sldLayoutId id="2147484315" r:id="rId8"/>
    <p:sldLayoutId id="2147484316" r:id="rId9"/>
    <p:sldLayoutId id="2147484309" r:id="rId10"/>
    <p:sldLayoutId id="2147484317" r:id="rId11"/>
    <p:sldLayoutId id="2147484310" r:id="rId12"/>
    <p:sldLayoutId id="214748431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219200" y="3733800"/>
            <a:ext cx="6858000" cy="1219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3000" dirty="0" smtClean="0"/>
              <a:t>1587: COMMUNICATION SYSTEMS 1</a:t>
            </a:r>
            <a:r>
              <a:rPr lang="en-GB" sz="2200" dirty="0" smtClean="0"/>
              <a:t/>
            </a:r>
            <a:br>
              <a:rPr lang="en-GB" sz="2200" dirty="0" smtClean="0"/>
            </a:br>
            <a:r>
              <a:rPr lang="en-GB" sz="3100" b="1" dirty="0" smtClean="0"/>
              <a:t>Wide Area Networks</a:t>
            </a:r>
            <a:endParaRPr lang="en-GB" sz="3100" dirty="0" smtClean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914400" y="5181600"/>
            <a:ext cx="73152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defRPr/>
            </a:pPr>
            <a:r>
              <a:rPr lang="en-GB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George </a:t>
            </a:r>
            <a:r>
              <a:rPr lang="en-GB" sz="24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Loukas</a:t>
            </a:r>
            <a:endParaRPr lang="en-GB" sz="2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1219200" y="6172200"/>
            <a:ext cx="73152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defRPr/>
            </a:pPr>
            <a:r>
              <a:rPr lang="en-GB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University of Greenwich, </a:t>
            </a:r>
            <a:r>
              <a:rPr lang="en-GB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2015-2016</a:t>
            </a:r>
            <a:endParaRPr lang="en-GB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Sub-network: Types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76600" y="6070600"/>
            <a:ext cx="26670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Circuit-switched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61722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Packet-switched</a:t>
            </a:r>
            <a:endParaRPr lang="en-US" sz="28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533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None/>
              <a:tabLst/>
              <a:defRPr/>
            </a:pPr>
            <a:endParaRPr kumimoji="0" lang="en-GB" sz="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A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dedicated circuit (physical path)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is established between sender and receiver and all data passes over this circuit.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The connection is dedicated until one party or another terminates the connection. Fixed Data Rate.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Today increasingly uncommon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   Example: Telephone  (PSTN)</a:t>
            </a:r>
          </a:p>
        </p:txBody>
      </p:sp>
      <p:pic>
        <p:nvPicPr>
          <p:cNvPr id="10" name="Picture 6" descr="C:\Documents and Settings\George\Desktop\200-series-bell-l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05400"/>
            <a:ext cx="1219200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3810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Message-switched</a:t>
            </a:r>
            <a:endParaRPr lang="en-US" sz="2800" dirty="0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 cstate="print"/>
          <a:srcRect l="21944" t="1675" r="1729" b="2827"/>
          <a:stretch>
            <a:fillRect/>
          </a:stretch>
        </p:blipFill>
        <p:spPr bwMode="auto">
          <a:xfrm>
            <a:off x="5354485" y="1905000"/>
            <a:ext cx="363711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4"/>
          <p:cNvSpPr>
            <a:spLocks noChangeShapeType="1"/>
          </p:cNvSpPr>
          <p:nvPr/>
        </p:nvSpPr>
        <p:spPr bwMode="auto">
          <a:xfrm>
            <a:off x="2195513" y="620713"/>
            <a:ext cx="0" cy="532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99" name="Line 5"/>
          <p:cNvSpPr>
            <a:spLocks noChangeShapeType="1"/>
          </p:cNvSpPr>
          <p:nvPr/>
        </p:nvSpPr>
        <p:spPr bwMode="auto">
          <a:xfrm>
            <a:off x="4787900" y="765175"/>
            <a:ext cx="0" cy="532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0" name="Line 6"/>
          <p:cNvSpPr>
            <a:spLocks noChangeShapeType="1"/>
          </p:cNvSpPr>
          <p:nvPr/>
        </p:nvSpPr>
        <p:spPr bwMode="auto">
          <a:xfrm>
            <a:off x="6097588" y="765175"/>
            <a:ext cx="0" cy="532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Line 7"/>
          <p:cNvSpPr>
            <a:spLocks noChangeShapeType="1"/>
          </p:cNvSpPr>
          <p:nvPr/>
        </p:nvSpPr>
        <p:spPr bwMode="auto">
          <a:xfrm>
            <a:off x="3492500" y="692150"/>
            <a:ext cx="0" cy="532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 rot="-5400000">
            <a:off x="2555876" y="260350"/>
            <a:ext cx="576262" cy="1296987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 rot="-5400000">
            <a:off x="5148263" y="2060575"/>
            <a:ext cx="576262" cy="1296988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 rot="-5400000">
            <a:off x="3852069" y="1124744"/>
            <a:ext cx="576262" cy="1295400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 rot="5400000" flipH="1">
            <a:off x="3965575" y="1646238"/>
            <a:ext cx="360363" cy="3900487"/>
          </a:xfrm>
          <a:prstGeom prst="parallelogram">
            <a:avLst>
              <a:gd name="adj" fmla="val 461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 rot="-5400000">
            <a:off x="3275807" y="2709069"/>
            <a:ext cx="1728787" cy="3889375"/>
          </a:xfrm>
          <a:prstGeom prst="parallelogram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2987675" y="4221163"/>
            <a:ext cx="1584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Data</a:t>
            </a:r>
            <a:endParaRPr lang="en-GB" dirty="0"/>
          </a:p>
        </p:txBody>
      </p:sp>
      <p:sp>
        <p:nvSpPr>
          <p:cNvPr id="29708" name="Text Box 30"/>
          <p:cNvSpPr txBox="1">
            <a:spLocks noChangeArrowheads="1"/>
          </p:cNvSpPr>
          <p:nvPr/>
        </p:nvSpPr>
        <p:spPr bwMode="auto">
          <a:xfrm>
            <a:off x="533400" y="533400"/>
            <a:ext cx="1425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call set up</a:t>
            </a:r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 flipV="1">
            <a:off x="3492500" y="908050"/>
            <a:ext cx="3887788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7429500" y="524470"/>
            <a:ext cx="13335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searching for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 connection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179388" y="3284538"/>
            <a:ext cx="2195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Times New Roman" pitchFamily="18" charset="0"/>
                <a:cs typeface="Times New Roman" pitchFamily="18" charset="0"/>
              </a:rPr>
              <a:t>acknowledgement comes back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76600" y="6070600"/>
            <a:ext cx="26670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Circuit-switched</a:t>
            </a:r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61722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Packet-switched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3810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Message-switched</a:t>
            </a:r>
            <a:endParaRPr lang="en-US" sz="2800" dirty="0"/>
          </a:p>
        </p:txBody>
      </p:sp>
      <p:sp>
        <p:nvSpPr>
          <p:cNvPr id="20" name="TextBox 23"/>
          <p:cNvSpPr txBox="1">
            <a:spLocks noChangeArrowheads="1"/>
          </p:cNvSpPr>
          <p:nvPr/>
        </p:nvSpPr>
        <p:spPr bwMode="auto">
          <a:xfrm>
            <a:off x="1714500" y="254000"/>
            <a:ext cx="800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 dirty="0"/>
              <a:t>source</a:t>
            </a:r>
          </a:p>
        </p:txBody>
      </p:sp>
      <p:sp>
        <p:nvSpPr>
          <p:cNvPr id="21" name="TextBox 24"/>
          <p:cNvSpPr txBox="1">
            <a:spLocks noChangeArrowheads="1"/>
          </p:cNvSpPr>
          <p:nvPr/>
        </p:nvSpPr>
        <p:spPr bwMode="auto">
          <a:xfrm>
            <a:off x="5638800" y="330200"/>
            <a:ext cx="1174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destination</a:t>
            </a:r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2789237" y="101600"/>
            <a:ext cx="1325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 dirty="0"/>
              <a:t>Intermediate</a:t>
            </a:r>
          </a:p>
          <a:p>
            <a:r>
              <a:rPr lang="en-GB" sz="1600" dirty="0"/>
              <a:t>node 1</a:t>
            </a:r>
          </a:p>
        </p:txBody>
      </p:sp>
      <p:sp>
        <p:nvSpPr>
          <p:cNvPr id="23" name="TextBox 26"/>
          <p:cNvSpPr txBox="1">
            <a:spLocks noChangeArrowheads="1"/>
          </p:cNvSpPr>
          <p:nvPr/>
        </p:nvSpPr>
        <p:spPr bwMode="auto">
          <a:xfrm>
            <a:off x="4191000" y="101600"/>
            <a:ext cx="1325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Intermediate</a:t>
            </a:r>
          </a:p>
          <a:p>
            <a:r>
              <a:rPr lang="en-GB" sz="1600"/>
              <a:t>node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animBg="1"/>
      <p:bldP spid="34825" grpId="0" animBg="1"/>
      <p:bldP spid="34826" grpId="0" animBg="1"/>
      <p:bldP spid="34842" grpId="0" animBg="1"/>
      <p:bldP spid="34843" grpId="0" animBg="1"/>
      <p:bldP spid="34845" grpId="0"/>
      <p:bldP spid="34847" grpId="0" animBg="1"/>
      <p:bldP spid="34848" grpId="0"/>
      <p:bldP spid="348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ChangeArrowheads="1"/>
          </p:cNvSpPr>
          <p:nvPr/>
        </p:nvSpPr>
        <p:spPr bwMode="auto">
          <a:xfrm>
            <a:off x="900113" y="981075"/>
            <a:ext cx="1012825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GB"/>
              <a:t>Sender </a:t>
            </a:r>
          </a:p>
        </p:txBody>
      </p:sp>
      <p:sp>
        <p:nvSpPr>
          <p:cNvPr id="30723" name="Rectangle 6"/>
          <p:cNvSpPr>
            <a:spLocks noChangeArrowheads="1"/>
          </p:cNvSpPr>
          <p:nvPr/>
        </p:nvSpPr>
        <p:spPr bwMode="auto">
          <a:xfrm>
            <a:off x="6372225" y="5084763"/>
            <a:ext cx="1177925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GB"/>
              <a:t>Receiver </a:t>
            </a:r>
          </a:p>
        </p:txBody>
      </p:sp>
      <p:sp>
        <p:nvSpPr>
          <p:cNvPr id="30724" name="Line 7"/>
          <p:cNvSpPr>
            <a:spLocks noChangeShapeType="1"/>
          </p:cNvSpPr>
          <p:nvPr/>
        </p:nvSpPr>
        <p:spPr bwMode="auto">
          <a:xfrm flipH="1">
            <a:off x="6948488" y="1700213"/>
            <a:ext cx="503237" cy="3384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5" name="Rectangle 8"/>
          <p:cNvSpPr>
            <a:spLocks noChangeArrowheads="1"/>
          </p:cNvSpPr>
          <p:nvPr/>
        </p:nvSpPr>
        <p:spPr bwMode="auto">
          <a:xfrm>
            <a:off x="3348038" y="1773238"/>
            <a:ext cx="784225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GB"/>
              <a:t>node </a:t>
            </a:r>
          </a:p>
        </p:txBody>
      </p:sp>
      <p:sp>
        <p:nvSpPr>
          <p:cNvPr id="30726" name="Rectangle 9"/>
          <p:cNvSpPr>
            <a:spLocks noChangeArrowheads="1"/>
          </p:cNvSpPr>
          <p:nvPr/>
        </p:nvSpPr>
        <p:spPr bwMode="auto">
          <a:xfrm>
            <a:off x="7092950" y="1341438"/>
            <a:ext cx="784225" cy="3952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GB"/>
              <a:t>node </a:t>
            </a:r>
          </a:p>
        </p:txBody>
      </p:sp>
      <p:sp>
        <p:nvSpPr>
          <p:cNvPr id="30727" name="Rectangle 10"/>
          <p:cNvSpPr>
            <a:spLocks noChangeArrowheads="1"/>
          </p:cNvSpPr>
          <p:nvPr/>
        </p:nvSpPr>
        <p:spPr bwMode="auto">
          <a:xfrm>
            <a:off x="5292725" y="3429000"/>
            <a:ext cx="784225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GB"/>
              <a:t>node </a:t>
            </a:r>
          </a:p>
        </p:txBody>
      </p:sp>
      <p:sp>
        <p:nvSpPr>
          <p:cNvPr id="30728" name="Rectangle 11"/>
          <p:cNvSpPr>
            <a:spLocks noChangeArrowheads="1"/>
          </p:cNvSpPr>
          <p:nvPr/>
        </p:nvSpPr>
        <p:spPr bwMode="auto">
          <a:xfrm>
            <a:off x="2771775" y="4724400"/>
            <a:ext cx="784225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GB"/>
              <a:t>node </a:t>
            </a:r>
          </a:p>
        </p:txBody>
      </p:sp>
      <p:sp>
        <p:nvSpPr>
          <p:cNvPr id="30729" name="Rectangle 12"/>
          <p:cNvSpPr>
            <a:spLocks noChangeArrowheads="1"/>
          </p:cNvSpPr>
          <p:nvPr/>
        </p:nvSpPr>
        <p:spPr bwMode="auto">
          <a:xfrm>
            <a:off x="1403350" y="3429000"/>
            <a:ext cx="784225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GB"/>
              <a:t>node </a:t>
            </a:r>
          </a:p>
        </p:txBody>
      </p:sp>
      <p:sp>
        <p:nvSpPr>
          <p:cNvPr id="30730" name="Line 13"/>
          <p:cNvSpPr>
            <a:spLocks noChangeShapeType="1"/>
          </p:cNvSpPr>
          <p:nvPr/>
        </p:nvSpPr>
        <p:spPr bwMode="auto">
          <a:xfrm>
            <a:off x="2195513" y="3644900"/>
            <a:ext cx="792162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1" name="Line 14"/>
          <p:cNvSpPr>
            <a:spLocks noChangeShapeType="1"/>
          </p:cNvSpPr>
          <p:nvPr/>
        </p:nvSpPr>
        <p:spPr bwMode="auto">
          <a:xfrm>
            <a:off x="2195513" y="3644900"/>
            <a:ext cx="3024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15"/>
          <p:cNvSpPr>
            <a:spLocks noChangeShapeType="1"/>
          </p:cNvSpPr>
          <p:nvPr/>
        </p:nvSpPr>
        <p:spPr bwMode="auto">
          <a:xfrm>
            <a:off x="1979613" y="1196975"/>
            <a:ext cx="1368425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16"/>
          <p:cNvSpPr>
            <a:spLocks noChangeShapeType="1"/>
          </p:cNvSpPr>
          <p:nvPr/>
        </p:nvSpPr>
        <p:spPr bwMode="auto">
          <a:xfrm>
            <a:off x="1979613" y="1196975"/>
            <a:ext cx="5040312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Line 17"/>
          <p:cNvSpPr>
            <a:spLocks noChangeShapeType="1"/>
          </p:cNvSpPr>
          <p:nvPr/>
        </p:nvSpPr>
        <p:spPr bwMode="auto">
          <a:xfrm>
            <a:off x="3779838" y="2205038"/>
            <a:ext cx="1871662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Line 18"/>
          <p:cNvSpPr>
            <a:spLocks noChangeShapeType="1"/>
          </p:cNvSpPr>
          <p:nvPr/>
        </p:nvSpPr>
        <p:spPr bwMode="auto">
          <a:xfrm flipV="1">
            <a:off x="1835150" y="2205038"/>
            <a:ext cx="1873250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5435600" y="260350"/>
            <a:ext cx="301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Circuit establishment</a:t>
            </a:r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5508625" y="333375"/>
            <a:ext cx="2827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Information transfer</a:t>
            </a:r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2895600" y="5334000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Circuit disconnection</a:t>
            </a:r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2051050" y="908050"/>
            <a:ext cx="695325" cy="395288"/>
          </a:xfrm>
          <a:prstGeom prst="rect">
            <a:avLst/>
          </a:prstGeom>
          <a:solidFill>
            <a:srgbClr val="FF6600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GB"/>
              <a:t>Data</a:t>
            </a:r>
          </a:p>
        </p:txBody>
      </p:sp>
      <p:sp>
        <p:nvSpPr>
          <p:cNvPr id="30740" name="Text Box 24"/>
          <p:cNvSpPr txBox="1">
            <a:spLocks noChangeArrowheads="1"/>
          </p:cNvSpPr>
          <p:nvPr/>
        </p:nvSpPr>
        <p:spPr bwMode="auto">
          <a:xfrm>
            <a:off x="539750" y="414972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835150" y="692150"/>
            <a:ext cx="1647825" cy="39528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GB">
                <a:solidFill>
                  <a:schemeClr val="bg2"/>
                </a:solidFill>
              </a:rPr>
              <a:t>Control Signal</a:t>
            </a:r>
          </a:p>
        </p:txBody>
      </p:sp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6300788" y="4652963"/>
            <a:ext cx="1609725" cy="39528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GB">
                <a:solidFill>
                  <a:schemeClr val="bg2"/>
                </a:solidFill>
              </a:rPr>
              <a:t>Control signal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276600" y="6070600"/>
            <a:ext cx="26670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Circuit-switched</a:t>
            </a:r>
            <a:endParaRPr lang="en-US" sz="2800" dirty="0"/>
          </a:p>
        </p:txBody>
      </p:sp>
      <p:sp>
        <p:nvSpPr>
          <p:cNvPr id="24" name="Rounded Rectangle 23"/>
          <p:cNvSpPr/>
          <p:nvPr/>
        </p:nvSpPr>
        <p:spPr>
          <a:xfrm>
            <a:off x="61722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Packet-switched</a:t>
            </a:r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3810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Message-switched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9 0.03145 L 0.52483 0.0867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483 0.08672 L 0.46181 0.6112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2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9 0.03145 L 0.52483 0.0867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483 0.08672 L 0.46181 0.61124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2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6.93802E-7 L 0.07032 -0.50347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-2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-0.49029 L -0.54479 -0.563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00" y="-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5139" grpId="1"/>
      <p:bldP spid="5140" grpId="0"/>
      <p:bldP spid="5141" grpId="0"/>
      <p:bldP spid="5142" grpId="0" animBg="1"/>
      <p:bldP spid="5142" grpId="1" animBg="1"/>
      <p:bldP spid="5142" grpId="2" animBg="1"/>
      <p:bldP spid="5142" grpId="3" animBg="1"/>
      <p:bldP spid="5124" grpId="0" animBg="1"/>
      <p:bldP spid="5124" grpId="1" animBg="1"/>
      <p:bldP spid="5124" grpId="2" animBg="1"/>
      <p:bldP spid="5124" grpId="3" animBg="1"/>
      <p:bldP spid="5143" grpId="0" animBg="1"/>
      <p:bldP spid="5143" grpId="1" animBg="1"/>
      <p:bldP spid="5143" grpId="2" animBg="1"/>
      <p:bldP spid="5143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Sub-network: Types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766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Circuit-switched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6172200" y="6070600"/>
            <a:ext cx="26670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Packet-switched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Message-switched</a:t>
            </a:r>
            <a:endParaRPr lang="en-US" sz="28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 3" pitchFamily="18" charset="2"/>
              <a:buNone/>
              <a:defRPr/>
            </a:pPr>
            <a:endParaRPr lang="en-GB" sz="300" dirty="0" smtClean="0">
              <a:latin typeface="+mj-lt"/>
            </a:endParaRPr>
          </a:p>
          <a:p>
            <a:pPr>
              <a:spcBef>
                <a:spcPct val="50000"/>
              </a:spcBef>
              <a:buFont typeface="Wingdings 3" pitchFamily="18" charset="2"/>
              <a:buNone/>
              <a:defRPr/>
            </a:pPr>
            <a:r>
              <a:rPr lang="en-US" sz="2400" dirty="0" smtClean="0">
                <a:latin typeface="+mj-lt"/>
              </a:rPr>
              <a:t>	All data messages are transmitted using suitably sized packages, called packets.</a:t>
            </a:r>
          </a:p>
          <a:p>
            <a:pPr>
              <a:spcBef>
                <a:spcPct val="50000"/>
              </a:spcBef>
              <a:buFont typeface="Wingdings 3" pitchFamily="18" charset="2"/>
              <a:buNone/>
              <a:defRPr/>
            </a:pPr>
            <a:r>
              <a:rPr lang="en-US" sz="2400" dirty="0" smtClean="0">
                <a:latin typeface="+mj-lt"/>
              </a:rPr>
              <a:t>	Packets contain data and a header.</a:t>
            </a:r>
          </a:p>
          <a:p>
            <a:pPr>
              <a:spcBef>
                <a:spcPct val="50000"/>
              </a:spcBef>
              <a:buFont typeface="Wingdings 3" pitchFamily="18" charset="2"/>
              <a:buNone/>
              <a:defRPr/>
            </a:pPr>
            <a:r>
              <a:rPr lang="en-US" sz="2400" dirty="0" smtClean="0">
                <a:latin typeface="+mj-lt"/>
              </a:rPr>
              <a:t>	No unique dedicated physical path</a:t>
            </a:r>
          </a:p>
          <a:p>
            <a:pPr>
              <a:spcBef>
                <a:spcPct val="50000"/>
              </a:spcBef>
              <a:buFont typeface="Wingdings 3" pitchFamily="18" charset="2"/>
              <a:buNone/>
              <a:defRPr/>
            </a:pPr>
            <a:r>
              <a:rPr lang="en-US" sz="2400" dirty="0" smtClean="0">
                <a:latin typeface="+mj-lt"/>
              </a:rPr>
              <a:t>		example: Internet</a:t>
            </a:r>
          </a:p>
          <a:p>
            <a:pPr>
              <a:spcBef>
                <a:spcPct val="50000"/>
              </a:spcBef>
              <a:buFont typeface="Wingdings 3" pitchFamily="18" charset="2"/>
              <a:buNone/>
              <a:defRPr/>
            </a:pPr>
            <a:endParaRPr lang="en-US" sz="2400" dirty="0" smtClean="0">
              <a:latin typeface="+mj-lt"/>
            </a:endParaRPr>
          </a:p>
          <a:p>
            <a:pPr>
              <a:spcBef>
                <a:spcPct val="50000"/>
              </a:spcBef>
              <a:buFont typeface="Wingdings 3" pitchFamily="18" charset="2"/>
              <a:buNone/>
              <a:defRPr/>
            </a:pPr>
            <a:r>
              <a:rPr lang="en-US" sz="2400" dirty="0" smtClean="0">
                <a:latin typeface="+mj-lt"/>
              </a:rPr>
              <a:t>	Two types: </a:t>
            </a:r>
            <a:r>
              <a:rPr lang="en-US" sz="2400" dirty="0" err="1" smtClean="0">
                <a:latin typeface="+mj-lt"/>
              </a:rPr>
              <a:t>Datagrams</a:t>
            </a:r>
            <a:r>
              <a:rPr lang="en-US" sz="2400" dirty="0" smtClean="0">
                <a:latin typeface="+mj-lt"/>
              </a:rPr>
              <a:t> and Virtual Circuits</a:t>
            </a:r>
          </a:p>
          <a:p>
            <a:pPr>
              <a:spcBef>
                <a:spcPct val="50000"/>
              </a:spcBef>
              <a:buFont typeface="Wingdings 3" pitchFamily="18" charset="2"/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</a:p>
          <a:p>
            <a:pPr eaLnBrk="1" hangingPunct="1">
              <a:buFont typeface="Wingdings 3" pitchFamily="18" charset="2"/>
              <a:buNone/>
              <a:defRPr/>
            </a:pPr>
            <a:endParaRPr lang="en-GB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72388" y="2133600"/>
            <a:ext cx="862012" cy="349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>
            <a:spAutoFit/>
          </a:bodyPr>
          <a:lstStyle/>
          <a:p>
            <a:pPr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Internet</a:t>
            </a:r>
          </a:p>
        </p:txBody>
      </p:sp>
      <p:pic>
        <p:nvPicPr>
          <p:cNvPr id="14" name="Picture 15" descr="C:\Users\lg47\Desktop\wire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570162"/>
            <a:ext cx="2436813" cy="182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4"/>
          <p:cNvSpPr>
            <a:spLocks noChangeShapeType="1"/>
          </p:cNvSpPr>
          <p:nvPr/>
        </p:nvSpPr>
        <p:spPr bwMode="auto">
          <a:xfrm>
            <a:off x="2119313" y="927100"/>
            <a:ext cx="0" cy="532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1" name="Line 5"/>
          <p:cNvSpPr>
            <a:spLocks noChangeShapeType="1"/>
          </p:cNvSpPr>
          <p:nvPr/>
        </p:nvSpPr>
        <p:spPr bwMode="auto">
          <a:xfrm>
            <a:off x="4711700" y="1071563"/>
            <a:ext cx="0" cy="532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2" name="Line 6"/>
          <p:cNvSpPr>
            <a:spLocks noChangeShapeType="1"/>
          </p:cNvSpPr>
          <p:nvPr/>
        </p:nvSpPr>
        <p:spPr bwMode="auto">
          <a:xfrm>
            <a:off x="6008688" y="1071563"/>
            <a:ext cx="0" cy="532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Line 7"/>
          <p:cNvSpPr>
            <a:spLocks noChangeShapeType="1"/>
          </p:cNvSpPr>
          <p:nvPr/>
        </p:nvSpPr>
        <p:spPr bwMode="auto">
          <a:xfrm>
            <a:off x="3416300" y="998538"/>
            <a:ext cx="0" cy="532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724407" y="1752876"/>
            <a:ext cx="1753233" cy="1295148"/>
            <a:chOff x="2514" y="947"/>
            <a:chExt cx="598" cy="982"/>
          </a:xfrm>
        </p:grpSpPr>
        <p:sp>
          <p:nvSpPr>
            <p:cNvPr id="32819" name="Text Box 21"/>
            <p:cNvSpPr txBox="1">
              <a:spLocks noChangeArrowheads="1"/>
            </p:cNvSpPr>
            <p:nvPr/>
          </p:nvSpPr>
          <p:spPr bwMode="auto">
            <a:xfrm>
              <a:off x="2548" y="947"/>
              <a:ext cx="564" cy="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 dirty="0" smtClean="0"/>
                <a:t>processing</a:t>
              </a:r>
            </a:p>
            <a:p>
              <a:pPr>
                <a:spcBef>
                  <a:spcPct val="50000"/>
                </a:spcBef>
              </a:pPr>
              <a:r>
                <a:rPr lang="en-GB" sz="1600" dirty="0" smtClean="0"/>
                <a:t>+ queuing delay</a:t>
              </a:r>
              <a:endParaRPr lang="en-GB" sz="1600" dirty="0"/>
            </a:p>
          </p:txBody>
        </p:sp>
        <p:sp>
          <p:nvSpPr>
            <p:cNvPr id="32820" name="Line 22"/>
            <p:cNvSpPr>
              <a:spLocks noChangeShapeType="1"/>
            </p:cNvSpPr>
            <p:nvPr/>
          </p:nvSpPr>
          <p:spPr bwMode="auto">
            <a:xfrm flipH="1">
              <a:off x="2514" y="1525"/>
              <a:ext cx="260" cy="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119313" y="711200"/>
            <a:ext cx="1296987" cy="863600"/>
            <a:chOff x="1383" y="482"/>
            <a:chExt cx="817" cy="544"/>
          </a:xfrm>
        </p:grpSpPr>
        <p:sp>
          <p:nvSpPr>
            <p:cNvPr id="32817" name="AutoShape 8"/>
            <p:cNvSpPr>
              <a:spLocks noChangeArrowheads="1"/>
            </p:cNvSpPr>
            <p:nvPr/>
          </p:nvSpPr>
          <p:spPr bwMode="auto">
            <a:xfrm rot="-5400000">
              <a:off x="1520" y="345"/>
              <a:ext cx="544" cy="817"/>
            </a:xfrm>
            <a:prstGeom prst="parallelogram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8" name="Text Box 26"/>
            <p:cNvSpPr txBox="1">
              <a:spLocks noChangeArrowheads="1"/>
            </p:cNvSpPr>
            <p:nvPr/>
          </p:nvSpPr>
          <p:spPr bwMode="auto">
            <a:xfrm>
              <a:off x="1392" y="663"/>
              <a:ext cx="768" cy="233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dirty="0" smtClean="0">
                  <a:solidFill>
                    <a:schemeClr val="bg1"/>
                  </a:solidFill>
                </a:rPr>
                <a:t>PACKET 1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119313" y="1719263"/>
            <a:ext cx="1295400" cy="863600"/>
            <a:chOff x="2154" y="618"/>
            <a:chExt cx="816" cy="544"/>
          </a:xfrm>
        </p:grpSpPr>
        <p:sp>
          <p:nvSpPr>
            <p:cNvPr id="32815" name="AutoShape 10"/>
            <p:cNvSpPr>
              <a:spLocks noChangeArrowheads="1"/>
            </p:cNvSpPr>
            <p:nvPr/>
          </p:nvSpPr>
          <p:spPr bwMode="auto">
            <a:xfrm rot="-5400000">
              <a:off x="2290" y="482"/>
              <a:ext cx="544" cy="816"/>
            </a:xfrm>
            <a:prstGeom prst="parallelogram">
              <a:avLst>
                <a:gd name="adj" fmla="val 25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6" name="Text Box 27"/>
            <p:cNvSpPr txBox="1">
              <a:spLocks noChangeArrowheads="1"/>
            </p:cNvSpPr>
            <p:nvPr/>
          </p:nvSpPr>
          <p:spPr bwMode="auto">
            <a:xfrm>
              <a:off x="2163" y="817"/>
              <a:ext cx="768" cy="233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dirty="0" smtClean="0">
                  <a:solidFill>
                    <a:schemeClr val="bg1"/>
                  </a:solidFill>
                </a:rPr>
                <a:t>PACKET 2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2119313" y="2582863"/>
            <a:ext cx="1296987" cy="936625"/>
            <a:chOff x="3016" y="2840"/>
            <a:chExt cx="817" cy="1089"/>
          </a:xfrm>
        </p:grpSpPr>
        <p:sp>
          <p:nvSpPr>
            <p:cNvPr id="32813" name="AutoShape 9"/>
            <p:cNvSpPr>
              <a:spLocks noChangeArrowheads="1"/>
            </p:cNvSpPr>
            <p:nvPr/>
          </p:nvSpPr>
          <p:spPr bwMode="auto">
            <a:xfrm rot="-5400000">
              <a:off x="2880" y="2976"/>
              <a:ext cx="1089" cy="817"/>
            </a:xfrm>
            <a:prstGeom prst="parallelogram">
              <a:avLst>
                <a:gd name="adj" fmla="val 33323"/>
              </a:avLst>
            </a:prstGeom>
            <a:solidFill>
              <a:schemeClr val="accent3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4" name="Text Box 28"/>
            <p:cNvSpPr txBox="1">
              <a:spLocks noChangeArrowheads="1"/>
            </p:cNvSpPr>
            <p:nvPr/>
          </p:nvSpPr>
          <p:spPr bwMode="auto">
            <a:xfrm>
              <a:off x="3025" y="3204"/>
              <a:ext cx="768" cy="429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dirty="0" smtClean="0">
                  <a:solidFill>
                    <a:schemeClr val="bg1"/>
                  </a:solidFill>
                </a:rPr>
                <a:t>PACKET 3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3416301" y="2006600"/>
            <a:ext cx="1308101" cy="863600"/>
            <a:chOff x="1383" y="482"/>
            <a:chExt cx="824" cy="544"/>
          </a:xfrm>
        </p:grpSpPr>
        <p:sp>
          <p:nvSpPr>
            <p:cNvPr id="32811" name="AutoShape 33"/>
            <p:cNvSpPr>
              <a:spLocks noChangeArrowheads="1"/>
            </p:cNvSpPr>
            <p:nvPr/>
          </p:nvSpPr>
          <p:spPr bwMode="auto">
            <a:xfrm rot="-5400000">
              <a:off x="1520" y="345"/>
              <a:ext cx="544" cy="817"/>
            </a:xfrm>
            <a:prstGeom prst="parallelogram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2" name="Text Box 34"/>
            <p:cNvSpPr txBox="1">
              <a:spLocks noChangeArrowheads="1"/>
            </p:cNvSpPr>
            <p:nvPr/>
          </p:nvSpPr>
          <p:spPr bwMode="auto">
            <a:xfrm>
              <a:off x="1439" y="663"/>
              <a:ext cx="768" cy="233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dirty="0" smtClean="0">
                  <a:solidFill>
                    <a:schemeClr val="bg1"/>
                  </a:solidFill>
                </a:rPr>
                <a:t>PACKET 1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3416300" y="3327400"/>
            <a:ext cx="1295400" cy="863600"/>
            <a:chOff x="2154" y="618"/>
            <a:chExt cx="816" cy="544"/>
          </a:xfrm>
        </p:grpSpPr>
        <p:sp>
          <p:nvSpPr>
            <p:cNvPr id="32809" name="AutoShape 36"/>
            <p:cNvSpPr>
              <a:spLocks noChangeArrowheads="1"/>
            </p:cNvSpPr>
            <p:nvPr/>
          </p:nvSpPr>
          <p:spPr bwMode="auto">
            <a:xfrm rot="-5400000">
              <a:off x="2290" y="482"/>
              <a:ext cx="544" cy="816"/>
            </a:xfrm>
            <a:prstGeom prst="parallelogram">
              <a:avLst>
                <a:gd name="adj" fmla="val 25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0" name="Text Box 37"/>
            <p:cNvSpPr txBox="1">
              <a:spLocks noChangeArrowheads="1"/>
            </p:cNvSpPr>
            <p:nvPr/>
          </p:nvSpPr>
          <p:spPr bwMode="auto">
            <a:xfrm>
              <a:off x="2162" y="817"/>
              <a:ext cx="768" cy="233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dirty="0" smtClean="0">
                  <a:solidFill>
                    <a:schemeClr val="bg1"/>
                  </a:solidFill>
                </a:rPr>
                <a:t>PACKET 2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3416300" y="4473575"/>
            <a:ext cx="1296988" cy="936625"/>
            <a:chOff x="3016" y="2840"/>
            <a:chExt cx="817" cy="1089"/>
          </a:xfrm>
        </p:grpSpPr>
        <p:sp>
          <p:nvSpPr>
            <p:cNvPr id="32807" name="AutoShape 39"/>
            <p:cNvSpPr>
              <a:spLocks noChangeArrowheads="1"/>
            </p:cNvSpPr>
            <p:nvPr/>
          </p:nvSpPr>
          <p:spPr bwMode="auto">
            <a:xfrm rot="-5400000">
              <a:off x="2880" y="2976"/>
              <a:ext cx="1089" cy="817"/>
            </a:xfrm>
            <a:prstGeom prst="parallelogram">
              <a:avLst>
                <a:gd name="adj" fmla="val 33323"/>
              </a:avLst>
            </a:prstGeom>
            <a:solidFill>
              <a:schemeClr val="accent3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8" name="Text Box 40"/>
            <p:cNvSpPr txBox="1">
              <a:spLocks noChangeArrowheads="1"/>
            </p:cNvSpPr>
            <p:nvPr/>
          </p:nvSpPr>
          <p:spPr bwMode="auto">
            <a:xfrm>
              <a:off x="3024" y="3204"/>
              <a:ext cx="768" cy="429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dirty="0" smtClean="0">
                  <a:solidFill>
                    <a:schemeClr val="bg1"/>
                  </a:solidFill>
                </a:rPr>
                <a:t>PACKET 3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4711700" y="3230563"/>
            <a:ext cx="1296988" cy="863600"/>
            <a:chOff x="1383" y="482"/>
            <a:chExt cx="817" cy="544"/>
          </a:xfrm>
        </p:grpSpPr>
        <p:sp>
          <p:nvSpPr>
            <p:cNvPr id="32805" name="AutoShape 42"/>
            <p:cNvSpPr>
              <a:spLocks noChangeArrowheads="1"/>
            </p:cNvSpPr>
            <p:nvPr/>
          </p:nvSpPr>
          <p:spPr bwMode="auto">
            <a:xfrm rot="-5400000">
              <a:off x="1520" y="345"/>
              <a:ext cx="544" cy="817"/>
            </a:xfrm>
            <a:prstGeom prst="parallelogram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Text Box 43"/>
            <p:cNvSpPr txBox="1">
              <a:spLocks noChangeArrowheads="1"/>
            </p:cNvSpPr>
            <p:nvPr/>
          </p:nvSpPr>
          <p:spPr bwMode="auto">
            <a:xfrm>
              <a:off x="1391" y="663"/>
              <a:ext cx="768" cy="233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dirty="0" smtClean="0">
                  <a:solidFill>
                    <a:schemeClr val="bg1"/>
                  </a:solidFill>
                </a:rPr>
                <a:t>PACKET 1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4711700" y="4383088"/>
            <a:ext cx="1295400" cy="863600"/>
            <a:chOff x="2154" y="618"/>
            <a:chExt cx="816" cy="544"/>
          </a:xfrm>
        </p:grpSpPr>
        <p:sp>
          <p:nvSpPr>
            <p:cNvPr id="32803" name="AutoShape 45"/>
            <p:cNvSpPr>
              <a:spLocks noChangeArrowheads="1"/>
            </p:cNvSpPr>
            <p:nvPr/>
          </p:nvSpPr>
          <p:spPr bwMode="auto">
            <a:xfrm rot="-5400000">
              <a:off x="2290" y="482"/>
              <a:ext cx="544" cy="816"/>
            </a:xfrm>
            <a:prstGeom prst="parallelogram">
              <a:avLst>
                <a:gd name="adj" fmla="val 25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Text Box 46"/>
            <p:cNvSpPr txBox="1">
              <a:spLocks noChangeArrowheads="1"/>
            </p:cNvSpPr>
            <p:nvPr/>
          </p:nvSpPr>
          <p:spPr bwMode="auto">
            <a:xfrm>
              <a:off x="2162" y="817"/>
              <a:ext cx="768" cy="233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dirty="0" smtClean="0">
                  <a:solidFill>
                    <a:schemeClr val="bg1"/>
                  </a:solidFill>
                </a:rPr>
                <a:t>PACKET 2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4711700" y="5319713"/>
            <a:ext cx="1296988" cy="936625"/>
            <a:chOff x="3016" y="2840"/>
            <a:chExt cx="817" cy="1089"/>
          </a:xfrm>
        </p:grpSpPr>
        <p:sp>
          <p:nvSpPr>
            <p:cNvPr id="32801" name="AutoShape 48"/>
            <p:cNvSpPr>
              <a:spLocks noChangeArrowheads="1"/>
            </p:cNvSpPr>
            <p:nvPr/>
          </p:nvSpPr>
          <p:spPr bwMode="auto">
            <a:xfrm rot="-5400000">
              <a:off x="2880" y="2976"/>
              <a:ext cx="1089" cy="817"/>
            </a:xfrm>
            <a:prstGeom prst="parallelogram">
              <a:avLst>
                <a:gd name="adj" fmla="val 33323"/>
              </a:avLst>
            </a:prstGeom>
            <a:solidFill>
              <a:schemeClr val="accent3">
                <a:lumMod val="75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Text Box 49"/>
            <p:cNvSpPr txBox="1">
              <a:spLocks noChangeArrowheads="1"/>
            </p:cNvSpPr>
            <p:nvPr/>
          </p:nvSpPr>
          <p:spPr bwMode="auto">
            <a:xfrm>
              <a:off x="3024" y="3204"/>
              <a:ext cx="768" cy="429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dirty="0" smtClean="0">
                  <a:solidFill>
                    <a:schemeClr val="bg1"/>
                  </a:solidFill>
                </a:rPr>
                <a:t>PACKET 3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32785" name="TextBox 36"/>
          <p:cNvSpPr txBox="1">
            <a:spLocks noChangeArrowheads="1"/>
          </p:cNvSpPr>
          <p:nvPr/>
        </p:nvSpPr>
        <p:spPr bwMode="auto">
          <a:xfrm>
            <a:off x="1568450" y="177800"/>
            <a:ext cx="800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source</a:t>
            </a:r>
          </a:p>
        </p:txBody>
      </p:sp>
      <p:sp>
        <p:nvSpPr>
          <p:cNvPr id="32786" name="TextBox 37"/>
          <p:cNvSpPr txBox="1">
            <a:spLocks noChangeArrowheads="1"/>
          </p:cNvSpPr>
          <p:nvPr/>
        </p:nvSpPr>
        <p:spPr bwMode="auto">
          <a:xfrm>
            <a:off x="5410200" y="500062"/>
            <a:ext cx="1174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destination</a:t>
            </a:r>
          </a:p>
        </p:txBody>
      </p:sp>
      <p:sp>
        <p:nvSpPr>
          <p:cNvPr id="32787" name="TextBox 38"/>
          <p:cNvSpPr txBox="1">
            <a:spLocks noChangeArrowheads="1"/>
          </p:cNvSpPr>
          <p:nvPr/>
        </p:nvSpPr>
        <p:spPr bwMode="auto">
          <a:xfrm>
            <a:off x="2635250" y="101600"/>
            <a:ext cx="1325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Intermediate</a:t>
            </a:r>
          </a:p>
          <a:p>
            <a:r>
              <a:rPr lang="en-GB" sz="1600"/>
              <a:t>node 1</a:t>
            </a:r>
          </a:p>
        </p:txBody>
      </p:sp>
      <p:sp>
        <p:nvSpPr>
          <p:cNvPr id="32788" name="TextBox 39"/>
          <p:cNvSpPr txBox="1">
            <a:spLocks noChangeArrowheads="1"/>
          </p:cNvSpPr>
          <p:nvPr/>
        </p:nvSpPr>
        <p:spPr bwMode="auto">
          <a:xfrm>
            <a:off x="4114800" y="101600"/>
            <a:ext cx="1325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 dirty="0"/>
              <a:t>Intermediate</a:t>
            </a:r>
          </a:p>
          <a:p>
            <a:r>
              <a:rPr lang="en-GB" sz="1600" dirty="0"/>
              <a:t>node 2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152400" y="609600"/>
            <a:ext cx="152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/>
              <a:t>transmission</a:t>
            </a:r>
          </a:p>
          <a:p>
            <a:pPr>
              <a:spcBef>
                <a:spcPct val="50000"/>
              </a:spcBef>
            </a:pPr>
            <a:r>
              <a:rPr lang="en-GB" sz="1600" dirty="0"/>
              <a:t>delay</a:t>
            </a:r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V="1">
            <a:off x="1066800" y="1066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91" name="Text Box 21"/>
          <p:cNvSpPr txBox="1">
            <a:spLocks noChangeArrowheads="1"/>
          </p:cNvSpPr>
          <p:nvPr/>
        </p:nvSpPr>
        <p:spPr bwMode="auto">
          <a:xfrm>
            <a:off x="152400" y="1600200"/>
            <a:ext cx="152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propagation</a:t>
            </a:r>
          </a:p>
          <a:p>
            <a:pPr>
              <a:spcBef>
                <a:spcPct val="50000"/>
              </a:spcBef>
            </a:pPr>
            <a:r>
              <a:rPr lang="en-GB" sz="1600"/>
              <a:t>delay</a:t>
            </a:r>
          </a:p>
        </p:txBody>
      </p:sp>
      <p:grpSp>
        <p:nvGrpSpPr>
          <p:cNvPr id="32792" name="Group 29"/>
          <p:cNvGrpSpPr>
            <a:grpSpLocks/>
          </p:cNvGrpSpPr>
          <p:nvPr/>
        </p:nvGrpSpPr>
        <p:grpSpPr bwMode="auto">
          <a:xfrm>
            <a:off x="1460500" y="1384300"/>
            <a:ext cx="1943100" cy="215900"/>
            <a:chOff x="930" y="1298"/>
            <a:chExt cx="1224" cy="272"/>
          </a:xfrm>
        </p:grpSpPr>
        <p:sp>
          <p:nvSpPr>
            <p:cNvPr id="32797" name="Line 15"/>
            <p:cNvSpPr>
              <a:spLocks noChangeShapeType="1"/>
            </p:cNvSpPr>
            <p:nvPr/>
          </p:nvSpPr>
          <p:spPr bwMode="auto">
            <a:xfrm>
              <a:off x="1383" y="1570"/>
              <a:ext cx="771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798" name="Group 25"/>
            <p:cNvGrpSpPr>
              <a:grpSpLocks/>
            </p:cNvGrpSpPr>
            <p:nvPr/>
          </p:nvGrpSpPr>
          <p:grpSpPr bwMode="auto">
            <a:xfrm>
              <a:off x="930" y="1298"/>
              <a:ext cx="453" cy="272"/>
              <a:chOff x="930" y="1298"/>
              <a:chExt cx="453" cy="272"/>
            </a:xfrm>
          </p:grpSpPr>
          <p:sp>
            <p:nvSpPr>
              <p:cNvPr id="32799" name="Line 16"/>
              <p:cNvSpPr>
                <a:spLocks noChangeShapeType="1"/>
              </p:cNvSpPr>
              <p:nvPr/>
            </p:nvSpPr>
            <p:spPr bwMode="auto">
              <a:xfrm flipH="1">
                <a:off x="930" y="1570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00" name="Line 17"/>
              <p:cNvSpPr>
                <a:spLocks noChangeShapeType="1"/>
              </p:cNvSpPr>
              <p:nvPr/>
            </p:nvSpPr>
            <p:spPr bwMode="auto">
              <a:xfrm flipH="1">
                <a:off x="930" y="1298"/>
                <a:ext cx="453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793" name="Line 22"/>
          <p:cNvSpPr>
            <a:spLocks noChangeShapeType="1"/>
          </p:cNvSpPr>
          <p:nvPr/>
        </p:nvSpPr>
        <p:spPr bwMode="auto">
          <a:xfrm flipV="1">
            <a:off x="1066800" y="1524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2794" name="Group 25"/>
          <p:cNvGrpSpPr>
            <a:grpSpLocks/>
          </p:cNvGrpSpPr>
          <p:nvPr/>
        </p:nvGrpSpPr>
        <p:grpSpPr bwMode="auto">
          <a:xfrm>
            <a:off x="1371600" y="762000"/>
            <a:ext cx="719138" cy="609600"/>
            <a:chOff x="930" y="1298"/>
            <a:chExt cx="453" cy="272"/>
          </a:xfrm>
        </p:grpSpPr>
        <p:sp>
          <p:nvSpPr>
            <p:cNvPr id="32795" name="Line 16"/>
            <p:cNvSpPr>
              <a:spLocks noChangeShapeType="1"/>
            </p:cNvSpPr>
            <p:nvPr/>
          </p:nvSpPr>
          <p:spPr bwMode="auto">
            <a:xfrm flipH="1">
              <a:off x="930" y="1570"/>
              <a:ext cx="408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17"/>
            <p:cNvSpPr>
              <a:spLocks noChangeShapeType="1"/>
            </p:cNvSpPr>
            <p:nvPr/>
          </p:nvSpPr>
          <p:spPr bwMode="auto">
            <a:xfrm flipH="1">
              <a:off x="930" y="1298"/>
              <a:ext cx="453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32766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Circuit-switched</a:t>
            </a:r>
            <a:endParaRPr lang="en-US" sz="2800" dirty="0"/>
          </a:p>
        </p:txBody>
      </p:sp>
      <p:sp>
        <p:nvSpPr>
          <p:cNvPr id="54" name="Rounded Rectangle 53"/>
          <p:cNvSpPr/>
          <p:nvPr/>
        </p:nvSpPr>
        <p:spPr>
          <a:xfrm>
            <a:off x="6172200" y="6070600"/>
            <a:ext cx="26670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Packet-switched</a:t>
            </a:r>
            <a:endParaRPr lang="en-US" sz="2800" dirty="0"/>
          </a:p>
        </p:txBody>
      </p:sp>
      <p:sp>
        <p:nvSpPr>
          <p:cNvPr id="55" name="Rounded Rectangle 54"/>
          <p:cNvSpPr/>
          <p:nvPr/>
        </p:nvSpPr>
        <p:spPr>
          <a:xfrm>
            <a:off x="3810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Message-switched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9" grpId="0"/>
      <p:bldP spid="32790" grpId="0" animBg="1"/>
      <p:bldP spid="32791" grpId="0"/>
      <p:bldP spid="327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32766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Circuit-switched</a:t>
            </a:r>
            <a:endParaRPr lang="en-US" sz="2800" dirty="0"/>
          </a:p>
        </p:txBody>
      </p:sp>
      <p:sp>
        <p:nvSpPr>
          <p:cNvPr id="54" name="Rounded Rectangle 53"/>
          <p:cNvSpPr/>
          <p:nvPr/>
        </p:nvSpPr>
        <p:spPr>
          <a:xfrm>
            <a:off x="6172200" y="6070600"/>
            <a:ext cx="26670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Packet-switched</a:t>
            </a:r>
            <a:endParaRPr lang="en-US" sz="2800" dirty="0"/>
          </a:p>
        </p:txBody>
      </p:sp>
      <p:sp>
        <p:nvSpPr>
          <p:cNvPr id="55" name="Rounded Rectangle 54"/>
          <p:cNvSpPr/>
          <p:nvPr/>
        </p:nvSpPr>
        <p:spPr>
          <a:xfrm>
            <a:off x="3810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Message-switched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228600" y="228600"/>
            <a:ext cx="864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Packet transfer delay = 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transmission</a:t>
            </a:r>
            <a:r>
              <a:rPr lang="en-GB" dirty="0" smtClean="0">
                <a:latin typeface="+mj-lt"/>
              </a:rPr>
              <a:t> + 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propagation</a:t>
            </a:r>
            <a:r>
              <a:rPr lang="en-GB" dirty="0" smtClean="0">
                <a:latin typeface="+mj-lt"/>
              </a:rPr>
              <a:t> +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queuing</a:t>
            </a:r>
            <a:r>
              <a:rPr lang="en-GB" dirty="0" smtClean="0">
                <a:latin typeface="+mj-lt"/>
              </a:rPr>
              <a:t> +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processing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05000" y="1886129"/>
            <a:ext cx="4114799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Depends on length of physical link d (m) and propagation speed is medium s (m/s).</a:t>
            </a:r>
          </a:p>
          <a:p>
            <a:r>
              <a:rPr lang="en-GB" dirty="0" smtClean="0">
                <a:latin typeface="+mj-lt"/>
              </a:rPr>
              <a:t>Propagation delay = d / s</a:t>
            </a:r>
            <a:endParaRPr lang="en-US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8600" y="886599"/>
            <a:ext cx="396240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Depends on packet length L (bits) and link bandwidth R (bits/s).</a:t>
            </a:r>
          </a:p>
          <a:p>
            <a:r>
              <a:rPr lang="en-GB" dirty="0" smtClean="0">
                <a:latin typeface="+mj-lt"/>
              </a:rPr>
              <a:t>Transmission delay = L / 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91200" y="990600"/>
            <a:ext cx="1524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Depends on congestion</a:t>
            </a:r>
            <a:endParaRPr lang="en-US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53200" y="1733729"/>
            <a:ext cx="22860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Depends on speed of processor (for error-checking etc.)</a:t>
            </a:r>
            <a:endParaRPr lang="en-US" dirty="0">
              <a:latin typeface="+mj-lt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514600" y="514529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4419600" y="609600"/>
            <a:ext cx="762000" cy="1124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6553200" y="6096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772400" y="609600"/>
            <a:ext cx="304800" cy="1047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04800" y="3429000"/>
            <a:ext cx="86106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If the queuing delay is 4 ms, the processing delay is 1 ms, the propagation delay is insignificant, and the link bandwidth is 8 Mbps, what is the total packet transfer delay for a 1,000-byte packet over one such link?</a:t>
            </a:r>
            <a:endParaRPr lang="en-US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8600" y="5190530"/>
            <a:ext cx="864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+mj-lt"/>
              </a:rPr>
              <a:t>Packet transfer delay = 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transmission</a:t>
            </a:r>
            <a:r>
              <a:rPr lang="en-GB" dirty="0" smtClean="0">
                <a:latin typeface="+mj-lt"/>
              </a:rPr>
              <a:t> + 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propagation</a:t>
            </a:r>
            <a:r>
              <a:rPr lang="en-GB" dirty="0" smtClean="0">
                <a:latin typeface="+mj-lt"/>
              </a:rPr>
              <a:t> +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queuing</a:t>
            </a:r>
            <a:r>
              <a:rPr lang="en-GB" dirty="0" smtClean="0">
                <a:latin typeface="+mj-lt"/>
              </a:rPr>
              <a:t> +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processing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10000" y="557153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= 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1 ms </a:t>
            </a:r>
            <a:r>
              <a:rPr lang="en-GB" dirty="0" smtClean="0">
                <a:latin typeface="+mj-lt"/>
              </a:rPr>
              <a:t>+ 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0</a:t>
            </a:r>
            <a:r>
              <a:rPr lang="en-GB" dirty="0" smtClean="0">
                <a:latin typeface="+mj-lt"/>
              </a:rPr>
              <a:t> + </a:t>
            </a:r>
            <a:r>
              <a:rPr lang="en-GB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4 ms</a:t>
            </a:r>
            <a:r>
              <a:rPr lang="en-GB" dirty="0" smtClean="0">
                <a:latin typeface="+mj-lt"/>
              </a:rPr>
              <a:t> +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1 ms = 6 ms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7200" y="442853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L = 1,000 bytes = 8•10</a:t>
            </a:r>
            <a:r>
              <a:rPr lang="en-GB" baseline="300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3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 bits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7200" y="480953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R = 8 Mbps = 8•10</a:t>
            </a:r>
            <a:r>
              <a:rPr lang="en-GB" baseline="300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6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 bits/s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43400" y="458093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L / R = 10</a:t>
            </a:r>
            <a:r>
              <a:rPr lang="en-GB" baseline="30000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-3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 s = 1 ms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74" grpId="0" animBg="1"/>
      <p:bldP spid="78" grpId="0"/>
      <p:bldP spid="79" grpId="0"/>
      <p:bldP spid="80" grpId="0"/>
      <p:bldP spid="81" grpId="0"/>
      <p:bldP spid="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2971800" y="4397282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Packet-switching: Datagrams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219200"/>
            <a:ext cx="8229600" cy="1371600"/>
          </a:xfrm>
        </p:spPr>
        <p:txBody>
          <a:bodyPr/>
          <a:lstStyle/>
          <a:p>
            <a:pPr marL="274638" lvl="1" indent="0" eaLnBrk="1" hangingPunct="1">
              <a:buFont typeface="Wingdings 3" pitchFamily="18" charset="2"/>
              <a:buNone/>
              <a:defRPr/>
            </a:pPr>
            <a:r>
              <a:rPr lang="en-GB" dirty="0">
                <a:latin typeface="+mj-lt"/>
              </a:rPr>
              <a:t>E</a:t>
            </a:r>
            <a:r>
              <a:rPr lang="en-GB" dirty="0" smtClean="0">
                <a:latin typeface="+mj-lt"/>
              </a:rPr>
              <a:t>ach packet carries extra overheads, e.g.</a:t>
            </a:r>
          </a:p>
          <a:p>
            <a:pPr marL="274638" lvl="1" indent="0" eaLnBrk="1" hangingPunct="1">
              <a:buFont typeface="Wingdings 3" pitchFamily="18" charset="2"/>
              <a:buNone/>
              <a:defRPr/>
            </a:pPr>
            <a:r>
              <a:rPr lang="en-GB" dirty="0" smtClean="0">
                <a:latin typeface="+mj-lt"/>
              </a:rPr>
              <a:t>	addresses (source and destination)</a:t>
            </a:r>
          </a:p>
          <a:p>
            <a:pPr marL="274638" lvl="1" indent="0" eaLnBrk="1" hangingPunct="1">
              <a:buFont typeface="Wingdings 3" pitchFamily="18" charset="2"/>
              <a:buNone/>
              <a:defRPr/>
            </a:pPr>
            <a:r>
              <a:rPr lang="en-GB" dirty="0" smtClean="0">
                <a:latin typeface="+mj-lt"/>
              </a:rPr>
              <a:t>	</a:t>
            </a:r>
            <a:r>
              <a:rPr lang="en-GB" dirty="0" err="1" smtClean="0">
                <a:latin typeface="+mj-lt"/>
              </a:rPr>
              <a:t>seq</a:t>
            </a:r>
            <a:r>
              <a:rPr lang="en-GB" dirty="0" smtClean="0">
                <a:latin typeface="+mj-lt"/>
              </a:rPr>
              <a:t> number etc.</a:t>
            </a:r>
          </a:p>
        </p:txBody>
      </p:sp>
      <p:sp>
        <p:nvSpPr>
          <p:cNvPr id="48" name="Oval 47"/>
          <p:cNvSpPr/>
          <p:nvPr/>
        </p:nvSpPr>
        <p:spPr>
          <a:xfrm>
            <a:off x="1981200" y="3559082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3886200" y="3901982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4041681" y="4930682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6343837" y="3406682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7296337" y="4975319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57" name="Straight Connector 56"/>
          <p:cNvCxnSpPr>
            <a:stCxn id="51" idx="2"/>
            <a:endCxn id="49" idx="5"/>
          </p:cNvCxnSpPr>
          <p:nvPr/>
        </p:nvCxnSpPr>
        <p:spPr>
          <a:xfrm flipH="1" flipV="1">
            <a:off x="3231963" y="4657445"/>
            <a:ext cx="809718" cy="4256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9" idx="1"/>
            <a:endCxn id="48" idx="5"/>
          </p:cNvCxnSpPr>
          <p:nvPr/>
        </p:nvCxnSpPr>
        <p:spPr>
          <a:xfrm flipH="1" flipV="1">
            <a:off x="2241363" y="3819245"/>
            <a:ext cx="775074" cy="6226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50" idx="2"/>
            <a:endCxn id="48" idx="6"/>
          </p:cNvCxnSpPr>
          <p:nvPr/>
        </p:nvCxnSpPr>
        <p:spPr>
          <a:xfrm flipH="1" flipV="1">
            <a:off x="2286000" y="3711482"/>
            <a:ext cx="1600200" cy="3429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3"/>
            <a:endCxn id="49" idx="0"/>
          </p:cNvCxnSpPr>
          <p:nvPr/>
        </p:nvCxnSpPr>
        <p:spPr>
          <a:xfrm flipH="1">
            <a:off x="3124200" y="4162145"/>
            <a:ext cx="806637" cy="2351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50" idx="6"/>
            <a:endCxn id="103" idx="1"/>
          </p:cNvCxnSpPr>
          <p:nvPr/>
        </p:nvCxnSpPr>
        <p:spPr>
          <a:xfrm>
            <a:off x="4191000" y="4054382"/>
            <a:ext cx="1505137" cy="26091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5651500" y="4270656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05" name="Straight Connector 104"/>
          <p:cNvCxnSpPr>
            <a:stCxn id="103" idx="2"/>
            <a:endCxn id="49" idx="6"/>
          </p:cNvCxnSpPr>
          <p:nvPr/>
        </p:nvCxnSpPr>
        <p:spPr>
          <a:xfrm flipH="1">
            <a:off x="3276600" y="4423056"/>
            <a:ext cx="2374900" cy="12662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1" idx="6"/>
            <a:endCxn id="54" idx="2"/>
          </p:cNvCxnSpPr>
          <p:nvPr/>
        </p:nvCxnSpPr>
        <p:spPr>
          <a:xfrm>
            <a:off x="4346481" y="5083082"/>
            <a:ext cx="2949856" cy="446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3" idx="6"/>
            <a:endCxn id="54" idx="1"/>
          </p:cNvCxnSpPr>
          <p:nvPr/>
        </p:nvCxnSpPr>
        <p:spPr>
          <a:xfrm>
            <a:off x="5956300" y="4423056"/>
            <a:ext cx="1384674" cy="5969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54" idx="0"/>
            <a:endCxn id="53" idx="4"/>
          </p:cNvCxnSpPr>
          <p:nvPr/>
        </p:nvCxnSpPr>
        <p:spPr>
          <a:xfrm flipH="1" flipV="1">
            <a:off x="6496237" y="3711482"/>
            <a:ext cx="952500" cy="12638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3" idx="2"/>
            <a:endCxn id="48" idx="7"/>
          </p:cNvCxnSpPr>
          <p:nvPr/>
        </p:nvCxnSpPr>
        <p:spPr>
          <a:xfrm flipH="1">
            <a:off x="2241363" y="3559082"/>
            <a:ext cx="4102474" cy="446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448" name="Rounded Rectangle 18447"/>
          <p:cNvSpPr/>
          <p:nvPr/>
        </p:nvSpPr>
        <p:spPr>
          <a:xfrm>
            <a:off x="1282700" y="3124200"/>
            <a:ext cx="762000" cy="304800"/>
          </a:xfrm>
          <a:prstGeom prst="roundRect">
            <a:avLst/>
          </a:prstGeom>
          <a:solidFill>
            <a:srgbClr val="CCCCFF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GB" dirty="0"/>
              <a:t>Data 1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1282700" y="3276600"/>
            <a:ext cx="762000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GB" dirty="0"/>
              <a:t>Data 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282700" y="3429000"/>
            <a:ext cx="762000" cy="304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GB" dirty="0"/>
              <a:t>Data 3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766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Circuit-switched</a:t>
            </a:r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6172200" y="6070600"/>
            <a:ext cx="26670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Packet-switched</a:t>
            </a:r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3810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Message-switched</a:t>
            </a:r>
            <a:endParaRPr lang="en-US" sz="2800" dirty="0"/>
          </a:p>
        </p:txBody>
      </p:sp>
      <p:sp>
        <p:nvSpPr>
          <p:cNvPr id="27" name="Rounded Rectangle 26"/>
          <p:cNvSpPr/>
          <p:nvPr/>
        </p:nvSpPr>
        <p:spPr>
          <a:xfrm>
            <a:off x="5715000" y="5638800"/>
            <a:ext cx="15240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err="1" smtClean="0"/>
              <a:t>Datagrams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95 0.03565 C 0.13316 0.05254 0.34167 0.04051 0.43612 0.0412 C 0.4625 0.04352 0.48872 0.0412 0.51528 0.0412 L 0.63473 0.25231 " pathEditMode="relative" ptsTypes="ffAA">
                                      <p:cBhvr>
                                        <p:cTn id="6" dur="4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C 0.01007 0.01342 0.02205 0.01412 0.03472 0.02037 C 0.04983 0.02778 0.06354 0.0375 0.07917 0.04444 C 0.08577 0.04745 0.0908 0.05301 0.09861 0.05555 C 0.12778 0.08148 0.16302 0.07037 0.19722 0.07037 C 0.20903 0.07662 0.21927 0.08102 0.23195 0.08333 C 0.24167 0.08773 0.25122 0.08958 0.26111 0.09259 C 0.26823 0.09467 0.27934 0.10116 0.28611 0.10185 C 0.29219 0.10254 0.29809 0.10301 0.30417 0.1037 C 0.32257 0.1118 0.34202 0.11481 0.36111 0.11852 C 0.36406 0.11991 0.36649 0.12292 0.36945 0.12407 C 0.37674 0.12662 0.38438 0.12754 0.39167 0.12963 C 0.39392 0.13032 0.39636 0.13079 0.39861 0.13148 C 0.40226 0.13264 0.40972 0.13518 0.40972 0.13518 C 0.41563 0.14028 0.42153 0.13912 0.42778 0.14259 C 0.4316 0.14467 0.43524 0.14745 0.43889 0.15 C 0.44531 0.1544 0.45434 0.15625 0.46111 0.15926 C 0.4691 0.16991 0.46111 0.16111 0.47083 0.16667 C 0.4757 0.16944 0.47986 0.175 0.48472 0.17778 C 0.49219 0.18194 0.50087 0.1831 0.50833 0.18704 C 0.51719 0.19167 0.52535 0.19699 0.53472 0.2 C 0.5441 0.20949 0.55625 0.21157 0.56667 0.21852 C 0.5717 0.22199 0.57604 0.22592 0.58195 0.22592 " pathEditMode="relative" ptsTypes="ffffffffffffffffffffffA">
                                      <p:cBhvr>
                                        <p:cTn id="10" dur="4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33333E-6 4.07407E-6 C 0.00087 0.00185 0.00208 0.00347 0.00278 0.00555 C 0.00399 0.00903 0.00313 0.01458 0.00556 0.01666 C 0.0132 0.02338 0.01892 0.03217 0.02639 0.03889 C 0.02691 0.04074 0.02674 0.04305 0.02778 0.04444 C 0.03021 0.04768 0.03611 0.05185 0.03611 0.05185 C 0.0408 0.06111 0.0375 0.05625 0.04722 0.06481 C 0.04861 0.06597 0.05139 0.06852 0.05139 0.06852 C 0.05538 0.07662 0.06198 0.07986 0.06806 0.08518 C 0.07552 0.0919 0.07101 0.08727 0.08056 0.1 C 0.0842 0.10486 0.08889 0.10856 0.09306 0.11296 C 0.09566 0.11574 0.10139 0.12037 0.10139 0.12037 C 0.10191 0.12222 0.10156 0.12477 0.10278 0.12592 C 0.10521 0.12824 0.11111 0.12963 0.11111 0.12963 C 0.15261 0.12847 0.16597 0.12778 0.19861 0.12407 C 0.20747 0.12014 0.21719 0.11967 0.22639 0.11852 C 0.25174 0.10995 0.27813 0.11041 0.30417 0.10926 C 0.36146 0.11018 0.39011 0.10648 0.43611 0.11666 C 0.43802 0.11852 0.43958 0.12083 0.44167 0.12222 C 0.44427 0.12407 0.45 0.12592 0.45 0.12592 C 0.45452 0.13472 0.46458 0.14004 0.47222 0.14259 C 0.48073 0.15023 0.48993 0.15463 0.5 0.15741 C 0.50538 0.16203 0.50747 0.16643 0.51389 0.16852 C 0.52379 0.17731 0.51892 0.17477 0.52778 0.17778 C 0.5375 0.18657 0.52517 0.17639 0.53889 0.18333 C 0.54045 0.18403 0.54149 0.18634 0.54306 0.18703 C 0.54948 0.19028 0.55712 0.19213 0.56389 0.19444 C 0.57014 0.2 0.57795 0.20278 0.58472 0.20741 C 0.5908 0.21134 0.58681 0.21111 0.59028 0.21111 " pathEditMode="relative" ptsTypes="ffffffffffffffffffffffffffffA">
                                      <p:cBhvr>
                                        <p:cTn id="14" dur="4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Circuit Switching Vs.  Packet Switching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2374900"/>
          <a:ext cx="4648200" cy="2967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648200"/>
              </a:tblGrid>
              <a:tr h="370880">
                <a:tc>
                  <a:txBody>
                    <a:bodyPr/>
                    <a:lstStyle/>
                    <a:p>
                      <a:r>
                        <a:rPr lang="en-GB" sz="1800" b="0" dirty="0" smtClean="0"/>
                        <a:t>CALL</a:t>
                      </a:r>
                      <a:r>
                        <a:rPr lang="en-GB" sz="1800" b="0" baseline="0" dirty="0" smtClean="0"/>
                        <a:t> SETUP REQUIRED</a:t>
                      </a:r>
                      <a:endParaRPr lang="en-GB" sz="1800" b="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DEDICATED PHYSICAL</a:t>
                      </a:r>
                      <a:r>
                        <a:rPr lang="en-GB" sz="1800" baseline="0" dirty="0" smtClean="0"/>
                        <a:t> PATH </a:t>
                      </a:r>
                      <a:endParaRPr lang="en-GB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PACKETS MAY FOLLOW DIFFERENT ROUTE</a:t>
                      </a:r>
                      <a:endParaRPr lang="en-GB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PACKETS ARRIVE ALWAYS IN ORDER</a:t>
                      </a:r>
                      <a:endParaRPr lang="en-GB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AVAILABLE BANDWIDTH IS</a:t>
                      </a:r>
                      <a:r>
                        <a:rPr lang="en-GB" sz="1800" baseline="0" dirty="0" smtClean="0"/>
                        <a:t> FIXED</a:t>
                      </a:r>
                      <a:endParaRPr lang="en-GB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STORE AND FORWARD TRANSMISSION</a:t>
                      </a:r>
                      <a:endParaRPr lang="en-GB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CHARGED PER BYTE</a:t>
                      </a:r>
                      <a:endParaRPr lang="en-GB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CHARGED PER MINUTE</a:t>
                      </a:r>
                      <a:endParaRPr lang="en-GB" sz="1800" dirty="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37911" name="TextBox 5"/>
          <p:cNvSpPr txBox="1">
            <a:spLocks noChangeArrowheads="1"/>
          </p:cNvSpPr>
          <p:nvPr/>
        </p:nvSpPr>
        <p:spPr bwMode="auto">
          <a:xfrm>
            <a:off x="4572000" y="19812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CIRCUIT-Switched</a:t>
            </a:r>
          </a:p>
        </p:txBody>
      </p:sp>
      <p:sp>
        <p:nvSpPr>
          <p:cNvPr id="37912" name="TextBox 6"/>
          <p:cNvSpPr txBox="1">
            <a:spLocks noChangeArrowheads="1"/>
          </p:cNvSpPr>
          <p:nvPr/>
        </p:nvSpPr>
        <p:spPr bwMode="auto">
          <a:xfrm>
            <a:off x="6705600" y="19812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PACKET-Switched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933950" y="2730500"/>
            <a:ext cx="3600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33950" y="3124200"/>
            <a:ext cx="3600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33950" y="3505200"/>
            <a:ext cx="3600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33950" y="3860800"/>
            <a:ext cx="3600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33950" y="4229100"/>
            <a:ext cx="3600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33950" y="4597400"/>
            <a:ext cx="3600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3950" y="4965700"/>
            <a:ext cx="3600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705600" y="23622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53000" y="2362200"/>
            <a:ext cx="3600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4" name="Picture 4" descr="C:\Documents and Settings\George\Desktop\shiply-green-tick-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336800"/>
            <a:ext cx="4968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 descr="C:\Documents and Settings\George\Desktop\shiply-green-tick-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743200"/>
            <a:ext cx="4968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4" descr="C:\Documents and Settings\George\Desktop\shiply-green-tick-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913" y="3124200"/>
            <a:ext cx="4968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 descr="C:\Documents and Settings\George\Desktop\shiply-green-tick-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505200"/>
            <a:ext cx="4968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 descr="C:\Documents and Settings\George\Desktop\shiply-green-tick-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848100"/>
            <a:ext cx="4968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 descr="C:\Documents and Settings\George\Desktop\shiply-green-tick-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913" y="4191000"/>
            <a:ext cx="4968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4" descr="C:\Documents and Settings\George\Desktop\shiply-green-tick-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913" y="4572000"/>
            <a:ext cx="4968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Connector 33"/>
          <p:cNvCxnSpPr/>
          <p:nvPr/>
        </p:nvCxnSpPr>
        <p:spPr>
          <a:xfrm>
            <a:off x="4953000" y="5346700"/>
            <a:ext cx="3600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C:\Documents and Settings\George\Desktop\shiply-green-tick-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953000"/>
            <a:ext cx="4968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971800" y="3840162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Packet-switching: Virtual Circuit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219200"/>
            <a:ext cx="8229600" cy="1447800"/>
          </a:xfrm>
        </p:spPr>
        <p:txBody>
          <a:bodyPr/>
          <a:lstStyle/>
          <a:p>
            <a:pPr marL="274638" lvl="1" indent="0" eaLnBrk="1" hangingPunct="1">
              <a:buFont typeface="Wingdings 3" pitchFamily="18" charset="2"/>
              <a:buNone/>
              <a:defRPr/>
            </a:pPr>
            <a:r>
              <a:rPr lang="en-GB" dirty="0">
                <a:latin typeface="+mj-lt"/>
              </a:rPr>
              <a:t>I</a:t>
            </a:r>
            <a:r>
              <a:rPr lang="en-GB" dirty="0" smtClean="0">
                <a:latin typeface="+mj-lt"/>
              </a:rPr>
              <a:t>dentifier (label)</a:t>
            </a:r>
          </a:p>
          <a:p>
            <a:pPr marL="274638" lvl="1" indent="0" eaLnBrk="1" hangingPunct="1">
              <a:buFont typeface="Wingdings 3" pitchFamily="18" charset="2"/>
              <a:buNone/>
              <a:defRPr/>
            </a:pPr>
            <a:r>
              <a:rPr lang="en-GB" dirty="0">
                <a:latin typeface="+mj-lt"/>
              </a:rPr>
              <a:t>F</a:t>
            </a:r>
            <a:r>
              <a:rPr lang="en-GB" dirty="0" smtClean="0">
                <a:latin typeface="+mj-lt"/>
              </a:rPr>
              <a:t>aster switching</a:t>
            </a:r>
          </a:p>
          <a:p>
            <a:pPr marL="274638" lvl="1" indent="0" eaLnBrk="1" hangingPunct="1">
              <a:buFont typeface="Wingdings 3" pitchFamily="18" charset="2"/>
              <a:buNone/>
              <a:defRPr/>
            </a:pPr>
            <a:r>
              <a:rPr lang="en-GB" dirty="0">
                <a:latin typeface="+mj-lt"/>
              </a:rPr>
              <a:t>N</a:t>
            </a:r>
            <a:r>
              <a:rPr lang="en-GB" dirty="0" smtClean="0">
                <a:latin typeface="+mj-lt"/>
              </a:rPr>
              <a:t>o </a:t>
            </a:r>
            <a:r>
              <a:rPr lang="en-GB" dirty="0" err="1" smtClean="0">
                <a:latin typeface="+mj-lt"/>
              </a:rPr>
              <a:t>seq</a:t>
            </a:r>
            <a:r>
              <a:rPr lang="en-GB" dirty="0" smtClean="0">
                <a:latin typeface="+mj-lt"/>
              </a:rPr>
              <a:t> number required</a:t>
            </a:r>
          </a:p>
        </p:txBody>
      </p:sp>
      <p:sp>
        <p:nvSpPr>
          <p:cNvPr id="4" name="Oval 3"/>
          <p:cNvSpPr/>
          <p:nvPr/>
        </p:nvSpPr>
        <p:spPr>
          <a:xfrm>
            <a:off x="1981200" y="3001962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886200" y="3344862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41681" y="4373562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343837" y="2849562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296337" y="4418199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0" name="Straight Connector 9"/>
          <p:cNvCxnSpPr>
            <a:stCxn id="7" idx="2"/>
            <a:endCxn id="5" idx="5"/>
          </p:cNvCxnSpPr>
          <p:nvPr/>
        </p:nvCxnSpPr>
        <p:spPr>
          <a:xfrm flipH="1" flipV="1">
            <a:off x="3231963" y="4100325"/>
            <a:ext cx="809718" cy="4256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1"/>
            <a:endCxn id="4" idx="5"/>
          </p:cNvCxnSpPr>
          <p:nvPr/>
        </p:nvCxnSpPr>
        <p:spPr>
          <a:xfrm flipH="1" flipV="1">
            <a:off x="2241363" y="3262125"/>
            <a:ext cx="775074" cy="6226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4" idx="6"/>
          </p:cNvCxnSpPr>
          <p:nvPr/>
        </p:nvCxnSpPr>
        <p:spPr>
          <a:xfrm flipH="1" flipV="1">
            <a:off x="2286000" y="3154362"/>
            <a:ext cx="1600200" cy="3429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3"/>
            <a:endCxn id="5" idx="0"/>
          </p:cNvCxnSpPr>
          <p:nvPr/>
        </p:nvCxnSpPr>
        <p:spPr>
          <a:xfrm flipH="1">
            <a:off x="3124200" y="3605025"/>
            <a:ext cx="806637" cy="2351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6"/>
            <a:endCxn id="15" idx="1"/>
          </p:cNvCxnSpPr>
          <p:nvPr/>
        </p:nvCxnSpPr>
        <p:spPr>
          <a:xfrm>
            <a:off x="4191000" y="3497262"/>
            <a:ext cx="1505137" cy="26091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651500" y="3713536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6" name="Straight Connector 15"/>
          <p:cNvCxnSpPr>
            <a:stCxn id="15" idx="2"/>
            <a:endCxn id="5" idx="6"/>
          </p:cNvCxnSpPr>
          <p:nvPr/>
        </p:nvCxnSpPr>
        <p:spPr>
          <a:xfrm flipH="1">
            <a:off x="3276600" y="3865936"/>
            <a:ext cx="2374900" cy="12662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4346481" y="4525962"/>
            <a:ext cx="2949856" cy="446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6"/>
            <a:endCxn id="9" idx="1"/>
          </p:cNvCxnSpPr>
          <p:nvPr/>
        </p:nvCxnSpPr>
        <p:spPr>
          <a:xfrm>
            <a:off x="5956300" y="3865936"/>
            <a:ext cx="1384674" cy="5969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0"/>
            <a:endCxn id="8" idx="4"/>
          </p:cNvCxnSpPr>
          <p:nvPr/>
        </p:nvCxnSpPr>
        <p:spPr>
          <a:xfrm flipH="1" flipV="1">
            <a:off x="6496237" y="3154362"/>
            <a:ext cx="952500" cy="12638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4" idx="7"/>
          </p:cNvCxnSpPr>
          <p:nvPr/>
        </p:nvCxnSpPr>
        <p:spPr>
          <a:xfrm flipH="1">
            <a:off x="2241363" y="3001962"/>
            <a:ext cx="4102474" cy="446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851" name="TextBox 1"/>
          <p:cNvSpPr txBox="1">
            <a:spLocks noChangeArrowheads="1"/>
          </p:cNvSpPr>
          <p:nvPr/>
        </p:nvSpPr>
        <p:spPr bwMode="auto">
          <a:xfrm>
            <a:off x="1390650" y="3314700"/>
            <a:ext cx="838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sender</a:t>
            </a:r>
          </a:p>
        </p:txBody>
      </p:sp>
      <p:sp>
        <p:nvSpPr>
          <p:cNvPr id="34852" name="TextBox 24"/>
          <p:cNvSpPr txBox="1">
            <a:spLocks noChangeArrowheads="1"/>
          </p:cNvSpPr>
          <p:nvPr/>
        </p:nvSpPr>
        <p:spPr bwMode="auto">
          <a:xfrm>
            <a:off x="7340600" y="4735512"/>
            <a:ext cx="1041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receiver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422400" y="3078162"/>
            <a:ext cx="79375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GB" sz="1600" dirty="0"/>
              <a:t>Control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384300" y="3001962"/>
            <a:ext cx="793563" cy="304800"/>
          </a:xfrm>
          <a:prstGeom prst="roundRect">
            <a:avLst/>
          </a:prstGeom>
          <a:solidFill>
            <a:srgbClr val="CCCCFF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GB" sz="1600" dirty="0"/>
              <a:t>Data 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371600" y="2906899"/>
            <a:ext cx="793563" cy="304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GB" sz="1600" dirty="0"/>
              <a:t>Data 2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384300" y="2786062"/>
            <a:ext cx="793563" cy="304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GB" sz="1600" dirty="0"/>
              <a:t>Data 3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131050" y="4360862"/>
            <a:ext cx="793750" cy="304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GB" sz="1600" dirty="0"/>
              <a:t>Control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07050" y="2087562"/>
            <a:ext cx="2851150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Establishing the Circuit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13400" y="2087562"/>
            <a:ext cx="2851150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Transferring information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13400" y="2087562"/>
            <a:ext cx="2851150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Disconnecting the Circuit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2766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Circuit-switched</a:t>
            </a:r>
            <a:endParaRPr lang="en-US" sz="2800" dirty="0"/>
          </a:p>
        </p:txBody>
      </p:sp>
      <p:sp>
        <p:nvSpPr>
          <p:cNvPr id="34" name="Rounded Rectangle 33"/>
          <p:cNvSpPr/>
          <p:nvPr/>
        </p:nvSpPr>
        <p:spPr>
          <a:xfrm>
            <a:off x="6172200" y="6070600"/>
            <a:ext cx="26670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Packet-switched</a:t>
            </a:r>
            <a:endParaRPr lang="en-US" sz="2800" dirty="0"/>
          </a:p>
        </p:txBody>
      </p:sp>
      <p:sp>
        <p:nvSpPr>
          <p:cNvPr id="35" name="Rounded Rectangle 34"/>
          <p:cNvSpPr/>
          <p:nvPr/>
        </p:nvSpPr>
        <p:spPr>
          <a:xfrm>
            <a:off x="3810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Message-switched</a:t>
            </a:r>
            <a:endParaRPr lang="en-US" sz="2800" dirty="0"/>
          </a:p>
        </p:txBody>
      </p:sp>
      <p:sp>
        <p:nvSpPr>
          <p:cNvPr id="38" name="Rounded Rectangle 37"/>
          <p:cNvSpPr/>
          <p:nvPr/>
        </p:nvSpPr>
        <p:spPr>
          <a:xfrm>
            <a:off x="5715000" y="5638800"/>
            <a:ext cx="15240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err="1" smtClean="0"/>
              <a:t>Datagrams</a:t>
            </a:r>
            <a:endParaRPr lang="en-US" sz="2400" dirty="0"/>
          </a:p>
        </p:txBody>
      </p:sp>
      <p:sp>
        <p:nvSpPr>
          <p:cNvPr id="39" name="Rounded Rectangle 38"/>
          <p:cNvSpPr/>
          <p:nvPr/>
        </p:nvSpPr>
        <p:spPr>
          <a:xfrm>
            <a:off x="7315200" y="5638800"/>
            <a:ext cx="16764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err="1" smtClean="0"/>
              <a:t>Virt</a:t>
            </a:r>
            <a:r>
              <a:rPr lang="en-GB" sz="2400" dirty="0" smtClean="0"/>
              <a:t>. Circuits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517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37 -0.02222 C 0.0441 -0.01365 0.05781 -0.01064 0.0691 -0.00555 C 0.07274 -0.00393 0.07847 -0.00277 0.0816 -4.44444E-6 C 0.08958 0.00718 0.10278 0.01297 0.11215 0.01482 C 0.13229 0.02385 0.15243 0.03195 0.17326 0.03704 C 0.18837 0.04075 0.20399 0.04051 0.2191 0.04445 C 0.21684 0.05348 0.21458 0.05139 0.20798 0.05371 C 0.20295 0.05811 0.19705 0.06227 0.19132 0.06482 C 0.18767 0.07223 0.18524 0.072 0.17882 0.07408 C 0.17066 0.08149 0.1526 0.08936 0.14271 0.0926 C 0.14184 0.09445 0.13993 0.09584 0.13993 0.09815 C 0.13993 0.10186 0.14496 0.10625 0.14687 0.10741 C 0.15226 0.11112 0.15885 0.1132 0.16354 0.11852 C 0.17153 0.12755 0.17969 0.13403 0.18854 0.14075 C 0.19149 0.14283 0.19375 0.14676 0.19687 0.14815 C 0.20104 0.15 0.20573 0.15047 0.20937 0.15371 C 0.21753 0.16088 0.225 0.16621 0.23437 0.17037 C 0.24045 0.17315 0.24479 0.18056 0.25104 0.18334 C 0.47673 0.18079 0.35746 0.18149 0.60937 0.18149 " pathEditMode="relative" rAng="0" ptsTypes="ffffffffffffffffffA">
                                      <p:cBhvr>
                                        <p:cTn id="8" dur="4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4549 0.00371 C 0.05747 0.00903 0.0691 0.01436 0.0816 0.01667 C 0.0941 0.02778 0.11163 0.03172 0.12604 0.03704 C 0.14167 0.0426 0.15747 0.04584 0.17327 0.05 C 0.18559 0.05324 0.1967 0.0588 0.20938 0.06111 C 0.21597 0.06412 0.23004 0.06852 0.23715 0.06852 " pathEditMode="relative" ptsTypes="fffff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0.24827 0.0694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3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88 0.06088 C 0.23629 0.06436 0.22587 0.07107 0.21632 0.07755 C 0.21163 0.08079 0.20608 0.08079 0.20104 0.08311 C 0.19028 0.09746 0.17552 0.10255 0.16077 0.10533 C 0.15122 0.10949 0.16302 0.10463 0.14965 0.10903 C 0.14827 0.10949 0.14549 0.11088 0.14549 0.11111 " pathEditMode="relative" rAng="0" ptsTypes="fffff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24688 0.0870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4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54 0.08241 L 0.14827 0.12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" y="2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48 0.11112 C 0.15087 0.11829 0.15659 0.12408 0.16215 0.13149 C 0.16423 0.13426 0.17048 0.13519 0.17048 0.13542 C 0.17396 0.14213 0.17986 0.14561 0.18576 0.14815 C 0.1934 0.16343 0.18333 0.14584 0.19271 0.15556 C 0.1993 0.1625 0.19896 0.16621 0.20521 0.17037 C 0.21284 0.17547 0.22378 0.17987 0.23021 0.18704 C 0.23177 0.18866 0.23281 0.19121 0.23437 0.1926 C 0.23698 0.19491 0.24271 0.19422 0.24271 0.2 " pathEditMode="relative" rAng="0" ptsTypes="ffffffffA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54 0.2 L 0.62188 0.2111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" y="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93 0.13612 L 0.25799 0.22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4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54 0.07593 C 0.2316 0.07894 0.23646 0.07616 0.22882 0.08334 C 0.22604 0.08588 0.22049 0.09074 0.22049 0.09097 C 0.21597 0.09977 0.20104 0.10926 0.19271 0.11296 C 0.18264 0.12639 0.19566 0.11042 0.1816 0.12222 C 0.17431 0.12824 0.18073 0.12732 0.17327 0.13148 C 0.17014 0.13334 0.16667 0.13334 0.16354 0.13519 C 0.15851 0.13796 0.15469 0.14213 0.14965 0.14445 C 0.14636 0.15093 0.14861 0.15 0.1441 0.15 " pathEditMode="relative" rAng="0" ptsTypes="ffffffffA">
                                      <p:cBhvr>
                                        <p:cTn id="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799 0.21389 L 0.62466 0.2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49 0.1426 L 0.26215 0.2203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5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66 0.24259 L 0.62188 0.2425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6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2187 -0.00115 -0.2434 -0.00416 -0.36527 -0.0074 C -0.37152 -0.01018 -0.37656 -0.0155 -0.38194 -0.02037 C -0.38333 -0.02152 -0.38472 -0.02291 -0.38611 -0.02407 C -0.3875 -0.02523 -0.39027 -0.02777 -0.39027 -0.02777 C -0.39514 -0.0375 -0.40364 -0.04027 -0.41111 -0.04629 C -0.41389 -0.04861 -0.41614 -0.05254 -0.41944 -0.0537 C -0.42257 -0.05463 -0.43125 -0.0574 -0.43333 -0.05925 C -0.43802 -0.06342 -0.44236 -0.06342 -0.44722 -0.06666 C -0.44878 -0.06759 -0.44982 -0.06967 -0.45139 -0.07037 C -0.45764 -0.07314 -0.46441 -0.07384 -0.47083 -0.07592 C -0.47361 -0.07685 -0.47639 -0.07847 -0.47916 -0.07963 C -0.48055 -0.08032 -0.48333 -0.08148 -0.48333 -0.08148 C -0.4842 -0.08333 -0.48645 -0.08495 -0.48611 -0.08703 C -0.48576 -0.08958 -0.48368 -0.09143 -0.48194 -0.09259 C -0.47586 -0.09722 -0.46614 -0.10069 -0.45972 -0.10185 C -0.45277 -0.10486 -0.44774 -0.10925 -0.44166 -0.11481 C -0.44166 -0.11481 -0.43125 -0.11944 -0.42916 -0.12037 C -0.42413 -0.12268 -0.41996 -0.12685 -0.41527 -0.12963 C -0.41267 -0.13125 -0.40937 -0.13125 -0.40694 -0.13333 C -0.40416 -0.13588 -0.40104 -0.1375 -0.39861 -0.14074 C -0.39722 -0.14259 -0.396 -0.14467 -0.39444 -0.14629 C -0.39184 -0.14907 -0.38611 -0.1537 -0.38611 -0.1537 C -0.38333 -0.16504 -0.38611 -0.16597 -0.39583 -0.16666 C -0.4125 -0.16759 -0.42916 -0.16782 -0.44583 -0.16851 C -0.45277 -0.16921 -0.45972 -0.16967 -0.46666 -0.17037 C -0.47586 -0.17152 -0.49444 -0.17407 -0.49444 -0.17407 C -0.50607 -0.17916 -0.4875 -0.17129 -0.50833 -0.17777 C -0.52586 -0.1831 -0.54392 -0.18935 -0.56111 -0.19629 C -0.5842 -0.20555 -0.60764 -0.22037 -0.63194 -0.22037 " pathEditMode="relative" ptsTypes="fffffffffffffffffffffffffffffA">
                                      <p:cBhvr>
                                        <p:cTn id="71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3" grpId="0" animBg="1"/>
      <p:bldP spid="33" grpId="1" animBg="1"/>
      <p:bldP spid="31" grpId="0" animBg="1"/>
      <p:bldP spid="31" grpId="1" animBg="1"/>
      <p:bldP spid="36" grpId="0" animBg="1"/>
      <p:bldP spid="36" grpId="1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Packet-switching: Virtual Circuit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295400"/>
            <a:ext cx="85344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GB" sz="2400" dirty="0" smtClean="0">
                <a:latin typeface="+mj-lt"/>
              </a:rPr>
              <a:t>Switched virtual circuit (SVC)</a:t>
            </a:r>
          </a:p>
          <a:p>
            <a:pPr lvl="1" eaLnBrk="1" hangingPunct="1">
              <a:defRPr/>
            </a:pPr>
            <a:r>
              <a:rPr lang="en-GB" sz="2400" dirty="0" smtClean="0">
                <a:latin typeface="+mj-lt"/>
              </a:rPr>
              <a:t>exists only for the duration of the data transfer</a:t>
            </a:r>
          </a:p>
          <a:p>
            <a:pPr lvl="1" eaLnBrk="1" hangingPunct="1">
              <a:defRPr/>
            </a:pPr>
            <a:r>
              <a:rPr lang="en-GB" sz="2400" dirty="0" smtClean="0">
                <a:latin typeface="+mj-lt"/>
              </a:rPr>
              <a:t>For each connection, a new circuit must be created</a:t>
            </a:r>
          </a:p>
          <a:p>
            <a:pPr lvl="1" eaLnBrk="1" hangingPunct="1">
              <a:defRPr/>
            </a:pPr>
            <a:endParaRPr lang="en-GB" sz="2400" b="1" dirty="0" smtClean="0">
              <a:latin typeface="+mj-lt"/>
            </a:endParaRPr>
          </a:p>
          <a:p>
            <a:pPr eaLnBrk="1" hangingPunct="1">
              <a:defRPr/>
            </a:pPr>
            <a:r>
              <a:rPr lang="en-GB" sz="2400" dirty="0" smtClean="0">
                <a:latin typeface="+mj-lt"/>
              </a:rPr>
              <a:t>Permanent virtual circuits (PVC)</a:t>
            </a:r>
          </a:p>
          <a:p>
            <a:pPr lvl="1" eaLnBrk="1" hangingPunct="1">
              <a:defRPr/>
            </a:pPr>
            <a:r>
              <a:rPr lang="en-GB" sz="2400" dirty="0" smtClean="0">
                <a:latin typeface="+mj-lt"/>
              </a:rPr>
              <a:t>like leased lines, on a continuous basis</a:t>
            </a:r>
          </a:p>
          <a:p>
            <a:pPr lvl="1" eaLnBrk="1" hangingPunct="1">
              <a:defRPr/>
            </a:pPr>
            <a:r>
              <a:rPr lang="en-GB" sz="2400" dirty="0" smtClean="0">
                <a:latin typeface="+mj-lt"/>
              </a:rPr>
              <a:t>dedicated to specific user and no-one else can use it</a:t>
            </a:r>
          </a:p>
          <a:p>
            <a:pPr lvl="1" eaLnBrk="1" hangingPunct="1">
              <a:defRPr/>
            </a:pPr>
            <a:r>
              <a:rPr lang="en-GB" sz="2400" dirty="0" smtClean="0">
                <a:latin typeface="+mj-lt"/>
              </a:rPr>
              <a:t>no connection establishment or termination</a:t>
            </a:r>
          </a:p>
          <a:p>
            <a:pPr lvl="1" eaLnBrk="1" hangingPunct="1">
              <a:defRPr/>
            </a:pPr>
            <a:r>
              <a:rPr lang="en-GB" sz="2400" dirty="0" smtClean="0">
                <a:latin typeface="+mj-lt"/>
              </a:rPr>
              <a:t>user of a PVC will always get the same route</a:t>
            </a:r>
            <a:endParaRPr lang="en-GB" sz="2400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766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Circuit-switched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6172200" y="6070600"/>
            <a:ext cx="26670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Packet-switched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Message-switched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5715000" y="5638800"/>
            <a:ext cx="15240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err="1" smtClean="0"/>
              <a:t>Datagrams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7315200" y="5638800"/>
            <a:ext cx="1676400" cy="381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err="1" smtClean="0"/>
              <a:t>Virt</a:t>
            </a:r>
            <a:r>
              <a:rPr lang="en-GB" sz="2400" dirty="0" smtClean="0"/>
              <a:t>. Circuits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GB" dirty="0" smtClean="0"/>
              <a:t>Type of network by area covered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3400" y="1219200"/>
            <a:ext cx="2667000" cy="2438400"/>
          </a:xfrm>
          <a:prstGeom prst="roundRect">
            <a:avLst>
              <a:gd name="adj" fmla="val 5766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33400" y="3733800"/>
            <a:ext cx="2667000" cy="2438400"/>
          </a:xfrm>
          <a:prstGeom prst="roundRect">
            <a:avLst>
              <a:gd name="adj" fmla="val 5766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276600" y="1219200"/>
            <a:ext cx="2667000" cy="2438400"/>
          </a:xfrm>
          <a:prstGeom prst="roundRect">
            <a:avLst>
              <a:gd name="adj" fmla="val 5766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276600" y="3733800"/>
            <a:ext cx="2667000" cy="2438400"/>
          </a:xfrm>
          <a:prstGeom prst="roundRect">
            <a:avLst>
              <a:gd name="adj" fmla="val 5766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19800" y="1233488"/>
            <a:ext cx="2667000" cy="2438400"/>
          </a:xfrm>
          <a:prstGeom prst="roundRect">
            <a:avLst>
              <a:gd name="adj" fmla="val 5766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791200" y="3886200"/>
            <a:ext cx="2971800" cy="2438400"/>
          </a:xfrm>
          <a:prstGeom prst="roundRect">
            <a:avLst>
              <a:gd name="adj" fmla="val 5766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788" y="1295400"/>
            <a:ext cx="862012" cy="349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>
            <a:spAutoFit/>
          </a:bodyPr>
          <a:lstStyle/>
          <a:p>
            <a:pPr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Internet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1295400"/>
            <a:ext cx="685800" cy="349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>
            <a:spAutoFit/>
          </a:bodyPr>
          <a:lstStyle/>
          <a:p>
            <a:pPr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WAN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1295400"/>
            <a:ext cx="685800" cy="349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>
            <a:spAutoFit/>
          </a:bodyPr>
          <a:lstStyle/>
          <a:p>
            <a:pPr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MAN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5788" y="3810000"/>
            <a:ext cx="633412" cy="349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>
            <a:spAutoFit/>
          </a:bodyPr>
          <a:lstStyle/>
          <a:p>
            <a:pPr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LAN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52800" y="3810000"/>
            <a:ext cx="685800" cy="349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>
            <a:spAutoFit/>
          </a:bodyPr>
          <a:lstStyle/>
          <a:p>
            <a:pPr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PAN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67400" y="3948113"/>
            <a:ext cx="685800" cy="349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>
            <a:spAutoFit/>
          </a:bodyPr>
          <a:lstStyle/>
          <a:p>
            <a:pPr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BAN</a:t>
            </a:r>
          </a:p>
        </p:txBody>
      </p:sp>
      <p:sp>
        <p:nvSpPr>
          <p:cNvPr id="20495" name="TextBox 5"/>
          <p:cNvSpPr txBox="1">
            <a:spLocks noChangeArrowheads="1"/>
          </p:cNvSpPr>
          <p:nvPr/>
        </p:nvSpPr>
        <p:spPr bwMode="auto">
          <a:xfrm>
            <a:off x="4103688" y="1292225"/>
            <a:ext cx="18399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latin typeface="Times New Roman" pitchFamily="18" charset="0"/>
                <a:cs typeface="Times New Roman" pitchFamily="18" charset="0"/>
              </a:rPr>
              <a:t>Wide Area Network</a:t>
            </a:r>
          </a:p>
        </p:txBody>
      </p:sp>
      <p:sp>
        <p:nvSpPr>
          <p:cNvPr id="20496" name="TextBox 35"/>
          <p:cNvSpPr txBox="1">
            <a:spLocks noChangeArrowheads="1"/>
          </p:cNvSpPr>
          <p:nvPr/>
        </p:nvSpPr>
        <p:spPr bwMode="auto">
          <a:xfrm>
            <a:off x="6894513" y="1227138"/>
            <a:ext cx="18399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latin typeface="Times New Roman" pitchFamily="18" charset="0"/>
                <a:cs typeface="Times New Roman" pitchFamily="18" charset="0"/>
              </a:rPr>
              <a:t>Metropolitan Area Network</a:t>
            </a:r>
          </a:p>
        </p:txBody>
      </p:sp>
      <p:sp>
        <p:nvSpPr>
          <p:cNvPr id="20497" name="TextBox 36"/>
          <p:cNvSpPr txBox="1">
            <a:spLocks noChangeArrowheads="1"/>
          </p:cNvSpPr>
          <p:nvPr/>
        </p:nvSpPr>
        <p:spPr bwMode="auto">
          <a:xfrm>
            <a:off x="4143375" y="3733800"/>
            <a:ext cx="18399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latin typeface="Times New Roman" pitchFamily="18" charset="0"/>
                <a:cs typeface="Times New Roman" pitchFamily="18" charset="0"/>
              </a:rPr>
              <a:t>Personal Area Network</a:t>
            </a:r>
          </a:p>
        </p:txBody>
      </p:sp>
      <p:sp>
        <p:nvSpPr>
          <p:cNvPr id="20498" name="TextBox 37"/>
          <p:cNvSpPr txBox="1">
            <a:spLocks noChangeArrowheads="1"/>
          </p:cNvSpPr>
          <p:nvPr/>
        </p:nvSpPr>
        <p:spPr bwMode="auto">
          <a:xfrm>
            <a:off x="6629400" y="3959225"/>
            <a:ext cx="18399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latin typeface="Times New Roman" pitchFamily="18" charset="0"/>
                <a:cs typeface="Times New Roman" pitchFamily="18" charset="0"/>
              </a:rPr>
              <a:t>Body Area Network</a:t>
            </a:r>
          </a:p>
        </p:txBody>
      </p:sp>
      <p:sp>
        <p:nvSpPr>
          <p:cNvPr id="20499" name="TextBox 39"/>
          <p:cNvSpPr txBox="1">
            <a:spLocks noChangeArrowheads="1"/>
          </p:cNvSpPr>
          <p:nvPr/>
        </p:nvSpPr>
        <p:spPr bwMode="auto">
          <a:xfrm>
            <a:off x="1295400" y="3817938"/>
            <a:ext cx="17526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>
                <a:latin typeface="Times New Roman" pitchFamily="18" charset="0"/>
                <a:cs typeface="Times New Roman" pitchFamily="18" charset="0"/>
              </a:rPr>
              <a:t>Local Area Network</a:t>
            </a:r>
          </a:p>
        </p:txBody>
      </p:sp>
      <p:pic>
        <p:nvPicPr>
          <p:cNvPr id="20500" name="Picture 15" descr="C:\Users\lg47\Desktop\wired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731963"/>
            <a:ext cx="2436812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1" name="Picture 16" descr="C:\Users\lg47\Desktop\wan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4225" y="1720850"/>
            <a:ext cx="2543175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2" name="Picture 17" descr="C:\Users\lg47\Desktop\man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7588" y="1731963"/>
            <a:ext cx="2513012" cy="191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3" name="Picture 18" descr="C:\Users\lg47\Desktop\fpdservicos-lan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8488" y="4257675"/>
            <a:ext cx="2528887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4" name="Picture 19" descr="C:\Users\lg47\Desktop\FreebandPN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65538" y="4275138"/>
            <a:ext cx="18891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0" descr="C:\Users\lg47\Desktop\wearable-sensors-09-17-2010.jpg"/>
          <p:cNvPicPr>
            <a:picLocks noChangeAspect="1" noChangeArrowheads="1"/>
          </p:cNvPicPr>
          <p:nvPr/>
        </p:nvPicPr>
        <p:blipFill rotWithShape="1">
          <a:blip r:embed="rId8" cstate="print">
            <a:extLst/>
          </a:blip>
          <a:srcRect t="17365"/>
          <a:stretch/>
        </p:blipFill>
        <p:spPr bwMode="auto">
          <a:xfrm>
            <a:off x="6477000" y="4192334"/>
            <a:ext cx="1714500" cy="2132266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Circuit Switching Vs. Packet Switching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594225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 3" pitchFamily="18" charset="2"/>
              <a:buNone/>
              <a:defRPr/>
            </a:pPr>
            <a:r>
              <a:rPr lang="en-GB" sz="2000" b="1" dirty="0" smtClean="0">
                <a:latin typeface="+mj-lt"/>
              </a:rPr>
              <a:t>Circuit switching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000" dirty="0">
                <a:latin typeface="+mj-lt"/>
              </a:rPr>
              <a:t>s</a:t>
            </a:r>
            <a:r>
              <a:rPr lang="en-GB" sz="2000" dirty="0" smtClean="0">
                <a:latin typeface="+mj-lt"/>
              </a:rPr>
              <a:t>etup delay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000" dirty="0" smtClean="0">
                <a:latin typeface="+mj-lt"/>
              </a:rPr>
              <a:t>no other noticeable delays </a:t>
            </a:r>
          </a:p>
          <a:p>
            <a:pPr marL="0" indent="0" eaLnBrk="1" hangingPunct="1">
              <a:lnSpc>
                <a:spcPct val="90000"/>
              </a:lnSpc>
              <a:buFont typeface="Wingdings 3" pitchFamily="18" charset="2"/>
              <a:buNone/>
              <a:defRPr/>
            </a:pPr>
            <a:r>
              <a:rPr lang="en-GB" sz="2000" b="1" dirty="0" smtClean="0">
                <a:latin typeface="+mj-lt"/>
              </a:rPr>
              <a:t>Packet Switching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000" dirty="0" smtClean="0">
                <a:latin typeface="+mj-lt"/>
              </a:rPr>
              <a:t>Virtual-circuit packet switching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000" dirty="0">
                <a:latin typeface="+mj-lt"/>
              </a:rPr>
              <a:t>s</a:t>
            </a:r>
            <a:r>
              <a:rPr lang="en-GB" sz="2000" dirty="0" smtClean="0">
                <a:latin typeface="+mj-lt"/>
              </a:rPr>
              <a:t>etup delay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000" dirty="0" smtClean="0">
                <a:latin typeface="+mj-lt"/>
              </a:rPr>
              <a:t>call acceptance response may experience delays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000" dirty="0" smtClean="0">
                <a:latin typeface="+mj-lt"/>
              </a:rPr>
              <a:t>data packets are queued at each node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000" dirty="0" smtClean="0">
                <a:latin typeface="+mj-lt"/>
              </a:rPr>
              <a:t>may experience delays - depending on load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000" dirty="0" smtClean="0">
                <a:latin typeface="+mj-lt"/>
              </a:rPr>
              <a:t>Datagrams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000" dirty="0" smtClean="0">
                <a:latin typeface="+mj-lt"/>
              </a:rPr>
              <a:t>no call setup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000" dirty="0" smtClean="0">
                <a:latin typeface="+mj-lt"/>
              </a:rPr>
              <a:t>need to carry full address in each packet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76600" y="6070600"/>
            <a:ext cx="26670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Circuit-switched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6172200" y="6070600"/>
            <a:ext cx="26670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Packet-switched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Message-switched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5715000" y="5638800"/>
            <a:ext cx="15240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err="1" smtClean="0"/>
              <a:t>Datagrams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315200" y="5638800"/>
            <a:ext cx="1676400" cy="381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400" dirty="0" err="1" smtClean="0"/>
              <a:t>Virt</a:t>
            </a:r>
            <a:r>
              <a:rPr lang="en-GB" sz="2400" dirty="0" smtClean="0"/>
              <a:t>. Circuits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/>
          <a:lstStyle/>
          <a:p>
            <a:r>
              <a:rPr lang="en-GB" smtClean="0"/>
              <a:t>Examples of Wide Area Network protocols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19800" y="1260476"/>
            <a:ext cx="2667000" cy="2438400"/>
          </a:xfrm>
          <a:prstGeom prst="roundRect">
            <a:avLst>
              <a:gd name="adj" fmla="val 5766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6000" y="1322388"/>
            <a:ext cx="609600" cy="349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>
            <a:spAutoFit/>
          </a:bodyPr>
          <a:lstStyle/>
          <a:p>
            <a:pPr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ATM</a:t>
            </a:r>
          </a:p>
        </p:txBody>
      </p:sp>
      <p:pic>
        <p:nvPicPr>
          <p:cNvPr id="91138" name="Picture 2" descr="C:\Documents and Settings\George\Desktop\350px-Frame_rela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779588"/>
            <a:ext cx="22225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3" descr="C:\Documents and Settings\George\Desktop\streams-framewor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2350" y="1804988"/>
            <a:ext cx="2495550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49"/>
          <p:cNvSpPr txBox="1">
            <a:spLocks noChangeArrowheads="1"/>
          </p:cNvSpPr>
          <p:nvPr/>
        </p:nvSpPr>
        <p:spPr bwMode="auto">
          <a:xfrm>
            <a:off x="5867400" y="3815477"/>
            <a:ext cx="3200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latin typeface="Times" pitchFamily="18" charset="0"/>
                <a:cs typeface="Times" pitchFamily="18" charset="0"/>
              </a:rPr>
              <a:t>Uses virtual circuit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>
                <a:latin typeface="Times" pitchFamily="18" charset="0"/>
                <a:cs typeface="Times" pitchFamily="18" charset="0"/>
              </a:rPr>
              <a:t>Cell switching (similar to packet switching but uses fixed-sized 53-byte cells)</a:t>
            </a:r>
            <a:endParaRPr lang="en-GB" dirty="0">
              <a:latin typeface="Times" pitchFamily="18" charset="0"/>
              <a:cs typeface="Times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GB" dirty="0" smtClean="0">
                <a:latin typeface="Times" pitchFamily="18" charset="0"/>
                <a:cs typeface="Times" pitchFamily="18" charset="0"/>
              </a:rPr>
              <a:t>High speed and low delay thanks to the fixed cell sizes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>
                <a:latin typeface="Times" pitchFamily="18" charset="0"/>
                <a:cs typeface="Times" pitchFamily="18" charset="0"/>
              </a:rPr>
              <a:t>Guaranteed </a:t>
            </a:r>
            <a:r>
              <a:rPr lang="en-GB" dirty="0" err="1" smtClean="0">
                <a:latin typeface="Times" pitchFamily="18" charset="0"/>
                <a:cs typeface="Times" pitchFamily="18" charset="0"/>
              </a:rPr>
              <a:t>QoS</a:t>
            </a:r>
            <a:endParaRPr lang="en-GB" dirty="0" smtClean="0">
              <a:latin typeface="Times" pitchFamily="18" charset="0"/>
              <a:cs typeface="Times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latin typeface="Times" pitchFamily="18" charset="0"/>
                <a:cs typeface="Times" pitchFamily="18" charset="0"/>
              </a:rPr>
              <a:t>Uses admission </a:t>
            </a:r>
            <a:r>
              <a:rPr lang="en-GB" dirty="0" smtClean="0">
                <a:latin typeface="Times" pitchFamily="18" charset="0"/>
                <a:cs typeface="Times" pitchFamily="18" charset="0"/>
              </a:rPr>
              <a:t>control</a:t>
            </a:r>
            <a:endParaRPr lang="en-GB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7200" y="1246188"/>
            <a:ext cx="2667000" cy="2438400"/>
          </a:xfrm>
          <a:prstGeom prst="roundRect">
            <a:avLst>
              <a:gd name="adj" fmla="val 5766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399" y="1308100"/>
            <a:ext cx="1333501" cy="3497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>
            <a:spAutoFit/>
          </a:bodyPr>
          <a:lstStyle/>
          <a:p>
            <a:pPr>
              <a:defRPr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Frame Relay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57200" y="4114800"/>
            <a:ext cx="2667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 smtClean="0">
                <a:latin typeface="Times" pitchFamily="18" charset="0"/>
                <a:cs typeface="Times" pitchFamily="18" charset="0"/>
              </a:rPr>
              <a:t>Uses virtual circuit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>
                <a:latin typeface="Times" pitchFamily="18" charset="0"/>
                <a:cs typeface="Times" pitchFamily="18" charset="0"/>
              </a:rPr>
              <a:t>Designed </a:t>
            </a:r>
            <a:r>
              <a:rPr lang="en-GB" dirty="0">
                <a:latin typeface="Times" pitchFamily="18" charset="0"/>
                <a:cs typeface="Times" pitchFamily="18" charset="0"/>
              </a:rPr>
              <a:t>for speed rather than reliability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latin typeface="Times" pitchFamily="18" charset="0"/>
                <a:cs typeface="Times" pitchFamily="18" charset="0"/>
              </a:rPr>
              <a:t>Very </a:t>
            </a:r>
            <a:r>
              <a:rPr lang="en-GB" dirty="0" smtClean="0">
                <a:latin typeface="Times" pitchFamily="18" charset="0"/>
                <a:cs typeface="Times" pitchFamily="18" charset="0"/>
              </a:rPr>
              <a:t>simple and affordable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>
                <a:latin typeface="Times" pitchFamily="18" charset="0"/>
                <a:cs typeface="Times" pitchFamily="18" charset="0"/>
              </a:rPr>
              <a:t>No special reservations</a:t>
            </a:r>
            <a:endParaRPr lang="en-GB" dirty="0">
              <a:latin typeface="Times" pitchFamily="18" charset="0"/>
              <a:cs typeface="Times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38500" y="1246188"/>
            <a:ext cx="2667000" cy="2438400"/>
          </a:xfrm>
          <a:prstGeom prst="roundRect">
            <a:avLst>
              <a:gd name="adj" fmla="val 5766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4699" y="1308100"/>
            <a:ext cx="1333501" cy="3497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>
            <a:spAutoFit/>
          </a:bodyPr>
          <a:lstStyle/>
          <a:p>
            <a:pPr>
              <a:defRPr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MPLS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124200" y="3886200"/>
            <a:ext cx="2667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latin typeface="Times" pitchFamily="18" charset="0"/>
                <a:cs typeface="Times" pitchFamily="18" charset="0"/>
              </a:rPr>
              <a:t>Uses virtual circuit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>
                <a:latin typeface="Times" pitchFamily="18" charset="0"/>
                <a:cs typeface="Times" pitchFamily="18" charset="0"/>
              </a:rPr>
              <a:t>No congestion because bandwidth is booked in advance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>
                <a:latin typeface="Times" pitchFamily="18" charset="0"/>
                <a:cs typeface="Times" pitchFamily="18" charset="0"/>
              </a:rPr>
              <a:t>Guaranteed </a:t>
            </a:r>
            <a:r>
              <a:rPr lang="en-GB" dirty="0" err="1" smtClean="0">
                <a:latin typeface="Times" pitchFamily="18" charset="0"/>
                <a:cs typeface="Times" pitchFamily="18" charset="0"/>
              </a:rPr>
              <a:t>QoS</a:t>
            </a:r>
            <a:endParaRPr lang="en-GB" dirty="0" smtClean="0">
              <a:latin typeface="Times" pitchFamily="18" charset="0"/>
              <a:cs typeface="Times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latin typeface="Times" pitchFamily="18" charset="0"/>
                <a:cs typeface="Times" pitchFamily="18" charset="0"/>
              </a:rPr>
              <a:t>Uses admission </a:t>
            </a:r>
            <a:r>
              <a:rPr lang="en-GB" dirty="0" smtClean="0">
                <a:latin typeface="Times" pitchFamily="18" charset="0"/>
                <a:cs typeface="Times" pitchFamily="18" charset="0"/>
              </a:rPr>
              <a:t>control</a:t>
            </a:r>
            <a:endParaRPr lang="en-GB" dirty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1026" name="Picture 2" descr="C:\Users\lg47\Desktop\mpls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23025"/>
            <a:ext cx="2476501" cy="1909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24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  <p:bldP spid="15" grpId="0"/>
      <p:bldP spid="21" grpId="0" animBg="1"/>
      <p:bldP spid="22" grpId="0" animBg="1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/>
          <a:lstStyle/>
          <a:p>
            <a:r>
              <a:rPr lang="en-GB" smtClean="0"/>
              <a:t>Examples of Wide Area Network protocols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19800" y="1261289"/>
            <a:ext cx="2667000" cy="2438400"/>
          </a:xfrm>
          <a:prstGeom prst="roundRect">
            <a:avLst>
              <a:gd name="adj" fmla="val 5766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6000" y="1323201"/>
            <a:ext cx="609600" cy="349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>
            <a:spAutoFit/>
          </a:bodyPr>
          <a:lstStyle/>
          <a:p>
            <a:pPr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ATM</a:t>
            </a:r>
          </a:p>
        </p:txBody>
      </p:sp>
      <p:pic>
        <p:nvPicPr>
          <p:cNvPr id="60422" name="Picture 3" descr="C:\Documents and Settings\George\Desktop\streams-framewor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2350" y="1805801"/>
            <a:ext cx="2495550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TextBox 14"/>
          <p:cNvSpPr txBox="1">
            <a:spLocks noChangeArrowheads="1"/>
          </p:cNvSpPr>
          <p:nvPr/>
        </p:nvSpPr>
        <p:spPr bwMode="auto">
          <a:xfrm>
            <a:off x="228600" y="1966079"/>
            <a:ext cx="3048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/>
            <a:r>
              <a:rPr lang="en-GB" b="1" dirty="0">
                <a:latin typeface="+mj-lt"/>
                <a:cs typeface="Times" pitchFamily="18" charset="0"/>
              </a:rPr>
              <a:t>ADMISSION CONTROL</a:t>
            </a:r>
          </a:p>
          <a:p>
            <a:pPr marL="285750" indent="-285750"/>
            <a:endParaRPr lang="en-GB" b="1" dirty="0">
              <a:latin typeface="+mj-lt"/>
              <a:cs typeface="Times" pitchFamily="18" charset="0"/>
            </a:endParaRPr>
          </a:p>
          <a:p>
            <a:pPr marL="285750" indent="-285750"/>
            <a:r>
              <a:rPr lang="en-GB" dirty="0">
                <a:latin typeface="+mj-lt"/>
              </a:rPr>
              <a:t>	Users negotiate with the network </a:t>
            </a:r>
            <a:r>
              <a:rPr lang="en-GB" dirty="0" smtClean="0">
                <a:latin typeface="+mj-lt"/>
              </a:rPr>
              <a:t>regarding the length of time, type of traffic, delay, bandwidth requirements etc.</a:t>
            </a:r>
            <a:endParaRPr lang="en-GB" dirty="0">
              <a:latin typeface="+mj-lt"/>
            </a:endParaRPr>
          </a:p>
          <a:p>
            <a:pPr marL="285750" indent="-285750"/>
            <a:endParaRPr lang="en-GB" dirty="0">
              <a:latin typeface="+mj-lt"/>
            </a:endParaRPr>
          </a:p>
          <a:p>
            <a:pPr marL="285750" indent="-285750"/>
            <a:r>
              <a:rPr lang="en-GB" dirty="0">
                <a:latin typeface="+mj-lt"/>
              </a:rPr>
              <a:t>	If their request cannot be met, they are denied access</a:t>
            </a:r>
            <a:endParaRPr lang="en-GB" b="1" dirty="0">
              <a:latin typeface="+mj-lt"/>
              <a:cs typeface="Times" pitchFamily="18" charset="0"/>
            </a:endParaRPr>
          </a:p>
        </p:txBody>
      </p:sp>
      <p:pic>
        <p:nvPicPr>
          <p:cNvPr id="92162" name="Picture 2" descr="C:\Documents and Settings\George\Desktop\DEFENS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716556"/>
            <a:ext cx="2197100" cy="3769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49"/>
          <p:cNvSpPr txBox="1">
            <a:spLocks noChangeArrowheads="1"/>
          </p:cNvSpPr>
          <p:nvPr/>
        </p:nvSpPr>
        <p:spPr bwMode="auto">
          <a:xfrm>
            <a:off x="5867400" y="3815477"/>
            <a:ext cx="3200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>
                <a:latin typeface="Times" pitchFamily="18" charset="0"/>
                <a:cs typeface="Times" pitchFamily="18" charset="0"/>
              </a:rPr>
              <a:t>Uses virtual circuit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>
                <a:latin typeface="Times" pitchFamily="18" charset="0"/>
                <a:cs typeface="Times" pitchFamily="18" charset="0"/>
              </a:rPr>
              <a:t>Cell switching (similar to packet switching but uses fixed-sized 53-byte cells)</a:t>
            </a:r>
            <a:endParaRPr lang="en-GB" dirty="0">
              <a:latin typeface="Times" pitchFamily="18" charset="0"/>
              <a:cs typeface="Times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GB" dirty="0" smtClean="0">
                <a:latin typeface="Times" pitchFamily="18" charset="0"/>
                <a:cs typeface="Times" pitchFamily="18" charset="0"/>
              </a:rPr>
              <a:t>High speed and low delay thanks to the fixed cell sizes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>
                <a:latin typeface="Times" pitchFamily="18" charset="0"/>
                <a:cs typeface="Times" pitchFamily="18" charset="0"/>
              </a:rPr>
              <a:t>Guaranteed </a:t>
            </a:r>
            <a:r>
              <a:rPr lang="en-GB" dirty="0" err="1" smtClean="0">
                <a:latin typeface="Times" pitchFamily="18" charset="0"/>
                <a:cs typeface="Times" pitchFamily="18" charset="0"/>
              </a:rPr>
              <a:t>QoS</a:t>
            </a:r>
            <a:endParaRPr lang="en-GB" dirty="0" smtClean="0">
              <a:latin typeface="Times" pitchFamily="18" charset="0"/>
              <a:cs typeface="Times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latin typeface="Times" pitchFamily="18" charset="0"/>
                <a:cs typeface="Times" pitchFamily="18" charset="0"/>
              </a:rPr>
              <a:t>Uses </a:t>
            </a:r>
            <a:r>
              <a:rPr lang="en-GB" b="1" dirty="0">
                <a:latin typeface="Times" pitchFamily="18" charset="0"/>
                <a:cs typeface="Times" pitchFamily="18" charset="0"/>
              </a:rPr>
              <a:t>admission </a:t>
            </a:r>
            <a:r>
              <a:rPr lang="en-GB" b="1" dirty="0" smtClean="0">
                <a:latin typeface="Times" pitchFamily="18" charset="0"/>
                <a:cs typeface="Times" pitchFamily="18" charset="0"/>
              </a:rPr>
              <a:t>control</a:t>
            </a:r>
            <a:endParaRPr lang="en-GB" b="1" dirty="0"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Users\lg47\Desktop\intermiss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838200"/>
            <a:ext cx="914241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Types of traffic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295400"/>
            <a:ext cx="4724400" cy="990600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GB" sz="2400" dirty="0" smtClean="0">
                <a:latin typeface="+mj-lt"/>
              </a:rPr>
              <a:t>Stream traffic - lengthy and continuous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3733800"/>
            <a:ext cx="8458200" cy="609600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GB" sz="2400" dirty="0" smtClean="0">
                <a:latin typeface="+mj-lt"/>
              </a:rPr>
              <a:t>Bursty traffic - short sporadic transmissions</a:t>
            </a:r>
          </a:p>
        </p:txBody>
      </p:sp>
      <p:pic>
        <p:nvPicPr>
          <p:cNvPr id="36866" name="Picture 2" descr="C:\Users\lg47\Desktop\bbc-iplayer-2008-159268.jpg"/>
          <p:cNvPicPr>
            <a:picLocks noChangeAspect="1" noChangeArrowheads="1"/>
          </p:cNvPicPr>
          <p:nvPr/>
        </p:nvPicPr>
        <p:blipFill rotWithShape="1">
          <a:blip r:embed="rId2" cstate="print">
            <a:extLst/>
          </a:blip>
          <a:srcRect l="11334" r="11000"/>
          <a:stretch/>
        </p:blipFill>
        <p:spPr bwMode="auto">
          <a:xfrm>
            <a:off x="5486400" y="1143000"/>
            <a:ext cx="2362200" cy="2007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/>
          </a:blip>
          <a:srcRect b="36706"/>
          <a:stretch/>
        </p:blipFill>
        <p:spPr bwMode="auto">
          <a:xfrm>
            <a:off x="1676400" y="2209800"/>
            <a:ext cx="2791617" cy="1404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39943" name="Group 1"/>
          <p:cNvGrpSpPr>
            <a:grpSpLocks/>
          </p:cNvGrpSpPr>
          <p:nvPr/>
        </p:nvGrpSpPr>
        <p:grpSpPr bwMode="auto">
          <a:xfrm>
            <a:off x="915988" y="4437063"/>
            <a:ext cx="3284537" cy="1503362"/>
            <a:chOff x="402767" y="4395899"/>
            <a:chExt cx="5161286" cy="2362691"/>
          </a:xfrm>
        </p:grpSpPr>
        <p:pic>
          <p:nvPicPr>
            <p:cNvPr id="7" name="Picture 2" descr="C:\Users\lg47\Desktop\chatroom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5087" y="4458271"/>
              <a:ext cx="2818876" cy="209573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/>
          </p:spPr>
        </p:pic>
        <p:pic>
          <p:nvPicPr>
            <p:cNvPr id="8" name="Picture 2" descr="C:\Users\lg47\Desktop\chatroom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45177" y="4662855"/>
              <a:ext cx="2818876" cy="209573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/>
          </p:spPr>
        </p:pic>
        <p:sp>
          <p:nvSpPr>
            <p:cNvPr id="39970" name="TextBox 1"/>
            <p:cNvSpPr txBox="1">
              <a:spLocks noChangeArrowheads="1"/>
            </p:cNvSpPr>
            <p:nvPr/>
          </p:nvSpPr>
          <p:spPr bwMode="auto">
            <a:xfrm>
              <a:off x="402767" y="4395899"/>
              <a:ext cx="1828801" cy="386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000"/>
                <a:t>Maria</a:t>
              </a:r>
            </a:p>
          </p:txBody>
        </p:sp>
        <p:sp>
          <p:nvSpPr>
            <p:cNvPr id="39971" name="TextBox 21"/>
            <p:cNvSpPr txBox="1">
              <a:spLocks noChangeArrowheads="1"/>
            </p:cNvSpPr>
            <p:nvPr/>
          </p:nvSpPr>
          <p:spPr bwMode="auto">
            <a:xfrm>
              <a:off x="2762220" y="4607372"/>
              <a:ext cx="1828801" cy="386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000"/>
                <a:t>Lin</a:t>
              </a:r>
            </a:p>
          </p:txBody>
        </p:sp>
        <p:sp>
          <p:nvSpPr>
            <p:cNvPr id="39972" name="TextBox 2"/>
            <p:cNvSpPr txBox="1">
              <a:spLocks noChangeArrowheads="1"/>
            </p:cNvSpPr>
            <p:nvPr/>
          </p:nvSpPr>
          <p:spPr bwMode="auto">
            <a:xfrm>
              <a:off x="465139" y="6002338"/>
              <a:ext cx="2736851" cy="386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000"/>
                <a:t>Good morning Lin.</a:t>
              </a:r>
            </a:p>
          </p:txBody>
        </p:sp>
        <p:sp>
          <p:nvSpPr>
            <p:cNvPr id="39973" name="TextBox 24"/>
            <p:cNvSpPr txBox="1">
              <a:spLocks noChangeArrowheads="1"/>
            </p:cNvSpPr>
            <p:nvPr/>
          </p:nvSpPr>
          <p:spPr bwMode="auto">
            <a:xfrm>
              <a:off x="2794779" y="5445618"/>
              <a:ext cx="2738438" cy="386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1000" b="1" i="1"/>
                <a:t>Maria</a:t>
              </a:r>
              <a:r>
                <a:rPr lang="en-GB" sz="1000" i="1"/>
                <a:t>: Good morning Lin.</a:t>
              </a:r>
            </a:p>
          </p:txBody>
        </p:sp>
      </p:grpSp>
      <p:sp>
        <p:nvSpPr>
          <p:cNvPr id="14" name="Oval 13"/>
          <p:cNvSpPr/>
          <p:nvPr/>
        </p:nvSpPr>
        <p:spPr>
          <a:xfrm>
            <a:off x="8229600" y="51816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6019800" y="44958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477000" y="53340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7315200" y="5410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>
            <a:off x="6280150" y="4756150"/>
            <a:ext cx="241300" cy="622300"/>
          </a:xfrm>
          <a:prstGeom prst="line">
            <a:avLst/>
          </a:prstGeom>
          <a:ln w="1016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5486400"/>
            <a:ext cx="533400" cy="76200"/>
          </a:xfrm>
          <a:prstGeom prst="line">
            <a:avLst/>
          </a:prstGeom>
          <a:ln w="1016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620000" y="5334000"/>
            <a:ext cx="609600" cy="228600"/>
          </a:xfrm>
          <a:prstGeom prst="line">
            <a:avLst/>
          </a:prstGeom>
          <a:ln w="1016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934200" y="48768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7086600" y="59436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5943600" y="56388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Congestion</a:t>
            </a:r>
          </a:p>
        </p:txBody>
      </p:sp>
      <p:sp>
        <p:nvSpPr>
          <p:cNvPr id="54275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9718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sz="2400" dirty="0" smtClean="0">
                <a:latin typeface="+mj-lt"/>
              </a:rPr>
              <a:t>When a part of the network has so much traffic that individual packets are delayed noticeably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 smtClean="0">
                <a:latin typeface="+mj-lt"/>
              </a:rPr>
              <a:t>Can be caused by node and link failures; high amounts of traffic; improper network planning.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 smtClean="0">
                <a:latin typeface="+mj-lt"/>
              </a:rPr>
              <a:t>Severe congestion overflows buffers and causes packet losses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457200" y="1524000"/>
            <a:ext cx="8305800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200" b="1"/>
          </a:p>
        </p:txBody>
      </p:sp>
      <p:sp>
        <p:nvSpPr>
          <p:cNvPr id="6" name="Oval 5"/>
          <p:cNvSpPr/>
          <p:nvPr/>
        </p:nvSpPr>
        <p:spPr>
          <a:xfrm>
            <a:off x="8077200" y="45720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638800" y="41148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096000" y="49530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934200" y="5029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5899150" y="4375150"/>
            <a:ext cx="241300" cy="622300"/>
          </a:xfrm>
          <a:prstGeom prst="line">
            <a:avLst/>
          </a:prstGeom>
          <a:ln w="1016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00800" y="5105400"/>
            <a:ext cx="533400" cy="76200"/>
          </a:xfrm>
          <a:prstGeom prst="line">
            <a:avLst/>
          </a:prstGeom>
          <a:ln w="1016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239000" y="4832350"/>
            <a:ext cx="882650" cy="349250"/>
          </a:xfrm>
          <a:prstGeom prst="line">
            <a:avLst/>
          </a:prstGeom>
          <a:ln w="1016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553200" y="44958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6705600" y="55626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5562600" y="52578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5441950" y="4908550"/>
            <a:ext cx="165100" cy="393700"/>
          </a:xfrm>
          <a:prstGeom prst="line">
            <a:avLst/>
          </a:prstGeom>
          <a:ln w="1016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356350" y="4756150"/>
            <a:ext cx="241300" cy="241300"/>
          </a:xfrm>
          <a:prstGeom prst="line">
            <a:avLst/>
          </a:prstGeom>
          <a:ln w="1016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822950" y="5105400"/>
            <a:ext cx="273050" cy="196850"/>
          </a:xfrm>
          <a:prstGeom prst="line">
            <a:avLst/>
          </a:prstGeom>
          <a:ln w="1016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965950" y="5334000"/>
            <a:ext cx="120650" cy="273050"/>
          </a:xfrm>
          <a:prstGeom prst="line">
            <a:avLst/>
          </a:prstGeom>
          <a:ln w="1016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05400" y="5410200"/>
            <a:ext cx="457200" cy="0"/>
          </a:xfrm>
          <a:prstGeom prst="line">
            <a:avLst/>
          </a:prstGeom>
          <a:ln w="1016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800600" y="52578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8229600" y="5029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8032750" y="5289550"/>
            <a:ext cx="241300" cy="88900"/>
          </a:xfrm>
          <a:prstGeom prst="line">
            <a:avLst/>
          </a:prstGeom>
          <a:ln w="1016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8337550" y="4832350"/>
            <a:ext cx="44450" cy="196850"/>
          </a:xfrm>
          <a:prstGeom prst="line">
            <a:avLst/>
          </a:prstGeom>
          <a:ln w="1016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772400" y="53340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50" name="Straight Connector 49"/>
          <p:cNvCxnSpPr/>
          <p:nvPr/>
        </p:nvCxnSpPr>
        <p:spPr>
          <a:xfrm flipH="1" flipV="1">
            <a:off x="7194550" y="5289550"/>
            <a:ext cx="577850" cy="196850"/>
          </a:xfrm>
          <a:prstGeom prst="line">
            <a:avLst/>
          </a:prstGeom>
          <a:ln w="1016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181600" y="4648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5486400" y="4800600"/>
            <a:ext cx="654050" cy="196850"/>
          </a:xfrm>
          <a:prstGeom prst="line">
            <a:avLst/>
          </a:prstGeom>
          <a:ln w="1016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</a:t>
            </a:r>
          </a:p>
        </p:txBody>
      </p:sp>
      <p:sp>
        <p:nvSpPr>
          <p:cNvPr id="3174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2000"/>
          </a:xfrm>
        </p:spPr>
        <p:txBody>
          <a:bodyPr/>
          <a:lstStyle/>
          <a:p>
            <a:pPr marL="0" indent="0">
              <a:spcBef>
                <a:spcPct val="50000"/>
              </a:spcBef>
              <a:buFont typeface="Wingdings 3" pitchFamily="18" charset="2"/>
              <a:buNone/>
              <a:defRPr/>
            </a:pPr>
            <a:r>
              <a:rPr lang="en-US" sz="2400" dirty="0" smtClean="0">
                <a:latin typeface="+mj-lt"/>
              </a:rPr>
              <a:t>Each node in a WAN is a router. Multiple possible routes.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457200" y="1524000"/>
            <a:ext cx="8305800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200" b="1"/>
          </a:p>
        </p:txBody>
      </p:sp>
      <p:sp>
        <p:nvSpPr>
          <p:cNvPr id="6" name="Content Placeholder 6"/>
          <p:cNvSpPr txBox="1">
            <a:spLocks/>
          </p:cNvSpPr>
          <p:nvPr/>
        </p:nvSpPr>
        <p:spPr bwMode="auto">
          <a:xfrm>
            <a:off x="1308100" y="2133600"/>
            <a:ext cx="74676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50000"/>
              </a:spcBef>
              <a:buFont typeface="Wingdings 3" pitchFamily="18" charset="2"/>
              <a:buNone/>
              <a:defRPr/>
            </a:pPr>
            <a:r>
              <a:rPr lang="en-US" sz="2400" dirty="0" smtClean="0">
                <a:latin typeface="+mj-lt"/>
              </a:rPr>
              <a:t>How does a router decide where to route?</a:t>
            </a:r>
            <a:endParaRPr lang="en-US" dirty="0" smtClean="0">
              <a:latin typeface="+mj-lt"/>
            </a:endParaRPr>
          </a:p>
        </p:txBody>
      </p:sp>
      <p:pic>
        <p:nvPicPr>
          <p:cNvPr id="43014" name="Picture 8"/>
          <p:cNvPicPr>
            <a:picLocks noChangeAspect="1" noChangeArrowheads="1"/>
          </p:cNvPicPr>
          <p:nvPr/>
        </p:nvPicPr>
        <p:blipFill>
          <a:blip r:embed="rId3" cstate="print"/>
          <a:srcRect l="32605" t="3252" r="5177" b="2438"/>
          <a:stretch>
            <a:fillRect/>
          </a:stretch>
        </p:blipFill>
        <p:spPr bwMode="auto">
          <a:xfrm>
            <a:off x="2514600" y="2743200"/>
            <a:ext cx="43751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</a:t>
            </a:r>
          </a:p>
        </p:txBody>
      </p:sp>
      <p:sp>
        <p:nvSpPr>
          <p:cNvPr id="33795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sz="2400" dirty="0" smtClean="0">
                <a:latin typeface="+mj-lt"/>
              </a:rPr>
              <a:t>Every network is essentially a weighted graph of nodes and links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 smtClean="0">
                <a:latin typeface="+mj-lt"/>
              </a:rPr>
              <a:t>The links between nodes have associated costs, such as:</a:t>
            </a:r>
          </a:p>
          <a:p>
            <a:pPr lvl="1">
              <a:spcBef>
                <a:spcPct val="50000"/>
              </a:spcBef>
              <a:defRPr/>
            </a:pPr>
            <a:r>
              <a:rPr lang="en-US" dirty="0" smtClean="0">
                <a:latin typeface="+mj-lt"/>
              </a:rPr>
              <a:t>Delay</a:t>
            </a:r>
          </a:p>
          <a:p>
            <a:pPr lvl="1">
              <a:spcBef>
                <a:spcPct val="50000"/>
              </a:spcBef>
              <a:defRPr/>
            </a:pPr>
            <a:r>
              <a:rPr lang="en-US" dirty="0" smtClean="0">
                <a:latin typeface="+mj-lt"/>
              </a:rPr>
              <a:t>Number of hops</a:t>
            </a:r>
          </a:p>
          <a:p>
            <a:pPr lvl="1">
              <a:spcBef>
                <a:spcPct val="50000"/>
              </a:spcBef>
              <a:defRPr/>
            </a:pPr>
            <a:r>
              <a:rPr lang="en-US" dirty="0" smtClean="0">
                <a:latin typeface="+mj-lt"/>
              </a:rPr>
              <a:t>Bandwidth</a:t>
            </a:r>
          </a:p>
          <a:p>
            <a:pPr lvl="1">
              <a:spcBef>
                <a:spcPct val="50000"/>
              </a:spcBef>
              <a:defRPr/>
            </a:pPr>
            <a:r>
              <a:rPr lang="en-US" dirty="0" smtClean="0">
                <a:latin typeface="+mj-lt"/>
              </a:rPr>
              <a:t>Financial cost</a:t>
            </a:r>
          </a:p>
          <a:p>
            <a:pPr>
              <a:defRPr/>
            </a:pPr>
            <a:endParaRPr lang="en-US" dirty="0" smtClean="0">
              <a:latin typeface="+mj-lt"/>
            </a:endParaRP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457200" y="1524000"/>
            <a:ext cx="8305800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200" b="1"/>
          </a:p>
        </p:txBody>
      </p:sp>
      <p:pic>
        <p:nvPicPr>
          <p:cNvPr id="44037" name="Picture 6"/>
          <p:cNvPicPr>
            <a:picLocks noChangeAspect="1" noChangeArrowheads="1"/>
          </p:cNvPicPr>
          <p:nvPr/>
        </p:nvPicPr>
        <p:blipFill>
          <a:blip r:embed="rId3" cstate="print"/>
          <a:srcRect b="26674"/>
          <a:stretch>
            <a:fillRect/>
          </a:stretch>
        </p:blipFill>
        <p:spPr bwMode="auto">
          <a:xfrm>
            <a:off x="4038600" y="3040063"/>
            <a:ext cx="4492625" cy="301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Routing: Flooding</a:t>
            </a:r>
          </a:p>
        </p:txBody>
      </p:sp>
      <p:pic>
        <p:nvPicPr>
          <p:cNvPr id="45059" name="Picture 5"/>
          <p:cNvPicPr>
            <a:picLocks noChangeAspect="1" noChangeArrowheads="1"/>
          </p:cNvPicPr>
          <p:nvPr/>
        </p:nvPicPr>
        <p:blipFill>
          <a:blip r:embed="rId2" cstate="print"/>
          <a:srcRect b="8105"/>
          <a:stretch>
            <a:fillRect/>
          </a:stretch>
        </p:blipFill>
        <p:spPr bwMode="auto">
          <a:xfrm>
            <a:off x="4635500" y="515938"/>
            <a:ext cx="4203700" cy="580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4114800" cy="5105400"/>
          </a:xfrm>
        </p:spPr>
        <p:txBody>
          <a:bodyPr/>
          <a:lstStyle/>
          <a:p>
            <a:pPr marL="0" indent="0">
              <a:spcBef>
                <a:spcPct val="50000"/>
              </a:spcBef>
              <a:buFont typeface="Wingdings 3" pitchFamily="18" charset="2"/>
              <a:buNone/>
              <a:defRPr/>
            </a:pPr>
            <a:r>
              <a:rPr lang="en-US" sz="1600" dirty="0" smtClean="0">
                <a:latin typeface="+mj-lt"/>
              </a:rPr>
              <a:t>Least intelligent, but useful sometimes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 smtClean="0">
                <a:latin typeface="+mj-lt"/>
              </a:rPr>
              <a:t>All possible routes are tried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 smtClean="0">
                <a:latin typeface="+mj-lt"/>
              </a:rPr>
              <a:t>All nodes are visited (useful to distribute information like routing)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 smtClean="0">
                <a:latin typeface="+mj-lt"/>
              </a:rPr>
              <a:t>At least one packet will take the minimum cost route (to be used for a virtual circuit)</a:t>
            </a:r>
          </a:p>
          <a:p>
            <a:pPr>
              <a:spcBef>
                <a:spcPct val="50000"/>
              </a:spcBef>
              <a:defRPr/>
            </a:pPr>
            <a:endParaRPr lang="en-US" sz="1600" dirty="0" smtClean="0">
              <a:latin typeface="+mj-lt"/>
            </a:endParaRPr>
          </a:p>
          <a:p>
            <a:pPr marL="0" indent="0">
              <a:spcBef>
                <a:spcPct val="50000"/>
              </a:spcBef>
              <a:buFont typeface="Wingdings 3" pitchFamily="18" charset="2"/>
              <a:buNone/>
              <a:defRPr/>
            </a:pPr>
            <a:r>
              <a:rPr lang="en-US" sz="1600" dirty="0" smtClean="0">
                <a:latin typeface="+mj-lt"/>
              </a:rPr>
              <a:t>To </a:t>
            </a:r>
            <a:r>
              <a:rPr lang="en-US" sz="1600" dirty="0">
                <a:latin typeface="+mj-lt"/>
              </a:rPr>
              <a:t>avoid overwhelming the network with </a:t>
            </a:r>
            <a:r>
              <a:rPr lang="en-US" sz="1600" dirty="0" smtClean="0">
                <a:latin typeface="+mj-lt"/>
              </a:rPr>
              <a:t>“undead” packets</a:t>
            </a:r>
          </a:p>
          <a:p>
            <a:pPr marL="0" indent="0">
              <a:spcBef>
                <a:spcPct val="50000"/>
              </a:spcBef>
              <a:buFont typeface="Wingdings 3" pitchFamily="18" charset="2"/>
              <a:buNone/>
              <a:defRPr/>
            </a:pPr>
            <a:r>
              <a:rPr lang="en-US" sz="1600" dirty="0" smtClean="0">
                <a:latin typeface="+mj-lt"/>
              </a:rPr>
              <a:t>- Impose a hop limit (the </a:t>
            </a:r>
            <a:r>
              <a:rPr lang="en-US" sz="1600" dirty="0">
                <a:latin typeface="+mj-lt"/>
              </a:rPr>
              <a:t>number of times a packet can be </a:t>
            </a:r>
            <a:r>
              <a:rPr lang="en-US" sz="1600" dirty="0" smtClean="0">
                <a:latin typeface="+mj-lt"/>
              </a:rPr>
              <a:t>copied)</a:t>
            </a:r>
          </a:p>
          <a:p>
            <a:pPr marL="0" indent="0" algn="ctr">
              <a:spcBef>
                <a:spcPct val="50000"/>
              </a:spcBef>
              <a:buFont typeface="Wingdings 3" pitchFamily="18" charset="2"/>
              <a:buNone/>
              <a:defRPr/>
            </a:pPr>
            <a:r>
              <a:rPr lang="en-US" sz="1600" dirty="0" smtClean="0">
                <a:latin typeface="+mj-lt"/>
              </a:rPr>
              <a:t>and</a:t>
            </a:r>
            <a:endParaRPr lang="en-US" sz="1600" dirty="0">
              <a:latin typeface="+mj-lt"/>
            </a:endParaRPr>
          </a:p>
          <a:p>
            <a:pPr marL="0" indent="0">
              <a:spcBef>
                <a:spcPct val="50000"/>
              </a:spcBef>
              <a:buFont typeface="Wingdings 3" pitchFamily="18" charset="2"/>
              <a:buNone/>
              <a:defRPr/>
            </a:pPr>
            <a:r>
              <a:rPr lang="en-US" sz="1600" dirty="0" smtClean="0">
                <a:latin typeface="+mj-lt"/>
              </a:rPr>
              <a:t>- When a node receives a packet, it forwards it to its other </a:t>
            </a:r>
            <a:r>
              <a:rPr lang="en-US" sz="1600" dirty="0" err="1" smtClean="0">
                <a:latin typeface="+mj-lt"/>
              </a:rPr>
              <a:t>neighbours</a:t>
            </a:r>
            <a:r>
              <a:rPr lang="en-US" sz="1600" dirty="0" smtClean="0">
                <a:latin typeface="+mj-lt"/>
              </a:rPr>
              <a:t>, not the one it just receive it from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Least-Cost Algorithm</a:t>
            </a:r>
          </a:p>
        </p:txBody>
      </p:sp>
      <p:sp>
        <p:nvSpPr>
          <p:cNvPr id="3686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192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sz="2400" dirty="0" smtClean="0">
                <a:latin typeface="+mj-lt"/>
              </a:rPr>
              <a:t>Finds all possible paths between two locations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 smtClean="0">
                <a:latin typeface="+mj-lt"/>
              </a:rPr>
              <a:t>Identifies the least-cost path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457200" y="1524000"/>
            <a:ext cx="8305800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200" b="1"/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3" cstate="print"/>
          <a:srcRect l="39165" t="4012" r="18082" b="3087"/>
          <a:stretch>
            <a:fillRect/>
          </a:stretch>
        </p:blipFill>
        <p:spPr bwMode="auto">
          <a:xfrm>
            <a:off x="5638800" y="2362200"/>
            <a:ext cx="2971800" cy="326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381000" y="3352800"/>
            <a:ext cx="5029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  <a:defRPr/>
            </a:pPr>
            <a:r>
              <a:rPr lang="en-US" sz="2400" dirty="0">
                <a:latin typeface="+mj-lt"/>
              </a:rPr>
              <a:t>Finds shortest paths from given source node to all other nodes, by developing paths in order of increasing path length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Wide Area Networks</a:t>
            </a:r>
          </a:p>
        </p:txBody>
      </p:sp>
      <p:sp>
        <p:nvSpPr>
          <p:cNvPr id="11269" name="TextBox 1"/>
          <p:cNvSpPr txBox="1">
            <a:spLocks noChangeArrowheads="1"/>
          </p:cNvSpPr>
          <p:nvPr/>
        </p:nvSpPr>
        <p:spPr bwMode="auto">
          <a:xfrm>
            <a:off x="304800" y="4038600"/>
            <a:ext cx="8610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buFont typeface="Arial" pitchFamily="34" charset="0"/>
              <a:buChar char="•"/>
              <a:defRPr/>
            </a:pPr>
            <a:r>
              <a:rPr lang="en-GB" sz="2400" dirty="0">
                <a:latin typeface="+mj-lt"/>
                <a:cs typeface="Times New Roman" pitchFamily="18" charset="0"/>
              </a:rPr>
              <a:t>Use local and long-distance telecommunications</a:t>
            </a:r>
          </a:p>
          <a:p>
            <a:pPr marL="609600" indent="-609600">
              <a:buFont typeface="Arial" pitchFamily="34" charset="0"/>
              <a:buChar char="•"/>
              <a:defRPr/>
            </a:pPr>
            <a:r>
              <a:rPr lang="en-GB" sz="2400" dirty="0">
                <a:latin typeface="+mj-lt"/>
                <a:cs typeface="Times New Roman" pitchFamily="18" charset="0"/>
              </a:rPr>
              <a:t>Usually very high speed with low error rates</a:t>
            </a:r>
          </a:p>
          <a:p>
            <a:pPr marL="609600" indent="-609600">
              <a:buFont typeface="Arial" pitchFamily="34" charset="0"/>
              <a:buChar char="•"/>
              <a:defRPr/>
            </a:pPr>
            <a:r>
              <a:rPr lang="en-GB" sz="2400" dirty="0">
                <a:latin typeface="+mj-lt"/>
                <a:cs typeface="Times New Roman" pitchFamily="18" charset="0"/>
              </a:rPr>
              <a:t>Usually follow a mesh topology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76600" y="1219200"/>
            <a:ext cx="2667000" cy="2438400"/>
          </a:xfrm>
          <a:prstGeom prst="roundRect">
            <a:avLst>
              <a:gd name="adj" fmla="val 5766"/>
            </a:avLst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1295400"/>
            <a:ext cx="685800" cy="3492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>
            <a:spAutoFit/>
          </a:bodyPr>
          <a:lstStyle/>
          <a:p>
            <a:pPr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WAN</a:t>
            </a:r>
          </a:p>
        </p:txBody>
      </p:sp>
      <p:sp>
        <p:nvSpPr>
          <p:cNvPr id="21510" name="TextBox 10"/>
          <p:cNvSpPr txBox="1">
            <a:spLocks noChangeArrowheads="1"/>
          </p:cNvSpPr>
          <p:nvPr/>
        </p:nvSpPr>
        <p:spPr bwMode="auto">
          <a:xfrm>
            <a:off x="4103688" y="1292225"/>
            <a:ext cx="18399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600">
                <a:latin typeface="Times New Roman" pitchFamily="18" charset="0"/>
                <a:cs typeface="Times New Roman" pitchFamily="18" charset="0"/>
              </a:rPr>
              <a:t>Wide Area Network</a:t>
            </a:r>
          </a:p>
        </p:txBody>
      </p:sp>
      <p:pic>
        <p:nvPicPr>
          <p:cNvPr id="21511" name="Picture 16" descr="C:\Users\lg47\Desktop\wan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4225" y="1720850"/>
            <a:ext cx="2543175" cy="190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of Dijkstra’s Algorithm</a:t>
            </a:r>
            <a:endParaRPr lang="en-US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2500" y="2819400"/>
            <a:ext cx="152400" cy="1295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0200" y="2400300"/>
            <a:ext cx="800100" cy="693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05200" y="3009900"/>
            <a:ext cx="14478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14800" y="4914900"/>
            <a:ext cx="76200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752600" y="4533900"/>
            <a:ext cx="106680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24500" y="3429000"/>
            <a:ext cx="7620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62100" y="3687763"/>
            <a:ext cx="838200" cy="5492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4700" y="3687763"/>
            <a:ext cx="1752600" cy="9302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95800" y="1943100"/>
            <a:ext cx="647700" cy="769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409700" y="1943100"/>
            <a:ext cx="1790700" cy="160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819400" y="46482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E</a:t>
            </a:r>
          </a:p>
        </p:txBody>
      </p:sp>
      <p:sp>
        <p:nvSpPr>
          <p:cNvPr id="6" name="Oval 5"/>
          <p:cNvSpPr/>
          <p:nvPr/>
        </p:nvSpPr>
        <p:spPr>
          <a:xfrm>
            <a:off x="304800" y="1981200"/>
            <a:ext cx="12954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800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29718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41148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4953000" y="25908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4876800" y="44958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G</a:t>
            </a:r>
          </a:p>
        </p:txBody>
      </p:sp>
      <p:sp>
        <p:nvSpPr>
          <p:cNvPr id="42" name="Oval 41"/>
          <p:cNvSpPr/>
          <p:nvPr/>
        </p:nvSpPr>
        <p:spPr>
          <a:xfrm>
            <a:off x="3200400" y="15240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B</a:t>
            </a:r>
          </a:p>
        </p:txBody>
      </p:sp>
      <p:sp>
        <p:nvSpPr>
          <p:cNvPr id="47138" name="TextBox 77"/>
          <p:cNvSpPr txBox="1">
            <a:spLocks noChangeArrowheads="1"/>
          </p:cNvSpPr>
          <p:nvPr/>
        </p:nvSpPr>
        <p:spPr bwMode="auto">
          <a:xfrm>
            <a:off x="2209800" y="1600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47139" name="TextBox 78"/>
          <p:cNvSpPr txBox="1">
            <a:spLocks noChangeArrowheads="1"/>
          </p:cNvSpPr>
          <p:nvPr/>
        </p:nvSpPr>
        <p:spPr bwMode="auto">
          <a:xfrm>
            <a:off x="1981200" y="2362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47140" name="TextBox 79"/>
          <p:cNvSpPr txBox="1">
            <a:spLocks noChangeArrowheads="1"/>
          </p:cNvSpPr>
          <p:nvPr/>
        </p:nvSpPr>
        <p:spPr bwMode="auto">
          <a:xfrm>
            <a:off x="762000" y="3200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47141" name="TextBox 80"/>
          <p:cNvSpPr txBox="1">
            <a:spLocks noChangeArrowheads="1"/>
          </p:cNvSpPr>
          <p:nvPr/>
        </p:nvSpPr>
        <p:spPr bwMode="auto">
          <a:xfrm>
            <a:off x="2133600" y="4800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47142" name="TextBox 81"/>
          <p:cNvSpPr txBox="1">
            <a:spLocks noChangeArrowheads="1"/>
          </p:cNvSpPr>
          <p:nvPr/>
        </p:nvSpPr>
        <p:spPr bwMode="auto">
          <a:xfrm>
            <a:off x="2209800" y="3810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2</a:t>
            </a:r>
          </a:p>
        </p:txBody>
      </p:sp>
      <p:sp>
        <p:nvSpPr>
          <p:cNvPr id="47143" name="TextBox 82"/>
          <p:cNvSpPr txBox="1">
            <a:spLocks noChangeArrowheads="1"/>
          </p:cNvSpPr>
          <p:nvPr/>
        </p:nvSpPr>
        <p:spPr bwMode="auto">
          <a:xfrm>
            <a:off x="4343400" y="3657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47144" name="TextBox 83"/>
          <p:cNvSpPr txBox="1">
            <a:spLocks noChangeArrowheads="1"/>
          </p:cNvSpPr>
          <p:nvPr/>
        </p:nvSpPr>
        <p:spPr bwMode="auto">
          <a:xfrm>
            <a:off x="4038600" y="2667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5</a:t>
            </a:r>
          </a:p>
        </p:txBody>
      </p:sp>
      <p:sp>
        <p:nvSpPr>
          <p:cNvPr id="47145" name="TextBox 84"/>
          <p:cNvSpPr txBox="1">
            <a:spLocks noChangeArrowheads="1"/>
          </p:cNvSpPr>
          <p:nvPr/>
        </p:nvSpPr>
        <p:spPr bwMode="auto">
          <a:xfrm>
            <a:off x="4876800" y="1828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2</a:t>
            </a:r>
          </a:p>
        </p:txBody>
      </p:sp>
      <p:sp>
        <p:nvSpPr>
          <p:cNvPr id="47146" name="TextBox 85"/>
          <p:cNvSpPr txBox="1">
            <a:spLocks noChangeArrowheads="1"/>
          </p:cNvSpPr>
          <p:nvPr/>
        </p:nvSpPr>
        <p:spPr bwMode="auto">
          <a:xfrm>
            <a:off x="5791200" y="3733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1</a:t>
            </a:r>
          </a:p>
        </p:txBody>
      </p:sp>
      <p:sp>
        <p:nvSpPr>
          <p:cNvPr id="47147" name="TextBox 86"/>
          <p:cNvSpPr txBox="1">
            <a:spLocks noChangeArrowheads="1"/>
          </p:cNvSpPr>
          <p:nvPr/>
        </p:nvSpPr>
        <p:spPr bwMode="auto">
          <a:xfrm>
            <a:off x="4419600" y="5105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47148" name="TextBox 29"/>
          <p:cNvSpPr txBox="1">
            <a:spLocks noChangeArrowheads="1"/>
          </p:cNvSpPr>
          <p:nvPr/>
        </p:nvSpPr>
        <p:spPr bwMode="auto">
          <a:xfrm>
            <a:off x="6096000" y="1447800"/>
            <a:ext cx="2743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Must already know all individual link costs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990600" y="1676400"/>
            <a:ext cx="5499100" cy="3798888"/>
            <a:chOff x="990600" y="1676400"/>
            <a:chExt cx="5499100" cy="3798332"/>
          </a:xfrm>
        </p:grpSpPr>
        <p:sp>
          <p:nvSpPr>
            <p:cNvPr id="47150" name="TextBox 30"/>
            <p:cNvSpPr txBox="1">
              <a:spLocks noChangeArrowheads="1"/>
            </p:cNvSpPr>
            <p:nvPr/>
          </p:nvSpPr>
          <p:spPr bwMode="auto">
            <a:xfrm>
              <a:off x="2438400" y="1676400"/>
              <a:ext cx="4924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ms</a:t>
              </a:r>
            </a:p>
          </p:txBody>
        </p:sp>
        <p:sp>
          <p:nvSpPr>
            <p:cNvPr id="47151" name="TextBox 32"/>
            <p:cNvSpPr txBox="1">
              <a:spLocks noChangeArrowheads="1"/>
            </p:cNvSpPr>
            <p:nvPr/>
          </p:nvSpPr>
          <p:spPr bwMode="auto">
            <a:xfrm>
              <a:off x="2209800" y="2362200"/>
              <a:ext cx="4924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ms</a:t>
              </a:r>
            </a:p>
          </p:txBody>
        </p:sp>
        <p:sp>
          <p:nvSpPr>
            <p:cNvPr id="47152" name="TextBox 33"/>
            <p:cNvSpPr txBox="1">
              <a:spLocks noChangeArrowheads="1"/>
            </p:cNvSpPr>
            <p:nvPr/>
          </p:nvSpPr>
          <p:spPr bwMode="auto">
            <a:xfrm>
              <a:off x="990600" y="3288268"/>
              <a:ext cx="4924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ms</a:t>
              </a:r>
            </a:p>
          </p:txBody>
        </p:sp>
        <p:sp>
          <p:nvSpPr>
            <p:cNvPr id="47153" name="TextBox 35"/>
            <p:cNvSpPr txBox="1">
              <a:spLocks noChangeArrowheads="1"/>
            </p:cNvSpPr>
            <p:nvPr/>
          </p:nvSpPr>
          <p:spPr bwMode="auto">
            <a:xfrm>
              <a:off x="2438400" y="3897868"/>
              <a:ext cx="4924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ms</a:t>
              </a:r>
            </a:p>
          </p:txBody>
        </p:sp>
        <p:sp>
          <p:nvSpPr>
            <p:cNvPr id="47154" name="TextBox 36"/>
            <p:cNvSpPr txBox="1">
              <a:spLocks noChangeArrowheads="1"/>
            </p:cNvSpPr>
            <p:nvPr/>
          </p:nvSpPr>
          <p:spPr bwMode="auto">
            <a:xfrm>
              <a:off x="2326957" y="4888468"/>
              <a:ext cx="4924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ms</a:t>
              </a:r>
            </a:p>
          </p:txBody>
        </p:sp>
        <p:sp>
          <p:nvSpPr>
            <p:cNvPr id="47155" name="TextBox 37"/>
            <p:cNvSpPr txBox="1">
              <a:spLocks noChangeArrowheads="1"/>
            </p:cNvSpPr>
            <p:nvPr/>
          </p:nvSpPr>
          <p:spPr bwMode="auto">
            <a:xfrm>
              <a:off x="4612957" y="5105400"/>
              <a:ext cx="4924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ms</a:t>
              </a:r>
            </a:p>
          </p:txBody>
        </p:sp>
        <p:sp>
          <p:nvSpPr>
            <p:cNvPr id="47156" name="TextBox 38"/>
            <p:cNvSpPr txBox="1">
              <a:spLocks noChangeArrowheads="1"/>
            </p:cNvSpPr>
            <p:nvPr/>
          </p:nvSpPr>
          <p:spPr bwMode="auto">
            <a:xfrm>
              <a:off x="4536757" y="3745468"/>
              <a:ext cx="4924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ms</a:t>
              </a:r>
            </a:p>
          </p:txBody>
        </p:sp>
        <p:sp>
          <p:nvSpPr>
            <p:cNvPr id="47157" name="TextBox 39"/>
            <p:cNvSpPr txBox="1">
              <a:spLocks noChangeArrowheads="1"/>
            </p:cNvSpPr>
            <p:nvPr/>
          </p:nvSpPr>
          <p:spPr bwMode="auto">
            <a:xfrm>
              <a:off x="4231957" y="2754868"/>
              <a:ext cx="4924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ms</a:t>
              </a:r>
            </a:p>
          </p:txBody>
        </p:sp>
        <p:sp>
          <p:nvSpPr>
            <p:cNvPr id="47158" name="TextBox 40"/>
            <p:cNvSpPr txBox="1">
              <a:spLocks noChangeArrowheads="1"/>
            </p:cNvSpPr>
            <p:nvPr/>
          </p:nvSpPr>
          <p:spPr bwMode="auto">
            <a:xfrm>
              <a:off x="5146357" y="1916668"/>
              <a:ext cx="4924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ms</a:t>
              </a:r>
            </a:p>
          </p:txBody>
        </p:sp>
        <p:sp>
          <p:nvSpPr>
            <p:cNvPr id="47159" name="TextBox 44"/>
            <p:cNvSpPr txBox="1">
              <a:spLocks noChangeArrowheads="1"/>
            </p:cNvSpPr>
            <p:nvPr/>
          </p:nvSpPr>
          <p:spPr bwMode="auto">
            <a:xfrm>
              <a:off x="5997257" y="3821668"/>
              <a:ext cx="4924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of Dijkstra’s Algorithm</a:t>
            </a:r>
            <a:endParaRPr lang="en-US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2500" y="2819400"/>
            <a:ext cx="152400" cy="1295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0200" y="2400300"/>
            <a:ext cx="800100" cy="693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05200" y="3009900"/>
            <a:ext cx="14478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14800" y="4914900"/>
            <a:ext cx="76200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752600" y="4533900"/>
            <a:ext cx="106680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24500" y="3429000"/>
            <a:ext cx="7620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62100" y="3687763"/>
            <a:ext cx="838200" cy="5492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4700" y="3687763"/>
            <a:ext cx="1752600" cy="9302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95800" y="1943100"/>
            <a:ext cx="647700" cy="769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409700" y="1943100"/>
            <a:ext cx="1790700" cy="160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819400" y="46482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E (∞, -)</a:t>
            </a:r>
          </a:p>
        </p:txBody>
      </p:sp>
      <p:sp>
        <p:nvSpPr>
          <p:cNvPr id="6" name="Oval 5"/>
          <p:cNvSpPr/>
          <p:nvPr/>
        </p:nvSpPr>
        <p:spPr>
          <a:xfrm>
            <a:off x="304800" y="1981200"/>
            <a:ext cx="12954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800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29718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C (∞, -)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41148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D (∞, -)</a:t>
            </a:r>
          </a:p>
        </p:txBody>
      </p:sp>
      <p:sp>
        <p:nvSpPr>
          <p:cNvPr id="9" name="Oval 8"/>
          <p:cNvSpPr/>
          <p:nvPr/>
        </p:nvSpPr>
        <p:spPr>
          <a:xfrm>
            <a:off x="4953000" y="25908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F (∞, -)</a:t>
            </a:r>
          </a:p>
        </p:txBody>
      </p:sp>
      <p:sp>
        <p:nvSpPr>
          <p:cNvPr id="10" name="Oval 9"/>
          <p:cNvSpPr/>
          <p:nvPr/>
        </p:nvSpPr>
        <p:spPr>
          <a:xfrm>
            <a:off x="4876800" y="44958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G (∞, -)</a:t>
            </a:r>
          </a:p>
        </p:txBody>
      </p:sp>
      <p:sp>
        <p:nvSpPr>
          <p:cNvPr id="42" name="Oval 41"/>
          <p:cNvSpPr/>
          <p:nvPr/>
        </p:nvSpPr>
        <p:spPr>
          <a:xfrm>
            <a:off x="3200400" y="15240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B (∞, -)</a:t>
            </a:r>
          </a:p>
        </p:txBody>
      </p:sp>
      <p:sp>
        <p:nvSpPr>
          <p:cNvPr id="48162" name="TextBox 77"/>
          <p:cNvSpPr txBox="1">
            <a:spLocks noChangeArrowheads="1"/>
          </p:cNvSpPr>
          <p:nvPr/>
        </p:nvSpPr>
        <p:spPr bwMode="auto">
          <a:xfrm>
            <a:off x="2209800" y="1600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48163" name="TextBox 78"/>
          <p:cNvSpPr txBox="1">
            <a:spLocks noChangeArrowheads="1"/>
          </p:cNvSpPr>
          <p:nvPr/>
        </p:nvSpPr>
        <p:spPr bwMode="auto">
          <a:xfrm>
            <a:off x="1981200" y="2362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48164" name="TextBox 79"/>
          <p:cNvSpPr txBox="1">
            <a:spLocks noChangeArrowheads="1"/>
          </p:cNvSpPr>
          <p:nvPr/>
        </p:nvSpPr>
        <p:spPr bwMode="auto">
          <a:xfrm>
            <a:off x="762000" y="3200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48165" name="TextBox 80"/>
          <p:cNvSpPr txBox="1">
            <a:spLocks noChangeArrowheads="1"/>
          </p:cNvSpPr>
          <p:nvPr/>
        </p:nvSpPr>
        <p:spPr bwMode="auto">
          <a:xfrm>
            <a:off x="2133600" y="4800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48166" name="TextBox 81"/>
          <p:cNvSpPr txBox="1">
            <a:spLocks noChangeArrowheads="1"/>
          </p:cNvSpPr>
          <p:nvPr/>
        </p:nvSpPr>
        <p:spPr bwMode="auto">
          <a:xfrm>
            <a:off x="2209800" y="3810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2</a:t>
            </a:r>
          </a:p>
        </p:txBody>
      </p:sp>
      <p:sp>
        <p:nvSpPr>
          <p:cNvPr id="48167" name="TextBox 82"/>
          <p:cNvSpPr txBox="1">
            <a:spLocks noChangeArrowheads="1"/>
          </p:cNvSpPr>
          <p:nvPr/>
        </p:nvSpPr>
        <p:spPr bwMode="auto">
          <a:xfrm>
            <a:off x="4343400" y="3657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48168" name="TextBox 83"/>
          <p:cNvSpPr txBox="1">
            <a:spLocks noChangeArrowheads="1"/>
          </p:cNvSpPr>
          <p:nvPr/>
        </p:nvSpPr>
        <p:spPr bwMode="auto">
          <a:xfrm>
            <a:off x="4038600" y="2667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5</a:t>
            </a:r>
          </a:p>
        </p:txBody>
      </p:sp>
      <p:sp>
        <p:nvSpPr>
          <p:cNvPr id="48169" name="TextBox 84"/>
          <p:cNvSpPr txBox="1">
            <a:spLocks noChangeArrowheads="1"/>
          </p:cNvSpPr>
          <p:nvPr/>
        </p:nvSpPr>
        <p:spPr bwMode="auto">
          <a:xfrm>
            <a:off x="4876800" y="1828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2</a:t>
            </a:r>
          </a:p>
        </p:txBody>
      </p:sp>
      <p:sp>
        <p:nvSpPr>
          <p:cNvPr id="48170" name="TextBox 85"/>
          <p:cNvSpPr txBox="1">
            <a:spLocks noChangeArrowheads="1"/>
          </p:cNvSpPr>
          <p:nvPr/>
        </p:nvSpPr>
        <p:spPr bwMode="auto">
          <a:xfrm>
            <a:off x="5791200" y="3733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1</a:t>
            </a:r>
          </a:p>
        </p:txBody>
      </p:sp>
      <p:sp>
        <p:nvSpPr>
          <p:cNvPr id="48171" name="TextBox 86"/>
          <p:cNvSpPr txBox="1">
            <a:spLocks noChangeArrowheads="1"/>
          </p:cNvSpPr>
          <p:nvPr/>
        </p:nvSpPr>
        <p:spPr bwMode="auto">
          <a:xfrm>
            <a:off x="4419600" y="5105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48172" name="TextBox 46"/>
          <p:cNvSpPr txBox="1">
            <a:spLocks noChangeArrowheads="1"/>
          </p:cNvSpPr>
          <p:nvPr/>
        </p:nvSpPr>
        <p:spPr bwMode="auto">
          <a:xfrm>
            <a:off x="6096000" y="1447800"/>
            <a:ext cx="2590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/>
              <a:t>Set all distances to </a:t>
            </a:r>
            <a:r>
              <a:rPr lang="en-GB" sz="3600" dirty="0"/>
              <a:t>∞</a:t>
            </a:r>
            <a:r>
              <a:rPr lang="en-GB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of Dijkstra’s Algorithm</a:t>
            </a:r>
            <a:endParaRPr lang="en-US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2500" y="2819400"/>
            <a:ext cx="152400" cy="1295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0200" y="2400300"/>
            <a:ext cx="800100" cy="693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05200" y="3009900"/>
            <a:ext cx="14478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14800" y="4914900"/>
            <a:ext cx="76200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752600" y="4533900"/>
            <a:ext cx="106680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24500" y="3429000"/>
            <a:ext cx="7620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62100" y="3687763"/>
            <a:ext cx="838200" cy="5492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4700" y="3687763"/>
            <a:ext cx="1752600" cy="9302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95800" y="1943100"/>
            <a:ext cx="647700" cy="769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409700" y="1943100"/>
            <a:ext cx="1790700" cy="160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819400" y="46482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E (∞, -)</a:t>
            </a:r>
          </a:p>
        </p:txBody>
      </p:sp>
      <p:sp>
        <p:nvSpPr>
          <p:cNvPr id="6" name="Oval 5"/>
          <p:cNvSpPr/>
          <p:nvPr/>
        </p:nvSpPr>
        <p:spPr>
          <a:xfrm>
            <a:off x="304800" y="1981200"/>
            <a:ext cx="12954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800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29718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C (3, A)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41148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D (7, A)</a:t>
            </a:r>
          </a:p>
        </p:txBody>
      </p:sp>
      <p:sp>
        <p:nvSpPr>
          <p:cNvPr id="9" name="Oval 8"/>
          <p:cNvSpPr/>
          <p:nvPr/>
        </p:nvSpPr>
        <p:spPr>
          <a:xfrm>
            <a:off x="4953000" y="25908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F (∞, -)</a:t>
            </a:r>
          </a:p>
        </p:txBody>
      </p:sp>
      <p:sp>
        <p:nvSpPr>
          <p:cNvPr id="10" name="Oval 9"/>
          <p:cNvSpPr/>
          <p:nvPr/>
        </p:nvSpPr>
        <p:spPr>
          <a:xfrm>
            <a:off x="4876800" y="44958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G (∞, -)</a:t>
            </a:r>
          </a:p>
        </p:txBody>
      </p:sp>
      <p:sp>
        <p:nvSpPr>
          <p:cNvPr id="42" name="Oval 41"/>
          <p:cNvSpPr/>
          <p:nvPr/>
        </p:nvSpPr>
        <p:spPr>
          <a:xfrm>
            <a:off x="3200400" y="15240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B (7, A)</a:t>
            </a:r>
          </a:p>
        </p:txBody>
      </p:sp>
      <p:sp>
        <p:nvSpPr>
          <p:cNvPr id="49186" name="TextBox 77"/>
          <p:cNvSpPr txBox="1">
            <a:spLocks noChangeArrowheads="1"/>
          </p:cNvSpPr>
          <p:nvPr/>
        </p:nvSpPr>
        <p:spPr bwMode="auto">
          <a:xfrm>
            <a:off x="2209800" y="1600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49187" name="TextBox 78"/>
          <p:cNvSpPr txBox="1">
            <a:spLocks noChangeArrowheads="1"/>
          </p:cNvSpPr>
          <p:nvPr/>
        </p:nvSpPr>
        <p:spPr bwMode="auto">
          <a:xfrm>
            <a:off x="1981200" y="2362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49188" name="TextBox 79"/>
          <p:cNvSpPr txBox="1">
            <a:spLocks noChangeArrowheads="1"/>
          </p:cNvSpPr>
          <p:nvPr/>
        </p:nvSpPr>
        <p:spPr bwMode="auto">
          <a:xfrm>
            <a:off x="762000" y="3200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49189" name="TextBox 80"/>
          <p:cNvSpPr txBox="1">
            <a:spLocks noChangeArrowheads="1"/>
          </p:cNvSpPr>
          <p:nvPr/>
        </p:nvSpPr>
        <p:spPr bwMode="auto">
          <a:xfrm>
            <a:off x="2133600" y="4800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49190" name="TextBox 81"/>
          <p:cNvSpPr txBox="1">
            <a:spLocks noChangeArrowheads="1"/>
          </p:cNvSpPr>
          <p:nvPr/>
        </p:nvSpPr>
        <p:spPr bwMode="auto">
          <a:xfrm>
            <a:off x="2209800" y="3810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2</a:t>
            </a:r>
          </a:p>
        </p:txBody>
      </p:sp>
      <p:sp>
        <p:nvSpPr>
          <p:cNvPr id="49191" name="TextBox 82"/>
          <p:cNvSpPr txBox="1">
            <a:spLocks noChangeArrowheads="1"/>
          </p:cNvSpPr>
          <p:nvPr/>
        </p:nvSpPr>
        <p:spPr bwMode="auto">
          <a:xfrm>
            <a:off x="4343400" y="3657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49192" name="TextBox 83"/>
          <p:cNvSpPr txBox="1">
            <a:spLocks noChangeArrowheads="1"/>
          </p:cNvSpPr>
          <p:nvPr/>
        </p:nvSpPr>
        <p:spPr bwMode="auto">
          <a:xfrm>
            <a:off x="4038600" y="2667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5</a:t>
            </a:r>
          </a:p>
        </p:txBody>
      </p:sp>
      <p:sp>
        <p:nvSpPr>
          <p:cNvPr id="49193" name="TextBox 84"/>
          <p:cNvSpPr txBox="1">
            <a:spLocks noChangeArrowheads="1"/>
          </p:cNvSpPr>
          <p:nvPr/>
        </p:nvSpPr>
        <p:spPr bwMode="auto">
          <a:xfrm>
            <a:off x="4876800" y="1828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2</a:t>
            </a:r>
          </a:p>
        </p:txBody>
      </p:sp>
      <p:sp>
        <p:nvSpPr>
          <p:cNvPr id="49194" name="TextBox 85"/>
          <p:cNvSpPr txBox="1">
            <a:spLocks noChangeArrowheads="1"/>
          </p:cNvSpPr>
          <p:nvPr/>
        </p:nvSpPr>
        <p:spPr bwMode="auto">
          <a:xfrm>
            <a:off x="5791200" y="3733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1</a:t>
            </a:r>
          </a:p>
        </p:txBody>
      </p:sp>
      <p:sp>
        <p:nvSpPr>
          <p:cNvPr id="49195" name="TextBox 86"/>
          <p:cNvSpPr txBox="1">
            <a:spLocks noChangeArrowheads="1"/>
          </p:cNvSpPr>
          <p:nvPr/>
        </p:nvSpPr>
        <p:spPr bwMode="auto">
          <a:xfrm>
            <a:off x="4419600" y="5105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49196" name="TextBox 46"/>
          <p:cNvSpPr txBox="1">
            <a:spLocks noChangeArrowheads="1"/>
          </p:cNvSpPr>
          <p:nvPr/>
        </p:nvSpPr>
        <p:spPr bwMode="auto">
          <a:xfrm>
            <a:off x="6324600" y="1447800"/>
            <a:ext cx="2590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/>
              <a:t>Examine nodes adjacent to </a:t>
            </a:r>
            <a:r>
              <a:rPr lang="en-GB" sz="2400" b="1" dirty="0"/>
              <a:t>A</a:t>
            </a:r>
            <a:r>
              <a:rPr lang="en-GB" sz="2400" dirty="0"/>
              <a:t> and update distances.</a:t>
            </a:r>
          </a:p>
          <a:p>
            <a:endParaRPr lang="en-GB" sz="2400" dirty="0"/>
          </a:p>
          <a:p>
            <a:r>
              <a:rPr lang="en-GB" sz="2400" dirty="0"/>
              <a:t>Identify the nearest </a:t>
            </a:r>
            <a:r>
              <a:rPr lang="en-GB" sz="2400" dirty="0" smtClean="0"/>
              <a:t>node that is not permanent. </a:t>
            </a:r>
            <a:r>
              <a:rPr lang="en-GB" sz="2400" dirty="0"/>
              <a:t>This is </a:t>
            </a:r>
            <a:r>
              <a:rPr lang="en-GB" sz="2400" dirty="0" smtClean="0"/>
              <a:t>now labelled </a:t>
            </a:r>
            <a:r>
              <a:rPr lang="en-GB" sz="2400" dirty="0"/>
              <a:t>as permanent.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C5C2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of Dijkstra’s Algorithm</a:t>
            </a:r>
            <a:endParaRPr lang="en-US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2500" y="2819400"/>
            <a:ext cx="152400" cy="1295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0200" y="2400300"/>
            <a:ext cx="800100" cy="693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05200" y="3009900"/>
            <a:ext cx="14478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14800" y="4914900"/>
            <a:ext cx="76200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752600" y="4533900"/>
            <a:ext cx="106680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24500" y="3429000"/>
            <a:ext cx="7620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62100" y="3687763"/>
            <a:ext cx="838200" cy="5492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4700" y="3687763"/>
            <a:ext cx="1752600" cy="9302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95800" y="1943100"/>
            <a:ext cx="647700" cy="769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409700" y="1943100"/>
            <a:ext cx="1790700" cy="160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819400" y="46482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E (∞, -)</a:t>
            </a:r>
          </a:p>
        </p:txBody>
      </p:sp>
      <p:sp>
        <p:nvSpPr>
          <p:cNvPr id="6" name="Oval 5"/>
          <p:cNvSpPr/>
          <p:nvPr/>
        </p:nvSpPr>
        <p:spPr>
          <a:xfrm>
            <a:off x="304800" y="1981200"/>
            <a:ext cx="12954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800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2971800"/>
            <a:ext cx="1295400" cy="838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C (3, A)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41148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D (</a:t>
            </a:r>
            <a:r>
              <a:rPr lang="en-GB" sz="2000" dirty="0">
                <a:solidFill>
                  <a:srgbClr val="FFFF00"/>
                </a:solidFill>
              </a:rPr>
              <a:t>5</a:t>
            </a:r>
            <a:r>
              <a:rPr lang="en-GB" sz="2000" dirty="0"/>
              <a:t>, </a:t>
            </a:r>
            <a:r>
              <a:rPr lang="en-GB" sz="2000" dirty="0">
                <a:solidFill>
                  <a:srgbClr val="FFFF00"/>
                </a:solidFill>
              </a:rPr>
              <a:t>C</a:t>
            </a:r>
            <a:r>
              <a:rPr lang="en-GB" sz="2000" dirty="0"/>
              <a:t>)</a:t>
            </a:r>
          </a:p>
        </p:txBody>
      </p:sp>
      <p:sp>
        <p:nvSpPr>
          <p:cNvPr id="9" name="Oval 8"/>
          <p:cNvSpPr/>
          <p:nvPr/>
        </p:nvSpPr>
        <p:spPr>
          <a:xfrm>
            <a:off x="4953000" y="25908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F (8, C)</a:t>
            </a:r>
          </a:p>
        </p:txBody>
      </p:sp>
      <p:sp>
        <p:nvSpPr>
          <p:cNvPr id="10" name="Oval 9"/>
          <p:cNvSpPr/>
          <p:nvPr/>
        </p:nvSpPr>
        <p:spPr>
          <a:xfrm>
            <a:off x="4876800" y="44958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G (10,C)</a:t>
            </a:r>
          </a:p>
        </p:txBody>
      </p:sp>
      <p:sp>
        <p:nvSpPr>
          <p:cNvPr id="42" name="Oval 41"/>
          <p:cNvSpPr/>
          <p:nvPr/>
        </p:nvSpPr>
        <p:spPr>
          <a:xfrm>
            <a:off x="3200400" y="15240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B (7, A)</a:t>
            </a:r>
          </a:p>
        </p:txBody>
      </p:sp>
      <p:sp>
        <p:nvSpPr>
          <p:cNvPr id="50210" name="TextBox 77"/>
          <p:cNvSpPr txBox="1">
            <a:spLocks noChangeArrowheads="1"/>
          </p:cNvSpPr>
          <p:nvPr/>
        </p:nvSpPr>
        <p:spPr bwMode="auto">
          <a:xfrm>
            <a:off x="2209800" y="1600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50211" name="TextBox 78"/>
          <p:cNvSpPr txBox="1">
            <a:spLocks noChangeArrowheads="1"/>
          </p:cNvSpPr>
          <p:nvPr/>
        </p:nvSpPr>
        <p:spPr bwMode="auto">
          <a:xfrm>
            <a:off x="1981200" y="2362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50212" name="TextBox 79"/>
          <p:cNvSpPr txBox="1">
            <a:spLocks noChangeArrowheads="1"/>
          </p:cNvSpPr>
          <p:nvPr/>
        </p:nvSpPr>
        <p:spPr bwMode="auto">
          <a:xfrm>
            <a:off x="762000" y="3200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50213" name="TextBox 80"/>
          <p:cNvSpPr txBox="1">
            <a:spLocks noChangeArrowheads="1"/>
          </p:cNvSpPr>
          <p:nvPr/>
        </p:nvSpPr>
        <p:spPr bwMode="auto">
          <a:xfrm>
            <a:off x="2133600" y="4800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50214" name="TextBox 81"/>
          <p:cNvSpPr txBox="1">
            <a:spLocks noChangeArrowheads="1"/>
          </p:cNvSpPr>
          <p:nvPr/>
        </p:nvSpPr>
        <p:spPr bwMode="auto">
          <a:xfrm>
            <a:off x="2209800" y="3810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2</a:t>
            </a:r>
          </a:p>
        </p:txBody>
      </p:sp>
      <p:sp>
        <p:nvSpPr>
          <p:cNvPr id="50215" name="TextBox 82"/>
          <p:cNvSpPr txBox="1">
            <a:spLocks noChangeArrowheads="1"/>
          </p:cNvSpPr>
          <p:nvPr/>
        </p:nvSpPr>
        <p:spPr bwMode="auto">
          <a:xfrm>
            <a:off x="4343400" y="3657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50216" name="TextBox 83"/>
          <p:cNvSpPr txBox="1">
            <a:spLocks noChangeArrowheads="1"/>
          </p:cNvSpPr>
          <p:nvPr/>
        </p:nvSpPr>
        <p:spPr bwMode="auto">
          <a:xfrm>
            <a:off x="4038600" y="2667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5</a:t>
            </a:r>
          </a:p>
        </p:txBody>
      </p:sp>
      <p:sp>
        <p:nvSpPr>
          <p:cNvPr id="50217" name="TextBox 84"/>
          <p:cNvSpPr txBox="1">
            <a:spLocks noChangeArrowheads="1"/>
          </p:cNvSpPr>
          <p:nvPr/>
        </p:nvSpPr>
        <p:spPr bwMode="auto">
          <a:xfrm>
            <a:off x="4876800" y="1828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2</a:t>
            </a:r>
          </a:p>
        </p:txBody>
      </p:sp>
      <p:sp>
        <p:nvSpPr>
          <p:cNvPr id="50218" name="TextBox 85"/>
          <p:cNvSpPr txBox="1">
            <a:spLocks noChangeArrowheads="1"/>
          </p:cNvSpPr>
          <p:nvPr/>
        </p:nvSpPr>
        <p:spPr bwMode="auto">
          <a:xfrm>
            <a:off x="5791200" y="3733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1</a:t>
            </a:r>
          </a:p>
        </p:txBody>
      </p:sp>
      <p:sp>
        <p:nvSpPr>
          <p:cNvPr id="50219" name="TextBox 86"/>
          <p:cNvSpPr txBox="1">
            <a:spLocks noChangeArrowheads="1"/>
          </p:cNvSpPr>
          <p:nvPr/>
        </p:nvSpPr>
        <p:spPr bwMode="auto">
          <a:xfrm>
            <a:off x="4419600" y="5105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50220" name="TextBox 32"/>
          <p:cNvSpPr txBox="1">
            <a:spLocks noChangeArrowheads="1"/>
          </p:cNvSpPr>
          <p:nvPr/>
        </p:nvSpPr>
        <p:spPr bwMode="auto">
          <a:xfrm>
            <a:off x="6324600" y="1447800"/>
            <a:ext cx="2590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/>
              <a:t>Examine nodes adjacent to </a:t>
            </a:r>
            <a:r>
              <a:rPr lang="en-GB" sz="2400" b="1" dirty="0"/>
              <a:t>C</a:t>
            </a:r>
            <a:r>
              <a:rPr lang="en-GB" sz="2400" dirty="0"/>
              <a:t> that are not permanent and update distances.</a:t>
            </a:r>
          </a:p>
          <a:p>
            <a:endParaRPr lang="en-GB" sz="2400" dirty="0"/>
          </a:p>
          <a:p>
            <a:r>
              <a:rPr lang="en-GB" sz="2400" dirty="0"/>
              <a:t>Identify the nearest </a:t>
            </a:r>
            <a:r>
              <a:rPr lang="en-GB" sz="2400" dirty="0" smtClean="0"/>
              <a:t>node that is not permanent. </a:t>
            </a:r>
            <a:r>
              <a:rPr lang="en-GB" sz="2400" dirty="0"/>
              <a:t>This is labelled as permanent.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C5C2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of Dijkstra’s Algorithm</a:t>
            </a:r>
            <a:endParaRPr lang="en-US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2500" y="2819400"/>
            <a:ext cx="152400" cy="1295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0200" y="2400300"/>
            <a:ext cx="800100" cy="693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05200" y="3009900"/>
            <a:ext cx="14478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14800" y="4914900"/>
            <a:ext cx="76200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752600" y="4533900"/>
            <a:ext cx="106680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24500" y="3429000"/>
            <a:ext cx="7620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62100" y="3687763"/>
            <a:ext cx="838200" cy="5492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4700" y="3687763"/>
            <a:ext cx="1752600" cy="9302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95800" y="1943100"/>
            <a:ext cx="647700" cy="769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409700" y="1943100"/>
            <a:ext cx="1790700" cy="160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819400" y="46482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E (8, D)</a:t>
            </a:r>
          </a:p>
        </p:txBody>
      </p:sp>
      <p:sp>
        <p:nvSpPr>
          <p:cNvPr id="6" name="Oval 5"/>
          <p:cNvSpPr/>
          <p:nvPr/>
        </p:nvSpPr>
        <p:spPr>
          <a:xfrm>
            <a:off x="304800" y="1981200"/>
            <a:ext cx="12954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800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2971800"/>
            <a:ext cx="1295400" cy="838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C (3, A)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4114800"/>
            <a:ext cx="1295400" cy="838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D (</a:t>
            </a:r>
            <a:r>
              <a:rPr lang="en-GB" sz="2000" dirty="0">
                <a:solidFill>
                  <a:schemeClr val="bg1"/>
                </a:solidFill>
              </a:rPr>
              <a:t>5, C</a:t>
            </a:r>
            <a:r>
              <a:rPr lang="en-GB" sz="2000" dirty="0"/>
              <a:t>)</a:t>
            </a:r>
          </a:p>
        </p:txBody>
      </p:sp>
      <p:sp>
        <p:nvSpPr>
          <p:cNvPr id="9" name="Oval 8"/>
          <p:cNvSpPr/>
          <p:nvPr/>
        </p:nvSpPr>
        <p:spPr>
          <a:xfrm>
            <a:off x="4953000" y="25908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F (8, C)</a:t>
            </a:r>
          </a:p>
        </p:txBody>
      </p:sp>
      <p:sp>
        <p:nvSpPr>
          <p:cNvPr id="10" name="Oval 9"/>
          <p:cNvSpPr/>
          <p:nvPr/>
        </p:nvSpPr>
        <p:spPr>
          <a:xfrm>
            <a:off x="4876800" y="44958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G (10,C)</a:t>
            </a:r>
          </a:p>
        </p:txBody>
      </p:sp>
      <p:sp>
        <p:nvSpPr>
          <p:cNvPr id="42" name="Oval 41"/>
          <p:cNvSpPr/>
          <p:nvPr/>
        </p:nvSpPr>
        <p:spPr>
          <a:xfrm>
            <a:off x="3200400" y="15240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B (7, A)</a:t>
            </a:r>
          </a:p>
        </p:txBody>
      </p:sp>
      <p:sp>
        <p:nvSpPr>
          <p:cNvPr id="51234" name="TextBox 77"/>
          <p:cNvSpPr txBox="1">
            <a:spLocks noChangeArrowheads="1"/>
          </p:cNvSpPr>
          <p:nvPr/>
        </p:nvSpPr>
        <p:spPr bwMode="auto">
          <a:xfrm>
            <a:off x="2209800" y="1600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51235" name="TextBox 78"/>
          <p:cNvSpPr txBox="1">
            <a:spLocks noChangeArrowheads="1"/>
          </p:cNvSpPr>
          <p:nvPr/>
        </p:nvSpPr>
        <p:spPr bwMode="auto">
          <a:xfrm>
            <a:off x="1981200" y="2362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51236" name="TextBox 79"/>
          <p:cNvSpPr txBox="1">
            <a:spLocks noChangeArrowheads="1"/>
          </p:cNvSpPr>
          <p:nvPr/>
        </p:nvSpPr>
        <p:spPr bwMode="auto">
          <a:xfrm>
            <a:off x="762000" y="3200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51237" name="TextBox 80"/>
          <p:cNvSpPr txBox="1">
            <a:spLocks noChangeArrowheads="1"/>
          </p:cNvSpPr>
          <p:nvPr/>
        </p:nvSpPr>
        <p:spPr bwMode="auto">
          <a:xfrm>
            <a:off x="2133600" y="4800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51238" name="TextBox 81"/>
          <p:cNvSpPr txBox="1">
            <a:spLocks noChangeArrowheads="1"/>
          </p:cNvSpPr>
          <p:nvPr/>
        </p:nvSpPr>
        <p:spPr bwMode="auto">
          <a:xfrm>
            <a:off x="2209800" y="3810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2</a:t>
            </a:r>
          </a:p>
        </p:txBody>
      </p:sp>
      <p:sp>
        <p:nvSpPr>
          <p:cNvPr id="51239" name="TextBox 82"/>
          <p:cNvSpPr txBox="1">
            <a:spLocks noChangeArrowheads="1"/>
          </p:cNvSpPr>
          <p:nvPr/>
        </p:nvSpPr>
        <p:spPr bwMode="auto">
          <a:xfrm>
            <a:off x="4343400" y="3657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51240" name="TextBox 83"/>
          <p:cNvSpPr txBox="1">
            <a:spLocks noChangeArrowheads="1"/>
          </p:cNvSpPr>
          <p:nvPr/>
        </p:nvSpPr>
        <p:spPr bwMode="auto">
          <a:xfrm>
            <a:off x="4038600" y="2667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5</a:t>
            </a:r>
          </a:p>
        </p:txBody>
      </p:sp>
      <p:sp>
        <p:nvSpPr>
          <p:cNvPr id="51241" name="TextBox 84"/>
          <p:cNvSpPr txBox="1">
            <a:spLocks noChangeArrowheads="1"/>
          </p:cNvSpPr>
          <p:nvPr/>
        </p:nvSpPr>
        <p:spPr bwMode="auto">
          <a:xfrm>
            <a:off x="4876800" y="1828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2</a:t>
            </a:r>
          </a:p>
        </p:txBody>
      </p:sp>
      <p:sp>
        <p:nvSpPr>
          <p:cNvPr id="51242" name="TextBox 85"/>
          <p:cNvSpPr txBox="1">
            <a:spLocks noChangeArrowheads="1"/>
          </p:cNvSpPr>
          <p:nvPr/>
        </p:nvSpPr>
        <p:spPr bwMode="auto">
          <a:xfrm>
            <a:off x="5791200" y="3733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1</a:t>
            </a:r>
          </a:p>
        </p:txBody>
      </p:sp>
      <p:sp>
        <p:nvSpPr>
          <p:cNvPr id="51243" name="TextBox 86"/>
          <p:cNvSpPr txBox="1">
            <a:spLocks noChangeArrowheads="1"/>
          </p:cNvSpPr>
          <p:nvPr/>
        </p:nvSpPr>
        <p:spPr bwMode="auto">
          <a:xfrm>
            <a:off x="4419600" y="5105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51244" name="TextBox 30"/>
          <p:cNvSpPr txBox="1">
            <a:spLocks noChangeArrowheads="1"/>
          </p:cNvSpPr>
          <p:nvPr/>
        </p:nvSpPr>
        <p:spPr bwMode="auto">
          <a:xfrm>
            <a:off x="6324600" y="1447800"/>
            <a:ext cx="2667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dirty="0"/>
              <a:t>Examine nodes adjacent to </a:t>
            </a:r>
            <a:r>
              <a:rPr lang="en-GB" sz="2400" b="1" dirty="0"/>
              <a:t>D</a:t>
            </a:r>
            <a:r>
              <a:rPr lang="en-GB" sz="2400" dirty="0"/>
              <a:t> that are not permanent and update distances.</a:t>
            </a:r>
          </a:p>
          <a:p>
            <a:endParaRPr lang="en-GB" sz="2400" dirty="0"/>
          </a:p>
          <a:p>
            <a:r>
              <a:rPr lang="en-GB" sz="2400" dirty="0"/>
              <a:t>Identify the nearest </a:t>
            </a:r>
            <a:r>
              <a:rPr lang="en-GB" sz="2400" dirty="0" smtClean="0"/>
              <a:t>node that is not permanent. </a:t>
            </a:r>
            <a:r>
              <a:rPr lang="en-GB" sz="2400" dirty="0"/>
              <a:t>This is labelled as permanent.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of Dijkstra’s Algorithm</a:t>
            </a:r>
            <a:endParaRPr lang="en-US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2500" y="2819400"/>
            <a:ext cx="152400" cy="1295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0200" y="2400300"/>
            <a:ext cx="800100" cy="693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05200" y="3009900"/>
            <a:ext cx="14478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14800" y="4914900"/>
            <a:ext cx="76200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752600" y="4533900"/>
            <a:ext cx="106680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24500" y="3429000"/>
            <a:ext cx="7620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62100" y="3687763"/>
            <a:ext cx="838200" cy="5492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4700" y="3687763"/>
            <a:ext cx="1752600" cy="9302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95800" y="1943100"/>
            <a:ext cx="647700" cy="769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409700" y="1943100"/>
            <a:ext cx="1790700" cy="160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819400" y="46482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E (8, D)</a:t>
            </a:r>
          </a:p>
        </p:txBody>
      </p:sp>
      <p:sp>
        <p:nvSpPr>
          <p:cNvPr id="6" name="Oval 5"/>
          <p:cNvSpPr/>
          <p:nvPr/>
        </p:nvSpPr>
        <p:spPr>
          <a:xfrm>
            <a:off x="304800" y="1981200"/>
            <a:ext cx="12954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800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2971800"/>
            <a:ext cx="1295400" cy="838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C (3, A)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4114800"/>
            <a:ext cx="1295400" cy="838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D (</a:t>
            </a:r>
            <a:r>
              <a:rPr lang="en-GB" sz="2000" dirty="0">
                <a:solidFill>
                  <a:schemeClr val="bg1"/>
                </a:solidFill>
              </a:rPr>
              <a:t>5, C</a:t>
            </a:r>
            <a:r>
              <a:rPr lang="en-GB" sz="2000" dirty="0"/>
              <a:t>)</a:t>
            </a:r>
          </a:p>
        </p:txBody>
      </p:sp>
      <p:sp>
        <p:nvSpPr>
          <p:cNvPr id="9" name="Oval 8"/>
          <p:cNvSpPr/>
          <p:nvPr/>
        </p:nvSpPr>
        <p:spPr>
          <a:xfrm>
            <a:off x="4953000" y="25908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F (8, C)</a:t>
            </a:r>
          </a:p>
        </p:txBody>
      </p:sp>
      <p:sp>
        <p:nvSpPr>
          <p:cNvPr id="10" name="Oval 9"/>
          <p:cNvSpPr/>
          <p:nvPr/>
        </p:nvSpPr>
        <p:spPr>
          <a:xfrm>
            <a:off x="4876800" y="44958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G (10,C)</a:t>
            </a:r>
          </a:p>
        </p:txBody>
      </p:sp>
      <p:sp>
        <p:nvSpPr>
          <p:cNvPr id="42" name="Oval 41"/>
          <p:cNvSpPr/>
          <p:nvPr/>
        </p:nvSpPr>
        <p:spPr>
          <a:xfrm>
            <a:off x="3200400" y="1524000"/>
            <a:ext cx="1295400" cy="838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B (7, A)</a:t>
            </a:r>
          </a:p>
        </p:txBody>
      </p:sp>
      <p:sp>
        <p:nvSpPr>
          <p:cNvPr id="52258" name="TextBox 77"/>
          <p:cNvSpPr txBox="1">
            <a:spLocks noChangeArrowheads="1"/>
          </p:cNvSpPr>
          <p:nvPr/>
        </p:nvSpPr>
        <p:spPr bwMode="auto">
          <a:xfrm>
            <a:off x="2209800" y="1600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52259" name="TextBox 78"/>
          <p:cNvSpPr txBox="1">
            <a:spLocks noChangeArrowheads="1"/>
          </p:cNvSpPr>
          <p:nvPr/>
        </p:nvSpPr>
        <p:spPr bwMode="auto">
          <a:xfrm>
            <a:off x="1981200" y="2362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52260" name="TextBox 79"/>
          <p:cNvSpPr txBox="1">
            <a:spLocks noChangeArrowheads="1"/>
          </p:cNvSpPr>
          <p:nvPr/>
        </p:nvSpPr>
        <p:spPr bwMode="auto">
          <a:xfrm>
            <a:off x="762000" y="3200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52261" name="TextBox 80"/>
          <p:cNvSpPr txBox="1">
            <a:spLocks noChangeArrowheads="1"/>
          </p:cNvSpPr>
          <p:nvPr/>
        </p:nvSpPr>
        <p:spPr bwMode="auto">
          <a:xfrm>
            <a:off x="2133600" y="4800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52262" name="TextBox 81"/>
          <p:cNvSpPr txBox="1">
            <a:spLocks noChangeArrowheads="1"/>
          </p:cNvSpPr>
          <p:nvPr/>
        </p:nvSpPr>
        <p:spPr bwMode="auto">
          <a:xfrm>
            <a:off x="2209800" y="3810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2</a:t>
            </a:r>
          </a:p>
        </p:txBody>
      </p:sp>
      <p:sp>
        <p:nvSpPr>
          <p:cNvPr id="52263" name="TextBox 82"/>
          <p:cNvSpPr txBox="1">
            <a:spLocks noChangeArrowheads="1"/>
          </p:cNvSpPr>
          <p:nvPr/>
        </p:nvSpPr>
        <p:spPr bwMode="auto">
          <a:xfrm>
            <a:off x="4343400" y="3657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52264" name="TextBox 83"/>
          <p:cNvSpPr txBox="1">
            <a:spLocks noChangeArrowheads="1"/>
          </p:cNvSpPr>
          <p:nvPr/>
        </p:nvSpPr>
        <p:spPr bwMode="auto">
          <a:xfrm>
            <a:off x="4038600" y="2667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5</a:t>
            </a:r>
          </a:p>
        </p:txBody>
      </p:sp>
      <p:sp>
        <p:nvSpPr>
          <p:cNvPr id="52265" name="TextBox 84"/>
          <p:cNvSpPr txBox="1">
            <a:spLocks noChangeArrowheads="1"/>
          </p:cNvSpPr>
          <p:nvPr/>
        </p:nvSpPr>
        <p:spPr bwMode="auto">
          <a:xfrm>
            <a:off x="4876800" y="1828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2</a:t>
            </a:r>
          </a:p>
        </p:txBody>
      </p:sp>
      <p:sp>
        <p:nvSpPr>
          <p:cNvPr id="52266" name="TextBox 85"/>
          <p:cNvSpPr txBox="1">
            <a:spLocks noChangeArrowheads="1"/>
          </p:cNvSpPr>
          <p:nvPr/>
        </p:nvSpPr>
        <p:spPr bwMode="auto">
          <a:xfrm>
            <a:off x="5791200" y="3733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1</a:t>
            </a:r>
          </a:p>
        </p:txBody>
      </p:sp>
      <p:sp>
        <p:nvSpPr>
          <p:cNvPr id="52267" name="TextBox 86"/>
          <p:cNvSpPr txBox="1">
            <a:spLocks noChangeArrowheads="1"/>
          </p:cNvSpPr>
          <p:nvPr/>
        </p:nvSpPr>
        <p:spPr bwMode="auto">
          <a:xfrm>
            <a:off x="4419600" y="5105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52268" name="TextBox 30"/>
          <p:cNvSpPr txBox="1">
            <a:spLocks noChangeArrowheads="1"/>
          </p:cNvSpPr>
          <p:nvPr/>
        </p:nvSpPr>
        <p:spPr bwMode="auto">
          <a:xfrm>
            <a:off x="6324600" y="1447800"/>
            <a:ext cx="25908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Examine nodes adjacent to </a:t>
            </a:r>
            <a:r>
              <a:rPr lang="en-GB" sz="2400" b="1"/>
              <a:t>B</a:t>
            </a:r>
            <a:r>
              <a:rPr lang="en-GB" sz="2400"/>
              <a:t> that are not permanent and update distances.</a:t>
            </a:r>
          </a:p>
          <a:p>
            <a:endParaRPr lang="en-GB" sz="2400"/>
          </a:p>
          <a:p>
            <a:r>
              <a:rPr lang="en-GB" sz="2400"/>
              <a:t>Identify the nearest node. This is labelled as permanent.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of Dijkstra’s Algorithm</a:t>
            </a:r>
            <a:endParaRPr lang="en-US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2500" y="2819400"/>
            <a:ext cx="152400" cy="1295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0200" y="2400300"/>
            <a:ext cx="800100" cy="693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05200" y="3009900"/>
            <a:ext cx="14478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14800" y="4914900"/>
            <a:ext cx="76200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752600" y="4533900"/>
            <a:ext cx="106680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24500" y="3429000"/>
            <a:ext cx="7620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62100" y="3687763"/>
            <a:ext cx="838200" cy="5492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4700" y="3687763"/>
            <a:ext cx="1752600" cy="9302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95800" y="1943100"/>
            <a:ext cx="647700" cy="769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409700" y="1943100"/>
            <a:ext cx="1790700" cy="160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819400" y="46482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E (8, D)</a:t>
            </a:r>
          </a:p>
        </p:txBody>
      </p:sp>
      <p:sp>
        <p:nvSpPr>
          <p:cNvPr id="6" name="Oval 5"/>
          <p:cNvSpPr/>
          <p:nvPr/>
        </p:nvSpPr>
        <p:spPr>
          <a:xfrm>
            <a:off x="304800" y="1981200"/>
            <a:ext cx="12954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800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2971800"/>
            <a:ext cx="1295400" cy="838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C (3, A)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4114800"/>
            <a:ext cx="1295400" cy="838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D (</a:t>
            </a:r>
            <a:r>
              <a:rPr lang="en-GB" sz="2000" dirty="0">
                <a:solidFill>
                  <a:schemeClr val="bg1"/>
                </a:solidFill>
              </a:rPr>
              <a:t>5, C</a:t>
            </a:r>
            <a:r>
              <a:rPr lang="en-GB" sz="2000" dirty="0"/>
              <a:t>)</a:t>
            </a:r>
          </a:p>
        </p:txBody>
      </p:sp>
      <p:sp>
        <p:nvSpPr>
          <p:cNvPr id="9" name="Oval 8"/>
          <p:cNvSpPr/>
          <p:nvPr/>
        </p:nvSpPr>
        <p:spPr>
          <a:xfrm>
            <a:off x="4953000" y="2590800"/>
            <a:ext cx="1295400" cy="838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F (8, C)</a:t>
            </a:r>
          </a:p>
        </p:txBody>
      </p:sp>
      <p:sp>
        <p:nvSpPr>
          <p:cNvPr id="10" name="Oval 9"/>
          <p:cNvSpPr/>
          <p:nvPr/>
        </p:nvSpPr>
        <p:spPr>
          <a:xfrm>
            <a:off x="4876800" y="4495800"/>
            <a:ext cx="1295400" cy="838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>
                <a:solidFill>
                  <a:schemeClr val="bg1"/>
                </a:solidFill>
              </a:rPr>
              <a:t>G (</a:t>
            </a:r>
            <a:r>
              <a:rPr lang="en-GB" sz="2000" dirty="0">
                <a:solidFill>
                  <a:srgbClr val="FFFF00"/>
                </a:solidFill>
              </a:rPr>
              <a:t>9,F</a:t>
            </a:r>
            <a:r>
              <a:rPr lang="en-GB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2" name="Oval 41"/>
          <p:cNvSpPr/>
          <p:nvPr/>
        </p:nvSpPr>
        <p:spPr>
          <a:xfrm>
            <a:off x="3200400" y="1524000"/>
            <a:ext cx="1295400" cy="838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B (7, A)</a:t>
            </a:r>
          </a:p>
        </p:txBody>
      </p:sp>
      <p:sp>
        <p:nvSpPr>
          <p:cNvPr id="53282" name="TextBox 77"/>
          <p:cNvSpPr txBox="1">
            <a:spLocks noChangeArrowheads="1"/>
          </p:cNvSpPr>
          <p:nvPr/>
        </p:nvSpPr>
        <p:spPr bwMode="auto">
          <a:xfrm>
            <a:off x="2209800" y="1600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53283" name="TextBox 78"/>
          <p:cNvSpPr txBox="1">
            <a:spLocks noChangeArrowheads="1"/>
          </p:cNvSpPr>
          <p:nvPr/>
        </p:nvSpPr>
        <p:spPr bwMode="auto">
          <a:xfrm>
            <a:off x="1981200" y="2362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53284" name="TextBox 79"/>
          <p:cNvSpPr txBox="1">
            <a:spLocks noChangeArrowheads="1"/>
          </p:cNvSpPr>
          <p:nvPr/>
        </p:nvSpPr>
        <p:spPr bwMode="auto">
          <a:xfrm>
            <a:off x="762000" y="3200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53285" name="TextBox 80"/>
          <p:cNvSpPr txBox="1">
            <a:spLocks noChangeArrowheads="1"/>
          </p:cNvSpPr>
          <p:nvPr/>
        </p:nvSpPr>
        <p:spPr bwMode="auto">
          <a:xfrm>
            <a:off x="2133600" y="4800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53286" name="TextBox 81"/>
          <p:cNvSpPr txBox="1">
            <a:spLocks noChangeArrowheads="1"/>
          </p:cNvSpPr>
          <p:nvPr/>
        </p:nvSpPr>
        <p:spPr bwMode="auto">
          <a:xfrm>
            <a:off x="2209800" y="3810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2</a:t>
            </a:r>
          </a:p>
        </p:txBody>
      </p:sp>
      <p:sp>
        <p:nvSpPr>
          <p:cNvPr id="53287" name="TextBox 82"/>
          <p:cNvSpPr txBox="1">
            <a:spLocks noChangeArrowheads="1"/>
          </p:cNvSpPr>
          <p:nvPr/>
        </p:nvSpPr>
        <p:spPr bwMode="auto">
          <a:xfrm>
            <a:off x="4343400" y="3657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53288" name="TextBox 83"/>
          <p:cNvSpPr txBox="1">
            <a:spLocks noChangeArrowheads="1"/>
          </p:cNvSpPr>
          <p:nvPr/>
        </p:nvSpPr>
        <p:spPr bwMode="auto">
          <a:xfrm>
            <a:off x="4038600" y="2667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5</a:t>
            </a:r>
          </a:p>
        </p:txBody>
      </p:sp>
      <p:sp>
        <p:nvSpPr>
          <p:cNvPr id="53289" name="TextBox 84"/>
          <p:cNvSpPr txBox="1">
            <a:spLocks noChangeArrowheads="1"/>
          </p:cNvSpPr>
          <p:nvPr/>
        </p:nvSpPr>
        <p:spPr bwMode="auto">
          <a:xfrm>
            <a:off x="4876800" y="1828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2</a:t>
            </a:r>
          </a:p>
        </p:txBody>
      </p:sp>
      <p:sp>
        <p:nvSpPr>
          <p:cNvPr id="53290" name="TextBox 85"/>
          <p:cNvSpPr txBox="1">
            <a:spLocks noChangeArrowheads="1"/>
          </p:cNvSpPr>
          <p:nvPr/>
        </p:nvSpPr>
        <p:spPr bwMode="auto">
          <a:xfrm>
            <a:off x="5791200" y="3733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1</a:t>
            </a:r>
          </a:p>
        </p:txBody>
      </p:sp>
      <p:sp>
        <p:nvSpPr>
          <p:cNvPr id="53291" name="TextBox 86"/>
          <p:cNvSpPr txBox="1">
            <a:spLocks noChangeArrowheads="1"/>
          </p:cNvSpPr>
          <p:nvPr/>
        </p:nvSpPr>
        <p:spPr bwMode="auto">
          <a:xfrm>
            <a:off x="4419600" y="5105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53292" name="TextBox 30"/>
          <p:cNvSpPr txBox="1">
            <a:spLocks noChangeArrowheads="1"/>
          </p:cNvSpPr>
          <p:nvPr/>
        </p:nvSpPr>
        <p:spPr bwMode="auto">
          <a:xfrm>
            <a:off x="6324600" y="1447800"/>
            <a:ext cx="25908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Examine nodes adjacent to </a:t>
            </a:r>
            <a:r>
              <a:rPr lang="en-GB" sz="2400" b="1"/>
              <a:t>F</a:t>
            </a:r>
            <a:r>
              <a:rPr lang="en-GB" sz="2400"/>
              <a:t> that are not permanent and update distances.</a:t>
            </a:r>
          </a:p>
          <a:p>
            <a:endParaRPr lang="en-GB" sz="2400"/>
          </a:p>
          <a:p>
            <a:r>
              <a:rPr lang="en-GB" sz="2400"/>
              <a:t>Identify the nearest node. This is labelled as permanent.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Example of Dijkstra’s Algorithm</a:t>
            </a:r>
            <a:endParaRPr lang="en-US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2500" y="2819400"/>
            <a:ext cx="152400" cy="1295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0200" y="2400300"/>
            <a:ext cx="800100" cy="693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05200" y="3009900"/>
            <a:ext cx="14478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14800" y="4914900"/>
            <a:ext cx="76200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752600" y="4533900"/>
            <a:ext cx="106680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24500" y="3429000"/>
            <a:ext cx="76200" cy="106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62100" y="3687763"/>
            <a:ext cx="838200" cy="5492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4700" y="3687763"/>
            <a:ext cx="1752600" cy="9302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95800" y="1943100"/>
            <a:ext cx="647700" cy="769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409700" y="1943100"/>
            <a:ext cx="1790700" cy="160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819400" y="4648200"/>
            <a:ext cx="1295400" cy="838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E (8, D)</a:t>
            </a:r>
          </a:p>
        </p:txBody>
      </p:sp>
      <p:sp>
        <p:nvSpPr>
          <p:cNvPr id="6" name="Oval 5"/>
          <p:cNvSpPr/>
          <p:nvPr/>
        </p:nvSpPr>
        <p:spPr>
          <a:xfrm>
            <a:off x="304800" y="1981200"/>
            <a:ext cx="1295400" cy="838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800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2971800"/>
            <a:ext cx="1295400" cy="838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C (3, A)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4114800"/>
            <a:ext cx="1295400" cy="838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D (</a:t>
            </a:r>
            <a:r>
              <a:rPr lang="en-GB" sz="2000" dirty="0">
                <a:solidFill>
                  <a:schemeClr val="bg1"/>
                </a:solidFill>
              </a:rPr>
              <a:t>5, C</a:t>
            </a:r>
            <a:r>
              <a:rPr lang="en-GB" sz="2000" dirty="0"/>
              <a:t>)</a:t>
            </a:r>
          </a:p>
        </p:txBody>
      </p:sp>
      <p:sp>
        <p:nvSpPr>
          <p:cNvPr id="9" name="Oval 8"/>
          <p:cNvSpPr/>
          <p:nvPr/>
        </p:nvSpPr>
        <p:spPr>
          <a:xfrm>
            <a:off x="4953000" y="2590800"/>
            <a:ext cx="1295400" cy="838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F (8, C)</a:t>
            </a:r>
          </a:p>
        </p:txBody>
      </p:sp>
      <p:sp>
        <p:nvSpPr>
          <p:cNvPr id="10" name="Oval 9"/>
          <p:cNvSpPr/>
          <p:nvPr/>
        </p:nvSpPr>
        <p:spPr>
          <a:xfrm>
            <a:off x="4876800" y="4495800"/>
            <a:ext cx="1295400" cy="838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G (</a:t>
            </a:r>
            <a:r>
              <a:rPr lang="en-GB" sz="2000" dirty="0">
                <a:solidFill>
                  <a:schemeClr val="bg1"/>
                </a:solidFill>
              </a:rPr>
              <a:t>9,F</a:t>
            </a:r>
            <a:r>
              <a:rPr lang="en-GB" sz="2000" dirty="0"/>
              <a:t>)</a:t>
            </a:r>
          </a:p>
        </p:txBody>
      </p:sp>
      <p:sp>
        <p:nvSpPr>
          <p:cNvPr id="42" name="Oval 41"/>
          <p:cNvSpPr/>
          <p:nvPr/>
        </p:nvSpPr>
        <p:spPr>
          <a:xfrm>
            <a:off x="3200400" y="1524000"/>
            <a:ext cx="1295400" cy="8382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B (7, A)</a:t>
            </a:r>
          </a:p>
        </p:txBody>
      </p:sp>
      <p:sp>
        <p:nvSpPr>
          <p:cNvPr id="54306" name="TextBox 77"/>
          <p:cNvSpPr txBox="1">
            <a:spLocks noChangeArrowheads="1"/>
          </p:cNvSpPr>
          <p:nvPr/>
        </p:nvSpPr>
        <p:spPr bwMode="auto">
          <a:xfrm>
            <a:off x="2209800" y="1600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54307" name="TextBox 78"/>
          <p:cNvSpPr txBox="1">
            <a:spLocks noChangeArrowheads="1"/>
          </p:cNvSpPr>
          <p:nvPr/>
        </p:nvSpPr>
        <p:spPr bwMode="auto">
          <a:xfrm>
            <a:off x="1981200" y="2362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54308" name="TextBox 79"/>
          <p:cNvSpPr txBox="1">
            <a:spLocks noChangeArrowheads="1"/>
          </p:cNvSpPr>
          <p:nvPr/>
        </p:nvSpPr>
        <p:spPr bwMode="auto">
          <a:xfrm>
            <a:off x="762000" y="3200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54309" name="TextBox 80"/>
          <p:cNvSpPr txBox="1">
            <a:spLocks noChangeArrowheads="1"/>
          </p:cNvSpPr>
          <p:nvPr/>
        </p:nvSpPr>
        <p:spPr bwMode="auto">
          <a:xfrm>
            <a:off x="2133600" y="4800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54310" name="TextBox 81"/>
          <p:cNvSpPr txBox="1">
            <a:spLocks noChangeArrowheads="1"/>
          </p:cNvSpPr>
          <p:nvPr/>
        </p:nvSpPr>
        <p:spPr bwMode="auto">
          <a:xfrm>
            <a:off x="2209800" y="3810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2</a:t>
            </a:r>
          </a:p>
        </p:txBody>
      </p:sp>
      <p:sp>
        <p:nvSpPr>
          <p:cNvPr id="54311" name="TextBox 82"/>
          <p:cNvSpPr txBox="1">
            <a:spLocks noChangeArrowheads="1"/>
          </p:cNvSpPr>
          <p:nvPr/>
        </p:nvSpPr>
        <p:spPr bwMode="auto">
          <a:xfrm>
            <a:off x="4343400" y="3657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7</a:t>
            </a:r>
          </a:p>
        </p:txBody>
      </p:sp>
      <p:sp>
        <p:nvSpPr>
          <p:cNvPr id="54312" name="TextBox 83"/>
          <p:cNvSpPr txBox="1">
            <a:spLocks noChangeArrowheads="1"/>
          </p:cNvSpPr>
          <p:nvPr/>
        </p:nvSpPr>
        <p:spPr bwMode="auto">
          <a:xfrm>
            <a:off x="4038600" y="2667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5</a:t>
            </a:r>
          </a:p>
        </p:txBody>
      </p:sp>
      <p:sp>
        <p:nvSpPr>
          <p:cNvPr id="54313" name="TextBox 84"/>
          <p:cNvSpPr txBox="1">
            <a:spLocks noChangeArrowheads="1"/>
          </p:cNvSpPr>
          <p:nvPr/>
        </p:nvSpPr>
        <p:spPr bwMode="auto">
          <a:xfrm>
            <a:off x="4876800" y="1828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2</a:t>
            </a:r>
          </a:p>
        </p:txBody>
      </p:sp>
      <p:sp>
        <p:nvSpPr>
          <p:cNvPr id="54314" name="TextBox 85"/>
          <p:cNvSpPr txBox="1">
            <a:spLocks noChangeArrowheads="1"/>
          </p:cNvSpPr>
          <p:nvPr/>
        </p:nvSpPr>
        <p:spPr bwMode="auto">
          <a:xfrm>
            <a:off x="5791200" y="3733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1</a:t>
            </a:r>
          </a:p>
        </p:txBody>
      </p:sp>
      <p:sp>
        <p:nvSpPr>
          <p:cNvPr id="54315" name="TextBox 86"/>
          <p:cNvSpPr txBox="1">
            <a:spLocks noChangeArrowheads="1"/>
          </p:cNvSpPr>
          <p:nvPr/>
        </p:nvSpPr>
        <p:spPr bwMode="auto">
          <a:xfrm>
            <a:off x="4419600" y="5105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54316" name="TextBox 30"/>
          <p:cNvSpPr txBox="1">
            <a:spLocks noChangeArrowheads="1"/>
          </p:cNvSpPr>
          <p:nvPr/>
        </p:nvSpPr>
        <p:spPr bwMode="auto">
          <a:xfrm>
            <a:off x="6324600" y="1447800"/>
            <a:ext cx="25908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/>
              <a:t>Examine nodes adjacent to </a:t>
            </a:r>
            <a:r>
              <a:rPr lang="en-GB" sz="2400" b="1" dirty="0" smtClean="0"/>
              <a:t>E</a:t>
            </a:r>
            <a:r>
              <a:rPr lang="en-GB" sz="2400" dirty="0" smtClean="0"/>
              <a:t> </a:t>
            </a:r>
            <a:r>
              <a:rPr lang="en-GB" sz="2400" dirty="0"/>
              <a:t>that are not permanent and update distances.</a:t>
            </a:r>
          </a:p>
          <a:p>
            <a:endParaRPr lang="en-GB" sz="2400" dirty="0"/>
          </a:p>
          <a:p>
            <a:r>
              <a:rPr lang="en-GB" sz="2400" dirty="0"/>
              <a:t>Identify the nearest </a:t>
            </a:r>
            <a:r>
              <a:rPr lang="en-GB" sz="2400" dirty="0" smtClean="0"/>
              <a:t>node that is not permanent. </a:t>
            </a:r>
            <a:r>
              <a:rPr lang="en-GB" sz="2400" dirty="0"/>
              <a:t>This is labelled as permanent.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Example of </a:t>
            </a:r>
            <a:r>
              <a:rPr lang="en-GB" dirty="0" err="1" smtClean="0"/>
              <a:t>Dijkstra’s</a:t>
            </a:r>
            <a:r>
              <a:rPr lang="en-GB" dirty="0" smtClean="0"/>
              <a:t> Algorithm</a:t>
            </a:r>
            <a:endParaRPr lang="en-US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2500" y="2819400"/>
            <a:ext cx="152400" cy="1295400"/>
          </a:xfrm>
          <a:prstGeom prst="line">
            <a:avLst/>
          </a:prstGeom>
          <a:ln w="4445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0200" y="2400300"/>
            <a:ext cx="800100" cy="693738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05200" y="3009900"/>
            <a:ext cx="1447800" cy="3810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14800" y="4914900"/>
            <a:ext cx="762000" cy="1524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752600" y="4533900"/>
            <a:ext cx="1066800" cy="5334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24500" y="3429000"/>
            <a:ext cx="76200" cy="10668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62100" y="3687763"/>
            <a:ext cx="838200" cy="549275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4700" y="3687763"/>
            <a:ext cx="1752600" cy="930275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2" idx="5"/>
          </p:cNvCxnSpPr>
          <p:nvPr/>
        </p:nvCxnSpPr>
        <p:spPr>
          <a:xfrm>
            <a:off x="4306093" y="2239449"/>
            <a:ext cx="837407" cy="473589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409700" y="1943100"/>
            <a:ext cx="1790700" cy="160338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819400" y="46482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E</a:t>
            </a:r>
          </a:p>
        </p:txBody>
      </p:sp>
      <p:sp>
        <p:nvSpPr>
          <p:cNvPr id="6" name="Oval 5"/>
          <p:cNvSpPr/>
          <p:nvPr/>
        </p:nvSpPr>
        <p:spPr>
          <a:xfrm>
            <a:off x="304800" y="19812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800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29718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41148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4953000" y="2590800"/>
            <a:ext cx="1295400" cy="838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800" dirty="0"/>
              <a:t>F</a:t>
            </a:r>
            <a:endParaRPr lang="en-GB" sz="2000" dirty="0"/>
          </a:p>
        </p:txBody>
      </p:sp>
      <p:sp>
        <p:nvSpPr>
          <p:cNvPr id="10" name="Oval 9"/>
          <p:cNvSpPr/>
          <p:nvPr/>
        </p:nvSpPr>
        <p:spPr>
          <a:xfrm>
            <a:off x="4876800" y="44958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G</a:t>
            </a:r>
          </a:p>
        </p:txBody>
      </p:sp>
      <p:sp>
        <p:nvSpPr>
          <p:cNvPr id="42" name="Oval 41"/>
          <p:cNvSpPr/>
          <p:nvPr/>
        </p:nvSpPr>
        <p:spPr>
          <a:xfrm>
            <a:off x="3200400" y="15240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/>
              <a:t>B</a:t>
            </a:r>
          </a:p>
        </p:txBody>
      </p:sp>
      <p:sp>
        <p:nvSpPr>
          <p:cNvPr id="47138" name="TextBox 77"/>
          <p:cNvSpPr txBox="1">
            <a:spLocks noChangeArrowheads="1"/>
          </p:cNvSpPr>
          <p:nvPr/>
        </p:nvSpPr>
        <p:spPr bwMode="auto">
          <a:xfrm>
            <a:off x="2209800" y="1600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47139" name="TextBox 78"/>
          <p:cNvSpPr txBox="1">
            <a:spLocks noChangeArrowheads="1"/>
          </p:cNvSpPr>
          <p:nvPr/>
        </p:nvSpPr>
        <p:spPr bwMode="auto">
          <a:xfrm>
            <a:off x="1981200" y="2362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7140" name="TextBox 79"/>
          <p:cNvSpPr txBox="1">
            <a:spLocks noChangeArrowheads="1"/>
          </p:cNvSpPr>
          <p:nvPr/>
        </p:nvSpPr>
        <p:spPr bwMode="auto">
          <a:xfrm>
            <a:off x="635000" y="3200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47141" name="TextBox 80"/>
          <p:cNvSpPr txBox="1">
            <a:spLocks noChangeArrowheads="1"/>
          </p:cNvSpPr>
          <p:nvPr/>
        </p:nvSpPr>
        <p:spPr bwMode="auto">
          <a:xfrm>
            <a:off x="2133600" y="4800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47142" name="TextBox 81"/>
          <p:cNvSpPr txBox="1">
            <a:spLocks noChangeArrowheads="1"/>
          </p:cNvSpPr>
          <p:nvPr/>
        </p:nvSpPr>
        <p:spPr bwMode="auto">
          <a:xfrm>
            <a:off x="2057400" y="3881735"/>
            <a:ext cx="5048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11</a:t>
            </a:r>
            <a:endParaRPr lang="en-GB" sz="2400" dirty="0"/>
          </a:p>
        </p:txBody>
      </p:sp>
      <p:sp>
        <p:nvSpPr>
          <p:cNvPr id="47143" name="TextBox 82"/>
          <p:cNvSpPr txBox="1">
            <a:spLocks noChangeArrowheads="1"/>
          </p:cNvSpPr>
          <p:nvPr/>
        </p:nvSpPr>
        <p:spPr bwMode="auto">
          <a:xfrm>
            <a:off x="4343400" y="3657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sp>
        <p:nvSpPr>
          <p:cNvPr id="47144" name="TextBox 83"/>
          <p:cNvSpPr txBox="1">
            <a:spLocks noChangeArrowheads="1"/>
          </p:cNvSpPr>
          <p:nvPr/>
        </p:nvSpPr>
        <p:spPr bwMode="auto">
          <a:xfrm>
            <a:off x="4038600" y="27384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sp>
        <p:nvSpPr>
          <p:cNvPr id="47145" name="TextBox 84"/>
          <p:cNvSpPr txBox="1">
            <a:spLocks noChangeArrowheads="1"/>
          </p:cNvSpPr>
          <p:nvPr/>
        </p:nvSpPr>
        <p:spPr bwMode="auto">
          <a:xfrm>
            <a:off x="4572000" y="1981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7146" name="TextBox 85"/>
          <p:cNvSpPr txBox="1">
            <a:spLocks noChangeArrowheads="1"/>
          </p:cNvSpPr>
          <p:nvPr/>
        </p:nvSpPr>
        <p:spPr bwMode="auto">
          <a:xfrm>
            <a:off x="5588000" y="38052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sp>
        <p:nvSpPr>
          <p:cNvPr id="47147" name="TextBox 86"/>
          <p:cNvSpPr txBox="1">
            <a:spLocks noChangeArrowheads="1"/>
          </p:cNvSpPr>
          <p:nvPr/>
        </p:nvSpPr>
        <p:spPr bwMode="auto">
          <a:xfrm>
            <a:off x="4343400" y="4953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7148" name="TextBox 29"/>
          <p:cNvSpPr txBox="1">
            <a:spLocks noChangeArrowheads="1"/>
          </p:cNvSpPr>
          <p:nvPr/>
        </p:nvSpPr>
        <p:spPr bwMode="auto">
          <a:xfrm>
            <a:off x="6096000" y="1447800"/>
            <a:ext cx="2743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Must already know all individual link costs</a:t>
            </a:r>
          </a:p>
        </p:txBody>
      </p:sp>
      <p:cxnSp>
        <p:nvCxnSpPr>
          <p:cNvPr id="46" name="Curved Connector 45"/>
          <p:cNvCxnSpPr>
            <a:stCxn id="6" idx="0"/>
            <a:endCxn id="42" idx="1"/>
          </p:cNvCxnSpPr>
          <p:nvPr/>
        </p:nvCxnSpPr>
        <p:spPr>
          <a:xfrm rot="5400000" flipH="1" flipV="1">
            <a:off x="2004079" y="595173"/>
            <a:ext cx="334449" cy="2437607"/>
          </a:xfrm>
          <a:prstGeom prst="curvedConnector3">
            <a:avLst>
              <a:gd name="adj1" fmla="val 205054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" idx="2"/>
            <a:endCxn id="6" idx="2"/>
          </p:cNvCxnSpPr>
          <p:nvPr/>
        </p:nvCxnSpPr>
        <p:spPr>
          <a:xfrm rot="10800000">
            <a:off x="304800" y="2400300"/>
            <a:ext cx="152400" cy="2133600"/>
          </a:xfrm>
          <a:prstGeom prst="curvedConnector3">
            <a:avLst>
              <a:gd name="adj1" fmla="val 2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79"/>
          <p:cNvSpPr txBox="1">
            <a:spLocks noChangeArrowheads="1"/>
          </p:cNvSpPr>
          <p:nvPr/>
        </p:nvSpPr>
        <p:spPr bwMode="auto">
          <a:xfrm>
            <a:off x="152400" y="3124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sp>
        <p:nvSpPr>
          <p:cNvPr id="59" name="TextBox 77"/>
          <p:cNvSpPr txBox="1">
            <a:spLocks noChangeArrowheads="1"/>
          </p:cNvSpPr>
          <p:nvPr/>
        </p:nvSpPr>
        <p:spPr bwMode="auto">
          <a:xfrm>
            <a:off x="1625600" y="13668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5</a:t>
            </a:r>
            <a:endParaRPr lang="en-GB" sz="2400" dirty="0"/>
          </a:p>
        </p:txBody>
      </p:sp>
      <p:cxnSp>
        <p:nvCxnSpPr>
          <p:cNvPr id="62" name="Curved Connector 61"/>
          <p:cNvCxnSpPr>
            <a:stCxn id="9" idx="0"/>
            <a:endCxn id="42" idx="7"/>
          </p:cNvCxnSpPr>
          <p:nvPr/>
        </p:nvCxnSpPr>
        <p:spPr>
          <a:xfrm rot="16200000" flipV="1">
            <a:off x="4481373" y="1471472"/>
            <a:ext cx="944049" cy="1294607"/>
          </a:xfrm>
          <a:prstGeom prst="curvedConnector3">
            <a:avLst>
              <a:gd name="adj1" fmla="val 13721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84"/>
          <p:cNvSpPr txBox="1">
            <a:spLocks noChangeArrowheads="1"/>
          </p:cNvSpPr>
          <p:nvPr/>
        </p:nvSpPr>
        <p:spPr bwMode="auto">
          <a:xfrm>
            <a:off x="4876800" y="1295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cxnSp>
        <p:nvCxnSpPr>
          <p:cNvPr id="66" name="Curved Connector 65"/>
          <p:cNvCxnSpPr>
            <a:stCxn id="4" idx="0"/>
            <a:endCxn id="7" idx="4"/>
          </p:cNvCxnSpPr>
          <p:nvPr/>
        </p:nvCxnSpPr>
        <p:spPr>
          <a:xfrm rot="16200000" flipV="1">
            <a:off x="2743200" y="3924300"/>
            <a:ext cx="838200" cy="609600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82"/>
          <p:cNvSpPr txBox="1">
            <a:spLocks noChangeArrowheads="1"/>
          </p:cNvSpPr>
          <p:nvPr/>
        </p:nvSpPr>
        <p:spPr bwMode="auto">
          <a:xfrm>
            <a:off x="3175000" y="3886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cxnSp>
        <p:nvCxnSpPr>
          <p:cNvPr id="70" name="Curved Connector 69"/>
          <p:cNvCxnSpPr>
            <a:stCxn id="9" idx="6"/>
            <a:endCxn id="10" idx="6"/>
          </p:cNvCxnSpPr>
          <p:nvPr/>
        </p:nvCxnSpPr>
        <p:spPr>
          <a:xfrm flipH="1">
            <a:off x="6172200" y="3009900"/>
            <a:ext cx="76200" cy="1905000"/>
          </a:xfrm>
          <a:prstGeom prst="curvedConnector3">
            <a:avLst>
              <a:gd name="adj1" fmla="val -30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85"/>
          <p:cNvSpPr txBox="1">
            <a:spLocks noChangeArrowheads="1"/>
          </p:cNvSpPr>
          <p:nvPr/>
        </p:nvSpPr>
        <p:spPr bwMode="auto">
          <a:xfrm>
            <a:off x="6096000" y="35766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cxnSp>
        <p:nvCxnSpPr>
          <p:cNvPr id="77" name="Curved Connector 76"/>
          <p:cNvCxnSpPr>
            <a:stCxn id="10" idx="4"/>
            <a:endCxn id="4" idx="4"/>
          </p:cNvCxnSpPr>
          <p:nvPr/>
        </p:nvCxnSpPr>
        <p:spPr>
          <a:xfrm rot="5400000">
            <a:off x="4419600" y="4381500"/>
            <a:ext cx="152400" cy="2057400"/>
          </a:xfrm>
          <a:prstGeom prst="curvedConnector3">
            <a:avLst>
              <a:gd name="adj1" fmla="val 2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86"/>
          <p:cNvSpPr txBox="1">
            <a:spLocks noChangeArrowheads="1"/>
          </p:cNvSpPr>
          <p:nvPr/>
        </p:nvSpPr>
        <p:spPr bwMode="auto">
          <a:xfrm>
            <a:off x="4749800" y="52530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Example of </a:t>
            </a:r>
            <a:r>
              <a:rPr lang="en-GB" dirty="0" err="1" smtClean="0"/>
              <a:t>Dijkstra’s</a:t>
            </a:r>
            <a:r>
              <a:rPr lang="en-GB" dirty="0" smtClean="0"/>
              <a:t> Algorithm</a:t>
            </a:r>
            <a:endParaRPr lang="en-US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2500" y="2819400"/>
            <a:ext cx="152400" cy="1295400"/>
          </a:xfrm>
          <a:prstGeom prst="line">
            <a:avLst/>
          </a:prstGeom>
          <a:ln w="4445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0200" y="2400300"/>
            <a:ext cx="800100" cy="693738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05200" y="3009900"/>
            <a:ext cx="1447800" cy="3810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14800" y="4914900"/>
            <a:ext cx="762000" cy="1524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752600" y="4533900"/>
            <a:ext cx="1066800" cy="5334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24500" y="3429000"/>
            <a:ext cx="76200" cy="10668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62100" y="3687763"/>
            <a:ext cx="838200" cy="549275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4700" y="3687763"/>
            <a:ext cx="1752600" cy="930275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2" idx="5"/>
          </p:cNvCxnSpPr>
          <p:nvPr/>
        </p:nvCxnSpPr>
        <p:spPr>
          <a:xfrm>
            <a:off x="4306093" y="2239449"/>
            <a:ext cx="837407" cy="473589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409700" y="1943100"/>
            <a:ext cx="1790700" cy="160338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819400" y="46482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E (</a:t>
            </a:r>
            <a:r>
              <a:rPr lang="en-GB" sz="2000" dirty="0" smtClean="0">
                <a:solidFill>
                  <a:srgbClr val="FFFF00"/>
                </a:solidFill>
              </a:rPr>
              <a:t>∞, -</a:t>
            </a:r>
            <a:r>
              <a:rPr lang="en-GB" sz="2000" dirty="0" smtClean="0"/>
              <a:t>)</a:t>
            </a:r>
          </a:p>
        </p:txBody>
      </p:sp>
      <p:sp>
        <p:nvSpPr>
          <p:cNvPr id="6" name="Oval 5"/>
          <p:cNvSpPr/>
          <p:nvPr/>
        </p:nvSpPr>
        <p:spPr>
          <a:xfrm>
            <a:off x="304800" y="19812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A (</a:t>
            </a:r>
            <a:r>
              <a:rPr lang="en-GB" sz="2000" dirty="0" smtClean="0">
                <a:solidFill>
                  <a:srgbClr val="FFFF00"/>
                </a:solidFill>
              </a:rPr>
              <a:t>∞, -</a:t>
            </a:r>
            <a:r>
              <a:rPr lang="en-GB" sz="2000" dirty="0" smtClean="0"/>
              <a:t>) </a:t>
            </a:r>
            <a:endParaRPr lang="en-GB" sz="2800" dirty="0"/>
          </a:p>
        </p:txBody>
      </p:sp>
      <p:sp>
        <p:nvSpPr>
          <p:cNvPr id="7" name="Oval 6"/>
          <p:cNvSpPr/>
          <p:nvPr/>
        </p:nvSpPr>
        <p:spPr>
          <a:xfrm>
            <a:off x="2209800" y="29718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C (</a:t>
            </a:r>
            <a:r>
              <a:rPr lang="en-GB" sz="2000" dirty="0" smtClean="0">
                <a:solidFill>
                  <a:srgbClr val="FFFF00"/>
                </a:solidFill>
              </a:rPr>
              <a:t>∞, -</a:t>
            </a:r>
            <a:r>
              <a:rPr lang="en-GB" sz="2000" dirty="0" smtClean="0"/>
              <a:t>)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41148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D (</a:t>
            </a:r>
            <a:r>
              <a:rPr lang="en-GB" sz="2000" dirty="0" smtClean="0">
                <a:solidFill>
                  <a:srgbClr val="FFFF00"/>
                </a:solidFill>
              </a:rPr>
              <a:t>∞, -</a:t>
            </a:r>
            <a:r>
              <a:rPr lang="en-GB" sz="2000" dirty="0" smtClean="0"/>
              <a:t>)</a:t>
            </a:r>
          </a:p>
        </p:txBody>
      </p:sp>
      <p:sp>
        <p:nvSpPr>
          <p:cNvPr id="9" name="Oval 8"/>
          <p:cNvSpPr/>
          <p:nvPr/>
        </p:nvSpPr>
        <p:spPr>
          <a:xfrm>
            <a:off x="4953000" y="2590800"/>
            <a:ext cx="1295400" cy="838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800" dirty="0"/>
              <a:t>F</a:t>
            </a:r>
            <a:endParaRPr lang="en-GB" sz="2000" dirty="0"/>
          </a:p>
        </p:txBody>
      </p:sp>
      <p:sp>
        <p:nvSpPr>
          <p:cNvPr id="10" name="Oval 9"/>
          <p:cNvSpPr/>
          <p:nvPr/>
        </p:nvSpPr>
        <p:spPr>
          <a:xfrm>
            <a:off x="4876800" y="44958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G (</a:t>
            </a:r>
            <a:r>
              <a:rPr lang="en-GB" sz="2000" dirty="0" smtClean="0">
                <a:solidFill>
                  <a:srgbClr val="FFFF00"/>
                </a:solidFill>
              </a:rPr>
              <a:t>∞, -</a:t>
            </a:r>
            <a:r>
              <a:rPr lang="en-GB" sz="2000" dirty="0" smtClean="0"/>
              <a:t>)</a:t>
            </a:r>
          </a:p>
        </p:txBody>
      </p:sp>
      <p:sp>
        <p:nvSpPr>
          <p:cNvPr id="42" name="Oval 41"/>
          <p:cNvSpPr/>
          <p:nvPr/>
        </p:nvSpPr>
        <p:spPr>
          <a:xfrm>
            <a:off x="3200400" y="15240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B (</a:t>
            </a:r>
            <a:r>
              <a:rPr lang="en-GB" sz="2000" dirty="0" smtClean="0">
                <a:solidFill>
                  <a:srgbClr val="FFFF00"/>
                </a:solidFill>
              </a:rPr>
              <a:t>∞, -</a:t>
            </a:r>
            <a:r>
              <a:rPr lang="en-GB" sz="2000" dirty="0" smtClean="0"/>
              <a:t>)</a:t>
            </a:r>
          </a:p>
        </p:txBody>
      </p:sp>
      <p:sp>
        <p:nvSpPr>
          <p:cNvPr id="47138" name="TextBox 77"/>
          <p:cNvSpPr txBox="1">
            <a:spLocks noChangeArrowheads="1"/>
          </p:cNvSpPr>
          <p:nvPr/>
        </p:nvSpPr>
        <p:spPr bwMode="auto">
          <a:xfrm>
            <a:off x="2209800" y="1600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47139" name="TextBox 78"/>
          <p:cNvSpPr txBox="1">
            <a:spLocks noChangeArrowheads="1"/>
          </p:cNvSpPr>
          <p:nvPr/>
        </p:nvSpPr>
        <p:spPr bwMode="auto">
          <a:xfrm>
            <a:off x="1981200" y="2362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7140" name="TextBox 79"/>
          <p:cNvSpPr txBox="1">
            <a:spLocks noChangeArrowheads="1"/>
          </p:cNvSpPr>
          <p:nvPr/>
        </p:nvSpPr>
        <p:spPr bwMode="auto">
          <a:xfrm>
            <a:off x="635000" y="3200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47141" name="TextBox 80"/>
          <p:cNvSpPr txBox="1">
            <a:spLocks noChangeArrowheads="1"/>
          </p:cNvSpPr>
          <p:nvPr/>
        </p:nvSpPr>
        <p:spPr bwMode="auto">
          <a:xfrm>
            <a:off x="2133600" y="4800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47142" name="TextBox 81"/>
          <p:cNvSpPr txBox="1">
            <a:spLocks noChangeArrowheads="1"/>
          </p:cNvSpPr>
          <p:nvPr/>
        </p:nvSpPr>
        <p:spPr bwMode="auto">
          <a:xfrm>
            <a:off x="2057400" y="3881735"/>
            <a:ext cx="5048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11</a:t>
            </a:r>
            <a:endParaRPr lang="en-GB" sz="2400" dirty="0"/>
          </a:p>
        </p:txBody>
      </p:sp>
      <p:sp>
        <p:nvSpPr>
          <p:cNvPr id="47143" name="TextBox 82"/>
          <p:cNvSpPr txBox="1">
            <a:spLocks noChangeArrowheads="1"/>
          </p:cNvSpPr>
          <p:nvPr/>
        </p:nvSpPr>
        <p:spPr bwMode="auto">
          <a:xfrm>
            <a:off x="4343400" y="3657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sp>
        <p:nvSpPr>
          <p:cNvPr id="47144" name="TextBox 83"/>
          <p:cNvSpPr txBox="1">
            <a:spLocks noChangeArrowheads="1"/>
          </p:cNvSpPr>
          <p:nvPr/>
        </p:nvSpPr>
        <p:spPr bwMode="auto">
          <a:xfrm>
            <a:off x="4038600" y="27384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sp>
        <p:nvSpPr>
          <p:cNvPr id="47145" name="TextBox 84"/>
          <p:cNvSpPr txBox="1">
            <a:spLocks noChangeArrowheads="1"/>
          </p:cNvSpPr>
          <p:nvPr/>
        </p:nvSpPr>
        <p:spPr bwMode="auto">
          <a:xfrm>
            <a:off x="4572000" y="1981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7146" name="TextBox 85"/>
          <p:cNvSpPr txBox="1">
            <a:spLocks noChangeArrowheads="1"/>
          </p:cNvSpPr>
          <p:nvPr/>
        </p:nvSpPr>
        <p:spPr bwMode="auto">
          <a:xfrm>
            <a:off x="5588000" y="38052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sp>
        <p:nvSpPr>
          <p:cNvPr id="47147" name="TextBox 86"/>
          <p:cNvSpPr txBox="1">
            <a:spLocks noChangeArrowheads="1"/>
          </p:cNvSpPr>
          <p:nvPr/>
        </p:nvSpPr>
        <p:spPr bwMode="auto">
          <a:xfrm>
            <a:off x="4343400" y="4953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3</a:t>
            </a:r>
          </a:p>
        </p:txBody>
      </p:sp>
      <p:cxnSp>
        <p:nvCxnSpPr>
          <p:cNvPr id="46" name="Curved Connector 45"/>
          <p:cNvCxnSpPr>
            <a:stCxn id="6" idx="0"/>
            <a:endCxn id="42" idx="1"/>
          </p:cNvCxnSpPr>
          <p:nvPr/>
        </p:nvCxnSpPr>
        <p:spPr>
          <a:xfrm rot="5400000" flipH="1" flipV="1">
            <a:off x="2004079" y="595173"/>
            <a:ext cx="334449" cy="2437607"/>
          </a:xfrm>
          <a:prstGeom prst="curvedConnector3">
            <a:avLst>
              <a:gd name="adj1" fmla="val 205054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" idx="2"/>
            <a:endCxn id="6" idx="2"/>
          </p:cNvCxnSpPr>
          <p:nvPr/>
        </p:nvCxnSpPr>
        <p:spPr>
          <a:xfrm rot="10800000">
            <a:off x="304800" y="2400300"/>
            <a:ext cx="152400" cy="2133600"/>
          </a:xfrm>
          <a:prstGeom prst="curvedConnector3">
            <a:avLst>
              <a:gd name="adj1" fmla="val 2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79"/>
          <p:cNvSpPr txBox="1">
            <a:spLocks noChangeArrowheads="1"/>
          </p:cNvSpPr>
          <p:nvPr/>
        </p:nvSpPr>
        <p:spPr bwMode="auto">
          <a:xfrm>
            <a:off x="152400" y="3124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sp>
        <p:nvSpPr>
          <p:cNvPr id="59" name="TextBox 77"/>
          <p:cNvSpPr txBox="1">
            <a:spLocks noChangeArrowheads="1"/>
          </p:cNvSpPr>
          <p:nvPr/>
        </p:nvSpPr>
        <p:spPr bwMode="auto">
          <a:xfrm>
            <a:off x="1625600" y="13668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5</a:t>
            </a:r>
            <a:endParaRPr lang="en-GB" sz="2400" dirty="0"/>
          </a:p>
        </p:txBody>
      </p:sp>
      <p:cxnSp>
        <p:nvCxnSpPr>
          <p:cNvPr id="62" name="Curved Connector 61"/>
          <p:cNvCxnSpPr>
            <a:stCxn id="9" idx="0"/>
            <a:endCxn id="42" idx="7"/>
          </p:cNvCxnSpPr>
          <p:nvPr/>
        </p:nvCxnSpPr>
        <p:spPr>
          <a:xfrm rot="16200000" flipV="1">
            <a:off x="4481373" y="1471472"/>
            <a:ext cx="944049" cy="1294607"/>
          </a:xfrm>
          <a:prstGeom prst="curvedConnector3">
            <a:avLst>
              <a:gd name="adj1" fmla="val 13721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84"/>
          <p:cNvSpPr txBox="1">
            <a:spLocks noChangeArrowheads="1"/>
          </p:cNvSpPr>
          <p:nvPr/>
        </p:nvSpPr>
        <p:spPr bwMode="auto">
          <a:xfrm>
            <a:off x="4876800" y="1295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cxnSp>
        <p:nvCxnSpPr>
          <p:cNvPr id="66" name="Curved Connector 65"/>
          <p:cNvCxnSpPr>
            <a:stCxn id="4" idx="0"/>
            <a:endCxn id="7" idx="4"/>
          </p:cNvCxnSpPr>
          <p:nvPr/>
        </p:nvCxnSpPr>
        <p:spPr>
          <a:xfrm rot="16200000" flipV="1">
            <a:off x="2743200" y="3924300"/>
            <a:ext cx="838200" cy="609600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82"/>
          <p:cNvSpPr txBox="1">
            <a:spLocks noChangeArrowheads="1"/>
          </p:cNvSpPr>
          <p:nvPr/>
        </p:nvSpPr>
        <p:spPr bwMode="auto">
          <a:xfrm>
            <a:off x="3175000" y="3886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cxnSp>
        <p:nvCxnSpPr>
          <p:cNvPr id="70" name="Curved Connector 69"/>
          <p:cNvCxnSpPr>
            <a:stCxn id="9" idx="6"/>
            <a:endCxn id="10" idx="6"/>
          </p:cNvCxnSpPr>
          <p:nvPr/>
        </p:nvCxnSpPr>
        <p:spPr>
          <a:xfrm flipH="1">
            <a:off x="6172200" y="3009900"/>
            <a:ext cx="76200" cy="1905000"/>
          </a:xfrm>
          <a:prstGeom prst="curvedConnector3">
            <a:avLst>
              <a:gd name="adj1" fmla="val -30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85"/>
          <p:cNvSpPr txBox="1">
            <a:spLocks noChangeArrowheads="1"/>
          </p:cNvSpPr>
          <p:nvPr/>
        </p:nvSpPr>
        <p:spPr bwMode="auto">
          <a:xfrm>
            <a:off x="6096000" y="35766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cxnSp>
        <p:nvCxnSpPr>
          <p:cNvPr id="77" name="Curved Connector 76"/>
          <p:cNvCxnSpPr>
            <a:stCxn id="10" idx="4"/>
            <a:endCxn id="4" idx="4"/>
          </p:cNvCxnSpPr>
          <p:nvPr/>
        </p:nvCxnSpPr>
        <p:spPr>
          <a:xfrm rot="5400000">
            <a:off x="4419600" y="4381500"/>
            <a:ext cx="152400" cy="2057400"/>
          </a:xfrm>
          <a:prstGeom prst="curvedConnector3">
            <a:avLst>
              <a:gd name="adj1" fmla="val 2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86"/>
          <p:cNvSpPr txBox="1">
            <a:spLocks noChangeArrowheads="1"/>
          </p:cNvSpPr>
          <p:nvPr/>
        </p:nvSpPr>
        <p:spPr bwMode="auto">
          <a:xfrm>
            <a:off x="4749800" y="52530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sp>
        <p:nvSpPr>
          <p:cNvPr id="45" name="TextBox 46"/>
          <p:cNvSpPr txBox="1">
            <a:spLocks noChangeArrowheads="1"/>
          </p:cNvSpPr>
          <p:nvPr/>
        </p:nvSpPr>
        <p:spPr bwMode="auto">
          <a:xfrm>
            <a:off x="6096000" y="1447800"/>
            <a:ext cx="2590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/>
              <a:t>Set all distances to </a:t>
            </a:r>
            <a:r>
              <a:rPr lang="en-GB" sz="3600" dirty="0"/>
              <a:t>∞</a:t>
            </a:r>
            <a:r>
              <a:rPr lang="en-GB" sz="2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Network Mesh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676400"/>
            <a:ext cx="5715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j-lt"/>
              </a:rPr>
              <a:t>A mesh is a network where all nodes can send, receive and relay data</a:t>
            </a:r>
          </a:p>
        </p:txBody>
      </p:sp>
      <p:grpSp>
        <p:nvGrpSpPr>
          <p:cNvPr id="22532" name="Group 36"/>
          <p:cNvGrpSpPr>
            <a:grpSpLocks/>
          </p:cNvGrpSpPr>
          <p:nvPr/>
        </p:nvGrpSpPr>
        <p:grpSpPr bwMode="auto">
          <a:xfrm>
            <a:off x="5334000" y="2209800"/>
            <a:ext cx="2590800" cy="1371600"/>
            <a:chOff x="5334000" y="2209800"/>
            <a:chExt cx="2590800" cy="1371600"/>
          </a:xfrm>
        </p:grpSpPr>
        <p:sp>
          <p:nvSpPr>
            <p:cNvPr id="5" name="Oval 4"/>
            <p:cNvSpPr/>
            <p:nvPr/>
          </p:nvSpPr>
          <p:spPr>
            <a:xfrm>
              <a:off x="5334000" y="2895600"/>
              <a:ext cx="304800" cy="304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6324600" y="3276600"/>
              <a:ext cx="304800" cy="304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6019800" y="2743200"/>
              <a:ext cx="304800" cy="304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7239000" y="3276600"/>
              <a:ext cx="304800" cy="304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6400800" y="2209800"/>
              <a:ext cx="304800" cy="304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6858000" y="2743200"/>
              <a:ext cx="304800" cy="304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7620000" y="2286000"/>
              <a:ext cx="304800" cy="304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 flipV="1">
            <a:off x="5638800" y="2895600"/>
            <a:ext cx="381000" cy="1524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5"/>
            <a:endCxn id="6" idx="1"/>
          </p:cNvCxnSpPr>
          <p:nvPr/>
        </p:nvCxnSpPr>
        <p:spPr>
          <a:xfrm rot="16200000" flipH="1">
            <a:off x="6165663" y="3117663"/>
            <a:ext cx="317874" cy="892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6" idx="6"/>
          </p:cNvCxnSpPr>
          <p:nvPr/>
        </p:nvCxnSpPr>
        <p:spPr>
          <a:xfrm flipH="1">
            <a:off x="6629400" y="3429000"/>
            <a:ext cx="6096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5"/>
            <a:endCxn id="8" idx="1"/>
          </p:cNvCxnSpPr>
          <p:nvPr/>
        </p:nvCxnSpPr>
        <p:spPr>
          <a:xfrm rot="16200000" flipH="1">
            <a:off x="7041963" y="3079563"/>
            <a:ext cx="317874" cy="1654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  <a:endCxn id="7" idx="7"/>
          </p:cNvCxnSpPr>
          <p:nvPr/>
        </p:nvCxnSpPr>
        <p:spPr>
          <a:xfrm rot="5400000">
            <a:off x="6203763" y="2546163"/>
            <a:ext cx="317874" cy="1654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6"/>
            <a:endCxn id="11" idx="2"/>
          </p:cNvCxnSpPr>
          <p:nvPr/>
        </p:nvCxnSpPr>
        <p:spPr>
          <a:xfrm>
            <a:off x="6705600" y="2362200"/>
            <a:ext cx="914400" cy="762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1"/>
            <a:endCxn id="9" idx="5"/>
          </p:cNvCxnSpPr>
          <p:nvPr/>
        </p:nvCxnSpPr>
        <p:spPr>
          <a:xfrm rot="16200000" flipV="1">
            <a:off x="6622863" y="2508063"/>
            <a:ext cx="317874" cy="2416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3"/>
            <a:endCxn id="10" idx="7"/>
          </p:cNvCxnSpPr>
          <p:nvPr/>
        </p:nvCxnSpPr>
        <p:spPr>
          <a:xfrm rot="5400000">
            <a:off x="7270563" y="2393763"/>
            <a:ext cx="241674" cy="5464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" idx="7"/>
            <a:endCxn id="9" idx="2"/>
          </p:cNvCxnSpPr>
          <p:nvPr/>
        </p:nvCxnSpPr>
        <p:spPr>
          <a:xfrm rot="5400000" flipH="1" flipV="1">
            <a:off x="5708463" y="2247901"/>
            <a:ext cx="578037" cy="8066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5"/>
            <a:endCxn id="6" idx="2"/>
          </p:cNvCxnSpPr>
          <p:nvPr/>
        </p:nvCxnSpPr>
        <p:spPr>
          <a:xfrm rot="16200000" flipH="1">
            <a:off x="5822763" y="2927162"/>
            <a:ext cx="273237" cy="7304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1" idx="4"/>
            <a:endCxn id="8" idx="7"/>
          </p:cNvCxnSpPr>
          <p:nvPr/>
        </p:nvCxnSpPr>
        <p:spPr>
          <a:xfrm rot="5400000">
            <a:off x="7270564" y="2819400"/>
            <a:ext cx="730437" cy="2732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7" idx="6"/>
            <a:endCxn id="10" idx="2"/>
          </p:cNvCxnSpPr>
          <p:nvPr/>
        </p:nvCxnSpPr>
        <p:spPr>
          <a:xfrm>
            <a:off x="6324600" y="2895600"/>
            <a:ext cx="5334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14400" y="3962400"/>
            <a:ext cx="58674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j-lt"/>
              </a:rPr>
              <a:t>A mesh is fully connected when all nodes are directly connected to all other nodes</a:t>
            </a:r>
          </a:p>
        </p:txBody>
      </p:sp>
      <p:grpSp>
        <p:nvGrpSpPr>
          <p:cNvPr id="22546" name="Group 38"/>
          <p:cNvGrpSpPr>
            <a:grpSpLocks/>
          </p:cNvGrpSpPr>
          <p:nvPr/>
        </p:nvGrpSpPr>
        <p:grpSpPr bwMode="auto">
          <a:xfrm>
            <a:off x="6172200" y="4724400"/>
            <a:ext cx="1524000" cy="1371600"/>
            <a:chOff x="6172200" y="4724400"/>
            <a:chExt cx="1524000" cy="1371600"/>
          </a:xfrm>
        </p:grpSpPr>
        <p:sp>
          <p:nvSpPr>
            <p:cNvPr id="61" name="Oval 60"/>
            <p:cNvSpPr/>
            <p:nvPr/>
          </p:nvSpPr>
          <p:spPr>
            <a:xfrm>
              <a:off x="7010400" y="5791200"/>
              <a:ext cx="304800" cy="304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2" name="Oval 61"/>
            <p:cNvSpPr/>
            <p:nvPr/>
          </p:nvSpPr>
          <p:spPr>
            <a:xfrm>
              <a:off x="6172200" y="4724400"/>
              <a:ext cx="304800" cy="304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3" name="Oval 62"/>
            <p:cNvSpPr/>
            <p:nvPr/>
          </p:nvSpPr>
          <p:spPr>
            <a:xfrm>
              <a:off x="6629400" y="5257800"/>
              <a:ext cx="304800" cy="304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4" name="Oval 63"/>
            <p:cNvSpPr/>
            <p:nvPr/>
          </p:nvSpPr>
          <p:spPr>
            <a:xfrm>
              <a:off x="7391400" y="4800600"/>
              <a:ext cx="304800" cy="304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cxnSp>
        <p:nvCxnSpPr>
          <p:cNvPr id="66" name="Straight Connector 65"/>
          <p:cNvCxnSpPr>
            <a:stCxn id="63" idx="5"/>
            <a:endCxn id="61" idx="1"/>
          </p:cNvCxnSpPr>
          <p:nvPr/>
        </p:nvCxnSpPr>
        <p:spPr>
          <a:xfrm rot="16200000" flipH="1">
            <a:off x="6813363" y="5594163"/>
            <a:ext cx="317874" cy="1654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6"/>
            <a:endCxn id="64" idx="2"/>
          </p:cNvCxnSpPr>
          <p:nvPr/>
        </p:nvCxnSpPr>
        <p:spPr>
          <a:xfrm>
            <a:off x="6477000" y="4876800"/>
            <a:ext cx="914400" cy="762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1"/>
            <a:endCxn id="62" idx="5"/>
          </p:cNvCxnSpPr>
          <p:nvPr/>
        </p:nvCxnSpPr>
        <p:spPr>
          <a:xfrm rot="16200000" flipV="1">
            <a:off x="6394263" y="5022663"/>
            <a:ext cx="317874" cy="2416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4" idx="3"/>
            <a:endCxn id="63" idx="7"/>
          </p:cNvCxnSpPr>
          <p:nvPr/>
        </p:nvCxnSpPr>
        <p:spPr>
          <a:xfrm rot="5400000">
            <a:off x="7041963" y="4908363"/>
            <a:ext cx="241674" cy="5464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4" idx="4"/>
            <a:endCxn id="61" idx="7"/>
          </p:cNvCxnSpPr>
          <p:nvPr/>
        </p:nvCxnSpPr>
        <p:spPr>
          <a:xfrm rot="5400000">
            <a:off x="7041964" y="5334000"/>
            <a:ext cx="730437" cy="2732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62" idx="3"/>
            <a:endCxn id="61" idx="2"/>
          </p:cNvCxnSpPr>
          <p:nvPr/>
        </p:nvCxnSpPr>
        <p:spPr>
          <a:xfrm rot="16200000" flipH="1">
            <a:off x="6134100" y="5067299"/>
            <a:ext cx="959037" cy="793563"/>
          </a:xfrm>
          <a:prstGeom prst="curved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Example of </a:t>
            </a:r>
            <a:r>
              <a:rPr lang="en-GB" dirty="0" err="1" smtClean="0"/>
              <a:t>Dijkstra’s</a:t>
            </a:r>
            <a:r>
              <a:rPr lang="en-GB" dirty="0" smtClean="0"/>
              <a:t> Algorithm</a:t>
            </a:r>
            <a:endParaRPr lang="en-US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2500" y="2819400"/>
            <a:ext cx="152400" cy="1295400"/>
          </a:xfrm>
          <a:prstGeom prst="line">
            <a:avLst/>
          </a:prstGeom>
          <a:ln w="4445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0200" y="2400300"/>
            <a:ext cx="800100" cy="693738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05200" y="3009900"/>
            <a:ext cx="1447800" cy="3810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14800" y="4914900"/>
            <a:ext cx="762000" cy="1524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752600" y="4533900"/>
            <a:ext cx="1066800" cy="5334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24500" y="3429000"/>
            <a:ext cx="76200" cy="10668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62100" y="3687763"/>
            <a:ext cx="838200" cy="549275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4700" y="3687763"/>
            <a:ext cx="1752600" cy="930275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2" idx="5"/>
          </p:cNvCxnSpPr>
          <p:nvPr/>
        </p:nvCxnSpPr>
        <p:spPr>
          <a:xfrm>
            <a:off x="4306093" y="2239449"/>
            <a:ext cx="837407" cy="473589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409700" y="1943100"/>
            <a:ext cx="1790700" cy="160338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819400" y="46482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E (∞, -)</a:t>
            </a:r>
          </a:p>
        </p:txBody>
      </p:sp>
      <p:sp>
        <p:nvSpPr>
          <p:cNvPr id="6" name="Oval 5"/>
          <p:cNvSpPr/>
          <p:nvPr/>
        </p:nvSpPr>
        <p:spPr>
          <a:xfrm>
            <a:off x="304800" y="19812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A (∞, -) </a:t>
            </a:r>
            <a:endParaRPr lang="en-GB" sz="2800" dirty="0"/>
          </a:p>
        </p:txBody>
      </p:sp>
      <p:sp>
        <p:nvSpPr>
          <p:cNvPr id="7" name="Oval 6"/>
          <p:cNvSpPr/>
          <p:nvPr/>
        </p:nvSpPr>
        <p:spPr>
          <a:xfrm>
            <a:off x="2209800" y="29718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C (∞, -)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41148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D (∞, -)</a:t>
            </a:r>
          </a:p>
        </p:txBody>
      </p:sp>
      <p:sp>
        <p:nvSpPr>
          <p:cNvPr id="9" name="Oval 8"/>
          <p:cNvSpPr/>
          <p:nvPr/>
        </p:nvSpPr>
        <p:spPr>
          <a:xfrm>
            <a:off x="4953000" y="2590800"/>
            <a:ext cx="1295400" cy="838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800" dirty="0"/>
              <a:t>F</a:t>
            </a:r>
            <a:endParaRPr lang="en-GB" sz="2000" dirty="0"/>
          </a:p>
        </p:txBody>
      </p:sp>
      <p:sp>
        <p:nvSpPr>
          <p:cNvPr id="10" name="Oval 9"/>
          <p:cNvSpPr/>
          <p:nvPr/>
        </p:nvSpPr>
        <p:spPr>
          <a:xfrm>
            <a:off x="4876800" y="44958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G (</a:t>
            </a:r>
            <a:r>
              <a:rPr lang="en-GB" sz="2000" dirty="0" smtClean="0">
                <a:solidFill>
                  <a:srgbClr val="FFFF00"/>
                </a:solidFill>
              </a:rPr>
              <a:t>3, F</a:t>
            </a:r>
            <a:r>
              <a:rPr lang="en-GB" sz="2000" dirty="0" smtClean="0"/>
              <a:t>)</a:t>
            </a:r>
          </a:p>
        </p:txBody>
      </p:sp>
      <p:sp>
        <p:nvSpPr>
          <p:cNvPr id="42" name="Oval 41"/>
          <p:cNvSpPr/>
          <p:nvPr/>
        </p:nvSpPr>
        <p:spPr>
          <a:xfrm>
            <a:off x="3200400" y="15240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B (</a:t>
            </a:r>
            <a:r>
              <a:rPr lang="en-GB" sz="2000" dirty="0" smtClean="0">
                <a:solidFill>
                  <a:srgbClr val="FFFF00"/>
                </a:solidFill>
              </a:rPr>
              <a:t>4, F</a:t>
            </a:r>
            <a:r>
              <a:rPr lang="en-GB" sz="2000" dirty="0" smtClean="0"/>
              <a:t>)</a:t>
            </a:r>
          </a:p>
        </p:txBody>
      </p:sp>
      <p:sp>
        <p:nvSpPr>
          <p:cNvPr id="47138" name="TextBox 77"/>
          <p:cNvSpPr txBox="1">
            <a:spLocks noChangeArrowheads="1"/>
          </p:cNvSpPr>
          <p:nvPr/>
        </p:nvSpPr>
        <p:spPr bwMode="auto">
          <a:xfrm>
            <a:off x="2209800" y="1600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47139" name="TextBox 78"/>
          <p:cNvSpPr txBox="1">
            <a:spLocks noChangeArrowheads="1"/>
          </p:cNvSpPr>
          <p:nvPr/>
        </p:nvSpPr>
        <p:spPr bwMode="auto">
          <a:xfrm>
            <a:off x="1981200" y="2362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7140" name="TextBox 79"/>
          <p:cNvSpPr txBox="1">
            <a:spLocks noChangeArrowheads="1"/>
          </p:cNvSpPr>
          <p:nvPr/>
        </p:nvSpPr>
        <p:spPr bwMode="auto">
          <a:xfrm>
            <a:off x="635000" y="3200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47141" name="TextBox 80"/>
          <p:cNvSpPr txBox="1">
            <a:spLocks noChangeArrowheads="1"/>
          </p:cNvSpPr>
          <p:nvPr/>
        </p:nvSpPr>
        <p:spPr bwMode="auto">
          <a:xfrm>
            <a:off x="2133600" y="4800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47142" name="TextBox 81"/>
          <p:cNvSpPr txBox="1">
            <a:spLocks noChangeArrowheads="1"/>
          </p:cNvSpPr>
          <p:nvPr/>
        </p:nvSpPr>
        <p:spPr bwMode="auto">
          <a:xfrm>
            <a:off x="2057400" y="3881735"/>
            <a:ext cx="5048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11</a:t>
            </a:r>
            <a:endParaRPr lang="en-GB" sz="2400" dirty="0"/>
          </a:p>
        </p:txBody>
      </p:sp>
      <p:sp>
        <p:nvSpPr>
          <p:cNvPr id="47143" name="TextBox 82"/>
          <p:cNvSpPr txBox="1">
            <a:spLocks noChangeArrowheads="1"/>
          </p:cNvSpPr>
          <p:nvPr/>
        </p:nvSpPr>
        <p:spPr bwMode="auto">
          <a:xfrm>
            <a:off x="4343400" y="3657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sp>
        <p:nvSpPr>
          <p:cNvPr id="47144" name="TextBox 83"/>
          <p:cNvSpPr txBox="1">
            <a:spLocks noChangeArrowheads="1"/>
          </p:cNvSpPr>
          <p:nvPr/>
        </p:nvSpPr>
        <p:spPr bwMode="auto">
          <a:xfrm>
            <a:off x="4038600" y="27384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sp>
        <p:nvSpPr>
          <p:cNvPr id="47145" name="TextBox 84"/>
          <p:cNvSpPr txBox="1">
            <a:spLocks noChangeArrowheads="1"/>
          </p:cNvSpPr>
          <p:nvPr/>
        </p:nvSpPr>
        <p:spPr bwMode="auto">
          <a:xfrm>
            <a:off x="4572000" y="1981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7146" name="TextBox 85"/>
          <p:cNvSpPr txBox="1">
            <a:spLocks noChangeArrowheads="1"/>
          </p:cNvSpPr>
          <p:nvPr/>
        </p:nvSpPr>
        <p:spPr bwMode="auto">
          <a:xfrm>
            <a:off x="5588000" y="38052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sp>
        <p:nvSpPr>
          <p:cNvPr id="47147" name="TextBox 86"/>
          <p:cNvSpPr txBox="1">
            <a:spLocks noChangeArrowheads="1"/>
          </p:cNvSpPr>
          <p:nvPr/>
        </p:nvSpPr>
        <p:spPr bwMode="auto">
          <a:xfrm>
            <a:off x="4343400" y="4953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3</a:t>
            </a:r>
          </a:p>
        </p:txBody>
      </p:sp>
      <p:cxnSp>
        <p:nvCxnSpPr>
          <p:cNvPr id="46" name="Curved Connector 45"/>
          <p:cNvCxnSpPr>
            <a:stCxn id="6" idx="0"/>
            <a:endCxn id="42" idx="1"/>
          </p:cNvCxnSpPr>
          <p:nvPr/>
        </p:nvCxnSpPr>
        <p:spPr>
          <a:xfrm rot="5400000" flipH="1" flipV="1">
            <a:off x="2004079" y="595173"/>
            <a:ext cx="334449" cy="2437607"/>
          </a:xfrm>
          <a:prstGeom prst="curvedConnector3">
            <a:avLst>
              <a:gd name="adj1" fmla="val 205054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" idx="2"/>
            <a:endCxn id="6" idx="2"/>
          </p:cNvCxnSpPr>
          <p:nvPr/>
        </p:nvCxnSpPr>
        <p:spPr>
          <a:xfrm rot="10800000">
            <a:off x="304800" y="2400300"/>
            <a:ext cx="152400" cy="2133600"/>
          </a:xfrm>
          <a:prstGeom prst="curvedConnector3">
            <a:avLst>
              <a:gd name="adj1" fmla="val 2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79"/>
          <p:cNvSpPr txBox="1">
            <a:spLocks noChangeArrowheads="1"/>
          </p:cNvSpPr>
          <p:nvPr/>
        </p:nvSpPr>
        <p:spPr bwMode="auto">
          <a:xfrm>
            <a:off x="152400" y="3124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sp>
        <p:nvSpPr>
          <p:cNvPr id="59" name="TextBox 77"/>
          <p:cNvSpPr txBox="1">
            <a:spLocks noChangeArrowheads="1"/>
          </p:cNvSpPr>
          <p:nvPr/>
        </p:nvSpPr>
        <p:spPr bwMode="auto">
          <a:xfrm>
            <a:off x="1625600" y="13668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5</a:t>
            </a:r>
            <a:endParaRPr lang="en-GB" sz="2400" dirty="0"/>
          </a:p>
        </p:txBody>
      </p:sp>
      <p:cxnSp>
        <p:nvCxnSpPr>
          <p:cNvPr id="62" name="Curved Connector 61"/>
          <p:cNvCxnSpPr>
            <a:stCxn id="9" idx="0"/>
            <a:endCxn id="42" idx="7"/>
          </p:cNvCxnSpPr>
          <p:nvPr/>
        </p:nvCxnSpPr>
        <p:spPr>
          <a:xfrm rot="16200000" flipV="1">
            <a:off x="4481373" y="1471472"/>
            <a:ext cx="944049" cy="1294607"/>
          </a:xfrm>
          <a:prstGeom prst="curvedConnector3">
            <a:avLst>
              <a:gd name="adj1" fmla="val 13721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84"/>
          <p:cNvSpPr txBox="1">
            <a:spLocks noChangeArrowheads="1"/>
          </p:cNvSpPr>
          <p:nvPr/>
        </p:nvSpPr>
        <p:spPr bwMode="auto">
          <a:xfrm>
            <a:off x="4876800" y="1295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cxnSp>
        <p:nvCxnSpPr>
          <p:cNvPr id="66" name="Curved Connector 65"/>
          <p:cNvCxnSpPr>
            <a:stCxn id="4" idx="0"/>
            <a:endCxn id="7" idx="4"/>
          </p:cNvCxnSpPr>
          <p:nvPr/>
        </p:nvCxnSpPr>
        <p:spPr>
          <a:xfrm rot="16200000" flipV="1">
            <a:off x="2743200" y="3924300"/>
            <a:ext cx="838200" cy="609600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82"/>
          <p:cNvSpPr txBox="1">
            <a:spLocks noChangeArrowheads="1"/>
          </p:cNvSpPr>
          <p:nvPr/>
        </p:nvSpPr>
        <p:spPr bwMode="auto">
          <a:xfrm>
            <a:off x="3175000" y="3886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cxnSp>
        <p:nvCxnSpPr>
          <p:cNvPr id="70" name="Curved Connector 69"/>
          <p:cNvCxnSpPr>
            <a:stCxn id="9" idx="6"/>
            <a:endCxn id="10" idx="6"/>
          </p:cNvCxnSpPr>
          <p:nvPr/>
        </p:nvCxnSpPr>
        <p:spPr>
          <a:xfrm flipH="1">
            <a:off x="6172200" y="3009900"/>
            <a:ext cx="76200" cy="1905000"/>
          </a:xfrm>
          <a:prstGeom prst="curvedConnector3">
            <a:avLst>
              <a:gd name="adj1" fmla="val -30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85"/>
          <p:cNvSpPr txBox="1">
            <a:spLocks noChangeArrowheads="1"/>
          </p:cNvSpPr>
          <p:nvPr/>
        </p:nvSpPr>
        <p:spPr bwMode="auto">
          <a:xfrm>
            <a:off x="6096000" y="35766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cxnSp>
        <p:nvCxnSpPr>
          <p:cNvPr id="77" name="Curved Connector 76"/>
          <p:cNvCxnSpPr>
            <a:stCxn id="10" idx="4"/>
            <a:endCxn id="4" idx="4"/>
          </p:cNvCxnSpPr>
          <p:nvPr/>
        </p:nvCxnSpPr>
        <p:spPr>
          <a:xfrm rot="5400000">
            <a:off x="4419600" y="4381500"/>
            <a:ext cx="152400" cy="2057400"/>
          </a:xfrm>
          <a:prstGeom prst="curvedConnector3">
            <a:avLst>
              <a:gd name="adj1" fmla="val 2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86"/>
          <p:cNvSpPr txBox="1">
            <a:spLocks noChangeArrowheads="1"/>
          </p:cNvSpPr>
          <p:nvPr/>
        </p:nvSpPr>
        <p:spPr bwMode="auto">
          <a:xfrm>
            <a:off x="4749800" y="52530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705600" y="1447800"/>
            <a:ext cx="23622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dirty="0"/>
              <a:t>Examine nodes adjacent to </a:t>
            </a:r>
            <a:r>
              <a:rPr lang="en-GB" sz="2400" b="1" dirty="0" smtClean="0"/>
              <a:t>F </a:t>
            </a:r>
            <a:r>
              <a:rPr lang="en-GB" sz="2400" dirty="0" smtClean="0"/>
              <a:t>and </a:t>
            </a:r>
            <a:r>
              <a:rPr lang="en-GB" sz="2400" dirty="0"/>
              <a:t>update distances.</a:t>
            </a:r>
          </a:p>
          <a:p>
            <a:endParaRPr lang="en-GB" sz="2400" dirty="0"/>
          </a:p>
          <a:p>
            <a:r>
              <a:rPr lang="en-GB" sz="2400" dirty="0"/>
              <a:t>Identify the nearest </a:t>
            </a:r>
            <a:r>
              <a:rPr lang="en-GB" sz="2400" dirty="0" smtClean="0"/>
              <a:t>node that is not permanent. </a:t>
            </a:r>
            <a:r>
              <a:rPr lang="en-GB" sz="2400" dirty="0"/>
              <a:t>This is labelled as permanent.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Example of </a:t>
            </a:r>
            <a:r>
              <a:rPr lang="en-GB" dirty="0" err="1" smtClean="0"/>
              <a:t>Dijkstra’s</a:t>
            </a:r>
            <a:r>
              <a:rPr lang="en-GB" dirty="0" smtClean="0"/>
              <a:t> Algorithm</a:t>
            </a:r>
            <a:endParaRPr lang="en-US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2500" y="2819400"/>
            <a:ext cx="152400" cy="1295400"/>
          </a:xfrm>
          <a:prstGeom prst="line">
            <a:avLst/>
          </a:prstGeom>
          <a:ln w="4445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0200" y="2400300"/>
            <a:ext cx="800100" cy="693738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05200" y="3009900"/>
            <a:ext cx="1447800" cy="3810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14800" y="4914900"/>
            <a:ext cx="762000" cy="1524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752600" y="4533900"/>
            <a:ext cx="1066800" cy="5334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24500" y="3429000"/>
            <a:ext cx="76200" cy="10668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62100" y="3687763"/>
            <a:ext cx="838200" cy="549275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4700" y="3687763"/>
            <a:ext cx="1752600" cy="930275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2" idx="5"/>
          </p:cNvCxnSpPr>
          <p:nvPr/>
        </p:nvCxnSpPr>
        <p:spPr>
          <a:xfrm>
            <a:off x="4306093" y="2239449"/>
            <a:ext cx="837407" cy="473589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409700" y="1943100"/>
            <a:ext cx="1790700" cy="160338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819400" y="46482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E (</a:t>
            </a:r>
            <a:r>
              <a:rPr lang="en-GB" sz="2000" dirty="0" smtClean="0">
                <a:solidFill>
                  <a:srgbClr val="FFFF00"/>
                </a:solidFill>
              </a:rPr>
              <a:t>5, G</a:t>
            </a:r>
            <a:r>
              <a:rPr lang="en-GB" sz="2000" dirty="0" smtClean="0"/>
              <a:t>)</a:t>
            </a:r>
          </a:p>
        </p:txBody>
      </p:sp>
      <p:sp>
        <p:nvSpPr>
          <p:cNvPr id="6" name="Oval 5"/>
          <p:cNvSpPr/>
          <p:nvPr/>
        </p:nvSpPr>
        <p:spPr>
          <a:xfrm>
            <a:off x="304800" y="19812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A (∞, -) </a:t>
            </a:r>
            <a:endParaRPr lang="en-GB" sz="2800" dirty="0"/>
          </a:p>
        </p:txBody>
      </p:sp>
      <p:sp>
        <p:nvSpPr>
          <p:cNvPr id="7" name="Oval 6"/>
          <p:cNvSpPr/>
          <p:nvPr/>
        </p:nvSpPr>
        <p:spPr>
          <a:xfrm>
            <a:off x="2209800" y="29718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C (∞, -)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41148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D (∞, -)</a:t>
            </a:r>
          </a:p>
        </p:txBody>
      </p:sp>
      <p:sp>
        <p:nvSpPr>
          <p:cNvPr id="9" name="Oval 8"/>
          <p:cNvSpPr/>
          <p:nvPr/>
        </p:nvSpPr>
        <p:spPr>
          <a:xfrm>
            <a:off x="4953000" y="2590800"/>
            <a:ext cx="1295400" cy="838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800" dirty="0"/>
              <a:t>F</a:t>
            </a:r>
            <a:endParaRPr lang="en-GB" sz="2000" dirty="0"/>
          </a:p>
        </p:txBody>
      </p:sp>
      <p:sp>
        <p:nvSpPr>
          <p:cNvPr id="10" name="Oval 9"/>
          <p:cNvSpPr/>
          <p:nvPr/>
        </p:nvSpPr>
        <p:spPr>
          <a:xfrm>
            <a:off x="4876800" y="4495800"/>
            <a:ext cx="1295400" cy="838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G (3, F)</a:t>
            </a:r>
          </a:p>
        </p:txBody>
      </p:sp>
      <p:sp>
        <p:nvSpPr>
          <p:cNvPr id="42" name="Oval 41"/>
          <p:cNvSpPr/>
          <p:nvPr/>
        </p:nvSpPr>
        <p:spPr>
          <a:xfrm>
            <a:off x="3200400" y="15240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B (4, F)</a:t>
            </a:r>
          </a:p>
        </p:txBody>
      </p:sp>
      <p:sp>
        <p:nvSpPr>
          <p:cNvPr id="47138" name="TextBox 77"/>
          <p:cNvSpPr txBox="1">
            <a:spLocks noChangeArrowheads="1"/>
          </p:cNvSpPr>
          <p:nvPr/>
        </p:nvSpPr>
        <p:spPr bwMode="auto">
          <a:xfrm>
            <a:off x="2209800" y="1600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47139" name="TextBox 78"/>
          <p:cNvSpPr txBox="1">
            <a:spLocks noChangeArrowheads="1"/>
          </p:cNvSpPr>
          <p:nvPr/>
        </p:nvSpPr>
        <p:spPr bwMode="auto">
          <a:xfrm>
            <a:off x="1981200" y="2362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7140" name="TextBox 79"/>
          <p:cNvSpPr txBox="1">
            <a:spLocks noChangeArrowheads="1"/>
          </p:cNvSpPr>
          <p:nvPr/>
        </p:nvSpPr>
        <p:spPr bwMode="auto">
          <a:xfrm>
            <a:off x="635000" y="3200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47141" name="TextBox 80"/>
          <p:cNvSpPr txBox="1">
            <a:spLocks noChangeArrowheads="1"/>
          </p:cNvSpPr>
          <p:nvPr/>
        </p:nvSpPr>
        <p:spPr bwMode="auto">
          <a:xfrm>
            <a:off x="2133600" y="4800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47142" name="TextBox 81"/>
          <p:cNvSpPr txBox="1">
            <a:spLocks noChangeArrowheads="1"/>
          </p:cNvSpPr>
          <p:nvPr/>
        </p:nvSpPr>
        <p:spPr bwMode="auto">
          <a:xfrm>
            <a:off x="2057400" y="3881735"/>
            <a:ext cx="5048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11</a:t>
            </a:r>
            <a:endParaRPr lang="en-GB" sz="2400" dirty="0"/>
          </a:p>
        </p:txBody>
      </p:sp>
      <p:sp>
        <p:nvSpPr>
          <p:cNvPr id="47143" name="TextBox 82"/>
          <p:cNvSpPr txBox="1">
            <a:spLocks noChangeArrowheads="1"/>
          </p:cNvSpPr>
          <p:nvPr/>
        </p:nvSpPr>
        <p:spPr bwMode="auto">
          <a:xfrm>
            <a:off x="4343400" y="3657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sp>
        <p:nvSpPr>
          <p:cNvPr id="47144" name="TextBox 83"/>
          <p:cNvSpPr txBox="1">
            <a:spLocks noChangeArrowheads="1"/>
          </p:cNvSpPr>
          <p:nvPr/>
        </p:nvSpPr>
        <p:spPr bwMode="auto">
          <a:xfrm>
            <a:off x="4038600" y="27384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sp>
        <p:nvSpPr>
          <p:cNvPr id="47145" name="TextBox 84"/>
          <p:cNvSpPr txBox="1">
            <a:spLocks noChangeArrowheads="1"/>
          </p:cNvSpPr>
          <p:nvPr/>
        </p:nvSpPr>
        <p:spPr bwMode="auto">
          <a:xfrm>
            <a:off x="4572000" y="1981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7146" name="TextBox 85"/>
          <p:cNvSpPr txBox="1">
            <a:spLocks noChangeArrowheads="1"/>
          </p:cNvSpPr>
          <p:nvPr/>
        </p:nvSpPr>
        <p:spPr bwMode="auto">
          <a:xfrm>
            <a:off x="5588000" y="38052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sp>
        <p:nvSpPr>
          <p:cNvPr id="47147" name="TextBox 86"/>
          <p:cNvSpPr txBox="1">
            <a:spLocks noChangeArrowheads="1"/>
          </p:cNvSpPr>
          <p:nvPr/>
        </p:nvSpPr>
        <p:spPr bwMode="auto">
          <a:xfrm>
            <a:off x="4343400" y="4953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3</a:t>
            </a:r>
          </a:p>
        </p:txBody>
      </p:sp>
      <p:cxnSp>
        <p:nvCxnSpPr>
          <p:cNvPr id="46" name="Curved Connector 45"/>
          <p:cNvCxnSpPr>
            <a:stCxn id="6" idx="0"/>
            <a:endCxn id="42" idx="1"/>
          </p:cNvCxnSpPr>
          <p:nvPr/>
        </p:nvCxnSpPr>
        <p:spPr>
          <a:xfrm rot="5400000" flipH="1" flipV="1">
            <a:off x="2004079" y="595173"/>
            <a:ext cx="334449" cy="2437607"/>
          </a:xfrm>
          <a:prstGeom prst="curvedConnector3">
            <a:avLst>
              <a:gd name="adj1" fmla="val 205054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" idx="2"/>
            <a:endCxn id="6" idx="2"/>
          </p:cNvCxnSpPr>
          <p:nvPr/>
        </p:nvCxnSpPr>
        <p:spPr>
          <a:xfrm rot="10800000">
            <a:off x="304800" y="2400300"/>
            <a:ext cx="152400" cy="2133600"/>
          </a:xfrm>
          <a:prstGeom prst="curvedConnector3">
            <a:avLst>
              <a:gd name="adj1" fmla="val 2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79"/>
          <p:cNvSpPr txBox="1">
            <a:spLocks noChangeArrowheads="1"/>
          </p:cNvSpPr>
          <p:nvPr/>
        </p:nvSpPr>
        <p:spPr bwMode="auto">
          <a:xfrm>
            <a:off x="152400" y="3124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sp>
        <p:nvSpPr>
          <p:cNvPr id="59" name="TextBox 77"/>
          <p:cNvSpPr txBox="1">
            <a:spLocks noChangeArrowheads="1"/>
          </p:cNvSpPr>
          <p:nvPr/>
        </p:nvSpPr>
        <p:spPr bwMode="auto">
          <a:xfrm>
            <a:off x="1625600" y="13668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5</a:t>
            </a:r>
            <a:endParaRPr lang="en-GB" sz="2400" dirty="0"/>
          </a:p>
        </p:txBody>
      </p:sp>
      <p:cxnSp>
        <p:nvCxnSpPr>
          <p:cNvPr id="62" name="Curved Connector 61"/>
          <p:cNvCxnSpPr>
            <a:stCxn id="9" idx="0"/>
            <a:endCxn id="42" idx="7"/>
          </p:cNvCxnSpPr>
          <p:nvPr/>
        </p:nvCxnSpPr>
        <p:spPr>
          <a:xfrm rot="16200000" flipV="1">
            <a:off x="4481373" y="1471472"/>
            <a:ext cx="944049" cy="1294607"/>
          </a:xfrm>
          <a:prstGeom prst="curvedConnector3">
            <a:avLst>
              <a:gd name="adj1" fmla="val 13721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84"/>
          <p:cNvSpPr txBox="1">
            <a:spLocks noChangeArrowheads="1"/>
          </p:cNvSpPr>
          <p:nvPr/>
        </p:nvSpPr>
        <p:spPr bwMode="auto">
          <a:xfrm>
            <a:off x="4876800" y="1295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cxnSp>
        <p:nvCxnSpPr>
          <p:cNvPr id="66" name="Curved Connector 65"/>
          <p:cNvCxnSpPr>
            <a:stCxn id="4" idx="0"/>
            <a:endCxn id="7" idx="4"/>
          </p:cNvCxnSpPr>
          <p:nvPr/>
        </p:nvCxnSpPr>
        <p:spPr>
          <a:xfrm rot="16200000" flipV="1">
            <a:off x="2743200" y="3924300"/>
            <a:ext cx="838200" cy="609600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82"/>
          <p:cNvSpPr txBox="1">
            <a:spLocks noChangeArrowheads="1"/>
          </p:cNvSpPr>
          <p:nvPr/>
        </p:nvSpPr>
        <p:spPr bwMode="auto">
          <a:xfrm>
            <a:off x="3175000" y="3886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cxnSp>
        <p:nvCxnSpPr>
          <p:cNvPr id="70" name="Curved Connector 69"/>
          <p:cNvCxnSpPr>
            <a:stCxn id="9" idx="6"/>
            <a:endCxn id="10" idx="6"/>
          </p:cNvCxnSpPr>
          <p:nvPr/>
        </p:nvCxnSpPr>
        <p:spPr>
          <a:xfrm flipH="1">
            <a:off x="6172200" y="3009900"/>
            <a:ext cx="76200" cy="1905000"/>
          </a:xfrm>
          <a:prstGeom prst="curvedConnector3">
            <a:avLst>
              <a:gd name="adj1" fmla="val -30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85"/>
          <p:cNvSpPr txBox="1">
            <a:spLocks noChangeArrowheads="1"/>
          </p:cNvSpPr>
          <p:nvPr/>
        </p:nvSpPr>
        <p:spPr bwMode="auto">
          <a:xfrm>
            <a:off x="6096000" y="35766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cxnSp>
        <p:nvCxnSpPr>
          <p:cNvPr id="77" name="Curved Connector 76"/>
          <p:cNvCxnSpPr>
            <a:stCxn id="10" idx="4"/>
            <a:endCxn id="4" idx="4"/>
          </p:cNvCxnSpPr>
          <p:nvPr/>
        </p:nvCxnSpPr>
        <p:spPr>
          <a:xfrm rot="5400000">
            <a:off x="4419600" y="4381500"/>
            <a:ext cx="152400" cy="2057400"/>
          </a:xfrm>
          <a:prstGeom prst="curvedConnector3">
            <a:avLst>
              <a:gd name="adj1" fmla="val 2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86"/>
          <p:cNvSpPr txBox="1">
            <a:spLocks noChangeArrowheads="1"/>
          </p:cNvSpPr>
          <p:nvPr/>
        </p:nvSpPr>
        <p:spPr bwMode="auto">
          <a:xfrm>
            <a:off x="4749800" y="52530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sp>
        <p:nvSpPr>
          <p:cNvPr id="45" name="TextBox 32"/>
          <p:cNvSpPr txBox="1">
            <a:spLocks noChangeArrowheads="1"/>
          </p:cNvSpPr>
          <p:nvPr/>
        </p:nvSpPr>
        <p:spPr bwMode="auto">
          <a:xfrm>
            <a:off x="6629400" y="1447800"/>
            <a:ext cx="2286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dirty="0"/>
              <a:t>Examine nodes adjacent to </a:t>
            </a:r>
            <a:r>
              <a:rPr lang="en-GB" sz="2400" b="1" dirty="0" smtClean="0"/>
              <a:t>G </a:t>
            </a:r>
            <a:r>
              <a:rPr lang="en-GB" sz="2400" dirty="0" smtClean="0"/>
              <a:t>that </a:t>
            </a:r>
            <a:r>
              <a:rPr lang="en-GB" sz="2400" dirty="0"/>
              <a:t>are not permanent and update distances.</a:t>
            </a:r>
          </a:p>
          <a:p>
            <a:endParaRPr lang="en-GB" sz="2400" dirty="0"/>
          </a:p>
          <a:p>
            <a:r>
              <a:rPr lang="en-GB" sz="2400" dirty="0"/>
              <a:t>Identify the nearest </a:t>
            </a:r>
            <a:r>
              <a:rPr lang="en-GB" sz="2400" dirty="0" smtClean="0"/>
              <a:t>node that is not permanent. </a:t>
            </a:r>
            <a:r>
              <a:rPr lang="en-GB" sz="2400" dirty="0"/>
              <a:t>This is labelled as permanent.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Example of </a:t>
            </a:r>
            <a:r>
              <a:rPr lang="en-GB" dirty="0" err="1" smtClean="0"/>
              <a:t>Dijkstra’s</a:t>
            </a:r>
            <a:r>
              <a:rPr lang="en-GB" dirty="0" smtClean="0"/>
              <a:t> Algorithm</a:t>
            </a:r>
            <a:endParaRPr lang="en-US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2500" y="2819400"/>
            <a:ext cx="152400" cy="1295400"/>
          </a:xfrm>
          <a:prstGeom prst="line">
            <a:avLst/>
          </a:prstGeom>
          <a:ln w="4445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0200" y="2400300"/>
            <a:ext cx="800100" cy="693738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05200" y="3009900"/>
            <a:ext cx="1447800" cy="3810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14800" y="4914900"/>
            <a:ext cx="762000" cy="1524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752600" y="4533900"/>
            <a:ext cx="1066800" cy="5334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24500" y="3429000"/>
            <a:ext cx="76200" cy="10668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62100" y="3687763"/>
            <a:ext cx="838200" cy="549275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4700" y="3687763"/>
            <a:ext cx="1752600" cy="930275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2" idx="5"/>
          </p:cNvCxnSpPr>
          <p:nvPr/>
        </p:nvCxnSpPr>
        <p:spPr>
          <a:xfrm>
            <a:off x="4306093" y="2239449"/>
            <a:ext cx="837407" cy="473589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409700" y="1943100"/>
            <a:ext cx="1790700" cy="160338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819400" y="46482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E (5, G)</a:t>
            </a:r>
          </a:p>
        </p:txBody>
      </p:sp>
      <p:sp>
        <p:nvSpPr>
          <p:cNvPr id="6" name="Oval 5"/>
          <p:cNvSpPr/>
          <p:nvPr/>
        </p:nvSpPr>
        <p:spPr>
          <a:xfrm>
            <a:off x="304800" y="19812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A (</a:t>
            </a:r>
            <a:r>
              <a:rPr lang="en-GB" sz="2000" dirty="0" smtClean="0">
                <a:solidFill>
                  <a:srgbClr val="FFFF00"/>
                </a:solidFill>
              </a:rPr>
              <a:t>11</a:t>
            </a:r>
            <a:r>
              <a:rPr lang="en-GB" sz="2000" smtClean="0">
                <a:solidFill>
                  <a:srgbClr val="FFFF00"/>
                </a:solidFill>
              </a:rPr>
              <a:t>, B</a:t>
            </a:r>
            <a:r>
              <a:rPr lang="en-GB" sz="2000" smtClean="0"/>
              <a:t>) </a:t>
            </a:r>
            <a:endParaRPr lang="en-GB" sz="2800" dirty="0"/>
          </a:p>
        </p:txBody>
      </p:sp>
      <p:sp>
        <p:nvSpPr>
          <p:cNvPr id="7" name="Oval 6"/>
          <p:cNvSpPr/>
          <p:nvPr/>
        </p:nvSpPr>
        <p:spPr>
          <a:xfrm>
            <a:off x="2209800" y="29718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C (∞, -)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41148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D (∞, -)</a:t>
            </a:r>
          </a:p>
        </p:txBody>
      </p:sp>
      <p:sp>
        <p:nvSpPr>
          <p:cNvPr id="9" name="Oval 8"/>
          <p:cNvSpPr/>
          <p:nvPr/>
        </p:nvSpPr>
        <p:spPr>
          <a:xfrm>
            <a:off x="4953000" y="2590800"/>
            <a:ext cx="1295400" cy="838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800" dirty="0"/>
              <a:t>F</a:t>
            </a:r>
            <a:endParaRPr lang="en-GB" sz="2000" dirty="0"/>
          </a:p>
        </p:txBody>
      </p:sp>
      <p:sp>
        <p:nvSpPr>
          <p:cNvPr id="10" name="Oval 9"/>
          <p:cNvSpPr/>
          <p:nvPr/>
        </p:nvSpPr>
        <p:spPr>
          <a:xfrm>
            <a:off x="4876800" y="4495800"/>
            <a:ext cx="1295400" cy="838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G (3, F)</a:t>
            </a:r>
          </a:p>
        </p:txBody>
      </p:sp>
      <p:sp>
        <p:nvSpPr>
          <p:cNvPr id="42" name="Oval 41"/>
          <p:cNvSpPr/>
          <p:nvPr/>
        </p:nvSpPr>
        <p:spPr>
          <a:xfrm>
            <a:off x="3200400" y="1524000"/>
            <a:ext cx="1295400" cy="838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B (4, F)</a:t>
            </a:r>
          </a:p>
        </p:txBody>
      </p:sp>
      <p:sp>
        <p:nvSpPr>
          <p:cNvPr id="47138" name="TextBox 77"/>
          <p:cNvSpPr txBox="1">
            <a:spLocks noChangeArrowheads="1"/>
          </p:cNvSpPr>
          <p:nvPr/>
        </p:nvSpPr>
        <p:spPr bwMode="auto">
          <a:xfrm>
            <a:off x="2209800" y="1600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47139" name="TextBox 78"/>
          <p:cNvSpPr txBox="1">
            <a:spLocks noChangeArrowheads="1"/>
          </p:cNvSpPr>
          <p:nvPr/>
        </p:nvSpPr>
        <p:spPr bwMode="auto">
          <a:xfrm>
            <a:off x="1981200" y="2362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7140" name="TextBox 79"/>
          <p:cNvSpPr txBox="1">
            <a:spLocks noChangeArrowheads="1"/>
          </p:cNvSpPr>
          <p:nvPr/>
        </p:nvSpPr>
        <p:spPr bwMode="auto">
          <a:xfrm>
            <a:off x="635000" y="3200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47141" name="TextBox 80"/>
          <p:cNvSpPr txBox="1">
            <a:spLocks noChangeArrowheads="1"/>
          </p:cNvSpPr>
          <p:nvPr/>
        </p:nvSpPr>
        <p:spPr bwMode="auto">
          <a:xfrm>
            <a:off x="2133600" y="4800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47142" name="TextBox 81"/>
          <p:cNvSpPr txBox="1">
            <a:spLocks noChangeArrowheads="1"/>
          </p:cNvSpPr>
          <p:nvPr/>
        </p:nvSpPr>
        <p:spPr bwMode="auto">
          <a:xfrm>
            <a:off x="2057400" y="3881735"/>
            <a:ext cx="5048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11</a:t>
            </a:r>
            <a:endParaRPr lang="en-GB" sz="2400" dirty="0"/>
          </a:p>
        </p:txBody>
      </p:sp>
      <p:sp>
        <p:nvSpPr>
          <p:cNvPr id="47143" name="TextBox 82"/>
          <p:cNvSpPr txBox="1">
            <a:spLocks noChangeArrowheads="1"/>
          </p:cNvSpPr>
          <p:nvPr/>
        </p:nvSpPr>
        <p:spPr bwMode="auto">
          <a:xfrm>
            <a:off x="4343400" y="3657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sp>
        <p:nvSpPr>
          <p:cNvPr id="47144" name="TextBox 83"/>
          <p:cNvSpPr txBox="1">
            <a:spLocks noChangeArrowheads="1"/>
          </p:cNvSpPr>
          <p:nvPr/>
        </p:nvSpPr>
        <p:spPr bwMode="auto">
          <a:xfrm>
            <a:off x="4038600" y="27384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sp>
        <p:nvSpPr>
          <p:cNvPr id="47145" name="TextBox 84"/>
          <p:cNvSpPr txBox="1">
            <a:spLocks noChangeArrowheads="1"/>
          </p:cNvSpPr>
          <p:nvPr/>
        </p:nvSpPr>
        <p:spPr bwMode="auto">
          <a:xfrm>
            <a:off x="4572000" y="1981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7146" name="TextBox 85"/>
          <p:cNvSpPr txBox="1">
            <a:spLocks noChangeArrowheads="1"/>
          </p:cNvSpPr>
          <p:nvPr/>
        </p:nvSpPr>
        <p:spPr bwMode="auto">
          <a:xfrm>
            <a:off x="5588000" y="38052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sp>
        <p:nvSpPr>
          <p:cNvPr id="47147" name="TextBox 86"/>
          <p:cNvSpPr txBox="1">
            <a:spLocks noChangeArrowheads="1"/>
          </p:cNvSpPr>
          <p:nvPr/>
        </p:nvSpPr>
        <p:spPr bwMode="auto">
          <a:xfrm>
            <a:off x="4343400" y="4953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3</a:t>
            </a:r>
          </a:p>
        </p:txBody>
      </p:sp>
      <p:cxnSp>
        <p:nvCxnSpPr>
          <p:cNvPr id="46" name="Curved Connector 45"/>
          <p:cNvCxnSpPr>
            <a:stCxn id="6" idx="0"/>
            <a:endCxn id="42" idx="1"/>
          </p:cNvCxnSpPr>
          <p:nvPr/>
        </p:nvCxnSpPr>
        <p:spPr>
          <a:xfrm rot="5400000" flipH="1" flipV="1">
            <a:off x="2004079" y="595173"/>
            <a:ext cx="334449" cy="2437607"/>
          </a:xfrm>
          <a:prstGeom prst="curvedConnector3">
            <a:avLst>
              <a:gd name="adj1" fmla="val 205054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" idx="2"/>
            <a:endCxn id="6" idx="2"/>
          </p:cNvCxnSpPr>
          <p:nvPr/>
        </p:nvCxnSpPr>
        <p:spPr>
          <a:xfrm rot="10800000">
            <a:off x="304800" y="2400300"/>
            <a:ext cx="152400" cy="2133600"/>
          </a:xfrm>
          <a:prstGeom prst="curvedConnector3">
            <a:avLst>
              <a:gd name="adj1" fmla="val 2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79"/>
          <p:cNvSpPr txBox="1">
            <a:spLocks noChangeArrowheads="1"/>
          </p:cNvSpPr>
          <p:nvPr/>
        </p:nvSpPr>
        <p:spPr bwMode="auto">
          <a:xfrm>
            <a:off x="152400" y="3124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sp>
        <p:nvSpPr>
          <p:cNvPr id="59" name="TextBox 77"/>
          <p:cNvSpPr txBox="1">
            <a:spLocks noChangeArrowheads="1"/>
          </p:cNvSpPr>
          <p:nvPr/>
        </p:nvSpPr>
        <p:spPr bwMode="auto">
          <a:xfrm>
            <a:off x="1625600" y="13668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5</a:t>
            </a:r>
            <a:endParaRPr lang="en-GB" sz="2400" dirty="0"/>
          </a:p>
        </p:txBody>
      </p:sp>
      <p:cxnSp>
        <p:nvCxnSpPr>
          <p:cNvPr id="62" name="Curved Connector 61"/>
          <p:cNvCxnSpPr>
            <a:stCxn id="9" idx="0"/>
            <a:endCxn id="42" idx="7"/>
          </p:cNvCxnSpPr>
          <p:nvPr/>
        </p:nvCxnSpPr>
        <p:spPr>
          <a:xfrm rot="16200000" flipV="1">
            <a:off x="4481373" y="1471472"/>
            <a:ext cx="944049" cy="1294607"/>
          </a:xfrm>
          <a:prstGeom prst="curvedConnector3">
            <a:avLst>
              <a:gd name="adj1" fmla="val 13721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84"/>
          <p:cNvSpPr txBox="1">
            <a:spLocks noChangeArrowheads="1"/>
          </p:cNvSpPr>
          <p:nvPr/>
        </p:nvSpPr>
        <p:spPr bwMode="auto">
          <a:xfrm>
            <a:off x="4876800" y="1295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cxnSp>
        <p:nvCxnSpPr>
          <p:cNvPr id="66" name="Curved Connector 65"/>
          <p:cNvCxnSpPr>
            <a:stCxn id="4" idx="0"/>
            <a:endCxn id="7" idx="4"/>
          </p:cNvCxnSpPr>
          <p:nvPr/>
        </p:nvCxnSpPr>
        <p:spPr>
          <a:xfrm rot="16200000" flipV="1">
            <a:off x="2743200" y="3924300"/>
            <a:ext cx="838200" cy="609600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82"/>
          <p:cNvSpPr txBox="1">
            <a:spLocks noChangeArrowheads="1"/>
          </p:cNvSpPr>
          <p:nvPr/>
        </p:nvSpPr>
        <p:spPr bwMode="auto">
          <a:xfrm>
            <a:off x="3175000" y="3886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cxnSp>
        <p:nvCxnSpPr>
          <p:cNvPr id="70" name="Curved Connector 69"/>
          <p:cNvCxnSpPr>
            <a:stCxn id="9" idx="6"/>
            <a:endCxn id="10" idx="6"/>
          </p:cNvCxnSpPr>
          <p:nvPr/>
        </p:nvCxnSpPr>
        <p:spPr>
          <a:xfrm flipH="1">
            <a:off x="6172200" y="3009900"/>
            <a:ext cx="76200" cy="1905000"/>
          </a:xfrm>
          <a:prstGeom prst="curvedConnector3">
            <a:avLst>
              <a:gd name="adj1" fmla="val -30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85"/>
          <p:cNvSpPr txBox="1">
            <a:spLocks noChangeArrowheads="1"/>
          </p:cNvSpPr>
          <p:nvPr/>
        </p:nvSpPr>
        <p:spPr bwMode="auto">
          <a:xfrm>
            <a:off x="6096000" y="35766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cxnSp>
        <p:nvCxnSpPr>
          <p:cNvPr id="77" name="Curved Connector 76"/>
          <p:cNvCxnSpPr>
            <a:stCxn id="10" idx="4"/>
            <a:endCxn id="4" idx="4"/>
          </p:cNvCxnSpPr>
          <p:nvPr/>
        </p:nvCxnSpPr>
        <p:spPr>
          <a:xfrm rot="5400000">
            <a:off x="4419600" y="4381500"/>
            <a:ext cx="152400" cy="2057400"/>
          </a:xfrm>
          <a:prstGeom prst="curvedConnector3">
            <a:avLst>
              <a:gd name="adj1" fmla="val 2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86"/>
          <p:cNvSpPr txBox="1">
            <a:spLocks noChangeArrowheads="1"/>
          </p:cNvSpPr>
          <p:nvPr/>
        </p:nvSpPr>
        <p:spPr bwMode="auto">
          <a:xfrm>
            <a:off x="4749800" y="52530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sp>
        <p:nvSpPr>
          <p:cNvPr id="45" name="TextBox 32"/>
          <p:cNvSpPr txBox="1">
            <a:spLocks noChangeArrowheads="1"/>
          </p:cNvSpPr>
          <p:nvPr/>
        </p:nvSpPr>
        <p:spPr bwMode="auto">
          <a:xfrm>
            <a:off x="6629400" y="1447800"/>
            <a:ext cx="2286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dirty="0"/>
              <a:t>Examine nodes adjacent to </a:t>
            </a:r>
            <a:r>
              <a:rPr lang="en-GB" sz="2400" b="1" dirty="0" smtClean="0"/>
              <a:t>B </a:t>
            </a:r>
            <a:r>
              <a:rPr lang="en-GB" sz="2400" dirty="0" smtClean="0"/>
              <a:t>that </a:t>
            </a:r>
            <a:r>
              <a:rPr lang="en-GB" sz="2400" dirty="0"/>
              <a:t>are not permanent and update distances.</a:t>
            </a:r>
          </a:p>
          <a:p>
            <a:endParaRPr lang="en-GB" sz="2400" dirty="0"/>
          </a:p>
          <a:p>
            <a:r>
              <a:rPr lang="en-GB" sz="2400" dirty="0"/>
              <a:t>Identify the nearest </a:t>
            </a:r>
            <a:r>
              <a:rPr lang="en-GB" sz="2400" dirty="0" smtClean="0"/>
              <a:t>node that is not permanent. </a:t>
            </a:r>
            <a:r>
              <a:rPr lang="en-GB" sz="2400" dirty="0"/>
              <a:t>This is labelled as permanent.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Example of </a:t>
            </a:r>
            <a:r>
              <a:rPr lang="en-GB" dirty="0" err="1" smtClean="0"/>
              <a:t>Dijkstra’s</a:t>
            </a:r>
            <a:r>
              <a:rPr lang="en-GB" dirty="0" smtClean="0"/>
              <a:t> Algorithm</a:t>
            </a:r>
            <a:endParaRPr lang="en-US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2500" y="2819400"/>
            <a:ext cx="152400" cy="1295400"/>
          </a:xfrm>
          <a:prstGeom prst="line">
            <a:avLst/>
          </a:prstGeom>
          <a:ln w="4445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0200" y="2400300"/>
            <a:ext cx="800100" cy="693738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05200" y="3009900"/>
            <a:ext cx="1447800" cy="3810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14800" y="4914900"/>
            <a:ext cx="762000" cy="1524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752600" y="4533900"/>
            <a:ext cx="1066800" cy="5334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24500" y="3429000"/>
            <a:ext cx="76200" cy="10668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62100" y="3687763"/>
            <a:ext cx="838200" cy="549275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4700" y="3687763"/>
            <a:ext cx="1752600" cy="930275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2" idx="5"/>
          </p:cNvCxnSpPr>
          <p:nvPr/>
        </p:nvCxnSpPr>
        <p:spPr>
          <a:xfrm>
            <a:off x="4306093" y="2239449"/>
            <a:ext cx="837407" cy="473589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409700" y="1943100"/>
            <a:ext cx="1790700" cy="160338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819400" y="4648200"/>
            <a:ext cx="1295400" cy="838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E (5, G)</a:t>
            </a:r>
          </a:p>
        </p:txBody>
      </p:sp>
      <p:sp>
        <p:nvSpPr>
          <p:cNvPr id="6" name="Oval 5"/>
          <p:cNvSpPr/>
          <p:nvPr/>
        </p:nvSpPr>
        <p:spPr>
          <a:xfrm>
            <a:off x="304800" y="19812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A (</a:t>
            </a:r>
            <a:r>
              <a:rPr lang="en-GB" sz="2000" dirty="0" smtClean="0">
                <a:solidFill>
                  <a:schemeClr val="bg1"/>
                </a:solidFill>
              </a:rPr>
              <a:t>11, F</a:t>
            </a:r>
            <a:r>
              <a:rPr lang="en-GB" sz="2000" dirty="0" smtClean="0"/>
              <a:t>) </a:t>
            </a:r>
            <a:endParaRPr lang="en-GB" sz="2800" dirty="0"/>
          </a:p>
        </p:txBody>
      </p:sp>
      <p:sp>
        <p:nvSpPr>
          <p:cNvPr id="7" name="Oval 6"/>
          <p:cNvSpPr/>
          <p:nvPr/>
        </p:nvSpPr>
        <p:spPr>
          <a:xfrm>
            <a:off x="2209800" y="29718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C (</a:t>
            </a:r>
            <a:r>
              <a:rPr lang="en-GB" sz="2000" dirty="0" smtClean="0">
                <a:solidFill>
                  <a:srgbClr val="FFFF00"/>
                </a:solidFill>
              </a:rPr>
              <a:t>7, E</a:t>
            </a:r>
            <a:r>
              <a:rPr lang="en-GB" sz="2000" dirty="0" smtClean="0"/>
              <a:t>)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41148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D (</a:t>
            </a:r>
            <a:r>
              <a:rPr lang="en-GB" sz="2000" dirty="0" smtClean="0">
                <a:solidFill>
                  <a:srgbClr val="FFFF00"/>
                </a:solidFill>
              </a:rPr>
              <a:t>8, E</a:t>
            </a:r>
            <a:r>
              <a:rPr lang="en-GB" sz="2000" dirty="0" smtClean="0"/>
              <a:t>)</a:t>
            </a:r>
          </a:p>
        </p:txBody>
      </p:sp>
      <p:sp>
        <p:nvSpPr>
          <p:cNvPr id="9" name="Oval 8"/>
          <p:cNvSpPr/>
          <p:nvPr/>
        </p:nvSpPr>
        <p:spPr>
          <a:xfrm>
            <a:off x="4953000" y="2590800"/>
            <a:ext cx="1295400" cy="838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800" dirty="0"/>
              <a:t>F</a:t>
            </a:r>
            <a:endParaRPr lang="en-GB" sz="2000" dirty="0"/>
          </a:p>
        </p:txBody>
      </p:sp>
      <p:sp>
        <p:nvSpPr>
          <p:cNvPr id="10" name="Oval 9"/>
          <p:cNvSpPr/>
          <p:nvPr/>
        </p:nvSpPr>
        <p:spPr>
          <a:xfrm>
            <a:off x="4876800" y="4495800"/>
            <a:ext cx="1295400" cy="838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G (3, F)</a:t>
            </a:r>
          </a:p>
        </p:txBody>
      </p:sp>
      <p:sp>
        <p:nvSpPr>
          <p:cNvPr id="42" name="Oval 41"/>
          <p:cNvSpPr/>
          <p:nvPr/>
        </p:nvSpPr>
        <p:spPr>
          <a:xfrm>
            <a:off x="3200400" y="1524000"/>
            <a:ext cx="1295400" cy="838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B (4, F)</a:t>
            </a:r>
          </a:p>
        </p:txBody>
      </p:sp>
      <p:sp>
        <p:nvSpPr>
          <p:cNvPr id="47138" name="TextBox 77"/>
          <p:cNvSpPr txBox="1">
            <a:spLocks noChangeArrowheads="1"/>
          </p:cNvSpPr>
          <p:nvPr/>
        </p:nvSpPr>
        <p:spPr bwMode="auto">
          <a:xfrm>
            <a:off x="2209800" y="1600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47139" name="TextBox 78"/>
          <p:cNvSpPr txBox="1">
            <a:spLocks noChangeArrowheads="1"/>
          </p:cNvSpPr>
          <p:nvPr/>
        </p:nvSpPr>
        <p:spPr bwMode="auto">
          <a:xfrm>
            <a:off x="1981200" y="2362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7140" name="TextBox 79"/>
          <p:cNvSpPr txBox="1">
            <a:spLocks noChangeArrowheads="1"/>
          </p:cNvSpPr>
          <p:nvPr/>
        </p:nvSpPr>
        <p:spPr bwMode="auto">
          <a:xfrm>
            <a:off x="635000" y="3200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47141" name="TextBox 80"/>
          <p:cNvSpPr txBox="1">
            <a:spLocks noChangeArrowheads="1"/>
          </p:cNvSpPr>
          <p:nvPr/>
        </p:nvSpPr>
        <p:spPr bwMode="auto">
          <a:xfrm>
            <a:off x="2133600" y="4800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47142" name="TextBox 81"/>
          <p:cNvSpPr txBox="1">
            <a:spLocks noChangeArrowheads="1"/>
          </p:cNvSpPr>
          <p:nvPr/>
        </p:nvSpPr>
        <p:spPr bwMode="auto">
          <a:xfrm>
            <a:off x="2057400" y="3881735"/>
            <a:ext cx="5048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11</a:t>
            </a:r>
            <a:endParaRPr lang="en-GB" sz="2400" dirty="0"/>
          </a:p>
        </p:txBody>
      </p:sp>
      <p:sp>
        <p:nvSpPr>
          <p:cNvPr id="47143" name="TextBox 82"/>
          <p:cNvSpPr txBox="1">
            <a:spLocks noChangeArrowheads="1"/>
          </p:cNvSpPr>
          <p:nvPr/>
        </p:nvSpPr>
        <p:spPr bwMode="auto">
          <a:xfrm>
            <a:off x="4343400" y="3657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sp>
        <p:nvSpPr>
          <p:cNvPr id="47144" name="TextBox 83"/>
          <p:cNvSpPr txBox="1">
            <a:spLocks noChangeArrowheads="1"/>
          </p:cNvSpPr>
          <p:nvPr/>
        </p:nvSpPr>
        <p:spPr bwMode="auto">
          <a:xfrm>
            <a:off x="4038600" y="27384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sp>
        <p:nvSpPr>
          <p:cNvPr id="47145" name="TextBox 84"/>
          <p:cNvSpPr txBox="1">
            <a:spLocks noChangeArrowheads="1"/>
          </p:cNvSpPr>
          <p:nvPr/>
        </p:nvSpPr>
        <p:spPr bwMode="auto">
          <a:xfrm>
            <a:off x="4572000" y="1981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7146" name="TextBox 85"/>
          <p:cNvSpPr txBox="1">
            <a:spLocks noChangeArrowheads="1"/>
          </p:cNvSpPr>
          <p:nvPr/>
        </p:nvSpPr>
        <p:spPr bwMode="auto">
          <a:xfrm>
            <a:off x="5588000" y="38052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sp>
        <p:nvSpPr>
          <p:cNvPr id="47147" name="TextBox 86"/>
          <p:cNvSpPr txBox="1">
            <a:spLocks noChangeArrowheads="1"/>
          </p:cNvSpPr>
          <p:nvPr/>
        </p:nvSpPr>
        <p:spPr bwMode="auto">
          <a:xfrm>
            <a:off x="4343400" y="4953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3</a:t>
            </a:r>
          </a:p>
        </p:txBody>
      </p:sp>
      <p:cxnSp>
        <p:nvCxnSpPr>
          <p:cNvPr id="46" name="Curved Connector 45"/>
          <p:cNvCxnSpPr>
            <a:stCxn id="6" idx="0"/>
            <a:endCxn id="42" idx="1"/>
          </p:cNvCxnSpPr>
          <p:nvPr/>
        </p:nvCxnSpPr>
        <p:spPr>
          <a:xfrm rot="5400000" flipH="1" flipV="1">
            <a:off x="2004079" y="595173"/>
            <a:ext cx="334449" cy="2437607"/>
          </a:xfrm>
          <a:prstGeom prst="curvedConnector3">
            <a:avLst>
              <a:gd name="adj1" fmla="val 205054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" idx="2"/>
            <a:endCxn id="6" idx="2"/>
          </p:cNvCxnSpPr>
          <p:nvPr/>
        </p:nvCxnSpPr>
        <p:spPr>
          <a:xfrm rot="10800000">
            <a:off x="304800" y="2400300"/>
            <a:ext cx="152400" cy="2133600"/>
          </a:xfrm>
          <a:prstGeom prst="curvedConnector3">
            <a:avLst>
              <a:gd name="adj1" fmla="val 2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79"/>
          <p:cNvSpPr txBox="1">
            <a:spLocks noChangeArrowheads="1"/>
          </p:cNvSpPr>
          <p:nvPr/>
        </p:nvSpPr>
        <p:spPr bwMode="auto">
          <a:xfrm>
            <a:off x="152400" y="3124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sp>
        <p:nvSpPr>
          <p:cNvPr id="59" name="TextBox 77"/>
          <p:cNvSpPr txBox="1">
            <a:spLocks noChangeArrowheads="1"/>
          </p:cNvSpPr>
          <p:nvPr/>
        </p:nvSpPr>
        <p:spPr bwMode="auto">
          <a:xfrm>
            <a:off x="1625600" y="13668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5</a:t>
            </a:r>
            <a:endParaRPr lang="en-GB" sz="2400" dirty="0"/>
          </a:p>
        </p:txBody>
      </p:sp>
      <p:cxnSp>
        <p:nvCxnSpPr>
          <p:cNvPr id="62" name="Curved Connector 61"/>
          <p:cNvCxnSpPr>
            <a:stCxn id="9" idx="0"/>
            <a:endCxn id="42" idx="7"/>
          </p:cNvCxnSpPr>
          <p:nvPr/>
        </p:nvCxnSpPr>
        <p:spPr>
          <a:xfrm rot="16200000" flipV="1">
            <a:off x="4481373" y="1471472"/>
            <a:ext cx="944049" cy="1294607"/>
          </a:xfrm>
          <a:prstGeom prst="curvedConnector3">
            <a:avLst>
              <a:gd name="adj1" fmla="val 13721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84"/>
          <p:cNvSpPr txBox="1">
            <a:spLocks noChangeArrowheads="1"/>
          </p:cNvSpPr>
          <p:nvPr/>
        </p:nvSpPr>
        <p:spPr bwMode="auto">
          <a:xfrm>
            <a:off x="4876800" y="1295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cxnSp>
        <p:nvCxnSpPr>
          <p:cNvPr id="66" name="Curved Connector 65"/>
          <p:cNvCxnSpPr>
            <a:stCxn id="4" idx="0"/>
            <a:endCxn id="7" idx="4"/>
          </p:cNvCxnSpPr>
          <p:nvPr/>
        </p:nvCxnSpPr>
        <p:spPr>
          <a:xfrm rot="16200000" flipV="1">
            <a:off x="2743200" y="3924300"/>
            <a:ext cx="838200" cy="609600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82"/>
          <p:cNvSpPr txBox="1">
            <a:spLocks noChangeArrowheads="1"/>
          </p:cNvSpPr>
          <p:nvPr/>
        </p:nvSpPr>
        <p:spPr bwMode="auto">
          <a:xfrm>
            <a:off x="3175000" y="3886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cxnSp>
        <p:nvCxnSpPr>
          <p:cNvPr id="70" name="Curved Connector 69"/>
          <p:cNvCxnSpPr>
            <a:stCxn id="9" idx="6"/>
            <a:endCxn id="10" idx="6"/>
          </p:cNvCxnSpPr>
          <p:nvPr/>
        </p:nvCxnSpPr>
        <p:spPr>
          <a:xfrm flipH="1">
            <a:off x="6172200" y="3009900"/>
            <a:ext cx="76200" cy="1905000"/>
          </a:xfrm>
          <a:prstGeom prst="curvedConnector3">
            <a:avLst>
              <a:gd name="adj1" fmla="val -30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85"/>
          <p:cNvSpPr txBox="1">
            <a:spLocks noChangeArrowheads="1"/>
          </p:cNvSpPr>
          <p:nvPr/>
        </p:nvSpPr>
        <p:spPr bwMode="auto">
          <a:xfrm>
            <a:off x="6096000" y="35766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cxnSp>
        <p:nvCxnSpPr>
          <p:cNvPr id="77" name="Curved Connector 76"/>
          <p:cNvCxnSpPr>
            <a:stCxn id="10" idx="4"/>
            <a:endCxn id="4" idx="4"/>
          </p:cNvCxnSpPr>
          <p:nvPr/>
        </p:nvCxnSpPr>
        <p:spPr>
          <a:xfrm rot="5400000">
            <a:off x="4419600" y="4381500"/>
            <a:ext cx="152400" cy="2057400"/>
          </a:xfrm>
          <a:prstGeom prst="curvedConnector3">
            <a:avLst>
              <a:gd name="adj1" fmla="val 2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86"/>
          <p:cNvSpPr txBox="1">
            <a:spLocks noChangeArrowheads="1"/>
          </p:cNvSpPr>
          <p:nvPr/>
        </p:nvSpPr>
        <p:spPr bwMode="auto">
          <a:xfrm>
            <a:off x="4749800" y="52530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sp>
        <p:nvSpPr>
          <p:cNvPr id="45" name="TextBox 32"/>
          <p:cNvSpPr txBox="1">
            <a:spLocks noChangeArrowheads="1"/>
          </p:cNvSpPr>
          <p:nvPr/>
        </p:nvSpPr>
        <p:spPr bwMode="auto">
          <a:xfrm>
            <a:off x="6629400" y="1447800"/>
            <a:ext cx="2286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dirty="0"/>
              <a:t>Examine nodes adjacent to </a:t>
            </a:r>
            <a:r>
              <a:rPr lang="en-GB" sz="2400" b="1" dirty="0" smtClean="0"/>
              <a:t>E </a:t>
            </a:r>
            <a:r>
              <a:rPr lang="en-GB" sz="2400" dirty="0" smtClean="0"/>
              <a:t>that </a:t>
            </a:r>
            <a:r>
              <a:rPr lang="en-GB" sz="2400" dirty="0"/>
              <a:t>are not permanent and update distances.</a:t>
            </a:r>
          </a:p>
          <a:p>
            <a:endParaRPr lang="en-GB" sz="2400" dirty="0"/>
          </a:p>
          <a:p>
            <a:r>
              <a:rPr lang="en-GB" sz="2400" dirty="0"/>
              <a:t>Identify the nearest </a:t>
            </a:r>
            <a:r>
              <a:rPr lang="en-GB" sz="2400" dirty="0" smtClean="0"/>
              <a:t>node that is not permanent. </a:t>
            </a:r>
            <a:r>
              <a:rPr lang="en-GB" sz="2400" dirty="0"/>
              <a:t>This is labelled as permanent.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Example of </a:t>
            </a:r>
            <a:r>
              <a:rPr lang="en-GB" dirty="0" err="1" smtClean="0"/>
              <a:t>Dijkstra’s</a:t>
            </a:r>
            <a:r>
              <a:rPr lang="en-GB" dirty="0" smtClean="0"/>
              <a:t> Algorithm</a:t>
            </a:r>
            <a:endParaRPr lang="en-US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2500" y="2819400"/>
            <a:ext cx="152400" cy="1295400"/>
          </a:xfrm>
          <a:prstGeom prst="line">
            <a:avLst/>
          </a:prstGeom>
          <a:ln w="4445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0200" y="2400300"/>
            <a:ext cx="800100" cy="693738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05200" y="3009900"/>
            <a:ext cx="1447800" cy="3810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14800" y="4914900"/>
            <a:ext cx="762000" cy="1524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752600" y="4533900"/>
            <a:ext cx="1066800" cy="5334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24500" y="3429000"/>
            <a:ext cx="76200" cy="10668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62100" y="3687763"/>
            <a:ext cx="838200" cy="549275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4700" y="3687763"/>
            <a:ext cx="1752600" cy="930275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2" idx="5"/>
          </p:cNvCxnSpPr>
          <p:nvPr/>
        </p:nvCxnSpPr>
        <p:spPr>
          <a:xfrm>
            <a:off x="4306093" y="2239449"/>
            <a:ext cx="837407" cy="473589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409700" y="1943100"/>
            <a:ext cx="1790700" cy="160338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819400" y="4648200"/>
            <a:ext cx="1295400" cy="838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E (5, G)</a:t>
            </a:r>
          </a:p>
        </p:txBody>
      </p:sp>
      <p:sp>
        <p:nvSpPr>
          <p:cNvPr id="6" name="Oval 5"/>
          <p:cNvSpPr/>
          <p:nvPr/>
        </p:nvSpPr>
        <p:spPr>
          <a:xfrm>
            <a:off x="304800" y="19812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A (</a:t>
            </a:r>
            <a:r>
              <a:rPr lang="en-GB" sz="2000" dirty="0" smtClean="0">
                <a:solidFill>
                  <a:schemeClr val="bg1"/>
                </a:solidFill>
              </a:rPr>
              <a:t>11, F</a:t>
            </a:r>
            <a:r>
              <a:rPr lang="en-GB" sz="2000" dirty="0" smtClean="0"/>
              <a:t>) </a:t>
            </a:r>
            <a:endParaRPr lang="en-GB" sz="2800" dirty="0"/>
          </a:p>
        </p:txBody>
      </p:sp>
      <p:sp>
        <p:nvSpPr>
          <p:cNvPr id="7" name="Oval 6"/>
          <p:cNvSpPr/>
          <p:nvPr/>
        </p:nvSpPr>
        <p:spPr>
          <a:xfrm>
            <a:off x="2209800" y="2971800"/>
            <a:ext cx="1295400" cy="838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C (7, E)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41148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D (8, E)</a:t>
            </a:r>
          </a:p>
        </p:txBody>
      </p:sp>
      <p:sp>
        <p:nvSpPr>
          <p:cNvPr id="9" name="Oval 8"/>
          <p:cNvSpPr/>
          <p:nvPr/>
        </p:nvSpPr>
        <p:spPr>
          <a:xfrm>
            <a:off x="4953000" y="2590800"/>
            <a:ext cx="1295400" cy="838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800" dirty="0"/>
              <a:t>F</a:t>
            </a:r>
            <a:endParaRPr lang="en-GB" sz="2000" dirty="0"/>
          </a:p>
        </p:txBody>
      </p:sp>
      <p:sp>
        <p:nvSpPr>
          <p:cNvPr id="10" name="Oval 9"/>
          <p:cNvSpPr/>
          <p:nvPr/>
        </p:nvSpPr>
        <p:spPr>
          <a:xfrm>
            <a:off x="4876800" y="4495800"/>
            <a:ext cx="1295400" cy="838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G (3, F)</a:t>
            </a:r>
          </a:p>
        </p:txBody>
      </p:sp>
      <p:sp>
        <p:nvSpPr>
          <p:cNvPr id="42" name="Oval 41"/>
          <p:cNvSpPr/>
          <p:nvPr/>
        </p:nvSpPr>
        <p:spPr>
          <a:xfrm>
            <a:off x="3200400" y="1524000"/>
            <a:ext cx="1295400" cy="838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B (4, F)</a:t>
            </a:r>
          </a:p>
        </p:txBody>
      </p:sp>
      <p:sp>
        <p:nvSpPr>
          <p:cNvPr id="47138" name="TextBox 77"/>
          <p:cNvSpPr txBox="1">
            <a:spLocks noChangeArrowheads="1"/>
          </p:cNvSpPr>
          <p:nvPr/>
        </p:nvSpPr>
        <p:spPr bwMode="auto">
          <a:xfrm>
            <a:off x="2209800" y="1600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47139" name="TextBox 78"/>
          <p:cNvSpPr txBox="1">
            <a:spLocks noChangeArrowheads="1"/>
          </p:cNvSpPr>
          <p:nvPr/>
        </p:nvSpPr>
        <p:spPr bwMode="auto">
          <a:xfrm>
            <a:off x="1981200" y="2362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7140" name="TextBox 79"/>
          <p:cNvSpPr txBox="1">
            <a:spLocks noChangeArrowheads="1"/>
          </p:cNvSpPr>
          <p:nvPr/>
        </p:nvSpPr>
        <p:spPr bwMode="auto">
          <a:xfrm>
            <a:off x="635000" y="3200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47141" name="TextBox 80"/>
          <p:cNvSpPr txBox="1">
            <a:spLocks noChangeArrowheads="1"/>
          </p:cNvSpPr>
          <p:nvPr/>
        </p:nvSpPr>
        <p:spPr bwMode="auto">
          <a:xfrm>
            <a:off x="2133600" y="4800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47142" name="TextBox 81"/>
          <p:cNvSpPr txBox="1">
            <a:spLocks noChangeArrowheads="1"/>
          </p:cNvSpPr>
          <p:nvPr/>
        </p:nvSpPr>
        <p:spPr bwMode="auto">
          <a:xfrm>
            <a:off x="2057400" y="3881735"/>
            <a:ext cx="5048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11</a:t>
            </a:r>
            <a:endParaRPr lang="en-GB" sz="2400" dirty="0"/>
          </a:p>
        </p:txBody>
      </p:sp>
      <p:sp>
        <p:nvSpPr>
          <p:cNvPr id="47143" name="TextBox 82"/>
          <p:cNvSpPr txBox="1">
            <a:spLocks noChangeArrowheads="1"/>
          </p:cNvSpPr>
          <p:nvPr/>
        </p:nvSpPr>
        <p:spPr bwMode="auto">
          <a:xfrm>
            <a:off x="4343400" y="3657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sp>
        <p:nvSpPr>
          <p:cNvPr id="47144" name="TextBox 83"/>
          <p:cNvSpPr txBox="1">
            <a:spLocks noChangeArrowheads="1"/>
          </p:cNvSpPr>
          <p:nvPr/>
        </p:nvSpPr>
        <p:spPr bwMode="auto">
          <a:xfrm>
            <a:off x="4038600" y="27384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sp>
        <p:nvSpPr>
          <p:cNvPr id="47145" name="TextBox 84"/>
          <p:cNvSpPr txBox="1">
            <a:spLocks noChangeArrowheads="1"/>
          </p:cNvSpPr>
          <p:nvPr/>
        </p:nvSpPr>
        <p:spPr bwMode="auto">
          <a:xfrm>
            <a:off x="4572000" y="1981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7146" name="TextBox 85"/>
          <p:cNvSpPr txBox="1">
            <a:spLocks noChangeArrowheads="1"/>
          </p:cNvSpPr>
          <p:nvPr/>
        </p:nvSpPr>
        <p:spPr bwMode="auto">
          <a:xfrm>
            <a:off x="5588000" y="38052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sp>
        <p:nvSpPr>
          <p:cNvPr id="47147" name="TextBox 86"/>
          <p:cNvSpPr txBox="1">
            <a:spLocks noChangeArrowheads="1"/>
          </p:cNvSpPr>
          <p:nvPr/>
        </p:nvSpPr>
        <p:spPr bwMode="auto">
          <a:xfrm>
            <a:off x="4343400" y="4953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3</a:t>
            </a:r>
          </a:p>
        </p:txBody>
      </p:sp>
      <p:cxnSp>
        <p:nvCxnSpPr>
          <p:cNvPr id="46" name="Curved Connector 45"/>
          <p:cNvCxnSpPr>
            <a:stCxn id="6" idx="0"/>
            <a:endCxn id="42" idx="1"/>
          </p:cNvCxnSpPr>
          <p:nvPr/>
        </p:nvCxnSpPr>
        <p:spPr>
          <a:xfrm rot="5400000" flipH="1" flipV="1">
            <a:off x="2004079" y="595173"/>
            <a:ext cx="334449" cy="2437607"/>
          </a:xfrm>
          <a:prstGeom prst="curvedConnector3">
            <a:avLst>
              <a:gd name="adj1" fmla="val 205054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" idx="2"/>
            <a:endCxn id="6" idx="2"/>
          </p:cNvCxnSpPr>
          <p:nvPr/>
        </p:nvCxnSpPr>
        <p:spPr>
          <a:xfrm rot="10800000">
            <a:off x="304800" y="2400300"/>
            <a:ext cx="152400" cy="2133600"/>
          </a:xfrm>
          <a:prstGeom prst="curvedConnector3">
            <a:avLst>
              <a:gd name="adj1" fmla="val 2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79"/>
          <p:cNvSpPr txBox="1">
            <a:spLocks noChangeArrowheads="1"/>
          </p:cNvSpPr>
          <p:nvPr/>
        </p:nvSpPr>
        <p:spPr bwMode="auto">
          <a:xfrm>
            <a:off x="152400" y="3124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sp>
        <p:nvSpPr>
          <p:cNvPr id="59" name="TextBox 77"/>
          <p:cNvSpPr txBox="1">
            <a:spLocks noChangeArrowheads="1"/>
          </p:cNvSpPr>
          <p:nvPr/>
        </p:nvSpPr>
        <p:spPr bwMode="auto">
          <a:xfrm>
            <a:off x="1625600" y="13668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5</a:t>
            </a:r>
            <a:endParaRPr lang="en-GB" sz="2400" dirty="0"/>
          </a:p>
        </p:txBody>
      </p:sp>
      <p:cxnSp>
        <p:nvCxnSpPr>
          <p:cNvPr id="62" name="Curved Connector 61"/>
          <p:cNvCxnSpPr>
            <a:stCxn id="9" idx="0"/>
            <a:endCxn id="42" idx="7"/>
          </p:cNvCxnSpPr>
          <p:nvPr/>
        </p:nvCxnSpPr>
        <p:spPr>
          <a:xfrm rot="16200000" flipV="1">
            <a:off x="4481373" y="1471472"/>
            <a:ext cx="944049" cy="1294607"/>
          </a:xfrm>
          <a:prstGeom prst="curvedConnector3">
            <a:avLst>
              <a:gd name="adj1" fmla="val 13721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84"/>
          <p:cNvSpPr txBox="1">
            <a:spLocks noChangeArrowheads="1"/>
          </p:cNvSpPr>
          <p:nvPr/>
        </p:nvSpPr>
        <p:spPr bwMode="auto">
          <a:xfrm>
            <a:off x="4876800" y="1295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cxnSp>
        <p:nvCxnSpPr>
          <p:cNvPr id="66" name="Curved Connector 65"/>
          <p:cNvCxnSpPr>
            <a:stCxn id="4" idx="0"/>
            <a:endCxn id="7" idx="4"/>
          </p:cNvCxnSpPr>
          <p:nvPr/>
        </p:nvCxnSpPr>
        <p:spPr>
          <a:xfrm rot="16200000" flipV="1">
            <a:off x="2743200" y="3924300"/>
            <a:ext cx="838200" cy="609600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82"/>
          <p:cNvSpPr txBox="1">
            <a:spLocks noChangeArrowheads="1"/>
          </p:cNvSpPr>
          <p:nvPr/>
        </p:nvSpPr>
        <p:spPr bwMode="auto">
          <a:xfrm>
            <a:off x="3175000" y="3886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cxnSp>
        <p:nvCxnSpPr>
          <p:cNvPr id="70" name="Curved Connector 69"/>
          <p:cNvCxnSpPr>
            <a:stCxn id="9" idx="6"/>
            <a:endCxn id="10" idx="6"/>
          </p:cNvCxnSpPr>
          <p:nvPr/>
        </p:nvCxnSpPr>
        <p:spPr>
          <a:xfrm flipH="1">
            <a:off x="6172200" y="3009900"/>
            <a:ext cx="76200" cy="1905000"/>
          </a:xfrm>
          <a:prstGeom prst="curvedConnector3">
            <a:avLst>
              <a:gd name="adj1" fmla="val -30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85"/>
          <p:cNvSpPr txBox="1">
            <a:spLocks noChangeArrowheads="1"/>
          </p:cNvSpPr>
          <p:nvPr/>
        </p:nvSpPr>
        <p:spPr bwMode="auto">
          <a:xfrm>
            <a:off x="6096000" y="35766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cxnSp>
        <p:nvCxnSpPr>
          <p:cNvPr id="77" name="Curved Connector 76"/>
          <p:cNvCxnSpPr>
            <a:stCxn id="10" idx="4"/>
            <a:endCxn id="4" idx="4"/>
          </p:cNvCxnSpPr>
          <p:nvPr/>
        </p:nvCxnSpPr>
        <p:spPr>
          <a:xfrm rot="5400000">
            <a:off x="4419600" y="4381500"/>
            <a:ext cx="152400" cy="2057400"/>
          </a:xfrm>
          <a:prstGeom prst="curvedConnector3">
            <a:avLst>
              <a:gd name="adj1" fmla="val 2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86"/>
          <p:cNvSpPr txBox="1">
            <a:spLocks noChangeArrowheads="1"/>
          </p:cNvSpPr>
          <p:nvPr/>
        </p:nvSpPr>
        <p:spPr bwMode="auto">
          <a:xfrm>
            <a:off x="4749800" y="52530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sp>
        <p:nvSpPr>
          <p:cNvPr id="45" name="TextBox 32"/>
          <p:cNvSpPr txBox="1">
            <a:spLocks noChangeArrowheads="1"/>
          </p:cNvSpPr>
          <p:nvPr/>
        </p:nvSpPr>
        <p:spPr bwMode="auto">
          <a:xfrm>
            <a:off x="6629400" y="1447800"/>
            <a:ext cx="2286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dirty="0"/>
              <a:t>Examine nodes adjacent to </a:t>
            </a:r>
            <a:r>
              <a:rPr lang="en-GB" sz="2400" b="1" dirty="0" smtClean="0"/>
              <a:t>C </a:t>
            </a:r>
            <a:r>
              <a:rPr lang="en-GB" sz="2400" dirty="0" smtClean="0"/>
              <a:t>that </a:t>
            </a:r>
            <a:r>
              <a:rPr lang="en-GB" sz="2400" dirty="0"/>
              <a:t>are not permanent and update distances.</a:t>
            </a:r>
          </a:p>
          <a:p>
            <a:endParaRPr lang="en-GB" sz="2400" dirty="0"/>
          </a:p>
          <a:p>
            <a:r>
              <a:rPr lang="en-GB" sz="2400" dirty="0"/>
              <a:t>Identify the nearest </a:t>
            </a:r>
            <a:r>
              <a:rPr lang="en-GB" sz="2400" dirty="0" smtClean="0"/>
              <a:t>node that is not permanent. </a:t>
            </a:r>
            <a:r>
              <a:rPr lang="en-GB" sz="2400" dirty="0"/>
              <a:t>This is labelled as permanent.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Example of </a:t>
            </a:r>
            <a:r>
              <a:rPr lang="en-GB" dirty="0" err="1" smtClean="0"/>
              <a:t>Dijkstra’s</a:t>
            </a:r>
            <a:r>
              <a:rPr lang="en-GB" dirty="0" smtClean="0"/>
              <a:t> Algorithm</a:t>
            </a:r>
            <a:endParaRPr lang="en-US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2500" y="2819400"/>
            <a:ext cx="152400" cy="1295400"/>
          </a:xfrm>
          <a:prstGeom prst="line">
            <a:avLst/>
          </a:prstGeom>
          <a:ln w="4445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0200" y="2400300"/>
            <a:ext cx="800100" cy="693738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05200" y="3009900"/>
            <a:ext cx="1447800" cy="3810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14800" y="4914900"/>
            <a:ext cx="762000" cy="1524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752600" y="4533900"/>
            <a:ext cx="1066800" cy="5334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24500" y="3429000"/>
            <a:ext cx="76200" cy="10668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62100" y="3687763"/>
            <a:ext cx="838200" cy="549275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4700" y="3687763"/>
            <a:ext cx="1752600" cy="930275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2" idx="5"/>
          </p:cNvCxnSpPr>
          <p:nvPr/>
        </p:nvCxnSpPr>
        <p:spPr>
          <a:xfrm>
            <a:off x="4306093" y="2239449"/>
            <a:ext cx="837407" cy="473589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409700" y="1943100"/>
            <a:ext cx="1790700" cy="160338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819400" y="4648200"/>
            <a:ext cx="1295400" cy="838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E (5, G)</a:t>
            </a:r>
          </a:p>
        </p:txBody>
      </p:sp>
      <p:sp>
        <p:nvSpPr>
          <p:cNvPr id="6" name="Oval 5"/>
          <p:cNvSpPr/>
          <p:nvPr/>
        </p:nvSpPr>
        <p:spPr>
          <a:xfrm>
            <a:off x="304800" y="1981200"/>
            <a:ext cx="1295400" cy="838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A(</a:t>
            </a:r>
            <a:r>
              <a:rPr lang="en-GB" sz="2000" dirty="0" smtClean="0">
                <a:solidFill>
                  <a:srgbClr val="FFFF00"/>
                </a:solidFill>
              </a:rPr>
              <a:t>10, D</a:t>
            </a:r>
            <a:r>
              <a:rPr lang="en-GB" sz="2000" dirty="0" smtClean="0"/>
              <a:t>) </a:t>
            </a:r>
            <a:endParaRPr lang="en-GB" sz="2800" dirty="0"/>
          </a:p>
        </p:txBody>
      </p:sp>
      <p:sp>
        <p:nvSpPr>
          <p:cNvPr id="7" name="Oval 6"/>
          <p:cNvSpPr/>
          <p:nvPr/>
        </p:nvSpPr>
        <p:spPr>
          <a:xfrm>
            <a:off x="2209800" y="2971800"/>
            <a:ext cx="1295400" cy="838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C (7, E)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4114800"/>
            <a:ext cx="1295400" cy="838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D (8, E)</a:t>
            </a:r>
          </a:p>
        </p:txBody>
      </p:sp>
      <p:sp>
        <p:nvSpPr>
          <p:cNvPr id="9" name="Oval 8"/>
          <p:cNvSpPr/>
          <p:nvPr/>
        </p:nvSpPr>
        <p:spPr>
          <a:xfrm>
            <a:off x="4953000" y="2590800"/>
            <a:ext cx="1295400" cy="838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800" dirty="0"/>
              <a:t>F</a:t>
            </a:r>
            <a:endParaRPr lang="en-GB" sz="2000" dirty="0"/>
          </a:p>
        </p:txBody>
      </p:sp>
      <p:sp>
        <p:nvSpPr>
          <p:cNvPr id="10" name="Oval 9"/>
          <p:cNvSpPr/>
          <p:nvPr/>
        </p:nvSpPr>
        <p:spPr>
          <a:xfrm>
            <a:off x="4876800" y="4495800"/>
            <a:ext cx="1295400" cy="838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G (3, F)</a:t>
            </a:r>
          </a:p>
        </p:txBody>
      </p:sp>
      <p:sp>
        <p:nvSpPr>
          <p:cNvPr id="42" name="Oval 41"/>
          <p:cNvSpPr/>
          <p:nvPr/>
        </p:nvSpPr>
        <p:spPr>
          <a:xfrm>
            <a:off x="3200400" y="1524000"/>
            <a:ext cx="1295400" cy="838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B (4, F)</a:t>
            </a:r>
          </a:p>
        </p:txBody>
      </p:sp>
      <p:sp>
        <p:nvSpPr>
          <p:cNvPr id="47138" name="TextBox 77"/>
          <p:cNvSpPr txBox="1">
            <a:spLocks noChangeArrowheads="1"/>
          </p:cNvSpPr>
          <p:nvPr/>
        </p:nvSpPr>
        <p:spPr bwMode="auto">
          <a:xfrm>
            <a:off x="2209800" y="1600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47139" name="TextBox 78"/>
          <p:cNvSpPr txBox="1">
            <a:spLocks noChangeArrowheads="1"/>
          </p:cNvSpPr>
          <p:nvPr/>
        </p:nvSpPr>
        <p:spPr bwMode="auto">
          <a:xfrm>
            <a:off x="1981200" y="2362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7140" name="TextBox 79"/>
          <p:cNvSpPr txBox="1">
            <a:spLocks noChangeArrowheads="1"/>
          </p:cNvSpPr>
          <p:nvPr/>
        </p:nvSpPr>
        <p:spPr bwMode="auto">
          <a:xfrm>
            <a:off x="635000" y="3200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47141" name="TextBox 80"/>
          <p:cNvSpPr txBox="1">
            <a:spLocks noChangeArrowheads="1"/>
          </p:cNvSpPr>
          <p:nvPr/>
        </p:nvSpPr>
        <p:spPr bwMode="auto">
          <a:xfrm>
            <a:off x="2133600" y="4800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47142" name="TextBox 81"/>
          <p:cNvSpPr txBox="1">
            <a:spLocks noChangeArrowheads="1"/>
          </p:cNvSpPr>
          <p:nvPr/>
        </p:nvSpPr>
        <p:spPr bwMode="auto">
          <a:xfrm>
            <a:off x="2057400" y="3881735"/>
            <a:ext cx="5048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11</a:t>
            </a:r>
            <a:endParaRPr lang="en-GB" sz="2400" dirty="0"/>
          </a:p>
        </p:txBody>
      </p:sp>
      <p:sp>
        <p:nvSpPr>
          <p:cNvPr id="47143" name="TextBox 82"/>
          <p:cNvSpPr txBox="1">
            <a:spLocks noChangeArrowheads="1"/>
          </p:cNvSpPr>
          <p:nvPr/>
        </p:nvSpPr>
        <p:spPr bwMode="auto">
          <a:xfrm>
            <a:off x="4343400" y="3657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sp>
        <p:nvSpPr>
          <p:cNvPr id="47144" name="TextBox 83"/>
          <p:cNvSpPr txBox="1">
            <a:spLocks noChangeArrowheads="1"/>
          </p:cNvSpPr>
          <p:nvPr/>
        </p:nvSpPr>
        <p:spPr bwMode="auto">
          <a:xfrm>
            <a:off x="4038600" y="27384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sp>
        <p:nvSpPr>
          <p:cNvPr id="47145" name="TextBox 84"/>
          <p:cNvSpPr txBox="1">
            <a:spLocks noChangeArrowheads="1"/>
          </p:cNvSpPr>
          <p:nvPr/>
        </p:nvSpPr>
        <p:spPr bwMode="auto">
          <a:xfrm>
            <a:off x="4572000" y="1981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7146" name="TextBox 85"/>
          <p:cNvSpPr txBox="1">
            <a:spLocks noChangeArrowheads="1"/>
          </p:cNvSpPr>
          <p:nvPr/>
        </p:nvSpPr>
        <p:spPr bwMode="auto">
          <a:xfrm>
            <a:off x="5588000" y="38052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sp>
        <p:nvSpPr>
          <p:cNvPr id="47147" name="TextBox 86"/>
          <p:cNvSpPr txBox="1">
            <a:spLocks noChangeArrowheads="1"/>
          </p:cNvSpPr>
          <p:nvPr/>
        </p:nvSpPr>
        <p:spPr bwMode="auto">
          <a:xfrm>
            <a:off x="4343400" y="4953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3</a:t>
            </a:r>
          </a:p>
        </p:txBody>
      </p:sp>
      <p:cxnSp>
        <p:nvCxnSpPr>
          <p:cNvPr id="46" name="Curved Connector 45"/>
          <p:cNvCxnSpPr>
            <a:stCxn id="6" idx="0"/>
            <a:endCxn id="42" idx="1"/>
          </p:cNvCxnSpPr>
          <p:nvPr/>
        </p:nvCxnSpPr>
        <p:spPr>
          <a:xfrm rot="5400000" flipH="1" flipV="1">
            <a:off x="2004079" y="595173"/>
            <a:ext cx="334449" cy="2437607"/>
          </a:xfrm>
          <a:prstGeom prst="curvedConnector3">
            <a:avLst>
              <a:gd name="adj1" fmla="val 205054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" idx="2"/>
            <a:endCxn id="6" idx="2"/>
          </p:cNvCxnSpPr>
          <p:nvPr/>
        </p:nvCxnSpPr>
        <p:spPr>
          <a:xfrm rot="10800000">
            <a:off x="304800" y="2400300"/>
            <a:ext cx="152400" cy="2133600"/>
          </a:xfrm>
          <a:prstGeom prst="curvedConnector3">
            <a:avLst>
              <a:gd name="adj1" fmla="val 2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79"/>
          <p:cNvSpPr txBox="1">
            <a:spLocks noChangeArrowheads="1"/>
          </p:cNvSpPr>
          <p:nvPr/>
        </p:nvSpPr>
        <p:spPr bwMode="auto">
          <a:xfrm>
            <a:off x="152400" y="3124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sp>
        <p:nvSpPr>
          <p:cNvPr id="59" name="TextBox 77"/>
          <p:cNvSpPr txBox="1">
            <a:spLocks noChangeArrowheads="1"/>
          </p:cNvSpPr>
          <p:nvPr/>
        </p:nvSpPr>
        <p:spPr bwMode="auto">
          <a:xfrm>
            <a:off x="1625600" y="13668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5</a:t>
            </a:r>
            <a:endParaRPr lang="en-GB" sz="2400" dirty="0"/>
          </a:p>
        </p:txBody>
      </p:sp>
      <p:cxnSp>
        <p:nvCxnSpPr>
          <p:cNvPr id="62" name="Curved Connector 61"/>
          <p:cNvCxnSpPr>
            <a:stCxn id="9" idx="0"/>
            <a:endCxn id="42" idx="7"/>
          </p:cNvCxnSpPr>
          <p:nvPr/>
        </p:nvCxnSpPr>
        <p:spPr>
          <a:xfrm rot="16200000" flipV="1">
            <a:off x="4481373" y="1471472"/>
            <a:ext cx="944049" cy="1294607"/>
          </a:xfrm>
          <a:prstGeom prst="curvedConnector3">
            <a:avLst>
              <a:gd name="adj1" fmla="val 13721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84"/>
          <p:cNvSpPr txBox="1">
            <a:spLocks noChangeArrowheads="1"/>
          </p:cNvSpPr>
          <p:nvPr/>
        </p:nvSpPr>
        <p:spPr bwMode="auto">
          <a:xfrm>
            <a:off x="4876800" y="1295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cxnSp>
        <p:nvCxnSpPr>
          <p:cNvPr id="66" name="Curved Connector 65"/>
          <p:cNvCxnSpPr>
            <a:stCxn id="4" idx="0"/>
            <a:endCxn id="7" idx="4"/>
          </p:cNvCxnSpPr>
          <p:nvPr/>
        </p:nvCxnSpPr>
        <p:spPr>
          <a:xfrm rot="16200000" flipV="1">
            <a:off x="2743200" y="3924300"/>
            <a:ext cx="838200" cy="609600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82"/>
          <p:cNvSpPr txBox="1">
            <a:spLocks noChangeArrowheads="1"/>
          </p:cNvSpPr>
          <p:nvPr/>
        </p:nvSpPr>
        <p:spPr bwMode="auto">
          <a:xfrm>
            <a:off x="3175000" y="3886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cxnSp>
        <p:nvCxnSpPr>
          <p:cNvPr id="70" name="Curved Connector 69"/>
          <p:cNvCxnSpPr>
            <a:stCxn id="9" idx="6"/>
            <a:endCxn id="10" idx="6"/>
          </p:cNvCxnSpPr>
          <p:nvPr/>
        </p:nvCxnSpPr>
        <p:spPr>
          <a:xfrm flipH="1">
            <a:off x="6172200" y="3009900"/>
            <a:ext cx="76200" cy="1905000"/>
          </a:xfrm>
          <a:prstGeom prst="curvedConnector3">
            <a:avLst>
              <a:gd name="adj1" fmla="val -30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85"/>
          <p:cNvSpPr txBox="1">
            <a:spLocks noChangeArrowheads="1"/>
          </p:cNvSpPr>
          <p:nvPr/>
        </p:nvSpPr>
        <p:spPr bwMode="auto">
          <a:xfrm>
            <a:off x="6096000" y="35766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cxnSp>
        <p:nvCxnSpPr>
          <p:cNvPr id="77" name="Curved Connector 76"/>
          <p:cNvCxnSpPr>
            <a:stCxn id="10" idx="4"/>
            <a:endCxn id="4" idx="4"/>
          </p:cNvCxnSpPr>
          <p:nvPr/>
        </p:nvCxnSpPr>
        <p:spPr>
          <a:xfrm rot="5400000">
            <a:off x="4419600" y="4381500"/>
            <a:ext cx="152400" cy="2057400"/>
          </a:xfrm>
          <a:prstGeom prst="curvedConnector3">
            <a:avLst>
              <a:gd name="adj1" fmla="val 2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86"/>
          <p:cNvSpPr txBox="1">
            <a:spLocks noChangeArrowheads="1"/>
          </p:cNvSpPr>
          <p:nvPr/>
        </p:nvSpPr>
        <p:spPr bwMode="auto">
          <a:xfrm>
            <a:off x="4749800" y="52530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sp>
        <p:nvSpPr>
          <p:cNvPr id="45" name="TextBox 32"/>
          <p:cNvSpPr txBox="1">
            <a:spLocks noChangeArrowheads="1"/>
          </p:cNvSpPr>
          <p:nvPr/>
        </p:nvSpPr>
        <p:spPr bwMode="auto">
          <a:xfrm>
            <a:off x="6629400" y="1447800"/>
            <a:ext cx="2286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400" dirty="0"/>
              <a:t>Examine nodes adjacent to </a:t>
            </a:r>
            <a:r>
              <a:rPr lang="en-GB" sz="2400" b="1" dirty="0" smtClean="0"/>
              <a:t>D </a:t>
            </a:r>
            <a:r>
              <a:rPr lang="en-GB" sz="2400" dirty="0" smtClean="0"/>
              <a:t>that </a:t>
            </a:r>
            <a:r>
              <a:rPr lang="en-GB" sz="2400" dirty="0"/>
              <a:t>are not permanent and update distances.</a:t>
            </a:r>
          </a:p>
          <a:p>
            <a:endParaRPr lang="en-GB" sz="2400" dirty="0"/>
          </a:p>
          <a:p>
            <a:r>
              <a:rPr lang="en-GB" sz="2400" dirty="0"/>
              <a:t>Identify the nearest </a:t>
            </a:r>
            <a:r>
              <a:rPr lang="en-GB" sz="2400" dirty="0" smtClean="0"/>
              <a:t>node that is not permanent. </a:t>
            </a:r>
            <a:r>
              <a:rPr lang="en-GB" sz="2400" dirty="0"/>
              <a:t>This is labelled as permanent.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Example of </a:t>
            </a:r>
            <a:r>
              <a:rPr lang="en-GB" dirty="0" err="1" smtClean="0"/>
              <a:t>Dijkstra’s</a:t>
            </a:r>
            <a:r>
              <a:rPr lang="en-GB" dirty="0" smtClean="0"/>
              <a:t> Algorithm</a:t>
            </a:r>
            <a:endParaRPr lang="en-US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2500" y="2819400"/>
            <a:ext cx="152400" cy="1295400"/>
          </a:xfrm>
          <a:prstGeom prst="line">
            <a:avLst/>
          </a:prstGeom>
          <a:ln w="4445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00200" y="2400300"/>
            <a:ext cx="800100" cy="693738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505200" y="3009900"/>
            <a:ext cx="1447800" cy="3810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14800" y="4914900"/>
            <a:ext cx="762000" cy="1524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752600" y="4533900"/>
            <a:ext cx="1066800" cy="5334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524500" y="3429000"/>
            <a:ext cx="76200" cy="1066800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562100" y="3687763"/>
            <a:ext cx="838200" cy="549275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14700" y="3687763"/>
            <a:ext cx="1752600" cy="930275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2" idx="5"/>
          </p:cNvCxnSpPr>
          <p:nvPr/>
        </p:nvCxnSpPr>
        <p:spPr>
          <a:xfrm>
            <a:off x="4306093" y="2239449"/>
            <a:ext cx="837407" cy="473589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409700" y="1943100"/>
            <a:ext cx="1790700" cy="160338"/>
          </a:xfrm>
          <a:prstGeom prst="line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819400" y="4648200"/>
            <a:ext cx="1295400" cy="838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E (5, G)</a:t>
            </a:r>
          </a:p>
        </p:txBody>
      </p:sp>
      <p:sp>
        <p:nvSpPr>
          <p:cNvPr id="6" name="Oval 5"/>
          <p:cNvSpPr/>
          <p:nvPr/>
        </p:nvSpPr>
        <p:spPr>
          <a:xfrm>
            <a:off x="304800" y="1981200"/>
            <a:ext cx="1295400" cy="838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>
                <a:solidFill>
                  <a:schemeClr val="bg1"/>
                </a:solidFill>
              </a:rPr>
              <a:t>A(10, D) 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09800" y="2971800"/>
            <a:ext cx="1295400" cy="838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C (7, E)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4114800"/>
            <a:ext cx="1295400" cy="838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D (8, E)</a:t>
            </a:r>
          </a:p>
        </p:txBody>
      </p:sp>
      <p:sp>
        <p:nvSpPr>
          <p:cNvPr id="9" name="Oval 8"/>
          <p:cNvSpPr/>
          <p:nvPr/>
        </p:nvSpPr>
        <p:spPr>
          <a:xfrm>
            <a:off x="4953000" y="2590800"/>
            <a:ext cx="1295400" cy="838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800" dirty="0"/>
              <a:t>F</a:t>
            </a:r>
            <a:endParaRPr lang="en-GB" sz="2000" dirty="0"/>
          </a:p>
        </p:txBody>
      </p:sp>
      <p:sp>
        <p:nvSpPr>
          <p:cNvPr id="10" name="Oval 9"/>
          <p:cNvSpPr/>
          <p:nvPr/>
        </p:nvSpPr>
        <p:spPr>
          <a:xfrm>
            <a:off x="4876800" y="4495800"/>
            <a:ext cx="1295400" cy="838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G (3, F)</a:t>
            </a:r>
          </a:p>
        </p:txBody>
      </p:sp>
      <p:sp>
        <p:nvSpPr>
          <p:cNvPr id="42" name="Oval 41"/>
          <p:cNvSpPr/>
          <p:nvPr/>
        </p:nvSpPr>
        <p:spPr>
          <a:xfrm>
            <a:off x="3200400" y="1524000"/>
            <a:ext cx="1295400" cy="8382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2000" dirty="0" smtClean="0"/>
              <a:t>B (4, F)</a:t>
            </a:r>
          </a:p>
        </p:txBody>
      </p:sp>
      <p:sp>
        <p:nvSpPr>
          <p:cNvPr id="47138" name="TextBox 77"/>
          <p:cNvSpPr txBox="1">
            <a:spLocks noChangeArrowheads="1"/>
          </p:cNvSpPr>
          <p:nvPr/>
        </p:nvSpPr>
        <p:spPr bwMode="auto">
          <a:xfrm>
            <a:off x="2209800" y="1600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47139" name="TextBox 78"/>
          <p:cNvSpPr txBox="1">
            <a:spLocks noChangeArrowheads="1"/>
          </p:cNvSpPr>
          <p:nvPr/>
        </p:nvSpPr>
        <p:spPr bwMode="auto">
          <a:xfrm>
            <a:off x="1981200" y="2362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47140" name="TextBox 79"/>
          <p:cNvSpPr txBox="1">
            <a:spLocks noChangeArrowheads="1"/>
          </p:cNvSpPr>
          <p:nvPr/>
        </p:nvSpPr>
        <p:spPr bwMode="auto">
          <a:xfrm>
            <a:off x="635000" y="3200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7</a:t>
            </a:r>
          </a:p>
        </p:txBody>
      </p:sp>
      <p:sp>
        <p:nvSpPr>
          <p:cNvPr id="47141" name="TextBox 80"/>
          <p:cNvSpPr txBox="1">
            <a:spLocks noChangeArrowheads="1"/>
          </p:cNvSpPr>
          <p:nvPr/>
        </p:nvSpPr>
        <p:spPr bwMode="auto">
          <a:xfrm>
            <a:off x="2133600" y="4800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3</a:t>
            </a:r>
          </a:p>
        </p:txBody>
      </p:sp>
      <p:sp>
        <p:nvSpPr>
          <p:cNvPr id="47142" name="TextBox 81"/>
          <p:cNvSpPr txBox="1">
            <a:spLocks noChangeArrowheads="1"/>
          </p:cNvSpPr>
          <p:nvPr/>
        </p:nvSpPr>
        <p:spPr bwMode="auto">
          <a:xfrm>
            <a:off x="2057400" y="3881735"/>
            <a:ext cx="5048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11</a:t>
            </a:r>
            <a:endParaRPr lang="en-GB" sz="2400" dirty="0"/>
          </a:p>
        </p:txBody>
      </p:sp>
      <p:sp>
        <p:nvSpPr>
          <p:cNvPr id="47143" name="TextBox 82"/>
          <p:cNvSpPr txBox="1">
            <a:spLocks noChangeArrowheads="1"/>
          </p:cNvSpPr>
          <p:nvPr/>
        </p:nvSpPr>
        <p:spPr bwMode="auto">
          <a:xfrm>
            <a:off x="4343400" y="3657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sp>
        <p:nvSpPr>
          <p:cNvPr id="47144" name="TextBox 83"/>
          <p:cNvSpPr txBox="1">
            <a:spLocks noChangeArrowheads="1"/>
          </p:cNvSpPr>
          <p:nvPr/>
        </p:nvSpPr>
        <p:spPr bwMode="auto">
          <a:xfrm>
            <a:off x="4038600" y="27384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sp>
        <p:nvSpPr>
          <p:cNvPr id="47145" name="TextBox 84"/>
          <p:cNvSpPr txBox="1">
            <a:spLocks noChangeArrowheads="1"/>
          </p:cNvSpPr>
          <p:nvPr/>
        </p:nvSpPr>
        <p:spPr bwMode="auto">
          <a:xfrm>
            <a:off x="4572000" y="1981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2</a:t>
            </a:r>
          </a:p>
        </p:txBody>
      </p:sp>
      <p:sp>
        <p:nvSpPr>
          <p:cNvPr id="47146" name="TextBox 85"/>
          <p:cNvSpPr txBox="1">
            <a:spLocks noChangeArrowheads="1"/>
          </p:cNvSpPr>
          <p:nvPr/>
        </p:nvSpPr>
        <p:spPr bwMode="auto">
          <a:xfrm>
            <a:off x="5588000" y="38052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sp>
        <p:nvSpPr>
          <p:cNvPr id="47147" name="TextBox 86"/>
          <p:cNvSpPr txBox="1">
            <a:spLocks noChangeArrowheads="1"/>
          </p:cNvSpPr>
          <p:nvPr/>
        </p:nvSpPr>
        <p:spPr bwMode="auto">
          <a:xfrm>
            <a:off x="4343400" y="4953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/>
              <a:t>3</a:t>
            </a:r>
          </a:p>
        </p:txBody>
      </p:sp>
      <p:cxnSp>
        <p:nvCxnSpPr>
          <p:cNvPr id="46" name="Curved Connector 45"/>
          <p:cNvCxnSpPr>
            <a:stCxn id="6" idx="0"/>
            <a:endCxn id="42" idx="1"/>
          </p:cNvCxnSpPr>
          <p:nvPr/>
        </p:nvCxnSpPr>
        <p:spPr>
          <a:xfrm rot="5400000" flipH="1" flipV="1">
            <a:off x="2004079" y="595173"/>
            <a:ext cx="334449" cy="2437607"/>
          </a:xfrm>
          <a:prstGeom prst="curvedConnector3">
            <a:avLst>
              <a:gd name="adj1" fmla="val 205054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" idx="2"/>
            <a:endCxn id="6" idx="2"/>
          </p:cNvCxnSpPr>
          <p:nvPr/>
        </p:nvCxnSpPr>
        <p:spPr>
          <a:xfrm rot="10800000">
            <a:off x="304800" y="2400300"/>
            <a:ext cx="152400" cy="2133600"/>
          </a:xfrm>
          <a:prstGeom prst="curvedConnector3">
            <a:avLst>
              <a:gd name="adj1" fmla="val 2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79"/>
          <p:cNvSpPr txBox="1">
            <a:spLocks noChangeArrowheads="1"/>
          </p:cNvSpPr>
          <p:nvPr/>
        </p:nvSpPr>
        <p:spPr bwMode="auto">
          <a:xfrm>
            <a:off x="152400" y="3124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sp>
        <p:nvSpPr>
          <p:cNvPr id="59" name="TextBox 77"/>
          <p:cNvSpPr txBox="1">
            <a:spLocks noChangeArrowheads="1"/>
          </p:cNvSpPr>
          <p:nvPr/>
        </p:nvSpPr>
        <p:spPr bwMode="auto">
          <a:xfrm>
            <a:off x="1625600" y="13668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5</a:t>
            </a:r>
            <a:endParaRPr lang="en-GB" sz="2400" dirty="0"/>
          </a:p>
        </p:txBody>
      </p:sp>
      <p:cxnSp>
        <p:nvCxnSpPr>
          <p:cNvPr id="62" name="Curved Connector 61"/>
          <p:cNvCxnSpPr>
            <a:stCxn id="9" idx="0"/>
            <a:endCxn id="42" idx="7"/>
          </p:cNvCxnSpPr>
          <p:nvPr/>
        </p:nvCxnSpPr>
        <p:spPr>
          <a:xfrm rot="16200000" flipV="1">
            <a:off x="4481373" y="1471472"/>
            <a:ext cx="944049" cy="1294607"/>
          </a:xfrm>
          <a:prstGeom prst="curvedConnector3">
            <a:avLst>
              <a:gd name="adj1" fmla="val 137217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84"/>
          <p:cNvSpPr txBox="1">
            <a:spLocks noChangeArrowheads="1"/>
          </p:cNvSpPr>
          <p:nvPr/>
        </p:nvSpPr>
        <p:spPr bwMode="auto">
          <a:xfrm>
            <a:off x="4876800" y="12954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GB" sz="2400" dirty="0"/>
          </a:p>
        </p:txBody>
      </p:sp>
      <p:cxnSp>
        <p:nvCxnSpPr>
          <p:cNvPr id="66" name="Curved Connector 65"/>
          <p:cNvCxnSpPr>
            <a:stCxn id="4" idx="0"/>
            <a:endCxn id="7" idx="4"/>
          </p:cNvCxnSpPr>
          <p:nvPr/>
        </p:nvCxnSpPr>
        <p:spPr>
          <a:xfrm rot="16200000" flipV="1">
            <a:off x="2743200" y="3924300"/>
            <a:ext cx="838200" cy="609600"/>
          </a:xfrm>
          <a:prstGeom prst="curvedConnector3">
            <a:avLst>
              <a:gd name="adj1" fmla="val 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82"/>
          <p:cNvSpPr txBox="1">
            <a:spLocks noChangeArrowheads="1"/>
          </p:cNvSpPr>
          <p:nvPr/>
        </p:nvSpPr>
        <p:spPr bwMode="auto">
          <a:xfrm>
            <a:off x="3175000" y="3886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cxnSp>
        <p:nvCxnSpPr>
          <p:cNvPr id="70" name="Curved Connector 69"/>
          <p:cNvCxnSpPr>
            <a:stCxn id="9" idx="6"/>
            <a:endCxn id="10" idx="6"/>
          </p:cNvCxnSpPr>
          <p:nvPr/>
        </p:nvCxnSpPr>
        <p:spPr>
          <a:xfrm flipH="1">
            <a:off x="6172200" y="3009900"/>
            <a:ext cx="76200" cy="1905000"/>
          </a:xfrm>
          <a:prstGeom prst="curvedConnector3">
            <a:avLst>
              <a:gd name="adj1" fmla="val -30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85"/>
          <p:cNvSpPr txBox="1">
            <a:spLocks noChangeArrowheads="1"/>
          </p:cNvSpPr>
          <p:nvPr/>
        </p:nvSpPr>
        <p:spPr bwMode="auto">
          <a:xfrm>
            <a:off x="6096000" y="35766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cxnSp>
        <p:nvCxnSpPr>
          <p:cNvPr id="77" name="Curved Connector 76"/>
          <p:cNvCxnSpPr>
            <a:stCxn id="10" idx="4"/>
            <a:endCxn id="4" idx="4"/>
          </p:cNvCxnSpPr>
          <p:nvPr/>
        </p:nvCxnSpPr>
        <p:spPr>
          <a:xfrm rot="5400000">
            <a:off x="4419600" y="4381500"/>
            <a:ext cx="152400" cy="2057400"/>
          </a:xfrm>
          <a:prstGeom prst="curvedConnector3">
            <a:avLst>
              <a:gd name="adj1" fmla="val 250000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86"/>
          <p:cNvSpPr txBox="1">
            <a:spLocks noChangeArrowheads="1"/>
          </p:cNvSpPr>
          <p:nvPr/>
        </p:nvSpPr>
        <p:spPr bwMode="auto">
          <a:xfrm>
            <a:off x="4749800" y="5253037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GB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7837463" y="1447800"/>
            <a:ext cx="1230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→ A = 10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7227173" y="144780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→ D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6632000" y="144780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→ E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5995149" y="144780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→ G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5715000" y="144780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F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7837463" y="1885890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→ B = 4</a:t>
            </a:r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7557640" y="188589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F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7837463" y="2317690"/>
            <a:ext cx="113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→ C = 7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7227173" y="23176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→ E</a:t>
            </a:r>
            <a:endParaRPr 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6632000" y="231769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→ G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6363840" y="231769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F</a:t>
            </a:r>
            <a:endParaRPr lang="en-US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7836323" y="2736790"/>
            <a:ext cx="113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→ D = 8</a:t>
            </a:r>
            <a:endParaRPr lang="en-US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7226033" y="27367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→ E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6630860" y="273679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→ G</a:t>
            </a:r>
            <a:endParaRPr lang="en-US" sz="2000" dirty="0"/>
          </a:p>
        </p:txBody>
      </p:sp>
      <p:sp>
        <p:nvSpPr>
          <p:cNvPr id="78" name="TextBox 77"/>
          <p:cNvSpPr txBox="1"/>
          <p:nvPr/>
        </p:nvSpPr>
        <p:spPr>
          <a:xfrm>
            <a:off x="6362700" y="273679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F</a:t>
            </a:r>
            <a:endParaRPr lang="en-US" sz="2000" dirty="0"/>
          </a:p>
        </p:txBody>
      </p:sp>
      <p:sp>
        <p:nvSpPr>
          <p:cNvPr id="79" name="TextBox 78"/>
          <p:cNvSpPr txBox="1"/>
          <p:nvPr/>
        </p:nvSpPr>
        <p:spPr>
          <a:xfrm>
            <a:off x="7848462" y="3168590"/>
            <a:ext cx="113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→ E = 8</a:t>
            </a:r>
            <a:endParaRPr lang="en-US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7238172" y="316859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→ G</a:t>
            </a:r>
            <a:endParaRPr 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6986140" y="316859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F</a:t>
            </a:r>
            <a:endParaRPr 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7834622" y="3587690"/>
            <a:ext cx="114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→ G = 3</a:t>
            </a:r>
            <a:endParaRPr lang="en-US" sz="2000" dirty="0"/>
          </a:p>
        </p:txBody>
      </p:sp>
      <p:sp>
        <p:nvSpPr>
          <p:cNvPr id="86" name="TextBox 85"/>
          <p:cNvSpPr txBox="1"/>
          <p:nvPr/>
        </p:nvSpPr>
        <p:spPr>
          <a:xfrm>
            <a:off x="7557640" y="358769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F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63" grpId="0"/>
      <p:bldP spid="64" grpId="0"/>
      <p:bldP spid="67" grpId="0"/>
      <p:bldP spid="68" grpId="0"/>
      <p:bldP spid="72" grpId="0"/>
      <p:bldP spid="73" grpId="0"/>
      <p:bldP spid="74" grpId="0"/>
      <p:bldP spid="75" grpId="0"/>
      <p:bldP spid="78" grpId="0"/>
      <p:bldP spid="79" grpId="0"/>
      <p:bldP spid="81" grpId="0"/>
      <p:bldP spid="83" grpId="0"/>
      <p:bldP spid="84" grpId="0"/>
      <p:bldP spid="8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21920"/>
            <a:ext cx="8839200" cy="6496466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2" cstate="print"/>
          <a:srcRect b="19861"/>
          <a:stretch>
            <a:fillRect/>
          </a:stretch>
        </p:blipFill>
        <p:spPr bwMode="auto">
          <a:xfrm>
            <a:off x="228600" y="1752600"/>
            <a:ext cx="8610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8204200" cy="381000"/>
          </a:xfrm>
        </p:spPr>
        <p:txBody>
          <a:bodyPr/>
          <a:lstStyle/>
          <a:p>
            <a:r>
              <a:rPr lang="en-GB" sz="2000" dirty="0"/>
              <a:t>Homework: Another example of </a:t>
            </a:r>
            <a:r>
              <a:rPr lang="en-GB" sz="2000" dirty="0" err="1"/>
              <a:t>Dijkstra’s</a:t>
            </a:r>
            <a:r>
              <a:rPr lang="en-GB" sz="2000" dirty="0"/>
              <a:t> </a:t>
            </a:r>
            <a:r>
              <a:rPr lang="en-GB" sz="2000" dirty="0" smtClean="0"/>
              <a:t>Algorithm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21920"/>
            <a:ext cx="8839200" cy="6496466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0"/>
            <a:ext cx="8204200" cy="381000"/>
          </a:xfrm>
        </p:spPr>
        <p:txBody>
          <a:bodyPr/>
          <a:lstStyle/>
          <a:p>
            <a:r>
              <a:rPr lang="en-GB" sz="2000" dirty="0"/>
              <a:t>Homework: Another example of </a:t>
            </a:r>
            <a:r>
              <a:rPr lang="en-GB" sz="2000" dirty="0" err="1"/>
              <a:t>Dijkstra’s</a:t>
            </a:r>
            <a:r>
              <a:rPr lang="en-GB" sz="2000" dirty="0"/>
              <a:t> </a:t>
            </a:r>
            <a:r>
              <a:rPr lang="en-GB" sz="2000" dirty="0" smtClean="0"/>
              <a:t>Algorithm - Results</a:t>
            </a:r>
            <a:endParaRPr lang="en-US" sz="2000" dirty="0" smtClean="0"/>
          </a:p>
        </p:txBody>
      </p:sp>
      <p:graphicFrame>
        <p:nvGraphicFramePr>
          <p:cNvPr id="70124" name="Group 492"/>
          <p:cNvGraphicFramePr>
            <a:graphicFrameLocks noGrp="1"/>
          </p:cNvGraphicFramePr>
          <p:nvPr>
            <p:ph type="tbl" idx="1"/>
          </p:nvPr>
        </p:nvGraphicFramePr>
        <p:xfrm>
          <a:off x="844550" y="1447800"/>
          <a:ext cx="7080250" cy="4598987"/>
        </p:xfrm>
        <a:graphic>
          <a:graphicData uri="http://schemas.openxmlformats.org/drawingml/2006/table">
            <a:tbl>
              <a:tblPr/>
              <a:tblGrid>
                <a:gridCol w="761997"/>
                <a:gridCol w="584198"/>
                <a:gridCol w="482848"/>
                <a:gridCol w="503168"/>
                <a:gridCol w="482848"/>
                <a:gridCol w="730497"/>
                <a:gridCol w="482848"/>
                <a:gridCol w="503168"/>
                <a:gridCol w="482848"/>
                <a:gridCol w="592386"/>
                <a:gridCol w="482848"/>
                <a:gridCol w="990596"/>
              </a:tblGrid>
              <a:tr h="4424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Iteration</a:t>
                      </a: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79500" marR="79500" marT="41346" marB="413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L(2)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Path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L(3)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Path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L(4)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Path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L(5)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Path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L(6)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Path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{1}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1–2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1-3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1–4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95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{1,4}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1–2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1-4-3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1–4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1-4–5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79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{1, 2, 4}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1–2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1-4-3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1–4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1-4–5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20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{1, 2, 4, 5}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1–2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1-4-5–3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1–4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1-4–5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1-4-5–6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8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{1, 2, 3, 4, 5}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1–2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1-4-5–3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1–4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1-4–5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1-4-5–6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8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{1, 2, 3, 4, 5, 6}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1-2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1-4-5-3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1-4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1-4–5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1-4-5-6</a:t>
                      </a:r>
                      <a:endParaRPr kumimoji="1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79500" marR="79500" marT="41346" marB="413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Centralised Routing</a:t>
            </a:r>
          </a:p>
        </p:txBody>
      </p:sp>
      <p:sp>
        <p:nvSpPr>
          <p:cNvPr id="4198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+mj-lt"/>
              </a:rPr>
              <a:t>One routing table is kept at a “central” node</a:t>
            </a:r>
            <a:endParaRPr lang="en-US" dirty="0">
              <a:latin typeface="+mj-lt"/>
            </a:endParaRPr>
          </a:p>
          <a:p>
            <a:pPr>
              <a:spcBef>
                <a:spcPct val="50000"/>
              </a:spcBef>
              <a:defRPr/>
            </a:pPr>
            <a:endParaRPr lang="en-US" dirty="0" smtClean="0">
              <a:latin typeface="+mj-lt"/>
            </a:endParaRPr>
          </a:p>
          <a:p>
            <a:pPr>
              <a:spcBef>
                <a:spcPct val="50000"/>
              </a:spcBef>
              <a:defRPr/>
            </a:pPr>
            <a:endParaRPr lang="en-US" dirty="0">
              <a:latin typeface="+mj-lt"/>
            </a:endParaRPr>
          </a:p>
          <a:p>
            <a:pPr>
              <a:spcBef>
                <a:spcPct val="50000"/>
              </a:spcBef>
              <a:defRPr/>
            </a:pPr>
            <a:endParaRPr lang="en-US" dirty="0" smtClean="0">
              <a:latin typeface="+mj-lt"/>
            </a:endParaRPr>
          </a:p>
          <a:p>
            <a:pPr>
              <a:spcBef>
                <a:spcPct val="50000"/>
              </a:spcBef>
              <a:defRPr/>
            </a:pPr>
            <a:endParaRPr lang="en-US" dirty="0" smtClean="0">
              <a:latin typeface="+mj-lt"/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+mj-lt"/>
              </a:rPr>
              <a:t>When a node needs a routing decision, it asks the central node</a:t>
            </a:r>
          </a:p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+mj-lt"/>
              </a:rPr>
              <a:t>The central node must be able to handle large number of routing requests</a:t>
            </a: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457200" y="1524000"/>
            <a:ext cx="8305800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200" b="1"/>
          </a:p>
        </p:txBody>
      </p:sp>
      <p:pic>
        <p:nvPicPr>
          <p:cNvPr id="57349" name="Picture 8"/>
          <p:cNvPicPr>
            <a:picLocks noChangeAspect="1" noChangeArrowheads="1"/>
          </p:cNvPicPr>
          <p:nvPr/>
        </p:nvPicPr>
        <p:blipFill>
          <a:blip r:embed="rId3" cstate="print"/>
          <a:srcRect t="15234"/>
          <a:stretch>
            <a:fillRect/>
          </a:stretch>
        </p:blipFill>
        <p:spPr bwMode="auto">
          <a:xfrm>
            <a:off x="1981200" y="1839913"/>
            <a:ext cx="5867400" cy="227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Fully connected Mesh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14600" y="1663700"/>
            <a:ext cx="4724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j-lt"/>
              </a:rPr>
              <a:t>4 nodes, 6 links. Is that a problem?</a:t>
            </a:r>
          </a:p>
        </p:txBody>
      </p:sp>
      <p:cxnSp>
        <p:nvCxnSpPr>
          <p:cNvPr id="66" name="Straight Connector 65"/>
          <p:cNvCxnSpPr>
            <a:stCxn id="63" idx="5"/>
            <a:endCxn id="61" idx="1"/>
          </p:cNvCxnSpPr>
          <p:nvPr/>
        </p:nvCxnSpPr>
        <p:spPr>
          <a:xfrm rot="16200000" flipH="1">
            <a:off x="1365063" y="2279462"/>
            <a:ext cx="317874" cy="1654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6"/>
            <a:endCxn id="64" idx="2"/>
          </p:cNvCxnSpPr>
          <p:nvPr/>
        </p:nvCxnSpPr>
        <p:spPr>
          <a:xfrm>
            <a:off x="1028700" y="1562099"/>
            <a:ext cx="914400" cy="762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1"/>
            <a:endCxn id="62" idx="5"/>
          </p:cNvCxnSpPr>
          <p:nvPr/>
        </p:nvCxnSpPr>
        <p:spPr>
          <a:xfrm rot="16200000" flipV="1">
            <a:off x="945963" y="1707962"/>
            <a:ext cx="317874" cy="2416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4" idx="3"/>
            <a:endCxn id="63" idx="7"/>
          </p:cNvCxnSpPr>
          <p:nvPr/>
        </p:nvCxnSpPr>
        <p:spPr>
          <a:xfrm rot="5400000">
            <a:off x="1593663" y="1593662"/>
            <a:ext cx="241674" cy="5464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4" idx="4"/>
            <a:endCxn id="61" idx="7"/>
          </p:cNvCxnSpPr>
          <p:nvPr/>
        </p:nvCxnSpPr>
        <p:spPr>
          <a:xfrm rot="5400000">
            <a:off x="1593664" y="2019299"/>
            <a:ext cx="730437" cy="2732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62" idx="3"/>
            <a:endCxn id="61" idx="2"/>
          </p:cNvCxnSpPr>
          <p:nvPr/>
        </p:nvCxnSpPr>
        <p:spPr>
          <a:xfrm rot="16200000" flipH="1">
            <a:off x="685800" y="1752598"/>
            <a:ext cx="959037" cy="793563"/>
          </a:xfrm>
          <a:prstGeom prst="curved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10000" y="3505200"/>
            <a:ext cx="5029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j-lt"/>
              </a:rPr>
              <a:t>8 nodes, 45 links. Is that a problem?</a:t>
            </a:r>
          </a:p>
        </p:txBody>
      </p:sp>
      <p:cxnSp>
        <p:nvCxnSpPr>
          <p:cNvPr id="59" name="Straight Connector 58"/>
          <p:cNvCxnSpPr>
            <a:stCxn id="50" idx="6"/>
            <a:endCxn id="53" idx="2"/>
          </p:cNvCxnSpPr>
          <p:nvPr/>
        </p:nvCxnSpPr>
        <p:spPr>
          <a:xfrm flipV="1">
            <a:off x="997137" y="4057836"/>
            <a:ext cx="381000" cy="1524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5"/>
            <a:endCxn id="52" idx="1"/>
          </p:cNvCxnSpPr>
          <p:nvPr/>
        </p:nvCxnSpPr>
        <p:spPr>
          <a:xfrm rot="16200000" flipH="1">
            <a:off x="1524000" y="4279899"/>
            <a:ext cx="317874" cy="892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6" idx="5"/>
            <a:endCxn id="54" idx="1"/>
          </p:cNvCxnSpPr>
          <p:nvPr/>
        </p:nvCxnSpPr>
        <p:spPr>
          <a:xfrm rot="16200000" flipH="1">
            <a:off x="2400300" y="4241799"/>
            <a:ext cx="317874" cy="1654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5" idx="3"/>
            <a:endCxn id="53" idx="7"/>
          </p:cNvCxnSpPr>
          <p:nvPr/>
        </p:nvCxnSpPr>
        <p:spPr>
          <a:xfrm rot="5400000">
            <a:off x="1562100" y="3708399"/>
            <a:ext cx="317874" cy="1654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5" idx="6"/>
            <a:endCxn id="58" idx="2"/>
          </p:cNvCxnSpPr>
          <p:nvPr/>
        </p:nvCxnSpPr>
        <p:spPr>
          <a:xfrm>
            <a:off x="2063937" y="3524436"/>
            <a:ext cx="914400" cy="762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6" idx="1"/>
            <a:endCxn id="55" idx="5"/>
          </p:cNvCxnSpPr>
          <p:nvPr/>
        </p:nvCxnSpPr>
        <p:spPr>
          <a:xfrm rot="16200000" flipV="1">
            <a:off x="1981200" y="3670299"/>
            <a:ext cx="317874" cy="2416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3"/>
            <a:endCxn id="56" idx="7"/>
          </p:cNvCxnSpPr>
          <p:nvPr/>
        </p:nvCxnSpPr>
        <p:spPr>
          <a:xfrm rot="5400000">
            <a:off x="2628900" y="3555999"/>
            <a:ext cx="241674" cy="5464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0" idx="7"/>
            <a:endCxn id="55" idx="2"/>
          </p:cNvCxnSpPr>
          <p:nvPr/>
        </p:nvCxnSpPr>
        <p:spPr>
          <a:xfrm rot="5400000" flipH="1" flipV="1">
            <a:off x="1066800" y="3410137"/>
            <a:ext cx="578037" cy="8066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0" idx="5"/>
            <a:endCxn id="52" idx="2"/>
          </p:cNvCxnSpPr>
          <p:nvPr/>
        </p:nvCxnSpPr>
        <p:spPr>
          <a:xfrm rot="16200000" flipH="1">
            <a:off x="1181100" y="4089398"/>
            <a:ext cx="273237" cy="7304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4"/>
            <a:endCxn id="54" idx="7"/>
          </p:cNvCxnSpPr>
          <p:nvPr/>
        </p:nvCxnSpPr>
        <p:spPr>
          <a:xfrm rot="5400000">
            <a:off x="2628901" y="3981636"/>
            <a:ext cx="730437" cy="2732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hape 72"/>
          <p:cNvCxnSpPr>
            <a:stCxn id="50" idx="0"/>
            <a:endCxn id="55" idx="1"/>
          </p:cNvCxnSpPr>
          <p:nvPr/>
        </p:nvCxnSpPr>
        <p:spPr>
          <a:xfrm rot="5400000" flipH="1" flipV="1">
            <a:off x="1003674" y="3257737"/>
            <a:ext cx="641163" cy="959037"/>
          </a:xfrm>
          <a:prstGeom prst="curvedConnector3">
            <a:avLst>
              <a:gd name="adj1" fmla="val 142616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hape 72"/>
          <p:cNvCxnSpPr>
            <a:stCxn id="50" idx="0"/>
            <a:endCxn id="58" idx="1"/>
          </p:cNvCxnSpPr>
          <p:nvPr/>
        </p:nvCxnSpPr>
        <p:spPr>
          <a:xfrm rot="5400000" flipH="1" flipV="1">
            <a:off x="1651374" y="2686237"/>
            <a:ext cx="564963" cy="2178237"/>
          </a:xfrm>
          <a:prstGeom prst="curvedConnector3">
            <a:avLst>
              <a:gd name="adj1" fmla="val 14836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hape 72"/>
          <p:cNvCxnSpPr>
            <a:stCxn id="50" idx="0"/>
            <a:endCxn id="56" idx="2"/>
          </p:cNvCxnSpPr>
          <p:nvPr/>
        </p:nvCxnSpPr>
        <p:spPr>
          <a:xfrm rot="5400000" flipH="1" flipV="1">
            <a:off x="1530537" y="3372036"/>
            <a:ext cx="12700" cy="1371600"/>
          </a:xfrm>
          <a:prstGeom prst="curvedConnector4">
            <a:avLst>
              <a:gd name="adj1" fmla="val -1800000"/>
              <a:gd name="adj2" fmla="val 55556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hape 72"/>
          <p:cNvCxnSpPr>
            <a:stCxn id="50" idx="5"/>
            <a:endCxn id="54" idx="5"/>
          </p:cNvCxnSpPr>
          <p:nvPr/>
        </p:nvCxnSpPr>
        <p:spPr>
          <a:xfrm rot="16200000" flipH="1">
            <a:off x="1714500" y="3555999"/>
            <a:ext cx="381000" cy="1905000"/>
          </a:xfrm>
          <a:prstGeom prst="curvedConnector3">
            <a:avLst>
              <a:gd name="adj1" fmla="val 171716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hape 72"/>
          <p:cNvCxnSpPr>
            <a:stCxn id="53" idx="7"/>
            <a:endCxn id="58" idx="3"/>
          </p:cNvCxnSpPr>
          <p:nvPr/>
        </p:nvCxnSpPr>
        <p:spPr>
          <a:xfrm rot="5400000" flipH="1" flipV="1">
            <a:off x="2209800" y="3136899"/>
            <a:ext cx="241674" cy="1384674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hape 72"/>
          <p:cNvCxnSpPr>
            <a:stCxn id="53" idx="5"/>
            <a:endCxn id="54" idx="3"/>
          </p:cNvCxnSpPr>
          <p:nvPr/>
        </p:nvCxnSpPr>
        <p:spPr>
          <a:xfrm rot="16200000" flipH="1">
            <a:off x="1873437" y="3930462"/>
            <a:ext cx="533400" cy="1003674"/>
          </a:xfrm>
          <a:prstGeom prst="curvedConnector3">
            <a:avLst>
              <a:gd name="adj1" fmla="val 151226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hape 72"/>
          <p:cNvCxnSpPr>
            <a:stCxn id="55" idx="4"/>
            <a:endCxn id="52" idx="7"/>
          </p:cNvCxnSpPr>
          <p:nvPr/>
        </p:nvCxnSpPr>
        <p:spPr>
          <a:xfrm rot="16200000" flipH="1">
            <a:off x="1524000" y="4064372"/>
            <a:ext cx="806637" cy="31563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hape 72"/>
          <p:cNvCxnSpPr>
            <a:stCxn id="54" idx="7"/>
            <a:endCxn id="55" idx="5"/>
          </p:cNvCxnSpPr>
          <p:nvPr/>
        </p:nvCxnSpPr>
        <p:spPr>
          <a:xfrm rot="16200000" flipV="1">
            <a:off x="2012763" y="3638736"/>
            <a:ext cx="851274" cy="838200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hape 72"/>
          <p:cNvCxnSpPr>
            <a:stCxn id="56" idx="7"/>
            <a:endCxn id="52" idx="0"/>
          </p:cNvCxnSpPr>
          <p:nvPr/>
        </p:nvCxnSpPr>
        <p:spPr>
          <a:xfrm rot="16200000" flipH="1" flipV="1">
            <a:off x="1911537" y="3873872"/>
            <a:ext cx="488763" cy="641163"/>
          </a:xfrm>
          <a:prstGeom prst="curvedConnector3">
            <a:avLst>
              <a:gd name="adj1" fmla="val -5590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hape 72"/>
          <p:cNvCxnSpPr>
            <a:stCxn id="106" idx="1"/>
            <a:endCxn id="50" idx="4"/>
          </p:cNvCxnSpPr>
          <p:nvPr/>
        </p:nvCxnSpPr>
        <p:spPr>
          <a:xfrm rot="16200000" flipV="1">
            <a:off x="601896" y="4605478"/>
            <a:ext cx="787401" cy="301717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hape 72"/>
          <p:cNvCxnSpPr>
            <a:endCxn id="106" idx="0"/>
          </p:cNvCxnSpPr>
          <p:nvPr/>
        </p:nvCxnSpPr>
        <p:spPr>
          <a:xfrm rot="5400000">
            <a:off x="874947" y="4443458"/>
            <a:ext cx="1041212" cy="282672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hape 72"/>
          <p:cNvCxnSpPr>
            <a:stCxn id="106" idx="7"/>
            <a:endCxn id="52" idx="4"/>
          </p:cNvCxnSpPr>
          <p:nvPr/>
        </p:nvCxnSpPr>
        <p:spPr>
          <a:xfrm rot="5400000" flipH="1" flipV="1">
            <a:off x="1395458" y="4710159"/>
            <a:ext cx="406401" cy="473357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hape 72"/>
          <p:cNvCxnSpPr>
            <a:stCxn id="54" idx="5"/>
            <a:endCxn id="106" idx="6"/>
          </p:cNvCxnSpPr>
          <p:nvPr/>
        </p:nvCxnSpPr>
        <p:spPr>
          <a:xfrm rot="5400000">
            <a:off x="1852659" y="4252958"/>
            <a:ext cx="558801" cy="1450883"/>
          </a:xfrm>
          <a:prstGeom prst="curved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Shape 72"/>
          <p:cNvCxnSpPr>
            <a:stCxn id="55" idx="0"/>
            <a:endCxn id="106" idx="2"/>
          </p:cNvCxnSpPr>
          <p:nvPr/>
        </p:nvCxnSpPr>
        <p:spPr>
          <a:xfrm rot="16200000" flipH="1" flipV="1">
            <a:off x="563795" y="3910058"/>
            <a:ext cx="1885764" cy="809720"/>
          </a:xfrm>
          <a:prstGeom prst="curvedConnector4">
            <a:avLst>
              <a:gd name="adj1" fmla="val -12122"/>
              <a:gd name="adj2" fmla="val 12823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Shape 72"/>
          <p:cNvCxnSpPr>
            <a:stCxn id="106" idx="0"/>
            <a:endCxn id="58" idx="0"/>
          </p:cNvCxnSpPr>
          <p:nvPr/>
        </p:nvCxnSpPr>
        <p:spPr>
          <a:xfrm rot="5400000" flipH="1" flipV="1">
            <a:off x="1363895" y="3338558"/>
            <a:ext cx="1657164" cy="1876520"/>
          </a:xfrm>
          <a:prstGeom prst="curvedConnector3">
            <a:avLst>
              <a:gd name="adj1" fmla="val 113795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Shape 72"/>
          <p:cNvCxnSpPr>
            <a:stCxn id="106" idx="5"/>
            <a:endCxn id="56" idx="3"/>
          </p:cNvCxnSpPr>
          <p:nvPr/>
        </p:nvCxnSpPr>
        <p:spPr>
          <a:xfrm rot="5400000" flipH="1" flipV="1">
            <a:off x="1211495" y="4316084"/>
            <a:ext cx="1199964" cy="898994"/>
          </a:xfrm>
          <a:prstGeom prst="curvedConnector3">
            <a:avLst>
              <a:gd name="adj1" fmla="val -2277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810000" y="4267200"/>
            <a:ext cx="5029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j-lt"/>
              </a:rPr>
              <a:t>For fully connected network:</a:t>
            </a:r>
          </a:p>
        </p:txBody>
      </p:sp>
      <p:sp>
        <p:nvSpPr>
          <p:cNvPr id="127" name="TextBox 1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54220" y="4782143"/>
            <a:ext cx="3547381" cy="687624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203450" y="5816600"/>
            <a:ext cx="22161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j-lt"/>
              </a:rPr>
              <a:t>For 50 nodes,</a:t>
            </a:r>
          </a:p>
        </p:txBody>
      </p:sp>
      <p:sp>
        <p:nvSpPr>
          <p:cNvPr id="131" name="TextBox 1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67200" y="5658236"/>
            <a:ext cx="2742930" cy="687624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GB">
                <a:noFill/>
              </a:rPr>
              <a:t> 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915150" y="5816600"/>
            <a:ext cx="873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latin typeface="+mj-lt"/>
              </a:rPr>
              <a:t>links</a:t>
            </a:r>
          </a:p>
        </p:txBody>
      </p:sp>
      <p:sp>
        <p:nvSpPr>
          <p:cNvPr id="50" name="Oval 49"/>
          <p:cNvSpPr/>
          <p:nvPr/>
        </p:nvSpPr>
        <p:spPr>
          <a:xfrm>
            <a:off x="692337" y="4057836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1378137" y="3905436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1759137" y="3372036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2216337" y="3905436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2978337" y="3448236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86" name="Shape 72"/>
          <p:cNvCxnSpPr>
            <a:stCxn id="50" idx="5"/>
            <a:endCxn id="58" idx="6"/>
          </p:cNvCxnSpPr>
          <p:nvPr/>
        </p:nvCxnSpPr>
        <p:spPr>
          <a:xfrm rot="5400000" flipH="1" flipV="1">
            <a:off x="1759136" y="2793999"/>
            <a:ext cx="717363" cy="2330637"/>
          </a:xfrm>
          <a:prstGeom prst="curvedConnector4">
            <a:avLst>
              <a:gd name="adj1" fmla="val -38089"/>
              <a:gd name="adj2" fmla="val 10980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1101817" y="51054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1682937" y="4438836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2597337" y="4438836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1" name="Oval 60"/>
          <p:cNvSpPr/>
          <p:nvPr/>
        </p:nvSpPr>
        <p:spPr>
          <a:xfrm>
            <a:off x="1562100" y="2476499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723900" y="1409699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1181100" y="1943099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1943100" y="1485899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28" grpId="0"/>
      <p:bldP spid="130" grpId="0"/>
      <p:bldP spid="13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Routing</a:t>
            </a:r>
          </a:p>
        </p:txBody>
      </p:sp>
      <p:sp>
        <p:nvSpPr>
          <p:cNvPr id="44035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sz="2400" dirty="0" smtClean="0">
                <a:latin typeface="+mj-lt"/>
              </a:rPr>
              <a:t>Each node maintains its own routing table</a:t>
            </a:r>
          </a:p>
          <a:p>
            <a:pPr>
              <a:spcBef>
                <a:spcPct val="50000"/>
              </a:spcBef>
              <a:defRPr/>
            </a:pPr>
            <a:endParaRPr lang="en-US" sz="2400" dirty="0" smtClean="0">
              <a:latin typeface="+mj-lt"/>
            </a:endParaRPr>
          </a:p>
          <a:p>
            <a:pPr>
              <a:spcBef>
                <a:spcPct val="50000"/>
              </a:spcBef>
              <a:defRPr/>
            </a:pPr>
            <a:endParaRPr lang="en-US" sz="2400" dirty="0">
              <a:latin typeface="+mj-lt"/>
            </a:endParaRPr>
          </a:p>
          <a:p>
            <a:pPr>
              <a:spcBef>
                <a:spcPct val="50000"/>
              </a:spcBef>
              <a:defRPr/>
            </a:pPr>
            <a:endParaRPr lang="en-US" sz="2400" dirty="0" smtClean="0">
              <a:latin typeface="+mj-lt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400" dirty="0" smtClean="0">
                <a:latin typeface="+mj-lt"/>
              </a:rPr>
              <a:t>No central node holding a global table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 smtClean="0">
                <a:latin typeface="+mj-lt"/>
              </a:rPr>
              <a:t>Somehow each node has to share information with other nodes so that the individual routing tables can be created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 smtClean="0">
                <a:latin typeface="+mj-lt"/>
              </a:rPr>
              <a:t>Individual routing tables may hold outdate information</a:t>
            </a:r>
          </a:p>
          <a:p>
            <a:pPr>
              <a:defRPr/>
            </a:pPr>
            <a:endParaRPr lang="en-US" sz="2400" dirty="0" smtClean="0">
              <a:latin typeface="+mj-lt"/>
            </a:endParaRP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457200" y="1524000"/>
            <a:ext cx="8305800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4000" b="1">
              <a:solidFill>
                <a:srgbClr val="76027C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200" b="1"/>
          </a:p>
        </p:txBody>
      </p:sp>
      <p:pic>
        <p:nvPicPr>
          <p:cNvPr id="58373" name="Picture 8"/>
          <p:cNvPicPr>
            <a:picLocks noChangeAspect="1" noChangeArrowheads="1"/>
          </p:cNvPicPr>
          <p:nvPr/>
        </p:nvPicPr>
        <p:blipFill>
          <a:blip r:embed="rId3" cstate="print"/>
          <a:srcRect t="33333"/>
          <a:stretch>
            <a:fillRect/>
          </a:stretch>
        </p:blipFill>
        <p:spPr bwMode="auto">
          <a:xfrm>
            <a:off x="1181100" y="1884363"/>
            <a:ext cx="685800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Fully connected Mesh: exercises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95600" y="4876800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 smtClean="0">
                <a:latin typeface="+mj-lt"/>
              </a:rPr>
              <a:t>It’s a 6-node fully connected mesh with one extra node attached to it through one link. So, 15 + 1 = 16 links.</a:t>
            </a:r>
            <a:endParaRPr lang="en-GB" dirty="0">
              <a:latin typeface="+mj-lt"/>
            </a:endParaRPr>
          </a:p>
        </p:txBody>
      </p:sp>
      <p:cxnSp>
        <p:nvCxnSpPr>
          <p:cNvPr id="66" name="Straight Connector 65"/>
          <p:cNvCxnSpPr>
            <a:stCxn id="63" idx="5"/>
            <a:endCxn id="61" idx="1"/>
          </p:cNvCxnSpPr>
          <p:nvPr/>
        </p:nvCxnSpPr>
        <p:spPr>
          <a:xfrm rot="16200000" flipH="1">
            <a:off x="1365063" y="2279462"/>
            <a:ext cx="317874" cy="1654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2" idx="6"/>
            <a:endCxn id="64" idx="2"/>
          </p:cNvCxnSpPr>
          <p:nvPr/>
        </p:nvCxnSpPr>
        <p:spPr>
          <a:xfrm>
            <a:off x="1028700" y="1562099"/>
            <a:ext cx="914400" cy="762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1"/>
            <a:endCxn id="62" idx="5"/>
          </p:cNvCxnSpPr>
          <p:nvPr/>
        </p:nvCxnSpPr>
        <p:spPr>
          <a:xfrm rot="16200000" flipV="1">
            <a:off x="945963" y="1707962"/>
            <a:ext cx="317874" cy="2416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4" idx="3"/>
            <a:endCxn id="63" idx="7"/>
          </p:cNvCxnSpPr>
          <p:nvPr/>
        </p:nvCxnSpPr>
        <p:spPr>
          <a:xfrm rot="5400000">
            <a:off x="1593663" y="1593662"/>
            <a:ext cx="241674" cy="5464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4" idx="4"/>
            <a:endCxn id="61" idx="7"/>
          </p:cNvCxnSpPr>
          <p:nvPr/>
        </p:nvCxnSpPr>
        <p:spPr>
          <a:xfrm rot="5400000">
            <a:off x="1593664" y="2019299"/>
            <a:ext cx="730437" cy="2732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62" idx="3"/>
            <a:endCxn id="61" idx="2"/>
          </p:cNvCxnSpPr>
          <p:nvPr/>
        </p:nvCxnSpPr>
        <p:spPr>
          <a:xfrm rot="16200000" flipH="1">
            <a:off x="685800" y="1752598"/>
            <a:ext cx="959037" cy="793563"/>
          </a:xfrm>
          <a:prstGeom prst="curved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562100" y="2476499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723900" y="1409699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1181100" y="1943099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1943100" y="1485899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5410200" y="1428690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 smtClean="0">
                <a:latin typeface="+mj-lt"/>
              </a:rPr>
              <a:t>nodes</a:t>
            </a:r>
            <a:endParaRPr lang="en-GB" dirty="0">
              <a:latin typeface="+mj-lt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2209800" y="20574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81000" y="20574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95" name="Shape 94"/>
          <p:cNvCxnSpPr>
            <a:stCxn id="93" idx="0"/>
            <a:endCxn id="62" idx="2"/>
          </p:cNvCxnSpPr>
          <p:nvPr/>
        </p:nvCxnSpPr>
        <p:spPr>
          <a:xfrm rot="5400000" flipH="1" flipV="1">
            <a:off x="381000" y="1714500"/>
            <a:ext cx="495301" cy="190500"/>
          </a:xfrm>
          <a:prstGeom prst="curved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93" idx="6"/>
            <a:endCxn id="63" idx="3"/>
          </p:cNvCxnSpPr>
          <p:nvPr/>
        </p:nvCxnSpPr>
        <p:spPr>
          <a:xfrm flipV="1">
            <a:off x="685800" y="2203262"/>
            <a:ext cx="539937" cy="6538"/>
          </a:xfrm>
          <a:prstGeom prst="curvedConnector4">
            <a:avLst>
              <a:gd name="adj1" fmla="val 45866"/>
              <a:gd name="adj2" fmla="val -339648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2" idx="0"/>
            <a:endCxn id="64" idx="5"/>
          </p:cNvCxnSpPr>
          <p:nvPr/>
        </p:nvCxnSpPr>
        <p:spPr>
          <a:xfrm flipH="1" flipV="1">
            <a:off x="2203263" y="1746062"/>
            <a:ext cx="158937" cy="31133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248400" y="1428690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 smtClean="0">
                <a:latin typeface="+mj-lt"/>
              </a:rPr>
              <a:t>and  _____</a:t>
            </a:r>
            <a:endParaRPr lang="en-GB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518400" y="1434068"/>
            <a:ext cx="76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 smtClean="0">
                <a:latin typeface="+mj-lt"/>
              </a:rPr>
              <a:t>links</a:t>
            </a:r>
            <a:endParaRPr lang="en-GB" dirty="0">
              <a:latin typeface="+mj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048000" y="2057400"/>
            <a:ext cx="533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 smtClean="0">
                <a:latin typeface="+mj-lt"/>
              </a:rPr>
              <a:t>If it were a fully connected mesh, it would have ____________________ links</a:t>
            </a:r>
            <a:endParaRPr lang="en-GB" dirty="0">
              <a:latin typeface="+mj-lt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00600" y="1295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Lucida Handwriting" pitchFamily="66" charset="0"/>
              </a:rPr>
              <a:t>6</a:t>
            </a:r>
            <a:endParaRPr lang="en-US" sz="2400" dirty="0">
              <a:latin typeface="Lucida Handwriting" pitchFamily="66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0400" y="13081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Lucida Handwriting" pitchFamily="66" charset="0"/>
              </a:rPr>
              <a:t>9</a:t>
            </a:r>
            <a:endParaRPr lang="en-US" sz="2400" dirty="0">
              <a:latin typeface="Lucida Handwriting" pitchFamily="66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924300" y="2311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ucida Handwriting" pitchFamily="66" charset="0"/>
              </a:rPr>
              <a:t>(6 • 5)/2 =15</a:t>
            </a:r>
            <a:endParaRPr lang="en-US" dirty="0">
              <a:latin typeface="Lucida Handwriting" pitchFamily="66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57200" y="3505200"/>
            <a:ext cx="822960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A network has 7 nodes. All nodes are connected with each other except for one node, which is connected to only one other node. How many links does the network have?</a:t>
            </a:r>
            <a:endParaRPr lang="en-US" dirty="0">
              <a:latin typeface="+mj-lt"/>
            </a:endParaRPr>
          </a:p>
        </p:txBody>
      </p:sp>
      <p:cxnSp>
        <p:nvCxnSpPr>
          <p:cNvPr id="117" name="Shape 116"/>
          <p:cNvCxnSpPr>
            <a:stCxn id="61" idx="3"/>
            <a:endCxn id="93" idx="4"/>
          </p:cNvCxnSpPr>
          <p:nvPr/>
        </p:nvCxnSpPr>
        <p:spPr>
          <a:xfrm rot="5400000" flipH="1">
            <a:off x="882838" y="2012763"/>
            <a:ext cx="374462" cy="1073337"/>
          </a:xfrm>
          <a:prstGeom prst="curvedConnector3">
            <a:avLst>
              <a:gd name="adj1" fmla="val -72968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hape 120"/>
          <p:cNvCxnSpPr>
            <a:stCxn id="93" idx="5"/>
          </p:cNvCxnSpPr>
          <p:nvPr/>
        </p:nvCxnSpPr>
        <p:spPr>
          <a:xfrm rot="5400000" flipH="1" flipV="1">
            <a:off x="1371600" y="1479362"/>
            <a:ext cx="107763" cy="1568639"/>
          </a:xfrm>
          <a:prstGeom prst="curvedConnector4">
            <a:avLst>
              <a:gd name="adj1" fmla="val -212132"/>
              <a:gd name="adj2" fmla="val 51423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hape 125"/>
          <p:cNvCxnSpPr>
            <a:stCxn id="93" idx="7"/>
            <a:endCxn id="64" idx="2"/>
          </p:cNvCxnSpPr>
          <p:nvPr/>
        </p:nvCxnSpPr>
        <p:spPr>
          <a:xfrm rot="5400000" flipH="1" flipV="1">
            <a:off x="1060262" y="1219200"/>
            <a:ext cx="463738" cy="1301937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hape 116"/>
          <p:cNvCxnSpPr>
            <a:stCxn id="92" idx="4"/>
            <a:endCxn id="61" idx="6"/>
          </p:cNvCxnSpPr>
          <p:nvPr/>
        </p:nvCxnSpPr>
        <p:spPr>
          <a:xfrm rot="5400000">
            <a:off x="1981201" y="2247899"/>
            <a:ext cx="266699" cy="495300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hape 116"/>
          <p:cNvCxnSpPr>
            <a:stCxn id="62" idx="7"/>
            <a:endCxn id="92" idx="6"/>
          </p:cNvCxnSpPr>
          <p:nvPr/>
        </p:nvCxnSpPr>
        <p:spPr>
          <a:xfrm rot="16200000" flipH="1">
            <a:off x="1371599" y="1066800"/>
            <a:ext cx="755464" cy="1530537"/>
          </a:xfrm>
          <a:prstGeom prst="curvedConnector4">
            <a:avLst>
              <a:gd name="adj1" fmla="val -36168"/>
              <a:gd name="adj2" fmla="val 114936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hape 116"/>
          <p:cNvCxnSpPr>
            <a:stCxn id="92" idx="1"/>
            <a:endCxn id="63" idx="6"/>
          </p:cNvCxnSpPr>
          <p:nvPr/>
        </p:nvCxnSpPr>
        <p:spPr>
          <a:xfrm rot="16200000" flipV="1">
            <a:off x="1866900" y="1714499"/>
            <a:ext cx="6538" cy="768537"/>
          </a:xfrm>
          <a:prstGeom prst="curvedConnector4">
            <a:avLst>
              <a:gd name="adj1" fmla="val 3496482"/>
              <a:gd name="adj2" fmla="val 52904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54" idx="5"/>
            <a:endCxn id="152" idx="1"/>
          </p:cNvCxnSpPr>
          <p:nvPr/>
        </p:nvCxnSpPr>
        <p:spPr>
          <a:xfrm rot="16200000" flipH="1">
            <a:off x="1365062" y="5632262"/>
            <a:ext cx="317874" cy="1654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53" idx="6"/>
            <a:endCxn id="155" idx="2"/>
          </p:cNvCxnSpPr>
          <p:nvPr/>
        </p:nvCxnSpPr>
        <p:spPr>
          <a:xfrm>
            <a:off x="1028699" y="4914899"/>
            <a:ext cx="914400" cy="762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54" idx="1"/>
            <a:endCxn id="153" idx="5"/>
          </p:cNvCxnSpPr>
          <p:nvPr/>
        </p:nvCxnSpPr>
        <p:spPr>
          <a:xfrm rot="16200000" flipV="1">
            <a:off x="945962" y="5060762"/>
            <a:ext cx="317874" cy="2416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55" idx="3"/>
            <a:endCxn id="154" idx="7"/>
          </p:cNvCxnSpPr>
          <p:nvPr/>
        </p:nvCxnSpPr>
        <p:spPr>
          <a:xfrm rot="5400000">
            <a:off x="1593662" y="4946462"/>
            <a:ext cx="241674" cy="54647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55" idx="4"/>
            <a:endCxn id="152" idx="7"/>
          </p:cNvCxnSpPr>
          <p:nvPr/>
        </p:nvCxnSpPr>
        <p:spPr>
          <a:xfrm rot="5400000">
            <a:off x="1593663" y="5372099"/>
            <a:ext cx="730437" cy="2732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1" name="Shape 150"/>
          <p:cNvCxnSpPr>
            <a:stCxn id="153" idx="3"/>
            <a:endCxn id="152" idx="2"/>
          </p:cNvCxnSpPr>
          <p:nvPr/>
        </p:nvCxnSpPr>
        <p:spPr>
          <a:xfrm rot="16200000" flipH="1">
            <a:off x="685799" y="5105398"/>
            <a:ext cx="959037" cy="793563"/>
          </a:xfrm>
          <a:prstGeom prst="curved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1562099" y="5829299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3" name="Oval 152"/>
          <p:cNvSpPr/>
          <p:nvPr/>
        </p:nvSpPr>
        <p:spPr>
          <a:xfrm>
            <a:off x="723899" y="4762499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4" name="Oval 153"/>
          <p:cNvSpPr/>
          <p:nvPr/>
        </p:nvSpPr>
        <p:spPr>
          <a:xfrm>
            <a:off x="1181099" y="5295899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5" name="Oval 154"/>
          <p:cNvSpPr/>
          <p:nvPr/>
        </p:nvSpPr>
        <p:spPr>
          <a:xfrm>
            <a:off x="1943099" y="4838699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6" name="Oval 155"/>
          <p:cNvSpPr/>
          <p:nvPr/>
        </p:nvSpPr>
        <p:spPr>
          <a:xfrm>
            <a:off x="2209799" y="5410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7" name="Oval 156"/>
          <p:cNvSpPr/>
          <p:nvPr/>
        </p:nvSpPr>
        <p:spPr>
          <a:xfrm>
            <a:off x="380999" y="5410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58" name="Shape 157"/>
          <p:cNvCxnSpPr>
            <a:stCxn id="157" idx="0"/>
            <a:endCxn id="153" idx="2"/>
          </p:cNvCxnSpPr>
          <p:nvPr/>
        </p:nvCxnSpPr>
        <p:spPr>
          <a:xfrm rot="5400000" flipH="1" flipV="1">
            <a:off x="380999" y="5067300"/>
            <a:ext cx="495301" cy="190500"/>
          </a:xfrm>
          <a:prstGeom prst="curved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Shape 158"/>
          <p:cNvCxnSpPr>
            <a:stCxn id="157" idx="6"/>
            <a:endCxn id="154" idx="3"/>
          </p:cNvCxnSpPr>
          <p:nvPr/>
        </p:nvCxnSpPr>
        <p:spPr>
          <a:xfrm flipV="1">
            <a:off x="685799" y="5556062"/>
            <a:ext cx="539937" cy="6538"/>
          </a:xfrm>
          <a:prstGeom prst="curvedConnector4">
            <a:avLst>
              <a:gd name="adj1" fmla="val 45866"/>
              <a:gd name="adj2" fmla="val -339648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56" idx="0"/>
            <a:endCxn id="155" idx="5"/>
          </p:cNvCxnSpPr>
          <p:nvPr/>
        </p:nvCxnSpPr>
        <p:spPr>
          <a:xfrm flipH="1" flipV="1">
            <a:off x="2203262" y="5098862"/>
            <a:ext cx="158937" cy="31133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Shape 116"/>
          <p:cNvCxnSpPr>
            <a:stCxn id="152" idx="3"/>
            <a:endCxn id="157" idx="4"/>
          </p:cNvCxnSpPr>
          <p:nvPr/>
        </p:nvCxnSpPr>
        <p:spPr>
          <a:xfrm rot="5400000" flipH="1">
            <a:off x="882837" y="5365563"/>
            <a:ext cx="374462" cy="1073337"/>
          </a:xfrm>
          <a:prstGeom prst="curvedConnector3">
            <a:avLst>
              <a:gd name="adj1" fmla="val -7296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2" name="Shape 161"/>
          <p:cNvCxnSpPr>
            <a:stCxn id="157" idx="5"/>
          </p:cNvCxnSpPr>
          <p:nvPr/>
        </p:nvCxnSpPr>
        <p:spPr>
          <a:xfrm rot="5400000" flipH="1" flipV="1">
            <a:off x="1371599" y="4832162"/>
            <a:ext cx="107763" cy="1568639"/>
          </a:xfrm>
          <a:prstGeom prst="curvedConnector4">
            <a:avLst>
              <a:gd name="adj1" fmla="val -212132"/>
              <a:gd name="adj2" fmla="val 5142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3" name="Shape 162"/>
          <p:cNvCxnSpPr>
            <a:stCxn id="157" idx="7"/>
            <a:endCxn id="155" idx="2"/>
          </p:cNvCxnSpPr>
          <p:nvPr/>
        </p:nvCxnSpPr>
        <p:spPr>
          <a:xfrm rot="5400000" flipH="1" flipV="1">
            <a:off x="1060261" y="4572000"/>
            <a:ext cx="463738" cy="1301937"/>
          </a:xfrm>
          <a:prstGeom prst="curved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4" name="Shape 116"/>
          <p:cNvCxnSpPr>
            <a:stCxn id="156" idx="4"/>
            <a:endCxn id="152" idx="6"/>
          </p:cNvCxnSpPr>
          <p:nvPr/>
        </p:nvCxnSpPr>
        <p:spPr>
          <a:xfrm rot="5400000">
            <a:off x="1981200" y="5600699"/>
            <a:ext cx="266699" cy="495300"/>
          </a:xfrm>
          <a:prstGeom prst="curved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5" name="Shape 116"/>
          <p:cNvCxnSpPr>
            <a:stCxn id="153" idx="7"/>
            <a:endCxn id="156" idx="6"/>
          </p:cNvCxnSpPr>
          <p:nvPr/>
        </p:nvCxnSpPr>
        <p:spPr>
          <a:xfrm rot="16200000" flipH="1">
            <a:off x="1371598" y="4419600"/>
            <a:ext cx="755464" cy="1530537"/>
          </a:xfrm>
          <a:prstGeom prst="curvedConnector4">
            <a:avLst>
              <a:gd name="adj1" fmla="val -36168"/>
              <a:gd name="adj2" fmla="val 114936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6" name="Shape 116"/>
          <p:cNvCxnSpPr>
            <a:stCxn id="156" idx="1"/>
            <a:endCxn id="154" idx="6"/>
          </p:cNvCxnSpPr>
          <p:nvPr/>
        </p:nvCxnSpPr>
        <p:spPr>
          <a:xfrm rot="16200000" flipV="1">
            <a:off x="1866899" y="5067299"/>
            <a:ext cx="6538" cy="768537"/>
          </a:xfrm>
          <a:prstGeom prst="curvedConnector4">
            <a:avLst>
              <a:gd name="adj1" fmla="val 3496482"/>
              <a:gd name="adj2" fmla="val 5290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2743200" y="59436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68" name="Shape 116"/>
          <p:cNvCxnSpPr>
            <a:stCxn id="156" idx="5"/>
            <a:endCxn id="167" idx="1"/>
          </p:cNvCxnSpPr>
          <p:nvPr/>
        </p:nvCxnSpPr>
        <p:spPr>
          <a:xfrm rot="16200000" flipH="1">
            <a:off x="2469962" y="5670362"/>
            <a:ext cx="317874" cy="317875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05" grpId="0"/>
      <p:bldP spid="108" grpId="0"/>
      <p:bldP spid="109" grpId="0"/>
      <p:bldP spid="111" grpId="0"/>
      <p:bldP spid="112" grpId="0"/>
      <p:bldP spid="115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Network Mesh</a:t>
            </a:r>
          </a:p>
        </p:txBody>
      </p:sp>
      <p:pic>
        <p:nvPicPr>
          <p:cNvPr id="24579" name="Picture 8"/>
          <p:cNvPicPr>
            <a:picLocks noChangeAspect="1" noChangeArrowheads="1"/>
          </p:cNvPicPr>
          <p:nvPr/>
        </p:nvPicPr>
        <p:blipFill>
          <a:blip r:embed="rId2" cstate="print"/>
          <a:srcRect l="22694" t="1682" r="1656" b="2521"/>
          <a:stretch>
            <a:fillRect/>
          </a:stretch>
        </p:blipFill>
        <p:spPr bwMode="auto">
          <a:xfrm>
            <a:off x="2438400" y="2133600"/>
            <a:ext cx="449103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7086600" y="3505200"/>
            <a:ext cx="205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A </a:t>
            </a:r>
            <a:r>
              <a:rPr lang="en-US" i="1" dirty="0">
                <a:latin typeface="+mj-lt"/>
              </a:rPr>
              <a:t>station</a:t>
            </a:r>
            <a:r>
              <a:rPr lang="en-US" dirty="0">
                <a:latin typeface="+mj-lt"/>
              </a:rPr>
              <a:t> is a device that interfaces a user to a network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600" y="4313872"/>
            <a:ext cx="2362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The </a:t>
            </a:r>
            <a:r>
              <a:rPr lang="en-US" i="1" dirty="0">
                <a:latin typeface="+mj-lt"/>
              </a:rPr>
              <a:t>sub-network </a:t>
            </a:r>
            <a:r>
              <a:rPr lang="en-US" dirty="0" smtClean="0">
                <a:latin typeface="+mj-lt"/>
              </a:rPr>
              <a:t>is </a:t>
            </a:r>
            <a:r>
              <a:rPr lang="en-US" dirty="0">
                <a:latin typeface="+mj-lt"/>
              </a:rPr>
              <a:t>the connection of nodes and telecommunication </a:t>
            </a:r>
            <a:r>
              <a:rPr lang="en-US" dirty="0" smtClean="0">
                <a:latin typeface="+mj-lt"/>
              </a:rPr>
              <a:t>links. There are three types:</a:t>
            </a:r>
            <a:endParaRPr lang="en-US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400" y="1447800"/>
            <a:ext cx="2209800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A </a:t>
            </a:r>
            <a:r>
              <a:rPr lang="en-US" i="1" dirty="0">
                <a:latin typeface="+mj-lt"/>
              </a:rPr>
              <a:t>node </a:t>
            </a:r>
            <a:r>
              <a:rPr lang="en-US" dirty="0">
                <a:latin typeface="+mj-lt"/>
              </a:rPr>
              <a:t>is a device (computer,</a:t>
            </a:r>
          </a:p>
          <a:p>
            <a:pPr>
              <a:defRPr/>
            </a:pPr>
            <a:r>
              <a:rPr lang="en-US" dirty="0">
                <a:latin typeface="+mj-lt"/>
              </a:rPr>
              <a:t>router, …) that allows the transfer of information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1000" y="6070600"/>
            <a:ext cx="26670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Message-switched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276600" y="6070600"/>
            <a:ext cx="26670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Circuit-switched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6172200" y="6070600"/>
            <a:ext cx="26670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Packet-switched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Sub-network: Types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spcBef>
                <a:spcPct val="50000"/>
              </a:spcBef>
              <a:buFont typeface="Wingdings 3" pitchFamily="18" charset="2"/>
              <a:buNone/>
              <a:defRPr/>
            </a:pPr>
            <a:endParaRPr lang="en-US" sz="2400" dirty="0" smtClean="0">
              <a:latin typeface="+mj-lt"/>
            </a:endParaRPr>
          </a:p>
          <a:p>
            <a:pPr>
              <a:spcBef>
                <a:spcPct val="50000"/>
              </a:spcBef>
              <a:buFont typeface="Wingdings 3" pitchFamily="18" charset="2"/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r>
              <a:rPr lang="en-GB" sz="2400" dirty="0" smtClean="0">
                <a:latin typeface="+mj-lt"/>
              </a:rPr>
              <a:t>Store-and-forward</a:t>
            </a:r>
          </a:p>
          <a:p>
            <a:pPr>
              <a:spcBef>
                <a:spcPct val="50000"/>
              </a:spcBef>
              <a:buFont typeface="Wingdings 3" pitchFamily="18" charset="2"/>
              <a:buNone/>
              <a:defRPr/>
            </a:pPr>
            <a:r>
              <a:rPr lang="en-GB" sz="2400" dirty="0" smtClean="0">
                <a:latin typeface="+mj-lt"/>
              </a:rPr>
              <a:t>	Good for broadcasting</a:t>
            </a:r>
          </a:p>
          <a:p>
            <a:pPr>
              <a:spcBef>
                <a:spcPct val="50000"/>
              </a:spcBef>
              <a:buFont typeface="Wingdings 3" pitchFamily="18" charset="2"/>
              <a:buNone/>
              <a:defRPr/>
            </a:pPr>
            <a:r>
              <a:rPr lang="en-GB" sz="2400" dirty="0" smtClean="0">
                <a:latin typeface="+mj-lt"/>
              </a:rPr>
              <a:t>	Today completely obsolete</a:t>
            </a:r>
          </a:p>
          <a:p>
            <a:pPr>
              <a:spcBef>
                <a:spcPct val="50000"/>
              </a:spcBef>
              <a:buFont typeface="Wingdings 3" pitchFamily="18" charset="2"/>
              <a:buNone/>
              <a:defRPr/>
            </a:pPr>
            <a:endParaRPr lang="en-GB" sz="2400" dirty="0" smtClean="0">
              <a:latin typeface="+mj-lt"/>
            </a:endParaRPr>
          </a:p>
          <a:p>
            <a:pPr>
              <a:spcBef>
                <a:spcPct val="50000"/>
              </a:spcBef>
              <a:buFont typeface="Wingdings 3" pitchFamily="18" charset="2"/>
              <a:buNone/>
              <a:defRPr/>
            </a:pPr>
            <a:r>
              <a:rPr lang="en-GB" sz="2400" dirty="0" smtClean="0">
                <a:latin typeface="+mj-lt"/>
              </a:rPr>
              <a:t>		Example: Telex</a:t>
            </a:r>
          </a:p>
        </p:txBody>
      </p:sp>
      <p:pic>
        <p:nvPicPr>
          <p:cNvPr id="26629" name="Picture 5" descr="C:\Documents and Settings\George\Desktop\Telex.jpg"/>
          <p:cNvPicPr>
            <a:picLocks noChangeAspect="1" noChangeArrowheads="1"/>
          </p:cNvPicPr>
          <p:nvPr/>
        </p:nvPicPr>
        <p:blipFill>
          <a:blip r:embed="rId2" cstate="print"/>
          <a:srcRect t="19586"/>
          <a:stretch>
            <a:fillRect/>
          </a:stretch>
        </p:blipFill>
        <p:spPr bwMode="auto">
          <a:xfrm>
            <a:off x="5562600" y="1524000"/>
            <a:ext cx="2749550" cy="2815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ounded Rectangle 5"/>
          <p:cNvSpPr/>
          <p:nvPr/>
        </p:nvSpPr>
        <p:spPr>
          <a:xfrm>
            <a:off x="381000" y="6070600"/>
            <a:ext cx="26670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Message-switched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32766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Circuit-switched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61722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Packet-switched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4"/>
          <p:cNvSpPr>
            <a:spLocks noChangeShapeType="1"/>
          </p:cNvSpPr>
          <p:nvPr/>
        </p:nvSpPr>
        <p:spPr bwMode="auto">
          <a:xfrm>
            <a:off x="3001963" y="631825"/>
            <a:ext cx="0" cy="5329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1" name="Line 5"/>
          <p:cNvSpPr>
            <a:spLocks noChangeShapeType="1"/>
          </p:cNvSpPr>
          <p:nvPr/>
        </p:nvSpPr>
        <p:spPr bwMode="auto">
          <a:xfrm>
            <a:off x="5594350" y="776288"/>
            <a:ext cx="0" cy="532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2" name="Line 6"/>
          <p:cNvSpPr>
            <a:spLocks noChangeShapeType="1"/>
          </p:cNvSpPr>
          <p:nvPr/>
        </p:nvSpPr>
        <p:spPr bwMode="auto">
          <a:xfrm>
            <a:off x="6891338" y="776288"/>
            <a:ext cx="0" cy="532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3" name="Line 7"/>
          <p:cNvSpPr>
            <a:spLocks noChangeShapeType="1"/>
          </p:cNvSpPr>
          <p:nvPr/>
        </p:nvSpPr>
        <p:spPr bwMode="auto">
          <a:xfrm>
            <a:off x="4298950" y="703263"/>
            <a:ext cx="0" cy="532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 rot="16200000">
            <a:off x="2786063" y="992188"/>
            <a:ext cx="1728787" cy="1296987"/>
          </a:xfrm>
          <a:prstGeom prst="parallelogram">
            <a:avLst>
              <a:gd name="adj" fmla="val 3332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/>
              <a:t>message</a:t>
            </a:r>
          </a:p>
        </p:txBody>
      </p:sp>
      <p:sp>
        <p:nvSpPr>
          <p:cNvPr id="33804" name="AutoShape 12"/>
          <p:cNvSpPr>
            <a:spLocks noChangeArrowheads="1"/>
          </p:cNvSpPr>
          <p:nvPr/>
        </p:nvSpPr>
        <p:spPr bwMode="auto">
          <a:xfrm rot="16200000">
            <a:off x="5391150" y="4735513"/>
            <a:ext cx="1728787" cy="1296988"/>
          </a:xfrm>
          <a:prstGeom prst="parallelogram">
            <a:avLst>
              <a:gd name="adj" fmla="val 3332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message</a:t>
            </a:r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 rot="16200000">
            <a:off x="4082256" y="2864644"/>
            <a:ext cx="1728788" cy="1295400"/>
          </a:xfrm>
          <a:prstGeom prst="parallelogram">
            <a:avLst>
              <a:gd name="adj" fmla="val 33364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message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282825" y="2071688"/>
            <a:ext cx="1943100" cy="431800"/>
            <a:chOff x="930" y="1298"/>
            <a:chExt cx="1224" cy="272"/>
          </a:xfrm>
        </p:grpSpPr>
        <p:sp>
          <p:nvSpPr>
            <p:cNvPr id="27701" name="Line 15"/>
            <p:cNvSpPr>
              <a:spLocks noChangeShapeType="1"/>
            </p:cNvSpPr>
            <p:nvPr/>
          </p:nvSpPr>
          <p:spPr bwMode="auto">
            <a:xfrm>
              <a:off x="1383" y="1570"/>
              <a:ext cx="771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02" name="Group 25"/>
            <p:cNvGrpSpPr>
              <a:grpSpLocks/>
            </p:cNvGrpSpPr>
            <p:nvPr/>
          </p:nvGrpSpPr>
          <p:grpSpPr bwMode="auto">
            <a:xfrm>
              <a:off x="930" y="1298"/>
              <a:ext cx="453" cy="272"/>
              <a:chOff x="930" y="1298"/>
              <a:chExt cx="453" cy="272"/>
            </a:xfrm>
          </p:grpSpPr>
          <p:sp>
            <p:nvSpPr>
              <p:cNvPr id="27703" name="Line 16"/>
              <p:cNvSpPr>
                <a:spLocks noChangeShapeType="1"/>
              </p:cNvSpPr>
              <p:nvPr/>
            </p:nvSpPr>
            <p:spPr bwMode="auto">
              <a:xfrm flipH="1">
                <a:off x="930" y="1570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4" name="Line 17"/>
              <p:cNvSpPr>
                <a:spLocks noChangeShapeType="1"/>
              </p:cNvSpPr>
              <p:nvPr/>
            </p:nvSpPr>
            <p:spPr bwMode="auto">
              <a:xfrm flipH="1">
                <a:off x="930" y="1298"/>
                <a:ext cx="453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1616075" y="2057400"/>
            <a:ext cx="15843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/>
              <a:t>propagation delay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298950" y="2503488"/>
            <a:ext cx="647700" cy="144462"/>
            <a:chOff x="2200" y="1570"/>
            <a:chExt cx="408" cy="91"/>
          </a:xfrm>
        </p:grpSpPr>
        <p:sp>
          <p:nvSpPr>
            <p:cNvPr id="27699" name="Line 19"/>
            <p:cNvSpPr>
              <a:spLocks noChangeShapeType="1"/>
            </p:cNvSpPr>
            <p:nvPr/>
          </p:nvSpPr>
          <p:spPr bwMode="auto">
            <a:xfrm flipH="1">
              <a:off x="2200" y="1570"/>
              <a:ext cx="408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00" name="Line 20"/>
            <p:cNvSpPr>
              <a:spLocks noChangeShapeType="1"/>
            </p:cNvSpPr>
            <p:nvPr/>
          </p:nvSpPr>
          <p:spPr bwMode="auto">
            <a:xfrm flipH="1">
              <a:off x="2200" y="1661"/>
              <a:ext cx="408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946651" y="2057402"/>
            <a:ext cx="2444751" cy="708025"/>
            <a:chOff x="2608" y="1289"/>
            <a:chExt cx="1540" cy="446"/>
          </a:xfrm>
        </p:grpSpPr>
        <p:sp>
          <p:nvSpPr>
            <p:cNvPr id="27697" name="Text Box 21"/>
            <p:cNvSpPr txBox="1">
              <a:spLocks noChangeArrowheads="1"/>
            </p:cNvSpPr>
            <p:nvPr/>
          </p:nvSpPr>
          <p:spPr bwMode="auto">
            <a:xfrm>
              <a:off x="3064" y="1289"/>
              <a:ext cx="108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 dirty="0" smtClean="0"/>
                <a:t>processing</a:t>
              </a:r>
            </a:p>
            <a:p>
              <a:pPr>
                <a:spcBef>
                  <a:spcPct val="50000"/>
                </a:spcBef>
              </a:pPr>
              <a:r>
                <a:rPr lang="en-GB" sz="1600" dirty="0" smtClean="0"/>
                <a:t>+ queuing delay</a:t>
              </a:r>
              <a:endParaRPr lang="en-GB" sz="1600" dirty="0"/>
            </a:p>
          </p:txBody>
        </p:sp>
        <p:sp>
          <p:nvSpPr>
            <p:cNvPr id="27698" name="Line 22"/>
            <p:cNvSpPr>
              <a:spLocks noChangeShapeType="1"/>
            </p:cNvSpPr>
            <p:nvPr/>
          </p:nvSpPr>
          <p:spPr bwMode="auto">
            <a:xfrm flipH="1">
              <a:off x="2608" y="1525"/>
              <a:ext cx="363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62" name="TextBox 23"/>
          <p:cNvSpPr txBox="1">
            <a:spLocks noChangeArrowheads="1"/>
          </p:cNvSpPr>
          <p:nvPr/>
        </p:nvSpPr>
        <p:spPr bwMode="auto">
          <a:xfrm>
            <a:off x="2482850" y="265113"/>
            <a:ext cx="800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 dirty="0"/>
              <a:t>source</a:t>
            </a:r>
          </a:p>
        </p:txBody>
      </p:sp>
      <p:sp>
        <p:nvSpPr>
          <p:cNvPr id="27663" name="TextBox 24"/>
          <p:cNvSpPr txBox="1">
            <a:spLocks noChangeArrowheads="1"/>
          </p:cNvSpPr>
          <p:nvPr/>
        </p:nvSpPr>
        <p:spPr bwMode="auto">
          <a:xfrm>
            <a:off x="6521450" y="341313"/>
            <a:ext cx="1174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destination</a:t>
            </a:r>
          </a:p>
        </p:txBody>
      </p:sp>
      <p:sp>
        <p:nvSpPr>
          <p:cNvPr id="27664" name="TextBox 25"/>
          <p:cNvSpPr txBox="1">
            <a:spLocks noChangeArrowheads="1"/>
          </p:cNvSpPr>
          <p:nvPr/>
        </p:nvSpPr>
        <p:spPr bwMode="auto">
          <a:xfrm>
            <a:off x="3549650" y="188913"/>
            <a:ext cx="1325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Intermediate</a:t>
            </a:r>
          </a:p>
          <a:p>
            <a:r>
              <a:rPr lang="en-GB" sz="1600"/>
              <a:t>node 1</a:t>
            </a:r>
          </a:p>
        </p:txBody>
      </p:sp>
      <p:sp>
        <p:nvSpPr>
          <p:cNvPr id="27665" name="TextBox 26"/>
          <p:cNvSpPr txBox="1">
            <a:spLocks noChangeArrowheads="1"/>
          </p:cNvSpPr>
          <p:nvPr/>
        </p:nvSpPr>
        <p:spPr bwMode="auto">
          <a:xfrm>
            <a:off x="5073650" y="112713"/>
            <a:ext cx="1325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Intermediate</a:t>
            </a:r>
          </a:p>
          <a:p>
            <a:r>
              <a:rPr lang="en-GB" sz="1600"/>
              <a:t>node 2</a:t>
            </a: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609600" y="192087"/>
            <a:ext cx="15843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Start sending first message</a:t>
            </a: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168275" y="1447800"/>
            <a:ext cx="15843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Finish sending first message</a:t>
            </a: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1524000" y="1905000"/>
            <a:ext cx="1447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2133600" y="457200"/>
            <a:ext cx="838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101850" y="5029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273050" y="34290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730250" y="42672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1568450" y="4343400"/>
            <a:ext cx="304800" cy="304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683" name="TextBox 53"/>
          <p:cNvSpPr txBox="1">
            <a:spLocks noChangeArrowheads="1"/>
          </p:cNvSpPr>
          <p:nvPr/>
        </p:nvSpPr>
        <p:spPr bwMode="auto">
          <a:xfrm>
            <a:off x="196850" y="3048000"/>
            <a:ext cx="800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source</a:t>
            </a:r>
          </a:p>
        </p:txBody>
      </p:sp>
      <p:sp>
        <p:nvSpPr>
          <p:cNvPr id="27684" name="TextBox 54"/>
          <p:cNvSpPr txBox="1">
            <a:spLocks noChangeArrowheads="1"/>
          </p:cNvSpPr>
          <p:nvPr/>
        </p:nvSpPr>
        <p:spPr bwMode="auto">
          <a:xfrm>
            <a:off x="120650" y="4648200"/>
            <a:ext cx="1325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Intermediate</a:t>
            </a:r>
          </a:p>
          <a:p>
            <a:r>
              <a:rPr lang="en-GB" sz="1600"/>
              <a:t>node 1</a:t>
            </a:r>
          </a:p>
        </p:txBody>
      </p:sp>
      <p:sp>
        <p:nvSpPr>
          <p:cNvPr id="27685" name="TextBox 55"/>
          <p:cNvSpPr txBox="1">
            <a:spLocks noChangeArrowheads="1"/>
          </p:cNvSpPr>
          <p:nvPr/>
        </p:nvSpPr>
        <p:spPr bwMode="auto">
          <a:xfrm>
            <a:off x="1339850" y="3733800"/>
            <a:ext cx="1325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Intermediate</a:t>
            </a:r>
          </a:p>
          <a:p>
            <a:r>
              <a:rPr lang="en-GB" sz="1600"/>
              <a:t>node 2</a:t>
            </a:r>
          </a:p>
        </p:txBody>
      </p:sp>
      <p:sp>
        <p:nvSpPr>
          <p:cNvPr id="27686" name="TextBox 56"/>
          <p:cNvSpPr txBox="1">
            <a:spLocks noChangeArrowheads="1"/>
          </p:cNvSpPr>
          <p:nvPr/>
        </p:nvSpPr>
        <p:spPr bwMode="auto">
          <a:xfrm>
            <a:off x="1644650" y="5410200"/>
            <a:ext cx="1174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destination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33400" y="3689350"/>
            <a:ext cx="241300" cy="622300"/>
          </a:xfrm>
          <a:prstGeom prst="line">
            <a:avLst/>
          </a:prstGeom>
          <a:ln w="1016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035050" y="4419600"/>
            <a:ext cx="533400" cy="76200"/>
          </a:xfrm>
          <a:prstGeom prst="line">
            <a:avLst/>
          </a:prstGeom>
          <a:ln w="1016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1828800" y="4603750"/>
            <a:ext cx="317500" cy="469900"/>
          </a:xfrm>
          <a:prstGeom prst="line">
            <a:avLst/>
          </a:prstGeom>
          <a:ln w="1016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286000" y="762000"/>
            <a:ext cx="719138" cy="1308100"/>
            <a:chOff x="930" y="1298"/>
            <a:chExt cx="453" cy="272"/>
          </a:xfrm>
        </p:grpSpPr>
        <p:sp>
          <p:nvSpPr>
            <p:cNvPr id="27693" name="Line 16"/>
            <p:cNvSpPr>
              <a:spLocks noChangeShapeType="1"/>
            </p:cNvSpPr>
            <p:nvPr/>
          </p:nvSpPr>
          <p:spPr bwMode="auto">
            <a:xfrm flipH="1">
              <a:off x="930" y="1570"/>
              <a:ext cx="408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4" name="Line 17"/>
            <p:cNvSpPr>
              <a:spLocks noChangeShapeType="1"/>
            </p:cNvSpPr>
            <p:nvPr/>
          </p:nvSpPr>
          <p:spPr bwMode="auto">
            <a:xfrm flipH="1">
              <a:off x="930" y="1298"/>
              <a:ext cx="453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" name="Text Box 18"/>
          <p:cNvSpPr txBox="1">
            <a:spLocks noChangeArrowheads="1"/>
          </p:cNvSpPr>
          <p:nvPr/>
        </p:nvSpPr>
        <p:spPr bwMode="auto">
          <a:xfrm>
            <a:off x="1616075" y="1091625"/>
            <a:ext cx="14319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 smtClean="0"/>
              <a:t>transmission delay</a:t>
            </a:r>
            <a:endParaRPr lang="en-GB" sz="1600" dirty="0"/>
          </a:p>
        </p:txBody>
      </p:sp>
      <p:sp>
        <p:nvSpPr>
          <p:cNvPr id="49" name="Rounded Rectangle 48"/>
          <p:cNvSpPr/>
          <p:nvPr/>
        </p:nvSpPr>
        <p:spPr>
          <a:xfrm>
            <a:off x="381000" y="6070600"/>
            <a:ext cx="2667000" cy="533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Message-switched</a:t>
            </a:r>
            <a:endParaRPr lang="en-US" sz="2800" dirty="0"/>
          </a:p>
        </p:txBody>
      </p:sp>
      <p:sp>
        <p:nvSpPr>
          <p:cNvPr id="54" name="Rounded Rectangle 53"/>
          <p:cNvSpPr/>
          <p:nvPr/>
        </p:nvSpPr>
        <p:spPr>
          <a:xfrm>
            <a:off x="32766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Circuit-switched</a:t>
            </a:r>
            <a:endParaRPr lang="en-US" sz="2800" dirty="0"/>
          </a:p>
        </p:txBody>
      </p:sp>
      <p:sp>
        <p:nvSpPr>
          <p:cNvPr id="55" name="Rounded Rectangle 54"/>
          <p:cNvSpPr/>
          <p:nvPr/>
        </p:nvSpPr>
        <p:spPr>
          <a:xfrm>
            <a:off x="6172200" y="6070600"/>
            <a:ext cx="26670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2800" dirty="0" smtClean="0"/>
              <a:t>Packet-switched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E77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E77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E77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3" grpId="0" animBg="1"/>
      <p:bldP spid="33804" grpId="0" animBg="1"/>
      <p:bldP spid="33801" grpId="0" animBg="1"/>
      <p:bldP spid="33810" grpId="0"/>
      <p:bldP spid="29" grpId="0"/>
      <p:bldP spid="30" grpId="0"/>
      <p:bldP spid="31" grpId="0" animBg="1"/>
      <p:bldP spid="32" grpId="0" animBg="1"/>
      <p:bldP spid="7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4399</TotalTime>
  <Words>2829</Words>
  <Application>Microsoft Office PowerPoint</Application>
  <PresentationFormat>On-screen Show (4:3)</PresentationFormat>
  <Paragraphs>895</Paragraphs>
  <Slides>50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Bookman Old Style</vt:lpstr>
      <vt:lpstr>Calibri</vt:lpstr>
      <vt:lpstr>Gill Sans MT</vt:lpstr>
      <vt:lpstr>Lucida Handwriting</vt:lpstr>
      <vt:lpstr>Symbol</vt:lpstr>
      <vt:lpstr>Tahoma</vt:lpstr>
      <vt:lpstr>Times</vt:lpstr>
      <vt:lpstr>Times New Roman</vt:lpstr>
      <vt:lpstr>Wingdings</vt:lpstr>
      <vt:lpstr>Wingdings 3</vt:lpstr>
      <vt:lpstr>Origin</vt:lpstr>
      <vt:lpstr>1587: COMMUNICATION SYSTEMS 1 Wide Area Networks</vt:lpstr>
      <vt:lpstr>Type of network by area covered</vt:lpstr>
      <vt:lpstr>Wide Area Networks</vt:lpstr>
      <vt:lpstr>Network Mesh</vt:lpstr>
      <vt:lpstr>Fully connected Mesh</vt:lpstr>
      <vt:lpstr>Fully connected Mesh: exercises</vt:lpstr>
      <vt:lpstr>Network Mesh</vt:lpstr>
      <vt:lpstr>Sub-network: Types</vt:lpstr>
      <vt:lpstr>PowerPoint Presentation</vt:lpstr>
      <vt:lpstr>Sub-network: Types</vt:lpstr>
      <vt:lpstr>PowerPoint Presentation</vt:lpstr>
      <vt:lpstr>PowerPoint Presentation</vt:lpstr>
      <vt:lpstr>Sub-network: Types</vt:lpstr>
      <vt:lpstr>PowerPoint Presentation</vt:lpstr>
      <vt:lpstr>PowerPoint Presentation</vt:lpstr>
      <vt:lpstr>Packet-switching: Datagrams </vt:lpstr>
      <vt:lpstr>Circuit Switching Vs.  Packet Switching</vt:lpstr>
      <vt:lpstr>Packet-switching: Virtual Circuit </vt:lpstr>
      <vt:lpstr>Packet-switching: Virtual Circuit </vt:lpstr>
      <vt:lpstr>Circuit Switching Vs. Packet Switching</vt:lpstr>
      <vt:lpstr>Examples of Wide Area Network protocols</vt:lpstr>
      <vt:lpstr>Examples of Wide Area Network protocols</vt:lpstr>
      <vt:lpstr>PowerPoint Presentation</vt:lpstr>
      <vt:lpstr>Types of traffic</vt:lpstr>
      <vt:lpstr>Network Congestion</vt:lpstr>
      <vt:lpstr>Routing</vt:lpstr>
      <vt:lpstr>Routing</vt:lpstr>
      <vt:lpstr>Routing: Flooding</vt:lpstr>
      <vt:lpstr>Dijkstra’s Least-Cost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Example of Dijkstra’s Algorithm</vt:lpstr>
      <vt:lpstr>2nd Example of Dijkstra’s Algorithm</vt:lpstr>
      <vt:lpstr>2nd Example of Dijkstra’s Algorithm</vt:lpstr>
      <vt:lpstr>2nd Example of Dijkstra’s Algorithm</vt:lpstr>
      <vt:lpstr>2nd Example of Dijkstra’s Algorithm</vt:lpstr>
      <vt:lpstr>2nd Example of Dijkstra’s Algorithm</vt:lpstr>
      <vt:lpstr>2nd Example of Dijkstra’s Algorithm</vt:lpstr>
      <vt:lpstr>2nd Example of Dijkstra’s Algorithm</vt:lpstr>
      <vt:lpstr>2nd Example of Dijkstra’s Algorithm</vt:lpstr>
      <vt:lpstr>2nd Example of Dijkstra’s Algorithm</vt:lpstr>
      <vt:lpstr>Homework: Another example of Dijkstra’s Algorithm</vt:lpstr>
      <vt:lpstr>Homework: Another example of Dijkstra’s Algorithm - Results</vt:lpstr>
      <vt:lpstr>Centralised Routing</vt:lpstr>
      <vt:lpstr>Distributed Routing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Loukas</dc:creator>
  <cp:lastModifiedBy>Usman Basharat</cp:lastModifiedBy>
  <cp:revision>579</cp:revision>
  <cp:lastPrinted>1601-01-01T00:00:00Z</cp:lastPrinted>
  <dcterms:created xsi:type="dcterms:W3CDTF">1601-01-01T00:00:00Z</dcterms:created>
  <dcterms:modified xsi:type="dcterms:W3CDTF">2015-11-28T20:14:18Z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