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56"/>
  </p:notesMasterIdLst>
  <p:sldIdLst>
    <p:sldId id="257" r:id="rId2"/>
    <p:sldId id="258" r:id="rId3"/>
    <p:sldId id="322" r:id="rId4"/>
    <p:sldId id="323" r:id="rId5"/>
    <p:sldId id="324" r:id="rId6"/>
    <p:sldId id="325" r:id="rId7"/>
    <p:sldId id="332" r:id="rId8"/>
    <p:sldId id="259" r:id="rId9"/>
    <p:sldId id="314" r:id="rId10"/>
    <p:sldId id="262" r:id="rId11"/>
    <p:sldId id="321" r:id="rId12"/>
    <p:sldId id="263" r:id="rId13"/>
    <p:sldId id="260" r:id="rId14"/>
    <p:sldId id="264" r:id="rId15"/>
    <p:sldId id="266" r:id="rId16"/>
    <p:sldId id="326" r:id="rId17"/>
    <p:sldId id="327" r:id="rId18"/>
    <p:sldId id="328" r:id="rId19"/>
    <p:sldId id="329" r:id="rId20"/>
    <p:sldId id="268" r:id="rId21"/>
    <p:sldId id="292" r:id="rId22"/>
    <p:sldId id="293" r:id="rId23"/>
    <p:sldId id="294" r:id="rId24"/>
    <p:sldId id="299" r:id="rId25"/>
    <p:sldId id="267" r:id="rId26"/>
    <p:sldId id="274" r:id="rId27"/>
    <p:sldId id="270" r:id="rId28"/>
    <p:sldId id="271" r:id="rId29"/>
    <p:sldId id="275" r:id="rId30"/>
    <p:sldId id="297" r:id="rId31"/>
    <p:sldId id="298" r:id="rId32"/>
    <p:sldId id="276" r:id="rId33"/>
    <p:sldId id="300" r:id="rId34"/>
    <p:sldId id="301" r:id="rId35"/>
    <p:sldId id="311" r:id="rId36"/>
    <p:sldId id="302" r:id="rId37"/>
    <p:sldId id="303" r:id="rId38"/>
    <p:sldId id="304" r:id="rId39"/>
    <p:sldId id="285" r:id="rId40"/>
    <p:sldId id="305" r:id="rId41"/>
    <p:sldId id="306" r:id="rId42"/>
    <p:sldId id="307" r:id="rId43"/>
    <p:sldId id="315" r:id="rId44"/>
    <p:sldId id="316" r:id="rId45"/>
    <p:sldId id="317" r:id="rId46"/>
    <p:sldId id="318" r:id="rId47"/>
    <p:sldId id="319" r:id="rId48"/>
    <p:sldId id="320" r:id="rId49"/>
    <p:sldId id="308" r:id="rId50"/>
    <p:sldId id="309" r:id="rId51"/>
    <p:sldId id="310" r:id="rId52"/>
    <p:sldId id="330" r:id="rId53"/>
    <p:sldId id="331" r:id="rId54"/>
    <p:sldId id="290"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4" autoAdjust="0"/>
    <p:restoredTop sz="87192" autoAdjust="0"/>
  </p:normalViewPr>
  <p:slideViewPr>
    <p:cSldViewPr>
      <p:cViewPr varScale="1">
        <p:scale>
          <a:sx n="84" d="100"/>
          <a:sy n="84" d="100"/>
        </p:scale>
        <p:origin x="-10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D7EE8E-EB4E-43F6-9E80-DBDDE3DF28FD}" type="datetimeFigureOut">
              <a:rPr lang="en-GB" smtClean="0"/>
              <a:pPr/>
              <a:t>05/02/2017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A32D8A-9427-475B-8193-E278B751099F}" type="slidenum">
              <a:rPr lang="en-GB" smtClean="0"/>
              <a:pPr/>
              <a:t>‹#›</a:t>
            </a:fld>
            <a:endParaRPr lang="en-GB"/>
          </a:p>
        </p:txBody>
      </p:sp>
    </p:spTree>
    <p:extLst>
      <p:ext uri="{BB962C8B-B14F-4D97-AF65-F5344CB8AC3E}">
        <p14:creationId xmlns:p14="http://schemas.microsoft.com/office/powerpoint/2010/main" val="266582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AD6291-AACB-4ADF-81FE-51D64F09CE78}" type="slidenum">
              <a:rPr lang="en-GB" smtClean="0"/>
              <a:pPr/>
              <a:t>3</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FD49BB-52F0-4531-9C23-CE571448A233}" type="slidenum">
              <a:rPr lang="en-GB" smtClean="0"/>
              <a:pPr/>
              <a:t>43</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E5AF74-5108-40BE-A528-C49BF263EF73}" type="slidenum">
              <a:rPr lang="en-GB" smtClean="0"/>
              <a:pPr/>
              <a:t>44</a:t>
            </a:fld>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D9C88F-7ECB-4AA7-A2E2-17E7E1CB644F}" type="slidenum">
              <a:rPr lang="en-GB" smtClean="0"/>
              <a:pPr/>
              <a:t>45</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38430C-B4D9-495D-B09B-442DC6756FF2}" type="slidenum">
              <a:rPr lang="en-GB" smtClean="0"/>
              <a:pPr/>
              <a:t>46</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AC84E2-9A3B-4870-AD17-69D077C4B473}" type="slidenum">
              <a:rPr lang="en-GB" smtClean="0"/>
              <a:pPr/>
              <a:t>47</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50E330E-0429-46E4-A821-FE4CCF65F51D}" type="slidenum">
              <a:rPr lang="en-GB" smtClean="0"/>
              <a:pPr/>
              <a:t>48</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9CFE85-118E-45DF-8C44-CC0963EC94AA}" type="slidenum">
              <a:rPr lang="en-GB" smtClean="0"/>
              <a:pPr/>
              <a:t>4</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7BE4C7-29ED-4AB3-937A-442CC55B59A7}" type="slidenum">
              <a:rPr lang="en-GB" smtClean="0"/>
              <a:pPr/>
              <a:t>5</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66762AA-1BC3-402C-8396-13B371F51D06}" type="slidenum">
              <a:rPr lang="en-GB" smtClean="0"/>
              <a:pPr/>
              <a:t>6</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Answers</a:t>
            </a:r>
          </a:p>
          <a:p>
            <a:endParaRPr lang="en-GB" dirty="0" smtClean="0"/>
          </a:p>
          <a:p>
            <a:r>
              <a:rPr lang="en-GB" dirty="0" smtClean="0"/>
              <a:t>32 + 8 =</a:t>
            </a:r>
            <a:r>
              <a:rPr lang="en-GB" baseline="0" dirty="0" smtClean="0"/>
              <a:t> 40</a:t>
            </a:r>
          </a:p>
          <a:p>
            <a:endParaRPr lang="en-GB" baseline="0" dirty="0" smtClean="0"/>
          </a:p>
          <a:p>
            <a:r>
              <a:rPr lang="en-GB" baseline="0" dirty="0" smtClean="0"/>
              <a:t>128 + 16 + 4 + 2 + 1 = 151</a:t>
            </a:r>
          </a:p>
          <a:p>
            <a:endParaRPr lang="en-GB" baseline="0" dirty="0" smtClean="0"/>
          </a:p>
          <a:p>
            <a:r>
              <a:rPr lang="en-GB" baseline="0" dirty="0" smtClean="0"/>
              <a:t>128 + 64 + 32 + 16 + 8 + 4 + 2 + 1 = 255</a:t>
            </a:r>
            <a:endParaRPr lang="en-GB" dirty="0"/>
          </a:p>
        </p:txBody>
      </p:sp>
      <p:sp>
        <p:nvSpPr>
          <p:cNvPr id="4" name="Slide Number Placeholder 3"/>
          <p:cNvSpPr>
            <a:spLocks noGrp="1"/>
          </p:cNvSpPr>
          <p:nvPr>
            <p:ph type="sldNum" sz="quarter" idx="10"/>
          </p:nvPr>
        </p:nvSpPr>
        <p:spPr/>
        <p:txBody>
          <a:bodyPr/>
          <a:lstStyle/>
          <a:p>
            <a:fld id="{CBA32D8A-9427-475B-8193-E278B751099F}" type="slidenum">
              <a:rPr lang="en-GB" smtClean="0"/>
              <a:pPr/>
              <a:t>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err="1" smtClean="0"/>
              <a:t>Ans</a:t>
            </a:r>
            <a:r>
              <a:rPr lang="en-GB" dirty="0" smtClean="0"/>
              <a:t>	In decimal = 40 and in</a:t>
            </a:r>
            <a:r>
              <a:rPr lang="en-GB" baseline="0" dirty="0" smtClean="0"/>
              <a:t> Hexadecimal = </a:t>
            </a:r>
            <a:r>
              <a:rPr lang="en-GB" dirty="0" smtClean="0"/>
              <a:t>28</a:t>
            </a:r>
            <a:r>
              <a:rPr lang="en-GB" baseline="-25000" dirty="0" smtClean="0"/>
              <a:t>h</a:t>
            </a:r>
          </a:p>
          <a:p>
            <a:pPr eaLnBrk="1" hangingPunct="1">
              <a:spcBef>
                <a:spcPct val="0"/>
              </a:spcBef>
            </a:pPr>
            <a:r>
              <a:rPr lang="en-GB" baseline="-25000" dirty="0" smtClean="0"/>
              <a:t>	</a:t>
            </a:r>
            <a:r>
              <a:rPr lang="en-GB" dirty="0" smtClean="0"/>
              <a:t>In decimal </a:t>
            </a:r>
            <a:r>
              <a:rPr lang="en-GB" smtClean="0"/>
              <a:t>= 151 </a:t>
            </a:r>
            <a:r>
              <a:rPr lang="en-GB" dirty="0" smtClean="0"/>
              <a:t>and in</a:t>
            </a:r>
            <a:r>
              <a:rPr lang="en-GB" baseline="0" dirty="0" smtClean="0"/>
              <a:t> Hexadecimal = </a:t>
            </a:r>
            <a:r>
              <a:rPr lang="en-GB" dirty="0" smtClean="0"/>
              <a:t>97</a:t>
            </a:r>
            <a:r>
              <a:rPr lang="en-GB" baseline="-25000" dirty="0" smtClean="0"/>
              <a:t>h</a:t>
            </a:r>
          </a:p>
          <a:p>
            <a:pPr eaLnBrk="1" hangingPunct="1">
              <a:spcBef>
                <a:spcPct val="0"/>
              </a:spcBef>
            </a:pPr>
            <a:r>
              <a:rPr lang="en-GB" dirty="0" smtClean="0"/>
              <a:t>	In decimal = 255 and in</a:t>
            </a:r>
            <a:r>
              <a:rPr lang="en-GB" baseline="0" dirty="0" smtClean="0"/>
              <a:t> Hexadecimal = </a:t>
            </a:r>
            <a:r>
              <a:rPr lang="en-GB" dirty="0" err="1" smtClean="0"/>
              <a:t>FF</a:t>
            </a:r>
            <a:r>
              <a:rPr lang="en-GB" baseline="-25000" dirty="0" err="1" smtClean="0"/>
              <a:t>h</a:t>
            </a:r>
            <a:endParaRPr lang="en-GB" baseline="-25000" dirty="0" smtClean="0"/>
          </a:p>
          <a:p>
            <a:pPr eaLnBrk="1" hangingPunct="1">
              <a:spcBef>
                <a:spcPct val="0"/>
              </a:spcBef>
            </a:pPr>
            <a:r>
              <a:rPr lang="en-GB" baseline="-25000" dirty="0" smtClean="0"/>
              <a:t>	</a:t>
            </a:r>
            <a:endParaRPr lang="en-GB" dirty="0" smtClean="0"/>
          </a:p>
          <a:p>
            <a:pPr eaLnBrk="1" hangingPunct="1">
              <a:spcBef>
                <a:spcPct val="0"/>
              </a:spcBef>
            </a:pPr>
            <a:endParaRPr lang="en-GB" dirty="0"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3A09948-E156-412C-AB69-1932AE044719}" type="slidenum">
              <a:rPr lang="en-GB" smtClean="0"/>
              <a:pPr/>
              <a:t>11</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Ref: http://betterexplained.com/articles/understanding-big-and-little-endian-byte-order/</a:t>
            </a:r>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9CAD45-FF23-46AE-8A5D-F005768228EF}" type="slidenum">
              <a:rPr lang="en-GB" smtClean="0"/>
              <a:pPr/>
              <a:t>16</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Ref: https://www.base64encode.org/</a:t>
            </a:r>
          </a:p>
          <a:p>
            <a:endParaRPr lang="en-GB" dirty="0" smtClean="0"/>
          </a:p>
          <a:p>
            <a:r>
              <a:rPr lang="en-GB" dirty="0" smtClean="0"/>
              <a:t>Examples - https://en.wikipedia.org/wiki/Base64</a:t>
            </a:r>
            <a:endParaRPr lang="en-GB" dirty="0"/>
          </a:p>
        </p:txBody>
      </p:sp>
      <p:sp>
        <p:nvSpPr>
          <p:cNvPr id="4" name="Slide Number Placeholder 3"/>
          <p:cNvSpPr>
            <a:spLocks noGrp="1"/>
          </p:cNvSpPr>
          <p:nvPr>
            <p:ph type="sldNum" sz="quarter" idx="10"/>
          </p:nvPr>
        </p:nvSpPr>
        <p:spPr/>
        <p:txBody>
          <a:bodyPr/>
          <a:lstStyle/>
          <a:p>
            <a:pPr>
              <a:defRPr/>
            </a:pPr>
            <a:fld id="{D949766B-CD82-47BB-A8DC-2CF55C0C86AC}" type="slidenum">
              <a:rPr lang="en-GB" smtClean="0"/>
              <a:pPr>
                <a:defRPr/>
              </a:pPr>
              <a:t>18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Translator - http://www.rot13.com/</a:t>
            </a:r>
            <a:endParaRPr lang="en-GB"/>
          </a:p>
        </p:txBody>
      </p:sp>
      <p:sp>
        <p:nvSpPr>
          <p:cNvPr id="4" name="Slide Number Placeholder 3"/>
          <p:cNvSpPr>
            <a:spLocks noGrp="1"/>
          </p:cNvSpPr>
          <p:nvPr>
            <p:ph type="sldNum" sz="quarter" idx="10"/>
          </p:nvPr>
        </p:nvSpPr>
        <p:spPr/>
        <p:txBody>
          <a:bodyPr/>
          <a:lstStyle/>
          <a:p>
            <a:pPr>
              <a:defRPr/>
            </a:pPr>
            <a:fld id="{D949766B-CD82-47BB-A8DC-2CF55C0C86AC}" type="slidenum">
              <a:rPr lang="en-GB" smtClean="0"/>
              <a:pPr>
                <a:defRPr/>
              </a:pPr>
              <a:t>19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074CF9C8-E779-42B1-82CF-BC95160B9325}" type="datetimeFigureOut">
              <a:rPr lang="en-GB" smtClean="0"/>
              <a:pPr>
                <a:defRPr/>
              </a:pPr>
              <a:t>05/02/2017</a:t>
            </a:fld>
            <a:endParaRPr lang="en-GB"/>
          </a:p>
        </p:txBody>
      </p:sp>
      <p:sp>
        <p:nvSpPr>
          <p:cNvPr id="19" name="Footer Placeholder 18"/>
          <p:cNvSpPr>
            <a:spLocks noGrp="1"/>
          </p:cNvSpPr>
          <p:nvPr>
            <p:ph type="ftr" sz="quarter" idx="11"/>
          </p:nvPr>
        </p:nvSpPr>
        <p:spPr/>
        <p:txBody>
          <a:bodyPr/>
          <a:lstStyle/>
          <a:p>
            <a:pPr>
              <a:defRPr/>
            </a:pPr>
            <a:endParaRPr lang="en-GB"/>
          </a:p>
        </p:txBody>
      </p:sp>
      <p:sp>
        <p:nvSpPr>
          <p:cNvPr id="27" name="Slide Number Placeholder 26"/>
          <p:cNvSpPr>
            <a:spLocks noGrp="1"/>
          </p:cNvSpPr>
          <p:nvPr>
            <p:ph type="sldNum" sz="quarter" idx="12"/>
          </p:nvPr>
        </p:nvSpPr>
        <p:spPr/>
        <p:txBody>
          <a:bodyPr/>
          <a:lstStyle/>
          <a:p>
            <a:pPr>
              <a:defRPr/>
            </a:pPr>
            <a:fld id="{7E511AA2-84A2-4F45-B5C0-C661A6FCD9DA}"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ABEA6759-BC83-4EF4-8BE8-6A3BC06E5B06}" type="datetimeFigureOut">
              <a:rPr lang="en-GB" smtClean="0"/>
              <a:pPr>
                <a:defRPr/>
              </a:pPr>
              <a:t>05/02/2017</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65DA6727-6E89-4289-BCC8-E986FA711526}"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1EB65AD9-554B-4DF1-84BA-5546AB8A9D86}" type="datetimeFigureOut">
              <a:rPr lang="en-GB" smtClean="0"/>
              <a:pPr>
                <a:defRPr/>
              </a:pPr>
              <a:t>05/02/2017</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B9177C79-76CE-49E6-91E4-687A7E927775}"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0D8B84A-E25F-4B84-AE8E-FD14B84C42C4}" type="datetimeFigureOut">
              <a:rPr lang="en-GB" smtClean="0"/>
              <a:pPr>
                <a:defRPr/>
              </a:pPr>
              <a:t>05/02/2017</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33D65724-FD52-4A31-B1F8-ED167813065D}"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B9176817-EFD9-41F3-BFCA-0B548C5276A2}" type="datetimeFigureOut">
              <a:rPr lang="en-GB" smtClean="0"/>
              <a:pPr>
                <a:defRPr/>
              </a:pPr>
              <a:t>05/02/2017</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BEE0D52F-55A5-4B5F-9A3C-697DB80E6CF0}"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63FD52E7-E5C7-48AD-B003-ED36BCEC21B0}" type="datetimeFigureOut">
              <a:rPr lang="en-GB" smtClean="0"/>
              <a:pPr>
                <a:defRPr/>
              </a:pPr>
              <a:t>05/02/2017</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F83E5418-1AD6-4FD9-A07A-EC7AF1E8A4A7}"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310F6A35-E167-40AF-9A6A-D36D6E43271B}" type="datetimeFigureOut">
              <a:rPr lang="en-GB" smtClean="0"/>
              <a:pPr>
                <a:defRPr/>
              </a:pPr>
              <a:t>05/02/2017</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312BC5DD-74D8-49BA-A41A-584A741CB012}"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F771BD71-90F0-455F-8A2D-1681335A4A13}" type="datetimeFigureOut">
              <a:rPr lang="en-GB" smtClean="0"/>
              <a:pPr>
                <a:defRPr/>
              </a:pPr>
              <a:t>05/02/2017</a:t>
            </a:fld>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3959CDAE-73DF-4681-96BC-B843B6AA78DA}"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AB584B-5F9B-40F8-A889-844304D3061F}" type="datetimeFigureOut">
              <a:rPr lang="en-GB" smtClean="0"/>
              <a:pPr>
                <a:defRPr/>
              </a:pPr>
              <a:t>05/02/2017</a:t>
            </a:fld>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829995D0-2121-4E65-AD8A-A3AE90F265CD}"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8F4E64E-5DA1-46EE-AE70-B716BCDE2DE6}" type="datetimeFigureOut">
              <a:rPr lang="en-GB" smtClean="0"/>
              <a:pPr>
                <a:defRPr/>
              </a:pPr>
              <a:t>05/02/2017</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C1F77634-26E7-409A-B43D-11EB75275B90}"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1CBFD232-01B8-43E5-8C15-251FC795F772}" type="datetimeFigureOut">
              <a:rPr lang="en-GB" smtClean="0"/>
              <a:pPr>
                <a:defRPr/>
              </a:pPr>
              <a:t>05/02/2017</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a:xfrm>
            <a:off x="8077200" y="6356350"/>
            <a:ext cx="609600" cy="365125"/>
          </a:xfrm>
        </p:spPr>
        <p:txBody>
          <a:bodyPr/>
          <a:lstStyle/>
          <a:p>
            <a:pPr>
              <a:defRPr/>
            </a:pPr>
            <a:fld id="{8863E016-22F2-47E6-A527-DCE6D31B5F31}" type="slidenum">
              <a:rPr lang="en-GB" smtClean="0"/>
              <a:pPr>
                <a:defRPr/>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DBE61081-24D4-4C06-A81A-D41339F525CE}" type="datetimeFigureOut">
              <a:rPr lang="en-GB" smtClean="0"/>
              <a:pPr>
                <a:defRPr/>
              </a:pPr>
              <a:t>05/02/2017</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D24D52DA-2E08-441B-9619-4DC7D72A8EFE}" type="slidenum">
              <a:rPr lang="en-GB" smtClean="0"/>
              <a:pPr>
                <a:defRPr/>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1560" y="1052737"/>
            <a:ext cx="7772400" cy="1829761"/>
          </a:xfrm>
        </p:spPr>
        <p:txBody>
          <a:bodyPr/>
          <a:lstStyle/>
          <a:p>
            <a:pPr algn="ctr" eaLnBrk="1" fontAlgn="auto" hangingPunct="1">
              <a:spcAft>
                <a:spcPts val="0"/>
              </a:spcAft>
              <a:defRPr/>
            </a:pPr>
            <a:r>
              <a:rPr lang="en-GB" i="1" dirty="0" smtClean="0"/>
              <a:t>Computer Forensics 2</a:t>
            </a:r>
          </a:p>
        </p:txBody>
      </p:sp>
      <p:sp>
        <p:nvSpPr>
          <p:cNvPr id="9219" name="Rectangle 3"/>
          <p:cNvSpPr>
            <a:spLocks noGrp="1" noChangeArrowheads="1"/>
          </p:cNvSpPr>
          <p:nvPr>
            <p:ph type="subTitle" idx="1"/>
          </p:nvPr>
        </p:nvSpPr>
        <p:spPr>
          <a:xfrm>
            <a:off x="1331913" y="3500438"/>
            <a:ext cx="6400800" cy="720725"/>
          </a:xfrm>
        </p:spPr>
        <p:txBody>
          <a:bodyPr/>
          <a:lstStyle/>
          <a:p>
            <a:pPr marR="0" algn="ctr" eaLnBrk="1" hangingPunct="1"/>
            <a:r>
              <a:rPr lang="en-GB" smtClean="0">
                <a:solidFill>
                  <a:schemeClr val="tx1"/>
                </a:solidFill>
              </a:rPr>
              <a:t>Searching and Bookmarking Data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760640"/>
          </a:xfrm>
        </p:spPr>
        <p:txBody>
          <a:bodyPr>
            <a:normAutofit fontScale="92500" lnSpcReduction="10000"/>
          </a:bodyPr>
          <a:lstStyle/>
          <a:p>
            <a:pPr eaLnBrk="1" hangingPunct="1"/>
            <a:r>
              <a:rPr lang="en-GB" dirty="0" smtClean="0"/>
              <a:t>Hexadecimal – base 16</a:t>
            </a:r>
          </a:p>
          <a:p>
            <a:pPr eaLnBrk="1" hangingPunct="1"/>
            <a:r>
              <a:rPr lang="en-GB" dirty="0" smtClean="0"/>
              <a:t>Converting from binary</a:t>
            </a:r>
          </a:p>
          <a:p>
            <a:pPr eaLnBrk="1" hangingPunct="1"/>
            <a:r>
              <a:rPr lang="en-GB" dirty="0" smtClean="0"/>
              <a:t>0 to 15</a:t>
            </a:r>
          </a:p>
          <a:p>
            <a:pPr eaLnBrk="1" hangingPunct="1">
              <a:buFont typeface="Wingdings 3" pitchFamily="18" charset="2"/>
              <a:buNone/>
            </a:pPr>
            <a:endParaRPr lang="en-GB" dirty="0" smtClean="0"/>
          </a:p>
          <a:p>
            <a:pPr eaLnBrk="1" hangingPunct="1">
              <a:buFont typeface="Wingdings 3" pitchFamily="18" charset="2"/>
              <a:buNone/>
            </a:pPr>
            <a:r>
              <a:rPr lang="en-GB" dirty="0" smtClean="0"/>
              <a:t>		8  	4 	2   	1   	8   	4   	2   	1</a:t>
            </a:r>
          </a:p>
          <a:p>
            <a:pPr eaLnBrk="1" hangingPunct="1">
              <a:buFont typeface="Wingdings 3" pitchFamily="18" charset="2"/>
              <a:buNone/>
            </a:pPr>
            <a:r>
              <a:rPr lang="en-GB" dirty="0" smtClean="0"/>
              <a:t>		0	0	1	0	1	0	0	0</a:t>
            </a:r>
          </a:p>
          <a:p>
            <a:pPr eaLnBrk="1" hangingPunct="1"/>
            <a:endParaRPr lang="en-GB" dirty="0" smtClean="0"/>
          </a:p>
          <a:p>
            <a:pPr eaLnBrk="1" hangingPunct="1">
              <a:buFont typeface="Wingdings 3" pitchFamily="18" charset="2"/>
              <a:buNone/>
            </a:pPr>
            <a:r>
              <a:rPr lang="en-GB" dirty="0" smtClean="0"/>
              <a:t>		1	0	0	1	0	1	1	1</a:t>
            </a:r>
          </a:p>
          <a:p>
            <a:pPr eaLnBrk="1" hangingPunct="1"/>
            <a:endParaRPr lang="en-GB" dirty="0" smtClean="0"/>
          </a:p>
          <a:p>
            <a:pPr eaLnBrk="1" hangingPunct="1">
              <a:buFont typeface="Wingdings 3" pitchFamily="18" charset="2"/>
              <a:buNone/>
            </a:pPr>
            <a:r>
              <a:rPr lang="en-GB" dirty="0" smtClean="0"/>
              <a:t>		1	1	1	1	1	1	1	1</a:t>
            </a:r>
          </a:p>
          <a:p>
            <a:pPr eaLnBrk="1" hangingPunct="1"/>
            <a:endParaRPr lang="en-GB" dirty="0" smtClean="0"/>
          </a:p>
          <a:p>
            <a:r>
              <a:rPr lang="en-GB" dirty="0" smtClean="0"/>
              <a:t>How to represent 10 or 14?</a:t>
            </a:r>
          </a:p>
          <a:p>
            <a:pPr algn="ctr">
              <a:buNone/>
            </a:pPr>
            <a:r>
              <a:rPr lang="en-GB" sz="3200" dirty="0" smtClean="0"/>
              <a:t>10 = A, 11 = B, 12 = C, 13 = D, 14 = E, 15 = F</a:t>
            </a:r>
          </a:p>
          <a:p>
            <a:pPr eaLnBrk="1" hangingPunct="1"/>
            <a:endParaRPr lang="en-GB" dirty="0" smtClean="0"/>
          </a:p>
        </p:txBody>
      </p:sp>
      <p:sp>
        <p:nvSpPr>
          <p:cNvPr id="4" name="Rectangle 3"/>
          <p:cNvSpPr/>
          <p:nvPr/>
        </p:nvSpPr>
        <p:spPr>
          <a:xfrm>
            <a:off x="4860032" y="2276872"/>
            <a:ext cx="3312666"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Rectangle 4"/>
          <p:cNvSpPr/>
          <p:nvPr/>
        </p:nvSpPr>
        <p:spPr>
          <a:xfrm>
            <a:off x="1259632" y="2276872"/>
            <a:ext cx="324065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785813"/>
            <a:ext cx="8229600" cy="5673725"/>
          </a:xfrm>
        </p:spPr>
        <p:txBody>
          <a:bodyPr/>
          <a:lstStyle/>
          <a:p>
            <a:pPr eaLnBrk="1" hangingPunct="1">
              <a:buFont typeface="Wingdings 3" pitchFamily="18" charset="2"/>
              <a:buNone/>
            </a:pPr>
            <a:r>
              <a:rPr lang="en-GB" smtClean="0"/>
              <a:t>Converting to Hexadecimal</a:t>
            </a:r>
          </a:p>
          <a:p>
            <a:pPr eaLnBrk="1" hangingPunct="1">
              <a:buFont typeface="Wingdings 3" pitchFamily="18" charset="2"/>
              <a:buNone/>
            </a:pPr>
            <a:r>
              <a:rPr lang="en-GB" smtClean="0"/>
              <a:t> </a:t>
            </a:r>
          </a:p>
          <a:p>
            <a:pPr eaLnBrk="1" hangingPunct="1">
              <a:buFont typeface="Wingdings 3" pitchFamily="18" charset="2"/>
              <a:buNone/>
            </a:pPr>
            <a:r>
              <a:rPr lang="en-GB" smtClean="0"/>
              <a:t>	2</a:t>
            </a:r>
            <a:r>
              <a:rPr lang="en-GB" baseline="30000" smtClean="0"/>
              <a:t>7 </a:t>
            </a:r>
            <a:r>
              <a:rPr lang="en-GB" smtClean="0"/>
              <a:t>    2</a:t>
            </a:r>
            <a:r>
              <a:rPr lang="en-GB" baseline="30000" smtClean="0"/>
              <a:t>6	  </a:t>
            </a:r>
            <a:r>
              <a:rPr lang="en-GB" smtClean="0"/>
              <a:t>2</a:t>
            </a:r>
            <a:r>
              <a:rPr lang="en-GB" baseline="30000" smtClean="0"/>
              <a:t>5 </a:t>
            </a:r>
            <a:r>
              <a:rPr lang="en-GB" smtClean="0"/>
              <a:t>   2</a:t>
            </a:r>
            <a:r>
              <a:rPr lang="en-GB" baseline="30000" smtClean="0"/>
              <a:t>4 </a:t>
            </a:r>
            <a:r>
              <a:rPr lang="en-GB" smtClean="0"/>
              <a:t>  		</a:t>
            </a:r>
            <a:r>
              <a:rPr lang="en-GB" sz="2800" smtClean="0"/>
              <a:t>2</a:t>
            </a:r>
            <a:r>
              <a:rPr lang="en-GB" sz="2800" baseline="30000" smtClean="0"/>
              <a:t>3	</a:t>
            </a:r>
            <a:r>
              <a:rPr lang="en-GB" sz="2800" smtClean="0"/>
              <a:t>2</a:t>
            </a:r>
            <a:r>
              <a:rPr lang="en-GB" sz="2800" baseline="30000" smtClean="0"/>
              <a:t>2 </a:t>
            </a:r>
            <a:r>
              <a:rPr lang="en-GB" sz="2800" smtClean="0"/>
              <a:t> 	2</a:t>
            </a:r>
            <a:r>
              <a:rPr lang="en-GB" sz="2800" baseline="30000" smtClean="0"/>
              <a:t>1	</a:t>
            </a:r>
            <a:r>
              <a:rPr lang="en-GB" sz="2800" smtClean="0"/>
              <a:t>2</a:t>
            </a:r>
            <a:r>
              <a:rPr lang="en-GB" sz="2800" baseline="30000" smtClean="0"/>
              <a:t>0</a:t>
            </a:r>
            <a:r>
              <a:rPr lang="en-GB" sz="2800" smtClean="0"/>
              <a:t> </a:t>
            </a:r>
          </a:p>
          <a:p>
            <a:pPr eaLnBrk="1" hangingPunct="1">
              <a:buFont typeface="Wingdings 3" pitchFamily="18" charset="2"/>
              <a:buNone/>
            </a:pPr>
            <a:r>
              <a:rPr lang="en-GB" sz="2800" smtClean="0"/>
              <a:t>	</a:t>
            </a:r>
          </a:p>
          <a:p>
            <a:pPr eaLnBrk="1" hangingPunct="1">
              <a:buFont typeface="Wingdings 3" pitchFamily="18" charset="2"/>
              <a:buNone/>
            </a:pPr>
            <a:r>
              <a:rPr lang="en-GB" sz="2800" smtClean="0"/>
              <a:t> 128	  6 	 32   16   		8   	4   	2   	1 </a:t>
            </a:r>
          </a:p>
          <a:p>
            <a:pPr eaLnBrk="1" hangingPunct="1"/>
            <a:endParaRPr lang="en-GB" smtClean="0"/>
          </a:p>
          <a:p>
            <a:pPr eaLnBrk="1" hangingPunct="1">
              <a:buFont typeface="Wingdings 3" pitchFamily="18" charset="2"/>
              <a:buNone/>
            </a:pPr>
            <a:r>
              <a:rPr lang="en-GB" smtClean="0"/>
              <a:t>	0	0	1	0		1	0	0	0</a:t>
            </a:r>
          </a:p>
          <a:p>
            <a:pPr eaLnBrk="1" hangingPunct="1"/>
            <a:endParaRPr lang="en-GB" smtClean="0"/>
          </a:p>
          <a:p>
            <a:pPr eaLnBrk="1" hangingPunct="1">
              <a:buFont typeface="Wingdings 3" pitchFamily="18" charset="2"/>
              <a:buNone/>
            </a:pPr>
            <a:r>
              <a:rPr lang="en-GB" smtClean="0"/>
              <a:t>	1	0	0	1		0	1	1	1</a:t>
            </a:r>
          </a:p>
          <a:p>
            <a:pPr eaLnBrk="1" hangingPunct="1"/>
            <a:endParaRPr lang="en-GB" smtClean="0"/>
          </a:p>
          <a:p>
            <a:pPr eaLnBrk="1" hangingPunct="1">
              <a:buFont typeface="Wingdings 3" pitchFamily="18" charset="2"/>
              <a:buNone/>
            </a:pPr>
            <a:r>
              <a:rPr lang="en-GB" smtClean="0"/>
              <a:t>	1	1	1	1		1	1	1	1</a:t>
            </a:r>
          </a:p>
          <a:p>
            <a:pPr eaLnBrk="1" hangingPunct="1"/>
            <a:endParaRPr lang="en-GB" smtClean="0"/>
          </a:p>
          <a:p>
            <a:pPr eaLnBrk="1" hangingPunct="1"/>
            <a:endParaRPr lang="en-GB" smtClean="0"/>
          </a:p>
        </p:txBody>
      </p:sp>
      <p:sp>
        <p:nvSpPr>
          <p:cNvPr id="5" name="TextBox 4"/>
          <p:cNvSpPr txBox="1"/>
          <p:nvPr/>
        </p:nvSpPr>
        <p:spPr>
          <a:xfrm>
            <a:off x="611188" y="1341438"/>
            <a:ext cx="3287712" cy="1384300"/>
          </a:xfrm>
          <a:prstGeom prst="rect">
            <a:avLst/>
          </a:prstGeom>
          <a:solidFill>
            <a:schemeClr val="bg1"/>
          </a:solidFill>
        </p:spPr>
        <p:txBody>
          <a:bodyPr wrap="none">
            <a:spAutoFit/>
          </a:bodyPr>
          <a:lstStyle/>
          <a:p>
            <a:pPr>
              <a:defRPr/>
            </a:pPr>
            <a:r>
              <a:rPr lang="en-GB" sz="2800" dirty="0">
                <a:latin typeface="+mn-lt"/>
              </a:rPr>
              <a:t>2</a:t>
            </a:r>
            <a:r>
              <a:rPr lang="en-GB" sz="2800" baseline="30000" dirty="0">
                <a:latin typeface="+mn-lt"/>
              </a:rPr>
              <a:t>3	</a:t>
            </a:r>
            <a:r>
              <a:rPr lang="en-GB" sz="2800" dirty="0">
                <a:latin typeface="+mn-lt"/>
              </a:rPr>
              <a:t>2</a:t>
            </a:r>
            <a:r>
              <a:rPr lang="en-GB" sz="2800" baseline="30000" dirty="0">
                <a:latin typeface="+mn-lt"/>
              </a:rPr>
              <a:t>2 </a:t>
            </a:r>
            <a:r>
              <a:rPr lang="en-GB" sz="2800" dirty="0">
                <a:latin typeface="+mn-lt"/>
              </a:rPr>
              <a:t> 	2</a:t>
            </a:r>
            <a:r>
              <a:rPr lang="en-GB" sz="2800" baseline="30000" dirty="0">
                <a:latin typeface="+mn-lt"/>
              </a:rPr>
              <a:t>1	</a:t>
            </a:r>
            <a:r>
              <a:rPr lang="en-GB" sz="2800" dirty="0">
                <a:latin typeface="+mn-lt"/>
              </a:rPr>
              <a:t>2</a:t>
            </a:r>
            <a:r>
              <a:rPr lang="en-GB" sz="2800" baseline="30000" dirty="0">
                <a:latin typeface="+mn-lt"/>
              </a:rPr>
              <a:t>0</a:t>
            </a:r>
          </a:p>
          <a:p>
            <a:pPr>
              <a:defRPr/>
            </a:pPr>
            <a:endParaRPr lang="en-GB" sz="2800" dirty="0">
              <a:latin typeface="+mn-lt"/>
            </a:endParaRPr>
          </a:p>
          <a:p>
            <a:pPr>
              <a:defRPr/>
            </a:pPr>
            <a:r>
              <a:rPr lang="en-GB" sz="2800" dirty="0">
                <a:latin typeface="+mn-lt"/>
              </a:rPr>
              <a:t>8   	4   	2   	1</a:t>
            </a:r>
          </a:p>
        </p:txBody>
      </p:sp>
      <p:cxnSp>
        <p:nvCxnSpPr>
          <p:cNvPr id="8" name="Straight Connector 7"/>
          <p:cNvCxnSpPr/>
          <p:nvPr/>
        </p:nvCxnSpPr>
        <p:spPr>
          <a:xfrm>
            <a:off x="571500" y="3305175"/>
            <a:ext cx="770572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3375"/>
            <a:ext cx="8229600" cy="5673725"/>
          </a:xfrm>
        </p:spPr>
        <p:txBody>
          <a:bodyPr>
            <a:normAutofit lnSpcReduction="10000"/>
          </a:bodyPr>
          <a:lstStyle/>
          <a:p>
            <a:pPr marL="365760" indent="-256032" eaLnBrk="1" fontAlgn="auto" hangingPunct="1">
              <a:spcAft>
                <a:spcPts val="0"/>
              </a:spcAft>
              <a:buFont typeface="Wingdings 3"/>
              <a:buNone/>
              <a:defRPr/>
            </a:pPr>
            <a:r>
              <a:rPr lang="en-GB" dirty="0" smtClean="0"/>
              <a:t>ASCII</a:t>
            </a:r>
          </a:p>
          <a:p>
            <a:pPr marL="365760" indent="-256032" eaLnBrk="1" fontAlgn="auto" hangingPunct="1">
              <a:spcAft>
                <a:spcPts val="0"/>
              </a:spcAft>
              <a:buFont typeface="Wingdings 3"/>
              <a:buChar char=""/>
              <a:defRPr/>
            </a:pPr>
            <a:r>
              <a:rPr lang="en-GB" dirty="0" smtClean="0"/>
              <a:t>Characters are displayed in standard format</a:t>
            </a:r>
          </a:p>
          <a:p>
            <a:pPr marL="365760" indent="-256032" eaLnBrk="1" fontAlgn="auto" hangingPunct="1">
              <a:spcAft>
                <a:spcPts val="0"/>
              </a:spcAft>
              <a:buFont typeface="Wingdings 3"/>
              <a:buChar char=""/>
              <a:defRPr/>
            </a:pPr>
            <a:r>
              <a:rPr lang="en-GB" dirty="0" smtClean="0"/>
              <a:t>Used by everyone</a:t>
            </a:r>
          </a:p>
          <a:p>
            <a:pPr marL="365760" indent="-256032" eaLnBrk="1" fontAlgn="auto" hangingPunct="1">
              <a:spcAft>
                <a:spcPts val="0"/>
              </a:spcAft>
              <a:buFont typeface="Wingdings 3"/>
              <a:buChar char=""/>
              <a:defRPr/>
            </a:pPr>
            <a:r>
              <a:rPr lang="en-GB" dirty="0" smtClean="0"/>
              <a:t>8 bit code </a:t>
            </a:r>
          </a:p>
          <a:p>
            <a:pPr marL="365760" indent="-256032" eaLnBrk="1" fontAlgn="auto" hangingPunct="1">
              <a:spcAft>
                <a:spcPts val="0"/>
              </a:spcAft>
              <a:buFont typeface="Wingdings 3"/>
              <a:buChar char=""/>
              <a:defRPr/>
            </a:pPr>
            <a:r>
              <a:rPr lang="en-GB" dirty="0" smtClean="0"/>
              <a:t>7 bits for data and 1 bit for parity</a:t>
            </a:r>
          </a:p>
          <a:p>
            <a:pPr marL="365760" indent="-256032" eaLnBrk="1" fontAlgn="auto" hangingPunct="1">
              <a:spcAft>
                <a:spcPts val="0"/>
              </a:spcAft>
              <a:buFont typeface="Wingdings 3"/>
              <a:buChar char=""/>
              <a:defRPr/>
            </a:pPr>
            <a:endParaRPr lang="en-GB" dirty="0" smtClean="0"/>
          </a:p>
          <a:p>
            <a:pPr marL="365760" indent="-256032" eaLnBrk="1" fontAlgn="auto" hangingPunct="1">
              <a:spcAft>
                <a:spcPts val="0"/>
              </a:spcAft>
              <a:buFont typeface="Wingdings 3"/>
              <a:buChar char=""/>
              <a:defRPr/>
            </a:pPr>
            <a:r>
              <a:rPr lang="en-GB" dirty="0" smtClean="0"/>
              <a:t>7 bits gives ? different combinations</a:t>
            </a:r>
          </a:p>
          <a:p>
            <a:pPr marL="365760" indent="-256032" eaLnBrk="1" fontAlgn="auto" hangingPunct="1">
              <a:spcAft>
                <a:spcPts val="0"/>
              </a:spcAft>
              <a:buFont typeface="Wingdings 3"/>
              <a:buChar char=""/>
              <a:defRPr/>
            </a:pPr>
            <a:r>
              <a:rPr lang="en-GB" dirty="0" smtClean="0"/>
              <a:t>Characters, punctuation, special codes</a:t>
            </a:r>
          </a:p>
          <a:p>
            <a:pPr marL="365760" indent="-256032" eaLnBrk="1" fontAlgn="auto" hangingPunct="1">
              <a:spcAft>
                <a:spcPts val="0"/>
              </a:spcAft>
              <a:buFont typeface="Wingdings 3"/>
              <a:buChar char=""/>
              <a:defRPr/>
            </a:pPr>
            <a:r>
              <a:rPr lang="en-GB" dirty="0" smtClean="0"/>
              <a:t>Called low or low-bit ASCII</a:t>
            </a:r>
          </a:p>
          <a:p>
            <a:pPr marL="365760" indent="-256032" eaLnBrk="1" fontAlgn="auto" hangingPunct="1">
              <a:spcAft>
                <a:spcPts val="0"/>
              </a:spcAft>
              <a:buFont typeface="Wingdings 3"/>
              <a:buChar char=""/>
              <a:defRPr/>
            </a:pPr>
            <a:endParaRPr lang="en-GB" dirty="0" smtClean="0"/>
          </a:p>
          <a:p>
            <a:pPr marL="365760" indent="-256032" eaLnBrk="1" fontAlgn="auto" hangingPunct="1">
              <a:spcAft>
                <a:spcPts val="0"/>
              </a:spcAft>
              <a:buFont typeface="Wingdings 3"/>
              <a:buChar char=""/>
              <a:defRPr/>
            </a:pPr>
            <a:r>
              <a:rPr lang="en-GB" dirty="0" smtClean="0"/>
              <a:t>IBM included the 8</a:t>
            </a:r>
            <a:r>
              <a:rPr lang="en-GB" baseline="30000" dirty="0" smtClean="0"/>
              <a:t>th</a:t>
            </a:r>
            <a:r>
              <a:rPr lang="en-GB" dirty="0" smtClean="0"/>
              <a:t> bit – gives an extra 128 codes (graphics, mathematical symbols, etc)</a:t>
            </a:r>
          </a:p>
          <a:p>
            <a:pPr marL="365760" indent="-256032" eaLnBrk="1" fontAlgn="auto" hangingPunct="1">
              <a:spcAft>
                <a:spcPts val="0"/>
              </a:spcAft>
              <a:buFont typeface="Wingdings 3"/>
              <a:buChar char=""/>
              <a:defRPr/>
            </a:pPr>
            <a:r>
              <a:rPr lang="en-GB" dirty="0" smtClean="0"/>
              <a:t>Called high-bit ASCII</a:t>
            </a:r>
          </a:p>
          <a:p>
            <a:pPr marL="365760" indent="-256032" eaLnBrk="1" fontAlgn="auto" hangingPunct="1">
              <a:spcAft>
                <a:spcPts val="0"/>
              </a:spcAft>
              <a:buFont typeface="Wingdings 3"/>
              <a:buChar char=""/>
              <a:defRPr/>
            </a:pPr>
            <a:endParaRPr lang="en-GB" dirty="0" smtClean="0"/>
          </a:p>
        </p:txBody>
      </p:sp>
      <p:sp>
        <p:nvSpPr>
          <p:cNvPr id="5" name="TextBox 4"/>
          <p:cNvSpPr txBox="1">
            <a:spLocks noChangeArrowheads="1"/>
          </p:cNvSpPr>
          <p:nvPr/>
        </p:nvSpPr>
        <p:spPr bwMode="auto">
          <a:xfrm>
            <a:off x="7164288" y="2780928"/>
            <a:ext cx="1335088" cy="461962"/>
          </a:xfrm>
          <a:prstGeom prst="rect">
            <a:avLst/>
          </a:prstGeom>
          <a:noFill/>
          <a:ln w="9525">
            <a:noFill/>
            <a:miter lim="800000"/>
            <a:headEnd/>
            <a:tailEnd/>
          </a:ln>
        </p:spPr>
        <p:txBody>
          <a:bodyPr wrap="none">
            <a:spAutoFit/>
          </a:bodyPr>
          <a:lstStyle/>
          <a:p>
            <a:r>
              <a:rPr lang="en-GB" sz="2400" dirty="0">
                <a:solidFill>
                  <a:srgbClr val="FF0000"/>
                </a:solidFill>
                <a:latin typeface="Times New Roman" pitchFamily="18" charset="0"/>
              </a:rPr>
              <a:t>0 - 127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0" end="1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p:cNvPicPr>
            <a:picLocks noChangeAspect="1" noChangeArrowheads="1"/>
          </p:cNvPicPr>
          <p:nvPr/>
        </p:nvPicPr>
        <p:blipFill>
          <a:blip r:embed="rId2" cstate="print"/>
          <a:srcRect/>
          <a:stretch>
            <a:fillRect/>
          </a:stretch>
        </p:blipFill>
        <p:spPr bwMode="auto">
          <a:xfrm>
            <a:off x="-30223" y="260349"/>
            <a:ext cx="9174223" cy="61956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813"/>
            <a:ext cx="8362950" cy="6264275"/>
          </a:xfrm>
        </p:spPr>
        <p:txBody>
          <a:bodyPr/>
          <a:lstStyle/>
          <a:p>
            <a:pPr eaLnBrk="1" hangingPunct="1">
              <a:buFont typeface="Wingdings 3" pitchFamily="18" charset="2"/>
              <a:buNone/>
            </a:pPr>
            <a:r>
              <a:rPr lang="en-GB" sz="2800" dirty="0" smtClean="0">
                <a:cs typeface="Times New Roman" pitchFamily="18" charset="0"/>
              </a:rPr>
              <a:t>Unicode</a:t>
            </a:r>
          </a:p>
          <a:p>
            <a:pPr eaLnBrk="1" hangingPunct="1"/>
            <a:r>
              <a:rPr lang="en-GB" sz="2800" dirty="0" smtClean="0">
                <a:cs typeface="Times New Roman" pitchFamily="18" charset="0"/>
              </a:rPr>
              <a:t>Extended the number of characters</a:t>
            </a:r>
          </a:p>
          <a:p>
            <a:pPr eaLnBrk="1" hangingPunct="1"/>
            <a:r>
              <a:rPr lang="en-GB" sz="2800" dirty="0" smtClean="0">
                <a:cs typeface="Times New Roman" pitchFamily="18" charset="0"/>
              </a:rPr>
              <a:t>Worldwide standard for processing, displaying and interchanging all types of language texts</a:t>
            </a:r>
          </a:p>
          <a:p>
            <a:pPr eaLnBrk="1" hangingPunct="1"/>
            <a:r>
              <a:rPr lang="en-GB" sz="2800" dirty="0" smtClean="0">
                <a:cs typeface="Times New Roman" pitchFamily="18" charset="0"/>
              </a:rPr>
              <a:t>Extends to Chinese, Japanese and Korean chars</a:t>
            </a:r>
          </a:p>
          <a:p>
            <a:pPr eaLnBrk="1" hangingPunct="1"/>
            <a:r>
              <a:rPr lang="en-GB" sz="2800" dirty="0" smtClean="0">
                <a:cs typeface="Times New Roman" pitchFamily="18" charset="0"/>
              </a:rPr>
              <a:t>Uses 2 bytes per character</a:t>
            </a:r>
          </a:p>
          <a:p>
            <a:pPr eaLnBrk="1" hangingPunct="1"/>
            <a:endParaRPr lang="en-GB" sz="2800" dirty="0" smtClean="0">
              <a:cs typeface="Times New Roman" pitchFamily="18" charset="0"/>
            </a:endParaRPr>
          </a:p>
          <a:p>
            <a:pPr eaLnBrk="1" hangingPunct="1"/>
            <a:r>
              <a:rPr lang="en-GB" sz="2800" dirty="0" smtClean="0">
                <a:cs typeface="Times New Roman" pitchFamily="18" charset="0"/>
              </a:rPr>
              <a:t>Example – letter A 	ASCII = 	41</a:t>
            </a:r>
            <a:r>
              <a:rPr lang="en-GB" sz="2000" dirty="0" smtClean="0">
                <a:cs typeface="Times New Roman" pitchFamily="18" charset="0"/>
              </a:rPr>
              <a:t>h</a:t>
            </a:r>
            <a:endParaRPr lang="en-GB" sz="2800" dirty="0" smtClean="0">
              <a:cs typeface="Times New Roman" pitchFamily="18" charset="0"/>
            </a:endParaRPr>
          </a:p>
          <a:p>
            <a:pPr lvl="1" eaLnBrk="1" hangingPunct="1">
              <a:buFont typeface="Verdana" pitchFamily="34" charset="0"/>
              <a:buNone/>
            </a:pPr>
            <a:r>
              <a:rPr lang="en-GB" sz="2800" dirty="0" smtClean="0">
                <a:cs typeface="Times New Roman" pitchFamily="18" charset="0"/>
              </a:rPr>
              <a:t>  					Unicode = 	 4100</a:t>
            </a:r>
            <a:r>
              <a:rPr lang="en-GB" sz="1800" dirty="0" smtClean="0">
                <a:cs typeface="Times New Roman" pitchFamily="18" charset="0"/>
              </a:rPr>
              <a:t>h</a:t>
            </a:r>
          </a:p>
          <a:p>
            <a:pPr lvl="1" eaLnBrk="1" hangingPunct="1">
              <a:buFont typeface="Verdana" pitchFamily="34" charset="0"/>
              <a:buNone/>
            </a:pPr>
            <a:endParaRPr lang="en-GB" sz="2800" dirty="0" smtClean="0">
              <a:cs typeface="Times New Roman" pitchFamily="18" charset="0"/>
            </a:endParaRPr>
          </a:p>
          <a:p>
            <a:pPr eaLnBrk="1" hangingPunct="1"/>
            <a:r>
              <a:rPr lang="en-GB" sz="2800" dirty="0" smtClean="0">
                <a:cs typeface="Times New Roman" pitchFamily="18" charset="0"/>
              </a:rPr>
              <a:t>Often stored using both Unicode and ASCII</a:t>
            </a:r>
          </a:p>
          <a:p>
            <a:pPr eaLnBrk="1" hangingPunct="1"/>
            <a:r>
              <a:rPr lang="en-GB" sz="2800" dirty="0" smtClean="0">
                <a:cs typeface="Times New Roman" pitchFamily="18" charset="0"/>
              </a:rPr>
              <a:t>You should search for your data in both formats</a:t>
            </a:r>
          </a:p>
          <a:p>
            <a:pPr lvl="1" eaLnBrk="1" hangingPunct="1">
              <a:buFont typeface="Verdana" pitchFamily="34" charset="0"/>
              <a:buNone/>
            </a:pPr>
            <a:endParaRPr lang="en-GB" sz="1800" dirty="0" smtClean="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8784976" cy="6021288"/>
          </a:xfrm>
        </p:spPr>
        <p:txBody>
          <a:bodyPr>
            <a:normAutofit fontScale="32500" lnSpcReduction="20000"/>
          </a:bodyPr>
          <a:lstStyle/>
          <a:p>
            <a:pPr marL="365760" indent="-256032" eaLnBrk="1" fontAlgn="auto" hangingPunct="1">
              <a:spcAft>
                <a:spcPts val="0"/>
              </a:spcAft>
              <a:buFont typeface="Wingdings 3"/>
              <a:buNone/>
              <a:defRPr/>
            </a:pPr>
            <a:r>
              <a:rPr lang="en-GB" sz="7400" b="1" dirty="0" smtClean="0">
                <a:cs typeface="Times New Roman" pitchFamily="18" charset="0"/>
              </a:rPr>
              <a:t>Big-endian</a:t>
            </a:r>
          </a:p>
          <a:p>
            <a:pPr marL="365760" indent="-256032" eaLnBrk="1" fontAlgn="auto" hangingPunct="1">
              <a:spcAft>
                <a:spcPts val="0"/>
              </a:spcAft>
              <a:buFont typeface="Wingdings 3"/>
              <a:buChar char=""/>
              <a:defRPr/>
            </a:pPr>
            <a:r>
              <a:rPr lang="en-GB" sz="5500" i="1" dirty="0" smtClean="0">
                <a:cs typeface="Times New Roman" pitchFamily="18" charset="0"/>
              </a:rPr>
              <a:t>big-endian</a:t>
            </a:r>
            <a:r>
              <a:rPr lang="en-GB" sz="5500" dirty="0" smtClean="0">
                <a:cs typeface="Times New Roman" pitchFamily="18" charset="0"/>
              </a:rPr>
              <a:t> and </a:t>
            </a:r>
            <a:r>
              <a:rPr lang="en-GB" sz="5500" i="1" dirty="0" smtClean="0">
                <a:cs typeface="Times New Roman" pitchFamily="18" charset="0"/>
              </a:rPr>
              <a:t>little-endian</a:t>
            </a:r>
            <a:r>
              <a:rPr lang="en-GB" sz="5500" dirty="0" smtClean="0">
                <a:cs typeface="Times New Roman" pitchFamily="18" charset="0"/>
              </a:rPr>
              <a:t>  refer to which bytes are most significant in multi-byte data types</a:t>
            </a:r>
          </a:p>
          <a:p>
            <a:pPr marL="365760" indent="-256032" eaLnBrk="1" fontAlgn="auto" hangingPunct="1">
              <a:spcAft>
                <a:spcPts val="0"/>
              </a:spcAft>
              <a:buFont typeface="Wingdings 3"/>
              <a:buChar char=""/>
              <a:defRPr/>
            </a:pPr>
            <a:r>
              <a:rPr lang="en-GB" sz="5500" dirty="0" smtClean="0">
                <a:cs typeface="Times New Roman" pitchFamily="18" charset="0"/>
              </a:rPr>
              <a:t>describe the order in which a sequence of bytes is stored in a computer’s memory </a:t>
            </a:r>
          </a:p>
          <a:p>
            <a:pPr marL="365760" indent="-256032" eaLnBrk="1" fontAlgn="auto" hangingPunct="1">
              <a:spcAft>
                <a:spcPts val="0"/>
              </a:spcAft>
              <a:buFont typeface="Wingdings 3"/>
              <a:buChar char=""/>
              <a:defRPr/>
            </a:pPr>
            <a:r>
              <a:rPr lang="en-GB" sz="5500" dirty="0" smtClean="0">
                <a:cs typeface="Times New Roman" pitchFamily="18" charset="0"/>
              </a:rPr>
              <a:t>big-endian - most significant value in the sequence is stored at the lowest storage address (i.e., first)</a:t>
            </a:r>
          </a:p>
          <a:p>
            <a:pPr marL="365760" indent="-256032" eaLnBrk="1" fontAlgn="auto" hangingPunct="1">
              <a:spcAft>
                <a:spcPts val="0"/>
              </a:spcAft>
              <a:buFont typeface="Wingdings 3"/>
              <a:buChar char=""/>
              <a:defRPr/>
            </a:pPr>
            <a:r>
              <a:rPr lang="en-GB" sz="5500" dirty="0" smtClean="0">
                <a:cs typeface="Times New Roman" pitchFamily="18" charset="0"/>
              </a:rPr>
              <a:t>little-endian system, the least significant value in the sequence is stored first</a:t>
            </a:r>
          </a:p>
          <a:p>
            <a:pPr marL="365760" indent="-256032" eaLnBrk="1" fontAlgn="auto" hangingPunct="1">
              <a:spcAft>
                <a:spcPts val="0"/>
              </a:spcAft>
              <a:buFont typeface="Wingdings 3"/>
              <a:buChar char=""/>
              <a:defRPr/>
            </a:pPr>
            <a:r>
              <a:rPr lang="en-GB" sz="5500" dirty="0" smtClean="0">
                <a:cs typeface="Times New Roman" pitchFamily="18" charset="0"/>
              </a:rPr>
              <a:t>Example - number 1025 (2 to the tenth power plus one) stored in a 4-byte integer: </a:t>
            </a:r>
          </a:p>
          <a:p>
            <a:pPr marL="365760" indent="-256032" eaLnBrk="1" fontAlgn="auto" hangingPunct="1">
              <a:spcAft>
                <a:spcPts val="0"/>
              </a:spcAft>
              <a:buFont typeface="Wingdings 3"/>
              <a:buChar char=""/>
              <a:defRPr/>
            </a:pPr>
            <a:endParaRPr lang="en-GB" sz="5500" dirty="0" smtClean="0">
              <a:cs typeface="Times New Roman" pitchFamily="18" charset="0"/>
            </a:endParaRPr>
          </a:p>
          <a:p>
            <a:pPr marL="621792" lvl="1" algn="ctr" eaLnBrk="1" fontAlgn="auto" hangingPunct="1">
              <a:spcBef>
                <a:spcPts val="324"/>
              </a:spcBef>
              <a:spcAft>
                <a:spcPts val="0"/>
              </a:spcAft>
              <a:buFont typeface="Verdana"/>
              <a:buNone/>
              <a:defRPr/>
            </a:pPr>
            <a:r>
              <a:rPr lang="en-GB" sz="5500" dirty="0" smtClean="0">
                <a:cs typeface="Times New Roman" pitchFamily="18" charset="0"/>
              </a:rPr>
              <a:t>00000000  00000000  00000100  00000001 </a:t>
            </a:r>
          </a:p>
          <a:p>
            <a:pPr marL="621792" lvl="1" eaLnBrk="1" fontAlgn="auto" hangingPunct="1">
              <a:spcBef>
                <a:spcPts val="324"/>
              </a:spcBef>
              <a:spcAft>
                <a:spcPts val="0"/>
              </a:spcAft>
              <a:buFont typeface="Verdana"/>
              <a:buNone/>
              <a:defRPr/>
            </a:pPr>
            <a:endParaRPr lang="en-GB" sz="5500" dirty="0" smtClean="0">
              <a:cs typeface="Times New Roman" pitchFamily="18" charset="0"/>
            </a:endParaRPr>
          </a:p>
          <a:p>
            <a:pPr marL="621792" lvl="1" eaLnBrk="1" fontAlgn="auto" hangingPunct="1">
              <a:spcBef>
                <a:spcPts val="324"/>
              </a:spcBef>
              <a:spcAft>
                <a:spcPts val="0"/>
              </a:spcAft>
              <a:buFont typeface="Verdana"/>
              <a:buNone/>
              <a:defRPr/>
            </a:pPr>
            <a:r>
              <a:rPr lang="en-GB" sz="5500" b="1" dirty="0" smtClean="0">
                <a:cs typeface="Times New Roman" pitchFamily="18" charset="0"/>
              </a:rPr>
              <a:t>	Address		Big-</a:t>
            </a:r>
            <a:r>
              <a:rPr lang="en-GB" sz="5500" b="1" dirty="0" err="1" smtClean="0">
                <a:cs typeface="Times New Roman" pitchFamily="18" charset="0"/>
              </a:rPr>
              <a:t>Endian</a:t>
            </a:r>
            <a:r>
              <a:rPr lang="en-GB" sz="5500" b="1" dirty="0" smtClean="0">
                <a:cs typeface="Times New Roman" pitchFamily="18" charset="0"/>
              </a:rPr>
              <a:t> 	Little-</a:t>
            </a:r>
            <a:r>
              <a:rPr lang="en-GB" sz="5500" b="1" dirty="0" err="1" smtClean="0">
                <a:cs typeface="Times New Roman" pitchFamily="18" charset="0"/>
              </a:rPr>
              <a:t>Endian</a:t>
            </a:r>
            <a:r>
              <a:rPr lang="en-GB" sz="5500" b="1" dirty="0" smtClean="0">
                <a:cs typeface="Times New Roman" pitchFamily="18" charset="0"/>
              </a:rPr>
              <a:t> </a:t>
            </a:r>
          </a:p>
          <a:p>
            <a:pPr marL="365760" indent="-256032" eaLnBrk="1" fontAlgn="auto" hangingPunct="1">
              <a:spcAft>
                <a:spcPts val="0"/>
              </a:spcAft>
              <a:buFont typeface="Wingdings 3"/>
              <a:buNone/>
              <a:defRPr/>
            </a:pPr>
            <a:r>
              <a:rPr lang="en-GB" sz="5500" b="1" dirty="0" smtClean="0">
                <a:cs typeface="Times New Roman" pitchFamily="18" charset="0"/>
              </a:rPr>
              <a:t>				1025</a:t>
            </a:r>
            <a:r>
              <a:rPr lang="en-GB" sz="5500" dirty="0" smtClean="0">
                <a:cs typeface="Times New Roman" pitchFamily="18" charset="0"/>
              </a:rPr>
              <a:t> 		</a:t>
            </a:r>
            <a:r>
              <a:rPr lang="en-GB" sz="5500" b="1" dirty="0" smtClean="0">
                <a:cs typeface="Times New Roman" pitchFamily="18" charset="0"/>
              </a:rPr>
              <a:t>1025</a:t>
            </a:r>
            <a:endParaRPr lang="en-GB" sz="5500" dirty="0" smtClean="0">
              <a:cs typeface="Times New Roman" pitchFamily="18" charset="0"/>
            </a:endParaRPr>
          </a:p>
          <a:p>
            <a:pPr marL="365760" indent="-256032" eaLnBrk="1" fontAlgn="auto" hangingPunct="1">
              <a:spcAft>
                <a:spcPts val="0"/>
              </a:spcAft>
              <a:buFont typeface="Wingdings 3"/>
              <a:buNone/>
              <a:defRPr/>
            </a:pPr>
            <a:r>
              <a:rPr lang="en-GB" sz="5500" dirty="0" smtClean="0">
                <a:cs typeface="Times New Roman" pitchFamily="18" charset="0"/>
              </a:rPr>
              <a:t/>
            </a:r>
            <a:br>
              <a:rPr lang="en-GB" sz="5500" dirty="0" smtClean="0">
                <a:cs typeface="Times New Roman" pitchFamily="18" charset="0"/>
              </a:rPr>
            </a:br>
            <a:r>
              <a:rPr lang="en-GB" sz="5500" dirty="0" smtClean="0">
                <a:cs typeface="Times New Roman" pitchFamily="18" charset="0"/>
              </a:rPr>
              <a:t>	00		00000000	00000001</a:t>
            </a:r>
            <a:br>
              <a:rPr lang="en-GB" sz="5500" dirty="0" smtClean="0">
                <a:cs typeface="Times New Roman" pitchFamily="18" charset="0"/>
              </a:rPr>
            </a:br>
            <a:r>
              <a:rPr lang="en-GB" sz="5500" dirty="0" smtClean="0">
                <a:cs typeface="Times New Roman" pitchFamily="18" charset="0"/>
              </a:rPr>
              <a:t>	01		00000000	00000100</a:t>
            </a:r>
            <a:br>
              <a:rPr lang="en-GB" sz="5500" dirty="0" smtClean="0">
                <a:cs typeface="Times New Roman" pitchFamily="18" charset="0"/>
              </a:rPr>
            </a:br>
            <a:r>
              <a:rPr lang="en-GB" sz="5500" dirty="0" smtClean="0">
                <a:cs typeface="Times New Roman" pitchFamily="18" charset="0"/>
              </a:rPr>
              <a:t>	02		00000100	00000000</a:t>
            </a:r>
            <a:br>
              <a:rPr lang="en-GB" sz="5500" dirty="0" smtClean="0">
                <a:cs typeface="Times New Roman" pitchFamily="18" charset="0"/>
              </a:rPr>
            </a:br>
            <a:r>
              <a:rPr lang="en-GB" sz="5500" dirty="0" smtClean="0">
                <a:cs typeface="Times New Roman" pitchFamily="18" charset="0"/>
              </a:rPr>
              <a:t>	03		00000001	00000000</a:t>
            </a:r>
            <a:br>
              <a:rPr lang="en-GB" sz="5500" dirty="0" smtClean="0">
                <a:cs typeface="Times New Roman" pitchFamily="18" charset="0"/>
              </a:rPr>
            </a:br>
            <a:r>
              <a:rPr lang="en-GB" sz="5500" dirty="0" smtClean="0">
                <a:cs typeface="Times New Roman" pitchFamily="18" charset="0"/>
              </a:rPr>
              <a:t/>
            </a:r>
            <a:br>
              <a:rPr lang="en-GB" sz="5500" dirty="0" smtClean="0">
                <a:cs typeface="Times New Roman" pitchFamily="18" charset="0"/>
              </a:rPr>
            </a:br>
            <a:r>
              <a:rPr lang="en-GB" sz="5500" dirty="0" smtClean="0">
                <a:cs typeface="Times New Roman" pitchFamily="18" charset="0"/>
              </a:rPr>
              <a:t> </a:t>
            </a:r>
            <a:br>
              <a:rPr lang="en-GB" sz="5500" dirty="0" smtClean="0">
                <a:cs typeface="Times New Roman" pitchFamily="18" charset="0"/>
              </a:rPr>
            </a:br>
            <a:r>
              <a:rPr lang="en-GB" sz="5500" dirty="0" smtClean="0">
                <a:cs typeface="Times New Roman" pitchFamily="18" charset="0"/>
              </a:rPr>
              <a:t>Many mainframe computers, particularly IBM mainframes, use a big-endian architecture. </a:t>
            </a:r>
          </a:p>
          <a:p>
            <a:pPr marL="365760" indent="-256032" eaLnBrk="1" fontAlgn="auto" hangingPunct="1">
              <a:spcAft>
                <a:spcPts val="0"/>
              </a:spcAft>
              <a:buFont typeface="Wingdings 3"/>
              <a:buNone/>
              <a:defRPr/>
            </a:pPr>
            <a:r>
              <a:rPr lang="en-GB" sz="5500" dirty="0" smtClean="0">
                <a:cs typeface="Times New Roman" pitchFamily="18" charset="0"/>
              </a:rPr>
              <a:t>	Most modern computers, including PCs, use the little-endian system. </a:t>
            </a:r>
          </a:p>
          <a:p>
            <a:pPr marL="365760" indent="-256032" eaLnBrk="1" fontAlgn="auto" hangingPunct="1">
              <a:spcAft>
                <a:spcPts val="0"/>
              </a:spcAft>
              <a:buFont typeface="Wingdings 3"/>
              <a:buChar char=""/>
              <a:defRPr/>
            </a:pPr>
            <a:endParaRPr lang="en-GB" dirty="0"/>
          </a:p>
        </p:txBody>
      </p:sp>
      <p:sp>
        <p:nvSpPr>
          <p:cNvPr id="3" name="Rectangle 2"/>
          <p:cNvSpPr/>
          <p:nvPr/>
        </p:nvSpPr>
        <p:spPr>
          <a:xfrm>
            <a:off x="4644008" y="3645024"/>
            <a:ext cx="1944216" cy="194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88" y="642938"/>
            <a:ext cx="8229600" cy="6034087"/>
          </a:xfrm>
        </p:spPr>
        <p:txBody>
          <a:bodyPr/>
          <a:lstStyle/>
          <a:p>
            <a:pPr eaLnBrk="1" hangingPunct="1"/>
            <a:r>
              <a:rPr lang="en-GB" dirty="0" smtClean="0"/>
              <a:t>Consider a sequence of 4 bytes</a:t>
            </a:r>
          </a:p>
          <a:p>
            <a:pPr eaLnBrk="1" hangingPunct="1">
              <a:buFont typeface="Wingdings 3" pitchFamily="18" charset="2"/>
              <a:buNone/>
            </a:pPr>
            <a:endParaRPr lang="en-GB" dirty="0" smtClean="0"/>
          </a:p>
          <a:p>
            <a:pPr eaLnBrk="1" hangingPunct="1"/>
            <a:endParaRPr lang="en-GB" sz="3200" dirty="0" smtClean="0"/>
          </a:p>
          <a:p>
            <a:pPr eaLnBrk="1" hangingPunct="1"/>
            <a:endParaRPr lang="en-GB" sz="3200" dirty="0" smtClean="0"/>
          </a:p>
          <a:p>
            <a:pPr eaLnBrk="1" hangingPunct="1"/>
            <a:endParaRPr lang="en-GB" sz="3200" dirty="0" smtClean="0"/>
          </a:p>
          <a:p>
            <a:pPr eaLnBrk="1" hangingPunct="1"/>
            <a:r>
              <a:rPr lang="en-GB" dirty="0" smtClean="0"/>
              <a:t>Now problems start - when you read multi-byte data, where does the biggest byte appear?</a:t>
            </a:r>
          </a:p>
          <a:p>
            <a:pPr eaLnBrk="1" hangingPunct="1"/>
            <a:endParaRPr lang="en-GB" dirty="0" smtClean="0"/>
          </a:p>
          <a:p>
            <a:pPr eaLnBrk="1" hangingPunct="1"/>
            <a:r>
              <a:rPr lang="en-GB" dirty="0" smtClean="0"/>
              <a:t>Big </a:t>
            </a:r>
            <a:r>
              <a:rPr lang="en-GB" dirty="0" err="1" smtClean="0"/>
              <a:t>endian</a:t>
            </a:r>
            <a:r>
              <a:rPr lang="en-GB" dirty="0" smtClean="0"/>
              <a:t>: first byte is the </a:t>
            </a:r>
            <a:r>
              <a:rPr lang="en-GB" b="1" dirty="0" smtClean="0"/>
              <a:t>biggest </a:t>
            </a:r>
            <a:r>
              <a:rPr lang="en-GB" dirty="0" smtClean="0"/>
              <a:t>(most significant)</a:t>
            </a:r>
          </a:p>
          <a:p>
            <a:pPr eaLnBrk="1" hangingPunct="1"/>
            <a:endParaRPr lang="en-GB" dirty="0" smtClean="0"/>
          </a:p>
          <a:p>
            <a:pPr eaLnBrk="1" hangingPunct="1"/>
            <a:r>
              <a:rPr lang="en-GB" dirty="0" smtClean="0"/>
              <a:t>Little </a:t>
            </a:r>
            <a:r>
              <a:rPr lang="en-GB" dirty="0" err="1" smtClean="0"/>
              <a:t>endian</a:t>
            </a:r>
            <a:r>
              <a:rPr lang="en-GB" dirty="0" smtClean="0"/>
              <a:t>: first byte is </a:t>
            </a:r>
            <a:r>
              <a:rPr lang="en-GB" b="1" dirty="0" smtClean="0"/>
              <a:t>smallest</a:t>
            </a:r>
            <a:r>
              <a:rPr lang="en-GB" dirty="0" smtClean="0"/>
              <a:t> (least significant)</a:t>
            </a:r>
          </a:p>
          <a:p>
            <a:pPr eaLnBrk="1" hangingPunct="1"/>
            <a:endParaRPr lang="en-GB" dirty="0" smtClean="0"/>
          </a:p>
        </p:txBody>
      </p:sp>
      <p:sp>
        <p:nvSpPr>
          <p:cNvPr id="4" name="TextBox 3"/>
          <p:cNvSpPr txBox="1"/>
          <p:nvPr/>
        </p:nvSpPr>
        <p:spPr>
          <a:xfrm>
            <a:off x="611560" y="1362075"/>
            <a:ext cx="7848872" cy="1385888"/>
          </a:xfrm>
          <a:prstGeom prst="rect">
            <a:avLst/>
          </a:prstGeom>
          <a:noFill/>
          <a:ln>
            <a:solidFill>
              <a:schemeClr val="tx1"/>
            </a:solidFill>
          </a:ln>
        </p:spPr>
        <p:txBody>
          <a:bodyPr wrap="square">
            <a:spAutoFit/>
          </a:bodyPr>
          <a:lstStyle/>
          <a:p>
            <a:pPr>
              <a:defRPr/>
            </a:pPr>
            <a:r>
              <a:rPr lang="en-GB" sz="2800" dirty="0">
                <a:latin typeface="+mn-lt"/>
              </a:rPr>
              <a:t>Byte Name: 	</a:t>
            </a:r>
            <a:r>
              <a:rPr lang="en-GB" sz="2800" dirty="0" smtClean="0">
                <a:latin typeface="+mn-lt"/>
              </a:rPr>
              <a:t>	W </a:t>
            </a:r>
            <a:r>
              <a:rPr lang="en-GB" sz="2800" dirty="0">
                <a:latin typeface="+mn-lt"/>
              </a:rPr>
              <a:t>	</a:t>
            </a:r>
            <a:r>
              <a:rPr lang="en-GB" sz="2800" dirty="0" smtClean="0">
                <a:latin typeface="+mn-lt"/>
              </a:rPr>
              <a:t> X </a:t>
            </a:r>
            <a:r>
              <a:rPr lang="en-GB" sz="2800" dirty="0">
                <a:latin typeface="+mn-lt"/>
              </a:rPr>
              <a:t>	</a:t>
            </a:r>
            <a:r>
              <a:rPr lang="en-GB" sz="2800" dirty="0" smtClean="0">
                <a:latin typeface="+mn-lt"/>
              </a:rPr>
              <a:t> Y </a:t>
            </a:r>
            <a:r>
              <a:rPr lang="en-GB" sz="2800" dirty="0">
                <a:latin typeface="+mn-lt"/>
              </a:rPr>
              <a:t>	</a:t>
            </a:r>
            <a:r>
              <a:rPr lang="en-GB" sz="2800" dirty="0" smtClean="0">
                <a:latin typeface="+mn-lt"/>
              </a:rPr>
              <a:t> Z </a:t>
            </a:r>
            <a:endParaRPr lang="en-GB" sz="2800" dirty="0">
              <a:latin typeface="+mn-lt"/>
            </a:endParaRPr>
          </a:p>
          <a:p>
            <a:pPr>
              <a:defRPr/>
            </a:pPr>
            <a:r>
              <a:rPr lang="en-GB" sz="2800" dirty="0">
                <a:latin typeface="+mn-lt"/>
              </a:rPr>
              <a:t>Location: 		</a:t>
            </a:r>
            <a:r>
              <a:rPr lang="en-GB" sz="2800" dirty="0" smtClean="0">
                <a:latin typeface="+mn-lt"/>
              </a:rPr>
              <a:t>	 </a:t>
            </a:r>
            <a:r>
              <a:rPr lang="en-GB" sz="2800" dirty="0">
                <a:latin typeface="+mn-lt"/>
              </a:rPr>
              <a:t>0 	</a:t>
            </a:r>
            <a:r>
              <a:rPr lang="en-GB" sz="2800" dirty="0" smtClean="0">
                <a:latin typeface="+mn-lt"/>
              </a:rPr>
              <a:t>  1 </a:t>
            </a:r>
            <a:r>
              <a:rPr lang="en-GB" sz="2800" dirty="0">
                <a:latin typeface="+mn-lt"/>
              </a:rPr>
              <a:t>	</a:t>
            </a:r>
            <a:r>
              <a:rPr lang="en-GB" sz="2800" dirty="0" smtClean="0">
                <a:latin typeface="+mn-lt"/>
              </a:rPr>
              <a:t> 2 </a:t>
            </a:r>
            <a:r>
              <a:rPr lang="en-GB" sz="2800" dirty="0">
                <a:latin typeface="+mn-lt"/>
              </a:rPr>
              <a:t>	</a:t>
            </a:r>
            <a:r>
              <a:rPr lang="en-GB" sz="2800" dirty="0" smtClean="0">
                <a:latin typeface="+mn-lt"/>
              </a:rPr>
              <a:t> 3 </a:t>
            </a:r>
            <a:endParaRPr lang="en-GB" sz="2800" dirty="0">
              <a:latin typeface="+mn-lt"/>
            </a:endParaRPr>
          </a:p>
          <a:p>
            <a:pPr>
              <a:defRPr/>
            </a:pPr>
            <a:r>
              <a:rPr lang="en-GB" sz="2800" dirty="0">
                <a:latin typeface="+mn-lt"/>
              </a:rPr>
              <a:t>Value (hex</a:t>
            </a:r>
            <a:r>
              <a:rPr lang="en-GB" sz="2800" dirty="0" smtClean="0">
                <a:latin typeface="+mn-lt"/>
              </a:rPr>
              <a:t>) stored:  </a:t>
            </a:r>
            <a:r>
              <a:rPr lang="en-GB" sz="2800" dirty="0">
                <a:latin typeface="+mn-lt"/>
              </a:rPr>
              <a:t>	12</a:t>
            </a:r>
            <a:r>
              <a:rPr lang="en-GB" sz="2800" baseline="-25000" dirty="0">
                <a:latin typeface="+mn-lt"/>
              </a:rPr>
              <a:t>h</a:t>
            </a:r>
            <a:r>
              <a:rPr lang="en-GB" sz="2800" dirty="0">
                <a:latin typeface="+mn-lt"/>
              </a:rPr>
              <a:t> 	34</a:t>
            </a:r>
            <a:r>
              <a:rPr lang="en-GB" sz="2800" baseline="-25000" dirty="0">
                <a:latin typeface="+mn-lt"/>
              </a:rPr>
              <a:t>h</a:t>
            </a:r>
            <a:r>
              <a:rPr lang="en-GB" sz="2800" dirty="0">
                <a:latin typeface="+mn-lt"/>
              </a:rPr>
              <a:t> 	56</a:t>
            </a:r>
            <a:r>
              <a:rPr lang="en-GB" sz="2800" baseline="-25000" dirty="0">
                <a:latin typeface="+mn-lt"/>
              </a:rPr>
              <a:t>h</a:t>
            </a:r>
            <a:r>
              <a:rPr lang="en-GB" sz="2800" dirty="0">
                <a:latin typeface="+mn-lt"/>
              </a:rPr>
              <a:t> 	78</a:t>
            </a:r>
            <a:r>
              <a:rPr lang="en-GB" sz="2800" baseline="-25000" dirty="0">
                <a:latin typeface="+mn-lt"/>
              </a:rPr>
              <a:t>h</a:t>
            </a:r>
            <a:endParaRPr lang="en-GB" sz="2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88" y="1214438"/>
            <a:ext cx="8229600" cy="5313362"/>
          </a:xfrm>
        </p:spPr>
        <p:txBody>
          <a:bodyPr/>
          <a:lstStyle/>
          <a:p>
            <a:pPr eaLnBrk="1" hangingPunct="1">
              <a:buFont typeface="Wingdings 3" pitchFamily="18" charset="2"/>
              <a:buNone/>
            </a:pPr>
            <a:r>
              <a:rPr lang="en-GB" dirty="0" smtClean="0"/>
              <a:t>Example</a:t>
            </a:r>
          </a:p>
          <a:p>
            <a:pPr eaLnBrk="1" hangingPunct="1">
              <a:buFont typeface="Wingdings 3" pitchFamily="18" charset="2"/>
              <a:buNone/>
            </a:pPr>
            <a:r>
              <a:rPr lang="en-GB" dirty="0" smtClean="0"/>
              <a:t>An integer stored as 4 bytes</a:t>
            </a:r>
          </a:p>
          <a:p>
            <a:pPr eaLnBrk="1" hangingPunct="1"/>
            <a:r>
              <a:rPr lang="en-GB" dirty="0" smtClean="0"/>
              <a:t>Big </a:t>
            </a:r>
            <a:r>
              <a:rPr lang="en-GB" dirty="0" err="1" smtClean="0"/>
              <a:t>endian</a:t>
            </a:r>
            <a:r>
              <a:rPr lang="en-GB" dirty="0" smtClean="0"/>
              <a:t>: </a:t>
            </a:r>
          </a:p>
          <a:p>
            <a:pPr eaLnBrk="1" hangingPunct="1"/>
            <a:r>
              <a:rPr lang="en-GB" dirty="0" smtClean="0"/>
              <a:t>the first byte is the most significant</a:t>
            </a:r>
          </a:p>
          <a:p>
            <a:pPr eaLnBrk="1" hangingPunct="1"/>
            <a:r>
              <a:rPr lang="en-GB" dirty="0" smtClean="0"/>
              <a:t>Read 4 bytes (W X Y Z) and W is the largest</a:t>
            </a:r>
          </a:p>
          <a:p>
            <a:pPr eaLnBrk="1" hangingPunct="1"/>
            <a:r>
              <a:rPr lang="en-GB" dirty="0" smtClean="0"/>
              <a:t>The number is 12345678</a:t>
            </a:r>
            <a:r>
              <a:rPr lang="en-GB" baseline="-25000" dirty="0" smtClean="0"/>
              <a:t>h</a:t>
            </a:r>
            <a:endParaRPr lang="en-GB" dirty="0" smtClean="0"/>
          </a:p>
          <a:p>
            <a:pPr eaLnBrk="1" hangingPunct="1"/>
            <a:endParaRPr lang="en-GB" dirty="0" smtClean="0"/>
          </a:p>
          <a:p>
            <a:pPr eaLnBrk="1" hangingPunct="1"/>
            <a:r>
              <a:rPr lang="en-GB" dirty="0" smtClean="0"/>
              <a:t>Little </a:t>
            </a:r>
            <a:r>
              <a:rPr lang="en-GB" dirty="0" err="1" smtClean="0"/>
              <a:t>endian</a:t>
            </a:r>
            <a:endParaRPr lang="en-GB" dirty="0" smtClean="0"/>
          </a:p>
          <a:p>
            <a:pPr eaLnBrk="1" hangingPunct="1"/>
            <a:r>
              <a:rPr lang="en-GB" dirty="0" smtClean="0"/>
              <a:t>the first byte is smallest</a:t>
            </a:r>
          </a:p>
          <a:p>
            <a:pPr eaLnBrk="1" hangingPunct="1"/>
            <a:r>
              <a:rPr lang="en-GB" dirty="0" smtClean="0"/>
              <a:t>Also read W X Y Z, but now W is the smallest. </a:t>
            </a:r>
          </a:p>
          <a:p>
            <a:pPr eaLnBrk="1" hangingPunct="1"/>
            <a:r>
              <a:rPr lang="en-GB" dirty="0" smtClean="0"/>
              <a:t>The number is 78563412</a:t>
            </a:r>
            <a:r>
              <a:rPr lang="en-GB" baseline="-25000" dirty="0" smtClean="0"/>
              <a:t>h</a:t>
            </a:r>
            <a:endParaRPr lang="en-GB" dirty="0" smtClean="0"/>
          </a:p>
          <a:p>
            <a:pPr eaLnBrk="1" hangingPunct="1"/>
            <a:endParaRPr lang="en-GB" dirty="0" smtClean="0"/>
          </a:p>
        </p:txBody>
      </p:sp>
      <p:sp>
        <p:nvSpPr>
          <p:cNvPr id="4" name="TextBox 3"/>
          <p:cNvSpPr txBox="1"/>
          <p:nvPr/>
        </p:nvSpPr>
        <p:spPr>
          <a:xfrm>
            <a:off x="3714750" y="357188"/>
            <a:ext cx="5113338" cy="1200150"/>
          </a:xfrm>
          <a:prstGeom prst="rect">
            <a:avLst/>
          </a:prstGeom>
          <a:noFill/>
          <a:ln>
            <a:solidFill>
              <a:schemeClr val="tx1"/>
            </a:solidFill>
          </a:ln>
        </p:spPr>
        <p:txBody>
          <a:bodyPr>
            <a:spAutoFit/>
          </a:bodyPr>
          <a:lstStyle/>
          <a:p>
            <a:pPr>
              <a:defRPr/>
            </a:pPr>
            <a:r>
              <a:rPr lang="en-GB" sz="2400" dirty="0">
                <a:latin typeface="+mn-lt"/>
              </a:rPr>
              <a:t>Byte Name: 	W 	X 	Y 	Z </a:t>
            </a:r>
          </a:p>
          <a:p>
            <a:pPr>
              <a:defRPr/>
            </a:pPr>
            <a:r>
              <a:rPr lang="en-GB" sz="2400" dirty="0">
                <a:latin typeface="+mn-lt"/>
              </a:rPr>
              <a:t>Location: 	 0 	1 	2 	3 </a:t>
            </a:r>
          </a:p>
          <a:p>
            <a:pPr>
              <a:defRPr/>
            </a:pPr>
            <a:r>
              <a:rPr lang="en-GB" sz="2400" dirty="0">
                <a:latin typeface="+mn-lt"/>
              </a:rPr>
              <a:t>Value (hex):  	12</a:t>
            </a:r>
            <a:r>
              <a:rPr lang="en-GB" sz="2400" baseline="-25000" dirty="0">
                <a:latin typeface="+mn-lt"/>
              </a:rPr>
              <a:t>h</a:t>
            </a:r>
            <a:r>
              <a:rPr lang="en-GB" sz="2400" dirty="0">
                <a:latin typeface="+mn-lt"/>
              </a:rPr>
              <a:t> 	34</a:t>
            </a:r>
            <a:r>
              <a:rPr lang="en-GB" sz="2400" baseline="-25000" dirty="0">
                <a:latin typeface="+mn-lt"/>
              </a:rPr>
              <a:t>h</a:t>
            </a:r>
            <a:r>
              <a:rPr lang="en-GB" sz="2400" dirty="0">
                <a:latin typeface="+mn-lt"/>
              </a:rPr>
              <a:t> </a:t>
            </a:r>
            <a:r>
              <a:rPr lang="en-GB" sz="2400">
                <a:latin typeface="+mn-lt"/>
              </a:rPr>
              <a:t>	56</a:t>
            </a:r>
            <a:r>
              <a:rPr lang="en-GB" sz="2400" baseline="-25000">
                <a:latin typeface="+mn-lt"/>
              </a:rPr>
              <a:t>h       </a:t>
            </a:r>
            <a:r>
              <a:rPr lang="en-GB" sz="2400">
                <a:latin typeface="+mn-lt"/>
              </a:rPr>
              <a:t>78</a:t>
            </a:r>
            <a:r>
              <a:rPr lang="en-GB" sz="2400" baseline="-25000">
                <a:latin typeface="+mn-lt"/>
              </a:rPr>
              <a:t>h</a:t>
            </a:r>
            <a:endParaRPr lang="en-GB" sz="2400" dirty="0">
              <a:latin typeface="+mn-lt"/>
            </a:endParaRPr>
          </a:p>
        </p:txBody>
      </p:sp>
      <p:cxnSp>
        <p:nvCxnSpPr>
          <p:cNvPr id="6" name="Straight Arrow Connector 5"/>
          <p:cNvCxnSpPr/>
          <p:nvPr/>
        </p:nvCxnSpPr>
        <p:spPr>
          <a:xfrm>
            <a:off x="5110163" y="3806825"/>
            <a:ext cx="3527425"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a:off x="5110163" y="6110288"/>
            <a:ext cx="3527425" cy="15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trips(down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35918"/>
          </a:xfrm>
        </p:spPr>
        <p:txBody>
          <a:bodyPr>
            <a:normAutofit fontScale="90000"/>
          </a:bodyPr>
          <a:lstStyle/>
          <a:p>
            <a:r>
              <a:rPr lang="en-GB" dirty="0" smtClean="0"/>
              <a:t>Base 64</a:t>
            </a:r>
            <a:endParaRPr lang="en-GB" dirty="0"/>
          </a:p>
        </p:txBody>
      </p:sp>
      <p:sp>
        <p:nvSpPr>
          <p:cNvPr id="3" name="Content Placeholder 2"/>
          <p:cNvSpPr>
            <a:spLocks noGrp="1"/>
          </p:cNvSpPr>
          <p:nvPr>
            <p:ph idx="1"/>
          </p:nvPr>
        </p:nvSpPr>
        <p:spPr>
          <a:xfrm>
            <a:off x="251520" y="1340769"/>
            <a:ext cx="8712968" cy="4983832"/>
          </a:xfrm>
        </p:spPr>
        <p:txBody>
          <a:bodyPr/>
          <a:lstStyle/>
          <a:p>
            <a:r>
              <a:rPr lang="en-GB" dirty="0" smtClean="0"/>
              <a:t>the cat sat on the mat</a:t>
            </a:r>
          </a:p>
          <a:p>
            <a:r>
              <a:rPr lang="en-GB" dirty="0" smtClean="0"/>
              <a:t>dGhlIGNhdCBzYXQgb24gdGhlIG1hdA==</a:t>
            </a:r>
          </a:p>
          <a:p>
            <a:endParaRPr lang="en-GB" dirty="0" smtClean="0"/>
          </a:p>
          <a:p>
            <a:r>
              <a:rPr lang="en-GB" dirty="0" smtClean="0"/>
              <a:t>binary data is encoded by treating it as numbers  and translating it into a base 64 representation</a:t>
            </a:r>
          </a:p>
          <a:p>
            <a:r>
              <a:rPr lang="en-GB" dirty="0" smtClean="0"/>
              <a:t>commonly used when binary data is stored and transferred over media that are designed to deal with textual data</a:t>
            </a:r>
          </a:p>
          <a:p>
            <a:endParaRPr lang="en-GB" dirty="0" smtClean="0"/>
          </a:p>
          <a:p>
            <a:r>
              <a:rPr lang="en-GB" dirty="0" smtClean="0"/>
              <a:t>Can also encode images</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923950"/>
          </a:xfrm>
        </p:spPr>
        <p:txBody>
          <a:bodyPr/>
          <a:lstStyle/>
          <a:p>
            <a:r>
              <a:rPr lang="en-GB" dirty="0" smtClean="0"/>
              <a:t>ROT13</a:t>
            </a:r>
            <a:endParaRPr lang="en-GB" dirty="0"/>
          </a:p>
        </p:txBody>
      </p:sp>
      <p:sp>
        <p:nvSpPr>
          <p:cNvPr id="3" name="Content Placeholder 2"/>
          <p:cNvSpPr>
            <a:spLocks noGrp="1"/>
          </p:cNvSpPr>
          <p:nvPr>
            <p:ph idx="1"/>
          </p:nvPr>
        </p:nvSpPr>
        <p:spPr>
          <a:xfrm>
            <a:off x="395536" y="1700809"/>
            <a:ext cx="8291264" cy="4623792"/>
          </a:xfrm>
        </p:spPr>
        <p:txBody>
          <a:bodyPr/>
          <a:lstStyle/>
          <a:p>
            <a:r>
              <a:rPr lang="en-GB" dirty="0" smtClean="0"/>
              <a:t>the cat sat on the mat</a:t>
            </a:r>
          </a:p>
          <a:p>
            <a:r>
              <a:rPr lang="en-GB" dirty="0" err="1" smtClean="0"/>
              <a:t>gur</a:t>
            </a:r>
            <a:r>
              <a:rPr lang="en-GB" dirty="0" smtClean="0"/>
              <a:t> </a:t>
            </a:r>
            <a:r>
              <a:rPr lang="en-GB" dirty="0" err="1" smtClean="0"/>
              <a:t>png</a:t>
            </a:r>
            <a:r>
              <a:rPr lang="en-GB" dirty="0" smtClean="0"/>
              <a:t> </a:t>
            </a:r>
            <a:r>
              <a:rPr lang="en-GB" dirty="0" err="1" smtClean="0"/>
              <a:t>fng</a:t>
            </a:r>
            <a:r>
              <a:rPr lang="en-GB" dirty="0" smtClean="0"/>
              <a:t> </a:t>
            </a:r>
            <a:r>
              <a:rPr lang="en-GB" dirty="0" err="1" smtClean="0"/>
              <a:t>ba</a:t>
            </a:r>
            <a:r>
              <a:rPr lang="en-GB" dirty="0" smtClean="0"/>
              <a:t> </a:t>
            </a:r>
            <a:r>
              <a:rPr lang="en-GB" dirty="0" err="1" smtClean="0"/>
              <a:t>gur</a:t>
            </a:r>
            <a:r>
              <a:rPr lang="en-GB" dirty="0" smtClean="0"/>
              <a:t> </a:t>
            </a:r>
            <a:r>
              <a:rPr lang="en-GB" dirty="0" err="1" smtClean="0"/>
              <a:t>zng</a:t>
            </a:r>
            <a:endParaRPr lang="en-GB" dirty="0" smtClean="0"/>
          </a:p>
          <a:p>
            <a:endParaRPr lang="en-GB" dirty="0" smtClean="0"/>
          </a:p>
          <a:p>
            <a:r>
              <a:rPr lang="en-GB" dirty="0" smtClean="0"/>
              <a:t>rotate by 13 places</a:t>
            </a:r>
          </a:p>
          <a:p>
            <a:r>
              <a:rPr lang="en-GB" dirty="0" smtClean="0"/>
              <a:t>simple letter substitution cipher</a:t>
            </a:r>
            <a:endParaRPr lang="en-GB" dirty="0"/>
          </a:p>
        </p:txBody>
      </p:sp>
      <p:sp>
        <p:nvSpPr>
          <p:cNvPr id="2050" name="AutoShape 2" descr="https://upload.wikimedia.org/wikipedia/commons/thumb/3/33/ROT13_table_with_example.svg/475px-ROT13_table_with_example.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2" name="AutoShape 4" descr="https://upload.wikimedia.org/wikipedia/commons/thumb/3/33/ROT13_table_with_example.svg/475px-ROT13_table_with_example.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graphicFrame>
        <p:nvGraphicFramePr>
          <p:cNvPr id="6" name="Table 5"/>
          <p:cNvGraphicFramePr>
            <a:graphicFrameLocks noGrp="1"/>
          </p:cNvGraphicFramePr>
          <p:nvPr/>
        </p:nvGraphicFramePr>
        <p:xfrm>
          <a:off x="395536" y="4941168"/>
          <a:ext cx="8352928" cy="1352168"/>
        </p:xfrm>
        <a:graphic>
          <a:graphicData uri="http://schemas.openxmlformats.org/drawingml/2006/table">
            <a:tbl>
              <a:tblPr/>
              <a:tblGrid>
                <a:gridCol w="1152128"/>
                <a:gridCol w="7200800"/>
              </a:tblGrid>
              <a:tr h="676084">
                <a:tc>
                  <a:txBody>
                    <a:bodyPr/>
                    <a:lstStyle/>
                    <a:p>
                      <a:r>
                        <a:rPr lang="en-GB" dirty="0"/>
                        <a:t>Input</a:t>
                      </a:r>
                    </a:p>
                  </a:txBody>
                  <a:tcPr anchor="ctr">
                    <a:lnL>
                      <a:noFill/>
                    </a:lnL>
                    <a:lnR>
                      <a:noFill/>
                    </a:lnR>
                    <a:lnT>
                      <a:noFill/>
                    </a:lnT>
                    <a:lnB>
                      <a:noFill/>
                    </a:lnB>
                  </a:tcPr>
                </a:tc>
                <a:tc>
                  <a:txBody>
                    <a:bodyPr/>
                    <a:lstStyle/>
                    <a:p>
                      <a:pPr marL="0" indent="0"/>
                      <a:r>
                        <a:rPr lang="en-GB" dirty="0" err="1">
                          <a:solidFill>
                            <a:srgbClr val="8B0000"/>
                          </a:solidFill>
                        </a:rPr>
                        <a:t>ABCDEFGHIJKLM</a:t>
                      </a:r>
                      <a:r>
                        <a:rPr lang="en-GB" dirty="0" err="1">
                          <a:solidFill>
                            <a:srgbClr val="00008B"/>
                          </a:solidFill>
                        </a:rPr>
                        <a:t>NOPQRSTUVWXYZ</a:t>
                      </a:r>
                      <a:r>
                        <a:rPr lang="en-GB" dirty="0" err="1">
                          <a:solidFill>
                            <a:srgbClr val="8B0000"/>
                          </a:solidFill>
                        </a:rPr>
                        <a:t>abcdefghijklm</a:t>
                      </a:r>
                      <a:r>
                        <a:rPr lang="en-GB" dirty="0" err="1">
                          <a:solidFill>
                            <a:srgbClr val="00008B"/>
                          </a:solidFill>
                        </a:rPr>
                        <a:t>nopqrstuvwxyz</a:t>
                      </a:r>
                      <a:endParaRPr lang="en-GB" dirty="0"/>
                    </a:p>
                  </a:txBody>
                  <a:tcPr anchor="ctr">
                    <a:lnL>
                      <a:noFill/>
                    </a:lnL>
                    <a:lnR>
                      <a:noFill/>
                    </a:lnR>
                    <a:lnT>
                      <a:noFill/>
                    </a:lnT>
                    <a:lnB>
                      <a:noFill/>
                    </a:lnB>
                  </a:tcPr>
                </a:tc>
              </a:tr>
              <a:tr h="676084">
                <a:tc>
                  <a:txBody>
                    <a:bodyPr/>
                    <a:lstStyle/>
                    <a:p>
                      <a:r>
                        <a:rPr lang="en-GB"/>
                        <a:t>Output</a:t>
                      </a:r>
                    </a:p>
                  </a:txBody>
                  <a:tcPr anchor="ctr">
                    <a:lnL>
                      <a:noFill/>
                    </a:lnL>
                    <a:lnR>
                      <a:noFill/>
                    </a:lnR>
                    <a:lnT>
                      <a:noFill/>
                    </a:lnT>
                    <a:lnB>
                      <a:noFill/>
                    </a:lnB>
                  </a:tcPr>
                </a:tc>
                <a:tc>
                  <a:txBody>
                    <a:bodyPr/>
                    <a:lstStyle/>
                    <a:p>
                      <a:r>
                        <a:rPr lang="en-GB" dirty="0" err="1">
                          <a:solidFill>
                            <a:srgbClr val="00008B"/>
                          </a:solidFill>
                        </a:rPr>
                        <a:t>NOPQRSTUVWXYZ</a:t>
                      </a:r>
                      <a:r>
                        <a:rPr lang="en-GB" dirty="0" err="1">
                          <a:solidFill>
                            <a:srgbClr val="8B0000"/>
                          </a:solidFill>
                        </a:rPr>
                        <a:t>ABCDEFGHIJKLM</a:t>
                      </a:r>
                      <a:r>
                        <a:rPr lang="en-GB" dirty="0" err="1">
                          <a:solidFill>
                            <a:srgbClr val="00008B"/>
                          </a:solidFill>
                        </a:rPr>
                        <a:t>nopqrstuvwxyz</a:t>
                      </a:r>
                      <a:r>
                        <a:rPr lang="en-GB" dirty="0" err="1">
                          <a:solidFill>
                            <a:srgbClr val="8B0000"/>
                          </a:solidFill>
                        </a:rPr>
                        <a:t>abcdefghijklm</a:t>
                      </a:r>
                      <a:endParaRPr lang="en-GB" dirty="0"/>
                    </a:p>
                  </a:txBody>
                  <a:tcPr anchor="ctr">
                    <a:lnL>
                      <a:noFill/>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GB" dirty="0" smtClean="0"/>
              <a:t>Introduction</a:t>
            </a:r>
            <a:endParaRPr lang="en-GB" dirty="0"/>
          </a:p>
        </p:txBody>
      </p:sp>
      <p:sp>
        <p:nvSpPr>
          <p:cNvPr id="10242" name="Content Placeholder 2"/>
          <p:cNvSpPr>
            <a:spLocks noGrp="1"/>
          </p:cNvSpPr>
          <p:nvPr>
            <p:ph idx="1"/>
          </p:nvPr>
        </p:nvSpPr>
        <p:spPr>
          <a:xfrm>
            <a:off x="457200" y="2060848"/>
            <a:ext cx="8229600" cy="4536504"/>
          </a:xfrm>
        </p:spPr>
        <p:txBody>
          <a:bodyPr/>
          <a:lstStyle/>
          <a:p>
            <a:pPr eaLnBrk="1" hangingPunct="1"/>
            <a:r>
              <a:rPr lang="en-GB" dirty="0" smtClean="0"/>
              <a:t>Understanding data</a:t>
            </a:r>
          </a:p>
          <a:p>
            <a:pPr eaLnBrk="1" hangingPunct="1"/>
            <a:r>
              <a:rPr lang="en-GB" dirty="0" smtClean="0"/>
              <a:t>Conducting a basic search</a:t>
            </a:r>
          </a:p>
          <a:p>
            <a:pPr eaLnBrk="1" hangingPunct="1"/>
            <a:r>
              <a:rPr lang="en-GB" dirty="0" smtClean="0"/>
              <a:t>Introduction to </a:t>
            </a:r>
            <a:r>
              <a:rPr lang="en-GB" dirty="0" err="1" smtClean="0"/>
              <a:t>Grep</a:t>
            </a:r>
            <a:endParaRPr lang="en-GB" dirty="0" smtClean="0"/>
          </a:p>
          <a:p>
            <a:pPr eaLnBrk="1" hangingPunct="1"/>
            <a:r>
              <a:rPr lang="en-GB" dirty="0" smtClean="0"/>
              <a:t>Bookmarking your findings</a:t>
            </a:r>
          </a:p>
          <a:p>
            <a:pPr eaLnBrk="1" hangingPunct="1"/>
            <a:r>
              <a:rPr lang="en-GB" dirty="0" smtClean="0"/>
              <a:t>Creating reports</a:t>
            </a:r>
          </a:p>
          <a:p>
            <a:pPr eaLnBrk="1" hangingPunct="1"/>
            <a:r>
              <a:rPr lang="en-GB" dirty="0" smtClean="0"/>
              <a:t>File signature analysis</a:t>
            </a:r>
          </a:p>
          <a:p>
            <a:pPr eaLnBrk="1" hangingPunct="1"/>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764704"/>
            <a:ext cx="8229600" cy="562074"/>
          </a:xfrm>
        </p:spPr>
        <p:txBody>
          <a:bodyPr>
            <a:normAutofit/>
          </a:bodyPr>
          <a:lstStyle/>
          <a:p>
            <a:pPr algn="ctr" eaLnBrk="1" fontAlgn="auto" hangingPunct="1">
              <a:spcAft>
                <a:spcPts val="0"/>
              </a:spcAft>
              <a:defRPr/>
            </a:pPr>
            <a:r>
              <a:rPr lang="en-GB" sz="3200" dirty="0" smtClean="0"/>
              <a:t>Searching for Data</a:t>
            </a:r>
            <a:endParaRPr lang="en-GB" sz="3200" dirty="0"/>
          </a:p>
        </p:txBody>
      </p:sp>
      <p:sp>
        <p:nvSpPr>
          <p:cNvPr id="18434" name="Content Placeholder 1"/>
          <p:cNvSpPr>
            <a:spLocks noGrp="1"/>
          </p:cNvSpPr>
          <p:nvPr>
            <p:ph idx="1"/>
          </p:nvPr>
        </p:nvSpPr>
        <p:spPr>
          <a:xfrm>
            <a:off x="457200" y="1628800"/>
            <a:ext cx="8229600" cy="4824388"/>
          </a:xfrm>
        </p:spPr>
        <p:txBody>
          <a:bodyPr/>
          <a:lstStyle/>
          <a:p>
            <a:pPr eaLnBrk="1" hangingPunct="1">
              <a:buFont typeface="Wingdings 3" pitchFamily="18" charset="2"/>
              <a:buNone/>
            </a:pPr>
            <a:r>
              <a:rPr lang="en-GB" dirty="0" smtClean="0"/>
              <a:t>Managing Keywords</a:t>
            </a:r>
          </a:p>
          <a:p>
            <a:pPr eaLnBrk="1" hangingPunct="1"/>
            <a:r>
              <a:rPr lang="en-GB" dirty="0" smtClean="0"/>
              <a:t>Search strings are called keywords</a:t>
            </a:r>
          </a:p>
          <a:p>
            <a:pPr eaLnBrk="1" hangingPunct="1"/>
            <a:r>
              <a:rPr lang="en-GB" dirty="0" smtClean="0"/>
              <a:t>Save keyword at the correct level</a:t>
            </a:r>
          </a:p>
          <a:p>
            <a:pPr eaLnBrk="1" hangingPunct="1"/>
            <a:r>
              <a:rPr lang="en-GB" dirty="0" smtClean="0"/>
              <a:t>Keywords can be used from both the Case level and the Global level at the same time</a:t>
            </a:r>
          </a:p>
          <a:p>
            <a:pPr eaLnBrk="1" hangingPunct="1"/>
            <a:r>
              <a:rPr lang="en-GB" dirty="0" smtClean="0"/>
              <a:t>Wastes resources looking for keywords that you don’t need</a:t>
            </a:r>
          </a:p>
          <a:p>
            <a:pPr eaLnBrk="1" hangingPunct="1"/>
            <a:endParaRPr lang="en-GB" dirty="0" smtClean="0"/>
          </a:p>
          <a:p>
            <a:pPr eaLnBrk="1" hangingPunct="1"/>
            <a:endParaRPr lang="en-GB"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050" y="538163"/>
            <a:ext cx="9105900" cy="5781675"/>
          </a:xfrm>
          <a:prstGeom prst="rect">
            <a:avLst/>
          </a:prstGeom>
          <a:noFill/>
          <a:ln w="9525">
            <a:noFill/>
            <a:miter lim="800000"/>
            <a:headEnd/>
            <a:tailEnd/>
          </a:ln>
        </p:spPr>
      </p:pic>
      <p:cxnSp>
        <p:nvCxnSpPr>
          <p:cNvPr id="3" name="Straight Arrow Connector 2"/>
          <p:cNvCxnSpPr>
            <a:stCxn id="4" idx="1"/>
          </p:cNvCxnSpPr>
          <p:nvPr/>
        </p:nvCxnSpPr>
        <p:spPr>
          <a:xfrm flipV="1">
            <a:off x="395536" y="1556792"/>
            <a:ext cx="72008" cy="191313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8"/>
          <p:cNvSpPr txBox="1">
            <a:spLocks noChangeArrowheads="1"/>
          </p:cNvSpPr>
          <p:nvPr/>
        </p:nvSpPr>
        <p:spPr bwMode="auto">
          <a:xfrm>
            <a:off x="395536" y="3284984"/>
            <a:ext cx="1008062" cy="369887"/>
          </a:xfrm>
          <a:prstGeom prst="rect">
            <a:avLst/>
          </a:prstGeom>
          <a:noFill/>
          <a:ln w="9525">
            <a:noFill/>
            <a:miter lim="800000"/>
            <a:headEnd/>
            <a:tailEnd/>
          </a:ln>
        </p:spPr>
        <p:txBody>
          <a:bodyPr>
            <a:spAutoFit/>
          </a:bodyPr>
          <a:lstStyle/>
          <a:p>
            <a:r>
              <a:rPr lang="en-GB" dirty="0">
                <a:latin typeface="Times New Roman" pitchFamily="18" charset="0"/>
              </a:rPr>
              <a:t>Global</a:t>
            </a:r>
          </a:p>
        </p:txBody>
      </p:sp>
      <p:cxnSp>
        <p:nvCxnSpPr>
          <p:cNvPr id="5" name="Straight Arrow Connector 4"/>
          <p:cNvCxnSpPr/>
          <p:nvPr/>
        </p:nvCxnSpPr>
        <p:spPr>
          <a:xfrm flipH="1">
            <a:off x="827584" y="334119"/>
            <a:ext cx="1007096" cy="93464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539440" y="409574"/>
            <a:ext cx="7790174" cy="6259785"/>
          </a:xfrm>
          <a:prstGeom prst="rect">
            <a:avLst/>
          </a:prstGeom>
          <a:noFill/>
          <a:ln w="9525">
            <a:noFill/>
            <a:miter lim="800000"/>
            <a:headEnd/>
            <a:tailEnd/>
          </a:ln>
        </p:spPr>
      </p:pic>
      <p:cxnSp>
        <p:nvCxnSpPr>
          <p:cNvPr id="3" name="Straight Arrow Connector 2"/>
          <p:cNvCxnSpPr>
            <a:stCxn id="6" idx="1"/>
          </p:cNvCxnSpPr>
          <p:nvPr/>
        </p:nvCxnSpPr>
        <p:spPr>
          <a:xfrm flipH="1">
            <a:off x="1763688" y="445314"/>
            <a:ext cx="864096" cy="75143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8"/>
          <p:cNvSpPr txBox="1">
            <a:spLocks noChangeArrowheads="1"/>
          </p:cNvSpPr>
          <p:nvPr/>
        </p:nvSpPr>
        <p:spPr bwMode="auto">
          <a:xfrm>
            <a:off x="3707904" y="2492896"/>
            <a:ext cx="2232248" cy="369332"/>
          </a:xfrm>
          <a:prstGeom prst="rect">
            <a:avLst/>
          </a:prstGeom>
          <a:noFill/>
          <a:ln w="9525">
            <a:noFill/>
            <a:miter lim="800000"/>
            <a:headEnd/>
            <a:tailEnd/>
          </a:ln>
        </p:spPr>
        <p:txBody>
          <a:bodyPr wrap="square">
            <a:spAutoFit/>
          </a:bodyPr>
          <a:lstStyle/>
          <a:p>
            <a:r>
              <a:rPr lang="en-GB" dirty="0">
                <a:latin typeface="Times New Roman" pitchFamily="18" charset="0"/>
              </a:rPr>
              <a:t>Case </a:t>
            </a:r>
            <a:r>
              <a:rPr lang="en-GB" dirty="0" smtClean="0">
                <a:latin typeface="Times New Roman" pitchFamily="18" charset="0"/>
              </a:rPr>
              <a:t>level keywords</a:t>
            </a:r>
            <a:endParaRPr lang="en-GB" dirty="0">
              <a:latin typeface="Times New Roman" pitchFamily="18" charset="0"/>
            </a:endParaRPr>
          </a:p>
        </p:txBody>
      </p:sp>
      <p:cxnSp>
        <p:nvCxnSpPr>
          <p:cNvPr id="5" name="Straight Arrow Connector 4"/>
          <p:cNvCxnSpPr/>
          <p:nvPr/>
        </p:nvCxnSpPr>
        <p:spPr>
          <a:xfrm flipH="1" flipV="1">
            <a:off x="2412059" y="1484586"/>
            <a:ext cx="1295845" cy="115232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8"/>
          <p:cNvSpPr txBox="1">
            <a:spLocks noChangeArrowheads="1"/>
          </p:cNvSpPr>
          <p:nvPr/>
        </p:nvSpPr>
        <p:spPr bwMode="auto">
          <a:xfrm>
            <a:off x="2627784" y="260648"/>
            <a:ext cx="1872208" cy="369332"/>
          </a:xfrm>
          <a:prstGeom prst="rect">
            <a:avLst/>
          </a:prstGeom>
          <a:solidFill>
            <a:schemeClr val="bg1"/>
          </a:solidFill>
          <a:ln w="9525">
            <a:noFill/>
            <a:miter lim="800000"/>
            <a:headEnd/>
            <a:tailEnd/>
          </a:ln>
        </p:spPr>
        <p:txBody>
          <a:bodyPr wrap="square">
            <a:spAutoFit/>
          </a:bodyPr>
          <a:lstStyle/>
          <a:p>
            <a:r>
              <a:rPr lang="en-GB" dirty="0" smtClean="0">
                <a:latin typeface="Times New Roman" pitchFamily="18" charset="0"/>
              </a:rPr>
              <a:t>Global keywords</a:t>
            </a:r>
            <a:endParaRPr lang="en-GB" dirty="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295975"/>
            <a:ext cx="8255192" cy="6301377"/>
          </a:xfrm>
          <a:prstGeom prst="rect">
            <a:avLst/>
          </a:prstGeom>
          <a:noFill/>
          <a:ln w="9525">
            <a:noFill/>
            <a:miter lim="800000"/>
            <a:headEnd/>
            <a:tailEnd/>
          </a:ln>
        </p:spPr>
      </p:pic>
      <p:cxnSp>
        <p:nvCxnSpPr>
          <p:cNvPr id="3" name="Straight Arrow Connector 2"/>
          <p:cNvCxnSpPr/>
          <p:nvPr/>
        </p:nvCxnSpPr>
        <p:spPr>
          <a:xfrm rot="16200000" flipV="1">
            <a:off x="1080964" y="4977258"/>
            <a:ext cx="935038" cy="7207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10"/>
          <p:cNvSpPr txBox="1">
            <a:spLocks noChangeArrowheads="1"/>
          </p:cNvSpPr>
          <p:nvPr/>
        </p:nvSpPr>
        <p:spPr bwMode="auto">
          <a:xfrm>
            <a:off x="2051720" y="5589240"/>
            <a:ext cx="2952750" cy="369887"/>
          </a:xfrm>
          <a:prstGeom prst="rect">
            <a:avLst/>
          </a:prstGeom>
          <a:noFill/>
          <a:ln w="9525">
            <a:noFill/>
            <a:miter lim="800000"/>
            <a:headEnd/>
            <a:tailEnd/>
          </a:ln>
        </p:spPr>
        <p:txBody>
          <a:bodyPr>
            <a:spAutoFit/>
          </a:bodyPr>
          <a:lstStyle/>
          <a:p>
            <a:r>
              <a:rPr lang="en-GB" dirty="0">
                <a:latin typeface="Times New Roman" pitchFamily="18" charset="0"/>
              </a:rPr>
              <a:t>Upper </a:t>
            </a:r>
            <a:r>
              <a:rPr lang="en-GB" dirty="0" smtClean="0">
                <a:latin typeface="Times New Roman" pitchFamily="18" charset="0"/>
              </a:rPr>
              <a:t>and </a:t>
            </a:r>
            <a:r>
              <a:rPr lang="en-GB" dirty="0">
                <a:latin typeface="Times New Roman" pitchFamily="18" charset="0"/>
              </a:rPr>
              <a:t>lower case </a:t>
            </a:r>
            <a:r>
              <a:rPr lang="en-GB" dirty="0" smtClean="0">
                <a:latin typeface="Times New Roman" pitchFamily="18" charset="0"/>
              </a:rPr>
              <a:t>“b”</a:t>
            </a:r>
            <a:endParaRPr lang="en-GB" dirty="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64430" y="0"/>
            <a:ext cx="8359932" cy="6381328"/>
          </a:xfrm>
          <a:prstGeom prst="rect">
            <a:avLst/>
          </a:prstGeom>
          <a:noFill/>
          <a:ln w="9525">
            <a:noFill/>
            <a:miter lim="800000"/>
            <a:headEnd/>
            <a:tailEnd/>
          </a:ln>
        </p:spPr>
      </p:pic>
      <p:sp>
        <p:nvSpPr>
          <p:cNvPr id="3" name="TextBox 1"/>
          <p:cNvSpPr txBox="1">
            <a:spLocks noChangeArrowheads="1"/>
          </p:cNvSpPr>
          <p:nvPr/>
        </p:nvSpPr>
        <p:spPr bwMode="auto">
          <a:xfrm>
            <a:off x="1115616" y="6489700"/>
            <a:ext cx="6264275" cy="368300"/>
          </a:xfrm>
          <a:prstGeom prst="rect">
            <a:avLst/>
          </a:prstGeom>
          <a:noFill/>
          <a:ln w="9525">
            <a:noFill/>
            <a:miter lim="800000"/>
            <a:headEnd/>
            <a:tailEnd/>
          </a:ln>
        </p:spPr>
        <p:txBody>
          <a:bodyPr>
            <a:spAutoFit/>
          </a:bodyPr>
          <a:lstStyle/>
          <a:p>
            <a:pPr algn="ctr"/>
            <a:r>
              <a:rPr lang="en-GB" dirty="0"/>
              <a:t>Testing your search expression</a:t>
            </a:r>
          </a:p>
        </p:txBody>
      </p:sp>
      <p:sp>
        <p:nvSpPr>
          <p:cNvPr id="4" name="Oval 3"/>
          <p:cNvSpPr/>
          <p:nvPr/>
        </p:nvSpPr>
        <p:spPr>
          <a:xfrm>
            <a:off x="5220072" y="3429000"/>
            <a:ext cx="1080120" cy="576064"/>
          </a:xfrm>
          <a:prstGeom prst="ellipse">
            <a:avLst/>
          </a:prstGeom>
          <a:noFill/>
          <a:ln>
            <a:solidFill>
              <a:srgbClr val="FE2E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Oval 4"/>
          <p:cNvSpPr/>
          <p:nvPr/>
        </p:nvSpPr>
        <p:spPr>
          <a:xfrm>
            <a:off x="323528" y="836712"/>
            <a:ext cx="3160713" cy="1220018"/>
          </a:xfrm>
          <a:prstGeom prst="ellipse">
            <a:avLst/>
          </a:prstGeom>
          <a:noFill/>
          <a:ln>
            <a:solidFill>
              <a:srgbClr val="FE2E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57200" y="836712"/>
            <a:ext cx="8229600" cy="5688632"/>
          </a:xfrm>
        </p:spPr>
        <p:txBody>
          <a:bodyPr>
            <a:normAutofit/>
          </a:bodyPr>
          <a:lstStyle/>
          <a:p>
            <a:pPr eaLnBrk="1" hangingPunct="1">
              <a:buFont typeface="Wingdings 3" pitchFamily="18" charset="2"/>
              <a:buNone/>
            </a:pPr>
            <a:r>
              <a:rPr lang="en-GB" dirty="0" smtClean="0"/>
              <a:t>Keyword search options</a:t>
            </a:r>
          </a:p>
          <a:p>
            <a:pPr eaLnBrk="1" hangingPunct="1"/>
            <a:r>
              <a:rPr lang="en-GB" dirty="0" smtClean="0"/>
              <a:t>Can be case sensitive</a:t>
            </a:r>
          </a:p>
          <a:p>
            <a:pPr eaLnBrk="1" hangingPunct="1"/>
            <a:r>
              <a:rPr lang="en-GB" dirty="0" smtClean="0"/>
              <a:t>Import and export keywords</a:t>
            </a:r>
          </a:p>
          <a:p>
            <a:pPr eaLnBrk="1" hangingPunct="1"/>
            <a:endParaRPr lang="en-GB" dirty="0" smtClean="0"/>
          </a:p>
          <a:p>
            <a:pPr eaLnBrk="1" hangingPunct="1">
              <a:buFont typeface="Wingdings 3" pitchFamily="18" charset="2"/>
              <a:buNone/>
            </a:pPr>
            <a:r>
              <a:rPr lang="en-GB" dirty="0" smtClean="0"/>
              <a:t>GREP</a:t>
            </a:r>
          </a:p>
          <a:p>
            <a:pPr eaLnBrk="1" hangingPunct="1"/>
            <a:r>
              <a:rPr lang="en-GB" dirty="0" smtClean="0"/>
              <a:t>GREP is a powerful search tool</a:t>
            </a:r>
          </a:p>
          <a:p>
            <a:pPr eaLnBrk="1" hangingPunct="1"/>
            <a:r>
              <a:rPr lang="en-GB" dirty="0" smtClean="0"/>
              <a:t>Standard GREP symbols and characters</a:t>
            </a:r>
          </a:p>
          <a:p>
            <a:pPr eaLnBrk="1" hangingPunct="1"/>
            <a:r>
              <a:rPr lang="en-GB" dirty="0" smtClean="0"/>
              <a:t>Creates custom searches</a:t>
            </a:r>
          </a:p>
          <a:p>
            <a:pPr eaLnBrk="1" hangingPunct="1"/>
            <a:endParaRPr lang="en-GB" dirty="0" smtClean="0"/>
          </a:p>
          <a:p>
            <a:pPr eaLnBrk="1" hangingPunct="1"/>
            <a:endParaRPr lang="en-GB" dirty="0" smtClean="0"/>
          </a:p>
          <a:p>
            <a:pPr eaLnBrk="1" hangingPunct="1"/>
            <a:endParaRPr lang="en-GB" dirty="0" smtClean="0"/>
          </a:p>
          <a:p>
            <a:pPr eaLnBrk="1" hangingPunct="1"/>
            <a:endParaRPr lang="en-GB" dirty="0" smtClean="0"/>
          </a:p>
          <a:p>
            <a:pPr eaLnBrk="1" hangingPunct="1"/>
            <a:endParaRPr lang="en-GB"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57200" y="548680"/>
            <a:ext cx="8229600" cy="6309320"/>
          </a:xfrm>
        </p:spPr>
        <p:txBody>
          <a:bodyPr/>
          <a:lstStyle/>
          <a:p>
            <a:pPr eaLnBrk="1" hangingPunct="1"/>
            <a:r>
              <a:rPr lang="en-GB" dirty="0" smtClean="0"/>
              <a:t>“</a:t>
            </a:r>
            <a:r>
              <a:rPr lang="en-GB" b="1" dirty="0" smtClean="0"/>
              <a:t>.</a:t>
            </a:r>
            <a:r>
              <a:rPr lang="en-GB" dirty="0" smtClean="0"/>
              <a:t>” period matches any character – (John)</a:t>
            </a:r>
            <a:r>
              <a:rPr lang="en-GB" sz="4400" b="1" dirty="0" smtClean="0"/>
              <a:t>.</a:t>
            </a:r>
            <a:r>
              <a:rPr lang="en-GB" dirty="0" smtClean="0"/>
              <a:t>(Smith)</a:t>
            </a:r>
          </a:p>
          <a:p>
            <a:pPr eaLnBrk="1" hangingPunct="1"/>
            <a:r>
              <a:rPr lang="en-GB" dirty="0" smtClean="0"/>
              <a:t>finds “john” followed by any character followed by “smith”</a:t>
            </a:r>
          </a:p>
          <a:p>
            <a:pPr eaLnBrk="1" hangingPunct="1"/>
            <a:r>
              <a:rPr lang="en-GB" dirty="0" smtClean="0"/>
              <a:t> john smith</a:t>
            </a:r>
          </a:p>
          <a:p>
            <a:pPr eaLnBrk="1" hangingPunct="1"/>
            <a:r>
              <a:rPr lang="en-GB" dirty="0" smtClean="0"/>
              <a:t> </a:t>
            </a:r>
            <a:r>
              <a:rPr lang="en-GB" dirty="0" err="1" smtClean="0"/>
              <a:t>john,smith</a:t>
            </a:r>
            <a:endParaRPr lang="en-GB" dirty="0" smtClean="0"/>
          </a:p>
          <a:p>
            <a:pPr eaLnBrk="1" hangingPunct="1"/>
            <a:r>
              <a:rPr lang="en-GB" dirty="0" smtClean="0"/>
              <a:t> </a:t>
            </a:r>
            <a:r>
              <a:rPr lang="en-GB" dirty="0" err="1" smtClean="0"/>
              <a:t>johnQsmith</a:t>
            </a:r>
            <a:endParaRPr lang="en-GB" dirty="0" smtClean="0"/>
          </a:p>
          <a:p>
            <a:pPr eaLnBrk="1" hangingPunct="1"/>
            <a:r>
              <a:rPr lang="en-GB" dirty="0" smtClean="0"/>
              <a:t>Will not find </a:t>
            </a:r>
            <a:r>
              <a:rPr lang="en-GB" dirty="0" err="1" smtClean="0"/>
              <a:t>JohnSmith</a:t>
            </a:r>
            <a:endParaRPr lang="en-GB" dirty="0" smtClean="0"/>
          </a:p>
          <a:p>
            <a:pPr eaLnBrk="1" hangingPunct="1"/>
            <a:endParaRPr lang="en-GB" dirty="0" smtClean="0"/>
          </a:p>
          <a:p>
            <a:pPr eaLnBrk="1" hangingPunct="1"/>
            <a:r>
              <a:rPr lang="en-GB" dirty="0" smtClean="0"/>
              <a:t>may want both the English and the American spellings of the word “grey/gray”, 	use	</a:t>
            </a:r>
            <a:r>
              <a:rPr lang="en-GB" dirty="0" err="1" smtClean="0"/>
              <a:t>gr</a:t>
            </a:r>
            <a:r>
              <a:rPr lang="en-GB" dirty="0" smtClean="0"/>
              <a:t>[ea]y</a:t>
            </a:r>
          </a:p>
          <a:p>
            <a:pPr eaLnBrk="1" hangingPunct="1"/>
            <a:endParaRPr lang="en-GB" dirty="0" smtClean="0"/>
          </a:p>
          <a:p>
            <a:pPr eaLnBrk="1" hangingPunct="1"/>
            <a:r>
              <a:rPr lang="en-GB" dirty="0" smtClean="0"/>
              <a:t>any word starting with “moth” 	moth[a-z]*</a:t>
            </a:r>
          </a:p>
          <a:p>
            <a:pPr eaLnBrk="1" hangingPunct="1"/>
            <a:endParaRPr lang="en-GB" dirty="0" smtClean="0"/>
          </a:p>
          <a:p>
            <a:pPr eaLnBrk="1" hangingPunct="1"/>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350"/>
            <a:ext cx="8435975" cy="6481763"/>
          </a:xfrm>
        </p:spPr>
        <p:txBody>
          <a:bodyPr>
            <a:normAutofit fontScale="92500"/>
          </a:bodyPr>
          <a:lstStyle/>
          <a:p>
            <a:pPr eaLnBrk="1" hangingPunct="1">
              <a:buFont typeface="Wingdings 3" pitchFamily="18" charset="2"/>
              <a:buNone/>
            </a:pPr>
            <a:r>
              <a:rPr lang="en-GB" sz="4400" b="1" dirty="0" smtClean="0"/>
              <a:t>. </a:t>
            </a:r>
            <a:r>
              <a:rPr lang="en-GB" dirty="0" smtClean="0"/>
              <a:t> 	wildcard - any character (except line breaks) matches</a:t>
            </a:r>
          </a:p>
          <a:p>
            <a:pPr eaLnBrk="1" hangingPunct="1">
              <a:buFont typeface="Wingdings 3" pitchFamily="18" charset="2"/>
              <a:buNone/>
            </a:pPr>
            <a:r>
              <a:rPr lang="en-GB" dirty="0" smtClean="0"/>
              <a:t>#  	any digit - will match 0, 1, 2, 3, 4, 5, 6, 7, 8, or 9</a:t>
            </a:r>
          </a:p>
          <a:p>
            <a:pPr eaLnBrk="1" hangingPunct="1">
              <a:buFont typeface="Wingdings 3" pitchFamily="18" charset="2"/>
              <a:buNone/>
            </a:pPr>
            <a:r>
              <a:rPr lang="en-GB" smtClean="0"/>
              <a:t>\d</a:t>
            </a:r>
            <a:endParaRPr lang="en-GB" dirty="0" smtClean="0"/>
          </a:p>
          <a:p>
            <a:pPr eaLnBrk="1" hangingPunct="1">
              <a:buFont typeface="Wingdings 3" pitchFamily="18" charset="2"/>
              <a:buNone/>
            </a:pPr>
            <a:r>
              <a:rPr lang="en-GB" dirty="0" smtClean="0"/>
              <a:t>+		must be present at least once (1 or more times)</a:t>
            </a:r>
          </a:p>
          <a:p>
            <a:pPr eaLnBrk="1" hangingPunct="1">
              <a:buNone/>
            </a:pPr>
            <a:r>
              <a:rPr lang="en-GB" dirty="0" smtClean="0"/>
              <a:t>? 		may be present zero or one times</a:t>
            </a:r>
          </a:p>
          <a:p>
            <a:pPr eaLnBrk="1" hangingPunct="1">
              <a:buFont typeface="Wingdings 3" pitchFamily="18" charset="2"/>
              <a:buNone/>
            </a:pPr>
            <a:r>
              <a:rPr lang="en-GB" dirty="0" smtClean="0"/>
              <a:t>*		present zero, one or multiple times repeated</a:t>
            </a:r>
          </a:p>
          <a:p>
            <a:pPr eaLnBrk="1" hangingPunct="1">
              <a:buFont typeface="Wingdings 3" pitchFamily="18" charset="2"/>
              <a:buNone/>
            </a:pPr>
            <a:r>
              <a:rPr lang="en-GB" dirty="0" smtClean="0"/>
              <a:t>[ABC] 	any char matches one char  - </a:t>
            </a:r>
          </a:p>
          <a:p>
            <a:pPr eaLnBrk="1" hangingPunct="1">
              <a:buFont typeface="Wingdings 3" pitchFamily="18" charset="2"/>
              <a:buNone/>
            </a:pPr>
            <a:r>
              <a:rPr lang="en-GB" dirty="0" smtClean="0"/>
              <a:t>		 	e.g. re[ea]d finds 	read, reed but not red</a:t>
            </a:r>
          </a:p>
          <a:p>
            <a:pPr eaLnBrk="1" hangingPunct="1">
              <a:buFont typeface="Wingdings 3" pitchFamily="18" charset="2"/>
              <a:buNone/>
            </a:pPr>
            <a:r>
              <a:rPr lang="en-GB" dirty="0" smtClean="0"/>
              <a:t>[^ABC]  	must NOT match any char - e.g. re[^a]d finds 			reed but not read</a:t>
            </a:r>
          </a:p>
          <a:p>
            <a:pPr eaLnBrk="1" hangingPunct="1">
              <a:buFont typeface="Wingdings 3" pitchFamily="18" charset="2"/>
              <a:buNone/>
            </a:pPr>
            <a:r>
              <a:rPr lang="en-GB" dirty="0" smtClean="0"/>
              <a:t>[a-c]		defines a range</a:t>
            </a:r>
          </a:p>
          <a:p>
            <a:pPr eaLnBrk="1" hangingPunct="1">
              <a:buFont typeface="Wingdings 3" pitchFamily="18" charset="2"/>
              <a:buNone/>
            </a:pPr>
            <a:r>
              <a:rPr lang="en-GB" dirty="0" smtClean="0"/>
              <a:t>{X, Y}	repeat X to Y times – </a:t>
            </a:r>
          </a:p>
          <a:p>
            <a:pPr eaLnBrk="1" hangingPunct="1">
              <a:buFont typeface="Wingdings 3" pitchFamily="18" charset="2"/>
              <a:buNone/>
            </a:pPr>
            <a:r>
              <a:rPr lang="en-GB" dirty="0" smtClean="0"/>
              <a:t>			e.g. {2, 4} repeat 2 to 4 times</a:t>
            </a:r>
          </a:p>
          <a:p>
            <a:pPr eaLnBrk="1" hangingPunct="1">
              <a:buFont typeface="Wingdings 3" pitchFamily="18" charset="2"/>
              <a:buNone/>
            </a:pPr>
            <a:r>
              <a:rPr lang="en-GB" dirty="0" smtClean="0"/>
              <a:t>				</a:t>
            </a:r>
            <a:r>
              <a:rPr lang="en-GB" dirty="0" err="1" smtClean="0"/>
              <a:t>a|b</a:t>
            </a:r>
            <a:r>
              <a:rPr lang="en-GB" dirty="0" smtClean="0"/>
              <a:t>	OR  	a or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350"/>
            <a:ext cx="8686800" cy="6264275"/>
          </a:xfrm>
        </p:spPr>
        <p:txBody>
          <a:bodyPr/>
          <a:lstStyle/>
          <a:p>
            <a:pPr eaLnBrk="1" hangingPunct="1">
              <a:buFont typeface="Wingdings 3" pitchFamily="18" charset="2"/>
              <a:buNone/>
            </a:pPr>
            <a:r>
              <a:rPr lang="en-GB" dirty="0" smtClean="0"/>
              <a:t>Examples</a:t>
            </a:r>
          </a:p>
          <a:p>
            <a:pPr eaLnBrk="1" hangingPunct="1"/>
            <a:r>
              <a:rPr lang="en-GB" dirty="0" smtClean="0"/>
              <a:t>Fred +</a:t>
            </a:r>
            <a:r>
              <a:rPr lang="en-GB" dirty="0" err="1" smtClean="0"/>
              <a:t>rowson</a:t>
            </a:r>
            <a:r>
              <a:rPr lang="en-GB" dirty="0" smtClean="0"/>
              <a:t>	repeat space at least once</a:t>
            </a:r>
          </a:p>
          <a:p>
            <a:pPr eaLnBrk="1" hangingPunct="1">
              <a:buFont typeface="Wingdings 3" pitchFamily="18" charset="2"/>
              <a:buNone/>
            </a:pPr>
            <a:r>
              <a:rPr lang="en-GB" dirty="0" smtClean="0"/>
              <a:t>          ^</a:t>
            </a:r>
          </a:p>
          <a:p>
            <a:pPr eaLnBrk="1" hangingPunct="1"/>
            <a:r>
              <a:rPr lang="en-GB" dirty="0" smtClean="0"/>
              <a:t>Joan -*twist	may or may not be present once or 				multiple  times</a:t>
            </a:r>
          </a:p>
          <a:p>
            <a:pPr eaLnBrk="1" hangingPunct="1"/>
            <a:r>
              <a:rPr lang="en-GB" dirty="0" smtClean="0"/>
              <a:t>Jane?		finds Jan or Jane (“e” may or may not 				be present)</a:t>
            </a:r>
          </a:p>
          <a:p>
            <a:pPr eaLnBrk="1" hangingPunct="1"/>
            <a:r>
              <a:rPr lang="en-GB" dirty="0" smtClean="0"/>
              <a:t>http://www</a:t>
            </a:r>
            <a:r>
              <a:rPr lang="en-GB" b="1" dirty="0" smtClean="0"/>
              <a:t>\.</a:t>
            </a:r>
            <a:r>
              <a:rPr lang="en-GB" dirty="0" smtClean="0"/>
              <a:t>[a-z]</a:t>
            </a:r>
            <a:r>
              <a:rPr lang="en-GB" b="1" dirty="0" smtClean="0"/>
              <a:t>+\.</a:t>
            </a:r>
            <a:r>
              <a:rPr lang="en-GB" dirty="0" smtClean="0"/>
              <a:t>org	  </a:t>
            </a:r>
          </a:p>
          <a:p>
            <a:pPr eaLnBrk="1" hangingPunct="1">
              <a:buFont typeface="Wingdings 3" pitchFamily="18" charset="2"/>
              <a:buNone/>
            </a:pPr>
            <a:r>
              <a:rPr lang="en-GB" dirty="0" smtClean="0"/>
              <a:t>   + means repeat any number times  - 	 </a:t>
            </a:r>
            <a:r>
              <a:rPr lang="en-GB" b="1" dirty="0" smtClean="0"/>
              <a:t>\.  </a:t>
            </a:r>
            <a:r>
              <a:rPr lang="en-GB" dirty="0" smtClean="0"/>
              <a:t>literal  char</a:t>
            </a:r>
          </a:p>
          <a:p>
            <a:pPr eaLnBrk="1" hangingPunct="1"/>
            <a:endParaRPr lang="en-GB" dirty="0" smtClean="0"/>
          </a:p>
          <a:p>
            <a:pPr algn="ctr" eaLnBrk="1" hangingPunct="1">
              <a:buFont typeface="Wingdings 3" pitchFamily="18" charset="2"/>
              <a:buNone/>
            </a:pPr>
            <a:r>
              <a:rPr lang="en-GB" dirty="0" smtClean="0"/>
              <a:t>[456]</a:t>
            </a:r>
            <a:r>
              <a:rPr lang="en-GB" b="1" dirty="0" smtClean="0"/>
              <a:t>### -? #### -?</a:t>
            </a:r>
          </a:p>
          <a:p>
            <a:pPr eaLnBrk="1" hangingPunct="1"/>
            <a:endParaRPr lang="en-GB" dirty="0" smtClean="0"/>
          </a:p>
          <a:p>
            <a:pPr eaLnBrk="1" hangingPunct="1"/>
            <a:endParaRPr lang="en-GB" dirty="0" smtClean="0"/>
          </a:p>
          <a:p>
            <a:pPr eaLnBrk="1" hangingPunct="1"/>
            <a:endParaRPr lang="en-GB" dirty="0" smtClean="0"/>
          </a:p>
        </p:txBody>
      </p:sp>
      <p:cxnSp>
        <p:nvCxnSpPr>
          <p:cNvPr id="5" name="Straight Arrow Connector 4"/>
          <p:cNvCxnSpPr/>
          <p:nvPr/>
        </p:nvCxnSpPr>
        <p:spPr>
          <a:xfrm flipV="1">
            <a:off x="2771775" y="5157788"/>
            <a:ext cx="792163" cy="431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476375" y="5300663"/>
            <a:ext cx="1366838" cy="646112"/>
          </a:xfrm>
          <a:prstGeom prst="rect">
            <a:avLst/>
          </a:prstGeom>
          <a:noFill/>
          <a:ln w="9525">
            <a:noFill/>
            <a:miter lim="800000"/>
            <a:headEnd/>
            <a:tailEnd/>
          </a:ln>
        </p:spPr>
        <p:txBody>
          <a:bodyPr>
            <a:spAutoFit/>
          </a:bodyPr>
          <a:lstStyle/>
          <a:p>
            <a:r>
              <a:rPr lang="en-GB">
                <a:latin typeface="Times New Roman" pitchFamily="18" charset="0"/>
              </a:rPr>
              <a:t>Find one of these values</a:t>
            </a:r>
          </a:p>
        </p:txBody>
      </p:sp>
      <p:sp>
        <p:nvSpPr>
          <p:cNvPr id="9" name="TextBox 8"/>
          <p:cNvSpPr txBox="1">
            <a:spLocks noChangeArrowheads="1"/>
          </p:cNvSpPr>
          <p:nvPr/>
        </p:nvSpPr>
        <p:spPr bwMode="auto">
          <a:xfrm>
            <a:off x="3995738" y="5732463"/>
            <a:ext cx="1584325" cy="647700"/>
          </a:xfrm>
          <a:prstGeom prst="rect">
            <a:avLst/>
          </a:prstGeom>
          <a:noFill/>
          <a:ln w="9525">
            <a:noFill/>
            <a:miter lim="800000"/>
            <a:headEnd/>
            <a:tailEnd/>
          </a:ln>
        </p:spPr>
        <p:txBody>
          <a:bodyPr>
            <a:spAutoFit/>
          </a:bodyPr>
          <a:lstStyle/>
          <a:p>
            <a:r>
              <a:rPr lang="en-GB">
                <a:latin typeface="Times New Roman" pitchFamily="18" charset="0"/>
              </a:rPr>
              <a:t>May or may not be present</a:t>
            </a:r>
          </a:p>
        </p:txBody>
      </p:sp>
      <p:cxnSp>
        <p:nvCxnSpPr>
          <p:cNvPr id="10" name="Straight Arrow Connector 9"/>
          <p:cNvCxnSpPr/>
          <p:nvPr/>
        </p:nvCxnSpPr>
        <p:spPr>
          <a:xfrm rot="5400000" flipH="1" flipV="1">
            <a:off x="4500687" y="5444529"/>
            <a:ext cx="647700" cy="730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5580112" y="5157192"/>
            <a:ext cx="647700" cy="647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5940425" y="5805488"/>
            <a:ext cx="792163" cy="369887"/>
          </a:xfrm>
          <a:prstGeom prst="rect">
            <a:avLst/>
          </a:prstGeom>
          <a:noFill/>
          <a:ln w="9525">
            <a:noFill/>
            <a:miter lim="800000"/>
            <a:headEnd/>
            <a:tailEnd/>
          </a:ln>
        </p:spPr>
        <p:txBody>
          <a:bodyPr>
            <a:spAutoFit/>
          </a:bodyPr>
          <a:lstStyle/>
          <a:p>
            <a:r>
              <a:rPr lang="en-GB">
                <a:latin typeface="Times New Roman" pitchFamily="18" charset="0"/>
              </a:rPr>
              <a:t>digits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9"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620687"/>
            <a:ext cx="8785225" cy="6048673"/>
          </a:xfrm>
        </p:spPr>
        <p:txBody>
          <a:bodyPr>
            <a:normAutofit lnSpcReduction="10000"/>
          </a:bodyPr>
          <a:lstStyle/>
          <a:p>
            <a:pPr eaLnBrk="1" hangingPunct="1"/>
            <a:r>
              <a:rPr lang="en-GB" dirty="0" smtClean="0"/>
              <a:t>Al				</a:t>
            </a:r>
            <a:r>
              <a:rPr lang="en-GB" dirty="0" err="1" smtClean="0"/>
              <a:t>al</a:t>
            </a:r>
            <a:r>
              <a:rPr lang="en-GB" b="1" dirty="0" smtClean="0"/>
              <a:t>…		</a:t>
            </a:r>
            <a:r>
              <a:rPr lang="en-GB" dirty="0" smtClean="0"/>
              <a:t>too general</a:t>
            </a:r>
          </a:p>
          <a:p>
            <a:pPr eaLnBrk="1" hangingPunct="1">
              <a:buFont typeface="Wingdings 3" pitchFamily="18" charset="2"/>
              <a:buNone/>
            </a:pPr>
            <a:endParaRPr lang="en-GB" dirty="0" smtClean="0"/>
          </a:p>
          <a:p>
            <a:pPr eaLnBrk="1" hangingPunct="1"/>
            <a:r>
              <a:rPr lang="en-GB" dirty="0" smtClean="0"/>
              <a:t>Alan, </a:t>
            </a:r>
            <a:r>
              <a:rPr lang="en-GB" dirty="0" err="1" smtClean="0"/>
              <a:t>Alen</a:t>
            </a:r>
            <a:r>
              <a:rPr lang="en-GB" dirty="0" smtClean="0"/>
              <a:t> or Allen	all?[</a:t>
            </a:r>
            <a:r>
              <a:rPr lang="en-GB" dirty="0" err="1" smtClean="0"/>
              <a:t>ae</a:t>
            </a:r>
            <a:r>
              <a:rPr lang="en-GB" dirty="0" smtClean="0"/>
              <a:t>]?n</a:t>
            </a:r>
          </a:p>
          <a:p>
            <a:pPr eaLnBrk="1" hangingPunct="1"/>
            <a:endParaRPr lang="en-GB" dirty="0" smtClean="0"/>
          </a:p>
          <a:p>
            <a:pPr eaLnBrk="1" hangingPunct="1"/>
            <a:r>
              <a:rPr lang="en-GB" dirty="0" err="1" smtClean="0"/>
              <a:t>Ecstacy</a:t>
            </a:r>
            <a:r>
              <a:rPr lang="en-GB" dirty="0" smtClean="0"/>
              <a:t> or ecstasy	</a:t>
            </a:r>
            <a:r>
              <a:rPr lang="en-GB" dirty="0" err="1" smtClean="0"/>
              <a:t>ecsta</a:t>
            </a:r>
            <a:r>
              <a:rPr lang="en-GB" dirty="0" smtClean="0"/>
              <a:t> </a:t>
            </a:r>
            <a:r>
              <a:rPr lang="en-GB" dirty="0" err="1" smtClean="0"/>
              <a:t>c|s</a:t>
            </a:r>
            <a:r>
              <a:rPr lang="en-GB" dirty="0" smtClean="0"/>
              <a:t> y</a:t>
            </a:r>
          </a:p>
          <a:p>
            <a:pPr eaLnBrk="1" hangingPunct="1"/>
            <a:endParaRPr lang="en-GB" dirty="0" smtClean="0"/>
          </a:p>
          <a:p>
            <a:pPr eaLnBrk="1" hangingPunct="1"/>
            <a:r>
              <a:rPr lang="en-GB" dirty="0" smtClean="0"/>
              <a:t>Search for a date range</a:t>
            </a:r>
          </a:p>
          <a:p>
            <a:pPr eaLnBrk="1" hangingPunct="1"/>
            <a:r>
              <a:rPr lang="en-GB" dirty="0" smtClean="0"/>
              <a:t>From  Jan, Feb or Mar   - 1</a:t>
            </a:r>
            <a:r>
              <a:rPr lang="en-GB" baseline="30000" dirty="0" smtClean="0"/>
              <a:t>st</a:t>
            </a:r>
            <a:r>
              <a:rPr lang="en-GB" dirty="0" smtClean="0"/>
              <a:t> 2</a:t>
            </a:r>
            <a:r>
              <a:rPr lang="en-GB" baseline="30000" dirty="0" smtClean="0"/>
              <a:t>nd</a:t>
            </a:r>
            <a:r>
              <a:rPr lang="en-GB" dirty="0" smtClean="0"/>
              <a:t> or 3</a:t>
            </a:r>
            <a:r>
              <a:rPr lang="en-GB" baseline="30000" dirty="0" smtClean="0"/>
              <a:t>rd</a:t>
            </a:r>
            <a:r>
              <a:rPr lang="en-GB" dirty="0" smtClean="0"/>
              <a:t> – 1999 or 2000</a:t>
            </a:r>
          </a:p>
          <a:p>
            <a:pPr eaLnBrk="1" hangingPunct="1"/>
            <a:endParaRPr lang="en-GB" dirty="0" smtClean="0"/>
          </a:p>
          <a:p>
            <a:pPr algn="ctr" eaLnBrk="1" hangingPunct="1">
              <a:buNone/>
            </a:pPr>
            <a:r>
              <a:rPr lang="en-GB" dirty="0" smtClean="0"/>
              <a:t>(Jan) | (Feb) | (Mar) [123] [(</a:t>
            </a:r>
            <a:r>
              <a:rPr lang="en-GB" dirty="0" err="1" smtClean="0"/>
              <a:t>st</a:t>
            </a:r>
            <a:r>
              <a:rPr lang="en-GB" dirty="0" smtClean="0"/>
              <a:t>) (</a:t>
            </a:r>
            <a:r>
              <a:rPr lang="en-GB" dirty="0" err="1" smtClean="0"/>
              <a:t>nd</a:t>
            </a:r>
            <a:r>
              <a:rPr lang="en-GB" dirty="0" smtClean="0"/>
              <a:t>) (rd)], (2000)|(1999)</a:t>
            </a:r>
          </a:p>
          <a:p>
            <a:pPr algn="ctr" eaLnBrk="1" hangingPunct="1">
              <a:buNone/>
            </a:pPr>
            <a:endParaRPr lang="en-GB" dirty="0" smtClean="0"/>
          </a:p>
          <a:p>
            <a:pPr eaLnBrk="1" hangingPunct="1">
              <a:buNone/>
            </a:pPr>
            <a:r>
              <a:rPr lang="en-GB" dirty="0" smtClean="0"/>
              <a:t>Note – the operator only act on the preceding character</a:t>
            </a:r>
          </a:p>
          <a:p>
            <a:pPr algn="ctr" eaLnBrk="1" hangingPunct="1">
              <a:buNone/>
            </a:pPr>
            <a:r>
              <a:rPr lang="en-GB" dirty="0" smtClean="0"/>
              <a:t>		</a:t>
            </a:r>
            <a:r>
              <a:rPr lang="en-GB" dirty="0" err="1" smtClean="0"/>
              <a:t>Jan</a:t>
            </a:r>
            <a:r>
              <a:rPr lang="en-GB" b="1" dirty="0" err="1" smtClean="0"/>
              <a:t>|</a:t>
            </a:r>
            <a:r>
              <a:rPr lang="en-GB" dirty="0" err="1" smtClean="0"/>
              <a:t>Feb</a:t>
            </a:r>
            <a:r>
              <a:rPr lang="en-GB" dirty="0" smtClean="0"/>
              <a:t> 	will only find  Jan or </a:t>
            </a:r>
            <a:r>
              <a:rPr lang="en-GB" dirty="0" err="1" smtClean="0"/>
              <a:t>Jaf</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457200" y="704850"/>
            <a:ext cx="8229600" cy="866775"/>
          </a:xfrm>
        </p:spPr>
        <p:txBody>
          <a:bodyPr/>
          <a:lstStyle/>
          <a:p>
            <a:pPr eaLnBrk="1" hangingPunct="1"/>
            <a:r>
              <a:rPr lang="en-GB" smtClean="0"/>
              <a:t>EnCase Concepts</a:t>
            </a:r>
          </a:p>
        </p:txBody>
      </p:sp>
      <p:sp>
        <p:nvSpPr>
          <p:cNvPr id="5" name="Content Placeholder 4"/>
          <p:cNvSpPr>
            <a:spLocks noGrp="1"/>
          </p:cNvSpPr>
          <p:nvPr>
            <p:ph idx="1"/>
          </p:nvPr>
        </p:nvSpPr>
        <p:spPr>
          <a:xfrm>
            <a:off x="395536" y="1628801"/>
            <a:ext cx="8291264" cy="5014888"/>
          </a:xfrm>
        </p:spPr>
        <p:txBody>
          <a:bodyPr>
            <a:normAutofit/>
          </a:bodyPr>
          <a:lstStyle/>
          <a:p>
            <a:pPr marL="274320" indent="-274320" algn="ctr" eaLnBrk="1" fontAlgn="auto" hangingPunct="1">
              <a:spcBef>
                <a:spcPct val="0"/>
              </a:spcBef>
              <a:spcAft>
                <a:spcPts val="0"/>
              </a:spcAft>
              <a:buClr>
                <a:schemeClr val="accent3"/>
              </a:buClr>
              <a:buFont typeface="Wingdings 3" pitchFamily="18" charset="2"/>
              <a:buNone/>
              <a:defRPr/>
            </a:pPr>
            <a:r>
              <a:rPr lang="en-GB" dirty="0" smtClean="0"/>
              <a:t>Four files of note used by </a:t>
            </a:r>
            <a:r>
              <a:rPr lang="en-GB" dirty="0" err="1" smtClean="0"/>
              <a:t>EnCase</a:t>
            </a:r>
            <a:r>
              <a:rPr lang="en-GB" dirty="0" smtClean="0"/>
              <a:t> 6</a:t>
            </a:r>
          </a:p>
          <a:p>
            <a:pPr marL="274320" indent="-274320" eaLnBrk="1" fontAlgn="auto" hangingPunct="1">
              <a:spcBef>
                <a:spcPct val="0"/>
              </a:spcBef>
              <a:spcAft>
                <a:spcPts val="0"/>
              </a:spcAft>
              <a:buClr>
                <a:schemeClr val="accent3"/>
              </a:buClr>
              <a:buFont typeface="Wingdings 2"/>
              <a:buChar char=""/>
              <a:defRPr/>
            </a:pPr>
            <a:r>
              <a:rPr lang="en-GB" dirty="0" smtClean="0"/>
              <a:t>Evidence</a:t>
            </a:r>
            <a:r>
              <a:rPr lang="en-GB" dirty="0" smtClean="0">
                <a:effectLst>
                  <a:outerShdw blurRad="38100" dist="38100" dir="2700000" algn="tl">
                    <a:srgbClr val="FFFFFF"/>
                  </a:outerShdw>
                </a:effectLst>
              </a:rPr>
              <a:t> file – “.E01” </a:t>
            </a:r>
          </a:p>
          <a:p>
            <a:pPr marL="274320" indent="-274320" eaLnBrk="1" fontAlgn="auto" hangingPunct="1">
              <a:spcBef>
                <a:spcPct val="0"/>
              </a:spcBef>
              <a:spcAft>
                <a:spcPts val="0"/>
              </a:spcAft>
              <a:buClr>
                <a:schemeClr val="accent3"/>
              </a:buClr>
              <a:buFont typeface="Wingdings 2"/>
              <a:buChar char=""/>
              <a:defRPr/>
            </a:pPr>
            <a:r>
              <a:rPr lang="en-GB" dirty="0" smtClean="0">
                <a:effectLst>
                  <a:outerShdw blurRad="38100" dist="38100" dir="2700000" algn="tl">
                    <a:srgbClr val="FFFFFF"/>
                  </a:outerShdw>
                </a:effectLst>
              </a:rPr>
              <a:t>Case information file – “.case” </a:t>
            </a:r>
          </a:p>
          <a:p>
            <a:pPr marL="274320" indent="-274320" eaLnBrk="1" fontAlgn="auto" hangingPunct="1">
              <a:spcBef>
                <a:spcPct val="0"/>
              </a:spcBef>
              <a:spcAft>
                <a:spcPts val="0"/>
              </a:spcAft>
              <a:buClr>
                <a:schemeClr val="accent3"/>
              </a:buClr>
              <a:buFont typeface="Wingdings 2"/>
              <a:buChar char=""/>
              <a:defRPr/>
            </a:pPr>
            <a:r>
              <a:rPr lang="en-GB" dirty="0" smtClean="0">
                <a:effectLst>
                  <a:outerShdw blurRad="38100" dist="38100" dir="2700000" algn="tl">
                    <a:srgbClr val="FFFFFF"/>
                  </a:outerShdw>
                </a:effectLst>
              </a:rPr>
              <a:t>Configuration files – “.</a:t>
            </a:r>
            <a:r>
              <a:rPr lang="en-GB" dirty="0" err="1" smtClean="0">
                <a:effectLst>
                  <a:outerShdw blurRad="38100" dist="38100" dir="2700000" algn="tl">
                    <a:srgbClr val="FFFFFF"/>
                  </a:outerShdw>
                </a:effectLst>
              </a:rPr>
              <a:t>ini</a:t>
            </a:r>
            <a:r>
              <a:rPr lang="en-GB" dirty="0" smtClean="0">
                <a:effectLst>
                  <a:outerShdw blurRad="38100" dist="38100" dir="2700000" algn="tl">
                    <a:srgbClr val="FFFFFF"/>
                  </a:outerShdw>
                </a:effectLst>
              </a:rPr>
              <a:t>” </a:t>
            </a:r>
          </a:p>
          <a:p>
            <a:pPr marL="274320" indent="-274320" eaLnBrk="1" fontAlgn="auto" hangingPunct="1">
              <a:spcBef>
                <a:spcPct val="0"/>
              </a:spcBef>
              <a:spcAft>
                <a:spcPts val="0"/>
              </a:spcAft>
              <a:buClr>
                <a:schemeClr val="accent3"/>
              </a:buClr>
              <a:buFont typeface="Wingdings 2"/>
              <a:buChar char=""/>
              <a:defRPr/>
            </a:pPr>
            <a:r>
              <a:rPr lang="en-GB" dirty="0" smtClean="0">
                <a:effectLst>
                  <a:outerShdw blurRad="38100" dist="38100" dir="2700000" algn="tl">
                    <a:srgbClr val="FFFFFF"/>
                  </a:outerShdw>
                </a:effectLst>
              </a:rPr>
              <a:t>Backup file – “.</a:t>
            </a:r>
            <a:r>
              <a:rPr lang="en-GB" dirty="0" err="1" smtClean="0">
                <a:effectLst>
                  <a:outerShdw blurRad="38100" dist="38100" dir="2700000" algn="tl">
                    <a:srgbClr val="FFFFFF"/>
                  </a:outerShdw>
                </a:effectLst>
              </a:rPr>
              <a:t>cbak</a:t>
            </a:r>
            <a:r>
              <a:rPr lang="en-GB" dirty="0" smtClean="0">
                <a:effectLst>
                  <a:outerShdw blurRad="38100" dist="38100" dir="2700000" algn="tl">
                    <a:srgbClr val="FFFFFF"/>
                  </a:outerShdw>
                </a:effectLst>
              </a:rPr>
              <a:t>”</a:t>
            </a:r>
          </a:p>
          <a:p>
            <a:pPr marL="274320" indent="-274320" eaLnBrk="1" fontAlgn="auto" hangingPunct="1">
              <a:lnSpc>
                <a:spcPct val="170000"/>
              </a:lnSpc>
              <a:spcBef>
                <a:spcPct val="0"/>
              </a:spcBef>
              <a:spcAft>
                <a:spcPts val="0"/>
              </a:spcAft>
              <a:buClr>
                <a:schemeClr val="accent3"/>
              </a:buClr>
              <a:buFont typeface="Wingdings 2"/>
              <a:buChar char=""/>
              <a:defRPr/>
            </a:pPr>
            <a:r>
              <a:rPr lang="en-GB" dirty="0" smtClean="0">
                <a:effectLst>
                  <a:outerShdw blurRad="38100" dist="38100" dir="2700000" algn="tl">
                    <a:srgbClr val="FFFFFF"/>
                  </a:outerShdw>
                </a:effectLst>
              </a:rPr>
              <a:t>Also have a Logical file – “.L01”</a:t>
            </a:r>
          </a:p>
          <a:p>
            <a:pPr marL="274320" indent="-274320" eaLnBrk="1" fontAlgn="auto" hangingPunct="1">
              <a:spcAft>
                <a:spcPts val="0"/>
              </a:spcAft>
              <a:buClr>
                <a:schemeClr val="accent3"/>
              </a:buClr>
              <a:buFont typeface="Wingdings 2"/>
              <a:buChar char=""/>
              <a:defRPr/>
            </a:pPr>
            <a:endParaRPr lang="en-GB" dirty="0" smtClean="0"/>
          </a:p>
          <a:p>
            <a:pPr marL="274320" indent="-274320" algn="ctr" eaLnBrk="1" fontAlgn="auto" hangingPunct="1">
              <a:spcAft>
                <a:spcPts val="0"/>
              </a:spcAft>
              <a:buClr>
                <a:schemeClr val="accent3"/>
              </a:buClr>
              <a:buNone/>
              <a:defRPr/>
            </a:pPr>
            <a:r>
              <a:rPr lang="en-GB" dirty="0" smtClean="0"/>
              <a:t>Changes in </a:t>
            </a:r>
            <a:r>
              <a:rPr lang="en-GB" dirty="0" err="1" smtClean="0"/>
              <a:t>EnCase</a:t>
            </a:r>
            <a:r>
              <a:rPr lang="en-GB" dirty="0" smtClean="0"/>
              <a:t> 7</a:t>
            </a:r>
          </a:p>
          <a:p>
            <a:pPr marL="274320" indent="-274320" eaLnBrk="1" fontAlgn="auto" hangingPunct="1">
              <a:spcAft>
                <a:spcPts val="0"/>
              </a:spcAft>
              <a:buClr>
                <a:schemeClr val="accent3"/>
              </a:buClr>
              <a:defRPr/>
            </a:pPr>
            <a:r>
              <a:rPr lang="en-GB" dirty="0" smtClean="0"/>
              <a:t>New evidence file format – “.Ex01”</a:t>
            </a:r>
          </a:p>
          <a:p>
            <a:pPr marL="274320" indent="-274320" eaLnBrk="1" fontAlgn="auto" hangingPunct="1">
              <a:spcAft>
                <a:spcPts val="0"/>
              </a:spcAft>
              <a:buClr>
                <a:schemeClr val="accent3"/>
              </a:buClr>
              <a:defRPr/>
            </a:pPr>
            <a:r>
              <a:rPr lang="en-GB" dirty="0" smtClean="0"/>
              <a:t>New logical evidence file format – “.Lx01”</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95736" y="317898"/>
            <a:ext cx="6552728" cy="6540102"/>
          </a:xfrm>
          <a:prstGeom prst="rect">
            <a:avLst/>
          </a:prstGeom>
          <a:noFill/>
          <a:ln w="9525">
            <a:noFill/>
            <a:miter lim="800000"/>
            <a:headEnd/>
            <a:tailEnd/>
          </a:ln>
        </p:spPr>
      </p:pic>
      <p:cxnSp>
        <p:nvCxnSpPr>
          <p:cNvPr id="3" name="Straight Arrow Connector 2"/>
          <p:cNvCxnSpPr/>
          <p:nvPr/>
        </p:nvCxnSpPr>
        <p:spPr>
          <a:xfrm flipV="1">
            <a:off x="1043608" y="836712"/>
            <a:ext cx="1223963" cy="714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1330946" y="1916212"/>
            <a:ext cx="1223962" cy="714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331640" y="2276872"/>
            <a:ext cx="1223962" cy="730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187624" y="4149080"/>
            <a:ext cx="1223962" cy="714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292080" y="4797152"/>
            <a:ext cx="1223963" cy="714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0" y="0"/>
            <a:ext cx="5689526" cy="2996952"/>
          </a:xfrm>
          <a:prstGeom prst="rect">
            <a:avLst/>
          </a:prstGeom>
          <a:noFill/>
          <a:ln w="9525">
            <a:noFill/>
            <a:miter lim="800000"/>
            <a:headEnd/>
            <a:tailEnd/>
          </a:ln>
        </p:spPr>
      </p:pic>
      <p:cxnSp>
        <p:nvCxnSpPr>
          <p:cNvPr id="5" name="Straight Arrow Connector 4"/>
          <p:cNvCxnSpPr/>
          <p:nvPr/>
        </p:nvCxnSpPr>
        <p:spPr>
          <a:xfrm flipH="1">
            <a:off x="1043608" y="1052736"/>
            <a:ext cx="1368152"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1" name="Picture 5"/>
          <p:cNvPicPr>
            <a:picLocks noChangeAspect="1" noChangeArrowheads="1"/>
          </p:cNvPicPr>
          <p:nvPr/>
        </p:nvPicPr>
        <p:blipFill>
          <a:blip r:embed="rId3" cstate="print"/>
          <a:srcRect/>
          <a:stretch>
            <a:fillRect/>
          </a:stretch>
        </p:blipFill>
        <p:spPr bwMode="auto">
          <a:xfrm>
            <a:off x="1763688" y="1280982"/>
            <a:ext cx="7380312" cy="5577018"/>
          </a:xfrm>
          <a:prstGeom prst="rect">
            <a:avLst/>
          </a:prstGeom>
          <a:noFill/>
          <a:ln w="9525">
            <a:noFill/>
            <a:miter lim="800000"/>
            <a:headEnd/>
            <a:tailEnd/>
          </a:ln>
        </p:spPr>
      </p:pic>
      <p:cxnSp>
        <p:nvCxnSpPr>
          <p:cNvPr id="7" name="Straight Arrow Connector 6"/>
          <p:cNvCxnSpPr/>
          <p:nvPr/>
        </p:nvCxnSpPr>
        <p:spPr>
          <a:xfrm>
            <a:off x="827584" y="2276872"/>
            <a:ext cx="108012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013176"/>
            <a:ext cx="2016224" cy="12241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548680"/>
            <a:ext cx="8229600" cy="850106"/>
          </a:xfrm>
        </p:spPr>
        <p:txBody>
          <a:bodyPr/>
          <a:lstStyle/>
          <a:p>
            <a:pPr eaLnBrk="1" fontAlgn="auto" hangingPunct="1">
              <a:spcAft>
                <a:spcPts val="0"/>
              </a:spcAft>
              <a:defRPr/>
            </a:pPr>
            <a:r>
              <a:rPr lang="en-GB" sz="3200" dirty="0" smtClean="0"/>
              <a:t>Bookmarking</a:t>
            </a:r>
            <a:endParaRPr lang="en-GB" sz="3200" dirty="0"/>
          </a:p>
        </p:txBody>
      </p:sp>
      <p:sp>
        <p:nvSpPr>
          <p:cNvPr id="30722" name="Content Placeholder 1"/>
          <p:cNvSpPr>
            <a:spLocks noGrp="1"/>
          </p:cNvSpPr>
          <p:nvPr>
            <p:ph idx="1"/>
          </p:nvPr>
        </p:nvSpPr>
        <p:spPr>
          <a:xfrm>
            <a:off x="457200" y="1412776"/>
            <a:ext cx="8229600" cy="4968974"/>
          </a:xfrm>
        </p:spPr>
        <p:txBody>
          <a:bodyPr/>
          <a:lstStyle/>
          <a:p>
            <a:pPr eaLnBrk="1" hangingPunct="1"/>
            <a:r>
              <a:rPr lang="en-GB" dirty="0" smtClean="0"/>
              <a:t>References to specific files or data</a:t>
            </a:r>
          </a:p>
          <a:p>
            <a:pPr eaLnBrk="1" hangingPunct="1"/>
            <a:r>
              <a:rPr lang="en-GB" dirty="0" smtClean="0"/>
              <a:t>Can be created anywhere that data is located</a:t>
            </a:r>
          </a:p>
          <a:p>
            <a:pPr eaLnBrk="1" hangingPunct="1"/>
            <a:r>
              <a:rPr lang="en-GB" dirty="0" smtClean="0"/>
              <a:t>Are the foundation of your report</a:t>
            </a:r>
          </a:p>
          <a:p>
            <a:pPr eaLnBrk="1" hangingPunct="1"/>
            <a:r>
              <a:rPr lang="en-GB" dirty="0" smtClean="0"/>
              <a:t>Critical skill</a:t>
            </a:r>
          </a:p>
          <a:p>
            <a:pPr eaLnBrk="1" hangingPunct="1"/>
            <a:endParaRPr lang="en-GB" dirty="0" smtClean="0"/>
          </a:p>
          <a:p>
            <a:pPr eaLnBrk="1" hangingPunct="1"/>
            <a:r>
              <a:rPr lang="en-GB" dirty="0" smtClean="0"/>
              <a:t>Most common – highlighted data bookmark</a:t>
            </a:r>
          </a:p>
          <a:p>
            <a:pPr eaLnBrk="1" hangingPunct="1"/>
            <a:r>
              <a:rPr lang="en-GB" dirty="0" smtClean="0"/>
              <a:t>Located the data of interest in the View pane</a:t>
            </a:r>
          </a:p>
          <a:p>
            <a:pPr eaLnBrk="1" hangingPunct="1"/>
            <a:r>
              <a:rPr lang="en-GB" dirty="0" smtClean="0"/>
              <a:t>Select the text using the mouse</a:t>
            </a:r>
          </a:p>
          <a:p>
            <a:pPr eaLnBrk="1" hangingPunct="1"/>
            <a:r>
              <a:rPr lang="en-GB" dirty="0" smtClean="0"/>
              <a:t>Right click to bookmark</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23529" y="218592"/>
            <a:ext cx="8631874" cy="6522775"/>
          </a:xfrm>
          <a:prstGeom prst="rect">
            <a:avLst/>
          </a:prstGeom>
          <a:noFill/>
          <a:ln w="9525">
            <a:noFill/>
            <a:miter lim="800000"/>
            <a:headEnd/>
            <a:tailEnd/>
          </a:ln>
        </p:spPr>
      </p:pic>
      <p:cxnSp>
        <p:nvCxnSpPr>
          <p:cNvPr id="3" name="Straight Arrow Connector 2"/>
          <p:cNvCxnSpPr/>
          <p:nvPr/>
        </p:nvCxnSpPr>
        <p:spPr>
          <a:xfrm flipH="1">
            <a:off x="3635897" y="4221088"/>
            <a:ext cx="1728191" cy="64807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10800000">
            <a:off x="1331640" y="1412776"/>
            <a:ext cx="1439862" cy="10080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5076056" y="1988840"/>
            <a:ext cx="288032" cy="22322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93797" y="476672"/>
            <a:ext cx="8756403" cy="5904655"/>
          </a:xfrm>
          <a:prstGeom prst="rect">
            <a:avLst/>
          </a:prstGeom>
          <a:noFill/>
          <a:ln w="9525">
            <a:noFill/>
            <a:miter lim="800000"/>
            <a:headEnd/>
            <a:tailEnd/>
          </a:ln>
        </p:spPr>
      </p:pic>
      <p:cxnSp>
        <p:nvCxnSpPr>
          <p:cNvPr id="3" name="Straight Arrow Connector 2"/>
          <p:cNvCxnSpPr/>
          <p:nvPr/>
        </p:nvCxnSpPr>
        <p:spPr>
          <a:xfrm rot="10800000">
            <a:off x="2555776" y="1412776"/>
            <a:ext cx="4032250" cy="714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10800000" flipV="1">
            <a:off x="4427984" y="1916832"/>
            <a:ext cx="1657350" cy="5032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10800000">
            <a:off x="2339752" y="3501008"/>
            <a:ext cx="1295400" cy="635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5537" y="4725144"/>
            <a:ext cx="4320480"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457200" y="857250"/>
            <a:ext cx="8229600" cy="5467350"/>
          </a:xfrm>
        </p:spPr>
        <p:txBody>
          <a:bodyPr>
            <a:normAutofit lnSpcReduction="10000"/>
          </a:bodyPr>
          <a:lstStyle/>
          <a:p>
            <a:pPr eaLnBrk="1" hangingPunct="1">
              <a:buFont typeface="Wingdings 2" pitchFamily="18" charset="2"/>
              <a:buNone/>
            </a:pPr>
            <a:r>
              <a:rPr lang="en-GB" dirty="0" smtClean="0"/>
              <a:t>Different types of bookmarks</a:t>
            </a:r>
          </a:p>
          <a:p>
            <a:pPr eaLnBrk="1" hangingPunct="1"/>
            <a:r>
              <a:rPr lang="en-GB" dirty="0" smtClean="0"/>
              <a:t>Highlighted data</a:t>
            </a:r>
          </a:p>
          <a:p>
            <a:pPr lvl="1"/>
            <a:r>
              <a:rPr lang="en-GB" dirty="0" smtClean="0"/>
              <a:t>Done by the examiner</a:t>
            </a:r>
          </a:p>
          <a:p>
            <a:pPr lvl="1"/>
            <a:endParaRPr lang="en-GB" dirty="0" smtClean="0"/>
          </a:p>
          <a:p>
            <a:pPr eaLnBrk="1" hangingPunct="1"/>
            <a:r>
              <a:rPr lang="en-GB" dirty="0" smtClean="0"/>
              <a:t>Notable File Bookmark</a:t>
            </a:r>
          </a:p>
          <a:p>
            <a:pPr lvl="1" eaLnBrk="1" hangingPunct="1"/>
            <a:r>
              <a:rPr lang="en-GB" dirty="0" smtClean="0"/>
              <a:t>Is significant for your case</a:t>
            </a:r>
          </a:p>
          <a:p>
            <a:pPr lvl="1" eaLnBrk="1" hangingPunct="1"/>
            <a:r>
              <a:rPr lang="en-GB" dirty="0" smtClean="0"/>
              <a:t>Bookmarks the attributes\properties of the file</a:t>
            </a:r>
          </a:p>
          <a:p>
            <a:pPr lvl="1" eaLnBrk="1" hangingPunct="1"/>
            <a:r>
              <a:rPr lang="en-GB" dirty="0" smtClean="0"/>
              <a:t>Not the contents (data)</a:t>
            </a:r>
          </a:p>
          <a:p>
            <a:pPr lvl="1" eaLnBrk="1" hangingPunct="1"/>
            <a:endParaRPr lang="en-GB" dirty="0" smtClean="0"/>
          </a:p>
          <a:p>
            <a:pPr eaLnBrk="1" hangingPunct="1"/>
            <a:r>
              <a:rPr lang="en-GB" dirty="0" smtClean="0"/>
              <a:t>File Group Bookmark</a:t>
            </a:r>
          </a:p>
          <a:p>
            <a:pPr lvl="1" eaLnBrk="1" hangingPunct="1"/>
            <a:r>
              <a:rPr lang="en-GB" dirty="0" smtClean="0"/>
              <a:t>Like a notable file except it is created by blue checking a number of files</a:t>
            </a:r>
          </a:p>
          <a:p>
            <a:pPr lvl="1" eaLnBrk="1" hangingPunct="1"/>
            <a:r>
              <a:rPr lang="en-GB" dirty="0" smtClean="0"/>
              <a:t>Bookmark selected items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0" y="0"/>
            <a:ext cx="7991475" cy="6038850"/>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3181350" y="2419350"/>
            <a:ext cx="5962650" cy="4438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49274" y="476672"/>
            <a:ext cx="9242549" cy="5904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428625" y="1"/>
            <a:ext cx="8247831" cy="7157600"/>
          </a:xfrm>
          <a:prstGeom prst="rect">
            <a:avLst/>
          </a:prstGeom>
          <a:noFill/>
          <a:ln w="9525">
            <a:noFill/>
            <a:miter lim="800000"/>
            <a:headEnd/>
            <a:tailEnd/>
          </a:ln>
        </p:spPr>
      </p:pic>
      <p:cxnSp>
        <p:nvCxnSpPr>
          <p:cNvPr id="3" name="Straight Arrow Connector 2"/>
          <p:cNvCxnSpPr/>
          <p:nvPr/>
        </p:nvCxnSpPr>
        <p:spPr>
          <a:xfrm flipV="1">
            <a:off x="2123728" y="1196752"/>
            <a:ext cx="72008" cy="12247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flipV="1">
            <a:off x="3779912" y="908720"/>
            <a:ext cx="648072" cy="43204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491880" y="3645024"/>
            <a:ext cx="648072" cy="5760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2"/>
          <p:cNvSpPr txBox="1">
            <a:spLocks noChangeArrowheads="1"/>
          </p:cNvSpPr>
          <p:nvPr/>
        </p:nvSpPr>
        <p:spPr bwMode="auto">
          <a:xfrm>
            <a:off x="5364088" y="3140968"/>
            <a:ext cx="2808287" cy="369887"/>
          </a:xfrm>
          <a:prstGeom prst="rect">
            <a:avLst/>
          </a:prstGeom>
          <a:noFill/>
          <a:ln w="9525">
            <a:noFill/>
            <a:miter lim="800000"/>
            <a:headEnd/>
            <a:tailEnd/>
          </a:ln>
        </p:spPr>
        <p:txBody>
          <a:bodyPr>
            <a:spAutoFit/>
          </a:bodyPr>
          <a:lstStyle/>
          <a:p>
            <a:r>
              <a:rPr lang="en-GB" dirty="0"/>
              <a:t>Generating Reports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pPr algn="ctr" eaLnBrk="1" hangingPunct="1">
              <a:defRPr/>
            </a:pPr>
            <a:r>
              <a:rPr lang="en-GB" sz="3600" b="0" dirty="0" smtClean="0"/>
              <a:t>Conducting a File Signature Analysis</a:t>
            </a:r>
            <a:endParaRPr lang="en-GB" sz="3600" b="0" dirty="0"/>
          </a:p>
        </p:txBody>
      </p:sp>
      <p:sp>
        <p:nvSpPr>
          <p:cNvPr id="36867" name="Content Placeholder 2"/>
          <p:cNvSpPr>
            <a:spLocks noGrp="1"/>
          </p:cNvSpPr>
          <p:nvPr>
            <p:ph idx="1"/>
          </p:nvPr>
        </p:nvSpPr>
        <p:spPr>
          <a:xfrm>
            <a:off x="457200" y="1341438"/>
            <a:ext cx="8229600" cy="4665662"/>
          </a:xfrm>
        </p:spPr>
        <p:txBody>
          <a:bodyPr/>
          <a:lstStyle/>
          <a:p>
            <a:pPr eaLnBrk="1" hangingPunct="1"/>
            <a:r>
              <a:rPr lang="en-GB" smtClean="0"/>
              <a:t>Most files have a unique header</a:t>
            </a:r>
          </a:p>
          <a:p>
            <a:pPr eaLnBrk="1" hangingPunct="1"/>
            <a:r>
              <a:rPr lang="en-GB" smtClean="0"/>
              <a:t>Also have filename extensions – e.g.  </a:t>
            </a:r>
            <a:r>
              <a:rPr lang="en-GB" b="1" smtClean="0"/>
              <a:t>.</a:t>
            </a:r>
            <a:r>
              <a:rPr lang="en-GB" smtClean="0"/>
              <a:t>doc or </a:t>
            </a:r>
            <a:r>
              <a:rPr lang="en-GB" b="1" smtClean="0"/>
              <a:t>.</a:t>
            </a:r>
            <a:r>
              <a:rPr lang="en-GB" smtClean="0"/>
              <a:t>pdf</a:t>
            </a:r>
          </a:p>
          <a:p>
            <a:pPr eaLnBrk="1" hangingPunct="1"/>
            <a:r>
              <a:rPr lang="en-GB" smtClean="0"/>
              <a:t>Windows uses file extensions to associate a file with an application</a:t>
            </a:r>
          </a:p>
          <a:p>
            <a:pPr eaLnBrk="1" hangingPunct="1"/>
            <a:endParaRPr lang="en-GB" smtClean="0"/>
          </a:p>
          <a:p>
            <a:pPr eaLnBrk="1" hangingPunct="1"/>
            <a:r>
              <a:rPr lang="en-GB" smtClean="0"/>
              <a:t>EnCase identifies the mismatch between file header and signature</a:t>
            </a:r>
          </a:p>
          <a:p>
            <a:pPr eaLnBrk="1" hangingPunct="1"/>
            <a:r>
              <a:rPr lang="en-GB" smtClean="0"/>
              <a:t>Compares file header and the file’s signature</a:t>
            </a:r>
          </a:p>
          <a:p>
            <a:pPr eaLnBrk="1" hangingPunct="1"/>
            <a:r>
              <a:rPr lang="en-GB" smtClean="0"/>
              <a:t>Perform file signature analysis</a:t>
            </a:r>
          </a:p>
          <a:p>
            <a:pPr eaLnBrk="1" hangingPunct="1"/>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366712"/>
          </a:xfrm>
        </p:spPr>
        <p:txBody>
          <a:bodyPr>
            <a:normAutofit fontScale="90000"/>
          </a:bodyPr>
          <a:lstStyle/>
          <a:p>
            <a:pPr eaLnBrk="1" fontAlgn="auto" hangingPunct="1">
              <a:spcAft>
                <a:spcPts val="0"/>
              </a:spcAft>
              <a:defRPr/>
            </a:pPr>
            <a:r>
              <a:rPr lang="en-GB" dirty="0" smtClean="0"/>
              <a:t>Hashing and verifying</a:t>
            </a:r>
            <a:endParaRPr lang="en-GB" dirty="0"/>
          </a:p>
        </p:txBody>
      </p:sp>
      <p:sp>
        <p:nvSpPr>
          <p:cNvPr id="3" name="Content Placeholder 2"/>
          <p:cNvSpPr>
            <a:spLocks noGrp="1"/>
          </p:cNvSpPr>
          <p:nvPr>
            <p:ph idx="1"/>
          </p:nvPr>
        </p:nvSpPr>
        <p:spPr>
          <a:xfrm>
            <a:off x="395536" y="1412776"/>
            <a:ext cx="8262689" cy="5126137"/>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GB" dirty="0" smtClean="0"/>
              <a:t>Purpose of the Hash</a:t>
            </a:r>
          </a:p>
          <a:p>
            <a:pPr marL="274320" indent="-274320" eaLnBrk="1" fontAlgn="auto" hangingPunct="1">
              <a:spcAft>
                <a:spcPts val="0"/>
              </a:spcAft>
              <a:buClr>
                <a:schemeClr val="accent3"/>
              </a:buClr>
              <a:buFont typeface="Wingdings 2"/>
              <a:buChar char=""/>
              <a:defRPr/>
            </a:pPr>
            <a:r>
              <a:rPr lang="en-GB" dirty="0" smtClean="0"/>
              <a:t>MD5 and SH1</a:t>
            </a:r>
          </a:p>
          <a:p>
            <a:pPr marL="274320" indent="-274320" eaLnBrk="1" fontAlgn="auto" hangingPunct="1">
              <a:spcAft>
                <a:spcPts val="0"/>
              </a:spcAft>
              <a:buClr>
                <a:schemeClr val="accent3"/>
              </a:buClr>
              <a:buFont typeface="Wingdings 2"/>
              <a:buChar char=""/>
              <a:defRPr/>
            </a:pPr>
            <a:r>
              <a:rPr lang="en-GB" dirty="0" err="1" smtClean="0"/>
              <a:t>EnCase</a:t>
            </a:r>
            <a:r>
              <a:rPr lang="en-GB" dirty="0" smtClean="0"/>
              <a:t> Evidence File</a:t>
            </a:r>
          </a:p>
          <a:p>
            <a:pPr marL="274320" indent="-274320" eaLnBrk="1" fontAlgn="auto" hangingPunct="1">
              <a:spcAft>
                <a:spcPts val="0"/>
              </a:spcAft>
              <a:buClr>
                <a:schemeClr val="accent3"/>
              </a:buClr>
              <a:buFont typeface="Wingdings 2"/>
              <a:buChar char=""/>
              <a:defRPr/>
            </a:pPr>
            <a:r>
              <a:rPr lang="en-GB" dirty="0" smtClean="0"/>
              <a:t>Cyclic Redundancy Check – 32 bits</a:t>
            </a:r>
          </a:p>
          <a:p>
            <a:pPr marL="274320" indent="-274320" eaLnBrk="1" fontAlgn="auto" hangingPunct="1">
              <a:spcAft>
                <a:spcPts val="0"/>
              </a:spcAft>
              <a:buClr>
                <a:schemeClr val="accent3"/>
              </a:buClr>
              <a:buFont typeface="Wingdings 2"/>
              <a:buChar char=""/>
              <a:defRPr/>
            </a:pPr>
            <a:endParaRPr lang="en-GB" dirty="0" smtClean="0"/>
          </a:p>
          <a:p>
            <a:pPr marL="274320" indent="-274320" eaLnBrk="1" fontAlgn="auto" hangingPunct="1">
              <a:spcAft>
                <a:spcPts val="0"/>
              </a:spcAft>
              <a:buClr>
                <a:schemeClr val="accent3"/>
              </a:buClr>
              <a:buFont typeface="Wingdings 2"/>
              <a:buChar char=""/>
              <a:defRPr/>
            </a:pPr>
            <a:endParaRPr lang="en-GB" dirty="0" smtClean="0"/>
          </a:p>
          <a:p>
            <a:pPr marL="274320" indent="-274320" eaLnBrk="1" fontAlgn="auto" hangingPunct="1">
              <a:spcAft>
                <a:spcPts val="0"/>
              </a:spcAft>
              <a:buClr>
                <a:schemeClr val="accent3"/>
              </a:buClr>
              <a:buFont typeface="Wingdings 2"/>
              <a:buChar char=""/>
              <a:defRPr/>
            </a:pPr>
            <a:endParaRPr lang="en-GB" dirty="0" smtClean="0"/>
          </a:p>
          <a:p>
            <a:pPr marL="274320" indent="-274320" eaLnBrk="1" fontAlgn="auto" hangingPunct="1">
              <a:spcAft>
                <a:spcPts val="0"/>
              </a:spcAft>
              <a:buClr>
                <a:schemeClr val="accent3"/>
              </a:buClr>
              <a:buFont typeface="Wingdings 2"/>
              <a:buChar char=""/>
              <a:defRPr/>
            </a:pPr>
            <a:endParaRPr lang="en-GB" dirty="0" smtClean="0"/>
          </a:p>
          <a:p>
            <a:pPr marL="274320" indent="-274320" eaLnBrk="1" fontAlgn="auto" hangingPunct="1">
              <a:spcAft>
                <a:spcPts val="0"/>
              </a:spcAft>
              <a:buClr>
                <a:schemeClr val="accent3"/>
              </a:buClr>
              <a:buFont typeface="Wingdings 2"/>
              <a:buChar char=""/>
              <a:defRPr/>
            </a:pPr>
            <a:r>
              <a:rPr lang="en-GB" dirty="0" smtClean="0"/>
              <a:t>CRC is on each data block</a:t>
            </a:r>
          </a:p>
          <a:p>
            <a:pPr marL="274320" indent="-274320" eaLnBrk="1" fontAlgn="auto" hangingPunct="1">
              <a:spcAft>
                <a:spcPts val="0"/>
              </a:spcAft>
              <a:buClr>
                <a:schemeClr val="accent3"/>
              </a:buClr>
              <a:buFont typeface="Wingdings 2"/>
              <a:buChar char=""/>
              <a:defRPr/>
            </a:pPr>
            <a:r>
              <a:rPr lang="en-GB" dirty="0" smtClean="0"/>
              <a:t>MD5 calculated only on data </a:t>
            </a:r>
          </a:p>
          <a:p>
            <a:pPr marL="274320" indent="-274320" eaLnBrk="1" fontAlgn="auto" hangingPunct="1">
              <a:spcAft>
                <a:spcPts val="0"/>
              </a:spcAft>
              <a:buClr>
                <a:schemeClr val="accent3"/>
              </a:buClr>
              <a:buFont typeface="Wingdings 2"/>
              <a:buChar char=""/>
              <a:defRPr/>
            </a:pPr>
            <a:r>
              <a:rPr lang="en-GB" dirty="0" smtClean="0"/>
              <a:t>Significance of Hash sets</a:t>
            </a:r>
          </a:p>
          <a:p>
            <a:pPr marL="274320" indent="-274320" eaLnBrk="1" fontAlgn="auto" hangingPunct="1">
              <a:spcAft>
                <a:spcPts val="0"/>
              </a:spcAft>
              <a:buClr>
                <a:schemeClr val="accent3"/>
              </a:buClr>
              <a:buFont typeface="Wingdings 2"/>
              <a:buChar char=""/>
              <a:defRPr/>
            </a:pPr>
            <a:endParaRPr lang="en-GB" dirty="0" smtClean="0"/>
          </a:p>
          <a:p>
            <a:pPr marL="274320" indent="-274320" eaLnBrk="1" fontAlgn="auto" hangingPunct="1">
              <a:spcAft>
                <a:spcPts val="0"/>
              </a:spcAft>
              <a:buClr>
                <a:schemeClr val="accent3"/>
              </a:buClr>
              <a:buFont typeface="Wingdings 2"/>
              <a:buChar char=""/>
              <a:defRPr/>
            </a:pPr>
            <a:endParaRPr lang="en-GB" dirty="0"/>
          </a:p>
        </p:txBody>
      </p:sp>
      <p:grpSp>
        <p:nvGrpSpPr>
          <p:cNvPr id="4" name="Group 15"/>
          <p:cNvGrpSpPr>
            <a:grpSpLocks/>
          </p:cNvGrpSpPr>
          <p:nvPr/>
        </p:nvGrpSpPr>
        <p:grpSpPr bwMode="auto">
          <a:xfrm>
            <a:off x="611560" y="3429000"/>
            <a:ext cx="7572375" cy="923925"/>
            <a:chOff x="714348" y="4357694"/>
            <a:chExt cx="7286676" cy="923330"/>
          </a:xfrm>
        </p:grpSpPr>
        <p:grpSp>
          <p:nvGrpSpPr>
            <p:cNvPr id="5" name="Group 12"/>
            <p:cNvGrpSpPr>
              <a:grpSpLocks/>
            </p:cNvGrpSpPr>
            <p:nvPr/>
          </p:nvGrpSpPr>
          <p:grpSpPr bwMode="auto">
            <a:xfrm>
              <a:off x="714348" y="4357694"/>
              <a:ext cx="6572296" cy="923330"/>
              <a:chOff x="1142976" y="4143380"/>
              <a:chExt cx="6572296" cy="923330"/>
            </a:xfrm>
          </p:grpSpPr>
          <p:sp>
            <p:nvSpPr>
              <p:cNvPr id="8199" name="TextBox 3"/>
              <p:cNvSpPr txBox="1">
                <a:spLocks noChangeArrowheads="1"/>
              </p:cNvSpPr>
              <p:nvPr/>
            </p:nvSpPr>
            <p:spPr bwMode="auto">
              <a:xfrm flipH="1">
                <a:off x="1142976" y="4143380"/>
                <a:ext cx="1785950" cy="923330"/>
              </a:xfrm>
              <a:prstGeom prst="rect">
                <a:avLst/>
              </a:prstGeom>
              <a:solidFill>
                <a:srgbClr val="FF6600"/>
              </a:solidFill>
              <a:ln w="9525">
                <a:solidFill>
                  <a:schemeClr val="tx1"/>
                </a:solidFill>
                <a:miter lim="800000"/>
                <a:headEnd/>
                <a:tailEnd/>
              </a:ln>
            </p:spPr>
            <p:txBody>
              <a:bodyPr>
                <a:spAutoFit/>
              </a:bodyPr>
              <a:lstStyle/>
              <a:p>
                <a:r>
                  <a:rPr lang="en-GB" dirty="0"/>
                  <a:t>Header Contains Case Information</a:t>
                </a:r>
              </a:p>
            </p:txBody>
          </p:sp>
          <p:sp>
            <p:nvSpPr>
              <p:cNvPr id="8200" name="TextBox 5"/>
              <p:cNvSpPr txBox="1">
                <a:spLocks noChangeArrowheads="1"/>
              </p:cNvSpPr>
              <p:nvPr/>
            </p:nvSpPr>
            <p:spPr bwMode="auto">
              <a:xfrm flipH="1">
                <a:off x="2928926" y="4143380"/>
                <a:ext cx="928694" cy="923330"/>
              </a:xfrm>
              <a:prstGeom prst="rect">
                <a:avLst/>
              </a:prstGeom>
              <a:noFill/>
              <a:ln w="9525">
                <a:solidFill>
                  <a:schemeClr val="tx1"/>
                </a:solidFill>
                <a:miter lim="800000"/>
                <a:headEnd/>
                <a:tailEnd/>
              </a:ln>
            </p:spPr>
            <p:txBody>
              <a:bodyPr>
                <a:spAutoFit/>
              </a:bodyPr>
              <a:lstStyle/>
              <a:p>
                <a:r>
                  <a:rPr lang="en-GB"/>
                  <a:t>Header </a:t>
                </a:r>
              </a:p>
              <a:p>
                <a:r>
                  <a:rPr lang="en-GB"/>
                  <a:t>CRC</a:t>
                </a:r>
              </a:p>
              <a:p>
                <a:endParaRPr lang="en-GB"/>
              </a:p>
            </p:txBody>
          </p:sp>
          <p:sp>
            <p:nvSpPr>
              <p:cNvPr id="8201" name="TextBox 6"/>
              <p:cNvSpPr txBox="1">
                <a:spLocks noChangeArrowheads="1"/>
              </p:cNvSpPr>
              <p:nvPr/>
            </p:nvSpPr>
            <p:spPr bwMode="auto">
              <a:xfrm flipH="1">
                <a:off x="3857620" y="4143380"/>
                <a:ext cx="928694" cy="923330"/>
              </a:xfrm>
              <a:prstGeom prst="rect">
                <a:avLst/>
              </a:prstGeom>
              <a:solidFill>
                <a:srgbClr val="92D050"/>
              </a:solidFill>
              <a:ln w="9525">
                <a:solidFill>
                  <a:schemeClr val="tx1"/>
                </a:solidFill>
                <a:miter lim="800000"/>
                <a:headEnd/>
                <a:tailEnd/>
              </a:ln>
            </p:spPr>
            <p:txBody>
              <a:bodyPr>
                <a:spAutoFit/>
              </a:bodyPr>
              <a:lstStyle/>
              <a:p>
                <a:r>
                  <a:rPr lang="en-GB"/>
                  <a:t>Data </a:t>
                </a:r>
              </a:p>
              <a:p>
                <a:r>
                  <a:rPr lang="en-GB"/>
                  <a:t>Block</a:t>
                </a:r>
              </a:p>
              <a:p>
                <a:endParaRPr lang="en-GB"/>
              </a:p>
            </p:txBody>
          </p:sp>
          <p:sp>
            <p:nvSpPr>
              <p:cNvPr id="8202" name="TextBox 7"/>
              <p:cNvSpPr txBox="1">
                <a:spLocks noChangeArrowheads="1"/>
              </p:cNvSpPr>
              <p:nvPr/>
            </p:nvSpPr>
            <p:spPr bwMode="auto">
              <a:xfrm flipH="1">
                <a:off x="4786314" y="4143380"/>
                <a:ext cx="357190" cy="923330"/>
              </a:xfrm>
              <a:prstGeom prst="rect">
                <a:avLst/>
              </a:prstGeom>
              <a:solidFill>
                <a:srgbClr val="FF0000"/>
              </a:solidFill>
              <a:ln w="9525">
                <a:solidFill>
                  <a:schemeClr val="tx1"/>
                </a:solidFill>
                <a:miter lim="800000"/>
                <a:headEnd/>
                <a:tailEnd/>
              </a:ln>
            </p:spPr>
            <p:txBody>
              <a:bodyPr>
                <a:spAutoFit/>
              </a:bodyPr>
              <a:lstStyle/>
              <a:p>
                <a:r>
                  <a:rPr lang="en-GB"/>
                  <a:t>C </a:t>
                </a:r>
              </a:p>
              <a:p>
                <a:r>
                  <a:rPr lang="en-GB"/>
                  <a:t>R</a:t>
                </a:r>
              </a:p>
              <a:p>
                <a:r>
                  <a:rPr lang="en-GB"/>
                  <a:t>C</a:t>
                </a:r>
              </a:p>
            </p:txBody>
          </p:sp>
          <p:sp>
            <p:nvSpPr>
              <p:cNvPr id="8203" name="TextBox 8"/>
              <p:cNvSpPr txBox="1">
                <a:spLocks noChangeArrowheads="1"/>
              </p:cNvSpPr>
              <p:nvPr/>
            </p:nvSpPr>
            <p:spPr bwMode="auto">
              <a:xfrm flipH="1">
                <a:off x="5143504" y="4143380"/>
                <a:ext cx="928694" cy="923330"/>
              </a:xfrm>
              <a:prstGeom prst="rect">
                <a:avLst/>
              </a:prstGeom>
              <a:solidFill>
                <a:srgbClr val="92D050"/>
              </a:solidFill>
              <a:ln w="9525">
                <a:solidFill>
                  <a:schemeClr val="tx1"/>
                </a:solidFill>
                <a:miter lim="800000"/>
                <a:headEnd/>
                <a:tailEnd/>
              </a:ln>
            </p:spPr>
            <p:txBody>
              <a:bodyPr>
                <a:spAutoFit/>
              </a:bodyPr>
              <a:lstStyle/>
              <a:p>
                <a:r>
                  <a:rPr lang="en-GB"/>
                  <a:t>Data </a:t>
                </a:r>
              </a:p>
              <a:p>
                <a:r>
                  <a:rPr lang="en-GB"/>
                  <a:t>Block</a:t>
                </a:r>
              </a:p>
              <a:p>
                <a:endParaRPr lang="en-GB"/>
              </a:p>
            </p:txBody>
          </p:sp>
          <p:sp>
            <p:nvSpPr>
              <p:cNvPr id="8204" name="TextBox 9"/>
              <p:cNvSpPr txBox="1">
                <a:spLocks noChangeArrowheads="1"/>
              </p:cNvSpPr>
              <p:nvPr/>
            </p:nvSpPr>
            <p:spPr bwMode="auto">
              <a:xfrm flipH="1">
                <a:off x="6072198" y="4143380"/>
                <a:ext cx="357190" cy="923330"/>
              </a:xfrm>
              <a:prstGeom prst="rect">
                <a:avLst/>
              </a:prstGeom>
              <a:solidFill>
                <a:srgbClr val="FF0000"/>
              </a:solidFill>
              <a:ln w="9525">
                <a:solidFill>
                  <a:schemeClr val="tx1"/>
                </a:solidFill>
                <a:miter lim="800000"/>
                <a:headEnd/>
                <a:tailEnd/>
              </a:ln>
            </p:spPr>
            <p:txBody>
              <a:bodyPr>
                <a:spAutoFit/>
              </a:bodyPr>
              <a:lstStyle/>
              <a:p>
                <a:r>
                  <a:rPr lang="en-GB"/>
                  <a:t>C </a:t>
                </a:r>
              </a:p>
              <a:p>
                <a:r>
                  <a:rPr lang="en-GB"/>
                  <a:t>R</a:t>
                </a:r>
              </a:p>
              <a:p>
                <a:r>
                  <a:rPr lang="en-GB"/>
                  <a:t>C</a:t>
                </a:r>
              </a:p>
            </p:txBody>
          </p:sp>
          <p:sp>
            <p:nvSpPr>
              <p:cNvPr id="8205" name="TextBox 10"/>
              <p:cNvSpPr txBox="1">
                <a:spLocks noChangeArrowheads="1"/>
              </p:cNvSpPr>
              <p:nvPr/>
            </p:nvSpPr>
            <p:spPr bwMode="auto">
              <a:xfrm flipH="1">
                <a:off x="6429388" y="4143380"/>
                <a:ext cx="928694" cy="923330"/>
              </a:xfrm>
              <a:prstGeom prst="rect">
                <a:avLst/>
              </a:prstGeom>
              <a:solidFill>
                <a:srgbClr val="92D050"/>
              </a:solidFill>
              <a:ln w="9525">
                <a:solidFill>
                  <a:schemeClr val="tx1"/>
                </a:solidFill>
                <a:miter lim="800000"/>
                <a:headEnd/>
                <a:tailEnd/>
              </a:ln>
            </p:spPr>
            <p:txBody>
              <a:bodyPr>
                <a:spAutoFit/>
              </a:bodyPr>
              <a:lstStyle/>
              <a:p>
                <a:r>
                  <a:rPr lang="en-GB"/>
                  <a:t>Data </a:t>
                </a:r>
              </a:p>
              <a:p>
                <a:r>
                  <a:rPr lang="en-GB"/>
                  <a:t>Block</a:t>
                </a:r>
              </a:p>
              <a:p>
                <a:endParaRPr lang="en-GB"/>
              </a:p>
            </p:txBody>
          </p:sp>
          <p:sp>
            <p:nvSpPr>
              <p:cNvPr id="8206" name="TextBox 11"/>
              <p:cNvSpPr txBox="1">
                <a:spLocks noChangeArrowheads="1"/>
              </p:cNvSpPr>
              <p:nvPr/>
            </p:nvSpPr>
            <p:spPr bwMode="auto">
              <a:xfrm flipH="1">
                <a:off x="7358082" y="4143380"/>
                <a:ext cx="357190" cy="923330"/>
              </a:xfrm>
              <a:prstGeom prst="rect">
                <a:avLst/>
              </a:prstGeom>
              <a:solidFill>
                <a:srgbClr val="FF0000"/>
              </a:solidFill>
              <a:ln w="9525">
                <a:solidFill>
                  <a:schemeClr val="tx1"/>
                </a:solidFill>
                <a:miter lim="800000"/>
                <a:headEnd/>
                <a:tailEnd/>
              </a:ln>
            </p:spPr>
            <p:txBody>
              <a:bodyPr>
                <a:spAutoFit/>
              </a:bodyPr>
              <a:lstStyle/>
              <a:p>
                <a:r>
                  <a:rPr lang="en-GB"/>
                  <a:t>C </a:t>
                </a:r>
              </a:p>
              <a:p>
                <a:r>
                  <a:rPr lang="en-GB"/>
                  <a:t>R</a:t>
                </a:r>
              </a:p>
              <a:p>
                <a:r>
                  <a:rPr lang="en-GB"/>
                  <a:t>C</a:t>
                </a:r>
              </a:p>
            </p:txBody>
          </p:sp>
        </p:grpSp>
        <p:sp>
          <p:nvSpPr>
            <p:cNvPr id="14" name="TextBox 13"/>
            <p:cNvSpPr txBox="1"/>
            <p:nvPr/>
          </p:nvSpPr>
          <p:spPr>
            <a:xfrm flipH="1">
              <a:off x="7286105" y="4357694"/>
              <a:ext cx="714919" cy="923330"/>
            </a:xfrm>
            <a:prstGeom prst="rect">
              <a:avLst/>
            </a:prstGeom>
            <a:solidFill>
              <a:schemeClr val="tx2">
                <a:lumMod val="60000"/>
                <a:lumOff val="40000"/>
              </a:schemeClr>
            </a:solidFill>
            <a:ln>
              <a:solidFill>
                <a:schemeClr val="tx1"/>
              </a:solidFill>
            </a:ln>
          </p:spPr>
          <p:txBody>
            <a:bodyPr>
              <a:spAutoFit/>
            </a:bodyPr>
            <a:lstStyle/>
            <a:p>
              <a:pPr>
                <a:defRPr/>
              </a:pPr>
              <a:r>
                <a:rPr lang="en-GB"/>
                <a:t> </a:t>
              </a:r>
            </a:p>
            <a:p>
              <a:pPr>
                <a:defRPr/>
              </a:pPr>
              <a:r>
                <a:rPr lang="en-GB"/>
                <a:t>MD5</a:t>
              </a:r>
            </a:p>
            <a:p>
              <a:pPr>
                <a:defRPr/>
              </a:pP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79512" y="178767"/>
            <a:ext cx="8712968" cy="6447184"/>
          </a:xfrm>
          <a:prstGeom prst="rect">
            <a:avLst/>
          </a:prstGeom>
          <a:noFill/>
          <a:ln w="9525">
            <a:noFill/>
            <a:miter lim="800000"/>
            <a:headEnd/>
            <a:tailEnd/>
          </a:ln>
        </p:spPr>
      </p:pic>
      <p:cxnSp>
        <p:nvCxnSpPr>
          <p:cNvPr id="3" name="Straight Arrow Connector 2"/>
          <p:cNvCxnSpPr/>
          <p:nvPr/>
        </p:nvCxnSpPr>
        <p:spPr>
          <a:xfrm rot="5400000" flipH="1" flipV="1">
            <a:off x="-144783" y="2313137"/>
            <a:ext cx="1368425" cy="431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3491881" y="332656"/>
            <a:ext cx="1296143" cy="358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444208" y="4509120"/>
            <a:ext cx="1439863" cy="5762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251520" y="4941168"/>
            <a:ext cx="4824536"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srcRect/>
          <a:stretch>
            <a:fillRect/>
          </a:stretch>
        </p:blipFill>
        <p:spPr bwMode="auto">
          <a:xfrm>
            <a:off x="2627784" y="188640"/>
            <a:ext cx="6348937" cy="6336704"/>
          </a:xfrm>
          <a:prstGeom prst="rect">
            <a:avLst/>
          </a:prstGeom>
          <a:noFill/>
          <a:ln w="9525">
            <a:noFill/>
            <a:miter lim="800000"/>
            <a:headEnd/>
            <a:tailEnd/>
          </a:ln>
        </p:spPr>
      </p:pic>
      <p:cxnSp>
        <p:nvCxnSpPr>
          <p:cNvPr id="3" name="Straight Arrow Connector 2"/>
          <p:cNvCxnSpPr/>
          <p:nvPr/>
        </p:nvCxnSpPr>
        <p:spPr>
          <a:xfrm flipV="1">
            <a:off x="1907704" y="1484784"/>
            <a:ext cx="863600" cy="714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2267744" y="4581128"/>
            <a:ext cx="4536455"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907704" y="1844824"/>
            <a:ext cx="1080071"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835696" y="692696"/>
            <a:ext cx="863600" cy="714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051720" y="2132856"/>
            <a:ext cx="1080071"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9512" y="4365104"/>
            <a:ext cx="2232248" cy="1200329"/>
          </a:xfrm>
          <a:prstGeom prst="rect">
            <a:avLst/>
          </a:prstGeom>
        </p:spPr>
        <p:txBody>
          <a:bodyPr wrap="square">
            <a:spAutoFit/>
          </a:bodyPr>
          <a:lstStyle/>
          <a:p>
            <a:pPr eaLnBrk="1" hangingPunct="1"/>
            <a:r>
              <a:rPr lang="en-GB" dirty="0" smtClean="0"/>
              <a:t>Run a file signature analysis after verifying your evidence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r>
              <a:rPr lang="en-GB" sz="3600" dirty="0" smtClean="0"/>
              <a:t>Verifying File Signatures</a:t>
            </a:r>
            <a:endParaRPr lang="en-GB" sz="3600" dirty="0"/>
          </a:p>
        </p:txBody>
      </p:sp>
      <p:sp>
        <p:nvSpPr>
          <p:cNvPr id="3" name="Content Placeholder 2"/>
          <p:cNvSpPr>
            <a:spLocks noGrp="1"/>
          </p:cNvSpPr>
          <p:nvPr>
            <p:ph idx="1"/>
          </p:nvPr>
        </p:nvSpPr>
        <p:spPr>
          <a:xfrm>
            <a:off x="323528" y="1412776"/>
            <a:ext cx="8363272" cy="4911824"/>
          </a:xfrm>
        </p:spPr>
        <p:txBody>
          <a:bodyPr/>
          <a:lstStyle/>
          <a:p>
            <a:r>
              <a:rPr lang="en-GB" dirty="0" smtClean="0"/>
              <a:t>Searching for mangled files</a:t>
            </a:r>
          </a:p>
          <a:p>
            <a:r>
              <a:rPr lang="en-GB" dirty="0" smtClean="0"/>
              <a:t>Forensics tools match the file signature and the file extension</a:t>
            </a:r>
          </a:p>
          <a:p>
            <a:r>
              <a:rPr lang="en-GB" dirty="0" smtClean="0"/>
              <a:t>Example – a jpg image</a:t>
            </a:r>
          </a:p>
          <a:p>
            <a:pPr>
              <a:buNone/>
            </a:pPr>
            <a:r>
              <a:rPr lang="en-GB" dirty="0" smtClean="0"/>
              <a:t>	</a:t>
            </a:r>
          </a:p>
          <a:p>
            <a:endParaRPr lang="en-GB" dirty="0"/>
          </a:p>
        </p:txBody>
      </p:sp>
      <p:graphicFrame>
        <p:nvGraphicFramePr>
          <p:cNvPr id="4" name="Table 3"/>
          <p:cNvGraphicFramePr>
            <a:graphicFrameLocks noGrp="1"/>
          </p:cNvGraphicFramePr>
          <p:nvPr/>
        </p:nvGraphicFramePr>
        <p:xfrm>
          <a:off x="251520" y="3573016"/>
          <a:ext cx="8568952" cy="2870083"/>
        </p:xfrm>
        <a:graphic>
          <a:graphicData uri="http://schemas.openxmlformats.org/drawingml/2006/table">
            <a:tbl>
              <a:tblPr firstRow="1" bandRow="1">
                <a:tableStyleId>{5C22544A-7EE6-4342-B048-85BDC9FD1C3A}</a:tableStyleId>
              </a:tblPr>
              <a:tblGrid>
                <a:gridCol w="2088232"/>
                <a:gridCol w="2088232"/>
                <a:gridCol w="1872208"/>
                <a:gridCol w="2520280"/>
              </a:tblGrid>
              <a:tr h="405855">
                <a:tc>
                  <a:txBody>
                    <a:bodyPr/>
                    <a:lstStyle/>
                    <a:p>
                      <a:r>
                        <a:rPr lang="en-GB" dirty="0" smtClean="0"/>
                        <a:t>File name</a:t>
                      </a:r>
                      <a:endParaRPr lang="en-GB" dirty="0"/>
                    </a:p>
                  </a:txBody>
                  <a:tcPr/>
                </a:tc>
                <a:tc>
                  <a:txBody>
                    <a:bodyPr/>
                    <a:lstStyle/>
                    <a:p>
                      <a:r>
                        <a:rPr lang="en-GB" dirty="0" smtClean="0"/>
                        <a:t>File Signature</a:t>
                      </a:r>
                      <a:endParaRPr lang="en-GB" dirty="0"/>
                    </a:p>
                  </a:txBody>
                  <a:tcPr/>
                </a:tc>
                <a:tc>
                  <a:txBody>
                    <a:bodyPr/>
                    <a:lstStyle/>
                    <a:p>
                      <a:r>
                        <a:rPr lang="en-GB" dirty="0" smtClean="0"/>
                        <a:t>Signature</a:t>
                      </a:r>
                      <a:endParaRPr lang="en-GB" dirty="0"/>
                    </a:p>
                  </a:txBody>
                  <a:tcPr/>
                </a:tc>
                <a:tc>
                  <a:txBody>
                    <a:bodyPr/>
                    <a:lstStyle/>
                    <a:p>
                      <a:r>
                        <a:rPr lang="en-GB" dirty="0" smtClean="0"/>
                        <a:t>File Extension</a:t>
                      </a:r>
                      <a:endParaRPr lang="en-GB" dirty="0"/>
                    </a:p>
                  </a:txBody>
                  <a:tcPr/>
                </a:tc>
              </a:tr>
              <a:tr h="674264">
                <a:tc>
                  <a:txBody>
                    <a:bodyPr/>
                    <a:lstStyle/>
                    <a:p>
                      <a:r>
                        <a:rPr lang="en-GB" sz="2400" dirty="0" smtClean="0"/>
                        <a:t>Picture.jpg</a:t>
                      </a:r>
                      <a:endParaRPr lang="en-GB" sz="2400" dirty="0"/>
                    </a:p>
                  </a:txBody>
                  <a:tcPr/>
                </a:tc>
                <a:tc>
                  <a:txBody>
                    <a:bodyPr/>
                    <a:lstStyle/>
                    <a:p>
                      <a:r>
                        <a:rPr lang="en-GB" sz="2400" dirty="0" smtClean="0"/>
                        <a:t>FF D8 FF E0</a:t>
                      </a:r>
                      <a:endParaRPr lang="en-GB" sz="2400" dirty="0"/>
                    </a:p>
                  </a:txBody>
                  <a:tcPr/>
                </a:tc>
                <a:tc>
                  <a:txBody>
                    <a:bodyPr/>
                    <a:lstStyle/>
                    <a:p>
                      <a:r>
                        <a:rPr lang="en-GB" sz="2400" dirty="0" smtClean="0"/>
                        <a:t>known</a:t>
                      </a:r>
                      <a:endParaRPr lang="en-GB"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matches</a:t>
                      </a:r>
                    </a:p>
                  </a:txBody>
                  <a:tcPr/>
                </a:tc>
              </a:tr>
              <a:tr h="576064">
                <a:tc>
                  <a:txBody>
                    <a:bodyPr/>
                    <a:lstStyle/>
                    <a:p>
                      <a:r>
                        <a:rPr lang="en-GB" sz="2400" dirty="0" smtClean="0"/>
                        <a:t>Picture.dll</a:t>
                      </a:r>
                      <a:endParaRPr lang="en-GB" sz="2400" dirty="0"/>
                    </a:p>
                  </a:txBody>
                  <a:tcPr/>
                </a:tc>
                <a:tc>
                  <a:txBody>
                    <a:bodyPr/>
                    <a:lstStyle/>
                    <a:p>
                      <a:r>
                        <a:rPr lang="en-GB" sz="2400" dirty="0" smtClean="0"/>
                        <a:t>FF D8 FF E0</a:t>
                      </a:r>
                      <a:endParaRPr lang="en-GB" sz="2400" dirty="0"/>
                    </a:p>
                  </a:txBody>
                  <a:tcPr/>
                </a:tc>
                <a:tc>
                  <a:txBody>
                    <a:bodyPr/>
                    <a:lstStyle/>
                    <a:p>
                      <a:r>
                        <a:rPr lang="en-GB" sz="2400" dirty="0" smtClean="0"/>
                        <a:t> known</a:t>
                      </a:r>
                      <a:endParaRPr lang="en-GB"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incorrect</a:t>
                      </a:r>
                      <a:endParaRPr lang="en-GB" sz="2400" dirty="0"/>
                    </a:p>
                  </a:txBody>
                  <a:tcPr/>
                </a:tc>
              </a:tr>
              <a:tr h="420389">
                <a:tc>
                  <a:txBody>
                    <a:bodyPr/>
                    <a:lstStyle/>
                    <a:p>
                      <a:r>
                        <a:rPr lang="en-GB" sz="2400" dirty="0" smtClean="0"/>
                        <a:t>Anyfile.zza</a:t>
                      </a:r>
                      <a:endParaRPr lang="en-GB" sz="2400" dirty="0"/>
                    </a:p>
                  </a:txBody>
                  <a:tcPr/>
                </a:tc>
                <a:tc>
                  <a:txBody>
                    <a:bodyPr/>
                    <a:lstStyle/>
                    <a:p>
                      <a:r>
                        <a:rPr lang="en-GB" sz="2400" dirty="0" smtClean="0"/>
                        <a:t>FF D6 FE FF</a:t>
                      </a:r>
                      <a:endParaRPr lang="en-GB" sz="2400" dirty="0"/>
                    </a:p>
                  </a:txBody>
                  <a:tcPr/>
                </a:tc>
                <a:tc>
                  <a:txBody>
                    <a:bodyPr/>
                    <a:lstStyle/>
                    <a:p>
                      <a:r>
                        <a:rPr lang="en-GB" sz="2400" dirty="0" smtClean="0"/>
                        <a:t>unknown</a:t>
                      </a:r>
                      <a:endParaRPr lang="en-GB" sz="2400" dirty="0"/>
                    </a:p>
                  </a:txBody>
                  <a:tcPr/>
                </a:tc>
                <a:tc>
                  <a:txBody>
                    <a:bodyPr/>
                    <a:lstStyle/>
                    <a:p>
                      <a:endParaRPr lang="en-GB" sz="2400" dirty="0"/>
                    </a:p>
                  </a:txBody>
                  <a:tcPr/>
                </a:tc>
              </a:tr>
              <a:tr h="756700">
                <a:tc>
                  <a:txBody>
                    <a:bodyPr/>
                    <a:lstStyle/>
                    <a:p>
                      <a:r>
                        <a:rPr lang="en-GB" sz="2400" dirty="0" smtClean="0"/>
                        <a:t>Picture.xyz	</a:t>
                      </a:r>
                      <a:endParaRPr lang="en-GB" sz="2400" dirty="0"/>
                    </a:p>
                  </a:txBody>
                  <a:tcPr/>
                </a:tc>
                <a:tc>
                  <a:txBody>
                    <a:bodyPr/>
                    <a:lstStyle/>
                    <a:p>
                      <a:r>
                        <a:rPr lang="en-GB" sz="2400" dirty="0" smtClean="0"/>
                        <a:t>D8 </a:t>
                      </a:r>
                      <a:r>
                        <a:rPr lang="en-GB" sz="2400" dirty="0" err="1" smtClean="0"/>
                        <a:t>D8</a:t>
                      </a:r>
                      <a:r>
                        <a:rPr lang="en-GB" sz="2400" dirty="0" smtClean="0"/>
                        <a:t> FF E0</a:t>
                      </a:r>
                      <a:endParaRPr lang="en-GB" sz="2400" dirty="0"/>
                    </a:p>
                  </a:txBody>
                  <a:tcPr/>
                </a:tc>
                <a:tc>
                  <a:txBody>
                    <a:bodyPr/>
                    <a:lstStyle/>
                    <a:p>
                      <a:r>
                        <a:rPr lang="en-GB" sz="2400" dirty="0" smtClean="0"/>
                        <a:t>unknown</a:t>
                      </a:r>
                      <a:endParaRPr lang="en-GB" sz="2400" dirty="0"/>
                    </a:p>
                  </a:txBody>
                  <a:tcPr/>
                </a:tc>
                <a:tc>
                  <a:txBody>
                    <a:bodyPr/>
                    <a:lstStyle/>
                    <a:p>
                      <a:r>
                        <a:rPr lang="en-GB" sz="2400" dirty="0" smtClean="0"/>
                        <a:t>bad signature</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305800" cy="724648"/>
          </a:xfrm>
        </p:spPr>
        <p:txBody>
          <a:bodyPr/>
          <a:lstStyle/>
          <a:p>
            <a:pPr algn="ctr" eaLnBrk="1" fontAlgn="auto" hangingPunct="1">
              <a:spcAft>
                <a:spcPts val="0"/>
              </a:spcAft>
              <a:defRPr/>
            </a:pPr>
            <a:r>
              <a:rPr lang="en-GB" sz="4000" smtClean="0"/>
              <a:t>File Signature Analysis - Quiz</a:t>
            </a:r>
            <a:endParaRPr lang="en-GB" sz="4000"/>
          </a:p>
        </p:txBody>
      </p:sp>
      <p:grpSp>
        <p:nvGrpSpPr>
          <p:cNvPr id="2" name="Group 2"/>
          <p:cNvGrpSpPr>
            <a:grpSpLocks/>
          </p:cNvGrpSpPr>
          <p:nvPr/>
        </p:nvGrpSpPr>
        <p:grpSpPr bwMode="auto">
          <a:xfrm>
            <a:off x="214313" y="1571625"/>
            <a:ext cx="8231187" cy="2735263"/>
            <a:chOff x="288" y="816"/>
            <a:chExt cx="5185" cy="1723"/>
          </a:xfrm>
        </p:grpSpPr>
        <p:sp>
          <p:nvSpPr>
            <p:cNvPr id="6" name="Rectangle 3"/>
            <p:cNvSpPr>
              <a:spLocks noChangeArrowheads="1"/>
            </p:cNvSpPr>
            <p:nvPr/>
          </p:nvSpPr>
          <p:spPr bwMode="auto">
            <a:xfrm>
              <a:off x="3504" y="2251"/>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Text File</a:t>
              </a:r>
            </a:p>
          </p:txBody>
        </p:sp>
        <p:sp>
          <p:nvSpPr>
            <p:cNvPr id="7" name="Rectangle 4"/>
            <p:cNvSpPr>
              <a:spLocks noChangeArrowheads="1"/>
            </p:cNvSpPr>
            <p:nvPr/>
          </p:nvSpPr>
          <p:spPr bwMode="auto">
            <a:xfrm>
              <a:off x="1920" y="2251"/>
              <a:ext cx="1584" cy="287"/>
            </a:xfrm>
            <a:prstGeom prst="rect">
              <a:avLst/>
            </a:prstGeom>
            <a:solidFill>
              <a:schemeClr val="accent2">
                <a:lumMod val="60000"/>
                <a:lumOff val="40000"/>
              </a:schemeClr>
            </a:solidFill>
            <a:ln w="9525">
              <a:noFill/>
              <a:round/>
              <a:headEnd/>
              <a:tailEnd/>
            </a:ln>
          </p:spPr>
          <p:txBody>
            <a:bodyPr wrap="none" anchor="ctr"/>
            <a:lstStyle/>
            <a:p>
              <a:pPr>
                <a:defRPr/>
              </a:pPr>
              <a:endParaRPr lang="en-US"/>
            </a:p>
          </p:txBody>
        </p:sp>
        <p:sp>
          <p:nvSpPr>
            <p:cNvPr id="8" name="Rectangle 5"/>
            <p:cNvSpPr>
              <a:spLocks noChangeArrowheads="1"/>
            </p:cNvSpPr>
            <p:nvPr/>
          </p:nvSpPr>
          <p:spPr bwMode="auto">
            <a:xfrm>
              <a:off x="288" y="2251"/>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txt</a:t>
              </a:r>
            </a:p>
          </p:txBody>
        </p:sp>
        <p:sp>
          <p:nvSpPr>
            <p:cNvPr id="9" name="Rectangle 6"/>
            <p:cNvSpPr>
              <a:spLocks noChangeArrowheads="1"/>
            </p:cNvSpPr>
            <p:nvPr/>
          </p:nvSpPr>
          <p:spPr bwMode="auto">
            <a:xfrm>
              <a:off x="3504" y="1964"/>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Movie</a:t>
              </a:r>
            </a:p>
          </p:txBody>
        </p:sp>
        <p:sp>
          <p:nvSpPr>
            <p:cNvPr id="10" name="Rectangle 7"/>
            <p:cNvSpPr>
              <a:spLocks noChangeArrowheads="1"/>
            </p:cNvSpPr>
            <p:nvPr/>
          </p:nvSpPr>
          <p:spPr bwMode="auto">
            <a:xfrm>
              <a:off x="1920" y="1964"/>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RIFF</a:t>
              </a:r>
            </a:p>
          </p:txBody>
        </p:sp>
        <p:sp>
          <p:nvSpPr>
            <p:cNvPr id="11" name="Rectangle 8"/>
            <p:cNvSpPr>
              <a:spLocks noChangeArrowheads="1"/>
            </p:cNvSpPr>
            <p:nvPr/>
          </p:nvSpPr>
          <p:spPr bwMode="auto">
            <a:xfrm>
              <a:off x="288" y="1964"/>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ani</a:t>
              </a:r>
            </a:p>
          </p:txBody>
        </p:sp>
        <p:sp>
          <p:nvSpPr>
            <p:cNvPr id="12" name="Rectangle 9"/>
            <p:cNvSpPr>
              <a:spLocks noChangeArrowheads="1"/>
            </p:cNvSpPr>
            <p:nvPr/>
          </p:nvSpPr>
          <p:spPr bwMode="auto">
            <a:xfrm>
              <a:off x="3504" y="1677"/>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Registry File</a:t>
              </a:r>
            </a:p>
          </p:txBody>
        </p:sp>
        <p:sp>
          <p:nvSpPr>
            <p:cNvPr id="13" name="Rectangle 10"/>
            <p:cNvSpPr>
              <a:spLocks noChangeArrowheads="1"/>
            </p:cNvSpPr>
            <p:nvPr/>
          </p:nvSpPr>
          <p:spPr bwMode="auto">
            <a:xfrm>
              <a:off x="1920" y="1677"/>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REGEDIT</a:t>
              </a:r>
            </a:p>
          </p:txBody>
        </p:sp>
        <p:sp>
          <p:nvSpPr>
            <p:cNvPr id="14" name="Rectangle 11"/>
            <p:cNvSpPr>
              <a:spLocks noChangeArrowheads="1"/>
            </p:cNvSpPr>
            <p:nvPr/>
          </p:nvSpPr>
          <p:spPr bwMode="auto">
            <a:xfrm>
              <a:off x="288" y="1677"/>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a:t>
              </a:r>
            </a:p>
          </p:txBody>
        </p:sp>
        <p:sp>
          <p:nvSpPr>
            <p:cNvPr id="15" name="Rectangle 12"/>
            <p:cNvSpPr>
              <a:spLocks noChangeArrowheads="1"/>
            </p:cNvSpPr>
            <p:nvPr/>
          </p:nvSpPr>
          <p:spPr bwMode="auto">
            <a:xfrm>
              <a:off x="3504" y="1390"/>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Bitmap Image</a:t>
              </a:r>
            </a:p>
          </p:txBody>
        </p:sp>
        <p:sp>
          <p:nvSpPr>
            <p:cNvPr id="16" name="Rectangle 13"/>
            <p:cNvSpPr>
              <a:spLocks noChangeArrowheads="1"/>
            </p:cNvSpPr>
            <p:nvPr/>
          </p:nvSpPr>
          <p:spPr bwMode="auto">
            <a:xfrm>
              <a:off x="1920" y="1390"/>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a:t>
              </a:r>
            </a:p>
          </p:txBody>
        </p:sp>
        <p:sp>
          <p:nvSpPr>
            <p:cNvPr id="17" name="Rectangle 14"/>
            <p:cNvSpPr>
              <a:spLocks noChangeArrowheads="1"/>
            </p:cNvSpPr>
            <p:nvPr/>
          </p:nvSpPr>
          <p:spPr bwMode="auto">
            <a:xfrm>
              <a:off x="288" y="1390"/>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bmp</a:t>
              </a:r>
            </a:p>
          </p:txBody>
        </p:sp>
        <p:sp>
          <p:nvSpPr>
            <p:cNvPr id="18" name="Rectangle 15"/>
            <p:cNvSpPr>
              <a:spLocks noChangeArrowheads="1"/>
            </p:cNvSpPr>
            <p:nvPr/>
          </p:nvSpPr>
          <p:spPr bwMode="auto">
            <a:xfrm>
              <a:off x="3504" y="1103"/>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Executable</a:t>
              </a:r>
            </a:p>
          </p:txBody>
        </p:sp>
        <p:sp>
          <p:nvSpPr>
            <p:cNvPr id="19" name="Rectangle 16"/>
            <p:cNvSpPr>
              <a:spLocks noChangeArrowheads="1"/>
            </p:cNvSpPr>
            <p:nvPr/>
          </p:nvSpPr>
          <p:spPr bwMode="auto">
            <a:xfrm>
              <a:off x="1920" y="1103"/>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MZ</a:t>
              </a:r>
            </a:p>
          </p:txBody>
        </p:sp>
        <p:sp>
          <p:nvSpPr>
            <p:cNvPr id="20" name="Rectangle 17"/>
            <p:cNvSpPr>
              <a:spLocks noChangeArrowheads="1"/>
            </p:cNvSpPr>
            <p:nvPr/>
          </p:nvSpPr>
          <p:spPr bwMode="auto">
            <a:xfrm>
              <a:off x="288" y="1103"/>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a:t>
              </a:r>
            </a:p>
          </p:txBody>
        </p:sp>
        <p:sp>
          <p:nvSpPr>
            <p:cNvPr id="42012" name="Rectangle 18"/>
            <p:cNvSpPr>
              <a:spLocks noChangeArrowheads="1"/>
            </p:cNvSpPr>
            <p:nvPr/>
          </p:nvSpPr>
          <p:spPr bwMode="auto">
            <a:xfrm>
              <a:off x="3504" y="816"/>
              <a:ext cx="1968"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Alias</a:t>
              </a:r>
            </a:p>
          </p:txBody>
        </p:sp>
        <p:sp>
          <p:nvSpPr>
            <p:cNvPr id="42013" name="Rectangle 19"/>
            <p:cNvSpPr>
              <a:spLocks noChangeArrowheads="1"/>
            </p:cNvSpPr>
            <p:nvPr/>
          </p:nvSpPr>
          <p:spPr bwMode="auto">
            <a:xfrm>
              <a:off x="1908" y="816"/>
              <a:ext cx="1584"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Signature</a:t>
              </a:r>
            </a:p>
          </p:txBody>
        </p:sp>
        <p:sp>
          <p:nvSpPr>
            <p:cNvPr id="42014" name="Rectangle 20"/>
            <p:cNvSpPr>
              <a:spLocks noChangeArrowheads="1"/>
            </p:cNvSpPr>
            <p:nvPr/>
          </p:nvSpPr>
          <p:spPr bwMode="auto">
            <a:xfrm>
              <a:off x="288" y="816"/>
              <a:ext cx="1632"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Extension</a:t>
              </a:r>
            </a:p>
          </p:txBody>
        </p:sp>
        <p:sp>
          <p:nvSpPr>
            <p:cNvPr id="42015" name="Line 21"/>
            <p:cNvSpPr>
              <a:spLocks noChangeShapeType="1"/>
            </p:cNvSpPr>
            <p:nvPr/>
          </p:nvSpPr>
          <p:spPr bwMode="auto">
            <a:xfrm>
              <a:off x="288" y="816"/>
              <a:ext cx="5184" cy="1"/>
            </a:xfrm>
            <a:prstGeom prst="line">
              <a:avLst/>
            </a:prstGeom>
            <a:noFill/>
            <a:ln w="28440">
              <a:solidFill>
                <a:srgbClr val="FFFFFF"/>
              </a:solidFill>
              <a:miter lim="800000"/>
              <a:headEnd/>
              <a:tailEnd/>
            </a:ln>
          </p:spPr>
          <p:txBody>
            <a:bodyPr/>
            <a:lstStyle/>
            <a:p>
              <a:endParaRPr lang="en-GB"/>
            </a:p>
          </p:txBody>
        </p:sp>
        <p:sp>
          <p:nvSpPr>
            <p:cNvPr id="42016" name="Line 22"/>
            <p:cNvSpPr>
              <a:spLocks noChangeShapeType="1"/>
            </p:cNvSpPr>
            <p:nvPr/>
          </p:nvSpPr>
          <p:spPr bwMode="auto">
            <a:xfrm>
              <a:off x="288" y="1103"/>
              <a:ext cx="5184" cy="1"/>
            </a:xfrm>
            <a:prstGeom prst="line">
              <a:avLst/>
            </a:prstGeom>
            <a:noFill/>
            <a:ln w="12600">
              <a:solidFill>
                <a:srgbClr val="FFFFFF"/>
              </a:solidFill>
              <a:miter lim="800000"/>
              <a:headEnd/>
              <a:tailEnd/>
            </a:ln>
          </p:spPr>
          <p:txBody>
            <a:bodyPr/>
            <a:lstStyle/>
            <a:p>
              <a:endParaRPr lang="en-GB"/>
            </a:p>
          </p:txBody>
        </p:sp>
        <p:sp>
          <p:nvSpPr>
            <p:cNvPr id="42017" name="Line 23"/>
            <p:cNvSpPr>
              <a:spLocks noChangeShapeType="1"/>
            </p:cNvSpPr>
            <p:nvPr/>
          </p:nvSpPr>
          <p:spPr bwMode="auto">
            <a:xfrm>
              <a:off x="288" y="1390"/>
              <a:ext cx="5184" cy="1"/>
            </a:xfrm>
            <a:prstGeom prst="line">
              <a:avLst/>
            </a:prstGeom>
            <a:noFill/>
            <a:ln w="12600">
              <a:solidFill>
                <a:srgbClr val="FFFFFF"/>
              </a:solidFill>
              <a:miter lim="800000"/>
              <a:headEnd/>
              <a:tailEnd/>
            </a:ln>
          </p:spPr>
          <p:txBody>
            <a:bodyPr/>
            <a:lstStyle/>
            <a:p>
              <a:endParaRPr lang="en-GB"/>
            </a:p>
          </p:txBody>
        </p:sp>
        <p:sp>
          <p:nvSpPr>
            <p:cNvPr id="42018" name="Line 24"/>
            <p:cNvSpPr>
              <a:spLocks noChangeShapeType="1"/>
            </p:cNvSpPr>
            <p:nvPr/>
          </p:nvSpPr>
          <p:spPr bwMode="auto">
            <a:xfrm>
              <a:off x="288" y="1677"/>
              <a:ext cx="5184" cy="1"/>
            </a:xfrm>
            <a:prstGeom prst="line">
              <a:avLst/>
            </a:prstGeom>
            <a:noFill/>
            <a:ln w="12600">
              <a:solidFill>
                <a:srgbClr val="FFFFFF"/>
              </a:solidFill>
              <a:miter lim="800000"/>
              <a:headEnd/>
              <a:tailEnd/>
            </a:ln>
          </p:spPr>
          <p:txBody>
            <a:bodyPr/>
            <a:lstStyle/>
            <a:p>
              <a:endParaRPr lang="en-GB"/>
            </a:p>
          </p:txBody>
        </p:sp>
        <p:sp>
          <p:nvSpPr>
            <p:cNvPr id="42019" name="Line 25"/>
            <p:cNvSpPr>
              <a:spLocks noChangeShapeType="1"/>
            </p:cNvSpPr>
            <p:nvPr/>
          </p:nvSpPr>
          <p:spPr bwMode="auto">
            <a:xfrm>
              <a:off x="288" y="1964"/>
              <a:ext cx="5184" cy="1"/>
            </a:xfrm>
            <a:prstGeom prst="line">
              <a:avLst/>
            </a:prstGeom>
            <a:noFill/>
            <a:ln w="12600">
              <a:solidFill>
                <a:srgbClr val="FFFFFF"/>
              </a:solidFill>
              <a:miter lim="800000"/>
              <a:headEnd/>
              <a:tailEnd/>
            </a:ln>
          </p:spPr>
          <p:txBody>
            <a:bodyPr/>
            <a:lstStyle/>
            <a:p>
              <a:endParaRPr lang="en-GB"/>
            </a:p>
          </p:txBody>
        </p:sp>
        <p:sp>
          <p:nvSpPr>
            <p:cNvPr id="42020" name="Line 26"/>
            <p:cNvSpPr>
              <a:spLocks noChangeShapeType="1"/>
            </p:cNvSpPr>
            <p:nvPr/>
          </p:nvSpPr>
          <p:spPr bwMode="auto">
            <a:xfrm>
              <a:off x="288" y="2538"/>
              <a:ext cx="5184" cy="1"/>
            </a:xfrm>
            <a:prstGeom prst="line">
              <a:avLst/>
            </a:prstGeom>
            <a:noFill/>
            <a:ln w="28440">
              <a:solidFill>
                <a:srgbClr val="FFFFFF"/>
              </a:solidFill>
              <a:miter lim="800000"/>
              <a:headEnd/>
              <a:tailEnd/>
            </a:ln>
          </p:spPr>
          <p:txBody>
            <a:bodyPr/>
            <a:lstStyle/>
            <a:p>
              <a:endParaRPr lang="en-GB"/>
            </a:p>
          </p:txBody>
        </p:sp>
        <p:sp>
          <p:nvSpPr>
            <p:cNvPr id="42021" name="Line 27"/>
            <p:cNvSpPr>
              <a:spLocks noChangeShapeType="1"/>
            </p:cNvSpPr>
            <p:nvPr/>
          </p:nvSpPr>
          <p:spPr bwMode="auto">
            <a:xfrm>
              <a:off x="288" y="816"/>
              <a:ext cx="1" cy="1722"/>
            </a:xfrm>
            <a:prstGeom prst="line">
              <a:avLst/>
            </a:prstGeom>
            <a:noFill/>
            <a:ln w="28440">
              <a:solidFill>
                <a:srgbClr val="FFFFFF"/>
              </a:solidFill>
              <a:miter lim="800000"/>
              <a:headEnd/>
              <a:tailEnd/>
            </a:ln>
          </p:spPr>
          <p:txBody>
            <a:bodyPr/>
            <a:lstStyle/>
            <a:p>
              <a:endParaRPr lang="en-GB"/>
            </a:p>
          </p:txBody>
        </p:sp>
        <p:sp>
          <p:nvSpPr>
            <p:cNvPr id="42022" name="Line 28"/>
            <p:cNvSpPr>
              <a:spLocks noChangeShapeType="1"/>
            </p:cNvSpPr>
            <p:nvPr/>
          </p:nvSpPr>
          <p:spPr bwMode="auto">
            <a:xfrm>
              <a:off x="1920" y="816"/>
              <a:ext cx="1" cy="1722"/>
            </a:xfrm>
            <a:prstGeom prst="line">
              <a:avLst/>
            </a:prstGeom>
            <a:noFill/>
            <a:ln w="12600">
              <a:solidFill>
                <a:srgbClr val="FFFFFF"/>
              </a:solidFill>
              <a:miter lim="800000"/>
              <a:headEnd/>
              <a:tailEnd/>
            </a:ln>
          </p:spPr>
          <p:txBody>
            <a:bodyPr/>
            <a:lstStyle/>
            <a:p>
              <a:endParaRPr lang="en-GB"/>
            </a:p>
          </p:txBody>
        </p:sp>
        <p:sp>
          <p:nvSpPr>
            <p:cNvPr id="42023" name="Line 29"/>
            <p:cNvSpPr>
              <a:spLocks noChangeShapeType="1"/>
            </p:cNvSpPr>
            <p:nvPr/>
          </p:nvSpPr>
          <p:spPr bwMode="auto">
            <a:xfrm>
              <a:off x="3504" y="816"/>
              <a:ext cx="1" cy="1722"/>
            </a:xfrm>
            <a:prstGeom prst="line">
              <a:avLst/>
            </a:prstGeom>
            <a:noFill/>
            <a:ln w="12600">
              <a:solidFill>
                <a:srgbClr val="FFFFFF"/>
              </a:solidFill>
              <a:miter lim="800000"/>
              <a:headEnd/>
              <a:tailEnd/>
            </a:ln>
          </p:spPr>
          <p:txBody>
            <a:bodyPr/>
            <a:lstStyle/>
            <a:p>
              <a:endParaRPr lang="en-GB"/>
            </a:p>
          </p:txBody>
        </p:sp>
        <p:sp>
          <p:nvSpPr>
            <p:cNvPr id="42024" name="Line 30"/>
            <p:cNvSpPr>
              <a:spLocks noChangeShapeType="1"/>
            </p:cNvSpPr>
            <p:nvPr/>
          </p:nvSpPr>
          <p:spPr bwMode="auto">
            <a:xfrm>
              <a:off x="5472" y="816"/>
              <a:ext cx="1" cy="1722"/>
            </a:xfrm>
            <a:prstGeom prst="line">
              <a:avLst/>
            </a:prstGeom>
            <a:noFill/>
            <a:ln w="28440">
              <a:solidFill>
                <a:srgbClr val="FFFFFF"/>
              </a:solidFill>
              <a:miter lim="800000"/>
              <a:headEnd/>
              <a:tailEnd/>
            </a:ln>
          </p:spPr>
          <p:txBody>
            <a:bodyPr/>
            <a:lstStyle/>
            <a:p>
              <a:endParaRPr lang="en-GB"/>
            </a:p>
          </p:txBody>
        </p:sp>
        <p:sp>
          <p:nvSpPr>
            <p:cNvPr id="42025" name="Line 31"/>
            <p:cNvSpPr>
              <a:spLocks noChangeShapeType="1"/>
            </p:cNvSpPr>
            <p:nvPr/>
          </p:nvSpPr>
          <p:spPr bwMode="auto">
            <a:xfrm>
              <a:off x="288" y="2251"/>
              <a:ext cx="5184" cy="1"/>
            </a:xfrm>
            <a:prstGeom prst="line">
              <a:avLst/>
            </a:prstGeom>
            <a:noFill/>
            <a:ln w="12600">
              <a:solidFill>
                <a:srgbClr val="FFFFFF"/>
              </a:solidFill>
              <a:miter lim="800000"/>
              <a:headEnd/>
              <a:tailEnd/>
            </a:ln>
          </p:spPr>
          <p:txBody>
            <a:bodyPr/>
            <a:lstStyle/>
            <a:p>
              <a:endParaRPr lang="en-GB"/>
            </a:p>
          </p:txBody>
        </p:sp>
      </p:grpSp>
      <p:sp>
        <p:nvSpPr>
          <p:cNvPr id="41988" name="Line 41"/>
          <p:cNvSpPr>
            <a:spLocks noChangeShapeType="1"/>
          </p:cNvSpPr>
          <p:nvPr/>
        </p:nvSpPr>
        <p:spPr bwMode="auto">
          <a:xfrm>
            <a:off x="457200" y="5330825"/>
            <a:ext cx="5105400" cy="1588"/>
          </a:xfrm>
          <a:prstGeom prst="line">
            <a:avLst/>
          </a:prstGeom>
          <a:noFill/>
          <a:ln w="28440">
            <a:solidFill>
              <a:srgbClr val="FFFFFF"/>
            </a:solidFill>
            <a:miter lim="800000"/>
            <a:headEnd/>
            <a:tailEnd/>
          </a:ln>
        </p:spPr>
        <p:txBody>
          <a:bodyPr/>
          <a:lstStyle/>
          <a:p>
            <a:endParaRPr lang="en-GB"/>
          </a:p>
        </p:txBody>
      </p:sp>
      <p:sp>
        <p:nvSpPr>
          <p:cNvPr id="39" name="Rectangle 33"/>
          <p:cNvSpPr>
            <a:spLocks noChangeArrowheads="1"/>
          </p:cNvSpPr>
          <p:nvPr/>
        </p:nvSpPr>
        <p:spPr bwMode="auto">
          <a:xfrm>
            <a:off x="609600" y="4572000"/>
            <a:ext cx="8229600" cy="455613"/>
          </a:xfrm>
          <a:prstGeom prst="rect">
            <a:avLst/>
          </a:prstGeom>
          <a:solidFill>
            <a:schemeClr val="accent1">
              <a:lumMod val="50000"/>
              <a:alpha val="50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Calculate result of file signature analysis </a:t>
            </a:r>
          </a:p>
        </p:txBody>
      </p:sp>
      <p:sp>
        <p:nvSpPr>
          <p:cNvPr id="40" name="Rectangle 36"/>
          <p:cNvSpPr>
            <a:spLocks noChangeArrowheads="1"/>
          </p:cNvSpPr>
          <p:nvPr/>
        </p:nvSpPr>
        <p:spPr bwMode="auto">
          <a:xfrm>
            <a:off x="609600" y="5483225"/>
            <a:ext cx="2590800" cy="455613"/>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 Signature</a:t>
            </a:r>
          </a:p>
        </p:txBody>
      </p:sp>
      <p:sp>
        <p:nvSpPr>
          <p:cNvPr id="41" name="Rectangle 37"/>
          <p:cNvSpPr>
            <a:spLocks noChangeArrowheads="1"/>
          </p:cNvSpPr>
          <p:nvPr/>
        </p:nvSpPr>
        <p:spPr bwMode="auto">
          <a:xfrm>
            <a:off x="5715000" y="5027613"/>
            <a:ext cx="3124200" cy="455612"/>
          </a:xfrm>
          <a:prstGeom prst="rect">
            <a:avLst/>
          </a:prstGeom>
          <a:solidFill>
            <a:schemeClr val="accent2">
              <a:lumMod val="75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Result of Analysis</a:t>
            </a:r>
          </a:p>
        </p:txBody>
      </p:sp>
      <p:sp>
        <p:nvSpPr>
          <p:cNvPr id="42" name="Rectangle 38"/>
          <p:cNvSpPr>
            <a:spLocks noChangeArrowheads="1"/>
          </p:cNvSpPr>
          <p:nvPr/>
        </p:nvSpPr>
        <p:spPr bwMode="auto">
          <a:xfrm>
            <a:off x="3200400" y="5027613"/>
            <a:ext cx="2514600" cy="455612"/>
          </a:xfrm>
          <a:prstGeom prst="rect">
            <a:avLst/>
          </a:prstGeom>
          <a:noFill/>
          <a:ln w="9525">
            <a:no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RunMe.exe</a:t>
            </a:r>
          </a:p>
        </p:txBody>
      </p:sp>
      <p:sp>
        <p:nvSpPr>
          <p:cNvPr id="43" name="Rectangle 39"/>
          <p:cNvSpPr>
            <a:spLocks noChangeArrowheads="1"/>
          </p:cNvSpPr>
          <p:nvPr/>
        </p:nvSpPr>
        <p:spPr bwMode="auto">
          <a:xfrm>
            <a:off x="609600" y="5027613"/>
            <a:ext cx="2590800" cy="455612"/>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Filename</a:t>
            </a:r>
          </a:p>
        </p:txBody>
      </p:sp>
      <p:sp>
        <p:nvSpPr>
          <p:cNvPr id="41994" name="Line 41"/>
          <p:cNvSpPr>
            <a:spLocks noChangeShapeType="1"/>
          </p:cNvSpPr>
          <p:nvPr/>
        </p:nvSpPr>
        <p:spPr bwMode="auto">
          <a:xfrm>
            <a:off x="609600" y="5483225"/>
            <a:ext cx="5105400" cy="1588"/>
          </a:xfrm>
          <a:prstGeom prst="line">
            <a:avLst/>
          </a:prstGeom>
          <a:noFill/>
          <a:ln w="28440">
            <a:solidFill>
              <a:srgbClr val="FFFFFF"/>
            </a:solidFill>
            <a:miter lim="800000"/>
            <a:headEnd/>
            <a:tailEnd/>
          </a:ln>
        </p:spPr>
        <p:txBody>
          <a:bodyPr/>
          <a:lstStyle/>
          <a:p>
            <a:endParaRPr lang="en-GB"/>
          </a:p>
        </p:txBody>
      </p:sp>
      <p:sp>
        <p:nvSpPr>
          <p:cNvPr id="45" name="Rectangle 38"/>
          <p:cNvSpPr>
            <a:spLocks noChangeArrowheads="1"/>
          </p:cNvSpPr>
          <p:nvPr/>
        </p:nvSpPr>
        <p:spPr bwMode="auto">
          <a:xfrm>
            <a:off x="3214688" y="5500688"/>
            <a:ext cx="2514600" cy="455612"/>
          </a:xfrm>
          <a:prstGeom prst="rect">
            <a:avLst/>
          </a:prstGeom>
          <a:noFill/>
          <a:ln w="19050">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MZ</a:t>
            </a:r>
          </a:p>
        </p:txBody>
      </p:sp>
      <p:sp>
        <p:nvSpPr>
          <p:cNvPr id="46" name="Rectangle 38"/>
          <p:cNvSpPr>
            <a:spLocks noChangeArrowheads="1"/>
          </p:cNvSpPr>
          <p:nvPr/>
        </p:nvSpPr>
        <p:spPr bwMode="auto">
          <a:xfrm>
            <a:off x="5786438" y="5500688"/>
            <a:ext cx="3000375" cy="455612"/>
          </a:xfrm>
          <a:prstGeom prst="rect">
            <a:avLst/>
          </a:prstGeom>
          <a:noFill/>
          <a:ln w="15875">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Match</a:t>
            </a:r>
          </a:p>
        </p:txBody>
      </p:sp>
    </p:spTree>
    <p:extLst>
      <p:ext uri="{BB962C8B-B14F-4D97-AF65-F5344CB8AC3E}">
        <p14:creationId xmlns:p14="http://schemas.microsoft.com/office/powerpoint/2010/main" val="10435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2">
                                            <p:txEl>
                                              <p:pRg st="0" end="0"/>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45">
                                            <p:txEl>
                                              <p:pRg st="0" end="0"/>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5">
                                            <p:bg/>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6">
                                            <p:txEl>
                                              <p:pRg st="0" end="0"/>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6">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allAtOnce"/>
      <p:bldP spid="45" grpId="0" build="allAtOnce" animBg="1"/>
      <p:bldP spid="46" grpId="0" build="allAtOnce"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57200" y="704850"/>
            <a:ext cx="8305800" cy="723900"/>
          </a:xfrm>
          <a:prstGeom prst="rect">
            <a:avLst/>
          </a:prstGeom>
        </p:spPr>
        <p:txBody>
          <a:bodyPr>
            <a:normAutofit/>
          </a:bodyPr>
          <a:lstStyle/>
          <a:p>
            <a:pPr algn="ctr" fontAlgn="auto">
              <a:spcAft>
                <a:spcPts val="0"/>
              </a:spcAft>
              <a:defRPr/>
            </a:pPr>
            <a:r>
              <a:rPr lang="en-GB" sz="4000">
                <a:solidFill>
                  <a:schemeClr val="tx2"/>
                </a:solidFill>
                <a:latin typeface="+mj-lt"/>
                <a:ea typeface="+mj-ea"/>
                <a:cs typeface="+mj-cs"/>
              </a:rPr>
              <a:t>File Signature Analysis - Quiz</a:t>
            </a:r>
          </a:p>
        </p:txBody>
      </p:sp>
      <p:grpSp>
        <p:nvGrpSpPr>
          <p:cNvPr id="2" name="Group 2"/>
          <p:cNvGrpSpPr>
            <a:grpSpLocks/>
          </p:cNvGrpSpPr>
          <p:nvPr/>
        </p:nvGrpSpPr>
        <p:grpSpPr bwMode="auto">
          <a:xfrm>
            <a:off x="214313" y="1571625"/>
            <a:ext cx="8231187" cy="2735263"/>
            <a:chOff x="288" y="816"/>
            <a:chExt cx="5185" cy="1723"/>
          </a:xfrm>
        </p:grpSpPr>
        <p:sp>
          <p:nvSpPr>
            <p:cNvPr id="5" name="Rectangle 3"/>
            <p:cNvSpPr>
              <a:spLocks noChangeArrowheads="1"/>
            </p:cNvSpPr>
            <p:nvPr/>
          </p:nvSpPr>
          <p:spPr bwMode="auto">
            <a:xfrm>
              <a:off x="3504" y="2251"/>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Text File</a:t>
              </a:r>
            </a:p>
          </p:txBody>
        </p:sp>
        <p:sp>
          <p:nvSpPr>
            <p:cNvPr id="6" name="Rectangle 4"/>
            <p:cNvSpPr>
              <a:spLocks noChangeArrowheads="1"/>
            </p:cNvSpPr>
            <p:nvPr/>
          </p:nvSpPr>
          <p:spPr bwMode="auto">
            <a:xfrm>
              <a:off x="1920" y="2251"/>
              <a:ext cx="1584" cy="287"/>
            </a:xfrm>
            <a:prstGeom prst="rect">
              <a:avLst/>
            </a:prstGeom>
            <a:solidFill>
              <a:schemeClr val="accent2">
                <a:lumMod val="60000"/>
                <a:lumOff val="40000"/>
              </a:schemeClr>
            </a:solidFill>
            <a:ln w="9525">
              <a:noFill/>
              <a:round/>
              <a:headEnd/>
              <a:tailEnd/>
            </a:ln>
          </p:spPr>
          <p:txBody>
            <a:bodyPr wrap="none" anchor="ctr"/>
            <a:lstStyle/>
            <a:p>
              <a:pPr>
                <a:defRPr/>
              </a:pPr>
              <a:endParaRPr lang="en-US"/>
            </a:p>
          </p:txBody>
        </p:sp>
        <p:sp>
          <p:nvSpPr>
            <p:cNvPr id="7" name="Rectangle 5"/>
            <p:cNvSpPr>
              <a:spLocks noChangeArrowheads="1"/>
            </p:cNvSpPr>
            <p:nvPr/>
          </p:nvSpPr>
          <p:spPr bwMode="auto">
            <a:xfrm>
              <a:off x="288" y="2251"/>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txt</a:t>
              </a:r>
            </a:p>
          </p:txBody>
        </p:sp>
        <p:sp>
          <p:nvSpPr>
            <p:cNvPr id="8" name="Rectangle 6"/>
            <p:cNvSpPr>
              <a:spLocks noChangeArrowheads="1"/>
            </p:cNvSpPr>
            <p:nvPr/>
          </p:nvSpPr>
          <p:spPr bwMode="auto">
            <a:xfrm>
              <a:off x="3504" y="1964"/>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Movie</a:t>
              </a:r>
            </a:p>
          </p:txBody>
        </p:sp>
        <p:sp>
          <p:nvSpPr>
            <p:cNvPr id="9" name="Rectangle 7"/>
            <p:cNvSpPr>
              <a:spLocks noChangeArrowheads="1"/>
            </p:cNvSpPr>
            <p:nvPr/>
          </p:nvSpPr>
          <p:spPr bwMode="auto">
            <a:xfrm>
              <a:off x="1920" y="1964"/>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RIFF</a:t>
              </a:r>
            </a:p>
          </p:txBody>
        </p:sp>
        <p:sp>
          <p:nvSpPr>
            <p:cNvPr id="10" name="Rectangle 8"/>
            <p:cNvSpPr>
              <a:spLocks noChangeArrowheads="1"/>
            </p:cNvSpPr>
            <p:nvPr/>
          </p:nvSpPr>
          <p:spPr bwMode="auto">
            <a:xfrm>
              <a:off x="288" y="1964"/>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ani</a:t>
              </a:r>
            </a:p>
          </p:txBody>
        </p:sp>
        <p:sp>
          <p:nvSpPr>
            <p:cNvPr id="11" name="Rectangle 9"/>
            <p:cNvSpPr>
              <a:spLocks noChangeArrowheads="1"/>
            </p:cNvSpPr>
            <p:nvPr/>
          </p:nvSpPr>
          <p:spPr bwMode="auto">
            <a:xfrm>
              <a:off x="3504" y="1677"/>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Registry File</a:t>
              </a:r>
            </a:p>
          </p:txBody>
        </p:sp>
        <p:sp>
          <p:nvSpPr>
            <p:cNvPr id="12" name="Rectangle 10"/>
            <p:cNvSpPr>
              <a:spLocks noChangeArrowheads="1"/>
            </p:cNvSpPr>
            <p:nvPr/>
          </p:nvSpPr>
          <p:spPr bwMode="auto">
            <a:xfrm>
              <a:off x="1920" y="1677"/>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REGEDIT</a:t>
              </a:r>
            </a:p>
          </p:txBody>
        </p:sp>
        <p:sp>
          <p:nvSpPr>
            <p:cNvPr id="13" name="Rectangle 11"/>
            <p:cNvSpPr>
              <a:spLocks noChangeArrowheads="1"/>
            </p:cNvSpPr>
            <p:nvPr/>
          </p:nvSpPr>
          <p:spPr bwMode="auto">
            <a:xfrm>
              <a:off x="288" y="1677"/>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a:t>
              </a:r>
            </a:p>
          </p:txBody>
        </p:sp>
        <p:sp>
          <p:nvSpPr>
            <p:cNvPr id="14" name="Rectangle 12"/>
            <p:cNvSpPr>
              <a:spLocks noChangeArrowheads="1"/>
            </p:cNvSpPr>
            <p:nvPr/>
          </p:nvSpPr>
          <p:spPr bwMode="auto">
            <a:xfrm>
              <a:off x="3504" y="1390"/>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Bitmap Image</a:t>
              </a:r>
            </a:p>
          </p:txBody>
        </p:sp>
        <p:sp>
          <p:nvSpPr>
            <p:cNvPr id="15" name="Rectangle 13"/>
            <p:cNvSpPr>
              <a:spLocks noChangeArrowheads="1"/>
            </p:cNvSpPr>
            <p:nvPr/>
          </p:nvSpPr>
          <p:spPr bwMode="auto">
            <a:xfrm>
              <a:off x="1920" y="1390"/>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a:t>
              </a:r>
            </a:p>
          </p:txBody>
        </p:sp>
        <p:sp>
          <p:nvSpPr>
            <p:cNvPr id="16" name="Rectangle 14"/>
            <p:cNvSpPr>
              <a:spLocks noChangeArrowheads="1"/>
            </p:cNvSpPr>
            <p:nvPr/>
          </p:nvSpPr>
          <p:spPr bwMode="auto">
            <a:xfrm>
              <a:off x="288" y="1390"/>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bmp</a:t>
              </a:r>
            </a:p>
          </p:txBody>
        </p:sp>
        <p:sp>
          <p:nvSpPr>
            <p:cNvPr id="17" name="Rectangle 15"/>
            <p:cNvSpPr>
              <a:spLocks noChangeArrowheads="1"/>
            </p:cNvSpPr>
            <p:nvPr/>
          </p:nvSpPr>
          <p:spPr bwMode="auto">
            <a:xfrm>
              <a:off x="3504" y="1103"/>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Executable</a:t>
              </a:r>
            </a:p>
          </p:txBody>
        </p:sp>
        <p:sp>
          <p:nvSpPr>
            <p:cNvPr id="18" name="Rectangle 16"/>
            <p:cNvSpPr>
              <a:spLocks noChangeArrowheads="1"/>
            </p:cNvSpPr>
            <p:nvPr/>
          </p:nvSpPr>
          <p:spPr bwMode="auto">
            <a:xfrm>
              <a:off x="1920" y="1103"/>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MZ</a:t>
              </a:r>
            </a:p>
          </p:txBody>
        </p:sp>
        <p:sp>
          <p:nvSpPr>
            <p:cNvPr id="19" name="Rectangle 17"/>
            <p:cNvSpPr>
              <a:spLocks noChangeArrowheads="1"/>
            </p:cNvSpPr>
            <p:nvPr/>
          </p:nvSpPr>
          <p:spPr bwMode="auto">
            <a:xfrm>
              <a:off x="288" y="1103"/>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a:t>
              </a:r>
            </a:p>
          </p:txBody>
        </p:sp>
        <p:sp>
          <p:nvSpPr>
            <p:cNvPr id="43034" name="Rectangle 18"/>
            <p:cNvSpPr>
              <a:spLocks noChangeArrowheads="1"/>
            </p:cNvSpPr>
            <p:nvPr/>
          </p:nvSpPr>
          <p:spPr bwMode="auto">
            <a:xfrm>
              <a:off x="3504" y="816"/>
              <a:ext cx="1968"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Alias</a:t>
              </a:r>
            </a:p>
          </p:txBody>
        </p:sp>
        <p:sp>
          <p:nvSpPr>
            <p:cNvPr id="43035" name="Rectangle 19"/>
            <p:cNvSpPr>
              <a:spLocks noChangeArrowheads="1"/>
            </p:cNvSpPr>
            <p:nvPr/>
          </p:nvSpPr>
          <p:spPr bwMode="auto">
            <a:xfrm>
              <a:off x="1908" y="816"/>
              <a:ext cx="1584"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Signature</a:t>
              </a:r>
            </a:p>
          </p:txBody>
        </p:sp>
        <p:sp>
          <p:nvSpPr>
            <p:cNvPr id="43036" name="Rectangle 20"/>
            <p:cNvSpPr>
              <a:spLocks noChangeArrowheads="1"/>
            </p:cNvSpPr>
            <p:nvPr/>
          </p:nvSpPr>
          <p:spPr bwMode="auto">
            <a:xfrm>
              <a:off x="288" y="816"/>
              <a:ext cx="1632"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Extension</a:t>
              </a:r>
            </a:p>
          </p:txBody>
        </p:sp>
        <p:sp>
          <p:nvSpPr>
            <p:cNvPr id="43037" name="Line 21"/>
            <p:cNvSpPr>
              <a:spLocks noChangeShapeType="1"/>
            </p:cNvSpPr>
            <p:nvPr/>
          </p:nvSpPr>
          <p:spPr bwMode="auto">
            <a:xfrm>
              <a:off x="288" y="816"/>
              <a:ext cx="5184" cy="1"/>
            </a:xfrm>
            <a:prstGeom prst="line">
              <a:avLst/>
            </a:prstGeom>
            <a:noFill/>
            <a:ln w="28440">
              <a:solidFill>
                <a:srgbClr val="FFFFFF"/>
              </a:solidFill>
              <a:miter lim="800000"/>
              <a:headEnd/>
              <a:tailEnd/>
            </a:ln>
          </p:spPr>
          <p:txBody>
            <a:bodyPr/>
            <a:lstStyle/>
            <a:p>
              <a:endParaRPr lang="en-GB"/>
            </a:p>
          </p:txBody>
        </p:sp>
        <p:sp>
          <p:nvSpPr>
            <p:cNvPr id="43038" name="Line 22"/>
            <p:cNvSpPr>
              <a:spLocks noChangeShapeType="1"/>
            </p:cNvSpPr>
            <p:nvPr/>
          </p:nvSpPr>
          <p:spPr bwMode="auto">
            <a:xfrm>
              <a:off x="288" y="1103"/>
              <a:ext cx="5184" cy="1"/>
            </a:xfrm>
            <a:prstGeom prst="line">
              <a:avLst/>
            </a:prstGeom>
            <a:noFill/>
            <a:ln w="12600">
              <a:solidFill>
                <a:srgbClr val="FFFFFF"/>
              </a:solidFill>
              <a:miter lim="800000"/>
              <a:headEnd/>
              <a:tailEnd/>
            </a:ln>
          </p:spPr>
          <p:txBody>
            <a:bodyPr/>
            <a:lstStyle/>
            <a:p>
              <a:endParaRPr lang="en-GB"/>
            </a:p>
          </p:txBody>
        </p:sp>
        <p:sp>
          <p:nvSpPr>
            <p:cNvPr id="43039" name="Line 23"/>
            <p:cNvSpPr>
              <a:spLocks noChangeShapeType="1"/>
            </p:cNvSpPr>
            <p:nvPr/>
          </p:nvSpPr>
          <p:spPr bwMode="auto">
            <a:xfrm>
              <a:off x="288" y="1390"/>
              <a:ext cx="5184" cy="1"/>
            </a:xfrm>
            <a:prstGeom prst="line">
              <a:avLst/>
            </a:prstGeom>
            <a:noFill/>
            <a:ln w="12600">
              <a:solidFill>
                <a:srgbClr val="FFFFFF"/>
              </a:solidFill>
              <a:miter lim="800000"/>
              <a:headEnd/>
              <a:tailEnd/>
            </a:ln>
          </p:spPr>
          <p:txBody>
            <a:bodyPr/>
            <a:lstStyle/>
            <a:p>
              <a:endParaRPr lang="en-GB"/>
            </a:p>
          </p:txBody>
        </p:sp>
        <p:sp>
          <p:nvSpPr>
            <p:cNvPr id="43040" name="Line 24"/>
            <p:cNvSpPr>
              <a:spLocks noChangeShapeType="1"/>
            </p:cNvSpPr>
            <p:nvPr/>
          </p:nvSpPr>
          <p:spPr bwMode="auto">
            <a:xfrm>
              <a:off x="288" y="1677"/>
              <a:ext cx="5184" cy="1"/>
            </a:xfrm>
            <a:prstGeom prst="line">
              <a:avLst/>
            </a:prstGeom>
            <a:noFill/>
            <a:ln w="12600">
              <a:solidFill>
                <a:srgbClr val="FFFFFF"/>
              </a:solidFill>
              <a:miter lim="800000"/>
              <a:headEnd/>
              <a:tailEnd/>
            </a:ln>
          </p:spPr>
          <p:txBody>
            <a:bodyPr/>
            <a:lstStyle/>
            <a:p>
              <a:endParaRPr lang="en-GB"/>
            </a:p>
          </p:txBody>
        </p:sp>
        <p:sp>
          <p:nvSpPr>
            <p:cNvPr id="43041" name="Line 25"/>
            <p:cNvSpPr>
              <a:spLocks noChangeShapeType="1"/>
            </p:cNvSpPr>
            <p:nvPr/>
          </p:nvSpPr>
          <p:spPr bwMode="auto">
            <a:xfrm>
              <a:off x="288" y="1964"/>
              <a:ext cx="5184" cy="1"/>
            </a:xfrm>
            <a:prstGeom prst="line">
              <a:avLst/>
            </a:prstGeom>
            <a:noFill/>
            <a:ln w="12600">
              <a:solidFill>
                <a:srgbClr val="FFFFFF"/>
              </a:solidFill>
              <a:miter lim="800000"/>
              <a:headEnd/>
              <a:tailEnd/>
            </a:ln>
          </p:spPr>
          <p:txBody>
            <a:bodyPr/>
            <a:lstStyle/>
            <a:p>
              <a:endParaRPr lang="en-GB"/>
            </a:p>
          </p:txBody>
        </p:sp>
        <p:sp>
          <p:nvSpPr>
            <p:cNvPr id="43042" name="Line 26"/>
            <p:cNvSpPr>
              <a:spLocks noChangeShapeType="1"/>
            </p:cNvSpPr>
            <p:nvPr/>
          </p:nvSpPr>
          <p:spPr bwMode="auto">
            <a:xfrm>
              <a:off x="288" y="2538"/>
              <a:ext cx="5184" cy="1"/>
            </a:xfrm>
            <a:prstGeom prst="line">
              <a:avLst/>
            </a:prstGeom>
            <a:noFill/>
            <a:ln w="28440">
              <a:solidFill>
                <a:srgbClr val="FFFFFF"/>
              </a:solidFill>
              <a:miter lim="800000"/>
              <a:headEnd/>
              <a:tailEnd/>
            </a:ln>
          </p:spPr>
          <p:txBody>
            <a:bodyPr/>
            <a:lstStyle/>
            <a:p>
              <a:endParaRPr lang="en-GB"/>
            </a:p>
          </p:txBody>
        </p:sp>
        <p:sp>
          <p:nvSpPr>
            <p:cNvPr id="43043" name="Line 27"/>
            <p:cNvSpPr>
              <a:spLocks noChangeShapeType="1"/>
            </p:cNvSpPr>
            <p:nvPr/>
          </p:nvSpPr>
          <p:spPr bwMode="auto">
            <a:xfrm>
              <a:off x="288" y="816"/>
              <a:ext cx="1" cy="1722"/>
            </a:xfrm>
            <a:prstGeom prst="line">
              <a:avLst/>
            </a:prstGeom>
            <a:noFill/>
            <a:ln w="28440">
              <a:solidFill>
                <a:srgbClr val="FFFFFF"/>
              </a:solidFill>
              <a:miter lim="800000"/>
              <a:headEnd/>
              <a:tailEnd/>
            </a:ln>
          </p:spPr>
          <p:txBody>
            <a:bodyPr/>
            <a:lstStyle/>
            <a:p>
              <a:endParaRPr lang="en-GB"/>
            </a:p>
          </p:txBody>
        </p:sp>
        <p:sp>
          <p:nvSpPr>
            <p:cNvPr id="43044" name="Line 28"/>
            <p:cNvSpPr>
              <a:spLocks noChangeShapeType="1"/>
            </p:cNvSpPr>
            <p:nvPr/>
          </p:nvSpPr>
          <p:spPr bwMode="auto">
            <a:xfrm>
              <a:off x="1920" y="816"/>
              <a:ext cx="1" cy="1722"/>
            </a:xfrm>
            <a:prstGeom prst="line">
              <a:avLst/>
            </a:prstGeom>
            <a:noFill/>
            <a:ln w="12600">
              <a:solidFill>
                <a:srgbClr val="FFFFFF"/>
              </a:solidFill>
              <a:miter lim="800000"/>
              <a:headEnd/>
              <a:tailEnd/>
            </a:ln>
          </p:spPr>
          <p:txBody>
            <a:bodyPr/>
            <a:lstStyle/>
            <a:p>
              <a:endParaRPr lang="en-GB"/>
            </a:p>
          </p:txBody>
        </p:sp>
        <p:sp>
          <p:nvSpPr>
            <p:cNvPr id="43045" name="Line 29"/>
            <p:cNvSpPr>
              <a:spLocks noChangeShapeType="1"/>
            </p:cNvSpPr>
            <p:nvPr/>
          </p:nvSpPr>
          <p:spPr bwMode="auto">
            <a:xfrm>
              <a:off x="3504" y="816"/>
              <a:ext cx="1" cy="1722"/>
            </a:xfrm>
            <a:prstGeom prst="line">
              <a:avLst/>
            </a:prstGeom>
            <a:noFill/>
            <a:ln w="12600">
              <a:solidFill>
                <a:srgbClr val="FFFFFF"/>
              </a:solidFill>
              <a:miter lim="800000"/>
              <a:headEnd/>
              <a:tailEnd/>
            </a:ln>
          </p:spPr>
          <p:txBody>
            <a:bodyPr/>
            <a:lstStyle/>
            <a:p>
              <a:endParaRPr lang="en-GB"/>
            </a:p>
          </p:txBody>
        </p:sp>
        <p:sp>
          <p:nvSpPr>
            <p:cNvPr id="43046" name="Line 30"/>
            <p:cNvSpPr>
              <a:spLocks noChangeShapeType="1"/>
            </p:cNvSpPr>
            <p:nvPr/>
          </p:nvSpPr>
          <p:spPr bwMode="auto">
            <a:xfrm>
              <a:off x="5472" y="816"/>
              <a:ext cx="1" cy="1722"/>
            </a:xfrm>
            <a:prstGeom prst="line">
              <a:avLst/>
            </a:prstGeom>
            <a:noFill/>
            <a:ln w="28440">
              <a:solidFill>
                <a:srgbClr val="FFFFFF"/>
              </a:solidFill>
              <a:miter lim="800000"/>
              <a:headEnd/>
              <a:tailEnd/>
            </a:ln>
          </p:spPr>
          <p:txBody>
            <a:bodyPr/>
            <a:lstStyle/>
            <a:p>
              <a:endParaRPr lang="en-GB"/>
            </a:p>
          </p:txBody>
        </p:sp>
        <p:sp>
          <p:nvSpPr>
            <p:cNvPr id="43047" name="Line 31"/>
            <p:cNvSpPr>
              <a:spLocks noChangeShapeType="1"/>
            </p:cNvSpPr>
            <p:nvPr/>
          </p:nvSpPr>
          <p:spPr bwMode="auto">
            <a:xfrm>
              <a:off x="288" y="2251"/>
              <a:ext cx="5184" cy="1"/>
            </a:xfrm>
            <a:prstGeom prst="line">
              <a:avLst/>
            </a:prstGeom>
            <a:noFill/>
            <a:ln w="12600">
              <a:solidFill>
                <a:srgbClr val="FFFFFF"/>
              </a:solidFill>
              <a:miter lim="800000"/>
              <a:headEnd/>
              <a:tailEnd/>
            </a:ln>
          </p:spPr>
          <p:txBody>
            <a:bodyPr/>
            <a:lstStyle/>
            <a:p>
              <a:endParaRPr lang="en-GB"/>
            </a:p>
          </p:txBody>
        </p:sp>
      </p:grpSp>
      <p:sp>
        <p:nvSpPr>
          <p:cNvPr id="34" name="Rectangle 33"/>
          <p:cNvSpPr>
            <a:spLocks noChangeArrowheads="1"/>
          </p:cNvSpPr>
          <p:nvPr/>
        </p:nvSpPr>
        <p:spPr bwMode="auto">
          <a:xfrm>
            <a:off x="609600" y="4572000"/>
            <a:ext cx="8229600" cy="455613"/>
          </a:xfrm>
          <a:prstGeom prst="rect">
            <a:avLst/>
          </a:prstGeom>
          <a:solidFill>
            <a:schemeClr val="accent1">
              <a:lumMod val="50000"/>
              <a:alpha val="50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Calculate result of file signature analysis </a:t>
            </a:r>
          </a:p>
        </p:txBody>
      </p:sp>
      <p:sp>
        <p:nvSpPr>
          <p:cNvPr id="35" name="Rectangle 36"/>
          <p:cNvSpPr>
            <a:spLocks noChangeArrowheads="1"/>
          </p:cNvSpPr>
          <p:nvPr/>
        </p:nvSpPr>
        <p:spPr bwMode="auto">
          <a:xfrm>
            <a:off x="609600" y="5483225"/>
            <a:ext cx="2590800" cy="455613"/>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 Signature</a:t>
            </a:r>
          </a:p>
        </p:txBody>
      </p:sp>
      <p:sp>
        <p:nvSpPr>
          <p:cNvPr id="36" name="Rectangle 37"/>
          <p:cNvSpPr>
            <a:spLocks noChangeArrowheads="1"/>
          </p:cNvSpPr>
          <p:nvPr/>
        </p:nvSpPr>
        <p:spPr bwMode="auto">
          <a:xfrm>
            <a:off x="5715000" y="5027613"/>
            <a:ext cx="3124200" cy="455612"/>
          </a:xfrm>
          <a:prstGeom prst="rect">
            <a:avLst/>
          </a:prstGeom>
          <a:solidFill>
            <a:schemeClr val="accent2">
              <a:lumMod val="75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Result of Analysis</a:t>
            </a:r>
          </a:p>
        </p:txBody>
      </p:sp>
      <p:sp>
        <p:nvSpPr>
          <p:cNvPr id="37" name="Rectangle 39"/>
          <p:cNvSpPr>
            <a:spLocks noChangeArrowheads="1"/>
          </p:cNvSpPr>
          <p:nvPr/>
        </p:nvSpPr>
        <p:spPr bwMode="auto">
          <a:xfrm>
            <a:off x="609600" y="5027613"/>
            <a:ext cx="2590800" cy="455612"/>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Filename</a:t>
            </a:r>
          </a:p>
        </p:txBody>
      </p:sp>
      <p:sp>
        <p:nvSpPr>
          <p:cNvPr id="38" name="Rectangle 38"/>
          <p:cNvSpPr>
            <a:spLocks noChangeArrowheads="1"/>
          </p:cNvSpPr>
          <p:nvPr/>
        </p:nvSpPr>
        <p:spPr bwMode="auto">
          <a:xfrm>
            <a:off x="3200400" y="5027613"/>
            <a:ext cx="2514600" cy="455612"/>
          </a:xfrm>
          <a:prstGeom prst="rect">
            <a:avLst/>
          </a:prstGeom>
          <a:solidFill>
            <a:schemeClr val="bg1"/>
          </a:solidFill>
          <a:ln w="9525">
            <a:no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Hello.exe</a:t>
            </a:r>
          </a:p>
        </p:txBody>
      </p:sp>
      <p:sp>
        <p:nvSpPr>
          <p:cNvPr id="39" name="Rectangle 38"/>
          <p:cNvSpPr>
            <a:spLocks noChangeArrowheads="1"/>
          </p:cNvSpPr>
          <p:nvPr/>
        </p:nvSpPr>
        <p:spPr bwMode="auto">
          <a:xfrm>
            <a:off x="3214688" y="5500688"/>
            <a:ext cx="2514600" cy="455612"/>
          </a:xfrm>
          <a:prstGeom prst="rect">
            <a:avLst/>
          </a:prstGeom>
          <a:solidFill>
            <a:schemeClr val="bg1"/>
          </a:solidFill>
          <a:ln w="19050">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BM</a:t>
            </a:r>
          </a:p>
        </p:txBody>
      </p:sp>
      <p:sp>
        <p:nvSpPr>
          <p:cNvPr id="40" name="Rectangle 38"/>
          <p:cNvSpPr>
            <a:spLocks noChangeArrowheads="1"/>
          </p:cNvSpPr>
          <p:nvPr/>
        </p:nvSpPr>
        <p:spPr bwMode="auto">
          <a:xfrm>
            <a:off x="5786438" y="5500688"/>
            <a:ext cx="3000375" cy="455612"/>
          </a:xfrm>
          <a:prstGeom prst="rect">
            <a:avLst/>
          </a:prstGeom>
          <a:solidFill>
            <a:schemeClr val="bg1"/>
          </a:solidFill>
          <a:ln w="15875">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*Bitmap Image</a:t>
            </a:r>
          </a:p>
        </p:txBody>
      </p:sp>
    </p:spTree>
    <p:extLst>
      <p:ext uri="{BB962C8B-B14F-4D97-AF65-F5344CB8AC3E}">
        <p14:creationId xmlns:p14="http://schemas.microsoft.com/office/powerpoint/2010/main" val="285300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9">
                                            <p:txEl>
                                              <p:pRg st="0" end="0"/>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9">
                                            <p:bg/>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8">
                                            <p:txEl>
                                              <p:pRg st="0" end="0"/>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8">
                                            <p:bg/>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0">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allAtOnce" animBg="1"/>
      <p:bldP spid="39" grpId="0" build="allAtOnce" animBg="1"/>
      <p:bldP spid="40" grpId="0" build="allAtOnce"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704850"/>
            <a:ext cx="8305800" cy="723900"/>
          </a:xfrm>
          <a:prstGeom prst="rect">
            <a:avLst/>
          </a:prstGeom>
        </p:spPr>
        <p:txBody>
          <a:bodyPr>
            <a:normAutofit/>
          </a:bodyPr>
          <a:lstStyle/>
          <a:p>
            <a:pPr algn="ctr" fontAlgn="auto">
              <a:spcAft>
                <a:spcPts val="0"/>
              </a:spcAft>
              <a:defRPr/>
            </a:pPr>
            <a:r>
              <a:rPr lang="en-GB" sz="4000">
                <a:solidFill>
                  <a:schemeClr val="tx2"/>
                </a:solidFill>
                <a:latin typeface="+mj-lt"/>
                <a:ea typeface="+mj-ea"/>
                <a:cs typeface="+mj-cs"/>
              </a:rPr>
              <a:t>File Signature Analysis - Quiz</a:t>
            </a:r>
          </a:p>
        </p:txBody>
      </p:sp>
      <p:grpSp>
        <p:nvGrpSpPr>
          <p:cNvPr id="3" name="Group 2"/>
          <p:cNvGrpSpPr>
            <a:grpSpLocks/>
          </p:cNvGrpSpPr>
          <p:nvPr/>
        </p:nvGrpSpPr>
        <p:grpSpPr bwMode="auto">
          <a:xfrm>
            <a:off x="214313" y="1571625"/>
            <a:ext cx="8231187" cy="2735263"/>
            <a:chOff x="288" y="816"/>
            <a:chExt cx="5185" cy="1723"/>
          </a:xfrm>
        </p:grpSpPr>
        <p:sp>
          <p:nvSpPr>
            <p:cNvPr id="4" name="Rectangle 3"/>
            <p:cNvSpPr>
              <a:spLocks noChangeArrowheads="1"/>
            </p:cNvSpPr>
            <p:nvPr/>
          </p:nvSpPr>
          <p:spPr bwMode="auto">
            <a:xfrm>
              <a:off x="3504" y="2251"/>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Text File</a:t>
              </a:r>
            </a:p>
          </p:txBody>
        </p:sp>
        <p:sp>
          <p:nvSpPr>
            <p:cNvPr id="5" name="Rectangle 4"/>
            <p:cNvSpPr>
              <a:spLocks noChangeArrowheads="1"/>
            </p:cNvSpPr>
            <p:nvPr/>
          </p:nvSpPr>
          <p:spPr bwMode="auto">
            <a:xfrm>
              <a:off x="1920" y="2251"/>
              <a:ext cx="1584" cy="287"/>
            </a:xfrm>
            <a:prstGeom prst="rect">
              <a:avLst/>
            </a:prstGeom>
            <a:solidFill>
              <a:schemeClr val="accent2">
                <a:lumMod val="60000"/>
                <a:lumOff val="40000"/>
              </a:schemeClr>
            </a:solidFill>
            <a:ln w="9525">
              <a:noFill/>
              <a:round/>
              <a:headEnd/>
              <a:tailEnd/>
            </a:ln>
          </p:spPr>
          <p:txBody>
            <a:bodyPr wrap="none" anchor="ctr"/>
            <a:lstStyle/>
            <a:p>
              <a:pPr>
                <a:defRPr/>
              </a:pPr>
              <a:endParaRPr lang="en-US"/>
            </a:p>
          </p:txBody>
        </p:sp>
        <p:sp>
          <p:nvSpPr>
            <p:cNvPr id="6" name="Rectangle 5"/>
            <p:cNvSpPr>
              <a:spLocks noChangeArrowheads="1"/>
            </p:cNvSpPr>
            <p:nvPr/>
          </p:nvSpPr>
          <p:spPr bwMode="auto">
            <a:xfrm>
              <a:off x="288" y="2251"/>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txt</a:t>
              </a:r>
            </a:p>
          </p:txBody>
        </p:sp>
        <p:sp>
          <p:nvSpPr>
            <p:cNvPr id="7" name="Rectangle 6"/>
            <p:cNvSpPr>
              <a:spLocks noChangeArrowheads="1"/>
            </p:cNvSpPr>
            <p:nvPr/>
          </p:nvSpPr>
          <p:spPr bwMode="auto">
            <a:xfrm>
              <a:off x="3504" y="1964"/>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Movie</a:t>
              </a:r>
            </a:p>
          </p:txBody>
        </p:sp>
        <p:sp>
          <p:nvSpPr>
            <p:cNvPr id="8" name="Rectangle 7"/>
            <p:cNvSpPr>
              <a:spLocks noChangeArrowheads="1"/>
            </p:cNvSpPr>
            <p:nvPr/>
          </p:nvSpPr>
          <p:spPr bwMode="auto">
            <a:xfrm>
              <a:off x="1920" y="1964"/>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RIFF</a:t>
              </a:r>
            </a:p>
          </p:txBody>
        </p:sp>
        <p:sp>
          <p:nvSpPr>
            <p:cNvPr id="9" name="Rectangle 8"/>
            <p:cNvSpPr>
              <a:spLocks noChangeArrowheads="1"/>
            </p:cNvSpPr>
            <p:nvPr/>
          </p:nvSpPr>
          <p:spPr bwMode="auto">
            <a:xfrm>
              <a:off x="288" y="1964"/>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ani</a:t>
              </a:r>
            </a:p>
          </p:txBody>
        </p:sp>
        <p:sp>
          <p:nvSpPr>
            <p:cNvPr id="10" name="Rectangle 9"/>
            <p:cNvSpPr>
              <a:spLocks noChangeArrowheads="1"/>
            </p:cNvSpPr>
            <p:nvPr/>
          </p:nvSpPr>
          <p:spPr bwMode="auto">
            <a:xfrm>
              <a:off x="3504" y="1677"/>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Registry File</a:t>
              </a:r>
            </a:p>
          </p:txBody>
        </p:sp>
        <p:sp>
          <p:nvSpPr>
            <p:cNvPr id="11" name="Rectangle 10"/>
            <p:cNvSpPr>
              <a:spLocks noChangeArrowheads="1"/>
            </p:cNvSpPr>
            <p:nvPr/>
          </p:nvSpPr>
          <p:spPr bwMode="auto">
            <a:xfrm>
              <a:off x="1920" y="1677"/>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REGEDIT</a:t>
              </a:r>
            </a:p>
          </p:txBody>
        </p:sp>
        <p:sp>
          <p:nvSpPr>
            <p:cNvPr id="12" name="Rectangle 11"/>
            <p:cNvSpPr>
              <a:spLocks noChangeArrowheads="1"/>
            </p:cNvSpPr>
            <p:nvPr/>
          </p:nvSpPr>
          <p:spPr bwMode="auto">
            <a:xfrm>
              <a:off x="288" y="1677"/>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a:t>
              </a:r>
            </a:p>
          </p:txBody>
        </p:sp>
        <p:sp>
          <p:nvSpPr>
            <p:cNvPr id="13" name="Rectangle 12"/>
            <p:cNvSpPr>
              <a:spLocks noChangeArrowheads="1"/>
            </p:cNvSpPr>
            <p:nvPr/>
          </p:nvSpPr>
          <p:spPr bwMode="auto">
            <a:xfrm>
              <a:off x="3504" y="1390"/>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Bitmap Image</a:t>
              </a:r>
            </a:p>
          </p:txBody>
        </p:sp>
        <p:sp>
          <p:nvSpPr>
            <p:cNvPr id="14" name="Rectangle 13"/>
            <p:cNvSpPr>
              <a:spLocks noChangeArrowheads="1"/>
            </p:cNvSpPr>
            <p:nvPr/>
          </p:nvSpPr>
          <p:spPr bwMode="auto">
            <a:xfrm>
              <a:off x="1920" y="1390"/>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a:t>
              </a:r>
            </a:p>
          </p:txBody>
        </p:sp>
        <p:sp>
          <p:nvSpPr>
            <p:cNvPr id="15" name="Rectangle 14"/>
            <p:cNvSpPr>
              <a:spLocks noChangeArrowheads="1"/>
            </p:cNvSpPr>
            <p:nvPr/>
          </p:nvSpPr>
          <p:spPr bwMode="auto">
            <a:xfrm>
              <a:off x="288" y="1390"/>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bmp</a:t>
              </a:r>
            </a:p>
          </p:txBody>
        </p:sp>
        <p:sp>
          <p:nvSpPr>
            <p:cNvPr id="16" name="Rectangle 15"/>
            <p:cNvSpPr>
              <a:spLocks noChangeArrowheads="1"/>
            </p:cNvSpPr>
            <p:nvPr/>
          </p:nvSpPr>
          <p:spPr bwMode="auto">
            <a:xfrm>
              <a:off x="3504" y="1103"/>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Executable</a:t>
              </a:r>
            </a:p>
          </p:txBody>
        </p:sp>
        <p:sp>
          <p:nvSpPr>
            <p:cNvPr id="17" name="Rectangle 16"/>
            <p:cNvSpPr>
              <a:spLocks noChangeArrowheads="1"/>
            </p:cNvSpPr>
            <p:nvPr/>
          </p:nvSpPr>
          <p:spPr bwMode="auto">
            <a:xfrm>
              <a:off x="1920" y="1103"/>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MZ</a:t>
              </a:r>
            </a:p>
          </p:txBody>
        </p:sp>
        <p:sp>
          <p:nvSpPr>
            <p:cNvPr id="18" name="Rectangle 17"/>
            <p:cNvSpPr>
              <a:spLocks noChangeArrowheads="1"/>
            </p:cNvSpPr>
            <p:nvPr/>
          </p:nvSpPr>
          <p:spPr bwMode="auto">
            <a:xfrm>
              <a:off x="288" y="1103"/>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a:t>
              </a:r>
            </a:p>
          </p:txBody>
        </p:sp>
        <p:sp>
          <p:nvSpPr>
            <p:cNvPr id="44058" name="Rectangle 18"/>
            <p:cNvSpPr>
              <a:spLocks noChangeArrowheads="1"/>
            </p:cNvSpPr>
            <p:nvPr/>
          </p:nvSpPr>
          <p:spPr bwMode="auto">
            <a:xfrm>
              <a:off x="3504" y="816"/>
              <a:ext cx="1968"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Alias</a:t>
              </a:r>
            </a:p>
          </p:txBody>
        </p:sp>
        <p:sp>
          <p:nvSpPr>
            <p:cNvPr id="44059" name="Rectangle 19"/>
            <p:cNvSpPr>
              <a:spLocks noChangeArrowheads="1"/>
            </p:cNvSpPr>
            <p:nvPr/>
          </p:nvSpPr>
          <p:spPr bwMode="auto">
            <a:xfrm>
              <a:off x="1908" y="816"/>
              <a:ext cx="1584"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Signature</a:t>
              </a:r>
            </a:p>
          </p:txBody>
        </p:sp>
        <p:sp>
          <p:nvSpPr>
            <p:cNvPr id="44060" name="Rectangle 20"/>
            <p:cNvSpPr>
              <a:spLocks noChangeArrowheads="1"/>
            </p:cNvSpPr>
            <p:nvPr/>
          </p:nvSpPr>
          <p:spPr bwMode="auto">
            <a:xfrm>
              <a:off x="288" y="816"/>
              <a:ext cx="1632"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Extension</a:t>
              </a:r>
            </a:p>
          </p:txBody>
        </p:sp>
        <p:sp>
          <p:nvSpPr>
            <p:cNvPr id="44061" name="Line 21"/>
            <p:cNvSpPr>
              <a:spLocks noChangeShapeType="1"/>
            </p:cNvSpPr>
            <p:nvPr/>
          </p:nvSpPr>
          <p:spPr bwMode="auto">
            <a:xfrm>
              <a:off x="288" y="816"/>
              <a:ext cx="5184" cy="1"/>
            </a:xfrm>
            <a:prstGeom prst="line">
              <a:avLst/>
            </a:prstGeom>
            <a:noFill/>
            <a:ln w="28440">
              <a:solidFill>
                <a:srgbClr val="FFFFFF"/>
              </a:solidFill>
              <a:miter lim="800000"/>
              <a:headEnd/>
              <a:tailEnd/>
            </a:ln>
          </p:spPr>
          <p:txBody>
            <a:bodyPr/>
            <a:lstStyle/>
            <a:p>
              <a:endParaRPr lang="en-GB"/>
            </a:p>
          </p:txBody>
        </p:sp>
        <p:sp>
          <p:nvSpPr>
            <p:cNvPr id="44062" name="Line 22"/>
            <p:cNvSpPr>
              <a:spLocks noChangeShapeType="1"/>
            </p:cNvSpPr>
            <p:nvPr/>
          </p:nvSpPr>
          <p:spPr bwMode="auto">
            <a:xfrm>
              <a:off x="288" y="1103"/>
              <a:ext cx="5184" cy="1"/>
            </a:xfrm>
            <a:prstGeom prst="line">
              <a:avLst/>
            </a:prstGeom>
            <a:noFill/>
            <a:ln w="12600">
              <a:solidFill>
                <a:srgbClr val="FFFFFF"/>
              </a:solidFill>
              <a:miter lim="800000"/>
              <a:headEnd/>
              <a:tailEnd/>
            </a:ln>
          </p:spPr>
          <p:txBody>
            <a:bodyPr/>
            <a:lstStyle/>
            <a:p>
              <a:endParaRPr lang="en-GB"/>
            </a:p>
          </p:txBody>
        </p:sp>
        <p:sp>
          <p:nvSpPr>
            <p:cNvPr id="44063" name="Line 23"/>
            <p:cNvSpPr>
              <a:spLocks noChangeShapeType="1"/>
            </p:cNvSpPr>
            <p:nvPr/>
          </p:nvSpPr>
          <p:spPr bwMode="auto">
            <a:xfrm>
              <a:off x="288" y="1390"/>
              <a:ext cx="5184" cy="1"/>
            </a:xfrm>
            <a:prstGeom prst="line">
              <a:avLst/>
            </a:prstGeom>
            <a:noFill/>
            <a:ln w="12600">
              <a:solidFill>
                <a:srgbClr val="FFFFFF"/>
              </a:solidFill>
              <a:miter lim="800000"/>
              <a:headEnd/>
              <a:tailEnd/>
            </a:ln>
          </p:spPr>
          <p:txBody>
            <a:bodyPr/>
            <a:lstStyle/>
            <a:p>
              <a:endParaRPr lang="en-GB"/>
            </a:p>
          </p:txBody>
        </p:sp>
        <p:sp>
          <p:nvSpPr>
            <p:cNvPr id="44064" name="Line 24"/>
            <p:cNvSpPr>
              <a:spLocks noChangeShapeType="1"/>
            </p:cNvSpPr>
            <p:nvPr/>
          </p:nvSpPr>
          <p:spPr bwMode="auto">
            <a:xfrm>
              <a:off x="288" y="1677"/>
              <a:ext cx="5184" cy="1"/>
            </a:xfrm>
            <a:prstGeom prst="line">
              <a:avLst/>
            </a:prstGeom>
            <a:noFill/>
            <a:ln w="12600">
              <a:solidFill>
                <a:srgbClr val="FFFFFF"/>
              </a:solidFill>
              <a:miter lim="800000"/>
              <a:headEnd/>
              <a:tailEnd/>
            </a:ln>
          </p:spPr>
          <p:txBody>
            <a:bodyPr/>
            <a:lstStyle/>
            <a:p>
              <a:endParaRPr lang="en-GB"/>
            </a:p>
          </p:txBody>
        </p:sp>
        <p:sp>
          <p:nvSpPr>
            <p:cNvPr id="44065" name="Line 25"/>
            <p:cNvSpPr>
              <a:spLocks noChangeShapeType="1"/>
            </p:cNvSpPr>
            <p:nvPr/>
          </p:nvSpPr>
          <p:spPr bwMode="auto">
            <a:xfrm>
              <a:off x="288" y="1964"/>
              <a:ext cx="5184" cy="1"/>
            </a:xfrm>
            <a:prstGeom prst="line">
              <a:avLst/>
            </a:prstGeom>
            <a:noFill/>
            <a:ln w="12600">
              <a:solidFill>
                <a:srgbClr val="FFFFFF"/>
              </a:solidFill>
              <a:miter lim="800000"/>
              <a:headEnd/>
              <a:tailEnd/>
            </a:ln>
          </p:spPr>
          <p:txBody>
            <a:bodyPr/>
            <a:lstStyle/>
            <a:p>
              <a:endParaRPr lang="en-GB"/>
            </a:p>
          </p:txBody>
        </p:sp>
        <p:sp>
          <p:nvSpPr>
            <p:cNvPr id="44066" name="Line 26"/>
            <p:cNvSpPr>
              <a:spLocks noChangeShapeType="1"/>
            </p:cNvSpPr>
            <p:nvPr/>
          </p:nvSpPr>
          <p:spPr bwMode="auto">
            <a:xfrm>
              <a:off x="288" y="2538"/>
              <a:ext cx="5184" cy="1"/>
            </a:xfrm>
            <a:prstGeom prst="line">
              <a:avLst/>
            </a:prstGeom>
            <a:noFill/>
            <a:ln w="28440">
              <a:solidFill>
                <a:srgbClr val="FFFFFF"/>
              </a:solidFill>
              <a:miter lim="800000"/>
              <a:headEnd/>
              <a:tailEnd/>
            </a:ln>
          </p:spPr>
          <p:txBody>
            <a:bodyPr/>
            <a:lstStyle/>
            <a:p>
              <a:endParaRPr lang="en-GB"/>
            </a:p>
          </p:txBody>
        </p:sp>
        <p:sp>
          <p:nvSpPr>
            <p:cNvPr id="44067" name="Line 27"/>
            <p:cNvSpPr>
              <a:spLocks noChangeShapeType="1"/>
            </p:cNvSpPr>
            <p:nvPr/>
          </p:nvSpPr>
          <p:spPr bwMode="auto">
            <a:xfrm>
              <a:off x="288" y="816"/>
              <a:ext cx="1" cy="1722"/>
            </a:xfrm>
            <a:prstGeom prst="line">
              <a:avLst/>
            </a:prstGeom>
            <a:noFill/>
            <a:ln w="28440">
              <a:solidFill>
                <a:srgbClr val="FFFFFF"/>
              </a:solidFill>
              <a:miter lim="800000"/>
              <a:headEnd/>
              <a:tailEnd/>
            </a:ln>
          </p:spPr>
          <p:txBody>
            <a:bodyPr/>
            <a:lstStyle/>
            <a:p>
              <a:endParaRPr lang="en-GB"/>
            </a:p>
          </p:txBody>
        </p:sp>
        <p:sp>
          <p:nvSpPr>
            <p:cNvPr id="44068" name="Line 28"/>
            <p:cNvSpPr>
              <a:spLocks noChangeShapeType="1"/>
            </p:cNvSpPr>
            <p:nvPr/>
          </p:nvSpPr>
          <p:spPr bwMode="auto">
            <a:xfrm>
              <a:off x="1920" y="816"/>
              <a:ext cx="1" cy="1722"/>
            </a:xfrm>
            <a:prstGeom prst="line">
              <a:avLst/>
            </a:prstGeom>
            <a:noFill/>
            <a:ln w="12600">
              <a:solidFill>
                <a:srgbClr val="FFFFFF"/>
              </a:solidFill>
              <a:miter lim="800000"/>
              <a:headEnd/>
              <a:tailEnd/>
            </a:ln>
          </p:spPr>
          <p:txBody>
            <a:bodyPr/>
            <a:lstStyle/>
            <a:p>
              <a:endParaRPr lang="en-GB"/>
            </a:p>
          </p:txBody>
        </p:sp>
        <p:sp>
          <p:nvSpPr>
            <p:cNvPr id="44069" name="Line 29"/>
            <p:cNvSpPr>
              <a:spLocks noChangeShapeType="1"/>
            </p:cNvSpPr>
            <p:nvPr/>
          </p:nvSpPr>
          <p:spPr bwMode="auto">
            <a:xfrm>
              <a:off x="3504" y="816"/>
              <a:ext cx="1" cy="1722"/>
            </a:xfrm>
            <a:prstGeom prst="line">
              <a:avLst/>
            </a:prstGeom>
            <a:noFill/>
            <a:ln w="12600">
              <a:solidFill>
                <a:srgbClr val="FFFFFF"/>
              </a:solidFill>
              <a:miter lim="800000"/>
              <a:headEnd/>
              <a:tailEnd/>
            </a:ln>
          </p:spPr>
          <p:txBody>
            <a:bodyPr/>
            <a:lstStyle/>
            <a:p>
              <a:endParaRPr lang="en-GB"/>
            </a:p>
          </p:txBody>
        </p:sp>
        <p:sp>
          <p:nvSpPr>
            <p:cNvPr id="44070" name="Line 30"/>
            <p:cNvSpPr>
              <a:spLocks noChangeShapeType="1"/>
            </p:cNvSpPr>
            <p:nvPr/>
          </p:nvSpPr>
          <p:spPr bwMode="auto">
            <a:xfrm>
              <a:off x="5472" y="816"/>
              <a:ext cx="1" cy="1722"/>
            </a:xfrm>
            <a:prstGeom prst="line">
              <a:avLst/>
            </a:prstGeom>
            <a:noFill/>
            <a:ln w="28440">
              <a:solidFill>
                <a:srgbClr val="FFFFFF"/>
              </a:solidFill>
              <a:miter lim="800000"/>
              <a:headEnd/>
              <a:tailEnd/>
            </a:ln>
          </p:spPr>
          <p:txBody>
            <a:bodyPr/>
            <a:lstStyle/>
            <a:p>
              <a:endParaRPr lang="en-GB"/>
            </a:p>
          </p:txBody>
        </p:sp>
        <p:sp>
          <p:nvSpPr>
            <p:cNvPr id="44071" name="Line 31"/>
            <p:cNvSpPr>
              <a:spLocks noChangeShapeType="1"/>
            </p:cNvSpPr>
            <p:nvPr/>
          </p:nvSpPr>
          <p:spPr bwMode="auto">
            <a:xfrm>
              <a:off x="288" y="2251"/>
              <a:ext cx="5184" cy="1"/>
            </a:xfrm>
            <a:prstGeom prst="line">
              <a:avLst/>
            </a:prstGeom>
            <a:noFill/>
            <a:ln w="12600">
              <a:solidFill>
                <a:srgbClr val="FFFFFF"/>
              </a:solidFill>
              <a:miter lim="800000"/>
              <a:headEnd/>
              <a:tailEnd/>
            </a:ln>
          </p:spPr>
          <p:txBody>
            <a:bodyPr/>
            <a:lstStyle/>
            <a:p>
              <a:endParaRPr lang="en-GB"/>
            </a:p>
          </p:txBody>
        </p:sp>
      </p:grpSp>
      <p:sp>
        <p:nvSpPr>
          <p:cNvPr id="33" name="Rectangle 33"/>
          <p:cNvSpPr>
            <a:spLocks noChangeArrowheads="1"/>
          </p:cNvSpPr>
          <p:nvPr/>
        </p:nvSpPr>
        <p:spPr bwMode="auto">
          <a:xfrm>
            <a:off x="609600" y="4572000"/>
            <a:ext cx="8229600" cy="455613"/>
          </a:xfrm>
          <a:prstGeom prst="rect">
            <a:avLst/>
          </a:prstGeom>
          <a:solidFill>
            <a:schemeClr val="accent1">
              <a:lumMod val="50000"/>
              <a:alpha val="50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Calculate result of file signature analysis </a:t>
            </a:r>
          </a:p>
        </p:txBody>
      </p:sp>
      <p:sp>
        <p:nvSpPr>
          <p:cNvPr id="34" name="Rectangle 36"/>
          <p:cNvSpPr>
            <a:spLocks noChangeArrowheads="1"/>
          </p:cNvSpPr>
          <p:nvPr/>
        </p:nvSpPr>
        <p:spPr bwMode="auto">
          <a:xfrm>
            <a:off x="609600" y="5483225"/>
            <a:ext cx="2590800" cy="455613"/>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 Signature</a:t>
            </a:r>
          </a:p>
        </p:txBody>
      </p:sp>
      <p:sp>
        <p:nvSpPr>
          <p:cNvPr id="35" name="Rectangle 37"/>
          <p:cNvSpPr>
            <a:spLocks noChangeArrowheads="1"/>
          </p:cNvSpPr>
          <p:nvPr/>
        </p:nvSpPr>
        <p:spPr bwMode="auto">
          <a:xfrm>
            <a:off x="5715000" y="5027613"/>
            <a:ext cx="3124200" cy="455612"/>
          </a:xfrm>
          <a:prstGeom prst="rect">
            <a:avLst/>
          </a:prstGeom>
          <a:solidFill>
            <a:schemeClr val="accent2">
              <a:lumMod val="75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Result of Analysis</a:t>
            </a:r>
          </a:p>
        </p:txBody>
      </p:sp>
      <p:sp>
        <p:nvSpPr>
          <p:cNvPr id="36" name="Rectangle 39"/>
          <p:cNvSpPr>
            <a:spLocks noChangeArrowheads="1"/>
          </p:cNvSpPr>
          <p:nvPr/>
        </p:nvSpPr>
        <p:spPr bwMode="auto">
          <a:xfrm>
            <a:off x="609600" y="5027613"/>
            <a:ext cx="2590800" cy="455612"/>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Filename</a:t>
            </a:r>
          </a:p>
        </p:txBody>
      </p:sp>
      <p:sp>
        <p:nvSpPr>
          <p:cNvPr id="38" name="Rectangle 38"/>
          <p:cNvSpPr>
            <a:spLocks noChangeArrowheads="1"/>
          </p:cNvSpPr>
          <p:nvPr/>
        </p:nvSpPr>
        <p:spPr bwMode="auto">
          <a:xfrm>
            <a:off x="3214688" y="5000625"/>
            <a:ext cx="2514600" cy="455613"/>
          </a:xfrm>
          <a:prstGeom prst="rect">
            <a:avLst/>
          </a:prstGeom>
          <a:solidFill>
            <a:schemeClr val="bg1"/>
          </a:solidFill>
          <a:ln w="9525">
            <a:no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Hello.bmp</a:t>
            </a:r>
          </a:p>
        </p:txBody>
      </p:sp>
      <p:sp>
        <p:nvSpPr>
          <p:cNvPr id="39" name="Rectangle 38"/>
          <p:cNvSpPr>
            <a:spLocks noChangeArrowheads="1"/>
          </p:cNvSpPr>
          <p:nvPr/>
        </p:nvSpPr>
        <p:spPr bwMode="auto">
          <a:xfrm>
            <a:off x="3205163" y="5491163"/>
            <a:ext cx="2514600" cy="455612"/>
          </a:xfrm>
          <a:prstGeom prst="rect">
            <a:avLst/>
          </a:prstGeom>
          <a:solidFill>
            <a:schemeClr val="bg1"/>
          </a:solidFill>
          <a:ln w="19050">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Riff..</a:t>
            </a:r>
          </a:p>
        </p:txBody>
      </p:sp>
      <p:sp>
        <p:nvSpPr>
          <p:cNvPr id="40" name="Rectangle 38"/>
          <p:cNvSpPr>
            <a:spLocks noChangeArrowheads="1"/>
          </p:cNvSpPr>
          <p:nvPr/>
        </p:nvSpPr>
        <p:spPr bwMode="auto">
          <a:xfrm>
            <a:off x="5800725" y="5473700"/>
            <a:ext cx="3000375" cy="455613"/>
          </a:xfrm>
          <a:prstGeom prst="rect">
            <a:avLst/>
          </a:prstGeom>
          <a:solidFill>
            <a:schemeClr val="bg1"/>
          </a:solidFill>
          <a:ln w="15875">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*Movie</a:t>
            </a:r>
          </a:p>
        </p:txBody>
      </p:sp>
    </p:spTree>
    <p:extLst>
      <p:ext uri="{BB962C8B-B14F-4D97-AF65-F5344CB8AC3E}">
        <p14:creationId xmlns:p14="http://schemas.microsoft.com/office/powerpoint/2010/main" val="376517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704850"/>
            <a:ext cx="8305800" cy="723900"/>
          </a:xfrm>
          <a:prstGeom prst="rect">
            <a:avLst/>
          </a:prstGeom>
        </p:spPr>
        <p:txBody>
          <a:bodyPr>
            <a:normAutofit/>
          </a:bodyPr>
          <a:lstStyle/>
          <a:p>
            <a:pPr algn="ctr" fontAlgn="auto">
              <a:spcAft>
                <a:spcPts val="0"/>
              </a:spcAft>
              <a:defRPr/>
            </a:pPr>
            <a:r>
              <a:rPr lang="en-GB" sz="4000">
                <a:solidFill>
                  <a:schemeClr val="tx2"/>
                </a:solidFill>
                <a:latin typeface="+mj-lt"/>
                <a:ea typeface="+mj-ea"/>
                <a:cs typeface="+mj-cs"/>
              </a:rPr>
              <a:t>File Signature Analysis - Quiz</a:t>
            </a:r>
          </a:p>
        </p:txBody>
      </p:sp>
      <p:grpSp>
        <p:nvGrpSpPr>
          <p:cNvPr id="3" name="Group 2"/>
          <p:cNvGrpSpPr>
            <a:grpSpLocks/>
          </p:cNvGrpSpPr>
          <p:nvPr/>
        </p:nvGrpSpPr>
        <p:grpSpPr bwMode="auto">
          <a:xfrm>
            <a:off x="428625" y="1571625"/>
            <a:ext cx="8231188" cy="2735263"/>
            <a:chOff x="288" y="816"/>
            <a:chExt cx="5185" cy="1723"/>
          </a:xfrm>
        </p:grpSpPr>
        <p:sp>
          <p:nvSpPr>
            <p:cNvPr id="4" name="Rectangle 3"/>
            <p:cNvSpPr>
              <a:spLocks noChangeArrowheads="1"/>
            </p:cNvSpPr>
            <p:nvPr/>
          </p:nvSpPr>
          <p:spPr bwMode="auto">
            <a:xfrm>
              <a:off x="3504" y="2251"/>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Text File</a:t>
              </a:r>
            </a:p>
          </p:txBody>
        </p:sp>
        <p:sp>
          <p:nvSpPr>
            <p:cNvPr id="5" name="Rectangle 4"/>
            <p:cNvSpPr>
              <a:spLocks noChangeArrowheads="1"/>
            </p:cNvSpPr>
            <p:nvPr/>
          </p:nvSpPr>
          <p:spPr bwMode="auto">
            <a:xfrm>
              <a:off x="1920" y="2251"/>
              <a:ext cx="1584" cy="287"/>
            </a:xfrm>
            <a:prstGeom prst="rect">
              <a:avLst/>
            </a:prstGeom>
            <a:solidFill>
              <a:schemeClr val="accent2">
                <a:lumMod val="60000"/>
                <a:lumOff val="40000"/>
              </a:schemeClr>
            </a:solidFill>
            <a:ln w="9525">
              <a:noFill/>
              <a:round/>
              <a:headEnd/>
              <a:tailEnd/>
            </a:ln>
          </p:spPr>
          <p:txBody>
            <a:bodyPr wrap="none" anchor="ctr"/>
            <a:lstStyle/>
            <a:p>
              <a:pPr>
                <a:defRPr/>
              </a:pPr>
              <a:endParaRPr lang="en-US"/>
            </a:p>
          </p:txBody>
        </p:sp>
        <p:sp>
          <p:nvSpPr>
            <p:cNvPr id="6" name="Rectangle 5"/>
            <p:cNvSpPr>
              <a:spLocks noChangeArrowheads="1"/>
            </p:cNvSpPr>
            <p:nvPr/>
          </p:nvSpPr>
          <p:spPr bwMode="auto">
            <a:xfrm>
              <a:off x="288" y="2251"/>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txt</a:t>
              </a:r>
            </a:p>
          </p:txBody>
        </p:sp>
        <p:sp>
          <p:nvSpPr>
            <p:cNvPr id="7" name="Rectangle 6"/>
            <p:cNvSpPr>
              <a:spLocks noChangeArrowheads="1"/>
            </p:cNvSpPr>
            <p:nvPr/>
          </p:nvSpPr>
          <p:spPr bwMode="auto">
            <a:xfrm>
              <a:off x="3504" y="1964"/>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Movie</a:t>
              </a:r>
            </a:p>
          </p:txBody>
        </p:sp>
        <p:sp>
          <p:nvSpPr>
            <p:cNvPr id="8" name="Rectangle 7"/>
            <p:cNvSpPr>
              <a:spLocks noChangeArrowheads="1"/>
            </p:cNvSpPr>
            <p:nvPr/>
          </p:nvSpPr>
          <p:spPr bwMode="auto">
            <a:xfrm>
              <a:off x="1920" y="1964"/>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RIFF</a:t>
              </a:r>
            </a:p>
          </p:txBody>
        </p:sp>
        <p:sp>
          <p:nvSpPr>
            <p:cNvPr id="9" name="Rectangle 8"/>
            <p:cNvSpPr>
              <a:spLocks noChangeArrowheads="1"/>
            </p:cNvSpPr>
            <p:nvPr/>
          </p:nvSpPr>
          <p:spPr bwMode="auto">
            <a:xfrm>
              <a:off x="288" y="1964"/>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ani</a:t>
              </a:r>
            </a:p>
          </p:txBody>
        </p:sp>
        <p:sp>
          <p:nvSpPr>
            <p:cNvPr id="10" name="Rectangle 9"/>
            <p:cNvSpPr>
              <a:spLocks noChangeArrowheads="1"/>
            </p:cNvSpPr>
            <p:nvPr/>
          </p:nvSpPr>
          <p:spPr bwMode="auto">
            <a:xfrm>
              <a:off x="3504" y="1677"/>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Registry File</a:t>
              </a:r>
            </a:p>
          </p:txBody>
        </p:sp>
        <p:sp>
          <p:nvSpPr>
            <p:cNvPr id="11" name="Rectangle 10"/>
            <p:cNvSpPr>
              <a:spLocks noChangeArrowheads="1"/>
            </p:cNvSpPr>
            <p:nvPr/>
          </p:nvSpPr>
          <p:spPr bwMode="auto">
            <a:xfrm>
              <a:off x="1920" y="1677"/>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REGEDIT</a:t>
              </a:r>
            </a:p>
          </p:txBody>
        </p:sp>
        <p:sp>
          <p:nvSpPr>
            <p:cNvPr id="12" name="Rectangle 11"/>
            <p:cNvSpPr>
              <a:spLocks noChangeArrowheads="1"/>
            </p:cNvSpPr>
            <p:nvPr/>
          </p:nvSpPr>
          <p:spPr bwMode="auto">
            <a:xfrm>
              <a:off x="288" y="1677"/>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a:t>
              </a:r>
            </a:p>
          </p:txBody>
        </p:sp>
        <p:sp>
          <p:nvSpPr>
            <p:cNvPr id="13" name="Rectangle 12"/>
            <p:cNvSpPr>
              <a:spLocks noChangeArrowheads="1"/>
            </p:cNvSpPr>
            <p:nvPr/>
          </p:nvSpPr>
          <p:spPr bwMode="auto">
            <a:xfrm>
              <a:off x="3504" y="1390"/>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Bitmap Image</a:t>
              </a:r>
            </a:p>
          </p:txBody>
        </p:sp>
        <p:sp>
          <p:nvSpPr>
            <p:cNvPr id="14" name="Rectangle 13"/>
            <p:cNvSpPr>
              <a:spLocks noChangeArrowheads="1"/>
            </p:cNvSpPr>
            <p:nvPr/>
          </p:nvSpPr>
          <p:spPr bwMode="auto">
            <a:xfrm>
              <a:off x="1920" y="1390"/>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a:t>
              </a:r>
            </a:p>
          </p:txBody>
        </p:sp>
        <p:sp>
          <p:nvSpPr>
            <p:cNvPr id="15" name="Rectangle 14"/>
            <p:cNvSpPr>
              <a:spLocks noChangeArrowheads="1"/>
            </p:cNvSpPr>
            <p:nvPr/>
          </p:nvSpPr>
          <p:spPr bwMode="auto">
            <a:xfrm>
              <a:off x="288" y="1390"/>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bmp</a:t>
              </a:r>
            </a:p>
          </p:txBody>
        </p:sp>
        <p:sp>
          <p:nvSpPr>
            <p:cNvPr id="16" name="Rectangle 15"/>
            <p:cNvSpPr>
              <a:spLocks noChangeArrowheads="1"/>
            </p:cNvSpPr>
            <p:nvPr/>
          </p:nvSpPr>
          <p:spPr bwMode="auto">
            <a:xfrm>
              <a:off x="3504" y="1103"/>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Executable</a:t>
              </a:r>
            </a:p>
          </p:txBody>
        </p:sp>
        <p:sp>
          <p:nvSpPr>
            <p:cNvPr id="17" name="Rectangle 16"/>
            <p:cNvSpPr>
              <a:spLocks noChangeArrowheads="1"/>
            </p:cNvSpPr>
            <p:nvPr/>
          </p:nvSpPr>
          <p:spPr bwMode="auto">
            <a:xfrm>
              <a:off x="1920" y="1103"/>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MZ</a:t>
              </a:r>
            </a:p>
          </p:txBody>
        </p:sp>
        <p:sp>
          <p:nvSpPr>
            <p:cNvPr id="18" name="Rectangle 17"/>
            <p:cNvSpPr>
              <a:spLocks noChangeArrowheads="1"/>
            </p:cNvSpPr>
            <p:nvPr/>
          </p:nvSpPr>
          <p:spPr bwMode="auto">
            <a:xfrm>
              <a:off x="288" y="1103"/>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a:t>
              </a:r>
            </a:p>
          </p:txBody>
        </p:sp>
        <p:sp>
          <p:nvSpPr>
            <p:cNvPr id="45082" name="Rectangle 18"/>
            <p:cNvSpPr>
              <a:spLocks noChangeArrowheads="1"/>
            </p:cNvSpPr>
            <p:nvPr/>
          </p:nvSpPr>
          <p:spPr bwMode="auto">
            <a:xfrm>
              <a:off x="3504" y="816"/>
              <a:ext cx="1968"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Alias</a:t>
              </a:r>
            </a:p>
          </p:txBody>
        </p:sp>
        <p:sp>
          <p:nvSpPr>
            <p:cNvPr id="45083" name="Rectangle 19"/>
            <p:cNvSpPr>
              <a:spLocks noChangeArrowheads="1"/>
            </p:cNvSpPr>
            <p:nvPr/>
          </p:nvSpPr>
          <p:spPr bwMode="auto">
            <a:xfrm>
              <a:off x="1908" y="816"/>
              <a:ext cx="1584"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Signature</a:t>
              </a:r>
            </a:p>
          </p:txBody>
        </p:sp>
        <p:sp>
          <p:nvSpPr>
            <p:cNvPr id="45084" name="Rectangle 20"/>
            <p:cNvSpPr>
              <a:spLocks noChangeArrowheads="1"/>
            </p:cNvSpPr>
            <p:nvPr/>
          </p:nvSpPr>
          <p:spPr bwMode="auto">
            <a:xfrm>
              <a:off x="288" y="816"/>
              <a:ext cx="1632"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Extension</a:t>
              </a:r>
            </a:p>
          </p:txBody>
        </p:sp>
        <p:sp>
          <p:nvSpPr>
            <p:cNvPr id="45085" name="Line 21"/>
            <p:cNvSpPr>
              <a:spLocks noChangeShapeType="1"/>
            </p:cNvSpPr>
            <p:nvPr/>
          </p:nvSpPr>
          <p:spPr bwMode="auto">
            <a:xfrm>
              <a:off x="288" y="816"/>
              <a:ext cx="5184" cy="1"/>
            </a:xfrm>
            <a:prstGeom prst="line">
              <a:avLst/>
            </a:prstGeom>
            <a:noFill/>
            <a:ln w="28440">
              <a:solidFill>
                <a:srgbClr val="FFFFFF"/>
              </a:solidFill>
              <a:miter lim="800000"/>
              <a:headEnd/>
              <a:tailEnd/>
            </a:ln>
          </p:spPr>
          <p:txBody>
            <a:bodyPr/>
            <a:lstStyle/>
            <a:p>
              <a:endParaRPr lang="en-GB"/>
            </a:p>
          </p:txBody>
        </p:sp>
        <p:sp>
          <p:nvSpPr>
            <p:cNvPr id="45086" name="Line 22"/>
            <p:cNvSpPr>
              <a:spLocks noChangeShapeType="1"/>
            </p:cNvSpPr>
            <p:nvPr/>
          </p:nvSpPr>
          <p:spPr bwMode="auto">
            <a:xfrm>
              <a:off x="288" y="1103"/>
              <a:ext cx="5184" cy="1"/>
            </a:xfrm>
            <a:prstGeom prst="line">
              <a:avLst/>
            </a:prstGeom>
            <a:noFill/>
            <a:ln w="12600">
              <a:solidFill>
                <a:srgbClr val="FFFFFF"/>
              </a:solidFill>
              <a:miter lim="800000"/>
              <a:headEnd/>
              <a:tailEnd/>
            </a:ln>
          </p:spPr>
          <p:txBody>
            <a:bodyPr/>
            <a:lstStyle/>
            <a:p>
              <a:endParaRPr lang="en-GB"/>
            </a:p>
          </p:txBody>
        </p:sp>
        <p:sp>
          <p:nvSpPr>
            <p:cNvPr id="45087" name="Line 23"/>
            <p:cNvSpPr>
              <a:spLocks noChangeShapeType="1"/>
            </p:cNvSpPr>
            <p:nvPr/>
          </p:nvSpPr>
          <p:spPr bwMode="auto">
            <a:xfrm>
              <a:off x="288" y="1390"/>
              <a:ext cx="5184" cy="1"/>
            </a:xfrm>
            <a:prstGeom prst="line">
              <a:avLst/>
            </a:prstGeom>
            <a:noFill/>
            <a:ln w="12600">
              <a:solidFill>
                <a:srgbClr val="FFFFFF"/>
              </a:solidFill>
              <a:miter lim="800000"/>
              <a:headEnd/>
              <a:tailEnd/>
            </a:ln>
          </p:spPr>
          <p:txBody>
            <a:bodyPr/>
            <a:lstStyle/>
            <a:p>
              <a:endParaRPr lang="en-GB"/>
            </a:p>
          </p:txBody>
        </p:sp>
        <p:sp>
          <p:nvSpPr>
            <p:cNvPr id="45088" name="Line 24"/>
            <p:cNvSpPr>
              <a:spLocks noChangeShapeType="1"/>
            </p:cNvSpPr>
            <p:nvPr/>
          </p:nvSpPr>
          <p:spPr bwMode="auto">
            <a:xfrm>
              <a:off x="288" y="1677"/>
              <a:ext cx="5184" cy="1"/>
            </a:xfrm>
            <a:prstGeom prst="line">
              <a:avLst/>
            </a:prstGeom>
            <a:noFill/>
            <a:ln w="12600">
              <a:solidFill>
                <a:srgbClr val="FFFFFF"/>
              </a:solidFill>
              <a:miter lim="800000"/>
              <a:headEnd/>
              <a:tailEnd/>
            </a:ln>
          </p:spPr>
          <p:txBody>
            <a:bodyPr/>
            <a:lstStyle/>
            <a:p>
              <a:endParaRPr lang="en-GB"/>
            </a:p>
          </p:txBody>
        </p:sp>
        <p:sp>
          <p:nvSpPr>
            <p:cNvPr id="45089" name="Line 25"/>
            <p:cNvSpPr>
              <a:spLocks noChangeShapeType="1"/>
            </p:cNvSpPr>
            <p:nvPr/>
          </p:nvSpPr>
          <p:spPr bwMode="auto">
            <a:xfrm>
              <a:off x="288" y="1964"/>
              <a:ext cx="5184" cy="1"/>
            </a:xfrm>
            <a:prstGeom prst="line">
              <a:avLst/>
            </a:prstGeom>
            <a:noFill/>
            <a:ln w="12600">
              <a:solidFill>
                <a:srgbClr val="FFFFFF"/>
              </a:solidFill>
              <a:miter lim="800000"/>
              <a:headEnd/>
              <a:tailEnd/>
            </a:ln>
          </p:spPr>
          <p:txBody>
            <a:bodyPr/>
            <a:lstStyle/>
            <a:p>
              <a:endParaRPr lang="en-GB"/>
            </a:p>
          </p:txBody>
        </p:sp>
        <p:sp>
          <p:nvSpPr>
            <p:cNvPr id="45090" name="Line 26"/>
            <p:cNvSpPr>
              <a:spLocks noChangeShapeType="1"/>
            </p:cNvSpPr>
            <p:nvPr/>
          </p:nvSpPr>
          <p:spPr bwMode="auto">
            <a:xfrm>
              <a:off x="288" y="2538"/>
              <a:ext cx="5184" cy="1"/>
            </a:xfrm>
            <a:prstGeom prst="line">
              <a:avLst/>
            </a:prstGeom>
            <a:noFill/>
            <a:ln w="28440">
              <a:solidFill>
                <a:srgbClr val="FFFFFF"/>
              </a:solidFill>
              <a:miter lim="800000"/>
              <a:headEnd/>
              <a:tailEnd/>
            </a:ln>
          </p:spPr>
          <p:txBody>
            <a:bodyPr/>
            <a:lstStyle/>
            <a:p>
              <a:endParaRPr lang="en-GB"/>
            </a:p>
          </p:txBody>
        </p:sp>
        <p:sp>
          <p:nvSpPr>
            <p:cNvPr id="45091" name="Line 27"/>
            <p:cNvSpPr>
              <a:spLocks noChangeShapeType="1"/>
            </p:cNvSpPr>
            <p:nvPr/>
          </p:nvSpPr>
          <p:spPr bwMode="auto">
            <a:xfrm>
              <a:off x="288" y="816"/>
              <a:ext cx="1" cy="1722"/>
            </a:xfrm>
            <a:prstGeom prst="line">
              <a:avLst/>
            </a:prstGeom>
            <a:noFill/>
            <a:ln w="28440">
              <a:solidFill>
                <a:srgbClr val="FFFFFF"/>
              </a:solidFill>
              <a:miter lim="800000"/>
              <a:headEnd/>
              <a:tailEnd/>
            </a:ln>
          </p:spPr>
          <p:txBody>
            <a:bodyPr/>
            <a:lstStyle/>
            <a:p>
              <a:endParaRPr lang="en-GB"/>
            </a:p>
          </p:txBody>
        </p:sp>
        <p:sp>
          <p:nvSpPr>
            <p:cNvPr id="45092" name="Line 28"/>
            <p:cNvSpPr>
              <a:spLocks noChangeShapeType="1"/>
            </p:cNvSpPr>
            <p:nvPr/>
          </p:nvSpPr>
          <p:spPr bwMode="auto">
            <a:xfrm>
              <a:off x="1920" y="816"/>
              <a:ext cx="1" cy="1722"/>
            </a:xfrm>
            <a:prstGeom prst="line">
              <a:avLst/>
            </a:prstGeom>
            <a:noFill/>
            <a:ln w="12600">
              <a:solidFill>
                <a:srgbClr val="FFFFFF"/>
              </a:solidFill>
              <a:miter lim="800000"/>
              <a:headEnd/>
              <a:tailEnd/>
            </a:ln>
          </p:spPr>
          <p:txBody>
            <a:bodyPr/>
            <a:lstStyle/>
            <a:p>
              <a:endParaRPr lang="en-GB"/>
            </a:p>
          </p:txBody>
        </p:sp>
        <p:sp>
          <p:nvSpPr>
            <p:cNvPr id="45093" name="Line 29"/>
            <p:cNvSpPr>
              <a:spLocks noChangeShapeType="1"/>
            </p:cNvSpPr>
            <p:nvPr/>
          </p:nvSpPr>
          <p:spPr bwMode="auto">
            <a:xfrm>
              <a:off x="3504" y="816"/>
              <a:ext cx="1" cy="1722"/>
            </a:xfrm>
            <a:prstGeom prst="line">
              <a:avLst/>
            </a:prstGeom>
            <a:noFill/>
            <a:ln w="12600">
              <a:solidFill>
                <a:srgbClr val="FFFFFF"/>
              </a:solidFill>
              <a:miter lim="800000"/>
              <a:headEnd/>
              <a:tailEnd/>
            </a:ln>
          </p:spPr>
          <p:txBody>
            <a:bodyPr/>
            <a:lstStyle/>
            <a:p>
              <a:endParaRPr lang="en-GB"/>
            </a:p>
          </p:txBody>
        </p:sp>
        <p:sp>
          <p:nvSpPr>
            <p:cNvPr id="45094" name="Line 30"/>
            <p:cNvSpPr>
              <a:spLocks noChangeShapeType="1"/>
            </p:cNvSpPr>
            <p:nvPr/>
          </p:nvSpPr>
          <p:spPr bwMode="auto">
            <a:xfrm>
              <a:off x="5472" y="816"/>
              <a:ext cx="1" cy="1722"/>
            </a:xfrm>
            <a:prstGeom prst="line">
              <a:avLst/>
            </a:prstGeom>
            <a:noFill/>
            <a:ln w="28440">
              <a:solidFill>
                <a:srgbClr val="FFFFFF"/>
              </a:solidFill>
              <a:miter lim="800000"/>
              <a:headEnd/>
              <a:tailEnd/>
            </a:ln>
          </p:spPr>
          <p:txBody>
            <a:bodyPr/>
            <a:lstStyle/>
            <a:p>
              <a:endParaRPr lang="en-GB"/>
            </a:p>
          </p:txBody>
        </p:sp>
        <p:sp>
          <p:nvSpPr>
            <p:cNvPr id="45095" name="Line 31"/>
            <p:cNvSpPr>
              <a:spLocks noChangeShapeType="1"/>
            </p:cNvSpPr>
            <p:nvPr/>
          </p:nvSpPr>
          <p:spPr bwMode="auto">
            <a:xfrm>
              <a:off x="288" y="2251"/>
              <a:ext cx="5184" cy="1"/>
            </a:xfrm>
            <a:prstGeom prst="line">
              <a:avLst/>
            </a:prstGeom>
            <a:noFill/>
            <a:ln w="12600">
              <a:solidFill>
                <a:srgbClr val="FFFFFF"/>
              </a:solidFill>
              <a:miter lim="800000"/>
              <a:headEnd/>
              <a:tailEnd/>
            </a:ln>
          </p:spPr>
          <p:txBody>
            <a:bodyPr/>
            <a:lstStyle/>
            <a:p>
              <a:endParaRPr lang="en-GB"/>
            </a:p>
          </p:txBody>
        </p:sp>
      </p:grpSp>
      <p:sp>
        <p:nvSpPr>
          <p:cNvPr id="33" name="Rectangle 33"/>
          <p:cNvSpPr>
            <a:spLocks noChangeArrowheads="1"/>
          </p:cNvSpPr>
          <p:nvPr/>
        </p:nvSpPr>
        <p:spPr bwMode="auto">
          <a:xfrm>
            <a:off x="609600" y="4572000"/>
            <a:ext cx="8229600" cy="455613"/>
          </a:xfrm>
          <a:prstGeom prst="rect">
            <a:avLst/>
          </a:prstGeom>
          <a:solidFill>
            <a:schemeClr val="accent1">
              <a:lumMod val="50000"/>
              <a:alpha val="50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Calculate result of file signature analysis </a:t>
            </a:r>
          </a:p>
        </p:txBody>
      </p:sp>
      <p:sp>
        <p:nvSpPr>
          <p:cNvPr id="34" name="Rectangle 36"/>
          <p:cNvSpPr>
            <a:spLocks noChangeArrowheads="1"/>
          </p:cNvSpPr>
          <p:nvPr/>
        </p:nvSpPr>
        <p:spPr bwMode="auto">
          <a:xfrm>
            <a:off x="609600" y="5483225"/>
            <a:ext cx="2590800" cy="455613"/>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 Signature</a:t>
            </a:r>
          </a:p>
        </p:txBody>
      </p:sp>
      <p:sp>
        <p:nvSpPr>
          <p:cNvPr id="35" name="Rectangle 39"/>
          <p:cNvSpPr>
            <a:spLocks noChangeArrowheads="1"/>
          </p:cNvSpPr>
          <p:nvPr/>
        </p:nvSpPr>
        <p:spPr bwMode="auto">
          <a:xfrm>
            <a:off x="609600" y="5027613"/>
            <a:ext cx="2590800" cy="455612"/>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Filename</a:t>
            </a:r>
          </a:p>
        </p:txBody>
      </p:sp>
      <p:sp>
        <p:nvSpPr>
          <p:cNvPr id="36" name="Rectangle 38"/>
          <p:cNvSpPr>
            <a:spLocks noChangeArrowheads="1"/>
          </p:cNvSpPr>
          <p:nvPr/>
        </p:nvSpPr>
        <p:spPr bwMode="auto">
          <a:xfrm>
            <a:off x="3200400" y="5027613"/>
            <a:ext cx="2514600" cy="455612"/>
          </a:xfrm>
          <a:prstGeom prst="rect">
            <a:avLst/>
          </a:prstGeom>
          <a:solidFill>
            <a:schemeClr val="bg1"/>
          </a:solidFill>
          <a:ln w="9525">
            <a:no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Bad.ini</a:t>
            </a:r>
          </a:p>
        </p:txBody>
      </p:sp>
      <p:sp>
        <p:nvSpPr>
          <p:cNvPr id="37" name="Rectangle 38"/>
          <p:cNvSpPr>
            <a:spLocks noChangeArrowheads="1"/>
          </p:cNvSpPr>
          <p:nvPr/>
        </p:nvSpPr>
        <p:spPr bwMode="auto">
          <a:xfrm>
            <a:off x="3214688" y="5500688"/>
            <a:ext cx="2514600" cy="455612"/>
          </a:xfrm>
          <a:prstGeom prst="rect">
            <a:avLst/>
          </a:prstGeom>
          <a:solidFill>
            <a:schemeClr val="bg1"/>
          </a:solidFill>
          <a:ln w="19050">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8Bim</a:t>
            </a:r>
          </a:p>
        </p:txBody>
      </p:sp>
      <p:sp>
        <p:nvSpPr>
          <p:cNvPr id="38" name="Rectangle 37"/>
          <p:cNvSpPr>
            <a:spLocks noChangeArrowheads="1"/>
          </p:cNvSpPr>
          <p:nvPr/>
        </p:nvSpPr>
        <p:spPr bwMode="auto">
          <a:xfrm>
            <a:off x="5715000" y="5027613"/>
            <a:ext cx="3124200" cy="455612"/>
          </a:xfrm>
          <a:prstGeom prst="rect">
            <a:avLst/>
          </a:prstGeom>
          <a:solidFill>
            <a:schemeClr val="accent2">
              <a:lumMod val="75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Result of Analysis</a:t>
            </a:r>
          </a:p>
        </p:txBody>
      </p:sp>
      <p:sp>
        <p:nvSpPr>
          <p:cNvPr id="39" name="Rectangle 38"/>
          <p:cNvSpPr>
            <a:spLocks noChangeArrowheads="1"/>
          </p:cNvSpPr>
          <p:nvPr/>
        </p:nvSpPr>
        <p:spPr bwMode="auto">
          <a:xfrm>
            <a:off x="5786438" y="5500688"/>
            <a:ext cx="3000375" cy="455612"/>
          </a:xfrm>
          <a:prstGeom prst="rect">
            <a:avLst/>
          </a:prstGeom>
          <a:solidFill>
            <a:schemeClr val="bg1"/>
          </a:solidFill>
          <a:ln w="15875">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Unknown</a:t>
            </a:r>
          </a:p>
        </p:txBody>
      </p:sp>
    </p:spTree>
    <p:extLst>
      <p:ext uri="{BB962C8B-B14F-4D97-AF65-F5344CB8AC3E}">
        <p14:creationId xmlns:p14="http://schemas.microsoft.com/office/powerpoint/2010/main" val="21416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57200" y="704088"/>
            <a:ext cx="8305800" cy="724648"/>
          </a:xfrm>
          <a:prstGeom prst="rect">
            <a:avLst/>
          </a:prstGeom>
        </p:spPr>
        <p:txBody>
          <a:bodyPr lIns="0" rIns="0" bIns="0" anchor="b">
            <a:normAutofit/>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en-GB" sz="4000">
                <a:solidFill>
                  <a:schemeClr val="tx2"/>
                </a:solidFill>
                <a:latin typeface="+mj-lt"/>
                <a:ea typeface="+mj-ea"/>
                <a:cs typeface="+mj-cs"/>
              </a:rPr>
              <a:t>File Signature Analysis - Quiz</a:t>
            </a:r>
          </a:p>
        </p:txBody>
      </p:sp>
      <p:grpSp>
        <p:nvGrpSpPr>
          <p:cNvPr id="2" name="Group 2"/>
          <p:cNvGrpSpPr>
            <a:grpSpLocks/>
          </p:cNvGrpSpPr>
          <p:nvPr/>
        </p:nvGrpSpPr>
        <p:grpSpPr bwMode="auto">
          <a:xfrm>
            <a:off x="214313" y="1571625"/>
            <a:ext cx="8231187" cy="2735263"/>
            <a:chOff x="288" y="816"/>
            <a:chExt cx="5185" cy="1723"/>
          </a:xfrm>
        </p:grpSpPr>
        <p:sp>
          <p:nvSpPr>
            <p:cNvPr id="5" name="Rectangle 3"/>
            <p:cNvSpPr>
              <a:spLocks noChangeArrowheads="1"/>
            </p:cNvSpPr>
            <p:nvPr/>
          </p:nvSpPr>
          <p:spPr bwMode="auto">
            <a:xfrm>
              <a:off x="3504" y="2251"/>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Text File</a:t>
              </a:r>
            </a:p>
          </p:txBody>
        </p:sp>
        <p:sp>
          <p:nvSpPr>
            <p:cNvPr id="6" name="Rectangle 4"/>
            <p:cNvSpPr>
              <a:spLocks noChangeArrowheads="1"/>
            </p:cNvSpPr>
            <p:nvPr/>
          </p:nvSpPr>
          <p:spPr bwMode="auto">
            <a:xfrm>
              <a:off x="1920" y="2251"/>
              <a:ext cx="1584" cy="287"/>
            </a:xfrm>
            <a:prstGeom prst="rect">
              <a:avLst/>
            </a:prstGeom>
            <a:solidFill>
              <a:schemeClr val="accent2">
                <a:lumMod val="60000"/>
                <a:lumOff val="40000"/>
              </a:schemeClr>
            </a:solidFill>
            <a:ln w="9525">
              <a:noFill/>
              <a:round/>
              <a:headEnd/>
              <a:tailEnd/>
            </a:ln>
          </p:spPr>
          <p:txBody>
            <a:bodyPr wrap="none" anchor="ctr"/>
            <a:lstStyle/>
            <a:p>
              <a:pPr>
                <a:defRPr/>
              </a:pPr>
              <a:endParaRPr lang="en-US"/>
            </a:p>
          </p:txBody>
        </p:sp>
        <p:sp>
          <p:nvSpPr>
            <p:cNvPr id="7" name="Rectangle 5"/>
            <p:cNvSpPr>
              <a:spLocks noChangeArrowheads="1"/>
            </p:cNvSpPr>
            <p:nvPr/>
          </p:nvSpPr>
          <p:spPr bwMode="auto">
            <a:xfrm>
              <a:off x="288" y="2251"/>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txt</a:t>
              </a:r>
            </a:p>
          </p:txBody>
        </p:sp>
        <p:sp>
          <p:nvSpPr>
            <p:cNvPr id="8" name="Rectangle 6"/>
            <p:cNvSpPr>
              <a:spLocks noChangeArrowheads="1"/>
            </p:cNvSpPr>
            <p:nvPr/>
          </p:nvSpPr>
          <p:spPr bwMode="auto">
            <a:xfrm>
              <a:off x="3504" y="1964"/>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Movie</a:t>
              </a:r>
            </a:p>
          </p:txBody>
        </p:sp>
        <p:sp>
          <p:nvSpPr>
            <p:cNvPr id="9" name="Rectangle 7"/>
            <p:cNvSpPr>
              <a:spLocks noChangeArrowheads="1"/>
            </p:cNvSpPr>
            <p:nvPr/>
          </p:nvSpPr>
          <p:spPr bwMode="auto">
            <a:xfrm>
              <a:off x="1920" y="1964"/>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RIFF</a:t>
              </a:r>
            </a:p>
          </p:txBody>
        </p:sp>
        <p:sp>
          <p:nvSpPr>
            <p:cNvPr id="10" name="Rectangle 8"/>
            <p:cNvSpPr>
              <a:spLocks noChangeArrowheads="1"/>
            </p:cNvSpPr>
            <p:nvPr/>
          </p:nvSpPr>
          <p:spPr bwMode="auto">
            <a:xfrm>
              <a:off x="288" y="1964"/>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ani</a:t>
              </a:r>
            </a:p>
          </p:txBody>
        </p:sp>
        <p:sp>
          <p:nvSpPr>
            <p:cNvPr id="11" name="Rectangle 9"/>
            <p:cNvSpPr>
              <a:spLocks noChangeArrowheads="1"/>
            </p:cNvSpPr>
            <p:nvPr/>
          </p:nvSpPr>
          <p:spPr bwMode="auto">
            <a:xfrm>
              <a:off x="3504" y="1677"/>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Registry File</a:t>
              </a:r>
            </a:p>
          </p:txBody>
        </p:sp>
        <p:sp>
          <p:nvSpPr>
            <p:cNvPr id="12" name="Rectangle 10"/>
            <p:cNvSpPr>
              <a:spLocks noChangeArrowheads="1"/>
            </p:cNvSpPr>
            <p:nvPr/>
          </p:nvSpPr>
          <p:spPr bwMode="auto">
            <a:xfrm>
              <a:off x="1920" y="1677"/>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REGEDIT</a:t>
              </a:r>
            </a:p>
          </p:txBody>
        </p:sp>
        <p:sp>
          <p:nvSpPr>
            <p:cNvPr id="13" name="Rectangle 11"/>
            <p:cNvSpPr>
              <a:spLocks noChangeArrowheads="1"/>
            </p:cNvSpPr>
            <p:nvPr/>
          </p:nvSpPr>
          <p:spPr bwMode="auto">
            <a:xfrm>
              <a:off x="288" y="1677"/>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a:t>
              </a:r>
            </a:p>
          </p:txBody>
        </p:sp>
        <p:sp>
          <p:nvSpPr>
            <p:cNvPr id="14" name="Rectangle 12"/>
            <p:cNvSpPr>
              <a:spLocks noChangeArrowheads="1"/>
            </p:cNvSpPr>
            <p:nvPr/>
          </p:nvSpPr>
          <p:spPr bwMode="auto">
            <a:xfrm>
              <a:off x="3504" y="1390"/>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Bitmap Image</a:t>
              </a:r>
            </a:p>
          </p:txBody>
        </p:sp>
        <p:sp>
          <p:nvSpPr>
            <p:cNvPr id="15" name="Rectangle 13"/>
            <p:cNvSpPr>
              <a:spLocks noChangeArrowheads="1"/>
            </p:cNvSpPr>
            <p:nvPr/>
          </p:nvSpPr>
          <p:spPr bwMode="auto">
            <a:xfrm>
              <a:off x="1920" y="1390"/>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a:t>
              </a:r>
            </a:p>
          </p:txBody>
        </p:sp>
        <p:sp>
          <p:nvSpPr>
            <p:cNvPr id="16" name="Rectangle 14"/>
            <p:cNvSpPr>
              <a:spLocks noChangeArrowheads="1"/>
            </p:cNvSpPr>
            <p:nvPr/>
          </p:nvSpPr>
          <p:spPr bwMode="auto">
            <a:xfrm>
              <a:off x="288" y="1390"/>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bmp</a:t>
              </a:r>
            </a:p>
          </p:txBody>
        </p:sp>
        <p:sp>
          <p:nvSpPr>
            <p:cNvPr id="17" name="Rectangle 15"/>
            <p:cNvSpPr>
              <a:spLocks noChangeArrowheads="1"/>
            </p:cNvSpPr>
            <p:nvPr/>
          </p:nvSpPr>
          <p:spPr bwMode="auto">
            <a:xfrm>
              <a:off x="3504" y="1103"/>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Executable</a:t>
              </a:r>
            </a:p>
          </p:txBody>
        </p:sp>
        <p:sp>
          <p:nvSpPr>
            <p:cNvPr id="18" name="Rectangle 16"/>
            <p:cNvSpPr>
              <a:spLocks noChangeArrowheads="1"/>
            </p:cNvSpPr>
            <p:nvPr/>
          </p:nvSpPr>
          <p:spPr bwMode="auto">
            <a:xfrm>
              <a:off x="1920" y="1103"/>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MZ</a:t>
              </a:r>
            </a:p>
          </p:txBody>
        </p:sp>
        <p:sp>
          <p:nvSpPr>
            <p:cNvPr id="19" name="Rectangle 17"/>
            <p:cNvSpPr>
              <a:spLocks noChangeArrowheads="1"/>
            </p:cNvSpPr>
            <p:nvPr/>
          </p:nvSpPr>
          <p:spPr bwMode="auto">
            <a:xfrm>
              <a:off x="288" y="1103"/>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a:t>
              </a:r>
            </a:p>
          </p:txBody>
        </p:sp>
        <p:sp>
          <p:nvSpPr>
            <p:cNvPr id="46106" name="Rectangle 18"/>
            <p:cNvSpPr>
              <a:spLocks noChangeArrowheads="1"/>
            </p:cNvSpPr>
            <p:nvPr/>
          </p:nvSpPr>
          <p:spPr bwMode="auto">
            <a:xfrm>
              <a:off x="3504" y="816"/>
              <a:ext cx="1968"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Alias</a:t>
              </a:r>
            </a:p>
          </p:txBody>
        </p:sp>
        <p:sp>
          <p:nvSpPr>
            <p:cNvPr id="46107" name="Rectangle 19"/>
            <p:cNvSpPr>
              <a:spLocks noChangeArrowheads="1"/>
            </p:cNvSpPr>
            <p:nvPr/>
          </p:nvSpPr>
          <p:spPr bwMode="auto">
            <a:xfrm>
              <a:off x="1908" y="816"/>
              <a:ext cx="1584"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Signature</a:t>
              </a:r>
            </a:p>
          </p:txBody>
        </p:sp>
        <p:sp>
          <p:nvSpPr>
            <p:cNvPr id="46108" name="Rectangle 20"/>
            <p:cNvSpPr>
              <a:spLocks noChangeArrowheads="1"/>
            </p:cNvSpPr>
            <p:nvPr/>
          </p:nvSpPr>
          <p:spPr bwMode="auto">
            <a:xfrm>
              <a:off x="288" y="816"/>
              <a:ext cx="1632"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Extension</a:t>
              </a:r>
            </a:p>
          </p:txBody>
        </p:sp>
        <p:sp>
          <p:nvSpPr>
            <p:cNvPr id="46109" name="Line 21"/>
            <p:cNvSpPr>
              <a:spLocks noChangeShapeType="1"/>
            </p:cNvSpPr>
            <p:nvPr/>
          </p:nvSpPr>
          <p:spPr bwMode="auto">
            <a:xfrm>
              <a:off x="288" y="816"/>
              <a:ext cx="5184" cy="1"/>
            </a:xfrm>
            <a:prstGeom prst="line">
              <a:avLst/>
            </a:prstGeom>
            <a:noFill/>
            <a:ln w="28440">
              <a:solidFill>
                <a:srgbClr val="FFFFFF"/>
              </a:solidFill>
              <a:miter lim="800000"/>
              <a:headEnd/>
              <a:tailEnd/>
            </a:ln>
          </p:spPr>
          <p:txBody>
            <a:bodyPr/>
            <a:lstStyle/>
            <a:p>
              <a:endParaRPr lang="en-GB"/>
            </a:p>
          </p:txBody>
        </p:sp>
        <p:sp>
          <p:nvSpPr>
            <p:cNvPr id="46110" name="Line 22"/>
            <p:cNvSpPr>
              <a:spLocks noChangeShapeType="1"/>
            </p:cNvSpPr>
            <p:nvPr/>
          </p:nvSpPr>
          <p:spPr bwMode="auto">
            <a:xfrm>
              <a:off x="288" y="1103"/>
              <a:ext cx="5184" cy="1"/>
            </a:xfrm>
            <a:prstGeom prst="line">
              <a:avLst/>
            </a:prstGeom>
            <a:noFill/>
            <a:ln w="12600">
              <a:solidFill>
                <a:srgbClr val="FFFFFF"/>
              </a:solidFill>
              <a:miter lim="800000"/>
              <a:headEnd/>
              <a:tailEnd/>
            </a:ln>
          </p:spPr>
          <p:txBody>
            <a:bodyPr/>
            <a:lstStyle/>
            <a:p>
              <a:endParaRPr lang="en-GB"/>
            </a:p>
          </p:txBody>
        </p:sp>
        <p:sp>
          <p:nvSpPr>
            <p:cNvPr id="46111" name="Line 23"/>
            <p:cNvSpPr>
              <a:spLocks noChangeShapeType="1"/>
            </p:cNvSpPr>
            <p:nvPr/>
          </p:nvSpPr>
          <p:spPr bwMode="auto">
            <a:xfrm>
              <a:off x="288" y="1390"/>
              <a:ext cx="5184" cy="1"/>
            </a:xfrm>
            <a:prstGeom prst="line">
              <a:avLst/>
            </a:prstGeom>
            <a:noFill/>
            <a:ln w="12600">
              <a:solidFill>
                <a:srgbClr val="FFFFFF"/>
              </a:solidFill>
              <a:miter lim="800000"/>
              <a:headEnd/>
              <a:tailEnd/>
            </a:ln>
          </p:spPr>
          <p:txBody>
            <a:bodyPr/>
            <a:lstStyle/>
            <a:p>
              <a:endParaRPr lang="en-GB"/>
            </a:p>
          </p:txBody>
        </p:sp>
        <p:sp>
          <p:nvSpPr>
            <p:cNvPr id="46112" name="Line 24"/>
            <p:cNvSpPr>
              <a:spLocks noChangeShapeType="1"/>
            </p:cNvSpPr>
            <p:nvPr/>
          </p:nvSpPr>
          <p:spPr bwMode="auto">
            <a:xfrm>
              <a:off x="288" y="1677"/>
              <a:ext cx="5184" cy="1"/>
            </a:xfrm>
            <a:prstGeom prst="line">
              <a:avLst/>
            </a:prstGeom>
            <a:noFill/>
            <a:ln w="12600">
              <a:solidFill>
                <a:srgbClr val="FFFFFF"/>
              </a:solidFill>
              <a:miter lim="800000"/>
              <a:headEnd/>
              <a:tailEnd/>
            </a:ln>
          </p:spPr>
          <p:txBody>
            <a:bodyPr/>
            <a:lstStyle/>
            <a:p>
              <a:endParaRPr lang="en-GB"/>
            </a:p>
          </p:txBody>
        </p:sp>
        <p:sp>
          <p:nvSpPr>
            <p:cNvPr id="46113" name="Line 25"/>
            <p:cNvSpPr>
              <a:spLocks noChangeShapeType="1"/>
            </p:cNvSpPr>
            <p:nvPr/>
          </p:nvSpPr>
          <p:spPr bwMode="auto">
            <a:xfrm>
              <a:off x="288" y="1964"/>
              <a:ext cx="5184" cy="1"/>
            </a:xfrm>
            <a:prstGeom prst="line">
              <a:avLst/>
            </a:prstGeom>
            <a:noFill/>
            <a:ln w="12600">
              <a:solidFill>
                <a:srgbClr val="FFFFFF"/>
              </a:solidFill>
              <a:miter lim="800000"/>
              <a:headEnd/>
              <a:tailEnd/>
            </a:ln>
          </p:spPr>
          <p:txBody>
            <a:bodyPr/>
            <a:lstStyle/>
            <a:p>
              <a:endParaRPr lang="en-GB"/>
            </a:p>
          </p:txBody>
        </p:sp>
        <p:sp>
          <p:nvSpPr>
            <p:cNvPr id="46114" name="Line 26"/>
            <p:cNvSpPr>
              <a:spLocks noChangeShapeType="1"/>
            </p:cNvSpPr>
            <p:nvPr/>
          </p:nvSpPr>
          <p:spPr bwMode="auto">
            <a:xfrm>
              <a:off x="288" y="2538"/>
              <a:ext cx="5184" cy="1"/>
            </a:xfrm>
            <a:prstGeom prst="line">
              <a:avLst/>
            </a:prstGeom>
            <a:noFill/>
            <a:ln w="28440">
              <a:solidFill>
                <a:srgbClr val="FFFFFF"/>
              </a:solidFill>
              <a:miter lim="800000"/>
              <a:headEnd/>
              <a:tailEnd/>
            </a:ln>
          </p:spPr>
          <p:txBody>
            <a:bodyPr/>
            <a:lstStyle/>
            <a:p>
              <a:endParaRPr lang="en-GB"/>
            </a:p>
          </p:txBody>
        </p:sp>
        <p:sp>
          <p:nvSpPr>
            <p:cNvPr id="46115" name="Line 27"/>
            <p:cNvSpPr>
              <a:spLocks noChangeShapeType="1"/>
            </p:cNvSpPr>
            <p:nvPr/>
          </p:nvSpPr>
          <p:spPr bwMode="auto">
            <a:xfrm>
              <a:off x="288" y="816"/>
              <a:ext cx="1" cy="1722"/>
            </a:xfrm>
            <a:prstGeom prst="line">
              <a:avLst/>
            </a:prstGeom>
            <a:noFill/>
            <a:ln w="28440">
              <a:solidFill>
                <a:srgbClr val="FFFFFF"/>
              </a:solidFill>
              <a:miter lim="800000"/>
              <a:headEnd/>
              <a:tailEnd/>
            </a:ln>
          </p:spPr>
          <p:txBody>
            <a:bodyPr/>
            <a:lstStyle/>
            <a:p>
              <a:endParaRPr lang="en-GB"/>
            </a:p>
          </p:txBody>
        </p:sp>
        <p:sp>
          <p:nvSpPr>
            <p:cNvPr id="46116" name="Line 28"/>
            <p:cNvSpPr>
              <a:spLocks noChangeShapeType="1"/>
            </p:cNvSpPr>
            <p:nvPr/>
          </p:nvSpPr>
          <p:spPr bwMode="auto">
            <a:xfrm>
              <a:off x="1920" y="816"/>
              <a:ext cx="1" cy="1722"/>
            </a:xfrm>
            <a:prstGeom prst="line">
              <a:avLst/>
            </a:prstGeom>
            <a:noFill/>
            <a:ln w="12600">
              <a:solidFill>
                <a:srgbClr val="FFFFFF"/>
              </a:solidFill>
              <a:miter lim="800000"/>
              <a:headEnd/>
              <a:tailEnd/>
            </a:ln>
          </p:spPr>
          <p:txBody>
            <a:bodyPr/>
            <a:lstStyle/>
            <a:p>
              <a:endParaRPr lang="en-GB"/>
            </a:p>
          </p:txBody>
        </p:sp>
        <p:sp>
          <p:nvSpPr>
            <p:cNvPr id="46117" name="Line 29"/>
            <p:cNvSpPr>
              <a:spLocks noChangeShapeType="1"/>
            </p:cNvSpPr>
            <p:nvPr/>
          </p:nvSpPr>
          <p:spPr bwMode="auto">
            <a:xfrm>
              <a:off x="3504" y="816"/>
              <a:ext cx="1" cy="1722"/>
            </a:xfrm>
            <a:prstGeom prst="line">
              <a:avLst/>
            </a:prstGeom>
            <a:noFill/>
            <a:ln w="12600">
              <a:solidFill>
                <a:srgbClr val="FFFFFF"/>
              </a:solidFill>
              <a:miter lim="800000"/>
              <a:headEnd/>
              <a:tailEnd/>
            </a:ln>
          </p:spPr>
          <p:txBody>
            <a:bodyPr/>
            <a:lstStyle/>
            <a:p>
              <a:endParaRPr lang="en-GB"/>
            </a:p>
          </p:txBody>
        </p:sp>
        <p:sp>
          <p:nvSpPr>
            <p:cNvPr id="46118" name="Line 30"/>
            <p:cNvSpPr>
              <a:spLocks noChangeShapeType="1"/>
            </p:cNvSpPr>
            <p:nvPr/>
          </p:nvSpPr>
          <p:spPr bwMode="auto">
            <a:xfrm>
              <a:off x="5472" y="816"/>
              <a:ext cx="1" cy="1722"/>
            </a:xfrm>
            <a:prstGeom prst="line">
              <a:avLst/>
            </a:prstGeom>
            <a:noFill/>
            <a:ln w="28440">
              <a:solidFill>
                <a:srgbClr val="FFFFFF"/>
              </a:solidFill>
              <a:miter lim="800000"/>
              <a:headEnd/>
              <a:tailEnd/>
            </a:ln>
          </p:spPr>
          <p:txBody>
            <a:bodyPr/>
            <a:lstStyle/>
            <a:p>
              <a:endParaRPr lang="en-GB"/>
            </a:p>
          </p:txBody>
        </p:sp>
        <p:sp>
          <p:nvSpPr>
            <p:cNvPr id="46119" name="Line 31"/>
            <p:cNvSpPr>
              <a:spLocks noChangeShapeType="1"/>
            </p:cNvSpPr>
            <p:nvPr/>
          </p:nvSpPr>
          <p:spPr bwMode="auto">
            <a:xfrm>
              <a:off x="288" y="2251"/>
              <a:ext cx="5184" cy="1"/>
            </a:xfrm>
            <a:prstGeom prst="line">
              <a:avLst/>
            </a:prstGeom>
            <a:noFill/>
            <a:ln w="12600">
              <a:solidFill>
                <a:srgbClr val="FFFFFF"/>
              </a:solidFill>
              <a:miter lim="800000"/>
              <a:headEnd/>
              <a:tailEnd/>
            </a:ln>
          </p:spPr>
          <p:txBody>
            <a:bodyPr/>
            <a:lstStyle/>
            <a:p>
              <a:endParaRPr lang="en-GB"/>
            </a:p>
          </p:txBody>
        </p:sp>
      </p:grpSp>
      <p:sp>
        <p:nvSpPr>
          <p:cNvPr id="34" name="Rectangle 33"/>
          <p:cNvSpPr>
            <a:spLocks noChangeArrowheads="1"/>
          </p:cNvSpPr>
          <p:nvPr/>
        </p:nvSpPr>
        <p:spPr bwMode="auto">
          <a:xfrm>
            <a:off x="609600" y="4572000"/>
            <a:ext cx="8229600" cy="455613"/>
          </a:xfrm>
          <a:prstGeom prst="rect">
            <a:avLst/>
          </a:prstGeom>
          <a:solidFill>
            <a:schemeClr val="accent1">
              <a:lumMod val="50000"/>
              <a:alpha val="50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Calculate result of file signature analysis </a:t>
            </a:r>
          </a:p>
        </p:txBody>
      </p:sp>
      <p:sp>
        <p:nvSpPr>
          <p:cNvPr id="35" name="Rectangle 36"/>
          <p:cNvSpPr>
            <a:spLocks noChangeArrowheads="1"/>
          </p:cNvSpPr>
          <p:nvPr/>
        </p:nvSpPr>
        <p:spPr bwMode="auto">
          <a:xfrm>
            <a:off x="609600" y="5483225"/>
            <a:ext cx="2590800" cy="455613"/>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 Signature</a:t>
            </a:r>
          </a:p>
        </p:txBody>
      </p:sp>
      <p:sp>
        <p:nvSpPr>
          <p:cNvPr id="36" name="Rectangle 37"/>
          <p:cNvSpPr>
            <a:spLocks noChangeArrowheads="1"/>
          </p:cNvSpPr>
          <p:nvPr/>
        </p:nvSpPr>
        <p:spPr bwMode="auto">
          <a:xfrm>
            <a:off x="5715000" y="5027613"/>
            <a:ext cx="3124200" cy="455612"/>
          </a:xfrm>
          <a:prstGeom prst="rect">
            <a:avLst/>
          </a:prstGeom>
          <a:solidFill>
            <a:schemeClr val="accent2">
              <a:lumMod val="75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Result of Analysis</a:t>
            </a:r>
          </a:p>
        </p:txBody>
      </p:sp>
      <p:sp>
        <p:nvSpPr>
          <p:cNvPr id="37" name="Rectangle 39"/>
          <p:cNvSpPr>
            <a:spLocks noChangeArrowheads="1"/>
          </p:cNvSpPr>
          <p:nvPr/>
        </p:nvSpPr>
        <p:spPr bwMode="auto">
          <a:xfrm>
            <a:off x="609600" y="5027613"/>
            <a:ext cx="2590800" cy="455612"/>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Filename</a:t>
            </a:r>
          </a:p>
        </p:txBody>
      </p:sp>
      <p:sp>
        <p:nvSpPr>
          <p:cNvPr id="38" name="Rectangle 38"/>
          <p:cNvSpPr>
            <a:spLocks noChangeArrowheads="1"/>
          </p:cNvSpPr>
          <p:nvPr/>
        </p:nvSpPr>
        <p:spPr bwMode="auto">
          <a:xfrm>
            <a:off x="3271838" y="5027613"/>
            <a:ext cx="2514600" cy="455612"/>
          </a:xfrm>
          <a:prstGeom prst="rect">
            <a:avLst/>
          </a:prstGeom>
          <a:solidFill>
            <a:schemeClr val="bg1"/>
          </a:solidFill>
          <a:ln w="9525">
            <a:no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MyInfo.txt</a:t>
            </a:r>
          </a:p>
        </p:txBody>
      </p:sp>
      <p:sp>
        <p:nvSpPr>
          <p:cNvPr id="39" name="Rectangle 38"/>
          <p:cNvSpPr>
            <a:spLocks noChangeArrowheads="1"/>
          </p:cNvSpPr>
          <p:nvPr/>
        </p:nvSpPr>
        <p:spPr bwMode="auto">
          <a:xfrm>
            <a:off x="3286125" y="5500688"/>
            <a:ext cx="2514600" cy="455612"/>
          </a:xfrm>
          <a:prstGeom prst="rect">
            <a:avLst/>
          </a:prstGeom>
          <a:solidFill>
            <a:schemeClr val="bg1"/>
          </a:solidFill>
          <a:ln w="19050">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FF0000"/>
                </a:solidFill>
              </a:rPr>
              <a:t>This </a:t>
            </a:r>
            <a:r>
              <a:rPr lang="en-GB" dirty="0">
                <a:solidFill>
                  <a:srgbClr val="FF0000"/>
                </a:solidFill>
              </a:rPr>
              <a:t>file is ..</a:t>
            </a:r>
          </a:p>
        </p:txBody>
      </p:sp>
      <p:sp>
        <p:nvSpPr>
          <p:cNvPr id="40" name="Rectangle 38"/>
          <p:cNvSpPr>
            <a:spLocks noChangeArrowheads="1"/>
          </p:cNvSpPr>
          <p:nvPr/>
        </p:nvSpPr>
        <p:spPr bwMode="auto">
          <a:xfrm>
            <a:off x="5786438" y="5500688"/>
            <a:ext cx="3000375" cy="455612"/>
          </a:xfrm>
          <a:prstGeom prst="rect">
            <a:avLst/>
          </a:prstGeom>
          <a:solidFill>
            <a:schemeClr val="bg1"/>
          </a:solidFill>
          <a:ln w="15875">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Match</a:t>
            </a:r>
          </a:p>
        </p:txBody>
      </p:sp>
    </p:spTree>
    <p:extLst>
      <p:ext uri="{BB962C8B-B14F-4D97-AF65-F5344CB8AC3E}">
        <p14:creationId xmlns:p14="http://schemas.microsoft.com/office/powerpoint/2010/main" val="228253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57200" y="704850"/>
            <a:ext cx="8305800" cy="723900"/>
          </a:xfrm>
          <a:prstGeom prst="rect">
            <a:avLst/>
          </a:prstGeom>
        </p:spPr>
        <p:txBody>
          <a:bodyPr>
            <a:normAutofit/>
          </a:bodyPr>
          <a:lstStyle/>
          <a:p>
            <a:pPr algn="ctr" fontAlgn="auto">
              <a:spcAft>
                <a:spcPts val="0"/>
              </a:spcAft>
              <a:defRPr/>
            </a:pPr>
            <a:r>
              <a:rPr lang="en-GB" sz="4000">
                <a:solidFill>
                  <a:schemeClr val="tx2"/>
                </a:solidFill>
                <a:latin typeface="+mj-lt"/>
                <a:ea typeface="+mj-ea"/>
                <a:cs typeface="+mj-cs"/>
              </a:rPr>
              <a:t>File Signature Analysis - Quiz</a:t>
            </a:r>
          </a:p>
        </p:txBody>
      </p:sp>
      <p:grpSp>
        <p:nvGrpSpPr>
          <p:cNvPr id="2" name="Group 2"/>
          <p:cNvGrpSpPr>
            <a:grpSpLocks/>
          </p:cNvGrpSpPr>
          <p:nvPr/>
        </p:nvGrpSpPr>
        <p:grpSpPr bwMode="auto">
          <a:xfrm>
            <a:off x="214313" y="1571625"/>
            <a:ext cx="8231187" cy="2735263"/>
            <a:chOff x="288" y="816"/>
            <a:chExt cx="5185" cy="1723"/>
          </a:xfrm>
        </p:grpSpPr>
        <p:sp>
          <p:nvSpPr>
            <p:cNvPr id="5" name="Rectangle 3"/>
            <p:cNvSpPr>
              <a:spLocks noChangeArrowheads="1"/>
            </p:cNvSpPr>
            <p:nvPr/>
          </p:nvSpPr>
          <p:spPr bwMode="auto">
            <a:xfrm>
              <a:off x="3504" y="2251"/>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Text File</a:t>
              </a:r>
            </a:p>
          </p:txBody>
        </p:sp>
        <p:sp>
          <p:nvSpPr>
            <p:cNvPr id="6" name="Rectangle 4"/>
            <p:cNvSpPr>
              <a:spLocks noChangeArrowheads="1"/>
            </p:cNvSpPr>
            <p:nvPr/>
          </p:nvSpPr>
          <p:spPr bwMode="auto">
            <a:xfrm>
              <a:off x="1920" y="2251"/>
              <a:ext cx="1584" cy="287"/>
            </a:xfrm>
            <a:prstGeom prst="rect">
              <a:avLst/>
            </a:prstGeom>
            <a:solidFill>
              <a:schemeClr val="accent2">
                <a:lumMod val="60000"/>
                <a:lumOff val="40000"/>
              </a:schemeClr>
            </a:solidFill>
            <a:ln w="9525">
              <a:noFill/>
              <a:round/>
              <a:headEnd/>
              <a:tailEnd/>
            </a:ln>
          </p:spPr>
          <p:txBody>
            <a:bodyPr wrap="none" anchor="ctr"/>
            <a:lstStyle/>
            <a:p>
              <a:pPr>
                <a:defRPr/>
              </a:pPr>
              <a:endParaRPr lang="en-US"/>
            </a:p>
          </p:txBody>
        </p:sp>
        <p:sp>
          <p:nvSpPr>
            <p:cNvPr id="7" name="Rectangle 5"/>
            <p:cNvSpPr>
              <a:spLocks noChangeArrowheads="1"/>
            </p:cNvSpPr>
            <p:nvPr/>
          </p:nvSpPr>
          <p:spPr bwMode="auto">
            <a:xfrm>
              <a:off x="288" y="2251"/>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txt</a:t>
              </a:r>
            </a:p>
          </p:txBody>
        </p:sp>
        <p:sp>
          <p:nvSpPr>
            <p:cNvPr id="8" name="Rectangle 6"/>
            <p:cNvSpPr>
              <a:spLocks noChangeArrowheads="1"/>
            </p:cNvSpPr>
            <p:nvPr/>
          </p:nvSpPr>
          <p:spPr bwMode="auto">
            <a:xfrm>
              <a:off x="3504" y="1964"/>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Movie</a:t>
              </a:r>
            </a:p>
          </p:txBody>
        </p:sp>
        <p:sp>
          <p:nvSpPr>
            <p:cNvPr id="9" name="Rectangle 7"/>
            <p:cNvSpPr>
              <a:spLocks noChangeArrowheads="1"/>
            </p:cNvSpPr>
            <p:nvPr/>
          </p:nvSpPr>
          <p:spPr bwMode="auto">
            <a:xfrm>
              <a:off x="1920" y="1964"/>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RIFF</a:t>
              </a:r>
            </a:p>
          </p:txBody>
        </p:sp>
        <p:sp>
          <p:nvSpPr>
            <p:cNvPr id="10" name="Rectangle 8"/>
            <p:cNvSpPr>
              <a:spLocks noChangeArrowheads="1"/>
            </p:cNvSpPr>
            <p:nvPr/>
          </p:nvSpPr>
          <p:spPr bwMode="auto">
            <a:xfrm>
              <a:off x="288" y="1964"/>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ani</a:t>
              </a:r>
            </a:p>
          </p:txBody>
        </p:sp>
        <p:sp>
          <p:nvSpPr>
            <p:cNvPr id="11" name="Rectangle 9"/>
            <p:cNvSpPr>
              <a:spLocks noChangeArrowheads="1"/>
            </p:cNvSpPr>
            <p:nvPr/>
          </p:nvSpPr>
          <p:spPr bwMode="auto">
            <a:xfrm>
              <a:off x="3504" y="1677"/>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Registry File</a:t>
              </a:r>
            </a:p>
          </p:txBody>
        </p:sp>
        <p:sp>
          <p:nvSpPr>
            <p:cNvPr id="12" name="Rectangle 10"/>
            <p:cNvSpPr>
              <a:spLocks noChangeArrowheads="1"/>
            </p:cNvSpPr>
            <p:nvPr/>
          </p:nvSpPr>
          <p:spPr bwMode="auto">
            <a:xfrm>
              <a:off x="1920" y="1677"/>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REGEDIT</a:t>
              </a:r>
            </a:p>
          </p:txBody>
        </p:sp>
        <p:sp>
          <p:nvSpPr>
            <p:cNvPr id="13" name="Rectangle 11"/>
            <p:cNvSpPr>
              <a:spLocks noChangeArrowheads="1"/>
            </p:cNvSpPr>
            <p:nvPr/>
          </p:nvSpPr>
          <p:spPr bwMode="auto">
            <a:xfrm>
              <a:off x="288" y="1677"/>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reg</a:t>
              </a:r>
            </a:p>
          </p:txBody>
        </p:sp>
        <p:sp>
          <p:nvSpPr>
            <p:cNvPr id="14" name="Rectangle 12"/>
            <p:cNvSpPr>
              <a:spLocks noChangeArrowheads="1"/>
            </p:cNvSpPr>
            <p:nvPr/>
          </p:nvSpPr>
          <p:spPr bwMode="auto">
            <a:xfrm>
              <a:off x="3504" y="1390"/>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Bitmap Image</a:t>
              </a:r>
            </a:p>
          </p:txBody>
        </p:sp>
        <p:sp>
          <p:nvSpPr>
            <p:cNvPr id="15" name="Rectangle 13"/>
            <p:cNvSpPr>
              <a:spLocks noChangeArrowheads="1"/>
            </p:cNvSpPr>
            <p:nvPr/>
          </p:nvSpPr>
          <p:spPr bwMode="auto">
            <a:xfrm>
              <a:off x="1920" y="1390"/>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a:t>
              </a:r>
            </a:p>
          </p:txBody>
        </p:sp>
        <p:sp>
          <p:nvSpPr>
            <p:cNvPr id="16" name="Rectangle 14"/>
            <p:cNvSpPr>
              <a:spLocks noChangeArrowheads="1"/>
            </p:cNvSpPr>
            <p:nvPr/>
          </p:nvSpPr>
          <p:spPr bwMode="auto">
            <a:xfrm>
              <a:off x="288" y="1390"/>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bmp</a:t>
              </a:r>
            </a:p>
          </p:txBody>
        </p:sp>
        <p:sp>
          <p:nvSpPr>
            <p:cNvPr id="17" name="Rectangle 15"/>
            <p:cNvSpPr>
              <a:spLocks noChangeArrowheads="1"/>
            </p:cNvSpPr>
            <p:nvPr/>
          </p:nvSpPr>
          <p:spPr bwMode="auto">
            <a:xfrm>
              <a:off x="3504" y="1103"/>
              <a:ext cx="1968"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Executable</a:t>
              </a:r>
            </a:p>
          </p:txBody>
        </p:sp>
        <p:sp>
          <p:nvSpPr>
            <p:cNvPr id="18" name="Rectangle 16"/>
            <p:cNvSpPr>
              <a:spLocks noChangeArrowheads="1"/>
            </p:cNvSpPr>
            <p:nvPr/>
          </p:nvSpPr>
          <p:spPr bwMode="auto">
            <a:xfrm>
              <a:off x="1920" y="1103"/>
              <a:ext cx="1584"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MZ</a:t>
              </a:r>
            </a:p>
          </p:txBody>
        </p:sp>
        <p:sp>
          <p:nvSpPr>
            <p:cNvPr id="19" name="Rectangle 17"/>
            <p:cNvSpPr>
              <a:spLocks noChangeArrowheads="1"/>
            </p:cNvSpPr>
            <p:nvPr/>
          </p:nvSpPr>
          <p:spPr bwMode="auto">
            <a:xfrm>
              <a:off x="288" y="1103"/>
              <a:ext cx="1632" cy="287"/>
            </a:xfrm>
            <a:prstGeom prst="rect">
              <a:avLst/>
            </a:prstGeom>
            <a:solidFill>
              <a:schemeClr val="accent2">
                <a:lumMod val="60000"/>
                <a:lumOff val="40000"/>
              </a:scheme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exe</a:t>
              </a:r>
            </a:p>
          </p:txBody>
        </p:sp>
        <p:sp>
          <p:nvSpPr>
            <p:cNvPr id="47130" name="Rectangle 18"/>
            <p:cNvSpPr>
              <a:spLocks noChangeArrowheads="1"/>
            </p:cNvSpPr>
            <p:nvPr/>
          </p:nvSpPr>
          <p:spPr bwMode="auto">
            <a:xfrm>
              <a:off x="3504" y="816"/>
              <a:ext cx="1968"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Alias</a:t>
              </a:r>
            </a:p>
          </p:txBody>
        </p:sp>
        <p:sp>
          <p:nvSpPr>
            <p:cNvPr id="47131" name="Rectangle 19"/>
            <p:cNvSpPr>
              <a:spLocks noChangeArrowheads="1"/>
            </p:cNvSpPr>
            <p:nvPr/>
          </p:nvSpPr>
          <p:spPr bwMode="auto">
            <a:xfrm>
              <a:off x="1908" y="816"/>
              <a:ext cx="1584"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Signature</a:t>
              </a:r>
            </a:p>
          </p:txBody>
        </p:sp>
        <p:sp>
          <p:nvSpPr>
            <p:cNvPr id="47132" name="Rectangle 20"/>
            <p:cNvSpPr>
              <a:spLocks noChangeArrowheads="1"/>
            </p:cNvSpPr>
            <p:nvPr/>
          </p:nvSpPr>
          <p:spPr bwMode="auto">
            <a:xfrm>
              <a:off x="288" y="816"/>
              <a:ext cx="1632" cy="287"/>
            </a:xfrm>
            <a:prstGeom prst="rect">
              <a:avLst/>
            </a:prstGeom>
            <a:solidFill>
              <a:srgbClr val="004D86">
                <a:alpha val="49803"/>
              </a:srgbClr>
            </a:solidFill>
            <a:ln w="9525">
              <a:noFill/>
              <a:round/>
              <a:headEnd/>
              <a:tailEnd/>
            </a:ln>
          </p:spPr>
          <p:txBody>
            <a:bodyPr lIns="90000" tIns="46800" rIns="90000" bIns="46800" anchor="ctr"/>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Extension</a:t>
              </a:r>
            </a:p>
          </p:txBody>
        </p:sp>
        <p:sp>
          <p:nvSpPr>
            <p:cNvPr id="47133" name="Line 21"/>
            <p:cNvSpPr>
              <a:spLocks noChangeShapeType="1"/>
            </p:cNvSpPr>
            <p:nvPr/>
          </p:nvSpPr>
          <p:spPr bwMode="auto">
            <a:xfrm>
              <a:off x="288" y="816"/>
              <a:ext cx="5184" cy="1"/>
            </a:xfrm>
            <a:prstGeom prst="line">
              <a:avLst/>
            </a:prstGeom>
            <a:noFill/>
            <a:ln w="28440">
              <a:solidFill>
                <a:srgbClr val="FFFFFF"/>
              </a:solidFill>
              <a:miter lim="800000"/>
              <a:headEnd/>
              <a:tailEnd/>
            </a:ln>
          </p:spPr>
          <p:txBody>
            <a:bodyPr/>
            <a:lstStyle/>
            <a:p>
              <a:endParaRPr lang="en-GB"/>
            </a:p>
          </p:txBody>
        </p:sp>
        <p:sp>
          <p:nvSpPr>
            <p:cNvPr id="47134" name="Line 22"/>
            <p:cNvSpPr>
              <a:spLocks noChangeShapeType="1"/>
            </p:cNvSpPr>
            <p:nvPr/>
          </p:nvSpPr>
          <p:spPr bwMode="auto">
            <a:xfrm>
              <a:off x="288" y="1103"/>
              <a:ext cx="5184" cy="1"/>
            </a:xfrm>
            <a:prstGeom prst="line">
              <a:avLst/>
            </a:prstGeom>
            <a:noFill/>
            <a:ln w="12600">
              <a:solidFill>
                <a:srgbClr val="FFFFFF"/>
              </a:solidFill>
              <a:miter lim="800000"/>
              <a:headEnd/>
              <a:tailEnd/>
            </a:ln>
          </p:spPr>
          <p:txBody>
            <a:bodyPr/>
            <a:lstStyle/>
            <a:p>
              <a:endParaRPr lang="en-GB"/>
            </a:p>
          </p:txBody>
        </p:sp>
        <p:sp>
          <p:nvSpPr>
            <p:cNvPr id="47135" name="Line 23"/>
            <p:cNvSpPr>
              <a:spLocks noChangeShapeType="1"/>
            </p:cNvSpPr>
            <p:nvPr/>
          </p:nvSpPr>
          <p:spPr bwMode="auto">
            <a:xfrm>
              <a:off x="288" y="1390"/>
              <a:ext cx="5184" cy="1"/>
            </a:xfrm>
            <a:prstGeom prst="line">
              <a:avLst/>
            </a:prstGeom>
            <a:noFill/>
            <a:ln w="12600">
              <a:solidFill>
                <a:srgbClr val="FFFFFF"/>
              </a:solidFill>
              <a:miter lim="800000"/>
              <a:headEnd/>
              <a:tailEnd/>
            </a:ln>
          </p:spPr>
          <p:txBody>
            <a:bodyPr/>
            <a:lstStyle/>
            <a:p>
              <a:endParaRPr lang="en-GB"/>
            </a:p>
          </p:txBody>
        </p:sp>
        <p:sp>
          <p:nvSpPr>
            <p:cNvPr id="47136" name="Line 24"/>
            <p:cNvSpPr>
              <a:spLocks noChangeShapeType="1"/>
            </p:cNvSpPr>
            <p:nvPr/>
          </p:nvSpPr>
          <p:spPr bwMode="auto">
            <a:xfrm>
              <a:off x="288" y="1677"/>
              <a:ext cx="5184" cy="1"/>
            </a:xfrm>
            <a:prstGeom prst="line">
              <a:avLst/>
            </a:prstGeom>
            <a:noFill/>
            <a:ln w="12600">
              <a:solidFill>
                <a:srgbClr val="FFFFFF"/>
              </a:solidFill>
              <a:miter lim="800000"/>
              <a:headEnd/>
              <a:tailEnd/>
            </a:ln>
          </p:spPr>
          <p:txBody>
            <a:bodyPr/>
            <a:lstStyle/>
            <a:p>
              <a:endParaRPr lang="en-GB"/>
            </a:p>
          </p:txBody>
        </p:sp>
        <p:sp>
          <p:nvSpPr>
            <p:cNvPr id="47137" name="Line 25"/>
            <p:cNvSpPr>
              <a:spLocks noChangeShapeType="1"/>
            </p:cNvSpPr>
            <p:nvPr/>
          </p:nvSpPr>
          <p:spPr bwMode="auto">
            <a:xfrm>
              <a:off x="288" y="1964"/>
              <a:ext cx="5184" cy="1"/>
            </a:xfrm>
            <a:prstGeom prst="line">
              <a:avLst/>
            </a:prstGeom>
            <a:noFill/>
            <a:ln w="12600">
              <a:solidFill>
                <a:srgbClr val="FFFFFF"/>
              </a:solidFill>
              <a:miter lim="800000"/>
              <a:headEnd/>
              <a:tailEnd/>
            </a:ln>
          </p:spPr>
          <p:txBody>
            <a:bodyPr/>
            <a:lstStyle/>
            <a:p>
              <a:endParaRPr lang="en-GB"/>
            </a:p>
          </p:txBody>
        </p:sp>
        <p:sp>
          <p:nvSpPr>
            <p:cNvPr id="47138" name="Line 26"/>
            <p:cNvSpPr>
              <a:spLocks noChangeShapeType="1"/>
            </p:cNvSpPr>
            <p:nvPr/>
          </p:nvSpPr>
          <p:spPr bwMode="auto">
            <a:xfrm>
              <a:off x="288" y="2538"/>
              <a:ext cx="5184" cy="1"/>
            </a:xfrm>
            <a:prstGeom prst="line">
              <a:avLst/>
            </a:prstGeom>
            <a:noFill/>
            <a:ln w="28440">
              <a:solidFill>
                <a:srgbClr val="FFFFFF"/>
              </a:solidFill>
              <a:miter lim="800000"/>
              <a:headEnd/>
              <a:tailEnd/>
            </a:ln>
          </p:spPr>
          <p:txBody>
            <a:bodyPr/>
            <a:lstStyle/>
            <a:p>
              <a:endParaRPr lang="en-GB"/>
            </a:p>
          </p:txBody>
        </p:sp>
        <p:sp>
          <p:nvSpPr>
            <p:cNvPr id="47139" name="Line 27"/>
            <p:cNvSpPr>
              <a:spLocks noChangeShapeType="1"/>
            </p:cNvSpPr>
            <p:nvPr/>
          </p:nvSpPr>
          <p:spPr bwMode="auto">
            <a:xfrm>
              <a:off x="288" y="816"/>
              <a:ext cx="1" cy="1722"/>
            </a:xfrm>
            <a:prstGeom prst="line">
              <a:avLst/>
            </a:prstGeom>
            <a:noFill/>
            <a:ln w="28440">
              <a:solidFill>
                <a:srgbClr val="FFFFFF"/>
              </a:solidFill>
              <a:miter lim="800000"/>
              <a:headEnd/>
              <a:tailEnd/>
            </a:ln>
          </p:spPr>
          <p:txBody>
            <a:bodyPr/>
            <a:lstStyle/>
            <a:p>
              <a:endParaRPr lang="en-GB"/>
            </a:p>
          </p:txBody>
        </p:sp>
        <p:sp>
          <p:nvSpPr>
            <p:cNvPr id="47140" name="Line 28"/>
            <p:cNvSpPr>
              <a:spLocks noChangeShapeType="1"/>
            </p:cNvSpPr>
            <p:nvPr/>
          </p:nvSpPr>
          <p:spPr bwMode="auto">
            <a:xfrm>
              <a:off x="1920" y="816"/>
              <a:ext cx="1" cy="1722"/>
            </a:xfrm>
            <a:prstGeom prst="line">
              <a:avLst/>
            </a:prstGeom>
            <a:noFill/>
            <a:ln w="12600">
              <a:solidFill>
                <a:srgbClr val="FFFFFF"/>
              </a:solidFill>
              <a:miter lim="800000"/>
              <a:headEnd/>
              <a:tailEnd/>
            </a:ln>
          </p:spPr>
          <p:txBody>
            <a:bodyPr/>
            <a:lstStyle/>
            <a:p>
              <a:endParaRPr lang="en-GB"/>
            </a:p>
          </p:txBody>
        </p:sp>
        <p:sp>
          <p:nvSpPr>
            <p:cNvPr id="47141" name="Line 29"/>
            <p:cNvSpPr>
              <a:spLocks noChangeShapeType="1"/>
            </p:cNvSpPr>
            <p:nvPr/>
          </p:nvSpPr>
          <p:spPr bwMode="auto">
            <a:xfrm>
              <a:off x="3504" y="816"/>
              <a:ext cx="1" cy="1722"/>
            </a:xfrm>
            <a:prstGeom prst="line">
              <a:avLst/>
            </a:prstGeom>
            <a:noFill/>
            <a:ln w="12600">
              <a:solidFill>
                <a:srgbClr val="FFFFFF"/>
              </a:solidFill>
              <a:miter lim="800000"/>
              <a:headEnd/>
              <a:tailEnd/>
            </a:ln>
          </p:spPr>
          <p:txBody>
            <a:bodyPr/>
            <a:lstStyle/>
            <a:p>
              <a:endParaRPr lang="en-GB"/>
            </a:p>
          </p:txBody>
        </p:sp>
        <p:sp>
          <p:nvSpPr>
            <p:cNvPr id="47142" name="Line 30"/>
            <p:cNvSpPr>
              <a:spLocks noChangeShapeType="1"/>
            </p:cNvSpPr>
            <p:nvPr/>
          </p:nvSpPr>
          <p:spPr bwMode="auto">
            <a:xfrm>
              <a:off x="5472" y="816"/>
              <a:ext cx="1" cy="1722"/>
            </a:xfrm>
            <a:prstGeom prst="line">
              <a:avLst/>
            </a:prstGeom>
            <a:noFill/>
            <a:ln w="28440">
              <a:solidFill>
                <a:srgbClr val="FFFFFF"/>
              </a:solidFill>
              <a:miter lim="800000"/>
              <a:headEnd/>
              <a:tailEnd/>
            </a:ln>
          </p:spPr>
          <p:txBody>
            <a:bodyPr/>
            <a:lstStyle/>
            <a:p>
              <a:endParaRPr lang="en-GB"/>
            </a:p>
          </p:txBody>
        </p:sp>
        <p:sp>
          <p:nvSpPr>
            <p:cNvPr id="47143" name="Line 31"/>
            <p:cNvSpPr>
              <a:spLocks noChangeShapeType="1"/>
            </p:cNvSpPr>
            <p:nvPr/>
          </p:nvSpPr>
          <p:spPr bwMode="auto">
            <a:xfrm>
              <a:off x="288" y="2251"/>
              <a:ext cx="5184" cy="1"/>
            </a:xfrm>
            <a:prstGeom prst="line">
              <a:avLst/>
            </a:prstGeom>
            <a:noFill/>
            <a:ln w="12600">
              <a:solidFill>
                <a:srgbClr val="FFFFFF"/>
              </a:solidFill>
              <a:miter lim="800000"/>
              <a:headEnd/>
              <a:tailEnd/>
            </a:ln>
          </p:spPr>
          <p:txBody>
            <a:bodyPr/>
            <a:lstStyle/>
            <a:p>
              <a:endParaRPr lang="en-GB"/>
            </a:p>
          </p:txBody>
        </p:sp>
      </p:grpSp>
      <p:sp>
        <p:nvSpPr>
          <p:cNvPr id="34" name="Rectangle 33"/>
          <p:cNvSpPr>
            <a:spLocks noChangeArrowheads="1"/>
          </p:cNvSpPr>
          <p:nvPr/>
        </p:nvSpPr>
        <p:spPr bwMode="auto">
          <a:xfrm>
            <a:off x="609600" y="4572000"/>
            <a:ext cx="8229600" cy="455613"/>
          </a:xfrm>
          <a:prstGeom prst="rect">
            <a:avLst/>
          </a:prstGeom>
          <a:solidFill>
            <a:schemeClr val="accent1">
              <a:lumMod val="50000"/>
              <a:alpha val="50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Calculate result of file signature analysis </a:t>
            </a:r>
          </a:p>
        </p:txBody>
      </p:sp>
      <p:sp>
        <p:nvSpPr>
          <p:cNvPr id="35" name="Rectangle 36"/>
          <p:cNvSpPr>
            <a:spLocks noChangeArrowheads="1"/>
          </p:cNvSpPr>
          <p:nvPr/>
        </p:nvSpPr>
        <p:spPr bwMode="auto">
          <a:xfrm>
            <a:off x="609600" y="5483225"/>
            <a:ext cx="2590800" cy="455613"/>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 Signature</a:t>
            </a:r>
          </a:p>
        </p:txBody>
      </p:sp>
      <p:sp>
        <p:nvSpPr>
          <p:cNvPr id="36" name="Rectangle 37"/>
          <p:cNvSpPr>
            <a:spLocks noChangeArrowheads="1"/>
          </p:cNvSpPr>
          <p:nvPr/>
        </p:nvSpPr>
        <p:spPr bwMode="auto">
          <a:xfrm>
            <a:off x="5715000" y="5027613"/>
            <a:ext cx="3124200" cy="455612"/>
          </a:xfrm>
          <a:prstGeom prst="rect">
            <a:avLst/>
          </a:prstGeom>
          <a:solidFill>
            <a:schemeClr val="accent2">
              <a:lumMod val="75000"/>
            </a:schemeClr>
          </a:solidFill>
          <a:ln w="9525">
            <a:noFill/>
            <a:round/>
            <a:headEnd/>
            <a:tailEnd/>
          </a:ln>
        </p:spPr>
        <p:txBody>
          <a:bodyPr lIns="90000" tIns="46800" rIns="90000" bIns="46800"/>
          <a:lstStyle/>
          <a:p>
            <a:pPr algn="ct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Result of Analysis</a:t>
            </a:r>
          </a:p>
        </p:txBody>
      </p:sp>
      <p:sp>
        <p:nvSpPr>
          <p:cNvPr id="37" name="Rectangle 39"/>
          <p:cNvSpPr>
            <a:spLocks noChangeArrowheads="1"/>
          </p:cNvSpPr>
          <p:nvPr/>
        </p:nvSpPr>
        <p:spPr bwMode="auto">
          <a:xfrm>
            <a:off x="609600" y="5027613"/>
            <a:ext cx="2590800" cy="455612"/>
          </a:xfrm>
          <a:prstGeom prst="rect">
            <a:avLst/>
          </a:prstGeom>
          <a:solidFill>
            <a:schemeClr val="accent2">
              <a:lumMod val="75000"/>
            </a:schemeClr>
          </a:solidFill>
          <a:ln w="9525">
            <a:noFill/>
            <a:round/>
            <a:headEnd/>
            <a:tailEnd/>
          </a:ln>
        </p:spPr>
        <p:txBody>
          <a:bodyPr lIns="90000" tIns="46800" rIns="90000" bIns="46800"/>
          <a:lstStyle/>
          <a:p>
            <a:pPr>
              <a:spcBef>
                <a:spcPts val="60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rgbClr val="FFFFFF"/>
                </a:solidFill>
              </a:rPr>
              <a:t>Filename</a:t>
            </a:r>
          </a:p>
        </p:txBody>
      </p:sp>
      <p:sp>
        <p:nvSpPr>
          <p:cNvPr id="38" name="Rectangle 38"/>
          <p:cNvSpPr>
            <a:spLocks noChangeArrowheads="1"/>
          </p:cNvSpPr>
          <p:nvPr/>
        </p:nvSpPr>
        <p:spPr bwMode="auto">
          <a:xfrm>
            <a:off x="3200400" y="5027613"/>
            <a:ext cx="2514600" cy="455612"/>
          </a:xfrm>
          <a:prstGeom prst="rect">
            <a:avLst/>
          </a:prstGeom>
          <a:solidFill>
            <a:schemeClr val="bg1"/>
          </a:solidFill>
          <a:ln w="9525">
            <a:no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Install.dll</a:t>
            </a:r>
          </a:p>
        </p:txBody>
      </p:sp>
      <p:sp>
        <p:nvSpPr>
          <p:cNvPr id="39" name="Rectangle 38"/>
          <p:cNvSpPr>
            <a:spLocks noChangeArrowheads="1"/>
          </p:cNvSpPr>
          <p:nvPr/>
        </p:nvSpPr>
        <p:spPr bwMode="auto">
          <a:xfrm>
            <a:off x="3214688" y="5500688"/>
            <a:ext cx="2514600" cy="455612"/>
          </a:xfrm>
          <a:prstGeom prst="rect">
            <a:avLst/>
          </a:prstGeom>
          <a:solidFill>
            <a:schemeClr val="bg1"/>
          </a:solidFill>
          <a:ln w="19050">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[Install]..</a:t>
            </a:r>
          </a:p>
        </p:txBody>
      </p:sp>
      <p:sp>
        <p:nvSpPr>
          <p:cNvPr id="40" name="Rectangle 38"/>
          <p:cNvSpPr>
            <a:spLocks noChangeArrowheads="1"/>
          </p:cNvSpPr>
          <p:nvPr/>
        </p:nvSpPr>
        <p:spPr bwMode="auto">
          <a:xfrm>
            <a:off x="5786438" y="5500688"/>
            <a:ext cx="3000375" cy="455612"/>
          </a:xfrm>
          <a:prstGeom prst="rect">
            <a:avLst/>
          </a:prstGeom>
          <a:solidFill>
            <a:schemeClr val="bg1"/>
          </a:solidFill>
          <a:ln w="15875">
            <a:solidFill>
              <a:schemeClr val="tx1"/>
            </a:solidFill>
            <a:round/>
            <a:headEnd/>
            <a:tailEnd/>
          </a:ln>
        </p:spPr>
        <p:txBody>
          <a:bodyPr lIns="90000" tIns="46800" rIns="90000" bIns="46800"/>
          <a:lstStyle/>
          <a:p>
            <a:pPr algn="ctr">
              <a:spcBef>
                <a:spcPts val="600"/>
              </a:spcBef>
              <a:buClr>
                <a:srgbClr val="FFCC00"/>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rPr>
              <a:t>!Bad Signature</a:t>
            </a:r>
          </a:p>
        </p:txBody>
      </p:sp>
    </p:spTree>
    <p:extLst>
      <p:ext uri="{BB962C8B-B14F-4D97-AF65-F5344CB8AC3E}">
        <p14:creationId xmlns:p14="http://schemas.microsoft.com/office/powerpoint/2010/main" val="5604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92854" y="285332"/>
            <a:ext cx="8627617" cy="6384028"/>
          </a:xfrm>
          <a:prstGeom prst="rect">
            <a:avLst/>
          </a:prstGeom>
          <a:noFill/>
          <a:ln w="9525">
            <a:noFill/>
            <a:miter lim="800000"/>
            <a:headEnd/>
            <a:tailEnd/>
          </a:ln>
        </p:spPr>
      </p:pic>
      <p:cxnSp>
        <p:nvCxnSpPr>
          <p:cNvPr id="3" name="Straight Arrow Connector 2"/>
          <p:cNvCxnSpPr/>
          <p:nvPr/>
        </p:nvCxnSpPr>
        <p:spPr>
          <a:xfrm>
            <a:off x="4427984" y="548680"/>
            <a:ext cx="1079500" cy="7921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16200000" flipH="1">
            <a:off x="5795913" y="620912"/>
            <a:ext cx="792163" cy="647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907704" y="1844824"/>
            <a:ext cx="720725"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07704" y="2492896"/>
            <a:ext cx="720725"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07704" y="2924895"/>
            <a:ext cx="720725"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9"/>
          <p:cNvSpPr txBox="1">
            <a:spLocks noChangeArrowheads="1"/>
          </p:cNvSpPr>
          <p:nvPr/>
        </p:nvSpPr>
        <p:spPr bwMode="auto">
          <a:xfrm>
            <a:off x="357188" y="4214813"/>
            <a:ext cx="8429625" cy="2455862"/>
          </a:xfrm>
          <a:prstGeom prst="rect">
            <a:avLst/>
          </a:prstGeom>
          <a:noFill/>
          <a:ln w="12700">
            <a:noFill/>
            <a:miter lim="800000"/>
            <a:headEnd/>
            <a:tailEnd/>
          </a:ln>
          <a:effectLst/>
        </p:spPr>
        <p:txBody>
          <a:bodyPr>
            <a:spAutoFit/>
          </a:bodyPr>
          <a:lstStyle/>
          <a:p>
            <a:pPr>
              <a:lnSpc>
                <a:spcPct val="120000"/>
              </a:lnSpc>
              <a:spcBef>
                <a:spcPct val="20000"/>
              </a:spcBef>
              <a:buFontTx/>
              <a:buBlip>
                <a:blip r:embed="rId3"/>
              </a:buBlip>
              <a:defRPr/>
            </a:pPr>
            <a:r>
              <a:rPr lang="en-US" sz="2400" b="1">
                <a:effectLst>
                  <a:outerShdw blurRad="38100" dist="38100" dir="2700000" algn="tl">
                    <a:srgbClr val="000000"/>
                  </a:outerShdw>
                </a:effectLst>
              </a:rPr>
              <a:t> </a:t>
            </a:r>
            <a:r>
              <a:rPr lang="en-US" sz="2400" dirty="0">
                <a:effectLst>
                  <a:outerShdw blurRad="38100" dist="38100" dir="2700000" algn="tl">
                    <a:srgbClr val="FFFFFF"/>
                  </a:outerShdw>
                </a:effectLst>
              </a:rPr>
              <a:t>CRC – Cyclical Redundancy Check</a:t>
            </a:r>
          </a:p>
          <a:p>
            <a:pPr>
              <a:lnSpc>
                <a:spcPct val="120000"/>
              </a:lnSpc>
              <a:spcBef>
                <a:spcPct val="20000"/>
              </a:spcBef>
              <a:buFontTx/>
              <a:buBlip>
                <a:blip r:embed="rId3"/>
              </a:buBlip>
              <a:defRPr/>
            </a:pPr>
            <a:r>
              <a:rPr lang="en-US" sz="2400" dirty="0">
                <a:effectLst>
                  <a:outerShdw blurRad="38100" dist="38100" dir="2700000" algn="tl">
                    <a:srgbClr val="FFFFFF"/>
                  </a:outerShdw>
                </a:effectLst>
              </a:rPr>
              <a:t> Order specific  - 1234 different to 4321 – produce  same checksum but not same CRC</a:t>
            </a:r>
          </a:p>
          <a:p>
            <a:pPr>
              <a:lnSpc>
                <a:spcPct val="120000"/>
              </a:lnSpc>
              <a:spcBef>
                <a:spcPct val="20000"/>
              </a:spcBef>
              <a:buFontTx/>
              <a:buBlip>
                <a:blip r:embed="rId3"/>
              </a:buBlip>
              <a:defRPr/>
            </a:pPr>
            <a:r>
              <a:rPr lang="en-US" sz="2400" dirty="0">
                <a:effectLst>
                  <a:outerShdw blurRad="38100" dist="38100" dir="2700000" algn="tl">
                    <a:srgbClr val="FFFFFF"/>
                  </a:outerShdw>
                </a:effectLst>
              </a:rPr>
              <a:t> Probability against 2 Sectors with same CRC and different data – approximately 1 in 4 billion</a:t>
            </a:r>
            <a:endParaRPr lang="en-GB" sz="2400" dirty="0">
              <a:effectLst>
                <a:outerShdw blurRad="38100" dist="38100" dir="2700000" algn="tl">
                  <a:srgbClr val="FFFFFF"/>
                </a:outerShdw>
              </a:effectLst>
            </a:endParaRPr>
          </a:p>
        </p:txBody>
      </p:sp>
      <p:sp>
        <p:nvSpPr>
          <p:cNvPr id="5" name="Text Box 1050"/>
          <p:cNvSpPr txBox="1">
            <a:spLocks noChangeArrowheads="1"/>
          </p:cNvSpPr>
          <p:nvPr/>
        </p:nvSpPr>
        <p:spPr bwMode="auto">
          <a:xfrm>
            <a:off x="571500" y="1000125"/>
            <a:ext cx="8001000" cy="830263"/>
          </a:xfrm>
          <a:prstGeom prst="rect">
            <a:avLst/>
          </a:prstGeom>
          <a:noFill/>
          <a:ln w="12700">
            <a:noFill/>
            <a:miter lim="800000"/>
            <a:headEnd/>
            <a:tailEnd/>
          </a:ln>
          <a:effectLst/>
        </p:spPr>
        <p:txBody>
          <a:bodyPr>
            <a:spAutoFit/>
          </a:bodyPr>
          <a:lstStyle/>
          <a:p>
            <a:pPr>
              <a:defRPr/>
            </a:pPr>
            <a:r>
              <a:rPr lang="en-GB" sz="2400" dirty="0">
                <a:effectLst>
                  <a:outerShdw blurRad="38100" dist="38100" dir="2700000" algn="tl">
                    <a:srgbClr val="FFFFFF"/>
                  </a:outerShdw>
                </a:effectLst>
              </a:rPr>
              <a:t>EnCase computes a CRC</a:t>
            </a:r>
            <a:r>
              <a:rPr lang="en-GB" sz="2400" dirty="0">
                <a:effectLst>
                  <a:outerShdw blurRad="38100" dist="38100" dir="2700000" algn="tl">
                    <a:srgbClr val="000000"/>
                  </a:outerShdw>
                </a:effectLst>
              </a:rPr>
              <a:t> </a:t>
            </a:r>
            <a:r>
              <a:rPr lang="en-GB" sz="2400" dirty="0"/>
              <a:t>for every block of 64 Sectors of Data (32 K) - Default setting</a:t>
            </a:r>
          </a:p>
        </p:txBody>
      </p:sp>
      <p:grpSp>
        <p:nvGrpSpPr>
          <p:cNvPr id="2" name="Group 1084"/>
          <p:cNvGrpSpPr>
            <a:grpSpLocks/>
          </p:cNvGrpSpPr>
          <p:nvPr/>
        </p:nvGrpSpPr>
        <p:grpSpPr bwMode="auto">
          <a:xfrm>
            <a:off x="2714625" y="1928813"/>
            <a:ext cx="1295400" cy="914400"/>
            <a:chOff x="1776" y="1200"/>
            <a:chExt cx="816" cy="576"/>
          </a:xfrm>
        </p:grpSpPr>
        <p:sp>
          <p:nvSpPr>
            <p:cNvPr id="7" name="Text Box 1049"/>
            <p:cNvSpPr txBox="1">
              <a:spLocks noChangeArrowheads="1"/>
            </p:cNvSpPr>
            <p:nvPr/>
          </p:nvSpPr>
          <p:spPr bwMode="auto">
            <a:xfrm>
              <a:off x="2102" y="1200"/>
              <a:ext cx="394" cy="233"/>
            </a:xfrm>
            <a:prstGeom prst="rect">
              <a:avLst/>
            </a:prstGeom>
            <a:noFill/>
            <a:ln w="12700">
              <a:noFill/>
              <a:miter lim="800000"/>
              <a:headEnd/>
              <a:tailEnd/>
            </a:ln>
            <a:effectLst/>
          </p:spPr>
          <p:txBody>
            <a:bodyPr wrap="none">
              <a:spAutoFit/>
            </a:bodyPr>
            <a:lstStyle/>
            <a:p>
              <a:pPr>
                <a:defRPr/>
              </a:pPr>
              <a:r>
                <a:rPr lang="en-GB" dirty="0">
                  <a:effectLst>
                    <a:outerShdw blurRad="38100" dist="38100" dir="2700000" algn="tl">
                      <a:srgbClr val="FFFFFF"/>
                    </a:outerShdw>
                  </a:effectLst>
                </a:rPr>
                <a:t>CRC</a:t>
              </a:r>
            </a:p>
          </p:txBody>
        </p:sp>
        <p:grpSp>
          <p:nvGrpSpPr>
            <p:cNvPr id="3" name="Group 1083"/>
            <p:cNvGrpSpPr>
              <a:grpSpLocks/>
            </p:cNvGrpSpPr>
            <p:nvPr/>
          </p:nvGrpSpPr>
          <p:grpSpPr bwMode="auto">
            <a:xfrm>
              <a:off x="1776" y="1440"/>
              <a:ext cx="816" cy="336"/>
              <a:chOff x="1776" y="1440"/>
              <a:chExt cx="816" cy="336"/>
            </a:xfrm>
          </p:grpSpPr>
          <p:sp>
            <p:nvSpPr>
              <p:cNvPr id="9249" name="Line 1052"/>
              <p:cNvSpPr>
                <a:spLocks noChangeShapeType="1"/>
              </p:cNvSpPr>
              <p:nvPr/>
            </p:nvSpPr>
            <p:spPr bwMode="auto">
              <a:xfrm flipH="1">
                <a:off x="2160" y="1440"/>
                <a:ext cx="99" cy="336"/>
              </a:xfrm>
              <a:prstGeom prst="line">
                <a:avLst/>
              </a:prstGeom>
              <a:noFill/>
              <a:ln w="38100">
                <a:solidFill>
                  <a:schemeClr val="tx1"/>
                </a:solidFill>
                <a:round/>
                <a:headEnd/>
                <a:tailEnd type="triangle" w="med" len="med"/>
              </a:ln>
            </p:spPr>
            <p:txBody>
              <a:bodyPr wrap="none"/>
              <a:lstStyle/>
              <a:p>
                <a:endParaRPr lang="en-GB"/>
              </a:p>
            </p:txBody>
          </p:sp>
          <p:sp>
            <p:nvSpPr>
              <p:cNvPr id="9250" name="Line 1053"/>
              <p:cNvSpPr>
                <a:spLocks noChangeShapeType="1"/>
              </p:cNvSpPr>
              <p:nvPr/>
            </p:nvSpPr>
            <p:spPr bwMode="auto">
              <a:xfrm flipH="1">
                <a:off x="1776" y="1440"/>
                <a:ext cx="483" cy="336"/>
              </a:xfrm>
              <a:prstGeom prst="line">
                <a:avLst/>
              </a:prstGeom>
              <a:noFill/>
              <a:ln w="38100">
                <a:solidFill>
                  <a:schemeClr val="tx1"/>
                </a:solidFill>
                <a:round/>
                <a:headEnd/>
                <a:tailEnd type="triangle" w="med" len="med"/>
              </a:ln>
            </p:spPr>
            <p:txBody>
              <a:bodyPr wrap="none"/>
              <a:lstStyle/>
              <a:p>
                <a:endParaRPr lang="en-GB"/>
              </a:p>
            </p:txBody>
          </p:sp>
          <p:sp>
            <p:nvSpPr>
              <p:cNvPr id="9251" name="Line 1054"/>
              <p:cNvSpPr>
                <a:spLocks noChangeShapeType="1"/>
              </p:cNvSpPr>
              <p:nvPr/>
            </p:nvSpPr>
            <p:spPr bwMode="auto">
              <a:xfrm>
                <a:off x="2259" y="1440"/>
                <a:ext cx="333" cy="336"/>
              </a:xfrm>
              <a:prstGeom prst="line">
                <a:avLst/>
              </a:prstGeom>
              <a:noFill/>
              <a:ln w="38100">
                <a:solidFill>
                  <a:schemeClr val="tx1"/>
                </a:solidFill>
                <a:round/>
                <a:headEnd/>
                <a:tailEnd type="triangle" w="med" len="med"/>
              </a:ln>
            </p:spPr>
            <p:txBody>
              <a:bodyPr wrap="none"/>
              <a:lstStyle/>
              <a:p>
                <a:endParaRPr lang="en-GB"/>
              </a:p>
            </p:txBody>
          </p:sp>
        </p:grpSp>
      </p:grpSp>
      <p:grpSp>
        <p:nvGrpSpPr>
          <p:cNvPr id="6" name="Group 1061"/>
          <p:cNvGrpSpPr>
            <a:grpSpLocks/>
          </p:cNvGrpSpPr>
          <p:nvPr/>
        </p:nvGrpSpPr>
        <p:grpSpPr bwMode="auto">
          <a:xfrm>
            <a:off x="2138363" y="2967038"/>
            <a:ext cx="4691062" cy="1065212"/>
            <a:chOff x="1392" y="1824"/>
            <a:chExt cx="2955" cy="671"/>
          </a:xfrm>
        </p:grpSpPr>
        <p:grpSp>
          <p:nvGrpSpPr>
            <p:cNvPr id="8" name="Group 1062"/>
            <p:cNvGrpSpPr>
              <a:grpSpLocks/>
            </p:cNvGrpSpPr>
            <p:nvPr/>
          </p:nvGrpSpPr>
          <p:grpSpPr bwMode="auto">
            <a:xfrm rot="10800000" flipV="1">
              <a:off x="2256" y="1827"/>
              <a:ext cx="364" cy="667"/>
              <a:chOff x="2236" y="1827"/>
              <a:chExt cx="364" cy="667"/>
            </a:xfrm>
          </p:grpSpPr>
          <p:sp>
            <p:nvSpPr>
              <p:cNvPr id="9245" name="Rectangle 1063"/>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9246" name="Rectangle 1064"/>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9" name="Group 1065"/>
            <p:cNvGrpSpPr>
              <a:grpSpLocks/>
            </p:cNvGrpSpPr>
            <p:nvPr/>
          </p:nvGrpSpPr>
          <p:grpSpPr bwMode="auto">
            <a:xfrm rot="10800000" flipV="1">
              <a:off x="1824" y="1823"/>
              <a:ext cx="364" cy="668"/>
              <a:chOff x="2236" y="1827"/>
              <a:chExt cx="364" cy="668"/>
            </a:xfrm>
          </p:grpSpPr>
          <p:sp>
            <p:nvSpPr>
              <p:cNvPr id="9243" name="Rectangle 1066"/>
              <p:cNvSpPr>
                <a:spLocks noChangeArrowheads="1"/>
              </p:cNvSpPr>
              <p:nvPr/>
            </p:nvSpPr>
            <p:spPr bwMode="auto">
              <a:xfrm>
                <a:off x="2236" y="1828"/>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9244" name="Rectangle 1067"/>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0" name="Group 1068"/>
            <p:cNvGrpSpPr>
              <a:grpSpLocks/>
            </p:cNvGrpSpPr>
            <p:nvPr/>
          </p:nvGrpSpPr>
          <p:grpSpPr bwMode="auto">
            <a:xfrm rot="10800000" flipV="1">
              <a:off x="1392" y="1824"/>
              <a:ext cx="364" cy="667"/>
              <a:chOff x="2236" y="1828"/>
              <a:chExt cx="364" cy="667"/>
            </a:xfrm>
          </p:grpSpPr>
          <p:sp>
            <p:nvSpPr>
              <p:cNvPr id="9241" name="Rectangle 1069"/>
              <p:cNvSpPr>
                <a:spLocks noChangeArrowheads="1"/>
              </p:cNvSpPr>
              <p:nvPr/>
            </p:nvSpPr>
            <p:spPr bwMode="auto">
              <a:xfrm>
                <a:off x="2236" y="1828"/>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9242" name="Rectangle 1070"/>
              <p:cNvSpPr>
                <a:spLocks noChangeArrowheads="1"/>
              </p:cNvSpPr>
              <p:nvPr/>
            </p:nvSpPr>
            <p:spPr bwMode="auto">
              <a:xfrm>
                <a:off x="2289" y="1828"/>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1" name="Group 1071"/>
            <p:cNvGrpSpPr>
              <a:grpSpLocks/>
            </p:cNvGrpSpPr>
            <p:nvPr/>
          </p:nvGrpSpPr>
          <p:grpSpPr bwMode="auto">
            <a:xfrm rot="10800000" flipV="1">
              <a:off x="2688" y="1823"/>
              <a:ext cx="364" cy="667"/>
              <a:chOff x="2236" y="1827"/>
              <a:chExt cx="364" cy="667"/>
            </a:xfrm>
          </p:grpSpPr>
          <p:sp>
            <p:nvSpPr>
              <p:cNvPr id="9239" name="Rectangle 1072"/>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9240" name="Rectangle 1073"/>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2" name="Group 1074"/>
            <p:cNvGrpSpPr>
              <a:grpSpLocks/>
            </p:cNvGrpSpPr>
            <p:nvPr/>
          </p:nvGrpSpPr>
          <p:grpSpPr bwMode="auto">
            <a:xfrm rot="10800000" flipV="1">
              <a:off x="3120" y="1823"/>
              <a:ext cx="364" cy="667"/>
              <a:chOff x="2236" y="1827"/>
              <a:chExt cx="364" cy="667"/>
            </a:xfrm>
          </p:grpSpPr>
          <p:sp>
            <p:nvSpPr>
              <p:cNvPr id="9237" name="Rectangle 1075"/>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9238" name="Rectangle 1076"/>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3" name="Group 1077"/>
            <p:cNvGrpSpPr>
              <a:grpSpLocks/>
            </p:cNvGrpSpPr>
            <p:nvPr/>
          </p:nvGrpSpPr>
          <p:grpSpPr bwMode="auto">
            <a:xfrm rot="10800000" flipV="1">
              <a:off x="3552" y="1823"/>
              <a:ext cx="364" cy="667"/>
              <a:chOff x="2236" y="1827"/>
              <a:chExt cx="364" cy="667"/>
            </a:xfrm>
          </p:grpSpPr>
          <p:sp>
            <p:nvSpPr>
              <p:cNvPr id="9235" name="Rectangle 1078"/>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9236" name="Rectangle 1079"/>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4" name="Group 1080"/>
            <p:cNvGrpSpPr>
              <a:grpSpLocks/>
            </p:cNvGrpSpPr>
            <p:nvPr/>
          </p:nvGrpSpPr>
          <p:grpSpPr bwMode="auto">
            <a:xfrm rot="10800000" flipV="1">
              <a:off x="3984" y="1823"/>
              <a:ext cx="364" cy="667"/>
              <a:chOff x="2236" y="1827"/>
              <a:chExt cx="364" cy="667"/>
            </a:xfrm>
          </p:grpSpPr>
          <p:sp>
            <p:nvSpPr>
              <p:cNvPr id="9233" name="Rectangle 1081"/>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9234" name="Rectangle 1082"/>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sp>
        <p:nvSpPr>
          <p:cNvPr id="35" name="Text Box 1098"/>
          <p:cNvSpPr txBox="1">
            <a:spLocks noChangeArrowheads="1"/>
          </p:cNvSpPr>
          <p:nvPr/>
        </p:nvSpPr>
        <p:spPr bwMode="auto">
          <a:xfrm>
            <a:off x="6072188" y="1928813"/>
            <a:ext cx="785812" cy="369887"/>
          </a:xfrm>
          <a:prstGeom prst="rect">
            <a:avLst/>
          </a:prstGeom>
          <a:noFill/>
          <a:ln w="12700">
            <a:noFill/>
            <a:miter lim="800000"/>
            <a:headEnd/>
            <a:tailEnd/>
          </a:ln>
          <a:effectLst/>
        </p:spPr>
        <p:txBody>
          <a:bodyPr>
            <a:spAutoFit/>
          </a:bodyPr>
          <a:lstStyle/>
          <a:p>
            <a:pPr>
              <a:defRPr/>
            </a:pPr>
            <a:r>
              <a:rPr lang="en-GB" dirty="0">
                <a:effectLst>
                  <a:outerShdw blurRad="38100" dist="38100" dir="2700000" algn="tl">
                    <a:srgbClr val="FFFFFF"/>
                  </a:outerShdw>
                </a:effectLst>
              </a:rPr>
              <a:t>CRC</a:t>
            </a:r>
          </a:p>
        </p:txBody>
      </p:sp>
      <p:sp>
        <p:nvSpPr>
          <p:cNvPr id="9223" name="Line 1052"/>
          <p:cNvSpPr>
            <a:spLocks noChangeShapeType="1"/>
          </p:cNvSpPr>
          <p:nvPr/>
        </p:nvSpPr>
        <p:spPr bwMode="auto">
          <a:xfrm flipH="1">
            <a:off x="6072188" y="2357438"/>
            <a:ext cx="157162" cy="533400"/>
          </a:xfrm>
          <a:prstGeom prst="line">
            <a:avLst/>
          </a:prstGeom>
          <a:noFill/>
          <a:ln w="38100">
            <a:solidFill>
              <a:schemeClr val="tx1"/>
            </a:solidFill>
            <a:round/>
            <a:headEnd/>
            <a:tailEnd type="triangle" w="med" len="med"/>
          </a:ln>
        </p:spPr>
        <p:txBody>
          <a:bodyPr wrap="none"/>
          <a:lstStyle/>
          <a:p>
            <a:endParaRPr lang="en-GB"/>
          </a:p>
        </p:txBody>
      </p:sp>
      <p:sp>
        <p:nvSpPr>
          <p:cNvPr id="9224" name="Line 1053"/>
          <p:cNvSpPr>
            <a:spLocks noChangeShapeType="1"/>
          </p:cNvSpPr>
          <p:nvPr/>
        </p:nvSpPr>
        <p:spPr bwMode="auto">
          <a:xfrm flipH="1">
            <a:off x="5462588" y="2357438"/>
            <a:ext cx="766762" cy="533400"/>
          </a:xfrm>
          <a:prstGeom prst="line">
            <a:avLst/>
          </a:prstGeom>
          <a:noFill/>
          <a:ln w="38100">
            <a:solidFill>
              <a:schemeClr val="tx1"/>
            </a:solidFill>
            <a:round/>
            <a:headEnd/>
            <a:tailEnd type="triangle" w="med" len="med"/>
          </a:ln>
        </p:spPr>
        <p:txBody>
          <a:bodyPr wrap="none"/>
          <a:lstStyle/>
          <a:p>
            <a:endParaRPr lang="en-GB"/>
          </a:p>
        </p:txBody>
      </p:sp>
      <p:sp>
        <p:nvSpPr>
          <p:cNvPr id="9225" name="Line 1054"/>
          <p:cNvSpPr>
            <a:spLocks noChangeShapeType="1"/>
          </p:cNvSpPr>
          <p:nvPr/>
        </p:nvSpPr>
        <p:spPr bwMode="auto">
          <a:xfrm>
            <a:off x="6229350" y="2357438"/>
            <a:ext cx="528638" cy="533400"/>
          </a:xfrm>
          <a:prstGeom prst="line">
            <a:avLst/>
          </a:prstGeom>
          <a:noFill/>
          <a:ln w="38100">
            <a:solidFill>
              <a:schemeClr val="tx1"/>
            </a:solidFill>
            <a:round/>
            <a:headEnd/>
            <a:tailEnd type="triangle" w="med" len="med"/>
          </a:ln>
        </p:spPr>
        <p:txBody>
          <a:bodyPr wrap="none"/>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0"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4">
                                            <p:txEl>
                                              <p:pRg st="2" end="2"/>
                                            </p:txEl>
                                          </p:spTgt>
                                        </p:tgtEl>
                                        <p:attrNameLst>
                                          <p:attrName>ppt_x</p:attrName>
                                        </p:attrNameLst>
                                      </p:cBhvr>
                                      <p:tavLst>
                                        <p:tav tm="0">
                                          <p:val>
                                            <p:fltVal val="0.5"/>
                                          </p:val>
                                        </p:tav>
                                        <p:tav tm="100000">
                                          <p:val>
                                            <p:strVal val="#ppt_x"/>
                                          </p:val>
                                        </p:tav>
                                      </p:tavLst>
                                    </p:anim>
                                    <p:anim calcmode="lin" valueType="num">
                                      <p:cBhvr>
                                        <p:cTn id="18" dur="500" fill="hold"/>
                                        <p:tgtEl>
                                          <p:spTgt spid="4">
                                            <p:txEl>
                                              <p:pRg st="2" end="2"/>
                                            </p:tx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290170" y="260648"/>
            <a:ext cx="8660975" cy="6408712"/>
          </a:xfrm>
          <a:prstGeom prst="rect">
            <a:avLst/>
          </a:prstGeom>
          <a:noFill/>
          <a:ln w="9525">
            <a:noFill/>
            <a:miter lim="800000"/>
            <a:headEnd/>
            <a:tailEnd/>
          </a:ln>
        </p:spPr>
      </p:pic>
      <p:cxnSp>
        <p:nvCxnSpPr>
          <p:cNvPr id="3" name="Straight Arrow Connector 2"/>
          <p:cNvCxnSpPr/>
          <p:nvPr/>
        </p:nvCxnSpPr>
        <p:spPr>
          <a:xfrm>
            <a:off x="1979712" y="1844824"/>
            <a:ext cx="720725"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2771800" y="1916832"/>
            <a:ext cx="432048" cy="20882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290170" y="260648"/>
            <a:ext cx="8660975" cy="6408712"/>
          </a:xfrm>
          <a:prstGeom prst="rect">
            <a:avLst/>
          </a:prstGeom>
          <a:noFill/>
          <a:ln w="9525">
            <a:noFill/>
            <a:miter lim="800000"/>
            <a:headEnd/>
            <a:tailEnd/>
          </a:ln>
        </p:spPr>
      </p:pic>
      <p:sp>
        <p:nvSpPr>
          <p:cNvPr id="6" name="Oval 5"/>
          <p:cNvSpPr/>
          <p:nvPr/>
        </p:nvSpPr>
        <p:spPr>
          <a:xfrm>
            <a:off x="5364088" y="1628800"/>
            <a:ext cx="1871911"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Oval 6"/>
          <p:cNvSpPr/>
          <p:nvPr/>
        </p:nvSpPr>
        <p:spPr>
          <a:xfrm>
            <a:off x="467544" y="3933056"/>
            <a:ext cx="1584176"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Oval 7"/>
          <p:cNvSpPr/>
          <p:nvPr/>
        </p:nvSpPr>
        <p:spPr>
          <a:xfrm>
            <a:off x="5580112" y="4149080"/>
            <a:ext cx="100811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07926"/>
          </a:xfrm>
        </p:spPr>
        <p:txBody>
          <a:bodyPr/>
          <a:lstStyle/>
          <a:p>
            <a:r>
              <a:rPr lang="en-GB" sz="3200" dirty="0" smtClean="0"/>
              <a:t>Four principles of the ACPO Guidelines</a:t>
            </a:r>
            <a:endParaRPr lang="en-GB" sz="3200" dirty="0"/>
          </a:p>
        </p:txBody>
      </p:sp>
      <p:sp>
        <p:nvSpPr>
          <p:cNvPr id="3" name="Content Placeholder 2"/>
          <p:cNvSpPr>
            <a:spLocks noGrp="1"/>
          </p:cNvSpPr>
          <p:nvPr>
            <p:ph idx="1"/>
          </p:nvPr>
        </p:nvSpPr>
        <p:spPr>
          <a:xfrm>
            <a:off x="323528" y="1484784"/>
            <a:ext cx="8363272" cy="5040559"/>
          </a:xfrm>
        </p:spPr>
        <p:txBody>
          <a:bodyPr>
            <a:normAutofit/>
          </a:bodyPr>
          <a:lstStyle/>
          <a:p>
            <a:r>
              <a:rPr lang="en-GB" dirty="0" smtClean="0"/>
              <a:t>Principle 1: No action taken by law enforcement agencies or their agents should change data held on a computer or storage media which may subsequently be relied upon in court.</a:t>
            </a:r>
          </a:p>
          <a:p>
            <a:endParaRPr lang="en-GB" dirty="0" smtClean="0"/>
          </a:p>
          <a:p>
            <a:r>
              <a:rPr lang="en-GB" dirty="0" smtClean="0"/>
              <a:t>Principle 2: In exceptional circumstances, where a person finds it necessary to access original data held on a computer or on storage media, that person must be competent to do so and be able to give evidence explaining the relevance and the implications of their actions.</a:t>
            </a:r>
          </a:p>
          <a:p>
            <a:pPr marL="514350" indent="-51435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7"/>
            <a:ext cx="8219256" cy="5271864"/>
          </a:xfrm>
        </p:spPr>
        <p:txBody>
          <a:bodyPr/>
          <a:lstStyle/>
          <a:p>
            <a:r>
              <a:rPr lang="en-GB" dirty="0" smtClean="0"/>
              <a:t>Principle 3: An audit trail or other record of all processes applied to computer based electronic evidence should be created and preserved. An independent third party should be able to examine those processes and achieve the same result.</a:t>
            </a:r>
          </a:p>
          <a:p>
            <a:endParaRPr lang="en-GB" dirty="0" smtClean="0"/>
          </a:p>
          <a:p>
            <a:r>
              <a:rPr lang="en-GB" dirty="0" smtClean="0"/>
              <a:t>Principle 4: The person in charge of the investigation (the case officer) has overall responsibility for ensuring that the law and these principles are adhered to.</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lstStyle/>
          <a:p>
            <a:pPr algn="ctr" eaLnBrk="1" hangingPunct="1">
              <a:defRPr/>
            </a:pPr>
            <a:r>
              <a:rPr lang="en-GB" sz="3600" b="0" dirty="0" smtClean="0"/>
              <a:t>Conclusion</a:t>
            </a:r>
            <a:endParaRPr lang="en-GB" sz="3600" b="0" dirty="0"/>
          </a:p>
        </p:txBody>
      </p:sp>
      <p:sp>
        <p:nvSpPr>
          <p:cNvPr id="43011" name="Content Placeholder 2"/>
          <p:cNvSpPr>
            <a:spLocks noGrp="1"/>
          </p:cNvSpPr>
          <p:nvPr>
            <p:ph idx="1"/>
          </p:nvPr>
        </p:nvSpPr>
        <p:spPr>
          <a:xfrm>
            <a:off x="457200" y="1772815"/>
            <a:ext cx="8229600" cy="4751809"/>
          </a:xfrm>
        </p:spPr>
        <p:txBody>
          <a:bodyPr/>
          <a:lstStyle/>
          <a:p>
            <a:pPr eaLnBrk="1" hangingPunct="1"/>
            <a:r>
              <a:rPr lang="en-GB" dirty="0" smtClean="0"/>
              <a:t>Looked at data – different types</a:t>
            </a:r>
          </a:p>
          <a:p>
            <a:pPr eaLnBrk="1" hangingPunct="1"/>
            <a:r>
              <a:rPr lang="en-GB" dirty="0" smtClean="0"/>
              <a:t>Conducting a basic search</a:t>
            </a:r>
          </a:p>
          <a:p>
            <a:pPr eaLnBrk="1" hangingPunct="1"/>
            <a:r>
              <a:rPr lang="en-GB" dirty="0" smtClean="0"/>
              <a:t>Introduction to </a:t>
            </a:r>
            <a:r>
              <a:rPr lang="en-GB" dirty="0" err="1" smtClean="0"/>
              <a:t>Grep</a:t>
            </a:r>
            <a:endParaRPr lang="en-GB" dirty="0" smtClean="0"/>
          </a:p>
          <a:p>
            <a:pPr eaLnBrk="1" hangingPunct="1"/>
            <a:r>
              <a:rPr lang="en-GB" dirty="0" smtClean="0"/>
              <a:t>Bookmarking your findings</a:t>
            </a:r>
          </a:p>
          <a:p>
            <a:pPr eaLnBrk="1" hangingPunct="1"/>
            <a:r>
              <a:rPr lang="en-GB" dirty="0" smtClean="0"/>
              <a:t>Creating reports</a:t>
            </a:r>
          </a:p>
          <a:p>
            <a:pPr eaLnBrk="1" hangingPunct="1"/>
            <a:r>
              <a:rPr lang="en-GB" dirty="0" smtClean="0"/>
              <a:t>File signature </a:t>
            </a:r>
            <a:r>
              <a:rPr lang="en-GB" dirty="0" smtClean="0"/>
              <a:t>analysis</a:t>
            </a:r>
          </a:p>
          <a:p>
            <a:pPr eaLnBrk="1" hangingPunct="1"/>
            <a:r>
              <a:rPr lang="en-GB" dirty="0" smtClean="0"/>
              <a:t>ACPO guidelines</a:t>
            </a:r>
            <a:endParaRPr lang="en-GB" dirty="0" smtClean="0"/>
          </a:p>
          <a:p>
            <a:pPr eaLnBrk="1" hangingPunct="1"/>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9"/>
          <p:cNvSpPr txBox="1">
            <a:spLocks noChangeArrowheads="1"/>
          </p:cNvSpPr>
          <p:nvPr/>
        </p:nvSpPr>
        <p:spPr bwMode="auto">
          <a:xfrm>
            <a:off x="467544" y="3356992"/>
            <a:ext cx="8352928" cy="3490186"/>
          </a:xfrm>
          <a:prstGeom prst="rect">
            <a:avLst/>
          </a:prstGeom>
          <a:noFill/>
          <a:ln w="12700">
            <a:noFill/>
            <a:miter lim="800000"/>
            <a:headEnd/>
            <a:tailEnd/>
          </a:ln>
          <a:effectLst/>
        </p:spPr>
        <p:txBody>
          <a:bodyPr wrap="square">
            <a:spAutoFit/>
          </a:bodyPr>
          <a:lstStyle/>
          <a:p>
            <a:pPr>
              <a:lnSpc>
                <a:spcPct val="120000"/>
              </a:lnSpc>
              <a:spcBef>
                <a:spcPct val="20000"/>
              </a:spcBef>
              <a:buFontTx/>
              <a:buBlip>
                <a:blip r:embed="rId3"/>
              </a:buBlip>
              <a:defRPr/>
            </a:pPr>
            <a:r>
              <a:rPr lang="en-US" sz="2400" b="1" dirty="0">
                <a:effectLst>
                  <a:outerShdw blurRad="38100" dist="38100" dir="2700000" algn="tl">
                    <a:srgbClr val="000000"/>
                  </a:outerShdw>
                </a:effectLst>
              </a:rPr>
              <a:t> </a:t>
            </a:r>
            <a:r>
              <a:rPr lang="en-US" sz="2400" dirty="0"/>
              <a:t>Industry standard MD5 (Message Digest ) </a:t>
            </a:r>
            <a:r>
              <a:rPr lang="en-US" sz="2400" dirty="0" smtClean="0"/>
              <a:t>hash</a:t>
            </a:r>
          </a:p>
          <a:p>
            <a:pPr>
              <a:lnSpc>
                <a:spcPct val="120000"/>
              </a:lnSpc>
              <a:spcBef>
                <a:spcPct val="20000"/>
              </a:spcBef>
              <a:buFontTx/>
              <a:buBlip>
                <a:blip r:embed="rId3"/>
              </a:buBlip>
              <a:defRPr/>
            </a:pPr>
            <a:r>
              <a:rPr lang="en-US" sz="2400" dirty="0" smtClean="0"/>
              <a:t> Can also use SHA-1 or have both</a:t>
            </a:r>
            <a:endParaRPr lang="en-US" sz="2400" dirty="0"/>
          </a:p>
          <a:p>
            <a:pPr>
              <a:lnSpc>
                <a:spcPct val="120000"/>
              </a:lnSpc>
              <a:spcBef>
                <a:spcPct val="20000"/>
              </a:spcBef>
              <a:buFontTx/>
              <a:buBlip>
                <a:blip r:embed="rId3"/>
              </a:buBlip>
              <a:defRPr/>
            </a:pPr>
            <a:r>
              <a:rPr lang="en-US" sz="2400" dirty="0"/>
              <a:t> Only for data blocks NOT CRC values</a:t>
            </a:r>
          </a:p>
          <a:p>
            <a:pPr>
              <a:lnSpc>
                <a:spcPct val="120000"/>
              </a:lnSpc>
              <a:spcBef>
                <a:spcPct val="20000"/>
              </a:spcBef>
              <a:buFontTx/>
              <a:buBlip>
                <a:blip r:embed="rId3"/>
              </a:buBlip>
              <a:defRPr/>
            </a:pPr>
            <a:r>
              <a:rPr lang="en-US" sz="2400" dirty="0"/>
              <a:t> Hash value written into </a:t>
            </a:r>
            <a:r>
              <a:rPr lang="en-US" sz="2400" dirty="0" smtClean="0"/>
              <a:t>the evidence </a:t>
            </a:r>
            <a:r>
              <a:rPr lang="en-US" sz="2400" dirty="0"/>
              <a:t>file becomes part of documentation of evidence</a:t>
            </a:r>
          </a:p>
          <a:p>
            <a:pPr>
              <a:lnSpc>
                <a:spcPct val="120000"/>
              </a:lnSpc>
              <a:spcBef>
                <a:spcPct val="20000"/>
              </a:spcBef>
              <a:buFontTx/>
              <a:buBlip>
                <a:blip r:embed="rId3"/>
              </a:buBlip>
              <a:defRPr/>
            </a:pPr>
            <a:r>
              <a:rPr lang="en-US" sz="2400" dirty="0"/>
              <a:t> GRANULARITY – May adjust error checking down to one sector</a:t>
            </a:r>
          </a:p>
        </p:txBody>
      </p:sp>
      <p:sp>
        <p:nvSpPr>
          <p:cNvPr id="5" name="Rectangle 1050"/>
          <p:cNvSpPr>
            <a:spLocks noChangeArrowheads="1"/>
          </p:cNvSpPr>
          <p:nvPr/>
        </p:nvSpPr>
        <p:spPr bwMode="auto">
          <a:xfrm>
            <a:off x="8101013" y="1857375"/>
            <a:ext cx="195262" cy="1176338"/>
          </a:xfrm>
          <a:prstGeom prst="rect">
            <a:avLst/>
          </a:prstGeom>
          <a:solidFill>
            <a:srgbClr val="A50021"/>
          </a:solidFill>
          <a:ln w="6350">
            <a:solidFill>
              <a:schemeClr val="bg2"/>
            </a:solidFill>
            <a:miter lim="800000"/>
            <a:headEnd/>
            <a:tailEnd/>
          </a:ln>
        </p:spPr>
        <p:txBody>
          <a:bodyPr wrap="none" anchor="ctr"/>
          <a:lstStyle/>
          <a:p>
            <a:endParaRPr lang="en-GB"/>
          </a:p>
        </p:txBody>
      </p:sp>
      <p:sp>
        <p:nvSpPr>
          <p:cNvPr id="6" name="Text Box 1052"/>
          <p:cNvSpPr txBox="1">
            <a:spLocks noChangeArrowheads="1"/>
          </p:cNvSpPr>
          <p:nvPr/>
        </p:nvSpPr>
        <p:spPr bwMode="auto">
          <a:xfrm>
            <a:off x="2500313" y="857250"/>
            <a:ext cx="803275" cy="369888"/>
          </a:xfrm>
          <a:prstGeom prst="rect">
            <a:avLst/>
          </a:prstGeom>
          <a:noFill/>
          <a:ln w="12700">
            <a:noFill/>
            <a:miter lim="800000"/>
            <a:headEnd/>
            <a:tailEnd/>
          </a:ln>
          <a:effectLst/>
        </p:spPr>
        <p:txBody>
          <a:bodyPr>
            <a:spAutoFit/>
          </a:bodyPr>
          <a:lstStyle/>
          <a:p>
            <a:pPr>
              <a:defRPr/>
            </a:pPr>
            <a:r>
              <a:rPr lang="en-GB" dirty="0">
                <a:effectLst>
                  <a:outerShdw blurRad="38100" dist="38100" dir="2700000" algn="tl">
                    <a:srgbClr val="FFFFFF"/>
                  </a:outerShdw>
                </a:effectLst>
              </a:rPr>
              <a:t>CRC</a:t>
            </a:r>
          </a:p>
        </p:txBody>
      </p:sp>
      <p:sp>
        <p:nvSpPr>
          <p:cNvPr id="7" name="Text Box 1053"/>
          <p:cNvSpPr txBox="1">
            <a:spLocks noChangeArrowheads="1"/>
          </p:cNvSpPr>
          <p:nvPr/>
        </p:nvSpPr>
        <p:spPr bwMode="auto">
          <a:xfrm>
            <a:off x="4386263" y="938213"/>
            <a:ext cx="3548062" cy="369887"/>
          </a:xfrm>
          <a:prstGeom prst="rect">
            <a:avLst/>
          </a:prstGeom>
          <a:noFill/>
          <a:ln w="12700">
            <a:noFill/>
            <a:miter lim="800000"/>
            <a:headEnd/>
            <a:tailEnd/>
          </a:ln>
          <a:effectLst/>
        </p:spPr>
        <p:txBody>
          <a:bodyPr>
            <a:spAutoFit/>
          </a:bodyPr>
          <a:lstStyle/>
          <a:p>
            <a:pPr>
              <a:defRPr/>
            </a:pPr>
            <a:r>
              <a:rPr lang="en-GB" dirty="0">
                <a:solidFill>
                  <a:schemeClr val="bg2">
                    <a:lumMod val="25000"/>
                  </a:schemeClr>
                </a:solidFill>
              </a:rPr>
              <a:t>64 Sectors of Data (32 K)</a:t>
            </a:r>
          </a:p>
        </p:txBody>
      </p:sp>
      <p:sp>
        <p:nvSpPr>
          <p:cNvPr id="8" name="Text Box 1054"/>
          <p:cNvSpPr txBox="1">
            <a:spLocks noChangeArrowheads="1"/>
          </p:cNvSpPr>
          <p:nvPr/>
        </p:nvSpPr>
        <p:spPr bwMode="auto">
          <a:xfrm>
            <a:off x="7815263" y="1000125"/>
            <a:ext cx="855662" cy="369888"/>
          </a:xfrm>
          <a:prstGeom prst="rect">
            <a:avLst/>
          </a:prstGeom>
          <a:noFill/>
          <a:ln w="12700">
            <a:noFill/>
            <a:miter lim="800000"/>
            <a:headEnd/>
            <a:tailEnd/>
          </a:ln>
          <a:effectLst/>
        </p:spPr>
        <p:txBody>
          <a:bodyPr>
            <a:spAutoFit/>
          </a:bodyPr>
          <a:lstStyle/>
          <a:p>
            <a:pPr>
              <a:defRPr/>
            </a:pPr>
            <a:r>
              <a:rPr lang="en-GB" dirty="0">
                <a:solidFill>
                  <a:srgbClr val="FF0000"/>
                </a:solidFill>
                <a:effectLst>
                  <a:outerShdw blurRad="38100" dist="38100" dir="2700000" algn="tl">
                    <a:srgbClr val="000000"/>
                  </a:outerShdw>
                </a:effectLst>
              </a:rPr>
              <a:t>MD5</a:t>
            </a:r>
          </a:p>
        </p:txBody>
      </p:sp>
      <p:sp>
        <p:nvSpPr>
          <p:cNvPr id="10247" name="Line 1056"/>
          <p:cNvSpPr>
            <a:spLocks noChangeShapeType="1"/>
          </p:cNvSpPr>
          <p:nvPr/>
        </p:nvSpPr>
        <p:spPr bwMode="auto">
          <a:xfrm>
            <a:off x="2857500" y="1214438"/>
            <a:ext cx="587375" cy="671512"/>
          </a:xfrm>
          <a:prstGeom prst="line">
            <a:avLst/>
          </a:prstGeom>
          <a:noFill/>
          <a:ln w="38100">
            <a:solidFill>
              <a:schemeClr val="tx1"/>
            </a:solidFill>
            <a:round/>
            <a:headEnd/>
            <a:tailEnd type="triangle" w="med" len="med"/>
          </a:ln>
        </p:spPr>
        <p:txBody>
          <a:bodyPr wrap="none"/>
          <a:lstStyle/>
          <a:p>
            <a:endParaRPr lang="en-GB"/>
          </a:p>
        </p:txBody>
      </p:sp>
      <p:sp>
        <p:nvSpPr>
          <p:cNvPr id="10248" name="Line 1057"/>
          <p:cNvSpPr>
            <a:spLocks noChangeShapeType="1"/>
          </p:cNvSpPr>
          <p:nvPr/>
        </p:nvSpPr>
        <p:spPr bwMode="auto">
          <a:xfrm flipH="1">
            <a:off x="2571750" y="1285875"/>
            <a:ext cx="293688" cy="588963"/>
          </a:xfrm>
          <a:prstGeom prst="line">
            <a:avLst/>
          </a:prstGeom>
          <a:noFill/>
          <a:ln w="38100">
            <a:solidFill>
              <a:schemeClr val="tx1"/>
            </a:solidFill>
            <a:round/>
            <a:headEnd/>
            <a:tailEnd type="triangle" w="med" len="med"/>
          </a:ln>
        </p:spPr>
        <p:txBody>
          <a:bodyPr wrap="none"/>
          <a:lstStyle/>
          <a:p>
            <a:endParaRPr lang="en-GB"/>
          </a:p>
        </p:txBody>
      </p:sp>
      <p:sp>
        <p:nvSpPr>
          <p:cNvPr id="10249" name="Line 1058"/>
          <p:cNvSpPr>
            <a:spLocks noChangeShapeType="1"/>
          </p:cNvSpPr>
          <p:nvPr/>
        </p:nvSpPr>
        <p:spPr bwMode="auto">
          <a:xfrm>
            <a:off x="2857500" y="1214438"/>
            <a:ext cx="1370013" cy="588962"/>
          </a:xfrm>
          <a:prstGeom prst="line">
            <a:avLst/>
          </a:prstGeom>
          <a:noFill/>
          <a:ln w="38100">
            <a:solidFill>
              <a:schemeClr val="tx1"/>
            </a:solidFill>
            <a:round/>
            <a:headEnd/>
            <a:tailEnd type="triangle" w="med" len="med"/>
          </a:ln>
        </p:spPr>
        <p:txBody>
          <a:bodyPr wrap="none"/>
          <a:lstStyle/>
          <a:p>
            <a:endParaRPr lang="en-GB"/>
          </a:p>
        </p:txBody>
      </p:sp>
      <p:sp>
        <p:nvSpPr>
          <p:cNvPr id="10250" name="Line 1059"/>
          <p:cNvSpPr>
            <a:spLocks noChangeShapeType="1"/>
          </p:cNvSpPr>
          <p:nvPr/>
        </p:nvSpPr>
        <p:spPr bwMode="auto">
          <a:xfrm flipH="1">
            <a:off x="5643563" y="1285875"/>
            <a:ext cx="685800" cy="588963"/>
          </a:xfrm>
          <a:prstGeom prst="line">
            <a:avLst/>
          </a:prstGeom>
          <a:noFill/>
          <a:ln w="38100">
            <a:solidFill>
              <a:schemeClr val="accent2"/>
            </a:solidFill>
            <a:round/>
            <a:headEnd/>
            <a:tailEnd type="triangle" w="med" len="med"/>
          </a:ln>
        </p:spPr>
        <p:txBody>
          <a:bodyPr wrap="none"/>
          <a:lstStyle/>
          <a:p>
            <a:endParaRPr lang="en-GB"/>
          </a:p>
        </p:txBody>
      </p:sp>
      <p:sp>
        <p:nvSpPr>
          <p:cNvPr id="10251" name="Line 1060"/>
          <p:cNvSpPr>
            <a:spLocks noChangeShapeType="1"/>
          </p:cNvSpPr>
          <p:nvPr/>
        </p:nvSpPr>
        <p:spPr bwMode="auto">
          <a:xfrm>
            <a:off x="6429375" y="1285875"/>
            <a:ext cx="195263" cy="588963"/>
          </a:xfrm>
          <a:prstGeom prst="line">
            <a:avLst/>
          </a:prstGeom>
          <a:noFill/>
          <a:ln w="38100">
            <a:solidFill>
              <a:schemeClr val="accent2"/>
            </a:solidFill>
            <a:round/>
            <a:headEnd/>
            <a:tailEnd type="triangle" w="med" len="med"/>
          </a:ln>
        </p:spPr>
        <p:txBody>
          <a:bodyPr wrap="none"/>
          <a:lstStyle/>
          <a:p>
            <a:endParaRPr lang="en-GB"/>
          </a:p>
        </p:txBody>
      </p:sp>
      <p:sp>
        <p:nvSpPr>
          <p:cNvPr id="10252" name="Line 1061"/>
          <p:cNvSpPr>
            <a:spLocks noChangeShapeType="1"/>
          </p:cNvSpPr>
          <p:nvPr/>
        </p:nvSpPr>
        <p:spPr bwMode="auto">
          <a:xfrm>
            <a:off x="6500813" y="1285875"/>
            <a:ext cx="977900" cy="588963"/>
          </a:xfrm>
          <a:prstGeom prst="line">
            <a:avLst/>
          </a:prstGeom>
          <a:noFill/>
          <a:ln w="38100">
            <a:solidFill>
              <a:schemeClr val="accent2"/>
            </a:solidFill>
            <a:round/>
            <a:headEnd/>
            <a:tailEnd type="triangle" w="med" len="med"/>
          </a:ln>
        </p:spPr>
        <p:txBody>
          <a:bodyPr wrap="none"/>
          <a:lstStyle/>
          <a:p>
            <a:endParaRPr lang="en-GB"/>
          </a:p>
        </p:txBody>
      </p:sp>
      <p:sp>
        <p:nvSpPr>
          <p:cNvPr id="15" name="Line 1062"/>
          <p:cNvSpPr>
            <a:spLocks noChangeShapeType="1"/>
          </p:cNvSpPr>
          <p:nvPr/>
        </p:nvSpPr>
        <p:spPr bwMode="auto">
          <a:xfrm>
            <a:off x="8215313" y="1365250"/>
            <a:ext cx="0" cy="588963"/>
          </a:xfrm>
          <a:prstGeom prst="line">
            <a:avLst/>
          </a:prstGeom>
          <a:noFill/>
          <a:ln w="38100">
            <a:solidFill>
              <a:schemeClr val="hlink"/>
            </a:solidFill>
            <a:round/>
            <a:headEnd/>
            <a:tailEnd type="triangle" w="med" len="med"/>
          </a:ln>
        </p:spPr>
        <p:txBody>
          <a:bodyPr wrap="none"/>
          <a:lstStyle/>
          <a:p>
            <a:endParaRPr lang="en-GB"/>
          </a:p>
        </p:txBody>
      </p:sp>
      <p:grpSp>
        <p:nvGrpSpPr>
          <p:cNvPr id="2" name="Group 1064"/>
          <p:cNvGrpSpPr>
            <a:grpSpLocks/>
          </p:cNvGrpSpPr>
          <p:nvPr/>
        </p:nvGrpSpPr>
        <p:grpSpPr bwMode="auto">
          <a:xfrm>
            <a:off x="1857375" y="1857375"/>
            <a:ext cx="6024563" cy="1174750"/>
            <a:chOff x="1392" y="1824"/>
            <a:chExt cx="2955" cy="671"/>
          </a:xfrm>
        </p:grpSpPr>
        <p:grpSp>
          <p:nvGrpSpPr>
            <p:cNvPr id="3" name="Group 1065"/>
            <p:cNvGrpSpPr>
              <a:grpSpLocks/>
            </p:cNvGrpSpPr>
            <p:nvPr/>
          </p:nvGrpSpPr>
          <p:grpSpPr bwMode="auto">
            <a:xfrm rot="10800000" flipV="1">
              <a:off x="2256" y="1827"/>
              <a:ext cx="364" cy="667"/>
              <a:chOff x="2236" y="1827"/>
              <a:chExt cx="364" cy="667"/>
            </a:xfrm>
          </p:grpSpPr>
          <p:sp>
            <p:nvSpPr>
              <p:cNvPr id="10279" name="Rectangle 1066"/>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10280" name="Rectangle 1067"/>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9" name="Group 1068"/>
            <p:cNvGrpSpPr>
              <a:grpSpLocks/>
            </p:cNvGrpSpPr>
            <p:nvPr/>
          </p:nvGrpSpPr>
          <p:grpSpPr bwMode="auto">
            <a:xfrm rot="10800000" flipV="1">
              <a:off x="1824" y="1823"/>
              <a:ext cx="364" cy="667"/>
              <a:chOff x="2236" y="1827"/>
              <a:chExt cx="364" cy="667"/>
            </a:xfrm>
          </p:grpSpPr>
          <p:sp>
            <p:nvSpPr>
              <p:cNvPr id="10277" name="Rectangle 1069"/>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10278" name="Rectangle 1070"/>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0" name="Group 1071"/>
            <p:cNvGrpSpPr>
              <a:grpSpLocks/>
            </p:cNvGrpSpPr>
            <p:nvPr/>
          </p:nvGrpSpPr>
          <p:grpSpPr bwMode="auto">
            <a:xfrm rot="10800000" flipV="1">
              <a:off x="1392" y="1823"/>
              <a:ext cx="364" cy="668"/>
              <a:chOff x="2236" y="1827"/>
              <a:chExt cx="364" cy="668"/>
            </a:xfrm>
          </p:grpSpPr>
          <p:sp>
            <p:nvSpPr>
              <p:cNvPr id="10275" name="Rectangle 1072"/>
              <p:cNvSpPr>
                <a:spLocks noChangeArrowheads="1"/>
              </p:cNvSpPr>
              <p:nvPr/>
            </p:nvSpPr>
            <p:spPr bwMode="auto">
              <a:xfrm>
                <a:off x="2236" y="1828"/>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10276" name="Rectangle 1073"/>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1" name="Group 1074"/>
            <p:cNvGrpSpPr>
              <a:grpSpLocks/>
            </p:cNvGrpSpPr>
            <p:nvPr/>
          </p:nvGrpSpPr>
          <p:grpSpPr bwMode="auto">
            <a:xfrm rot="10800000" flipV="1">
              <a:off x="2688" y="1823"/>
              <a:ext cx="364" cy="667"/>
              <a:chOff x="2236" y="1827"/>
              <a:chExt cx="364" cy="667"/>
            </a:xfrm>
          </p:grpSpPr>
          <p:sp>
            <p:nvSpPr>
              <p:cNvPr id="10273" name="Rectangle 1075"/>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10274" name="Rectangle 1076"/>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2" name="Group 1077"/>
            <p:cNvGrpSpPr>
              <a:grpSpLocks/>
            </p:cNvGrpSpPr>
            <p:nvPr/>
          </p:nvGrpSpPr>
          <p:grpSpPr bwMode="auto">
            <a:xfrm rot="10800000" flipV="1">
              <a:off x="3120" y="1823"/>
              <a:ext cx="364" cy="667"/>
              <a:chOff x="2236" y="1827"/>
              <a:chExt cx="364" cy="667"/>
            </a:xfrm>
          </p:grpSpPr>
          <p:sp>
            <p:nvSpPr>
              <p:cNvPr id="10271" name="Rectangle 1078"/>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10272" name="Rectangle 1079"/>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3" name="Group 1080"/>
            <p:cNvGrpSpPr>
              <a:grpSpLocks/>
            </p:cNvGrpSpPr>
            <p:nvPr/>
          </p:nvGrpSpPr>
          <p:grpSpPr bwMode="auto">
            <a:xfrm rot="10800000" flipV="1">
              <a:off x="3552" y="1823"/>
              <a:ext cx="364" cy="667"/>
              <a:chOff x="2236" y="1827"/>
              <a:chExt cx="364" cy="667"/>
            </a:xfrm>
          </p:grpSpPr>
          <p:sp>
            <p:nvSpPr>
              <p:cNvPr id="10269" name="Rectangle 1081"/>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10270" name="Rectangle 1082"/>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nvGrpSpPr>
            <p:cNvPr id="14" name="Group 1083"/>
            <p:cNvGrpSpPr>
              <a:grpSpLocks/>
            </p:cNvGrpSpPr>
            <p:nvPr/>
          </p:nvGrpSpPr>
          <p:grpSpPr bwMode="auto">
            <a:xfrm rot="10800000" flipV="1">
              <a:off x="3984" y="1823"/>
              <a:ext cx="364" cy="667"/>
              <a:chOff x="2236" y="1827"/>
              <a:chExt cx="364" cy="667"/>
            </a:xfrm>
          </p:grpSpPr>
          <p:sp>
            <p:nvSpPr>
              <p:cNvPr id="10267" name="Rectangle 1084"/>
              <p:cNvSpPr>
                <a:spLocks noChangeArrowheads="1"/>
              </p:cNvSpPr>
              <p:nvPr/>
            </p:nvSpPr>
            <p:spPr bwMode="auto">
              <a:xfrm>
                <a:off x="2236" y="1827"/>
                <a:ext cx="52" cy="667"/>
              </a:xfrm>
              <a:prstGeom prst="rect">
                <a:avLst/>
              </a:prstGeom>
              <a:solidFill>
                <a:srgbClr val="000000"/>
              </a:solidFill>
              <a:ln w="9525">
                <a:solidFill>
                  <a:srgbClr val="000000"/>
                </a:solidFill>
                <a:miter lim="800000"/>
                <a:headEnd/>
                <a:tailEnd/>
              </a:ln>
            </p:spPr>
            <p:txBody>
              <a:bodyPr wrap="none" anchor="ctr"/>
              <a:lstStyle/>
              <a:p>
                <a:endParaRPr lang="en-GB"/>
              </a:p>
            </p:txBody>
          </p:sp>
          <p:sp>
            <p:nvSpPr>
              <p:cNvPr id="10268" name="Rectangle 1085"/>
              <p:cNvSpPr>
                <a:spLocks noChangeArrowheads="1"/>
              </p:cNvSpPr>
              <p:nvPr/>
            </p:nvSpPr>
            <p:spPr bwMode="auto">
              <a:xfrm>
                <a:off x="2289" y="1827"/>
                <a:ext cx="311" cy="667"/>
              </a:xfrm>
              <a:prstGeom prst="rect">
                <a:avLst/>
              </a:prstGeom>
              <a:solidFill>
                <a:srgbClr val="CCFFFF"/>
              </a:solidFill>
              <a:ln w="9525">
                <a:solidFill>
                  <a:srgbClr val="000000"/>
                </a:solidFill>
                <a:miter lim="800000"/>
                <a:headEnd/>
                <a:tailEnd/>
              </a:ln>
            </p:spPr>
            <p:txBody>
              <a:bodyPr wrap="none" anchor="ctr"/>
              <a:lstStyle/>
              <a:p>
                <a:endParaRPr lang="en-GB"/>
              </a:p>
            </p:txBody>
          </p:sp>
        </p:grpSp>
      </p:grpSp>
      <p:sp>
        <p:nvSpPr>
          <p:cNvPr id="38" name="Text Box 26"/>
          <p:cNvSpPr txBox="1">
            <a:spLocks noChangeArrowheads="1"/>
          </p:cNvSpPr>
          <p:nvPr/>
        </p:nvSpPr>
        <p:spPr bwMode="auto">
          <a:xfrm>
            <a:off x="742950" y="1000125"/>
            <a:ext cx="933450" cy="366713"/>
          </a:xfrm>
          <a:prstGeom prst="rect">
            <a:avLst/>
          </a:prstGeom>
          <a:noFill/>
          <a:ln w="12700">
            <a:noFill/>
            <a:miter lim="800000"/>
            <a:headEnd/>
            <a:tailEnd/>
          </a:ln>
        </p:spPr>
        <p:txBody>
          <a:bodyPr wrap="none">
            <a:spAutoFit/>
          </a:bodyPr>
          <a:lstStyle/>
          <a:p>
            <a:r>
              <a:rPr lang="en-GB">
                <a:solidFill>
                  <a:srgbClr val="CC6600"/>
                </a:solidFill>
              </a:rPr>
              <a:t>Header</a:t>
            </a:r>
          </a:p>
        </p:txBody>
      </p:sp>
      <p:sp>
        <p:nvSpPr>
          <p:cNvPr id="39" name="Line 30"/>
          <p:cNvSpPr>
            <a:spLocks noChangeShapeType="1"/>
          </p:cNvSpPr>
          <p:nvPr/>
        </p:nvSpPr>
        <p:spPr bwMode="auto">
          <a:xfrm>
            <a:off x="1028700" y="1357313"/>
            <a:ext cx="0" cy="533400"/>
          </a:xfrm>
          <a:prstGeom prst="line">
            <a:avLst/>
          </a:prstGeom>
          <a:noFill/>
          <a:ln w="38100">
            <a:solidFill>
              <a:srgbClr val="CC6600"/>
            </a:solidFill>
            <a:round/>
            <a:headEnd/>
            <a:tailEnd type="triangle" w="med" len="med"/>
          </a:ln>
        </p:spPr>
        <p:txBody>
          <a:bodyPr wrap="none"/>
          <a:lstStyle/>
          <a:p>
            <a:endParaRPr lang="en-GB"/>
          </a:p>
        </p:txBody>
      </p:sp>
      <p:grpSp>
        <p:nvGrpSpPr>
          <p:cNvPr id="16" name="Group 39"/>
          <p:cNvGrpSpPr>
            <a:grpSpLocks/>
          </p:cNvGrpSpPr>
          <p:nvPr/>
        </p:nvGrpSpPr>
        <p:grpSpPr bwMode="auto">
          <a:xfrm>
            <a:off x="457200" y="1928813"/>
            <a:ext cx="1295400" cy="1058862"/>
            <a:chOff x="801" y="1785"/>
            <a:chExt cx="830" cy="667"/>
          </a:xfrm>
        </p:grpSpPr>
        <p:sp>
          <p:nvSpPr>
            <p:cNvPr id="10258" name="Rectangle 6"/>
            <p:cNvSpPr>
              <a:spLocks noChangeArrowheads="1"/>
            </p:cNvSpPr>
            <p:nvPr/>
          </p:nvSpPr>
          <p:spPr bwMode="auto">
            <a:xfrm>
              <a:off x="801" y="1785"/>
              <a:ext cx="830" cy="667"/>
            </a:xfrm>
            <a:prstGeom prst="rect">
              <a:avLst/>
            </a:prstGeom>
            <a:solidFill>
              <a:srgbClr val="FF6600"/>
            </a:solidFill>
            <a:ln w="9525">
              <a:solidFill>
                <a:srgbClr val="000000"/>
              </a:solidFill>
              <a:miter lim="800000"/>
              <a:headEnd/>
              <a:tailEnd/>
            </a:ln>
          </p:spPr>
          <p:txBody>
            <a:bodyPr wrap="none" anchor="ctr"/>
            <a:lstStyle/>
            <a:p>
              <a:endParaRPr lang="en-GB"/>
            </a:p>
          </p:txBody>
        </p:sp>
        <p:sp>
          <p:nvSpPr>
            <p:cNvPr id="42" name="Text Box 38"/>
            <p:cNvSpPr txBox="1">
              <a:spLocks noChangeArrowheads="1"/>
            </p:cNvSpPr>
            <p:nvPr/>
          </p:nvSpPr>
          <p:spPr bwMode="auto">
            <a:xfrm>
              <a:off x="846" y="1830"/>
              <a:ext cx="736" cy="577"/>
            </a:xfrm>
            <a:prstGeom prst="rect">
              <a:avLst/>
            </a:prstGeom>
            <a:noFill/>
            <a:ln w="12700">
              <a:noFill/>
              <a:miter lim="800000"/>
              <a:headEnd/>
              <a:tailEnd/>
            </a:ln>
            <a:effectLst/>
          </p:spPr>
          <p:txBody>
            <a:bodyPr wrap="none">
              <a:spAutoFit/>
            </a:bodyPr>
            <a:lstStyle/>
            <a:p>
              <a:pPr>
                <a:defRPr/>
              </a:pPr>
              <a:r>
                <a:rPr lang="en-GB" dirty="0">
                  <a:effectLst>
                    <a:outerShdw blurRad="38100" dist="38100" dir="2700000" algn="tl">
                      <a:srgbClr val="000000"/>
                    </a:outerShdw>
                  </a:effectLst>
                </a:rPr>
                <a:t>Case No</a:t>
              </a:r>
            </a:p>
            <a:p>
              <a:pPr>
                <a:defRPr/>
              </a:pPr>
              <a:r>
                <a:rPr lang="en-GB" dirty="0">
                  <a:effectLst>
                    <a:outerShdw blurRad="38100" dist="38100" dir="2700000" algn="tl">
                      <a:srgbClr val="000000"/>
                    </a:outerShdw>
                  </a:effectLst>
                </a:rPr>
                <a:t>Examiner</a:t>
              </a:r>
            </a:p>
            <a:p>
              <a:pPr>
                <a:defRPr/>
              </a:pPr>
              <a:r>
                <a:rPr lang="en-GB" dirty="0">
                  <a:effectLst>
                    <a:outerShdw blurRad="38100" dist="38100" dir="2700000" algn="tl">
                      <a:srgbClr val="000000"/>
                    </a:outerShdw>
                  </a:effectLst>
                </a:rPr>
                <a:t>Etc.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4">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3" presetClass="entr" presetSubtype="528" fill="hold" grpId="0"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p:cTn id="3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6" dur="500" fill="hold"/>
                                        <p:tgtEl>
                                          <p:spTgt spid="4">
                                            <p:txEl>
                                              <p:pRg st="2" end="2"/>
                                            </p:txEl>
                                          </p:spTgt>
                                        </p:tgtEl>
                                        <p:attrNameLst>
                                          <p:attrName>ppt_x</p:attrName>
                                        </p:attrNameLst>
                                      </p:cBhvr>
                                      <p:tavLst>
                                        <p:tav tm="0">
                                          <p:val>
                                            <p:fltVal val="0.5"/>
                                          </p:val>
                                        </p:tav>
                                        <p:tav tm="100000">
                                          <p:val>
                                            <p:strVal val="#ppt_x"/>
                                          </p:val>
                                        </p:tav>
                                      </p:tavLst>
                                    </p:anim>
                                    <p:anim calcmode="lin" valueType="num">
                                      <p:cBhvr>
                                        <p:cTn id="37" dur="500" fill="hold"/>
                                        <p:tgtEl>
                                          <p:spTgt spid="4">
                                            <p:txEl>
                                              <p:pRg st="2" end="2"/>
                                            </p:txEl>
                                          </p:spTgt>
                                        </p:tgtEl>
                                        <p:attrNameLst>
                                          <p:attrName>ppt_y</p:attrName>
                                        </p:attrNameLst>
                                      </p:cBhvr>
                                      <p:tavLst>
                                        <p:tav tm="0">
                                          <p:val>
                                            <p:fltVal val="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528"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 calcmode="lin" valueType="num">
                                      <p:cBhvr>
                                        <p:cTn id="42"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4"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45"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3" presetClass="entr" presetSubtype="528" fill="hold" grpId="0"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 calcmode="lin" valueType="num">
                                      <p:cBhvr>
                                        <p:cTn id="5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59" dur="500" fill="hold"/>
                                        <p:tgtEl>
                                          <p:spTgt spid="4">
                                            <p:txEl>
                                              <p:pRg st="4" end="4"/>
                                            </p:txEl>
                                          </p:spTgt>
                                        </p:tgtEl>
                                        <p:attrNameLst>
                                          <p:attrName>ppt_h</p:attrName>
                                        </p:attrNameLst>
                                      </p:cBhvr>
                                      <p:tavLst>
                                        <p:tav tm="0">
                                          <p:val>
                                            <p:fltVal val="0"/>
                                          </p:val>
                                        </p:tav>
                                        <p:tav tm="100000">
                                          <p:val>
                                            <p:strVal val="#ppt_h"/>
                                          </p:val>
                                        </p:tav>
                                      </p:tavLst>
                                    </p:anim>
                                    <p:anim calcmode="lin" valueType="num">
                                      <p:cBhvr>
                                        <p:cTn id="60" dur="500" fill="hold"/>
                                        <p:tgtEl>
                                          <p:spTgt spid="4">
                                            <p:txEl>
                                              <p:pRg st="4" end="4"/>
                                            </p:txEl>
                                          </p:spTgt>
                                        </p:tgtEl>
                                        <p:attrNameLst>
                                          <p:attrName>ppt_x</p:attrName>
                                        </p:attrNameLst>
                                      </p:cBhvr>
                                      <p:tavLst>
                                        <p:tav tm="0">
                                          <p:val>
                                            <p:fltVal val="0.5"/>
                                          </p:val>
                                        </p:tav>
                                        <p:tav tm="100000">
                                          <p:val>
                                            <p:strVal val="#ppt_x"/>
                                          </p:val>
                                        </p:tav>
                                      </p:tavLst>
                                    </p:anim>
                                    <p:anim calcmode="lin" valueType="num">
                                      <p:cBhvr>
                                        <p:cTn id="61" dur="500" fill="hold"/>
                                        <p:tgtEl>
                                          <p:spTgt spid="4">
                                            <p:txEl>
                                              <p:pRg st="4" end="4"/>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nimBg="1"/>
      <p:bldP spid="8" grpId="0" autoUpdateAnimBg="0"/>
      <p:bldP spid="15" grpId="0" animBg="1"/>
      <p:bldP spid="38" grpId="0"/>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5"/>
            <a:ext cx="8291264" cy="5559896"/>
          </a:xfrm>
        </p:spPr>
        <p:txBody>
          <a:bodyPr/>
          <a:lstStyle/>
          <a:p>
            <a:pPr marL="0" indent="0">
              <a:buNone/>
            </a:pPr>
            <a:r>
              <a:rPr lang="en-GB" dirty="0" err="1" smtClean="0"/>
              <a:t>EnCase</a:t>
            </a:r>
            <a:r>
              <a:rPr lang="en-GB" dirty="0" smtClean="0"/>
              <a:t> 7</a:t>
            </a:r>
          </a:p>
          <a:p>
            <a:r>
              <a:rPr lang="en-GB" dirty="0" smtClean="0"/>
              <a:t>Updated the evidence file format – .E0x1 and .L0x1</a:t>
            </a:r>
          </a:p>
          <a:p>
            <a:r>
              <a:rPr lang="en-GB" dirty="0" smtClean="0"/>
              <a:t>Data is still stored in the blocks with the CRC</a:t>
            </a:r>
          </a:p>
          <a:p>
            <a:r>
              <a:rPr lang="en-GB" dirty="0" smtClean="0"/>
              <a:t>Still uses MD5 and SHA-1 hashing algorithms</a:t>
            </a:r>
          </a:p>
          <a:p>
            <a:r>
              <a:rPr lang="en-GB" dirty="0" smtClean="0"/>
              <a:t>New format enables the evidence file to be </a:t>
            </a:r>
          </a:p>
          <a:p>
            <a:pPr lvl="1"/>
            <a:r>
              <a:rPr lang="en-GB" dirty="0" smtClean="0"/>
              <a:t>Encrypted – public and private keys</a:t>
            </a:r>
          </a:p>
          <a:p>
            <a:pPr lvl="1"/>
            <a:r>
              <a:rPr lang="en-GB" dirty="0" smtClean="0"/>
              <a:t>Compressed – bzip2 compression algorithm</a:t>
            </a:r>
          </a:p>
          <a:p>
            <a:endParaRPr lang="en-GB" dirty="0" smtClean="0"/>
          </a:p>
          <a:p>
            <a:r>
              <a:rPr lang="en-GB" dirty="0" smtClean="0"/>
              <a:t>Old cases can be updated to the new format</a:t>
            </a:r>
          </a:p>
          <a:p>
            <a:r>
              <a:rPr lang="en-GB" dirty="0" smtClean="0"/>
              <a:t>Changing from the old format to the new format does not change the MD5</a:t>
            </a:r>
            <a:endParaRPr lang="en-GB" dirty="0"/>
          </a:p>
        </p:txBody>
      </p:sp>
    </p:spTree>
    <p:extLst>
      <p:ext uri="{BB962C8B-B14F-4D97-AF65-F5344CB8AC3E}">
        <p14:creationId xmlns:p14="http://schemas.microsoft.com/office/powerpoint/2010/main" val="427964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eaLnBrk="1" fontAlgn="auto" hangingPunct="1">
              <a:spcAft>
                <a:spcPts val="0"/>
              </a:spcAft>
              <a:defRPr/>
            </a:pPr>
            <a:r>
              <a:rPr lang="en-GB" dirty="0" smtClean="0"/>
              <a:t>Understanding data</a:t>
            </a:r>
            <a:endParaRPr lang="en-GB" dirty="0"/>
          </a:p>
        </p:txBody>
      </p:sp>
      <p:sp>
        <p:nvSpPr>
          <p:cNvPr id="11266" name="Content Placeholder 2"/>
          <p:cNvSpPr>
            <a:spLocks noGrp="1"/>
          </p:cNvSpPr>
          <p:nvPr>
            <p:ph idx="1"/>
          </p:nvPr>
        </p:nvSpPr>
        <p:spPr>
          <a:xfrm>
            <a:off x="467544" y="1412776"/>
            <a:ext cx="8229600" cy="4810125"/>
          </a:xfrm>
        </p:spPr>
        <p:txBody>
          <a:bodyPr>
            <a:normAutofit lnSpcReduction="10000"/>
          </a:bodyPr>
          <a:lstStyle/>
          <a:p>
            <a:pPr eaLnBrk="1" hangingPunct="1"/>
            <a:r>
              <a:rPr lang="en-GB" dirty="0" smtClean="0"/>
              <a:t>Binary</a:t>
            </a:r>
          </a:p>
          <a:p>
            <a:pPr lvl="1" eaLnBrk="1" hangingPunct="1"/>
            <a:r>
              <a:rPr lang="en-GB" dirty="0" smtClean="0"/>
              <a:t>0’s and 1’s</a:t>
            </a:r>
          </a:p>
          <a:p>
            <a:pPr lvl="1" eaLnBrk="1" hangingPunct="1"/>
            <a:r>
              <a:rPr lang="en-GB" dirty="0" smtClean="0"/>
              <a:t>For every bit you add, you double the possible combinations</a:t>
            </a:r>
          </a:p>
          <a:p>
            <a:pPr lvl="1" eaLnBrk="1" hangingPunct="1"/>
            <a:endParaRPr lang="en-GB" dirty="0" smtClean="0"/>
          </a:p>
          <a:p>
            <a:pPr lvl="1" eaLnBrk="1" hangingPunct="1">
              <a:buFont typeface="Verdana" pitchFamily="34" charset="0"/>
              <a:buNone/>
            </a:pPr>
            <a:r>
              <a:rPr lang="en-GB" dirty="0" smtClean="0"/>
              <a:t>			binary    decimal	 binary    decimal</a:t>
            </a:r>
          </a:p>
          <a:p>
            <a:pPr algn="ctr" eaLnBrk="1" hangingPunct="1">
              <a:buFont typeface="Wingdings 3" pitchFamily="18" charset="2"/>
              <a:buNone/>
            </a:pPr>
            <a:r>
              <a:rPr lang="en-GB" sz="2800" dirty="0" smtClean="0"/>
              <a:t>2</a:t>
            </a:r>
            <a:r>
              <a:rPr lang="en-GB" sz="3200" baseline="30000" dirty="0" smtClean="0"/>
              <a:t>0</a:t>
            </a:r>
            <a:r>
              <a:rPr lang="en-GB" sz="2800" dirty="0" smtClean="0"/>
              <a:t> = 1			2</a:t>
            </a:r>
            <a:r>
              <a:rPr lang="en-GB" sz="3200" baseline="30000" dirty="0" smtClean="0"/>
              <a:t>5</a:t>
            </a:r>
            <a:r>
              <a:rPr lang="en-GB" sz="2800" dirty="0" smtClean="0"/>
              <a:t> = 32</a:t>
            </a:r>
          </a:p>
          <a:p>
            <a:pPr algn="ctr" eaLnBrk="1" hangingPunct="1">
              <a:buFont typeface="Wingdings 3" pitchFamily="18" charset="2"/>
              <a:buNone/>
            </a:pPr>
            <a:r>
              <a:rPr lang="en-GB" sz="2800" dirty="0" smtClean="0"/>
              <a:t>2</a:t>
            </a:r>
            <a:r>
              <a:rPr lang="en-GB" sz="3200" baseline="30000" dirty="0" smtClean="0"/>
              <a:t>1</a:t>
            </a:r>
            <a:r>
              <a:rPr lang="en-GB" sz="2800" dirty="0" smtClean="0"/>
              <a:t> = 2 			2</a:t>
            </a:r>
            <a:r>
              <a:rPr lang="en-GB" sz="3200" baseline="30000" dirty="0" smtClean="0"/>
              <a:t>6</a:t>
            </a:r>
            <a:r>
              <a:rPr lang="en-GB" sz="2800" dirty="0" smtClean="0"/>
              <a:t> = 64</a:t>
            </a:r>
          </a:p>
          <a:p>
            <a:pPr algn="ctr" eaLnBrk="1" hangingPunct="1">
              <a:buFont typeface="Wingdings 3" pitchFamily="18" charset="2"/>
              <a:buNone/>
            </a:pPr>
            <a:r>
              <a:rPr lang="en-GB" sz="2800" dirty="0" smtClean="0"/>
              <a:t> 2</a:t>
            </a:r>
            <a:r>
              <a:rPr lang="en-GB" sz="3200" baseline="30000" dirty="0" smtClean="0"/>
              <a:t>2</a:t>
            </a:r>
            <a:r>
              <a:rPr lang="en-GB" sz="2800" dirty="0" smtClean="0"/>
              <a:t> = 4		  2</a:t>
            </a:r>
            <a:r>
              <a:rPr lang="en-GB" sz="3200" baseline="30000" dirty="0" smtClean="0"/>
              <a:t>7</a:t>
            </a:r>
            <a:r>
              <a:rPr lang="en-GB" sz="2800" dirty="0" smtClean="0"/>
              <a:t> = 128</a:t>
            </a:r>
          </a:p>
          <a:p>
            <a:pPr algn="ctr" eaLnBrk="1" hangingPunct="1">
              <a:buFont typeface="Wingdings 3" pitchFamily="18" charset="2"/>
              <a:buNone/>
            </a:pPr>
            <a:r>
              <a:rPr lang="en-GB" sz="2800" dirty="0" smtClean="0"/>
              <a:t> 2</a:t>
            </a:r>
            <a:r>
              <a:rPr lang="en-GB" sz="3200" baseline="30000" dirty="0" smtClean="0"/>
              <a:t>3 </a:t>
            </a:r>
            <a:r>
              <a:rPr lang="en-GB" sz="2800" dirty="0" smtClean="0"/>
              <a:t>= 8		  2</a:t>
            </a:r>
            <a:r>
              <a:rPr lang="en-GB" sz="3200" baseline="30000" dirty="0" smtClean="0"/>
              <a:t>8</a:t>
            </a:r>
            <a:r>
              <a:rPr lang="en-GB" sz="2800" dirty="0" smtClean="0"/>
              <a:t> = 256</a:t>
            </a:r>
          </a:p>
          <a:p>
            <a:pPr algn="ctr" eaLnBrk="1" hangingPunct="1">
              <a:buFont typeface="Wingdings 3" pitchFamily="18" charset="2"/>
              <a:buNone/>
            </a:pPr>
            <a:r>
              <a:rPr lang="en-GB" sz="2800" dirty="0" smtClean="0"/>
              <a:t>2</a:t>
            </a:r>
            <a:r>
              <a:rPr lang="en-GB" sz="3200" baseline="30000" dirty="0" smtClean="0"/>
              <a:t>4</a:t>
            </a:r>
            <a:r>
              <a:rPr lang="en-GB" sz="2800" dirty="0" smtClean="0"/>
              <a:t> = 16		  2</a:t>
            </a:r>
            <a:r>
              <a:rPr lang="en-GB" sz="2800" baseline="30000" dirty="0" smtClean="0"/>
              <a:t>9</a:t>
            </a:r>
            <a:r>
              <a:rPr lang="en-GB" sz="2400" dirty="0" smtClean="0"/>
              <a:t> = </a:t>
            </a:r>
            <a:r>
              <a:rPr lang="en-GB" sz="2800" dirty="0" smtClean="0"/>
              <a:t>512</a:t>
            </a:r>
          </a:p>
          <a:p>
            <a:pPr algn="ctr" eaLnBrk="1" hangingPunct="1">
              <a:buFont typeface="Wingdings 3" pitchFamily="18" charset="2"/>
              <a:buNone/>
            </a:pPr>
            <a:endParaRPr lang="en-GB" dirty="0" smtClean="0"/>
          </a:p>
          <a:p>
            <a:pPr lvl="1" eaLnBrk="1" hangingPunct="1"/>
            <a:endParaRPr lang="en-GB" dirty="0" smtClean="0"/>
          </a:p>
          <a:p>
            <a:pPr eaLnBrk="1" hangingPunct="1"/>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aseline="30000" dirty="0" smtClean="0"/>
              <a:t>	 </a:t>
            </a:r>
            <a:r>
              <a:rPr lang="en-GB" dirty="0" smtClean="0"/>
              <a:t> 	</a:t>
            </a:r>
            <a:r>
              <a:rPr lang="en-GB" baseline="30000" dirty="0" smtClean="0"/>
              <a:t>	</a:t>
            </a:r>
            <a:endParaRPr lang="en-GB" dirty="0"/>
          </a:p>
        </p:txBody>
      </p:sp>
      <p:graphicFrame>
        <p:nvGraphicFramePr>
          <p:cNvPr id="6" name="Table 5"/>
          <p:cNvGraphicFramePr>
            <a:graphicFrameLocks noGrp="1"/>
          </p:cNvGraphicFramePr>
          <p:nvPr/>
        </p:nvGraphicFramePr>
        <p:xfrm>
          <a:off x="467544" y="908720"/>
          <a:ext cx="8208912" cy="518160"/>
        </p:xfrm>
        <a:graphic>
          <a:graphicData uri="http://schemas.openxmlformats.org/drawingml/2006/table">
            <a:tbl>
              <a:tblPr firstRow="1" bandRow="1">
                <a:tableStyleId>{5C22544A-7EE6-4342-B048-85BDC9FD1C3A}</a:tableStyleId>
              </a:tblPr>
              <a:tblGrid>
                <a:gridCol w="3816424"/>
                <a:gridCol w="4392488"/>
              </a:tblGrid>
              <a:tr h="370840">
                <a:tc>
                  <a:txBody>
                    <a:bodyPr/>
                    <a:lstStyle/>
                    <a:p>
                      <a:r>
                        <a:rPr lang="en-GB" sz="2800" dirty="0" smtClean="0"/>
                        <a:t>Most significant bits</a:t>
                      </a:r>
                      <a:endParaRPr lang="en-GB" sz="2800" dirty="0"/>
                    </a:p>
                  </a:txBody>
                  <a:tcPr/>
                </a:tc>
                <a:tc>
                  <a:txBody>
                    <a:bodyPr/>
                    <a:lstStyle/>
                    <a:p>
                      <a:r>
                        <a:rPr lang="en-GB" sz="2800" dirty="0" smtClean="0"/>
                        <a:t>Least significant bits</a:t>
                      </a:r>
                      <a:endParaRPr lang="en-GB" sz="2800" dirty="0"/>
                    </a:p>
                  </a:txBody>
                  <a:tcPr/>
                </a:tc>
              </a:tr>
            </a:tbl>
          </a:graphicData>
        </a:graphic>
      </p:graphicFrame>
      <p:graphicFrame>
        <p:nvGraphicFramePr>
          <p:cNvPr id="7" name="Table 6"/>
          <p:cNvGraphicFramePr>
            <a:graphicFrameLocks noGrp="1"/>
          </p:cNvGraphicFramePr>
          <p:nvPr/>
        </p:nvGraphicFramePr>
        <p:xfrm>
          <a:off x="755576" y="1628800"/>
          <a:ext cx="6984776" cy="1279384"/>
        </p:xfrm>
        <a:graphic>
          <a:graphicData uri="http://schemas.openxmlformats.org/drawingml/2006/table">
            <a:tbl>
              <a:tblPr firstRow="1" bandRow="1">
                <a:tableStyleId>{5C22544A-7EE6-4342-B048-85BDC9FD1C3A}</a:tableStyleId>
              </a:tblPr>
              <a:tblGrid>
                <a:gridCol w="873097"/>
                <a:gridCol w="873097"/>
                <a:gridCol w="873097"/>
                <a:gridCol w="873097"/>
                <a:gridCol w="873097"/>
                <a:gridCol w="873097"/>
                <a:gridCol w="873097"/>
                <a:gridCol w="873097"/>
              </a:tblGrid>
              <a:tr h="720080">
                <a:tc>
                  <a:txBody>
                    <a:bodyPr/>
                    <a:lstStyle/>
                    <a:p>
                      <a:r>
                        <a:rPr lang="en-GB" sz="3200" dirty="0" smtClean="0"/>
                        <a:t>2</a:t>
                      </a:r>
                      <a:r>
                        <a:rPr lang="en-GB" sz="3200" baseline="30000" dirty="0" smtClean="0"/>
                        <a:t>7</a:t>
                      </a:r>
                      <a:endParaRPr lang="en-GB"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smtClean="0"/>
                        <a:t>2</a:t>
                      </a:r>
                      <a:r>
                        <a:rPr lang="en-GB" sz="3200" baseline="30000" dirty="0" smtClean="0"/>
                        <a:t>6</a:t>
                      </a:r>
                      <a:endParaRPr lang="en-GB" sz="3200" dirty="0" smtClean="0"/>
                    </a:p>
                  </a:txBody>
                  <a:tcPr/>
                </a:tc>
                <a:tc>
                  <a:txBody>
                    <a:bodyPr/>
                    <a:lstStyle/>
                    <a:p>
                      <a:r>
                        <a:rPr lang="en-GB" sz="3200" dirty="0" smtClean="0"/>
                        <a:t>2</a:t>
                      </a:r>
                      <a:r>
                        <a:rPr lang="en-GB" sz="3200" baseline="30000" dirty="0" smtClean="0"/>
                        <a:t>5</a:t>
                      </a:r>
                      <a:endParaRPr lang="en-GB" sz="3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smtClean="0"/>
                        <a:t>2</a:t>
                      </a:r>
                      <a:r>
                        <a:rPr lang="en-GB" sz="3200" baseline="30000" dirty="0" smtClean="0"/>
                        <a:t>4</a:t>
                      </a:r>
                      <a:endParaRPr lang="en-GB" sz="3200" dirty="0" smtClean="0"/>
                    </a:p>
                  </a:txBody>
                  <a:tcPr/>
                </a:tc>
                <a:tc>
                  <a:txBody>
                    <a:bodyPr/>
                    <a:lstStyle/>
                    <a:p>
                      <a:pPr algn="r"/>
                      <a:r>
                        <a:rPr lang="en-GB" sz="3200" dirty="0" smtClean="0"/>
                        <a:t>2</a:t>
                      </a:r>
                      <a:r>
                        <a:rPr lang="en-GB" sz="3200" baseline="30000" dirty="0" smtClean="0"/>
                        <a:t>3</a:t>
                      </a:r>
                      <a:endParaRPr lang="en-GB" sz="3200" dirty="0"/>
                    </a:p>
                  </a:txBody>
                  <a:tcPr/>
                </a:tc>
                <a:tc>
                  <a:txBody>
                    <a:bodyPr/>
                    <a:lstStyle/>
                    <a:p>
                      <a:pPr algn="r"/>
                      <a:r>
                        <a:rPr lang="en-GB" sz="3200" dirty="0" smtClean="0"/>
                        <a:t>2</a:t>
                      </a:r>
                      <a:r>
                        <a:rPr lang="en-GB" sz="3200" baseline="30000" dirty="0" smtClean="0"/>
                        <a:t>2</a:t>
                      </a:r>
                      <a:endParaRPr lang="en-GB" sz="3200" dirty="0"/>
                    </a:p>
                  </a:txBody>
                  <a:tcPr/>
                </a:tc>
                <a:tc>
                  <a:txBody>
                    <a:bodyPr/>
                    <a:lstStyle/>
                    <a:p>
                      <a:pPr algn="r"/>
                      <a:r>
                        <a:rPr lang="en-GB" sz="3200" dirty="0" smtClean="0"/>
                        <a:t>2</a:t>
                      </a:r>
                      <a:r>
                        <a:rPr lang="en-GB" sz="3200" baseline="30000" dirty="0" smtClean="0"/>
                        <a:t>1</a:t>
                      </a:r>
                      <a:endParaRPr lang="en-GB" sz="3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3200" smtClean="0"/>
                        <a:t>2</a:t>
                      </a:r>
                      <a:r>
                        <a:rPr lang="en-GB" sz="3200" baseline="30000" smtClean="0"/>
                        <a:t>0</a:t>
                      </a:r>
                      <a:endParaRPr lang="en-GB" sz="3200" dirty="0" smtClean="0"/>
                    </a:p>
                  </a:txBody>
                  <a:tcPr/>
                </a:tc>
              </a:tr>
              <a:tr h="559304">
                <a:tc>
                  <a:txBody>
                    <a:bodyPr/>
                    <a:lstStyle/>
                    <a:p>
                      <a:r>
                        <a:rPr lang="en-GB" sz="2800" dirty="0" smtClean="0"/>
                        <a:t>128</a:t>
                      </a:r>
                      <a:endParaRPr lang="en-GB" sz="2800" dirty="0"/>
                    </a:p>
                  </a:txBody>
                  <a:tcPr/>
                </a:tc>
                <a:tc>
                  <a:txBody>
                    <a:bodyPr/>
                    <a:lstStyle/>
                    <a:p>
                      <a:r>
                        <a:rPr lang="en-GB" sz="2800" dirty="0" smtClean="0"/>
                        <a:t>64</a:t>
                      </a:r>
                      <a:endParaRPr lang="en-GB" sz="2800" dirty="0"/>
                    </a:p>
                  </a:txBody>
                  <a:tcPr/>
                </a:tc>
                <a:tc>
                  <a:txBody>
                    <a:bodyPr/>
                    <a:lstStyle/>
                    <a:p>
                      <a:r>
                        <a:rPr lang="en-GB" sz="2800" dirty="0" smtClean="0"/>
                        <a:t>32</a:t>
                      </a:r>
                      <a:endParaRPr lang="en-GB" sz="2800" dirty="0"/>
                    </a:p>
                  </a:txBody>
                  <a:tcPr/>
                </a:tc>
                <a:tc>
                  <a:txBody>
                    <a:bodyPr/>
                    <a:lstStyle/>
                    <a:p>
                      <a:r>
                        <a:rPr lang="en-GB" sz="2800" dirty="0" smtClean="0"/>
                        <a:t>16</a:t>
                      </a:r>
                      <a:endParaRPr lang="en-GB" sz="2800" dirty="0"/>
                    </a:p>
                  </a:txBody>
                  <a:tcPr/>
                </a:tc>
                <a:tc>
                  <a:txBody>
                    <a:bodyPr/>
                    <a:lstStyle/>
                    <a:p>
                      <a:pPr algn="r"/>
                      <a:r>
                        <a:rPr lang="en-GB" sz="2800" dirty="0" smtClean="0"/>
                        <a:t>8</a:t>
                      </a:r>
                      <a:endParaRPr lang="en-GB" sz="2800" dirty="0"/>
                    </a:p>
                  </a:txBody>
                  <a:tcPr/>
                </a:tc>
                <a:tc>
                  <a:txBody>
                    <a:bodyPr/>
                    <a:lstStyle/>
                    <a:p>
                      <a:pPr algn="r"/>
                      <a:r>
                        <a:rPr lang="en-GB" sz="2800" dirty="0" smtClean="0"/>
                        <a:t>4</a:t>
                      </a:r>
                      <a:endParaRPr lang="en-GB" sz="2800" dirty="0"/>
                    </a:p>
                  </a:txBody>
                  <a:tcPr/>
                </a:tc>
                <a:tc>
                  <a:txBody>
                    <a:bodyPr/>
                    <a:lstStyle/>
                    <a:p>
                      <a:pPr algn="r"/>
                      <a:r>
                        <a:rPr lang="en-GB" sz="2800" dirty="0" smtClean="0"/>
                        <a:t>2</a:t>
                      </a:r>
                      <a:endParaRPr lang="en-GB" sz="2800" dirty="0"/>
                    </a:p>
                  </a:txBody>
                  <a:tcPr/>
                </a:tc>
                <a:tc>
                  <a:txBody>
                    <a:bodyPr/>
                    <a:lstStyle/>
                    <a:p>
                      <a:pPr algn="r"/>
                      <a:r>
                        <a:rPr lang="en-GB" sz="2800" dirty="0" smtClean="0"/>
                        <a:t>1</a:t>
                      </a:r>
                      <a:endParaRPr lang="en-GB" sz="2800" dirty="0"/>
                    </a:p>
                  </a:txBody>
                  <a:tcPr/>
                </a:tc>
              </a:tr>
            </a:tbl>
          </a:graphicData>
        </a:graphic>
      </p:graphicFrame>
      <p:sp>
        <p:nvSpPr>
          <p:cNvPr id="9" name="Rectangle 8"/>
          <p:cNvSpPr/>
          <p:nvPr/>
        </p:nvSpPr>
        <p:spPr>
          <a:xfrm>
            <a:off x="755576" y="3105835"/>
            <a:ext cx="7056784" cy="461665"/>
          </a:xfrm>
          <a:prstGeom prst="rect">
            <a:avLst/>
          </a:prstGeom>
        </p:spPr>
        <p:txBody>
          <a:bodyPr wrap="square">
            <a:spAutoFit/>
          </a:bodyPr>
          <a:lstStyle/>
          <a:p>
            <a:r>
              <a:rPr lang="en-GB" sz="2400" dirty="0" smtClean="0"/>
              <a:t>   0	  0	 1	0	   1	  0	0	0</a:t>
            </a:r>
            <a:endParaRPr lang="en-GB" sz="2400" dirty="0"/>
          </a:p>
        </p:txBody>
      </p:sp>
      <p:cxnSp>
        <p:nvCxnSpPr>
          <p:cNvPr id="11" name="Straight Connector 10"/>
          <p:cNvCxnSpPr/>
          <p:nvPr/>
        </p:nvCxnSpPr>
        <p:spPr>
          <a:xfrm>
            <a:off x="1619672" y="2924944"/>
            <a:ext cx="0" cy="331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83768" y="2924944"/>
            <a:ext cx="0" cy="331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47864" y="2924944"/>
            <a:ext cx="0" cy="331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83968" y="1412776"/>
            <a:ext cx="0" cy="47525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148064" y="2924944"/>
            <a:ext cx="0" cy="331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12160" y="2924944"/>
            <a:ext cx="0" cy="331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76256" y="2924944"/>
            <a:ext cx="0" cy="331236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27584" y="4149080"/>
            <a:ext cx="7056784" cy="461665"/>
          </a:xfrm>
          <a:prstGeom prst="rect">
            <a:avLst/>
          </a:prstGeom>
        </p:spPr>
        <p:txBody>
          <a:bodyPr wrap="square">
            <a:spAutoFit/>
          </a:bodyPr>
          <a:lstStyle/>
          <a:p>
            <a:r>
              <a:rPr lang="en-GB" sz="2400" dirty="0" smtClean="0"/>
              <a:t>   1	  0	 0	1	   0	 1	1	1</a:t>
            </a:r>
            <a:endParaRPr lang="en-GB" sz="2400" dirty="0"/>
          </a:p>
        </p:txBody>
      </p:sp>
      <p:sp>
        <p:nvSpPr>
          <p:cNvPr id="23" name="Rectangle 22"/>
          <p:cNvSpPr/>
          <p:nvPr/>
        </p:nvSpPr>
        <p:spPr>
          <a:xfrm>
            <a:off x="827584" y="5085184"/>
            <a:ext cx="7056784" cy="461665"/>
          </a:xfrm>
          <a:prstGeom prst="rect">
            <a:avLst/>
          </a:prstGeom>
        </p:spPr>
        <p:txBody>
          <a:bodyPr wrap="square">
            <a:spAutoFit/>
          </a:bodyPr>
          <a:lstStyle/>
          <a:p>
            <a:r>
              <a:rPr lang="en-GB" sz="2400" dirty="0" smtClean="0"/>
              <a:t>   1	  1	 1	1	   1	 1	1	1</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P spid="2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2455</TotalTime>
  <Words>1661</Words>
  <Application>Microsoft Office PowerPoint</Application>
  <PresentationFormat>On-screen Show (4:3)</PresentationFormat>
  <Paragraphs>546</Paragraphs>
  <Slides>54</Slides>
  <Notes>15</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Flow</vt:lpstr>
      <vt:lpstr>Computer Forensics 2</vt:lpstr>
      <vt:lpstr>Introduction</vt:lpstr>
      <vt:lpstr>EnCase Concepts</vt:lpstr>
      <vt:lpstr>Hashing and verifying</vt:lpstr>
      <vt:lpstr>PowerPoint Presentation</vt:lpstr>
      <vt:lpstr>PowerPoint Presentation</vt:lpstr>
      <vt:lpstr>PowerPoint Presentation</vt:lpstr>
      <vt:lpstr>Understanding data</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 64</vt:lpstr>
      <vt:lpstr>ROT13</vt:lpstr>
      <vt:lpstr>Searching for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Bookmarking</vt:lpstr>
      <vt:lpstr>PowerPoint Presentation</vt:lpstr>
      <vt:lpstr>PowerPoint Presentation</vt:lpstr>
      <vt:lpstr>PowerPoint Presentation</vt:lpstr>
      <vt:lpstr>PowerPoint Presentation</vt:lpstr>
      <vt:lpstr>PowerPoint Presentation</vt:lpstr>
      <vt:lpstr>PowerPoint Presentation</vt:lpstr>
      <vt:lpstr>Conducting a File Signature Analysis</vt:lpstr>
      <vt:lpstr>PowerPoint Presentation</vt:lpstr>
      <vt:lpstr>PowerPoint Presentation</vt:lpstr>
      <vt:lpstr>Verifying File Signatures</vt:lpstr>
      <vt:lpstr>File Signature Analysis -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 principles of the ACPO Guidelines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Forensics 2</dc:title>
  <dc:creator>D.Gan</dc:creator>
  <cp:lastModifiedBy>Diane Gan</cp:lastModifiedBy>
  <cp:revision>81</cp:revision>
  <dcterms:created xsi:type="dcterms:W3CDTF">2010-11-03T18:48:41Z</dcterms:created>
  <dcterms:modified xsi:type="dcterms:W3CDTF">2017-02-05T11:51:21Z</dcterms:modified>
</cp:coreProperties>
</file>