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handoutMasterIdLst>
    <p:handoutMasterId r:id="rId52"/>
  </p:handoutMasterIdLst>
  <p:sldIdLst>
    <p:sldId id="256" r:id="rId2"/>
    <p:sldId id="257" r:id="rId3"/>
    <p:sldId id="258" r:id="rId4"/>
    <p:sldId id="313" r:id="rId5"/>
    <p:sldId id="314" r:id="rId6"/>
    <p:sldId id="263" r:id="rId7"/>
    <p:sldId id="307" r:id="rId8"/>
    <p:sldId id="266" r:id="rId9"/>
    <p:sldId id="267" r:id="rId10"/>
    <p:sldId id="315" r:id="rId11"/>
    <p:sldId id="316" r:id="rId12"/>
    <p:sldId id="318" r:id="rId13"/>
    <p:sldId id="317" r:id="rId14"/>
    <p:sldId id="268" r:id="rId15"/>
    <p:sldId id="262" r:id="rId16"/>
    <p:sldId id="259" r:id="rId17"/>
    <p:sldId id="270" r:id="rId18"/>
    <p:sldId id="271" r:id="rId19"/>
    <p:sldId id="261" r:id="rId20"/>
    <p:sldId id="272" r:id="rId21"/>
    <p:sldId id="276" r:id="rId22"/>
    <p:sldId id="277" r:id="rId23"/>
    <p:sldId id="290" r:id="rId24"/>
    <p:sldId id="291" r:id="rId25"/>
    <p:sldId id="278" r:id="rId26"/>
    <p:sldId id="282" r:id="rId27"/>
    <p:sldId id="280" r:id="rId28"/>
    <p:sldId id="310" r:id="rId29"/>
    <p:sldId id="311" r:id="rId30"/>
    <p:sldId id="312" r:id="rId31"/>
    <p:sldId id="279" r:id="rId32"/>
    <p:sldId id="285" r:id="rId33"/>
    <p:sldId id="287" r:id="rId34"/>
    <p:sldId id="286" r:id="rId35"/>
    <p:sldId id="288" r:id="rId36"/>
    <p:sldId id="293" r:id="rId37"/>
    <p:sldId id="294" r:id="rId38"/>
    <p:sldId id="295" r:id="rId39"/>
    <p:sldId id="298" r:id="rId40"/>
    <p:sldId id="305" r:id="rId41"/>
    <p:sldId id="306" r:id="rId42"/>
    <p:sldId id="296" r:id="rId43"/>
    <p:sldId id="297" r:id="rId44"/>
    <p:sldId id="302" r:id="rId45"/>
    <p:sldId id="304" r:id="rId46"/>
    <p:sldId id="308" r:id="rId47"/>
    <p:sldId id="309" r:id="rId48"/>
    <p:sldId id="319" r:id="rId49"/>
    <p:sldId id="299" r:id="rId50"/>
  </p:sldIdLst>
  <p:sldSz cx="9144000" cy="6858000" type="screen4x3"/>
  <p:notesSz cx="6797675" cy="9874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0" autoAdjust="0"/>
    <p:restoredTop sz="59975" autoAdjust="0"/>
  </p:normalViewPr>
  <p:slideViewPr>
    <p:cSldViewPr>
      <p:cViewPr varScale="1">
        <p:scale>
          <a:sx n="55" d="100"/>
          <a:sy n="55" d="100"/>
        </p:scale>
        <p:origin x="-95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832" y="-114"/>
      </p:cViewPr>
      <p:guideLst>
        <p:guide orient="horz" pos="3110"/>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9688" y="0"/>
            <a:ext cx="2946400" cy="493713"/>
          </a:xfrm>
          <a:prstGeom prst="rect">
            <a:avLst/>
          </a:prstGeom>
        </p:spPr>
        <p:txBody>
          <a:bodyPr vert="horz" lIns="91440" tIns="45720" rIns="91440" bIns="45720" rtlCol="0"/>
          <a:lstStyle>
            <a:lvl1pPr algn="r">
              <a:defRPr sz="1200"/>
            </a:lvl1pPr>
          </a:lstStyle>
          <a:p>
            <a:fld id="{C50D47C9-89E3-4919-9E50-EAA3B11AD8B9}" type="datetimeFigureOut">
              <a:rPr lang="en-GB" smtClean="0"/>
              <a:pPr/>
              <a:t>09/03/2017</a:t>
            </a:fld>
            <a:endParaRPr lang="en-GB"/>
          </a:p>
        </p:txBody>
      </p:sp>
      <p:sp>
        <p:nvSpPr>
          <p:cNvPr id="4" name="Footer Placeholder 3"/>
          <p:cNvSpPr>
            <a:spLocks noGrp="1"/>
          </p:cNvSpPr>
          <p:nvPr>
            <p:ph type="ftr" sz="quarter" idx="2"/>
          </p:nvPr>
        </p:nvSpPr>
        <p:spPr>
          <a:xfrm>
            <a:off x="0" y="9378950"/>
            <a:ext cx="2946400" cy="493713"/>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9688" y="9378950"/>
            <a:ext cx="2946400" cy="493713"/>
          </a:xfrm>
          <a:prstGeom prst="rect">
            <a:avLst/>
          </a:prstGeom>
        </p:spPr>
        <p:txBody>
          <a:bodyPr vert="horz" lIns="91440" tIns="45720" rIns="91440" bIns="45720" rtlCol="0" anchor="b"/>
          <a:lstStyle>
            <a:lvl1pPr algn="r">
              <a:defRPr sz="1200"/>
            </a:lvl1pPr>
          </a:lstStyle>
          <a:p>
            <a:fld id="{81EC0E72-4A97-40C0-B398-B905FCFB5A75}" type="slidenum">
              <a:rPr lang="en-GB" smtClean="0"/>
              <a:pPr/>
              <a:t>‹#›</a:t>
            </a:fld>
            <a:endParaRPr lang="en-GB"/>
          </a:p>
        </p:txBody>
      </p:sp>
    </p:spTree>
    <p:extLst>
      <p:ext uri="{BB962C8B-B14F-4D97-AF65-F5344CB8AC3E}">
        <p14:creationId xmlns:p14="http://schemas.microsoft.com/office/powerpoint/2010/main" val="3007330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7A78413A-285E-4E44-99D7-BC799F0CDE13}" type="datetimeFigureOut">
              <a:rPr lang="en-US" smtClean="0"/>
              <a:pPr/>
              <a:t>3/9/2017</a:t>
            </a:fld>
            <a:endParaRPr lang="en-GB" dirty="0"/>
          </a:p>
        </p:txBody>
      </p:sp>
      <p:sp>
        <p:nvSpPr>
          <p:cNvPr id="4" name="Slide Image Placeholder 3"/>
          <p:cNvSpPr>
            <a:spLocks noGrp="1" noRot="1" noChangeAspect="1"/>
          </p:cNvSpPr>
          <p:nvPr>
            <p:ph type="sldImg" idx="2"/>
          </p:nvPr>
        </p:nvSpPr>
        <p:spPr>
          <a:xfrm>
            <a:off x="931863" y="741363"/>
            <a:ext cx="4933950" cy="37020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37E7AB17-5D4A-4D71-B7BC-B298A24F9D39}" type="slidenum">
              <a:rPr lang="en-GB" smtClean="0"/>
              <a:pPr/>
              <a:t>‹#›</a:t>
            </a:fld>
            <a:endParaRPr lang="en-GB" dirty="0"/>
          </a:p>
        </p:txBody>
      </p:sp>
    </p:spTree>
    <p:extLst>
      <p:ext uri="{BB962C8B-B14F-4D97-AF65-F5344CB8AC3E}">
        <p14:creationId xmlns:p14="http://schemas.microsoft.com/office/powerpoint/2010/main" val="4162590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7E7AB17-5D4A-4D71-B7BC-B298A24F9D39}" type="slidenum">
              <a:rPr lang="en-GB" smtClean="0"/>
              <a:pPr/>
              <a:t>3</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74501" y="4577085"/>
            <a:ext cx="6192687" cy="4968552"/>
          </a:xfrm>
        </p:spPr>
        <p:txBody>
          <a:bodyPr>
            <a:normAutofit lnSpcReduction="10000"/>
          </a:bodyPr>
          <a:lstStyle/>
          <a:p>
            <a:r>
              <a:rPr lang="en-GB" dirty="0" smtClean="0"/>
              <a:t>Mobile Device – Mobile Equipment (ME) + SIM used by the subscriber</a:t>
            </a:r>
          </a:p>
          <a:p>
            <a:endParaRPr lang="en-GB" dirty="0" smtClean="0"/>
          </a:p>
          <a:p>
            <a:r>
              <a:rPr lang="en-GB" dirty="0" smtClean="0"/>
              <a:t>Base</a:t>
            </a:r>
            <a:r>
              <a:rPr lang="en-GB" baseline="0" dirty="0" smtClean="0"/>
              <a:t> Station Subsystem – cell tower that communicates with the mobile equipment</a:t>
            </a:r>
          </a:p>
          <a:p>
            <a:r>
              <a:rPr lang="en-GB" dirty="0" smtClean="0"/>
              <a:t>BTS – base transceiver station  - Handles the radio link protocols (to ME)</a:t>
            </a:r>
          </a:p>
          <a:p>
            <a:r>
              <a:rPr lang="en-GB" dirty="0" smtClean="0"/>
              <a:t>BSC – base station controller - Manages the radio resources for one or more BTSs</a:t>
            </a:r>
          </a:p>
          <a:p>
            <a:pPr lvl="1"/>
            <a:r>
              <a:rPr lang="en-GB" dirty="0" smtClean="0"/>
              <a:t>Handles radio-channel setup, frequency hopping and handoffs</a:t>
            </a:r>
          </a:p>
          <a:p>
            <a:endParaRPr lang="en-GB" baseline="0" dirty="0" smtClean="0"/>
          </a:p>
          <a:p>
            <a:r>
              <a:rPr lang="en-GB" baseline="0" dirty="0" smtClean="0"/>
              <a:t>Network Subsystem – Mobile Switching Centre (MSC) – acts like a router and the data bases used to authenticate with the network</a:t>
            </a:r>
          </a:p>
          <a:p>
            <a:endParaRPr lang="en-GB" baseline="0" dirty="0" smtClean="0"/>
          </a:p>
          <a:p>
            <a:r>
              <a:rPr lang="en-GB" baseline="0" dirty="0" smtClean="0"/>
              <a:t>HLR – home locator register (where billing is) – stores your data now – only one of these – HLR is eventually updated with info from the VLR</a:t>
            </a:r>
          </a:p>
          <a:p>
            <a:r>
              <a:rPr lang="en-GB" dirty="0" smtClean="0"/>
              <a:t>HLR contains</a:t>
            </a:r>
          </a:p>
          <a:p>
            <a:pPr lvl="1">
              <a:buFont typeface="Arial" pitchFamily="34" charset="0"/>
              <a:buChar char="•"/>
            </a:pPr>
            <a:r>
              <a:rPr lang="en-GB" dirty="0" smtClean="0"/>
              <a:t>Subscribers home address</a:t>
            </a:r>
          </a:p>
          <a:p>
            <a:pPr lvl="1">
              <a:buFont typeface="Arial" pitchFamily="34" charset="0"/>
              <a:buChar char="•"/>
            </a:pPr>
            <a:r>
              <a:rPr lang="en-GB" dirty="0" smtClean="0"/>
              <a:t>Subscribers International Mobile Subscriber Identity (IMSI)</a:t>
            </a:r>
          </a:p>
          <a:p>
            <a:pPr lvl="1">
              <a:buFont typeface="Arial" pitchFamily="34" charset="0"/>
              <a:buChar char="•"/>
            </a:pPr>
            <a:r>
              <a:rPr lang="en-GB" dirty="0" smtClean="0"/>
              <a:t>Subscribers phone number</a:t>
            </a:r>
          </a:p>
          <a:p>
            <a:pPr lvl="1">
              <a:buFont typeface="Arial" pitchFamily="34" charset="0"/>
              <a:buChar char="•"/>
            </a:pPr>
            <a:r>
              <a:rPr lang="en-GB" dirty="0" smtClean="0"/>
              <a:t>SIM card’s Integrated Circuit Card </a:t>
            </a:r>
            <a:r>
              <a:rPr lang="en-GB" dirty="0" err="1" smtClean="0"/>
              <a:t>Indentifier</a:t>
            </a:r>
            <a:r>
              <a:rPr lang="en-GB" dirty="0" smtClean="0"/>
              <a:t> (ICCID)</a:t>
            </a:r>
          </a:p>
          <a:p>
            <a:pPr lvl="1">
              <a:buFont typeface="Arial" pitchFamily="34" charset="0"/>
              <a:buChar char="•"/>
            </a:pPr>
            <a:r>
              <a:rPr lang="en-GB" dirty="0" smtClean="0"/>
              <a:t>GSM services that the subscriber has requested or been given</a:t>
            </a:r>
          </a:p>
          <a:p>
            <a:endParaRPr lang="en-GB" baseline="0" dirty="0" smtClean="0"/>
          </a:p>
          <a:p>
            <a:r>
              <a:rPr lang="en-GB" baseline="0" dirty="0" smtClean="0"/>
              <a:t>VLR – visitor locator register (geographic – i.e. current location) – can have many of these but you can only use one </a:t>
            </a:r>
            <a:r>
              <a:rPr lang="en-GB" dirty="0" smtClean="0"/>
              <a:t>based on geography. E.g. The HRL for a subscriber from Kent is located in Kent. If this subscriber travels to Yorkshire, Tee-side and then Scotland, then there will be a VLR in each location.</a:t>
            </a:r>
          </a:p>
          <a:p>
            <a:r>
              <a:rPr lang="en-GB" baseline="0" dirty="0" smtClean="0"/>
              <a:t>EIR – equipment register (stolen etc) – if it has been stolen then it will not authenticate</a:t>
            </a:r>
          </a:p>
          <a:p>
            <a:r>
              <a:rPr lang="en-GB" baseline="0" dirty="0" smtClean="0"/>
              <a:t>AuC – </a:t>
            </a:r>
            <a:r>
              <a:rPr lang="en-GB" baseline="0" dirty="0" err="1" smtClean="0"/>
              <a:t>authentiticator</a:t>
            </a:r>
            <a:r>
              <a:rPr lang="en-GB" baseline="0" dirty="0" smtClean="0"/>
              <a:t> centre</a:t>
            </a:r>
          </a:p>
          <a:p>
            <a:endParaRPr lang="en-GB" dirty="0" smtClean="0"/>
          </a:p>
          <a:p>
            <a:r>
              <a:rPr lang="en-GB" dirty="0" err="1" smtClean="0"/>
              <a:t>Abis</a:t>
            </a:r>
            <a:r>
              <a:rPr lang="en-GB" dirty="0" smtClean="0"/>
              <a:t> – the interface between the base station</a:t>
            </a:r>
            <a:r>
              <a:rPr lang="en-GB" baseline="0" dirty="0" smtClean="0"/>
              <a:t> and base station controllers, which allows operation between components made by different suppliers</a:t>
            </a:r>
          </a:p>
          <a:p>
            <a:r>
              <a:rPr lang="en-GB" baseline="0" dirty="0" smtClean="0"/>
              <a:t>Um – air interface from the ME to the base station subsystem</a:t>
            </a:r>
          </a:p>
          <a:p>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7E7AB17-5D4A-4D71-B7BC-B298A24F9D39}" type="slidenum">
              <a:rPr lang="en-GB" smtClean="0"/>
              <a:pPr/>
              <a:t>20</a:t>
            </a:fld>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The VLR (</a:t>
            </a:r>
            <a:r>
              <a:rPr lang="en-GB" baseline="0" dirty="0" smtClean="0"/>
              <a:t>visitor locator register) </a:t>
            </a:r>
            <a:r>
              <a:rPr lang="en-GB" dirty="0" smtClean="0"/>
              <a:t>and the HLR (home location register) are just databases</a:t>
            </a:r>
          </a:p>
          <a:p>
            <a:endParaRPr lang="en-GB" dirty="0" smtClean="0"/>
          </a:p>
          <a:p>
            <a:r>
              <a:rPr lang="en-GB" dirty="0" smtClean="0"/>
              <a:t>HLR contains</a:t>
            </a:r>
          </a:p>
          <a:p>
            <a:pPr>
              <a:buFont typeface="Arial" pitchFamily="34" charset="0"/>
              <a:buChar char="•"/>
            </a:pPr>
            <a:r>
              <a:rPr lang="en-GB" dirty="0" smtClean="0"/>
              <a:t>Subscribers</a:t>
            </a:r>
            <a:r>
              <a:rPr lang="en-GB" baseline="0" dirty="0" smtClean="0"/>
              <a:t> home address</a:t>
            </a:r>
          </a:p>
          <a:p>
            <a:pPr>
              <a:buFont typeface="Arial" pitchFamily="34" charset="0"/>
              <a:buChar char="•"/>
            </a:pPr>
            <a:r>
              <a:rPr lang="en-GB" dirty="0" smtClean="0"/>
              <a:t>Subscribers</a:t>
            </a:r>
            <a:r>
              <a:rPr lang="en-GB" baseline="0" dirty="0" smtClean="0"/>
              <a:t> International Mobile Subscriber Identity (IMSI)</a:t>
            </a:r>
          </a:p>
          <a:p>
            <a:pPr>
              <a:buFont typeface="Arial" pitchFamily="34" charset="0"/>
              <a:buChar char="•"/>
            </a:pPr>
            <a:r>
              <a:rPr lang="en-GB" dirty="0" smtClean="0"/>
              <a:t>Subscribers</a:t>
            </a:r>
            <a:r>
              <a:rPr lang="en-GB" baseline="0" dirty="0" smtClean="0"/>
              <a:t> phone number</a:t>
            </a:r>
          </a:p>
          <a:p>
            <a:pPr>
              <a:buFont typeface="Arial" pitchFamily="34" charset="0"/>
              <a:buChar char="•"/>
            </a:pPr>
            <a:r>
              <a:rPr lang="en-GB" baseline="0" dirty="0" smtClean="0"/>
              <a:t>SIM card’s Integrated Circuit Card </a:t>
            </a:r>
            <a:r>
              <a:rPr lang="en-GB" baseline="0" dirty="0" err="1" smtClean="0"/>
              <a:t>Indentifier</a:t>
            </a:r>
            <a:r>
              <a:rPr lang="en-GB" baseline="0" dirty="0" smtClean="0"/>
              <a:t> (ICCID)</a:t>
            </a:r>
          </a:p>
          <a:p>
            <a:pPr>
              <a:buFont typeface="Arial" pitchFamily="34" charset="0"/>
              <a:buChar char="•"/>
            </a:pPr>
            <a:r>
              <a:rPr lang="en-GB" baseline="0" dirty="0" smtClean="0"/>
              <a:t>GSM services that the subscriber has requested or been given</a:t>
            </a:r>
          </a:p>
          <a:p>
            <a:pPr>
              <a:buFont typeface="Arial" pitchFamily="34" charset="0"/>
              <a:buChar char="•"/>
            </a:pPr>
            <a:endParaRPr lang="en-GB" baseline="0" dirty="0" smtClean="0"/>
          </a:p>
          <a:p>
            <a:pPr>
              <a:buFont typeface="Arial" pitchFamily="34" charset="0"/>
              <a:buNone/>
            </a:pPr>
            <a:r>
              <a:rPr lang="en-GB" baseline="0" dirty="0" smtClean="0"/>
              <a:t>Information is sent to the HLR from the VLR and is updated based on specific network protocols.</a:t>
            </a:r>
          </a:p>
          <a:p>
            <a:pPr>
              <a:buFont typeface="Arial" pitchFamily="34" charset="0"/>
              <a:buNone/>
            </a:pPr>
            <a:endParaRPr lang="en-GB" baseline="0" dirty="0" smtClean="0"/>
          </a:p>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baseline="0" dirty="0" smtClean="0"/>
              <a:t>VLR – visitor locator register (geographic – i.e. current location) – can have many of these but you can only use one</a:t>
            </a:r>
          </a:p>
          <a:p>
            <a:pPr>
              <a:buFont typeface="Arial" pitchFamily="34" charset="0"/>
              <a:buNone/>
            </a:pPr>
            <a:endParaRPr lang="en-GB" baseline="0" dirty="0" smtClean="0"/>
          </a:p>
          <a:p>
            <a:pPr>
              <a:buFont typeface="Arial" pitchFamily="34" charset="0"/>
              <a:buNone/>
            </a:pPr>
            <a:r>
              <a:rPr lang="en-GB" baseline="0" dirty="0" smtClean="0"/>
              <a:t>There is only one HLR but there can be many VLRs for each subscriber, because this is based on geography.</a:t>
            </a:r>
          </a:p>
          <a:p>
            <a:pPr>
              <a:buFont typeface="Arial" pitchFamily="34" charset="0"/>
              <a:buNone/>
            </a:pPr>
            <a:r>
              <a:rPr lang="en-GB" baseline="0" dirty="0" smtClean="0"/>
              <a:t>E.g. The HRL for a subscriber from Kent is located in Kent. If this subscriber travels to Yorkshire, Tee-side and then Scotland, then there will be a VLR in each location.</a:t>
            </a:r>
            <a:endParaRPr lang="en-GB" dirty="0"/>
          </a:p>
        </p:txBody>
      </p:sp>
      <p:sp>
        <p:nvSpPr>
          <p:cNvPr id="4" name="Slide Number Placeholder 3"/>
          <p:cNvSpPr>
            <a:spLocks noGrp="1"/>
          </p:cNvSpPr>
          <p:nvPr>
            <p:ph type="sldNum" sz="quarter" idx="10"/>
          </p:nvPr>
        </p:nvSpPr>
        <p:spPr/>
        <p:txBody>
          <a:bodyPr/>
          <a:lstStyle/>
          <a:p>
            <a:fld id="{37E7AB17-5D4A-4D71-B7BC-B298A24F9D39}" type="slidenum">
              <a:rPr lang="en-GB" smtClean="0"/>
              <a:pPr/>
              <a:t>21</a:t>
            </a:fld>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EIR – equipment register (stolen etc) – if it has been stolen then it will not authenticate</a:t>
            </a:r>
          </a:p>
          <a:p>
            <a:endParaRPr lang="en-GB" baseline="0" dirty="0" smtClean="0"/>
          </a:p>
          <a:p>
            <a:r>
              <a:rPr lang="en-GB" baseline="0" dirty="0" smtClean="0"/>
              <a:t>IMEI – </a:t>
            </a:r>
            <a:r>
              <a:rPr lang="en-GB" sz="1200" kern="1200" dirty="0" smtClean="0">
                <a:solidFill>
                  <a:schemeClr val="tx1"/>
                </a:solidFill>
                <a:latin typeface="+mn-lt"/>
                <a:ea typeface="+mn-ea"/>
                <a:cs typeface="+mn-cs"/>
              </a:rPr>
              <a:t>International Mobile Equipment Identifier</a:t>
            </a:r>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37E7AB17-5D4A-4D71-B7BC-B298A24F9D39}" type="slidenum">
              <a:rPr lang="en-GB" smtClean="0"/>
              <a:pPr/>
              <a:t>22</a:t>
            </a:fld>
            <a:endParaRPr lang="en-GB"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Authentication involves</a:t>
            </a:r>
          </a:p>
          <a:p>
            <a:pPr lvl="1">
              <a:buFont typeface="Arial" pitchFamily="34" charset="0"/>
              <a:buChar char="•"/>
            </a:pPr>
            <a:r>
              <a:rPr lang="en-GB" dirty="0" smtClean="0"/>
              <a:t>TMSI – temporary mobile subscriber identity</a:t>
            </a:r>
          </a:p>
          <a:p>
            <a:pPr lvl="1">
              <a:buFont typeface="Arial" pitchFamily="34" charset="0"/>
              <a:buChar char="•"/>
            </a:pPr>
            <a:r>
              <a:rPr lang="en-GB" dirty="0" smtClean="0"/>
              <a:t>ICCID – integrated</a:t>
            </a:r>
            <a:r>
              <a:rPr lang="en-GB" baseline="0" dirty="0" smtClean="0"/>
              <a:t> circuit card identifier</a:t>
            </a:r>
          </a:p>
          <a:p>
            <a:pPr lvl="1">
              <a:buFont typeface="Arial" pitchFamily="34" charset="0"/>
              <a:buChar char="•"/>
            </a:pPr>
            <a:endParaRPr lang="en-GB" baseline="0" dirty="0" smtClean="0"/>
          </a:p>
          <a:p>
            <a:pPr lvl="0">
              <a:buFont typeface="Arial" pitchFamily="34" charset="0"/>
              <a:buChar char="•"/>
            </a:pPr>
            <a:r>
              <a:rPr lang="en-GB" baseline="0" dirty="0" smtClean="0"/>
              <a:t>Some kind of security – 	ki – random number obtained from the cipher key (transmitted)</a:t>
            </a:r>
          </a:p>
          <a:p>
            <a:pPr lvl="4">
              <a:buFont typeface="Arial" pitchFamily="34" charset="0"/>
              <a:buNone/>
            </a:pPr>
            <a:r>
              <a:rPr lang="en-GB" baseline="0" dirty="0" smtClean="0"/>
              <a:t>Kc – ciphering key</a:t>
            </a:r>
          </a:p>
          <a:p>
            <a:endParaRPr lang="en-GB" dirty="0" smtClean="0"/>
          </a:p>
          <a:p>
            <a:r>
              <a:rPr lang="en-GB" dirty="0" smtClean="0"/>
              <a:t>If encryption fails then no services are available from the SIM + device</a:t>
            </a:r>
          </a:p>
          <a:p>
            <a:endParaRPr lang="en-GB" dirty="0" smtClean="0"/>
          </a:p>
          <a:p>
            <a:r>
              <a:rPr lang="en-GB" dirty="0" smtClean="0"/>
              <a:t>Each subscriber has a secret key (KI).</a:t>
            </a:r>
            <a:r>
              <a:rPr lang="en-GB" baseline="0" dirty="0" smtClean="0"/>
              <a:t> One copy is stored in the SIM and the other is in the AuC. </a:t>
            </a:r>
          </a:p>
          <a:p>
            <a:endParaRPr lang="en-GB" baseline="0" dirty="0" smtClean="0"/>
          </a:p>
          <a:p>
            <a:r>
              <a:rPr lang="en-GB" baseline="0" dirty="0" smtClean="0"/>
              <a:t>When the phone authenticates, the AuC generates a random number (RAND) which it sends to the handsets. The mobile and the AuC take the random number with the KI and using an algorithm, they generate a unique number. This is returned to the AuC and if it matches the number in the AuC then the subscriber is authenticated.</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37E7AB17-5D4A-4D71-B7BC-B298A24F9D39}" type="slidenum">
              <a:rPr lang="en-GB" smtClean="0"/>
              <a:pPr/>
              <a:t>23</a:t>
            </a:fld>
            <a:endParaRPr lang="en-GB"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446509" y="4505077"/>
            <a:ext cx="5976664" cy="4628605"/>
          </a:xfrm>
        </p:spPr>
        <p:txBody>
          <a:bodyPr>
            <a:normAutofit lnSpcReduction="10000"/>
          </a:bodyPr>
          <a:lstStyle/>
          <a:p>
            <a:r>
              <a:rPr lang="en-GB" baseline="0" dirty="0" smtClean="0"/>
              <a:t>GSM Authentication</a:t>
            </a:r>
          </a:p>
          <a:p>
            <a:r>
              <a:rPr lang="en-GB" baseline="0" dirty="0" smtClean="0"/>
              <a:t>The KI is read off the SIM card. It changes each time and is written back to the phone from the server. A3 is the algorithm used – also uses A8 and A5.</a:t>
            </a:r>
          </a:p>
          <a:p>
            <a:endParaRPr lang="en-GB" baseline="0" dirty="0" smtClean="0"/>
          </a:p>
          <a:p>
            <a:r>
              <a:rPr lang="en-GB" baseline="0" dirty="0" smtClean="0"/>
              <a:t>The Mobile Switching Centre (MSC)  requests the HLR to supply “five triples” using the A8 algorithm. These contain a 128 bit random challenge (Rand), a 32 bit matching Signed Response (SRES) and a 64 bit ciphering key used as the session key (Kc).</a:t>
            </a:r>
          </a:p>
          <a:p>
            <a:endParaRPr lang="en-GB" baseline="0" dirty="0" smtClean="0"/>
          </a:p>
          <a:p>
            <a:r>
              <a:rPr lang="en-GB" baseline="0" dirty="0" smtClean="0"/>
              <a:t>The MSC send the Rand to the BTS, which relays it to the mobile. The mobile in turn encrypts the Rand with its KI key using the A3 algorithm and sends this Signed Response back to the MCS which verifies it. At the same time the mobile uses the Rand again to create a session key (Kc) using its KI and the A8 algorithm. The mobile passes the Kc on to the BTS. The BTS having received a Kc session key from the MSC and confirms it with the Kc received from the MS. The wireless channel is now encrypted using the A5 algorithm</a:t>
            </a:r>
          </a:p>
          <a:p>
            <a:r>
              <a:rPr lang="en-GB" dirty="0" smtClean="0"/>
              <a:t>Same session key (Kc) is used so long as the MSC does not authenticate the mobile phone again</a:t>
            </a:r>
          </a:p>
          <a:p>
            <a:r>
              <a:rPr lang="en-GB" dirty="0" smtClean="0"/>
              <a:t>The session key is located on the SIM in location GSM G1500 dedicated files</a:t>
            </a:r>
          </a:p>
          <a:p>
            <a:endParaRPr lang="en-GB" baseline="0" dirty="0" smtClean="0"/>
          </a:p>
          <a:p>
            <a:r>
              <a:rPr lang="en-GB" baseline="0" dirty="0" smtClean="0"/>
              <a:t>HLR – home locator register (where billing is) – stores your data now – you only have one of these – HLR is eventually updated with info from the VLR</a:t>
            </a:r>
          </a:p>
          <a:p>
            <a:r>
              <a:rPr lang="en-GB" baseline="0" dirty="0" smtClean="0"/>
              <a:t>VLR – visitor location register – (your current location) – can have many of these</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AuC – authenticator centre</a:t>
            </a:r>
          </a:p>
          <a:p>
            <a:r>
              <a:rPr lang="en-GB" dirty="0" smtClean="0"/>
              <a:t>BTS – base station transceiver</a:t>
            </a:r>
          </a:p>
          <a:p>
            <a:r>
              <a:rPr lang="en-GB" baseline="0" dirty="0" smtClean="0"/>
              <a:t>MSC - Mobile Switching Centre </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latin typeface="+mn-lt"/>
                <a:ea typeface="+mn-ea"/>
                <a:cs typeface="+mn-cs"/>
              </a:rPr>
              <a:t>TMSI</a:t>
            </a:r>
            <a:r>
              <a:rPr lang="en-GB" sz="1200" kern="1200" baseline="0" dirty="0" smtClean="0">
                <a:solidFill>
                  <a:schemeClr val="tx1"/>
                </a:solidFill>
                <a:latin typeface="+mn-lt"/>
                <a:ea typeface="+mn-ea"/>
                <a:cs typeface="+mn-cs"/>
              </a:rPr>
              <a:t> - </a:t>
            </a:r>
            <a:r>
              <a:rPr lang="en-GB" sz="1200" kern="1200" dirty="0" smtClean="0">
                <a:solidFill>
                  <a:schemeClr val="tx1"/>
                </a:solidFill>
                <a:latin typeface="+mn-lt"/>
                <a:ea typeface="+mn-ea"/>
                <a:cs typeface="+mn-cs"/>
              </a:rPr>
              <a:t>temporary mobile subscriber identity</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37E7AB17-5D4A-4D71-B7BC-B298A24F9D39}" type="slidenum">
              <a:rPr lang="en-GB" smtClean="0"/>
              <a:pPr/>
              <a:t>24</a:t>
            </a:fld>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14350" indent="-514350">
              <a:buFont typeface="+mj-lt"/>
              <a:buAutoNum type="arabicPeriod"/>
            </a:pPr>
            <a:r>
              <a:rPr lang="en-GB" dirty="0" smtClean="0"/>
              <a:t>Master File – equivalent to C:\ drive</a:t>
            </a:r>
          </a:p>
          <a:p>
            <a:pPr marL="514350" indent="-514350">
              <a:buFont typeface="+mj-lt"/>
              <a:buAutoNum type="arabicPeriod"/>
            </a:pPr>
            <a:r>
              <a:rPr lang="en-GB" dirty="0" smtClean="0"/>
              <a:t>Dedicated File - </a:t>
            </a:r>
            <a:r>
              <a:rPr lang="en-GB" baseline="0" dirty="0" smtClean="0"/>
              <a:t> a folder</a:t>
            </a:r>
            <a:endParaRPr lang="en-GB" dirty="0" smtClean="0"/>
          </a:p>
          <a:p>
            <a:pPr marL="514350" indent="-514350">
              <a:buFont typeface="+mj-lt"/>
              <a:buAutoNum type="arabicPeriod"/>
            </a:pPr>
            <a:r>
              <a:rPr lang="en-GB" dirty="0" smtClean="0"/>
              <a:t>Elementary File – a file</a:t>
            </a:r>
          </a:p>
          <a:p>
            <a:endParaRPr lang="en-GB" dirty="0"/>
          </a:p>
        </p:txBody>
      </p:sp>
      <p:sp>
        <p:nvSpPr>
          <p:cNvPr id="4" name="Slide Number Placeholder 3"/>
          <p:cNvSpPr>
            <a:spLocks noGrp="1"/>
          </p:cNvSpPr>
          <p:nvPr>
            <p:ph type="sldNum" sz="quarter" idx="10"/>
          </p:nvPr>
        </p:nvSpPr>
        <p:spPr/>
        <p:txBody>
          <a:bodyPr/>
          <a:lstStyle/>
          <a:p>
            <a:fld id="{37E7AB17-5D4A-4D71-B7BC-B298A24F9D39}" type="slidenum">
              <a:rPr lang="en-GB" smtClean="0"/>
              <a:pPr/>
              <a:t>25</a:t>
            </a:fld>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GB" dirty="0" smtClean="0"/>
              <a:t>PLMN – public land mobile network</a:t>
            </a:r>
          </a:p>
          <a:p>
            <a:pPr lvl="0"/>
            <a:endParaRPr lang="en-GB" dirty="0" smtClean="0"/>
          </a:p>
          <a:p>
            <a:pPr lvl="0"/>
            <a:r>
              <a:rPr lang="en-GB" dirty="0" smtClean="0"/>
              <a:t>HPLMN – home PLMN</a:t>
            </a:r>
          </a:p>
          <a:p>
            <a:endParaRPr lang="en-GB" dirty="0" smtClean="0"/>
          </a:p>
          <a:p>
            <a:r>
              <a:rPr lang="en-GB" sz="1200" kern="1200" dirty="0" smtClean="0">
                <a:solidFill>
                  <a:schemeClr val="tx1"/>
                </a:solidFill>
                <a:latin typeface="+mn-lt"/>
                <a:ea typeface="+mn-ea"/>
                <a:cs typeface="+mn-cs"/>
              </a:rPr>
              <a:t>IMSI - 	International Mobile Subscriber Identity - what someone dials to contact you – i.e. the phone number </a:t>
            </a:r>
          </a:p>
          <a:p>
            <a:endParaRPr lang="en-GB"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ICCID  	Integrated Circuit Card Identifier – is the serial number of the SIM or USIM. It is the unique number utilised by the GSM network and it can identify information about the card itself such as country and network code </a:t>
            </a:r>
          </a:p>
          <a:p>
            <a:endParaRPr lang="en-GB" dirty="0"/>
          </a:p>
        </p:txBody>
      </p:sp>
      <p:sp>
        <p:nvSpPr>
          <p:cNvPr id="4" name="Slide Number Placeholder 3"/>
          <p:cNvSpPr>
            <a:spLocks noGrp="1"/>
          </p:cNvSpPr>
          <p:nvPr>
            <p:ph type="sldNum" sz="quarter" idx="10"/>
          </p:nvPr>
        </p:nvSpPr>
        <p:spPr/>
        <p:txBody>
          <a:bodyPr/>
          <a:lstStyle/>
          <a:p>
            <a:fld id="{37E7AB17-5D4A-4D71-B7BC-B298A24F9D39}" type="slidenum">
              <a:rPr lang="en-GB" smtClean="0"/>
              <a:pPr/>
              <a:t>28</a:t>
            </a:fld>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EFs	File Type</a:t>
            </a:r>
          </a:p>
          <a:p>
            <a:r>
              <a:rPr lang="en-GB" dirty="0" smtClean="0"/>
              <a:t>EF-ICCID	Transparent</a:t>
            </a:r>
            <a:r>
              <a:rPr lang="en-GB" baseline="0" dirty="0" smtClean="0"/>
              <a:t> – stores </a:t>
            </a:r>
            <a:r>
              <a:rPr lang="en-GB" baseline="0" dirty="0" err="1" smtClean="0"/>
              <a:t>nonrepetitive</a:t>
            </a:r>
            <a:r>
              <a:rPr lang="en-GB" baseline="0" dirty="0" smtClean="0"/>
              <a:t> data</a:t>
            </a:r>
            <a:endParaRPr lang="en-GB" dirty="0" smtClean="0"/>
          </a:p>
          <a:p>
            <a:r>
              <a:rPr lang="en-GB" dirty="0" smtClean="0"/>
              <a:t>EF-IMSI	Transparent</a:t>
            </a:r>
            <a:r>
              <a:rPr lang="en-GB" baseline="0" dirty="0" smtClean="0"/>
              <a:t> – stores </a:t>
            </a:r>
            <a:r>
              <a:rPr lang="en-GB" baseline="0" dirty="0" err="1" smtClean="0"/>
              <a:t>nonrepetitive</a:t>
            </a:r>
            <a:r>
              <a:rPr lang="en-GB" baseline="0" dirty="0" smtClean="0"/>
              <a:t> data</a:t>
            </a:r>
            <a:endParaRPr lang="en-GB" dirty="0" smtClean="0"/>
          </a:p>
          <a:p>
            <a:r>
              <a:rPr lang="en-GB" dirty="0" smtClean="0"/>
              <a:t>EF-</a:t>
            </a:r>
            <a:r>
              <a:rPr lang="en-GB" dirty="0" err="1" smtClean="0"/>
              <a:t>kc</a:t>
            </a:r>
            <a:endParaRPr lang="en-GB" dirty="0" smtClean="0"/>
          </a:p>
          <a:p>
            <a:r>
              <a:rPr lang="en-GB" dirty="0" smtClean="0"/>
              <a:t>EF-LOCI</a:t>
            </a:r>
          </a:p>
          <a:p>
            <a:r>
              <a:rPr lang="en-GB" dirty="0" smtClean="0"/>
              <a:t>EF-TMSI</a:t>
            </a:r>
          </a:p>
          <a:p>
            <a:r>
              <a:rPr lang="en-GB" dirty="0" smtClean="0"/>
              <a:t>EF-MSISDN	</a:t>
            </a:r>
          </a:p>
          <a:p>
            <a:r>
              <a:rPr lang="en-GB" dirty="0" smtClean="0"/>
              <a:t>EF-ADN</a:t>
            </a:r>
          </a:p>
          <a:p>
            <a:r>
              <a:rPr lang="en-GB" dirty="0" smtClean="0"/>
              <a:t>EF-LND	cyclic – stored</a:t>
            </a:r>
            <a:r>
              <a:rPr lang="en-GB" baseline="0" dirty="0" smtClean="0"/>
              <a:t> in chronological order</a:t>
            </a:r>
            <a:endParaRPr lang="en-GB" dirty="0" smtClean="0"/>
          </a:p>
          <a:p>
            <a:r>
              <a:rPr lang="en-GB" dirty="0" smtClean="0"/>
              <a:t>TF-SMS	linear</a:t>
            </a:r>
            <a:r>
              <a:rPr lang="en-GB" baseline="0" dirty="0" smtClean="0"/>
              <a:t> fixed – all files are the same length</a:t>
            </a:r>
            <a:endParaRPr lang="en-GB" dirty="0" smtClean="0"/>
          </a:p>
          <a:p>
            <a:endParaRPr lang="en-GB" dirty="0" smtClean="0"/>
          </a:p>
          <a:p>
            <a:pPr>
              <a:buNone/>
            </a:pPr>
            <a:r>
              <a:rPr lang="en-GB" dirty="0" smtClean="0"/>
              <a:t>Dedicated File [7F xx]</a:t>
            </a:r>
          </a:p>
          <a:p>
            <a:r>
              <a:rPr lang="en-GB" dirty="0" smtClean="0"/>
              <a:t>Found on the first and second levels in the SIM file structure</a:t>
            </a:r>
          </a:p>
          <a:p>
            <a:r>
              <a:rPr lang="en-GB" dirty="0" smtClean="0"/>
              <a:t>First level DFs</a:t>
            </a:r>
          </a:p>
          <a:p>
            <a:pPr lvl="1"/>
            <a:r>
              <a:rPr lang="en-GB" dirty="0" smtClean="0"/>
              <a:t>DF – TELECOM</a:t>
            </a:r>
          </a:p>
          <a:p>
            <a:pPr lvl="1"/>
            <a:r>
              <a:rPr lang="en-GB" dirty="0" smtClean="0"/>
              <a:t>DF-GSM</a:t>
            </a:r>
          </a:p>
          <a:p>
            <a:pPr lvl="1"/>
            <a:r>
              <a:rPr lang="en-GB" dirty="0" smtClean="0"/>
              <a:t>DF_DCS1800 – contains Telecom service features</a:t>
            </a:r>
          </a:p>
          <a:p>
            <a:pPr lvl="1">
              <a:buNone/>
            </a:pPr>
            <a:endParaRPr lang="en-GB" dirty="0" smtClean="0"/>
          </a:p>
          <a:p>
            <a:r>
              <a:rPr lang="en-GB" dirty="0" smtClean="0"/>
              <a:t>Second level DFs are children of DFs (e.g. DF-GSM)</a:t>
            </a:r>
          </a:p>
          <a:p>
            <a:endParaRPr lang="en-GB" dirty="0"/>
          </a:p>
        </p:txBody>
      </p:sp>
      <p:sp>
        <p:nvSpPr>
          <p:cNvPr id="4" name="Slide Number Placeholder 3"/>
          <p:cNvSpPr>
            <a:spLocks noGrp="1"/>
          </p:cNvSpPr>
          <p:nvPr>
            <p:ph type="sldNum" sz="quarter" idx="10"/>
          </p:nvPr>
        </p:nvSpPr>
        <p:spPr/>
        <p:txBody>
          <a:bodyPr/>
          <a:lstStyle/>
          <a:p>
            <a:fld id="{37E7AB17-5D4A-4D71-B7BC-B298A24F9D39}" type="slidenum">
              <a:rPr lang="en-GB" smtClean="0"/>
              <a:pPr/>
              <a:t>31</a:t>
            </a:fld>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EF-LOCI</a:t>
            </a:r>
          </a:p>
          <a:p>
            <a:r>
              <a:rPr lang="en-GB" smtClean="0"/>
              <a:t>Contains information</a:t>
            </a:r>
            <a:r>
              <a:rPr lang="en-GB" baseline="0" smtClean="0"/>
              <a:t> about the last location where the phone was successfully powered down.</a:t>
            </a:r>
          </a:p>
          <a:p>
            <a:r>
              <a:rPr lang="en-GB" baseline="0" smtClean="0"/>
              <a:t>Also contains the TMSI</a:t>
            </a:r>
          </a:p>
          <a:p>
            <a:endParaRPr lang="en-GB" baseline="0" smtClean="0"/>
          </a:p>
          <a:p>
            <a:r>
              <a:rPr lang="en-GB" baseline="0" smtClean="0"/>
              <a:t>Can decipher this information to obtain the last location. </a:t>
            </a:r>
          </a:p>
          <a:p>
            <a:r>
              <a:rPr lang="en-GB" baseline="0" smtClean="0"/>
              <a:t>Be aware that if the phone is not powered down correctly (such as battery removed or phone is damaged) then the location is not stored on the SIM card.</a:t>
            </a:r>
            <a:endParaRPr lang="en-GB"/>
          </a:p>
        </p:txBody>
      </p:sp>
      <p:sp>
        <p:nvSpPr>
          <p:cNvPr id="4" name="Slide Number Placeholder 3"/>
          <p:cNvSpPr>
            <a:spLocks noGrp="1"/>
          </p:cNvSpPr>
          <p:nvPr>
            <p:ph type="sldNum" sz="quarter" idx="10"/>
          </p:nvPr>
        </p:nvSpPr>
        <p:spPr/>
        <p:txBody>
          <a:bodyPr/>
          <a:lstStyle/>
          <a:p>
            <a:fld id="{37E7AB17-5D4A-4D71-B7BC-B298A24F9D39}" type="slidenum">
              <a:rPr lang="en-GB" smtClean="0"/>
              <a:pPr/>
              <a:t>33</a:t>
            </a:fld>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Go to www.numberingplans.com</a:t>
            </a:r>
          </a:p>
          <a:p>
            <a:r>
              <a:rPr lang="en-GB" dirty="0" smtClean="0"/>
              <a:t>Enter the IMSI – you will get the country code as well as the network code</a:t>
            </a:r>
          </a:p>
          <a:p>
            <a:endParaRPr lang="en-GB" dirty="0" smtClean="0"/>
          </a:p>
          <a:p>
            <a:r>
              <a:rPr lang="en-GB" dirty="0" smtClean="0"/>
              <a:t>More information on IMSIs in document</a:t>
            </a:r>
            <a:r>
              <a:rPr lang="en-GB" baseline="0" dirty="0" smtClean="0"/>
              <a:t> 31102_900.pdf</a:t>
            </a:r>
            <a:endParaRPr lang="en-GB" dirty="0"/>
          </a:p>
        </p:txBody>
      </p:sp>
      <p:sp>
        <p:nvSpPr>
          <p:cNvPr id="4" name="Slide Number Placeholder 3"/>
          <p:cNvSpPr>
            <a:spLocks noGrp="1"/>
          </p:cNvSpPr>
          <p:nvPr>
            <p:ph type="sldNum" sz="quarter" idx="10"/>
          </p:nvPr>
        </p:nvSpPr>
        <p:spPr/>
        <p:txBody>
          <a:bodyPr/>
          <a:lstStyle/>
          <a:p>
            <a:fld id="{37E7AB17-5D4A-4D71-B7BC-B298A24F9D39}" type="slidenum">
              <a:rPr lang="en-GB" smtClean="0"/>
              <a:pPr/>
              <a:t>34</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302493" y="4577085"/>
            <a:ext cx="6120680" cy="4968552"/>
          </a:xfrm>
        </p:spPr>
        <p:txBody>
          <a:bodyPr>
            <a:normAutofit fontScale="92500"/>
          </a:bodyPr>
          <a:lstStyle/>
          <a:p>
            <a:r>
              <a:rPr lang="en-GB" sz="1200" kern="1200" dirty="0" smtClean="0">
                <a:solidFill>
                  <a:schemeClr val="tx1"/>
                </a:solidFill>
                <a:latin typeface="+mn-lt"/>
                <a:ea typeface="+mn-ea"/>
                <a:cs typeface="+mn-cs"/>
              </a:rPr>
              <a:t>CDMA - Uses a Spread-spectrum technique in which electromagnetic energy generated in a particular bandwidth is spread in the frequency domain, resulting in a signal with a wider bandwidth. Spread-spectrum techniques are used for a variety of reasons, including to establish secure communications, increase resistance to natural interference and jamming and prevent detection. </a:t>
            </a:r>
          </a:p>
          <a:p>
            <a:r>
              <a:rPr lang="en-GB" sz="1200" kern="1200" dirty="0" smtClean="0">
                <a:solidFill>
                  <a:schemeClr val="tx1"/>
                </a:solidFill>
                <a:latin typeface="+mn-lt"/>
                <a:ea typeface="+mn-ea"/>
                <a:cs typeface="+mn-cs"/>
              </a:rPr>
              <a:t>Spread-spectrum – energy generated in a particular bandwidth is spread in the frequency domain, resulting in a signal with a wider bandwidth. This is done to establish secure communications, increase resistance to natural interference and jamming and prevent detection. Each transmitter is assigned a code to allow multiple transmitters to use the same frequency channel at the same time. The CDMA protocol tags each part of multiple conversations with a specific digital code. The code enables the operating system to reassemble the jumbled calls at the base station using filters. This makes CDMA more efficient than Time Division Multiple Access (TDMA) because it allows more users per bandwidth.</a:t>
            </a:r>
          </a:p>
          <a:p>
            <a:endParaRPr lang="en-GB" sz="1200" kern="1200" dirty="0" smtClean="0">
              <a:solidFill>
                <a:schemeClr val="tx1"/>
              </a:solidFill>
              <a:latin typeface="+mn-lt"/>
              <a:ea typeface="+mn-ea"/>
              <a:cs typeface="+mn-cs"/>
            </a:endParaRPr>
          </a:p>
          <a:p>
            <a:r>
              <a:rPr lang="en-GB" sz="1200" kern="1200" dirty="0" smtClean="0">
                <a:solidFill>
                  <a:schemeClr val="tx1"/>
                </a:solidFill>
                <a:latin typeface="+mn-lt"/>
                <a:ea typeface="+mn-ea"/>
                <a:cs typeface="+mn-cs"/>
              </a:rPr>
              <a:t>GSM –</a:t>
            </a:r>
            <a:r>
              <a:rPr lang="en-GB" sz="1200" kern="1200" baseline="0" dirty="0" smtClean="0">
                <a:solidFill>
                  <a:schemeClr val="tx1"/>
                </a:solidFill>
                <a:latin typeface="+mn-lt"/>
                <a:ea typeface="+mn-ea"/>
                <a:cs typeface="+mn-cs"/>
              </a:rPr>
              <a:t> </a:t>
            </a:r>
            <a:r>
              <a:rPr lang="en-GB" sz="1200" kern="1200" dirty="0" smtClean="0">
                <a:solidFill>
                  <a:schemeClr val="tx1"/>
                </a:solidFill>
                <a:latin typeface="+mn-lt"/>
                <a:ea typeface="+mn-ea"/>
                <a:cs typeface="+mn-cs"/>
              </a:rPr>
              <a:t>Global Systems for Mobile Communication. Most popular standard for mobile phones in the world. Allows international roaming. Uses Subscriber Identity Module (SIM)cards which contain a user’s subscription information and phonebook. This allows the user to retain their information after switching handsets. Alternatively the user can change the SIM card. GSM is used on most 2G networks and uses “bursts”. This means that information is transferred based on time, as with TDMA. In 3G networks, GSM communication is based on the CDMA model, allowing GSM to be much more efficient. </a:t>
            </a:r>
          </a:p>
          <a:p>
            <a:endParaRPr lang="en-GB" sz="1200" kern="1200" dirty="0" smtClean="0">
              <a:solidFill>
                <a:schemeClr val="tx1"/>
              </a:solidFill>
              <a:latin typeface="+mn-lt"/>
              <a:ea typeface="+mn-ea"/>
              <a:cs typeface="+mn-cs"/>
            </a:endParaRPr>
          </a:p>
          <a:p>
            <a:r>
              <a:rPr lang="en-GB" dirty="0" err="1" smtClean="0"/>
              <a:t>iDEN</a:t>
            </a:r>
            <a:r>
              <a:rPr lang="en-GB" dirty="0" smtClean="0"/>
              <a:t> – Integrated Digital Enhanced Network is a mobile telecommunications technology developed by Motorola. </a:t>
            </a:r>
            <a:r>
              <a:rPr lang="en-GB" dirty="0" err="1" smtClean="0"/>
              <a:t>iDEN</a:t>
            </a:r>
            <a:r>
              <a:rPr lang="en-GB" dirty="0" smtClean="0"/>
              <a:t> provides its users the benefits of a trunked radio and cellular telephone. This technology is not as efficient as CDMA based networks because only a small amount of conversations can occur at the same time in the same space. However, the radio or push-to-talk (PTT) technology allows you to use your cell phone like a </a:t>
            </a:r>
            <a:r>
              <a:rPr lang="en-GB" dirty="0" err="1" smtClean="0"/>
              <a:t>walkie</a:t>
            </a:r>
            <a:r>
              <a:rPr lang="en-GB" dirty="0" smtClean="0"/>
              <a:t> talkie radio, so the cellular network (towers) are not used.</a:t>
            </a:r>
          </a:p>
          <a:p>
            <a:r>
              <a:rPr lang="en-GB" dirty="0" smtClean="0"/>
              <a:t>Wideband Integrated Digital Enhanced Network (</a:t>
            </a:r>
            <a:r>
              <a:rPr lang="en-GB" dirty="0" err="1" smtClean="0"/>
              <a:t>WiDEN</a:t>
            </a:r>
            <a:r>
              <a:rPr lang="en-GB" dirty="0" smtClean="0"/>
              <a:t>) is a software upgrade developed by </a:t>
            </a:r>
            <a:r>
              <a:rPr lang="en-GB" dirty="0" err="1" smtClean="0"/>
              <a:t>Motorrola</a:t>
            </a:r>
            <a:r>
              <a:rPr lang="en-GB" dirty="0" smtClean="0"/>
              <a:t> for </a:t>
            </a:r>
            <a:r>
              <a:rPr lang="en-GB" dirty="0" err="1" smtClean="0"/>
              <a:t>iDEN</a:t>
            </a:r>
            <a:r>
              <a:rPr lang="en-GB" dirty="0" smtClean="0"/>
              <a:t>. </a:t>
            </a:r>
            <a:r>
              <a:rPr lang="en-GB" dirty="0" err="1" smtClean="0"/>
              <a:t>WiDEN</a:t>
            </a:r>
            <a:r>
              <a:rPr lang="en-GB" dirty="0" smtClean="0"/>
              <a:t> allows compatible subscriber units to communicate across 25 KHz channels combined, for up to 100 Kb/sec of bandwidth. The protocol is generally considered a 2.5G wireless cellular technology. </a:t>
            </a:r>
          </a:p>
          <a:p>
            <a:endParaRPr lang="en-GB" sz="1200" kern="120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37E7AB17-5D4A-4D71-B7BC-B298A24F9D39}" type="slidenum">
              <a:rPr lang="en-GB" smtClean="0"/>
              <a:pPr/>
              <a:t>6</a:t>
            </a:fld>
            <a:endParaRPr lang="en-GB"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Most phones have up to 255 slots dor storing phone numbers </a:t>
            </a:r>
            <a:endParaRPr lang="en-GB"/>
          </a:p>
        </p:txBody>
      </p:sp>
      <p:sp>
        <p:nvSpPr>
          <p:cNvPr id="4" name="Slide Number Placeholder 3"/>
          <p:cNvSpPr>
            <a:spLocks noGrp="1"/>
          </p:cNvSpPr>
          <p:nvPr>
            <p:ph type="sldNum" sz="quarter" idx="10"/>
          </p:nvPr>
        </p:nvSpPr>
        <p:spPr/>
        <p:txBody>
          <a:bodyPr/>
          <a:lstStyle/>
          <a:p>
            <a:fld id="{37E7AB17-5D4A-4D71-B7BC-B298A24F9D39}" type="slidenum">
              <a:rPr lang="en-GB" smtClean="0"/>
              <a:pPr/>
              <a:t>37</a:t>
            </a:fld>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SMS has</a:t>
            </a:r>
            <a:r>
              <a:rPr lang="en-GB" baseline="0" smtClean="0"/>
              <a:t>  3 file types:</a:t>
            </a:r>
          </a:p>
          <a:p>
            <a:r>
              <a:rPr lang="en-GB" baseline="0" smtClean="0"/>
              <a:t>SMS – stores the text messages</a:t>
            </a:r>
          </a:p>
          <a:p>
            <a:r>
              <a:rPr lang="en-GB" baseline="0" smtClean="0"/>
              <a:t>SMSP – message parameters – can be variable length</a:t>
            </a:r>
          </a:p>
          <a:p>
            <a:r>
              <a:rPr lang="en-GB" baseline="0" smtClean="0"/>
              <a:t>SMSS – has the status of the message  </a:t>
            </a:r>
          </a:p>
          <a:p>
            <a:endParaRPr lang="en-GB" baseline="0" smtClean="0"/>
          </a:p>
          <a:p>
            <a:r>
              <a:rPr lang="en-GB" baseline="0" smtClean="0"/>
              <a:t>Deleting a text message on a SIM card only changes the first byte. </a:t>
            </a:r>
          </a:p>
          <a:p>
            <a:r>
              <a:rPr lang="en-GB" baseline="0" smtClean="0"/>
              <a:t>If a 140 byte message is marked as deleted and then it gets overwritten by a 10 byte message, you would expect to be able to retrieve the slack, but you can’t. Each message write 140 bytes regardless and fills any bytes leftover with Fs.</a:t>
            </a:r>
            <a:endParaRPr lang="en-GB"/>
          </a:p>
        </p:txBody>
      </p:sp>
      <p:sp>
        <p:nvSpPr>
          <p:cNvPr id="4" name="Slide Number Placeholder 3"/>
          <p:cNvSpPr>
            <a:spLocks noGrp="1"/>
          </p:cNvSpPr>
          <p:nvPr>
            <p:ph type="sldNum" sz="quarter" idx="10"/>
          </p:nvPr>
        </p:nvSpPr>
        <p:spPr/>
        <p:txBody>
          <a:bodyPr/>
          <a:lstStyle/>
          <a:p>
            <a:fld id="{37E7AB17-5D4A-4D71-B7BC-B298A24F9D39}" type="slidenum">
              <a:rPr lang="en-GB" smtClean="0"/>
              <a:pPr/>
              <a:t>38</a:t>
            </a:fld>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If we do have the SIM card, we may still want to create a clone</a:t>
            </a:r>
          </a:p>
          <a:p>
            <a:r>
              <a:rPr lang="en-GB" dirty="0" smtClean="0"/>
              <a:t>Do we want to copy all the files from the original SIM?</a:t>
            </a:r>
          </a:p>
          <a:p>
            <a:r>
              <a:rPr lang="en-GB" dirty="0" smtClean="0"/>
              <a:t>Negates the required network isolation</a:t>
            </a:r>
          </a:p>
          <a:p>
            <a:r>
              <a:rPr lang="en-GB" dirty="0" smtClean="0"/>
              <a:t>It is illegal to connect with a cloned SIM card using another subscriber’s information</a:t>
            </a:r>
          </a:p>
          <a:p>
            <a:r>
              <a:rPr lang="en-GB" dirty="0" smtClean="0"/>
              <a:t>The cloned SIM will have no information to connect to the network</a:t>
            </a:r>
          </a:p>
          <a:p>
            <a:r>
              <a:rPr lang="en-GB" dirty="0" smtClean="0"/>
              <a:t>Final reason for creating a cloned SIM card is to preserve the original evidence</a:t>
            </a:r>
          </a:p>
          <a:p>
            <a:r>
              <a:rPr lang="en-GB" dirty="0" smtClean="0"/>
              <a:t>Read the original SIM card using forensics tools</a:t>
            </a:r>
          </a:p>
          <a:p>
            <a:r>
              <a:rPr lang="en-GB" dirty="0" smtClean="0"/>
              <a:t>Use the copy to investigate the handset</a:t>
            </a:r>
          </a:p>
          <a:p>
            <a:r>
              <a:rPr lang="en-GB" dirty="0" smtClean="0"/>
              <a:t>Thereby preserving the evidence</a:t>
            </a:r>
          </a:p>
          <a:p>
            <a:endParaRPr lang="en-GB" dirty="0"/>
          </a:p>
        </p:txBody>
      </p:sp>
      <p:sp>
        <p:nvSpPr>
          <p:cNvPr id="4" name="Slide Number Placeholder 3"/>
          <p:cNvSpPr>
            <a:spLocks noGrp="1"/>
          </p:cNvSpPr>
          <p:nvPr>
            <p:ph type="sldNum" sz="quarter" idx="10"/>
          </p:nvPr>
        </p:nvSpPr>
        <p:spPr/>
        <p:txBody>
          <a:bodyPr/>
          <a:lstStyle/>
          <a:p>
            <a:fld id="{37E7AB17-5D4A-4D71-B7BC-B298A24F9D39}" type="slidenum">
              <a:rPr lang="en-GB" smtClean="0"/>
              <a:pPr/>
              <a:t>44</a:t>
            </a:fld>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Using the iTunes Sync program you can make</a:t>
            </a:r>
            <a:r>
              <a:rPr lang="en-GB" baseline="0" dirty="0" smtClean="0"/>
              <a:t> a logical image of the iPhone data. This will not include any deleted files or folders.</a:t>
            </a:r>
          </a:p>
          <a:p>
            <a:r>
              <a:rPr lang="en-GB" baseline="0" dirty="0" smtClean="0"/>
              <a:t>Problem – if you can’t locate the host system then you will not get all of the data. For example if the user has put in  movies or music (binary data) on their system, you will not be able to retrieve these due to the Digital Rights Management (DRM) features.</a:t>
            </a:r>
          </a:p>
          <a:p>
            <a:r>
              <a:rPr lang="en-GB" baseline="0" dirty="0" smtClean="0"/>
              <a:t>If you sync the phone to a different computer then data will be lost.</a:t>
            </a:r>
          </a:p>
          <a:p>
            <a:endParaRPr lang="en-GB" dirty="0"/>
          </a:p>
        </p:txBody>
      </p:sp>
      <p:sp>
        <p:nvSpPr>
          <p:cNvPr id="4" name="Slide Number Placeholder 3"/>
          <p:cNvSpPr>
            <a:spLocks noGrp="1"/>
          </p:cNvSpPr>
          <p:nvPr>
            <p:ph type="sldNum" sz="quarter" idx="10"/>
          </p:nvPr>
        </p:nvSpPr>
        <p:spPr/>
        <p:txBody>
          <a:bodyPr/>
          <a:lstStyle/>
          <a:p>
            <a:fld id="{37E7AB17-5D4A-4D71-B7BC-B298A24F9D39}" type="slidenum">
              <a:rPr lang="en-GB" smtClean="0"/>
              <a:pPr/>
              <a:t>46</a:t>
            </a:fld>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Jailbreaking</a:t>
            </a:r>
            <a:r>
              <a:rPr lang="en-GB" dirty="0" smtClean="0"/>
              <a:t> – used to gain root access by the forensics community</a:t>
            </a:r>
          </a:p>
          <a:p>
            <a:endParaRPr lang="en-GB" dirty="0" smtClean="0"/>
          </a:p>
          <a:p>
            <a:r>
              <a:rPr lang="en-GB" dirty="0" smtClean="0"/>
              <a:t>The Physical image may not be admissible in court</a:t>
            </a:r>
            <a:endParaRPr lang="en-GB" dirty="0"/>
          </a:p>
        </p:txBody>
      </p:sp>
      <p:sp>
        <p:nvSpPr>
          <p:cNvPr id="4" name="Slide Number Placeholder 3"/>
          <p:cNvSpPr>
            <a:spLocks noGrp="1"/>
          </p:cNvSpPr>
          <p:nvPr>
            <p:ph type="sldNum" sz="quarter" idx="10"/>
          </p:nvPr>
        </p:nvSpPr>
        <p:spPr/>
        <p:txBody>
          <a:bodyPr/>
          <a:lstStyle/>
          <a:p>
            <a:fld id="{37E7AB17-5D4A-4D71-B7BC-B298A24F9D39}" type="slidenum">
              <a:rPr lang="en-GB" smtClean="0"/>
              <a:pPr/>
              <a:t>47</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GB" dirty="0" smtClean="0"/>
              <a:t>CDMA</a:t>
            </a:r>
          </a:p>
          <a:p>
            <a:pPr lvl="1"/>
            <a:r>
              <a:rPr lang="en-GB" dirty="0" smtClean="0"/>
              <a:t>ESN – Electronic Serial Number – for the CDMA handset</a:t>
            </a:r>
          </a:p>
          <a:p>
            <a:pPr lvl="1"/>
            <a:r>
              <a:rPr lang="en-GB" dirty="0" smtClean="0"/>
              <a:t>MEID – Mobile Equipment Identifier – both these are serial numbers to identify the CDMA handset. Often stored under</a:t>
            </a:r>
            <a:r>
              <a:rPr lang="en-GB" baseline="0" dirty="0" smtClean="0"/>
              <a:t> the battery as well as internally</a:t>
            </a:r>
            <a:endParaRPr lang="en-GB" dirty="0" smtClean="0"/>
          </a:p>
          <a:p>
            <a:pPr lvl="1"/>
            <a:endParaRPr lang="en-GB" dirty="0" smtClean="0"/>
          </a:p>
          <a:p>
            <a:pPr lvl="1"/>
            <a:r>
              <a:rPr lang="en-GB" dirty="0" smtClean="0"/>
              <a:t>MIN – Mobile Identification Number – like the IMSI on GSM</a:t>
            </a:r>
          </a:p>
          <a:p>
            <a:pPr lvl="1"/>
            <a:r>
              <a:rPr lang="en-GB" dirty="0" smtClean="0"/>
              <a:t>MDN – Mobile Directory Number – these two numbers are used by the CDMA network. </a:t>
            </a:r>
          </a:p>
          <a:p>
            <a:pPr lvl="1"/>
            <a:endParaRPr lang="en-GB" dirty="0" smtClean="0"/>
          </a:p>
          <a:p>
            <a:pPr lvl="1"/>
            <a:r>
              <a:rPr lang="en-GB" dirty="0" smtClean="0"/>
              <a:t>The MIN is like the IMSI on the GSM network. It identifies the subscriber</a:t>
            </a:r>
            <a:r>
              <a:rPr lang="en-GB" baseline="0" dirty="0" smtClean="0"/>
              <a:t> on a CSMA network</a:t>
            </a:r>
          </a:p>
          <a:p>
            <a:pPr lvl="1"/>
            <a:r>
              <a:rPr lang="en-GB" baseline="0" dirty="0" smtClean="0"/>
              <a:t>The MDN is what the someone dials to contact you – i.e. the phone number</a:t>
            </a:r>
            <a:endParaRPr lang="en-GB" dirty="0" smtClean="0"/>
          </a:p>
          <a:p>
            <a:endParaRPr lang="en-GB" dirty="0" smtClean="0"/>
          </a:p>
          <a:p>
            <a:r>
              <a:rPr lang="en-GB" dirty="0" smtClean="0"/>
              <a:t>GSM</a:t>
            </a:r>
          </a:p>
          <a:p>
            <a:pPr lvl="1"/>
            <a:r>
              <a:rPr lang="en-GB" dirty="0" smtClean="0"/>
              <a:t>IMEI – International Mobile Equipment Identifier – serial number of the GSM equipment. Located on the label on the back side of the handset as well as internally</a:t>
            </a:r>
            <a:r>
              <a:rPr lang="en-GB" baseline="0" dirty="0" smtClean="0"/>
              <a:t> in the devices memory. On some devices the IMEI can be located on the SIM card and on some USIM cards in the UK</a:t>
            </a:r>
            <a:endParaRPr lang="en-GB" dirty="0" smtClean="0"/>
          </a:p>
          <a:p>
            <a:pPr lvl="1"/>
            <a:r>
              <a:rPr lang="en-GB" dirty="0" smtClean="0"/>
              <a:t>You can</a:t>
            </a:r>
            <a:r>
              <a:rPr lang="en-GB" baseline="0" dirty="0" smtClean="0"/>
              <a:t> get this by pressing * # 06 #  on the GSM device</a:t>
            </a:r>
          </a:p>
          <a:p>
            <a:pPr lvl="1"/>
            <a:endParaRPr lang="en-GB" dirty="0" smtClean="0"/>
          </a:p>
          <a:p>
            <a:pPr lvl="1"/>
            <a:r>
              <a:rPr lang="en-GB" dirty="0" smtClean="0"/>
              <a:t>IMSI - International Mobile Subscriber Identity – the cellular network uses this to indentify the subscriber. It is not</a:t>
            </a:r>
            <a:r>
              <a:rPr lang="en-GB" baseline="0" dirty="0" smtClean="0"/>
              <a:t> the phone number or the MSISDN of the handset – use the IMSI for getting billing information</a:t>
            </a:r>
            <a:endParaRPr lang="en-GB" dirty="0" smtClean="0"/>
          </a:p>
          <a:p>
            <a:pPr lvl="1"/>
            <a:endParaRPr lang="en-GB" dirty="0" smtClean="0"/>
          </a:p>
          <a:p>
            <a:pPr lvl="1"/>
            <a:r>
              <a:rPr lang="en-GB" dirty="0" smtClean="0"/>
              <a:t>ICCID – Integrated Circuit Card Identifier – is the serial number of the SIM or USIM. It</a:t>
            </a:r>
            <a:r>
              <a:rPr lang="en-GB" baseline="0" dirty="0" smtClean="0"/>
              <a:t> is the </a:t>
            </a:r>
            <a:r>
              <a:rPr lang="en-GB" dirty="0" smtClean="0"/>
              <a:t>unique number</a:t>
            </a:r>
            <a:r>
              <a:rPr lang="en-GB" baseline="0" dirty="0" smtClean="0"/>
              <a:t> utilised by the GSM network and it can identify information about the card itself such as country and network code</a:t>
            </a:r>
            <a:endParaRPr lang="en-GB" dirty="0" smtClean="0"/>
          </a:p>
          <a:p>
            <a:endParaRPr lang="en-GB" dirty="0"/>
          </a:p>
        </p:txBody>
      </p:sp>
      <p:sp>
        <p:nvSpPr>
          <p:cNvPr id="4" name="Slide Number Placeholder 3"/>
          <p:cNvSpPr>
            <a:spLocks noGrp="1"/>
          </p:cNvSpPr>
          <p:nvPr>
            <p:ph type="sldNum" sz="quarter" idx="10"/>
          </p:nvPr>
        </p:nvSpPr>
        <p:spPr/>
        <p:txBody>
          <a:bodyPr/>
          <a:lstStyle/>
          <a:p>
            <a:fld id="{37E7AB17-5D4A-4D71-B7BC-B298A24F9D39}" type="slidenum">
              <a:rPr lang="en-GB" smtClean="0"/>
              <a:pPr/>
              <a:t>9</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Make sure all items are recovered</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	grab everything – extra SIM cards and media cards may belong to other phones and could contain evidence</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Isolate handset from the network</a:t>
            </a:r>
          </a:p>
          <a:p>
            <a:r>
              <a:rPr lang="en-GB" dirty="0" smtClean="0"/>
              <a:t>	to ensure that no data</a:t>
            </a:r>
            <a:r>
              <a:rPr lang="en-GB" baseline="0" dirty="0" smtClean="0"/>
              <a:t> is changed or overwritten</a:t>
            </a:r>
          </a:p>
          <a:p>
            <a:r>
              <a:rPr lang="en-GB" baseline="0" dirty="0" smtClean="0"/>
              <a:t>	if you don’t have a faraday bag you can wrap it in aluminium foil (at least 3 wraps) – use airplane mode – use </a:t>
            </a:r>
            <a:r>
              <a:rPr lang="en-GB" baseline="0" dirty="0" err="1" smtClean="0"/>
              <a:t>BitPim</a:t>
            </a:r>
            <a:r>
              <a:rPr lang="en-GB" baseline="0" dirty="0" smtClean="0"/>
              <a:t> to place the phone offline (some software packages will boot it back into online mode – use </a:t>
            </a:r>
            <a:r>
              <a:rPr lang="en-GB" baseline="0" dirty="0" err="1" smtClean="0"/>
              <a:t>bluetooth</a:t>
            </a:r>
            <a:r>
              <a:rPr lang="en-GB" baseline="0" dirty="0" smtClean="0"/>
              <a:t> and </a:t>
            </a:r>
            <a:r>
              <a:rPr lang="en-GB" baseline="0" dirty="0" err="1" smtClean="0"/>
              <a:t>WiFi</a:t>
            </a:r>
            <a:r>
              <a:rPr lang="en-GB" baseline="0" dirty="0" smtClean="0"/>
              <a:t> connections</a:t>
            </a:r>
          </a:p>
          <a:p>
            <a:r>
              <a:rPr lang="en-GB" baseline="0" dirty="0" smtClean="0"/>
              <a:t>Charge the phone</a:t>
            </a:r>
          </a:p>
          <a:p>
            <a:r>
              <a:rPr lang="en-GB" baseline="0" dirty="0" smtClean="0"/>
              <a:t>	at least 50% charge to complete an acquistion</a:t>
            </a:r>
          </a:p>
          <a:p>
            <a:r>
              <a:rPr lang="en-GB" baseline="0" dirty="0" smtClean="0"/>
              <a:t>		If less the computer may not recognise the device connected to the USB</a:t>
            </a:r>
          </a:p>
          <a:p>
            <a:r>
              <a:rPr lang="en-GB" baseline="0" dirty="0" smtClean="0"/>
              <a:t>		May not extract all the data correctly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Process all media</a:t>
            </a:r>
          </a:p>
          <a:p>
            <a:r>
              <a:rPr lang="en-GB" dirty="0" smtClean="0"/>
              <a:t>	if the phone is on process the media with additional tools to get</a:t>
            </a:r>
            <a:r>
              <a:rPr lang="en-GB" baseline="0" dirty="0" smtClean="0"/>
              <a:t> a bit-by-bit image of the media cards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smtClean="0"/>
              <a:t>Process physically and then logically</a:t>
            </a:r>
          </a:p>
          <a:p>
            <a:r>
              <a:rPr lang="en-GB" dirty="0" smtClean="0"/>
              <a:t>	you want to retain the raw data of the physical </a:t>
            </a:r>
            <a:r>
              <a:rPr lang="en-GB" baseline="0" dirty="0" smtClean="0"/>
              <a:t>acquistion because you can see if any changes have been made to the file system on that phone</a:t>
            </a:r>
          </a:p>
          <a:p>
            <a:r>
              <a:rPr lang="en-GB" baseline="0" dirty="0" smtClean="0"/>
              <a:t>	When you process the device logically, follow the steps for the forensics process by hashing and rehashing</a:t>
            </a:r>
          </a:p>
          <a:p>
            <a:endParaRPr lang="en-GB" baseline="0" dirty="0" smtClean="0"/>
          </a:p>
          <a:p>
            <a:r>
              <a:rPr lang="en-GB" baseline="0" dirty="0" smtClean="0"/>
              <a:t>Note some Blackberry handsets encrypt data. If the data is processed outside the device, it will not be readable. In this case process the device first.</a:t>
            </a:r>
            <a:endParaRPr lang="en-GB" dirty="0"/>
          </a:p>
        </p:txBody>
      </p:sp>
      <p:sp>
        <p:nvSpPr>
          <p:cNvPr id="4" name="Slide Number Placeholder 3"/>
          <p:cNvSpPr>
            <a:spLocks noGrp="1"/>
          </p:cNvSpPr>
          <p:nvPr>
            <p:ph type="sldNum" sz="quarter" idx="10"/>
          </p:nvPr>
        </p:nvSpPr>
        <p:spPr/>
        <p:txBody>
          <a:bodyPr/>
          <a:lstStyle/>
          <a:p>
            <a:fld id="{37E7AB17-5D4A-4D71-B7BC-B298A24F9D39}" type="slidenum">
              <a:rPr lang="en-GB" smtClean="0"/>
              <a:pPr/>
              <a:t>14</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Must process the SIM card separately so that the entire file system can be processed using tools like </a:t>
            </a:r>
            <a:r>
              <a:rPr lang="en-GB" dirty="0" err="1" smtClean="0"/>
              <a:t>SIMCon</a:t>
            </a:r>
            <a:r>
              <a:rPr lang="en-GB" smtClean="0"/>
              <a:t>.</a:t>
            </a:r>
          </a:p>
          <a:p>
            <a:endParaRPr lang="en-GB" smtClean="0"/>
          </a:p>
          <a:p>
            <a:r>
              <a:rPr lang="en-GB" smtClean="0"/>
              <a:t>If there</a:t>
            </a:r>
            <a:r>
              <a:rPr lang="en-GB" baseline="0" smtClean="0"/>
              <a:t> is a media card process this independently of the handset so that a bit-by-nit copy of the media can be made.</a:t>
            </a:r>
            <a:endParaRPr lang="en-GB"/>
          </a:p>
        </p:txBody>
      </p:sp>
      <p:sp>
        <p:nvSpPr>
          <p:cNvPr id="4" name="Slide Number Placeholder 3"/>
          <p:cNvSpPr>
            <a:spLocks noGrp="1"/>
          </p:cNvSpPr>
          <p:nvPr>
            <p:ph type="sldNum" sz="quarter" idx="10"/>
          </p:nvPr>
        </p:nvSpPr>
        <p:spPr/>
        <p:txBody>
          <a:bodyPr/>
          <a:lstStyle/>
          <a:p>
            <a:fld id="{37E7AB17-5D4A-4D71-B7BC-B298A24F9D39}" type="slidenum">
              <a:rPr lang="en-GB" smtClean="0"/>
              <a:pPr/>
              <a:t>15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If the phone</a:t>
            </a:r>
            <a:r>
              <a:rPr lang="en-GB" baseline="0" dirty="0" smtClean="0"/>
              <a:t> </a:t>
            </a:r>
            <a:r>
              <a:rPr lang="en-GB" dirty="0" smtClean="0"/>
              <a:t>has a SIM PIN, turning it off locks the phone and you will need the PUK code to recover it.</a:t>
            </a:r>
          </a:p>
          <a:p>
            <a:endParaRPr lang="en-GB" dirty="0" smtClean="0"/>
          </a:p>
          <a:p>
            <a:r>
              <a:rPr lang="en-GB" dirty="0" smtClean="0"/>
              <a:t>You will need the power cord to keep the phone alive without the battery power</a:t>
            </a:r>
          </a:p>
          <a:p>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When researching the phone a good source is www.numberingplans.com. This site contains information about phones that have been examined by other forensics examiners and the method used to process that phone.</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r>
              <a:rPr lang="en-GB" dirty="0" smtClean="0"/>
              <a:t>Use logical software</a:t>
            </a:r>
            <a:r>
              <a:rPr lang="en-GB" baseline="0" dirty="0" smtClean="0"/>
              <a:t> to locate and extract the ICC-ID and the IMSI so that you can create a forensic SIM clone. A SIM clone is useful if the phone is password protected and is turned off or the battery dies. You can replace the SIM and carry on processing the phone. </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smtClean="0"/>
          </a:p>
          <a:p>
            <a:endParaRPr lang="en-GB" dirty="0"/>
          </a:p>
        </p:txBody>
      </p:sp>
      <p:sp>
        <p:nvSpPr>
          <p:cNvPr id="4" name="Slide Number Placeholder 3"/>
          <p:cNvSpPr>
            <a:spLocks noGrp="1"/>
          </p:cNvSpPr>
          <p:nvPr>
            <p:ph type="sldNum" sz="quarter" idx="10"/>
          </p:nvPr>
        </p:nvSpPr>
        <p:spPr/>
        <p:txBody>
          <a:bodyPr/>
          <a:lstStyle/>
          <a:p>
            <a:fld id="{37E7AB17-5D4A-4D71-B7BC-B298A24F9D39}" type="slidenum">
              <a:rPr lang="en-GB" smtClean="0"/>
              <a:pPr/>
              <a:t>16</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AutoNum type="arabicPeriod"/>
            </a:pPr>
            <a:r>
              <a:rPr lang="en-GB" baseline="0" dirty="0" smtClean="0"/>
              <a:t>The call is initiated. As the call travels into the network, it goes through the towers to find the strongest signal. </a:t>
            </a:r>
          </a:p>
          <a:p>
            <a:pPr marL="228600" indent="-228600">
              <a:buAutoNum type="arabicPeriod"/>
            </a:pPr>
            <a:r>
              <a:rPr lang="en-GB" baseline="0" dirty="0" smtClean="0"/>
              <a:t>It is then routed to the Master Switching Centre (MSC). [It is also routed to two subsections – discussed later] </a:t>
            </a:r>
          </a:p>
          <a:p>
            <a:pPr marL="228600" indent="-228600">
              <a:buAutoNum type="arabicPeriod"/>
            </a:pPr>
            <a:r>
              <a:rPr lang="en-GB" baseline="0" dirty="0" smtClean="0"/>
              <a:t>The call then goes to the public route switch (PSTN) and then to a land line or to another mobile on a different network.</a:t>
            </a:r>
            <a:endParaRPr lang="en-GB" dirty="0"/>
          </a:p>
        </p:txBody>
      </p:sp>
      <p:sp>
        <p:nvSpPr>
          <p:cNvPr id="4" name="Slide Number Placeholder 3"/>
          <p:cNvSpPr>
            <a:spLocks noGrp="1"/>
          </p:cNvSpPr>
          <p:nvPr>
            <p:ph type="sldNum" sz="quarter" idx="10"/>
          </p:nvPr>
        </p:nvSpPr>
        <p:spPr/>
        <p:txBody>
          <a:bodyPr/>
          <a:lstStyle/>
          <a:p>
            <a:fld id="{37E7AB17-5D4A-4D71-B7BC-B298A24F9D39}" type="slidenum">
              <a:rPr lang="en-GB" smtClean="0"/>
              <a:pPr/>
              <a:t>17</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mtClean="0"/>
              <a:t>This scenario does not use the public switching centre (PSTN). Instead the call is routed just through the Master Switching Centre (MSC) – see next slide.</a:t>
            </a:r>
            <a:endParaRPr lang="en-GB"/>
          </a:p>
        </p:txBody>
      </p:sp>
      <p:sp>
        <p:nvSpPr>
          <p:cNvPr id="4" name="Slide Number Placeholder 3"/>
          <p:cNvSpPr>
            <a:spLocks noGrp="1"/>
          </p:cNvSpPr>
          <p:nvPr>
            <p:ph type="sldNum" sz="quarter" idx="10"/>
          </p:nvPr>
        </p:nvSpPr>
        <p:spPr/>
        <p:txBody>
          <a:bodyPr/>
          <a:lstStyle/>
          <a:p>
            <a:fld id="{37E7AB17-5D4A-4D71-B7BC-B298A24F9D39}" type="slidenum">
              <a:rPr lang="en-GB" smtClean="0"/>
              <a:pPr/>
              <a:t>18</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While the mobile Equipment (ME) is the only part</a:t>
            </a:r>
            <a:r>
              <a:rPr lang="en-GB" baseline="0" dirty="0" smtClean="0"/>
              <a:t> of the network </a:t>
            </a:r>
            <a:r>
              <a:rPr lang="en-GB" dirty="0" smtClean="0"/>
              <a:t>seen by the user, it is actually anonymous to the network. The handset works</a:t>
            </a:r>
            <a:r>
              <a:rPr lang="en-GB" baseline="0" dirty="0" smtClean="0"/>
              <a:t> as a container for and a conduit from the SIM. The ME’s radio transceiver, display and digital signal processors all serve the SIM. Without the SIM the handset can not connect to or operate on the network.</a:t>
            </a:r>
          </a:p>
          <a:p>
            <a:endParaRPr lang="en-GB" baseline="0" dirty="0" smtClean="0"/>
          </a:p>
          <a:p>
            <a:r>
              <a:rPr lang="en-GB" baseline="0" dirty="0" smtClean="0"/>
              <a:t>The IMEI provides a way to uniquely identify the handset as required.</a:t>
            </a:r>
          </a:p>
          <a:p>
            <a:r>
              <a:rPr lang="en-GB" baseline="0" dirty="0" smtClean="0"/>
              <a:t>The IMEI and the IMSI are independent of each other.</a:t>
            </a:r>
          </a:p>
          <a:p>
            <a:endParaRPr lang="en-GB" baseline="0" dirty="0" smtClean="0"/>
          </a:p>
          <a:p>
            <a:r>
              <a:rPr lang="en-GB" baseline="0" dirty="0" smtClean="0"/>
              <a:t>Files on the SIM</a:t>
            </a:r>
          </a:p>
          <a:p>
            <a:r>
              <a:rPr lang="en-GB" dirty="0" smtClean="0"/>
              <a:t>Identifies the subscriber – IMSI</a:t>
            </a:r>
          </a:p>
          <a:p>
            <a:r>
              <a:rPr lang="en-GB" dirty="0" smtClean="0"/>
              <a:t>Secret key for authentication </a:t>
            </a:r>
          </a:p>
          <a:p>
            <a:pPr lvl="1"/>
            <a:r>
              <a:rPr lang="en-GB" dirty="0" smtClean="0"/>
              <a:t>KI – used during the authentication process</a:t>
            </a:r>
          </a:p>
          <a:p>
            <a:pPr lvl="1"/>
            <a:r>
              <a:rPr lang="en-GB" dirty="0" smtClean="0"/>
              <a:t>KC – ciphering key</a:t>
            </a:r>
          </a:p>
          <a:p>
            <a:pPr lvl="1"/>
            <a:r>
              <a:rPr lang="en-GB" dirty="0" smtClean="0"/>
              <a:t>PIN  - personal identification number </a:t>
            </a:r>
          </a:p>
          <a:p>
            <a:pPr lvl="1"/>
            <a:r>
              <a:rPr lang="en-GB" dirty="0" smtClean="0"/>
              <a:t>PUK – personal/PIN unblocking number</a:t>
            </a:r>
          </a:p>
          <a:p>
            <a:r>
              <a:rPr lang="en-GB" dirty="0" smtClean="0"/>
              <a:t>Other useful user information – phone book, SMS, last numbers dialled, call history, etc.</a:t>
            </a:r>
          </a:p>
          <a:p>
            <a:r>
              <a:rPr lang="en-GB" dirty="0" smtClean="0"/>
              <a:t>Missed calls are not stored on the SIM</a:t>
            </a:r>
          </a:p>
          <a:p>
            <a:endParaRPr lang="en-GB" dirty="0" smtClean="0"/>
          </a:p>
          <a:p>
            <a:r>
              <a:rPr lang="en-GB" dirty="0" smtClean="0"/>
              <a:t>Most have evidentiary value</a:t>
            </a:r>
          </a:p>
          <a:p>
            <a:pPr lvl="1"/>
            <a:r>
              <a:rPr lang="en-GB" dirty="0" smtClean="0"/>
              <a:t>Most provide network rather than subscriber data</a:t>
            </a:r>
          </a:p>
          <a:p>
            <a:endParaRPr lang="en-GB" dirty="0"/>
          </a:p>
        </p:txBody>
      </p:sp>
      <p:sp>
        <p:nvSpPr>
          <p:cNvPr id="4" name="Slide Number Placeholder 3"/>
          <p:cNvSpPr>
            <a:spLocks noGrp="1"/>
          </p:cNvSpPr>
          <p:nvPr>
            <p:ph type="sldNum" sz="quarter" idx="10"/>
          </p:nvPr>
        </p:nvSpPr>
        <p:spPr/>
        <p:txBody>
          <a:bodyPr/>
          <a:lstStyle/>
          <a:p>
            <a:fld id="{37E7AB17-5D4A-4D71-B7BC-B298A24F9D39}" type="slidenum">
              <a:rPr lang="en-GB" smtClean="0"/>
              <a:pPr/>
              <a:t>19</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B67860C7-846C-49B3-9325-51D9E49B0BAC}" type="datetimeFigureOut">
              <a:rPr lang="en-US" smtClean="0"/>
              <a:pPr/>
              <a:t>3/9/2017</a:t>
            </a:fld>
            <a:endParaRPr lang="en-GB" dirty="0"/>
          </a:p>
        </p:txBody>
      </p:sp>
      <p:sp>
        <p:nvSpPr>
          <p:cNvPr id="19" name="Footer Placeholder 18"/>
          <p:cNvSpPr>
            <a:spLocks noGrp="1"/>
          </p:cNvSpPr>
          <p:nvPr>
            <p:ph type="ftr" sz="quarter" idx="11"/>
          </p:nvPr>
        </p:nvSpPr>
        <p:spPr/>
        <p:txBody>
          <a:bodyPr/>
          <a:lstStyle/>
          <a:p>
            <a:endParaRPr lang="en-GB" dirty="0"/>
          </a:p>
        </p:txBody>
      </p:sp>
      <p:sp>
        <p:nvSpPr>
          <p:cNvPr id="27" name="Slide Number Placeholder 26"/>
          <p:cNvSpPr>
            <a:spLocks noGrp="1"/>
          </p:cNvSpPr>
          <p:nvPr>
            <p:ph type="sldNum" sz="quarter" idx="12"/>
          </p:nvPr>
        </p:nvSpPr>
        <p:spPr/>
        <p:txBody>
          <a:bodyPr/>
          <a:lstStyle/>
          <a:p>
            <a:fld id="{056AD7B7-19B2-41B2-AA39-A5DF427EF161}" type="slidenum">
              <a:rPr lang="en-GB" smtClean="0"/>
              <a:pPr/>
              <a:t>‹#›</a:t>
            </a:fld>
            <a:endParaRPr lang="en-GB"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7860C7-846C-49B3-9325-51D9E49B0BAC}" type="datetimeFigureOut">
              <a:rPr lang="en-US" smtClean="0"/>
              <a:pPr/>
              <a:t>3/9/2017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56AD7B7-19B2-41B2-AA39-A5DF427EF161}"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7860C7-846C-49B3-9325-51D9E49B0BAC}" type="datetimeFigureOut">
              <a:rPr lang="en-US" smtClean="0"/>
              <a:pPr/>
              <a:t>3/9/2017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56AD7B7-19B2-41B2-AA39-A5DF427EF161}"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67860C7-846C-49B3-9325-51D9E49B0BAC}" type="datetimeFigureOut">
              <a:rPr lang="en-US" smtClean="0"/>
              <a:pPr/>
              <a:t>3/9/2017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56AD7B7-19B2-41B2-AA39-A5DF427EF161}"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B67860C7-846C-49B3-9325-51D9E49B0BAC}" type="datetimeFigureOut">
              <a:rPr lang="en-US" smtClean="0"/>
              <a:pPr/>
              <a:t>3/9/2017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056AD7B7-19B2-41B2-AA39-A5DF427EF161}" type="slidenum">
              <a:rPr lang="en-GB" smtClean="0"/>
              <a:pPr/>
              <a:t>‹#›</a:t>
            </a:fld>
            <a:endParaRPr lang="en-GB"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7860C7-846C-49B3-9325-51D9E49B0BAC}" type="datetimeFigureOut">
              <a:rPr lang="en-US" smtClean="0"/>
              <a:pPr/>
              <a:t>3/9/2017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56AD7B7-19B2-41B2-AA39-A5DF427EF161}"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B67860C7-846C-49B3-9325-51D9E49B0BAC}" type="datetimeFigureOut">
              <a:rPr lang="en-US" smtClean="0"/>
              <a:pPr/>
              <a:t>3/9/2017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056AD7B7-19B2-41B2-AA39-A5DF427EF161}"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7860C7-846C-49B3-9325-51D9E49B0BAC}" type="datetimeFigureOut">
              <a:rPr lang="en-US" smtClean="0"/>
              <a:pPr/>
              <a:t>3/9/2017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056AD7B7-19B2-41B2-AA39-A5DF427EF161}"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7860C7-846C-49B3-9325-51D9E49B0BAC}" type="datetimeFigureOut">
              <a:rPr lang="en-US" smtClean="0"/>
              <a:pPr/>
              <a:t>3/9/2017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056AD7B7-19B2-41B2-AA39-A5DF427EF161}"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67860C7-846C-49B3-9325-51D9E49B0BAC}" type="datetimeFigureOut">
              <a:rPr lang="en-US" smtClean="0"/>
              <a:pPr/>
              <a:t>3/9/2017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056AD7B7-19B2-41B2-AA39-A5DF427EF161}"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67860C7-846C-49B3-9325-51D9E49B0BAC}" type="datetimeFigureOut">
              <a:rPr lang="en-US" smtClean="0"/>
              <a:pPr/>
              <a:t>3/9/2017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a:xfrm>
            <a:off x="8077200" y="6356350"/>
            <a:ext cx="609600" cy="365125"/>
          </a:xfrm>
        </p:spPr>
        <p:txBody>
          <a:bodyPr/>
          <a:lstStyle/>
          <a:p>
            <a:fld id="{056AD7B7-19B2-41B2-AA39-A5DF427EF161}" type="slidenum">
              <a:rPr lang="en-GB" smtClean="0"/>
              <a:pPr/>
              <a:t>‹#›</a:t>
            </a:fld>
            <a:endParaRPr lang="en-GB"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67860C7-846C-49B3-9325-51D9E49B0BAC}" type="datetimeFigureOut">
              <a:rPr lang="en-US" smtClean="0"/>
              <a:pPr/>
              <a:t>3/9/2017</a:t>
            </a:fld>
            <a:endParaRPr lang="en-GB"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GB"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56AD7B7-19B2-41B2-AA39-A5DF427EF161}" type="slidenum">
              <a:rPr lang="en-GB" smtClean="0"/>
              <a:pPr/>
              <a:t>‹#›</a:t>
            </a:fld>
            <a:endParaRPr lang="en-GB"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keep-talking.net/gallery/nokia/nokia_6510.htm"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hyperlink" Target="http://www.keep-talking.net/gallery/nokia/nokia_6610.htm"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keep-talking.net/gallery/nokia/nokia_6510.ht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G_2574cropA.jpg"/>
          <p:cNvPicPr>
            <a:picLocks noChangeAspect="1"/>
          </p:cNvPicPr>
          <p:nvPr/>
        </p:nvPicPr>
        <p:blipFill>
          <a:blip r:embed="rId2" cstate="print"/>
          <a:stretch>
            <a:fillRect/>
          </a:stretch>
        </p:blipFill>
        <p:spPr>
          <a:xfrm>
            <a:off x="0" y="0"/>
            <a:ext cx="9396536" cy="7402806"/>
          </a:xfrm>
          <a:prstGeom prst="rect">
            <a:avLst/>
          </a:prstGeom>
        </p:spPr>
      </p:pic>
      <p:sp>
        <p:nvSpPr>
          <p:cNvPr id="2" name="Title 1"/>
          <p:cNvSpPr>
            <a:spLocks noGrp="1"/>
          </p:cNvSpPr>
          <p:nvPr>
            <p:ph type="ctrTitle"/>
          </p:nvPr>
        </p:nvSpPr>
        <p:spPr>
          <a:xfrm>
            <a:off x="467544" y="0"/>
            <a:ext cx="7851648" cy="1049288"/>
          </a:xfrm>
        </p:spPr>
        <p:txBody>
          <a:bodyPr>
            <a:normAutofit/>
          </a:bodyPr>
          <a:lstStyle/>
          <a:p>
            <a:pPr algn="ctr"/>
            <a:r>
              <a:rPr lang="en-GB" sz="4800" dirty="0" smtClean="0"/>
              <a:t>Computer Forensics 2</a:t>
            </a:r>
            <a:endParaRPr lang="en-GB" sz="4800" dirty="0"/>
          </a:p>
        </p:txBody>
      </p:sp>
      <p:sp>
        <p:nvSpPr>
          <p:cNvPr id="3" name="Subtitle 2"/>
          <p:cNvSpPr>
            <a:spLocks noGrp="1"/>
          </p:cNvSpPr>
          <p:nvPr>
            <p:ph type="subTitle" idx="1"/>
          </p:nvPr>
        </p:nvSpPr>
        <p:spPr>
          <a:xfrm>
            <a:off x="1115616" y="5013176"/>
            <a:ext cx="7854696" cy="1844824"/>
          </a:xfrm>
        </p:spPr>
        <p:txBody>
          <a:bodyPr>
            <a:normAutofit fontScale="85000" lnSpcReduction="20000"/>
          </a:bodyPr>
          <a:lstStyle/>
          <a:p>
            <a:endParaRPr lang="en-GB" dirty="0" smtClean="0"/>
          </a:p>
          <a:p>
            <a:endParaRPr lang="en-GB" dirty="0" smtClean="0"/>
          </a:p>
          <a:p>
            <a:pPr algn="ctr"/>
            <a:r>
              <a:rPr lang="en-GB" sz="3300" dirty="0" smtClean="0"/>
              <a:t>Introduction to Mobile Phone Forensics</a:t>
            </a:r>
          </a:p>
          <a:p>
            <a:endParaRPr lang="en-GB" dirty="0" smtClean="0"/>
          </a:p>
          <a:p>
            <a:r>
              <a:rPr lang="en-GB" dirty="0" smtClean="0"/>
              <a:t>Dr Diane Gan</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19256" cy="5904656"/>
          </a:xfrm>
        </p:spPr>
        <p:txBody>
          <a:bodyPr>
            <a:normAutofit/>
          </a:bodyPr>
          <a:lstStyle/>
          <a:p>
            <a:pPr>
              <a:buNone/>
            </a:pPr>
            <a:r>
              <a:rPr lang="en-GB" dirty="0" smtClean="0"/>
              <a:t>Hardware Identification</a:t>
            </a:r>
          </a:p>
          <a:p>
            <a:r>
              <a:rPr lang="en-GB" dirty="0" smtClean="0"/>
              <a:t>IMEI – International Mobile Equipment Identifier</a:t>
            </a:r>
          </a:p>
          <a:p>
            <a:pPr lvl="1"/>
            <a:r>
              <a:rPr lang="en-GB" dirty="0" smtClean="0"/>
              <a:t>unique number on handset - 15 or 17 digits</a:t>
            </a:r>
          </a:p>
          <a:p>
            <a:pPr lvl="1"/>
            <a:r>
              <a:rPr lang="en-GB" dirty="0" smtClean="0"/>
              <a:t>Identifies GSM mobile phone on GSM network</a:t>
            </a:r>
          </a:p>
          <a:p>
            <a:pPr lvl="1"/>
            <a:r>
              <a:rPr lang="en-GB" dirty="0" smtClean="0"/>
              <a:t>Finger print of mobile handset </a:t>
            </a:r>
          </a:p>
          <a:p>
            <a:pPr>
              <a:buNone/>
            </a:pPr>
            <a:endParaRPr lang="en-GB" dirty="0" smtClean="0"/>
          </a:p>
          <a:p>
            <a:pPr>
              <a:buNone/>
            </a:pPr>
            <a:endParaRPr lang="en-GB" dirty="0" smtClean="0"/>
          </a:p>
          <a:p>
            <a:pPr>
              <a:buNone/>
            </a:pPr>
            <a:endParaRPr lang="en-GB" sz="1200" dirty="0" smtClean="0"/>
          </a:p>
          <a:p>
            <a:pPr>
              <a:buNone/>
            </a:pPr>
            <a:endParaRPr lang="en-GB" sz="1200" dirty="0" smtClean="0"/>
          </a:p>
        </p:txBody>
      </p:sp>
      <p:graphicFrame>
        <p:nvGraphicFramePr>
          <p:cNvPr id="4" name="Content Placeholder 3"/>
          <p:cNvGraphicFramePr>
            <a:graphicFrameLocks/>
          </p:cNvGraphicFramePr>
          <p:nvPr/>
        </p:nvGraphicFramePr>
        <p:xfrm>
          <a:off x="611560" y="3501008"/>
          <a:ext cx="7776864" cy="828040"/>
        </p:xfrm>
        <a:graphic>
          <a:graphicData uri="http://schemas.openxmlformats.org/drawingml/2006/table">
            <a:tbl>
              <a:tblPr firstRow="1" bandRow="1">
                <a:tableStyleId>{5C22544A-7EE6-4342-B048-85BDC9FD1C3A}</a:tableStyleId>
              </a:tblPr>
              <a:tblGrid>
                <a:gridCol w="2808312"/>
                <a:gridCol w="3097845"/>
                <a:gridCol w="1870707"/>
              </a:tblGrid>
              <a:tr h="370840">
                <a:tc>
                  <a:txBody>
                    <a:bodyPr/>
                    <a:lstStyle/>
                    <a:p>
                      <a:pPr algn="ctr"/>
                      <a:r>
                        <a:rPr lang="en-GB" dirty="0" smtClean="0"/>
                        <a:t>Type Allocation Code</a:t>
                      </a:r>
                      <a:endParaRPr lang="en-GB" dirty="0"/>
                    </a:p>
                  </a:txBody>
                  <a:tcPr/>
                </a:tc>
                <a:tc>
                  <a:txBody>
                    <a:bodyPr/>
                    <a:lstStyle/>
                    <a:p>
                      <a:pPr algn="ctr"/>
                      <a:r>
                        <a:rPr lang="en-GB" dirty="0" smtClean="0"/>
                        <a:t>Serial Number</a:t>
                      </a:r>
                      <a:endParaRPr lang="en-GB" dirty="0"/>
                    </a:p>
                  </a:txBody>
                  <a:tcPr/>
                </a:tc>
                <a:tc>
                  <a:txBody>
                    <a:bodyPr/>
                    <a:lstStyle/>
                    <a:p>
                      <a:pPr algn="ctr"/>
                      <a:r>
                        <a:rPr lang="en-GB" dirty="0" smtClean="0"/>
                        <a:t>Checksum</a:t>
                      </a:r>
                      <a:endParaRPr lang="en-GB" dirty="0"/>
                    </a:p>
                  </a:txBody>
                  <a:tcPr/>
                </a:tc>
              </a:tr>
              <a:tr h="370840">
                <a:tc>
                  <a:txBody>
                    <a:bodyPr/>
                    <a:lstStyle/>
                    <a:p>
                      <a:pPr algn="ctr"/>
                      <a:r>
                        <a:rPr lang="en-GB" sz="2400" dirty="0" smtClean="0"/>
                        <a:t>01306300</a:t>
                      </a:r>
                      <a:endParaRPr lang="en-GB" sz="2400" dirty="0"/>
                    </a:p>
                  </a:txBody>
                  <a:tcPr/>
                </a:tc>
                <a:tc>
                  <a:txBody>
                    <a:bodyPr/>
                    <a:lstStyle/>
                    <a:p>
                      <a:pPr algn="ctr"/>
                      <a:r>
                        <a:rPr lang="en-GB" sz="2400" dirty="0" smtClean="0"/>
                        <a:t>229669</a:t>
                      </a:r>
                      <a:endParaRPr lang="en-GB" sz="2400" dirty="0"/>
                    </a:p>
                  </a:txBody>
                  <a:tcPr/>
                </a:tc>
                <a:tc>
                  <a:txBody>
                    <a:bodyPr/>
                    <a:lstStyle/>
                    <a:p>
                      <a:pPr algn="ctr"/>
                      <a:r>
                        <a:rPr lang="en-GB" sz="2400" dirty="0" smtClean="0"/>
                        <a:t>0</a:t>
                      </a:r>
                      <a:endParaRPr lang="en-GB" sz="2400" dirty="0"/>
                    </a:p>
                  </a:txBody>
                  <a:tcPr/>
                </a:tc>
              </a:tr>
            </a:tbl>
          </a:graphicData>
        </a:graphic>
      </p:graphicFrame>
      <p:sp>
        <p:nvSpPr>
          <p:cNvPr id="5" name="TextBox 4"/>
          <p:cNvSpPr txBox="1"/>
          <p:nvPr/>
        </p:nvSpPr>
        <p:spPr>
          <a:xfrm>
            <a:off x="539552" y="4437112"/>
            <a:ext cx="2808312" cy="707886"/>
          </a:xfrm>
          <a:prstGeom prst="rect">
            <a:avLst/>
          </a:prstGeom>
          <a:noFill/>
        </p:spPr>
        <p:txBody>
          <a:bodyPr wrap="square" rtlCol="0">
            <a:spAutoFit/>
          </a:bodyPr>
          <a:lstStyle/>
          <a:p>
            <a:r>
              <a:rPr lang="en-GB" sz="2000" dirty="0" smtClean="0"/>
              <a:t>Identifies vendor  &amp; mobile device</a:t>
            </a:r>
            <a:endParaRPr lang="en-GB" sz="2000" dirty="0"/>
          </a:p>
        </p:txBody>
      </p:sp>
      <p:sp>
        <p:nvSpPr>
          <p:cNvPr id="6" name="TextBox 5"/>
          <p:cNvSpPr txBox="1"/>
          <p:nvPr/>
        </p:nvSpPr>
        <p:spPr>
          <a:xfrm>
            <a:off x="3419872" y="4365104"/>
            <a:ext cx="2952328" cy="707886"/>
          </a:xfrm>
          <a:prstGeom prst="rect">
            <a:avLst/>
          </a:prstGeom>
          <a:noFill/>
        </p:spPr>
        <p:txBody>
          <a:bodyPr wrap="square" rtlCol="0">
            <a:spAutoFit/>
          </a:bodyPr>
          <a:lstStyle/>
          <a:p>
            <a:r>
              <a:rPr lang="en-GB" sz="2000" dirty="0" smtClean="0"/>
              <a:t>Identifies specific device manufactured by vendor</a:t>
            </a:r>
            <a:endParaRPr lang="en-GB" sz="2000" dirty="0"/>
          </a:p>
        </p:txBody>
      </p:sp>
      <p:sp>
        <p:nvSpPr>
          <p:cNvPr id="7" name="TextBox 6"/>
          <p:cNvSpPr txBox="1"/>
          <p:nvPr/>
        </p:nvSpPr>
        <p:spPr>
          <a:xfrm>
            <a:off x="6516216" y="4365104"/>
            <a:ext cx="1872208" cy="400110"/>
          </a:xfrm>
          <a:prstGeom prst="rect">
            <a:avLst/>
          </a:prstGeom>
          <a:noFill/>
        </p:spPr>
        <p:txBody>
          <a:bodyPr wrap="square" rtlCol="0">
            <a:spAutoFit/>
          </a:bodyPr>
          <a:lstStyle/>
          <a:p>
            <a:r>
              <a:rPr lang="en-GB" sz="2000" dirty="0" smtClean="0"/>
              <a:t>Data integrity</a:t>
            </a:r>
            <a:endParaRPr lang="en-GB" sz="2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0" y="1484784"/>
            <a:ext cx="7092280" cy="5112568"/>
          </a:xfrm>
        </p:spPr>
        <p:txBody>
          <a:bodyPr>
            <a:normAutofit/>
          </a:bodyPr>
          <a:lstStyle/>
          <a:p>
            <a:r>
              <a:rPr lang="en-GB" dirty="0" smtClean="0"/>
              <a:t>Essential Components</a:t>
            </a:r>
          </a:p>
          <a:p>
            <a:pPr lvl="1"/>
            <a:r>
              <a:rPr lang="en-GB" dirty="0" smtClean="0"/>
              <a:t>The device</a:t>
            </a:r>
          </a:p>
          <a:p>
            <a:pPr lvl="1"/>
            <a:r>
              <a:rPr lang="en-GB" dirty="0" smtClean="0"/>
              <a:t>Network subscriber (user)</a:t>
            </a:r>
          </a:p>
          <a:p>
            <a:pPr lvl="1"/>
            <a:endParaRPr lang="en-GB" dirty="0" smtClean="0"/>
          </a:p>
          <a:p>
            <a:pPr marL="514350" indent="-514350">
              <a:buNone/>
            </a:pPr>
            <a:r>
              <a:rPr lang="en-GB" dirty="0" smtClean="0"/>
              <a:t>1. SIM card structure</a:t>
            </a:r>
          </a:p>
          <a:p>
            <a:pPr lvl="1"/>
            <a:r>
              <a:rPr lang="en-GB" dirty="0" smtClean="0"/>
              <a:t>ICCID – 19 or 20 digits</a:t>
            </a:r>
          </a:p>
          <a:p>
            <a:pPr lvl="1"/>
            <a:r>
              <a:rPr lang="en-GB" dirty="0" smtClean="0"/>
              <a:t>Unique</a:t>
            </a:r>
          </a:p>
          <a:p>
            <a:pPr lvl="1"/>
            <a:r>
              <a:rPr lang="en-GB" dirty="0" smtClean="0"/>
              <a:t>Major Issue ID (MII) &gt; 89 for telecom</a:t>
            </a:r>
          </a:p>
          <a:p>
            <a:pPr lvl="1"/>
            <a:r>
              <a:rPr lang="en-GB" dirty="0" smtClean="0"/>
              <a:t>Mobile Country Code (MCC)</a:t>
            </a:r>
          </a:p>
          <a:p>
            <a:pPr lvl="1"/>
            <a:r>
              <a:rPr lang="en-GB" dirty="0" smtClean="0"/>
              <a:t>Issuer ID</a:t>
            </a:r>
          </a:p>
          <a:p>
            <a:pPr lvl="1"/>
            <a:r>
              <a:rPr lang="en-GB" dirty="0" smtClean="0"/>
              <a:t>Individual Account ID</a:t>
            </a:r>
          </a:p>
        </p:txBody>
      </p:sp>
      <p:graphicFrame>
        <p:nvGraphicFramePr>
          <p:cNvPr id="8" name="Content Placeholder 7"/>
          <p:cNvGraphicFramePr>
            <a:graphicFrameLocks noGrp="1"/>
          </p:cNvGraphicFramePr>
          <p:nvPr>
            <p:ph sz="half" idx="2"/>
          </p:nvPr>
        </p:nvGraphicFramePr>
        <p:xfrm>
          <a:off x="4283968" y="3068960"/>
          <a:ext cx="4618855" cy="1036320"/>
        </p:xfrm>
        <a:graphic>
          <a:graphicData uri="http://schemas.openxmlformats.org/drawingml/2006/table">
            <a:tbl>
              <a:tblPr firstRow="1" bandRow="1">
                <a:tableStyleId>{5C22544A-7EE6-4342-B048-85BDC9FD1C3A}</a:tableStyleId>
              </a:tblPr>
              <a:tblGrid>
                <a:gridCol w="648072"/>
                <a:gridCol w="720080"/>
                <a:gridCol w="1080120"/>
                <a:gridCol w="1246812"/>
                <a:gridCol w="923771"/>
              </a:tblGrid>
              <a:tr h="370840">
                <a:tc>
                  <a:txBody>
                    <a:bodyPr/>
                    <a:lstStyle/>
                    <a:p>
                      <a:r>
                        <a:rPr lang="en-GB" dirty="0" smtClean="0"/>
                        <a:t>MII</a:t>
                      </a:r>
                      <a:endParaRPr lang="en-GB" dirty="0"/>
                    </a:p>
                  </a:txBody>
                  <a:tcPr/>
                </a:tc>
                <a:tc>
                  <a:txBody>
                    <a:bodyPr/>
                    <a:lstStyle/>
                    <a:p>
                      <a:r>
                        <a:rPr lang="en-GB" dirty="0" smtClean="0"/>
                        <a:t>MCC</a:t>
                      </a:r>
                      <a:endParaRPr lang="en-GB" dirty="0"/>
                    </a:p>
                  </a:txBody>
                  <a:tcPr/>
                </a:tc>
                <a:tc>
                  <a:txBody>
                    <a:bodyPr/>
                    <a:lstStyle/>
                    <a:p>
                      <a:pPr algn="ctr"/>
                      <a:r>
                        <a:rPr lang="en-GB" dirty="0" smtClean="0"/>
                        <a:t>Issuer ID</a:t>
                      </a:r>
                      <a:endParaRPr lang="en-GB" dirty="0"/>
                    </a:p>
                  </a:txBody>
                  <a:tcPr/>
                </a:tc>
                <a:tc>
                  <a:txBody>
                    <a:bodyPr/>
                    <a:lstStyle/>
                    <a:p>
                      <a:pPr algn="ctr"/>
                      <a:r>
                        <a:rPr lang="en-GB" dirty="0" smtClean="0"/>
                        <a:t>Acct No</a:t>
                      </a:r>
                      <a:endParaRPr lang="en-GB" dirty="0"/>
                    </a:p>
                  </a:txBody>
                  <a:tcPr/>
                </a:tc>
                <a:tc>
                  <a:txBody>
                    <a:bodyPr/>
                    <a:lstStyle/>
                    <a:p>
                      <a:r>
                        <a:rPr lang="en-GB" dirty="0" smtClean="0"/>
                        <a:t>Check Sum</a:t>
                      </a:r>
                      <a:endParaRPr lang="en-GB" dirty="0"/>
                    </a:p>
                  </a:txBody>
                  <a:tcPr/>
                </a:tc>
              </a:tr>
              <a:tr h="370840">
                <a:tc>
                  <a:txBody>
                    <a:bodyPr/>
                    <a:lstStyle/>
                    <a:p>
                      <a:pPr algn="ctr"/>
                      <a:r>
                        <a:rPr lang="en-GB" sz="2000" dirty="0" smtClean="0"/>
                        <a:t>89</a:t>
                      </a:r>
                      <a:endParaRPr lang="en-GB" sz="2000" dirty="0"/>
                    </a:p>
                  </a:txBody>
                  <a:tcPr/>
                </a:tc>
                <a:tc>
                  <a:txBody>
                    <a:bodyPr/>
                    <a:lstStyle/>
                    <a:p>
                      <a:pPr algn="ctr"/>
                      <a:r>
                        <a:rPr lang="en-GB" sz="2000" dirty="0" smtClean="0"/>
                        <a:t>602</a:t>
                      </a:r>
                      <a:endParaRPr lang="en-GB" sz="2000" dirty="0"/>
                    </a:p>
                  </a:txBody>
                  <a:tcPr/>
                </a:tc>
                <a:tc>
                  <a:txBody>
                    <a:bodyPr/>
                    <a:lstStyle/>
                    <a:p>
                      <a:pPr algn="ctr"/>
                      <a:r>
                        <a:rPr lang="en-GB" sz="2000" dirty="0" smtClean="0"/>
                        <a:t>021234</a:t>
                      </a:r>
                      <a:endParaRPr lang="en-GB" sz="2000" dirty="0"/>
                    </a:p>
                  </a:txBody>
                  <a:tcPr/>
                </a:tc>
                <a:tc>
                  <a:txBody>
                    <a:bodyPr/>
                    <a:lstStyle/>
                    <a:p>
                      <a:pPr algn="ctr"/>
                      <a:r>
                        <a:rPr lang="en-GB" sz="2000" dirty="0" smtClean="0"/>
                        <a:t>98765432</a:t>
                      </a:r>
                      <a:endParaRPr lang="en-GB" sz="2000" dirty="0"/>
                    </a:p>
                  </a:txBody>
                  <a:tcPr/>
                </a:tc>
                <a:tc>
                  <a:txBody>
                    <a:bodyPr/>
                    <a:lstStyle/>
                    <a:p>
                      <a:pPr algn="ctr"/>
                      <a:r>
                        <a:rPr lang="en-GB" sz="2000" dirty="0" smtClean="0"/>
                        <a:t>3</a:t>
                      </a:r>
                      <a:endParaRPr lang="en-GB" sz="2000" dirty="0"/>
                    </a:p>
                  </a:txBody>
                  <a:tcPr/>
                </a:tc>
              </a:tr>
            </a:tbl>
          </a:graphicData>
        </a:graphic>
      </p:graphicFrame>
      <p:graphicFrame>
        <p:nvGraphicFramePr>
          <p:cNvPr id="9" name="Table 8"/>
          <p:cNvGraphicFramePr>
            <a:graphicFrameLocks noGrp="1"/>
          </p:cNvGraphicFramePr>
          <p:nvPr/>
        </p:nvGraphicFramePr>
        <p:xfrm>
          <a:off x="5076056" y="5157192"/>
          <a:ext cx="3312368" cy="767080"/>
        </p:xfrm>
        <a:graphic>
          <a:graphicData uri="http://schemas.openxmlformats.org/drawingml/2006/table">
            <a:tbl>
              <a:tblPr firstRow="1" bandRow="1">
                <a:tableStyleId>{5C22544A-7EE6-4342-B048-85BDC9FD1C3A}</a:tableStyleId>
              </a:tblPr>
              <a:tblGrid>
                <a:gridCol w="1296144"/>
                <a:gridCol w="2016224"/>
              </a:tblGrid>
              <a:tr h="370840">
                <a:tc>
                  <a:txBody>
                    <a:bodyPr/>
                    <a:lstStyle/>
                    <a:p>
                      <a:pPr algn="ctr"/>
                      <a:r>
                        <a:rPr lang="en-GB" dirty="0" smtClean="0"/>
                        <a:t>MCC</a:t>
                      </a:r>
                      <a:endParaRPr lang="en-GB" dirty="0"/>
                    </a:p>
                  </a:txBody>
                  <a:tcPr/>
                </a:tc>
                <a:tc>
                  <a:txBody>
                    <a:bodyPr/>
                    <a:lstStyle/>
                    <a:p>
                      <a:pPr algn="ctr"/>
                      <a:r>
                        <a:rPr lang="en-GB" dirty="0" smtClean="0"/>
                        <a:t>Country</a:t>
                      </a:r>
                      <a:endParaRPr lang="en-GB" dirty="0"/>
                    </a:p>
                  </a:txBody>
                  <a:tcPr/>
                </a:tc>
              </a:tr>
              <a:tr h="370840">
                <a:tc>
                  <a:txBody>
                    <a:bodyPr/>
                    <a:lstStyle/>
                    <a:p>
                      <a:pPr algn="ctr"/>
                      <a:r>
                        <a:rPr lang="en-GB" sz="2000" dirty="0" smtClean="0"/>
                        <a:t>602</a:t>
                      </a:r>
                      <a:endParaRPr lang="en-GB" sz="2000" dirty="0"/>
                    </a:p>
                  </a:txBody>
                  <a:tcPr/>
                </a:tc>
                <a:tc>
                  <a:txBody>
                    <a:bodyPr/>
                    <a:lstStyle/>
                    <a:p>
                      <a:pPr algn="ctr"/>
                      <a:r>
                        <a:rPr lang="en-GB" sz="2000" dirty="0" smtClean="0"/>
                        <a:t>Egypt</a:t>
                      </a:r>
                      <a:endParaRPr lang="en-GB" sz="2000" dirty="0"/>
                    </a:p>
                  </a:txBody>
                  <a:tcPr/>
                </a:tc>
              </a:tr>
            </a:tbl>
          </a:graphicData>
        </a:graphic>
      </p:graphicFrame>
      <p:sp>
        <p:nvSpPr>
          <p:cNvPr id="10" name="TextBox 9"/>
          <p:cNvSpPr txBox="1"/>
          <p:nvPr/>
        </p:nvSpPr>
        <p:spPr>
          <a:xfrm>
            <a:off x="5004048" y="1988840"/>
            <a:ext cx="3636912" cy="830997"/>
          </a:xfrm>
          <a:prstGeom prst="rect">
            <a:avLst/>
          </a:prstGeom>
          <a:noFill/>
        </p:spPr>
        <p:txBody>
          <a:bodyPr wrap="square" rtlCol="0">
            <a:spAutoFit/>
          </a:bodyPr>
          <a:lstStyle/>
          <a:p>
            <a:r>
              <a:rPr lang="en-GB" sz="2400" dirty="0" smtClean="0"/>
              <a:t>Example SIM ICCID - 89602021234987654323</a:t>
            </a:r>
            <a:endParaRPr lang="en-GB" sz="2400" dirty="0"/>
          </a:p>
        </p:txBody>
      </p:sp>
      <p:sp>
        <p:nvSpPr>
          <p:cNvPr id="11" name="Rectangle 10"/>
          <p:cNvSpPr/>
          <p:nvPr/>
        </p:nvSpPr>
        <p:spPr>
          <a:xfrm>
            <a:off x="395536" y="836712"/>
            <a:ext cx="3365793" cy="523220"/>
          </a:xfrm>
          <a:prstGeom prst="rect">
            <a:avLst/>
          </a:prstGeom>
        </p:spPr>
        <p:txBody>
          <a:bodyPr wrap="none">
            <a:spAutoFit/>
          </a:bodyPr>
          <a:lstStyle/>
          <a:p>
            <a:pPr>
              <a:buNone/>
            </a:pPr>
            <a:r>
              <a:rPr lang="en-GB" sz="2800" dirty="0" smtClean="0"/>
              <a:t>Subscriber Identifier</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0" y="980728"/>
            <a:ext cx="4788024" cy="5544616"/>
          </a:xfrm>
        </p:spPr>
        <p:txBody>
          <a:bodyPr/>
          <a:lstStyle/>
          <a:p>
            <a:pPr marL="514350" indent="-514350">
              <a:buNone/>
            </a:pPr>
            <a:r>
              <a:rPr lang="en-GB" dirty="0" smtClean="0"/>
              <a:t>2. IMSI – International Mobile Subscriber Identity</a:t>
            </a:r>
          </a:p>
          <a:p>
            <a:pPr lvl="1"/>
            <a:r>
              <a:rPr lang="en-GB" dirty="0" smtClean="0"/>
              <a:t>14 or 15 digits</a:t>
            </a:r>
          </a:p>
          <a:p>
            <a:pPr lvl="1"/>
            <a:r>
              <a:rPr lang="en-GB" dirty="0" smtClean="0"/>
              <a:t>Mobile country code (MCC)</a:t>
            </a:r>
          </a:p>
          <a:p>
            <a:pPr lvl="1"/>
            <a:r>
              <a:rPr lang="en-GB" dirty="0" smtClean="0"/>
              <a:t>Mobile network code (MNC)</a:t>
            </a:r>
          </a:p>
          <a:p>
            <a:pPr lvl="1"/>
            <a:r>
              <a:rPr lang="en-GB" dirty="0" smtClean="0"/>
              <a:t>Mobile subscriber identification number (MSIN)</a:t>
            </a:r>
          </a:p>
          <a:p>
            <a:pPr lvl="1"/>
            <a:endParaRPr lang="en-GB" dirty="0" smtClean="0"/>
          </a:p>
          <a:p>
            <a:pPr lvl="1"/>
            <a:r>
              <a:rPr lang="en-GB" dirty="0" smtClean="0"/>
              <a:t>Going abroad – N/W looks up provider</a:t>
            </a:r>
          </a:p>
          <a:p>
            <a:pPr lvl="1"/>
            <a:r>
              <a:rPr lang="en-GB" dirty="0" smtClean="0"/>
              <a:t>Provider checks if IMSI collides (country specific)</a:t>
            </a:r>
          </a:p>
          <a:p>
            <a:pPr lvl="1"/>
            <a:r>
              <a:rPr lang="en-GB" dirty="0" smtClean="0"/>
              <a:t>Gives Temporary IMSI</a:t>
            </a:r>
          </a:p>
          <a:p>
            <a:pPr marL="880110" lvl="1" indent="-514350">
              <a:buNone/>
            </a:pPr>
            <a:endParaRPr lang="en-GB" dirty="0" smtClean="0"/>
          </a:p>
          <a:p>
            <a:pPr marL="880110" lvl="1" indent="-514350">
              <a:buNone/>
            </a:pPr>
            <a:endParaRPr lang="en-GB" dirty="0"/>
          </a:p>
        </p:txBody>
      </p:sp>
      <p:graphicFrame>
        <p:nvGraphicFramePr>
          <p:cNvPr id="5" name="Content Placeholder 4"/>
          <p:cNvGraphicFramePr>
            <a:graphicFrameLocks noGrp="1"/>
          </p:cNvGraphicFramePr>
          <p:nvPr>
            <p:ph sz="half" idx="2"/>
          </p:nvPr>
        </p:nvGraphicFramePr>
        <p:xfrm>
          <a:off x="4788024" y="2348880"/>
          <a:ext cx="4139952" cy="767080"/>
        </p:xfrm>
        <a:graphic>
          <a:graphicData uri="http://schemas.openxmlformats.org/drawingml/2006/table">
            <a:tbl>
              <a:tblPr firstRow="1" bandRow="1">
                <a:tableStyleId>{5C22544A-7EE6-4342-B048-85BDC9FD1C3A}</a:tableStyleId>
              </a:tblPr>
              <a:tblGrid>
                <a:gridCol w="1008112"/>
                <a:gridCol w="1296144"/>
                <a:gridCol w="1835696"/>
              </a:tblGrid>
              <a:tr h="370840">
                <a:tc>
                  <a:txBody>
                    <a:bodyPr/>
                    <a:lstStyle/>
                    <a:p>
                      <a:pPr algn="ctr"/>
                      <a:r>
                        <a:rPr lang="en-GB" dirty="0" smtClean="0"/>
                        <a:t>MCC</a:t>
                      </a:r>
                      <a:endParaRPr lang="en-GB" dirty="0"/>
                    </a:p>
                  </a:txBody>
                  <a:tcPr/>
                </a:tc>
                <a:tc>
                  <a:txBody>
                    <a:bodyPr/>
                    <a:lstStyle/>
                    <a:p>
                      <a:pPr algn="ctr"/>
                      <a:r>
                        <a:rPr lang="en-GB" dirty="0" smtClean="0"/>
                        <a:t>MNC</a:t>
                      </a:r>
                      <a:endParaRPr lang="en-GB" dirty="0"/>
                    </a:p>
                  </a:txBody>
                  <a:tcPr/>
                </a:tc>
                <a:tc>
                  <a:txBody>
                    <a:bodyPr/>
                    <a:lstStyle/>
                    <a:p>
                      <a:pPr algn="ctr"/>
                      <a:r>
                        <a:rPr lang="en-GB" dirty="0" smtClean="0"/>
                        <a:t>MSIN</a:t>
                      </a:r>
                      <a:endParaRPr lang="en-GB" dirty="0"/>
                    </a:p>
                  </a:txBody>
                  <a:tcPr/>
                </a:tc>
              </a:tr>
              <a:tr h="370840">
                <a:tc>
                  <a:txBody>
                    <a:bodyPr/>
                    <a:lstStyle/>
                    <a:p>
                      <a:pPr algn="ctr"/>
                      <a:r>
                        <a:rPr lang="en-GB" sz="2000" dirty="0" smtClean="0"/>
                        <a:t>602</a:t>
                      </a:r>
                      <a:endParaRPr lang="en-GB" sz="2000" dirty="0"/>
                    </a:p>
                  </a:txBody>
                  <a:tcPr/>
                </a:tc>
                <a:tc>
                  <a:txBody>
                    <a:bodyPr/>
                    <a:lstStyle/>
                    <a:p>
                      <a:pPr algn="ctr"/>
                      <a:r>
                        <a:rPr lang="en-GB" sz="2000" dirty="0" smtClean="0"/>
                        <a:t>02</a:t>
                      </a:r>
                      <a:endParaRPr lang="en-GB" sz="2000" dirty="0"/>
                    </a:p>
                  </a:txBody>
                  <a:tcPr/>
                </a:tc>
                <a:tc>
                  <a:txBody>
                    <a:bodyPr/>
                    <a:lstStyle/>
                    <a:p>
                      <a:pPr algn="ctr"/>
                      <a:r>
                        <a:rPr lang="en-GB" sz="2000" dirty="0" smtClean="0"/>
                        <a:t>0123456789</a:t>
                      </a:r>
                      <a:endParaRPr lang="en-GB" sz="2000" dirty="0"/>
                    </a:p>
                  </a:txBody>
                  <a:tcPr/>
                </a:tc>
              </a:tr>
            </a:tbl>
          </a:graphicData>
        </a:graphic>
      </p:graphicFrame>
      <p:sp>
        <p:nvSpPr>
          <p:cNvPr id="6" name="TextBox 5"/>
          <p:cNvSpPr txBox="1"/>
          <p:nvPr/>
        </p:nvSpPr>
        <p:spPr>
          <a:xfrm>
            <a:off x="5292080" y="1268760"/>
            <a:ext cx="3204864" cy="830997"/>
          </a:xfrm>
          <a:prstGeom prst="rect">
            <a:avLst/>
          </a:prstGeom>
          <a:noFill/>
        </p:spPr>
        <p:txBody>
          <a:bodyPr wrap="square" rtlCol="0">
            <a:spAutoFit/>
          </a:bodyPr>
          <a:lstStyle/>
          <a:p>
            <a:r>
              <a:rPr lang="en-GB" sz="2400" dirty="0" smtClean="0"/>
              <a:t>Example IMSI = 602020123456789</a:t>
            </a:r>
            <a:endParaRPr lang="en-GB" sz="2400" dirty="0"/>
          </a:p>
        </p:txBody>
      </p:sp>
      <p:graphicFrame>
        <p:nvGraphicFramePr>
          <p:cNvPr id="7" name="Table 6"/>
          <p:cNvGraphicFramePr>
            <a:graphicFrameLocks noGrp="1"/>
          </p:cNvGraphicFramePr>
          <p:nvPr/>
        </p:nvGraphicFramePr>
        <p:xfrm>
          <a:off x="5508104" y="5085184"/>
          <a:ext cx="2711624" cy="983104"/>
        </p:xfrm>
        <a:graphic>
          <a:graphicData uri="http://schemas.openxmlformats.org/drawingml/2006/table">
            <a:tbl>
              <a:tblPr firstRow="1" bandRow="1">
                <a:tableStyleId>{5C22544A-7EE6-4342-B048-85BDC9FD1C3A}</a:tableStyleId>
              </a:tblPr>
              <a:tblGrid>
                <a:gridCol w="936104"/>
                <a:gridCol w="1775520"/>
              </a:tblGrid>
              <a:tr h="586864">
                <a:tc>
                  <a:txBody>
                    <a:bodyPr/>
                    <a:lstStyle/>
                    <a:p>
                      <a:pPr algn="ctr"/>
                      <a:r>
                        <a:rPr lang="en-GB" dirty="0" smtClean="0"/>
                        <a:t>MNC</a:t>
                      </a:r>
                      <a:endParaRPr lang="en-GB" dirty="0"/>
                    </a:p>
                  </a:txBody>
                  <a:tcPr/>
                </a:tc>
                <a:tc>
                  <a:txBody>
                    <a:bodyPr/>
                    <a:lstStyle/>
                    <a:p>
                      <a:pPr algn="ctr"/>
                      <a:r>
                        <a:rPr lang="en-GB" dirty="0" smtClean="0"/>
                        <a:t>Network</a:t>
                      </a:r>
                      <a:endParaRPr lang="en-GB" dirty="0"/>
                    </a:p>
                  </a:txBody>
                  <a:tcPr/>
                </a:tc>
              </a:tr>
              <a:tr h="370840">
                <a:tc>
                  <a:txBody>
                    <a:bodyPr/>
                    <a:lstStyle/>
                    <a:p>
                      <a:pPr algn="ctr"/>
                      <a:r>
                        <a:rPr lang="en-GB" sz="2000" dirty="0" smtClean="0"/>
                        <a:t>02</a:t>
                      </a:r>
                      <a:endParaRPr lang="en-GB" sz="2000" dirty="0"/>
                    </a:p>
                  </a:txBody>
                  <a:tcPr/>
                </a:tc>
                <a:tc>
                  <a:txBody>
                    <a:bodyPr/>
                    <a:lstStyle/>
                    <a:p>
                      <a:pPr algn="ctr"/>
                      <a:r>
                        <a:rPr lang="en-GB" sz="2000" dirty="0" err="1" smtClean="0"/>
                        <a:t>Vodaphone</a:t>
                      </a:r>
                      <a:endParaRPr lang="en-GB" sz="2000" dirty="0"/>
                    </a:p>
                  </a:txBody>
                  <a:tcPr/>
                </a:tc>
              </a:tr>
            </a:tbl>
          </a:graphicData>
        </a:graphic>
      </p:graphicFrame>
      <p:graphicFrame>
        <p:nvGraphicFramePr>
          <p:cNvPr id="9" name="Table 8"/>
          <p:cNvGraphicFramePr>
            <a:graphicFrameLocks noGrp="1"/>
          </p:cNvGraphicFramePr>
          <p:nvPr/>
        </p:nvGraphicFramePr>
        <p:xfrm>
          <a:off x="5220072" y="3789040"/>
          <a:ext cx="3312368" cy="767080"/>
        </p:xfrm>
        <a:graphic>
          <a:graphicData uri="http://schemas.openxmlformats.org/drawingml/2006/table">
            <a:tbl>
              <a:tblPr firstRow="1" bandRow="1">
                <a:tableStyleId>{5C22544A-7EE6-4342-B048-85BDC9FD1C3A}</a:tableStyleId>
              </a:tblPr>
              <a:tblGrid>
                <a:gridCol w="1296144"/>
                <a:gridCol w="2016224"/>
              </a:tblGrid>
              <a:tr h="370840">
                <a:tc>
                  <a:txBody>
                    <a:bodyPr/>
                    <a:lstStyle/>
                    <a:p>
                      <a:pPr algn="ctr"/>
                      <a:r>
                        <a:rPr lang="en-GB" dirty="0" smtClean="0"/>
                        <a:t>MCC</a:t>
                      </a:r>
                      <a:endParaRPr lang="en-GB" dirty="0"/>
                    </a:p>
                  </a:txBody>
                  <a:tcPr/>
                </a:tc>
                <a:tc>
                  <a:txBody>
                    <a:bodyPr/>
                    <a:lstStyle/>
                    <a:p>
                      <a:pPr algn="ctr"/>
                      <a:r>
                        <a:rPr lang="en-GB" dirty="0" smtClean="0"/>
                        <a:t>Country</a:t>
                      </a:r>
                      <a:endParaRPr lang="en-GB" dirty="0"/>
                    </a:p>
                  </a:txBody>
                  <a:tcPr/>
                </a:tc>
              </a:tr>
              <a:tr h="370840">
                <a:tc>
                  <a:txBody>
                    <a:bodyPr/>
                    <a:lstStyle/>
                    <a:p>
                      <a:pPr algn="ctr"/>
                      <a:r>
                        <a:rPr lang="en-GB" sz="2000" dirty="0" smtClean="0"/>
                        <a:t>602</a:t>
                      </a:r>
                      <a:endParaRPr lang="en-GB" sz="2000" dirty="0"/>
                    </a:p>
                  </a:txBody>
                  <a:tcPr/>
                </a:tc>
                <a:tc>
                  <a:txBody>
                    <a:bodyPr/>
                    <a:lstStyle/>
                    <a:p>
                      <a:pPr algn="ctr"/>
                      <a:r>
                        <a:rPr lang="en-GB" sz="2000" dirty="0" smtClean="0"/>
                        <a:t>Egypt</a:t>
                      </a:r>
                      <a:endParaRPr lang="en-GB" sz="2000" dirty="0"/>
                    </a:p>
                  </a:txBody>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96752"/>
            <a:ext cx="4716016" cy="5328592"/>
          </a:xfrm>
        </p:spPr>
        <p:txBody>
          <a:bodyPr>
            <a:normAutofit lnSpcReduction="10000"/>
          </a:bodyPr>
          <a:lstStyle/>
          <a:p>
            <a:pPr>
              <a:buNone/>
            </a:pPr>
            <a:r>
              <a:rPr lang="en-GB" dirty="0" smtClean="0"/>
              <a:t>3. MSISDN – Mobile Subscriber ISDN</a:t>
            </a:r>
          </a:p>
          <a:p>
            <a:r>
              <a:rPr lang="en-GB" dirty="0" smtClean="0"/>
              <a:t>11 digit number</a:t>
            </a:r>
          </a:p>
          <a:p>
            <a:r>
              <a:rPr lang="en-GB" dirty="0" smtClean="0"/>
              <a:t>Country code (CC)</a:t>
            </a:r>
          </a:p>
          <a:p>
            <a:r>
              <a:rPr lang="en-GB" dirty="0" smtClean="0"/>
              <a:t>Number Planning Area (NPA)</a:t>
            </a:r>
          </a:p>
          <a:p>
            <a:r>
              <a:rPr lang="en-GB" dirty="0" smtClean="0"/>
              <a:t>Subscriber Number (SN)</a:t>
            </a:r>
          </a:p>
          <a:p>
            <a:endParaRPr lang="en-GB" dirty="0" smtClean="0"/>
          </a:p>
          <a:p>
            <a:endParaRPr lang="en-GB" dirty="0" smtClean="0"/>
          </a:p>
          <a:p>
            <a:endParaRPr lang="en-GB" dirty="0" smtClean="0"/>
          </a:p>
          <a:p>
            <a:endParaRPr lang="en-GB" dirty="0" smtClean="0"/>
          </a:p>
          <a:p>
            <a:r>
              <a:rPr lang="en-GB" dirty="0" smtClean="0"/>
              <a:t>You can also uniquely identify CDMA subscribers</a:t>
            </a:r>
            <a:endParaRPr lang="en-GB" dirty="0"/>
          </a:p>
        </p:txBody>
      </p:sp>
      <p:graphicFrame>
        <p:nvGraphicFramePr>
          <p:cNvPr id="4" name="Content Placeholder 4"/>
          <p:cNvGraphicFramePr>
            <a:graphicFrameLocks/>
          </p:cNvGraphicFramePr>
          <p:nvPr/>
        </p:nvGraphicFramePr>
        <p:xfrm>
          <a:off x="4716016" y="1916832"/>
          <a:ext cx="4038600" cy="767080"/>
        </p:xfrm>
        <a:graphic>
          <a:graphicData uri="http://schemas.openxmlformats.org/drawingml/2006/table">
            <a:tbl>
              <a:tblPr firstRow="1" bandRow="1">
                <a:tableStyleId>{5C22544A-7EE6-4342-B048-85BDC9FD1C3A}</a:tableStyleId>
              </a:tblPr>
              <a:tblGrid>
                <a:gridCol w="1346200"/>
                <a:gridCol w="1346200"/>
                <a:gridCol w="1346200"/>
              </a:tblGrid>
              <a:tr h="370840">
                <a:tc>
                  <a:txBody>
                    <a:bodyPr/>
                    <a:lstStyle/>
                    <a:p>
                      <a:pPr algn="ctr"/>
                      <a:r>
                        <a:rPr lang="en-GB" dirty="0" smtClean="0"/>
                        <a:t>CC</a:t>
                      </a:r>
                      <a:endParaRPr lang="en-GB" dirty="0"/>
                    </a:p>
                  </a:txBody>
                  <a:tcPr/>
                </a:tc>
                <a:tc>
                  <a:txBody>
                    <a:bodyPr/>
                    <a:lstStyle/>
                    <a:p>
                      <a:pPr algn="ctr"/>
                      <a:r>
                        <a:rPr lang="en-GB" dirty="0" smtClean="0"/>
                        <a:t>NPA</a:t>
                      </a:r>
                      <a:endParaRPr lang="en-GB" dirty="0"/>
                    </a:p>
                  </a:txBody>
                  <a:tcPr/>
                </a:tc>
                <a:tc>
                  <a:txBody>
                    <a:bodyPr/>
                    <a:lstStyle/>
                    <a:p>
                      <a:pPr algn="ctr"/>
                      <a:r>
                        <a:rPr lang="en-GB" dirty="0" smtClean="0"/>
                        <a:t>SN</a:t>
                      </a:r>
                      <a:endParaRPr lang="en-GB" dirty="0"/>
                    </a:p>
                  </a:txBody>
                  <a:tcPr/>
                </a:tc>
              </a:tr>
              <a:tr h="370840">
                <a:tc>
                  <a:txBody>
                    <a:bodyPr/>
                    <a:lstStyle/>
                    <a:p>
                      <a:pPr algn="ctr"/>
                      <a:r>
                        <a:rPr lang="en-GB" sz="2000" dirty="0" smtClean="0"/>
                        <a:t>1</a:t>
                      </a:r>
                      <a:endParaRPr lang="en-GB" sz="2000" dirty="0"/>
                    </a:p>
                  </a:txBody>
                  <a:tcPr/>
                </a:tc>
                <a:tc>
                  <a:txBody>
                    <a:bodyPr/>
                    <a:lstStyle/>
                    <a:p>
                      <a:pPr algn="ctr"/>
                      <a:r>
                        <a:rPr lang="en-GB" sz="2000" dirty="0" smtClean="0"/>
                        <a:t>973</a:t>
                      </a:r>
                      <a:endParaRPr lang="en-GB" sz="2000" dirty="0"/>
                    </a:p>
                  </a:txBody>
                  <a:tcPr/>
                </a:tc>
                <a:tc>
                  <a:txBody>
                    <a:bodyPr/>
                    <a:lstStyle/>
                    <a:p>
                      <a:pPr algn="ctr"/>
                      <a:r>
                        <a:rPr lang="en-GB" sz="2000" dirty="0" smtClean="0"/>
                        <a:t>5551212</a:t>
                      </a:r>
                      <a:endParaRPr lang="en-GB" sz="2000" dirty="0"/>
                    </a:p>
                  </a:txBody>
                  <a:tcPr/>
                </a:tc>
              </a:tr>
            </a:tbl>
          </a:graphicData>
        </a:graphic>
      </p:graphicFrame>
      <p:graphicFrame>
        <p:nvGraphicFramePr>
          <p:cNvPr id="5" name="Table 4"/>
          <p:cNvGraphicFramePr>
            <a:graphicFrameLocks noGrp="1"/>
          </p:cNvGraphicFramePr>
          <p:nvPr/>
        </p:nvGraphicFramePr>
        <p:xfrm>
          <a:off x="4067944" y="4221088"/>
          <a:ext cx="4608512" cy="983104"/>
        </p:xfrm>
        <a:graphic>
          <a:graphicData uri="http://schemas.openxmlformats.org/drawingml/2006/table">
            <a:tbl>
              <a:tblPr firstRow="1" bandRow="1">
                <a:tableStyleId>{5C22544A-7EE6-4342-B048-85BDC9FD1C3A}</a:tableStyleId>
              </a:tblPr>
              <a:tblGrid>
                <a:gridCol w="1590945"/>
                <a:gridCol w="3017567"/>
              </a:tblGrid>
              <a:tr h="586864">
                <a:tc>
                  <a:txBody>
                    <a:bodyPr/>
                    <a:lstStyle/>
                    <a:p>
                      <a:pPr algn="ctr"/>
                      <a:r>
                        <a:rPr lang="en-GB" dirty="0" smtClean="0"/>
                        <a:t>NPA</a:t>
                      </a:r>
                      <a:endParaRPr lang="en-GB" dirty="0"/>
                    </a:p>
                  </a:txBody>
                  <a:tcPr/>
                </a:tc>
                <a:tc>
                  <a:txBody>
                    <a:bodyPr/>
                    <a:lstStyle/>
                    <a:p>
                      <a:pPr algn="ctr"/>
                      <a:r>
                        <a:rPr lang="en-GB" dirty="0" smtClean="0"/>
                        <a:t>Region</a:t>
                      </a:r>
                      <a:endParaRPr lang="en-GB" dirty="0"/>
                    </a:p>
                  </a:txBody>
                  <a:tcPr/>
                </a:tc>
              </a:tr>
              <a:tr h="370840">
                <a:tc>
                  <a:txBody>
                    <a:bodyPr/>
                    <a:lstStyle/>
                    <a:p>
                      <a:pPr algn="ctr"/>
                      <a:r>
                        <a:rPr lang="en-GB" sz="2000" dirty="0" smtClean="0"/>
                        <a:t>973</a:t>
                      </a:r>
                      <a:endParaRPr lang="en-GB" sz="2000" dirty="0"/>
                    </a:p>
                  </a:txBody>
                  <a:tcPr/>
                </a:tc>
                <a:tc>
                  <a:txBody>
                    <a:bodyPr/>
                    <a:lstStyle/>
                    <a:p>
                      <a:pPr algn="ctr"/>
                      <a:r>
                        <a:rPr lang="en-GB" sz="2000" dirty="0" smtClean="0"/>
                        <a:t>Morristown, New</a:t>
                      </a:r>
                      <a:r>
                        <a:rPr lang="en-GB" sz="2000" baseline="0" dirty="0" smtClean="0"/>
                        <a:t> Jersey</a:t>
                      </a:r>
                      <a:endParaRPr lang="en-GB" sz="2000" dirty="0"/>
                    </a:p>
                  </a:txBody>
                  <a:tcPr/>
                </a:tc>
              </a:tr>
            </a:tbl>
          </a:graphicData>
        </a:graphic>
      </p:graphicFrame>
      <p:graphicFrame>
        <p:nvGraphicFramePr>
          <p:cNvPr id="6" name="Table 5"/>
          <p:cNvGraphicFramePr>
            <a:graphicFrameLocks noGrp="1"/>
          </p:cNvGraphicFramePr>
          <p:nvPr/>
        </p:nvGraphicFramePr>
        <p:xfrm>
          <a:off x="5292080" y="3140968"/>
          <a:ext cx="3312368" cy="767080"/>
        </p:xfrm>
        <a:graphic>
          <a:graphicData uri="http://schemas.openxmlformats.org/drawingml/2006/table">
            <a:tbl>
              <a:tblPr firstRow="1" bandRow="1">
                <a:tableStyleId>{5C22544A-7EE6-4342-B048-85BDC9FD1C3A}</a:tableStyleId>
              </a:tblPr>
              <a:tblGrid>
                <a:gridCol w="1296144"/>
                <a:gridCol w="2016224"/>
              </a:tblGrid>
              <a:tr h="370840">
                <a:tc>
                  <a:txBody>
                    <a:bodyPr/>
                    <a:lstStyle/>
                    <a:p>
                      <a:pPr algn="ctr"/>
                      <a:r>
                        <a:rPr lang="en-GB" dirty="0" smtClean="0"/>
                        <a:t>CC</a:t>
                      </a:r>
                      <a:endParaRPr lang="en-GB" dirty="0"/>
                    </a:p>
                  </a:txBody>
                  <a:tcPr/>
                </a:tc>
                <a:tc>
                  <a:txBody>
                    <a:bodyPr/>
                    <a:lstStyle/>
                    <a:p>
                      <a:pPr algn="ctr"/>
                      <a:r>
                        <a:rPr lang="en-GB" dirty="0" smtClean="0"/>
                        <a:t>Country</a:t>
                      </a:r>
                      <a:endParaRPr lang="en-GB" dirty="0"/>
                    </a:p>
                  </a:txBody>
                  <a:tcPr/>
                </a:tc>
              </a:tr>
              <a:tr h="370840">
                <a:tc>
                  <a:txBody>
                    <a:bodyPr/>
                    <a:lstStyle/>
                    <a:p>
                      <a:pPr algn="ctr"/>
                      <a:r>
                        <a:rPr lang="en-GB" sz="2000" dirty="0" smtClean="0"/>
                        <a:t>1</a:t>
                      </a:r>
                      <a:endParaRPr lang="en-GB" sz="2000" dirty="0"/>
                    </a:p>
                  </a:txBody>
                  <a:tcPr/>
                </a:tc>
                <a:tc>
                  <a:txBody>
                    <a:bodyPr/>
                    <a:lstStyle/>
                    <a:p>
                      <a:pPr algn="ctr"/>
                      <a:r>
                        <a:rPr lang="en-GB" sz="2000" dirty="0" smtClean="0"/>
                        <a:t>USA</a:t>
                      </a:r>
                      <a:endParaRPr lang="en-GB" sz="2000" dirty="0"/>
                    </a:p>
                  </a:txBody>
                  <a:tcPr/>
                </a:tc>
              </a:tr>
            </a:tbl>
          </a:graphicData>
        </a:graphic>
      </p:graphicFrame>
      <p:sp>
        <p:nvSpPr>
          <p:cNvPr id="7" name="TextBox 6"/>
          <p:cNvSpPr txBox="1"/>
          <p:nvPr/>
        </p:nvSpPr>
        <p:spPr>
          <a:xfrm>
            <a:off x="5292080" y="836712"/>
            <a:ext cx="3168352" cy="830997"/>
          </a:xfrm>
          <a:prstGeom prst="rect">
            <a:avLst/>
          </a:prstGeom>
          <a:noFill/>
        </p:spPr>
        <p:txBody>
          <a:bodyPr wrap="square" rtlCol="0">
            <a:spAutoFit/>
          </a:bodyPr>
          <a:lstStyle/>
          <a:p>
            <a:r>
              <a:rPr lang="en-GB" sz="2400" dirty="0" smtClean="0"/>
              <a:t>Example MSISDN = 19735551212</a:t>
            </a:r>
            <a:endParaRPr lang="en-GB"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642918"/>
            <a:ext cx="8229600" cy="561228"/>
          </a:xfrm>
        </p:spPr>
        <p:txBody>
          <a:bodyPr>
            <a:normAutofit/>
          </a:bodyPr>
          <a:lstStyle/>
          <a:p>
            <a:pPr algn="ctr"/>
            <a:r>
              <a:rPr lang="en-GB" sz="3200" dirty="0" smtClean="0"/>
              <a:t>Rules for processing a mobile phone</a:t>
            </a:r>
            <a:endParaRPr lang="en-GB" sz="3200" dirty="0"/>
          </a:p>
        </p:txBody>
      </p:sp>
      <p:sp>
        <p:nvSpPr>
          <p:cNvPr id="3" name="Content Placeholder 2"/>
          <p:cNvSpPr>
            <a:spLocks noGrp="1"/>
          </p:cNvSpPr>
          <p:nvPr>
            <p:ph idx="1"/>
          </p:nvPr>
        </p:nvSpPr>
        <p:spPr>
          <a:xfrm>
            <a:off x="251520" y="1214422"/>
            <a:ext cx="8435280" cy="5500726"/>
          </a:xfrm>
        </p:spPr>
        <p:txBody>
          <a:bodyPr>
            <a:normAutofit fontScale="92500"/>
          </a:bodyPr>
          <a:lstStyle/>
          <a:p>
            <a:r>
              <a:rPr lang="en-GB" dirty="0" smtClean="0"/>
              <a:t>Recover all items – cables, SIMs, chargers, removable media</a:t>
            </a:r>
          </a:p>
          <a:p>
            <a:r>
              <a:rPr lang="en-GB" dirty="0" smtClean="0"/>
              <a:t>Isolate handset from the network</a:t>
            </a:r>
          </a:p>
          <a:p>
            <a:pPr lvl="1"/>
            <a:r>
              <a:rPr lang="en-GB" dirty="0" smtClean="0"/>
              <a:t>Use a Faraday cage or bag</a:t>
            </a:r>
          </a:p>
          <a:p>
            <a:pPr lvl="1"/>
            <a:r>
              <a:rPr lang="en-GB" dirty="0" smtClean="0"/>
              <a:t>Use an offline method – airline mode</a:t>
            </a:r>
          </a:p>
          <a:p>
            <a:pPr lvl="1"/>
            <a:r>
              <a:rPr lang="en-GB" dirty="0" smtClean="0"/>
              <a:t>Create a forensics SIM clone</a:t>
            </a:r>
          </a:p>
          <a:p>
            <a:pPr lvl="2"/>
            <a:r>
              <a:rPr lang="en-GB" dirty="0" smtClean="0"/>
              <a:t>Tools – </a:t>
            </a:r>
            <a:r>
              <a:rPr lang="en-GB" dirty="0" err="1" smtClean="0"/>
              <a:t>Cellebrite</a:t>
            </a:r>
            <a:r>
              <a:rPr lang="en-GB" dirty="0" smtClean="0"/>
              <a:t>, XRY, MFI Forensics SIM Cloner</a:t>
            </a:r>
          </a:p>
          <a:p>
            <a:r>
              <a:rPr lang="en-GB" dirty="0" smtClean="0"/>
              <a:t>Must have a charge of at least 50%</a:t>
            </a:r>
          </a:p>
          <a:p>
            <a:r>
              <a:rPr lang="en-GB" dirty="0" smtClean="0"/>
              <a:t>Process all media</a:t>
            </a:r>
          </a:p>
          <a:p>
            <a:pPr lvl="1"/>
            <a:r>
              <a:rPr lang="en-GB" dirty="0" smtClean="0"/>
              <a:t>If the handset is off - process the media card / SIM card first</a:t>
            </a:r>
          </a:p>
          <a:p>
            <a:pPr lvl="1"/>
            <a:r>
              <a:rPr lang="en-GB" dirty="0" smtClean="0"/>
              <a:t>If the handset is on – process media card in phone and when the acquire is complete process media card separately</a:t>
            </a:r>
          </a:p>
          <a:p>
            <a:pPr lvl="0"/>
            <a:r>
              <a:rPr lang="en-GB" dirty="0" smtClean="0"/>
              <a:t>Process physically and then logically</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764704"/>
            <a:ext cx="8401080" cy="5807568"/>
          </a:xfrm>
        </p:spPr>
        <p:txBody>
          <a:bodyPr>
            <a:normAutofit fontScale="92500"/>
          </a:bodyPr>
          <a:lstStyle/>
          <a:p>
            <a:r>
              <a:rPr lang="en-GB" dirty="0" smtClean="0"/>
              <a:t>If the phone is OFF</a:t>
            </a:r>
          </a:p>
          <a:p>
            <a:pPr lvl="1"/>
            <a:r>
              <a:rPr lang="en-GB" dirty="0" smtClean="0"/>
              <a:t>Place your initials in the battery compartment and on the SIM</a:t>
            </a:r>
          </a:p>
          <a:p>
            <a:pPr lvl="1"/>
            <a:r>
              <a:rPr lang="en-GB" dirty="0" smtClean="0"/>
              <a:t>Take pictures of the handset</a:t>
            </a:r>
          </a:p>
          <a:p>
            <a:pPr lvl="2"/>
            <a:r>
              <a:rPr lang="en-GB" dirty="0" smtClean="0"/>
              <a:t>front and back</a:t>
            </a:r>
          </a:p>
          <a:p>
            <a:pPr lvl="2"/>
            <a:r>
              <a:rPr lang="en-GB" dirty="0" smtClean="0"/>
              <a:t>serial number </a:t>
            </a:r>
          </a:p>
          <a:p>
            <a:pPr lvl="2"/>
            <a:r>
              <a:rPr lang="en-GB" dirty="0" smtClean="0"/>
              <a:t>SIM card</a:t>
            </a:r>
          </a:p>
          <a:p>
            <a:pPr lvl="2"/>
            <a:r>
              <a:rPr lang="en-GB" dirty="0" smtClean="0"/>
              <a:t>Battery off showing IMEI, ESN/MEID</a:t>
            </a:r>
          </a:p>
          <a:p>
            <a:pPr lvl="1"/>
            <a:r>
              <a:rPr lang="en-GB" dirty="0" smtClean="0"/>
              <a:t>Remove the SIM card and any removable media</a:t>
            </a:r>
          </a:p>
          <a:p>
            <a:pPr lvl="1"/>
            <a:r>
              <a:rPr lang="en-GB" dirty="0" smtClean="0"/>
              <a:t>Process SIM /Media card independently of the phone</a:t>
            </a:r>
          </a:p>
          <a:p>
            <a:pPr lvl="1"/>
            <a:r>
              <a:rPr lang="en-GB" dirty="0" smtClean="0"/>
              <a:t>Isolate the phone from the network</a:t>
            </a:r>
          </a:p>
          <a:p>
            <a:pPr lvl="1"/>
            <a:r>
              <a:rPr lang="en-GB" dirty="0" smtClean="0"/>
              <a:t>Turn on the phone</a:t>
            </a:r>
          </a:p>
          <a:p>
            <a:pPr lvl="1"/>
            <a:r>
              <a:rPr lang="en-GB" dirty="0" smtClean="0"/>
              <a:t>Perform physical acquisition of the handset</a:t>
            </a:r>
          </a:p>
          <a:p>
            <a:pPr lvl="1"/>
            <a:r>
              <a:rPr lang="en-GB" dirty="0" smtClean="0"/>
              <a:t>Perform logical acquisition of the handset (Hash and Rehash)</a:t>
            </a:r>
          </a:p>
          <a:p>
            <a:pPr lvl="1"/>
            <a:r>
              <a:rPr lang="en-GB" dirty="0" smtClean="0"/>
              <a:t>Take screen shots and document everything</a:t>
            </a:r>
          </a:p>
          <a:p>
            <a:pPr lvl="1"/>
            <a:endParaRPr lang="en-GB" dirty="0" smtClean="0"/>
          </a:p>
          <a:p>
            <a:pPr lvl="1"/>
            <a:endParaRPr lang="en-GB" dirty="0" smtClean="0"/>
          </a:p>
          <a:p>
            <a:pPr lvl="1"/>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857232"/>
            <a:ext cx="8784976" cy="5740120"/>
          </a:xfrm>
        </p:spPr>
        <p:txBody>
          <a:bodyPr>
            <a:normAutofit fontScale="92500" lnSpcReduction="10000"/>
          </a:bodyPr>
          <a:lstStyle/>
          <a:p>
            <a:r>
              <a:rPr lang="en-GB" dirty="0" smtClean="0"/>
              <a:t>If the phone is ON</a:t>
            </a:r>
          </a:p>
          <a:p>
            <a:pPr lvl="1"/>
            <a:r>
              <a:rPr lang="en-GB" dirty="0" smtClean="0"/>
              <a:t>Isolate from the network – Faraday cage / airline mode</a:t>
            </a:r>
          </a:p>
          <a:p>
            <a:pPr lvl="1"/>
            <a:r>
              <a:rPr lang="en-GB" dirty="0" smtClean="0"/>
              <a:t>Do NOT turn it off – it may be PIN protected</a:t>
            </a:r>
          </a:p>
          <a:p>
            <a:pPr lvl="1"/>
            <a:r>
              <a:rPr lang="en-GB" dirty="0" smtClean="0"/>
              <a:t>Keep the phone alive</a:t>
            </a:r>
          </a:p>
          <a:p>
            <a:pPr lvl="1"/>
            <a:r>
              <a:rPr lang="en-GB" dirty="0" smtClean="0"/>
              <a:t>Research the phone and decide what software to use</a:t>
            </a:r>
          </a:p>
          <a:p>
            <a:pPr lvl="1"/>
            <a:r>
              <a:rPr lang="en-GB" dirty="0" smtClean="0"/>
              <a:t>Process the SIM card using logical software </a:t>
            </a:r>
          </a:p>
          <a:p>
            <a:pPr lvl="1"/>
            <a:r>
              <a:rPr lang="en-GB" dirty="0" smtClean="0"/>
              <a:t>Extract the SIM card content</a:t>
            </a:r>
          </a:p>
          <a:p>
            <a:pPr lvl="1"/>
            <a:r>
              <a:rPr lang="en-GB" dirty="0" smtClean="0"/>
              <a:t>Perform physical acquisition of the handset</a:t>
            </a:r>
          </a:p>
          <a:p>
            <a:pPr lvl="1"/>
            <a:r>
              <a:rPr lang="en-GB" dirty="0" smtClean="0"/>
              <a:t>Perform logical acquisition of the handset</a:t>
            </a:r>
          </a:p>
          <a:p>
            <a:pPr lvl="2"/>
            <a:r>
              <a:rPr lang="en-GB" dirty="0" smtClean="0"/>
              <a:t>Hash</a:t>
            </a:r>
          </a:p>
          <a:p>
            <a:pPr lvl="2"/>
            <a:r>
              <a:rPr lang="en-GB" dirty="0" smtClean="0"/>
              <a:t>Rehash</a:t>
            </a:r>
          </a:p>
          <a:p>
            <a:pPr lvl="1"/>
            <a:r>
              <a:rPr lang="en-GB" dirty="0" smtClean="0"/>
              <a:t>Take pictures of the handset</a:t>
            </a:r>
          </a:p>
          <a:p>
            <a:pPr lvl="2"/>
            <a:r>
              <a:rPr lang="en-GB" dirty="0" smtClean="0"/>
              <a:t>front and back</a:t>
            </a:r>
          </a:p>
          <a:p>
            <a:pPr lvl="2"/>
            <a:r>
              <a:rPr lang="en-GB" dirty="0" smtClean="0"/>
              <a:t>serial number </a:t>
            </a:r>
          </a:p>
          <a:p>
            <a:pPr lvl="2"/>
            <a:r>
              <a:rPr lang="en-GB" dirty="0" smtClean="0"/>
              <a:t>SIM card</a:t>
            </a:r>
          </a:p>
          <a:p>
            <a:pPr lvl="2"/>
            <a:r>
              <a:rPr lang="en-GB" dirty="0" smtClean="0"/>
              <a:t>After processing - battery off showing IMEI, ESN/MEID</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24648"/>
          </a:xfrm>
        </p:spPr>
        <p:txBody>
          <a:bodyPr>
            <a:normAutofit fontScale="90000"/>
          </a:bodyPr>
          <a:lstStyle/>
          <a:p>
            <a:r>
              <a:rPr lang="en-GB" smtClean="0"/>
              <a:t>Mobile to Landline</a:t>
            </a:r>
            <a:endParaRPr lang="en-GB"/>
          </a:p>
        </p:txBody>
      </p:sp>
      <p:pic>
        <p:nvPicPr>
          <p:cNvPr id="4" name="Picture 3" descr="Nokia 6510">
            <a:hlinkClick r:id="rId3"/>
          </p:cNvPr>
          <p:cNvPicPr/>
          <p:nvPr/>
        </p:nvPicPr>
        <p:blipFill>
          <a:blip r:embed="rId4" cstate="print"/>
          <a:srcRect/>
          <a:stretch>
            <a:fillRect/>
          </a:stretch>
        </p:blipFill>
        <p:spPr bwMode="auto">
          <a:xfrm>
            <a:off x="357158" y="3071810"/>
            <a:ext cx="1071570" cy="1143006"/>
          </a:xfrm>
          <a:prstGeom prst="rect">
            <a:avLst/>
          </a:prstGeom>
          <a:noFill/>
          <a:ln w="9525">
            <a:noFill/>
            <a:miter lim="800000"/>
            <a:headEnd/>
            <a:tailEnd/>
          </a:ln>
        </p:spPr>
      </p:pic>
      <p:grpSp>
        <p:nvGrpSpPr>
          <p:cNvPr id="87" name="Group 86"/>
          <p:cNvGrpSpPr/>
          <p:nvPr/>
        </p:nvGrpSpPr>
        <p:grpSpPr>
          <a:xfrm>
            <a:off x="4214810" y="1643050"/>
            <a:ext cx="2263607" cy="1878310"/>
            <a:chOff x="1785918" y="2857496"/>
            <a:chExt cx="2263607" cy="1878310"/>
          </a:xfrm>
        </p:grpSpPr>
        <p:sp>
          <p:nvSpPr>
            <p:cNvPr id="37" name="Line 306"/>
            <p:cNvSpPr>
              <a:spLocks noChangeShapeType="1"/>
            </p:cNvSpPr>
            <p:nvPr/>
          </p:nvSpPr>
          <p:spPr bwMode="auto">
            <a:xfrm flipH="1">
              <a:off x="2745117" y="2941561"/>
              <a:ext cx="207881" cy="729380"/>
            </a:xfrm>
            <a:prstGeom prst="line">
              <a:avLst/>
            </a:prstGeom>
            <a:noFill/>
            <a:ln w="9525">
              <a:solidFill>
                <a:schemeClr val="tx1"/>
              </a:solidFill>
              <a:round/>
              <a:headEnd/>
              <a:tailEnd/>
            </a:ln>
            <a:effectLst/>
          </p:spPr>
          <p:txBody>
            <a:bodyPr wrap="none"/>
            <a:lstStyle/>
            <a:p>
              <a:endParaRPr lang="en-GB"/>
            </a:p>
          </p:txBody>
        </p:sp>
        <p:sp>
          <p:nvSpPr>
            <p:cNvPr id="38" name="Line 307"/>
            <p:cNvSpPr>
              <a:spLocks noChangeShapeType="1"/>
            </p:cNvSpPr>
            <p:nvPr/>
          </p:nvSpPr>
          <p:spPr bwMode="auto">
            <a:xfrm>
              <a:off x="2952998" y="2941561"/>
              <a:ext cx="208765" cy="725350"/>
            </a:xfrm>
            <a:prstGeom prst="line">
              <a:avLst/>
            </a:prstGeom>
            <a:noFill/>
            <a:ln w="9525">
              <a:solidFill>
                <a:schemeClr val="tx1"/>
              </a:solidFill>
              <a:round/>
              <a:headEnd/>
              <a:tailEnd/>
            </a:ln>
            <a:effectLst/>
          </p:spPr>
          <p:txBody>
            <a:bodyPr wrap="none"/>
            <a:lstStyle/>
            <a:p>
              <a:endParaRPr lang="en-GB"/>
            </a:p>
          </p:txBody>
        </p:sp>
        <p:sp>
          <p:nvSpPr>
            <p:cNvPr id="39" name="Line 308"/>
            <p:cNvSpPr>
              <a:spLocks noChangeShapeType="1"/>
            </p:cNvSpPr>
            <p:nvPr/>
          </p:nvSpPr>
          <p:spPr bwMode="auto">
            <a:xfrm>
              <a:off x="2745117" y="3666911"/>
              <a:ext cx="207881" cy="79587"/>
            </a:xfrm>
            <a:prstGeom prst="line">
              <a:avLst/>
            </a:prstGeom>
            <a:noFill/>
            <a:ln w="9525">
              <a:solidFill>
                <a:schemeClr val="tx1"/>
              </a:solidFill>
              <a:round/>
              <a:headEnd/>
              <a:tailEnd/>
            </a:ln>
            <a:effectLst/>
          </p:spPr>
          <p:txBody>
            <a:bodyPr wrap="none"/>
            <a:lstStyle/>
            <a:p>
              <a:endParaRPr lang="en-GB"/>
            </a:p>
          </p:txBody>
        </p:sp>
        <p:sp>
          <p:nvSpPr>
            <p:cNvPr id="40" name="Line 309"/>
            <p:cNvSpPr>
              <a:spLocks noChangeShapeType="1"/>
            </p:cNvSpPr>
            <p:nvPr/>
          </p:nvSpPr>
          <p:spPr bwMode="auto">
            <a:xfrm flipH="1">
              <a:off x="2952998" y="3666911"/>
              <a:ext cx="208765" cy="79587"/>
            </a:xfrm>
            <a:prstGeom prst="line">
              <a:avLst/>
            </a:prstGeom>
            <a:noFill/>
            <a:ln w="9525">
              <a:solidFill>
                <a:schemeClr val="tx1"/>
              </a:solidFill>
              <a:round/>
              <a:headEnd/>
              <a:tailEnd/>
            </a:ln>
            <a:effectLst/>
          </p:spPr>
          <p:txBody>
            <a:bodyPr wrap="none"/>
            <a:lstStyle/>
            <a:p>
              <a:endParaRPr lang="en-GB"/>
            </a:p>
          </p:txBody>
        </p:sp>
        <p:sp>
          <p:nvSpPr>
            <p:cNvPr id="41" name="Line 310"/>
            <p:cNvSpPr>
              <a:spLocks noChangeShapeType="1"/>
            </p:cNvSpPr>
            <p:nvPr/>
          </p:nvSpPr>
          <p:spPr bwMode="auto">
            <a:xfrm>
              <a:off x="2952998" y="2957680"/>
              <a:ext cx="0" cy="788818"/>
            </a:xfrm>
            <a:prstGeom prst="line">
              <a:avLst/>
            </a:prstGeom>
            <a:noFill/>
            <a:ln w="9525">
              <a:solidFill>
                <a:schemeClr val="tx1"/>
              </a:solidFill>
              <a:round/>
              <a:headEnd/>
              <a:tailEnd/>
            </a:ln>
            <a:effectLst/>
          </p:spPr>
          <p:txBody>
            <a:bodyPr wrap="none"/>
            <a:lstStyle/>
            <a:p>
              <a:endParaRPr lang="en-GB"/>
            </a:p>
          </p:txBody>
        </p:sp>
        <p:sp>
          <p:nvSpPr>
            <p:cNvPr id="42" name="Line 311"/>
            <p:cNvSpPr>
              <a:spLocks noChangeShapeType="1"/>
            </p:cNvSpPr>
            <p:nvPr/>
          </p:nvSpPr>
          <p:spPr bwMode="auto">
            <a:xfrm flipV="1">
              <a:off x="2745117" y="3592361"/>
              <a:ext cx="207881" cy="78580"/>
            </a:xfrm>
            <a:prstGeom prst="line">
              <a:avLst/>
            </a:prstGeom>
            <a:noFill/>
            <a:ln w="9525">
              <a:solidFill>
                <a:schemeClr val="tx1"/>
              </a:solidFill>
              <a:round/>
              <a:headEnd/>
              <a:tailEnd/>
            </a:ln>
            <a:effectLst/>
          </p:spPr>
          <p:txBody>
            <a:bodyPr wrap="none"/>
            <a:lstStyle/>
            <a:p>
              <a:endParaRPr lang="en-GB"/>
            </a:p>
          </p:txBody>
        </p:sp>
        <p:sp>
          <p:nvSpPr>
            <p:cNvPr id="43" name="Line 312"/>
            <p:cNvSpPr>
              <a:spLocks noChangeShapeType="1"/>
            </p:cNvSpPr>
            <p:nvPr/>
          </p:nvSpPr>
          <p:spPr bwMode="auto">
            <a:xfrm flipH="1" flipV="1">
              <a:off x="2952998" y="3592361"/>
              <a:ext cx="208765" cy="74550"/>
            </a:xfrm>
            <a:prstGeom prst="line">
              <a:avLst/>
            </a:prstGeom>
            <a:noFill/>
            <a:ln w="9525">
              <a:solidFill>
                <a:schemeClr val="tx1"/>
              </a:solidFill>
              <a:round/>
              <a:headEnd/>
              <a:tailEnd/>
            </a:ln>
            <a:effectLst/>
          </p:spPr>
          <p:txBody>
            <a:bodyPr wrap="none"/>
            <a:lstStyle/>
            <a:p>
              <a:endParaRPr lang="en-GB"/>
            </a:p>
          </p:txBody>
        </p:sp>
        <p:sp>
          <p:nvSpPr>
            <p:cNvPr id="44" name="Line 313"/>
            <p:cNvSpPr>
              <a:spLocks noChangeShapeType="1"/>
            </p:cNvSpPr>
            <p:nvPr/>
          </p:nvSpPr>
          <p:spPr bwMode="auto">
            <a:xfrm>
              <a:off x="2833577" y="3353600"/>
              <a:ext cx="119421" cy="60446"/>
            </a:xfrm>
            <a:prstGeom prst="line">
              <a:avLst/>
            </a:prstGeom>
            <a:noFill/>
            <a:ln w="9525">
              <a:solidFill>
                <a:schemeClr val="tx1"/>
              </a:solidFill>
              <a:round/>
              <a:headEnd/>
              <a:tailEnd/>
            </a:ln>
            <a:effectLst/>
          </p:spPr>
          <p:txBody>
            <a:bodyPr wrap="none"/>
            <a:lstStyle/>
            <a:p>
              <a:endParaRPr lang="en-GB"/>
            </a:p>
          </p:txBody>
        </p:sp>
        <p:sp>
          <p:nvSpPr>
            <p:cNvPr id="45" name="Line 314"/>
            <p:cNvSpPr>
              <a:spLocks noChangeShapeType="1"/>
            </p:cNvSpPr>
            <p:nvPr/>
          </p:nvSpPr>
          <p:spPr bwMode="auto">
            <a:xfrm flipV="1">
              <a:off x="2952998" y="3353600"/>
              <a:ext cx="126498" cy="60446"/>
            </a:xfrm>
            <a:prstGeom prst="line">
              <a:avLst/>
            </a:prstGeom>
            <a:noFill/>
            <a:ln w="9525">
              <a:solidFill>
                <a:schemeClr val="tx1"/>
              </a:solidFill>
              <a:round/>
              <a:headEnd/>
              <a:tailEnd/>
            </a:ln>
            <a:effectLst/>
          </p:spPr>
          <p:txBody>
            <a:bodyPr wrap="none"/>
            <a:lstStyle/>
            <a:p>
              <a:endParaRPr lang="en-GB"/>
            </a:p>
          </p:txBody>
        </p:sp>
        <p:sp>
          <p:nvSpPr>
            <p:cNvPr id="46" name="Line 315"/>
            <p:cNvSpPr>
              <a:spLocks noChangeShapeType="1"/>
            </p:cNvSpPr>
            <p:nvPr/>
          </p:nvSpPr>
          <p:spPr bwMode="auto">
            <a:xfrm>
              <a:off x="2793770" y="3460388"/>
              <a:ext cx="154805" cy="81602"/>
            </a:xfrm>
            <a:prstGeom prst="line">
              <a:avLst/>
            </a:prstGeom>
            <a:noFill/>
            <a:ln w="9525">
              <a:solidFill>
                <a:schemeClr val="tx1"/>
              </a:solidFill>
              <a:round/>
              <a:headEnd/>
              <a:tailEnd/>
            </a:ln>
            <a:effectLst/>
          </p:spPr>
          <p:txBody>
            <a:bodyPr wrap="none"/>
            <a:lstStyle/>
            <a:p>
              <a:endParaRPr lang="en-GB"/>
            </a:p>
          </p:txBody>
        </p:sp>
        <p:sp>
          <p:nvSpPr>
            <p:cNvPr id="47" name="Line 316"/>
            <p:cNvSpPr>
              <a:spLocks noChangeShapeType="1"/>
            </p:cNvSpPr>
            <p:nvPr/>
          </p:nvSpPr>
          <p:spPr bwMode="auto">
            <a:xfrm flipV="1">
              <a:off x="2952998" y="3476507"/>
              <a:ext cx="155689" cy="71528"/>
            </a:xfrm>
            <a:prstGeom prst="line">
              <a:avLst/>
            </a:prstGeom>
            <a:noFill/>
            <a:ln w="9525">
              <a:solidFill>
                <a:schemeClr val="tx1"/>
              </a:solidFill>
              <a:round/>
              <a:headEnd/>
              <a:tailEnd/>
            </a:ln>
            <a:effectLst/>
          </p:spPr>
          <p:txBody>
            <a:bodyPr wrap="none"/>
            <a:lstStyle/>
            <a:p>
              <a:endParaRPr lang="en-GB"/>
            </a:p>
          </p:txBody>
        </p:sp>
        <p:sp>
          <p:nvSpPr>
            <p:cNvPr id="48" name="Line 317"/>
            <p:cNvSpPr>
              <a:spLocks noChangeShapeType="1"/>
            </p:cNvSpPr>
            <p:nvPr/>
          </p:nvSpPr>
          <p:spPr bwMode="auto">
            <a:xfrm flipV="1">
              <a:off x="2952998" y="3244797"/>
              <a:ext cx="79614" cy="29215"/>
            </a:xfrm>
            <a:prstGeom prst="line">
              <a:avLst/>
            </a:prstGeom>
            <a:noFill/>
            <a:ln w="9525">
              <a:solidFill>
                <a:schemeClr val="tx1"/>
              </a:solidFill>
              <a:round/>
              <a:headEnd/>
              <a:tailEnd/>
            </a:ln>
            <a:effectLst/>
          </p:spPr>
          <p:txBody>
            <a:bodyPr wrap="none"/>
            <a:lstStyle/>
            <a:p>
              <a:endParaRPr lang="en-GB"/>
            </a:p>
          </p:txBody>
        </p:sp>
        <p:sp>
          <p:nvSpPr>
            <p:cNvPr id="49" name="Line 318"/>
            <p:cNvSpPr>
              <a:spLocks noChangeShapeType="1"/>
            </p:cNvSpPr>
            <p:nvPr/>
          </p:nvSpPr>
          <p:spPr bwMode="auto">
            <a:xfrm flipV="1">
              <a:off x="2952998" y="3093683"/>
              <a:ext cx="50422" cy="22163"/>
            </a:xfrm>
            <a:prstGeom prst="line">
              <a:avLst/>
            </a:prstGeom>
            <a:noFill/>
            <a:ln w="9525">
              <a:solidFill>
                <a:schemeClr val="tx1"/>
              </a:solidFill>
              <a:round/>
              <a:headEnd/>
              <a:tailEnd/>
            </a:ln>
            <a:effectLst/>
          </p:spPr>
          <p:txBody>
            <a:bodyPr wrap="none"/>
            <a:lstStyle/>
            <a:p>
              <a:endParaRPr lang="en-GB"/>
            </a:p>
          </p:txBody>
        </p:sp>
        <p:sp>
          <p:nvSpPr>
            <p:cNvPr id="50" name="Line 319"/>
            <p:cNvSpPr>
              <a:spLocks noChangeShapeType="1"/>
            </p:cNvSpPr>
            <p:nvPr/>
          </p:nvSpPr>
          <p:spPr bwMode="auto">
            <a:xfrm>
              <a:off x="2863654" y="3234723"/>
              <a:ext cx="96421" cy="39290"/>
            </a:xfrm>
            <a:prstGeom prst="line">
              <a:avLst/>
            </a:prstGeom>
            <a:noFill/>
            <a:ln w="9525">
              <a:solidFill>
                <a:schemeClr val="tx1"/>
              </a:solidFill>
              <a:round/>
              <a:headEnd/>
              <a:tailEnd/>
            </a:ln>
            <a:effectLst/>
          </p:spPr>
          <p:txBody>
            <a:bodyPr wrap="none"/>
            <a:lstStyle/>
            <a:p>
              <a:endParaRPr lang="en-GB"/>
            </a:p>
          </p:txBody>
        </p:sp>
        <p:sp>
          <p:nvSpPr>
            <p:cNvPr id="51" name="Line 320"/>
            <p:cNvSpPr>
              <a:spLocks noChangeShapeType="1"/>
            </p:cNvSpPr>
            <p:nvPr/>
          </p:nvSpPr>
          <p:spPr bwMode="auto">
            <a:xfrm>
              <a:off x="2906999" y="3086631"/>
              <a:ext cx="55730" cy="39290"/>
            </a:xfrm>
            <a:prstGeom prst="line">
              <a:avLst/>
            </a:prstGeom>
            <a:noFill/>
            <a:ln w="9525">
              <a:solidFill>
                <a:schemeClr val="tx1"/>
              </a:solidFill>
              <a:round/>
              <a:headEnd/>
              <a:tailEnd/>
            </a:ln>
            <a:effectLst/>
          </p:spPr>
          <p:txBody>
            <a:bodyPr wrap="none"/>
            <a:lstStyle/>
            <a:p>
              <a:endParaRPr lang="en-GB"/>
            </a:p>
          </p:txBody>
        </p:sp>
        <p:grpSp>
          <p:nvGrpSpPr>
            <p:cNvPr id="52" name="Group 321"/>
            <p:cNvGrpSpPr>
              <a:grpSpLocks/>
            </p:cNvGrpSpPr>
            <p:nvPr/>
          </p:nvGrpSpPr>
          <p:grpSpPr bwMode="auto">
            <a:xfrm>
              <a:off x="3286116" y="3214686"/>
              <a:ext cx="763409" cy="272006"/>
              <a:chOff x="4227" y="1360"/>
              <a:chExt cx="863" cy="270"/>
            </a:xfrm>
          </p:grpSpPr>
          <p:sp>
            <p:nvSpPr>
              <p:cNvPr id="63" name="Line 322"/>
              <p:cNvSpPr>
                <a:spLocks noChangeShapeType="1"/>
              </p:cNvSpPr>
              <p:nvPr/>
            </p:nvSpPr>
            <p:spPr bwMode="auto">
              <a:xfrm>
                <a:off x="4227" y="1604"/>
                <a:ext cx="0" cy="0"/>
              </a:xfrm>
              <a:prstGeom prst="line">
                <a:avLst/>
              </a:prstGeom>
              <a:noFill/>
              <a:ln w="9525">
                <a:solidFill>
                  <a:schemeClr val="tx1"/>
                </a:solidFill>
                <a:round/>
                <a:headEnd/>
                <a:tailEnd/>
              </a:ln>
              <a:effectLst/>
            </p:spPr>
            <p:txBody>
              <a:bodyPr wrap="none"/>
              <a:lstStyle/>
              <a:p>
                <a:endParaRPr lang="en-GB"/>
              </a:p>
            </p:txBody>
          </p:sp>
          <p:sp>
            <p:nvSpPr>
              <p:cNvPr id="64" name="Line 323"/>
              <p:cNvSpPr>
                <a:spLocks noChangeShapeType="1"/>
              </p:cNvSpPr>
              <p:nvPr/>
            </p:nvSpPr>
            <p:spPr bwMode="auto">
              <a:xfrm rot="6361956" flipH="1" flipV="1">
                <a:off x="4464" y="1205"/>
                <a:ext cx="189" cy="500"/>
              </a:xfrm>
              <a:prstGeom prst="line">
                <a:avLst/>
              </a:prstGeom>
              <a:noFill/>
              <a:ln w="31750">
                <a:solidFill>
                  <a:schemeClr val="tx1"/>
                </a:solidFill>
                <a:round/>
                <a:headEnd/>
                <a:tailEnd/>
              </a:ln>
              <a:effectLst/>
            </p:spPr>
            <p:txBody>
              <a:bodyPr wrap="none"/>
              <a:lstStyle/>
              <a:p>
                <a:endParaRPr lang="en-GB"/>
              </a:p>
            </p:txBody>
          </p:sp>
          <p:sp>
            <p:nvSpPr>
              <p:cNvPr id="65" name="Line 324"/>
              <p:cNvSpPr>
                <a:spLocks noChangeShapeType="1"/>
              </p:cNvSpPr>
              <p:nvPr/>
            </p:nvSpPr>
            <p:spPr bwMode="auto">
              <a:xfrm rot="6361956">
                <a:off x="4602" y="1393"/>
                <a:ext cx="189" cy="203"/>
              </a:xfrm>
              <a:prstGeom prst="line">
                <a:avLst/>
              </a:prstGeom>
              <a:noFill/>
              <a:ln w="31750">
                <a:solidFill>
                  <a:schemeClr val="tx1"/>
                </a:solidFill>
                <a:round/>
                <a:headEnd/>
                <a:tailEnd/>
              </a:ln>
              <a:effectLst/>
            </p:spPr>
            <p:txBody>
              <a:bodyPr wrap="none"/>
              <a:lstStyle/>
              <a:p>
                <a:endParaRPr lang="en-GB"/>
              </a:p>
            </p:txBody>
          </p:sp>
          <p:sp>
            <p:nvSpPr>
              <p:cNvPr id="66" name="Line 325"/>
              <p:cNvSpPr>
                <a:spLocks noChangeShapeType="1"/>
              </p:cNvSpPr>
              <p:nvPr/>
            </p:nvSpPr>
            <p:spPr bwMode="auto">
              <a:xfrm rot="6361956" flipH="1" flipV="1">
                <a:off x="4745" y="1286"/>
                <a:ext cx="189" cy="500"/>
              </a:xfrm>
              <a:prstGeom prst="line">
                <a:avLst/>
              </a:prstGeom>
              <a:noFill/>
              <a:ln w="31750">
                <a:solidFill>
                  <a:schemeClr val="tx1"/>
                </a:solidFill>
                <a:round/>
                <a:headEnd/>
                <a:tailEnd/>
              </a:ln>
              <a:effectLst/>
            </p:spPr>
            <p:txBody>
              <a:bodyPr wrap="none"/>
              <a:lstStyle/>
              <a:p>
                <a:endParaRPr lang="en-GB"/>
              </a:p>
            </p:txBody>
          </p:sp>
        </p:grpSp>
        <p:grpSp>
          <p:nvGrpSpPr>
            <p:cNvPr id="53" name="Group 326"/>
            <p:cNvGrpSpPr>
              <a:grpSpLocks/>
            </p:cNvGrpSpPr>
            <p:nvPr/>
          </p:nvGrpSpPr>
          <p:grpSpPr bwMode="auto">
            <a:xfrm rot="5700496">
              <a:off x="2365381" y="4181679"/>
              <a:ext cx="869413" cy="238842"/>
              <a:chOff x="4227" y="1360"/>
              <a:chExt cx="863" cy="270"/>
            </a:xfrm>
          </p:grpSpPr>
          <p:sp>
            <p:nvSpPr>
              <p:cNvPr id="59" name="Line 327"/>
              <p:cNvSpPr>
                <a:spLocks noChangeShapeType="1"/>
              </p:cNvSpPr>
              <p:nvPr/>
            </p:nvSpPr>
            <p:spPr bwMode="auto">
              <a:xfrm>
                <a:off x="4227" y="1604"/>
                <a:ext cx="0" cy="0"/>
              </a:xfrm>
              <a:prstGeom prst="line">
                <a:avLst/>
              </a:prstGeom>
              <a:noFill/>
              <a:ln w="9525">
                <a:solidFill>
                  <a:schemeClr val="tx1"/>
                </a:solidFill>
                <a:round/>
                <a:headEnd/>
                <a:tailEnd/>
              </a:ln>
              <a:effectLst/>
            </p:spPr>
            <p:txBody>
              <a:bodyPr wrap="none"/>
              <a:lstStyle/>
              <a:p>
                <a:endParaRPr lang="en-GB"/>
              </a:p>
            </p:txBody>
          </p:sp>
          <p:sp>
            <p:nvSpPr>
              <p:cNvPr id="60" name="Line 328"/>
              <p:cNvSpPr>
                <a:spLocks noChangeShapeType="1"/>
              </p:cNvSpPr>
              <p:nvPr/>
            </p:nvSpPr>
            <p:spPr bwMode="auto">
              <a:xfrm rot="6361956" flipH="1" flipV="1">
                <a:off x="4464" y="1205"/>
                <a:ext cx="189" cy="500"/>
              </a:xfrm>
              <a:prstGeom prst="line">
                <a:avLst/>
              </a:prstGeom>
              <a:noFill/>
              <a:ln w="31750">
                <a:solidFill>
                  <a:schemeClr val="tx1"/>
                </a:solidFill>
                <a:round/>
                <a:headEnd/>
                <a:tailEnd/>
              </a:ln>
              <a:effectLst/>
            </p:spPr>
            <p:txBody>
              <a:bodyPr wrap="none"/>
              <a:lstStyle/>
              <a:p>
                <a:endParaRPr lang="en-GB"/>
              </a:p>
            </p:txBody>
          </p:sp>
          <p:sp>
            <p:nvSpPr>
              <p:cNvPr id="61" name="Line 329"/>
              <p:cNvSpPr>
                <a:spLocks noChangeShapeType="1"/>
              </p:cNvSpPr>
              <p:nvPr/>
            </p:nvSpPr>
            <p:spPr bwMode="auto">
              <a:xfrm rot="6361956">
                <a:off x="4602" y="1393"/>
                <a:ext cx="189" cy="203"/>
              </a:xfrm>
              <a:prstGeom prst="line">
                <a:avLst/>
              </a:prstGeom>
              <a:noFill/>
              <a:ln w="31750">
                <a:solidFill>
                  <a:schemeClr val="tx1"/>
                </a:solidFill>
                <a:round/>
                <a:headEnd/>
                <a:tailEnd/>
              </a:ln>
              <a:effectLst/>
            </p:spPr>
            <p:txBody>
              <a:bodyPr wrap="none"/>
              <a:lstStyle/>
              <a:p>
                <a:endParaRPr lang="en-GB"/>
              </a:p>
            </p:txBody>
          </p:sp>
          <p:sp>
            <p:nvSpPr>
              <p:cNvPr id="62" name="Line 330"/>
              <p:cNvSpPr>
                <a:spLocks noChangeShapeType="1"/>
              </p:cNvSpPr>
              <p:nvPr/>
            </p:nvSpPr>
            <p:spPr bwMode="auto">
              <a:xfrm rot="6361956" flipH="1" flipV="1">
                <a:off x="4745" y="1286"/>
                <a:ext cx="189" cy="500"/>
              </a:xfrm>
              <a:prstGeom prst="line">
                <a:avLst/>
              </a:prstGeom>
              <a:noFill/>
              <a:ln w="31750">
                <a:solidFill>
                  <a:schemeClr val="tx1"/>
                </a:solidFill>
                <a:round/>
                <a:headEnd/>
                <a:tailEnd/>
              </a:ln>
              <a:effectLst/>
            </p:spPr>
            <p:txBody>
              <a:bodyPr wrap="none"/>
              <a:lstStyle/>
              <a:p>
                <a:endParaRPr lang="en-GB"/>
              </a:p>
            </p:txBody>
          </p:sp>
        </p:grpSp>
        <p:grpSp>
          <p:nvGrpSpPr>
            <p:cNvPr id="54" name="Group 331"/>
            <p:cNvGrpSpPr>
              <a:grpSpLocks/>
            </p:cNvGrpSpPr>
            <p:nvPr/>
          </p:nvGrpSpPr>
          <p:grpSpPr bwMode="auto">
            <a:xfrm rot="10800000">
              <a:off x="1785918" y="2857496"/>
              <a:ext cx="763409" cy="272006"/>
              <a:chOff x="4227" y="1360"/>
              <a:chExt cx="863" cy="270"/>
            </a:xfrm>
          </p:grpSpPr>
          <p:sp>
            <p:nvSpPr>
              <p:cNvPr id="55" name="Line 332"/>
              <p:cNvSpPr>
                <a:spLocks noChangeShapeType="1"/>
              </p:cNvSpPr>
              <p:nvPr/>
            </p:nvSpPr>
            <p:spPr bwMode="auto">
              <a:xfrm>
                <a:off x="4227" y="1604"/>
                <a:ext cx="0" cy="0"/>
              </a:xfrm>
              <a:prstGeom prst="line">
                <a:avLst/>
              </a:prstGeom>
              <a:noFill/>
              <a:ln w="9525">
                <a:solidFill>
                  <a:schemeClr val="tx1"/>
                </a:solidFill>
                <a:round/>
                <a:headEnd/>
                <a:tailEnd/>
              </a:ln>
              <a:effectLst/>
            </p:spPr>
            <p:txBody>
              <a:bodyPr wrap="none"/>
              <a:lstStyle/>
              <a:p>
                <a:endParaRPr lang="en-GB"/>
              </a:p>
            </p:txBody>
          </p:sp>
          <p:sp>
            <p:nvSpPr>
              <p:cNvPr id="56" name="Line 333"/>
              <p:cNvSpPr>
                <a:spLocks noChangeShapeType="1"/>
              </p:cNvSpPr>
              <p:nvPr/>
            </p:nvSpPr>
            <p:spPr bwMode="auto">
              <a:xfrm rot="6361956" flipH="1" flipV="1">
                <a:off x="4464" y="1205"/>
                <a:ext cx="189" cy="500"/>
              </a:xfrm>
              <a:prstGeom prst="line">
                <a:avLst/>
              </a:prstGeom>
              <a:noFill/>
              <a:ln w="31750">
                <a:solidFill>
                  <a:schemeClr val="tx1"/>
                </a:solidFill>
                <a:round/>
                <a:headEnd/>
                <a:tailEnd/>
              </a:ln>
              <a:effectLst/>
            </p:spPr>
            <p:txBody>
              <a:bodyPr wrap="none"/>
              <a:lstStyle/>
              <a:p>
                <a:endParaRPr lang="en-GB"/>
              </a:p>
            </p:txBody>
          </p:sp>
          <p:sp>
            <p:nvSpPr>
              <p:cNvPr id="57" name="Line 334"/>
              <p:cNvSpPr>
                <a:spLocks noChangeShapeType="1"/>
              </p:cNvSpPr>
              <p:nvPr/>
            </p:nvSpPr>
            <p:spPr bwMode="auto">
              <a:xfrm rot="6361956">
                <a:off x="4602" y="1393"/>
                <a:ext cx="189" cy="203"/>
              </a:xfrm>
              <a:prstGeom prst="line">
                <a:avLst/>
              </a:prstGeom>
              <a:noFill/>
              <a:ln w="31750">
                <a:solidFill>
                  <a:schemeClr val="tx1"/>
                </a:solidFill>
                <a:round/>
                <a:headEnd/>
                <a:tailEnd/>
              </a:ln>
              <a:effectLst/>
            </p:spPr>
            <p:txBody>
              <a:bodyPr wrap="none"/>
              <a:lstStyle/>
              <a:p>
                <a:endParaRPr lang="en-GB"/>
              </a:p>
            </p:txBody>
          </p:sp>
          <p:sp>
            <p:nvSpPr>
              <p:cNvPr id="58" name="Line 335"/>
              <p:cNvSpPr>
                <a:spLocks noChangeShapeType="1"/>
              </p:cNvSpPr>
              <p:nvPr/>
            </p:nvSpPr>
            <p:spPr bwMode="auto">
              <a:xfrm rot="6361956" flipH="1" flipV="1">
                <a:off x="4745" y="1286"/>
                <a:ext cx="189" cy="500"/>
              </a:xfrm>
              <a:prstGeom prst="line">
                <a:avLst/>
              </a:prstGeom>
              <a:noFill/>
              <a:ln w="31750">
                <a:solidFill>
                  <a:schemeClr val="tx1"/>
                </a:solidFill>
                <a:round/>
                <a:headEnd/>
                <a:tailEnd/>
              </a:ln>
              <a:effectLst/>
            </p:spPr>
            <p:txBody>
              <a:bodyPr wrap="none"/>
              <a:lstStyle/>
              <a:p>
                <a:endParaRPr lang="en-GB"/>
              </a:p>
            </p:txBody>
          </p:sp>
        </p:grpSp>
      </p:grpSp>
      <p:sp>
        <p:nvSpPr>
          <p:cNvPr id="136" name="TextBox 135"/>
          <p:cNvSpPr txBox="1"/>
          <p:nvPr/>
        </p:nvSpPr>
        <p:spPr>
          <a:xfrm>
            <a:off x="2000232" y="1857364"/>
            <a:ext cx="1785950" cy="646331"/>
          </a:xfrm>
          <a:prstGeom prst="rect">
            <a:avLst/>
          </a:prstGeom>
          <a:noFill/>
        </p:spPr>
        <p:txBody>
          <a:bodyPr wrap="square" rtlCol="0">
            <a:spAutoFit/>
          </a:bodyPr>
          <a:lstStyle/>
          <a:p>
            <a:r>
              <a:rPr lang="en-GB" dirty="0" smtClean="0"/>
              <a:t>760-809-8925</a:t>
            </a:r>
          </a:p>
          <a:p>
            <a:r>
              <a:rPr lang="en-GB" dirty="0" smtClean="0"/>
              <a:t>SEND KEY</a:t>
            </a:r>
            <a:endParaRPr lang="en-GB" dirty="0"/>
          </a:p>
        </p:txBody>
      </p:sp>
      <p:cxnSp>
        <p:nvCxnSpPr>
          <p:cNvPr id="138" name="Straight Arrow Connector 137"/>
          <p:cNvCxnSpPr/>
          <p:nvPr/>
        </p:nvCxnSpPr>
        <p:spPr>
          <a:xfrm flipV="1">
            <a:off x="928662" y="2285992"/>
            <a:ext cx="1000132" cy="64294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3571868" y="2143116"/>
            <a:ext cx="107157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p:nvPr/>
        </p:nvCxnSpPr>
        <p:spPr>
          <a:xfrm rot="10800000" flipV="1">
            <a:off x="1142976" y="2500306"/>
            <a:ext cx="928694" cy="57150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p:nvPr/>
        </p:nvCxnSpPr>
        <p:spPr>
          <a:xfrm rot="10800000">
            <a:off x="3428992" y="2428868"/>
            <a:ext cx="107157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6858016" y="3643314"/>
            <a:ext cx="1428760" cy="1200329"/>
          </a:xfrm>
          <a:prstGeom prst="rect">
            <a:avLst/>
          </a:prstGeom>
          <a:noFill/>
          <a:ln w="25400">
            <a:solidFill>
              <a:schemeClr val="tx2">
                <a:lumMod val="75000"/>
              </a:schemeClr>
            </a:solidFill>
          </a:ln>
        </p:spPr>
        <p:txBody>
          <a:bodyPr wrap="square" rtlCol="0">
            <a:spAutoFit/>
          </a:bodyPr>
          <a:lstStyle/>
          <a:p>
            <a:pPr algn="ctr"/>
            <a:r>
              <a:rPr lang="en-GB" smtClean="0"/>
              <a:t>Master Switching Centre (MSC)</a:t>
            </a:r>
            <a:endParaRPr lang="en-GB"/>
          </a:p>
        </p:txBody>
      </p:sp>
      <p:cxnSp>
        <p:nvCxnSpPr>
          <p:cNvPr id="147" name="Straight Arrow Connector 146"/>
          <p:cNvCxnSpPr/>
          <p:nvPr/>
        </p:nvCxnSpPr>
        <p:spPr>
          <a:xfrm rot="16200000" flipH="1">
            <a:off x="5607851" y="2678901"/>
            <a:ext cx="1214446" cy="114300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48" name="TextBox 147"/>
          <p:cNvSpPr txBox="1"/>
          <p:nvPr/>
        </p:nvSpPr>
        <p:spPr>
          <a:xfrm>
            <a:off x="2928926" y="4357694"/>
            <a:ext cx="1428760" cy="1477328"/>
          </a:xfrm>
          <a:prstGeom prst="rect">
            <a:avLst/>
          </a:prstGeom>
          <a:noFill/>
          <a:ln w="25400">
            <a:solidFill>
              <a:schemeClr val="tx2">
                <a:lumMod val="75000"/>
              </a:schemeClr>
            </a:solidFill>
          </a:ln>
        </p:spPr>
        <p:txBody>
          <a:bodyPr wrap="square" rtlCol="0">
            <a:spAutoFit/>
          </a:bodyPr>
          <a:lstStyle/>
          <a:p>
            <a:pPr algn="ctr"/>
            <a:r>
              <a:rPr lang="en-GB" smtClean="0"/>
              <a:t>Public Switched Telephone Network (PSTN)</a:t>
            </a:r>
            <a:endParaRPr lang="en-GB"/>
          </a:p>
        </p:txBody>
      </p:sp>
      <p:sp>
        <p:nvSpPr>
          <p:cNvPr id="154" name="TextBox 153"/>
          <p:cNvSpPr txBox="1"/>
          <p:nvPr/>
        </p:nvSpPr>
        <p:spPr>
          <a:xfrm>
            <a:off x="5652120" y="1124744"/>
            <a:ext cx="2664296" cy="707886"/>
          </a:xfrm>
          <a:prstGeom prst="rect">
            <a:avLst/>
          </a:prstGeom>
          <a:noFill/>
        </p:spPr>
        <p:txBody>
          <a:bodyPr wrap="square" rtlCol="0">
            <a:spAutoFit/>
          </a:bodyPr>
          <a:lstStyle/>
          <a:p>
            <a:r>
              <a:rPr lang="en-GB" sz="2000" dirty="0" smtClean="0"/>
              <a:t>Checks Strongest Signal</a:t>
            </a:r>
            <a:endParaRPr lang="en-GB" sz="2000" dirty="0"/>
          </a:p>
        </p:txBody>
      </p:sp>
      <p:cxnSp>
        <p:nvCxnSpPr>
          <p:cNvPr id="158" name="Straight Arrow Connector 157"/>
          <p:cNvCxnSpPr/>
          <p:nvPr/>
        </p:nvCxnSpPr>
        <p:spPr>
          <a:xfrm rot="10800000" flipV="1">
            <a:off x="4357686" y="4500570"/>
            <a:ext cx="2286016" cy="3571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0" name="Straight Arrow Connector 159"/>
          <p:cNvCxnSpPr/>
          <p:nvPr/>
        </p:nvCxnSpPr>
        <p:spPr>
          <a:xfrm rot="10800000" flipV="1">
            <a:off x="1785918" y="5072074"/>
            <a:ext cx="1071570" cy="21431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pic>
        <p:nvPicPr>
          <p:cNvPr id="161" name="Picture 39" descr="Alice"/>
          <p:cNvPicPr>
            <a:picLocks noChangeAspect="1" noChangeArrowheads="1"/>
          </p:cNvPicPr>
          <p:nvPr/>
        </p:nvPicPr>
        <p:blipFill>
          <a:blip r:embed="rId5" cstate="print"/>
          <a:srcRect/>
          <a:stretch>
            <a:fillRect/>
          </a:stretch>
        </p:blipFill>
        <p:spPr bwMode="auto">
          <a:xfrm>
            <a:off x="571472" y="5143512"/>
            <a:ext cx="690547" cy="743150"/>
          </a:xfrm>
          <a:prstGeom prst="rect">
            <a:avLst/>
          </a:prstGeom>
          <a:noFill/>
          <a:ln w="9525">
            <a:noFill/>
            <a:miter lim="800000"/>
            <a:headEnd/>
            <a:tailEnd/>
          </a:ln>
        </p:spPr>
      </p:pic>
      <p:sp>
        <p:nvSpPr>
          <p:cNvPr id="162" name="TextBox 161"/>
          <p:cNvSpPr txBox="1"/>
          <p:nvPr/>
        </p:nvSpPr>
        <p:spPr>
          <a:xfrm>
            <a:off x="142844" y="2000240"/>
            <a:ext cx="1714512" cy="369332"/>
          </a:xfrm>
          <a:prstGeom prst="rect">
            <a:avLst/>
          </a:prstGeom>
          <a:noFill/>
        </p:spPr>
        <p:txBody>
          <a:bodyPr wrap="square" rtlCol="0">
            <a:spAutoFit/>
          </a:bodyPr>
          <a:lstStyle/>
          <a:p>
            <a:r>
              <a:rPr lang="en-GB" dirty="0" smtClean="0"/>
              <a:t>call initiation</a:t>
            </a:r>
            <a:endParaRPr lang="en-GB" dirty="0"/>
          </a:p>
        </p:txBody>
      </p:sp>
      <p:sp>
        <p:nvSpPr>
          <p:cNvPr id="165" name="TextBox 164"/>
          <p:cNvSpPr txBox="1"/>
          <p:nvPr/>
        </p:nvSpPr>
        <p:spPr>
          <a:xfrm>
            <a:off x="6286512" y="3000372"/>
            <a:ext cx="1500198" cy="369332"/>
          </a:xfrm>
          <a:prstGeom prst="rect">
            <a:avLst/>
          </a:prstGeom>
          <a:noFill/>
        </p:spPr>
        <p:txBody>
          <a:bodyPr wrap="square" rtlCol="0">
            <a:spAutoFit/>
          </a:bodyPr>
          <a:lstStyle/>
          <a:p>
            <a:r>
              <a:rPr lang="en-GB" dirty="0" smtClean="0"/>
              <a:t>Routed to</a:t>
            </a:r>
            <a:endParaRPr lang="en-GB" dirty="0"/>
          </a:p>
        </p:txBody>
      </p:sp>
      <p:sp>
        <p:nvSpPr>
          <p:cNvPr id="166" name="TextBox 165"/>
          <p:cNvSpPr txBox="1"/>
          <p:nvPr/>
        </p:nvSpPr>
        <p:spPr>
          <a:xfrm>
            <a:off x="5000628" y="4857760"/>
            <a:ext cx="1500198" cy="646331"/>
          </a:xfrm>
          <a:prstGeom prst="rect">
            <a:avLst/>
          </a:prstGeom>
          <a:noFill/>
        </p:spPr>
        <p:txBody>
          <a:bodyPr wrap="square" rtlCol="0">
            <a:spAutoFit/>
          </a:bodyPr>
          <a:lstStyle/>
          <a:p>
            <a:r>
              <a:rPr lang="en-GB" smtClean="0"/>
              <a:t>Routed to land line</a:t>
            </a:r>
            <a:endParaRPr lang="en-GB"/>
          </a:p>
        </p:txBody>
      </p:sp>
      <p:sp>
        <p:nvSpPr>
          <p:cNvPr id="167" name="TextBox 166"/>
          <p:cNvSpPr txBox="1"/>
          <p:nvPr/>
        </p:nvSpPr>
        <p:spPr>
          <a:xfrm>
            <a:off x="2643174" y="5857892"/>
            <a:ext cx="1500198" cy="646331"/>
          </a:xfrm>
          <a:prstGeom prst="rect">
            <a:avLst/>
          </a:prstGeom>
          <a:noFill/>
        </p:spPr>
        <p:txBody>
          <a:bodyPr wrap="square" rtlCol="0">
            <a:spAutoFit/>
          </a:bodyPr>
          <a:lstStyle/>
          <a:p>
            <a:r>
              <a:rPr lang="en-GB" smtClean="0"/>
              <a:t>Confirms signal tone</a:t>
            </a:r>
            <a:endParaRPr lang="en-GB"/>
          </a:p>
        </p:txBody>
      </p:sp>
      <p:sp>
        <p:nvSpPr>
          <p:cNvPr id="169" name="phone3"/>
          <p:cNvSpPr>
            <a:spLocks noEditPoints="1" noChangeArrowheads="1"/>
          </p:cNvSpPr>
          <p:nvPr/>
        </p:nvSpPr>
        <p:spPr bwMode="auto">
          <a:xfrm>
            <a:off x="1285852" y="5143512"/>
            <a:ext cx="500066" cy="571504"/>
          </a:xfrm>
          <a:custGeom>
            <a:avLst/>
            <a:gdLst>
              <a:gd name="T0" fmla="*/ 0 w 21600"/>
              <a:gd name="T1" fmla="*/ 0 h 21600"/>
              <a:gd name="T2" fmla="*/ 10800 w 21600"/>
              <a:gd name="T3" fmla="*/ 0 h 21600"/>
              <a:gd name="T4" fmla="*/ 21600 w 21600"/>
              <a:gd name="T5" fmla="*/ 0 h 21600"/>
              <a:gd name="T6" fmla="*/ 21600 w 21600"/>
              <a:gd name="T7" fmla="*/ 10800 h 21600"/>
              <a:gd name="T8" fmla="*/ 21600 w 21600"/>
              <a:gd name="T9" fmla="*/ 21600 h 21600"/>
              <a:gd name="T10" fmla="*/ 10800 w 21600"/>
              <a:gd name="T11" fmla="*/ 21600 h 21600"/>
              <a:gd name="T12" fmla="*/ 0 w 21600"/>
              <a:gd name="T13" fmla="*/ 21600 h 21600"/>
              <a:gd name="T14" fmla="*/ 0 w 21600"/>
              <a:gd name="T15" fmla="*/ 10800 h 21600"/>
              <a:gd name="T16" fmla="*/ 200 w 21600"/>
              <a:gd name="T17" fmla="*/ 23516 h 21600"/>
              <a:gd name="T18" fmla="*/ 21400 w 21600"/>
              <a:gd name="T19" fmla="*/ 40485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FFFFCC"/>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nodeType="afterEffect">
                                  <p:stCondLst>
                                    <p:cond delay="500"/>
                                  </p:stCondLst>
                                  <p:childTnLst>
                                    <p:set>
                                      <p:cBhvr>
                                        <p:cTn id="9" dur="1" fill="hold">
                                          <p:stCondLst>
                                            <p:cond delay="0"/>
                                          </p:stCondLst>
                                        </p:cTn>
                                        <p:tgtEl>
                                          <p:spTgt spid="138"/>
                                        </p:tgtEl>
                                        <p:attrNameLst>
                                          <p:attrName>style.visibility</p:attrName>
                                        </p:attrNameLst>
                                      </p:cBhvr>
                                      <p:to>
                                        <p:strVal val="visible"/>
                                      </p:to>
                                    </p:set>
                                    <p:animEffect transition="in" filter="dissolve">
                                      <p:cBhvr>
                                        <p:cTn id="10" dur="500"/>
                                        <p:tgtEl>
                                          <p:spTgt spid="138"/>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36"/>
                                        </p:tgtEl>
                                        <p:attrNameLst>
                                          <p:attrName>style.visibility</p:attrName>
                                        </p:attrNameLst>
                                      </p:cBhvr>
                                      <p:to>
                                        <p:strVal val="visible"/>
                                      </p:to>
                                    </p:set>
                                  </p:childTnLst>
                                </p:cTn>
                              </p:par>
                            </p:childTnLst>
                          </p:cTn>
                        </p:par>
                        <p:par>
                          <p:cTn id="14" fill="hold">
                            <p:stCondLst>
                              <p:cond delay="1000"/>
                            </p:stCondLst>
                            <p:childTnLst>
                              <p:par>
                                <p:cTn id="15" presetID="9" presetClass="entr" presetSubtype="0" fill="hold" nodeType="afterEffect">
                                  <p:stCondLst>
                                    <p:cond delay="500"/>
                                  </p:stCondLst>
                                  <p:childTnLst>
                                    <p:set>
                                      <p:cBhvr>
                                        <p:cTn id="16" dur="1" fill="hold">
                                          <p:stCondLst>
                                            <p:cond delay="0"/>
                                          </p:stCondLst>
                                        </p:cTn>
                                        <p:tgtEl>
                                          <p:spTgt spid="140"/>
                                        </p:tgtEl>
                                        <p:attrNameLst>
                                          <p:attrName>style.visibility</p:attrName>
                                        </p:attrNameLst>
                                      </p:cBhvr>
                                      <p:to>
                                        <p:strVal val="visible"/>
                                      </p:to>
                                    </p:set>
                                    <p:animEffect transition="in" filter="dissolve">
                                      <p:cBhvr>
                                        <p:cTn id="17" dur="500"/>
                                        <p:tgtEl>
                                          <p:spTgt spid="140"/>
                                        </p:tgtEl>
                                      </p:cBhvr>
                                    </p:animEffect>
                                  </p:childTnLst>
                                </p:cTn>
                              </p:par>
                            </p:childTnLst>
                          </p:cTn>
                        </p:par>
                        <p:par>
                          <p:cTn id="18" fill="hold">
                            <p:stCondLst>
                              <p:cond delay="2000"/>
                            </p:stCondLst>
                            <p:childTnLst>
                              <p:par>
                                <p:cTn id="19" presetID="18" presetClass="entr" presetSubtype="12" fill="hold" nodeType="afterEffect">
                                  <p:stCondLst>
                                    <p:cond delay="500"/>
                                  </p:stCondLst>
                                  <p:childTnLst>
                                    <p:set>
                                      <p:cBhvr>
                                        <p:cTn id="20" dur="1" fill="hold">
                                          <p:stCondLst>
                                            <p:cond delay="0"/>
                                          </p:stCondLst>
                                        </p:cTn>
                                        <p:tgtEl>
                                          <p:spTgt spid="144"/>
                                        </p:tgtEl>
                                        <p:attrNameLst>
                                          <p:attrName>style.visibility</p:attrName>
                                        </p:attrNameLst>
                                      </p:cBhvr>
                                      <p:to>
                                        <p:strVal val="visible"/>
                                      </p:to>
                                    </p:set>
                                    <p:animEffect transition="in" filter="strips(downLeft)">
                                      <p:cBhvr>
                                        <p:cTn id="21" dur="500"/>
                                        <p:tgtEl>
                                          <p:spTgt spid="144"/>
                                        </p:tgtEl>
                                      </p:cBhvr>
                                    </p:animEffect>
                                  </p:childTnLst>
                                </p:cTn>
                              </p:par>
                            </p:childTnLst>
                          </p:cTn>
                        </p:par>
                        <p:par>
                          <p:cTn id="22" fill="hold">
                            <p:stCondLst>
                              <p:cond delay="3000"/>
                            </p:stCondLst>
                            <p:childTnLst>
                              <p:par>
                                <p:cTn id="23" presetID="18" presetClass="entr" presetSubtype="12" fill="hold" nodeType="afterEffect">
                                  <p:stCondLst>
                                    <p:cond delay="500"/>
                                  </p:stCondLst>
                                  <p:childTnLst>
                                    <p:set>
                                      <p:cBhvr>
                                        <p:cTn id="24" dur="1" fill="hold">
                                          <p:stCondLst>
                                            <p:cond delay="0"/>
                                          </p:stCondLst>
                                        </p:cTn>
                                        <p:tgtEl>
                                          <p:spTgt spid="142"/>
                                        </p:tgtEl>
                                        <p:attrNameLst>
                                          <p:attrName>style.visibility</p:attrName>
                                        </p:attrNameLst>
                                      </p:cBhvr>
                                      <p:to>
                                        <p:strVal val="visible"/>
                                      </p:to>
                                    </p:set>
                                    <p:animEffect transition="in" filter="strips(downLeft)">
                                      <p:cBhvr>
                                        <p:cTn id="25" dur="500"/>
                                        <p:tgtEl>
                                          <p:spTgt spid="14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4"/>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500"/>
                                  </p:stCondLst>
                                  <p:childTnLst>
                                    <p:set>
                                      <p:cBhvr>
                                        <p:cTn id="32" dur="1" fill="hold">
                                          <p:stCondLst>
                                            <p:cond delay="0"/>
                                          </p:stCondLst>
                                        </p:cTn>
                                        <p:tgtEl>
                                          <p:spTgt spid="165"/>
                                        </p:tgtEl>
                                        <p:attrNameLst>
                                          <p:attrName>style.visibility</p:attrName>
                                        </p:attrNameLst>
                                      </p:cBhvr>
                                      <p:to>
                                        <p:strVal val="visible"/>
                                      </p:to>
                                    </p:se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147"/>
                                        </p:tgtEl>
                                        <p:attrNameLst>
                                          <p:attrName>style.visibility</p:attrName>
                                        </p:attrNameLst>
                                      </p:cBhvr>
                                      <p:to>
                                        <p:strVal val="visible"/>
                                      </p:to>
                                    </p:set>
                                    <p:animEffect transition="in" filter="dissolve">
                                      <p:cBhvr>
                                        <p:cTn id="36" dur="500"/>
                                        <p:tgtEl>
                                          <p:spTgt spid="147"/>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6"/>
                                        </p:tgtEl>
                                        <p:attrNameLst>
                                          <p:attrName>style.visibility</p:attrName>
                                        </p:attrNameLst>
                                      </p:cBhvr>
                                      <p:to>
                                        <p:strVal val="visible"/>
                                      </p:to>
                                    </p:set>
                                  </p:childTnLst>
                                </p:cTn>
                              </p:par>
                            </p:childTnLst>
                          </p:cTn>
                        </p:par>
                        <p:par>
                          <p:cTn id="41" fill="hold">
                            <p:stCondLst>
                              <p:cond delay="0"/>
                            </p:stCondLst>
                            <p:childTnLst>
                              <p:par>
                                <p:cTn id="42" presetID="18" presetClass="entr" presetSubtype="12" fill="hold" nodeType="afterEffect">
                                  <p:stCondLst>
                                    <p:cond delay="0"/>
                                  </p:stCondLst>
                                  <p:childTnLst>
                                    <p:set>
                                      <p:cBhvr>
                                        <p:cTn id="43" dur="1" fill="hold">
                                          <p:stCondLst>
                                            <p:cond delay="0"/>
                                          </p:stCondLst>
                                        </p:cTn>
                                        <p:tgtEl>
                                          <p:spTgt spid="158"/>
                                        </p:tgtEl>
                                        <p:attrNameLst>
                                          <p:attrName>style.visibility</p:attrName>
                                        </p:attrNameLst>
                                      </p:cBhvr>
                                      <p:to>
                                        <p:strVal val="visible"/>
                                      </p:to>
                                    </p:set>
                                    <p:animEffect transition="in" filter="strips(downLeft)">
                                      <p:cBhvr>
                                        <p:cTn id="44" dur="500"/>
                                        <p:tgtEl>
                                          <p:spTgt spid="15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7"/>
                                        </p:tgtEl>
                                        <p:attrNameLst>
                                          <p:attrName>style.visibility</p:attrName>
                                        </p:attrNameLst>
                                      </p:cBhvr>
                                      <p:to>
                                        <p:strVal val="visible"/>
                                      </p:to>
                                    </p:set>
                                  </p:childTnLst>
                                </p:cTn>
                              </p:par>
                            </p:childTnLst>
                          </p:cTn>
                        </p:par>
                        <p:par>
                          <p:cTn id="49" fill="hold">
                            <p:stCondLst>
                              <p:cond delay="0"/>
                            </p:stCondLst>
                            <p:childTnLst>
                              <p:par>
                                <p:cTn id="50" presetID="18" presetClass="entr" presetSubtype="12" fill="hold" nodeType="afterEffect">
                                  <p:stCondLst>
                                    <p:cond delay="0"/>
                                  </p:stCondLst>
                                  <p:childTnLst>
                                    <p:set>
                                      <p:cBhvr>
                                        <p:cTn id="51" dur="1" fill="hold">
                                          <p:stCondLst>
                                            <p:cond delay="0"/>
                                          </p:stCondLst>
                                        </p:cTn>
                                        <p:tgtEl>
                                          <p:spTgt spid="160"/>
                                        </p:tgtEl>
                                        <p:attrNameLst>
                                          <p:attrName>style.visibility</p:attrName>
                                        </p:attrNameLst>
                                      </p:cBhvr>
                                      <p:to>
                                        <p:strVal val="visible"/>
                                      </p:to>
                                    </p:set>
                                    <p:animEffect transition="in" filter="strips(downLeft)">
                                      <p:cBhvr>
                                        <p:cTn id="52"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P spid="154" grpId="0"/>
      <p:bldP spid="162" grpId="0"/>
      <p:bldP spid="165" grpId="0"/>
      <p:bldP spid="166" grpId="0"/>
      <p:bldP spid="16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704088"/>
            <a:ext cx="8229600" cy="724648"/>
          </a:xfrm>
          <a:prstGeom prst="rect">
            <a:avLst/>
          </a:prstGeom>
        </p:spPr>
        <p:txBody>
          <a:bodyPr>
            <a:normAutofit fontScale="90000" lnSpcReduction="10000"/>
          </a:bodyPr>
          <a:lstStyle/>
          <a:p>
            <a:pPr lvl="0">
              <a:spcBef>
                <a:spcPct val="0"/>
              </a:spcBef>
              <a:defRPr/>
            </a:pPr>
            <a:r>
              <a:rPr lang="en-GB" sz="4800" smtClean="0">
                <a:solidFill>
                  <a:schemeClr val="tx2"/>
                </a:solidFill>
              </a:rPr>
              <a:t>Mobile</a:t>
            </a:r>
            <a:r>
              <a:rPr kumimoji="0" lang="en-GB" sz="5000" b="0" i="0" u="none" strike="noStrike" kern="1200" cap="none" spc="0" normalizeH="0" baseline="0" noProof="0" smtClean="0">
                <a:ln>
                  <a:noFill/>
                </a:ln>
                <a:solidFill>
                  <a:schemeClr val="tx2"/>
                </a:solidFill>
                <a:effectLst/>
                <a:uLnTx/>
                <a:uFillTx/>
                <a:latin typeface="+mj-lt"/>
                <a:ea typeface="+mj-ea"/>
                <a:cs typeface="+mj-cs"/>
              </a:rPr>
              <a:t> to </a:t>
            </a:r>
            <a:r>
              <a:rPr lang="en-GB" sz="4800" smtClean="0">
                <a:solidFill>
                  <a:schemeClr val="tx2"/>
                </a:solidFill>
              </a:rPr>
              <a:t>Mobile</a:t>
            </a:r>
            <a:endParaRPr kumimoji="0" lang="en-GB" sz="5000" b="0" i="0" u="none" strike="noStrike" kern="1200" cap="none" spc="0" normalizeH="0" baseline="0" noProof="0">
              <a:ln>
                <a:noFill/>
              </a:ln>
              <a:solidFill>
                <a:schemeClr val="tx2"/>
              </a:solidFill>
              <a:effectLst/>
              <a:uLnTx/>
              <a:uFillTx/>
              <a:latin typeface="+mj-lt"/>
              <a:ea typeface="+mj-ea"/>
              <a:cs typeface="+mj-cs"/>
            </a:endParaRPr>
          </a:p>
        </p:txBody>
      </p:sp>
      <p:pic>
        <p:nvPicPr>
          <p:cNvPr id="6" name="Picture 5" descr="http://www.keep-talking.net/gallery/nokia/nokias/6280s.jpg"/>
          <p:cNvPicPr/>
          <p:nvPr/>
        </p:nvPicPr>
        <p:blipFill>
          <a:blip r:embed="rId3" cstate="print"/>
          <a:srcRect/>
          <a:stretch>
            <a:fillRect/>
          </a:stretch>
        </p:blipFill>
        <p:spPr bwMode="auto">
          <a:xfrm>
            <a:off x="285720" y="3214686"/>
            <a:ext cx="857254" cy="1166818"/>
          </a:xfrm>
          <a:prstGeom prst="rect">
            <a:avLst/>
          </a:prstGeom>
          <a:noFill/>
          <a:ln w="9525">
            <a:noFill/>
            <a:miter lim="800000"/>
            <a:headEnd/>
            <a:tailEnd/>
          </a:ln>
        </p:spPr>
      </p:pic>
      <p:pic>
        <p:nvPicPr>
          <p:cNvPr id="7" name="Picture 6" descr="Nokia 6610">
            <a:hlinkClick r:id="rId4"/>
          </p:cNvPr>
          <p:cNvPicPr/>
          <p:nvPr/>
        </p:nvPicPr>
        <p:blipFill>
          <a:blip r:embed="rId5" cstate="print"/>
          <a:srcRect/>
          <a:stretch>
            <a:fillRect/>
          </a:stretch>
        </p:blipFill>
        <p:spPr bwMode="auto">
          <a:xfrm>
            <a:off x="3857620" y="4786322"/>
            <a:ext cx="1143008" cy="1214446"/>
          </a:xfrm>
          <a:prstGeom prst="rect">
            <a:avLst/>
          </a:prstGeom>
          <a:noFill/>
          <a:ln w="9525">
            <a:noFill/>
            <a:miter lim="800000"/>
            <a:headEnd/>
            <a:tailEnd/>
          </a:ln>
        </p:spPr>
      </p:pic>
      <p:sp>
        <p:nvSpPr>
          <p:cNvPr id="70" name="Line 315"/>
          <p:cNvSpPr>
            <a:spLocks noChangeShapeType="1"/>
          </p:cNvSpPr>
          <p:nvPr/>
        </p:nvSpPr>
        <p:spPr bwMode="auto">
          <a:xfrm>
            <a:off x="5000628" y="2500306"/>
            <a:ext cx="154805" cy="81602"/>
          </a:xfrm>
          <a:prstGeom prst="line">
            <a:avLst/>
          </a:prstGeom>
          <a:noFill/>
          <a:ln w="9525">
            <a:solidFill>
              <a:schemeClr val="tx1"/>
            </a:solidFill>
            <a:round/>
            <a:headEnd/>
            <a:tailEnd/>
          </a:ln>
          <a:effectLst/>
        </p:spPr>
        <p:txBody>
          <a:bodyPr wrap="none"/>
          <a:lstStyle/>
          <a:p>
            <a:endParaRPr lang="en-GB"/>
          </a:p>
        </p:txBody>
      </p:sp>
      <p:grpSp>
        <p:nvGrpSpPr>
          <p:cNvPr id="93" name="Group 92"/>
          <p:cNvGrpSpPr/>
          <p:nvPr/>
        </p:nvGrpSpPr>
        <p:grpSpPr>
          <a:xfrm>
            <a:off x="4000496" y="1785926"/>
            <a:ext cx="2263607" cy="1878813"/>
            <a:chOff x="3500430" y="1785423"/>
            <a:chExt cx="2263607" cy="1878813"/>
          </a:xfrm>
        </p:grpSpPr>
        <p:grpSp>
          <p:nvGrpSpPr>
            <p:cNvPr id="39" name="Group 38"/>
            <p:cNvGrpSpPr/>
            <p:nvPr/>
          </p:nvGrpSpPr>
          <p:grpSpPr>
            <a:xfrm>
              <a:off x="3500430" y="1785926"/>
              <a:ext cx="2263607" cy="1878310"/>
              <a:chOff x="1785918" y="2857496"/>
              <a:chExt cx="2263607" cy="1878310"/>
            </a:xfrm>
          </p:grpSpPr>
          <p:sp>
            <p:nvSpPr>
              <p:cNvPr id="40" name="Line 306"/>
              <p:cNvSpPr>
                <a:spLocks noChangeShapeType="1"/>
              </p:cNvSpPr>
              <p:nvPr/>
            </p:nvSpPr>
            <p:spPr bwMode="auto">
              <a:xfrm flipH="1">
                <a:off x="2745117" y="2941561"/>
                <a:ext cx="207881" cy="729380"/>
              </a:xfrm>
              <a:prstGeom prst="line">
                <a:avLst/>
              </a:prstGeom>
              <a:noFill/>
              <a:ln w="9525">
                <a:solidFill>
                  <a:schemeClr val="tx1"/>
                </a:solidFill>
                <a:round/>
                <a:headEnd/>
                <a:tailEnd/>
              </a:ln>
              <a:effectLst/>
            </p:spPr>
            <p:txBody>
              <a:bodyPr wrap="none"/>
              <a:lstStyle/>
              <a:p>
                <a:endParaRPr lang="en-GB"/>
              </a:p>
            </p:txBody>
          </p:sp>
          <p:sp>
            <p:nvSpPr>
              <p:cNvPr id="41" name="Line 307"/>
              <p:cNvSpPr>
                <a:spLocks noChangeShapeType="1"/>
              </p:cNvSpPr>
              <p:nvPr/>
            </p:nvSpPr>
            <p:spPr bwMode="auto">
              <a:xfrm>
                <a:off x="2952998" y="2941561"/>
                <a:ext cx="208765" cy="725350"/>
              </a:xfrm>
              <a:prstGeom prst="line">
                <a:avLst/>
              </a:prstGeom>
              <a:noFill/>
              <a:ln w="9525">
                <a:solidFill>
                  <a:schemeClr val="tx1"/>
                </a:solidFill>
                <a:round/>
                <a:headEnd/>
                <a:tailEnd/>
              </a:ln>
              <a:effectLst/>
            </p:spPr>
            <p:txBody>
              <a:bodyPr wrap="none"/>
              <a:lstStyle/>
              <a:p>
                <a:endParaRPr lang="en-GB"/>
              </a:p>
            </p:txBody>
          </p:sp>
          <p:sp>
            <p:nvSpPr>
              <p:cNvPr id="42" name="Line 308"/>
              <p:cNvSpPr>
                <a:spLocks noChangeShapeType="1"/>
              </p:cNvSpPr>
              <p:nvPr/>
            </p:nvSpPr>
            <p:spPr bwMode="auto">
              <a:xfrm>
                <a:off x="2745117" y="3666911"/>
                <a:ext cx="207881" cy="79587"/>
              </a:xfrm>
              <a:prstGeom prst="line">
                <a:avLst/>
              </a:prstGeom>
              <a:noFill/>
              <a:ln w="9525">
                <a:solidFill>
                  <a:schemeClr val="tx1"/>
                </a:solidFill>
                <a:round/>
                <a:headEnd/>
                <a:tailEnd/>
              </a:ln>
              <a:effectLst/>
            </p:spPr>
            <p:txBody>
              <a:bodyPr wrap="none"/>
              <a:lstStyle/>
              <a:p>
                <a:endParaRPr lang="en-GB"/>
              </a:p>
            </p:txBody>
          </p:sp>
          <p:sp>
            <p:nvSpPr>
              <p:cNvPr id="43" name="Line 309"/>
              <p:cNvSpPr>
                <a:spLocks noChangeShapeType="1"/>
              </p:cNvSpPr>
              <p:nvPr/>
            </p:nvSpPr>
            <p:spPr bwMode="auto">
              <a:xfrm flipH="1">
                <a:off x="2952998" y="3666911"/>
                <a:ext cx="208765" cy="79587"/>
              </a:xfrm>
              <a:prstGeom prst="line">
                <a:avLst/>
              </a:prstGeom>
              <a:noFill/>
              <a:ln w="9525">
                <a:solidFill>
                  <a:schemeClr val="tx1"/>
                </a:solidFill>
                <a:round/>
                <a:headEnd/>
                <a:tailEnd/>
              </a:ln>
              <a:effectLst/>
            </p:spPr>
            <p:txBody>
              <a:bodyPr wrap="none"/>
              <a:lstStyle/>
              <a:p>
                <a:endParaRPr lang="en-GB"/>
              </a:p>
            </p:txBody>
          </p:sp>
          <p:sp>
            <p:nvSpPr>
              <p:cNvPr id="44" name="Line 310"/>
              <p:cNvSpPr>
                <a:spLocks noChangeShapeType="1"/>
              </p:cNvSpPr>
              <p:nvPr/>
            </p:nvSpPr>
            <p:spPr bwMode="auto">
              <a:xfrm>
                <a:off x="2952998" y="2957680"/>
                <a:ext cx="0" cy="788818"/>
              </a:xfrm>
              <a:prstGeom prst="line">
                <a:avLst/>
              </a:prstGeom>
              <a:noFill/>
              <a:ln w="9525">
                <a:solidFill>
                  <a:schemeClr val="tx1"/>
                </a:solidFill>
                <a:round/>
                <a:headEnd/>
                <a:tailEnd/>
              </a:ln>
              <a:effectLst/>
            </p:spPr>
            <p:txBody>
              <a:bodyPr wrap="none"/>
              <a:lstStyle/>
              <a:p>
                <a:endParaRPr lang="en-GB"/>
              </a:p>
            </p:txBody>
          </p:sp>
          <p:sp>
            <p:nvSpPr>
              <p:cNvPr id="45" name="Line 311"/>
              <p:cNvSpPr>
                <a:spLocks noChangeShapeType="1"/>
              </p:cNvSpPr>
              <p:nvPr/>
            </p:nvSpPr>
            <p:spPr bwMode="auto">
              <a:xfrm flipV="1">
                <a:off x="2745117" y="3592361"/>
                <a:ext cx="207881" cy="78580"/>
              </a:xfrm>
              <a:prstGeom prst="line">
                <a:avLst/>
              </a:prstGeom>
              <a:noFill/>
              <a:ln w="9525">
                <a:solidFill>
                  <a:schemeClr val="tx1"/>
                </a:solidFill>
                <a:round/>
                <a:headEnd/>
                <a:tailEnd/>
              </a:ln>
              <a:effectLst/>
            </p:spPr>
            <p:txBody>
              <a:bodyPr wrap="none"/>
              <a:lstStyle/>
              <a:p>
                <a:endParaRPr lang="en-GB"/>
              </a:p>
            </p:txBody>
          </p:sp>
          <p:sp>
            <p:nvSpPr>
              <p:cNvPr id="46" name="Line 312"/>
              <p:cNvSpPr>
                <a:spLocks noChangeShapeType="1"/>
              </p:cNvSpPr>
              <p:nvPr/>
            </p:nvSpPr>
            <p:spPr bwMode="auto">
              <a:xfrm flipH="1" flipV="1">
                <a:off x="2952998" y="3592361"/>
                <a:ext cx="208765" cy="74550"/>
              </a:xfrm>
              <a:prstGeom prst="line">
                <a:avLst/>
              </a:prstGeom>
              <a:noFill/>
              <a:ln w="9525">
                <a:solidFill>
                  <a:schemeClr val="tx1"/>
                </a:solidFill>
                <a:round/>
                <a:headEnd/>
                <a:tailEnd/>
              </a:ln>
              <a:effectLst/>
            </p:spPr>
            <p:txBody>
              <a:bodyPr wrap="none"/>
              <a:lstStyle/>
              <a:p>
                <a:endParaRPr lang="en-GB"/>
              </a:p>
            </p:txBody>
          </p:sp>
          <p:sp>
            <p:nvSpPr>
              <p:cNvPr id="47" name="Line 313"/>
              <p:cNvSpPr>
                <a:spLocks noChangeShapeType="1"/>
              </p:cNvSpPr>
              <p:nvPr/>
            </p:nvSpPr>
            <p:spPr bwMode="auto">
              <a:xfrm>
                <a:off x="2833577" y="3353600"/>
                <a:ext cx="119421" cy="60446"/>
              </a:xfrm>
              <a:prstGeom prst="line">
                <a:avLst/>
              </a:prstGeom>
              <a:noFill/>
              <a:ln w="9525">
                <a:solidFill>
                  <a:schemeClr val="tx1"/>
                </a:solidFill>
                <a:round/>
                <a:headEnd/>
                <a:tailEnd/>
              </a:ln>
              <a:effectLst/>
            </p:spPr>
            <p:txBody>
              <a:bodyPr wrap="none"/>
              <a:lstStyle/>
              <a:p>
                <a:endParaRPr lang="en-GB"/>
              </a:p>
            </p:txBody>
          </p:sp>
          <p:sp>
            <p:nvSpPr>
              <p:cNvPr id="48" name="Line 314"/>
              <p:cNvSpPr>
                <a:spLocks noChangeShapeType="1"/>
              </p:cNvSpPr>
              <p:nvPr/>
            </p:nvSpPr>
            <p:spPr bwMode="auto">
              <a:xfrm flipV="1">
                <a:off x="2952998" y="3353600"/>
                <a:ext cx="126498" cy="60446"/>
              </a:xfrm>
              <a:prstGeom prst="line">
                <a:avLst/>
              </a:prstGeom>
              <a:noFill/>
              <a:ln w="9525">
                <a:solidFill>
                  <a:schemeClr val="tx1"/>
                </a:solidFill>
                <a:round/>
                <a:headEnd/>
                <a:tailEnd/>
              </a:ln>
              <a:effectLst/>
            </p:spPr>
            <p:txBody>
              <a:bodyPr wrap="none"/>
              <a:lstStyle/>
              <a:p>
                <a:endParaRPr lang="en-GB"/>
              </a:p>
            </p:txBody>
          </p:sp>
          <p:sp>
            <p:nvSpPr>
              <p:cNvPr id="49" name="Line 315"/>
              <p:cNvSpPr>
                <a:spLocks noChangeShapeType="1"/>
              </p:cNvSpPr>
              <p:nvPr/>
            </p:nvSpPr>
            <p:spPr bwMode="auto">
              <a:xfrm>
                <a:off x="2793770" y="3460388"/>
                <a:ext cx="154805" cy="81602"/>
              </a:xfrm>
              <a:prstGeom prst="line">
                <a:avLst/>
              </a:prstGeom>
              <a:noFill/>
              <a:ln w="9525">
                <a:solidFill>
                  <a:schemeClr val="tx1"/>
                </a:solidFill>
                <a:round/>
                <a:headEnd/>
                <a:tailEnd/>
              </a:ln>
              <a:effectLst/>
            </p:spPr>
            <p:txBody>
              <a:bodyPr wrap="none"/>
              <a:lstStyle/>
              <a:p>
                <a:endParaRPr lang="en-GB"/>
              </a:p>
            </p:txBody>
          </p:sp>
          <p:sp>
            <p:nvSpPr>
              <p:cNvPr id="50" name="Line 316"/>
              <p:cNvSpPr>
                <a:spLocks noChangeShapeType="1"/>
              </p:cNvSpPr>
              <p:nvPr/>
            </p:nvSpPr>
            <p:spPr bwMode="auto">
              <a:xfrm flipV="1">
                <a:off x="2952998" y="3476507"/>
                <a:ext cx="155689" cy="71528"/>
              </a:xfrm>
              <a:prstGeom prst="line">
                <a:avLst/>
              </a:prstGeom>
              <a:noFill/>
              <a:ln w="9525">
                <a:solidFill>
                  <a:schemeClr val="tx1"/>
                </a:solidFill>
                <a:round/>
                <a:headEnd/>
                <a:tailEnd/>
              </a:ln>
              <a:effectLst/>
            </p:spPr>
            <p:txBody>
              <a:bodyPr wrap="none"/>
              <a:lstStyle/>
              <a:p>
                <a:endParaRPr lang="en-GB"/>
              </a:p>
            </p:txBody>
          </p:sp>
          <p:sp>
            <p:nvSpPr>
              <p:cNvPr id="51" name="Line 317"/>
              <p:cNvSpPr>
                <a:spLocks noChangeShapeType="1"/>
              </p:cNvSpPr>
              <p:nvPr/>
            </p:nvSpPr>
            <p:spPr bwMode="auto">
              <a:xfrm flipV="1">
                <a:off x="2952998" y="3244797"/>
                <a:ext cx="79614" cy="29215"/>
              </a:xfrm>
              <a:prstGeom prst="line">
                <a:avLst/>
              </a:prstGeom>
              <a:noFill/>
              <a:ln w="9525">
                <a:solidFill>
                  <a:schemeClr val="tx1"/>
                </a:solidFill>
                <a:round/>
                <a:headEnd/>
                <a:tailEnd/>
              </a:ln>
              <a:effectLst/>
            </p:spPr>
            <p:txBody>
              <a:bodyPr wrap="none"/>
              <a:lstStyle/>
              <a:p>
                <a:endParaRPr lang="en-GB"/>
              </a:p>
            </p:txBody>
          </p:sp>
          <p:sp>
            <p:nvSpPr>
              <p:cNvPr id="52" name="Line 318"/>
              <p:cNvSpPr>
                <a:spLocks noChangeShapeType="1"/>
              </p:cNvSpPr>
              <p:nvPr/>
            </p:nvSpPr>
            <p:spPr bwMode="auto">
              <a:xfrm flipV="1">
                <a:off x="2952998" y="3093683"/>
                <a:ext cx="50422" cy="22163"/>
              </a:xfrm>
              <a:prstGeom prst="line">
                <a:avLst/>
              </a:prstGeom>
              <a:noFill/>
              <a:ln w="9525">
                <a:solidFill>
                  <a:schemeClr val="tx1"/>
                </a:solidFill>
                <a:round/>
                <a:headEnd/>
                <a:tailEnd/>
              </a:ln>
              <a:effectLst/>
            </p:spPr>
            <p:txBody>
              <a:bodyPr wrap="none"/>
              <a:lstStyle/>
              <a:p>
                <a:endParaRPr lang="en-GB"/>
              </a:p>
            </p:txBody>
          </p:sp>
          <p:sp>
            <p:nvSpPr>
              <p:cNvPr id="53" name="Line 319"/>
              <p:cNvSpPr>
                <a:spLocks noChangeShapeType="1"/>
              </p:cNvSpPr>
              <p:nvPr/>
            </p:nvSpPr>
            <p:spPr bwMode="auto">
              <a:xfrm>
                <a:off x="2863654" y="3234723"/>
                <a:ext cx="96421" cy="39290"/>
              </a:xfrm>
              <a:prstGeom prst="line">
                <a:avLst/>
              </a:prstGeom>
              <a:noFill/>
              <a:ln w="9525">
                <a:solidFill>
                  <a:schemeClr val="tx1"/>
                </a:solidFill>
                <a:round/>
                <a:headEnd/>
                <a:tailEnd/>
              </a:ln>
              <a:effectLst/>
            </p:spPr>
            <p:txBody>
              <a:bodyPr wrap="none"/>
              <a:lstStyle/>
              <a:p>
                <a:endParaRPr lang="en-GB"/>
              </a:p>
            </p:txBody>
          </p:sp>
          <p:sp>
            <p:nvSpPr>
              <p:cNvPr id="54" name="Line 320"/>
              <p:cNvSpPr>
                <a:spLocks noChangeShapeType="1"/>
              </p:cNvSpPr>
              <p:nvPr/>
            </p:nvSpPr>
            <p:spPr bwMode="auto">
              <a:xfrm>
                <a:off x="2906999" y="3086631"/>
                <a:ext cx="55730" cy="39290"/>
              </a:xfrm>
              <a:prstGeom prst="line">
                <a:avLst/>
              </a:prstGeom>
              <a:noFill/>
              <a:ln w="9525">
                <a:solidFill>
                  <a:schemeClr val="tx1"/>
                </a:solidFill>
                <a:round/>
                <a:headEnd/>
                <a:tailEnd/>
              </a:ln>
              <a:effectLst/>
            </p:spPr>
            <p:txBody>
              <a:bodyPr wrap="none"/>
              <a:lstStyle/>
              <a:p>
                <a:endParaRPr lang="en-GB"/>
              </a:p>
            </p:txBody>
          </p:sp>
          <p:grpSp>
            <p:nvGrpSpPr>
              <p:cNvPr id="55" name="Group 321"/>
              <p:cNvGrpSpPr>
                <a:grpSpLocks/>
              </p:cNvGrpSpPr>
              <p:nvPr/>
            </p:nvGrpSpPr>
            <p:grpSpPr bwMode="auto">
              <a:xfrm>
                <a:off x="-448857" y="1845942"/>
                <a:ext cx="863" cy="270"/>
                <a:chOff x="4227" y="1360"/>
                <a:chExt cx="863" cy="270"/>
              </a:xfrm>
            </p:grpSpPr>
            <p:sp>
              <p:nvSpPr>
                <p:cNvPr id="66" name="Line 322"/>
                <p:cNvSpPr>
                  <a:spLocks noChangeShapeType="1"/>
                </p:cNvSpPr>
                <p:nvPr/>
              </p:nvSpPr>
              <p:spPr bwMode="auto">
                <a:xfrm>
                  <a:off x="4227" y="1604"/>
                  <a:ext cx="0" cy="0"/>
                </a:xfrm>
                <a:prstGeom prst="line">
                  <a:avLst/>
                </a:prstGeom>
                <a:noFill/>
                <a:ln w="9525">
                  <a:solidFill>
                    <a:schemeClr val="tx1"/>
                  </a:solidFill>
                  <a:round/>
                  <a:headEnd/>
                  <a:tailEnd/>
                </a:ln>
                <a:effectLst/>
              </p:spPr>
              <p:txBody>
                <a:bodyPr wrap="none"/>
                <a:lstStyle/>
                <a:p>
                  <a:endParaRPr lang="en-GB"/>
                </a:p>
              </p:txBody>
            </p:sp>
            <p:sp>
              <p:nvSpPr>
                <p:cNvPr id="67" name="Line 323"/>
                <p:cNvSpPr>
                  <a:spLocks noChangeShapeType="1"/>
                </p:cNvSpPr>
                <p:nvPr/>
              </p:nvSpPr>
              <p:spPr bwMode="auto">
                <a:xfrm rot="6361956" flipH="1" flipV="1">
                  <a:off x="4464" y="1205"/>
                  <a:ext cx="189" cy="500"/>
                </a:xfrm>
                <a:prstGeom prst="line">
                  <a:avLst/>
                </a:prstGeom>
                <a:noFill/>
                <a:ln w="31750">
                  <a:solidFill>
                    <a:schemeClr val="tx1"/>
                  </a:solidFill>
                  <a:round/>
                  <a:headEnd/>
                  <a:tailEnd/>
                </a:ln>
                <a:effectLst/>
              </p:spPr>
              <p:txBody>
                <a:bodyPr wrap="none"/>
                <a:lstStyle/>
                <a:p>
                  <a:endParaRPr lang="en-GB"/>
                </a:p>
              </p:txBody>
            </p:sp>
            <p:sp>
              <p:nvSpPr>
                <p:cNvPr id="68" name="Line 324"/>
                <p:cNvSpPr>
                  <a:spLocks noChangeShapeType="1"/>
                </p:cNvSpPr>
                <p:nvPr/>
              </p:nvSpPr>
              <p:spPr bwMode="auto">
                <a:xfrm rot="6361956">
                  <a:off x="4602" y="1393"/>
                  <a:ext cx="189" cy="203"/>
                </a:xfrm>
                <a:prstGeom prst="line">
                  <a:avLst/>
                </a:prstGeom>
                <a:noFill/>
                <a:ln w="31750">
                  <a:solidFill>
                    <a:schemeClr val="tx1"/>
                  </a:solidFill>
                  <a:round/>
                  <a:headEnd/>
                  <a:tailEnd/>
                </a:ln>
                <a:effectLst/>
              </p:spPr>
              <p:txBody>
                <a:bodyPr wrap="none"/>
                <a:lstStyle/>
                <a:p>
                  <a:endParaRPr lang="en-GB"/>
                </a:p>
              </p:txBody>
            </p:sp>
            <p:sp>
              <p:nvSpPr>
                <p:cNvPr id="69" name="Line 325"/>
                <p:cNvSpPr>
                  <a:spLocks noChangeShapeType="1"/>
                </p:cNvSpPr>
                <p:nvPr/>
              </p:nvSpPr>
              <p:spPr bwMode="auto">
                <a:xfrm rot="6361956" flipH="1" flipV="1">
                  <a:off x="4745" y="1286"/>
                  <a:ext cx="189" cy="500"/>
                </a:xfrm>
                <a:prstGeom prst="line">
                  <a:avLst/>
                </a:prstGeom>
                <a:noFill/>
                <a:ln w="31750">
                  <a:solidFill>
                    <a:schemeClr val="tx1"/>
                  </a:solidFill>
                  <a:round/>
                  <a:headEnd/>
                  <a:tailEnd/>
                </a:ln>
                <a:effectLst/>
              </p:spPr>
              <p:txBody>
                <a:bodyPr wrap="none"/>
                <a:lstStyle/>
                <a:p>
                  <a:endParaRPr lang="en-GB"/>
                </a:p>
              </p:txBody>
            </p:sp>
          </p:grpSp>
          <p:grpSp>
            <p:nvGrpSpPr>
              <p:cNvPr id="56" name="Group 326"/>
              <p:cNvGrpSpPr>
                <a:grpSpLocks/>
              </p:cNvGrpSpPr>
              <p:nvPr/>
            </p:nvGrpSpPr>
            <p:grpSpPr bwMode="auto">
              <a:xfrm rot="5700496">
                <a:off x="4524894" y="-254271"/>
                <a:ext cx="863" cy="270"/>
                <a:chOff x="4227" y="1360"/>
                <a:chExt cx="863" cy="270"/>
              </a:xfrm>
            </p:grpSpPr>
            <p:sp>
              <p:nvSpPr>
                <p:cNvPr id="62" name="Line 327"/>
                <p:cNvSpPr>
                  <a:spLocks noChangeShapeType="1"/>
                </p:cNvSpPr>
                <p:nvPr/>
              </p:nvSpPr>
              <p:spPr bwMode="auto">
                <a:xfrm>
                  <a:off x="4227" y="1604"/>
                  <a:ext cx="0" cy="0"/>
                </a:xfrm>
                <a:prstGeom prst="line">
                  <a:avLst/>
                </a:prstGeom>
                <a:noFill/>
                <a:ln w="9525">
                  <a:solidFill>
                    <a:schemeClr val="tx1"/>
                  </a:solidFill>
                  <a:round/>
                  <a:headEnd/>
                  <a:tailEnd/>
                </a:ln>
                <a:effectLst/>
              </p:spPr>
              <p:txBody>
                <a:bodyPr wrap="none"/>
                <a:lstStyle/>
                <a:p>
                  <a:endParaRPr lang="en-GB"/>
                </a:p>
              </p:txBody>
            </p:sp>
            <p:sp>
              <p:nvSpPr>
                <p:cNvPr id="63" name="Line 328"/>
                <p:cNvSpPr>
                  <a:spLocks noChangeShapeType="1"/>
                </p:cNvSpPr>
                <p:nvPr/>
              </p:nvSpPr>
              <p:spPr bwMode="auto">
                <a:xfrm rot="6361956" flipH="1" flipV="1">
                  <a:off x="4464" y="1205"/>
                  <a:ext cx="189" cy="500"/>
                </a:xfrm>
                <a:prstGeom prst="line">
                  <a:avLst/>
                </a:prstGeom>
                <a:noFill/>
                <a:ln w="31750">
                  <a:solidFill>
                    <a:schemeClr val="tx1"/>
                  </a:solidFill>
                  <a:round/>
                  <a:headEnd/>
                  <a:tailEnd/>
                </a:ln>
                <a:effectLst/>
              </p:spPr>
              <p:txBody>
                <a:bodyPr wrap="none"/>
                <a:lstStyle/>
                <a:p>
                  <a:endParaRPr lang="en-GB"/>
                </a:p>
              </p:txBody>
            </p:sp>
            <p:sp>
              <p:nvSpPr>
                <p:cNvPr id="64" name="Line 329"/>
                <p:cNvSpPr>
                  <a:spLocks noChangeShapeType="1"/>
                </p:cNvSpPr>
                <p:nvPr/>
              </p:nvSpPr>
              <p:spPr bwMode="auto">
                <a:xfrm rot="6361956">
                  <a:off x="4602" y="1393"/>
                  <a:ext cx="189" cy="203"/>
                </a:xfrm>
                <a:prstGeom prst="line">
                  <a:avLst/>
                </a:prstGeom>
                <a:noFill/>
                <a:ln w="31750">
                  <a:solidFill>
                    <a:schemeClr val="tx1"/>
                  </a:solidFill>
                  <a:round/>
                  <a:headEnd/>
                  <a:tailEnd/>
                </a:ln>
                <a:effectLst/>
              </p:spPr>
              <p:txBody>
                <a:bodyPr wrap="none"/>
                <a:lstStyle/>
                <a:p>
                  <a:endParaRPr lang="en-GB"/>
                </a:p>
              </p:txBody>
            </p:sp>
            <p:sp>
              <p:nvSpPr>
                <p:cNvPr id="65" name="Line 330"/>
                <p:cNvSpPr>
                  <a:spLocks noChangeShapeType="1"/>
                </p:cNvSpPr>
                <p:nvPr/>
              </p:nvSpPr>
              <p:spPr bwMode="auto">
                <a:xfrm rot="6361956" flipH="1" flipV="1">
                  <a:off x="4745" y="1286"/>
                  <a:ext cx="189" cy="500"/>
                </a:xfrm>
                <a:prstGeom prst="line">
                  <a:avLst/>
                </a:prstGeom>
                <a:noFill/>
                <a:ln w="31750">
                  <a:solidFill>
                    <a:schemeClr val="tx1"/>
                  </a:solidFill>
                  <a:round/>
                  <a:headEnd/>
                  <a:tailEnd/>
                </a:ln>
                <a:effectLst/>
              </p:spPr>
              <p:txBody>
                <a:bodyPr wrap="none"/>
                <a:lstStyle/>
                <a:p>
                  <a:endParaRPr lang="en-GB"/>
                </a:p>
              </p:txBody>
            </p:sp>
          </p:grpSp>
          <p:grpSp>
            <p:nvGrpSpPr>
              <p:cNvPr id="57" name="Group 331"/>
              <p:cNvGrpSpPr>
                <a:grpSpLocks/>
              </p:cNvGrpSpPr>
              <p:nvPr/>
            </p:nvGrpSpPr>
            <p:grpSpPr bwMode="auto">
              <a:xfrm rot="10800000">
                <a:off x="6283437" y="4497976"/>
                <a:ext cx="863" cy="270"/>
                <a:chOff x="4227" y="1360"/>
                <a:chExt cx="863" cy="270"/>
              </a:xfrm>
            </p:grpSpPr>
            <p:sp>
              <p:nvSpPr>
                <p:cNvPr id="58" name="Line 332"/>
                <p:cNvSpPr>
                  <a:spLocks noChangeShapeType="1"/>
                </p:cNvSpPr>
                <p:nvPr/>
              </p:nvSpPr>
              <p:spPr bwMode="auto">
                <a:xfrm>
                  <a:off x="4227" y="1604"/>
                  <a:ext cx="0" cy="0"/>
                </a:xfrm>
                <a:prstGeom prst="line">
                  <a:avLst/>
                </a:prstGeom>
                <a:noFill/>
                <a:ln w="9525">
                  <a:solidFill>
                    <a:schemeClr val="tx1"/>
                  </a:solidFill>
                  <a:round/>
                  <a:headEnd/>
                  <a:tailEnd/>
                </a:ln>
                <a:effectLst/>
              </p:spPr>
              <p:txBody>
                <a:bodyPr wrap="none"/>
                <a:lstStyle/>
                <a:p>
                  <a:endParaRPr lang="en-GB"/>
                </a:p>
              </p:txBody>
            </p:sp>
            <p:sp>
              <p:nvSpPr>
                <p:cNvPr id="59" name="Line 333"/>
                <p:cNvSpPr>
                  <a:spLocks noChangeShapeType="1"/>
                </p:cNvSpPr>
                <p:nvPr/>
              </p:nvSpPr>
              <p:spPr bwMode="auto">
                <a:xfrm rot="6361956" flipH="1" flipV="1">
                  <a:off x="4464" y="1205"/>
                  <a:ext cx="189" cy="500"/>
                </a:xfrm>
                <a:prstGeom prst="line">
                  <a:avLst/>
                </a:prstGeom>
                <a:noFill/>
                <a:ln w="31750">
                  <a:solidFill>
                    <a:schemeClr val="tx1"/>
                  </a:solidFill>
                  <a:round/>
                  <a:headEnd/>
                  <a:tailEnd/>
                </a:ln>
                <a:effectLst/>
              </p:spPr>
              <p:txBody>
                <a:bodyPr wrap="none"/>
                <a:lstStyle/>
                <a:p>
                  <a:endParaRPr lang="en-GB"/>
                </a:p>
              </p:txBody>
            </p:sp>
            <p:sp>
              <p:nvSpPr>
                <p:cNvPr id="60" name="Line 334"/>
                <p:cNvSpPr>
                  <a:spLocks noChangeShapeType="1"/>
                </p:cNvSpPr>
                <p:nvPr/>
              </p:nvSpPr>
              <p:spPr bwMode="auto">
                <a:xfrm rot="6361956">
                  <a:off x="4602" y="1393"/>
                  <a:ext cx="189" cy="203"/>
                </a:xfrm>
                <a:prstGeom prst="line">
                  <a:avLst/>
                </a:prstGeom>
                <a:noFill/>
                <a:ln w="31750">
                  <a:solidFill>
                    <a:schemeClr val="tx1"/>
                  </a:solidFill>
                  <a:round/>
                  <a:headEnd/>
                  <a:tailEnd/>
                </a:ln>
                <a:effectLst/>
              </p:spPr>
              <p:txBody>
                <a:bodyPr wrap="none"/>
                <a:lstStyle/>
                <a:p>
                  <a:endParaRPr lang="en-GB"/>
                </a:p>
              </p:txBody>
            </p:sp>
            <p:sp>
              <p:nvSpPr>
                <p:cNvPr id="61" name="Line 335"/>
                <p:cNvSpPr>
                  <a:spLocks noChangeShapeType="1"/>
                </p:cNvSpPr>
                <p:nvPr/>
              </p:nvSpPr>
              <p:spPr bwMode="auto">
                <a:xfrm rot="6361956" flipH="1" flipV="1">
                  <a:off x="4745" y="1286"/>
                  <a:ext cx="189" cy="500"/>
                </a:xfrm>
                <a:prstGeom prst="line">
                  <a:avLst/>
                </a:prstGeom>
                <a:noFill/>
                <a:ln w="31750">
                  <a:solidFill>
                    <a:schemeClr val="tx1"/>
                  </a:solidFill>
                  <a:round/>
                  <a:headEnd/>
                  <a:tailEnd/>
                </a:ln>
                <a:effectLst/>
              </p:spPr>
              <p:txBody>
                <a:bodyPr wrap="none"/>
                <a:lstStyle/>
                <a:p>
                  <a:endParaRPr lang="en-GB"/>
                </a:p>
              </p:txBody>
            </p:sp>
          </p:grpSp>
        </p:grpSp>
        <p:sp>
          <p:nvSpPr>
            <p:cNvPr id="71" name="Line 323"/>
            <p:cNvSpPr>
              <a:spLocks noChangeShapeType="1"/>
            </p:cNvSpPr>
            <p:nvPr/>
          </p:nvSpPr>
          <p:spPr bwMode="auto">
            <a:xfrm rot="6361956" flipH="1" flipV="1">
              <a:off x="5198670" y="2017672"/>
              <a:ext cx="190404" cy="442300"/>
            </a:xfrm>
            <a:prstGeom prst="line">
              <a:avLst/>
            </a:prstGeom>
            <a:noFill/>
            <a:ln w="31750">
              <a:solidFill>
                <a:schemeClr val="tx1"/>
              </a:solidFill>
              <a:round/>
              <a:headEnd/>
              <a:tailEnd/>
            </a:ln>
            <a:effectLst/>
          </p:spPr>
          <p:txBody>
            <a:bodyPr wrap="none"/>
            <a:lstStyle/>
            <a:p>
              <a:endParaRPr lang="en-GB"/>
            </a:p>
          </p:txBody>
        </p:sp>
        <p:sp>
          <p:nvSpPr>
            <p:cNvPr id="72" name="Line 324"/>
            <p:cNvSpPr>
              <a:spLocks noChangeShapeType="1"/>
            </p:cNvSpPr>
            <p:nvPr/>
          </p:nvSpPr>
          <p:spPr bwMode="auto">
            <a:xfrm rot="6361956">
              <a:off x="5320745" y="2188828"/>
              <a:ext cx="190404" cy="179574"/>
            </a:xfrm>
            <a:prstGeom prst="line">
              <a:avLst/>
            </a:prstGeom>
            <a:noFill/>
            <a:ln w="31750">
              <a:solidFill>
                <a:schemeClr val="tx1"/>
              </a:solidFill>
              <a:round/>
              <a:headEnd/>
              <a:tailEnd/>
            </a:ln>
            <a:effectLst/>
          </p:spPr>
          <p:txBody>
            <a:bodyPr wrap="none"/>
            <a:lstStyle/>
            <a:p>
              <a:endParaRPr lang="en-GB"/>
            </a:p>
          </p:txBody>
        </p:sp>
        <p:sp>
          <p:nvSpPr>
            <p:cNvPr id="73" name="Line 325"/>
            <p:cNvSpPr>
              <a:spLocks noChangeShapeType="1"/>
            </p:cNvSpPr>
            <p:nvPr/>
          </p:nvSpPr>
          <p:spPr bwMode="auto">
            <a:xfrm rot="6361956" flipH="1" flipV="1">
              <a:off x="5447243" y="2099274"/>
              <a:ext cx="190404" cy="442300"/>
            </a:xfrm>
            <a:prstGeom prst="line">
              <a:avLst/>
            </a:prstGeom>
            <a:noFill/>
            <a:ln w="31750">
              <a:solidFill>
                <a:schemeClr val="tx1"/>
              </a:solidFill>
              <a:round/>
              <a:headEnd/>
              <a:tailEnd/>
            </a:ln>
            <a:effectLst/>
          </p:spPr>
          <p:txBody>
            <a:bodyPr wrap="none"/>
            <a:lstStyle/>
            <a:p>
              <a:endParaRPr lang="en-GB"/>
            </a:p>
          </p:txBody>
        </p:sp>
        <p:sp>
          <p:nvSpPr>
            <p:cNvPr id="74" name="Line 328"/>
            <p:cNvSpPr>
              <a:spLocks noChangeShapeType="1"/>
            </p:cNvSpPr>
            <p:nvPr/>
          </p:nvSpPr>
          <p:spPr bwMode="auto">
            <a:xfrm rot="12062452" flipH="1" flipV="1">
              <a:off x="4475049" y="2880403"/>
              <a:ext cx="167189" cy="503716"/>
            </a:xfrm>
            <a:prstGeom prst="line">
              <a:avLst/>
            </a:prstGeom>
            <a:noFill/>
            <a:ln w="31750">
              <a:solidFill>
                <a:schemeClr val="tx1"/>
              </a:solidFill>
              <a:round/>
              <a:headEnd/>
              <a:tailEnd/>
            </a:ln>
            <a:effectLst/>
          </p:spPr>
          <p:txBody>
            <a:bodyPr wrap="none"/>
            <a:lstStyle/>
            <a:p>
              <a:endParaRPr lang="en-GB"/>
            </a:p>
          </p:txBody>
        </p:sp>
        <p:sp>
          <p:nvSpPr>
            <p:cNvPr id="75" name="Line 329"/>
            <p:cNvSpPr>
              <a:spLocks noChangeShapeType="1"/>
            </p:cNvSpPr>
            <p:nvPr/>
          </p:nvSpPr>
          <p:spPr bwMode="auto">
            <a:xfrm rot="12062452">
              <a:off x="4428103" y="3165451"/>
              <a:ext cx="167189" cy="204509"/>
            </a:xfrm>
            <a:prstGeom prst="line">
              <a:avLst/>
            </a:prstGeom>
            <a:noFill/>
            <a:ln w="31750">
              <a:solidFill>
                <a:schemeClr val="tx1"/>
              </a:solidFill>
              <a:round/>
              <a:headEnd/>
              <a:tailEnd/>
            </a:ln>
            <a:effectLst/>
          </p:spPr>
          <p:txBody>
            <a:bodyPr wrap="none"/>
            <a:lstStyle/>
            <a:p>
              <a:endParaRPr lang="en-GB"/>
            </a:p>
          </p:txBody>
        </p:sp>
        <p:sp>
          <p:nvSpPr>
            <p:cNvPr id="76" name="Line 330"/>
            <p:cNvSpPr>
              <a:spLocks noChangeShapeType="1"/>
            </p:cNvSpPr>
            <p:nvPr/>
          </p:nvSpPr>
          <p:spPr bwMode="auto">
            <a:xfrm rot="12062452" flipH="1" flipV="1">
              <a:off x="4378956" y="3156155"/>
              <a:ext cx="167189" cy="503716"/>
            </a:xfrm>
            <a:prstGeom prst="line">
              <a:avLst/>
            </a:prstGeom>
            <a:noFill/>
            <a:ln w="31750">
              <a:solidFill>
                <a:schemeClr val="tx1"/>
              </a:solidFill>
              <a:round/>
              <a:headEnd/>
              <a:tailEnd/>
            </a:ln>
            <a:effectLst/>
          </p:spPr>
          <p:txBody>
            <a:bodyPr wrap="none"/>
            <a:lstStyle/>
            <a:p>
              <a:endParaRPr lang="en-GB"/>
            </a:p>
          </p:txBody>
        </p:sp>
        <p:sp>
          <p:nvSpPr>
            <p:cNvPr id="77" name="Line 333"/>
            <p:cNvSpPr>
              <a:spLocks noChangeShapeType="1"/>
            </p:cNvSpPr>
            <p:nvPr/>
          </p:nvSpPr>
          <p:spPr bwMode="auto">
            <a:xfrm rot="17161956" flipH="1" flipV="1">
              <a:off x="3875392" y="1741076"/>
              <a:ext cx="190404" cy="442300"/>
            </a:xfrm>
            <a:prstGeom prst="line">
              <a:avLst/>
            </a:prstGeom>
            <a:noFill/>
            <a:ln w="31750">
              <a:solidFill>
                <a:schemeClr val="tx1"/>
              </a:solidFill>
              <a:round/>
              <a:headEnd/>
              <a:tailEnd/>
            </a:ln>
            <a:effectLst/>
          </p:spPr>
          <p:txBody>
            <a:bodyPr wrap="none"/>
            <a:lstStyle/>
            <a:p>
              <a:endParaRPr lang="en-GB"/>
            </a:p>
          </p:txBody>
        </p:sp>
        <p:sp>
          <p:nvSpPr>
            <p:cNvPr id="78" name="Line 334"/>
            <p:cNvSpPr>
              <a:spLocks noChangeShapeType="1"/>
            </p:cNvSpPr>
            <p:nvPr/>
          </p:nvSpPr>
          <p:spPr bwMode="auto">
            <a:xfrm rot="17161956">
              <a:off x="3753318" y="1832646"/>
              <a:ext cx="190404" cy="179574"/>
            </a:xfrm>
            <a:prstGeom prst="line">
              <a:avLst/>
            </a:prstGeom>
            <a:noFill/>
            <a:ln w="31750">
              <a:solidFill>
                <a:schemeClr val="tx1"/>
              </a:solidFill>
              <a:round/>
              <a:headEnd/>
              <a:tailEnd/>
            </a:ln>
            <a:effectLst/>
          </p:spPr>
          <p:txBody>
            <a:bodyPr wrap="none"/>
            <a:lstStyle/>
            <a:p>
              <a:endParaRPr lang="en-GB"/>
            </a:p>
          </p:txBody>
        </p:sp>
        <p:sp>
          <p:nvSpPr>
            <p:cNvPr id="79" name="Line 335"/>
            <p:cNvSpPr>
              <a:spLocks noChangeShapeType="1"/>
            </p:cNvSpPr>
            <p:nvPr/>
          </p:nvSpPr>
          <p:spPr bwMode="auto">
            <a:xfrm rot="17161956" flipH="1" flipV="1">
              <a:off x="3626820" y="1659475"/>
              <a:ext cx="190404" cy="442300"/>
            </a:xfrm>
            <a:prstGeom prst="line">
              <a:avLst/>
            </a:prstGeom>
            <a:noFill/>
            <a:ln w="31750">
              <a:solidFill>
                <a:schemeClr val="tx1"/>
              </a:solidFill>
              <a:round/>
              <a:headEnd/>
              <a:tailEnd/>
            </a:ln>
            <a:effectLst/>
          </p:spPr>
          <p:txBody>
            <a:bodyPr wrap="none"/>
            <a:lstStyle/>
            <a:p>
              <a:endParaRPr lang="en-GB"/>
            </a:p>
          </p:txBody>
        </p:sp>
      </p:grpSp>
      <p:sp>
        <p:nvSpPr>
          <p:cNvPr id="81" name="TextBox 80"/>
          <p:cNvSpPr txBox="1"/>
          <p:nvPr/>
        </p:nvSpPr>
        <p:spPr>
          <a:xfrm>
            <a:off x="2071670" y="2143116"/>
            <a:ext cx="1785950" cy="646331"/>
          </a:xfrm>
          <a:prstGeom prst="rect">
            <a:avLst/>
          </a:prstGeom>
          <a:noFill/>
        </p:spPr>
        <p:txBody>
          <a:bodyPr wrap="square" rtlCol="0">
            <a:spAutoFit/>
          </a:bodyPr>
          <a:lstStyle/>
          <a:p>
            <a:r>
              <a:rPr lang="en-GB" smtClean="0"/>
              <a:t>760-809-8925</a:t>
            </a:r>
          </a:p>
          <a:p>
            <a:r>
              <a:rPr lang="en-GB" smtClean="0"/>
              <a:t>SEND KEY</a:t>
            </a:r>
            <a:endParaRPr lang="en-GB"/>
          </a:p>
        </p:txBody>
      </p:sp>
      <p:cxnSp>
        <p:nvCxnSpPr>
          <p:cNvPr id="82" name="Straight Arrow Connector 81"/>
          <p:cNvCxnSpPr/>
          <p:nvPr/>
        </p:nvCxnSpPr>
        <p:spPr>
          <a:xfrm flipV="1">
            <a:off x="1000100" y="2571744"/>
            <a:ext cx="1000132" cy="64294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a:off x="3714744" y="2285992"/>
            <a:ext cx="107157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10800000" flipV="1">
            <a:off x="1214414" y="2786058"/>
            <a:ext cx="928694" cy="57150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rot="10800000">
            <a:off x="3643306" y="2571744"/>
            <a:ext cx="1071570" cy="158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929454" y="3929066"/>
            <a:ext cx="1428760" cy="1200329"/>
          </a:xfrm>
          <a:prstGeom prst="rect">
            <a:avLst/>
          </a:prstGeom>
          <a:noFill/>
          <a:ln w="25400">
            <a:solidFill>
              <a:schemeClr val="tx2">
                <a:lumMod val="75000"/>
              </a:schemeClr>
            </a:solidFill>
          </a:ln>
        </p:spPr>
        <p:txBody>
          <a:bodyPr wrap="square" rtlCol="0">
            <a:spAutoFit/>
          </a:bodyPr>
          <a:lstStyle/>
          <a:p>
            <a:pPr algn="ctr"/>
            <a:r>
              <a:rPr lang="en-GB" smtClean="0"/>
              <a:t>Master Switching Centre (MSC)</a:t>
            </a:r>
            <a:endParaRPr lang="en-GB"/>
          </a:p>
        </p:txBody>
      </p:sp>
      <p:cxnSp>
        <p:nvCxnSpPr>
          <p:cNvPr id="87" name="Straight Arrow Connector 86"/>
          <p:cNvCxnSpPr/>
          <p:nvPr/>
        </p:nvCxnSpPr>
        <p:spPr>
          <a:xfrm>
            <a:off x="5429256" y="2714620"/>
            <a:ext cx="1357322" cy="1285884"/>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928662" y="5000636"/>
            <a:ext cx="1428760" cy="1477328"/>
          </a:xfrm>
          <a:prstGeom prst="rect">
            <a:avLst/>
          </a:prstGeom>
          <a:noFill/>
          <a:ln w="25400">
            <a:solidFill>
              <a:schemeClr val="tx2">
                <a:lumMod val="75000"/>
              </a:schemeClr>
            </a:solidFill>
          </a:ln>
        </p:spPr>
        <p:txBody>
          <a:bodyPr wrap="square" rtlCol="0">
            <a:spAutoFit/>
          </a:bodyPr>
          <a:lstStyle/>
          <a:p>
            <a:pPr algn="ctr"/>
            <a:r>
              <a:rPr lang="en-GB" smtClean="0"/>
              <a:t>Public Switched Telephone Network (PSTN)</a:t>
            </a:r>
            <a:endParaRPr lang="en-GB"/>
          </a:p>
        </p:txBody>
      </p:sp>
      <p:sp>
        <p:nvSpPr>
          <p:cNvPr id="89" name="TextBox 88"/>
          <p:cNvSpPr txBox="1"/>
          <p:nvPr/>
        </p:nvSpPr>
        <p:spPr>
          <a:xfrm>
            <a:off x="2786050" y="3214686"/>
            <a:ext cx="1500198" cy="923330"/>
          </a:xfrm>
          <a:prstGeom prst="rect">
            <a:avLst/>
          </a:prstGeom>
          <a:noFill/>
        </p:spPr>
        <p:txBody>
          <a:bodyPr wrap="square" rtlCol="0">
            <a:spAutoFit/>
          </a:bodyPr>
          <a:lstStyle/>
          <a:p>
            <a:r>
              <a:rPr lang="en-GB" smtClean="0"/>
              <a:t>Checks Strongest Signal</a:t>
            </a:r>
            <a:endParaRPr lang="en-GB"/>
          </a:p>
        </p:txBody>
      </p:sp>
      <p:sp>
        <p:nvSpPr>
          <p:cNvPr id="90" name="TextBox 89"/>
          <p:cNvSpPr txBox="1"/>
          <p:nvPr/>
        </p:nvSpPr>
        <p:spPr>
          <a:xfrm>
            <a:off x="214282" y="2285992"/>
            <a:ext cx="1714512" cy="369332"/>
          </a:xfrm>
          <a:prstGeom prst="rect">
            <a:avLst/>
          </a:prstGeom>
          <a:noFill/>
        </p:spPr>
        <p:txBody>
          <a:bodyPr wrap="square" rtlCol="0">
            <a:spAutoFit/>
          </a:bodyPr>
          <a:lstStyle/>
          <a:p>
            <a:r>
              <a:rPr lang="en-GB" smtClean="0"/>
              <a:t>call initiation</a:t>
            </a:r>
            <a:endParaRPr lang="en-GB"/>
          </a:p>
        </p:txBody>
      </p:sp>
      <p:sp>
        <p:nvSpPr>
          <p:cNvPr id="92" name="TextBox 91"/>
          <p:cNvSpPr txBox="1"/>
          <p:nvPr/>
        </p:nvSpPr>
        <p:spPr>
          <a:xfrm>
            <a:off x="1214414" y="5143512"/>
            <a:ext cx="571504" cy="1200329"/>
          </a:xfrm>
          <a:prstGeom prst="rect">
            <a:avLst/>
          </a:prstGeom>
          <a:noFill/>
        </p:spPr>
        <p:txBody>
          <a:bodyPr wrap="square" rtlCol="0">
            <a:spAutoFit/>
          </a:bodyPr>
          <a:lstStyle/>
          <a:p>
            <a:r>
              <a:rPr lang="en-GB" sz="7200" smtClean="0">
                <a:solidFill>
                  <a:srgbClr val="FF0000"/>
                </a:solidFill>
              </a:rPr>
              <a:t>X</a:t>
            </a:r>
            <a:endParaRPr lang="en-GB" sz="7200">
              <a:solidFill>
                <a:srgbClr val="FF0000"/>
              </a:solidFill>
            </a:endParaRPr>
          </a:p>
        </p:txBody>
      </p:sp>
      <p:cxnSp>
        <p:nvCxnSpPr>
          <p:cNvPr id="95" name="Straight Arrow Connector 94"/>
          <p:cNvCxnSpPr/>
          <p:nvPr/>
        </p:nvCxnSpPr>
        <p:spPr>
          <a:xfrm rot="10800000" flipV="1">
            <a:off x="4857752" y="4643446"/>
            <a:ext cx="1928826" cy="42862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rot="5400000" flipH="1" flipV="1">
            <a:off x="3929058" y="3714752"/>
            <a:ext cx="1357322" cy="35719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p:bldP spid="90" grpId="0"/>
      <p:bldP spid="9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1403648" y="620688"/>
            <a:ext cx="7526070" cy="6237312"/>
          </a:xfrm>
        </p:spPr>
        <p:txBody>
          <a:bodyPr>
            <a:normAutofit lnSpcReduction="10000"/>
          </a:bodyPr>
          <a:lstStyle/>
          <a:p>
            <a:pPr>
              <a:buNone/>
            </a:pPr>
            <a:r>
              <a:rPr lang="en-GB" dirty="0" smtClean="0"/>
              <a:t>The Mobile Station (MS) consists of:-</a:t>
            </a:r>
          </a:p>
          <a:p>
            <a:r>
              <a:rPr lang="en-GB" dirty="0" smtClean="0"/>
              <a:t>Mobile Equipment – ME – conduit to SIM</a:t>
            </a:r>
          </a:p>
          <a:p>
            <a:r>
              <a:rPr lang="en-GB" dirty="0" smtClean="0"/>
              <a:t>ME is uniquely identified by the IMEI</a:t>
            </a:r>
          </a:p>
          <a:p>
            <a:r>
              <a:rPr lang="en-GB" dirty="0" smtClean="0"/>
              <a:t>IMEI – </a:t>
            </a:r>
            <a:r>
              <a:rPr lang="en-GB" sz="1800" dirty="0" smtClean="0"/>
              <a:t>International Mobile Equipment Identity number</a:t>
            </a:r>
            <a:r>
              <a:rPr lang="en-GB" sz="1200" dirty="0" smtClean="0"/>
              <a:t> </a:t>
            </a:r>
            <a:r>
              <a:rPr lang="en-GB" sz="2400" dirty="0" smtClean="0"/>
              <a:t>– serial number of phone</a:t>
            </a:r>
          </a:p>
          <a:p>
            <a:r>
              <a:rPr lang="en-GB" dirty="0" smtClean="0"/>
              <a:t>SIM card (</a:t>
            </a:r>
            <a:r>
              <a:rPr lang="en-GB" sz="2000" dirty="0" smtClean="0"/>
              <a:t>Subscriber Identity Module)</a:t>
            </a:r>
            <a:endParaRPr lang="en-GB" sz="2400" dirty="0" smtClean="0"/>
          </a:p>
          <a:p>
            <a:pPr lvl="1"/>
            <a:r>
              <a:rPr lang="en-GB" dirty="0" smtClean="0"/>
              <a:t>Acts like a key to the network</a:t>
            </a:r>
          </a:p>
          <a:p>
            <a:pPr lvl="1"/>
            <a:r>
              <a:rPr lang="en-GB" dirty="0" smtClean="0"/>
              <a:t>Used to identify the subscriber to the system</a:t>
            </a:r>
          </a:p>
          <a:p>
            <a:pPr lvl="1"/>
            <a:r>
              <a:rPr lang="en-GB" dirty="0" smtClean="0"/>
              <a:t>Secret keys for authentication (PIN and PUK)</a:t>
            </a:r>
          </a:p>
          <a:p>
            <a:pPr lvl="1"/>
            <a:r>
              <a:rPr lang="en-GB" dirty="0" smtClean="0"/>
              <a:t>SIM contains – </a:t>
            </a:r>
          </a:p>
          <a:p>
            <a:pPr lvl="2"/>
            <a:r>
              <a:rPr lang="en-GB" dirty="0" smtClean="0"/>
              <a:t>IMSI - International Mobile Subscriber Identity</a:t>
            </a:r>
          </a:p>
          <a:p>
            <a:pPr lvl="2"/>
            <a:r>
              <a:rPr lang="en-GB" dirty="0" smtClean="0"/>
              <a:t>ICCID – Integrated Circuit Card Identification</a:t>
            </a:r>
          </a:p>
          <a:p>
            <a:r>
              <a:rPr lang="en-GB" dirty="0" smtClean="0"/>
              <a:t>Other useful user information – phone book, SMS, last numbers dialled, call history, etc.</a:t>
            </a:r>
          </a:p>
          <a:p>
            <a:r>
              <a:rPr lang="en-GB" dirty="0" smtClean="0"/>
              <a:t>Missed calls are not stored on the SIM</a:t>
            </a:r>
          </a:p>
          <a:p>
            <a:endParaRPr lang="en-GB" dirty="0"/>
          </a:p>
        </p:txBody>
      </p:sp>
      <p:grpSp>
        <p:nvGrpSpPr>
          <p:cNvPr id="11" name="Group 10"/>
          <p:cNvGrpSpPr/>
          <p:nvPr/>
        </p:nvGrpSpPr>
        <p:grpSpPr>
          <a:xfrm>
            <a:off x="285720" y="1500174"/>
            <a:ext cx="1189936" cy="3360975"/>
            <a:chOff x="285720" y="1857364"/>
            <a:chExt cx="1189936" cy="3360975"/>
          </a:xfrm>
        </p:grpSpPr>
        <p:grpSp>
          <p:nvGrpSpPr>
            <p:cNvPr id="12" name="Group 17"/>
            <p:cNvGrpSpPr/>
            <p:nvPr/>
          </p:nvGrpSpPr>
          <p:grpSpPr>
            <a:xfrm>
              <a:off x="285720" y="1857364"/>
              <a:ext cx="914400" cy="2628912"/>
              <a:chOff x="428596" y="1714488"/>
              <a:chExt cx="914400" cy="2628912"/>
            </a:xfrm>
          </p:grpSpPr>
          <p:sp>
            <p:nvSpPr>
              <p:cNvPr id="14" name="Rounded Rectangle 13"/>
              <p:cNvSpPr/>
              <p:nvPr/>
            </p:nvSpPr>
            <p:spPr>
              <a:xfrm>
                <a:off x="428596" y="1714488"/>
                <a:ext cx="914400" cy="2628912"/>
              </a:xfrm>
              <a:prstGeom prst="roundRect">
                <a:avLst/>
              </a:prstGeom>
              <a:solidFill>
                <a:schemeClr val="accent1">
                  <a:lumMod val="20000"/>
                  <a:lumOff val="80000"/>
                </a:schemeClr>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5" name="TextBox 2"/>
              <p:cNvSpPr txBox="1"/>
              <p:nvPr/>
            </p:nvSpPr>
            <p:spPr>
              <a:xfrm>
                <a:off x="571472" y="2071678"/>
                <a:ext cx="642942" cy="369332"/>
              </a:xfrm>
              <a:prstGeom prst="rect">
                <a:avLst/>
              </a:prstGeom>
              <a:noFill/>
              <a:ln w="22225">
                <a:solidFill>
                  <a:schemeClr val="accent1"/>
                </a:solidFill>
              </a:ln>
            </p:spPr>
            <p:txBody>
              <a:bodyPr wrap="square" rtlCol="0">
                <a:spAutoFit/>
              </a:bodyPr>
              <a:lstStyle/>
              <a:p>
                <a:pPr algn="ctr"/>
                <a:r>
                  <a:rPr lang="en-GB" dirty="0" smtClean="0"/>
                  <a:t>SIM</a:t>
                </a:r>
              </a:p>
            </p:txBody>
          </p:sp>
          <p:sp>
            <p:nvSpPr>
              <p:cNvPr id="16" name="TextBox 15"/>
              <p:cNvSpPr txBox="1"/>
              <p:nvPr/>
            </p:nvSpPr>
            <p:spPr>
              <a:xfrm>
                <a:off x="571472" y="2928934"/>
                <a:ext cx="571504" cy="923330"/>
              </a:xfrm>
              <a:prstGeom prst="rect">
                <a:avLst/>
              </a:prstGeom>
              <a:noFill/>
              <a:ln w="22225">
                <a:solidFill>
                  <a:schemeClr val="accent1"/>
                </a:solidFill>
              </a:ln>
            </p:spPr>
            <p:txBody>
              <a:bodyPr wrap="square" rtlCol="0">
                <a:spAutoFit/>
              </a:bodyPr>
              <a:lstStyle/>
              <a:p>
                <a:pPr algn="ctr"/>
                <a:endParaRPr lang="en-GB" dirty="0" smtClean="0"/>
              </a:p>
              <a:p>
                <a:pPr algn="ctr"/>
                <a:r>
                  <a:rPr lang="en-GB" dirty="0" smtClean="0"/>
                  <a:t>ME</a:t>
                </a:r>
              </a:p>
              <a:p>
                <a:pPr algn="ctr"/>
                <a:endParaRPr lang="en-GB" dirty="0" smtClean="0"/>
              </a:p>
            </p:txBody>
          </p:sp>
          <p:cxnSp>
            <p:nvCxnSpPr>
              <p:cNvPr id="17" name="Straight Connector 16"/>
              <p:cNvCxnSpPr>
                <a:stCxn id="15" idx="2"/>
                <a:endCxn id="16" idx="0"/>
              </p:cNvCxnSpPr>
              <p:nvPr/>
            </p:nvCxnSpPr>
            <p:spPr>
              <a:xfrm flipH="1">
                <a:off x="857224" y="2441010"/>
                <a:ext cx="35719" cy="487924"/>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395536" y="4572008"/>
              <a:ext cx="1080120" cy="646331"/>
            </a:xfrm>
            <a:prstGeom prst="rect">
              <a:avLst/>
            </a:prstGeom>
            <a:noFill/>
          </p:spPr>
          <p:txBody>
            <a:bodyPr wrap="square" rtlCol="0">
              <a:spAutoFit/>
            </a:bodyPr>
            <a:lstStyle/>
            <a:p>
              <a:r>
                <a:rPr lang="en-GB" dirty="0" smtClean="0"/>
                <a:t>Mobile </a:t>
              </a:r>
            </a:p>
            <a:p>
              <a:r>
                <a:rPr lang="en-GB" dirty="0" smtClean="0"/>
                <a:t>Station</a:t>
              </a:r>
              <a:endParaRPr lang="en-GB"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a:t>
            </a:r>
            <a:endParaRPr lang="en-GB" dirty="0"/>
          </a:p>
        </p:txBody>
      </p:sp>
      <p:sp>
        <p:nvSpPr>
          <p:cNvPr id="3" name="Content Placeholder 2"/>
          <p:cNvSpPr>
            <a:spLocks noGrp="1"/>
          </p:cNvSpPr>
          <p:nvPr>
            <p:ph idx="1"/>
          </p:nvPr>
        </p:nvSpPr>
        <p:spPr/>
        <p:txBody>
          <a:bodyPr/>
          <a:lstStyle/>
          <a:p>
            <a:r>
              <a:rPr lang="en-GB" dirty="0" smtClean="0"/>
              <a:t>Mobile phone investigations</a:t>
            </a:r>
          </a:p>
          <a:p>
            <a:r>
              <a:rPr lang="en-GB" dirty="0" smtClean="0"/>
              <a:t>Overview of services</a:t>
            </a:r>
          </a:p>
          <a:p>
            <a:r>
              <a:rPr lang="en-GB" sz="2800" dirty="0" smtClean="0"/>
              <a:t>Rules for processing a mobile phone</a:t>
            </a:r>
            <a:endParaRPr lang="en-GB" dirty="0" smtClean="0"/>
          </a:p>
          <a:p>
            <a:r>
              <a:rPr lang="en-GB" sz="2800" dirty="0" smtClean="0"/>
              <a:t>Tools </a:t>
            </a:r>
          </a:p>
          <a:p>
            <a:r>
              <a:rPr lang="en-GB" sz="2800" dirty="0" smtClean="0"/>
              <a:t>GSM Cellular Network</a:t>
            </a:r>
          </a:p>
          <a:p>
            <a:r>
              <a:rPr lang="en-GB" sz="2800" dirty="0" smtClean="0"/>
              <a:t>GSM File Structures</a:t>
            </a:r>
          </a:p>
          <a:p>
            <a:r>
              <a:rPr lang="en-GB" sz="2800" dirty="0" err="1" smtClean="0"/>
              <a:t>iPhone</a:t>
            </a:r>
            <a:endParaRPr lang="en-GB" dirty="0" smtClean="0"/>
          </a:p>
          <a:p>
            <a:endParaRPr lang="en-GB" dirty="0"/>
          </a:p>
        </p:txBody>
      </p:sp>
      <p:pic>
        <p:nvPicPr>
          <p:cNvPr id="4" name="Picture 3" descr="Nokia 6510">
            <a:hlinkClick r:id="rId2"/>
          </p:cNvPr>
          <p:cNvPicPr/>
          <p:nvPr/>
        </p:nvPicPr>
        <p:blipFill>
          <a:blip r:embed="rId3" cstate="print"/>
          <a:srcRect/>
          <a:stretch>
            <a:fillRect/>
          </a:stretch>
        </p:blipFill>
        <p:spPr bwMode="auto">
          <a:xfrm>
            <a:off x="6715140" y="4214818"/>
            <a:ext cx="1857388" cy="192882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5072066" y="1928802"/>
            <a:ext cx="3071834" cy="3000396"/>
          </a:xfrm>
          <a:prstGeom prst="rect">
            <a:avLst/>
          </a:prstGeom>
          <a:solidFill>
            <a:schemeClr val="accent1">
              <a:lumMod val="20000"/>
              <a:lumOff val="80000"/>
            </a:schemeClr>
          </a:solidFill>
          <a:ln cap="rnd">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title"/>
          </p:nvPr>
        </p:nvSpPr>
        <p:spPr>
          <a:xfrm>
            <a:off x="457200" y="704088"/>
            <a:ext cx="8305800" cy="581772"/>
          </a:xfrm>
        </p:spPr>
        <p:txBody>
          <a:bodyPr>
            <a:normAutofit/>
          </a:bodyPr>
          <a:lstStyle/>
          <a:p>
            <a:r>
              <a:rPr lang="en-GB" sz="3200" dirty="0" smtClean="0"/>
              <a:t>GSM Cellular Network</a:t>
            </a:r>
            <a:endParaRPr lang="en-GB" sz="3200" dirty="0"/>
          </a:p>
        </p:txBody>
      </p:sp>
      <p:grpSp>
        <p:nvGrpSpPr>
          <p:cNvPr id="19" name="Group 18"/>
          <p:cNvGrpSpPr/>
          <p:nvPr/>
        </p:nvGrpSpPr>
        <p:grpSpPr>
          <a:xfrm>
            <a:off x="285720" y="1857364"/>
            <a:ext cx="1071570" cy="3360975"/>
            <a:chOff x="285720" y="1857364"/>
            <a:chExt cx="1071570" cy="3360975"/>
          </a:xfrm>
        </p:grpSpPr>
        <p:grpSp>
          <p:nvGrpSpPr>
            <p:cNvPr id="18" name="Group 17"/>
            <p:cNvGrpSpPr/>
            <p:nvPr/>
          </p:nvGrpSpPr>
          <p:grpSpPr>
            <a:xfrm>
              <a:off x="285720" y="1857364"/>
              <a:ext cx="914400" cy="2628912"/>
              <a:chOff x="428596" y="1714488"/>
              <a:chExt cx="914400" cy="2628912"/>
            </a:xfrm>
          </p:grpSpPr>
          <p:sp>
            <p:nvSpPr>
              <p:cNvPr id="14" name="Rounded Rectangle 13"/>
              <p:cNvSpPr/>
              <p:nvPr/>
            </p:nvSpPr>
            <p:spPr>
              <a:xfrm>
                <a:off x="428596" y="1714488"/>
                <a:ext cx="914400" cy="2628912"/>
              </a:xfrm>
              <a:prstGeom prst="roundRect">
                <a:avLst/>
              </a:prstGeom>
              <a:solidFill>
                <a:schemeClr val="accent1">
                  <a:lumMod val="20000"/>
                  <a:lumOff val="80000"/>
                </a:schemeClr>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p:cNvSpPr txBox="1"/>
              <p:nvPr/>
            </p:nvSpPr>
            <p:spPr>
              <a:xfrm>
                <a:off x="571472" y="2071678"/>
                <a:ext cx="642942" cy="369332"/>
              </a:xfrm>
              <a:prstGeom prst="rect">
                <a:avLst/>
              </a:prstGeom>
              <a:noFill/>
              <a:ln w="22225">
                <a:solidFill>
                  <a:schemeClr val="accent1"/>
                </a:solidFill>
              </a:ln>
            </p:spPr>
            <p:txBody>
              <a:bodyPr wrap="square" rtlCol="0">
                <a:spAutoFit/>
              </a:bodyPr>
              <a:lstStyle/>
              <a:p>
                <a:pPr algn="ctr"/>
                <a:r>
                  <a:rPr lang="en-GB" dirty="0" smtClean="0"/>
                  <a:t>SIM</a:t>
                </a:r>
              </a:p>
            </p:txBody>
          </p:sp>
          <p:sp>
            <p:nvSpPr>
              <p:cNvPr id="4" name="TextBox 3"/>
              <p:cNvSpPr txBox="1"/>
              <p:nvPr/>
            </p:nvSpPr>
            <p:spPr>
              <a:xfrm>
                <a:off x="571472" y="2928934"/>
                <a:ext cx="571504" cy="923330"/>
              </a:xfrm>
              <a:prstGeom prst="rect">
                <a:avLst/>
              </a:prstGeom>
              <a:noFill/>
              <a:ln w="22225">
                <a:solidFill>
                  <a:schemeClr val="accent1"/>
                </a:solidFill>
              </a:ln>
            </p:spPr>
            <p:txBody>
              <a:bodyPr wrap="square" rtlCol="0">
                <a:spAutoFit/>
              </a:bodyPr>
              <a:lstStyle/>
              <a:p>
                <a:pPr algn="ctr"/>
                <a:endParaRPr lang="en-GB" dirty="0" smtClean="0"/>
              </a:p>
              <a:p>
                <a:pPr algn="ctr"/>
                <a:r>
                  <a:rPr lang="en-GB" dirty="0" smtClean="0"/>
                  <a:t>ME</a:t>
                </a:r>
              </a:p>
              <a:p>
                <a:pPr algn="ctr"/>
                <a:endParaRPr lang="en-GB" dirty="0" smtClean="0"/>
              </a:p>
            </p:txBody>
          </p:sp>
          <p:cxnSp>
            <p:nvCxnSpPr>
              <p:cNvPr id="6" name="Straight Connector 5"/>
              <p:cNvCxnSpPr>
                <a:stCxn id="3" idx="2"/>
                <a:endCxn id="4" idx="0"/>
              </p:cNvCxnSpPr>
              <p:nvPr/>
            </p:nvCxnSpPr>
            <p:spPr>
              <a:xfrm rot="5400000">
                <a:off x="631122" y="2667113"/>
                <a:ext cx="487924" cy="35719"/>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15" name="TextBox 14"/>
            <p:cNvSpPr txBox="1"/>
            <p:nvPr/>
          </p:nvSpPr>
          <p:spPr>
            <a:xfrm>
              <a:off x="285720" y="4572008"/>
              <a:ext cx="1071570" cy="646331"/>
            </a:xfrm>
            <a:prstGeom prst="rect">
              <a:avLst/>
            </a:prstGeom>
            <a:noFill/>
          </p:spPr>
          <p:txBody>
            <a:bodyPr wrap="square" rtlCol="0">
              <a:spAutoFit/>
            </a:bodyPr>
            <a:lstStyle/>
            <a:p>
              <a:r>
                <a:rPr lang="en-GB" dirty="0" smtClean="0"/>
                <a:t>Mobile </a:t>
              </a:r>
            </a:p>
            <a:p>
              <a:r>
                <a:rPr lang="en-GB" dirty="0" smtClean="0"/>
                <a:t>Device</a:t>
              </a:r>
              <a:endParaRPr lang="en-GB" dirty="0"/>
            </a:p>
          </p:txBody>
        </p:sp>
      </p:grpSp>
      <p:sp>
        <p:nvSpPr>
          <p:cNvPr id="16" name="Rectangle 15"/>
          <p:cNvSpPr/>
          <p:nvPr/>
        </p:nvSpPr>
        <p:spPr>
          <a:xfrm>
            <a:off x="1643042" y="1857364"/>
            <a:ext cx="2643206" cy="2928958"/>
          </a:xfrm>
          <a:prstGeom prst="rect">
            <a:avLst/>
          </a:prstGeom>
          <a:solidFill>
            <a:schemeClr val="accent1">
              <a:lumMod val="20000"/>
              <a:lumOff val="80000"/>
            </a:schemeClr>
          </a:solidFill>
          <a:ln cap="rnd">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2" name="Group 21"/>
          <p:cNvGrpSpPr/>
          <p:nvPr/>
        </p:nvGrpSpPr>
        <p:grpSpPr>
          <a:xfrm>
            <a:off x="1857356" y="2143116"/>
            <a:ext cx="857256" cy="642942"/>
            <a:chOff x="2000232" y="2000240"/>
            <a:chExt cx="857256" cy="642942"/>
          </a:xfrm>
        </p:grpSpPr>
        <p:sp>
          <p:nvSpPr>
            <p:cNvPr id="20" name="Rounded Rectangle 19"/>
            <p:cNvSpPr/>
            <p:nvPr/>
          </p:nvSpPr>
          <p:spPr>
            <a:xfrm>
              <a:off x="2000232" y="2000240"/>
              <a:ext cx="857256" cy="642942"/>
            </a:xfrm>
            <a:prstGeom prst="roundRect">
              <a:avLst/>
            </a:prstGeom>
            <a:solidFill>
              <a:schemeClr val="bg1"/>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TextBox 20"/>
            <p:cNvSpPr txBox="1"/>
            <p:nvPr/>
          </p:nvSpPr>
          <p:spPr>
            <a:xfrm>
              <a:off x="2071670" y="2143116"/>
              <a:ext cx="785818" cy="369332"/>
            </a:xfrm>
            <a:prstGeom prst="rect">
              <a:avLst/>
            </a:prstGeom>
            <a:solidFill>
              <a:schemeClr val="bg1"/>
            </a:solidFill>
          </p:spPr>
          <p:txBody>
            <a:bodyPr wrap="square" rtlCol="0">
              <a:spAutoFit/>
            </a:bodyPr>
            <a:lstStyle/>
            <a:p>
              <a:pPr algn="ctr"/>
              <a:r>
                <a:rPr lang="en-GB" dirty="0" smtClean="0"/>
                <a:t>BTS</a:t>
              </a:r>
              <a:endParaRPr lang="en-GB" dirty="0"/>
            </a:p>
          </p:txBody>
        </p:sp>
      </p:grpSp>
      <p:grpSp>
        <p:nvGrpSpPr>
          <p:cNvPr id="23" name="Group 22"/>
          <p:cNvGrpSpPr/>
          <p:nvPr/>
        </p:nvGrpSpPr>
        <p:grpSpPr>
          <a:xfrm>
            <a:off x="1928794" y="3500438"/>
            <a:ext cx="857256" cy="642942"/>
            <a:chOff x="2000232" y="2000240"/>
            <a:chExt cx="857256" cy="642942"/>
          </a:xfrm>
        </p:grpSpPr>
        <p:sp>
          <p:nvSpPr>
            <p:cNvPr id="24" name="Rounded Rectangle 23"/>
            <p:cNvSpPr/>
            <p:nvPr/>
          </p:nvSpPr>
          <p:spPr>
            <a:xfrm>
              <a:off x="2000232" y="2000240"/>
              <a:ext cx="857256" cy="642942"/>
            </a:xfrm>
            <a:prstGeom prst="roundRect">
              <a:avLst/>
            </a:prstGeom>
            <a:solidFill>
              <a:schemeClr val="bg1"/>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5" name="TextBox 24"/>
            <p:cNvSpPr txBox="1"/>
            <p:nvPr/>
          </p:nvSpPr>
          <p:spPr>
            <a:xfrm>
              <a:off x="2071670" y="2143116"/>
              <a:ext cx="785818" cy="369332"/>
            </a:xfrm>
            <a:prstGeom prst="rect">
              <a:avLst/>
            </a:prstGeom>
            <a:solidFill>
              <a:schemeClr val="bg1"/>
            </a:solidFill>
          </p:spPr>
          <p:txBody>
            <a:bodyPr wrap="square" rtlCol="0">
              <a:spAutoFit/>
            </a:bodyPr>
            <a:lstStyle/>
            <a:p>
              <a:pPr algn="ctr"/>
              <a:r>
                <a:rPr lang="en-GB" dirty="0" smtClean="0"/>
                <a:t>BTS</a:t>
              </a:r>
              <a:endParaRPr lang="en-GB" dirty="0"/>
            </a:p>
          </p:txBody>
        </p:sp>
      </p:grpSp>
      <p:grpSp>
        <p:nvGrpSpPr>
          <p:cNvPr id="26" name="Group 25"/>
          <p:cNvGrpSpPr/>
          <p:nvPr/>
        </p:nvGrpSpPr>
        <p:grpSpPr>
          <a:xfrm>
            <a:off x="3214678" y="2143116"/>
            <a:ext cx="857256" cy="642942"/>
            <a:chOff x="2000232" y="2000240"/>
            <a:chExt cx="857256" cy="642942"/>
          </a:xfrm>
        </p:grpSpPr>
        <p:sp>
          <p:nvSpPr>
            <p:cNvPr id="27" name="Rounded Rectangle 26"/>
            <p:cNvSpPr/>
            <p:nvPr/>
          </p:nvSpPr>
          <p:spPr>
            <a:xfrm>
              <a:off x="2000232" y="2000240"/>
              <a:ext cx="857256" cy="642942"/>
            </a:xfrm>
            <a:prstGeom prst="roundRect">
              <a:avLst/>
            </a:prstGeom>
            <a:solidFill>
              <a:schemeClr val="bg1"/>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TextBox 27"/>
            <p:cNvSpPr txBox="1"/>
            <p:nvPr/>
          </p:nvSpPr>
          <p:spPr>
            <a:xfrm>
              <a:off x="2071670" y="2143116"/>
              <a:ext cx="785818" cy="369332"/>
            </a:xfrm>
            <a:prstGeom prst="rect">
              <a:avLst/>
            </a:prstGeom>
            <a:solidFill>
              <a:schemeClr val="bg1"/>
            </a:solidFill>
          </p:spPr>
          <p:txBody>
            <a:bodyPr wrap="square" rtlCol="0">
              <a:spAutoFit/>
            </a:bodyPr>
            <a:lstStyle/>
            <a:p>
              <a:pPr algn="ctr"/>
              <a:r>
                <a:rPr lang="en-GB" dirty="0" smtClean="0"/>
                <a:t>BSC</a:t>
              </a:r>
              <a:endParaRPr lang="en-GB" dirty="0"/>
            </a:p>
          </p:txBody>
        </p:sp>
      </p:grpSp>
      <p:grpSp>
        <p:nvGrpSpPr>
          <p:cNvPr id="32" name="Group 31"/>
          <p:cNvGrpSpPr/>
          <p:nvPr/>
        </p:nvGrpSpPr>
        <p:grpSpPr>
          <a:xfrm>
            <a:off x="3214678" y="3500438"/>
            <a:ext cx="857256" cy="642942"/>
            <a:chOff x="3500430" y="3643314"/>
            <a:chExt cx="857256" cy="642942"/>
          </a:xfrm>
        </p:grpSpPr>
        <p:sp>
          <p:nvSpPr>
            <p:cNvPr id="30" name="Rounded Rectangle 29"/>
            <p:cNvSpPr/>
            <p:nvPr/>
          </p:nvSpPr>
          <p:spPr>
            <a:xfrm>
              <a:off x="3500430" y="3643314"/>
              <a:ext cx="857256" cy="642942"/>
            </a:xfrm>
            <a:prstGeom prst="roundRect">
              <a:avLst/>
            </a:prstGeom>
            <a:solidFill>
              <a:schemeClr val="bg1"/>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1" name="TextBox 30"/>
            <p:cNvSpPr txBox="1"/>
            <p:nvPr/>
          </p:nvSpPr>
          <p:spPr>
            <a:xfrm>
              <a:off x="3571868" y="3786190"/>
              <a:ext cx="785818" cy="369332"/>
            </a:xfrm>
            <a:prstGeom prst="rect">
              <a:avLst/>
            </a:prstGeom>
            <a:solidFill>
              <a:schemeClr val="bg1"/>
            </a:solidFill>
          </p:spPr>
          <p:txBody>
            <a:bodyPr wrap="square" rtlCol="0">
              <a:spAutoFit/>
            </a:bodyPr>
            <a:lstStyle/>
            <a:p>
              <a:pPr algn="ctr"/>
              <a:r>
                <a:rPr lang="en-GB" dirty="0" smtClean="0"/>
                <a:t>BSC</a:t>
              </a:r>
              <a:endParaRPr lang="en-GB" dirty="0"/>
            </a:p>
          </p:txBody>
        </p:sp>
      </p:grpSp>
      <p:cxnSp>
        <p:nvCxnSpPr>
          <p:cNvPr id="34" name="Straight Connector 33"/>
          <p:cNvCxnSpPr/>
          <p:nvPr/>
        </p:nvCxnSpPr>
        <p:spPr>
          <a:xfrm rot="16200000" flipH="1">
            <a:off x="2571736" y="2786058"/>
            <a:ext cx="857256" cy="571504"/>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5" idx="3"/>
          </p:cNvCxnSpPr>
          <p:nvPr/>
        </p:nvCxnSpPr>
        <p:spPr>
          <a:xfrm>
            <a:off x="2786050" y="3827980"/>
            <a:ext cx="428628" cy="2964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1000100" y="3357562"/>
            <a:ext cx="500066" cy="3571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1214414" y="3714752"/>
            <a:ext cx="714380" cy="28575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1214414" y="3714752"/>
            <a:ext cx="28575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6200000" flipH="1">
            <a:off x="1821637" y="3178967"/>
            <a:ext cx="2286016" cy="71438"/>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392941" y="3536157"/>
            <a:ext cx="3643338" cy="0"/>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2821769" y="3464719"/>
            <a:ext cx="3643338" cy="0"/>
          </a:xfrm>
          <a:prstGeom prst="line">
            <a:avLst/>
          </a:prstGeom>
          <a:ln w="22225">
            <a:prstDash val="sysDash"/>
          </a:ln>
        </p:spPr>
        <p:style>
          <a:lnRef idx="1">
            <a:schemeClr val="accent1"/>
          </a:lnRef>
          <a:fillRef idx="0">
            <a:schemeClr val="accent1"/>
          </a:fillRef>
          <a:effectRef idx="0">
            <a:schemeClr val="accent1"/>
          </a:effectRef>
          <a:fontRef idx="minor">
            <a:schemeClr val="tx1"/>
          </a:fontRef>
        </p:style>
      </p:cxnSp>
      <p:grpSp>
        <p:nvGrpSpPr>
          <p:cNvPr id="64" name="Group 63"/>
          <p:cNvGrpSpPr/>
          <p:nvPr/>
        </p:nvGrpSpPr>
        <p:grpSpPr>
          <a:xfrm>
            <a:off x="6000760" y="3000372"/>
            <a:ext cx="1000133" cy="571504"/>
            <a:chOff x="6000760" y="3000372"/>
            <a:chExt cx="1000133" cy="571504"/>
          </a:xfrm>
        </p:grpSpPr>
        <p:sp>
          <p:nvSpPr>
            <p:cNvPr id="56" name="Rounded Rectangle 55"/>
            <p:cNvSpPr/>
            <p:nvPr/>
          </p:nvSpPr>
          <p:spPr>
            <a:xfrm>
              <a:off x="6000760" y="3000372"/>
              <a:ext cx="1000133" cy="571504"/>
            </a:xfrm>
            <a:prstGeom prst="roundRect">
              <a:avLst/>
            </a:prstGeom>
            <a:solidFill>
              <a:schemeClr val="bg1"/>
            </a:solidFill>
            <a:ln cap="rnd">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5" name="TextBox 54"/>
            <p:cNvSpPr txBox="1"/>
            <p:nvPr/>
          </p:nvSpPr>
          <p:spPr>
            <a:xfrm>
              <a:off x="6143636" y="3071810"/>
              <a:ext cx="776614" cy="369332"/>
            </a:xfrm>
            <a:prstGeom prst="rect">
              <a:avLst/>
            </a:prstGeom>
            <a:solidFill>
              <a:schemeClr val="bg1"/>
            </a:solidFill>
            <a:ln>
              <a:noFill/>
              <a:prstDash val="solid"/>
            </a:ln>
          </p:spPr>
          <p:txBody>
            <a:bodyPr wrap="square" rtlCol="0">
              <a:spAutoFit/>
            </a:bodyPr>
            <a:lstStyle/>
            <a:p>
              <a:pPr algn="ctr"/>
              <a:r>
                <a:rPr lang="en-GB" dirty="0" smtClean="0"/>
                <a:t>MSC</a:t>
              </a:r>
              <a:endParaRPr lang="en-GB" dirty="0"/>
            </a:p>
          </p:txBody>
        </p:sp>
      </p:grpSp>
      <p:sp>
        <p:nvSpPr>
          <p:cNvPr id="58" name="Flowchart: Magnetic Disk 57"/>
          <p:cNvSpPr/>
          <p:nvPr/>
        </p:nvSpPr>
        <p:spPr>
          <a:xfrm>
            <a:off x="5143504" y="2071678"/>
            <a:ext cx="714380" cy="642942"/>
          </a:xfrm>
          <a:prstGeom prst="flowChartMagneticDisk">
            <a:avLst/>
          </a:prstGeom>
          <a:solidFill>
            <a:schemeClr val="bg1"/>
          </a:solidFill>
          <a:ln cap="rnd">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Flowchart: Magnetic Disk 58"/>
          <p:cNvSpPr/>
          <p:nvPr/>
        </p:nvSpPr>
        <p:spPr>
          <a:xfrm>
            <a:off x="7072330" y="2143116"/>
            <a:ext cx="714380" cy="571504"/>
          </a:xfrm>
          <a:prstGeom prst="flowChartMagneticDisk">
            <a:avLst/>
          </a:prstGeom>
          <a:solidFill>
            <a:schemeClr val="bg1"/>
          </a:solidFill>
          <a:ln cap="rnd">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0" name="Flowchart: Magnetic Disk 59"/>
          <p:cNvSpPr/>
          <p:nvPr/>
        </p:nvSpPr>
        <p:spPr>
          <a:xfrm>
            <a:off x="5286380" y="4071942"/>
            <a:ext cx="642942" cy="571504"/>
          </a:xfrm>
          <a:prstGeom prst="flowChartMagneticDisk">
            <a:avLst/>
          </a:prstGeom>
          <a:solidFill>
            <a:schemeClr val="bg1"/>
          </a:solidFill>
          <a:ln cap="rnd" cmpd="sng">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1" name="Flowchart: Magnetic Disk 60"/>
          <p:cNvSpPr/>
          <p:nvPr/>
        </p:nvSpPr>
        <p:spPr>
          <a:xfrm>
            <a:off x="7286644" y="4143380"/>
            <a:ext cx="642942" cy="571504"/>
          </a:xfrm>
          <a:prstGeom prst="flowChartMagneticDisk">
            <a:avLst/>
          </a:prstGeom>
          <a:solidFill>
            <a:schemeClr val="bg1"/>
          </a:solidFill>
          <a:ln cap="rnd">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63" name="Straight Connector 62"/>
          <p:cNvCxnSpPr/>
          <p:nvPr/>
        </p:nvCxnSpPr>
        <p:spPr>
          <a:xfrm>
            <a:off x="4071934" y="2571744"/>
            <a:ext cx="1928826" cy="642942"/>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a:stCxn id="31" idx="3"/>
            <a:endCxn id="56" idx="1"/>
          </p:cNvCxnSpPr>
          <p:nvPr/>
        </p:nvCxnSpPr>
        <p:spPr>
          <a:xfrm flipV="1">
            <a:off x="4071934" y="3286124"/>
            <a:ext cx="1928826" cy="541856"/>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16200000" flipH="1">
            <a:off x="5786446" y="2571744"/>
            <a:ext cx="428628" cy="4286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16200000" flipH="1">
            <a:off x="6858016" y="3643314"/>
            <a:ext cx="571504" cy="428628"/>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5750727" y="3679033"/>
            <a:ext cx="571504" cy="3571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6858016" y="2643182"/>
            <a:ext cx="357190" cy="35719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5214942" y="2285992"/>
            <a:ext cx="642942" cy="369332"/>
          </a:xfrm>
          <a:prstGeom prst="rect">
            <a:avLst/>
          </a:prstGeom>
          <a:noFill/>
        </p:spPr>
        <p:txBody>
          <a:bodyPr wrap="square" rtlCol="0">
            <a:spAutoFit/>
          </a:bodyPr>
          <a:lstStyle/>
          <a:p>
            <a:r>
              <a:rPr lang="en-GB" dirty="0" smtClean="0"/>
              <a:t>HLR</a:t>
            </a:r>
            <a:endParaRPr lang="en-GB" dirty="0"/>
          </a:p>
        </p:txBody>
      </p:sp>
      <p:sp>
        <p:nvSpPr>
          <p:cNvPr id="77" name="TextBox 76"/>
          <p:cNvSpPr txBox="1"/>
          <p:nvPr/>
        </p:nvSpPr>
        <p:spPr>
          <a:xfrm>
            <a:off x="7143768" y="2357430"/>
            <a:ext cx="642942" cy="369332"/>
          </a:xfrm>
          <a:prstGeom prst="rect">
            <a:avLst/>
          </a:prstGeom>
          <a:noFill/>
        </p:spPr>
        <p:txBody>
          <a:bodyPr wrap="square" rtlCol="0">
            <a:spAutoFit/>
          </a:bodyPr>
          <a:lstStyle/>
          <a:p>
            <a:r>
              <a:rPr lang="en-GB" dirty="0" smtClean="0"/>
              <a:t>VLR</a:t>
            </a:r>
            <a:endParaRPr lang="en-GB" dirty="0"/>
          </a:p>
        </p:txBody>
      </p:sp>
      <p:sp>
        <p:nvSpPr>
          <p:cNvPr id="78" name="TextBox 77"/>
          <p:cNvSpPr txBox="1"/>
          <p:nvPr/>
        </p:nvSpPr>
        <p:spPr>
          <a:xfrm>
            <a:off x="5357818" y="4286256"/>
            <a:ext cx="642942" cy="369332"/>
          </a:xfrm>
          <a:prstGeom prst="rect">
            <a:avLst/>
          </a:prstGeom>
          <a:noFill/>
        </p:spPr>
        <p:txBody>
          <a:bodyPr wrap="square" rtlCol="0">
            <a:spAutoFit/>
          </a:bodyPr>
          <a:lstStyle/>
          <a:p>
            <a:r>
              <a:rPr lang="en-GB" dirty="0" smtClean="0"/>
              <a:t>EIR</a:t>
            </a:r>
            <a:endParaRPr lang="en-GB" dirty="0"/>
          </a:p>
        </p:txBody>
      </p:sp>
      <p:sp>
        <p:nvSpPr>
          <p:cNvPr id="79" name="TextBox 78"/>
          <p:cNvSpPr txBox="1"/>
          <p:nvPr/>
        </p:nvSpPr>
        <p:spPr>
          <a:xfrm>
            <a:off x="7286644" y="4357694"/>
            <a:ext cx="642942" cy="369332"/>
          </a:xfrm>
          <a:prstGeom prst="rect">
            <a:avLst/>
          </a:prstGeom>
          <a:noFill/>
        </p:spPr>
        <p:txBody>
          <a:bodyPr wrap="square" rtlCol="0">
            <a:spAutoFit/>
          </a:bodyPr>
          <a:lstStyle/>
          <a:p>
            <a:r>
              <a:rPr lang="en-GB" dirty="0" smtClean="0"/>
              <a:t>AuC</a:t>
            </a:r>
            <a:endParaRPr lang="en-GB" dirty="0"/>
          </a:p>
        </p:txBody>
      </p:sp>
      <p:grpSp>
        <p:nvGrpSpPr>
          <p:cNvPr id="94" name="Group 93"/>
          <p:cNvGrpSpPr/>
          <p:nvPr/>
        </p:nvGrpSpPr>
        <p:grpSpPr>
          <a:xfrm>
            <a:off x="7092280" y="5085184"/>
            <a:ext cx="1285884" cy="1071570"/>
            <a:chOff x="7092280" y="5085184"/>
            <a:chExt cx="1285884" cy="1071570"/>
          </a:xfrm>
        </p:grpSpPr>
        <p:sp>
          <p:nvSpPr>
            <p:cNvPr id="80" name="Oval 79"/>
            <p:cNvSpPr/>
            <p:nvPr/>
          </p:nvSpPr>
          <p:spPr>
            <a:xfrm>
              <a:off x="7092280" y="5085184"/>
              <a:ext cx="1285884" cy="1071570"/>
            </a:xfrm>
            <a:prstGeom prst="ellipse">
              <a:avLst/>
            </a:prstGeom>
            <a:solidFill>
              <a:schemeClr val="accent1">
                <a:lumMod val="20000"/>
                <a:lumOff val="80000"/>
              </a:schemeClr>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7308304" y="5301208"/>
              <a:ext cx="928694" cy="646331"/>
            </a:xfrm>
            <a:prstGeom prst="rect">
              <a:avLst/>
            </a:prstGeom>
            <a:noFill/>
          </p:spPr>
          <p:txBody>
            <a:bodyPr wrap="square" rtlCol="0">
              <a:spAutoFit/>
            </a:bodyPr>
            <a:lstStyle/>
            <a:p>
              <a:r>
                <a:rPr lang="en-GB" dirty="0" smtClean="0"/>
                <a:t>PSTN PSPDN</a:t>
              </a:r>
              <a:endParaRPr lang="en-GB" dirty="0"/>
            </a:p>
          </p:txBody>
        </p:sp>
      </p:grpSp>
      <p:sp>
        <p:nvSpPr>
          <p:cNvPr id="82" name="TextBox 81"/>
          <p:cNvSpPr txBox="1"/>
          <p:nvPr/>
        </p:nvSpPr>
        <p:spPr>
          <a:xfrm>
            <a:off x="1714480" y="5000636"/>
            <a:ext cx="2500330" cy="369332"/>
          </a:xfrm>
          <a:prstGeom prst="rect">
            <a:avLst/>
          </a:prstGeom>
          <a:noFill/>
        </p:spPr>
        <p:txBody>
          <a:bodyPr wrap="square" rtlCol="0">
            <a:spAutoFit/>
          </a:bodyPr>
          <a:lstStyle/>
          <a:p>
            <a:r>
              <a:rPr lang="en-GB" smtClean="0"/>
              <a:t>Base Station Subsystem</a:t>
            </a:r>
            <a:endParaRPr lang="en-GB"/>
          </a:p>
        </p:txBody>
      </p:sp>
      <p:sp>
        <p:nvSpPr>
          <p:cNvPr id="83" name="TextBox 82"/>
          <p:cNvSpPr txBox="1"/>
          <p:nvPr/>
        </p:nvSpPr>
        <p:spPr>
          <a:xfrm>
            <a:off x="5500694" y="1357298"/>
            <a:ext cx="2214578" cy="369332"/>
          </a:xfrm>
          <a:prstGeom prst="rect">
            <a:avLst/>
          </a:prstGeom>
          <a:noFill/>
        </p:spPr>
        <p:txBody>
          <a:bodyPr wrap="square" rtlCol="0">
            <a:spAutoFit/>
          </a:bodyPr>
          <a:lstStyle/>
          <a:p>
            <a:r>
              <a:rPr lang="en-GB" smtClean="0"/>
              <a:t>Network Subsystem</a:t>
            </a:r>
            <a:endParaRPr lang="en-GB"/>
          </a:p>
        </p:txBody>
      </p:sp>
      <p:cxnSp>
        <p:nvCxnSpPr>
          <p:cNvPr id="84" name="Straight Connector 83"/>
          <p:cNvCxnSpPr/>
          <p:nvPr/>
        </p:nvCxnSpPr>
        <p:spPr>
          <a:xfrm rot="16200000" flipH="1">
            <a:off x="5965041" y="4107661"/>
            <a:ext cx="1785950" cy="71438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1142976" y="5429264"/>
            <a:ext cx="642942" cy="369332"/>
          </a:xfrm>
          <a:prstGeom prst="rect">
            <a:avLst/>
          </a:prstGeom>
          <a:noFill/>
        </p:spPr>
        <p:txBody>
          <a:bodyPr wrap="square" rtlCol="0">
            <a:spAutoFit/>
          </a:bodyPr>
          <a:lstStyle/>
          <a:p>
            <a:r>
              <a:rPr lang="en-GB" smtClean="0"/>
              <a:t>UM</a:t>
            </a:r>
            <a:endParaRPr lang="en-GB"/>
          </a:p>
        </p:txBody>
      </p:sp>
      <p:sp>
        <p:nvSpPr>
          <p:cNvPr id="87" name="TextBox 86"/>
          <p:cNvSpPr txBox="1"/>
          <p:nvPr/>
        </p:nvSpPr>
        <p:spPr>
          <a:xfrm>
            <a:off x="2714612" y="4429132"/>
            <a:ext cx="642942" cy="369332"/>
          </a:xfrm>
          <a:prstGeom prst="rect">
            <a:avLst/>
          </a:prstGeom>
          <a:noFill/>
        </p:spPr>
        <p:txBody>
          <a:bodyPr wrap="square" rtlCol="0">
            <a:spAutoFit/>
          </a:bodyPr>
          <a:lstStyle/>
          <a:p>
            <a:r>
              <a:rPr lang="en-GB" smtClean="0"/>
              <a:t>Abis</a:t>
            </a:r>
            <a:endParaRPr lang="en-GB"/>
          </a:p>
        </p:txBody>
      </p:sp>
      <p:sp>
        <p:nvSpPr>
          <p:cNvPr id="88" name="TextBox 87"/>
          <p:cNvSpPr txBox="1"/>
          <p:nvPr/>
        </p:nvSpPr>
        <p:spPr>
          <a:xfrm>
            <a:off x="4357686" y="5357826"/>
            <a:ext cx="714380" cy="369332"/>
          </a:xfrm>
          <a:prstGeom prst="rect">
            <a:avLst/>
          </a:prstGeom>
          <a:noFill/>
        </p:spPr>
        <p:txBody>
          <a:bodyPr wrap="square" rtlCol="0">
            <a:spAutoFit/>
          </a:bodyPr>
          <a:lstStyle/>
          <a:p>
            <a:r>
              <a:rPr lang="en-GB" smtClean="0"/>
              <a:t>Abis</a:t>
            </a:r>
            <a:endParaRPr lang="en-GB"/>
          </a:p>
        </p:txBody>
      </p:sp>
      <p:sp>
        <p:nvSpPr>
          <p:cNvPr id="89" name="TextBox 88"/>
          <p:cNvSpPr txBox="1"/>
          <p:nvPr/>
        </p:nvSpPr>
        <p:spPr>
          <a:xfrm>
            <a:off x="2571736" y="1357298"/>
            <a:ext cx="714380" cy="369332"/>
          </a:xfrm>
          <a:prstGeom prst="rect">
            <a:avLst/>
          </a:prstGeom>
          <a:noFill/>
        </p:spPr>
        <p:txBody>
          <a:bodyPr wrap="square" rtlCol="0">
            <a:spAutoFit/>
          </a:bodyPr>
          <a:lstStyle/>
          <a:p>
            <a:r>
              <a:rPr lang="en-GB" smtClean="0"/>
              <a:t>Mast</a:t>
            </a:r>
            <a:endParaRPr lang="en-GB"/>
          </a:p>
        </p:txBody>
      </p:sp>
      <p:sp>
        <p:nvSpPr>
          <p:cNvPr id="62" name="Rectangle 61"/>
          <p:cNvSpPr/>
          <p:nvPr/>
        </p:nvSpPr>
        <p:spPr>
          <a:xfrm>
            <a:off x="6372200" y="620688"/>
            <a:ext cx="2642326" cy="369332"/>
          </a:xfrm>
          <a:prstGeom prst="rect">
            <a:avLst/>
          </a:prstGeom>
        </p:spPr>
        <p:txBody>
          <a:bodyPr wrap="none">
            <a:spAutoFit/>
          </a:bodyPr>
          <a:lstStyle/>
          <a:p>
            <a:r>
              <a:rPr lang="en-GB" dirty="0" smtClean="0"/>
              <a:t>Mobile Switching Centre</a:t>
            </a:r>
            <a:endParaRPr lang="en-GB" dirty="0"/>
          </a:p>
        </p:txBody>
      </p:sp>
      <p:cxnSp>
        <p:nvCxnSpPr>
          <p:cNvPr id="67" name="Straight Arrow Connector 66"/>
          <p:cNvCxnSpPr>
            <a:endCxn id="56" idx="0"/>
          </p:cNvCxnSpPr>
          <p:nvPr/>
        </p:nvCxnSpPr>
        <p:spPr>
          <a:xfrm flipH="1">
            <a:off x="6500827" y="980728"/>
            <a:ext cx="951493" cy="201964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9" name="Rectangle 68"/>
          <p:cNvSpPr/>
          <p:nvPr/>
        </p:nvSpPr>
        <p:spPr>
          <a:xfrm>
            <a:off x="323528" y="6165304"/>
            <a:ext cx="2499659" cy="369332"/>
          </a:xfrm>
          <a:prstGeom prst="rect">
            <a:avLst/>
          </a:prstGeom>
        </p:spPr>
        <p:txBody>
          <a:bodyPr wrap="none">
            <a:spAutoFit/>
          </a:bodyPr>
          <a:lstStyle/>
          <a:p>
            <a:r>
              <a:rPr lang="en-GB" dirty="0" smtClean="0"/>
              <a:t>base transceiver station</a:t>
            </a:r>
            <a:endParaRPr lang="en-GB" dirty="0"/>
          </a:p>
        </p:txBody>
      </p:sp>
      <p:sp>
        <p:nvSpPr>
          <p:cNvPr id="71" name="Rectangle 70"/>
          <p:cNvSpPr/>
          <p:nvPr/>
        </p:nvSpPr>
        <p:spPr>
          <a:xfrm>
            <a:off x="3059832" y="6165304"/>
            <a:ext cx="2395399" cy="369332"/>
          </a:xfrm>
          <a:prstGeom prst="rect">
            <a:avLst/>
          </a:prstGeom>
        </p:spPr>
        <p:txBody>
          <a:bodyPr wrap="none">
            <a:spAutoFit/>
          </a:bodyPr>
          <a:lstStyle/>
          <a:p>
            <a:r>
              <a:rPr lang="en-GB" dirty="0" smtClean="0"/>
              <a:t>base station controller</a:t>
            </a:r>
            <a:endParaRPr lang="en-GB" dirty="0"/>
          </a:p>
        </p:txBody>
      </p:sp>
      <p:cxnSp>
        <p:nvCxnSpPr>
          <p:cNvPr id="73" name="Straight Arrow Connector 72"/>
          <p:cNvCxnSpPr>
            <a:stCxn id="69" idx="0"/>
            <a:endCxn id="24" idx="2"/>
          </p:cNvCxnSpPr>
          <p:nvPr/>
        </p:nvCxnSpPr>
        <p:spPr>
          <a:xfrm flipV="1">
            <a:off x="1573358" y="4143380"/>
            <a:ext cx="784064" cy="202192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flipH="1" flipV="1">
            <a:off x="3707904" y="4293096"/>
            <a:ext cx="648072" cy="187220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5940152" y="6309320"/>
            <a:ext cx="2074799" cy="369332"/>
          </a:xfrm>
          <a:prstGeom prst="rect">
            <a:avLst/>
          </a:prstGeom>
        </p:spPr>
        <p:txBody>
          <a:bodyPr wrap="none">
            <a:spAutoFit/>
          </a:bodyPr>
          <a:lstStyle/>
          <a:p>
            <a:r>
              <a:rPr lang="en-GB" dirty="0" smtClean="0"/>
              <a:t>equipment register</a:t>
            </a:r>
            <a:endParaRPr lang="en-GB" dirty="0"/>
          </a:p>
        </p:txBody>
      </p:sp>
      <p:cxnSp>
        <p:nvCxnSpPr>
          <p:cNvPr id="96" name="Straight Arrow Connector 95"/>
          <p:cNvCxnSpPr/>
          <p:nvPr/>
        </p:nvCxnSpPr>
        <p:spPr>
          <a:xfrm flipH="1" flipV="1">
            <a:off x="5796136" y="4725144"/>
            <a:ext cx="864096" cy="165618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71" grpId="0"/>
      <p:bldP spid="9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Autofit/>
          </a:bodyPr>
          <a:lstStyle/>
          <a:p>
            <a:r>
              <a:rPr lang="en-GB" sz="3200" smtClean="0"/>
              <a:t>Mobile Switching Centre</a:t>
            </a:r>
            <a:endParaRPr lang="en-GB" sz="3200"/>
          </a:p>
        </p:txBody>
      </p:sp>
      <p:sp>
        <p:nvSpPr>
          <p:cNvPr id="3" name="Content Placeholder 2"/>
          <p:cNvSpPr>
            <a:spLocks noGrp="1"/>
          </p:cNvSpPr>
          <p:nvPr>
            <p:ph idx="1"/>
          </p:nvPr>
        </p:nvSpPr>
        <p:spPr>
          <a:xfrm>
            <a:off x="142844" y="1285860"/>
            <a:ext cx="8543956" cy="5357850"/>
          </a:xfrm>
        </p:spPr>
        <p:txBody>
          <a:bodyPr>
            <a:normAutofit fontScale="85000" lnSpcReduction="10000"/>
          </a:bodyPr>
          <a:lstStyle/>
          <a:p>
            <a:r>
              <a:rPr lang="en-GB" dirty="0" smtClean="0"/>
              <a:t>MSC – mobile switching centre</a:t>
            </a:r>
          </a:p>
          <a:p>
            <a:pPr lvl="1"/>
            <a:r>
              <a:rPr lang="en-GB" dirty="0" smtClean="0"/>
              <a:t>Is the router of the system</a:t>
            </a:r>
          </a:p>
          <a:p>
            <a:pPr lvl="1"/>
            <a:r>
              <a:rPr lang="en-GB" dirty="0" smtClean="0"/>
              <a:t>Performs telephony switching functions</a:t>
            </a:r>
          </a:p>
          <a:p>
            <a:pPr lvl="1"/>
            <a:r>
              <a:rPr lang="en-GB" dirty="0" smtClean="0"/>
              <a:t>Controls transmission between</a:t>
            </a:r>
          </a:p>
          <a:p>
            <a:pPr lvl="2"/>
            <a:r>
              <a:rPr lang="en-GB" dirty="0" smtClean="0"/>
              <a:t>Cellular to cellular / Cellular to land line / Cellular to Internet</a:t>
            </a:r>
          </a:p>
          <a:p>
            <a:r>
              <a:rPr lang="en-GB" dirty="0" smtClean="0"/>
              <a:t>HRL – home location register – all admin info for each subscriber</a:t>
            </a:r>
          </a:p>
          <a:p>
            <a:r>
              <a:rPr lang="en-GB" dirty="0" smtClean="0"/>
              <a:t>VLR – visitor location register – </a:t>
            </a:r>
          </a:p>
          <a:p>
            <a:pPr lvl="1"/>
            <a:r>
              <a:rPr lang="en-GB" dirty="0" smtClean="0"/>
              <a:t>Contains selected info from the HLR </a:t>
            </a:r>
            <a:r>
              <a:rPr lang="en-GB" dirty="0" err="1" smtClean="0"/>
              <a:t>nec</a:t>
            </a:r>
            <a:r>
              <a:rPr lang="en-GB" dirty="0" smtClean="0"/>
              <a:t>. for call control</a:t>
            </a:r>
          </a:p>
          <a:p>
            <a:pPr lvl="1"/>
            <a:r>
              <a:rPr lang="en-GB" dirty="0" smtClean="0"/>
              <a:t>Temporary DB that holds info about subscribers who have roamed into it’s area</a:t>
            </a:r>
          </a:p>
          <a:p>
            <a:pPr lvl="1"/>
            <a:r>
              <a:rPr lang="en-GB" dirty="0" smtClean="0"/>
              <a:t>Includes </a:t>
            </a:r>
          </a:p>
          <a:p>
            <a:pPr lvl="2"/>
            <a:r>
              <a:rPr lang="en-GB" dirty="0" smtClean="0"/>
              <a:t>TMSI (temporary mobile subscriber number)</a:t>
            </a:r>
          </a:p>
          <a:p>
            <a:pPr lvl="2"/>
            <a:r>
              <a:rPr lang="en-GB" dirty="0" smtClean="0"/>
              <a:t>Subscribers phone number</a:t>
            </a:r>
          </a:p>
          <a:p>
            <a:pPr lvl="2"/>
            <a:r>
              <a:rPr lang="en-GB" dirty="0" smtClean="0"/>
              <a:t>GSM services they are permitted to access</a:t>
            </a:r>
          </a:p>
          <a:p>
            <a:pPr lvl="2"/>
            <a:r>
              <a:rPr lang="en-GB" dirty="0" smtClean="0"/>
              <a:t>Current location of handset</a:t>
            </a:r>
          </a:p>
          <a:p>
            <a:pPr lvl="2"/>
            <a:r>
              <a:rPr lang="en-GB" dirty="0" smtClean="0"/>
              <a:t>HLR address of the subscriber</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836712"/>
            <a:ext cx="8715436" cy="6021288"/>
          </a:xfrm>
        </p:spPr>
        <p:txBody>
          <a:bodyPr>
            <a:normAutofit/>
          </a:bodyPr>
          <a:lstStyle/>
          <a:p>
            <a:pPr>
              <a:buNone/>
            </a:pPr>
            <a:r>
              <a:rPr lang="en-GB" dirty="0" smtClean="0"/>
              <a:t>Equipment Identity Register - EIR  </a:t>
            </a:r>
          </a:p>
          <a:p>
            <a:r>
              <a:rPr lang="en-GB" dirty="0" smtClean="0"/>
              <a:t>Std GSM network element</a:t>
            </a:r>
          </a:p>
          <a:p>
            <a:r>
              <a:rPr lang="en-GB" dirty="0" smtClean="0"/>
              <a:t>Enables a mobile network to check the type and serial number of a mobile device</a:t>
            </a:r>
          </a:p>
          <a:p>
            <a:pPr lvl="1"/>
            <a:r>
              <a:rPr lang="en-GB" dirty="0" smtClean="0"/>
              <a:t>White-listed = contains all known and valid IMEI numbers</a:t>
            </a:r>
          </a:p>
          <a:p>
            <a:pPr lvl="1"/>
            <a:r>
              <a:rPr lang="en-GB" dirty="0" smtClean="0"/>
              <a:t>Grey-listed = contains all IMEI of devices of dubious status</a:t>
            </a:r>
          </a:p>
          <a:p>
            <a:pPr lvl="1"/>
            <a:r>
              <a:rPr lang="en-GB" dirty="0" smtClean="0"/>
              <a:t>Black-listed = contains all defective and stolen devices</a:t>
            </a:r>
          </a:p>
          <a:p>
            <a:endParaRPr lang="en-GB" dirty="0" smtClean="0"/>
          </a:p>
          <a:p>
            <a:pPr>
              <a:buNone/>
            </a:pPr>
            <a:r>
              <a:rPr lang="en-GB" dirty="0" smtClean="0"/>
              <a:t>Authentication Centre – secure DB</a:t>
            </a:r>
          </a:p>
          <a:p>
            <a:pPr lvl="1"/>
            <a:r>
              <a:rPr lang="en-GB" dirty="0" smtClean="0"/>
              <a:t>Handles authentication and encryption keys</a:t>
            </a:r>
          </a:p>
          <a:p>
            <a:pPr lvl="1"/>
            <a:r>
              <a:rPr lang="en-GB" dirty="0" smtClean="0"/>
              <a:t>If successful the HRL is allowed to manage the SIM</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836712"/>
            <a:ext cx="8640960" cy="5664122"/>
          </a:xfrm>
        </p:spPr>
        <p:txBody>
          <a:bodyPr>
            <a:normAutofit fontScale="92500"/>
          </a:bodyPr>
          <a:lstStyle/>
          <a:p>
            <a:pPr>
              <a:buNone/>
            </a:pPr>
            <a:r>
              <a:rPr lang="en-GB" sz="3000" dirty="0" smtClean="0"/>
              <a:t>Authentication</a:t>
            </a:r>
          </a:p>
          <a:p>
            <a:r>
              <a:rPr lang="en-GB" dirty="0" smtClean="0"/>
              <a:t>AC authenticates each SIM card as it tries to connect to the network</a:t>
            </a:r>
          </a:p>
          <a:p>
            <a:r>
              <a:rPr lang="en-GB" dirty="0" smtClean="0"/>
              <a:t>Occurs when the phone is switched on</a:t>
            </a:r>
          </a:p>
          <a:p>
            <a:r>
              <a:rPr lang="en-GB" dirty="0" smtClean="0"/>
              <a:t>Authentication involves</a:t>
            </a:r>
          </a:p>
          <a:p>
            <a:pPr lvl="1">
              <a:buFont typeface="Arial" pitchFamily="34" charset="0"/>
              <a:buChar char="•"/>
            </a:pPr>
            <a:r>
              <a:rPr lang="en-GB" dirty="0" smtClean="0"/>
              <a:t>TMSI – temporary mobile subscriber identity</a:t>
            </a:r>
          </a:p>
          <a:p>
            <a:pPr lvl="1">
              <a:buFont typeface="Arial" pitchFamily="34" charset="0"/>
              <a:buChar char="•"/>
            </a:pPr>
            <a:r>
              <a:rPr lang="en-GB" dirty="0" smtClean="0"/>
              <a:t>ICCID – integrated circuit card identifier</a:t>
            </a:r>
          </a:p>
          <a:p>
            <a:pPr>
              <a:buFont typeface="Arial" pitchFamily="34" charset="0"/>
              <a:buChar char="•"/>
            </a:pPr>
            <a:r>
              <a:rPr lang="en-GB" dirty="0" smtClean="0"/>
              <a:t>Encryption key is generated</a:t>
            </a:r>
          </a:p>
          <a:p>
            <a:pPr lvl="0">
              <a:buFont typeface="Arial" pitchFamily="34" charset="0"/>
              <a:buChar char="•"/>
            </a:pPr>
            <a:r>
              <a:rPr lang="en-GB" dirty="0" smtClean="0"/>
              <a:t>Some kind of security – 	</a:t>
            </a:r>
          </a:p>
          <a:p>
            <a:pPr lvl="1">
              <a:buFont typeface="Arial" pitchFamily="34" charset="0"/>
              <a:buChar char="•"/>
            </a:pPr>
            <a:r>
              <a:rPr lang="en-GB" dirty="0" smtClean="0"/>
              <a:t>ki – random number obtained from the cipher key (transmitted)</a:t>
            </a:r>
          </a:p>
          <a:p>
            <a:pPr lvl="1">
              <a:buFont typeface="Arial" pitchFamily="34" charset="0"/>
              <a:buChar char="•"/>
            </a:pPr>
            <a:r>
              <a:rPr lang="en-GB" dirty="0" smtClean="0"/>
              <a:t>Kc – ciphering key</a:t>
            </a:r>
          </a:p>
          <a:p>
            <a:pPr>
              <a:buFont typeface="Arial" pitchFamily="34" charset="0"/>
              <a:buChar char="•"/>
            </a:pPr>
            <a:r>
              <a:rPr lang="en-GB" dirty="0" smtClean="0"/>
              <a:t>Given a secret key – one copy stored in SIM and one copy in the AuC</a:t>
            </a:r>
          </a:p>
          <a:p>
            <a:endParaRPr lang="en-GB"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1538" y="714356"/>
            <a:ext cx="6858048" cy="523220"/>
          </a:xfrm>
          <a:prstGeom prst="rect">
            <a:avLst/>
          </a:prstGeom>
          <a:noFill/>
        </p:spPr>
        <p:txBody>
          <a:bodyPr wrap="square" rtlCol="0">
            <a:spAutoFit/>
          </a:bodyPr>
          <a:lstStyle/>
          <a:p>
            <a:pPr algn="ctr"/>
            <a:r>
              <a:rPr lang="en-GB" sz="2800" dirty="0" smtClean="0"/>
              <a:t>GSM Authentication</a:t>
            </a:r>
            <a:endParaRPr lang="en-GB" sz="2800" dirty="0"/>
          </a:p>
        </p:txBody>
      </p:sp>
      <p:grpSp>
        <p:nvGrpSpPr>
          <p:cNvPr id="1029" name="Group 5"/>
          <p:cNvGrpSpPr>
            <a:grpSpLocks/>
          </p:cNvGrpSpPr>
          <p:nvPr/>
        </p:nvGrpSpPr>
        <p:grpSpPr bwMode="auto">
          <a:xfrm>
            <a:off x="6500826" y="3500438"/>
            <a:ext cx="914392" cy="814381"/>
            <a:chOff x="1632" y="1248"/>
            <a:chExt cx="2682" cy="2286"/>
          </a:xfrm>
        </p:grpSpPr>
        <p:sp>
          <p:nvSpPr>
            <p:cNvPr id="1030"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vert="horz" wrap="square" lIns="91440" tIns="45720" rIns="91440" bIns="45720" numCol="1" anchor="t" anchorCtr="0" compatLnSpc="1">
              <a:prstTxWarp prst="textNoShape">
                <a:avLst/>
              </a:prstTxWarp>
              <a:flatTx/>
            </a:bodyPr>
            <a:lstStyle/>
            <a:p>
              <a:endParaRPr lang="en-GB" dirty="0"/>
            </a:p>
          </p:txBody>
        </p:sp>
        <p:sp>
          <p:nvSpPr>
            <p:cNvPr id="1031" name="AutoShape 7"/>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vert="horz" wrap="square" lIns="91440" tIns="45720" rIns="91440" bIns="45720" numCol="1" anchor="t" anchorCtr="0" compatLnSpc="1">
              <a:prstTxWarp prst="textNoShape">
                <a:avLst/>
              </a:prstTxWarp>
              <a:flatTx/>
            </a:bodyPr>
            <a:lstStyle/>
            <a:p>
              <a:endParaRPr lang="en-GB" dirty="0"/>
            </a:p>
          </p:txBody>
        </p:sp>
        <p:sp>
          <p:nvSpPr>
            <p:cNvPr id="1032" name="AutoShape 8"/>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vert="horz" wrap="square" lIns="91440" tIns="45720" rIns="91440" bIns="45720" numCol="1" anchor="t" anchorCtr="0" compatLnSpc="1">
              <a:prstTxWarp prst="textNoShape">
                <a:avLst/>
              </a:prstTxWarp>
              <a:flatTx/>
            </a:bodyPr>
            <a:lstStyle/>
            <a:p>
              <a:endParaRPr lang="en-GB" dirty="0"/>
            </a:p>
          </p:txBody>
        </p:sp>
      </p:grpSp>
      <p:grpSp>
        <p:nvGrpSpPr>
          <p:cNvPr id="19" name="Group 18"/>
          <p:cNvGrpSpPr/>
          <p:nvPr/>
        </p:nvGrpSpPr>
        <p:grpSpPr>
          <a:xfrm>
            <a:off x="7500958" y="1500174"/>
            <a:ext cx="714380" cy="642942"/>
            <a:chOff x="5857884" y="2143116"/>
            <a:chExt cx="714380" cy="642942"/>
          </a:xfrm>
        </p:grpSpPr>
        <p:sp>
          <p:nvSpPr>
            <p:cNvPr id="14" name="Flowchart: Magnetic Disk 13"/>
            <p:cNvSpPr/>
            <p:nvPr/>
          </p:nvSpPr>
          <p:spPr>
            <a:xfrm>
              <a:off x="5857884" y="2143116"/>
              <a:ext cx="714380" cy="642942"/>
            </a:xfrm>
            <a:prstGeom prst="flowChartMagneticDisk">
              <a:avLst/>
            </a:prstGeom>
            <a:solidFill>
              <a:schemeClr val="bg1"/>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p:cNvSpPr txBox="1"/>
            <p:nvPr/>
          </p:nvSpPr>
          <p:spPr>
            <a:xfrm>
              <a:off x="5929322" y="2357430"/>
              <a:ext cx="642942" cy="369332"/>
            </a:xfrm>
            <a:prstGeom prst="rect">
              <a:avLst/>
            </a:prstGeom>
            <a:noFill/>
          </p:spPr>
          <p:txBody>
            <a:bodyPr wrap="square" rtlCol="0">
              <a:spAutoFit/>
            </a:bodyPr>
            <a:lstStyle/>
            <a:p>
              <a:r>
                <a:rPr lang="en-GB" dirty="0" smtClean="0"/>
                <a:t>HLR</a:t>
              </a:r>
              <a:endParaRPr lang="en-GB" dirty="0"/>
            </a:p>
          </p:txBody>
        </p:sp>
      </p:grpSp>
      <p:grpSp>
        <p:nvGrpSpPr>
          <p:cNvPr id="18" name="Group 17"/>
          <p:cNvGrpSpPr/>
          <p:nvPr/>
        </p:nvGrpSpPr>
        <p:grpSpPr>
          <a:xfrm>
            <a:off x="7929586" y="2571744"/>
            <a:ext cx="642942" cy="583646"/>
            <a:chOff x="7786710" y="3357562"/>
            <a:chExt cx="642942" cy="583646"/>
          </a:xfrm>
        </p:grpSpPr>
        <p:sp>
          <p:nvSpPr>
            <p:cNvPr id="15" name="Flowchart: Magnetic Disk 14"/>
            <p:cNvSpPr/>
            <p:nvPr/>
          </p:nvSpPr>
          <p:spPr>
            <a:xfrm>
              <a:off x="7786710" y="3357562"/>
              <a:ext cx="642942" cy="571504"/>
            </a:xfrm>
            <a:prstGeom prst="flowChartMagneticDisk">
              <a:avLst/>
            </a:prstGeom>
            <a:solidFill>
              <a:schemeClr val="bg1"/>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7" name="TextBox 16"/>
            <p:cNvSpPr txBox="1"/>
            <p:nvPr/>
          </p:nvSpPr>
          <p:spPr>
            <a:xfrm>
              <a:off x="7786710" y="3571876"/>
              <a:ext cx="642942" cy="369332"/>
            </a:xfrm>
            <a:prstGeom prst="rect">
              <a:avLst/>
            </a:prstGeom>
            <a:noFill/>
          </p:spPr>
          <p:txBody>
            <a:bodyPr wrap="square" rtlCol="0">
              <a:spAutoFit/>
            </a:bodyPr>
            <a:lstStyle/>
            <a:p>
              <a:r>
                <a:rPr lang="en-GB" dirty="0" smtClean="0"/>
                <a:t>AuC</a:t>
              </a:r>
              <a:endParaRPr lang="en-GB" dirty="0"/>
            </a:p>
          </p:txBody>
        </p:sp>
      </p:grpSp>
      <p:sp>
        <p:nvSpPr>
          <p:cNvPr id="1027" name="Lock"/>
          <p:cNvSpPr>
            <a:spLocks noEditPoints="1" noChangeArrowheads="1"/>
          </p:cNvSpPr>
          <p:nvPr/>
        </p:nvSpPr>
        <p:spPr bwMode="auto">
          <a:xfrm>
            <a:off x="8286776" y="2500306"/>
            <a:ext cx="352415" cy="323836"/>
          </a:xfrm>
          <a:custGeom>
            <a:avLst/>
            <a:gdLst>
              <a:gd name="T0" fmla="*/ 10800 w 21600"/>
              <a:gd name="T1" fmla="*/ 0 h 21600"/>
              <a:gd name="T2" fmla="*/ 21600 w 21600"/>
              <a:gd name="T3" fmla="*/ 9606 h 21600"/>
              <a:gd name="T4" fmla="*/ 10800 w 21600"/>
              <a:gd name="T5" fmla="*/ 21600 h 21600"/>
              <a:gd name="T6" fmla="*/ 0 w 21600"/>
              <a:gd name="T7" fmla="*/ 9606 h 21600"/>
              <a:gd name="T8" fmla="*/ 744 w 21600"/>
              <a:gd name="T9" fmla="*/ 9904 h 21600"/>
              <a:gd name="T10" fmla="*/ 21134 w 21600"/>
              <a:gd name="T11" fmla="*/ 15335 h 21600"/>
            </a:gdLst>
            <a:ahLst/>
            <a:cxnLst>
              <a:cxn ang="0">
                <a:pos x="T0" y="T1"/>
              </a:cxn>
              <a:cxn ang="0">
                <a:pos x="T2" y="T3"/>
              </a:cxn>
              <a:cxn ang="0">
                <a:pos x="T4" y="T5"/>
              </a:cxn>
              <a:cxn ang="0">
                <a:pos x="T6" y="T7"/>
              </a:cxn>
            </a:cxnLst>
            <a:rect l="T8" t="T9" r="T10" b="T11"/>
            <a:pathLst>
              <a:path w="21600" h="21600" extrusionOk="0">
                <a:moveTo>
                  <a:pt x="93" y="9606"/>
                </a:moveTo>
                <a:lnTo>
                  <a:pt x="2048" y="9606"/>
                </a:lnTo>
                <a:lnTo>
                  <a:pt x="2048" y="4713"/>
                </a:lnTo>
                <a:lnTo>
                  <a:pt x="2420" y="3818"/>
                </a:lnTo>
                <a:lnTo>
                  <a:pt x="2979" y="3028"/>
                </a:lnTo>
                <a:lnTo>
                  <a:pt x="3537" y="2446"/>
                </a:lnTo>
                <a:lnTo>
                  <a:pt x="3956" y="1998"/>
                </a:lnTo>
                <a:lnTo>
                  <a:pt x="4492" y="1581"/>
                </a:lnTo>
                <a:lnTo>
                  <a:pt x="5143" y="1238"/>
                </a:lnTo>
                <a:lnTo>
                  <a:pt x="5912" y="880"/>
                </a:lnTo>
                <a:lnTo>
                  <a:pt x="6587" y="641"/>
                </a:lnTo>
                <a:lnTo>
                  <a:pt x="7518" y="372"/>
                </a:lnTo>
                <a:lnTo>
                  <a:pt x="8425" y="208"/>
                </a:lnTo>
                <a:lnTo>
                  <a:pt x="9496" y="59"/>
                </a:lnTo>
                <a:lnTo>
                  <a:pt x="10637" y="14"/>
                </a:lnTo>
                <a:lnTo>
                  <a:pt x="11614" y="59"/>
                </a:lnTo>
                <a:lnTo>
                  <a:pt x="12382" y="119"/>
                </a:lnTo>
                <a:lnTo>
                  <a:pt x="13034" y="253"/>
                </a:lnTo>
                <a:lnTo>
                  <a:pt x="13779" y="417"/>
                </a:lnTo>
                <a:lnTo>
                  <a:pt x="14500" y="611"/>
                </a:lnTo>
                <a:lnTo>
                  <a:pt x="14733" y="686"/>
                </a:lnTo>
                <a:lnTo>
                  <a:pt x="14989" y="790"/>
                </a:lnTo>
                <a:lnTo>
                  <a:pt x="15175" y="865"/>
                </a:lnTo>
                <a:lnTo>
                  <a:pt x="15385" y="954"/>
                </a:lnTo>
                <a:lnTo>
                  <a:pt x="15431" y="969"/>
                </a:lnTo>
                <a:lnTo>
                  <a:pt x="15594" y="1059"/>
                </a:lnTo>
                <a:lnTo>
                  <a:pt x="15757" y="1148"/>
                </a:lnTo>
                <a:lnTo>
                  <a:pt x="15920" y="1267"/>
                </a:lnTo>
                <a:lnTo>
                  <a:pt x="16106" y="1372"/>
                </a:lnTo>
                <a:lnTo>
                  <a:pt x="16665" y="1730"/>
                </a:lnTo>
                <a:lnTo>
                  <a:pt x="17014" y="1998"/>
                </a:lnTo>
                <a:lnTo>
                  <a:pt x="17480" y="2356"/>
                </a:lnTo>
                <a:lnTo>
                  <a:pt x="17852" y="2804"/>
                </a:lnTo>
                <a:lnTo>
                  <a:pt x="18178" y="3192"/>
                </a:lnTo>
                <a:lnTo>
                  <a:pt x="18527" y="3639"/>
                </a:lnTo>
                <a:lnTo>
                  <a:pt x="18806" y="4132"/>
                </a:lnTo>
                <a:lnTo>
                  <a:pt x="19086" y="4713"/>
                </a:lnTo>
                <a:lnTo>
                  <a:pt x="19272" y="5191"/>
                </a:lnTo>
                <a:lnTo>
                  <a:pt x="19295" y="9606"/>
                </a:lnTo>
                <a:lnTo>
                  <a:pt x="21600" y="9606"/>
                </a:lnTo>
                <a:lnTo>
                  <a:pt x="21600" y="16289"/>
                </a:lnTo>
                <a:lnTo>
                  <a:pt x="21413" y="17184"/>
                </a:lnTo>
                <a:lnTo>
                  <a:pt x="21041" y="17900"/>
                </a:lnTo>
                <a:lnTo>
                  <a:pt x="20668" y="18377"/>
                </a:lnTo>
                <a:lnTo>
                  <a:pt x="20343" y="18855"/>
                </a:lnTo>
                <a:lnTo>
                  <a:pt x="19924" y="19332"/>
                </a:lnTo>
                <a:lnTo>
                  <a:pt x="19388" y="19809"/>
                </a:lnTo>
                <a:lnTo>
                  <a:pt x="18806" y="20242"/>
                </a:lnTo>
                <a:lnTo>
                  <a:pt x="18062" y="20585"/>
                </a:lnTo>
                <a:lnTo>
                  <a:pt x="17270" y="20883"/>
                </a:lnTo>
                <a:lnTo>
                  <a:pt x="16525" y="21182"/>
                </a:lnTo>
                <a:lnTo>
                  <a:pt x="15548" y="21420"/>
                </a:lnTo>
                <a:lnTo>
                  <a:pt x="14803" y="21540"/>
                </a:lnTo>
                <a:lnTo>
                  <a:pt x="13662" y="21674"/>
                </a:lnTo>
                <a:lnTo>
                  <a:pt x="8379" y="21659"/>
                </a:lnTo>
                <a:lnTo>
                  <a:pt x="7168" y="21540"/>
                </a:lnTo>
                <a:lnTo>
                  <a:pt x="6098" y="21331"/>
                </a:lnTo>
                <a:lnTo>
                  <a:pt x="5050" y="21092"/>
                </a:lnTo>
                <a:lnTo>
                  <a:pt x="4003" y="20764"/>
                </a:lnTo>
                <a:lnTo>
                  <a:pt x="3258" y="20391"/>
                </a:lnTo>
                <a:lnTo>
                  <a:pt x="2769" y="20123"/>
                </a:lnTo>
                <a:lnTo>
                  <a:pt x="2281" y="19720"/>
                </a:lnTo>
                <a:lnTo>
                  <a:pt x="1862" y="19407"/>
                </a:lnTo>
                <a:lnTo>
                  <a:pt x="1489" y="19079"/>
                </a:lnTo>
                <a:lnTo>
                  <a:pt x="1070" y="18676"/>
                </a:lnTo>
                <a:lnTo>
                  <a:pt x="744" y="18258"/>
                </a:lnTo>
                <a:lnTo>
                  <a:pt x="325" y="17661"/>
                </a:lnTo>
                <a:lnTo>
                  <a:pt x="162" y="17035"/>
                </a:lnTo>
                <a:lnTo>
                  <a:pt x="93" y="16468"/>
                </a:lnTo>
                <a:lnTo>
                  <a:pt x="93" y="9606"/>
                </a:lnTo>
                <a:close/>
                <a:moveTo>
                  <a:pt x="6098" y="9591"/>
                </a:moveTo>
                <a:lnTo>
                  <a:pt x="6098" y="5220"/>
                </a:lnTo>
                <a:lnTo>
                  <a:pt x="6191" y="4907"/>
                </a:lnTo>
                <a:lnTo>
                  <a:pt x="6307" y="4639"/>
                </a:lnTo>
                <a:lnTo>
                  <a:pt x="6517" y="4370"/>
                </a:lnTo>
                <a:lnTo>
                  <a:pt x="6680" y="4087"/>
                </a:lnTo>
                <a:lnTo>
                  <a:pt x="6889" y="3878"/>
                </a:lnTo>
                <a:lnTo>
                  <a:pt x="7308" y="3520"/>
                </a:lnTo>
                <a:lnTo>
                  <a:pt x="7843" y="3281"/>
                </a:lnTo>
                <a:lnTo>
                  <a:pt x="8402" y="3013"/>
                </a:lnTo>
                <a:lnTo>
                  <a:pt x="9031" y="2834"/>
                </a:lnTo>
                <a:lnTo>
                  <a:pt x="9659" y="2700"/>
                </a:lnTo>
                <a:lnTo>
                  <a:pt x="10497" y="2625"/>
                </a:lnTo>
                <a:lnTo>
                  <a:pt x="11125" y="2655"/>
                </a:lnTo>
                <a:lnTo>
                  <a:pt x="11987" y="2789"/>
                </a:lnTo>
                <a:lnTo>
                  <a:pt x="12522" y="2893"/>
                </a:lnTo>
                <a:lnTo>
                  <a:pt x="13011" y="3028"/>
                </a:lnTo>
                <a:lnTo>
                  <a:pt x="13290" y="3192"/>
                </a:lnTo>
                <a:lnTo>
                  <a:pt x="13709" y="3371"/>
                </a:lnTo>
                <a:lnTo>
                  <a:pt x="13872" y="3505"/>
                </a:lnTo>
                <a:lnTo>
                  <a:pt x="14058" y="3639"/>
                </a:lnTo>
                <a:lnTo>
                  <a:pt x="14291" y="3788"/>
                </a:lnTo>
                <a:lnTo>
                  <a:pt x="14431" y="3953"/>
                </a:lnTo>
                <a:lnTo>
                  <a:pt x="14617" y="4102"/>
                </a:lnTo>
                <a:lnTo>
                  <a:pt x="14826" y="4311"/>
                </a:lnTo>
                <a:lnTo>
                  <a:pt x="14919" y="4534"/>
                </a:lnTo>
                <a:lnTo>
                  <a:pt x="15036" y="4773"/>
                </a:lnTo>
                <a:lnTo>
                  <a:pt x="15175" y="5027"/>
                </a:lnTo>
                <a:lnTo>
                  <a:pt x="15245" y="5220"/>
                </a:lnTo>
                <a:lnTo>
                  <a:pt x="15245" y="9591"/>
                </a:lnTo>
                <a:lnTo>
                  <a:pt x="6098" y="9591"/>
                </a:lnTo>
                <a:close/>
              </a:path>
              <a:path w="21600" h="21600" extrusionOk="0">
                <a:moveTo>
                  <a:pt x="93" y="9606"/>
                </a:moveTo>
                <a:lnTo>
                  <a:pt x="21600" y="9606"/>
                </a:lnTo>
                <a:close/>
              </a:path>
              <a:path w="21600" h="21600" extrusionOk="0">
                <a:moveTo>
                  <a:pt x="11684" y="17109"/>
                </a:moveTo>
                <a:lnTo>
                  <a:pt x="12266" y="19317"/>
                </a:lnTo>
                <a:lnTo>
                  <a:pt x="9659" y="19317"/>
                </a:lnTo>
                <a:lnTo>
                  <a:pt x="10287" y="17124"/>
                </a:lnTo>
                <a:lnTo>
                  <a:pt x="10008" y="16975"/>
                </a:lnTo>
                <a:lnTo>
                  <a:pt x="9799" y="16722"/>
                </a:lnTo>
                <a:lnTo>
                  <a:pt x="9752" y="16408"/>
                </a:lnTo>
                <a:lnTo>
                  <a:pt x="9822" y="16170"/>
                </a:lnTo>
                <a:lnTo>
                  <a:pt x="10008" y="16006"/>
                </a:lnTo>
                <a:lnTo>
                  <a:pt x="10148" y="15871"/>
                </a:lnTo>
                <a:lnTo>
                  <a:pt x="10381" y="15782"/>
                </a:lnTo>
                <a:lnTo>
                  <a:pt x="10660" y="15692"/>
                </a:lnTo>
                <a:lnTo>
                  <a:pt x="11009" y="15677"/>
                </a:lnTo>
                <a:lnTo>
                  <a:pt x="11288" y="15722"/>
                </a:lnTo>
                <a:lnTo>
                  <a:pt x="11614" y="15782"/>
                </a:lnTo>
                <a:lnTo>
                  <a:pt x="11893" y="15946"/>
                </a:lnTo>
                <a:lnTo>
                  <a:pt x="12033" y="16080"/>
                </a:lnTo>
                <a:lnTo>
                  <a:pt x="12173" y="16229"/>
                </a:lnTo>
                <a:lnTo>
                  <a:pt x="12196" y="16408"/>
                </a:lnTo>
                <a:lnTo>
                  <a:pt x="12103" y="16722"/>
                </a:lnTo>
                <a:lnTo>
                  <a:pt x="11987" y="16856"/>
                </a:lnTo>
                <a:lnTo>
                  <a:pt x="11847" y="16975"/>
                </a:lnTo>
                <a:lnTo>
                  <a:pt x="11684" y="17109"/>
                </a:lnTo>
              </a:path>
            </a:pathLst>
          </a:custGeom>
          <a:solidFill>
            <a:srgbClr val="C0C0C0"/>
          </a:solidFill>
          <a:ln w="3810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Oval 19"/>
          <p:cNvSpPr/>
          <p:nvPr/>
        </p:nvSpPr>
        <p:spPr>
          <a:xfrm>
            <a:off x="500034" y="1928802"/>
            <a:ext cx="1857356" cy="3786214"/>
          </a:xfrm>
          <a:prstGeom prst="ellipse">
            <a:avLst/>
          </a:prstGeom>
          <a:solidFill>
            <a:schemeClr val="accent1">
              <a:lumMod val="20000"/>
              <a:lumOff val="80000"/>
            </a:schemeClr>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TextBox 20"/>
          <p:cNvSpPr txBox="1"/>
          <p:nvPr/>
        </p:nvSpPr>
        <p:spPr>
          <a:xfrm>
            <a:off x="1071538" y="2285992"/>
            <a:ext cx="785818" cy="400110"/>
          </a:xfrm>
          <a:prstGeom prst="rect">
            <a:avLst/>
          </a:prstGeom>
          <a:noFill/>
        </p:spPr>
        <p:txBody>
          <a:bodyPr wrap="square" rtlCol="0">
            <a:spAutoFit/>
          </a:bodyPr>
          <a:lstStyle/>
          <a:p>
            <a:pPr algn="ctr"/>
            <a:r>
              <a:rPr lang="en-GB" sz="2000" dirty="0" smtClean="0"/>
              <a:t>IMSI</a:t>
            </a:r>
            <a:endParaRPr lang="en-GB" sz="2000" dirty="0"/>
          </a:p>
        </p:txBody>
      </p:sp>
      <p:sp>
        <p:nvSpPr>
          <p:cNvPr id="22" name="TextBox 21"/>
          <p:cNvSpPr txBox="1"/>
          <p:nvPr/>
        </p:nvSpPr>
        <p:spPr>
          <a:xfrm>
            <a:off x="785786" y="2786058"/>
            <a:ext cx="571504" cy="369332"/>
          </a:xfrm>
          <a:prstGeom prst="rect">
            <a:avLst/>
          </a:prstGeom>
          <a:noFill/>
        </p:spPr>
        <p:txBody>
          <a:bodyPr wrap="square" rtlCol="0">
            <a:spAutoFit/>
          </a:bodyPr>
          <a:lstStyle/>
          <a:p>
            <a:r>
              <a:rPr lang="en-GB" dirty="0" smtClean="0"/>
              <a:t>KI</a:t>
            </a:r>
            <a:endParaRPr lang="en-GB" dirty="0"/>
          </a:p>
        </p:txBody>
      </p:sp>
      <p:sp>
        <p:nvSpPr>
          <p:cNvPr id="23" name="TextBox 22"/>
          <p:cNvSpPr txBox="1"/>
          <p:nvPr/>
        </p:nvSpPr>
        <p:spPr>
          <a:xfrm>
            <a:off x="1500166" y="2786058"/>
            <a:ext cx="785818" cy="369332"/>
          </a:xfrm>
          <a:prstGeom prst="rect">
            <a:avLst/>
          </a:prstGeom>
          <a:noFill/>
        </p:spPr>
        <p:txBody>
          <a:bodyPr wrap="square" rtlCol="0">
            <a:spAutoFit/>
          </a:bodyPr>
          <a:lstStyle/>
          <a:p>
            <a:r>
              <a:rPr lang="en-GB" dirty="0" smtClean="0"/>
              <a:t>Rand</a:t>
            </a:r>
            <a:endParaRPr lang="en-GB" dirty="0"/>
          </a:p>
        </p:txBody>
      </p:sp>
      <p:sp>
        <p:nvSpPr>
          <p:cNvPr id="24" name="TextBox 23"/>
          <p:cNvSpPr txBox="1"/>
          <p:nvPr/>
        </p:nvSpPr>
        <p:spPr>
          <a:xfrm>
            <a:off x="7286644" y="2714620"/>
            <a:ext cx="571504" cy="369332"/>
          </a:xfrm>
          <a:prstGeom prst="rect">
            <a:avLst/>
          </a:prstGeom>
          <a:noFill/>
        </p:spPr>
        <p:txBody>
          <a:bodyPr wrap="square" rtlCol="0">
            <a:spAutoFit/>
          </a:bodyPr>
          <a:lstStyle/>
          <a:p>
            <a:r>
              <a:rPr lang="en-GB" dirty="0" smtClean="0"/>
              <a:t>KI</a:t>
            </a:r>
            <a:endParaRPr lang="en-GB" dirty="0"/>
          </a:p>
        </p:txBody>
      </p:sp>
      <p:sp>
        <p:nvSpPr>
          <p:cNvPr id="25" name="TextBox 24"/>
          <p:cNvSpPr txBox="1"/>
          <p:nvPr/>
        </p:nvSpPr>
        <p:spPr>
          <a:xfrm>
            <a:off x="6143635" y="2714620"/>
            <a:ext cx="785818" cy="369332"/>
          </a:xfrm>
          <a:prstGeom prst="rect">
            <a:avLst/>
          </a:prstGeom>
          <a:noFill/>
        </p:spPr>
        <p:txBody>
          <a:bodyPr wrap="square" rtlCol="0">
            <a:spAutoFit/>
          </a:bodyPr>
          <a:lstStyle/>
          <a:p>
            <a:r>
              <a:rPr lang="en-GB" dirty="0" smtClean="0"/>
              <a:t>Rand</a:t>
            </a:r>
            <a:endParaRPr lang="en-GB" dirty="0"/>
          </a:p>
        </p:txBody>
      </p:sp>
      <p:sp>
        <p:nvSpPr>
          <p:cNvPr id="26" name="TextBox 25"/>
          <p:cNvSpPr txBox="1"/>
          <p:nvPr/>
        </p:nvSpPr>
        <p:spPr>
          <a:xfrm>
            <a:off x="1000100" y="5072074"/>
            <a:ext cx="1000132" cy="369332"/>
          </a:xfrm>
          <a:prstGeom prst="rect">
            <a:avLst/>
          </a:prstGeom>
          <a:noFill/>
        </p:spPr>
        <p:txBody>
          <a:bodyPr wrap="square" rtlCol="0">
            <a:spAutoFit/>
          </a:bodyPr>
          <a:lstStyle/>
          <a:p>
            <a:pPr algn="ctr"/>
            <a:r>
              <a:rPr lang="en-GB" dirty="0" smtClean="0"/>
              <a:t>Result</a:t>
            </a:r>
            <a:endParaRPr lang="en-GB" dirty="0"/>
          </a:p>
        </p:txBody>
      </p:sp>
      <p:sp>
        <p:nvSpPr>
          <p:cNvPr id="27" name="TextBox 26"/>
          <p:cNvSpPr txBox="1"/>
          <p:nvPr/>
        </p:nvSpPr>
        <p:spPr>
          <a:xfrm>
            <a:off x="571472" y="3857628"/>
            <a:ext cx="500066" cy="369332"/>
          </a:xfrm>
          <a:prstGeom prst="rect">
            <a:avLst/>
          </a:prstGeom>
          <a:noFill/>
        </p:spPr>
        <p:txBody>
          <a:bodyPr wrap="square" rtlCol="0">
            <a:spAutoFit/>
          </a:bodyPr>
          <a:lstStyle/>
          <a:p>
            <a:r>
              <a:rPr lang="en-GB" dirty="0" smtClean="0"/>
              <a:t>A3</a:t>
            </a:r>
            <a:endParaRPr lang="en-GB" dirty="0"/>
          </a:p>
        </p:txBody>
      </p:sp>
      <p:sp>
        <p:nvSpPr>
          <p:cNvPr id="28" name="TextBox 27"/>
          <p:cNvSpPr txBox="1"/>
          <p:nvPr/>
        </p:nvSpPr>
        <p:spPr>
          <a:xfrm>
            <a:off x="7643834" y="3786190"/>
            <a:ext cx="500066" cy="369332"/>
          </a:xfrm>
          <a:prstGeom prst="rect">
            <a:avLst/>
          </a:prstGeom>
          <a:noFill/>
        </p:spPr>
        <p:txBody>
          <a:bodyPr wrap="square" rtlCol="0">
            <a:spAutoFit/>
          </a:bodyPr>
          <a:lstStyle/>
          <a:p>
            <a:r>
              <a:rPr lang="en-GB" dirty="0" smtClean="0"/>
              <a:t>A3</a:t>
            </a:r>
            <a:endParaRPr lang="en-GB" dirty="0"/>
          </a:p>
        </p:txBody>
      </p:sp>
      <p:grpSp>
        <p:nvGrpSpPr>
          <p:cNvPr id="29" name="Group 5"/>
          <p:cNvGrpSpPr>
            <a:grpSpLocks/>
          </p:cNvGrpSpPr>
          <p:nvPr/>
        </p:nvGrpSpPr>
        <p:grpSpPr bwMode="auto">
          <a:xfrm>
            <a:off x="928662" y="3643314"/>
            <a:ext cx="914392" cy="785818"/>
            <a:chOff x="1632" y="1248"/>
            <a:chExt cx="2682" cy="2286"/>
          </a:xfrm>
        </p:grpSpPr>
        <p:sp>
          <p:nvSpPr>
            <p:cNvPr id="30" name="Gear"/>
            <p:cNvSpPr>
              <a:spLocks noEditPoints="1" noChangeArrowheads="1"/>
            </p:cNvSpPr>
            <p:nvPr/>
          </p:nvSpPr>
          <p:spPr bwMode="auto">
            <a:xfrm>
              <a:off x="3119" y="1248"/>
              <a:ext cx="1195" cy="1048"/>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vert="horz" wrap="square" lIns="91440" tIns="45720" rIns="91440" bIns="45720" numCol="1" anchor="t" anchorCtr="0" compatLnSpc="1">
              <a:prstTxWarp prst="textNoShape">
                <a:avLst/>
              </a:prstTxWarp>
              <a:flatTx/>
            </a:bodyPr>
            <a:lstStyle/>
            <a:p>
              <a:endParaRPr lang="en-GB" dirty="0"/>
            </a:p>
          </p:txBody>
        </p:sp>
        <p:sp>
          <p:nvSpPr>
            <p:cNvPr id="31" name="AutoShape 7"/>
            <p:cNvSpPr>
              <a:spLocks noEditPoints="1" noChangeArrowheads="1"/>
            </p:cNvSpPr>
            <p:nvPr/>
          </p:nvSpPr>
          <p:spPr bwMode="auto">
            <a:xfrm>
              <a:off x="1632" y="1680"/>
              <a:ext cx="1429" cy="1253"/>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vert="horz" wrap="square" lIns="91440" tIns="45720" rIns="91440" bIns="45720" numCol="1" anchor="t" anchorCtr="0" compatLnSpc="1">
              <a:prstTxWarp prst="textNoShape">
                <a:avLst/>
              </a:prstTxWarp>
              <a:flatTx/>
            </a:bodyPr>
            <a:lstStyle/>
            <a:p>
              <a:endParaRPr lang="en-GB" dirty="0"/>
            </a:p>
          </p:txBody>
        </p:sp>
        <p:sp>
          <p:nvSpPr>
            <p:cNvPr id="32" name="AutoShape 8"/>
            <p:cNvSpPr>
              <a:spLocks noEditPoints="1" noChangeArrowheads="1"/>
            </p:cNvSpPr>
            <p:nvPr/>
          </p:nvSpPr>
          <p:spPr bwMode="auto">
            <a:xfrm>
              <a:off x="2559" y="2142"/>
              <a:ext cx="1588" cy="1392"/>
            </a:xfrm>
            <a:custGeom>
              <a:avLst/>
              <a:gdLst>
                <a:gd name="T0" fmla="*/ 10800 w 21600"/>
                <a:gd name="T1" fmla="*/ 0 h 21600"/>
                <a:gd name="T2" fmla="*/ 21600 w 21600"/>
                <a:gd name="T3" fmla="*/ 10800 h 21600"/>
                <a:gd name="T4" fmla="*/ 10800 w 21600"/>
                <a:gd name="T5" fmla="*/ 21600 h 21600"/>
                <a:gd name="T6" fmla="*/ 0 w 21600"/>
                <a:gd name="T7" fmla="*/ 10800 h 21600"/>
                <a:gd name="T8" fmla="*/ 4374 w 21600"/>
                <a:gd name="T9" fmla="*/ 3964 h 21600"/>
                <a:gd name="T10" fmla="*/ 17841 w 21600"/>
                <a:gd name="T11" fmla="*/ 17635 h 21600"/>
              </a:gdLst>
              <a:ahLst/>
              <a:cxnLst>
                <a:cxn ang="0">
                  <a:pos x="T0" y="T1"/>
                </a:cxn>
                <a:cxn ang="0">
                  <a:pos x="T2" y="T3"/>
                </a:cxn>
                <a:cxn ang="0">
                  <a:pos x="T4" y="T5"/>
                </a:cxn>
                <a:cxn ang="0">
                  <a:pos x="T6" y="T7"/>
                </a:cxn>
              </a:cxnLst>
              <a:rect l="T8" t="T9" r="T10" b="T11"/>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effectLst/>
            <a:scene3d>
              <a:camera prst="legacyPerspectiveFront">
                <a:rot lat="20099999" lon="1500000" rev="0"/>
              </a:camera>
              <a:lightRig rig="legacyFlat4" dir="b"/>
            </a:scene3d>
            <a:sp3d extrusionH="430200" prstMaterial="legacyMatte">
              <a:bevelT w="13500" h="13500" prst="angle"/>
              <a:bevelB w="13500" h="13500" prst="angle"/>
              <a:extrusionClr>
                <a:srgbClr val="C0C0C0"/>
              </a:extrusionClr>
            </a:sp3d>
          </p:spPr>
          <p:txBody>
            <a:bodyPr vert="horz" wrap="square" lIns="91440" tIns="45720" rIns="91440" bIns="45720" numCol="1" anchor="t" anchorCtr="0" compatLnSpc="1">
              <a:prstTxWarp prst="textNoShape">
                <a:avLst/>
              </a:prstTxWarp>
              <a:flatTx/>
            </a:bodyPr>
            <a:lstStyle/>
            <a:p>
              <a:endParaRPr lang="en-GB" dirty="0"/>
            </a:p>
          </p:txBody>
        </p:sp>
      </p:grpSp>
      <p:cxnSp>
        <p:nvCxnSpPr>
          <p:cNvPr id="34" name="Straight Arrow Connector 33"/>
          <p:cNvCxnSpPr>
            <a:stCxn id="22" idx="2"/>
          </p:cNvCxnSpPr>
          <p:nvPr/>
        </p:nvCxnSpPr>
        <p:spPr>
          <a:xfrm rot="16200000" flipH="1">
            <a:off x="899014" y="3327914"/>
            <a:ext cx="559362" cy="214314"/>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23" idx="2"/>
          </p:cNvCxnSpPr>
          <p:nvPr/>
        </p:nvCxnSpPr>
        <p:spPr>
          <a:xfrm rot="5400000">
            <a:off x="1524097" y="3274336"/>
            <a:ext cx="487924" cy="250033"/>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1077609" y="4708813"/>
            <a:ext cx="559362" cy="1588"/>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H="1">
            <a:off x="6399739" y="3244334"/>
            <a:ext cx="559362" cy="214314"/>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rot="5400000">
            <a:off x="7179487" y="3178969"/>
            <a:ext cx="357192" cy="142874"/>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500826" y="5000636"/>
            <a:ext cx="2071702" cy="369332"/>
          </a:xfrm>
          <a:prstGeom prst="rect">
            <a:avLst/>
          </a:prstGeom>
          <a:noFill/>
        </p:spPr>
        <p:txBody>
          <a:bodyPr wrap="square" rtlCol="0">
            <a:spAutoFit/>
          </a:bodyPr>
          <a:lstStyle/>
          <a:p>
            <a:r>
              <a:rPr lang="en-GB" dirty="0" smtClean="0"/>
              <a:t>= network result</a:t>
            </a:r>
            <a:endParaRPr lang="en-GB" dirty="0"/>
          </a:p>
        </p:txBody>
      </p:sp>
      <p:cxnSp>
        <p:nvCxnSpPr>
          <p:cNvPr id="48" name="Straight Arrow Connector 47"/>
          <p:cNvCxnSpPr/>
          <p:nvPr/>
        </p:nvCxnSpPr>
        <p:spPr>
          <a:xfrm rot="10800000">
            <a:off x="2357422" y="3000372"/>
            <a:ext cx="3714776" cy="1588"/>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2214546" y="5214950"/>
            <a:ext cx="3964811" cy="1"/>
          </a:xfrm>
          <a:prstGeom prst="straightConnector1">
            <a:avLst/>
          </a:prstGeom>
          <a:ln w="349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flipV="1">
            <a:off x="2357422" y="2214554"/>
            <a:ext cx="1785950" cy="214314"/>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0" y="1142984"/>
            <a:ext cx="2000264" cy="369332"/>
          </a:xfrm>
          <a:prstGeom prst="rect">
            <a:avLst/>
          </a:prstGeom>
          <a:noFill/>
        </p:spPr>
        <p:txBody>
          <a:bodyPr wrap="square" rtlCol="0">
            <a:spAutoFit/>
          </a:bodyPr>
          <a:lstStyle/>
          <a:p>
            <a:r>
              <a:rPr lang="en-GB" dirty="0" smtClean="0"/>
              <a:t>Read off SIM card</a:t>
            </a:r>
            <a:endParaRPr lang="en-GB" dirty="0"/>
          </a:p>
        </p:txBody>
      </p:sp>
      <p:sp>
        <p:nvSpPr>
          <p:cNvPr id="59" name="TextBox 58"/>
          <p:cNvSpPr txBox="1"/>
          <p:nvPr/>
        </p:nvSpPr>
        <p:spPr>
          <a:xfrm>
            <a:off x="2643174" y="3143248"/>
            <a:ext cx="3286148" cy="646331"/>
          </a:xfrm>
          <a:prstGeom prst="rect">
            <a:avLst/>
          </a:prstGeom>
          <a:noFill/>
        </p:spPr>
        <p:txBody>
          <a:bodyPr wrap="square" rtlCol="0">
            <a:spAutoFit/>
          </a:bodyPr>
          <a:lstStyle/>
          <a:p>
            <a:pPr algn="ctr"/>
            <a:r>
              <a:rPr lang="en-GB" dirty="0" smtClean="0"/>
              <a:t>128 bits Rand + 32 bits SResp + 64 bit session key Kc</a:t>
            </a:r>
            <a:endParaRPr lang="en-GB" dirty="0"/>
          </a:p>
        </p:txBody>
      </p:sp>
      <p:cxnSp>
        <p:nvCxnSpPr>
          <p:cNvPr id="61" name="Straight Arrow Connector 60"/>
          <p:cNvCxnSpPr/>
          <p:nvPr/>
        </p:nvCxnSpPr>
        <p:spPr>
          <a:xfrm rot="10800000" flipV="1">
            <a:off x="6786578" y="2143116"/>
            <a:ext cx="714380" cy="5715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714348" y="5857892"/>
            <a:ext cx="7643866" cy="646331"/>
          </a:xfrm>
          <a:prstGeom prst="rect">
            <a:avLst/>
          </a:prstGeom>
          <a:noFill/>
        </p:spPr>
        <p:txBody>
          <a:bodyPr wrap="square" rtlCol="0">
            <a:spAutoFit/>
          </a:bodyPr>
          <a:lstStyle/>
          <a:p>
            <a:r>
              <a:rPr lang="en-GB" dirty="0" smtClean="0"/>
              <a:t>Your mobile never authenticates the GSM network, which enables false provider  attacks to occur</a:t>
            </a:r>
            <a:endParaRPr lang="en-GB" dirty="0"/>
          </a:p>
        </p:txBody>
      </p:sp>
      <p:sp>
        <p:nvSpPr>
          <p:cNvPr id="66" name="TextBox 65"/>
          <p:cNvSpPr txBox="1"/>
          <p:nvPr/>
        </p:nvSpPr>
        <p:spPr>
          <a:xfrm>
            <a:off x="2786050" y="1857364"/>
            <a:ext cx="1071570" cy="369332"/>
          </a:xfrm>
          <a:prstGeom prst="rect">
            <a:avLst/>
          </a:prstGeom>
          <a:noFill/>
        </p:spPr>
        <p:txBody>
          <a:bodyPr wrap="square" rtlCol="0">
            <a:spAutoFit/>
          </a:bodyPr>
          <a:lstStyle/>
          <a:p>
            <a:r>
              <a:rPr lang="en-GB" dirty="0" smtClean="0"/>
              <a:t>Signs in</a:t>
            </a:r>
            <a:endParaRPr lang="en-GB" dirty="0"/>
          </a:p>
        </p:txBody>
      </p:sp>
      <p:cxnSp>
        <p:nvCxnSpPr>
          <p:cNvPr id="67" name="Straight Connector 66"/>
          <p:cNvCxnSpPr/>
          <p:nvPr/>
        </p:nvCxnSpPr>
        <p:spPr>
          <a:xfrm>
            <a:off x="2500298" y="4357694"/>
            <a:ext cx="3429024" cy="0"/>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2786050" y="3929066"/>
            <a:ext cx="2428892" cy="369332"/>
          </a:xfrm>
          <a:prstGeom prst="rect">
            <a:avLst/>
          </a:prstGeom>
          <a:noFill/>
        </p:spPr>
        <p:txBody>
          <a:bodyPr wrap="square" rtlCol="0">
            <a:spAutoFit/>
          </a:bodyPr>
          <a:lstStyle/>
          <a:p>
            <a:r>
              <a:rPr lang="en-GB" dirty="0" smtClean="0"/>
              <a:t>Signed Response</a:t>
            </a:r>
            <a:endParaRPr lang="en-GB" dirty="0"/>
          </a:p>
        </p:txBody>
      </p:sp>
      <p:grpSp>
        <p:nvGrpSpPr>
          <p:cNvPr id="71" name="Group 70"/>
          <p:cNvGrpSpPr/>
          <p:nvPr/>
        </p:nvGrpSpPr>
        <p:grpSpPr>
          <a:xfrm>
            <a:off x="4214810" y="1785926"/>
            <a:ext cx="857256" cy="642942"/>
            <a:chOff x="2000232" y="2000240"/>
            <a:chExt cx="857256" cy="642942"/>
          </a:xfrm>
        </p:grpSpPr>
        <p:sp>
          <p:nvSpPr>
            <p:cNvPr id="72" name="Rounded Rectangle 71"/>
            <p:cNvSpPr/>
            <p:nvPr/>
          </p:nvSpPr>
          <p:spPr>
            <a:xfrm>
              <a:off x="2000232" y="2000240"/>
              <a:ext cx="857256" cy="642942"/>
            </a:xfrm>
            <a:prstGeom prst="roundRect">
              <a:avLst/>
            </a:prstGeom>
            <a:solidFill>
              <a:schemeClr val="bg1"/>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3" name="TextBox 72"/>
            <p:cNvSpPr txBox="1"/>
            <p:nvPr/>
          </p:nvSpPr>
          <p:spPr>
            <a:xfrm>
              <a:off x="2071670" y="2143116"/>
              <a:ext cx="785818" cy="369332"/>
            </a:xfrm>
            <a:prstGeom prst="rect">
              <a:avLst/>
            </a:prstGeom>
            <a:solidFill>
              <a:schemeClr val="bg1"/>
            </a:solidFill>
          </p:spPr>
          <p:txBody>
            <a:bodyPr wrap="square" rtlCol="0">
              <a:spAutoFit/>
            </a:bodyPr>
            <a:lstStyle/>
            <a:p>
              <a:pPr algn="ctr"/>
              <a:r>
                <a:rPr lang="en-GB" dirty="0" smtClean="0"/>
                <a:t>BTS</a:t>
              </a:r>
              <a:endParaRPr lang="en-GB" dirty="0"/>
            </a:p>
          </p:txBody>
        </p:sp>
      </p:grpSp>
      <p:grpSp>
        <p:nvGrpSpPr>
          <p:cNvPr id="75" name="Group 74"/>
          <p:cNvGrpSpPr/>
          <p:nvPr/>
        </p:nvGrpSpPr>
        <p:grpSpPr>
          <a:xfrm>
            <a:off x="5786447" y="1285860"/>
            <a:ext cx="785818" cy="1500198"/>
            <a:chOff x="4075643" y="5315440"/>
            <a:chExt cx="1000133" cy="571504"/>
          </a:xfrm>
        </p:grpSpPr>
        <p:sp>
          <p:nvSpPr>
            <p:cNvPr id="76" name="Rounded Rectangle 75"/>
            <p:cNvSpPr/>
            <p:nvPr/>
          </p:nvSpPr>
          <p:spPr>
            <a:xfrm>
              <a:off x="4075643" y="5315440"/>
              <a:ext cx="1000133" cy="571504"/>
            </a:xfrm>
            <a:prstGeom prst="roundRect">
              <a:avLst/>
            </a:prstGeom>
            <a:solidFill>
              <a:schemeClr val="bg1"/>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7" name="TextBox 76"/>
            <p:cNvSpPr txBox="1"/>
            <p:nvPr/>
          </p:nvSpPr>
          <p:spPr>
            <a:xfrm>
              <a:off x="4143372" y="5357826"/>
              <a:ext cx="923200" cy="369331"/>
            </a:xfrm>
            <a:prstGeom prst="rect">
              <a:avLst/>
            </a:prstGeom>
            <a:solidFill>
              <a:schemeClr val="bg1"/>
            </a:solidFill>
          </p:spPr>
          <p:txBody>
            <a:bodyPr wrap="square" rtlCol="0">
              <a:spAutoFit/>
            </a:bodyPr>
            <a:lstStyle/>
            <a:p>
              <a:pPr algn="ctr"/>
              <a:endParaRPr lang="en-GB" dirty="0" smtClean="0"/>
            </a:p>
            <a:p>
              <a:pPr algn="ctr"/>
              <a:r>
                <a:rPr lang="en-GB" dirty="0" smtClean="0"/>
                <a:t>MSC</a:t>
              </a:r>
              <a:endParaRPr lang="en-GB" dirty="0"/>
            </a:p>
          </p:txBody>
        </p:sp>
      </p:grpSp>
      <p:cxnSp>
        <p:nvCxnSpPr>
          <p:cNvPr id="80" name="Straight Connector 79"/>
          <p:cNvCxnSpPr/>
          <p:nvPr/>
        </p:nvCxnSpPr>
        <p:spPr>
          <a:xfrm flipV="1">
            <a:off x="5143504" y="1785926"/>
            <a:ext cx="571504" cy="142876"/>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a:endCxn id="14" idx="2"/>
          </p:cNvCxnSpPr>
          <p:nvPr/>
        </p:nvCxnSpPr>
        <p:spPr>
          <a:xfrm>
            <a:off x="6643702" y="1571612"/>
            <a:ext cx="857256" cy="250033"/>
          </a:xfrm>
          <a:prstGeom prst="line">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000364" y="4786322"/>
            <a:ext cx="2214578" cy="369332"/>
          </a:xfrm>
          <a:prstGeom prst="rect">
            <a:avLst/>
          </a:prstGeom>
          <a:noFill/>
        </p:spPr>
        <p:txBody>
          <a:bodyPr wrap="square" rtlCol="0">
            <a:spAutoFit/>
          </a:bodyPr>
          <a:lstStyle/>
          <a:p>
            <a:pPr algn="ctr"/>
            <a:r>
              <a:rPr lang="en-GB" dirty="0" smtClean="0"/>
              <a:t>SIM Result</a:t>
            </a:r>
            <a:endParaRPr lang="en-GB" dirty="0"/>
          </a:p>
        </p:txBody>
      </p:sp>
      <p:sp>
        <p:nvSpPr>
          <p:cNvPr id="89" name="TextBox 88"/>
          <p:cNvSpPr txBox="1"/>
          <p:nvPr/>
        </p:nvSpPr>
        <p:spPr>
          <a:xfrm>
            <a:off x="1285852" y="714356"/>
            <a:ext cx="785818" cy="400110"/>
          </a:xfrm>
          <a:prstGeom prst="rect">
            <a:avLst/>
          </a:prstGeom>
          <a:noFill/>
        </p:spPr>
        <p:txBody>
          <a:bodyPr wrap="square" rtlCol="0">
            <a:spAutoFit/>
          </a:bodyPr>
          <a:lstStyle/>
          <a:p>
            <a:pPr algn="ctr"/>
            <a:r>
              <a:rPr lang="en-GB" sz="2000" dirty="0" smtClean="0"/>
              <a:t>TMSI</a:t>
            </a:r>
            <a:endParaRPr lang="en-GB"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500"/>
                                  </p:stCondLst>
                                  <p:childTnLst>
                                    <p:set>
                                      <p:cBhvr>
                                        <p:cTn id="11" dur="1" fill="hold">
                                          <p:stCondLst>
                                            <p:cond delay="0"/>
                                          </p:stCondLst>
                                        </p:cTn>
                                        <p:tgtEl>
                                          <p:spTgt spid="80"/>
                                        </p:tgtEl>
                                        <p:attrNameLst>
                                          <p:attrName>style.visibility</p:attrName>
                                        </p:attrNameLst>
                                      </p:cBhvr>
                                      <p:to>
                                        <p:strVal val="visible"/>
                                      </p:to>
                                    </p:set>
                                  </p:childTnLst>
                                </p:cTn>
                              </p:par>
                            </p:childTnLst>
                          </p:cTn>
                        </p:par>
                        <p:par>
                          <p:cTn id="12" fill="hold">
                            <p:stCondLst>
                              <p:cond delay="500"/>
                            </p:stCondLst>
                            <p:childTnLst>
                              <p:par>
                                <p:cTn id="13" presetID="1" presetClass="entr" presetSubtype="0" fill="hold" nodeType="afterEffect">
                                  <p:stCondLst>
                                    <p:cond delay="500"/>
                                  </p:stCondLst>
                                  <p:childTnLst>
                                    <p:set>
                                      <p:cBhvr>
                                        <p:cTn id="14" dur="1" fill="hold">
                                          <p:stCondLst>
                                            <p:cond delay="0"/>
                                          </p:stCondLst>
                                        </p:cTn>
                                        <p:tgtEl>
                                          <p:spTgt spid="82"/>
                                        </p:tgtEl>
                                        <p:attrNameLst>
                                          <p:attrName>style.visibility</p:attrName>
                                        </p:attrNameLst>
                                      </p:cBhvr>
                                      <p:to>
                                        <p:strVal val="visible"/>
                                      </p:to>
                                    </p:set>
                                  </p:childTnLst>
                                </p:cTn>
                              </p:par>
                            </p:childTnLst>
                          </p:cTn>
                        </p:par>
                        <p:par>
                          <p:cTn id="15" fill="hold">
                            <p:stCondLst>
                              <p:cond delay="1000"/>
                            </p:stCondLst>
                            <p:childTnLst>
                              <p:par>
                                <p:cTn id="16" presetID="1" presetClass="entr" presetSubtype="0" fill="hold" nodeType="afterEffect">
                                  <p:stCondLst>
                                    <p:cond delay="500"/>
                                  </p:stCondLst>
                                  <p:childTnLst>
                                    <p:set>
                                      <p:cBhvr>
                                        <p:cTn id="17" dur="1" fill="hold">
                                          <p:stCondLst>
                                            <p:cond delay="0"/>
                                          </p:stCondLst>
                                        </p:cTn>
                                        <p:tgtEl>
                                          <p:spTgt spid="61"/>
                                        </p:tgtEl>
                                        <p:attrNameLst>
                                          <p:attrName>style.visibility</p:attrName>
                                        </p:attrNameLst>
                                      </p:cBhvr>
                                      <p:to>
                                        <p:strVal val="visible"/>
                                      </p:to>
                                    </p:set>
                                  </p:childTnLst>
                                </p:cTn>
                              </p:par>
                            </p:childTnLst>
                          </p:cTn>
                        </p:par>
                        <p:par>
                          <p:cTn id="18" fill="hold">
                            <p:stCondLst>
                              <p:cond delay="1500"/>
                            </p:stCondLst>
                            <p:childTnLst>
                              <p:par>
                                <p:cTn id="19" presetID="1" presetClass="entr" presetSubtype="0" fill="hold" grpId="0" nodeType="afterEffect">
                                  <p:stCondLst>
                                    <p:cond delay="50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50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500"/>
                                  </p:stCondLst>
                                  <p:childTnLst>
                                    <p:set>
                                      <p:cBhvr>
                                        <p:cTn id="31" dur="1" fill="hold">
                                          <p:stCondLst>
                                            <p:cond delay="0"/>
                                          </p:stCondLst>
                                        </p:cTn>
                                        <p:tgtEl>
                                          <p:spTgt spid="2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58"/>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1" nodeType="afterEffect">
                                  <p:stCondLst>
                                    <p:cond delay="500"/>
                                  </p:stCondLst>
                                  <p:childTnLst>
                                    <p:set>
                                      <p:cBhvr>
                                        <p:cTn id="38" dur="1" fill="hold">
                                          <p:stCondLst>
                                            <p:cond delay="0"/>
                                          </p:stCondLst>
                                        </p:cTn>
                                        <p:tgtEl>
                                          <p:spTgt spid="22"/>
                                        </p:tgtEl>
                                        <p:attrNameLst>
                                          <p:attrName>style.visibility</p:attrName>
                                        </p:attrNameLst>
                                      </p:cBhvr>
                                      <p:to>
                                        <p:strVal val="visible"/>
                                      </p:to>
                                    </p:set>
                                  </p:childTnLst>
                                </p:cTn>
                              </p:par>
                            </p:childTnLst>
                          </p:cTn>
                        </p:par>
                        <p:par>
                          <p:cTn id="39" fill="hold">
                            <p:stCondLst>
                              <p:cond delay="500"/>
                            </p:stCondLst>
                            <p:childTnLst>
                              <p:par>
                                <p:cTn id="40" presetID="49" presetClass="path" presetSubtype="0" accel="50000" decel="50000" fill="hold" grpId="0" nodeType="afterEffect">
                                  <p:stCondLst>
                                    <p:cond delay="500"/>
                                  </p:stCondLst>
                                  <p:childTnLst>
                                    <p:animMotion origin="layout" path="M -0.05503 -0.22039 L 1.38778E-17 -2.79371E-6 " pathEditMode="relative" rAng="0" ptsTypes="AA">
                                      <p:cBhvr>
                                        <p:cTn id="41" dur="2000" fill="hold"/>
                                        <p:tgtEl>
                                          <p:spTgt spid="22"/>
                                        </p:tgtEl>
                                        <p:attrNameLst>
                                          <p:attrName>ppt_x</p:attrName>
                                          <p:attrName>ppt_y</p:attrName>
                                        </p:attrNameLst>
                                      </p:cBhvr>
                                      <p:rCtr x="2700" y="11000"/>
                                    </p:animMotion>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6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6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88"/>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5" grpId="0"/>
      <p:bldP spid="58" grpId="0"/>
      <p:bldP spid="59" grpId="0"/>
      <p:bldP spid="66" grpId="0"/>
      <p:bldP spid="68" grpId="0"/>
      <p:bldP spid="8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28" y="642918"/>
            <a:ext cx="7300906" cy="510334"/>
          </a:xfrm>
        </p:spPr>
        <p:txBody>
          <a:bodyPr>
            <a:normAutofit fontScale="90000"/>
          </a:bodyPr>
          <a:lstStyle/>
          <a:p>
            <a:r>
              <a:rPr lang="en-GB" sz="3600" dirty="0" smtClean="0"/>
              <a:t>GSM File Structures</a:t>
            </a:r>
            <a:endParaRPr lang="en-GB" sz="3600" dirty="0"/>
          </a:p>
        </p:txBody>
      </p:sp>
      <p:sp>
        <p:nvSpPr>
          <p:cNvPr id="8" name="Content Placeholder 7"/>
          <p:cNvSpPr>
            <a:spLocks noGrp="1"/>
          </p:cNvSpPr>
          <p:nvPr>
            <p:ph idx="1"/>
          </p:nvPr>
        </p:nvSpPr>
        <p:spPr>
          <a:xfrm>
            <a:off x="214282" y="1214422"/>
            <a:ext cx="2928958" cy="1285884"/>
          </a:xfrm>
        </p:spPr>
        <p:txBody>
          <a:bodyPr>
            <a:normAutofit fontScale="92500" lnSpcReduction="10000"/>
          </a:bodyPr>
          <a:lstStyle/>
          <a:p>
            <a:pPr marL="514350" indent="-514350">
              <a:buFont typeface="+mj-lt"/>
              <a:buAutoNum type="arabicPeriod"/>
            </a:pPr>
            <a:r>
              <a:rPr lang="en-GB" dirty="0" smtClean="0"/>
              <a:t>Master File</a:t>
            </a:r>
          </a:p>
          <a:p>
            <a:pPr marL="514350" indent="-514350">
              <a:buFont typeface="+mj-lt"/>
              <a:buAutoNum type="arabicPeriod"/>
            </a:pPr>
            <a:r>
              <a:rPr lang="en-GB" dirty="0" smtClean="0"/>
              <a:t>Dedicated File</a:t>
            </a:r>
          </a:p>
          <a:p>
            <a:pPr marL="514350" indent="-514350">
              <a:buFont typeface="+mj-lt"/>
              <a:buAutoNum type="arabicPeriod"/>
            </a:pPr>
            <a:r>
              <a:rPr lang="en-GB" dirty="0" smtClean="0"/>
              <a:t>Elementary File</a:t>
            </a:r>
            <a:endParaRPr lang="en-GB" dirty="0"/>
          </a:p>
        </p:txBody>
      </p:sp>
      <p:cxnSp>
        <p:nvCxnSpPr>
          <p:cNvPr id="50" name="Straight Connector 49"/>
          <p:cNvCxnSpPr/>
          <p:nvPr/>
        </p:nvCxnSpPr>
        <p:spPr>
          <a:xfrm rot="16200000" flipH="1">
            <a:off x="7358082" y="2571744"/>
            <a:ext cx="438152" cy="95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428596" y="1142984"/>
            <a:ext cx="8715404" cy="5289801"/>
            <a:chOff x="428596" y="1142984"/>
            <a:chExt cx="8715404" cy="5289801"/>
          </a:xfrm>
        </p:grpSpPr>
        <p:sp>
          <p:nvSpPr>
            <p:cNvPr id="13" name="Rounded Rectangle 12"/>
            <p:cNvSpPr/>
            <p:nvPr/>
          </p:nvSpPr>
          <p:spPr>
            <a:xfrm>
              <a:off x="2143108" y="2928934"/>
              <a:ext cx="1214446" cy="714380"/>
            </a:xfrm>
            <a:prstGeom prst="roundRect">
              <a:avLst/>
            </a:prstGeom>
            <a:solidFill>
              <a:schemeClr val="accent1">
                <a:lumMod val="20000"/>
                <a:lumOff val="80000"/>
              </a:schemeClr>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81" name="Group 80"/>
            <p:cNvGrpSpPr/>
            <p:nvPr/>
          </p:nvGrpSpPr>
          <p:grpSpPr>
            <a:xfrm>
              <a:off x="428596" y="1142984"/>
              <a:ext cx="8715404" cy="5289801"/>
              <a:chOff x="428596" y="1142984"/>
              <a:chExt cx="8715404" cy="5289801"/>
            </a:xfrm>
          </p:grpSpPr>
          <p:sp>
            <p:nvSpPr>
              <p:cNvPr id="25" name="Flowchart: Preparation 24"/>
              <p:cNvSpPr/>
              <p:nvPr/>
            </p:nvSpPr>
            <p:spPr>
              <a:xfrm>
                <a:off x="7286612" y="4357694"/>
                <a:ext cx="1857388" cy="785818"/>
              </a:xfrm>
              <a:prstGeom prst="flowChartPreparation">
                <a:avLst/>
              </a:prstGeom>
              <a:solidFill>
                <a:schemeClr val="accent1">
                  <a:lumMod val="20000"/>
                  <a:lumOff val="80000"/>
                </a:schemeClr>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80" name="Group 79"/>
              <p:cNvGrpSpPr/>
              <p:nvPr/>
            </p:nvGrpSpPr>
            <p:grpSpPr>
              <a:xfrm>
                <a:off x="428596" y="1142984"/>
                <a:ext cx="8572528" cy="5289801"/>
                <a:chOff x="428596" y="1142984"/>
                <a:chExt cx="8572528" cy="5289801"/>
              </a:xfrm>
            </p:grpSpPr>
            <p:sp>
              <p:nvSpPr>
                <p:cNvPr id="12" name="Rounded Rectangle 11"/>
                <p:cNvSpPr/>
                <p:nvPr/>
              </p:nvSpPr>
              <p:spPr>
                <a:xfrm>
                  <a:off x="5786446" y="1142984"/>
                  <a:ext cx="1000132" cy="714380"/>
                </a:xfrm>
                <a:prstGeom prst="roundRect">
                  <a:avLst/>
                </a:prstGeom>
                <a:solidFill>
                  <a:schemeClr val="accent1">
                    <a:lumMod val="20000"/>
                    <a:lumOff val="80000"/>
                  </a:schemeClr>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1" name="TextBox 10"/>
                <p:cNvSpPr txBox="1"/>
                <p:nvPr/>
              </p:nvSpPr>
              <p:spPr>
                <a:xfrm>
                  <a:off x="5929322" y="1142984"/>
                  <a:ext cx="857256" cy="646331"/>
                </a:xfrm>
                <a:prstGeom prst="rect">
                  <a:avLst/>
                </a:prstGeom>
                <a:noFill/>
              </p:spPr>
              <p:txBody>
                <a:bodyPr wrap="square" rtlCol="0">
                  <a:spAutoFit/>
                </a:bodyPr>
                <a:lstStyle/>
                <a:p>
                  <a:r>
                    <a:rPr lang="en-GB" dirty="0" smtClean="0"/>
                    <a:t>MF</a:t>
                  </a:r>
                </a:p>
                <a:p>
                  <a:r>
                    <a:rPr lang="en-GB" dirty="0" smtClean="0"/>
                    <a:t>3F 00</a:t>
                  </a:r>
                  <a:endParaRPr lang="en-GB" dirty="0"/>
                </a:p>
              </p:txBody>
            </p:sp>
            <p:sp>
              <p:nvSpPr>
                <p:cNvPr id="14" name="TextBox 13"/>
                <p:cNvSpPr txBox="1"/>
                <p:nvPr/>
              </p:nvSpPr>
              <p:spPr>
                <a:xfrm>
                  <a:off x="2214546" y="2928934"/>
                  <a:ext cx="1071570" cy="646331"/>
                </a:xfrm>
                <a:prstGeom prst="rect">
                  <a:avLst/>
                </a:prstGeom>
                <a:noFill/>
              </p:spPr>
              <p:txBody>
                <a:bodyPr wrap="square" rtlCol="0">
                  <a:spAutoFit/>
                </a:bodyPr>
                <a:lstStyle/>
                <a:p>
                  <a:pPr algn="ctr"/>
                  <a:r>
                    <a:rPr lang="en-GB" dirty="0" smtClean="0"/>
                    <a:t>DF</a:t>
                  </a:r>
                </a:p>
                <a:p>
                  <a:pPr algn="ctr"/>
                  <a:r>
                    <a:rPr lang="en-GB" dirty="0" smtClean="0"/>
                    <a:t>7F xx</a:t>
                  </a:r>
                  <a:endParaRPr lang="en-GB" dirty="0"/>
                </a:p>
              </p:txBody>
            </p:sp>
            <p:sp>
              <p:nvSpPr>
                <p:cNvPr id="15" name="Rounded Rectangle 14"/>
                <p:cNvSpPr/>
                <p:nvPr/>
              </p:nvSpPr>
              <p:spPr>
                <a:xfrm>
                  <a:off x="6929454" y="2786058"/>
                  <a:ext cx="1214446" cy="714380"/>
                </a:xfrm>
                <a:prstGeom prst="roundRect">
                  <a:avLst/>
                </a:prstGeom>
                <a:solidFill>
                  <a:schemeClr val="accent1">
                    <a:lumMod val="20000"/>
                    <a:lumOff val="80000"/>
                  </a:schemeClr>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6" name="TextBox 15"/>
                <p:cNvSpPr txBox="1"/>
                <p:nvPr/>
              </p:nvSpPr>
              <p:spPr>
                <a:xfrm>
                  <a:off x="7072330" y="2786058"/>
                  <a:ext cx="1071570" cy="646331"/>
                </a:xfrm>
                <a:prstGeom prst="rect">
                  <a:avLst/>
                </a:prstGeom>
                <a:noFill/>
              </p:spPr>
              <p:txBody>
                <a:bodyPr wrap="square" rtlCol="0">
                  <a:spAutoFit/>
                </a:bodyPr>
                <a:lstStyle/>
                <a:p>
                  <a:pPr algn="ctr"/>
                  <a:r>
                    <a:rPr lang="en-GB" dirty="0" smtClean="0"/>
                    <a:t>DF</a:t>
                  </a:r>
                </a:p>
                <a:p>
                  <a:pPr algn="ctr"/>
                  <a:r>
                    <a:rPr lang="en-GB" dirty="0" smtClean="0"/>
                    <a:t>7F xx</a:t>
                  </a:r>
                  <a:endParaRPr lang="en-GB" dirty="0"/>
                </a:p>
              </p:txBody>
            </p:sp>
            <p:sp>
              <p:nvSpPr>
                <p:cNvPr id="17" name="Rounded Rectangle 16"/>
                <p:cNvSpPr/>
                <p:nvPr/>
              </p:nvSpPr>
              <p:spPr>
                <a:xfrm>
                  <a:off x="428596" y="4429132"/>
                  <a:ext cx="1214446" cy="714380"/>
                </a:xfrm>
                <a:prstGeom prst="roundRect">
                  <a:avLst/>
                </a:prstGeom>
                <a:solidFill>
                  <a:schemeClr val="accent1">
                    <a:lumMod val="20000"/>
                    <a:lumOff val="80000"/>
                  </a:schemeClr>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TextBox 17"/>
                <p:cNvSpPr txBox="1"/>
                <p:nvPr/>
              </p:nvSpPr>
              <p:spPr>
                <a:xfrm>
                  <a:off x="571472" y="4429132"/>
                  <a:ext cx="1071570" cy="646331"/>
                </a:xfrm>
                <a:prstGeom prst="rect">
                  <a:avLst/>
                </a:prstGeom>
                <a:noFill/>
              </p:spPr>
              <p:txBody>
                <a:bodyPr wrap="square" rtlCol="0">
                  <a:spAutoFit/>
                </a:bodyPr>
                <a:lstStyle/>
                <a:p>
                  <a:pPr algn="ctr"/>
                  <a:r>
                    <a:rPr lang="en-GB" dirty="0" smtClean="0"/>
                    <a:t>DF</a:t>
                  </a:r>
                </a:p>
                <a:p>
                  <a:pPr algn="ctr"/>
                  <a:r>
                    <a:rPr lang="en-GB" dirty="0" smtClean="0"/>
                    <a:t>5F xx</a:t>
                  </a:r>
                  <a:endParaRPr lang="en-GB" dirty="0"/>
                </a:p>
              </p:txBody>
            </p:sp>
            <p:sp>
              <p:nvSpPr>
                <p:cNvPr id="20" name="Flowchart: Preparation 19"/>
                <p:cNvSpPr/>
                <p:nvPr/>
              </p:nvSpPr>
              <p:spPr>
                <a:xfrm>
                  <a:off x="4286248" y="2786058"/>
                  <a:ext cx="1857388" cy="785818"/>
                </a:xfrm>
                <a:prstGeom prst="flowChartPreparation">
                  <a:avLst/>
                </a:prstGeom>
                <a:solidFill>
                  <a:schemeClr val="accent1">
                    <a:lumMod val="20000"/>
                    <a:lumOff val="80000"/>
                  </a:schemeClr>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p:cNvSpPr txBox="1"/>
                <p:nvPr/>
              </p:nvSpPr>
              <p:spPr>
                <a:xfrm>
                  <a:off x="4500562" y="2928934"/>
                  <a:ext cx="1500198" cy="646331"/>
                </a:xfrm>
                <a:prstGeom prst="rect">
                  <a:avLst/>
                </a:prstGeom>
                <a:noFill/>
              </p:spPr>
              <p:txBody>
                <a:bodyPr wrap="square" rtlCol="0">
                  <a:spAutoFit/>
                </a:bodyPr>
                <a:lstStyle/>
                <a:p>
                  <a:pPr algn="ctr"/>
                  <a:r>
                    <a:rPr lang="en-GB" dirty="0" smtClean="0"/>
                    <a:t>Elementary File 2F xx</a:t>
                  </a:r>
                  <a:endParaRPr lang="en-GB" dirty="0"/>
                </a:p>
              </p:txBody>
            </p:sp>
            <p:sp>
              <p:nvSpPr>
                <p:cNvPr id="23" name="Flowchart: Preparation 22"/>
                <p:cNvSpPr/>
                <p:nvPr/>
              </p:nvSpPr>
              <p:spPr>
                <a:xfrm>
                  <a:off x="428596" y="5643578"/>
                  <a:ext cx="1857388" cy="785818"/>
                </a:xfrm>
                <a:prstGeom prst="flowChartPreparation">
                  <a:avLst/>
                </a:prstGeom>
                <a:solidFill>
                  <a:schemeClr val="accent1">
                    <a:lumMod val="20000"/>
                    <a:lumOff val="80000"/>
                  </a:schemeClr>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TextBox 23"/>
                <p:cNvSpPr txBox="1"/>
                <p:nvPr/>
              </p:nvSpPr>
              <p:spPr>
                <a:xfrm>
                  <a:off x="642910" y="5786454"/>
                  <a:ext cx="1500198" cy="646331"/>
                </a:xfrm>
                <a:prstGeom prst="rect">
                  <a:avLst/>
                </a:prstGeom>
                <a:noFill/>
              </p:spPr>
              <p:txBody>
                <a:bodyPr wrap="square" rtlCol="0">
                  <a:spAutoFit/>
                </a:bodyPr>
                <a:lstStyle/>
                <a:p>
                  <a:pPr algn="ctr"/>
                  <a:r>
                    <a:rPr lang="en-GB" dirty="0" smtClean="0"/>
                    <a:t>Elementary File 4F xx</a:t>
                  </a:r>
                  <a:endParaRPr lang="en-GB" dirty="0"/>
                </a:p>
              </p:txBody>
            </p:sp>
            <p:sp>
              <p:nvSpPr>
                <p:cNvPr id="26" name="TextBox 25"/>
                <p:cNvSpPr txBox="1"/>
                <p:nvPr/>
              </p:nvSpPr>
              <p:spPr>
                <a:xfrm>
                  <a:off x="7500926" y="4500570"/>
                  <a:ext cx="1500198" cy="646331"/>
                </a:xfrm>
                <a:prstGeom prst="rect">
                  <a:avLst/>
                </a:prstGeom>
                <a:noFill/>
              </p:spPr>
              <p:txBody>
                <a:bodyPr wrap="square" rtlCol="0">
                  <a:spAutoFit/>
                </a:bodyPr>
                <a:lstStyle/>
                <a:p>
                  <a:pPr algn="ctr"/>
                  <a:r>
                    <a:rPr lang="en-GB" dirty="0" smtClean="0"/>
                    <a:t>Elementary File 6F xx</a:t>
                  </a:r>
                  <a:endParaRPr lang="en-GB" dirty="0"/>
                </a:p>
              </p:txBody>
            </p:sp>
            <p:sp>
              <p:nvSpPr>
                <p:cNvPr id="27" name="Flowchart: Preparation 26"/>
                <p:cNvSpPr/>
                <p:nvPr/>
              </p:nvSpPr>
              <p:spPr>
                <a:xfrm>
                  <a:off x="5214942" y="4357694"/>
                  <a:ext cx="1857388" cy="785818"/>
                </a:xfrm>
                <a:prstGeom prst="flowChartPreparation">
                  <a:avLst/>
                </a:prstGeom>
                <a:solidFill>
                  <a:schemeClr val="accent1">
                    <a:lumMod val="20000"/>
                    <a:lumOff val="80000"/>
                  </a:schemeClr>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TextBox 27"/>
                <p:cNvSpPr txBox="1"/>
                <p:nvPr/>
              </p:nvSpPr>
              <p:spPr>
                <a:xfrm>
                  <a:off x="5572132" y="4500570"/>
                  <a:ext cx="1500198" cy="646331"/>
                </a:xfrm>
                <a:prstGeom prst="rect">
                  <a:avLst/>
                </a:prstGeom>
                <a:noFill/>
              </p:spPr>
              <p:txBody>
                <a:bodyPr wrap="square" rtlCol="0">
                  <a:spAutoFit/>
                </a:bodyPr>
                <a:lstStyle/>
                <a:p>
                  <a:pPr algn="ctr"/>
                  <a:r>
                    <a:rPr lang="en-GB" dirty="0" smtClean="0"/>
                    <a:t>Elementary File 6F xx</a:t>
                  </a:r>
                  <a:endParaRPr lang="en-GB" dirty="0"/>
                </a:p>
              </p:txBody>
            </p:sp>
            <p:sp>
              <p:nvSpPr>
                <p:cNvPr id="29" name="Flowchart: Preparation 28"/>
                <p:cNvSpPr/>
                <p:nvPr/>
              </p:nvSpPr>
              <p:spPr>
                <a:xfrm>
                  <a:off x="2000232" y="4429132"/>
                  <a:ext cx="1857388" cy="785818"/>
                </a:xfrm>
                <a:prstGeom prst="flowChartPreparation">
                  <a:avLst/>
                </a:prstGeom>
                <a:solidFill>
                  <a:schemeClr val="accent1">
                    <a:lumMod val="20000"/>
                    <a:lumOff val="80000"/>
                  </a:schemeClr>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0" name="TextBox 29"/>
                <p:cNvSpPr txBox="1"/>
                <p:nvPr/>
              </p:nvSpPr>
              <p:spPr>
                <a:xfrm>
                  <a:off x="2285984" y="4572008"/>
                  <a:ext cx="1500198" cy="646331"/>
                </a:xfrm>
                <a:prstGeom prst="rect">
                  <a:avLst/>
                </a:prstGeom>
                <a:noFill/>
              </p:spPr>
              <p:txBody>
                <a:bodyPr wrap="square" rtlCol="0">
                  <a:spAutoFit/>
                </a:bodyPr>
                <a:lstStyle/>
                <a:p>
                  <a:pPr algn="ctr"/>
                  <a:r>
                    <a:rPr lang="en-GB" dirty="0" smtClean="0"/>
                    <a:t>Elementary File 6F xx</a:t>
                  </a:r>
                  <a:endParaRPr lang="en-GB" dirty="0"/>
                </a:p>
              </p:txBody>
            </p:sp>
            <p:cxnSp>
              <p:nvCxnSpPr>
                <p:cNvPr id="34" name="Straight Connector 33"/>
                <p:cNvCxnSpPr/>
                <p:nvPr/>
              </p:nvCxnSpPr>
              <p:spPr>
                <a:xfrm>
                  <a:off x="2714612" y="2357430"/>
                  <a:ext cx="55721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928662" y="4000504"/>
                  <a:ext cx="221457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6215074" y="3929066"/>
                  <a:ext cx="207170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6000760" y="2143116"/>
                  <a:ext cx="4286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a:off x="7393801" y="3750471"/>
                  <a:ext cx="3571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2607455" y="3821909"/>
                  <a:ext cx="3571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8105804" y="4110038"/>
                  <a:ext cx="395286" cy="333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endCxn id="27" idx="0"/>
                </p:cNvCxnSpPr>
                <p:nvPr/>
              </p:nvCxnSpPr>
              <p:spPr>
                <a:xfrm rot="5400000">
                  <a:off x="5976950" y="4095752"/>
                  <a:ext cx="428628" cy="952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H="1">
                  <a:off x="5072066" y="2571744"/>
                  <a:ext cx="438152" cy="95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6200000" flipH="1">
                  <a:off x="2536017" y="2607463"/>
                  <a:ext cx="509590" cy="95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5400000">
                  <a:off x="2964645" y="4179099"/>
                  <a:ext cx="3571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821505" y="4179099"/>
                  <a:ext cx="3571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964381" y="5393545"/>
                  <a:ext cx="3571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77" name="TextBox 76"/>
          <p:cNvSpPr txBox="1"/>
          <p:nvPr/>
        </p:nvSpPr>
        <p:spPr>
          <a:xfrm>
            <a:off x="7215206" y="1142984"/>
            <a:ext cx="1785950" cy="461665"/>
          </a:xfrm>
          <a:prstGeom prst="rect">
            <a:avLst/>
          </a:prstGeom>
          <a:noFill/>
        </p:spPr>
        <p:txBody>
          <a:bodyPr wrap="square" rtlCol="0">
            <a:spAutoFit/>
          </a:bodyPr>
          <a:lstStyle/>
          <a:p>
            <a:r>
              <a:rPr lang="en-GB" sz="2400" b="1" dirty="0" smtClean="0">
                <a:solidFill>
                  <a:srgbClr val="FF0000"/>
                </a:solidFill>
              </a:rPr>
              <a:t>C:\ or root</a:t>
            </a:r>
            <a:endParaRPr lang="en-GB" sz="2400" b="1" dirty="0">
              <a:solidFill>
                <a:srgbClr val="FF0000"/>
              </a:solidFill>
            </a:endParaRPr>
          </a:p>
        </p:txBody>
      </p:sp>
      <p:sp>
        <p:nvSpPr>
          <p:cNvPr id="78" name="TextBox 77"/>
          <p:cNvSpPr txBox="1"/>
          <p:nvPr/>
        </p:nvSpPr>
        <p:spPr>
          <a:xfrm>
            <a:off x="785786" y="3071810"/>
            <a:ext cx="1000132" cy="461665"/>
          </a:xfrm>
          <a:prstGeom prst="rect">
            <a:avLst/>
          </a:prstGeom>
          <a:noFill/>
        </p:spPr>
        <p:txBody>
          <a:bodyPr wrap="square" rtlCol="0">
            <a:spAutoFit/>
          </a:bodyPr>
          <a:lstStyle/>
          <a:p>
            <a:r>
              <a:rPr lang="en-GB" sz="2400" dirty="0" smtClean="0">
                <a:solidFill>
                  <a:srgbClr val="FF0000"/>
                </a:solidFill>
              </a:rPr>
              <a:t>folder</a:t>
            </a:r>
            <a:endParaRPr lang="en-GB" sz="2400" dirty="0">
              <a:solidFill>
                <a:srgbClr val="FF0000"/>
              </a:solidFill>
            </a:endParaRPr>
          </a:p>
        </p:txBody>
      </p:sp>
      <p:sp>
        <p:nvSpPr>
          <p:cNvPr id="79" name="TextBox 78"/>
          <p:cNvSpPr txBox="1"/>
          <p:nvPr/>
        </p:nvSpPr>
        <p:spPr>
          <a:xfrm>
            <a:off x="2643174" y="5857892"/>
            <a:ext cx="1000132" cy="461665"/>
          </a:xfrm>
          <a:prstGeom prst="rect">
            <a:avLst/>
          </a:prstGeom>
          <a:noFill/>
        </p:spPr>
        <p:txBody>
          <a:bodyPr wrap="square" rtlCol="0">
            <a:spAutoFit/>
          </a:bodyPr>
          <a:lstStyle/>
          <a:p>
            <a:r>
              <a:rPr lang="en-GB" sz="2400" dirty="0" smtClean="0">
                <a:solidFill>
                  <a:srgbClr val="FF0000"/>
                </a:solidFill>
              </a:rPr>
              <a:t>files</a:t>
            </a:r>
            <a:endParaRPr lang="en-GB" sz="2400" dirty="0">
              <a:solidFill>
                <a:srgbClr val="FF0000"/>
              </a:solidFill>
            </a:endParaRPr>
          </a:p>
        </p:txBody>
      </p:sp>
      <p:sp>
        <p:nvSpPr>
          <p:cNvPr id="42" name="TextBox 41"/>
          <p:cNvSpPr txBox="1"/>
          <p:nvPr/>
        </p:nvSpPr>
        <p:spPr>
          <a:xfrm>
            <a:off x="5072066" y="5657671"/>
            <a:ext cx="2357454" cy="1200329"/>
          </a:xfrm>
          <a:prstGeom prst="rect">
            <a:avLst/>
          </a:prstGeom>
          <a:noFill/>
        </p:spPr>
        <p:txBody>
          <a:bodyPr wrap="square" rtlCol="0">
            <a:spAutoFit/>
          </a:bodyPr>
          <a:lstStyle/>
          <a:p>
            <a:r>
              <a:rPr lang="en-GB" dirty="0" smtClean="0"/>
              <a:t>MF – master file</a:t>
            </a:r>
          </a:p>
          <a:p>
            <a:r>
              <a:rPr lang="en-GB" dirty="0" smtClean="0"/>
              <a:t>DF1 – 1</a:t>
            </a:r>
            <a:r>
              <a:rPr lang="en-GB" baseline="30000" dirty="0" smtClean="0"/>
              <a:t>st</a:t>
            </a:r>
            <a:r>
              <a:rPr lang="en-GB" dirty="0" smtClean="0"/>
              <a:t> level DF</a:t>
            </a:r>
          </a:p>
          <a:p>
            <a:r>
              <a:rPr lang="en-GB" dirty="0" smtClean="0"/>
              <a:t>DF2 – 2</a:t>
            </a:r>
            <a:r>
              <a:rPr lang="en-GB" baseline="30000" dirty="0" smtClean="0"/>
              <a:t>nd</a:t>
            </a:r>
            <a:r>
              <a:rPr lang="en-GB" dirty="0" smtClean="0"/>
              <a:t> level DF</a:t>
            </a:r>
          </a:p>
          <a:p>
            <a:r>
              <a:rPr lang="en-GB" dirty="0" smtClean="0"/>
              <a:t>EF – elementary files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77" grpId="0"/>
      <p:bldP spid="78" grpId="0"/>
      <p:bldP spid="79" grpId="0"/>
      <p:bldP spid="4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764704"/>
            <a:ext cx="8496944" cy="5904656"/>
          </a:xfrm>
        </p:spPr>
        <p:txBody>
          <a:bodyPr>
            <a:normAutofit/>
          </a:bodyPr>
          <a:lstStyle/>
          <a:p>
            <a:pPr>
              <a:buNone/>
            </a:pPr>
            <a:r>
              <a:rPr lang="en-GB" b="1" dirty="0" smtClean="0"/>
              <a:t>Master File</a:t>
            </a:r>
            <a:r>
              <a:rPr lang="en-GB" dirty="0" smtClean="0"/>
              <a:t> [3F 00]</a:t>
            </a:r>
          </a:p>
          <a:p>
            <a:r>
              <a:rPr lang="en-GB" dirty="0" smtClean="0"/>
              <a:t>Unique mandatory file</a:t>
            </a:r>
          </a:p>
          <a:p>
            <a:r>
              <a:rPr lang="en-GB" dirty="0" smtClean="0"/>
              <a:t>Contains access conditions that the handset uses to communicate with a service provider</a:t>
            </a:r>
          </a:p>
          <a:p>
            <a:r>
              <a:rPr lang="en-GB" dirty="0" smtClean="0"/>
              <a:t>Contains Dedicated and Elementary files (optional)</a:t>
            </a:r>
          </a:p>
          <a:p>
            <a:pPr>
              <a:buNone/>
            </a:pPr>
            <a:r>
              <a:rPr lang="en-GB" b="1" dirty="0" smtClean="0"/>
              <a:t>Dedicated File</a:t>
            </a:r>
            <a:r>
              <a:rPr lang="en-GB" dirty="0" smtClean="0"/>
              <a:t> [7F xx]</a:t>
            </a:r>
          </a:p>
          <a:p>
            <a:r>
              <a:rPr lang="en-GB" dirty="0" smtClean="0"/>
              <a:t>File containing</a:t>
            </a:r>
          </a:p>
          <a:p>
            <a:pPr lvl="1"/>
            <a:r>
              <a:rPr lang="en-GB" dirty="0" smtClean="0"/>
              <a:t>Access conditions</a:t>
            </a:r>
          </a:p>
          <a:p>
            <a:pPr lvl="1"/>
            <a:r>
              <a:rPr lang="en-GB" dirty="0" smtClean="0"/>
              <a:t>Other DFs and Elementary Files</a:t>
            </a:r>
          </a:p>
          <a:p>
            <a:pPr>
              <a:buNone/>
            </a:pPr>
            <a:r>
              <a:rPr lang="en-GB" b="1" dirty="0" smtClean="0"/>
              <a:t>Elementary Files</a:t>
            </a:r>
          </a:p>
          <a:p>
            <a:r>
              <a:rPr lang="en-GB" dirty="0" smtClean="0"/>
              <a:t>Access conditions e.g. PIN</a:t>
            </a:r>
          </a:p>
          <a:p>
            <a:r>
              <a:rPr lang="en-GB" dirty="0" smtClean="0"/>
              <a:t>Data and no other files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1000108"/>
            <a:ext cx="8429684" cy="5429288"/>
          </a:xfrm>
        </p:spPr>
        <p:txBody>
          <a:bodyPr/>
          <a:lstStyle/>
          <a:p>
            <a:pPr>
              <a:buNone/>
            </a:pPr>
            <a:r>
              <a:rPr lang="en-GB" dirty="0" smtClean="0"/>
              <a:t>Elementary Files (EFs)</a:t>
            </a:r>
          </a:p>
          <a:p>
            <a:r>
              <a:rPr lang="en-GB" dirty="0" smtClean="0"/>
              <a:t>Made up from header and a body</a:t>
            </a:r>
          </a:p>
          <a:p>
            <a:r>
              <a:rPr lang="en-GB" dirty="0" smtClean="0"/>
              <a:t>Contain data</a:t>
            </a:r>
          </a:p>
          <a:p>
            <a:r>
              <a:rPr lang="en-GB" dirty="0" smtClean="0"/>
              <a:t>Three main types</a:t>
            </a:r>
          </a:p>
          <a:p>
            <a:pPr lvl="1"/>
            <a:r>
              <a:rPr lang="en-GB" dirty="0" smtClean="0"/>
              <a:t>Transparent – store non-repetitive data</a:t>
            </a:r>
          </a:p>
          <a:p>
            <a:pPr lvl="1"/>
            <a:r>
              <a:rPr lang="en-GB" dirty="0" smtClean="0"/>
              <a:t>Linear fixed – all files have same length</a:t>
            </a:r>
          </a:p>
          <a:p>
            <a:pPr lvl="1"/>
            <a:r>
              <a:rPr lang="en-GB" dirty="0" smtClean="0"/>
              <a:t>Cyclic – files stored in chronological order (accumulated call meter, last number dialled)</a:t>
            </a:r>
          </a:p>
          <a:p>
            <a:pPr lvl="1"/>
            <a:endParaRPr lang="en-GB" dirty="0" smtClean="0"/>
          </a:p>
          <a:p>
            <a:r>
              <a:rPr lang="en-GB" dirty="0" smtClean="0"/>
              <a:t>Missed calls are not stored on the SIM</a:t>
            </a:r>
          </a:p>
          <a:p>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857232"/>
            <a:ext cx="8712968" cy="5812128"/>
          </a:xfrm>
        </p:spPr>
        <p:txBody>
          <a:bodyPr>
            <a:normAutofit/>
          </a:bodyPr>
          <a:lstStyle/>
          <a:p>
            <a:pPr>
              <a:buNone/>
            </a:pPr>
            <a:r>
              <a:rPr lang="en-GB" dirty="0" smtClean="0"/>
              <a:t>Transparent EF</a:t>
            </a:r>
          </a:p>
          <a:p>
            <a:pPr lvl="1"/>
            <a:r>
              <a:rPr lang="en-GB" dirty="0" smtClean="0"/>
              <a:t>stores non-repetitive data</a:t>
            </a:r>
          </a:p>
          <a:p>
            <a:pPr lvl="1"/>
            <a:r>
              <a:rPr lang="en-GB" dirty="0" smtClean="0"/>
              <a:t>Has no fixed structure</a:t>
            </a:r>
          </a:p>
          <a:p>
            <a:pPr lvl="1"/>
            <a:r>
              <a:rPr lang="en-GB" dirty="0" smtClean="0"/>
              <a:t>First byte has relative address  - 00 00</a:t>
            </a:r>
          </a:p>
          <a:p>
            <a:pPr lvl="1"/>
            <a:r>
              <a:rPr lang="en-GB" dirty="0" smtClean="0"/>
              <a:t>Examples</a:t>
            </a:r>
          </a:p>
          <a:p>
            <a:pPr lvl="2"/>
            <a:r>
              <a:rPr lang="en-GB" dirty="0" smtClean="0"/>
              <a:t>ICCID</a:t>
            </a:r>
          </a:p>
          <a:p>
            <a:pPr lvl="2"/>
            <a:r>
              <a:rPr lang="en-GB" dirty="0" smtClean="0"/>
              <a:t>IMSI</a:t>
            </a:r>
          </a:p>
          <a:p>
            <a:pPr lvl="2"/>
            <a:r>
              <a:rPr lang="en-GB" dirty="0" smtClean="0"/>
              <a:t>Language pref</a:t>
            </a:r>
          </a:p>
          <a:p>
            <a:pPr lvl="2"/>
            <a:r>
              <a:rPr lang="en-GB" dirty="0" smtClean="0"/>
              <a:t>Ciphering key (Kc)</a:t>
            </a:r>
          </a:p>
          <a:p>
            <a:pPr lvl="2"/>
            <a:r>
              <a:rPr lang="en-GB" dirty="0" smtClean="0"/>
              <a:t>PLMN - public land mobile network</a:t>
            </a:r>
          </a:p>
          <a:p>
            <a:pPr lvl="2"/>
            <a:r>
              <a:rPr lang="en-GB" dirty="0" smtClean="0"/>
              <a:t>HPLMN - home PLMN</a:t>
            </a:r>
          </a:p>
          <a:p>
            <a:pPr lvl="2"/>
            <a:r>
              <a:rPr lang="en-GB" dirty="0" smtClean="0"/>
              <a:t>SIM Service Table</a:t>
            </a:r>
          </a:p>
          <a:p>
            <a:endParaRPr lang="en-GB" dirty="0" smtClean="0"/>
          </a:p>
          <a:p>
            <a:endParaRPr lang="en-GB"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715040"/>
          </a:xfrm>
        </p:spPr>
        <p:txBody>
          <a:bodyPr>
            <a:normAutofit fontScale="92500" lnSpcReduction="10000"/>
          </a:bodyPr>
          <a:lstStyle/>
          <a:p>
            <a:pPr>
              <a:buNone/>
            </a:pPr>
            <a:r>
              <a:rPr lang="en-GB" dirty="0" smtClean="0"/>
              <a:t>Linear fixed EF – all files have same length</a:t>
            </a:r>
          </a:p>
          <a:p>
            <a:pPr lvl="1"/>
            <a:r>
              <a:rPr lang="en-GB" dirty="0" smtClean="0"/>
              <a:t>Sequence of records e.g. Phone book</a:t>
            </a:r>
          </a:p>
          <a:p>
            <a:pPr lvl="1"/>
            <a:r>
              <a:rPr lang="en-GB" dirty="0" smtClean="0"/>
              <a:t>First record is Record number 1</a:t>
            </a:r>
          </a:p>
          <a:p>
            <a:pPr lvl="1"/>
            <a:r>
              <a:rPr lang="en-GB" dirty="0" smtClean="0"/>
              <a:t>Length of each record is stored in EF header</a:t>
            </a:r>
          </a:p>
          <a:p>
            <a:pPr lvl="1"/>
            <a:r>
              <a:rPr lang="en-GB" dirty="0" smtClean="0"/>
              <a:t>Currently max is 255 linear fixed EFs with max 255 bytes in each</a:t>
            </a:r>
          </a:p>
          <a:p>
            <a:pPr lvl="1"/>
            <a:endParaRPr lang="en-GB" dirty="0" smtClean="0"/>
          </a:p>
          <a:p>
            <a:r>
              <a:rPr lang="en-GB" dirty="0" smtClean="0"/>
              <a:t>To access a linear fixed EF</a:t>
            </a:r>
          </a:p>
          <a:p>
            <a:pPr lvl="1"/>
            <a:r>
              <a:rPr lang="en-GB" dirty="0" smtClean="0"/>
              <a:t>Use the record number</a:t>
            </a:r>
          </a:p>
          <a:p>
            <a:pPr lvl="1"/>
            <a:r>
              <a:rPr lang="en-GB" dirty="0" smtClean="0"/>
              <a:t>If the pointer is not set - use Next or Previous mode</a:t>
            </a:r>
          </a:p>
          <a:p>
            <a:pPr lvl="1"/>
            <a:r>
              <a:rPr lang="en-GB" dirty="0" smtClean="0"/>
              <a:t>If the pointer is set – can perform an action on the record, or the next or previous one</a:t>
            </a:r>
          </a:p>
          <a:p>
            <a:pPr lvl="1"/>
            <a:r>
              <a:rPr lang="en-GB" dirty="0" smtClean="0"/>
              <a:t>Identify a record using a pattern seek</a:t>
            </a:r>
          </a:p>
          <a:p>
            <a:pPr lvl="2"/>
            <a:r>
              <a:rPr lang="en-GB" dirty="0" smtClean="0"/>
              <a:t>Forward from the beginning</a:t>
            </a:r>
          </a:p>
          <a:p>
            <a:pPr lvl="2"/>
            <a:r>
              <a:rPr lang="en-GB" dirty="0" smtClean="0"/>
              <a:t>Forward from the record following (unless on the last record)</a:t>
            </a:r>
          </a:p>
          <a:p>
            <a:pPr lvl="2"/>
            <a:r>
              <a:rPr lang="en-GB" dirty="0" smtClean="0"/>
              <a:t>Backward from the end of file or from the current record</a:t>
            </a:r>
          </a:p>
          <a:p>
            <a:endParaRPr lang="en-GB" dirty="0" smtClean="0"/>
          </a:p>
          <a:p>
            <a:endParaRPr lang="en-GB" dirty="0" smtClean="0"/>
          </a:p>
          <a:p>
            <a:endParaRPr lang="en-GB" dirty="0" smtClean="0"/>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643602"/>
          </a:xfrm>
        </p:spPr>
        <p:txBody>
          <a:bodyPr>
            <a:normAutofit/>
          </a:bodyPr>
          <a:lstStyle/>
          <a:p>
            <a:r>
              <a:rPr lang="en-GB" dirty="0" smtClean="0"/>
              <a:t>Everyone has at least one mobile phone</a:t>
            </a:r>
          </a:p>
          <a:p>
            <a:r>
              <a:rPr lang="en-GB" dirty="0" smtClean="0"/>
              <a:t>Harder to hide stuff on a mobile phone</a:t>
            </a:r>
          </a:p>
          <a:p>
            <a:r>
              <a:rPr lang="en-GB" dirty="0" smtClean="0"/>
              <a:t>Follow the ACPO guidelines</a:t>
            </a:r>
          </a:p>
          <a:p>
            <a:r>
              <a:rPr lang="en-GB" dirty="0" smtClean="0"/>
              <a:t>Identify the device</a:t>
            </a:r>
          </a:p>
          <a:p>
            <a:r>
              <a:rPr lang="en-GB" dirty="0" smtClean="0"/>
              <a:t>Isolate / extract / validate / report</a:t>
            </a:r>
          </a:p>
          <a:p>
            <a:r>
              <a:rPr lang="en-GB" dirty="0" smtClean="0"/>
              <a:t>Rules for mobile phones</a:t>
            </a:r>
          </a:p>
          <a:p>
            <a:pPr lvl="1"/>
            <a:r>
              <a:rPr lang="en-GB" dirty="0" smtClean="0"/>
              <a:t>Process the hash values at the start</a:t>
            </a:r>
          </a:p>
          <a:p>
            <a:pPr lvl="1"/>
            <a:r>
              <a:rPr lang="en-GB" dirty="0" smtClean="0"/>
              <a:t>Process the hash values at the end and compare</a:t>
            </a:r>
          </a:p>
          <a:p>
            <a:pPr lvl="1"/>
            <a:r>
              <a:rPr lang="en-GB" dirty="0" smtClean="0"/>
              <a:t>If not equal then identify where data change occurred and document</a:t>
            </a:r>
          </a:p>
          <a:p>
            <a:pPr lvl="1"/>
            <a:r>
              <a:rPr lang="en-GB" dirty="0" smtClean="0"/>
              <a:t>Must have at least 50% charge at the start of an investigation</a:t>
            </a:r>
          </a:p>
          <a:p>
            <a:endParaRPr lang="en-GB" dirty="0" smtClean="0"/>
          </a:p>
          <a:p>
            <a:endParaRPr lang="en-GB"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lstStyle/>
          <a:p>
            <a:pPr>
              <a:buNone/>
            </a:pPr>
            <a:r>
              <a:rPr lang="en-GB" dirty="0" smtClean="0"/>
              <a:t>Cyclic EF</a:t>
            </a:r>
          </a:p>
          <a:p>
            <a:r>
              <a:rPr lang="en-GB" dirty="0" smtClean="0"/>
              <a:t>Files are stored in chronological order </a:t>
            </a:r>
          </a:p>
          <a:p>
            <a:r>
              <a:rPr lang="en-GB" dirty="0" smtClean="0"/>
              <a:t>Fixed number of records with the same fixed length</a:t>
            </a:r>
          </a:p>
          <a:p>
            <a:r>
              <a:rPr lang="en-GB" dirty="0" smtClean="0"/>
              <a:t>Limited to 255 total bytes and 255 total cyclic EFs</a:t>
            </a:r>
          </a:p>
          <a:p>
            <a:r>
              <a:rPr lang="en-GB" dirty="0" smtClean="0"/>
              <a:t>When all records have been used, the next data overwrites the oldest data</a:t>
            </a:r>
          </a:p>
          <a:p>
            <a:r>
              <a:rPr lang="en-GB" dirty="0" smtClean="0"/>
              <a:t>Link between the last record and the first</a:t>
            </a:r>
          </a:p>
          <a:p>
            <a:r>
              <a:rPr lang="en-GB" dirty="0" smtClean="0"/>
              <a:t>Examples - 	accumulated call meter (ACM)</a:t>
            </a:r>
          </a:p>
          <a:p>
            <a:pPr>
              <a:buNone/>
            </a:pPr>
            <a:r>
              <a:rPr lang="en-GB" dirty="0" smtClean="0"/>
              <a:t>				last number dialled (LND)</a:t>
            </a:r>
          </a:p>
        </p:txBody>
      </p:sp>
      <p:sp>
        <p:nvSpPr>
          <p:cNvPr id="4" name="Curved Left Arrow 3"/>
          <p:cNvSpPr/>
          <p:nvPr/>
        </p:nvSpPr>
        <p:spPr>
          <a:xfrm>
            <a:off x="1571604" y="5143512"/>
            <a:ext cx="714380" cy="1000132"/>
          </a:xfrm>
          <a:prstGeom prst="curvedLeftArrow">
            <a:avLst/>
          </a:prstGeom>
          <a:solidFill>
            <a:schemeClr val="accent1">
              <a:lumMod val="20000"/>
              <a:lumOff val="80000"/>
            </a:schemeClr>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5" name="Curved Left Arrow 4"/>
          <p:cNvSpPr/>
          <p:nvPr/>
        </p:nvSpPr>
        <p:spPr>
          <a:xfrm rot="10800000">
            <a:off x="714348" y="5072074"/>
            <a:ext cx="714380" cy="1000132"/>
          </a:xfrm>
          <a:prstGeom prst="curvedLeftArrow">
            <a:avLst/>
          </a:prstGeom>
          <a:solidFill>
            <a:schemeClr val="accent1">
              <a:lumMod val="20000"/>
              <a:lumOff val="80000"/>
            </a:schemeClr>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 name="Group 79"/>
          <p:cNvGrpSpPr/>
          <p:nvPr/>
        </p:nvGrpSpPr>
        <p:grpSpPr>
          <a:xfrm>
            <a:off x="214282" y="785794"/>
            <a:ext cx="8715436" cy="5646991"/>
            <a:chOff x="357158" y="1142984"/>
            <a:chExt cx="8715436" cy="5289801"/>
          </a:xfrm>
        </p:grpSpPr>
        <p:sp>
          <p:nvSpPr>
            <p:cNvPr id="71" name="Rounded Rectangle 70"/>
            <p:cNvSpPr/>
            <p:nvPr/>
          </p:nvSpPr>
          <p:spPr>
            <a:xfrm>
              <a:off x="5786446" y="1142984"/>
              <a:ext cx="1000132" cy="714380"/>
            </a:xfrm>
            <a:prstGeom prst="roundRect">
              <a:avLst/>
            </a:prstGeom>
            <a:solidFill>
              <a:schemeClr val="accent1">
                <a:lumMod val="20000"/>
                <a:lumOff val="80000"/>
              </a:schemeClr>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2" name="TextBox 71"/>
            <p:cNvSpPr txBox="1"/>
            <p:nvPr/>
          </p:nvSpPr>
          <p:spPr>
            <a:xfrm>
              <a:off x="5929322" y="1142984"/>
              <a:ext cx="857256" cy="646331"/>
            </a:xfrm>
            <a:prstGeom prst="rect">
              <a:avLst/>
            </a:prstGeom>
            <a:noFill/>
          </p:spPr>
          <p:txBody>
            <a:bodyPr wrap="square" rtlCol="0">
              <a:spAutoFit/>
            </a:bodyPr>
            <a:lstStyle/>
            <a:p>
              <a:r>
                <a:rPr lang="en-GB" dirty="0" smtClean="0"/>
                <a:t>MF</a:t>
              </a:r>
            </a:p>
            <a:p>
              <a:r>
                <a:rPr lang="en-GB" dirty="0" smtClean="0"/>
                <a:t>3F 00</a:t>
              </a:r>
              <a:endParaRPr lang="en-GB" dirty="0"/>
            </a:p>
          </p:txBody>
        </p:sp>
        <p:sp>
          <p:nvSpPr>
            <p:cNvPr id="73" name="TextBox 72"/>
            <p:cNvSpPr txBox="1"/>
            <p:nvPr/>
          </p:nvSpPr>
          <p:spPr>
            <a:xfrm>
              <a:off x="1928794" y="2928934"/>
              <a:ext cx="1357322" cy="605449"/>
            </a:xfrm>
            <a:prstGeom prst="rect">
              <a:avLst/>
            </a:prstGeom>
            <a:noFill/>
            <a:ln w="25400">
              <a:solidFill>
                <a:schemeClr val="tx1"/>
              </a:solidFill>
            </a:ln>
          </p:spPr>
          <p:txBody>
            <a:bodyPr wrap="square" rtlCol="0">
              <a:spAutoFit/>
            </a:bodyPr>
            <a:lstStyle/>
            <a:p>
              <a:pPr algn="ctr"/>
              <a:r>
                <a:rPr lang="en-GB" dirty="0" smtClean="0"/>
                <a:t>DF - GSM</a:t>
              </a:r>
            </a:p>
            <a:p>
              <a:pPr algn="ctr"/>
              <a:r>
                <a:rPr lang="en-GB" dirty="0" smtClean="0"/>
                <a:t>7F 20</a:t>
              </a:r>
              <a:endParaRPr lang="en-GB" dirty="0"/>
            </a:p>
          </p:txBody>
        </p:sp>
        <p:sp>
          <p:nvSpPr>
            <p:cNvPr id="75" name="TextBox 74"/>
            <p:cNvSpPr txBox="1"/>
            <p:nvPr/>
          </p:nvSpPr>
          <p:spPr>
            <a:xfrm>
              <a:off x="7000892" y="2815967"/>
              <a:ext cx="1714512" cy="605449"/>
            </a:xfrm>
            <a:prstGeom prst="rect">
              <a:avLst/>
            </a:prstGeom>
            <a:noFill/>
            <a:ln w="25400">
              <a:solidFill>
                <a:schemeClr val="tx1"/>
              </a:solidFill>
            </a:ln>
          </p:spPr>
          <p:txBody>
            <a:bodyPr wrap="square" rtlCol="0">
              <a:spAutoFit/>
            </a:bodyPr>
            <a:lstStyle/>
            <a:p>
              <a:pPr algn="ctr"/>
              <a:r>
                <a:rPr lang="en-GB" dirty="0" smtClean="0"/>
                <a:t>DF - Telecom</a:t>
              </a:r>
            </a:p>
            <a:p>
              <a:pPr algn="ctr"/>
              <a:r>
                <a:rPr lang="en-GB" dirty="0" smtClean="0"/>
                <a:t>7F xx</a:t>
              </a:r>
              <a:endParaRPr lang="en-GB" dirty="0"/>
            </a:p>
          </p:txBody>
        </p:sp>
        <p:sp>
          <p:nvSpPr>
            <p:cNvPr id="76" name="Rounded Rectangle 75"/>
            <p:cNvSpPr/>
            <p:nvPr/>
          </p:nvSpPr>
          <p:spPr>
            <a:xfrm>
              <a:off x="357158" y="4422031"/>
              <a:ext cx="844268" cy="714380"/>
            </a:xfrm>
            <a:prstGeom prst="roundRect">
              <a:avLst/>
            </a:prstGeom>
            <a:solidFill>
              <a:schemeClr val="accent1">
                <a:lumMod val="20000"/>
                <a:lumOff val="80000"/>
              </a:schemeClr>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7" name="TextBox 76"/>
            <p:cNvSpPr txBox="1"/>
            <p:nvPr/>
          </p:nvSpPr>
          <p:spPr>
            <a:xfrm>
              <a:off x="500034" y="4422031"/>
              <a:ext cx="714380" cy="605449"/>
            </a:xfrm>
            <a:prstGeom prst="rect">
              <a:avLst/>
            </a:prstGeom>
            <a:noFill/>
          </p:spPr>
          <p:txBody>
            <a:bodyPr wrap="square" rtlCol="0">
              <a:spAutoFit/>
            </a:bodyPr>
            <a:lstStyle/>
            <a:p>
              <a:pPr algn="ctr"/>
              <a:r>
                <a:rPr lang="en-GB" dirty="0" smtClean="0"/>
                <a:t>DF</a:t>
              </a:r>
            </a:p>
            <a:p>
              <a:pPr algn="ctr"/>
              <a:r>
                <a:rPr lang="en-GB" dirty="0" smtClean="0"/>
                <a:t>5F xx</a:t>
              </a:r>
              <a:endParaRPr lang="en-GB" dirty="0"/>
            </a:p>
          </p:txBody>
        </p:sp>
        <p:sp>
          <p:nvSpPr>
            <p:cNvPr id="79" name="TextBox 78"/>
            <p:cNvSpPr txBox="1"/>
            <p:nvPr/>
          </p:nvSpPr>
          <p:spPr>
            <a:xfrm>
              <a:off x="4643438" y="2815967"/>
              <a:ext cx="1357322" cy="864926"/>
            </a:xfrm>
            <a:prstGeom prst="rect">
              <a:avLst/>
            </a:prstGeom>
            <a:noFill/>
            <a:ln w="25400">
              <a:solidFill>
                <a:srgbClr val="7030A0"/>
              </a:solidFill>
            </a:ln>
          </p:spPr>
          <p:txBody>
            <a:bodyPr wrap="square" rtlCol="0">
              <a:spAutoFit/>
            </a:bodyPr>
            <a:lstStyle/>
            <a:p>
              <a:pPr algn="ctr"/>
              <a:r>
                <a:rPr lang="en-GB" dirty="0" smtClean="0"/>
                <a:t>EF - </a:t>
              </a:r>
              <a:r>
                <a:rPr lang="en-GB" dirty="0" smtClean="0">
                  <a:solidFill>
                    <a:srgbClr val="FF0000"/>
                  </a:solidFill>
                </a:rPr>
                <a:t>ICCID</a:t>
              </a:r>
            </a:p>
            <a:p>
              <a:pPr algn="ctr"/>
              <a:r>
                <a:rPr lang="en-GB" dirty="0" smtClean="0">
                  <a:latin typeface="+mj-lt"/>
                </a:rPr>
                <a:t>2F E2</a:t>
              </a:r>
            </a:p>
            <a:p>
              <a:pPr algn="ctr"/>
              <a:r>
                <a:rPr lang="en-GB" dirty="0" smtClean="0"/>
                <a:t>10 bytes</a:t>
              </a:r>
            </a:p>
          </p:txBody>
        </p:sp>
        <p:sp>
          <p:nvSpPr>
            <p:cNvPr id="80" name="Flowchart: Preparation 79"/>
            <p:cNvSpPr/>
            <p:nvPr/>
          </p:nvSpPr>
          <p:spPr>
            <a:xfrm>
              <a:off x="428596" y="5643578"/>
              <a:ext cx="1857388" cy="785818"/>
            </a:xfrm>
            <a:prstGeom prst="flowChartPreparation">
              <a:avLst/>
            </a:prstGeom>
            <a:solidFill>
              <a:schemeClr val="accent1">
                <a:lumMod val="20000"/>
                <a:lumOff val="80000"/>
              </a:schemeClr>
            </a:solidFill>
            <a:ln cap="rnd">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1" name="TextBox 80"/>
            <p:cNvSpPr txBox="1"/>
            <p:nvPr/>
          </p:nvSpPr>
          <p:spPr>
            <a:xfrm>
              <a:off x="642910" y="5786454"/>
              <a:ext cx="1500198" cy="646331"/>
            </a:xfrm>
            <a:prstGeom prst="rect">
              <a:avLst/>
            </a:prstGeom>
            <a:noFill/>
          </p:spPr>
          <p:txBody>
            <a:bodyPr wrap="square" rtlCol="0">
              <a:spAutoFit/>
            </a:bodyPr>
            <a:lstStyle/>
            <a:p>
              <a:pPr algn="ctr"/>
              <a:r>
                <a:rPr lang="en-GB" dirty="0" smtClean="0"/>
                <a:t>Elementary File 4F xx</a:t>
              </a:r>
              <a:endParaRPr lang="en-GB" dirty="0"/>
            </a:p>
          </p:txBody>
        </p:sp>
        <p:sp>
          <p:nvSpPr>
            <p:cNvPr id="82" name="TextBox 81"/>
            <p:cNvSpPr txBox="1"/>
            <p:nvPr/>
          </p:nvSpPr>
          <p:spPr>
            <a:xfrm>
              <a:off x="8286776" y="4355111"/>
              <a:ext cx="785818" cy="864926"/>
            </a:xfrm>
            <a:prstGeom prst="rect">
              <a:avLst/>
            </a:prstGeom>
            <a:noFill/>
            <a:ln w="25400">
              <a:solidFill>
                <a:schemeClr val="tx2">
                  <a:lumMod val="60000"/>
                  <a:lumOff val="40000"/>
                </a:schemeClr>
              </a:solidFill>
            </a:ln>
          </p:spPr>
          <p:txBody>
            <a:bodyPr wrap="square" rtlCol="0">
              <a:spAutoFit/>
            </a:bodyPr>
            <a:lstStyle/>
            <a:p>
              <a:pPr algn="ctr"/>
              <a:r>
                <a:rPr lang="en-GB" dirty="0" smtClean="0"/>
                <a:t>EF-</a:t>
              </a:r>
              <a:r>
                <a:rPr lang="en-GB" dirty="0" smtClean="0">
                  <a:solidFill>
                    <a:srgbClr val="FF0000"/>
                  </a:solidFill>
                </a:rPr>
                <a:t>SMS</a:t>
              </a:r>
            </a:p>
            <a:p>
              <a:pPr algn="ctr"/>
              <a:r>
                <a:rPr lang="en-GB" dirty="0" smtClean="0"/>
                <a:t>6F xx</a:t>
              </a:r>
              <a:endParaRPr lang="en-GB" dirty="0"/>
            </a:p>
          </p:txBody>
        </p:sp>
        <p:sp>
          <p:nvSpPr>
            <p:cNvPr id="84" name="TextBox 83"/>
            <p:cNvSpPr txBox="1"/>
            <p:nvPr/>
          </p:nvSpPr>
          <p:spPr>
            <a:xfrm>
              <a:off x="5286380" y="4355111"/>
              <a:ext cx="1071570" cy="864926"/>
            </a:xfrm>
            <a:prstGeom prst="rect">
              <a:avLst/>
            </a:prstGeom>
            <a:noFill/>
            <a:ln w="25400">
              <a:solidFill>
                <a:schemeClr val="tx2">
                  <a:lumMod val="60000"/>
                  <a:lumOff val="40000"/>
                </a:schemeClr>
              </a:solidFill>
            </a:ln>
          </p:spPr>
          <p:txBody>
            <a:bodyPr wrap="square" rtlCol="0">
              <a:spAutoFit/>
            </a:bodyPr>
            <a:lstStyle/>
            <a:p>
              <a:pPr algn="ctr"/>
              <a:r>
                <a:rPr lang="en-GB" dirty="0" smtClean="0"/>
                <a:t>EF-</a:t>
              </a:r>
              <a:r>
                <a:rPr lang="en-GB" dirty="0" smtClean="0">
                  <a:solidFill>
                    <a:srgbClr val="FF0000"/>
                  </a:solidFill>
                </a:rPr>
                <a:t>MSISDN</a:t>
              </a:r>
            </a:p>
            <a:p>
              <a:pPr algn="ctr"/>
              <a:r>
                <a:rPr lang="en-GB" dirty="0" smtClean="0"/>
                <a:t>6F xx</a:t>
              </a:r>
            </a:p>
          </p:txBody>
        </p:sp>
        <p:sp>
          <p:nvSpPr>
            <p:cNvPr id="86" name="TextBox 85"/>
            <p:cNvSpPr txBox="1"/>
            <p:nvPr/>
          </p:nvSpPr>
          <p:spPr>
            <a:xfrm>
              <a:off x="1428728" y="4422031"/>
              <a:ext cx="928694" cy="864926"/>
            </a:xfrm>
            <a:prstGeom prst="rect">
              <a:avLst/>
            </a:prstGeom>
            <a:noFill/>
            <a:ln w="25400">
              <a:solidFill>
                <a:srgbClr val="FF0000"/>
              </a:solidFill>
            </a:ln>
          </p:spPr>
          <p:txBody>
            <a:bodyPr wrap="square" rtlCol="0">
              <a:spAutoFit/>
            </a:bodyPr>
            <a:lstStyle/>
            <a:p>
              <a:pPr algn="ctr"/>
              <a:r>
                <a:rPr lang="en-GB" dirty="0" smtClean="0"/>
                <a:t>EF-</a:t>
              </a:r>
              <a:r>
                <a:rPr lang="en-GB" dirty="0" smtClean="0">
                  <a:solidFill>
                    <a:srgbClr val="FF0000"/>
                  </a:solidFill>
                </a:rPr>
                <a:t>IMSI</a:t>
              </a:r>
            </a:p>
            <a:p>
              <a:pPr algn="ctr"/>
              <a:r>
                <a:rPr lang="en-GB" dirty="0" smtClean="0"/>
                <a:t> </a:t>
              </a:r>
              <a:r>
                <a:rPr lang="en-GB" dirty="0" smtClean="0">
                  <a:latin typeface="+mj-lt"/>
                </a:rPr>
                <a:t>6F</a:t>
              </a:r>
              <a:r>
                <a:rPr lang="en-GB" dirty="0" smtClean="0"/>
                <a:t> </a:t>
              </a:r>
              <a:r>
                <a:rPr lang="en-GB" dirty="0" smtClean="0">
                  <a:latin typeface="+mj-lt"/>
                </a:rPr>
                <a:t>07</a:t>
              </a:r>
              <a:endParaRPr lang="en-GB" dirty="0">
                <a:latin typeface="+mj-lt"/>
              </a:endParaRPr>
            </a:p>
          </p:txBody>
        </p:sp>
        <p:cxnSp>
          <p:nvCxnSpPr>
            <p:cNvPr id="87" name="Straight Connector 86"/>
            <p:cNvCxnSpPr/>
            <p:nvPr/>
          </p:nvCxnSpPr>
          <p:spPr>
            <a:xfrm>
              <a:off x="2714612" y="2357430"/>
              <a:ext cx="557216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785786" y="4020515"/>
              <a:ext cx="40005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5857884" y="3953595"/>
              <a:ext cx="2928958" cy="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5400000">
              <a:off x="6000760" y="2143116"/>
              <a:ext cx="42862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75" idx="2"/>
            </p:cNvCxnSpPr>
            <p:nvPr/>
          </p:nvCxnSpPr>
          <p:spPr>
            <a:xfrm rot="16200000" flipH="1">
              <a:off x="7614224" y="3665340"/>
              <a:ext cx="487853" cy="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5400000">
              <a:off x="2607455" y="3821909"/>
              <a:ext cx="3571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16200000" flipH="1">
              <a:off x="5072066" y="2571744"/>
              <a:ext cx="438152" cy="95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16200000" flipH="1">
              <a:off x="2536017" y="2607463"/>
              <a:ext cx="509590" cy="95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a:off x="1645303" y="4232570"/>
              <a:ext cx="424107"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5400000">
              <a:off x="607190" y="4199110"/>
              <a:ext cx="3571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a:off x="964381" y="5393545"/>
              <a:ext cx="3571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0" name="Straight Connector 99"/>
          <p:cNvCxnSpPr/>
          <p:nvPr/>
        </p:nvCxnSpPr>
        <p:spPr>
          <a:xfrm rot="16200000" flipH="1">
            <a:off x="7500958" y="2285992"/>
            <a:ext cx="438152" cy="952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6357950" y="4214818"/>
            <a:ext cx="857256" cy="923330"/>
          </a:xfrm>
          <a:prstGeom prst="rect">
            <a:avLst/>
          </a:prstGeom>
          <a:noFill/>
          <a:ln w="25400">
            <a:solidFill>
              <a:schemeClr val="tx2">
                <a:lumMod val="60000"/>
                <a:lumOff val="40000"/>
              </a:schemeClr>
            </a:solidFill>
          </a:ln>
        </p:spPr>
        <p:txBody>
          <a:bodyPr wrap="square" rtlCol="0">
            <a:spAutoFit/>
          </a:bodyPr>
          <a:lstStyle/>
          <a:p>
            <a:pPr algn="ctr"/>
            <a:r>
              <a:rPr lang="en-GB" dirty="0" smtClean="0"/>
              <a:t>EF-</a:t>
            </a:r>
            <a:r>
              <a:rPr lang="en-GB" dirty="0" smtClean="0">
                <a:solidFill>
                  <a:srgbClr val="FF0000"/>
                </a:solidFill>
              </a:rPr>
              <a:t>ADN</a:t>
            </a:r>
          </a:p>
          <a:p>
            <a:pPr algn="ctr"/>
            <a:r>
              <a:rPr lang="en-GB" dirty="0" smtClean="0"/>
              <a:t>6F xx</a:t>
            </a:r>
            <a:endParaRPr lang="en-GB" dirty="0"/>
          </a:p>
        </p:txBody>
      </p:sp>
      <p:sp>
        <p:nvSpPr>
          <p:cNvPr id="103" name="TextBox 102"/>
          <p:cNvSpPr txBox="1"/>
          <p:nvPr/>
        </p:nvSpPr>
        <p:spPr>
          <a:xfrm>
            <a:off x="7286644" y="4214818"/>
            <a:ext cx="785818" cy="923330"/>
          </a:xfrm>
          <a:prstGeom prst="rect">
            <a:avLst/>
          </a:prstGeom>
          <a:noFill/>
          <a:ln w="25400">
            <a:solidFill>
              <a:schemeClr val="tx2">
                <a:lumMod val="60000"/>
                <a:lumOff val="40000"/>
              </a:schemeClr>
            </a:solidFill>
          </a:ln>
        </p:spPr>
        <p:txBody>
          <a:bodyPr wrap="square" rtlCol="0">
            <a:spAutoFit/>
          </a:bodyPr>
          <a:lstStyle/>
          <a:p>
            <a:pPr algn="ctr"/>
            <a:r>
              <a:rPr lang="en-GB" dirty="0" smtClean="0"/>
              <a:t>EF-</a:t>
            </a:r>
            <a:r>
              <a:rPr lang="en-GB" dirty="0" smtClean="0">
                <a:solidFill>
                  <a:srgbClr val="FF0000"/>
                </a:solidFill>
              </a:rPr>
              <a:t>LND</a:t>
            </a:r>
          </a:p>
          <a:p>
            <a:pPr algn="ctr"/>
            <a:r>
              <a:rPr lang="en-GB" dirty="0" smtClean="0"/>
              <a:t>6F xx</a:t>
            </a:r>
            <a:endParaRPr lang="en-GB" dirty="0"/>
          </a:p>
        </p:txBody>
      </p:sp>
      <p:cxnSp>
        <p:nvCxnSpPr>
          <p:cNvPr id="106" name="Straight Connector 105"/>
          <p:cNvCxnSpPr/>
          <p:nvPr/>
        </p:nvCxnSpPr>
        <p:spPr>
          <a:xfrm rot="5400000">
            <a:off x="7524617" y="3976845"/>
            <a:ext cx="38130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5400000">
            <a:off x="5524353" y="4048283"/>
            <a:ext cx="38130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a:off x="8310435" y="3976845"/>
            <a:ext cx="38130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a:off x="6738799" y="3976845"/>
            <a:ext cx="38130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2357421" y="4286257"/>
            <a:ext cx="785818" cy="646331"/>
          </a:xfrm>
          <a:prstGeom prst="rect">
            <a:avLst/>
          </a:prstGeom>
          <a:noFill/>
          <a:ln w="25400">
            <a:solidFill>
              <a:srgbClr val="FF0000"/>
            </a:solidFill>
          </a:ln>
        </p:spPr>
        <p:txBody>
          <a:bodyPr wrap="square" rtlCol="0">
            <a:spAutoFit/>
          </a:bodyPr>
          <a:lstStyle/>
          <a:p>
            <a:pPr algn="ctr"/>
            <a:r>
              <a:rPr lang="en-GB" dirty="0" smtClean="0"/>
              <a:t>EF-</a:t>
            </a:r>
            <a:r>
              <a:rPr lang="en-GB" dirty="0" smtClean="0">
                <a:solidFill>
                  <a:srgbClr val="FF0000"/>
                </a:solidFill>
              </a:rPr>
              <a:t>kc</a:t>
            </a:r>
          </a:p>
          <a:p>
            <a:pPr algn="ctr"/>
            <a:r>
              <a:rPr lang="en-GB" dirty="0" smtClean="0"/>
              <a:t> </a:t>
            </a:r>
            <a:r>
              <a:rPr lang="en-GB" dirty="0" smtClean="0">
                <a:latin typeface="+mj-lt"/>
              </a:rPr>
              <a:t>6F</a:t>
            </a:r>
            <a:r>
              <a:rPr lang="en-GB" dirty="0" smtClean="0"/>
              <a:t> </a:t>
            </a:r>
            <a:r>
              <a:rPr lang="en-GB" dirty="0" smtClean="0">
                <a:latin typeface="+mj-lt"/>
              </a:rPr>
              <a:t>xx</a:t>
            </a:r>
            <a:endParaRPr lang="en-GB" dirty="0">
              <a:latin typeface="+mj-lt"/>
            </a:endParaRPr>
          </a:p>
        </p:txBody>
      </p:sp>
      <p:cxnSp>
        <p:nvCxnSpPr>
          <p:cNvPr id="116" name="Straight Connector 115"/>
          <p:cNvCxnSpPr/>
          <p:nvPr/>
        </p:nvCxnSpPr>
        <p:spPr>
          <a:xfrm rot="5400000">
            <a:off x="2559677" y="4084003"/>
            <a:ext cx="45274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9" name="TextBox 118"/>
          <p:cNvSpPr txBox="1"/>
          <p:nvPr/>
        </p:nvSpPr>
        <p:spPr>
          <a:xfrm>
            <a:off x="3286116" y="4286256"/>
            <a:ext cx="857256" cy="923330"/>
          </a:xfrm>
          <a:prstGeom prst="rect">
            <a:avLst/>
          </a:prstGeom>
          <a:noFill/>
          <a:ln w="25400">
            <a:solidFill>
              <a:srgbClr val="FF0000"/>
            </a:solidFill>
          </a:ln>
        </p:spPr>
        <p:txBody>
          <a:bodyPr wrap="square" rtlCol="0">
            <a:spAutoFit/>
          </a:bodyPr>
          <a:lstStyle/>
          <a:p>
            <a:pPr algn="ctr"/>
            <a:r>
              <a:rPr lang="en-GB" dirty="0" smtClean="0"/>
              <a:t>EF-</a:t>
            </a:r>
            <a:r>
              <a:rPr lang="en-GB" dirty="0" smtClean="0">
                <a:solidFill>
                  <a:srgbClr val="FF0000"/>
                </a:solidFill>
              </a:rPr>
              <a:t>LOCI</a:t>
            </a:r>
          </a:p>
          <a:p>
            <a:pPr algn="ctr"/>
            <a:r>
              <a:rPr lang="en-GB" dirty="0" smtClean="0"/>
              <a:t> </a:t>
            </a:r>
            <a:r>
              <a:rPr lang="en-GB" dirty="0" smtClean="0">
                <a:latin typeface="+mj-lt"/>
              </a:rPr>
              <a:t>6F</a:t>
            </a:r>
            <a:r>
              <a:rPr lang="en-GB" dirty="0" smtClean="0"/>
              <a:t> </a:t>
            </a:r>
            <a:r>
              <a:rPr lang="en-GB" dirty="0" smtClean="0">
                <a:latin typeface="+mj-lt"/>
              </a:rPr>
              <a:t>xx</a:t>
            </a:r>
            <a:endParaRPr lang="en-GB" dirty="0">
              <a:latin typeface="+mj-lt"/>
            </a:endParaRPr>
          </a:p>
        </p:txBody>
      </p:sp>
      <p:cxnSp>
        <p:nvCxnSpPr>
          <p:cNvPr id="120" name="Straight Connector 119"/>
          <p:cNvCxnSpPr/>
          <p:nvPr/>
        </p:nvCxnSpPr>
        <p:spPr>
          <a:xfrm rot="5400000">
            <a:off x="3488372" y="4084002"/>
            <a:ext cx="45274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4214810" y="4286256"/>
            <a:ext cx="857256" cy="923330"/>
          </a:xfrm>
          <a:prstGeom prst="rect">
            <a:avLst/>
          </a:prstGeom>
          <a:noFill/>
          <a:ln w="25400">
            <a:solidFill>
              <a:srgbClr val="FF0000"/>
            </a:solidFill>
          </a:ln>
        </p:spPr>
        <p:txBody>
          <a:bodyPr wrap="square" rtlCol="0">
            <a:spAutoFit/>
          </a:bodyPr>
          <a:lstStyle/>
          <a:p>
            <a:pPr algn="ctr"/>
            <a:r>
              <a:rPr lang="en-GB" dirty="0" smtClean="0"/>
              <a:t>EF-</a:t>
            </a:r>
            <a:r>
              <a:rPr lang="en-GB" dirty="0" smtClean="0">
                <a:solidFill>
                  <a:srgbClr val="FF0000"/>
                </a:solidFill>
              </a:rPr>
              <a:t>TMSI</a:t>
            </a:r>
          </a:p>
          <a:p>
            <a:pPr algn="ctr"/>
            <a:r>
              <a:rPr lang="en-GB" dirty="0" smtClean="0"/>
              <a:t> </a:t>
            </a:r>
            <a:r>
              <a:rPr lang="en-GB" dirty="0" smtClean="0">
                <a:latin typeface="+mj-lt"/>
              </a:rPr>
              <a:t>6F</a:t>
            </a:r>
            <a:r>
              <a:rPr lang="en-GB" dirty="0" smtClean="0"/>
              <a:t> </a:t>
            </a:r>
            <a:r>
              <a:rPr lang="en-GB" dirty="0" smtClean="0">
                <a:latin typeface="+mj-lt"/>
              </a:rPr>
              <a:t>xx</a:t>
            </a:r>
            <a:endParaRPr lang="en-GB" dirty="0">
              <a:latin typeface="+mj-lt"/>
            </a:endParaRPr>
          </a:p>
        </p:txBody>
      </p:sp>
      <p:cxnSp>
        <p:nvCxnSpPr>
          <p:cNvPr id="124" name="Straight Connector 123"/>
          <p:cNvCxnSpPr/>
          <p:nvPr/>
        </p:nvCxnSpPr>
        <p:spPr>
          <a:xfrm rot="5400000">
            <a:off x="4417066" y="4084002"/>
            <a:ext cx="45274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858016" y="928670"/>
            <a:ext cx="1714512" cy="369332"/>
          </a:xfrm>
          <a:prstGeom prst="rect">
            <a:avLst/>
          </a:prstGeom>
          <a:noFill/>
        </p:spPr>
        <p:txBody>
          <a:bodyPr wrap="square" rtlCol="0">
            <a:spAutoFit/>
          </a:bodyPr>
          <a:lstStyle/>
          <a:p>
            <a:r>
              <a:rPr lang="en-GB" dirty="0" smtClean="0"/>
              <a:t>Master File</a:t>
            </a:r>
            <a:endParaRPr lang="en-GB" dirty="0"/>
          </a:p>
        </p:txBody>
      </p:sp>
      <p:sp>
        <p:nvSpPr>
          <p:cNvPr id="40" name="TextBox 39"/>
          <p:cNvSpPr txBox="1"/>
          <p:nvPr/>
        </p:nvSpPr>
        <p:spPr>
          <a:xfrm>
            <a:off x="285720" y="2643182"/>
            <a:ext cx="1285884" cy="646331"/>
          </a:xfrm>
          <a:prstGeom prst="rect">
            <a:avLst/>
          </a:prstGeom>
          <a:noFill/>
        </p:spPr>
        <p:txBody>
          <a:bodyPr wrap="square" rtlCol="0">
            <a:spAutoFit/>
          </a:bodyPr>
          <a:lstStyle/>
          <a:p>
            <a:r>
              <a:rPr lang="en-GB" dirty="0" smtClean="0"/>
              <a:t>Dedicated File</a:t>
            </a:r>
          </a:p>
        </p:txBody>
      </p:sp>
      <p:sp>
        <p:nvSpPr>
          <p:cNvPr id="41" name="TextBox 40"/>
          <p:cNvSpPr txBox="1"/>
          <p:nvPr/>
        </p:nvSpPr>
        <p:spPr>
          <a:xfrm>
            <a:off x="1928794" y="857232"/>
            <a:ext cx="1500198" cy="923330"/>
          </a:xfrm>
          <a:prstGeom prst="rect">
            <a:avLst/>
          </a:prstGeom>
          <a:noFill/>
        </p:spPr>
        <p:txBody>
          <a:bodyPr wrap="square" rtlCol="0">
            <a:spAutoFit/>
          </a:bodyPr>
          <a:lstStyle/>
          <a:p>
            <a:r>
              <a:rPr lang="en-GB" dirty="0" smtClean="0"/>
              <a:t>Elementary  File under Master File</a:t>
            </a:r>
          </a:p>
        </p:txBody>
      </p:sp>
      <p:cxnSp>
        <p:nvCxnSpPr>
          <p:cNvPr id="43" name="Straight Arrow Connector 42"/>
          <p:cNvCxnSpPr/>
          <p:nvPr/>
        </p:nvCxnSpPr>
        <p:spPr>
          <a:xfrm>
            <a:off x="3143240" y="1500174"/>
            <a:ext cx="1285884" cy="114300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500430" y="5572140"/>
            <a:ext cx="5464058" cy="369332"/>
          </a:xfrm>
          <a:prstGeom prst="rect">
            <a:avLst/>
          </a:prstGeom>
          <a:noFill/>
        </p:spPr>
        <p:txBody>
          <a:bodyPr wrap="square" rtlCol="0">
            <a:spAutoFit/>
          </a:bodyPr>
          <a:lstStyle/>
          <a:p>
            <a:r>
              <a:rPr lang="en-GB" dirty="0" smtClean="0"/>
              <a:t>Elementary  Files – under a Dedicated File 6F xx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0"/>
      <p:bldP spid="41" grpId="0"/>
      <p:bldP spid="4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lstStyle/>
          <a:p>
            <a:pPr>
              <a:buNone/>
            </a:pPr>
            <a:r>
              <a:rPr lang="en-GB" smtClean="0"/>
              <a:t>EF- ICCID</a:t>
            </a:r>
          </a:p>
          <a:p>
            <a:r>
              <a:rPr lang="en-GB" smtClean="0"/>
              <a:t>Elementary File under the Master File</a:t>
            </a:r>
          </a:p>
          <a:p>
            <a:r>
              <a:rPr lang="en-GB" smtClean="0"/>
              <a:t>2F E2</a:t>
            </a:r>
          </a:p>
          <a:p>
            <a:r>
              <a:rPr lang="en-GB" smtClean="0"/>
              <a:t>10 bytes</a:t>
            </a:r>
          </a:p>
          <a:p>
            <a:r>
              <a:rPr lang="en-GB" smtClean="0"/>
              <a:t>Identifies the SIM</a:t>
            </a:r>
          </a:p>
          <a:p>
            <a:endParaRPr lang="en-GB" smtClean="0"/>
          </a:p>
          <a:p>
            <a:r>
              <a:rPr lang="en-GB" smtClean="0"/>
              <a:t>Read – ALW = always</a:t>
            </a:r>
          </a:p>
          <a:p>
            <a:r>
              <a:rPr lang="en-GB" smtClean="0"/>
              <a:t>Update – NEV = never</a:t>
            </a:r>
          </a:p>
          <a:p>
            <a:r>
              <a:rPr lang="en-GB" smtClean="0"/>
              <a:t>Deactivate – ADM = admin</a:t>
            </a:r>
          </a:p>
          <a:p>
            <a:r>
              <a:rPr lang="en-GB" smtClean="0"/>
              <a:t>Activate - ADM</a:t>
            </a:r>
          </a:p>
          <a:p>
            <a:endParaRPr lang="en-GB"/>
          </a:p>
        </p:txBody>
      </p:sp>
      <p:grpSp>
        <p:nvGrpSpPr>
          <p:cNvPr id="6" name="Group 5"/>
          <p:cNvGrpSpPr/>
          <p:nvPr/>
        </p:nvGrpSpPr>
        <p:grpSpPr>
          <a:xfrm>
            <a:off x="6000760" y="2143116"/>
            <a:ext cx="2443644" cy="2286016"/>
            <a:chOff x="6715140" y="1000108"/>
            <a:chExt cx="1872140" cy="1477328"/>
          </a:xfrm>
        </p:grpSpPr>
        <p:sp>
          <p:nvSpPr>
            <p:cNvPr id="4" name="TextBox 3"/>
            <p:cNvSpPr txBox="1"/>
            <p:nvPr/>
          </p:nvSpPr>
          <p:spPr>
            <a:xfrm>
              <a:off x="6929454" y="1000108"/>
              <a:ext cx="1657826" cy="1477328"/>
            </a:xfrm>
            <a:prstGeom prst="rect">
              <a:avLst/>
            </a:prstGeom>
            <a:noFill/>
          </p:spPr>
          <p:txBody>
            <a:bodyPr wrap="none" rtlCol="0">
              <a:spAutoFit/>
            </a:bodyPr>
            <a:lstStyle/>
            <a:p>
              <a:endParaRPr lang="en-GB" smtClean="0"/>
            </a:p>
            <a:p>
              <a:pPr>
                <a:buFont typeface="Wingdings" pitchFamily="2" charset="2"/>
                <a:buChar char="q"/>
              </a:pPr>
              <a:r>
                <a:rPr lang="en-GB" smtClean="0">
                  <a:solidFill>
                    <a:srgbClr val="FF0000"/>
                  </a:solidFill>
                </a:rPr>
                <a:t>EF_ICCID</a:t>
              </a:r>
            </a:p>
            <a:p>
              <a:pPr>
                <a:buFont typeface="Wingdings" pitchFamily="2" charset="2"/>
                <a:buChar char="q"/>
              </a:pPr>
              <a:r>
                <a:rPr lang="en-GB" smtClean="0"/>
                <a:t>DF-GSM</a:t>
              </a:r>
            </a:p>
            <a:p>
              <a:pPr>
                <a:buFont typeface="Wingdings" pitchFamily="2" charset="2"/>
                <a:buChar char="q"/>
              </a:pPr>
              <a:r>
                <a:rPr lang="en-GB" smtClean="0"/>
                <a:t>DF-DCS1800</a:t>
              </a:r>
            </a:p>
            <a:p>
              <a:pPr>
                <a:buFont typeface="Wingdings" pitchFamily="2" charset="2"/>
                <a:buChar char="q"/>
              </a:pPr>
              <a:r>
                <a:rPr lang="en-GB" smtClean="0"/>
                <a:t>DF-Telecom</a:t>
              </a:r>
              <a:endParaRPr lang="en-GB"/>
            </a:p>
          </p:txBody>
        </p:sp>
        <p:sp>
          <p:nvSpPr>
            <p:cNvPr id="5" name="TextBox 4"/>
            <p:cNvSpPr txBox="1"/>
            <p:nvPr/>
          </p:nvSpPr>
          <p:spPr>
            <a:xfrm>
              <a:off x="6715140" y="1000108"/>
              <a:ext cx="785818" cy="369332"/>
            </a:xfrm>
            <a:prstGeom prst="rect">
              <a:avLst/>
            </a:prstGeom>
            <a:noFill/>
          </p:spPr>
          <p:txBody>
            <a:bodyPr wrap="square" rtlCol="0">
              <a:spAutoFit/>
            </a:bodyPr>
            <a:lstStyle/>
            <a:p>
              <a:pPr>
                <a:buFont typeface="Wingdings" pitchFamily="2" charset="2"/>
                <a:buChar char="q"/>
              </a:pPr>
              <a:r>
                <a:rPr lang="en-GB" smtClean="0"/>
                <a:t> MF</a:t>
              </a:r>
              <a:endParaRPr lang="en-GB"/>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normAutofit lnSpcReduction="10000"/>
          </a:bodyPr>
          <a:lstStyle/>
          <a:p>
            <a:pPr>
              <a:buNone/>
            </a:pPr>
            <a:r>
              <a:rPr lang="en-GB" smtClean="0"/>
              <a:t>EF - LOCI</a:t>
            </a:r>
          </a:p>
          <a:p>
            <a:r>
              <a:rPr lang="en-GB" smtClean="0"/>
              <a:t>Contains location information</a:t>
            </a:r>
          </a:p>
          <a:p>
            <a:r>
              <a:rPr lang="en-GB" smtClean="0"/>
              <a:t>Last location where phone was powered down</a:t>
            </a:r>
          </a:p>
          <a:p>
            <a:r>
              <a:rPr lang="en-GB" smtClean="0"/>
              <a:t>Updated as the phone moves from one location to another</a:t>
            </a:r>
          </a:p>
          <a:p>
            <a:r>
              <a:rPr lang="en-GB" smtClean="0"/>
              <a:t>File size = 11 bytes</a:t>
            </a:r>
          </a:p>
          <a:p>
            <a:r>
              <a:rPr lang="en-GB" smtClean="0"/>
              <a:t>File structure = Transparent</a:t>
            </a:r>
          </a:p>
          <a:p>
            <a:r>
              <a:rPr lang="en-GB" smtClean="0"/>
              <a:t>Byte 1-4 is the TMSI</a:t>
            </a:r>
          </a:p>
          <a:p>
            <a:r>
              <a:rPr lang="en-GB" smtClean="0"/>
              <a:t>Bytes 5-9 LAI</a:t>
            </a:r>
          </a:p>
          <a:p>
            <a:r>
              <a:rPr lang="en-GB" smtClean="0"/>
              <a:t>Byte 10 is TIMSI time</a:t>
            </a:r>
          </a:p>
          <a:p>
            <a:r>
              <a:rPr lang="en-GB" smtClean="0"/>
              <a:t>Byte 11 – location update status</a:t>
            </a:r>
          </a:p>
          <a:p>
            <a:r>
              <a:rPr lang="en-GB" smtClean="0"/>
              <a:t>TMSI – Temporary Mobile Subscriber Identity</a:t>
            </a:r>
            <a:endParaRPr lang="en-GB"/>
          </a:p>
        </p:txBody>
      </p:sp>
      <p:sp>
        <p:nvSpPr>
          <p:cNvPr id="4" name="TextBox 3"/>
          <p:cNvSpPr txBox="1"/>
          <p:nvPr/>
        </p:nvSpPr>
        <p:spPr>
          <a:xfrm>
            <a:off x="6215074" y="2500306"/>
            <a:ext cx="1745840" cy="646331"/>
          </a:xfrm>
          <a:prstGeom prst="rect">
            <a:avLst/>
          </a:prstGeom>
          <a:noFill/>
        </p:spPr>
        <p:txBody>
          <a:bodyPr wrap="square" rtlCol="0">
            <a:spAutoFit/>
          </a:bodyPr>
          <a:lstStyle/>
          <a:p>
            <a:pPr>
              <a:buFont typeface="Wingdings" pitchFamily="2" charset="2"/>
              <a:buChar char="q"/>
            </a:pPr>
            <a:r>
              <a:rPr lang="en-GB" smtClean="0"/>
              <a:t>EF_ICCID</a:t>
            </a:r>
          </a:p>
          <a:p>
            <a:pPr>
              <a:buFont typeface="Wingdings" pitchFamily="2" charset="2"/>
              <a:buChar char="q"/>
            </a:pPr>
            <a:r>
              <a:rPr lang="en-GB" smtClean="0">
                <a:solidFill>
                  <a:srgbClr val="FF0000"/>
                </a:solidFill>
              </a:rPr>
              <a:t>DF-GSM</a:t>
            </a:r>
          </a:p>
        </p:txBody>
      </p:sp>
      <p:sp>
        <p:nvSpPr>
          <p:cNvPr id="5" name="TextBox 4"/>
          <p:cNvSpPr txBox="1"/>
          <p:nvPr/>
        </p:nvSpPr>
        <p:spPr>
          <a:xfrm>
            <a:off x="6715140" y="3143248"/>
            <a:ext cx="2071702" cy="2102763"/>
          </a:xfrm>
          <a:prstGeom prst="rect">
            <a:avLst/>
          </a:prstGeom>
          <a:noFill/>
        </p:spPr>
        <p:txBody>
          <a:bodyPr wrap="square" rtlCol="0">
            <a:spAutoFit/>
          </a:bodyPr>
          <a:lstStyle/>
          <a:p>
            <a:pPr>
              <a:buFont typeface="Wingdings" pitchFamily="2" charset="2"/>
              <a:buChar char="q"/>
            </a:pPr>
            <a:r>
              <a:rPr lang="en-GB" dirty="0" smtClean="0"/>
              <a:t> EF – IMSI</a:t>
            </a:r>
          </a:p>
          <a:p>
            <a:pPr>
              <a:buFont typeface="Wingdings" pitchFamily="2" charset="2"/>
              <a:buChar char="q"/>
            </a:pPr>
            <a:r>
              <a:rPr lang="en-GB" dirty="0" smtClean="0"/>
              <a:t> EF – Kc</a:t>
            </a:r>
          </a:p>
          <a:p>
            <a:pPr>
              <a:buFont typeface="Wingdings" pitchFamily="2" charset="2"/>
              <a:buChar char="q"/>
            </a:pPr>
            <a:r>
              <a:rPr lang="en-GB" dirty="0" smtClean="0"/>
              <a:t> EF – ACM</a:t>
            </a:r>
          </a:p>
          <a:p>
            <a:pPr>
              <a:buFont typeface="Wingdings" pitchFamily="2" charset="2"/>
              <a:buChar char="q"/>
            </a:pPr>
            <a:r>
              <a:rPr lang="en-GB" dirty="0" smtClean="0"/>
              <a:t> </a:t>
            </a:r>
            <a:r>
              <a:rPr lang="en-GB" dirty="0" smtClean="0">
                <a:solidFill>
                  <a:srgbClr val="FF0000"/>
                </a:solidFill>
              </a:rPr>
              <a:t>EF – LOCI</a:t>
            </a:r>
          </a:p>
          <a:p>
            <a:pPr>
              <a:buFont typeface="Wingdings" pitchFamily="2" charset="2"/>
              <a:buChar char="q"/>
            </a:pPr>
            <a:r>
              <a:rPr lang="en-GB" dirty="0" smtClean="0"/>
              <a:t> EF – PLMN</a:t>
            </a:r>
          </a:p>
          <a:p>
            <a:pPr>
              <a:buFont typeface="Wingdings" pitchFamily="2" charset="2"/>
              <a:buChar char="q"/>
            </a:pPr>
            <a:r>
              <a:rPr lang="en-GB" dirty="0" smtClean="0"/>
              <a:t> EF - FPLMN</a:t>
            </a:r>
          </a:p>
          <a:p>
            <a:pPr>
              <a:buFont typeface="Wingdings" pitchFamily="2" charset="2"/>
              <a:buChar char="q"/>
            </a:pPr>
            <a:r>
              <a:rPr lang="en-GB" dirty="0" smtClean="0"/>
              <a:t> ..</a:t>
            </a:r>
            <a:endParaRPr lang="en-GB"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715040"/>
          </a:xfrm>
        </p:spPr>
        <p:txBody>
          <a:bodyPr/>
          <a:lstStyle/>
          <a:p>
            <a:pPr>
              <a:buNone/>
            </a:pPr>
            <a:r>
              <a:rPr lang="en-GB" dirty="0" smtClean="0"/>
              <a:t>EF-IMSI</a:t>
            </a:r>
          </a:p>
          <a:p>
            <a:r>
              <a:rPr lang="en-GB" dirty="0" smtClean="0"/>
              <a:t>International Mobile Subscriber Identity</a:t>
            </a:r>
          </a:p>
          <a:p>
            <a:r>
              <a:rPr lang="en-GB" dirty="0" smtClean="0"/>
              <a:t>File ID = 6F07</a:t>
            </a:r>
          </a:p>
          <a:p>
            <a:r>
              <a:rPr lang="en-GB" dirty="0" smtClean="0"/>
              <a:t>File size = 9 bytes</a:t>
            </a:r>
          </a:p>
          <a:p>
            <a:r>
              <a:rPr lang="en-GB" dirty="0" smtClean="0"/>
              <a:t>File structure = Transparent</a:t>
            </a:r>
          </a:p>
          <a:p>
            <a:r>
              <a:rPr lang="en-GB" dirty="0" smtClean="0"/>
              <a:t>Byte 1 contains the length</a:t>
            </a:r>
          </a:p>
          <a:p>
            <a:r>
              <a:rPr lang="en-GB" dirty="0" smtClean="0"/>
              <a:t>Bytes 2-9 contain the data</a:t>
            </a:r>
          </a:p>
          <a:p>
            <a:r>
              <a:rPr lang="en-GB" dirty="0" smtClean="0"/>
              <a:t>Stores </a:t>
            </a:r>
          </a:p>
          <a:p>
            <a:pPr lvl="1"/>
            <a:r>
              <a:rPr lang="en-GB" dirty="0" smtClean="0"/>
              <a:t>Mobile Country Code</a:t>
            </a:r>
          </a:p>
          <a:p>
            <a:pPr lvl="1"/>
            <a:r>
              <a:rPr lang="en-GB" dirty="0" smtClean="0"/>
              <a:t>Mobile Network Code</a:t>
            </a:r>
          </a:p>
          <a:p>
            <a:pPr lvl="1"/>
            <a:r>
              <a:rPr lang="en-GB" dirty="0" smtClean="0"/>
              <a:t>Mobile Subscriber Identity Number (MSIN)</a:t>
            </a:r>
          </a:p>
          <a:p>
            <a:r>
              <a:rPr lang="en-GB" dirty="0" smtClean="0"/>
              <a:t>IMSI is used to identify the user on the network</a:t>
            </a:r>
            <a:endParaRPr lang="en-GB" dirty="0"/>
          </a:p>
        </p:txBody>
      </p:sp>
      <p:sp>
        <p:nvSpPr>
          <p:cNvPr id="5" name="TextBox 4"/>
          <p:cNvSpPr txBox="1"/>
          <p:nvPr/>
        </p:nvSpPr>
        <p:spPr>
          <a:xfrm>
            <a:off x="6215074" y="1928802"/>
            <a:ext cx="1817278" cy="646331"/>
          </a:xfrm>
          <a:prstGeom prst="rect">
            <a:avLst/>
          </a:prstGeom>
          <a:noFill/>
        </p:spPr>
        <p:txBody>
          <a:bodyPr wrap="square" rtlCol="0">
            <a:spAutoFit/>
          </a:bodyPr>
          <a:lstStyle/>
          <a:p>
            <a:pPr>
              <a:buFont typeface="Wingdings" pitchFamily="2" charset="2"/>
              <a:buChar char="q"/>
            </a:pPr>
            <a:r>
              <a:rPr lang="en-GB" smtClean="0"/>
              <a:t>EF_ICCID</a:t>
            </a:r>
          </a:p>
          <a:p>
            <a:pPr>
              <a:buFont typeface="Wingdings" pitchFamily="2" charset="2"/>
              <a:buChar char="q"/>
            </a:pPr>
            <a:r>
              <a:rPr lang="en-GB" smtClean="0">
                <a:solidFill>
                  <a:srgbClr val="FF0000"/>
                </a:solidFill>
              </a:rPr>
              <a:t>DF-GSM</a:t>
            </a:r>
          </a:p>
        </p:txBody>
      </p:sp>
      <p:sp>
        <p:nvSpPr>
          <p:cNvPr id="6" name="TextBox 5"/>
          <p:cNvSpPr txBox="1"/>
          <p:nvPr/>
        </p:nvSpPr>
        <p:spPr>
          <a:xfrm>
            <a:off x="6643702" y="2500306"/>
            <a:ext cx="2243722" cy="2031325"/>
          </a:xfrm>
          <a:prstGeom prst="rect">
            <a:avLst/>
          </a:prstGeom>
          <a:noFill/>
        </p:spPr>
        <p:txBody>
          <a:bodyPr wrap="square" rtlCol="0">
            <a:spAutoFit/>
          </a:bodyPr>
          <a:lstStyle/>
          <a:p>
            <a:pPr>
              <a:buFont typeface="Wingdings" pitchFamily="2" charset="2"/>
              <a:buChar char="q"/>
            </a:pPr>
            <a:r>
              <a:rPr lang="en-GB" dirty="0" smtClean="0">
                <a:solidFill>
                  <a:srgbClr val="FF0000"/>
                </a:solidFill>
              </a:rPr>
              <a:t> EF – IMSI</a:t>
            </a:r>
          </a:p>
          <a:p>
            <a:pPr>
              <a:buFont typeface="Wingdings" pitchFamily="2" charset="2"/>
              <a:buChar char="q"/>
            </a:pPr>
            <a:r>
              <a:rPr lang="en-GB" dirty="0" smtClean="0"/>
              <a:t> EF – Kc</a:t>
            </a:r>
          </a:p>
          <a:p>
            <a:pPr>
              <a:buFont typeface="Wingdings" pitchFamily="2" charset="2"/>
              <a:buChar char="q"/>
            </a:pPr>
            <a:r>
              <a:rPr lang="en-GB" dirty="0" smtClean="0"/>
              <a:t> EF – ACM</a:t>
            </a:r>
          </a:p>
          <a:p>
            <a:pPr>
              <a:buFont typeface="Wingdings" pitchFamily="2" charset="2"/>
              <a:buChar char="q"/>
            </a:pPr>
            <a:r>
              <a:rPr lang="en-GB" dirty="0" smtClean="0"/>
              <a:t> EF – LOCI</a:t>
            </a:r>
          </a:p>
          <a:p>
            <a:pPr>
              <a:buFont typeface="Wingdings" pitchFamily="2" charset="2"/>
              <a:buChar char="q"/>
            </a:pPr>
            <a:r>
              <a:rPr lang="en-GB" dirty="0" smtClean="0"/>
              <a:t> EF – PLMN</a:t>
            </a:r>
          </a:p>
          <a:p>
            <a:pPr>
              <a:buFont typeface="Wingdings" pitchFamily="2" charset="2"/>
              <a:buChar char="q"/>
            </a:pPr>
            <a:r>
              <a:rPr lang="en-GB" dirty="0" smtClean="0"/>
              <a:t> EF - FPLMN</a:t>
            </a:r>
          </a:p>
          <a:p>
            <a:pPr>
              <a:buFont typeface="Wingdings" pitchFamily="2" charset="2"/>
              <a:buChar char="q"/>
            </a:pPr>
            <a:r>
              <a:rPr lang="en-GB" dirty="0" smtClean="0"/>
              <a:t> ..</a:t>
            </a:r>
            <a:endParaRPr lang="en-GB"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lstStyle/>
          <a:p>
            <a:pPr>
              <a:buNone/>
            </a:pPr>
            <a:r>
              <a:rPr lang="en-GB" smtClean="0"/>
              <a:t>EF- PLMN</a:t>
            </a:r>
          </a:p>
          <a:p>
            <a:r>
              <a:rPr lang="en-GB" smtClean="0"/>
              <a:t>Public Land Mobile Network</a:t>
            </a:r>
          </a:p>
          <a:p>
            <a:r>
              <a:rPr lang="en-GB" smtClean="0"/>
              <a:t>File ID 6F 30</a:t>
            </a:r>
          </a:p>
          <a:p>
            <a:r>
              <a:rPr lang="en-GB" smtClean="0"/>
              <a:t>Consists of </a:t>
            </a:r>
          </a:p>
          <a:p>
            <a:pPr lvl="1"/>
            <a:r>
              <a:rPr lang="en-GB" smtClean="0"/>
              <a:t>Mobile Country Code (MCC)</a:t>
            </a:r>
          </a:p>
          <a:p>
            <a:pPr lvl="1"/>
            <a:r>
              <a:rPr lang="en-GB" smtClean="0"/>
              <a:t>Mobile network Code (MNC)</a:t>
            </a:r>
          </a:p>
          <a:p>
            <a:r>
              <a:rPr lang="en-GB" smtClean="0"/>
              <a:t>At least 8 PLMNs are on the SIM card</a:t>
            </a:r>
          </a:p>
          <a:p>
            <a:r>
              <a:rPr lang="en-GB" smtClean="0"/>
              <a:t>Networks available for access</a:t>
            </a:r>
          </a:p>
          <a:p>
            <a:r>
              <a:rPr lang="en-GB" smtClean="0"/>
              <a:t>Listed in priority</a:t>
            </a:r>
          </a:p>
          <a:p>
            <a:r>
              <a:rPr lang="en-GB" smtClean="0"/>
              <a:t>Updated over the air – important for tracking a suspect as the PLMN changes</a:t>
            </a:r>
            <a:endParaRPr lang="en-GB"/>
          </a:p>
        </p:txBody>
      </p:sp>
      <p:sp>
        <p:nvSpPr>
          <p:cNvPr id="4" name="TextBox 3"/>
          <p:cNvSpPr txBox="1"/>
          <p:nvPr/>
        </p:nvSpPr>
        <p:spPr>
          <a:xfrm>
            <a:off x="6286512" y="785794"/>
            <a:ext cx="1602964" cy="646331"/>
          </a:xfrm>
          <a:prstGeom prst="rect">
            <a:avLst/>
          </a:prstGeom>
          <a:noFill/>
        </p:spPr>
        <p:txBody>
          <a:bodyPr wrap="square" rtlCol="0">
            <a:spAutoFit/>
          </a:bodyPr>
          <a:lstStyle/>
          <a:p>
            <a:pPr>
              <a:buFont typeface="Wingdings" pitchFamily="2" charset="2"/>
              <a:buChar char="q"/>
            </a:pPr>
            <a:r>
              <a:rPr lang="en-GB" smtClean="0"/>
              <a:t>EF_ICCID</a:t>
            </a:r>
          </a:p>
          <a:p>
            <a:pPr>
              <a:buFont typeface="Wingdings" pitchFamily="2" charset="2"/>
              <a:buChar char="q"/>
            </a:pPr>
            <a:r>
              <a:rPr lang="en-GB" smtClean="0">
                <a:solidFill>
                  <a:srgbClr val="FF0000"/>
                </a:solidFill>
              </a:rPr>
              <a:t>DF-GSM</a:t>
            </a:r>
          </a:p>
        </p:txBody>
      </p:sp>
      <p:sp>
        <p:nvSpPr>
          <p:cNvPr id="5" name="TextBox 4"/>
          <p:cNvSpPr txBox="1"/>
          <p:nvPr/>
        </p:nvSpPr>
        <p:spPr>
          <a:xfrm>
            <a:off x="6786578" y="1357298"/>
            <a:ext cx="1928826" cy="2031325"/>
          </a:xfrm>
          <a:prstGeom prst="rect">
            <a:avLst/>
          </a:prstGeom>
          <a:noFill/>
        </p:spPr>
        <p:txBody>
          <a:bodyPr wrap="square" rtlCol="0">
            <a:spAutoFit/>
          </a:bodyPr>
          <a:lstStyle/>
          <a:p>
            <a:pPr>
              <a:buFont typeface="Wingdings" pitchFamily="2" charset="2"/>
              <a:buChar char="q"/>
            </a:pPr>
            <a:r>
              <a:rPr lang="en-GB" dirty="0" smtClean="0"/>
              <a:t> EF – IMSI</a:t>
            </a:r>
          </a:p>
          <a:p>
            <a:pPr>
              <a:buFont typeface="Wingdings" pitchFamily="2" charset="2"/>
              <a:buChar char="q"/>
            </a:pPr>
            <a:r>
              <a:rPr lang="en-GB" dirty="0" smtClean="0"/>
              <a:t> EF – Kc</a:t>
            </a:r>
          </a:p>
          <a:p>
            <a:pPr>
              <a:buFont typeface="Wingdings" pitchFamily="2" charset="2"/>
              <a:buChar char="q"/>
            </a:pPr>
            <a:r>
              <a:rPr lang="en-GB" dirty="0" smtClean="0"/>
              <a:t> EF – ACM</a:t>
            </a:r>
          </a:p>
          <a:p>
            <a:pPr>
              <a:buFont typeface="Wingdings" pitchFamily="2" charset="2"/>
              <a:buChar char="q"/>
            </a:pPr>
            <a:r>
              <a:rPr lang="en-GB" dirty="0" smtClean="0"/>
              <a:t> EF – LOCI</a:t>
            </a:r>
          </a:p>
          <a:p>
            <a:pPr>
              <a:buFont typeface="Wingdings" pitchFamily="2" charset="2"/>
              <a:buChar char="q"/>
            </a:pPr>
            <a:r>
              <a:rPr lang="en-GB" dirty="0" smtClean="0"/>
              <a:t> </a:t>
            </a:r>
            <a:r>
              <a:rPr lang="en-GB" dirty="0" smtClean="0">
                <a:solidFill>
                  <a:srgbClr val="FF0000"/>
                </a:solidFill>
              </a:rPr>
              <a:t>EF – PLMN</a:t>
            </a:r>
          </a:p>
          <a:p>
            <a:pPr>
              <a:buFont typeface="Wingdings" pitchFamily="2" charset="2"/>
              <a:buChar char="q"/>
            </a:pPr>
            <a:r>
              <a:rPr lang="en-GB" dirty="0" smtClean="0"/>
              <a:t> EF - FPLMN</a:t>
            </a:r>
          </a:p>
          <a:p>
            <a:pPr>
              <a:buFont typeface="Wingdings" pitchFamily="2" charset="2"/>
              <a:buChar char="q"/>
            </a:pPr>
            <a:r>
              <a:rPr lang="en-GB" dirty="0" smtClean="0"/>
              <a:t> ..</a:t>
            </a:r>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0076" y="785794"/>
            <a:ext cx="8229600" cy="5538806"/>
          </a:xfrm>
        </p:spPr>
        <p:txBody>
          <a:bodyPr/>
          <a:lstStyle/>
          <a:p>
            <a:pPr>
              <a:buNone/>
            </a:pPr>
            <a:r>
              <a:rPr lang="en-GB" smtClean="0"/>
              <a:t>DF-Telecom</a:t>
            </a:r>
          </a:p>
          <a:p>
            <a:r>
              <a:rPr lang="en-GB" smtClean="0"/>
              <a:t>Contains the majority of the user data</a:t>
            </a:r>
          </a:p>
          <a:p>
            <a:r>
              <a:rPr lang="en-GB" smtClean="0"/>
              <a:t>Newer phones may store info on the handset</a:t>
            </a:r>
          </a:p>
          <a:p>
            <a:r>
              <a:rPr lang="en-GB" smtClean="0"/>
              <a:t>Depends on the phone</a:t>
            </a:r>
          </a:p>
          <a:p>
            <a:endParaRPr lang="en-GB" smtClean="0"/>
          </a:p>
          <a:p>
            <a:endParaRPr lang="en-GB" smtClean="0"/>
          </a:p>
          <a:p>
            <a:r>
              <a:rPr lang="en-GB" smtClean="0"/>
              <a:t>SMS – short message service</a:t>
            </a:r>
          </a:p>
          <a:p>
            <a:pPr lvl="1"/>
            <a:r>
              <a:rPr lang="en-GB" smtClean="0"/>
              <a:t>Received SMSs (30 slots)</a:t>
            </a:r>
          </a:p>
          <a:p>
            <a:pPr lvl="1"/>
            <a:r>
              <a:rPr lang="en-GB" smtClean="0"/>
              <a:t>File ID = 6F3C</a:t>
            </a:r>
          </a:p>
          <a:p>
            <a:pPr lvl="1"/>
            <a:r>
              <a:rPr lang="en-GB" smtClean="0"/>
              <a:t>Users can select a different location</a:t>
            </a:r>
          </a:p>
          <a:p>
            <a:pPr lvl="1"/>
            <a:r>
              <a:rPr lang="en-GB" smtClean="0"/>
              <a:t>Can’t have incoming calls on SIM only outgoing</a:t>
            </a:r>
          </a:p>
        </p:txBody>
      </p:sp>
      <p:sp>
        <p:nvSpPr>
          <p:cNvPr id="4" name="TextBox 3"/>
          <p:cNvSpPr txBox="1"/>
          <p:nvPr/>
        </p:nvSpPr>
        <p:spPr>
          <a:xfrm>
            <a:off x="6357950" y="2214554"/>
            <a:ext cx="1961412" cy="923330"/>
          </a:xfrm>
          <a:prstGeom prst="rect">
            <a:avLst/>
          </a:prstGeom>
          <a:noFill/>
        </p:spPr>
        <p:txBody>
          <a:bodyPr wrap="square" rtlCol="0">
            <a:spAutoFit/>
          </a:bodyPr>
          <a:lstStyle/>
          <a:p>
            <a:pPr>
              <a:buFont typeface="Wingdings" pitchFamily="2" charset="2"/>
              <a:buChar char="q"/>
            </a:pPr>
            <a:r>
              <a:rPr lang="en-GB" smtClean="0"/>
              <a:t>EF_ICCID</a:t>
            </a:r>
          </a:p>
          <a:p>
            <a:pPr>
              <a:buFont typeface="Wingdings" pitchFamily="2" charset="2"/>
              <a:buChar char="q"/>
            </a:pPr>
            <a:r>
              <a:rPr lang="en-GB" smtClean="0"/>
              <a:t>DF-GSM</a:t>
            </a:r>
          </a:p>
          <a:p>
            <a:pPr>
              <a:buFont typeface="Wingdings" pitchFamily="2" charset="2"/>
              <a:buChar char="q"/>
            </a:pPr>
            <a:r>
              <a:rPr lang="en-GB" smtClean="0">
                <a:solidFill>
                  <a:srgbClr val="FF0000"/>
                </a:solidFill>
              </a:rPr>
              <a:t>DF-Telecom</a:t>
            </a:r>
          </a:p>
        </p:txBody>
      </p:sp>
      <p:sp>
        <p:nvSpPr>
          <p:cNvPr id="5" name="TextBox 4"/>
          <p:cNvSpPr txBox="1"/>
          <p:nvPr/>
        </p:nvSpPr>
        <p:spPr>
          <a:xfrm>
            <a:off x="7000892" y="3071810"/>
            <a:ext cx="2000264" cy="2308324"/>
          </a:xfrm>
          <a:prstGeom prst="rect">
            <a:avLst/>
          </a:prstGeom>
          <a:noFill/>
        </p:spPr>
        <p:txBody>
          <a:bodyPr wrap="square" rtlCol="0">
            <a:spAutoFit/>
          </a:bodyPr>
          <a:lstStyle/>
          <a:p>
            <a:pPr>
              <a:buFont typeface="Wingdings" pitchFamily="2" charset="2"/>
              <a:buChar char="q"/>
            </a:pPr>
            <a:r>
              <a:rPr lang="en-GB" smtClean="0"/>
              <a:t> EF – ADN</a:t>
            </a:r>
          </a:p>
          <a:p>
            <a:pPr>
              <a:buFont typeface="Wingdings" pitchFamily="2" charset="2"/>
              <a:buChar char="q"/>
            </a:pPr>
            <a:r>
              <a:rPr lang="en-GB" smtClean="0"/>
              <a:t> EF – FDN</a:t>
            </a:r>
          </a:p>
          <a:p>
            <a:pPr>
              <a:buFont typeface="Wingdings" pitchFamily="2" charset="2"/>
              <a:buChar char="q"/>
            </a:pPr>
            <a:r>
              <a:rPr lang="en-GB" smtClean="0"/>
              <a:t> </a:t>
            </a:r>
            <a:r>
              <a:rPr lang="en-GB" smtClean="0">
                <a:solidFill>
                  <a:srgbClr val="FF0000"/>
                </a:solidFill>
              </a:rPr>
              <a:t>EF – SMS</a:t>
            </a:r>
          </a:p>
          <a:p>
            <a:pPr>
              <a:buFont typeface="Wingdings" pitchFamily="2" charset="2"/>
              <a:buChar char="q"/>
            </a:pPr>
            <a:r>
              <a:rPr lang="en-GB" smtClean="0"/>
              <a:t> EF - MSISDN</a:t>
            </a:r>
          </a:p>
          <a:p>
            <a:pPr>
              <a:buFont typeface="Wingdings" pitchFamily="2" charset="2"/>
              <a:buChar char="q"/>
            </a:pPr>
            <a:r>
              <a:rPr lang="en-GB" smtClean="0"/>
              <a:t> EF – ..</a:t>
            </a:r>
          </a:p>
          <a:p>
            <a:pPr>
              <a:buFont typeface="Wingdings" pitchFamily="2" charset="2"/>
              <a:buChar char="q"/>
            </a:pPr>
            <a:r>
              <a:rPr lang="en-GB" smtClean="0"/>
              <a:t> EF – LND</a:t>
            </a:r>
            <a:endParaRPr lang="en-GB" smtClean="0">
              <a:solidFill>
                <a:srgbClr val="FF0000"/>
              </a:solidFill>
            </a:endParaRPr>
          </a:p>
          <a:p>
            <a:pPr>
              <a:buFont typeface="Wingdings" pitchFamily="2" charset="2"/>
              <a:buChar char="q"/>
            </a:pPr>
            <a:r>
              <a:rPr lang="en-GB" smtClean="0"/>
              <a:t> EF - ..</a:t>
            </a:r>
          </a:p>
          <a:p>
            <a:pPr>
              <a:buFont typeface="Wingdings" pitchFamily="2" charset="2"/>
              <a:buChar char="q"/>
            </a:pPr>
            <a:r>
              <a:rPr lang="en-GB" smtClean="0"/>
              <a:t> ..</a:t>
            </a:r>
            <a:endParaRPr lang="en-GB"/>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4282" y="1214422"/>
            <a:ext cx="8472518" cy="5395930"/>
          </a:xfrm>
        </p:spPr>
        <p:txBody>
          <a:bodyPr>
            <a:normAutofit fontScale="92500" lnSpcReduction="10000"/>
          </a:bodyPr>
          <a:lstStyle/>
          <a:p>
            <a:pPr>
              <a:buNone/>
            </a:pPr>
            <a:r>
              <a:rPr lang="en-GB" smtClean="0"/>
              <a:t>DF-Telecom (contd)</a:t>
            </a:r>
          </a:p>
          <a:p>
            <a:r>
              <a:rPr lang="en-GB" smtClean="0"/>
              <a:t>ADN – abbreviated dialed numbers</a:t>
            </a:r>
          </a:p>
          <a:p>
            <a:r>
              <a:rPr lang="en-GB" smtClean="0"/>
              <a:t>LND – last numbers dialed</a:t>
            </a:r>
          </a:p>
          <a:p>
            <a:r>
              <a:rPr lang="en-GB" smtClean="0"/>
              <a:t>MSISDN – Mobile station ISDN</a:t>
            </a:r>
          </a:p>
          <a:p>
            <a:endParaRPr lang="en-GB" smtClean="0"/>
          </a:p>
          <a:p>
            <a:r>
              <a:rPr lang="en-GB" smtClean="0"/>
              <a:t>255 slots for storing phone numbers</a:t>
            </a:r>
          </a:p>
          <a:p>
            <a:pPr marL="274320" lvl="1" indent="-274320">
              <a:buClr>
                <a:schemeClr val="accent3"/>
              </a:buClr>
              <a:buSzPct val="95000"/>
            </a:pPr>
            <a:r>
              <a:rPr lang="en-GB" smtClean="0"/>
              <a:t>File ID = 6F3A</a:t>
            </a:r>
          </a:p>
          <a:p>
            <a:pPr marL="274320" lvl="1" indent="-274320">
              <a:buClr>
                <a:schemeClr val="accent3"/>
              </a:buClr>
              <a:buSzPct val="95000"/>
            </a:pPr>
            <a:r>
              <a:rPr lang="en-GB" smtClean="0"/>
              <a:t>When numbers are deleted the slot is filled with FF</a:t>
            </a:r>
            <a:r>
              <a:rPr lang="en-GB" baseline="-25000" smtClean="0"/>
              <a:t>16</a:t>
            </a:r>
            <a:endParaRPr lang="en-GB" smtClean="0"/>
          </a:p>
          <a:p>
            <a:pPr marL="274320" lvl="1" indent="-274320">
              <a:buClr>
                <a:schemeClr val="accent3"/>
              </a:buClr>
              <a:buSzPct val="95000"/>
            </a:pPr>
            <a:r>
              <a:rPr lang="en-GB" smtClean="0"/>
              <a:t>Allocated in sequence – so you can tell if one is deleted</a:t>
            </a:r>
          </a:p>
          <a:p>
            <a:pPr marL="274320" lvl="1" indent="-274320">
              <a:buClr>
                <a:schemeClr val="accent3"/>
              </a:buClr>
              <a:buSzPct val="95000"/>
            </a:pPr>
            <a:r>
              <a:rPr lang="en-GB" smtClean="0"/>
              <a:t>Most phone can store 10 last-dialled numbers File ID = 6F44</a:t>
            </a:r>
          </a:p>
          <a:p>
            <a:pPr marL="274320" lvl="1" indent="-274320">
              <a:buClr>
                <a:schemeClr val="accent3"/>
              </a:buClr>
              <a:buSzPct val="95000"/>
            </a:pPr>
            <a:r>
              <a:rPr lang="en-GB" smtClean="0"/>
              <a:t>Manufacturers do not use this – use calling log instead</a:t>
            </a:r>
          </a:p>
          <a:p>
            <a:pPr marL="274320" lvl="1" indent="-274320">
              <a:buClr>
                <a:schemeClr val="accent3"/>
              </a:buClr>
              <a:buSzPct val="95000"/>
            </a:pPr>
            <a:r>
              <a:rPr lang="en-GB" smtClean="0"/>
              <a:t>SIMs do not store received call data</a:t>
            </a:r>
          </a:p>
          <a:p>
            <a:pPr marL="274320" lvl="1" indent="-274320">
              <a:buClr>
                <a:schemeClr val="accent3"/>
              </a:buClr>
              <a:buSzPct val="95000"/>
            </a:pPr>
            <a:r>
              <a:rPr lang="en-GB" smtClean="0"/>
              <a:t>MSISDN - File ID = 6F40 – a phone can have more than one</a:t>
            </a:r>
          </a:p>
          <a:p>
            <a:pPr marL="274320" lvl="1" indent="-274320">
              <a:buClr>
                <a:schemeClr val="accent3"/>
              </a:buClr>
              <a:buSzPct val="95000"/>
            </a:pPr>
            <a:endParaRPr lang="en-GB" smtClean="0"/>
          </a:p>
          <a:p>
            <a:pPr marL="274320" lvl="1" indent="-274320">
              <a:buClr>
                <a:schemeClr val="accent3"/>
              </a:buClr>
              <a:buSzPct val="95000"/>
            </a:pPr>
            <a:endParaRPr lang="en-GB" smtClean="0"/>
          </a:p>
          <a:p>
            <a:pPr marL="274320" lvl="1" indent="-274320">
              <a:buClr>
                <a:schemeClr val="accent3"/>
              </a:buClr>
              <a:buSzPct val="95000"/>
            </a:pPr>
            <a:endParaRPr lang="en-GB" smtClean="0"/>
          </a:p>
          <a:p>
            <a:endParaRPr lang="en-GB" smtClean="0"/>
          </a:p>
          <a:p>
            <a:endParaRPr lang="en-GB"/>
          </a:p>
        </p:txBody>
      </p:sp>
      <p:sp>
        <p:nvSpPr>
          <p:cNvPr id="5" name="TextBox 4"/>
          <p:cNvSpPr txBox="1"/>
          <p:nvPr/>
        </p:nvSpPr>
        <p:spPr>
          <a:xfrm>
            <a:off x="6286512" y="642918"/>
            <a:ext cx="1747098" cy="923330"/>
          </a:xfrm>
          <a:prstGeom prst="rect">
            <a:avLst/>
          </a:prstGeom>
          <a:noFill/>
        </p:spPr>
        <p:txBody>
          <a:bodyPr wrap="square" rtlCol="0">
            <a:spAutoFit/>
          </a:bodyPr>
          <a:lstStyle/>
          <a:p>
            <a:pPr>
              <a:buFont typeface="Wingdings" pitchFamily="2" charset="2"/>
              <a:buChar char="q"/>
            </a:pPr>
            <a:r>
              <a:rPr lang="en-GB" smtClean="0"/>
              <a:t>EF_ICCID</a:t>
            </a:r>
          </a:p>
          <a:p>
            <a:pPr>
              <a:buFont typeface="Wingdings" pitchFamily="2" charset="2"/>
              <a:buChar char="q"/>
            </a:pPr>
            <a:r>
              <a:rPr lang="en-GB" smtClean="0"/>
              <a:t>DF-GSM</a:t>
            </a:r>
          </a:p>
          <a:p>
            <a:pPr>
              <a:buFont typeface="Wingdings" pitchFamily="2" charset="2"/>
              <a:buChar char="q"/>
            </a:pPr>
            <a:r>
              <a:rPr lang="en-GB" smtClean="0">
                <a:solidFill>
                  <a:srgbClr val="FF0000"/>
                </a:solidFill>
              </a:rPr>
              <a:t>DF-Telecom</a:t>
            </a:r>
          </a:p>
        </p:txBody>
      </p:sp>
      <p:sp>
        <p:nvSpPr>
          <p:cNvPr id="6" name="TextBox 5"/>
          <p:cNvSpPr txBox="1"/>
          <p:nvPr/>
        </p:nvSpPr>
        <p:spPr>
          <a:xfrm>
            <a:off x="6858016" y="1571612"/>
            <a:ext cx="2000264" cy="2308324"/>
          </a:xfrm>
          <a:prstGeom prst="rect">
            <a:avLst/>
          </a:prstGeom>
          <a:noFill/>
        </p:spPr>
        <p:txBody>
          <a:bodyPr wrap="square" rtlCol="0">
            <a:spAutoFit/>
          </a:bodyPr>
          <a:lstStyle/>
          <a:p>
            <a:pPr>
              <a:buFont typeface="Wingdings" pitchFamily="2" charset="2"/>
              <a:buChar char="q"/>
            </a:pPr>
            <a:r>
              <a:rPr lang="en-GB" smtClean="0"/>
              <a:t> </a:t>
            </a:r>
            <a:r>
              <a:rPr lang="en-GB" smtClean="0">
                <a:solidFill>
                  <a:srgbClr val="FF0000"/>
                </a:solidFill>
              </a:rPr>
              <a:t>EF – ADN</a:t>
            </a:r>
          </a:p>
          <a:p>
            <a:pPr>
              <a:buFont typeface="Wingdings" pitchFamily="2" charset="2"/>
              <a:buChar char="q"/>
            </a:pPr>
            <a:r>
              <a:rPr lang="en-GB" smtClean="0"/>
              <a:t> EF – FDN</a:t>
            </a:r>
          </a:p>
          <a:p>
            <a:pPr>
              <a:buFont typeface="Wingdings" pitchFamily="2" charset="2"/>
              <a:buChar char="q"/>
            </a:pPr>
            <a:r>
              <a:rPr lang="en-GB" smtClean="0"/>
              <a:t> EF – SMS</a:t>
            </a:r>
          </a:p>
          <a:p>
            <a:pPr>
              <a:buFont typeface="Wingdings" pitchFamily="2" charset="2"/>
              <a:buChar char="q"/>
            </a:pPr>
            <a:r>
              <a:rPr lang="en-GB" smtClean="0"/>
              <a:t> </a:t>
            </a:r>
            <a:r>
              <a:rPr lang="en-GB" smtClean="0">
                <a:solidFill>
                  <a:srgbClr val="FF0000"/>
                </a:solidFill>
              </a:rPr>
              <a:t>EF - MSISDN</a:t>
            </a:r>
          </a:p>
          <a:p>
            <a:pPr>
              <a:buFont typeface="Wingdings" pitchFamily="2" charset="2"/>
              <a:buChar char="q"/>
            </a:pPr>
            <a:r>
              <a:rPr lang="en-GB" smtClean="0"/>
              <a:t> EF – ..</a:t>
            </a:r>
          </a:p>
          <a:p>
            <a:pPr>
              <a:buFont typeface="Wingdings" pitchFamily="2" charset="2"/>
              <a:buChar char="q"/>
            </a:pPr>
            <a:r>
              <a:rPr lang="en-GB" smtClean="0"/>
              <a:t> </a:t>
            </a:r>
            <a:r>
              <a:rPr lang="en-GB" smtClean="0">
                <a:solidFill>
                  <a:srgbClr val="FF0000"/>
                </a:solidFill>
              </a:rPr>
              <a:t>EF – LND</a:t>
            </a:r>
          </a:p>
          <a:p>
            <a:pPr>
              <a:buFont typeface="Wingdings" pitchFamily="2" charset="2"/>
              <a:buChar char="q"/>
            </a:pPr>
            <a:r>
              <a:rPr lang="en-GB" smtClean="0"/>
              <a:t> EF - ..</a:t>
            </a:r>
          </a:p>
          <a:p>
            <a:pPr>
              <a:buFont typeface="Wingdings" pitchFamily="2" charset="2"/>
              <a:buChar char="q"/>
            </a:pPr>
            <a:r>
              <a:rPr lang="en-GB" smtClean="0"/>
              <a:t> ..</a:t>
            </a: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715040"/>
          </a:xfrm>
        </p:spPr>
        <p:txBody>
          <a:bodyPr/>
          <a:lstStyle/>
          <a:p>
            <a:pPr>
              <a:buNone/>
            </a:pPr>
            <a:r>
              <a:rPr lang="en-GB" smtClean="0"/>
              <a:t>SMS</a:t>
            </a:r>
          </a:p>
          <a:p>
            <a:r>
              <a:rPr lang="en-GB" smtClean="0"/>
              <a:t>Broken down in to 3 files:-</a:t>
            </a:r>
          </a:p>
          <a:p>
            <a:endParaRPr lang="en-GB" smtClean="0"/>
          </a:p>
          <a:p>
            <a:endParaRPr lang="en-GB" smtClean="0"/>
          </a:p>
          <a:p>
            <a:endParaRPr lang="en-GB" smtClean="0"/>
          </a:p>
          <a:p>
            <a:endParaRPr lang="en-GB" smtClean="0"/>
          </a:p>
          <a:p>
            <a:r>
              <a:rPr lang="en-GB" smtClean="0"/>
              <a:t>You can NOT retrieve slack if a SMS is overwritten</a:t>
            </a:r>
          </a:p>
          <a:p>
            <a:r>
              <a:rPr lang="en-GB" smtClean="0"/>
              <a:t>This also applies to Contacts and Call logs</a:t>
            </a:r>
            <a:endParaRPr lang="en-GB"/>
          </a:p>
        </p:txBody>
      </p:sp>
      <p:graphicFrame>
        <p:nvGraphicFramePr>
          <p:cNvPr id="4" name="Table 3"/>
          <p:cNvGraphicFramePr>
            <a:graphicFrameLocks noGrp="1"/>
          </p:cNvGraphicFramePr>
          <p:nvPr/>
        </p:nvGraphicFramePr>
        <p:xfrm>
          <a:off x="395536" y="1916832"/>
          <a:ext cx="8280920" cy="1584960"/>
        </p:xfrm>
        <a:graphic>
          <a:graphicData uri="http://schemas.openxmlformats.org/drawingml/2006/table">
            <a:tbl>
              <a:tblPr firstRow="1" bandRow="1">
                <a:tableStyleId>{5C22544A-7EE6-4342-B048-85BDC9FD1C3A}</a:tableStyleId>
              </a:tblPr>
              <a:tblGrid>
                <a:gridCol w="1307514"/>
                <a:gridCol w="5001759"/>
                <a:gridCol w="1971647"/>
              </a:tblGrid>
              <a:tr h="391692">
                <a:tc>
                  <a:txBody>
                    <a:bodyPr/>
                    <a:lstStyle/>
                    <a:p>
                      <a:r>
                        <a:rPr lang="en-GB" sz="2000" dirty="0" smtClean="0"/>
                        <a:t>File</a:t>
                      </a:r>
                      <a:endParaRPr lang="en-GB" sz="2000" dirty="0"/>
                    </a:p>
                  </a:txBody>
                  <a:tcPr/>
                </a:tc>
                <a:tc>
                  <a:txBody>
                    <a:bodyPr/>
                    <a:lstStyle/>
                    <a:p>
                      <a:r>
                        <a:rPr lang="en-GB" sz="2000" dirty="0" smtClean="0"/>
                        <a:t>Purpose</a:t>
                      </a:r>
                      <a:endParaRPr lang="en-GB" sz="2000" dirty="0"/>
                    </a:p>
                  </a:txBody>
                  <a:tcPr/>
                </a:tc>
                <a:tc>
                  <a:txBody>
                    <a:bodyPr/>
                    <a:lstStyle/>
                    <a:p>
                      <a:r>
                        <a:rPr lang="en-GB" sz="2000" smtClean="0"/>
                        <a:t>Size</a:t>
                      </a:r>
                      <a:endParaRPr lang="en-GB" sz="2000"/>
                    </a:p>
                  </a:txBody>
                  <a:tcPr/>
                </a:tc>
              </a:tr>
              <a:tr h="391692">
                <a:tc>
                  <a:txBody>
                    <a:bodyPr/>
                    <a:lstStyle/>
                    <a:p>
                      <a:r>
                        <a:rPr lang="en-GB" sz="2000" smtClean="0"/>
                        <a:t>SMS</a:t>
                      </a:r>
                      <a:endParaRPr lang="en-GB" sz="2000"/>
                    </a:p>
                  </a:txBody>
                  <a:tcPr/>
                </a:tc>
                <a:tc>
                  <a:txBody>
                    <a:bodyPr/>
                    <a:lstStyle/>
                    <a:p>
                      <a:r>
                        <a:rPr lang="en-GB" sz="2000" dirty="0" smtClean="0"/>
                        <a:t>The text messages</a:t>
                      </a:r>
                      <a:endParaRPr lang="en-GB" sz="2000" dirty="0"/>
                    </a:p>
                  </a:txBody>
                  <a:tcPr/>
                </a:tc>
                <a:tc>
                  <a:txBody>
                    <a:bodyPr/>
                    <a:lstStyle/>
                    <a:p>
                      <a:r>
                        <a:rPr lang="en-GB" sz="2000" smtClean="0"/>
                        <a:t>1  to  176 bytes</a:t>
                      </a:r>
                      <a:endParaRPr lang="en-GB" sz="2000"/>
                    </a:p>
                  </a:txBody>
                  <a:tcPr/>
                </a:tc>
              </a:tr>
              <a:tr h="391692">
                <a:tc>
                  <a:txBody>
                    <a:bodyPr/>
                    <a:lstStyle/>
                    <a:p>
                      <a:r>
                        <a:rPr lang="en-GB" sz="2000" smtClean="0"/>
                        <a:t>SMSP</a:t>
                      </a:r>
                      <a:endParaRPr lang="en-GB" sz="2000"/>
                    </a:p>
                  </a:txBody>
                  <a:tcPr/>
                </a:tc>
                <a:tc>
                  <a:txBody>
                    <a:bodyPr/>
                    <a:lstStyle/>
                    <a:p>
                      <a:r>
                        <a:rPr lang="en-GB" sz="2000" dirty="0" smtClean="0"/>
                        <a:t>Message parameters</a:t>
                      </a:r>
                      <a:endParaRPr lang="en-GB" sz="2000" dirty="0"/>
                    </a:p>
                  </a:txBody>
                  <a:tcPr/>
                </a:tc>
                <a:tc>
                  <a:txBody>
                    <a:bodyPr/>
                    <a:lstStyle/>
                    <a:p>
                      <a:r>
                        <a:rPr lang="en-GB" sz="2000" smtClean="0"/>
                        <a:t>variable</a:t>
                      </a:r>
                      <a:endParaRPr lang="en-GB" sz="2000"/>
                    </a:p>
                  </a:txBody>
                  <a:tcPr/>
                </a:tc>
              </a:tr>
              <a:tr h="391692">
                <a:tc>
                  <a:txBody>
                    <a:bodyPr/>
                    <a:lstStyle/>
                    <a:p>
                      <a:r>
                        <a:rPr lang="en-GB" sz="2000" smtClean="0"/>
                        <a:t>SMSS</a:t>
                      </a:r>
                      <a:endParaRPr lang="en-GB" sz="2000"/>
                    </a:p>
                  </a:txBody>
                  <a:tcPr/>
                </a:tc>
                <a:tc>
                  <a:txBody>
                    <a:bodyPr/>
                    <a:lstStyle/>
                    <a:p>
                      <a:r>
                        <a:rPr lang="en-GB" sz="2000" dirty="0" smtClean="0"/>
                        <a:t>Status of the message</a:t>
                      </a:r>
                      <a:endParaRPr lang="en-GB"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smtClean="0"/>
                        <a:t>variable</a:t>
                      </a:r>
                    </a:p>
                  </a:txBody>
                  <a:tcPr/>
                </a:tc>
              </a:tr>
            </a:tbl>
          </a:graphicData>
        </a:graphic>
      </p:graphicFrame>
      <p:graphicFrame>
        <p:nvGraphicFramePr>
          <p:cNvPr id="5" name="Table 4"/>
          <p:cNvGraphicFramePr>
            <a:graphicFrameLocks noGrp="1"/>
          </p:cNvGraphicFramePr>
          <p:nvPr/>
        </p:nvGraphicFramePr>
        <p:xfrm>
          <a:off x="1000100" y="4786322"/>
          <a:ext cx="7000924" cy="1584960"/>
        </p:xfrm>
        <a:graphic>
          <a:graphicData uri="http://schemas.openxmlformats.org/drawingml/2006/table">
            <a:tbl>
              <a:tblPr firstRow="1" bandRow="1">
                <a:tableStyleId>{5C22544A-7EE6-4342-B048-85BDC9FD1C3A}</a:tableStyleId>
              </a:tblPr>
              <a:tblGrid>
                <a:gridCol w="2577974"/>
                <a:gridCol w="4422950"/>
              </a:tblGrid>
              <a:tr h="308054">
                <a:tc>
                  <a:txBody>
                    <a:bodyPr/>
                    <a:lstStyle/>
                    <a:p>
                      <a:r>
                        <a:rPr lang="en-GB" sz="2000" dirty="0" smtClean="0"/>
                        <a:t>Value of Status Byte</a:t>
                      </a:r>
                      <a:endParaRPr lang="en-GB" sz="2000" dirty="0"/>
                    </a:p>
                  </a:txBody>
                  <a:tcPr/>
                </a:tc>
                <a:tc>
                  <a:txBody>
                    <a:bodyPr/>
                    <a:lstStyle/>
                    <a:p>
                      <a:r>
                        <a:rPr lang="en-GB" sz="2000" smtClean="0"/>
                        <a:t>Interpretation</a:t>
                      </a:r>
                      <a:endParaRPr lang="en-GB" sz="2000"/>
                    </a:p>
                  </a:txBody>
                  <a:tcPr/>
                </a:tc>
              </a:tr>
              <a:tr h="308054">
                <a:tc>
                  <a:txBody>
                    <a:bodyPr/>
                    <a:lstStyle/>
                    <a:p>
                      <a:r>
                        <a:rPr lang="en-GB" sz="2000" dirty="0" smtClean="0"/>
                        <a:t>00000000</a:t>
                      </a:r>
                      <a:endParaRPr lang="en-GB" sz="2000" dirty="0"/>
                    </a:p>
                  </a:txBody>
                  <a:tcPr/>
                </a:tc>
                <a:tc>
                  <a:txBody>
                    <a:bodyPr/>
                    <a:lstStyle/>
                    <a:p>
                      <a:r>
                        <a:rPr lang="en-GB" sz="2000" dirty="0" smtClean="0"/>
                        <a:t>Unused (available)</a:t>
                      </a:r>
                      <a:endParaRPr lang="en-GB" sz="2000" dirty="0"/>
                    </a:p>
                  </a:txBody>
                  <a:tcPr/>
                </a:tc>
              </a:tr>
              <a:tr h="3080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smtClean="0"/>
                        <a:t>00000001</a:t>
                      </a:r>
                    </a:p>
                  </a:txBody>
                  <a:tcPr/>
                </a:tc>
                <a:tc>
                  <a:txBody>
                    <a:bodyPr/>
                    <a:lstStyle/>
                    <a:p>
                      <a:r>
                        <a:rPr lang="en-GB" sz="2000" dirty="0" smtClean="0"/>
                        <a:t>Mobile terminated</a:t>
                      </a:r>
                      <a:r>
                        <a:rPr lang="en-GB" sz="2000" baseline="0" dirty="0" smtClean="0"/>
                        <a:t> message, read</a:t>
                      </a:r>
                      <a:endParaRPr lang="en-GB" sz="2000" dirty="0"/>
                    </a:p>
                  </a:txBody>
                  <a:tcPr/>
                </a:tc>
              </a:tr>
              <a:tr h="3080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smtClean="0"/>
                        <a:t>00000011</a:t>
                      </a:r>
                      <a:endParaRPr lang="en-GB" sz="200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dirty="0" smtClean="0"/>
                        <a:t>Mobile terminated</a:t>
                      </a:r>
                      <a:r>
                        <a:rPr lang="en-GB" sz="2000" baseline="0" dirty="0" smtClean="0"/>
                        <a:t> message, unread</a:t>
                      </a:r>
                      <a:endParaRPr lang="en-GB" sz="2000" dirty="0"/>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899592" y="1000108"/>
          <a:ext cx="6984776" cy="792480"/>
        </p:xfrm>
        <a:graphic>
          <a:graphicData uri="http://schemas.openxmlformats.org/drawingml/2006/table">
            <a:tbl>
              <a:tblPr firstRow="1" bandRow="1">
                <a:tableStyleId>{5C22544A-7EE6-4342-B048-85BDC9FD1C3A}</a:tableStyleId>
              </a:tblPr>
              <a:tblGrid>
                <a:gridCol w="1656184"/>
                <a:gridCol w="5328592"/>
              </a:tblGrid>
              <a:tr h="136515">
                <a:tc>
                  <a:txBody>
                    <a:bodyPr/>
                    <a:lstStyle/>
                    <a:p>
                      <a:pPr algn="ctr"/>
                      <a:r>
                        <a:rPr lang="en-GB" sz="2000" dirty="0" smtClean="0"/>
                        <a:t>Status</a:t>
                      </a:r>
                      <a:endParaRPr lang="en-GB" sz="2000" dirty="0"/>
                    </a:p>
                  </a:txBody>
                  <a:tcPr marL="125403" marR="125403"/>
                </a:tc>
                <a:tc>
                  <a:txBody>
                    <a:bodyPr/>
                    <a:lstStyle/>
                    <a:p>
                      <a:pPr algn="ctr"/>
                      <a:r>
                        <a:rPr lang="en-GB" sz="2000" dirty="0" smtClean="0"/>
                        <a:t>Transport Protocol Data Unit (TPDU)</a:t>
                      </a:r>
                      <a:endParaRPr lang="en-GB" sz="2000" dirty="0"/>
                    </a:p>
                  </a:txBody>
                  <a:tcPr marL="125403" marR="125403"/>
                </a:tc>
              </a:tr>
              <a:tr h="370840">
                <a:tc>
                  <a:txBody>
                    <a:bodyPr/>
                    <a:lstStyle/>
                    <a:p>
                      <a:pPr algn="ctr"/>
                      <a:r>
                        <a:rPr lang="en-GB" sz="2000" dirty="0" smtClean="0"/>
                        <a:t>1 byte</a:t>
                      </a:r>
                      <a:endParaRPr lang="en-GB" sz="2000" dirty="0"/>
                    </a:p>
                  </a:txBody>
                  <a:tcPr marL="125403" marR="125403"/>
                </a:tc>
                <a:tc>
                  <a:txBody>
                    <a:bodyPr/>
                    <a:lstStyle/>
                    <a:p>
                      <a:pPr algn="ctr"/>
                      <a:r>
                        <a:rPr lang="en-GB" sz="2000" dirty="0" smtClean="0"/>
                        <a:t>2</a:t>
                      </a:r>
                      <a:r>
                        <a:rPr lang="en-GB" sz="2000" baseline="0" dirty="0" smtClean="0"/>
                        <a:t> – 176 bytes</a:t>
                      </a:r>
                      <a:endParaRPr lang="en-GB" sz="2000" dirty="0"/>
                    </a:p>
                  </a:txBody>
                  <a:tcPr marL="125403" marR="125403"/>
                </a:tc>
              </a:tr>
            </a:tbl>
          </a:graphicData>
        </a:graphic>
      </p:graphicFrame>
      <p:sp>
        <p:nvSpPr>
          <p:cNvPr id="10" name="Content Placeholder 2"/>
          <p:cNvSpPr txBox="1">
            <a:spLocks/>
          </p:cNvSpPr>
          <p:nvPr/>
        </p:nvSpPr>
        <p:spPr>
          <a:xfrm>
            <a:off x="395536" y="1928802"/>
            <a:ext cx="8291264" cy="4740558"/>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None/>
              <a:tabLst/>
              <a:defRPr/>
            </a:pPr>
            <a:r>
              <a:rPr kumimoji="0" lang="en-GB" sz="2600" b="0" i="0" u="none" strike="noStrike" kern="1200" cap="none" spc="0" normalizeH="0" baseline="0" noProof="0" dirty="0" smtClean="0">
                <a:ln>
                  <a:noFill/>
                </a:ln>
                <a:solidFill>
                  <a:schemeClr val="tx1"/>
                </a:solidFill>
                <a:effectLst/>
                <a:uLnTx/>
                <a:uFillTx/>
                <a:latin typeface="+mn-lt"/>
                <a:ea typeface="+mn-ea"/>
                <a:cs typeface="+mn-cs"/>
              </a:rPr>
              <a:t>TPDU</a:t>
            </a:r>
          </a:p>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r>
              <a:rPr lang="en-GB" sz="2600" dirty="0" smtClean="0"/>
              <a:t>Consists of</a:t>
            </a:r>
            <a:r>
              <a:rPr kumimoji="0" lang="en-GB" sz="2600" b="0" i="0" u="none" strike="noStrike" kern="1200" cap="none" spc="0" normalizeH="0" baseline="0" noProof="0" dirty="0" smtClean="0">
                <a:ln>
                  <a:noFill/>
                </a:ln>
                <a:solidFill>
                  <a:schemeClr val="tx1"/>
                </a:solidFill>
                <a:effectLst/>
                <a:uLnTx/>
                <a:uFillTx/>
                <a:latin typeface="+mn-lt"/>
                <a:ea typeface="+mn-ea"/>
                <a:cs typeface="+mn-cs"/>
              </a:rPr>
              <a:t>:-</a:t>
            </a:r>
          </a:p>
          <a:p>
            <a:pPr marL="731520" lvl="1" indent="-274320">
              <a:spcBef>
                <a:spcPct val="20000"/>
              </a:spcBef>
              <a:buClr>
                <a:schemeClr val="accent3"/>
              </a:buClr>
              <a:buSzPct val="95000"/>
              <a:buFont typeface="Wingdings 2"/>
              <a:buChar char=""/>
            </a:pPr>
            <a:r>
              <a:rPr lang="en-GB" sz="2600" dirty="0" smtClean="0"/>
              <a:t>ISDN number of the SMS service centre</a:t>
            </a:r>
          </a:p>
          <a:p>
            <a:pPr marL="731520" lvl="1" indent="-274320">
              <a:spcBef>
                <a:spcPct val="20000"/>
              </a:spcBef>
              <a:buClr>
                <a:schemeClr val="accent3"/>
              </a:buClr>
              <a:buSzPct val="95000"/>
              <a:buFont typeface="Wingdings 2"/>
              <a:buChar char=""/>
            </a:pPr>
            <a:r>
              <a:rPr lang="en-GB" sz="2600" dirty="0" smtClean="0"/>
              <a:t>ISDN number of the sender</a:t>
            </a:r>
          </a:p>
          <a:p>
            <a:pPr marL="731520" lvl="1" indent="-274320">
              <a:spcBef>
                <a:spcPct val="20000"/>
              </a:spcBef>
              <a:buClr>
                <a:schemeClr val="accent3"/>
              </a:buClr>
              <a:buSzPct val="95000"/>
              <a:buFont typeface="Wingdings 2"/>
              <a:buChar char=""/>
            </a:pPr>
            <a:r>
              <a:rPr kumimoji="0" lang="en-GB" sz="2600" b="0" i="0" u="none" strike="noStrike" kern="1200" cap="none" spc="0" normalizeH="0" baseline="0" noProof="0" dirty="0" smtClean="0">
                <a:ln>
                  <a:noFill/>
                </a:ln>
                <a:solidFill>
                  <a:schemeClr val="tx1"/>
                </a:solidFill>
                <a:effectLst/>
                <a:uLnTx/>
                <a:uFillTx/>
                <a:latin typeface="+mn-lt"/>
                <a:ea typeface="+mn-ea"/>
                <a:cs typeface="+mn-cs"/>
              </a:rPr>
              <a:t>Date</a:t>
            </a:r>
            <a:r>
              <a:rPr kumimoji="0" lang="en-GB" sz="2600" b="0" i="0" u="none" strike="noStrike" kern="1200" cap="none" spc="0" normalizeH="0" noProof="0" dirty="0" smtClean="0">
                <a:ln>
                  <a:noFill/>
                </a:ln>
                <a:solidFill>
                  <a:schemeClr val="tx1"/>
                </a:solidFill>
                <a:effectLst/>
                <a:uLnTx/>
                <a:uFillTx/>
                <a:latin typeface="+mn-lt"/>
                <a:ea typeface="+mn-ea"/>
                <a:cs typeface="+mn-cs"/>
              </a:rPr>
              <a:t> and time (in </a:t>
            </a:r>
            <a:r>
              <a:rPr kumimoji="0" lang="en-GB" sz="2600" b="0" i="0" u="none" strike="noStrike" kern="1200" cap="none" spc="0" normalizeH="0" noProof="0" dirty="0" err="1" smtClean="0">
                <a:ln>
                  <a:noFill/>
                </a:ln>
                <a:solidFill>
                  <a:schemeClr val="tx1"/>
                </a:solidFill>
                <a:effectLst/>
                <a:uLnTx/>
                <a:uFillTx/>
                <a:latin typeface="+mn-lt"/>
                <a:ea typeface="+mn-ea"/>
                <a:cs typeface="+mn-cs"/>
              </a:rPr>
              <a:t>secs</a:t>
            </a:r>
            <a:r>
              <a:rPr kumimoji="0" lang="en-GB" sz="2600" b="0" i="0" u="none" strike="noStrike" kern="1200" cap="none" spc="0" normalizeH="0" noProof="0" dirty="0" smtClean="0">
                <a:ln>
                  <a:noFill/>
                </a:ln>
                <a:solidFill>
                  <a:schemeClr val="tx1"/>
                </a:solidFill>
                <a:effectLst/>
                <a:uLnTx/>
                <a:uFillTx/>
                <a:latin typeface="+mn-lt"/>
                <a:ea typeface="+mn-ea"/>
                <a:cs typeface="+mn-cs"/>
              </a:rPr>
              <a:t>) that </a:t>
            </a:r>
            <a:r>
              <a:rPr kumimoji="0" lang="en-GB" sz="2600" b="0" i="0" u="none" strike="noStrike" kern="1200" cap="none" spc="0" normalizeH="0" noProof="0" dirty="0" err="1" smtClean="0">
                <a:ln>
                  <a:noFill/>
                </a:ln>
                <a:solidFill>
                  <a:schemeClr val="tx1"/>
                </a:solidFill>
                <a:effectLst/>
                <a:uLnTx/>
                <a:uFillTx/>
                <a:latin typeface="+mn-lt"/>
                <a:ea typeface="+mn-ea"/>
                <a:cs typeface="+mn-cs"/>
              </a:rPr>
              <a:t>msg</a:t>
            </a:r>
            <a:r>
              <a:rPr kumimoji="0" lang="en-GB" sz="2600" b="0" i="0" u="none" strike="noStrike" kern="1200" cap="none" spc="0" normalizeH="0" noProof="0" dirty="0" smtClean="0">
                <a:ln>
                  <a:noFill/>
                </a:ln>
                <a:solidFill>
                  <a:schemeClr val="tx1"/>
                </a:solidFill>
                <a:effectLst/>
                <a:uLnTx/>
                <a:uFillTx/>
                <a:latin typeface="+mn-lt"/>
                <a:ea typeface="+mn-ea"/>
                <a:cs typeface="+mn-cs"/>
              </a:rPr>
              <a:t> was received by service centre</a:t>
            </a:r>
          </a:p>
          <a:p>
            <a:pPr marL="731520" lvl="1" indent="-274320">
              <a:spcBef>
                <a:spcPct val="20000"/>
              </a:spcBef>
              <a:buClr>
                <a:schemeClr val="accent3"/>
              </a:buClr>
              <a:buSzPct val="95000"/>
              <a:buFont typeface="Wingdings 2"/>
              <a:buChar char=""/>
            </a:pPr>
            <a:r>
              <a:rPr lang="en-GB" sz="2600" baseline="0" dirty="0" smtClean="0"/>
              <a:t>Message</a:t>
            </a:r>
            <a:r>
              <a:rPr lang="en-GB" sz="2600" dirty="0" smtClean="0"/>
              <a:t> itself</a:t>
            </a:r>
          </a:p>
          <a:p>
            <a:pPr marL="274320" indent="-274320">
              <a:spcBef>
                <a:spcPct val="20000"/>
              </a:spcBef>
              <a:buClr>
                <a:schemeClr val="accent3"/>
              </a:buClr>
              <a:buSzPct val="95000"/>
              <a:buFont typeface="Wingdings 2"/>
              <a:buChar char=""/>
            </a:pPr>
            <a:r>
              <a:rPr kumimoji="0" lang="en-GB" sz="2600" b="0" i="0" u="none" strike="noStrike" kern="1200" cap="none" spc="0" normalizeH="0" baseline="0" noProof="0" dirty="0" smtClean="0">
                <a:ln>
                  <a:noFill/>
                </a:ln>
                <a:solidFill>
                  <a:schemeClr val="tx1"/>
                </a:solidFill>
                <a:effectLst/>
                <a:uLnTx/>
                <a:uFillTx/>
                <a:latin typeface="+mn-lt"/>
                <a:ea typeface="+mn-ea"/>
                <a:cs typeface="+mn-cs"/>
              </a:rPr>
              <a:t>Encoding</a:t>
            </a:r>
            <a:r>
              <a:rPr kumimoji="0" lang="en-GB" sz="2600" b="0" i="0" u="none" strike="noStrike" kern="1200" cap="none" spc="0" normalizeH="0" noProof="0" dirty="0" smtClean="0">
                <a:ln>
                  <a:noFill/>
                </a:ln>
                <a:solidFill>
                  <a:schemeClr val="tx1"/>
                </a:solidFill>
                <a:effectLst/>
                <a:uLnTx/>
                <a:uFillTx/>
                <a:latin typeface="+mn-lt"/>
                <a:ea typeface="+mn-ea"/>
                <a:cs typeface="+mn-cs"/>
              </a:rPr>
              <a:t> varies – most common is 7 bit packed</a:t>
            </a:r>
          </a:p>
          <a:p>
            <a:pPr marL="274320" indent="-274320">
              <a:spcBef>
                <a:spcPct val="20000"/>
              </a:spcBef>
              <a:buClr>
                <a:schemeClr val="accent3"/>
              </a:buClr>
              <a:buSzPct val="95000"/>
              <a:buFont typeface="Wingdings 2"/>
              <a:buChar char=""/>
            </a:pPr>
            <a:r>
              <a:rPr lang="en-GB" sz="2600" baseline="0" dirty="0" smtClean="0"/>
              <a:t>Optimised for streaming onto the SIM</a:t>
            </a:r>
          </a:p>
          <a:p>
            <a:pPr marL="274320" indent="-274320">
              <a:spcBef>
                <a:spcPct val="20000"/>
              </a:spcBef>
              <a:buClr>
                <a:schemeClr val="accent3"/>
              </a:buClr>
              <a:buSzPct val="95000"/>
              <a:buFont typeface="Wingdings 2"/>
              <a:buChar char=""/>
            </a:pPr>
            <a:r>
              <a:rPr kumimoji="0" lang="en-GB" sz="2600" b="0" i="0" u="none" strike="noStrike" kern="1200" cap="none" spc="0" normalizeH="0" noProof="0" dirty="0" smtClean="0">
                <a:ln>
                  <a:noFill/>
                </a:ln>
                <a:solidFill>
                  <a:schemeClr val="tx1"/>
                </a:solidFill>
                <a:effectLst/>
                <a:uLnTx/>
                <a:uFillTx/>
                <a:latin typeface="+mn-lt"/>
                <a:ea typeface="+mn-ea"/>
                <a:cs typeface="+mn-cs"/>
              </a:rPr>
              <a:t>Unused bytes will contain FF</a:t>
            </a:r>
            <a:endParaRPr kumimoji="0" lang="en-GB"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636680"/>
          </a:xfrm>
        </p:spPr>
        <p:txBody>
          <a:bodyPr>
            <a:normAutofit/>
          </a:bodyPr>
          <a:lstStyle/>
          <a:p>
            <a:r>
              <a:rPr lang="en-GB" sz="3200" dirty="0" smtClean="0"/>
              <a:t>Logical Vs Physical Acquisition</a:t>
            </a:r>
            <a:endParaRPr lang="en-GB" sz="3200" dirty="0"/>
          </a:p>
        </p:txBody>
      </p:sp>
      <p:sp>
        <p:nvSpPr>
          <p:cNvPr id="3" name="Content Placeholder 2"/>
          <p:cNvSpPr>
            <a:spLocks noGrp="1"/>
          </p:cNvSpPr>
          <p:nvPr>
            <p:ph idx="1"/>
          </p:nvPr>
        </p:nvSpPr>
        <p:spPr>
          <a:xfrm>
            <a:off x="179512" y="1268760"/>
            <a:ext cx="8507288" cy="5400600"/>
          </a:xfrm>
        </p:spPr>
        <p:txBody>
          <a:bodyPr>
            <a:normAutofit fontScale="85000" lnSpcReduction="20000"/>
          </a:bodyPr>
          <a:lstStyle/>
          <a:p>
            <a:pPr>
              <a:buNone/>
            </a:pPr>
            <a:r>
              <a:rPr lang="en-GB" dirty="0" smtClean="0"/>
              <a:t>Logical Acquisition</a:t>
            </a:r>
          </a:p>
          <a:p>
            <a:r>
              <a:rPr lang="en-GB" dirty="0" smtClean="0"/>
              <a:t>SMS; contacts (SIM and phone); chats; media; audio; cookies (mobile web sites)</a:t>
            </a:r>
          </a:p>
          <a:p>
            <a:r>
              <a:rPr lang="en-GB" dirty="0" smtClean="0"/>
              <a:t>Calendar – deleted and non-deleted next to each other</a:t>
            </a:r>
          </a:p>
          <a:p>
            <a:r>
              <a:rPr lang="en-GB" dirty="0" smtClean="0"/>
              <a:t>Call logs – outgoing and incoming</a:t>
            </a:r>
          </a:p>
          <a:p>
            <a:r>
              <a:rPr lang="en-GB" dirty="0" smtClean="0"/>
              <a:t>Contacts – lot of deleted entries + pictures</a:t>
            </a:r>
          </a:p>
          <a:p>
            <a:r>
              <a:rPr lang="en-GB" dirty="0" smtClean="0"/>
              <a:t>Use manual analysis  / tools</a:t>
            </a:r>
          </a:p>
          <a:p>
            <a:endParaRPr lang="en-GB" dirty="0" smtClean="0"/>
          </a:p>
          <a:p>
            <a:pPr>
              <a:buNone/>
            </a:pPr>
            <a:r>
              <a:rPr lang="en-GB" dirty="0" smtClean="0"/>
              <a:t>Physical Acquisition</a:t>
            </a:r>
          </a:p>
          <a:p>
            <a:r>
              <a:rPr lang="en-GB" dirty="0" smtClean="0"/>
              <a:t>Physical = File system + deleted files </a:t>
            </a:r>
          </a:p>
          <a:p>
            <a:r>
              <a:rPr lang="en-GB" dirty="0" smtClean="0"/>
              <a:t>File system = logical all files + hidden files</a:t>
            </a:r>
          </a:p>
          <a:p>
            <a:r>
              <a:rPr lang="en-GB" dirty="0" smtClean="0"/>
              <a:t>E.g. </a:t>
            </a:r>
            <a:r>
              <a:rPr lang="en-GB" dirty="0" err="1" smtClean="0"/>
              <a:t>Sqlite</a:t>
            </a:r>
            <a:r>
              <a:rPr lang="en-GB" dirty="0" smtClean="0"/>
              <a:t> DB may contain deleted data and </a:t>
            </a:r>
            <a:r>
              <a:rPr lang="en-GB" dirty="0" err="1" smtClean="0"/>
              <a:t>bluetooth</a:t>
            </a:r>
            <a:r>
              <a:rPr lang="en-GB" dirty="0" smtClean="0"/>
              <a:t> logs</a:t>
            </a:r>
          </a:p>
          <a:p>
            <a:r>
              <a:rPr lang="en-GB" dirty="0" smtClean="0"/>
              <a:t>Like looking at hard drive – binary image</a:t>
            </a:r>
          </a:p>
          <a:p>
            <a:r>
              <a:rPr lang="en-GB" dirty="0" smtClean="0"/>
              <a:t>No unallocated space</a:t>
            </a:r>
          </a:p>
          <a:p>
            <a:r>
              <a:rPr lang="en-GB" dirty="0" smtClean="0"/>
              <a:t>Phone off – so no password issues</a:t>
            </a:r>
          </a:p>
          <a:p>
            <a:endParaRPr lang="en-GB" dirty="0" smtClean="0"/>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36680"/>
          </a:xfrm>
        </p:spPr>
        <p:txBody>
          <a:bodyPr>
            <a:normAutofit/>
          </a:bodyPr>
          <a:lstStyle/>
          <a:p>
            <a:r>
              <a:rPr lang="en-GB" sz="3600" dirty="0" smtClean="0"/>
              <a:t>PM Files</a:t>
            </a:r>
            <a:endParaRPr lang="en-GB" sz="3600" dirty="0"/>
          </a:p>
        </p:txBody>
      </p:sp>
      <p:sp>
        <p:nvSpPr>
          <p:cNvPr id="3" name="Content Placeholder 2"/>
          <p:cNvSpPr>
            <a:spLocks noGrp="1"/>
          </p:cNvSpPr>
          <p:nvPr>
            <p:ph idx="1"/>
          </p:nvPr>
        </p:nvSpPr>
        <p:spPr>
          <a:xfrm>
            <a:off x="457200" y="1412776"/>
            <a:ext cx="8229600" cy="4911824"/>
          </a:xfrm>
        </p:spPr>
        <p:txBody>
          <a:bodyPr/>
          <a:lstStyle/>
          <a:p>
            <a:r>
              <a:rPr lang="en-GB" dirty="0" smtClean="0"/>
              <a:t>PM stands for permanent memory</a:t>
            </a:r>
          </a:p>
          <a:p>
            <a:r>
              <a:rPr lang="en-GB" dirty="0" smtClean="0"/>
              <a:t>PM file structure uses keys</a:t>
            </a:r>
          </a:p>
          <a:p>
            <a:r>
              <a:rPr lang="en-GB" dirty="0" smtClean="0"/>
              <a:t>Some content such as IMSI is actually flipped</a:t>
            </a:r>
          </a:p>
          <a:p>
            <a:r>
              <a:rPr lang="en-GB" dirty="0" smtClean="0"/>
              <a:t>example 98 becomes 89</a:t>
            </a:r>
          </a:p>
          <a:p>
            <a:r>
              <a:rPr lang="en-GB" dirty="0" smtClean="0"/>
              <a:t>Use the MFI HEX Assistant to flip the nibble</a:t>
            </a:r>
          </a:p>
          <a:p>
            <a:r>
              <a:rPr lang="en-GB" dirty="0" smtClean="0"/>
              <a:t>In SMS messages some phone numbers have the digits flipped throughout the entire number</a:t>
            </a:r>
          </a:p>
          <a:p>
            <a:endParaRPr lang="en-GB" dirty="0" smtClean="0"/>
          </a:p>
          <a:p>
            <a:r>
              <a:rPr lang="en-GB" dirty="0" smtClean="0"/>
              <a:t>At key [58] there are two sub-keys (1 and 2)</a:t>
            </a:r>
          </a:p>
          <a:p>
            <a:r>
              <a:rPr lang="en-GB" dirty="0" smtClean="0"/>
              <a:t>Once the hex is </a:t>
            </a:r>
            <a:r>
              <a:rPr lang="en-GB" smtClean="0"/>
              <a:t>decoded – name and phone number</a:t>
            </a:r>
            <a:endParaRPr lang="en-GB"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487888"/>
          </a:xfrm>
        </p:spPr>
        <p:txBody>
          <a:bodyPr>
            <a:normAutofit lnSpcReduction="10000"/>
          </a:bodyPr>
          <a:lstStyle/>
          <a:p>
            <a:pPr lvl="0">
              <a:buNone/>
            </a:pPr>
            <a:r>
              <a:rPr lang="en-GB" dirty="0" smtClean="0"/>
              <a:t>Keys of interest:-</a:t>
            </a:r>
          </a:p>
          <a:p>
            <a:r>
              <a:rPr lang="en-GB" dirty="0" smtClean="0"/>
              <a:t>[5] IMEI</a:t>
            </a:r>
          </a:p>
          <a:p>
            <a:r>
              <a:rPr lang="en-GB" dirty="0" smtClean="0"/>
              <a:t>[13] Banner</a:t>
            </a:r>
          </a:p>
          <a:p>
            <a:r>
              <a:rPr lang="en-GB" dirty="0" smtClean="0"/>
              <a:t>[35] Security Code</a:t>
            </a:r>
          </a:p>
          <a:p>
            <a:r>
              <a:rPr lang="en-GB" dirty="0" smtClean="0"/>
              <a:t>[58] Contacts for this specific phone</a:t>
            </a:r>
          </a:p>
          <a:p>
            <a:r>
              <a:rPr lang="en-GB" dirty="0" smtClean="0"/>
              <a:t>[59] Dialled</a:t>
            </a:r>
          </a:p>
          <a:p>
            <a:r>
              <a:rPr lang="en-GB" dirty="0" smtClean="0"/>
              <a:t>[60] Missed</a:t>
            </a:r>
          </a:p>
          <a:p>
            <a:r>
              <a:rPr lang="en-GB" dirty="0" smtClean="0"/>
              <a:t>[61] Received</a:t>
            </a:r>
          </a:p>
          <a:p>
            <a:r>
              <a:rPr lang="en-GB" dirty="0" smtClean="0"/>
              <a:t>[117] ICCID</a:t>
            </a:r>
          </a:p>
          <a:p>
            <a:r>
              <a:rPr lang="en-GB" dirty="0" smtClean="0"/>
              <a:t>[127] and [39] URLs</a:t>
            </a:r>
          </a:p>
          <a:p>
            <a:r>
              <a:rPr lang="en-GB" dirty="0" smtClean="0"/>
              <a:t>[150] SMS</a:t>
            </a:r>
          </a:p>
          <a:p>
            <a:r>
              <a:rPr lang="en-GB" dirty="0" smtClean="0"/>
              <a:t>[159] Media (sound, GIFs, JPEGs)</a:t>
            </a:r>
          </a:p>
          <a:p>
            <a:endParaRPr lang="en-GB"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928670"/>
            <a:ext cx="8229600" cy="5538806"/>
          </a:xfrm>
        </p:spPr>
        <p:txBody>
          <a:bodyPr>
            <a:normAutofit fontScale="92500" lnSpcReduction="20000"/>
          </a:bodyPr>
          <a:lstStyle/>
          <a:p>
            <a:pPr>
              <a:buNone/>
            </a:pPr>
            <a:r>
              <a:rPr lang="en-GB" dirty="0" smtClean="0"/>
              <a:t>PIN – personal identification number</a:t>
            </a:r>
          </a:p>
          <a:p>
            <a:r>
              <a:rPr lang="en-GB" dirty="0" smtClean="0"/>
              <a:t>Locks the SIM</a:t>
            </a:r>
          </a:p>
          <a:p>
            <a:r>
              <a:rPr lang="en-GB" dirty="0" smtClean="0"/>
              <a:t>Protects SIM even when put into another phone</a:t>
            </a:r>
          </a:p>
          <a:p>
            <a:r>
              <a:rPr lang="en-GB" dirty="0" smtClean="0"/>
              <a:t>3 failed attempts and the SIM is blocked</a:t>
            </a:r>
          </a:p>
          <a:p>
            <a:r>
              <a:rPr lang="en-GB" dirty="0" smtClean="0"/>
              <a:t>To unlock you need the PUK</a:t>
            </a:r>
          </a:p>
          <a:p>
            <a:endParaRPr lang="en-GB" dirty="0" smtClean="0"/>
          </a:p>
          <a:p>
            <a:pPr>
              <a:buNone/>
            </a:pPr>
            <a:r>
              <a:rPr lang="en-GB" dirty="0" smtClean="0"/>
              <a:t>PUK – PIN Unblocking Key</a:t>
            </a:r>
          </a:p>
          <a:p>
            <a:r>
              <a:rPr lang="en-GB" dirty="0" smtClean="0"/>
              <a:t>8 digit code</a:t>
            </a:r>
          </a:p>
          <a:p>
            <a:r>
              <a:rPr lang="en-GB" dirty="0" smtClean="0"/>
              <a:t>10 attempts and then the SIM is permanently blocked</a:t>
            </a:r>
          </a:p>
          <a:p>
            <a:r>
              <a:rPr lang="en-GB" dirty="0" smtClean="0"/>
              <a:t>Entering the PUK forces user to enter a new PIN</a:t>
            </a:r>
          </a:p>
          <a:p>
            <a:r>
              <a:rPr lang="en-GB" dirty="0" smtClean="0"/>
              <a:t>User can reset the PUK </a:t>
            </a:r>
          </a:p>
          <a:p>
            <a:endParaRPr lang="en-GB" dirty="0" smtClean="0"/>
          </a:p>
          <a:p>
            <a:r>
              <a:rPr lang="en-GB" dirty="0" smtClean="0"/>
              <a:t>Newer SIM cards have a PIN Code 2</a:t>
            </a:r>
          </a:p>
          <a:p>
            <a:r>
              <a:rPr lang="en-GB" dirty="0" smtClean="0"/>
              <a:t>Controls access to the advanced features of the phone</a:t>
            </a: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764704"/>
            <a:ext cx="8712968" cy="5559896"/>
          </a:xfrm>
        </p:spPr>
        <p:txBody>
          <a:bodyPr>
            <a:normAutofit lnSpcReduction="10000"/>
          </a:bodyPr>
          <a:lstStyle/>
          <a:p>
            <a:pPr>
              <a:buNone/>
            </a:pPr>
            <a:r>
              <a:rPr lang="en-GB" dirty="0" smtClean="0"/>
              <a:t>Important facts about PIN/PUK</a:t>
            </a:r>
          </a:p>
          <a:p>
            <a:r>
              <a:rPr lang="en-GB" dirty="0" smtClean="0"/>
              <a:t>PIN protects SIM</a:t>
            </a:r>
          </a:p>
          <a:p>
            <a:r>
              <a:rPr lang="en-GB" dirty="0" smtClean="0"/>
              <a:t>PIN is set by the manufacture</a:t>
            </a:r>
          </a:p>
          <a:p>
            <a:r>
              <a:rPr lang="en-GB" dirty="0" smtClean="0"/>
              <a:t>PIN is 4 digit code</a:t>
            </a:r>
          </a:p>
          <a:p>
            <a:r>
              <a:rPr lang="en-GB" dirty="0" smtClean="0"/>
              <a:t>You only have 3 attempts to enter the PIN</a:t>
            </a:r>
          </a:p>
          <a:p>
            <a:r>
              <a:rPr lang="en-GB" dirty="0" smtClean="0"/>
              <a:t>To bypass a blocked SIM you need the PUK</a:t>
            </a:r>
          </a:p>
          <a:p>
            <a:r>
              <a:rPr lang="en-GB" dirty="0" smtClean="0"/>
              <a:t>PUK is set by the manufacture</a:t>
            </a:r>
          </a:p>
          <a:p>
            <a:r>
              <a:rPr lang="en-GB" dirty="0" smtClean="0"/>
              <a:t>Have 10 attempts the correctly enter the PUK</a:t>
            </a:r>
          </a:p>
          <a:p>
            <a:r>
              <a:rPr lang="en-GB" dirty="0" smtClean="0"/>
              <a:t>If you fail the PUK attempt counter can never be reset</a:t>
            </a:r>
          </a:p>
          <a:p>
            <a:r>
              <a:rPr lang="en-GB" dirty="0" smtClean="0"/>
              <a:t>Both PIN and PUK can be changed by the user</a:t>
            </a:r>
          </a:p>
          <a:p>
            <a:endParaRPr lang="en-GB" dirty="0" smtClean="0"/>
          </a:p>
          <a:p>
            <a:r>
              <a:rPr lang="en-GB" dirty="0" smtClean="0"/>
              <a:t>Current forensics issues – new </a:t>
            </a:r>
            <a:r>
              <a:rPr lang="en-GB" dirty="0" err="1" smtClean="0"/>
              <a:t>iPhone’s</a:t>
            </a:r>
            <a:r>
              <a:rPr lang="en-GB" dirty="0" smtClean="0"/>
              <a:t> 5 PIN lock</a:t>
            </a:r>
            <a:endParaRPr lang="en-GB"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fontScale="90000"/>
          </a:bodyPr>
          <a:lstStyle/>
          <a:p>
            <a:r>
              <a:rPr lang="en-GB" smtClean="0"/>
              <a:t>Cloning SIM cards</a:t>
            </a:r>
            <a:endParaRPr lang="en-GB"/>
          </a:p>
        </p:txBody>
      </p:sp>
      <p:sp>
        <p:nvSpPr>
          <p:cNvPr id="3" name="Content Placeholder 2"/>
          <p:cNvSpPr>
            <a:spLocks noGrp="1"/>
          </p:cNvSpPr>
          <p:nvPr>
            <p:ph idx="1"/>
          </p:nvPr>
        </p:nvSpPr>
        <p:spPr>
          <a:xfrm>
            <a:off x="357158" y="1268760"/>
            <a:ext cx="8535322" cy="5400600"/>
          </a:xfrm>
        </p:spPr>
        <p:txBody>
          <a:bodyPr>
            <a:normAutofit fontScale="92500" lnSpcReduction="10000"/>
          </a:bodyPr>
          <a:lstStyle/>
          <a:p>
            <a:r>
              <a:rPr lang="en-GB" dirty="0" smtClean="0"/>
              <a:t>Why would you want to create a Forensic SIM clone?</a:t>
            </a:r>
          </a:p>
          <a:p>
            <a:r>
              <a:rPr lang="en-GB" dirty="0" smtClean="0"/>
              <a:t>The handset may not have a SIM card</a:t>
            </a:r>
          </a:p>
          <a:p>
            <a:r>
              <a:rPr lang="en-GB" dirty="0" smtClean="0"/>
              <a:t>Request ICCID and IMSI from the carrier using the IMEI</a:t>
            </a:r>
          </a:p>
          <a:p>
            <a:endParaRPr lang="en-GB" dirty="0" smtClean="0"/>
          </a:p>
          <a:p>
            <a:r>
              <a:rPr lang="en-GB" dirty="0" smtClean="0"/>
              <a:t>Why not just put a new SIM card in?</a:t>
            </a:r>
          </a:p>
          <a:p>
            <a:r>
              <a:rPr lang="en-GB" dirty="0" smtClean="0"/>
              <a:t>The phone will delete its call history  </a:t>
            </a:r>
          </a:p>
          <a:p>
            <a:r>
              <a:rPr lang="en-GB" dirty="0" smtClean="0"/>
              <a:t>Other things that can be deleted are call logs and other  useful data (in 99.9% of phones)</a:t>
            </a:r>
          </a:p>
          <a:p>
            <a:r>
              <a:rPr lang="en-GB" dirty="0" smtClean="0"/>
              <a:t>Also want to preserve the original evidence</a:t>
            </a:r>
          </a:p>
          <a:p>
            <a:r>
              <a:rPr lang="en-GB" dirty="0" smtClean="0"/>
              <a:t>Can get the ICCID and the IMSI from the handset</a:t>
            </a:r>
          </a:p>
          <a:p>
            <a:r>
              <a:rPr lang="en-GB" dirty="0" smtClean="0"/>
              <a:t>Place these onto the SIM clone</a:t>
            </a:r>
          </a:p>
          <a:p>
            <a:r>
              <a:rPr lang="en-GB" dirty="0" smtClean="0"/>
              <a:t>Fools the handset into recognising its SIM card</a:t>
            </a:r>
          </a:p>
          <a:p>
            <a:r>
              <a:rPr lang="en-GB" dirty="0" smtClean="0"/>
              <a:t>Then proceed with the investigation</a:t>
            </a:r>
          </a:p>
          <a:p>
            <a:pPr>
              <a:buNone/>
            </a:pPr>
            <a:endParaRPr lang="en-GB" dirty="0" smtClean="0"/>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3357522" y="857233"/>
            <a:ext cx="5786478" cy="2714644"/>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285720" y="2357430"/>
            <a:ext cx="4387797" cy="214314"/>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cstate="print"/>
          <a:srcRect/>
          <a:stretch>
            <a:fillRect/>
          </a:stretch>
        </p:blipFill>
        <p:spPr bwMode="auto">
          <a:xfrm>
            <a:off x="214282" y="3857628"/>
            <a:ext cx="4252911" cy="2829229"/>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3714744" y="4929198"/>
            <a:ext cx="5194703" cy="219649"/>
          </a:xfrm>
          <a:prstGeom prst="rect">
            <a:avLst/>
          </a:prstGeom>
          <a:noFill/>
          <a:ln w="9525">
            <a:noFill/>
            <a:miter lim="800000"/>
            <a:headEnd/>
            <a:tailEnd/>
          </a:ln>
          <a:effectLst/>
        </p:spPr>
      </p:pic>
      <p:pic>
        <p:nvPicPr>
          <p:cNvPr id="1032" name="Picture 8"/>
          <p:cNvPicPr>
            <a:picLocks noChangeAspect="1" noChangeArrowheads="1"/>
          </p:cNvPicPr>
          <p:nvPr/>
        </p:nvPicPr>
        <p:blipFill>
          <a:blip r:embed="rId6" cstate="print"/>
          <a:srcRect/>
          <a:stretch>
            <a:fillRect/>
          </a:stretch>
        </p:blipFill>
        <p:spPr bwMode="auto">
          <a:xfrm>
            <a:off x="285720" y="357166"/>
            <a:ext cx="8358246" cy="39363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288032"/>
          </a:xfrm>
        </p:spPr>
        <p:txBody>
          <a:bodyPr>
            <a:normAutofit fontScale="90000"/>
          </a:bodyPr>
          <a:lstStyle/>
          <a:p>
            <a:r>
              <a:rPr lang="en-GB" dirty="0" err="1" smtClean="0"/>
              <a:t>iPhones</a:t>
            </a:r>
            <a:endParaRPr lang="en-GB" dirty="0"/>
          </a:p>
        </p:txBody>
      </p:sp>
      <p:sp>
        <p:nvSpPr>
          <p:cNvPr id="3" name="Content Placeholder 2"/>
          <p:cNvSpPr>
            <a:spLocks noGrp="1"/>
          </p:cNvSpPr>
          <p:nvPr>
            <p:ph idx="1"/>
          </p:nvPr>
        </p:nvSpPr>
        <p:spPr>
          <a:xfrm>
            <a:off x="251520" y="1052736"/>
            <a:ext cx="8686800" cy="5616624"/>
          </a:xfrm>
        </p:spPr>
        <p:txBody>
          <a:bodyPr>
            <a:normAutofit/>
          </a:bodyPr>
          <a:lstStyle/>
          <a:p>
            <a:r>
              <a:rPr lang="en-GB" dirty="0" err="1" smtClean="0"/>
              <a:t>iPhone</a:t>
            </a:r>
            <a:r>
              <a:rPr lang="en-GB" dirty="0" smtClean="0"/>
              <a:t> forensics is relatively new</a:t>
            </a:r>
          </a:p>
          <a:p>
            <a:r>
              <a:rPr lang="en-GB" dirty="0" smtClean="0"/>
              <a:t>Most popular phone on the market</a:t>
            </a:r>
          </a:p>
          <a:p>
            <a:r>
              <a:rPr lang="en-GB" dirty="0" smtClean="0"/>
              <a:t>Not finalised – legality and standards</a:t>
            </a:r>
          </a:p>
          <a:p>
            <a:r>
              <a:rPr lang="en-GB" dirty="0" smtClean="0"/>
              <a:t>Use a Faraday Shield when seizing an </a:t>
            </a:r>
            <a:r>
              <a:rPr lang="en-GB" dirty="0" err="1" smtClean="0"/>
              <a:t>iPhone</a:t>
            </a:r>
            <a:endParaRPr lang="en-GB" dirty="0" smtClean="0"/>
          </a:p>
          <a:p>
            <a:r>
              <a:rPr lang="en-GB" dirty="0" smtClean="0"/>
              <a:t>Current phones come with large storage</a:t>
            </a:r>
          </a:p>
          <a:p>
            <a:r>
              <a:rPr lang="en-GB" dirty="0" smtClean="0"/>
              <a:t>Has GPS capabilities – significant for an investigation</a:t>
            </a:r>
          </a:p>
          <a:p>
            <a:r>
              <a:rPr lang="en-GB" dirty="0" smtClean="0"/>
              <a:t>Get an image rather than examining live phone</a:t>
            </a:r>
          </a:p>
          <a:p>
            <a:r>
              <a:rPr lang="en-GB" dirty="0" smtClean="0"/>
              <a:t>Three methods:-</a:t>
            </a:r>
          </a:p>
          <a:p>
            <a:pPr lvl="1"/>
            <a:r>
              <a:rPr lang="en-GB" dirty="0" smtClean="0"/>
              <a:t>View the iTunes Sync on a host computer (logical image)</a:t>
            </a:r>
          </a:p>
          <a:p>
            <a:pPr lvl="1"/>
            <a:r>
              <a:rPr lang="en-GB" dirty="0" smtClean="0"/>
              <a:t>Hacking into the iPhone</a:t>
            </a:r>
          </a:p>
          <a:p>
            <a:pPr lvl="1"/>
            <a:r>
              <a:rPr lang="en-GB" dirty="0" smtClean="0"/>
              <a:t>Disassembling the iPhone</a:t>
            </a:r>
          </a:p>
          <a:p>
            <a:pPr algn="ctr">
              <a:buNone/>
            </a:pPr>
            <a:r>
              <a:rPr lang="en-GB" sz="2200" dirty="0" smtClean="0"/>
              <a:t>/Users/</a:t>
            </a:r>
            <a:r>
              <a:rPr lang="en-GB" sz="2200" i="1" dirty="0" smtClean="0"/>
              <a:t>username/</a:t>
            </a:r>
            <a:r>
              <a:rPr lang="en-GB" sz="2200" dirty="0" smtClean="0"/>
              <a:t>Library/Application Support/ </a:t>
            </a:r>
            <a:r>
              <a:rPr lang="en-GB" sz="2200" dirty="0" err="1" smtClean="0"/>
              <a:t>MobileSync</a:t>
            </a:r>
            <a:r>
              <a:rPr lang="en-GB" sz="2200" dirty="0" smtClean="0"/>
              <a:t>/Backup/</a:t>
            </a:r>
          </a:p>
          <a:p>
            <a:endParaRPr lang="en-GB" dirty="0" smtClean="0"/>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1052736"/>
            <a:ext cx="8363272" cy="5544616"/>
          </a:xfrm>
        </p:spPr>
        <p:txBody>
          <a:bodyPr/>
          <a:lstStyle/>
          <a:p>
            <a:pPr>
              <a:buNone/>
            </a:pPr>
            <a:r>
              <a:rPr lang="en-GB" dirty="0" err="1" smtClean="0"/>
              <a:t>Jailbreaking</a:t>
            </a:r>
            <a:endParaRPr lang="en-GB" dirty="0" smtClean="0"/>
          </a:p>
          <a:p>
            <a:r>
              <a:rPr lang="en-GB" dirty="0" smtClean="0"/>
              <a:t>Most mobile devices have a read-only file system</a:t>
            </a:r>
          </a:p>
          <a:p>
            <a:r>
              <a:rPr lang="en-GB" dirty="0" smtClean="0"/>
              <a:t>Vendors want to prevent users from changing to critical areas</a:t>
            </a:r>
          </a:p>
          <a:p>
            <a:r>
              <a:rPr lang="en-GB" dirty="0" smtClean="0"/>
              <a:t>Opening these areas is called </a:t>
            </a:r>
            <a:r>
              <a:rPr lang="en-GB" dirty="0" err="1" smtClean="0"/>
              <a:t>jailbreaking</a:t>
            </a:r>
            <a:r>
              <a:rPr lang="en-GB" dirty="0" smtClean="0"/>
              <a:t> or rooting</a:t>
            </a:r>
          </a:p>
          <a:p>
            <a:r>
              <a:rPr lang="en-GB" dirty="0" smtClean="0"/>
              <a:t>Changes the file system from read only to read/write</a:t>
            </a:r>
          </a:p>
          <a:p>
            <a:r>
              <a:rPr lang="en-GB" dirty="0" smtClean="0"/>
              <a:t>Allows unauthorised software to execute on the device</a:t>
            </a:r>
          </a:p>
          <a:p>
            <a:r>
              <a:rPr lang="en-GB" dirty="0" smtClean="0"/>
              <a:t>Bypasses the handset network lock</a:t>
            </a:r>
          </a:p>
          <a:p>
            <a:r>
              <a:rPr lang="en-GB" dirty="0" smtClean="0"/>
              <a:t>Full read/write access to the entire memory of the device</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92696"/>
            <a:ext cx="8291264" cy="5631904"/>
          </a:xfrm>
        </p:spPr>
        <p:txBody>
          <a:bodyPr>
            <a:normAutofit fontScale="92500"/>
          </a:bodyPr>
          <a:lstStyle/>
          <a:p>
            <a:pPr>
              <a:buNone/>
            </a:pPr>
            <a:r>
              <a:rPr lang="en-GB" dirty="0" smtClean="0"/>
              <a:t>Problems</a:t>
            </a:r>
          </a:p>
          <a:p>
            <a:r>
              <a:rPr lang="en-GB" dirty="0" smtClean="0"/>
              <a:t>Altering data on the OS partition violates forensics integrity</a:t>
            </a:r>
          </a:p>
          <a:p>
            <a:r>
              <a:rPr lang="en-GB" dirty="0" smtClean="0"/>
              <a:t>Could compromise the device’s operation</a:t>
            </a:r>
          </a:p>
          <a:p>
            <a:r>
              <a:rPr lang="en-GB" dirty="0" smtClean="0"/>
              <a:t>Only way to reverse this is to do a complete system restore – again violating the forensic integrity of the device</a:t>
            </a:r>
          </a:p>
          <a:p>
            <a:endParaRPr lang="en-GB" dirty="0" smtClean="0"/>
          </a:p>
          <a:p>
            <a:r>
              <a:rPr lang="en-GB" dirty="0" smtClean="0"/>
              <a:t>Installing a new </a:t>
            </a:r>
            <a:r>
              <a:rPr lang="en-GB" dirty="0" err="1" smtClean="0"/>
              <a:t>vers</a:t>
            </a:r>
            <a:r>
              <a:rPr lang="en-GB" dirty="0" smtClean="0"/>
              <a:t> of the </a:t>
            </a:r>
            <a:r>
              <a:rPr lang="en-GB" dirty="0" err="1" smtClean="0"/>
              <a:t>iOS</a:t>
            </a:r>
            <a:r>
              <a:rPr lang="en-GB" dirty="0" smtClean="0"/>
              <a:t> will re-flash the OS partition</a:t>
            </a:r>
          </a:p>
          <a:p>
            <a:r>
              <a:rPr lang="en-GB" dirty="0" smtClean="0"/>
              <a:t>The </a:t>
            </a:r>
            <a:r>
              <a:rPr lang="en-GB" dirty="0" err="1" smtClean="0"/>
              <a:t>fstab</a:t>
            </a:r>
            <a:r>
              <a:rPr lang="en-GB" dirty="0" smtClean="0"/>
              <a:t> file will no longer show the partition as read/write</a:t>
            </a:r>
          </a:p>
          <a:p>
            <a:r>
              <a:rPr lang="en-GB" dirty="0" smtClean="0"/>
              <a:t>For an </a:t>
            </a:r>
            <a:r>
              <a:rPr lang="en-GB" dirty="0" err="1" smtClean="0"/>
              <a:t>Andriod</a:t>
            </a:r>
            <a:r>
              <a:rPr lang="en-GB" dirty="0" smtClean="0"/>
              <a:t> device the only evidence the device has been rooted may be a binary named “</a:t>
            </a:r>
            <a:r>
              <a:rPr lang="en-GB" dirty="0" err="1" smtClean="0"/>
              <a:t>su</a:t>
            </a:r>
            <a:r>
              <a:rPr lang="en-GB" dirty="0" smtClean="0"/>
              <a:t>” – found in /system/</a:t>
            </a:r>
            <a:r>
              <a:rPr lang="en-GB" dirty="0" err="1" smtClean="0"/>
              <a:t>xbin</a:t>
            </a:r>
            <a:r>
              <a:rPr lang="en-GB" dirty="0" smtClean="0"/>
              <a:t> or in system/bin</a:t>
            </a:r>
          </a:p>
          <a:p>
            <a:endParaRPr lang="en-GB"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Summary</a:t>
            </a:r>
            <a:endParaRPr lang="en-GB"/>
          </a:p>
        </p:txBody>
      </p:sp>
      <p:sp>
        <p:nvSpPr>
          <p:cNvPr id="3" name="Content Placeholder 2"/>
          <p:cNvSpPr>
            <a:spLocks noGrp="1"/>
          </p:cNvSpPr>
          <p:nvPr>
            <p:ph idx="1"/>
          </p:nvPr>
        </p:nvSpPr>
        <p:spPr/>
        <p:txBody>
          <a:bodyPr/>
          <a:lstStyle/>
          <a:p>
            <a:r>
              <a:rPr lang="en-GB" dirty="0" smtClean="0"/>
              <a:t>Understand how a mobile device sends information to the network</a:t>
            </a:r>
          </a:p>
          <a:p>
            <a:r>
              <a:rPr lang="en-GB" dirty="0" smtClean="0"/>
              <a:t>Understand SIM card structures</a:t>
            </a:r>
          </a:p>
          <a:p>
            <a:r>
              <a:rPr lang="en-GB" dirty="0" smtClean="0"/>
              <a:t>Understand the data types</a:t>
            </a:r>
          </a:p>
          <a:p>
            <a:r>
              <a:rPr lang="en-GB" dirty="0" smtClean="0"/>
              <a:t>Define the file structures, SIM card areas</a:t>
            </a:r>
          </a:p>
          <a:p>
            <a:r>
              <a:rPr lang="en-GB" dirty="0" smtClean="0"/>
              <a:t>Appreciate SIM card security</a:t>
            </a:r>
          </a:p>
          <a:p>
            <a:r>
              <a:rPr lang="en-GB" dirty="0" smtClean="0"/>
              <a:t>Overview of </a:t>
            </a:r>
            <a:r>
              <a:rPr lang="en-GB" dirty="0" err="1" smtClean="0"/>
              <a:t>iPhones</a:t>
            </a:r>
            <a:endParaRPr lang="en-GB" dirty="0" smtClean="0"/>
          </a:p>
          <a:p>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052736"/>
            <a:ext cx="8291264" cy="492664"/>
          </a:xfrm>
        </p:spPr>
        <p:txBody>
          <a:bodyPr>
            <a:normAutofit fontScale="90000"/>
          </a:bodyPr>
          <a:lstStyle/>
          <a:p>
            <a:r>
              <a:rPr lang="en-GB" dirty="0" smtClean="0"/>
              <a:t>Evidence from Mobile Devices</a:t>
            </a:r>
            <a:endParaRPr lang="en-GB" dirty="0"/>
          </a:p>
        </p:txBody>
      </p:sp>
      <p:sp>
        <p:nvSpPr>
          <p:cNvPr id="3" name="Content Placeholder 2"/>
          <p:cNvSpPr>
            <a:spLocks noGrp="1"/>
          </p:cNvSpPr>
          <p:nvPr>
            <p:ph idx="1"/>
          </p:nvPr>
        </p:nvSpPr>
        <p:spPr>
          <a:xfrm>
            <a:off x="251520" y="1844824"/>
            <a:ext cx="8640960" cy="4479776"/>
          </a:xfrm>
        </p:spPr>
        <p:txBody>
          <a:bodyPr/>
          <a:lstStyle/>
          <a:p>
            <a:r>
              <a:rPr lang="en-GB" dirty="0" smtClean="0"/>
              <a:t>Can prove that someone was at a location when they say they were not</a:t>
            </a:r>
          </a:p>
          <a:p>
            <a:r>
              <a:rPr lang="en-GB" dirty="0" smtClean="0"/>
              <a:t>Military – posting </a:t>
            </a:r>
            <a:r>
              <a:rPr lang="en-GB" dirty="0" err="1" smtClean="0"/>
              <a:t>pics</a:t>
            </a:r>
            <a:r>
              <a:rPr lang="en-GB" dirty="0" smtClean="0"/>
              <a:t> – meta data and </a:t>
            </a:r>
            <a:r>
              <a:rPr lang="en-GB" dirty="0" err="1" smtClean="0"/>
              <a:t>pic</a:t>
            </a:r>
            <a:r>
              <a:rPr lang="en-GB" dirty="0" smtClean="0"/>
              <a:t> back ground </a:t>
            </a:r>
          </a:p>
          <a:p>
            <a:r>
              <a:rPr lang="en-GB" dirty="0" smtClean="0"/>
              <a:t>Found keyword search in </a:t>
            </a:r>
            <a:r>
              <a:rPr lang="en-GB" dirty="0" err="1" smtClean="0"/>
              <a:t>iPhone</a:t>
            </a:r>
            <a:r>
              <a:rPr lang="en-GB" dirty="0" smtClean="0"/>
              <a:t> 5 backup – rebuilt backup and got a complete copy of </a:t>
            </a:r>
            <a:r>
              <a:rPr lang="en-GB" dirty="0" err="1" smtClean="0"/>
              <a:t>iPhone</a:t>
            </a:r>
            <a:r>
              <a:rPr lang="en-GB" dirty="0" smtClean="0"/>
              <a:t> (</a:t>
            </a:r>
            <a:r>
              <a:rPr lang="en-GB" dirty="0" err="1" smtClean="0"/>
              <a:t>backlite</a:t>
            </a:r>
            <a:r>
              <a:rPr lang="en-GB" dirty="0" smtClean="0"/>
              <a:t>)</a:t>
            </a:r>
          </a:p>
          <a:p>
            <a:r>
              <a:rPr lang="en-GB" dirty="0" err="1" smtClean="0"/>
              <a:t>iPhones</a:t>
            </a:r>
            <a:r>
              <a:rPr lang="en-GB" dirty="0" smtClean="0"/>
              <a:t> – can get image of IOS using software</a:t>
            </a:r>
          </a:p>
          <a:p>
            <a:endParaRPr lang="en-GB" dirty="0" smtClean="0"/>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a:bodyPr>
          <a:lstStyle/>
          <a:p>
            <a:pPr algn="ctr"/>
            <a:r>
              <a:rPr lang="en-GB" sz="3200" dirty="0" smtClean="0"/>
              <a:t>Overview of services</a:t>
            </a:r>
            <a:endParaRPr lang="en-GB" sz="3200" dirty="0"/>
          </a:p>
        </p:txBody>
      </p:sp>
      <p:sp>
        <p:nvSpPr>
          <p:cNvPr id="3" name="Content Placeholder 2"/>
          <p:cNvSpPr>
            <a:spLocks noGrp="1"/>
          </p:cNvSpPr>
          <p:nvPr>
            <p:ph idx="1"/>
          </p:nvPr>
        </p:nvSpPr>
        <p:spPr>
          <a:xfrm>
            <a:off x="323528" y="1428736"/>
            <a:ext cx="8568952" cy="5240624"/>
          </a:xfrm>
        </p:spPr>
        <p:txBody>
          <a:bodyPr>
            <a:normAutofit/>
          </a:bodyPr>
          <a:lstStyle/>
          <a:p>
            <a:r>
              <a:rPr lang="en-GB" dirty="0" smtClean="0"/>
              <a:t>Define important acronyms for mobile phones</a:t>
            </a:r>
          </a:p>
          <a:p>
            <a:r>
              <a:rPr lang="en-GB" dirty="0" smtClean="0"/>
              <a:t>Overview  how </a:t>
            </a:r>
            <a:r>
              <a:rPr lang="en-GB" sz="2800" dirty="0" smtClean="0"/>
              <a:t>CDMA, GSM, </a:t>
            </a:r>
            <a:r>
              <a:rPr lang="en-GB" sz="2800" dirty="0" err="1" smtClean="0"/>
              <a:t>iDEN</a:t>
            </a:r>
            <a:r>
              <a:rPr lang="en-GB" sz="2800" dirty="0" smtClean="0"/>
              <a:t> and UMTS services work</a:t>
            </a:r>
          </a:p>
          <a:p>
            <a:r>
              <a:rPr lang="en-GB" sz="2800" dirty="0" smtClean="0"/>
              <a:t>Identify  various locations where data may be stored on each type of phone</a:t>
            </a:r>
          </a:p>
          <a:p>
            <a:pPr>
              <a:buNone/>
            </a:pPr>
            <a:endParaRPr lang="en-GB" dirty="0" smtClean="0"/>
          </a:p>
          <a:p>
            <a:pPr>
              <a:buNone/>
            </a:pPr>
            <a:r>
              <a:rPr lang="en-GB" dirty="0" smtClean="0"/>
              <a:t>CDMA – Code Division Multiple Access</a:t>
            </a:r>
          </a:p>
          <a:p>
            <a:pPr>
              <a:buNone/>
            </a:pPr>
            <a:r>
              <a:rPr lang="en-GB" dirty="0" smtClean="0"/>
              <a:t>GSM – Global Systems for mobile Communication</a:t>
            </a:r>
          </a:p>
          <a:p>
            <a:pPr>
              <a:buNone/>
            </a:pPr>
            <a:r>
              <a:rPr lang="en-GB" dirty="0" err="1" smtClean="0"/>
              <a:t>iDEN</a:t>
            </a:r>
            <a:r>
              <a:rPr lang="en-GB" dirty="0" smtClean="0"/>
              <a:t> – Integrated Digitally Enhanced Network</a:t>
            </a:r>
          </a:p>
          <a:p>
            <a:pPr>
              <a:buNone/>
            </a:pPr>
            <a:r>
              <a:rPr lang="en-GB" dirty="0" smtClean="0"/>
              <a:t>UMTS – Universal Mobile Transmission Service (3G)</a:t>
            </a:r>
          </a:p>
          <a:p>
            <a:pPr lvl="4">
              <a:buNone/>
            </a:pPr>
            <a:r>
              <a:rPr lang="en-GB" dirty="0" smtClean="0"/>
              <a:t>Uses wideband CDMA</a:t>
            </a:r>
          </a:p>
          <a:p>
            <a:pPr>
              <a:buNone/>
            </a:pP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692696"/>
            <a:ext cx="8496944" cy="5904656"/>
          </a:xfrm>
        </p:spPr>
        <p:txBody>
          <a:bodyPr>
            <a:normAutofit lnSpcReduction="10000"/>
          </a:bodyPr>
          <a:lstStyle/>
          <a:p>
            <a:pPr>
              <a:buNone/>
            </a:pPr>
            <a:r>
              <a:rPr lang="en-GB" b="1" dirty="0" smtClean="0"/>
              <a:t>4G Mobiles &amp; </a:t>
            </a:r>
            <a:r>
              <a:rPr lang="en-GB" b="1" dirty="0" err="1" smtClean="0"/>
              <a:t>Smartphones</a:t>
            </a:r>
            <a:endParaRPr lang="en-GB" dirty="0" smtClean="0"/>
          </a:p>
          <a:p>
            <a:r>
              <a:rPr lang="en-GB" dirty="0" smtClean="0"/>
              <a:t>networks and handsets introduced in 2010</a:t>
            </a:r>
          </a:p>
          <a:p>
            <a:r>
              <a:rPr lang="en-GB" dirty="0" smtClean="0"/>
              <a:t>Improvement  is higher bit rates (up to 100 Mb/s) and easy roaming</a:t>
            </a:r>
          </a:p>
          <a:p>
            <a:pPr>
              <a:buNone/>
            </a:pPr>
            <a:endParaRPr lang="en-GB" dirty="0" smtClean="0"/>
          </a:p>
          <a:p>
            <a:pPr>
              <a:buNone/>
            </a:pPr>
            <a:r>
              <a:rPr lang="en-GB" b="1" dirty="0" smtClean="0"/>
              <a:t>5G Mobiles &amp; </a:t>
            </a:r>
            <a:r>
              <a:rPr lang="en-GB" b="1" dirty="0" err="1" smtClean="0"/>
              <a:t>Smartphones</a:t>
            </a:r>
            <a:endParaRPr lang="en-GB" dirty="0" smtClean="0"/>
          </a:p>
          <a:p>
            <a:r>
              <a:rPr lang="en-GB" dirty="0" smtClean="0"/>
              <a:t>Rolling out in 2020</a:t>
            </a:r>
          </a:p>
          <a:p>
            <a:r>
              <a:rPr lang="en-GB" dirty="0" smtClean="0"/>
              <a:t>10 times faster than 4G + lower cost</a:t>
            </a:r>
          </a:p>
          <a:p>
            <a:r>
              <a:rPr lang="en-GB" dirty="0" smtClean="0"/>
              <a:t>user is simultaneously connected to several existing wireless access technologies (3G, 2G, </a:t>
            </a:r>
            <a:r>
              <a:rPr lang="en-GB" dirty="0" err="1" smtClean="0"/>
              <a:t>WiFi</a:t>
            </a:r>
            <a:r>
              <a:rPr lang="en-GB" dirty="0" smtClean="0"/>
              <a:t>, </a:t>
            </a:r>
            <a:r>
              <a:rPr lang="en-GB" dirty="0" err="1" smtClean="0"/>
              <a:t>WiLan</a:t>
            </a:r>
            <a:r>
              <a:rPr lang="en-GB" dirty="0" smtClean="0"/>
              <a:t>, GPRS etc.)</a:t>
            </a:r>
          </a:p>
          <a:p>
            <a:pPr>
              <a:buNone/>
            </a:pPr>
            <a:endParaRPr lang="en-GB" dirty="0" smtClean="0"/>
          </a:p>
          <a:p>
            <a:pPr>
              <a:buNone/>
            </a:pPr>
            <a:r>
              <a:rPr lang="en-GB" b="1" dirty="0" smtClean="0"/>
              <a:t>6G Mobiles &amp; </a:t>
            </a:r>
            <a:r>
              <a:rPr lang="en-GB" b="1" dirty="0" err="1" smtClean="0"/>
              <a:t>Smartphones</a:t>
            </a:r>
            <a:endParaRPr lang="en-GB" dirty="0" smtClean="0"/>
          </a:p>
          <a:p>
            <a:r>
              <a:rPr lang="en-GB" dirty="0" smtClean="0"/>
              <a:t>Bandwidth 100 </a:t>
            </a:r>
            <a:r>
              <a:rPr lang="en-GB" dirty="0" err="1" smtClean="0"/>
              <a:t>Gb</a:t>
            </a:r>
            <a:r>
              <a:rPr lang="en-GB" dirty="0" smtClean="0"/>
              <a:t>/s expected</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normAutofit fontScale="92500" lnSpcReduction="10000"/>
          </a:bodyPr>
          <a:lstStyle/>
          <a:p>
            <a:pPr>
              <a:buNone/>
            </a:pPr>
            <a:r>
              <a:rPr lang="en-GB" dirty="0" smtClean="0"/>
              <a:t>Where is Data Stored</a:t>
            </a:r>
          </a:p>
          <a:p>
            <a:r>
              <a:rPr lang="en-GB" dirty="0" smtClean="0"/>
              <a:t>GSM and </a:t>
            </a:r>
            <a:r>
              <a:rPr lang="en-GB" dirty="0" err="1" smtClean="0"/>
              <a:t>iDEN</a:t>
            </a:r>
            <a:r>
              <a:rPr lang="en-GB" dirty="0" smtClean="0"/>
              <a:t> phones can store information in:-</a:t>
            </a:r>
          </a:p>
          <a:p>
            <a:pPr lvl="1"/>
            <a:r>
              <a:rPr lang="en-GB" dirty="0" smtClean="0"/>
              <a:t>Handset</a:t>
            </a:r>
          </a:p>
          <a:p>
            <a:pPr lvl="1"/>
            <a:r>
              <a:rPr lang="en-GB" dirty="0" smtClean="0"/>
              <a:t>SIM card</a:t>
            </a:r>
          </a:p>
          <a:p>
            <a:pPr lvl="1"/>
            <a:r>
              <a:rPr lang="en-GB" dirty="0" smtClean="0"/>
              <a:t>Removable media</a:t>
            </a:r>
          </a:p>
          <a:p>
            <a:pPr lvl="1"/>
            <a:endParaRPr lang="en-GB" dirty="0" smtClean="0"/>
          </a:p>
          <a:p>
            <a:r>
              <a:rPr lang="en-GB" dirty="0" smtClean="0"/>
              <a:t>CDMA phone stores data:-</a:t>
            </a:r>
          </a:p>
          <a:p>
            <a:pPr lvl="1"/>
            <a:r>
              <a:rPr lang="en-GB" dirty="0" smtClean="0"/>
              <a:t>Handset</a:t>
            </a:r>
          </a:p>
          <a:p>
            <a:pPr lvl="1"/>
            <a:r>
              <a:rPr lang="en-GB" dirty="0" smtClean="0"/>
              <a:t>Removable media</a:t>
            </a:r>
          </a:p>
          <a:p>
            <a:endParaRPr lang="en-GB" dirty="0" smtClean="0"/>
          </a:p>
          <a:p>
            <a:r>
              <a:rPr lang="en-GB" dirty="0" smtClean="0"/>
              <a:t>Some CDMA phones also have a GSM SIM card to access both GSM and CDMA networks</a:t>
            </a:r>
          </a:p>
          <a:p>
            <a:r>
              <a:rPr lang="en-GB" dirty="0" smtClean="0"/>
              <a:t>Removable media can vary in size</a:t>
            </a:r>
          </a:p>
          <a:p>
            <a:r>
              <a:rPr lang="en-GB" dirty="0" smtClean="0"/>
              <a:t>Newer SDXC cards – up to 2 </a:t>
            </a:r>
            <a:r>
              <a:rPr lang="en-GB" dirty="0" err="1" smtClean="0"/>
              <a:t>terrabytes</a:t>
            </a:r>
            <a:r>
              <a:rPr lang="en-GB" dirty="0" smtClean="0"/>
              <a:t> (TB)</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620688"/>
            <a:ext cx="8329642" cy="5857916"/>
          </a:xfrm>
        </p:spPr>
        <p:txBody>
          <a:bodyPr>
            <a:normAutofit lnSpcReduction="10000"/>
          </a:bodyPr>
          <a:lstStyle/>
          <a:p>
            <a:pPr>
              <a:buNone/>
            </a:pPr>
            <a:r>
              <a:rPr lang="en-GB" sz="3200" dirty="0" smtClean="0"/>
              <a:t>Acronyms</a:t>
            </a:r>
          </a:p>
          <a:p>
            <a:r>
              <a:rPr lang="en-GB" dirty="0" smtClean="0"/>
              <a:t>CDMA</a:t>
            </a:r>
          </a:p>
          <a:p>
            <a:pPr lvl="1"/>
            <a:r>
              <a:rPr lang="en-GB" dirty="0" smtClean="0"/>
              <a:t>ESN – Electronic Serial Number</a:t>
            </a:r>
          </a:p>
          <a:p>
            <a:pPr lvl="1"/>
            <a:r>
              <a:rPr lang="en-GB" dirty="0" smtClean="0"/>
              <a:t>MEID – Mobile Equipment Identifier</a:t>
            </a:r>
          </a:p>
          <a:p>
            <a:pPr lvl="1"/>
            <a:r>
              <a:rPr lang="en-GB" dirty="0" smtClean="0"/>
              <a:t>MIN – Mobile Identification Number</a:t>
            </a:r>
          </a:p>
          <a:p>
            <a:pPr lvl="1"/>
            <a:r>
              <a:rPr lang="en-GB" dirty="0" smtClean="0"/>
              <a:t>MDN – Mobile Directory Number</a:t>
            </a:r>
          </a:p>
          <a:p>
            <a:endParaRPr lang="en-GB" dirty="0" smtClean="0"/>
          </a:p>
          <a:p>
            <a:r>
              <a:rPr lang="en-GB" dirty="0" smtClean="0"/>
              <a:t>GSM</a:t>
            </a:r>
          </a:p>
          <a:p>
            <a:pPr lvl="1"/>
            <a:r>
              <a:rPr lang="en-GB" dirty="0" smtClean="0"/>
              <a:t>IMEI – International Mobile Equipment Identifier</a:t>
            </a:r>
          </a:p>
          <a:p>
            <a:pPr lvl="1"/>
            <a:r>
              <a:rPr lang="en-GB" dirty="0" smtClean="0"/>
              <a:t>IMSI - International Mobile Subscriber Identity</a:t>
            </a:r>
          </a:p>
          <a:p>
            <a:pPr lvl="1"/>
            <a:r>
              <a:rPr lang="en-GB" dirty="0" smtClean="0"/>
              <a:t>ICCID – Integrated Circuit Card Identifier</a:t>
            </a:r>
          </a:p>
          <a:p>
            <a:pPr lvl="1"/>
            <a:r>
              <a:rPr lang="en-GB" dirty="0" smtClean="0"/>
              <a:t>MSISDN – Mobile Subscriber Integrated Services Digital Network number</a:t>
            </a:r>
          </a:p>
          <a:p>
            <a:pPr lvl="1"/>
            <a:r>
              <a:rPr lang="en-GB" dirty="0" smtClean="0"/>
              <a:t>TMSI – Temporary Mobile Subscriber Identity</a:t>
            </a:r>
          </a:p>
          <a:p>
            <a:pPr lvl="1"/>
            <a:endParaRPr lang="en-GB" dirty="0"/>
          </a:p>
        </p:txBody>
      </p:sp>
      <p:grpSp>
        <p:nvGrpSpPr>
          <p:cNvPr id="8" name="Group 7"/>
          <p:cNvGrpSpPr/>
          <p:nvPr/>
        </p:nvGrpSpPr>
        <p:grpSpPr>
          <a:xfrm>
            <a:off x="5796136" y="1978010"/>
            <a:ext cx="3028514" cy="730910"/>
            <a:chOff x="6143636" y="2143116"/>
            <a:chExt cx="2643206" cy="646331"/>
          </a:xfrm>
        </p:grpSpPr>
        <p:sp>
          <p:nvSpPr>
            <p:cNvPr id="5" name="TextBox 4"/>
            <p:cNvSpPr txBox="1"/>
            <p:nvPr/>
          </p:nvSpPr>
          <p:spPr>
            <a:xfrm>
              <a:off x="7143768" y="2143116"/>
              <a:ext cx="1643074" cy="646331"/>
            </a:xfrm>
            <a:prstGeom prst="rect">
              <a:avLst/>
            </a:prstGeom>
            <a:noFill/>
            <a:ln w="12700">
              <a:solidFill>
                <a:srgbClr val="FF0000"/>
              </a:solidFill>
            </a:ln>
          </p:spPr>
          <p:txBody>
            <a:bodyPr wrap="square" rtlCol="0">
              <a:spAutoFit/>
            </a:bodyPr>
            <a:lstStyle/>
            <a:p>
              <a:r>
                <a:rPr lang="en-GB" dirty="0" smtClean="0"/>
                <a:t>Equivalent to IMSI on GSM</a:t>
              </a:r>
              <a:endParaRPr lang="en-GB" dirty="0"/>
            </a:p>
          </p:txBody>
        </p:sp>
        <p:cxnSp>
          <p:nvCxnSpPr>
            <p:cNvPr id="7" name="Straight Arrow Connector 6"/>
            <p:cNvCxnSpPr>
              <a:stCxn id="5" idx="1"/>
            </p:cNvCxnSpPr>
            <p:nvPr/>
          </p:nvCxnSpPr>
          <p:spPr>
            <a:xfrm rot="10800000" flipV="1">
              <a:off x="6143636" y="2466282"/>
              <a:ext cx="1000132" cy="24833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5329888" y="887630"/>
            <a:ext cx="3500462" cy="1214446"/>
            <a:chOff x="5286380" y="1142984"/>
            <a:chExt cx="3500462" cy="1214446"/>
          </a:xfrm>
        </p:grpSpPr>
        <p:sp>
          <p:nvSpPr>
            <p:cNvPr id="4" name="TextBox 3"/>
            <p:cNvSpPr txBox="1"/>
            <p:nvPr/>
          </p:nvSpPr>
          <p:spPr>
            <a:xfrm>
              <a:off x="6929454" y="1142984"/>
              <a:ext cx="1857388" cy="646331"/>
            </a:xfrm>
            <a:prstGeom prst="rect">
              <a:avLst/>
            </a:prstGeom>
            <a:noFill/>
            <a:ln w="12700">
              <a:solidFill>
                <a:srgbClr val="FF0000"/>
              </a:solidFill>
            </a:ln>
          </p:spPr>
          <p:txBody>
            <a:bodyPr wrap="square" rtlCol="0">
              <a:spAutoFit/>
            </a:bodyPr>
            <a:lstStyle/>
            <a:p>
              <a:r>
                <a:rPr lang="en-GB" dirty="0" smtClean="0"/>
                <a:t>Serial numbers for handset</a:t>
              </a:r>
              <a:endParaRPr lang="en-GB" dirty="0"/>
            </a:p>
          </p:txBody>
        </p:sp>
        <p:cxnSp>
          <p:nvCxnSpPr>
            <p:cNvPr id="10" name="Straight Arrow Connector 9"/>
            <p:cNvCxnSpPr/>
            <p:nvPr/>
          </p:nvCxnSpPr>
          <p:spPr>
            <a:xfrm rot="10800000" flipV="1">
              <a:off x="5286380" y="1357298"/>
              <a:ext cx="1643074" cy="64294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5857884" y="1785926"/>
              <a:ext cx="1357322" cy="57150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5609941" y="2906704"/>
            <a:ext cx="3366986" cy="369332"/>
            <a:chOff x="5741144" y="2071678"/>
            <a:chExt cx="3120621" cy="369332"/>
          </a:xfrm>
        </p:grpSpPr>
        <p:sp>
          <p:nvSpPr>
            <p:cNvPr id="17" name="TextBox 16"/>
            <p:cNvSpPr txBox="1"/>
            <p:nvPr/>
          </p:nvSpPr>
          <p:spPr>
            <a:xfrm>
              <a:off x="6932939" y="2071678"/>
              <a:ext cx="1928826" cy="369332"/>
            </a:xfrm>
            <a:prstGeom prst="rect">
              <a:avLst/>
            </a:prstGeom>
            <a:noFill/>
            <a:ln w="12700">
              <a:solidFill>
                <a:srgbClr val="FF0000"/>
              </a:solidFill>
            </a:ln>
          </p:spPr>
          <p:txBody>
            <a:bodyPr wrap="square" rtlCol="0">
              <a:spAutoFit/>
            </a:bodyPr>
            <a:lstStyle/>
            <a:p>
              <a:r>
                <a:rPr lang="en-GB" dirty="0" smtClean="0"/>
                <a:t>The phone number</a:t>
              </a:r>
              <a:endParaRPr lang="en-GB" dirty="0"/>
            </a:p>
          </p:txBody>
        </p:sp>
        <p:cxnSp>
          <p:nvCxnSpPr>
            <p:cNvPr id="18" name="Straight Arrow Connector 17"/>
            <p:cNvCxnSpPr>
              <a:stCxn id="17" idx="1"/>
            </p:cNvCxnSpPr>
            <p:nvPr/>
          </p:nvCxnSpPr>
          <p:spPr>
            <a:xfrm rot="10800000">
              <a:off x="5741144" y="2143116"/>
              <a:ext cx="1191795" cy="11322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6084167" y="3429000"/>
            <a:ext cx="2843808" cy="720080"/>
            <a:chOff x="5937954" y="3857628"/>
            <a:chExt cx="2991764" cy="1270009"/>
          </a:xfrm>
        </p:grpSpPr>
        <p:sp>
          <p:nvSpPr>
            <p:cNvPr id="24" name="TextBox 23"/>
            <p:cNvSpPr txBox="1"/>
            <p:nvPr/>
          </p:nvSpPr>
          <p:spPr>
            <a:xfrm>
              <a:off x="7074270" y="3857628"/>
              <a:ext cx="1855448" cy="1139937"/>
            </a:xfrm>
            <a:prstGeom prst="rect">
              <a:avLst/>
            </a:prstGeom>
            <a:noFill/>
            <a:ln w="12700">
              <a:solidFill>
                <a:srgbClr val="FF0000"/>
              </a:solidFill>
            </a:ln>
          </p:spPr>
          <p:txBody>
            <a:bodyPr wrap="square" rtlCol="0">
              <a:spAutoFit/>
            </a:bodyPr>
            <a:lstStyle/>
            <a:p>
              <a:r>
                <a:rPr lang="en-GB" dirty="0" smtClean="0"/>
                <a:t>Serial number for handset</a:t>
              </a:r>
              <a:endParaRPr lang="en-GB" dirty="0"/>
            </a:p>
          </p:txBody>
        </p:sp>
        <p:cxnSp>
          <p:nvCxnSpPr>
            <p:cNvPr id="25" name="Straight Arrow Connector 24"/>
            <p:cNvCxnSpPr>
              <a:stCxn id="24" idx="1"/>
            </p:cNvCxnSpPr>
            <p:nvPr/>
          </p:nvCxnSpPr>
          <p:spPr>
            <a:xfrm flipH="1">
              <a:off x="5937954" y="4427598"/>
              <a:ext cx="1136316" cy="70003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5634138" y="5661248"/>
            <a:ext cx="3509862" cy="440770"/>
            <a:chOff x="5939777" y="2000240"/>
            <a:chExt cx="3253043" cy="440770"/>
          </a:xfrm>
        </p:grpSpPr>
        <p:sp>
          <p:nvSpPr>
            <p:cNvPr id="36" name="TextBox 35"/>
            <p:cNvSpPr txBox="1"/>
            <p:nvPr/>
          </p:nvSpPr>
          <p:spPr>
            <a:xfrm>
              <a:off x="7263994" y="2071678"/>
              <a:ext cx="1928826" cy="369332"/>
            </a:xfrm>
            <a:prstGeom prst="rect">
              <a:avLst/>
            </a:prstGeom>
            <a:noFill/>
            <a:ln w="12700">
              <a:solidFill>
                <a:srgbClr val="FF0000"/>
              </a:solidFill>
            </a:ln>
          </p:spPr>
          <p:txBody>
            <a:bodyPr wrap="square" rtlCol="0">
              <a:spAutoFit/>
            </a:bodyPr>
            <a:lstStyle/>
            <a:p>
              <a:r>
                <a:rPr lang="en-GB" dirty="0" smtClean="0"/>
                <a:t>The phone number</a:t>
              </a:r>
              <a:endParaRPr lang="en-GB" dirty="0"/>
            </a:p>
          </p:txBody>
        </p:sp>
        <p:cxnSp>
          <p:nvCxnSpPr>
            <p:cNvPr id="37" name="Straight Arrow Connector 36"/>
            <p:cNvCxnSpPr>
              <a:stCxn id="36" idx="1"/>
            </p:cNvCxnSpPr>
            <p:nvPr/>
          </p:nvCxnSpPr>
          <p:spPr>
            <a:xfrm rot="10800000">
              <a:off x="5939777" y="2000240"/>
              <a:ext cx="1324217" cy="25610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9" name="Rectangle 18"/>
          <p:cNvSpPr/>
          <p:nvPr/>
        </p:nvSpPr>
        <p:spPr>
          <a:xfrm>
            <a:off x="3635896" y="3717032"/>
            <a:ext cx="1614481" cy="369332"/>
          </a:xfrm>
          <a:prstGeom prst="rect">
            <a:avLst/>
          </a:prstGeom>
        </p:spPr>
        <p:txBody>
          <a:bodyPr wrap="none">
            <a:spAutoFit/>
          </a:bodyPr>
          <a:lstStyle/>
          <a:p>
            <a:r>
              <a:rPr lang="en-GB" dirty="0" smtClean="0"/>
              <a:t>Enter  * # 06 #</a:t>
            </a:r>
            <a:endParaRPr lang="en-GB" dirty="0"/>
          </a:p>
        </p:txBody>
      </p:sp>
      <p:sp>
        <p:nvSpPr>
          <p:cNvPr id="26" name="TextBox 25"/>
          <p:cNvSpPr txBox="1"/>
          <p:nvPr/>
        </p:nvSpPr>
        <p:spPr>
          <a:xfrm>
            <a:off x="7380312" y="4509120"/>
            <a:ext cx="1559062" cy="646331"/>
          </a:xfrm>
          <a:prstGeom prst="rect">
            <a:avLst/>
          </a:prstGeom>
          <a:noFill/>
          <a:ln w="12700">
            <a:solidFill>
              <a:srgbClr val="FF0000"/>
            </a:solidFill>
          </a:ln>
        </p:spPr>
        <p:txBody>
          <a:bodyPr wrap="square" rtlCol="0">
            <a:spAutoFit/>
          </a:bodyPr>
          <a:lstStyle/>
          <a:p>
            <a:r>
              <a:rPr lang="en-GB" dirty="0" smtClean="0"/>
              <a:t> indentify the subscriber</a:t>
            </a:r>
            <a:endParaRPr lang="en-GB" dirty="0"/>
          </a:p>
        </p:txBody>
      </p:sp>
      <p:cxnSp>
        <p:nvCxnSpPr>
          <p:cNvPr id="27" name="Straight Arrow Connector 26"/>
          <p:cNvCxnSpPr/>
          <p:nvPr/>
        </p:nvCxnSpPr>
        <p:spPr>
          <a:xfrm flipH="1" flipV="1">
            <a:off x="6876256" y="4797152"/>
            <a:ext cx="497852" cy="17914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solidFill>
          <a:schemeClr val="accent1">
            <a:lumMod val="20000"/>
            <a:lumOff val="80000"/>
          </a:schemeClr>
        </a:solidFill>
        <a:ln cap="rnd">
          <a:prstDash val="dash"/>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19402</TotalTime>
  <Words>5634</Words>
  <Application>Microsoft Office PowerPoint</Application>
  <PresentationFormat>On-screen Show (4:3)</PresentationFormat>
  <Paragraphs>957</Paragraphs>
  <Slides>49</Slides>
  <Notes>24</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Flow</vt:lpstr>
      <vt:lpstr>Computer Forensics 2</vt:lpstr>
      <vt:lpstr>Introduction</vt:lpstr>
      <vt:lpstr>PowerPoint Presentation</vt:lpstr>
      <vt:lpstr>Logical Vs Physical Acquisition</vt:lpstr>
      <vt:lpstr>Evidence from Mobile Devices</vt:lpstr>
      <vt:lpstr>Overview of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Rules for processing a mobile phone</vt:lpstr>
      <vt:lpstr>PowerPoint Presentation</vt:lpstr>
      <vt:lpstr>PowerPoint Presentation</vt:lpstr>
      <vt:lpstr>Mobile to Landline</vt:lpstr>
      <vt:lpstr>PowerPoint Presentation</vt:lpstr>
      <vt:lpstr>PowerPoint Presentation</vt:lpstr>
      <vt:lpstr>GSM Cellular Network</vt:lpstr>
      <vt:lpstr>Mobile Switching Centre</vt:lpstr>
      <vt:lpstr>PowerPoint Presentation</vt:lpstr>
      <vt:lpstr>PowerPoint Presentation</vt:lpstr>
      <vt:lpstr>PowerPoint Presentation</vt:lpstr>
      <vt:lpstr>GSM File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PM Files</vt:lpstr>
      <vt:lpstr>PowerPoint Presentation</vt:lpstr>
      <vt:lpstr>PowerPoint Presentation</vt:lpstr>
      <vt:lpstr>PowerPoint Presentation</vt:lpstr>
      <vt:lpstr>Cloning SIM cards</vt:lpstr>
      <vt:lpstr>PowerPoint Presentation</vt:lpstr>
      <vt:lpstr>iPhones</vt:lpstr>
      <vt:lpstr>PowerPoint Presentation</vt:lpstr>
      <vt:lpstr>PowerPoint Presentation</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Forensics 2</dc:title>
  <dc:creator>Diane gan</dc:creator>
  <cp:lastModifiedBy>Diane Gan</cp:lastModifiedBy>
  <cp:revision>140</cp:revision>
  <dcterms:created xsi:type="dcterms:W3CDTF">2011-10-29T14:10:26Z</dcterms:created>
  <dcterms:modified xsi:type="dcterms:W3CDTF">2017-03-09T07:19:59Z</dcterms:modified>
</cp:coreProperties>
</file>