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18" r:id="rId2"/>
  </p:sldMasterIdLst>
  <p:sldIdLst>
    <p:sldId id="256" r:id="rId3"/>
    <p:sldId id="260" r:id="rId4"/>
    <p:sldId id="266" r:id="rId5"/>
    <p:sldId id="267" r:id="rId6"/>
    <p:sldId id="265" r:id="rId7"/>
    <p:sldId id="262" r:id="rId8"/>
    <p:sldId id="275" r:id="rId9"/>
    <p:sldId id="281" r:id="rId10"/>
    <p:sldId id="297" r:id="rId11"/>
    <p:sldId id="292" r:id="rId12"/>
    <p:sldId id="293" r:id="rId13"/>
    <p:sldId id="273" r:id="rId14"/>
    <p:sldId id="274" r:id="rId15"/>
    <p:sldId id="289" r:id="rId16"/>
    <p:sldId id="290" r:id="rId17"/>
    <p:sldId id="295" r:id="rId18"/>
    <p:sldId id="296" r:id="rId19"/>
    <p:sldId id="270"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a:latin typeface="Arial" charset="0"/>
            </a:endParaRPr>
          </a:p>
        </p:txBody>
      </p:sp>
      <p:sp>
        <p:nvSpPr>
          <p:cNvPr id="9218"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GB"/>
              <a:t>Click to edit Master title style</a:t>
            </a:r>
          </a:p>
        </p:txBody>
      </p:sp>
      <p:sp>
        <p:nvSpPr>
          <p:cNvPr id="921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GB"/>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endParaRPr lang="en-GB"/>
          </a:p>
        </p:txBody>
      </p:sp>
      <p:sp>
        <p:nvSpPr>
          <p:cNvPr id="6" name="Rectangle 6"/>
          <p:cNvSpPr>
            <a:spLocks noGrp="1" noChangeArrowheads="1"/>
          </p:cNvSpPr>
          <p:nvPr>
            <p:ph type="sldNum" sz="quarter" idx="11"/>
          </p:nvPr>
        </p:nvSpPr>
        <p:spPr/>
        <p:txBody>
          <a:bodyPr/>
          <a:lstStyle>
            <a:lvl1pPr>
              <a:defRPr/>
            </a:lvl1pPr>
          </a:lstStyle>
          <a:p>
            <a:pPr>
              <a:defRPr/>
            </a:pPr>
            <a:fld id="{CD8FD138-CF6D-45EC-B9A7-3D738DF9308C}" type="slidenum">
              <a:rPr lang="en-GB"/>
              <a:pPr>
                <a:defRPr/>
              </a:pPr>
              <a:t>‹#›</a:t>
            </a:fld>
            <a:endParaRPr lang="en-GB"/>
          </a:p>
        </p:txBody>
      </p:sp>
      <p:sp>
        <p:nvSpPr>
          <p:cNvPr id="7" name="Rectangle 7"/>
          <p:cNvSpPr>
            <a:spLocks noGrp="1" noChangeArrowheads="1"/>
          </p:cNvSpPr>
          <p:nvPr>
            <p:ph type="dt" sz="quarter" idx="12"/>
          </p:nvPr>
        </p:nvSpPr>
        <p:spPr/>
        <p:txBody>
          <a:bodyPr/>
          <a:lstStyle>
            <a:lvl1pPr>
              <a:defRPr/>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6EA7BCB-1F17-477D-99D1-C87D2BB63D5B}"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61F2EC5-A88B-442D-B0FB-C9FD58A3010A}"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GB"/>
          </a:p>
        </p:txBody>
      </p:sp>
      <p:sp>
        <p:nvSpPr>
          <p:cNvPr id="5" name="Footer Placeholder 18"/>
          <p:cNvSpPr>
            <a:spLocks noGrp="1"/>
          </p:cNvSpPr>
          <p:nvPr>
            <p:ph type="ftr" sz="quarter" idx="11"/>
          </p:nvPr>
        </p:nvSpPr>
        <p:spPr/>
        <p:txBody>
          <a:bodyPr/>
          <a:lstStyle>
            <a:lvl1pPr>
              <a:defRPr/>
            </a:lvl1pPr>
          </a:lstStyle>
          <a:p>
            <a:pPr>
              <a:defRPr/>
            </a:pPr>
            <a:endParaRPr lang="en-GB"/>
          </a:p>
        </p:txBody>
      </p:sp>
      <p:sp>
        <p:nvSpPr>
          <p:cNvPr id="6" name="Slide Number Placeholder 26"/>
          <p:cNvSpPr>
            <a:spLocks noGrp="1"/>
          </p:cNvSpPr>
          <p:nvPr>
            <p:ph type="sldNum" sz="quarter" idx="12"/>
          </p:nvPr>
        </p:nvSpPr>
        <p:spPr/>
        <p:txBody>
          <a:bodyPr/>
          <a:lstStyle>
            <a:lvl1pPr>
              <a:defRPr/>
            </a:lvl1pPr>
          </a:lstStyle>
          <a:p>
            <a:pPr>
              <a:defRPr/>
            </a:pPr>
            <a:fld id="{62267DE4-6E20-4A28-85BF-40A40D8175EC}"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EB688383-F26F-4596-BAD5-F632A61DBDE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F9D9935-010A-4FAA-BF18-A2718C9831F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813C26E4-1FFC-4502-8989-7DF8025FE12A}"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GB"/>
          </a:p>
        </p:txBody>
      </p:sp>
      <p:sp>
        <p:nvSpPr>
          <p:cNvPr id="8" name="Footer Placeholder 21"/>
          <p:cNvSpPr>
            <a:spLocks noGrp="1"/>
          </p:cNvSpPr>
          <p:nvPr>
            <p:ph type="ftr" sz="quarter" idx="11"/>
          </p:nvPr>
        </p:nvSpPr>
        <p:spPr/>
        <p:txBody>
          <a:bodyPr/>
          <a:lstStyle>
            <a:lvl1pPr>
              <a:defRPr/>
            </a:lvl1pPr>
          </a:lstStyle>
          <a:p>
            <a:pPr>
              <a:defRPr/>
            </a:pPr>
            <a:endParaRPr lang="en-GB"/>
          </a:p>
        </p:txBody>
      </p:sp>
      <p:sp>
        <p:nvSpPr>
          <p:cNvPr id="9" name="Slide Number Placeholder 17"/>
          <p:cNvSpPr>
            <a:spLocks noGrp="1"/>
          </p:cNvSpPr>
          <p:nvPr>
            <p:ph type="sldNum" sz="quarter" idx="12"/>
          </p:nvPr>
        </p:nvSpPr>
        <p:spPr/>
        <p:txBody>
          <a:bodyPr/>
          <a:lstStyle>
            <a:lvl1pPr>
              <a:defRPr/>
            </a:lvl1pPr>
          </a:lstStyle>
          <a:p>
            <a:pPr>
              <a:defRPr/>
            </a:pPr>
            <a:fld id="{E9DFE9BC-1235-4C50-806E-1E2ACA1BF499}"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GB"/>
          </a:p>
        </p:txBody>
      </p:sp>
      <p:sp>
        <p:nvSpPr>
          <p:cNvPr id="4" name="Footer Placeholder 21"/>
          <p:cNvSpPr>
            <a:spLocks noGrp="1"/>
          </p:cNvSpPr>
          <p:nvPr>
            <p:ph type="ftr" sz="quarter" idx="11"/>
          </p:nvPr>
        </p:nvSpPr>
        <p:spPr/>
        <p:txBody>
          <a:bodyPr/>
          <a:lstStyle>
            <a:lvl1pPr>
              <a:defRPr/>
            </a:lvl1pPr>
          </a:lstStyle>
          <a:p>
            <a:pPr>
              <a:defRPr/>
            </a:pPr>
            <a:endParaRPr lang="en-GB"/>
          </a:p>
        </p:txBody>
      </p:sp>
      <p:sp>
        <p:nvSpPr>
          <p:cNvPr id="5" name="Slide Number Placeholder 17"/>
          <p:cNvSpPr>
            <a:spLocks noGrp="1"/>
          </p:cNvSpPr>
          <p:nvPr>
            <p:ph type="sldNum" sz="quarter" idx="12"/>
          </p:nvPr>
        </p:nvSpPr>
        <p:spPr/>
        <p:txBody>
          <a:bodyPr/>
          <a:lstStyle>
            <a:lvl1pPr>
              <a:defRPr/>
            </a:lvl1pPr>
          </a:lstStyle>
          <a:p>
            <a:pPr>
              <a:defRPr/>
            </a:pPr>
            <a:fld id="{DABEEE5C-62CF-478A-8416-8651DAD8AA1A}"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95FEBB5B-9F15-40F9-B2A1-D3833199D8EC}"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C06C151E-F253-41BD-B656-08B02612A9A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9D09C41-F841-4A7A-BD51-A710D03CE6D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GB"/>
          </a:p>
        </p:txBody>
      </p:sp>
      <p:sp>
        <p:nvSpPr>
          <p:cNvPr id="10" name="Footer Placeholder 5"/>
          <p:cNvSpPr>
            <a:spLocks noGrp="1"/>
          </p:cNvSpPr>
          <p:nvPr>
            <p:ph type="ftr" sz="quarter" idx="11"/>
          </p:nvPr>
        </p:nvSpPr>
        <p:spPr/>
        <p:txBody>
          <a:bodyPr/>
          <a:lstStyle>
            <a:lvl1pPr>
              <a:defRPr/>
            </a:lvl1pPr>
          </a:lstStyle>
          <a:p>
            <a:pPr>
              <a:defRPr/>
            </a:pPr>
            <a:endParaRPr lang="en-GB"/>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D13D5F-8819-4081-BA3D-E7C7DD00B6FB}"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F5B3A1CB-12EB-448C-9354-1474F67E42EE}"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5D10640F-805A-4147-A039-D3D44BA45E3F}"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B5CFFCF-8612-4730-9057-3B906067A9C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DDF0C5A-EF58-4FFC-975B-650ACECA4AA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210C861B-60B1-403B-B20C-09CC0DD7B9DE}"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33681BC-226B-4032-A4AA-C18725BDEA6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41920180-AA75-4168-B980-D7A6F1C8251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ACB32EA-1E40-4C10-A23E-2604D0532A9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5E2EA5A-EA15-4D99-94E8-96F1A698A2F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8195"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n-GB"/>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n-GB"/>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pPr>
              <a:defRPr/>
            </a:pPr>
            <a:fld id="{DD47CE68-3525-463B-A18A-52B12F2AF82C}" type="slidenum">
              <a:rPr lang="en-GB"/>
              <a:pPr>
                <a:defRPr/>
              </a:pPr>
              <a:t>‹#›</a:t>
            </a:fld>
            <a:endParaRPr lang="en-GB"/>
          </a:p>
        </p:txBody>
      </p:sp>
    </p:spTree>
  </p:cSld>
  <p:clrMap bg1="dk2" tx1="lt1" bg2="dk1" tx2="lt2" accent1="accent1" accent2="accent2" accent3="accent3" accent4="accent4" accent5="accent5" accent6="accent6" hlink="hlink" folHlink="folHlink"/>
  <p:sldLayoutIdLst>
    <p:sldLayoutId id="2147483752"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latin typeface="Arial" charset="0"/>
              </a:defRPr>
            </a:lvl1pPr>
          </a:lstStyle>
          <a:p>
            <a:pPr>
              <a:defRPr/>
            </a:pPr>
            <a:fld id="{E95A8A05-84E0-49BA-A4E3-381423B8EDAB}" type="slidenum">
              <a:rPr lang="en-GB"/>
              <a:pPr>
                <a:defRPr/>
              </a:pPr>
              <a:t>‹#›</a:t>
            </a:fld>
            <a:endParaRPr lang="en-GB"/>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753" r:id="rId1"/>
    <p:sldLayoutId id="2147483744" r:id="rId2"/>
    <p:sldLayoutId id="2147483754" r:id="rId3"/>
    <p:sldLayoutId id="2147483745" r:id="rId4"/>
    <p:sldLayoutId id="2147483746" r:id="rId5"/>
    <p:sldLayoutId id="2147483747" r:id="rId6"/>
    <p:sldLayoutId id="2147483748" r:id="rId7"/>
    <p:sldLayoutId id="2147483749" r:id="rId8"/>
    <p:sldLayoutId id="2147483755" r:id="rId9"/>
    <p:sldLayoutId id="2147483750" r:id="rId10"/>
    <p:sldLayoutId id="2147483751"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Anemo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50" name="Rectangle 2"/>
          <p:cNvSpPr>
            <a:spLocks noGrp="1" noChangeArrowheads="1"/>
          </p:cNvSpPr>
          <p:nvPr>
            <p:ph type="ctrTitle"/>
          </p:nvPr>
        </p:nvSpPr>
        <p:spPr>
          <a:xfrm>
            <a:off x="684213" y="4076700"/>
            <a:ext cx="7772400" cy="1431925"/>
          </a:xfrm>
        </p:spPr>
        <p:txBody>
          <a:bodyPr/>
          <a:lstStyle/>
          <a:p>
            <a:pPr eaLnBrk="1" hangingPunct="1">
              <a:defRPr/>
            </a:pPr>
            <a:r>
              <a:rPr lang="en-GB" b="1" i="1" dirty="0" smtClean="0"/>
              <a:t>Computer  Forensics 2</a:t>
            </a:r>
          </a:p>
        </p:txBody>
      </p:sp>
      <p:sp>
        <p:nvSpPr>
          <p:cNvPr id="2051" name="Rectangle 3"/>
          <p:cNvSpPr>
            <a:spLocks noGrp="1" noChangeArrowheads="1"/>
          </p:cNvSpPr>
          <p:nvPr>
            <p:ph type="subTitle" idx="1"/>
          </p:nvPr>
        </p:nvSpPr>
        <p:spPr>
          <a:xfrm>
            <a:off x="1331913" y="5661025"/>
            <a:ext cx="6400800" cy="936625"/>
          </a:xfrm>
        </p:spPr>
        <p:txBody>
          <a:bodyPr/>
          <a:lstStyle/>
          <a:p>
            <a:pPr eaLnBrk="1" hangingPunct="1">
              <a:defRPr/>
            </a:pPr>
            <a:r>
              <a:rPr lang="en-GB" dirty="0" smtClean="0"/>
              <a:t>Revision 2017</a:t>
            </a:r>
          </a:p>
          <a:p>
            <a:pPr algn="r" eaLnBrk="1" hangingPunct="1">
              <a:defRPr/>
            </a:pPr>
            <a:r>
              <a:rPr lang="en-GB" sz="2800" dirty="0" smtClean="0"/>
              <a:t>Dr Diane Gan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12968" cy="5559897"/>
          </a:xfrm>
        </p:spPr>
        <p:txBody>
          <a:bodyPr/>
          <a:lstStyle/>
          <a:p>
            <a:pPr>
              <a:buNone/>
            </a:pPr>
            <a:r>
              <a:rPr lang="en-GB" b="1" dirty="0" smtClean="0"/>
              <a:t>Four principles of the ACPO Guidelines:-</a:t>
            </a:r>
          </a:p>
          <a:p>
            <a:r>
              <a:rPr lang="en-GB" dirty="0" smtClean="0"/>
              <a:t>Principle 1: No action taken by law enforcement agencies or their agents should change data held on a computer or storage media which may subsequently be relied upon in court.</a:t>
            </a:r>
          </a:p>
          <a:p>
            <a:endParaRPr lang="en-GB" dirty="0" smtClean="0"/>
          </a:p>
          <a:p>
            <a:r>
              <a:rPr lang="en-GB" dirty="0" smtClean="0"/>
              <a:t>Principle 2: In exceptional circumstances, where a person finds it necessary to access original data held on a computer or on storage media, that person must be competent to do so and be able to give evidence explaining the relevance and the implications of their actions.</a:t>
            </a:r>
          </a:p>
          <a:p>
            <a:pPr marL="514350" indent="-51435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7"/>
            <a:ext cx="8219256" cy="5271864"/>
          </a:xfrm>
        </p:spPr>
        <p:txBody>
          <a:bodyPr/>
          <a:lstStyle/>
          <a:p>
            <a:r>
              <a:rPr lang="en-GB" dirty="0" smtClean="0"/>
              <a:t>Principle 3: An audit trail or other record of all processes applied to computer based electronic evidence should be created and preserved. An independent third party should be able to examine those processes and achieve the same result.</a:t>
            </a:r>
          </a:p>
          <a:p>
            <a:endParaRPr lang="en-GB" dirty="0" smtClean="0"/>
          </a:p>
          <a:p>
            <a:r>
              <a:rPr lang="en-GB" dirty="0" smtClean="0"/>
              <a:t>Principle 4: The person in charge of the investigation (the case officer) has overall responsibility for ensuring that the law and these principles are adhered to.</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188913"/>
            <a:ext cx="8229600" cy="1143000"/>
          </a:xfrm>
        </p:spPr>
        <p:txBody>
          <a:bodyPr/>
          <a:lstStyle/>
          <a:p>
            <a:r>
              <a:rPr lang="en-GB" smtClean="0"/>
              <a:t>Exam</a:t>
            </a:r>
          </a:p>
        </p:txBody>
      </p:sp>
      <p:sp>
        <p:nvSpPr>
          <p:cNvPr id="14339" name="Rectangle 3"/>
          <p:cNvSpPr>
            <a:spLocks noGrp="1" noChangeArrowheads="1"/>
          </p:cNvSpPr>
          <p:nvPr>
            <p:ph idx="1"/>
          </p:nvPr>
        </p:nvSpPr>
        <p:spPr>
          <a:xfrm>
            <a:off x="457200" y="1341438"/>
            <a:ext cx="8291513" cy="5400675"/>
          </a:xfrm>
        </p:spPr>
        <p:txBody>
          <a:bodyPr/>
          <a:lstStyle/>
          <a:p>
            <a:pPr>
              <a:lnSpc>
                <a:spcPct val="90000"/>
              </a:lnSpc>
            </a:pPr>
            <a:r>
              <a:rPr lang="en-GB" sz="2400" dirty="0" smtClean="0"/>
              <a:t>Make sure that you answer the question that is asked!!</a:t>
            </a:r>
          </a:p>
          <a:p>
            <a:pPr>
              <a:lnSpc>
                <a:spcPct val="90000"/>
              </a:lnSpc>
            </a:pPr>
            <a:endParaRPr lang="en-GB" sz="2400" dirty="0" smtClean="0"/>
          </a:p>
          <a:p>
            <a:pPr>
              <a:lnSpc>
                <a:spcPct val="90000"/>
              </a:lnSpc>
            </a:pPr>
            <a:r>
              <a:rPr lang="en-GB" sz="2400" dirty="0" smtClean="0"/>
              <a:t>Read the lecture notes </a:t>
            </a:r>
          </a:p>
          <a:p>
            <a:pPr>
              <a:lnSpc>
                <a:spcPct val="90000"/>
              </a:lnSpc>
            </a:pPr>
            <a:endParaRPr lang="en-GB" sz="2400" dirty="0" smtClean="0"/>
          </a:p>
          <a:p>
            <a:pPr>
              <a:lnSpc>
                <a:spcPct val="90000"/>
              </a:lnSpc>
            </a:pPr>
            <a:r>
              <a:rPr lang="en-GB" sz="2400" dirty="0" smtClean="0"/>
              <a:t>Read the material on Moodle</a:t>
            </a:r>
          </a:p>
          <a:p>
            <a:pPr>
              <a:lnSpc>
                <a:spcPct val="90000"/>
              </a:lnSpc>
            </a:pPr>
            <a:endParaRPr lang="en-GB" sz="2400" dirty="0" smtClean="0"/>
          </a:p>
          <a:p>
            <a:pPr>
              <a:lnSpc>
                <a:spcPct val="90000"/>
              </a:lnSpc>
            </a:pPr>
            <a:r>
              <a:rPr lang="en-GB" sz="2400" dirty="0" smtClean="0"/>
              <a:t>Look at the labs</a:t>
            </a:r>
          </a:p>
          <a:p>
            <a:pPr>
              <a:lnSpc>
                <a:spcPct val="90000"/>
              </a:lnSpc>
            </a:pPr>
            <a:endParaRPr lang="en-GB" sz="2400" dirty="0" smtClean="0"/>
          </a:p>
          <a:p>
            <a:pPr>
              <a:lnSpc>
                <a:spcPct val="90000"/>
              </a:lnSpc>
            </a:pPr>
            <a:r>
              <a:rPr lang="en-GB" sz="2400" dirty="0" smtClean="0"/>
              <a:t>Practice with previous year’s exam papers</a:t>
            </a:r>
          </a:p>
          <a:p>
            <a:pPr>
              <a:lnSpc>
                <a:spcPct val="90000"/>
              </a:lnSpc>
            </a:pPr>
            <a:endParaRPr lang="en-GB" sz="2400" dirty="0" smtClean="0"/>
          </a:p>
          <a:p>
            <a:pPr>
              <a:lnSpc>
                <a:spcPct val="90000"/>
              </a:lnSpc>
            </a:pPr>
            <a:r>
              <a:rPr lang="en-GB" sz="2400" dirty="0" smtClean="0"/>
              <a:t>Do not read it through the night before!</a:t>
            </a:r>
          </a:p>
          <a:p>
            <a:pPr>
              <a:lnSpc>
                <a:spcPct val="90000"/>
              </a:lnSpc>
            </a:pPr>
            <a:endParaRPr lang="en-GB" sz="2400" dirty="0" smtClean="0"/>
          </a:p>
          <a:p>
            <a:pPr>
              <a:lnSpc>
                <a:spcPct val="90000"/>
              </a:lnSpc>
            </a:pPr>
            <a:r>
              <a:rPr lang="en-GB" sz="2400" dirty="0" smtClean="0"/>
              <a:t>You need to understand the material!</a:t>
            </a:r>
          </a:p>
          <a:p>
            <a:pPr>
              <a:lnSpc>
                <a:spcPct val="90000"/>
              </a:lnSpc>
            </a:pPr>
            <a:endParaRPr lang="en-GB" sz="2400" dirty="0" smtClean="0"/>
          </a:p>
          <a:p>
            <a:pPr>
              <a:lnSpc>
                <a:spcPct val="90000"/>
              </a:lnSpc>
            </a:pPr>
            <a:endParaRPr lang="en-GB"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57200" y="1600200"/>
            <a:ext cx="8435975" cy="4525963"/>
          </a:xfrm>
        </p:spPr>
        <p:txBody>
          <a:bodyPr/>
          <a:lstStyle/>
          <a:p>
            <a:r>
              <a:rPr lang="en-GB" smtClean="0"/>
              <a:t>Answer any </a:t>
            </a:r>
            <a:r>
              <a:rPr lang="en-GB" b="1" smtClean="0"/>
              <a:t>TWO</a:t>
            </a:r>
            <a:r>
              <a:rPr lang="en-GB" smtClean="0"/>
              <a:t> of the THREE questions</a:t>
            </a:r>
          </a:p>
          <a:p>
            <a:endParaRPr lang="en-GB" smtClean="0"/>
          </a:p>
          <a:p>
            <a:r>
              <a:rPr lang="en-GB" smtClean="0"/>
              <a:t>Each question is worth 50 marks</a:t>
            </a:r>
          </a:p>
          <a:p>
            <a:endParaRPr lang="en-GB" smtClean="0"/>
          </a:p>
          <a:p>
            <a:r>
              <a:rPr lang="en-GB" smtClean="0"/>
              <a:t>2 hour paper</a:t>
            </a:r>
          </a:p>
          <a:p>
            <a:pPr>
              <a:buFontTx/>
              <a:buNone/>
            </a:pPr>
            <a:endParaRPr lang="en-GB"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00622"/>
            <a:ext cx="8568952" cy="5268738"/>
          </a:xfrm>
        </p:spPr>
        <p:txBody>
          <a:bodyPr/>
          <a:lstStyle/>
          <a:p>
            <a:pPr marL="0" lvl="0" indent="0">
              <a:buNone/>
            </a:pPr>
            <a:r>
              <a:rPr lang="en-GB" dirty="0" smtClean="0"/>
              <a:t>Q1.b. Another </a:t>
            </a:r>
            <a:r>
              <a:rPr lang="en-GB" dirty="0"/>
              <a:t>important function of a tool is to run a file signature analysis. Explain why this would be done, what a file signature analysis is to someone who has never heard of this before  and the types of results that you would expect it to produce.</a:t>
            </a:r>
          </a:p>
          <a:p>
            <a:pPr marL="0" indent="0">
              <a:buNone/>
            </a:pPr>
            <a:r>
              <a:rPr lang="en-GB" dirty="0"/>
              <a:t> </a:t>
            </a:r>
            <a:r>
              <a:rPr lang="en-GB" dirty="0" smtClean="0"/>
              <a:t>							[</a:t>
            </a:r>
            <a:r>
              <a:rPr lang="en-GB" dirty="0"/>
              <a:t>20 marks]</a:t>
            </a:r>
          </a:p>
          <a:p>
            <a:pPr marL="0" indent="0">
              <a:buNone/>
            </a:pPr>
            <a:r>
              <a:rPr lang="en-GB" dirty="0"/>
              <a:t> </a:t>
            </a:r>
          </a:p>
          <a:p>
            <a:pPr marL="0" lvl="0" indent="0">
              <a:buNone/>
            </a:pPr>
            <a:r>
              <a:rPr lang="en-GB" dirty="0" smtClean="0"/>
              <a:t>c. </a:t>
            </a:r>
            <a:r>
              <a:rPr lang="en-GB" strike="sngStrike" dirty="0" smtClean="0"/>
              <a:t>Mobile </a:t>
            </a:r>
            <a:r>
              <a:rPr lang="en-GB" strike="sngStrike" dirty="0"/>
              <a:t>phone investigations are carried out on the live phone and it is often not possible to create an image as you can with a hard drive. Discuss why this is done and the implications this has for your investigation</a:t>
            </a:r>
            <a:r>
              <a:rPr lang="en-GB" dirty="0"/>
              <a:t>.</a:t>
            </a:r>
          </a:p>
          <a:p>
            <a:pPr marL="0" indent="0">
              <a:buNone/>
            </a:pPr>
            <a:r>
              <a:rPr lang="en-GB" b="1" dirty="0"/>
              <a:t>	</a:t>
            </a:r>
            <a:r>
              <a:rPr lang="en-GB" b="1" dirty="0" smtClean="0"/>
              <a:t>						</a:t>
            </a:r>
            <a:r>
              <a:rPr lang="en-GB" dirty="0" smtClean="0"/>
              <a:t>[</a:t>
            </a:r>
            <a:r>
              <a:rPr lang="en-GB" dirty="0"/>
              <a:t>15 marks]</a:t>
            </a:r>
          </a:p>
          <a:p>
            <a:pPr marL="0" indent="0">
              <a:buNone/>
            </a:pPr>
            <a:endParaRPr lang="en-GB" dirty="0"/>
          </a:p>
        </p:txBody>
      </p:sp>
      <p:sp>
        <p:nvSpPr>
          <p:cNvPr id="4" name="Title 1"/>
          <p:cNvSpPr txBox="1">
            <a:spLocks/>
          </p:cNvSpPr>
          <p:nvPr/>
        </p:nvSpPr>
        <p:spPr bwMode="auto">
          <a:xfrm>
            <a:off x="467544" y="908720"/>
            <a:ext cx="8229600" cy="49190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GB" dirty="0" smtClean="0"/>
              <a:t>Exam paper - May 2013</a:t>
            </a:r>
            <a:endParaRPr lang="en-GB" dirty="0"/>
          </a:p>
        </p:txBody>
      </p:sp>
    </p:spTree>
    <p:extLst>
      <p:ext uri="{BB962C8B-B14F-4D97-AF65-F5344CB8AC3E}">
        <p14:creationId xmlns:p14="http://schemas.microsoft.com/office/powerpoint/2010/main" val="52064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7"/>
            <a:ext cx="8291264" cy="5631904"/>
          </a:xfrm>
        </p:spPr>
        <p:txBody>
          <a:bodyPr/>
          <a:lstStyle/>
          <a:p>
            <a:pPr marL="0" lvl="0" indent="0">
              <a:buNone/>
            </a:pPr>
            <a:r>
              <a:rPr lang="en-GB" dirty="0" smtClean="0"/>
              <a:t>Q2. b. Hashes </a:t>
            </a:r>
            <a:r>
              <a:rPr lang="en-GB" dirty="0"/>
              <a:t>are also an important part of a forensics investigation.</a:t>
            </a:r>
          </a:p>
          <a:p>
            <a:pPr marL="0" indent="0">
              <a:buNone/>
            </a:pPr>
            <a:r>
              <a:rPr lang="en-GB" dirty="0"/>
              <a:t> </a:t>
            </a:r>
          </a:p>
          <a:p>
            <a:pPr marL="0" lvl="0" indent="0">
              <a:buNone/>
            </a:pPr>
            <a:r>
              <a:rPr lang="en-GB" dirty="0" err="1" smtClean="0"/>
              <a:t>i</a:t>
            </a:r>
            <a:r>
              <a:rPr lang="en-GB" dirty="0" smtClean="0"/>
              <a:t>. Explain </a:t>
            </a:r>
            <a:r>
              <a:rPr lang="en-GB" dirty="0"/>
              <a:t>what a hash is and why it is always generated as part of an </a:t>
            </a:r>
            <a:r>
              <a:rPr lang="en-GB" dirty="0" smtClean="0"/>
              <a:t>investigation. 				[</a:t>
            </a:r>
            <a:r>
              <a:rPr lang="en-GB" dirty="0"/>
              <a:t>6 marks]</a:t>
            </a:r>
          </a:p>
          <a:p>
            <a:pPr marL="0" indent="0">
              <a:buNone/>
            </a:pPr>
            <a:r>
              <a:rPr lang="en-GB" dirty="0"/>
              <a:t>  </a:t>
            </a:r>
          </a:p>
          <a:p>
            <a:pPr marL="0" lvl="0" indent="0">
              <a:buNone/>
            </a:pPr>
            <a:r>
              <a:rPr lang="en-GB" dirty="0" smtClean="0"/>
              <a:t>ii. FTK </a:t>
            </a:r>
            <a:r>
              <a:rPr lang="en-GB" dirty="0"/>
              <a:t>uses Known File Filters (KFF). Explain what a KFF is and why it is used</a:t>
            </a:r>
            <a:r>
              <a:rPr lang="en-GB" dirty="0" smtClean="0"/>
              <a:t>.				[</a:t>
            </a:r>
            <a:r>
              <a:rPr lang="en-GB" dirty="0"/>
              <a:t>6 marks]</a:t>
            </a:r>
          </a:p>
          <a:p>
            <a:pPr marL="0" indent="0">
              <a:buNone/>
            </a:pPr>
            <a:r>
              <a:rPr lang="en-GB" dirty="0"/>
              <a:t> </a:t>
            </a:r>
          </a:p>
          <a:p>
            <a:pPr marL="0" lvl="0" indent="0">
              <a:buNone/>
            </a:pPr>
            <a:r>
              <a:rPr lang="en-GB" dirty="0" smtClean="0"/>
              <a:t>iii. Forensic </a:t>
            </a:r>
            <a:r>
              <a:rPr lang="en-GB" dirty="0"/>
              <a:t>investigators may run a </a:t>
            </a:r>
            <a:r>
              <a:rPr lang="en-GB" b="1" dirty="0"/>
              <a:t>hash set</a:t>
            </a:r>
            <a:r>
              <a:rPr lang="en-GB" dirty="0"/>
              <a:t> against the evidence in a case. Explain where the hash set would come from, why this would be done and the significance of the hash set to the case</a:t>
            </a:r>
            <a:r>
              <a:rPr lang="en-GB" dirty="0" smtClean="0"/>
              <a:t>. 			 </a:t>
            </a:r>
            <a:r>
              <a:rPr lang="en-GB" dirty="0"/>
              <a:t>[8 marks]</a:t>
            </a:r>
          </a:p>
          <a:p>
            <a:pPr marL="0" indent="0">
              <a:buNone/>
            </a:pPr>
            <a:endParaRPr lang="en-GB" dirty="0"/>
          </a:p>
        </p:txBody>
      </p:sp>
    </p:spTree>
    <p:extLst>
      <p:ext uri="{BB962C8B-B14F-4D97-AF65-F5344CB8AC3E}">
        <p14:creationId xmlns:p14="http://schemas.microsoft.com/office/powerpoint/2010/main" val="321044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491902"/>
          </a:xfrm>
        </p:spPr>
        <p:txBody>
          <a:bodyPr/>
          <a:lstStyle/>
          <a:p>
            <a:r>
              <a:rPr lang="en-GB" dirty="0"/>
              <a:t>Exam paper - May </a:t>
            </a:r>
            <a:r>
              <a:rPr lang="en-GB" dirty="0" smtClean="0"/>
              <a:t>2014</a:t>
            </a:r>
            <a:endParaRPr lang="en-GB" dirty="0"/>
          </a:p>
        </p:txBody>
      </p:sp>
      <p:sp>
        <p:nvSpPr>
          <p:cNvPr id="3" name="Content Placeholder 2"/>
          <p:cNvSpPr>
            <a:spLocks noGrp="1"/>
          </p:cNvSpPr>
          <p:nvPr>
            <p:ph idx="1"/>
          </p:nvPr>
        </p:nvSpPr>
        <p:spPr>
          <a:xfrm>
            <a:off x="467544" y="1628799"/>
            <a:ext cx="8219256" cy="4695801"/>
          </a:xfrm>
        </p:spPr>
        <p:txBody>
          <a:bodyPr/>
          <a:lstStyle/>
          <a:p>
            <a:pPr marL="0" indent="0">
              <a:buNone/>
            </a:pPr>
            <a:r>
              <a:rPr lang="en-GB" dirty="0" smtClean="0"/>
              <a:t>Q2. a</a:t>
            </a:r>
          </a:p>
          <a:p>
            <a:pPr marL="0" lvl="0" indent="0">
              <a:buNone/>
            </a:pPr>
            <a:r>
              <a:rPr lang="en-GB" dirty="0"/>
              <a:t>Discuss the differences between a Swap File, Slack Space and Unallocated Space. Use a diagram to illustrate your answer. </a:t>
            </a:r>
          </a:p>
          <a:p>
            <a:pPr marL="0" indent="0">
              <a:buNone/>
            </a:pPr>
            <a:r>
              <a:rPr lang="en-GB" dirty="0" smtClean="0"/>
              <a:t>							[</a:t>
            </a:r>
            <a:r>
              <a:rPr lang="en-GB" dirty="0"/>
              <a:t>15 marks]</a:t>
            </a:r>
          </a:p>
          <a:p>
            <a:pPr marL="0" indent="0">
              <a:buNone/>
            </a:pPr>
            <a:endParaRPr lang="en-GB" dirty="0"/>
          </a:p>
        </p:txBody>
      </p:sp>
    </p:spTree>
    <p:extLst>
      <p:ext uri="{BB962C8B-B14F-4D97-AF65-F5344CB8AC3E}">
        <p14:creationId xmlns:p14="http://schemas.microsoft.com/office/powerpoint/2010/main" val="9068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79934"/>
          </a:xfrm>
        </p:spPr>
        <p:txBody>
          <a:bodyPr/>
          <a:lstStyle/>
          <a:p>
            <a:r>
              <a:rPr lang="en-GB" dirty="0"/>
              <a:t>Exam paper - May </a:t>
            </a:r>
            <a:r>
              <a:rPr lang="en-GB" dirty="0" smtClean="0"/>
              <a:t>2015</a:t>
            </a:r>
            <a:endParaRPr lang="en-GB" dirty="0"/>
          </a:p>
        </p:txBody>
      </p:sp>
      <p:sp>
        <p:nvSpPr>
          <p:cNvPr id="3" name="Content Placeholder 2"/>
          <p:cNvSpPr>
            <a:spLocks noGrp="1"/>
          </p:cNvSpPr>
          <p:nvPr>
            <p:ph idx="1"/>
          </p:nvPr>
        </p:nvSpPr>
        <p:spPr>
          <a:xfrm>
            <a:off x="395536" y="1556793"/>
            <a:ext cx="8291264" cy="4767808"/>
          </a:xfrm>
        </p:spPr>
        <p:txBody>
          <a:bodyPr/>
          <a:lstStyle/>
          <a:p>
            <a:pPr marL="0" lvl="0" indent="0">
              <a:buNone/>
            </a:pPr>
            <a:r>
              <a:rPr lang="en-GB" dirty="0" smtClean="0"/>
              <a:t>Q1 b. Explain </a:t>
            </a:r>
            <a:r>
              <a:rPr lang="en-GB" dirty="0"/>
              <a:t>what slack space is and describe the role that it could play in a forensic investigation.	Include in your answer what happens when files are overwritten.							[13 marks]</a:t>
            </a:r>
          </a:p>
          <a:p>
            <a:endParaRPr lang="en-GB" dirty="0"/>
          </a:p>
          <a:p>
            <a:pPr marL="0" lvl="0" indent="0">
              <a:buNone/>
            </a:pPr>
            <a:r>
              <a:rPr lang="en-GB" dirty="0" smtClean="0"/>
              <a:t>c. Deleted </a:t>
            </a:r>
            <a:r>
              <a:rPr lang="en-GB" dirty="0"/>
              <a:t>files can hold important information. Explain how this data can still exist on a hard drive, even after the file has been deleted by the user. Include in your answer an explanation of how a forensic investigator could retrieve a deleted file. </a:t>
            </a:r>
          </a:p>
          <a:p>
            <a:pPr marL="0" indent="0">
              <a:buNone/>
            </a:pPr>
            <a:r>
              <a:rPr lang="en-GB" dirty="0" smtClean="0"/>
              <a:t>							[</a:t>
            </a:r>
            <a:r>
              <a:rPr lang="en-GB" dirty="0"/>
              <a:t>12 marks]</a:t>
            </a:r>
          </a:p>
          <a:p>
            <a:endParaRPr lang="en-GB" dirty="0"/>
          </a:p>
        </p:txBody>
      </p:sp>
    </p:spTree>
    <p:extLst>
      <p:ext uri="{BB962C8B-B14F-4D97-AF65-F5344CB8AC3E}">
        <p14:creationId xmlns:p14="http://schemas.microsoft.com/office/powerpoint/2010/main" val="114271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611188" y="1916113"/>
            <a:ext cx="7772400" cy="1470025"/>
          </a:xfrm>
        </p:spPr>
        <p:txBody>
          <a:bodyPr/>
          <a:lstStyle/>
          <a:p>
            <a:pPr algn="ctr" fontAlgn="auto">
              <a:spcAft>
                <a:spcPts val="0"/>
              </a:spcAft>
              <a:defRPr/>
            </a:pPr>
            <a:r>
              <a:rPr lang="en-GB" dirty="0" smtClean="0"/>
              <a:t>Good luck!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850"/>
            <a:ext cx="8229600" cy="852488"/>
          </a:xfrm>
        </p:spPr>
        <p:txBody>
          <a:bodyPr/>
          <a:lstStyle/>
          <a:p>
            <a:r>
              <a:rPr lang="en-GB" smtClean="0"/>
              <a:t>Revision</a:t>
            </a:r>
          </a:p>
        </p:txBody>
      </p:sp>
      <p:sp>
        <p:nvSpPr>
          <p:cNvPr id="11267" name="Rectangle 3"/>
          <p:cNvSpPr>
            <a:spLocks noGrp="1" noChangeArrowheads="1"/>
          </p:cNvSpPr>
          <p:nvPr>
            <p:ph idx="1"/>
          </p:nvPr>
        </p:nvSpPr>
        <p:spPr>
          <a:xfrm>
            <a:off x="457200" y="1916113"/>
            <a:ext cx="8229600" cy="4681537"/>
          </a:xfrm>
        </p:spPr>
        <p:txBody>
          <a:bodyPr/>
          <a:lstStyle/>
          <a:p>
            <a:r>
              <a:rPr lang="en-GB" b="1" dirty="0" smtClean="0"/>
              <a:t>Introduction to Tools (</a:t>
            </a:r>
            <a:r>
              <a:rPr lang="en-GB" b="1" dirty="0" err="1" smtClean="0"/>
              <a:t>EnCase</a:t>
            </a:r>
            <a:r>
              <a:rPr lang="en-GB" b="1" dirty="0" smtClean="0"/>
              <a:t>, FTK)</a:t>
            </a:r>
          </a:p>
          <a:p>
            <a:r>
              <a:rPr lang="en-US" b="1" dirty="0" smtClean="0"/>
              <a:t>Crime Scene investigation</a:t>
            </a:r>
          </a:p>
          <a:p>
            <a:r>
              <a:rPr lang="en-GB" b="1" dirty="0" smtClean="0"/>
              <a:t>Capturing Volatile Information</a:t>
            </a:r>
            <a:endParaRPr lang="en-US" b="1" dirty="0" smtClean="0"/>
          </a:p>
          <a:p>
            <a:r>
              <a:rPr lang="en-US" b="1" dirty="0" smtClean="0"/>
              <a:t>Searching and Collecting evidence</a:t>
            </a:r>
          </a:p>
          <a:p>
            <a:r>
              <a:rPr lang="en-US" dirty="0" smtClean="0"/>
              <a:t>Chain of Custody</a:t>
            </a:r>
          </a:p>
          <a:p>
            <a:r>
              <a:rPr lang="en-GB" b="1" dirty="0" smtClean="0"/>
              <a:t>Performing a Disk-Based Investigation</a:t>
            </a:r>
          </a:p>
          <a:p>
            <a:r>
              <a:rPr lang="en-GB" b="1" dirty="0" smtClean="0"/>
              <a:t>Hiding information</a:t>
            </a:r>
          </a:p>
          <a:p>
            <a:endParaRPr lang="en-GB" dirty="0" smtClean="0"/>
          </a:p>
          <a:p>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57200" y="981075"/>
            <a:ext cx="8229600" cy="5616575"/>
          </a:xfrm>
        </p:spPr>
        <p:txBody>
          <a:bodyPr/>
          <a:lstStyle/>
          <a:p>
            <a:pPr>
              <a:buFontTx/>
              <a:buNone/>
            </a:pPr>
            <a:r>
              <a:rPr lang="en-GB" dirty="0" smtClean="0"/>
              <a:t>Hidden files</a:t>
            </a:r>
          </a:p>
          <a:p>
            <a:pPr lvl="1"/>
            <a:r>
              <a:rPr lang="en-GB" dirty="0" smtClean="0"/>
              <a:t>Alternate Data Streams (ADS) </a:t>
            </a:r>
          </a:p>
          <a:p>
            <a:pPr lvl="1"/>
            <a:r>
              <a:rPr lang="en-GB" dirty="0" smtClean="0"/>
              <a:t>hidden file attributes</a:t>
            </a:r>
          </a:p>
          <a:p>
            <a:pPr lvl="1"/>
            <a:r>
              <a:rPr lang="en-GB" b="1" dirty="0" smtClean="0"/>
              <a:t>steganography</a:t>
            </a:r>
          </a:p>
          <a:p>
            <a:pPr lvl="1"/>
            <a:r>
              <a:rPr lang="en-GB" dirty="0" smtClean="0"/>
              <a:t>slack space</a:t>
            </a:r>
          </a:p>
          <a:p>
            <a:pPr lvl="1"/>
            <a:r>
              <a:rPr lang="en-GB" dirty="0" smtClean="0"/>
              <a:t>unallocated clusters</a:t>
            </a:r>
          </a:p>
          <a:p>
            <a:pPr lvl="1"/>
            <a:r>
              <a:rPr lang="en-GB" b="1" dirty="0" smtClean="0"/>
              <a:t>file mangling</a:t>
            </a:r>
          </a:p>
          <a:p>
            <a:pPr lvl="1"/>
            <a:r>
              <a:rPr lang="en-GB" dirty="0" smtClean="0"/>
              <a:t>recycle bin</a:t>
            </a:r>
          </a:p>
          <a:p>
            <a:pPr lvl="1"/>
            <a:r>
              <a:rPr lang="en-GB" dirty="0" smtClean="0"/>
              <a:t>deleted files</a:t>
            </a:r>
          </a:p>
          <a:p>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8313" y="1340768"/>
            <a:ext cx="8351837" cy="5401345"/>
          </a:xfrm>
        </p:spPr>
        <p:txBody>
          <a:bodyPr/>
          <a:lstStyle/>
          <a:p>
            <a:pPr>
              <a:lnSpc>
                <a:spcPct val="90000"/>
              </a:lnSpc>
              <a:buFontTx/>
              <a:buNone/>
            </a:pPr>
            <a:r>
              <a:rPr lang="en-GB" sz="2800" b="1" dirty="0" smtClean="0"/>
              <a:t>Role of First Responder</a:t>
            </a:r>
          </a:p>
          <a:p>
            <a:pPr>
              <a:lnSpc>
                <a:spcPct val="90000"/>
              </a:lnSpc>
            </a:pPr>
            <a:r>
              <a:rPr lang="en-GB" sz="2800" dirty="0" smtClean="0"/>
              <a:t>Identifying the crime scene</a:t>
            </a:r>
          </a:p>
          <a:p>
            <a:pPr>
              <a:lnSpc>
                <a:spcPct val="90000"/>
              </a:lnSpc>
            </a:pPr>
            <a:r>
              <a:rPr lang="en-GB" sz="2800" dirty="0" smtClean="0"/>
              <a:t>Protecting the crime scene</a:t>
            </a:r>
          </a:p>
          <a:p>
            <a:pPr>
              <a:lnSpc>
                <a:spcPct val="90000"/>
              </a:lnSpc>
            </a:pPr>
            <a:r>
              <a:rPr lang="en-GB" sz="2800" dirty="0" smtClean="0"/>
              <a:t>Preserving temporary and fragile evidence</a:t>
            </a:r>
          </a:p>
          <a:p>
            <a:pPr>
              <a:lnSpc>
                <a:spcPct val="90000"/>
              </a:lnSpc>
            </a:pPr>
            <a:r>
              <a:rPr lang="en-US" sz="2800" dirty="0" smtClean="0"/>
              <a:t>Best Practices</a:t>
            </a:r>
          </a:p>
          <a:p>
            <a:pPr>
              <a:lnSpc>
                <a:spcPct val="90000"/>
              </a:lnSpc>
            </a:pPr>
            <a:endParaRPr lang="en-US" sz="2800" dirty="0"/>
          </a:p>
          <a:p>
            <a:pPr>
              <a:lnSpc>
                <a:spcPct val="90000"/>
              </a:lnSpc>
            </a:pPr>
            <a:endParaRPr lang="en-US" sz="2800" dirty="0" smtClean="0"/>
          </a:p>
          <a:p>
            <a:pPr>
              <a:lnSpc>
                <a:spcPct val="90000"/>
              </a:lnSpc>
              <a:buFontTx/>
              <a:buNone/>
            </a:pPr>
            <a:endParaRPr lang="en-GB"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836613"/>
            <a:ext cx="8229600" cy="5761037"/>
          </a:xfrm>
        </p:spPr>
        <p:txBody>
          <a:bodyPr/>
          <a:lstStyle/>
          <a:p>
            <a:pPr>
              <a:lnSpc>
                <a:spcPct val="90000"/>
              </a:lnSpc>
              <a:buFontTx/>
              <a:buNone/>
            </a:pPr>
            <a:r>
              <a:rPr lang="en-GB" smtClean="0"/>
              <a:t>Windows OS artefacts</a:t>
            </a:r>
          </a:p>
          <a:p>
            <a:pPr>
              <a:lnSpc>
                <a:spcPct val="90000"/>
              </a:lnSpc>
            </a:pPr>
            <a:r>
              <a:rPr lang="en-GB" smtClean="0"/>
              <a:t>Created by OS</a:t>
            </a:r>
          </a:p>
          <a:p>
            <a:pPr>
              <a:lnSpc>
                <a:spcPct val="90000"/>
              </a:lnSpc>
            </a:pPr>
            <a:r>
              <a:rPr lang="en-GB" smtClean="0"/>
              <a:t>Stores information about the user, their actions and preferences, etc</a:t>
            </a:r>
          </a:p>
          <a:p>
            <a:pPr lvl="1">
              <a:lnSpc>
                <a:spcPct val="90000"/>
              </a:lnSpc>
            </a:pPr>
            <a:r>
              <a:rPr lang="en-GB" smtClean="0"/>
              <a:t>Log-files</a:t>
            </a:r>
          </a:p>
          <a:p>
            <a:pPr lvl="1">
              <a:lnSpc>
                <a:spcPct val="90000"/>
              </a:lnSpc>
            </a:pPr>
            <a:r>
              <a:rPr lang="en-GB" smtClean="0"/>
              <a:t>Link files</a:t>
            </a:r>
          </a:p>
          <a:p>
            <a:pPr lvl="1">
              <a:lnSpc>
                <a:spcPct val="90000"/>
              </a:lnSpc>
            </a:pPr>
            <a:r>
              <a:rPr lang="en-GB" smtClean="0"/>
              <a:t>Passwords</a:t>
            </a:r>
          </a:p>
          <a:p>
            <a:pPr lvl="1">
              <a:lnSpc>
                <a:spcPct val="90000"/>
              </a:lnSpc>
            </a:pPr>
            <a:r>
              <a:rPr lang="en-GB" smtClean="0"/>
              <a:t>Caches</a:t>
            </a:r>
          </a:p>
          <a:p>
            <a:pPr lvl="1">
              <a:lnSpc>
                <a:spcPct val="90000"/>
              </a:lnSpc>
            </a:pPr>
            <a:r>
              <a:rPr lang="en-GB" smtClean="0"/>
              <a:t>History</a:t>
            </a:r>
          </a:p>
          <a:p>
            <a:pPr lvl="1">
              <a:lnSpc>
                <a:spcPct val="90000"/>
              </a:lnSpc>
            </a:pPr>
            <a:r>
              <a:rPr lang="en-GB" smtClean="0"/>
              <a:t>Swap files</a:t>
            </a:r>
          </a:p>
          <a:p>
            <a:pPr lvl="1">
              <a:lnSpc>
                <a:spcPct val="90000"/>
              </a:lnSpc>
            </a:pPr>
            <a:r>
              <a:rPr lang="en-GB" smtClean="0"/>
              <a:t>Hibernation files</a:t>
            </a:r>
          </a:p>
          <a:p>
            <a:pPr lvl="1">
              <a:lnSpc>
                <a:spcPct val="90000"/>
              </a:lnSpc>
            </a:pPr>
            <a:r>
              <a:rPr lang="en-GB" smtClean="0"/>
              <a:t>Deleted files</a:t>
            </a:r>
          </a:p>
          <a:p>
            <a:pPr lvl="1">
              <a:lnSpc>
                <a:spcPct val="90000"/>
              </a:lnSpc>
            </a:pPr>
            <a:r>
              <a:rPr lang="en-GB" smtClean="0"/>
              <a:t>Recently used files,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836613"/>
            <a:ext cx="8229600" cy="5289550"/>
          </a:xfrm>
        </p:spPr>
        <p:txBody>
          <a:bodyPr/>
          <a:lstStyle/>
          <a:p>
            <a:r>
              <a:rPr lang="en-GB" smtClean="0"/>
              <a:t>Other desktop objects </a:t>
            </a:r>
          </a:p>
          <a:p>
            <a:pPr lvl="1"/>
            <a:r>
              <a:rPr lang="en-GB" smtClean="0"/>
              <a:t>Recycle Bin</a:t>
            </a:r>
          </a:p>
          <a:p>
            <a:pPr lvl="1"/>
            <a:r>
              <a:rPr lang="en-GB" smtClean="0"/>
              <a:t>My Computer</a:t>
            </a:r>
          </a:p>
          <a:p>
            <a:pPr lvl="1"/>
            <a:r>
              <a:rPr lang="en-GB" smtClean="0"/>
              <a:t>My Network Places</a:t>
            </a:r>
          </a:p>
          <a:p>
            <a:pPr lvl="1"/>
            <a:r>
              <a:rPr lang="en-GB" smtClean="0"/>
              <a:t>Internet Explorer</a:t>
            </a:r>
          </a:p>
          <a:p>
            <a:pPr lvl="1"/>
            <a:r>
              <a:rPr lang="en-GB" smtClean="0"/>
              <a:t>My Documents</a:t>
            </a:r>
          </a:p>
          <a:p>
            <a:pPr lvl="1"/>
            <a:endParaRPr lang="en-GB" smtClean="0"/>
          </a:p>
          <a:p>
            <a:r>
              <a:rPr lang="en-GB" smtClean="0"/>
              <a:t>Thumbnails</a:t>
            </a:r>
          </a:p>
          <a:p>
            <a:endParaRPr lang="en-GB" smtClean="0"/>
          </a:p>
          <a:p>
            <a:r>
              <a:rPr lang="en-GB" smtClean="0"/>
              <a:t>Tell tale markers – hex view</a:t>
            </a:r>
          </a:p>
          <a:p>
            <a:endParaRPr lang="en-GB"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1196975"/>
            <a:ext cx="8229600" cy="5327650"/>
          </a:xfrm>
        </p:spPr>
        <p:txBody>
          <a:bodyPr/>
          <a:lstStyle/>
          <a:p>
            <a:r>
              <a:rPr lang="en-GB" dirty="0" smtClean="0"/>
              <a:t>Understanding data</a:t>
            </a:r>
          </a:p>
          <a:p>
            <a:r>
              <a:rPr lang="en-GB" dirty="0" smtClean="0"/>
              <a:t>Conducting a basic search</a:t>
            </a:r>
          </a:p>
          <a:p>
            <a:r>
              <a:rPr lang="en-GB" dirty="0" smtClean="0"/>
              <a:t>Introduction to </a:t>
            </a:r>
            <a:r>
              <a:rPr lang="en-GB" dirty="0" err="1" smtClean="0"/>
              <a:t>Grep</a:t>
            </a:r>
            <a:endParaRPr lang="en-GB" dirty="0" smtClean="0"/>
          </a:p>
          <a:p>
            <a:r>
              <a:rPr lang="en-GB" dirty="0" smtClean="0"/>
              <a:t>Bookmarking your findings</a:t>
            </a:r>
          </a:p>
          <a:p>
            <a:r>
              <a:rPr lang="en-GB" dirty="0" smtClean="0"/>
              <a:t>Creating reports</a:t>
            </a:r>
          </a:p>
          <a:p>
            <a:r>
              <a:rPr lang="en-GB" dirty="0" smtClean="0"/>
              <a:t>File signature analysis</a:t>
            </a:r>
          </a:p>
          <a:p>
            <a:endParaRPr lang="en-GB" dirty="0" smtClean="0"/>
          </a:p>
          <a:p>
            <a:pPr>
              <a:lnSpc>
                <a:spcPct val="90000"/>
              </a:lnSpc>
            </a:pPr>
            <a:r>
              <a:rPr lang="en-US" sz="2400" dirty="0"/>
              <a:t>Read only images</a:t>
            </a:r>
          </a:p>
          <a:p>
            <a:pPr>
              <a:lnSpc>
                <a:spcPct val="90000"/>
              </a:lnSpc>
            </a:pPr>
            <a:r>
              <a:rPr lang="en-US" sz="2400" dirty="0" smtClean="0"/>
              <a:t>Hashes</a:t>
            </a:r>
          </a:p>
          <a:p>
            <a:pPr>
              <a:lnSpc>
                <a:spcPct val="90000"/>
              </a:lnSpc>
            </a:pPr>
            <a:r>
              <a:rPr lang="en-US" sz="2400" dirty="0" smtClean="0"/>
              <a:t>Hash sets</a:t>
            </a:r>
            <a:endParaRPr lang="en-US" sz="2400" dirty="0"/>
          </a:p>
          <a:p>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42985"/>
            <a:ext cx="8329642" cy="5181616"/>
          </a:xfrm>
        </p:spPr>
        <p:txBody>
          <a:bodyPr/>
          <a:lstStyle/>
          <a:p>
            <a:r>
              <a:rPr lang="en-GB" sz="2800" smtClean="0"/>
              <a:t>Introduction to Mobile Phones</a:t>
            </a:r>
          </a:p>
          <a:p>
            <a:pPr lvl="1"/>
            <a:r>
              <a:rPr lang="en-GB" sz="2800" smtClean="0"/>
              <a:t>Mobile phone investigations</a:t>
            </a:r>
          </a:p>
          <a:p>
            <a:pPr lvl="1"/>
            <a:r>
              <a:rPr lang="en-GB" sz="2800" smtClean="0"/>
              <a:t>Overview of services</a:t>
            </a:r>
          </a:p>
          <a:p>
            <a:pPr lvl="1"/>
            <a:r>
              <a:rPr lang="en-GB" sz="2800" smtClean="0"/>
              <a:t>Rules for processing a mobile phone</a:t>
            </a:r>
          </a:p>
          <a:p>
            <a:pPr lvl="1"/>
            <a:r>
              <a:rPr lang="en-GB" sz="2800" smtClean="0"/>
              <a:t>Tools </a:t>
            </a:r>
          </a:p>
          <a:p>
            <a:pPr lvl="1"/>
            <a:r>
              <a:rPr lang="en-GB" sz="2800" smtClean="0"/>
              <a:t>GSM Cellular Network</a:t>
            </a:r>
          </a:p>
          <a:p>
            <a:pPr lvl="1"/>
            <a:r>
              <a:rPr lang="en-GB" sz="2800" smtClean="0"/>
              <a:t>GSM File Structures</a:t>
            </a:r>
          </a:p>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9"/>
            <a:ext cx="8291264" cy="5343872"/>
          </a:xfrm>
        </p:spPr>
        <p:txBody>
          <a:bodyPr/>
          <a:lstStyle/>
          <a:p>
            <a:pPr marL="0" indent="0">
              <a:buNone/>
            </a:pPr>
            <a:r>
              <a:rPr lang="en-GB" dirty="0" smtClean="0"/>
              <a:t>Registry</a:t>
            </a:r>
          </a:p>
          <a:p>
            <a:pPr lvl="1"/>
            <a:r>
              <a:rPr lang="en-GB" dirty="0"/>
              <a:t>NTUSER.DAT </a:t>
            </a:r>
            <a:endParaRPr lang="en-GB" dirty="0" smtClean="0"/>
          </a:p>
          <a:p>
            <a:pPr lvl="1"/>
            <a:endParaRPr lang="en-GB" dirty="0" smtClean="0"/>
          </a:p>
          <a:p>
            <a:pPr marL="0" indent="0">
              <a:buNone/>
            </a:pPr>
            <a:r>
              <a:rPr lang="en-GB" dirty="0" smtClean="0"/>
              <a:t>File Systems – NTFS and FAT</a:t>
            </a:r>
          </a:p>
          <a:p>
            <a:pPr marL="709613" lvl="1" indent="-342900"/>
            <a:r>
              <a:rPr lang="en-GB" dirty="0"/>
              <a:t>File Allocation Table (FAT</a:t>
            </a:r>
            <a:r>
              <a:rPr lang="en-GB" dirty="0" smtClean="0"/>
              <a:t>)</a:t>
            </a:r>
          </a:p>
          <a:p>
            <a:pPr marL="709613" lvl="1" indent="-342900"/>
            <a:r>
              <a:rPr lang="en-GB" dirty="0"/>
              <a:t>Master File Table (MFT</a:t>
            </a:r>
            <a:r>
              <a:rPr lang="en-GB" dirty="0" smtClean="0"/>
              <a:t>)</a:t>
            </a:r>
          </a:p>
          <a:p>
            <a:pPr marL="984250" lvl="2" indent="-342900"/>
            <a:r>
              <a:rPr lang="en-GB" dirty="0"/>
              <a:t>h</a:t>
            </a:r>
            <a:r>
              <a:rPr lang="en-GB" dirty="0" smtClean="0"/>
              <a:t>as information </a:t>
            </a:r>
            <a:r>
              <a:rPr lang="en-GB" dirty="0"/>
              <a:t>about access rights, date and time stamps, system attributes and part files</a:t>
            </a:r>
          </a:p>
          <a:p>
            <a:pPr marL="709613" lvl="1" indent="-342900"/>
            <a:r>
              <a:rPr lang="en-GB" dirty="0" smtClean="0"/>
              <a:t>Master </a:t>
            </a:r>
            <a:r>
              <a:rPr lang="en-GB" dirty="0"/>
              <a:t>Boot </a:t>
            </a:r>
            <a:r>
              <a:rPr lang="en-GB" dirty="0" smtClean="0"/>
              <a:t>Record (MBR) contains </a:t>
            </a:r>
            <a:r>
              <a:rPr lang="en-GB" dirty="0"/>
              <a:t>the Partition </a:t>
            </a:r>
            <a:r>
              <a:rPr lang="en-GB" dirty="0" smtClean="0"/>
              <a:t>Info</a:t>
            </a:r>
          </a:p>
          <a:p>
            <a:pPr marL="984250" lvl="2" indent="-342900"/>
            <a:r>
              <a:rPr lang="en-GB" dirty="0"/>
              <a:t>created when a disk is </a:t>
            </a:r>
            <a:r>
              <a:rPr lang="en-GB" dirty="0" smtClean="0"/>
              <a:t>partitioned</a:t>
            </a:r>
          </a:p>
          <a:p>
            <a:pPr marL="984250" lvl="2" indent="-342900"/>
            <a:r>
              <a:rPr lang="en-GB" dirty="0" smtClean="0"/>
              <a:t>on </a:t>
            </a:r>
            <a:r>
              <a:rPr lang="en-GB" dirty="0"/>
              <a:t>both FAT and NTFS </a:t>
            </a:r>
            <a:r>
              <a:rPr lang="en-GB" dirty="0" smtClean="0"/>
              <a:t>systems</a:t>
            </a:r>
          </a:p>
          <a:p>
            <a:pPr marL="984250" lvl="2" indent="-342900"/>
            <a:r>
              <a:rPr lang="en-GB" dirty="0"/>
              <a:t>contains executable code </a:t>
            </a:r>
            <a:r>
              <a:rPr lang="en-GB" dirty="0" smtClean="0"/>
              <a:t>– to load OS</a:t>
            </a:r>
          </a:p>
          <a:p>
            <a:pPr marL="709613" lvl="1" indent="-342900"/>
            <a:endParaRPr lang="en-GB" dirty="0" smtClean="0"/>
          </a:p>
          <a:p>
            <a:pPr marL="709613" lvl="1" indent="-342900"/>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5408250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2238</TotalTime>
  <Words>597</Words>
  <Application>Microsoft Office PowerPoint</Application>
  <PresentationFormat>On-screen Show (4:3)</PresentationFormat>
  <Paragraphs>127</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Constantia</vt:lpstr>
      <vt:lpstr>Tahoma</vt:lpstr>
      <vt:lpstr>Wingdings</vt:lpstr>
      <vt:lpstr>Wingdings 2</vt:lpstr>
      <vt:lpstr>Ocean</vt:lpstr>
      <vt:lpstr>Flow</vt:lpstr>
      <vt:lpstr>Computer  Forensics 2</vt:lpstr>
      <vt:lpstr>Revision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vt:lpstr>
      <vt:lpstr>PowerPoint Presentation</vt:lpstr>
      <vt:lpstr>PowerPoint Presentation</vt:lpstr>
      <vt:lpstr>PowerPoint Presentation</vt:lpstr>
      <vt:lpstr>Exam paper - May 2014</vt:lpstr>
      <vt:lpstr>Exam paper - May 2015</vt:lpstr>
      <vt:lpstr>Good luck!</vt:lpstr>
    </vt:vector>
  </TitlesOfParts>
  <Company>CMS Department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Crime and Forensics</dc:title>
  <dc:creator>Diane Gan</dc:creator>
  <cp:lastModifiedBy>Usman Basharat</cp:lastModifiedBy>
  <cp:revision>46</cp:revision>
  <dcterms:created xsi:type="dcterms:W3CDTF">2010-05-02T20:09:02Z</dcterms:created>
  <dcterms:modified xsi:type="dcterms:W3CDTF">2017-04-13T18:29:44Z</dcterms:modified>
</cp:coreProperties>
</file>