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58" r:id="rId4"/>
    <p:sldId id="259" r:id="rId5"/>
    <p:sldId id="261" r:id="rId6"/>
    <p:sldId id="262" r:id="rId7"/>
    <p:sldId id="264" r:id="rId8"/>
    <p:sldId id="265" r:id="rId9"/>
    <p:sldId id="267" r:id="rId10"/>
    <p:sldId id="266" r:id="rId11"/>
    <p:sldId id="268" r:id="rId12"/>
    <p:sldId id="287" r:id="rId13"/>
    <p:sldId id="269" r:id="rId14"/>
    <p:sldId id="270" r:id="rId15"/>
    <p:sldId id="283" r:id="rId16"/>
    <p:sldId id="284" r:id="rId17"/>
    <p:sldId id="271" r:id="rId18"/>
    <p:sldId id="272" r:id="rId19"/>
    <p:sldId id="273" r:id="rId20"/>
    <p:sldId id="274" r:id="rId21"/>
    <p:sldId id="275" r:id="rId22"/>
    <p:sldId id="276" r:id="rId23"/>
    <p:sldId id="277" r:id="rId24"/>
    <p:sldId id="293" r:id="rId25"/>
    <p:sldId id="278" r:id="rId26"/>
    <p:sldId id="279" r:id="rId27"/>
    <p:sldId id="281" r:id="rId28"/>
    <p:sldId id="282" r:id="rId29"/>
    <p:sldId id="285" r:id="rId30"/>
    <p:sldId id="286" r:id="rId31"/>
    <p:sldId id="288" r:id="rId32"/>
    <p:sldId id="289" r:id="rId33"/>
    <p:sldId id="290" r:id="rId34"/>
    <p:sldId id="291" r:id="rId35"/>
    <p:sldId id="292" r:id="rId3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C70"/>
    <a:srgbClr val="FC6D50"/>
    <a:srgbClr val="DBB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D1496-651A-41B8-AB42-6698609B790D}" type="datetimeFigureOut">
              <a:rPr lang="pl-PL" smtClean="0"/>
              <a:pPr/>
              <a:t>2012-02-12</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5E49A-98EA-467F-B96D-B26B0F7CC2E3}" type="slidenum">
              <a:rPr lang="en-GB" smtClean="0"/>
              <a:pPr/>
              <a:t>‹#›</a:t>
            </a:fld>
            <a:endParaRPr lang="en-GB"/>
          </a:p>
        </p:txBody>
      </p:sp>
    </p:spTree>
    <p:extLst>
      <p:ext uri="{BB962C8B-B14F-4D97-AF65-F5344CB8AC3E}">
        <p14:creationId xmlns:p14="http://schemas.microsoft.com/office/powerpoint/2010/main" val="4031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2012-02-12</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5A13-91DB-4AB3-9B3D-E151E6AF5A68}" type="datetimeFigureOut">
              <a:rPr lang="pl-PL" smtClean="0"/>
              <a:pPr/>
              <a:t>2012-02-12</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9CC6C-F6A8-4F1D-B43F-6BA2E8C759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ms1.gre.ac.uk/teachmat1011/COMP1562/course/Lecture/task_struct.mh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smtClean="0"/>
              <a:t>Lecture</a:t>
            </a:r>
            <a:r>
              <a:rPr lang="pl-PL" smtClean="0"/>
              <a:t> </a:t>
            </a:r>
            <a:r>
              <a:rPr lang="pl-PL" smtClean="0"/>
              <a:t>4</a:t>
            </a:r>
            <a:endParaRPr lang="en-GB" dirty="0"/>
          </a:p>
        </p:txBody>
      </p:sp>
      <p:sp>
        <p:nvSpPr>
          <p:cNvPr id="3" name="Podtytuł 2"/>
          <p:cNvSpPr>
            <a:spLocks noGrp="1"/>
          </p:cNvSpPr>
          <p:nvPr>
            <p:ph type="subTitle" idx="1"/>
          </p:nvPr>
        </p:nvSpPr>
        <p:spPr/>
        <p:txBody>
          <a:bodyPr/>
          <a:lstStyle/>
          <a:p>
            <a:r>
              <a:rPr lang="en-GB" dirty="0" smtClean="0">
                <a:solidFill>
                  <a:schemeClr val="tx1"/>
                </a:solidFill>
              </a:rPr>
              <a:t>Operating</a:t>
            </a:r>
            <a:r>
              <a:rPr lang="pl-PL" dirty="0" smtClean="0">
                <a:solidFill>
                  <a:schemeClr val="tx1"/>
                </a:solidFill>
              </a:rPr>
              <a:t> Systems (COMP1562)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 State Change Cycle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grpSp>
        <p:nvGrpSpPr>
          <p:cNvPr id="57" name="Grupa 56"/>
          <p:cNvGrpSpPr/>
          <p:nvPr/>
        </p:nvGrpSpPr>
        <p:grpSpPr>
          <a:xfrm>
            <a:off x="357158" y="1428736"/>
            <a:ext cx="8572560" cy="4357718"/>
            <a:chOff x="357158" y="1714488"/>
            <a:chExt cx="8572560" cy="4357718"/>
          </a:xfrm>
        </p:grpSpPr>
        <p:sp>
          <p:nvSpPr>
            <p:cNvPr id="10" name="Elipsa 9"/>
            <p:cNvSpPr/>
            <p:nvPr/>
          </p:nvSpPr>
          <p:spPr>
            <a:xfrm>
              <a:off x="428596" y="1714488"/>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NEW</a:t>
              </a:r>
              <a:endParaRPr lang="en-GB" dirty="0"/>
            </a:p>
          </p:txBody>
        </p:sp>
        <p:sp>
          <p:nvSpPr>
            <p:cNvPr id="11" name="Elipsa 10"/>
            <p:cNvSpPr/>
            <p:nvPr/>
          </p:nvSpPr>
          <p:spPr>
            <a:xfrm>
              <a:off x="3786182" y="5000636"/>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WAITING</a:t>
              </a:r>
              <a:endParaRPr lang="en-GB" dirty="0"/>
            </a:p>
          </p:txBody>
        </p:sp>
        <p:sp>
          <p:nvSpPr>
            <p:cNvPr id="12" name="Elipsa 11"/>
            <p:cNvSpPr/>
            <p:nvPr/>
          </p:nvSpPr>
          <p:spPr>
            <a:xfrm>
              <a:off x="1643042" y="3357562"/>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READY</a:t>
              </a:r>
              <a:endParaRPr lang="en-GB" dirty="0"/>
            </a:p>
          </p:txBody>
        </p:sp>
        <p:sp>
          <p:nvSpPr>
            <p:cNvPr id="14" name="Elipsa 13"/>
            <p:cNvSpPr/>
            <p:nvPr/>
          </p:nvSpPr>
          <p:spPr>
            <a:xfrm>
              <a:off x="6786578" y="1714488"/>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TERMINATED</a:t>
              </a:r>
              <a:endParaRPr lang="en-GB" dirty="0"/>
            </a:p>
          </p:txBody>
        </p:sp>
        <p:sp>
          <p:nvSpPr>
            <p:cNvPr id="15" name="Elipsa 14"/>
            <p:cNvSpPr/>
            <p:nvPr/>
          </p:nvSpPr>
          <p:spPr>
            <a:xfrm>
              <a:off x="5857884" y="3357562"/>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RUNNING</a:t>
              </a:r>
              <a:endParaRPr lang="en-GB" dirty="0"/>
            </a:p>
          </p:txBody>
        </p:sp>
        <p:sp>
          <p:nvSpPr>
            <p:cNvPr id="17" name="Dowolny kształt 16"/>
            <p:cNvSpPr/>
            <p:nvPr/>
          </p:nvSpPr>
          <p:spPr>
            <a:xfrm>
              <a:off x="1519707" y="2714620"/>
              <a:ext cx="515155" cy="736918"/>
            </a:xfrm>
            <a:custGeom>
              <a:avLst/>
              <a:gdLst>
                <a:gd name="connsiteX0" fmla="*/ 0 w 515155"/>
                <a:gd name="connsiteY0" fmla="*/ 0 h 824248"/>
                <a:gd name="connsiteX1" fmla="*/ 154547 w 515155"/>
                <a:gd name="connsiteY1" fmla="*/ 592428 h 824248"/>
                <a:gd name="connsiteX2" fmla="*/ 515155 w 515155"/>
                <a:gd name="connsiteY2" fmla="*/ 824248 h 824248"/>
                <a:gd name="connsiteX3" fmla="*/ 515155 w 515155"/>
                <a:gd name="connsiteY3" fmla="*/ 824248 h 824248"/>
                <a:gd name="connsiteX0" fmla="*/ 0 w 515155"/>
                <a:gd name="connsiteY0" fmla="*/ 0 h 824248"/>
                <a:gd name="connsiteX1" fmla="*/ 123335 w 515155"/>
                <a:gd name="connsiteY1" fmla="*/ 515958 h 824248"/>
                <a:gd name="connsiteX2" fmla="*/ 515155 w 515155"/>
                <a:gd name="connsiteY2" fmla="*/ 824248 h 824248"/>
                <a:gd name="connsiteX3" fmla="*/ 515155 w 515155"/>
                <a:gd name="connsiteY3" fmla="*/ 824248 h 824248"/>
              </a:gdLst>
              <a:ahLst/>
              <a:cxnLst>
                <a:cxn ang="0">
                  <a:pos x="connsiteX0" y="connsiteY0"/>
                </a:cxn>
                <a:cxn ang="0">
                  <a:pos x="connsiteX1" y="connsiteY1"/>
                </a:cxn>
                <a:cxn ang="0">
                  <a:pos x="connsiteX2" y="connsiteY2"/>
                </a:cxn>
                <a:cxn ang="0">
                  <a:pos x="connsiteX3" y="connsiteY3"/>
                </a:cxn>
              </a:cxnLst>
              <a:rect l="l" t="t" r="r" b="b"/>
              <a:pathLst>
                <a:path w="515155" h="824248">
                  <a:moveTo>
                    <a:pt x="0" y="0"/>
                  </a:moveTo>
                  <a:cubicBezTo>
                    <a:pt x="34344" y="227526"/>
                    <a:pt x="37476" y="378583"/>
                    <a:pt x="123335" y="515958"/>
                  </a:cubicBezTo>
                  <a:cubicBezTo>
                    <a:pt x="209194" y="653333"/>
                    <a:pt x="449852" y="772866"/>
                    <a:pt x="515155" y="824248"/>
                  </a:cubicBezTo>
                  <a:lnTo>
                    <a:pt x="515155" y="824248"/>
                  </a:ln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Dowolny kształt 18"/>
            <p:cNvSpPr/>
            <p:nvPr/>
          </p:nvSpPr>
          <p:spPr>
            <a:xfrm>
              <a:off x="7173532" y="2717442"/>
              <a:ext cx="528034" cy="656823"/>
            </a:xfrm>
            <a:custGeom>
              <a:avLst/>
              <a:gdLst>
                <a:gd name="connsiteX0" fmla="*/ 0 w 528034"/>
                <a:gd name="connsiteY0" fmla="*/ 656823 h 656823"/>
                <a:gd name="connsiteX1" fmla="*/ 334851 w 528034"/>
                <a:gd name="connsiteY1" fmla="*/ 437882 h 656823"/>
                <a:gd name="connsiteX2" fmla="*/ 528034 w 528034"/>
                <a:gd name="connsiteY2" fmla="*/ 0 h 656823"/>
                <a:gd name="connsiteX0" fmla="*/ 0 w 528034"/>
                <a:gd name="connsiteY0" fmla="*/ 656823 h 656823"/>
                <a:gd name="connsiteX1" fmla="*/ 398864 w 528034"/>
                <a:gd name="connsiteY1" fmla="*/ 425806 h 656823"/>
                <a:gd name="connsiteX2" fmla="*/ 528034 w 528034"/>
                <a:gd name="connsiteY2" fmla="*/ 0 h 656823"/>
              </a:gdLst>
              <a:ahLst/>
              <a:cxnLst>
                <a:cxn ang="0">
                  <a:pos x="connsiteX0" y="connsiteY0"/>
                </a:cxn>
                <a:cxn ang="0">
                  <a:pos x="connsiteX1" y="connsiteY1"/>
                </a:cxn>
                <a:cxn ang="0">
                  <a:pos x="connsiteX2" y="connsiteY2"/>
                </a:cxn>
              </a:cxnLst>
              <a:rect l="l" t="t" r="r" b="b"/>
              <a:pathLst>
                <a:path w="528034" h="656823">
                  <a:moveTo>
                    <a:pt x="0" y="656823"/>
                  </a:moveTo>
                  <a:cubicBezTo>
                    <a:pt x="123422" y="602087"/>
                    <a:pt x="310858" y="535276"/>
                    <a:pt x="398864" y="425806"/>
                  </a:cubicBezTo>
                  <a:cubicBezTo>
                    <a:pt x="486870" y="316336"/>
                    <a:pt x="475445" y="164206"/>
                    <a:pt x="528034" y="0"/>
                  </a:cubicBez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Dowolny kształt 19"/>
            <p:cNvSpPr/>
            <p:nvPr/>
          </p:nvSpPr>
          <p:spPr>
            <a:xfrm>
              <a:off x="3436841" y="3929066"/>
              <a:ext cx="2421042" cy="369096"/>
            </a:xfrm>
            <a:custGeom>
              <a:avLst/>
              <a:gdLst>
                <a:gd name="connsiteX0" fmla="*/ 0 w 2240924"/>
                <a:gd name="connsiteY0" fmla="*/ 51516 h 459347"/>
                <a:gd name="connsiteX1" fmla="*/ 927279 w 2240924"/>
                <a:gd name="connsiteY1" fmla="*/ 450761 h 459347"/>
                <a:gd name="connsiteX2" fmla="*/ 2240924 w 2240924"/>
                <a:gd name="connsiteY2" fmla="*/ 0 h 459347"/>
                <a:gd name="connsiteX0" fmla="*/ 0 w 2240924"/>
                <a:gd name="connsiteY0" fmla="*/ 51516 h 379665"/>
                <a:gd name="connsiteX1" fmla="*/ 1238789 w 2240924"/>
                <a:gd name="connsiteY1" fmla="*/ 371079 h 379665"/>
                <a:gd name="connsiteX2" fmla="*/ 2240924 w 2240924"/>
                <a:gd name="connsiteY2" fmla="*/ 0 h 379665"/>
                <a:gd name="connsiteX0" fmla="*/ 0 w 2238921"/>
                <a:gd name="connsiteY0" fmla="*/ 37627 h 363461"/>
                <a:gd name="connsiteX1" fmla="*/ 1238789 w 2238921"/>
                <a:gd name="connsiteY1" fmla="*/ 357190 h 363461"/>
                <a:gd name="connsiteX2" fmla="*/ 2238921 w 2238921"/>
                <a:gd name="connsiteY2" fmla="*/ 0 h 363461"/>
                <a:gd name="connsiteX0" fmla="*/ 182121 w 2421042"/>
                <a:gd name="connsiteY0" fmla="*/ 90887 h 410450"/>
                <a:gd name="connsiteX1" fmla="*/ 206465 w 2421042"/>
                <a:gd name="connsiteY1" fmla="*/ 53260 h 410450"/>
                <a:gd name="connsiteX2" fmla="*/ 1420910 w 2421042"/>
                <a:gd name="connsiteY2" fmla="*/ 410450 h 410450"/>
                <a:gd name="connsiteX3" fmla="*/ 2421042 w 2421042"/>
                <a:gd name="connsiteY3" fmla="*/ 53260 h 410450"/>
                <a:gd name="connsiteX0" fmla="*/ 182121 w 2421042"/>
                <a:gd name="connsiteY0" fmla="*/ 37627 h 369096"/>
                <a:gd name="connsiteX1" fmla="*/ 206465 w 2421042"/>
                <a:gd name="connsiteY1" fmla="*/ 71438 h 369096"/>
                <a:gd name="connsiteX2" fmla="*/ 1420910 w 2421042"/>
                <a:gd name="connsiteY2" fmla="*/ 357190 h 369096"/>
                <a:gd name="connsiteX3" fmla="*/ 2421042 w 2421042"/>
                <a:gd name="connsiteY3" fmla="*/ 0 h 369096"/>
              </a:gdLst>
              <a:ahLst/>
              <a:cxnLst>
                <a:cxn ang="0">
                  <a:pos x="connsiteX0" y="connsiteY0"/>
                </a:cxn>
                <a:cxn ang="0">
                  <a:pos x="connsiteX1" y="connsiteY1"/>
                </a:cxn>
                <a:cxn ang="0">
                  <a:pos x="connsiteX2" y="connsiteY2"/>
                </a:cxn>
                <a:cxn ang="0">
                  <a:pos x="connsiteX3" y="connsiteY3"/>
                </a:cxn>
              </a:cxnLst>
              <a:rect l="l" t="t" r="r" b="b"/>
              <a:pathLst>
                <a:path w="2421042" h="369096">
                  <a:moveTo>
                    <a:pt x="182121" y="37627"/>
                  </a:moveTo>
                  <a:cubicBezTo>
                    <a:pt x="188561" y="39773"/>
                    <a:pt x="0" y="18178"/>
                    <a:pt x="206465" y="71438"/>
                  </a:cubicBezTo>
                  <a:cubicBezTo>
                    <a:pt x="412930" y="124698"/>
                    <a:pt x="1051814" y="369096"/>
                    <a:pt x="1420910" y="357190"/>
                  </a:cubicBezTo>
                  <a:cubicBezTo>
                    <a:pt x="1790006" y="345284"/>
                    <a:pt x="1950963" y="221087"/>
                    <a:pt x="2421042" y="0"/>
                  </a:cubicBez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Dowolny kształt 20"/>
            <p:cNvSpPr/>
            <p:nvPr/>
          </p:nvSpPr>
          <p:spPr>
            <a:xfrm>
              <a:off x="3657600" y="3498292"/>
              <a:ext cx="2189408" cy="300976"/>
            </a:xfrm>
            <a:custGeom>
              <a:avLst/>
              <a:gdLst>
                <a:gd name="connsiteX0" fmla="*/ 2189408 w 2189408"/>
                <a:gd name="connsiteY0" fmla="*/ 336997 h 349876"/>
                <a:gd name="connsiteX1" fmla="*/ 1275008 w 2189408"/>
                <a:gd name="connsiteY1" fmla="*/ 2146 h 349876"/>
                <a:gd name="connsiteX2" fmla="*/ 0 w 2189408"/>
                <a:gd name="connsiteY2" fmla="*/ 349876 h 349876"/>
                <a:gd name="connsiteX0" fmla="*/ 2189408 w 2189408"/>
                <a:gd name="connsiteY0" fmla="*/ 359535 h 372414"/>
                <a:gd name="connsiteX1" fmla="*/ 985838 w 2189408"/>
                <a:gd name="connsiteY1" fmla="*/ 2146 h 372414"/>
                <a:gd name="connsiteX2" fmla="*/ 0 w 2189408"/>
                <a:gd name="connsiteY2" fmla="*/ 372414 h 372414"/>
                <a:gd name="connsiteX0" fmla="*/ 2189408 w 2189408"/>
                <a:gd name="connsiteY0" fmla="*/ 288097 h 300976"/>
                <a:gd name="connsiteX1" fmla="*/ 1057276 w 2189408"/>
                <a:gd name="connsiteY1" fmla="*/ 2146 h 300976"/>
                <a:gd name="connsiteX2" fmla="*/ 0 w 2189408"/>
                <a:gd name="connsiteY2" fmla="*/ 300976 h 300976"/>
              </a:gdLst>
              <a:ahLst/>
              <a:cxnLst>
                <a:cxn ang="0">
                  <a:pos x="connsiteX0" y="connsiteY0"/>
                </a:cxn>
                <a:cxn ang="0">
                  <a:pos x="connsiteX1" y="connsiteY1"/>
                </a:cxn>
                <a:cxn ang="0">
                  <a:pos x="connsiteX2" y="connsiteY2"/>
                </a:cxn>
              </a:cxnLst>
              <a:rect l="l" t="t" r="r" b="b"/>
              <a:pathLst>
                <a:path w="2189408" h="300976">
                  <a:moveTo>
                    <a:pt x="2189408" y="288097"/>
                  </a:moveTo>
                  <a:cubicBezTo>
                    <a:pt x="1914658" y="119598"/>
                    <a:pt x="1422177" y="0"/>
                    <a:pt x="1057276" y="2146"/>
                  </a:cubicBezTo>
                  <a:cubicBezTo>
                    <a:pt x="692375" y="4293"/>
                    <a:pt x="0" y="300976"/>
                    <a:pt x="0" y="300976"/>
                  </a:cubicBez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Dowolny kształt 22"/>
            <p:cNvSpPr/>
            <p:nvPr/>
          </p:nvSpPr>
          <p:spPr>
            <a:xfrm>
              <a:off x="2768959" y="4353059"/>
              <a:ext cx="1017224" cy="1076205"/>
            </a:xfrm>
            <a:custGeom>
              <a:avLst/>
              <a:gdLst>
                <a:gd name="connsiteX0" fmla="*/ 1017431 w 1017431"/>
                <a:gd name="connsiteY0" fmla="*/ 862885 h 862885"/>
                <a:gd name="connsiteX1" fmla="*/ 450760 w 1017431"/>
                <a:gd name="connsiteY1" fmla="*/ 605307 h 862885"/>
                <a:gd name="connsiteX2" fmla="*/ 0 w 1017431"/>
                <a:gd name="connsiteY2" fmla="*/ 0 h 862885"/>
                <a:gd name="connsiteX0" fmla="*/ 1017431 w 1017431"/>
                <a:gd name="connsiteY0" fmla="*/ 862885 h 862885"/>
                <a:gd name="connsiteX1" fmla="*/ 374282 w 1017431"/>
                <a:gd name="connsiteY1" fmla="*/ 504701 h 862885"/>
                <a:gd name="connsiteX2" fmla="*/ 0 w 1017431"/>
                <a:gd name="connsiteY2" fmla="*/ 0 h 862885"/>
              </a:gdLst>
              <a:ahLst/>
              <a:cxnLst>
                <a:cxn ang="0">
                  <a:pos x="connsiteX0" y="connsiteY0"/>
                </a:cxn>
                <a:cxn ang="0">
                  <a:pos x="connsiteX1" y="connsiteY1"/>
                </a:cxn>
                <a:cxn ang="0">
                  <a:pos x="connsiteX2" y="connsiteY2"/>
                </a:cxn>
              </a:cxnLst>
              <a:rect l="l" t="t" r="r" b="b"/>
              <a:pathLst>
                <a:path w="1017431" h="862885">
                  <a:moveTo>
                    <a:pt x="1017431" y="862885"/>
                  </a:moveTo>
                  <a:cubicBezTo>
                    <a:pt x="818881" y="806003"/>
                    <a:pt x="543854" y="648515"/>
                    <a:pt x="374282" y="504701"/>
                  </a:cubicBezTo>
                  <a:cubicBezTo>
                    <a:pt x="204710" y="360887"/>
                    <a:pt x="140594" y="230746"/>
                    <a:pt x="0" y="0"/>
                  </a:cubicBez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Dowolny kształt 23"/>
            <p:cNvSpPr/>
            <p:nvPr/>
          </p:nvSpPr>
          <p:spPr>
            <a:xfrm>
              <a:off x="5786445" y="4340180"/>
              <a:ext cx="1065115" cy="1089084"/>
            </a:xfrm>
            <a:custGeom>
              <a:avLst/>
              <a:gdLst>
                <a:gd name="connsiteX0" fmla="*/ 1081826 w 1081826"/>
                <a:gd name="connsiteY0" fmla="*/ 0 h 953037"/>
                <a:gd name="connsiteX1" fmla="*/ 824248 w 1081826"/>
                <a:gd name="connsiteY1" fmla="*/ 605307 h 953037"/>
                <a:gd name="connsiteX2" fmla="*/ 0 w 1081826"/>
                <a:gd name="connsiteY2" fmla="*/ 953037 h 953037"/>
                <a:gd name="connsiteX3" fmla="*/ 0 w 1081826"/>
                <a:gd name="connsiteY3" fmla="*/ 953037 h 953037"/>
                <a:gd name="connsiteX0" fmla="*/ 1081826 w 1081826"/>
                <a:gd name="connsiteY0" fmla="*/ 0 h 953037"/>
                <a:gd name="connsiteX1" fmla="*/ 659653 w 1081826"/>
                <a:gd name="connsiteY1" fmla="*/ 589018 h 953037"/>
                <a:gd name="connsiteX2" fmla="*/ 0 w 1081826"/>
                <a:gd name="connsiteY2" fmla="*/ 953037 h 953037"/>
                <a:gd name="connsiteX3" fmla="*/ 0 w 1081826"/>
                <a:gd name="connsiteY3" fmla="*/ 953037 h 953037"/>
              </a:gdLst>
              <a:ahLst/>
              <a:cxnLst>
                <a:cxn ang="0">
                  <a:pos x="connsiteX0" y="connsiteY0"/>
                </a:cxn>
                <a:cxn ang="0">
                  <a:pos x="connsiteX1" y="connsiteY1"/>
                </a:cxn>
                <a:cxn ang="0">
                  <a:pos x="connsiteX2" y="connsiteY2"/>
                </a:cxn>
                <a:cxn ang="0">
                  <a:pos x="connsiteX3" y="connsiteY3"/>
                </a:cxn>
              </a:cxnLst>
              <a:rect l="l" t="t" r="r" b="b"/>
              <a:pathLst>
                <a:path w="1081826" h="953037">
                  <a:moveTo>
                    <a:pt x="1081826" y="0"/>
                  </a:moveTo>
                  <a:cubicBezTo>
                    <a:pt x="1043189" y="223234"/>
                    <a:pt x="839957" y="430179"/>
                    <a:pt x="659653" y="589018"/>
                  </a:cubicBezTo>
                  <a:cubicBezTo>
                    <a:pt x="479349" y="747858"/>
                    <a:pt x="109942" y="892367"/>
                    <a:pt x="0" y="953037"/>
                  </a:cubicBezTo>
                  <a:lnTo>
                    <a:pt x="0" y="953037"/>
                  </a:ln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Prostokąt 24"/>
            <p:cNvSpPr/>
            <p:nvPr/>
          </p:nvSpPr>
          <p:spPr>
            <a:xfrm>
              <a:off x="3786182" y="2285992"/>
              <a:ext cx="1857388" cy="428628"/>
            </a:xfrm>
            <a:prstGeom prst="rect">
              <a:avLst/>
            </a:prstGeom>
            <a:solidFill>
              <a:srgbClr val="CDDC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rgbClr val="C00000"/>
                  </a:solidFill>
                </a:rPr>
                <a:t>LSch</a:t>
              </a:r>
              <a:r>
                <a:rPr lang="en-GB" sz="1600" dirty="0" smtClean="0">
                  <a:solidFill>
                    <a:srgbClr val="C00000"/>
                  </a:solidFill>
                </a:rPr>
                <a:t> - </a:t>
              </a:r>
              <a:r>
                <a:rPr lang="pl-PL" sz="1600" dirty="0" err="1" smtClean="0">
                  <a:solidFill>
                    <a:srgbClr val="C00000"/>
                  </a:solidFill>
                </a:rPr>
                <a:t>admit</a:t>
              </a:r>
              <a:endParaRPr lang="en-GB" sz="1600" dirty="0">
                <a:solidFill>
                  <a:srgbClr val="C00000"/>
                </a:solidFill>
              </a:endParaRPr>
            </a:p>
          </p:txBody>
        </p:sp>
        <p:sp>
          <p:nvSpPr>
            <p:cNvPr id="26" name="Prostokąt 25"/>
            <p:cNvSpPr/>
            <p:nvPr/>
          </p:nvSpPr>
          <p:spPr>
            <a:xfrm>
              <a:off x="7715272" y="4286256"/>
              <a:ext cx="1214446"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rgbClr val="C00000"/>
                  </a:solidFill>
                </a:rPr>
                <a:t>MSch</a:t>
              </a:r>
              <a:r>
                <a:rPr lang="en-GB" sz="1600" dirty="0" smtClean="0">
                  <a:solidFill>
                    <a:srgbClr val="C00000"/>
                  </a:solidFill>
                </a:rPr>
                <a:t> - exchange</a:t>
              </a:r>
              <a:endParaRPr lang="en-GB" sz="1600" dirty="0">
                <a:solidFill>
                  <a:srgbClr val="C00000"/>
                </a:solidFill>
              </a:endParaRPr>
            </a:p>
          </p:txBody>
        </p:sp>
        <p:sp>
          <p:nvSpPr>
            <p:cNvPr id="28" name="Prostokąt 27"/>
            <p:cNvSpPr/>
            <p:nvPr/>
          </p:nvSpPr>
          <p:spPr>
            <a:xfrm>
              <a:off x="3786182" y="2928934"/>
              <a:ext cx="1857388" cy="4286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rgbClr val="C00000"/>
                  </a:solidFill>
                </a:rPr>
                <a:t>SSch</a:t>
              </a:r>
              <a:r>
                <a:rPr lang="en-GB" sz="1600" dirty="0" smtClean="0">
                  <a:solidFill>
                    <a:srgbClr val="C00000"/>
                  </a:solidFill>
                </a:rPr>
                <a:t> –</a:t>
              </a:r>
              <a:r>
                <a:rPr lang="pl-PL" sz="1600" dirty="0" err="1" smtClean="0">
                  <a:solidFill>
                    <a:srgbClr val="C00000"/>
                  </a:solidFill>
                </a:rPr>
                <a:t>interrupt</a:t>
              </a:r>
              <a:r>
                <a:rPr lang="pl-PL" sz="1600" dirty="0" smtClean="0">
                  <a:solidFill>
                    <a:srgbClr val="C00000"/>
                  </a:solidFill>
                </a:rPr>
                <a:t> </a:t>
              </a:r>
              <a:r>
                <a:rPr lang="pl-PL" sz="1600" dirty="0" err="1" smtClean="0">
                  <a:solidFill>
                    <a:srgbClr val="C00000"/>
                  </a:solidFill>
                </a:rPr>
                <a:t>running</a:t>
              </a:r>
              <a:r>
                <a:rPr lang="pl-PL" sz="1600" dirty="0" smtClean="0">
                  <a:solidFill>
                    <a:srgbClr val="C00000"/>
                  </a:solidFill>
                </a:rPr>
                <a:t> (</a:t>
              </a:r>
              <a:r>
                <a:rPr lang="pl-PL" sz="1600" dirty="0" err="1" smtClean="0">
                  <a:solidFill>
                    <a:srgbClr val="C00000"/>
                  </a:solidFill>
                </a:rPr>
                <a:t>timeout</a:t>
              </a:r>
              <a:r>
                <a:rPr lang="pl-PL" sz="1600" dirty="0" smtClean="0">
                  <a:solidFill>
                    <a:srgbClr val="C00000"/>
                  </a:solidFill>
                </a:rPr>
                <a:t>)</a:t>
              </a:r>
              <a:endParaRPr lang="en-GB" sz="1600" dirty="0">
                <a:solidFill>
                  <a:srgbClr val="C00000"/>
                </a:solidFill>
              </a:endParaRPr>
            </a:p>
          </p:txBody>
        </p:sp>
        <p:sp>
          <p:nvSpPr>
            <p:cNvPr id="29" name="Elipsa 28"/>
            <p:cNvSpPr/>
            <p:nvPr/>
          </p:nvSpPr>
          <p:spPr>
            <a:xfrm>
              <a:off x="571472" y="5072074"/>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READY/</a:t>
              </a:r>
            </a:p>
            <a:p>
              <a:pPr algn="ctr"/>
              <a:r>
                <a:rPr lang="en-GB" dirty="0" smtClean="0"/>
                <a:t>SUSPENDED</a:t>
              </a:r>
              <a:endParaRPr lang="en-GB" dirty="0"/>
            </a:p>
          </p:txBody>
        </p:sp>
        <p:sp>
          <p:nvSpPr>
            <p:cNvPr id="30" name="Elipsa 29"/>
            <p:cNvSpPr/>
            <p:nvPr/>
          </p:nvSpPr>
          <p:spPr>
            <a:xfrm>
              <a:off x="6858016" y="5072074"/>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READY/</a:t>
              </a:r>
            </a:p>
            <a:p>
              <a:pPr algn="ctr"/>
              <a:r>
                <a:rPr lang="en-GB" dirty="0" smtClean="0"/>
                <a:t>ACTIVE</a:t>
              </a:r>
              <a:endParaRPr lang="en-GB" dirty="0"/>
            </a:p>
          </p:txBody>
        </p:sp>
        <p:cxnSp>
          <p:nvCxnSpPr>
            <p:cNvPr id="35" name="Łącznik prosty ze strzałką 34"/>
            <p:cNvCxnSpPr/>
            <p:nvPr/>
          </p:nvCxnSpPr>
          <p:spPr>
            <a:xfrm rot="5400000">
              <a:off x="1316186" y="4463056"/>
              <a:ext cx="860846" cy="36437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6" name="Łącznik prosty ze strzałką 35"/>
            <p:cNvCxnSpPr/>
            <p:nvPr/>
          </p:nvCxnSpPr>
          <p:spPr>
            <a:xfrm rot="5400000">
              <a:off x="1466242" y="4530904"/>
              <a:ext cx="860846" cy="364370"/>
            </a:xfrm>
            <a:prstGeom prst="straightConnector1">
              <a:avLst/>
            </a:prstGeom>
            <a:ln>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7" name="Łącznik prosty ze strzałką 36"/>
            <p:cNvCxnSpPr/>
            <p:nvPr/>
          </p:nvCxnSpPr>
          <p:spPr>
            <a:xfrm rot="16200000" flipH="1">
              <a:off x="6959788" y="4466646"/>
              <a:ext cx="860846" cy="36437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8" name="Łącznik prosty ze strzałką 37"/>
            <p:cNvCxnSpPr/>
            <p:nvPr/>
          </p:nvCxnSpPr>
          <p:spPr>
            <a:xfrm rot="16200000" flipH="1">
              <a:off x="7181282" y="4534494"/>
              <a:ext cx="860846" cy="364370"/>
            </a:xfrm>
            <a:prstGeom prst="straightConnector1">
              <a:avLst/>
            </a:prstGeom>
            <a:ln>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39" name="Prostokąt 38"/>
            <p:cNvSpPr/>
            <p:nvPr/>
          </p:nvSpPr>
          <p:spPr>
            <a:xfrm>
              <a:off x="3857620" y="4500570"/>
              <a:ext cx="1857388" cy="4286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rgbClr val="C00000"/>
                  </a:solidFill>
                </a:rPr>
                <a:t>SSch</a:t>
              </a:r>
              <a:r>
                <a:rPr lang="en-GB" sz="1600" dirty="0" smtClean="0">
                  <a:solidFill>
                    <a:srgbClr val="C00000"/>
                  </a:solidFill>
                </a:rPr>
                <a:t> – </a:t>
              </a:r>
              <a:r>
                <a:rPr lang="pl-PL" sz="1600" dirty="0" err="1" smtClean="0">
                  <a:solidFill>
                    <a:srgbClr val="C00000"/>
                  </a:solidFill>
                </a:rPr>
                <a:t>dispatch</a:t>
              </a:r>
              <a:endParaRPr lang="en-GB" sz="1600" dirty="0">
                <a:solidFill>
                  <a:srgbClr val="C00000"/>
                </a:solidFill>
              </a:endParaRPr>
            </a:p>
          </p:txBody>
        </p:sp>
        <p:sp>
          <p:nvSpPr>
            <p:cNvPr id="40" name="Prostokąt 39"/>
            <p:cNvSpPr/>
            <p:nvPr/>
          </p:nvSpPr>
          <p:spPr>
            <a:xfrm>
              <a:off x="357158" y="4286256"/>
              <a:ext cx="1214446"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rgbClr val="C00000"/>
                  </a:solidFill>
                </a:rPr>
                <a:t>MSch</a:t>
              </a:r>
              <a:r>
                <a:rPr lang="en-GB" sz="1600" dirty="0" smtClean="0">
                  <a:solidFill>
                    <a:srgbClr val="C00000"/>
                  </a:solidFill>
                </a:rPr>
                <a:t> – exchange</a:t>
              </a:r>
              <a:endParaRPr lang="en-GB" sz="1600" dirty="0">
                <a:solidFill>
                  <a:srgbClr val="C00000"/>
                </a:solidFill>
              </a:endParaRPr>
            </a:p>
          </p:txBody>
        </p:sp>
        <p:cxnSp>
          <p:nvCxnSpPr>
            <p:cNvPr id="42" name="Łącznik prosty ze strzałką 41"/>
            <p:cNvCxnSpPr>
              <a:stCxn id="25" idx="1"/>
            </p:cNvCxnSpPr>
            <p:nvPr/>
          </p:nvCxnSpPr>
          <p:spPr>
            <a:xfrm rot="10800000" flipV="1">
              <a:off x="1714480" y="2500306"/>
              <a:ext cx="2071702" cy="64294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45" name="Łącznik prosty ze strzałką 44"/>
            <p:cNvCxnSpPr>
              <a:stCxn id="28" idx="2"/>
            </p:cNvCxnSpPr>
            <p:nvPr/>
          </p:nvCxnSpPr>
          <p:spPr>
            <a:xfrm rot="5400000">
              <a:off x="4321967" y="3178967"/>
              <a:ext cx="214314" cy="571504"/>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49" name="Łącznik prosty ze strzałką 48"/>
            <p:cNvCxnSpPr>
              <a:stCxn id="39" idx="0"/>
            </p:cNvCxnSpPr>
            <p:nvPr/>
          </p:nvCxnSpPr>
          <p:spPr>
            <a:xfrm rot="5400000" flipH="1" flipV="1">
              <a:off x="4893471" y="4179099"/>
              <a:ext cx="214314" cy="42862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2" name="Łącznik prosty ze strzałką 51"/>
            <p:cNvCxnSpPr>
              <a:stCxn id="26" idx="2"/>
            </p:cNvCxnSpPr>
            <p:nvPr/>
          </p:nvCxnSpPr>
          <p:spPr>
            <a:xfrm rot="5400000">
              <a:off x="7947446" y="4554149"/>
              <a:ext cx="214314" cy="53578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4" name="Łącznik prosty ze strzałką 53"/>
            <p:cNvCxnSpPr>
              <a:stCxn id="40" idx="2"/>
            </p:cNvCxnSpPr>
            <p:nvPr/>
          </p:nvCxnSpPr>
          <p:spPr>
            <a:xfrm rot="16200000" flipH="1">
              <a:off x="1089397" y="4589867"/>
              <a:ext cx="214316" cy="46434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grpSp>
      <p:sp>
        <p:nvSpPr>
          <p:cNvPr id="58" name="pole tekstowe 57"/>
          <p:cNvSpPr txBox="1"/>
          <p:nvPr/>
        </p:nvSpPr>
        <p:spPr>
          <a:xfrm>
            <a:off x="2357422" y="5929330"/>
            <a:ext cx="4218591" cy="461665"/>
          </a:xfrm>
          <a:prstGeom prst="rect">
            <a:avLst/>
          </a:prstGeom>
          <a:noFill/>
        </p:spPr>
        <p:txBody>
          <a:bodyPr wrap="none" rtlCol="0">
            <a:spAutoFit/>
          </a:bodyPr>
          <a:lstStyle/>
          <a:p>
            <a:r>
              <a:rPr lang="pl-PL" sz="2400" b="1" dirty="0" smtClean="0"/>
              <a:t>Fig.1. </a:t>
            </a:r>
            <a:r>
              <a:rPr lang="en-GB" sz="2400" dirty="0" smtClean="0"/>
              <a:t>Process state change cycle</a:t>
            </a:r>
            <a:endParaRPr lang="en-GB" sz="2400" dirty="0"/>
          </a:p>
        </p:txBody>
      </p:sp>
      <p:sp>
        <p:nvSpPr>
          <p:cNvPr id="43"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Reasons</a:t>
            </a:r>
            <a:r>
              <a:rPr lang="pl-PL" sz="3600" dirty="0" smtClean="0"/>
              <a:t> of </a:t>
            </a:r>
            <a:r>
              <a:rPr lang="pl-PL" sz="3600" dirty="0" err="1" smtClean="0"/>
              <a:t>process</a:t>
            </a:r>
            <a:r>
              <a:rPr lang="pl-PL" sz="3600" dirty="0" smtClean="0"/>
              <a:t> </a:t>
            </a:r>
            <a:r>
              <a:rPr lang="pl-PL" sz="3600" dirty="0" err="1" smtClean="0"/>
              <a:t>termination</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Rectangle 3"/>
          <p:cNvSpPr txBox="1">
            <a:spLocks noChangeArrowheads="1"/>
          </p:cNvSpPr>
          <p:nvPr/>
        </p:nvSpPr>
        <p:spPr>
          <a:xfrm>
            <a:off x="428596" y="1643050"/>
            <a:ext cx="3924300" cy="49672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Normal completion</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limit exceeded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Memory unavailable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Memory bounds violation</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Protection error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example write to read-only file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Arithmetic error</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overrun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process waited too long for an event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Manual intervention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user, administrator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4"/>
          <p:cNvSpPr txBox="1">
            <a:spLocks noChangeArrowheads="1"/>
          </p:cNvSpPr>
          <p:nvPr/>
        </p:nvSpPr>
        <p:spPr>
          <a:xfrm>
            <a:off x="4762500" y="1643050"/>
            <a:ext cx="3924300" cy="4967287"/>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I/O failure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Invalid instruction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e.g. processor tries to execute data</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Operating system intervention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such as when deadlock occurs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Parent terminates so child processes terminate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Parent kills the child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Reasons</a:t>
            </a:r>
            <a:r>
              <a:rPr lang="pl-PL" sz="3600" dirty="0" smtClean="0"/>
              <a:t> of </a:t>
            </a:r>
            <a:r>
              <a:rPr lang="pl-PL" sz="3600" dirty="0" err="1" smtClean="0"/>
              <a:t>process</a:t>
            </a:r>
            <a:r>
              <a:rPr lang="pl-PL" sz="3600" dirty="0" smtClean="0"/>
              <a:t> suspension</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a:lnSpc>
                <a:spcPct val="90000"/>
              </a:lnSpc>
            </a:pPr>
            <a:r>
              <a:rPr lang="pl-PL" sz="2000" dirty="0" err="1" smtClean="0"/>
              <a:t>Swapping</a:t>
            </a:r>
            <a:r>
              <a:rPr lang="pl-PL" sz="2000" dirty="0" smtClean="0"/>
              <a:t> 			- </a:t>
            </a:r>
            <a:r>
              <a:rPr lang="pl-PL" sz="2000" dirty="0" err="1" smtClean="0"/>
              <a:t>the</a:t>
            </a:r>
            <a:r>
              <a:rPr lang="pl-PL" sz="2000" dirty="0" smtClean="0"/>
              <a:t> OS </a:t>
            </a:r>
            <a:r>
              <a:rPr lang="pl-PL" sz="2000" dirty="0" err="1" smtClean="0"/>
              <a:t>needs</a:t>
            </a:r>
            <a:r>
              <a:rPr lang="pl-PL" sz="2000" dirty="0" smtClean="0"/>
              <a:t> to </a:t>
            </a:r>
            <a:r>
              <a:rPr lang="pl-PL" sz="2000" dirty="0" err="1" smtClean="0"/>
              <a:t>release</a:t>
            </a:r>
            <a:r>
              <a:rPr lang="pl-PL" sz="2000" dirty="0" smtClean="0"/>
              <a:t> </a:t>
            </a:r>
            <a:br>
              <a:rPr lang="pl-PL" sz="2000" dirty="0" smtClean="0"/>
            </a:br>
            <a:r>
              <a:rPr lang="pl-PL" sz="2000" dirty="0" smtClean="0"/>
              <a:t> 				</a:t>
            </a:r>
            <a:r>
              <a:rPr lang="pl-PL" sz="2000" dirty="0" err="1" smtClean="0"/>
              <a:t>sufficient</a:t>
            </a:r>
            <a:r>
              <a:rPr lang="pl-PL" sz="2000" dirty="0" smtClean="0"/>
              <a:t> </a:t>
            </a:r>
            <a:r>
              <a:rPr lang="pl-PL" sz="2000" dirty="0" err="1" smtClean="0"/>
              <a:t>main</a:t>
            </a:r>
            <a:r>
              <a:rPr lang="pl-PL" sz="2000" dirty="0" smtClean="0"/>
              <a:t> </a:t>
            </a:r>
            <a:r>
              <a:rPr lang="pl-PL" sz="2000" dirty="0" err="1" smtClean="0"/>
              <a:t>memory</a:t>
            </a:r>
            <a:r>
              <a:rPr lang="pl-PL" sz="2000" dirty="0" smtClean="0"/>
              <a:t> to </a:t>
            </a:r>
            <a:r>
              <a:rPr lang="pl-PL" sz="2000" dirty="0" err="1" smtClean="0"/>
              <a:t>bring</a:t>
            </a:r>
            <a:r>
              <a:rPr lang="pl-PL" sz="2000" dirty="0" smtClean="0"/>
              <a:t> </a:t>
            </a:r>
            <a:br>
              <a:rPr lang="pl-PL" sz="2000" dirty="0" smtClean="0"/>
            </a:br>
            <a:r>
              <a:rPr lang="pl-PL" sz="2000" dirty="0" smtClean="0"/>
              <a:t> 				</a:t>
            </a:r>
            <a:r>
              <a:rPr lang="pl-PL" sz="2000" dirty="0" err="1" smtClean="0"/>
              <a:t>in</a:t>
            </a:r>
            <a:r>
              <a:rPr lang="pl-PL" sz="2000" dirty="0" smtClean="0"/>
              <a:t> a </a:t>
            </a:r>
            <a:r>
              <a:rPr lang="pl-PL" sz="2000" dirty="0" err="1" smtClean="0"/>
              <a:t>process</a:t>
            </a:r>
            <a:r>
              <a:rPr lang="pl-PL" sz="2000" dirty="0" smtClean="0"/>
              <a:t> </a:t>
            </a:r>
            <a:r>
              <a:rPr lang="pl-PL" sz="2000" dirty="0" err="1" smtClean="0"/>
              <a:t>that</a:t>
            </a:r>
            <a:r>
              <a:rPr lang="pl-PL" sz="2000" dirty="0" smtClean="0"/>
              <a:t> </a:t>
            </a:r>
            <a:r>
              <a:rPr lang="pl-PL" sz="2000" dirty="0" err="1" smtClean="0"/>
              <a:t>is</a:t>
            </a:r>
            <a:r>
              <a:rPr lang="pl-PL" sz="2000" dirty="0" smtClean="0"/>
              <a:t> </a:t>
            </a:r>
            <a:r>
              <a:rPr lang="pl-PL" sz="2000" dirty="0" err="1" smtClean="0"/>
              <a:t>ready</a:t>
            </a:r>
            <a:r>
              <a:rPr lang="pl-PL" sz="2000" dirty="0" smtClean="0"/>
              <a:t> to </a:t>
            </a:r>
            <a:r>
              <a:rPr lang="pl-PL" sz="2000" dirty="0" err="1" smtClean="0"/>
              <a:t>execute</a:t>
            </a:r>
            <a:endParaRPr lang="pl-PL" sz="2000" dirty="0" smtClean="0"/>
          </a:p>
          <a:p>
            <a:pPr>
              <a:lnSpc>
                <a:spcPct val="90000"/>
              </a:lnSpc>
            </a:pPr>
            <a:r>
              <a:rPr lang="pl-PL" sz="2000" dirty="0" err="1" smtClean="0"/>
              <a:t>Other</a:t>
            </a:r>
            <a:r>
              <a:rPr lang="pl-PL" sz="2000" dirty="0" smtClean="0"/>
              <a:t> OS </a:t>
            </a:r>
            <a:r>
              <a:rPr lang="pl-PL" sz="2000" dirty="0" err="1" smtClean="0"/>
              <a:t>reason</a:t>
            </a:r>
            <a:r>
              <a:rPr lang="pl-PL" sz="2000" dirty="0" smtClean="0"/>
              <a:t>		- a </a:t>
            </a:r>
            <a:r>
              <a:rPr lang="pl-PL" sz="2000" dirty="0" err="1" smtClean="0"/>
              <a:t>process</a:t>
            </a:r>
            <a:r>
              <a:rPr lang="pl-PL" sz="2000" dirty="0" smtClean="0"/>
              <a:t> </a:t>
            </a:r>
            <a:r>
              <a:rPr lang="pl-PL" sz="2000" dirty="0" err="1" smtClean="0"/>
              <a:t>causing</a:t>
            </a:r>
            <a:r>
              <a:rPr lang="pl-PL" sz="2000" dirty="0" smtClean="0"/>
              <a:t> system problem </a:t>
            </a:r>
            <a:br>
              <a:rPr lang="pl-PL" sz="2000" dirty="0" smtClean="0"/>
            </a:br>
            <a:r>
              <a:rPr lang="pl-PL" sz="2000" dirty="0" smtClean="0"/>
              <a:t>				</a:t>
            </a:r>
            <a:r>
              <a:rPr lang="pl-PL" sz="2000" dirty="0" err="1" smtClean="0"/>
              <a:t>may</a:t>
            </a:r>
            <a:r>
              <a:rPr lang="pl-PL" sz="2000" dirty="0" smtClean="0"/>
              <a:t> be </a:t>
            </a:r>
            <a:r>
              <a:rPr lang="pl-PL" sz="2000" dirty="0" err="1" smtClean="0"/>
              <a:t>suspended</a:t>
            </a:r>
            <a:r>
              <a:rPr lang="pl-PL" sz="2000" dirty="0" smtClean="0"/>
              <a:t>; a </a:t>
            </a:r>
            <a:r>
              <a:rPr lang="pl-PL" sz="2000" dirty="0" err="1" smtClean="0"/>
              <a:t>good</a:t>
            </a:r>
            <a:r>
              <a:rPr lang="pl-PL" sz="2000" dirty="0" smtClean="0"/>
              <a:t> </a:t>
            </a:r>
            <a:r>
              <a:rPr lang="pl-PL" sz="2000" dirty="0" err="1" smtClean="0"/>
              <a:t>reason</a:t>
            </a:r>
            <a:r>
              <a:rPr lang="pl-PL" sz="2000" dirty="0" smtClean="0"/>
              <a:t> to </a:t>
            </a:r>
            <a:br>
              <a:rPr lang="pl-PL" sz="2000" dirty="0" smtClean="0"/>
            </a:br>
            <a:r>
              <a:rPr lang="pl-PL" sz="2000" dirty="0" smtClean="0"/>
              <a:t>				</a:t>
            </a:r>
            <a:r>
              <a:rPr lang="pl-PL" sz="2000" dirty="0" err="1" smtClean="0"/>
              <a:t>suspend</a:t>
            </a:r>
            <a:r>
              <a:rPr lang="pl-PL" sz="2000" dirty="0" smtClean="0"/>
              <a:t> </a:t>
            </a:r>
            <a:r>
              <a:rPr lang="pl-PL" sz="2000" dirty="0" err="1" smtClean="0"/>
              <a:t>processes</a:t>
            </a:r>
            <a:r>
              <a:rPr lang="pl-PL" sz="2000" dirty="0" smtClean="0"/>
              <a:t> </a:t>
            </a:r>
            <a:r>
              <a:rPr lang="pl-PL" sz="2000" dirty="0" err="1" smtClean="0"/>
              <a:t>is</a:t>
            </a:r>
            <a:r>
              <a:rPr lang="pl-PL" sz="2000" dirty="0" smtClean="0"/>
              <a:t> </a:t>
            </a:r>
            <a:r>
              <a:rPr lang="pl-PL" sz="2000" dirty="0" err="1" smtClean="0"/>
              <a:t>when</a:t>
            </a:r>
            <a:r>
              <a:rPr lang="pl-PL" sz="2000" dirty="0" smtClean="0"/>
              <a:t> </a:t>
            </a:r>
            <a:r>
              <a:rPr lang="pl-PL" sz="2000" dirty="0" err="1" smtClean="0"/>
              <a:t>the</a:t>
            </a:r>
            <a:r>
              <a:rPr lang="pl-PL" sz="2000" dirty="0" smtClean="0"/>
              <a:t> </a:t>
            </a:r>
            <a:br>
              <a:rPr lang="pl-PL" sz="2000" dirty="0" smtClean="0"/>
            </a:br>
            <a:r>
              <a:rPr lang="pl-PL" sz="2000" dirty="0" smtClean="0"/>
              <a:t>				system </a:t>
            </a:r>
            <a:r>
              <a:rPr lang="pl-PL" sz="2000" dirty="0" err="1" smtClean="0"/>
              <a:t>goes</a:t>
            </a:r>
            <a:r>
              <a:rPr lang="pl-PL" sz="2000" dirty="0" smtClean="0"/>
              <a:t> to </a:t>
            </a:r>
            <a:r>
              <a:rPr lang="pl-PL" sz="2000" i="1" dirty="0" err="1" smtClean="0"/>
              <a:t>sleep</a:t>
            </a:r>
            <a:r>
              <a:rPr lang="pl-PL" sz="2000" dirty="0" smtClean="0"/>
              <a:t> </a:t>
            </a:r>
            <a:r>
              <a:rPr lang="pl-PL" sz="2000" dirty="0" err="1" smtClean="0"/>
              <a:t>mode</a:t>
            </a:r>
            <a:endParaRPr lang="pl-PL" sz="2000" dirty="0" smtClean="0"/>
          </a:p>
          <a:p>
            <a:pPr>
              <a:lnSpc>
                <a:spcPct val="90000"/>
              </a:lnSpc>
            </a:pPr>
            <a:r>
              <a:rPr lang="pl-PL" sz="2000" dirty="0" err="1" smtClean="0"/>
              <a:t>User</a:t>
            </a:r>
            <a:r>
              <a:rPr lang="pl-PL" sz="2000" dirty="0" smtClean="0"/>
              <a:t> </a:t>
            </a:r>
            <a:r>
              <a:rPr lang="pl-PL" sz="2000" dirty="0" err="1" smtClean="0"/>
              <a:t>request</a:t>
            </a:r>
            <a:r>
              <a:rPr lang="pl-PL" sz="2000" dirty="0" smtClean="0"/>
              <a:t>			- a </a:t>
            </a:r>
            <a:r>
              <a:rPr lang="pl-PL" sz="2000" dirty="0" err="1" smtClean="0"/>
              <a:t>user</a:t>
            </a:r>
            <a:r>
              <a:rPr lang="pl-PL" sz="2000" dirty="0" smtClean="0"/>
              <a:t> </a:t>
            </a:r>
            <a:r>
              <a:rPr lang="pl-PL" sz="2000" dirty="0" err="1" smtClean="0"/>
              <a:t>may</a:t>
            </a:r>
            <a:r>
              <a:rPr lang="pl-PL" sz="2000" dirty="0" smtClean="0"/>
              <a:t> </a:t>
            </a:r>
            <a:r>
              <a:rPr lang="pl-PL" sz="2000" dirty="0" err="1" smtClean="0"/>
              <a:t>wish</a:t>
            </a:r>
            <a:r>
              <a:rPr lang="pl-PL" sz="2000" dirty="0" smtClean="0"/>
              <a:t> to </a:t>
            </a:r>
            <a:r>
              <a:rPr lang="pl-PL" sz="2000" dirty="0" err="1" smtClean="0"/>
              <a:t>suspend</a:t>
            </a:r>
            <a:r>
              <a:rPr lang="pl-PL" sz="2000" dirty="0" smtClean="0"/>
              <a:t> a </a:t>
            </a:r>
            <a:br>
              <a:rPr lang="pl-PL" sz="2000" dirty="0" smtClean="0"/>
            </a:br>
            <a:r>
              <a:rPr lang="pl-PL" sz="2000" dirty="0" smtClean="0"/>
              <a:t>				</a:t>
            </a:r>
            <a:r>
              <a:rPr lang="pl-PL" sz="2000" dirty="0" err="1" smtClean="0"/>
              <a:t>process</a:t>
            </a:r>
            <a:r>
              <a:rPr lang="pl-PL" sz="2000" dirty="0" smtClean="0"/>
              <a:t> for </a:t>
            </a:r>
            <a:r>
              <a:rPr lang="pl-PL" sz="2000" dirty="0" err="1" smtClean="0"/>
              <a:t>various</a:t>
            </a:r>
            <a:r>
              <a:rPr lang="pl-PL" sz="2000" dirty="0" smtClean="0"/>
              <a:t> </a:t>
            </a:r>
            <a:r>
              <a:rPr lang="pl-PL" sz="2000" dirty="0" err="1" smtClean="0"/>
              <a:t>purposes</a:t>
            </a:r>
            <a:r>
              <a:rPr lang="pl-PL" sz="2000" dirty="0" smtClean="0"/>
              <a:t> (for </a:t>
            </a:r>
            <a:br>
              <a:rPr lang="pl-PL" sz="2000" dirty="0" smtClean="0"/>
            </a:br>
            <a:r>
              <a:rPr lang="pl-PL" sz="2000" dirty="0" smtClean="0"/>
              <a:t>				</a:t>
            </a:r>
            <a:r>
              <a:rPr lang="pl-PL" sz="2000" dirty="0" err="1" smtClean="0"/>
              <a:t>example</a:t>
            </a:r>
            <a:r>
              <a:rPr lang="pl-PL" sz="2000" dirty="0" smtClean="0"/>
              <a:t> for </a:t>
            </a:r>
            <a:r>
              <a:rPr lang="pl-PL" sz="2000" dirty="0" err="1" smtClean="0"/>
              <a:t>debugging</a:t>
            </a:r>
            <a:r>
              <a:rPr lang="pl-PL" sz="2000" dirty="0" smtClean="0"/>
              <a:t>), </a:t>
            </a:r>
            <a:r>
              <a:rPr lang="pl-PL" sz="2000" dirty="0" err="1" smtClean="0"/>
              <a:t>he</a:t>
            </a:r>
            <a:r>
              <a:rPr lang="pl-PL" sz="2000" dirty="0" smtClean="0"/>
              <a:t> </a:t>
            </a:r>
            <a:r>
              <a:rPr lang="pl-PL" sz="2000" dirty="0" err="1" smtClean="0"/>
              <a:t>may</a:t>
            </a:r>
            <a:r>
              <a:rPr lang="pl-PL" sz="2000" dirty="0" smtClean="0"/>
              <a:t> </a:t>
            </a:r>
            <a:r>
              <a:rPr lang="pl-PL" sz="2000" dirty="0" err="1" smtClean="0"/>
              <a:t>also</a:t>
            </a:r>
            <a:r>
              <a:rPr lang="pl-PL" sz="2000" dirty="0" smtClean="0"/>
              <a:t> </a:t>
            </a:r>
            <a:br>
              <a:rPr lang="pl-PL" sz="2000" dirty="0" smtClean="0"/>
            </a:br>
            <a:r>
              <a:rPr lang="pl-PL" sz="2000" dirty="0" smtClean="0"/>
              <a:t>				</a:t>
            </a:r>
            <a:r>
              <a:rPr lang="pl-PL" sz="2000" dirty="0" err="1" smtClean="0"/>
              <a:t>send</a:t>
            </a:r>
            <a:r>
              <a:rPr lang="pl-PL" sz="2000" dirty="0" smtClean="0"/>
              <a:t> a </a:t>
            </a:r>
            <a:r>
              <a:rPr lang="pl-PL" sz="2000" dirty="0" err="1" smtClean="0"/>
              <a:t>specified</a:t>
            </a:r>
            <a:r>
              <a:rPr lang="pl-PL" sz="2000" dirty="0" smtClean="0"/>
              <a:t> </a:t>
            </a:r>
            <a:r>
              <a:rPr lang="pl-PL" sz="2000" dirty="0" err="1" smtClean="0"/>
              <a:t>signal</a:t>
            </a:r>
            <a:r>
              <a:rPr lang="pl-PL" sz="2000" dirty="0" smtClean="0"/>
              <a:t> to a </a:t>
            </a:r>
            <a:r>
              <a:rPr lang="pl-PL" sz="2000" dirty="0" err="1" smtClean="0"/>
              <a:t>process</a:t>
            </a:r>
            <a:r>
              <a:rPr lang="pl-PL" sz="2000" dirty="0" smtClean="0"/>
              <a:t> </a:t>
            </a:r>
            <a:br>
              <a:rPr lang="pl-PL" sz="2000" dirty="0" smtClean="0"/>
            </a:br>
            <a:r>
              <a:rPr lang="pl-PL" sz="2000" dirty="0" smtClean="0"/>
              <a:t>				(SIGTSTP </a:t>
            </a:r>
            <a:r>
              <a:rPr lang="pl-PL" sz="2000" dirty="0" err="1" smtClean="0"/>
              <a:t>signal</a:t>
            </a:r>
            <a:r>
              <a:rPr lang="pl-PL" sz="2000" dirty="0" smtClean="0"/>
              <a:t> </a:t>
            </a:r>
            <a:r>
              <a:rPr lang="pl-PL" sz="2000" dirty="0" err="1" smtClean="0"/>
              <a:t>in</a:t>
            </a:r>
            <a:r>
              <a:rPr lang="pl-PL" sz="2000" dirty="0" smtClean="0"/>
              <a:t> POSIX)</a:t>
            </a:r>
          </a:p>
          <a:p>
            <a:pPr>
              <a:lnSpc>
                <a:spcPct val="90000"/>
              </a:lnSpc>
            </a:pPr>
            <a:r>
              <a:rPr lang="pl-PL" sz="2000" dirty="0" smtClean="0"/>
              <a:t>Timing			- a </a:t>
            </a:r>
            <a:r>
              <a:rPr lang="pl-PL" sz="2000" dirty="0" err="1" smtClean="0"/>
              <a:t>process</a:t>
            </a:r>
            <a:r>
              <a:rPr lang="pl-PL" sz="2000" dirty="0" smtClean="0"/>
              <a:t> </a:t>
            </a:r>
            <a:r>
              <a:rPr lang="pl-PL" sz="2000" dirty="0" err="1" smtClean="0"/>
              <a:t>may</a:t>
            </a:r>
            <a:r>
              <a:rPr lang="pl-PL" sz="2000" dirty="0" smtClean="0"/>
              <a:t> be </a:t>
            </a:r>
            <a:r>
              <a:rPr lang="pl-PL" sz="2000" dirty="0" err="1" smtClean="0"/>
              <a:t>executed</a:t>
            </a:r>
            <a:r>
              <a:rPr lang="pl-PL" sz="2000" dirty="0" smtClean="0"/>
              <a:t> </a:t>
            </a:r>
            <a:r>
              <a:rPr lang="pl-PL" sz="2000" dirty="0" err="1" smtClean="0"/>
              <a:t>periodically</a:t>
            </a:r>
            <a:endParaRPr lang="pl-PL" sz="2000" dirty="0" smtClean="0"/>
          </a:p>
          <a:p>
            <a:pPr>
              <a:lnSpc>
                <a:spcPct val="90000"/>
              </a:lnSpc>
            </a:pPr>
            <a:r>
              <a:rPr lang="pl-PL" sz="2000" dirty="0" err="1" smtClean="0"/>
              <a:t>Parent</a:t>
            </a:r>
            <a:r>
              <a:rPr lang="pl-PL" sz="2000" dirty="0" smtClean="0"/>
              <a:t> </a:t>
            </a:r>
            <a:r>
              <a:rPr lang="pl-PL" sz="2000" dirty="0" err="1" smtClean="0"/>
              <a:t>process</a:t>
            </a:r>
            <a:r>
              <a:rPr lang="pl-PL" sz="2000" dirty="0" smtClean="0"/>
              <a:t> </a:t>
            </a:r>
            <a:r>
              <a:rPr lang="pl-PL" sz="2000" dirty="0" err="1" smtClean="0"/>
              <a:t>request</a:t>
            </a:r>
            <a:r>
              <a:rPr lang="pl-PL" sz="2000" dirty="0" smtClean="0"/>
              <a:t>		- a </a:t>
            </a:r>
            <a:r>
              <a:rPr lang="pl-PL" sz="2000" dirty="0" err="1" smtClean="0"/>
              <a:t>parent</a:t>
            </a:r>
            <a:r>
              <a:rPr lang="pl-PL" sz="2000" dirty="0" smtClean="0"/>
              <a:t> </a:t>
            </a:r>
            <a:r>
              <a:rPr lang="pl-PL" sz="2000" dirty="0" err="1" smtClean="0"/>
              <a:t>process</a:t>
            </a:r>
            <a:r>
              <a:rPr lang="pl-PL" sz="2000" dirty="0" smtClean="0"/>
              <a:t> </a:t>
            </a:r>
            <a:r>
              <a:rPr lang="pl-PL" sz="2000" dirty="0" err="1" smtClean="0"/>
              <a:t>may</a:t>
            </a:r>
            <a:r>
              <a:rPr lang="pl-PL" sz="2000" dirty="0" smtClean="0"/>
              <a:t> </a:t>
            </a:r>
            <a:r>
              <a:rPr lang="pl-PL" sz="2000" dirty="0" err="1" smtClean="0"/>
              <a:t>suspend</a:t>
            </a:r>
            <a:r>
              <a:rPr lang="pl-PL" sz="2000" dirty="0" smtClean="0"/>
              <a:t> a </a:t>
            </a:r>
            <a:br>
              <a:rPr lang="pl-PL" sz="2000" dirty="0" smtClean="0"/>
            </a:br>
            <a:r>
              <a:rPr lang="pl-PL" sz="2000" dirty="0" smtClean="0"/>
              <a:t>				descendent for </a:t>
            </a:r>
            <a:r>
              <a:rPr lang="pl-PL" sz="2000" dirty="0" err="1" smtClean="0"/>
              <a:t>synchronisation</a:t>
            </a:r>
            <a:r>
              <a:rPr lang="pl-PL" sz="2000" dirty="0" smtClean="0"/>
              <a:t> </a:t>
            </a:r>
            <a:r>
              <a:rPr lang="pl-PL" sz="2000" dirty="0" err="1" smtClean="0"/>
              <a:t>reasons</a:t>
            </a:r>
            <a:endParaRPr lang="pl-PL" sz="2000"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 State Change Cycle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58" name="pole tekstowe 57"/>
          <p:cNvSpPr txBox="1"/>
          <p:nvPr/>
        </p:nvSpPr>
        <p:spPr>
          <a:xfrm>
            <a:off x="2357422" y="5857892"/>
            <a:ext cx="4662880" cy="461665"/>
          </a:xfrm>
          <a:prstGeom prst="rect">
            <a:avLst/>
          </a:prstGeom>
          <a:noFill/>
        </p:spPr>
        <p:txBody>
          <a:bodyPr wrap="none" rtlCol="0">
            <a:spAutoFit/>
          </a:bodyPr>
          <a:lstStyle/>
          <a:p>
            <a:r>
              <a:rPr lang="pl-PL" sz="2400" b="1" dirty="0" smtClean="0"/>
              <a:t>Fig.</a:t>
            </a:r>
            <a:r>
              <a:rPr lang="en-GB" sz="2400" b="1" dirty="0" smtClean="0"/>
              <a:t>2</a:t>
            </a:r>
            <a:r>
              <a:rPr lang="pl-PL" sz="2400" b="1" dirty="0" smtClean="0"/>
              <a:t>. </a:t>
            </a:r>
            <a:r>
              <a:rPr lang="en-GB" sz="2400" dirty="0" smtClean="0"/>
              <a:t>Queues in the task scheduling</a:t>
            </a:r>
            <a:endParaRPr lang="en-GB" sz="2400" dirty="0"/>
          </a:p>
        </p:txBody>
      </p:sp>
      <p:sp>
        <p:nvSpPr>
          <p:cNvPr id="41" name="Schemat blokowy: pamięć o dostępie bezpośrednim 40"/>
          <p:cNvSpPr/>
          <p:nvPr/>
        </p:nvSpPr>
        <p:spPr>
          <a:xfrm>
            <a:off x="928662" y="1857364"/>
            <a:ext cx="1857388" cy="5000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Ready queue</a:t>
            </a:r>
            <a:endParaRPr lang="en-GB" dirty="0"/>
          </a:p>
        </p:txBody>
      </p:sp>
      <p:sp>
        <p:nvSpPr>
          <p:cNvPr id="43" name="Schemat blokowy: pamięć o dostępie bezpośrednim 42"/>
          <p:cNvSpPr/>
          <p:nvPr/>
        </p:nvSpPr>
        <p:spPr>
          <a:xfrm>
            <a:off x="3714744" y="2786058"/>
            <a:ext cx="1857388" cy="5000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 queue</a:t>
            </a:r>
            <a:endParaRPr lang="en-GB" dirty="0"/>
          </a:p>
        </p:txBody>
      </p:sp>
      <p:sp>
        <p:nvSpPr>
          <p:cNvPr id="44" name="Schemat blokowy: pamięć o dostępie bezpośrednim 43"/>
          <p:cNvSpPr/>
          <p:nvPr/>
        </p:nvSpPr>
        <p:spPr>
          <a:xfrm>
            <a:off x="3714744" y="4857760"/>
            <a:ext cx="1857388" cy="5000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Waiting queue</a:t>
            </a:r>
            <a:endParaRPr lang="en-GB" dirty="0"/>
          </a:p>
        </p:txBody>
      </p:sp>
      <p:sp>
        <p:nvSpPr>
          <p:cNvPr id="78" name="Elipsa 77"/>
          <p:cNvSpPr/>
          <p:nvPr/>
        </p:nvSpPr>
        <p:spPr>
          <a:xfrm>
            <a:off x="3571868" y="1571612"/>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Processor</a:t>
            </a:r>
            <a:endParaRPr lang="en-GB" dirty="0"/>
          </a:p>
        </p:txBody>
      </p:sp>
      <p:sp>
        <p:nvSpPr>
          <p:cNvPr id="79" name="Elipsa 78"/>
          <p:cNvSpPr/>
          <p:nvPr/>
        </p:nvSpPr>
        <p:spPr>
          <a:xfrm>
            <a:off x="928662" y="2571744"/>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I/O</a:t>
            </a:r>
            <a:endParaRPr lang="en-GB" dirty="0"/>
          </a:p>
        </p:txBody>
      </p:sp>
      <p:sp>
        <p:nvSpPr>
          <p:cNvPr id="80" name="Elipsa 79"/>
          <p:cNvSpPr/>
          <p:nvPr/>
        </p:nvSpPr>
        <p:spPr>
          <a:xfrm>
            <a:off x="928662" y="4572008"/>
            <a:ext cx="2000264"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Signal</a:t>
            </a:r>
            <a:endParaRPr lang="en-GB" dirty="0"/>
          </a:p>
        </p:txBody>
      </p:sp>
      <p:sp>
        <p:nvSpPr>
          <p:cNvPr id="82" name="Prostokąt 81"/>
          <p:cNvSpPr/>
          <p:nvPr/>
        </p:nvSpPr>
        <p:spPr>
          <a:xfrm>
            <a:off x="6072198" y="2714620"/>
            <a:ext cx="22859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Request I/O operation</a:t>
            </a:r>
            <a:endParaRPr lang="en-GB" dirty="0"/>
          </a:p>
        </p:txBody>
      </p:sp>
      <p:sp>
        <p:nvSpPr>
          <p:cNvPr id="83" name="Prostokąt 82"/>
          <p:cNvSpPr/>
          <p:nvPr/>
        </p:nvSpPr>
        <p:spPr>
          <a:xfrm>
            <a:off x="6072198" y="4714884"/>
            <a:ext cx="22859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Synchronisation</a:t>
            </a:r>
            <a:endParaRPr lang="en-GB" dirty="0"/>
          </a:p>
        </p:txBody>
      </p:sp>
      <p:sp>
        <p:nvSpPr>
          <p:cNvPr id="84" name="Prostokąt 83"/>
          <p:cNvSpPr/>
          <p:nvPr/>
        </p:nvSpPr>
        <p:spPr>
          <a:xfrm>
            <a:off x="6072198" y="3714752"/>
            <a:ext cx="22859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Time quant elapsed</a:t>
            </a:r>
            <a:endParaRPr lang="en-GB" dirty="0"/>
          </a:p>
        </p:txBody>
      </p:sp>
      <p:cxnSp>
        <p:nvCxnSpPr>
          <p:cNvPr id="86" name="Łącznik prosty ze strzałką 85"/>
          <p:cNvCxnSpPr/>
          <p:nvPr/>
        </p:nvCxnSpPr>
        <p:spPr>
          <a:xfrm>
            <a:off x="357158" y="1928802"/>
            <a:ext cx="642942"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87" name="Łącznik prosty ze strzałką 86"/>
          <p:cNvCxnSpPr/>
          <p:nvPr/>
        </p:nvCxnSpPr>
        <p:spPr>
          <a:xfrm>
            <a:off x="2428860" y="2071678"/>
            <a:ext cx="1143008"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89" name="Łącznik prosty ze strzałką 88"/>
          <p:cNvCxnSpPr/>
          <p:nvPr/>
        </p:nvCxnSpPr>
        <p:spPr>
          <a:xfrm>
            <a:off x="5214942" y="1857364"/>
            <a:ext cx="3429024"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94" name="Łącznik łamany 93"/>
          <p:cNvCxnSpPr>
            <a:stCxn id="78" idx="6"/>
            <a:endCxn id="83" idx="3"/>
          </p:cNvCxnSpPr>
          <p:nvPr/>
        </p:nvCxnSpPr>
        <p:spPr>
          <a:xfrm>
            <a:off x="5572132" y="2071678"/>
            <a:ext cx="2786050" cy="3000396"/>
          </a:xfrm>
          <a:prstGeom prst="bentConnector3">
            <a:avLst>
              <a:gd name="adj1" fmla="val 108205"/>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02" name="Łącznik prosty ze strzałką 101"/>
          <p:cNvCxnSpPr>
            <a:endCxn id="82" idx="3"/>
          </p:cNvCxnSpPr>
          <p:nvPr/>
        </p:nvCxnSpPr>
        <p:spPr>
          <a:xfrm rot="10800000">
            <a:off x="8358182" y="3071810"/>
            <a:ext cx="214346"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03" name="Łącznik prosty ze strzałką 102"/>
          <p:cNvCxnSpPr/>
          <p:nvPr/>
        </p:nvCxnSpPr>
        <p:spPr>
          <a:xfrm rot="10800000">
            <a:off x="8358214" y="4071942"/>
            <a:ext cx="214346"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05" name="Łącznik prosty ze strzałką 104"/>
          <p:cNvCxnSpPr/>
          <p:nvPr/>
        </p:nvCxnSpPr>
        <p:spPr>
          <a:xfrm rot="10800000">
            <a:off x="5572132" y="3071810"/>
            <a:ext cx="571504"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0" name="Łącznik prosty ze strzałką 109"/>
          <p:cNvCxnSpPr/>
          <p:nvPr/>
        </p:nvCxnSpPr>
        <p:spPr>
          <a:xfrm rot="10800000">
            <a:off x="5572132" y="5072074"/>
            <a:ext cx="571504"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1" name="Łącznik prosty ze strzałką 110"/>
          <p:cNvCxnSpPr/>
          <p:nvPr/>
        </p:nvCxnSpPr>
        <p:spPr>
          <a:xfrm rot="10800000">
            <a:off x="2928927" y="3071810"/>
            <a:ext cx="857256"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4" name="Łącznik prosty ze strzałką 113"/>
          <p:cNvCxnSpPr/>
          <p:nvPr/>
        </p:nvCxnSpPr>
        <p:spPr>
          <a:xfrm rot="10800000">
            <a:off x="2928927" y="5070486"/>
            <a:ext cx="857256"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6" name="Łącznik łamany 115"/>
          <p:cNvCxnSpPr>
            <a:stCxn id="80" idx="2"/>
            <a:endCxn id="41" idx="1"/>
          </p:cNvCxnSpPr>
          <p:nvPr/>
        </p:nvCxnSpPr>
        <p:spPr>
          <a:xfrm rot="10800000">
            <a:off x="928662" y="2107398"/>
            <a:ext cx="1588" cy="2964677"/>
          </a:xfrm>
          <a:prstGeom prst="bentConnector3">
            <a:avLst>
              <a:gd name="adj1" fmla="val 14395466"/>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7" name="Łącznik prosty ze strzałką 116"/>
          <p:cNvCxnSpPr/>
          <p:nvPr/>
        </p:nvCxnSpPr>
        <p:spPr>
          <a:xfrm rot="10800000">
            <a:off x="714347" y="3070222"/>
            <a:ext cx="285752"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119" name="Łącznik prosty ze strzałką 118"/>
          <p:cNvCxnSpPr/>
          <p:nvPr/>
        </p:nvCxnSpPr>
        <p:spPr>
          <a:xfrm rot="10800000">
            <a:off x="714348" y="4070353"/>
            <a:ext cx="5357850" cy="158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32"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ymbol zastępczy zawartości 2"/>
          <p:cNvSpPr>
            <a:spLocks noGrp="1"/>
          </p:cNvSpPr>
          <p:nvPr>
            <p:ph idx="1"/>
          </p:nvPr>
        </p:nvSpPr>
        <p:spPr>
          <a:xfrm>
            <a:off x="468000" y="1600200"/>
            <a:ext cx="8472518" cy="4525963"/>
          </a:xfrm>
        </p:spPr>
        <p:txBody>
          <a:bodyPr>
            <a:normAutofit fontScale="77500" lnSpcReduction="20000"/>
          </a:bodyPr>
          <a:lstStyle/>
          <a:p>
            <a:pPr marL="252000" indent="-252000">
              <a:buNone/>
            </a:pPr>
            <a:r>
              <a:rPr lang="en-GB" dirty="0" smtClean="0"/>
              <a:t>When a process is leaving </a:t>
            </a:r>
            <a:r>
              <a:rPr lang="en-GB" i="1" dirty="0" smtClean="0"/>
              <a:t>running </a:t>
            </a:r>
            <a:r>
              <a:rPr lang="en-GB" dirty="0" smtClean="0"/>
              <a:t>state, the processor is available for another process and </a:t>
            </a:r>
            <a:r>
              <a:rPr lang="en-GB" b="1" dirty="0" smtClean="0"/>
              <a:t>context switching</a:t>
            </a:r>
            <a:r>
              <a:rPr lang="en-GB" dirty="0" smtClean="0"/>
              <a:t> takes place. This consists of two steps:</a:t>
            </a:r>
          </a:p>
          <a:p>
            <a:pPr marL="252000" indent="-252000">
              <a:buFont typeface="Wingdings" pitchFamily="2" charset="2"/>
              <a:buChar char="§"/>
            </a:pPr>
            <a:r>
              <a:rPr lang="en-GB" dirty="0" smtClean="0"/>
              <a:t>Saving state (context save) of the process leaving processor,</a:t>
            </a:r>
          </a:p>
          <a:p>
            <a:pPr marL="252000" indent="-252000">
              <a:buFont typeface="Wingdings" pitchFamily="2" charset="2"/>
              <a:buChar char="§"/>
            </a:pPr>
            <a:r>
              <a:rPr lang="en-GB" dirty="0" smtClean="0"/>
              <a:t>Loading state (context load) of the process to which processor was assigned.</a:t>
            </a:r>
          </a:p>
          <a:p>
            <a:pPr marL="252000" indent="-252000">
              <a:buNone/>
            </a:pPr>
            <a:endParaRPr lang="en-GB" dirty="0" smtClean="0"/>
          </a:p>
          <a:p>
            <a:pPr marL="252000" indent="-252000">
              <a:buNone/>
            </a:pPr>
            <a:endParaRPr lang="en-GB" dirty="0" smtClean="0"/>
          </a:p>
          <a:p>
            <a:pPr marL="252000" indent="-252000">
              <a:buNone/>
            </a:pPr>
            <a:endParaRPr lang="en-GB" dirty="0" smtClean="0"/>
          </a:p>
          <a:p>
            <a:pPr marL="252000" indent="-252000">
              <a:buNone/>
            </a:pPr>
            <a:r>
              <a:rPr lang="en-GB" dirty="0" smtClean="0"/>
              <a:t> </a:t>
            </a:r>
          </a:p>
          <a:p>
            <a:pPr marL="252000" indent="-252000">
              <a:buNone/>
            </a:pPr>
            <a:r>
              <a:rPr lang="en-GB" dirty="0" smtClean="0"/>
              <a:t> </a:t>
            </a:r>
          </a:p>
          <a:p>
            <a:pPr marL="252000" indent="-252000">
              <a:buFont typeface="Wingdings" pitchFamily="2" charset="2"/>
              <a:buChar char="§"/>
            </a:pPr>
            <a:endParaRPr lang="en-GB" dirty="0" smtClean="0"/>
          </a:p>
          <a:p>
            <a:pPr marL="252000" indent="-252000">
              <a:buFont typeface="Wingdings" pitchFamily="2" charset="2"/>
              <a:buChar char="§"/>
            </a:pPr>
            <a:endParaRPr lang="en-GB" dirty="0" smtClean="0"/>
          </a:p>
          <a:p>
            <a:pPr marL="252000" indent="-252000">
              <a:buFont typeface="Wingdings" pitchFamily="2" charset="2"/>
              <a:buChar char="§"/>
            </a:pPr>
            <a:endParaRPr lang="pl-PL" dirty="0" smtClean="0"/>
          </a:p>
        </p:txBody>
      </p:sp>
      <p:sp>
        <p:nvSpPr>
          <p:cNvPr id="2" name="Tytuł 1"/>
          <p:cNvSpPr>
            <a:spLocks noGrp="1"/>
          </p:cNvSpPr>
          <p:nvPr>
            <p:ph type="title"/>
          </p:nvPr>
        </p:nvSpPr>
        <p:spPr>
          <a:xfrm>
            <a:off x="468000" y="274638"/>
            <a:ext cx="7000924" cy="1143000"/>
          </a:xfrm>
        </p:spPr>
        <p:txBody>
          <a:bodyPr>
            <a:normAutofit/>
          </a:bodyPr>
          <a:lstStyle/>
          <a:p>
            <a:pPr algn="l"/>
            <a:r>
              <a:rPr lang="en-GB" sz="3600" dirty="0" smtClean="0"/>
              <a:t>Context switching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58" name="pole tekstowe 57"/>
          <p:cNvSpPr txBox="1"/>
          <p:nvPr/>
        </p:nvSpPr>
        <p:spPr>
          <a:xfrm>
            <a:off x="2922810" y="5857892"/>
            <a:ext cx="3149388" cy="461665"/>
          </a:xfrm>
          <a:prstGeom prst="rect">
            <a:avLst/>
          </a:prstGeom>
          <a:noFill/>
        </p:spPr>
        <p:txBody>
          <a:bodyPr wrap="none" rtlCol="0">
            <a:spAutoFit/>
          </a:bodyPr>
          <a:lstStyle/>
          <a:p>
            <a:r>
              <a:rPr lang="pl-PL" sz="2400" b="1" dirty="0" smtClean="0"/>
              <a:t>Fig.</a:t>
            </a:r>
            <a:r>
              <a:rPr lang="en-GB" sz="2400" b="1" dirty="0" smtClean="0"/>
              <a:t>3</a:t>
            </a:r>
            <a:r>
              <a:rPr lang="pl-PL" sz="2400" b="1" dirty="0" smtClean="0"/>
              <a:t>. </a:t>
            </a:r>
            <a:r>
              <a:rPr lang="en-GB" sz="2400" dirty="0" smtClean="0"/>
              <a:t>Context switching</a:t>
            </a:r>
            <a:endParaRPr lang="en-GB" sz="2400" dirty="0"/>
          </a:p>
        </p:txBody>
      </p:sp>
      <p:sp>
        <p:nvSpPr>
          <p:cNvPr id="33" name="Prostokąt 32"/>
          <p:cNvSpPr/>
          <p:nvPr/>
        </p:nvSpPr>
        <p:spPr>
          <a:xfrm>
            <a:off x="3643338" y="3571876"/>
            <a:ext cx="25002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Save </a:t>
            </a:r>
            <a:r>
              <a:rPr lang="en-GB" sz="1400" dirty="0" smtClean="0"/>
              <a:t>context</a:t>
            </a:r>
            <a:r>
              <a:rPr lang="en-GB" sz="1600" dirty="0" smtClean="0"/>
              <a:t> in PCB_1</a:t>
            </a:r>
            <a:endParaRPr lang="en-GB" sz="1600" dirty="0"/>
          </a:p>
        </p:txBody>
      </p:sp>
      <p:sp>
        <p:nvSpPr>
          <p:cNvPr id="34" name="pole tekstowe 33"/>
          <p:cNvSpPr txBox="1"/>
          <p:nvPr/>
        </p:nvSpPr>
        <p:spPr>
          <a:xfrm>
            <a:off x="1078906" y="3929066"/>
            <a:ext cx="1074718" cy="369332"/>
          </a:xfrm>
          <a:prstGeom prst="rect">
            <a:avLst/>
          </a:prstGeom>
          <a:noFill/>
        </p:spPr>
        <p:txBody>
          <a:bodyPr wrap="none" rtlCol="0">
            <a:spAutoFit/>
          </a:bodyPr>
          <a:lstStyle/>
          <a:p>
            <a:r>
              <a:rPr lang="en-GB" b="1" dirty="0" smtClean="0"/>
              <a:t>Process 1</a:t>
            </a:r>
            <a:endParaRPr lang="en-GB" b="1" dirty="0"/>
          </a:p>
        </p:txBody>
      </p:sp>
      <p:sp>
        <p:nvSpPr>
          <p:cNvPr id="35" name="pole tekstowe 34"/>
          <p:cNvSpPr txBox="1"/>
          <p:nvPr/>
        </p:nvSpPr>
        <p:spPr>
          <a:xfrm>
            <a:off x="1071538" y="4643446"/>
            <a:ext cx="1074718" cy="369332"/>
          </a:xfrm>
          <a:prstGeom prst="rect">
            <a:avLst/>
          </a:prstGeom>
          <a:noFill/>
        </p:spPr>
        <p:txBody>
          <a:bodyPr wrap="none" rtlCol="0">
            <a:spAutoFit/>
          </a:bodyPr>
          <a:lstStyle/>
          <a:p>
            <a:r>
              <a:rPr lang="en-GB" b="1" dirty="0" smtClean="0"/>
              <a:t>Process 2</a:t>
            </a:r>
            <a:endParaRPr lang="en-GB" b="1" dirty="0"/>
          </a:p>
        </p:txBody>
      </p:sp>
      <p:sp>
        <p:nvSpPr>
          <p:cNvPr id="36" name="pole tekstowe 35"/>
          <p:cNvSpPr txBox="1"/>
          <p:nvPr/>
        </p:nvSpPr>
        <p:spPr>
          <a:xfrm>
            <a:off x="1071538" y="5357826"/>
            <a:ext cx="1074718" cy="369332"/>
          </a:xfrm>
          <a:prstGeom prst="rect">
            <a:avLst/>
          </a:prstGeom>
          <a:noFill/>
        </p:spPr>
        <p:txBody>
          <a:bodyPr wrap="none" rtlCol="0">
            <a:spAutoFit/>
          </a:bodyPr>
          <a:lstStyle/>
          <a:p>
            <a:r>
              <a:rPr lang="en-GB" b="1" dirty="0" smtClean="0"/>
              <a:t>Process 3</a:t>
            </a:r>
            <a:endParaRPr lang="en-GB" b="1" dirty="0"/>
          </a:p>
        </p:txBody>
      </p:sp>
      <p:cxnSp>
        <p:nvCxnSpPr>
          <p:cNvPr id="38" name="Łącznik prosty ze strzałką 37"/>
          <p:cNvCxnSpPr/>
          <p:nvPr/>
        </p:nvCxnSpPr>
        <p:spPr>
          <a:xfrm>
            <a:off x="2214546" y="4143380"/>
            <a:ext cx="5429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Łącznik prosty ze strzałką 38"/>
          <p:cNvCxnSpPr/>
          <p:nvPr/>
        </p:nvCxnSpPr>
        <p:spPr>
          <a:xfrm>
            <a:off x="2214546" y="4856172"/>
            <a:ext cx="5429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Łącznik prosty ze strzałką 39"/>
          <p:cNvCxnSpPr/>
          <p:nvPr/>
        </p:nvCxnSpPr>
        <p:spPr>
          <a:xfrm>
            <a:off x="2214546" y="5570552"/>
            <a:ext cx="5429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Łącznik prosty ze strzałką 44"/>
          <p:cNvCxnSpPr/>
          <p:nvPr/>
        </p:nvCxnSpPr>
        <p:spPr>
          <a:xfrm>
            <a:off x="2214546" y="4143380"/>
            <a:ext cx="107157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Łącznik prosty ze strzałką 45"/>
          <p:cNvCxnSpPr/>
          <p:nvPr/>
        </p:nvCxnSpPr>
        <p:spPr>
          <a:xfrm>
            <a:off x="3643306" y="4856172"/>
            <a:ext cx="107157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Łącznik prosty ze strzałką 46"/>
          <p:cNvCxnSpPr/>
          <p:nvPr/>
        </p:nvCxnSpPr>
        <p:spPr>
          <a:xfrm>
            <a:off x="5072066" y="5570552"/>
            <a:ext cx="107157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pole tekstowe 47"/>
          <p:cNvSpPr txBox="1"/>
          <p:nvPr/>
        </p:nvSpPr>
        <p:spPr>
          <a:xfrm>
            <a:off x="2786050" y="4559866"/>
            <a:ext cx="540533" cy="369332"/>
          </a:xfrm>
          <a:prstGeom prst="rect">
            <a:avLst/>
          </a:prstGeom>
          <a:noFill/>
        </p:spPr>
        <p:txBody>
          <a:bodyPr wrap="none" rtlCol="0">
            <a:spAutoFit/>
          </a:bodyPr>
          <a:lstStyle/>
          <a:p>
            <a:r>
              <a:rPr lang="en-GB" b="1" dirty="0" smtClean="0"/>
              <a:t>Idle</a:t>
            </a:r>
            <a:endParaRPr lang="en-GB" b="1" dirty="0"/>
          </a:p>
        </p:txBody>
      </p:sp>
      <p:cxnSp>
        <p:nvCxnSpPr>
          <p:cNvPr id="49" name="Łącznik prosty ze strzałką 48"/>
          <p:cNvCxnSpPr/>
          <p:nvPr/>
        </p:nvCxnSpPr>
        <p:spPr>
          <a:xfrm>
            <a:off x="6572264" y="4143380"/>
            <a:ext cx="107157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pole tekstowe 49"/>
          <p:cNvSpPr txBox="1"/>
          <p:nvPr/>
        </p:nvSpPr>
        <p:spPr>
          <a:xfrm>
            <a:off x="4531533" y="3857628"/>
            <a:ext cx="540533" cy="369332"/>
          </a:xfrm>
          <a:prstGeom prst="rect">
            <a:avLst/>
          </a:prstGeom>
          <a:noFill/>
        </p:spPr>
        <p:txBody>
          <a:bodyPr wrap="none" rtlCol="0">
            <a:spAutoFit/>
          </a:bodyPr>
          <a:lstStyle/>
          <a:p>
            <a:r>
              <a:rPr lang="en-GB" b="1" dirty="0" smtClean="0"/>
              <a:t>Idle</a:t>
            </a:r>
            <a:endParaRPr lang="en-GB" b="1" dirty="0"/>
          </a:p>
        </p:txBody>
      </p:sp>
      <p:sp>
        <p:nvSpPr>
          <p:cNvPr id="51" name="pole tekstowe 50"/>
          <p:cNvSpPr txBox="1"/>
          <p:nvPr/>
        </p:nvSpPr>
        <p:spPr>
          <a:xfrm>
            <a:off x="5643570" y="4572008"/>
            <a:ext cx="540533" cy="369332"/>
          </a:xfrm>
          <a:prstGeom prst="rect">
            <a:avLst/>
          </a:prstGeom>
          <a:noFill/>
        </p:spPr>
        <p:txBody>
          <a:bodyPr wrap="none" rtlCol="0">
            <a:spAutoFit/>
          </a:bodyPr>
          <a:lstStyle/>
          <a:p>
            <a:r>
              <a:rPr lang="en-GB" b="1" dirty="0" smtClean="0"/>
              <a:t>Idle</a:t>
            </a:r>
            <a:endParaRPr lang="en-GB" b="1" dirty="0"/>
          </a:p>
        </p:txBody>
      </p:sp>
      <p:sp>
        <p:nvSpPr>
          <p:cNvPr id="52" name="pole tekstowe 51"/>
          <p:cNvSpPr txBox="1"/>
          <p:nvPr/>
        </p:nvSpPr>
        <p:spPr>
          <a:xfrm>
            <a:off x="2786050" y="5286388"/>
            <a:ext cx="540533" cy="369332"/>
          </a:xfrm>
          <a:prstGeom prst="rect">
            <a:avLst/>
          </a:prstGeom>
          <a:noFill/>
        </p:spPr>
        <p:txBody>
          <a:bodyPr wrap="none" rtlCol="0">
            <a:spAutoFit/>
          </a:bodyPr>
          <a:lstStyle/>
          <a:p>
            <a:r>
              <a:rPr lang="en-GB" b="1" dirty="0" smtClean="0"/>
              <a:t>Idle</a:t>
            </a:r>
            <a:endParaRPr lang="en-GB" b="1" dirty="0"/>
          </a:p>
        </p:txBody>
      </p:sp>
      <p:sp>
        <p:nvSpPr>
          <p:cNvPr id="53" name="pole tekstowe 52"/>
          <p:cNvSpPr txBox="1"/>
          <p:nvPr/>
        </p:nvSpPr>
        <p:spPr>
          <a:xfrm>
            <a:off x="6715140" y="5286388"/>
            <a:ext cx="540533" cy="369332"/>
          </a:xfrm>
          <a:prstGeom prst="rect">
            <a:avLst/>
          </a:prstGeom>
          <a:noFill/>
        </p:spPr>
        <p:txBody>
          <a:bodyPr wrap="none" rtlCol="0">
            <a:spAutoFit/>
          </a:bodyPr>
          <a:lstStyle/>
          <a:p>
            <a:r>
              <a:rPr lang="en-GB" b="1" dirty="0" smtClean="0"/>
              <a:t>Idle</a:t>
            </a:r>
            <a:endParaRPr lang="en-GB" b="1" dirty="0"/>
          </a:p>
        </p:txBody>
      </p:sp>
      <p:cxnSp>
        <p:nvCxnSpPr>
          <p:cNvPr id="55" name="Łącznik prosty ze strzałką 54"/>
          <p:cNvCxnSpPr>
            <a:stCxn id="33" idx="1"/>
          </p:cNvCxnSpPr>
          <p:nvPr/>
        </p:nvCxnSpPr>
        <p:spPr>
          <a:xfrm rot="10800000" flipV="1">
            <a:off x="3286116" y="3714752"/>
            <a:ext cx="35722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Prostokąt 56"/>
          <p:cNvSpPr/>
          <p:nvPr/>
        </p:nvSpPr>
        <p:spPr>
          <a:xfrm>
            <a:off x="4000496" y="4286256"/>
            <a:ext cx="250033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Restore </a:t>
            </a:r>
            <a:r>
              <a:rPr lang="en-GB" sz="1400" b="1" dirty="0" smtClean="0"/>
              <a:t>context</a:t>
            </a:r>
            <a:r>
              <a:rPr lang="en-GB" sz="1600" dirty="0" smtClean="0"/>
              <a:t> from PCB_2</a:t>
            </a:r>
            <a:endParaRPr lang="en-GB" sz="1600" dirty="0"/>
          </a:p>
        </p:txBody>
      </p:sp>
      <p:cxnSp>
        <p:nvCxnSpPr>
          <p:cNvPr id="60" name="Łącznik prosty ze strzałką 59"/>
          <p:cNvCxnSpPr>
            <a:stCxn id="57" idx="1"/>
          </p:cNvCxnSpPr>
          <p:nvPr/>
        </p:nvCxnSpPr>
        <p:spPr>
          <a:xfrm rot="10800000" flipV="1">
            <a:off x="3643274" y="4429132"/>
            <a:ext cx="357222" cy="428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context switching</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pic>
        <p:nvPicPr>
          <p:cNvPr id="8194" name="Picture 2"/>
          <p:cNvPicPr>
            <a:picLocks noChangeAspect="1" noChangeArrowheads="1"/>
          </p:cNvPicPr>
          <p:nvPr/>
        </p:nvPicPr>
        <p:blipFill>
          <a:blip r:embed="rId4" cstate="print"/>
          <a:srcRect/>
          <a:stretch>
            <a:fillRect/>
          </a:stretch>
        </p:blipFill>
        <p:spPr bwMode="auto">
          <a:xfrm>
            <a:off x="1462093" y="1428736"/>
            <a:ext cx="6253179" cy="5022790"/>
          </a:xfrm>
          <a:prstGeom prst="rect">
            <a:avLst/>
          </a:prstGeom>
          <a:noFill/>
          <a:ln w="9525">
            <a:noFill/>
            <a:miter lim="800000"/>
            <a:headEnd/>
            <a:tailEnd/>
          </a:ln>
        </p:spPr>
      </p:pic>
      <p:sp>
        <p:nvSpPr>
          <p:cNvPr id="12" name="Prostokąt 11"/>
          <p:cNvSpPr/>
          <p:nvPr/>
        </p:nvSpPr>
        <p:spPr>
          <a:xfrm>
            <a:off x="1214414" y="1785926"/>
            <a:ext cx="6715172" cy="37862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context switching - trace</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a:buNone/>
            </a:pPr>
            <a:r>
              <a:rPr lang="en-US" sz="1100" dirty="0" smtClean="0">
                <a:latin typeface="Courier New" pitchFamily="49" charset="0"/>
                <a:cs typeface="Courier New" pitchFamily="49" charset="0"/>
              </a:rPr>
              <a:t>root@ts7000:fork# ./</a:t>
            </a:r>
            <a:r>
              <a:rPr lang="en-US" sz="1100" dirty="0" err="1" smtClean="0">
                <a:latin typeface="Courier New" pitchFamily="49" charset="0"/>
                <a:cs typeface="Courier New" pitchFamily="49" charset="0"/>
              </a:rPr>
              <a:t>process_demo</a:t>
            </a:r>
            <a:endParaRPr lang="en-US" sz="1100" dirty="0" smtClean="0">
              <a:latin typeface="Courier New" pitchFamily="49" charset="0"/>
              <a:cs typeface="Courier New" pitchFamily="49" charset="0"/>
            </a:endParaRPr>
          </a:p>
          <a:p>
            <a:pPr>
              <a:buNone/>
            </a:pPr>
            <a:r>
              <a:rPr lang="en-US" sz="1100" dirty="0" smtClean="0">
                <a:latin typeface="Courier New" pitchFamily="49" charset="0"/>
                <a:cs typeface="Courier New" pitchFamily="49" charset="0"/>
              </a:rPr>
              <a:t>...waiting for child process completion...</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0</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0</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1</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2</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3</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4</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1</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5</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6</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7</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8</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[1849]: 9</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2</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3</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4</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5</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6</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7</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8</a:t>
            </a:r>
          </a:p>
          <a:p>
            <a:pPr>
              <a:buNone/>
            </a:pPr>
            <a:r>
              <a:rPr lang="en-US" sz="1100" dirty="0" err="1" smtClean="0">
                <a:latin typeface="Courier New" pitchFamily="49" charset="0"/>
                <a:cs typeface="Courier New" pitchFamily="49" charset="0"/>
              </a:rPr>
              <a:t>Child_ID</a:t>
            </a:r>
            <a:r>
              <a:rPr lang="en-US" sz="1100" dirty="0" smtClean="0">
                <a:latin typeface="Courier New" pitchFamily="49" charset="0"/>
                <a:cs typeface="Courier New" pitchFamily="49" charset="0"/>
              </a:rPr>
              <a:t>[1848]: 9</a:t>
            </a:r>
          </a:p>
          <a:p>
            <a:pPr>
              <a:buNone/>
            </a:pPr>
            <a:r>
              <a:rPr lang="en-US" sz="1100" dirty="0" smtClean="0">
                <a:latin typeface="Courier New" pitchFamily="49" charset="0"/>
                <a:cs typeface="Courier New" pitchFamily="49" charset="0"/>
              </a:rPr>
              <a:t>...exiting parent process...</a:t>
            </a:r>
          </a:p>
          <a:p>
            <a:pPr>
              <a:buNone/>
            </a:pPr>
            <a:r>
              <a:rPr lang="en-US" sz="1100" dirty="0" smtClean="0">
                <a:latin typeface="Courier New" pitchFamily="49" charset="0"/>
                <a:cs typeface="Courier New" pitchFamily="49" charset="0"/>
              </a:rPr>
              <a:t>root@ts7000:fork#</a:t>
            </a:r>
          </a:p>
          <a:p>
            <a:pPr>
              <a:buNone/>
            </a:pPr>
            <a:endParaRPr lang="en-US" sz="11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handling in Ix and Windows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62500" lnSpcReduction="20000"/>
          </a:bodyPr>
          <a:lstStyle/>
          <a:p>
            <a:pPr>
              <a:buNone/>
            </a:pPr>
            <a:r>
              <a:rPr lang="en-GB" dirty="0" smtClean="0"/>
              <a:t>Process creation:</a:t>
            </a:r>
          </a:p>
          <a:p>
            <a:pPr>
              <a:buFont typeface="Wingdings" pitchFamily="2" charset="2"/>
              <a:buChar char="§"/>
            </a:pPr>
            <a:r>
              <a:rPr lang="en-GB" dirty="0" smtClean="0"/>
              <a:t>POSIX: </a:t>
            </a:r>
            <a:r>
              <a:rPr lang="en-GB" dirty="0" smtClean="0">
                <a:latin typeface="Courier New" pitchFamily="49" charset="0"/>
                <a:cs typeface="Courier New" pitchFamily="49" charset="0"/>
              </a:rPr>
              <a:t>fork</a:t>
            </a:r>
            <a:endParaRPr lang="en-GB" dirty="0" smtClean="0"/>
          </a:p>
          <a:p>
            <a:pPr>
              <a:buNone/>
            </a:pPr>
            <a:r>
              <a:rPr lang="en-GB" dirty="0" smtClean="0"/>
              <a:t>Windows: </a:t>
            </a:r>
            <a:r>
              <a:rPr lang="en-GB" dirty="0" err="1" smtClean="0">
                <a:latin typeface="Courier New" pitchFamily="49" charset="0"/>
                <a:cs typeface="Courier New" pitchFamily="49" charset="0"/>
              </a:rPr>
              <a:t>CreateProcess</a:t>
            </a:r>
            <a:endParaRPr lang="en-GB" dirty="0" smtClean="0"/>
          </a:p>
          <a:p>
            <a:pPr>
              <a:buNone/>
            </a:pPr>
            <a:r>
              <a:rPr lang="pl-PL" dirty="0" smtClean="0"/>
              <a:t>Removing </a:t>
            </a:r>
            <a:r>
              <a:rPr lang="en-GB" dirty="0" err="1" smtClean="0"/>
              <a:t>procesu</a:t>
            </a:r>
            <a:r>
              <a:rPr lang="en-GB" dirty="0" smtClean="0"/>
              <a:t>:</a:t>
            </a:r>
          </a:p>
          <a:p>
            <a:pPr>
              <a:buFont typeface="Wingdings" pitchFamily="2" charset="2"/>
              <a:buChar char="§"/>
            </a:pPr>
            <a:r>
              <a:rPr lang="en-GB" dirty="0" smtClean="0"/>
              <a:t>POSIX: </a:t>
            </a:r>
            <a:r>
              <a:rPr lang="en-GB" dirty="0" smtClean="0">
                <a:latin typeface="Courier New" pitchFamily="49" charset="0"/>
                <a:cs typeface="Courier New" pitchFamily="49" charset="0"/>
              </a:rPr>
              <a:t>exit</a:t>
            </a:r>
            <a:r>
              <a:rPr lang="en-GB" dirty="0" smtClean="0"/>
              <a:t>, </a:t>
            </a:r>
            <a:r>
              <a:rPr lang="en-GB" dirty="0" smtClean="0">
                <a:latin typeface="Courier New" pitchFamily="49" charset="0"/>
                <a:cs typeface="Courier New" pitchFamily="49" charset="0"/>
              </a:rPr>
              <a:t>abort</a:t>
            </a:r>
            <a:r>
              <a:rPr lang="en-GB" dirty="0" smtClean="0"/>
              <a:t>, </a:t>
            </a:r>
            <a:r>
              <a:rPr lang="en-GB" dirty="0" smtClean="0">
                <a:latin typeface="Courier New" pitchFamily="49" charset="0"/>
                <a:cs typeface="Courier New" pitchFamily="49" charset="0"/>
              </a:rPr>
              <a:t>kill</a:t>
            </a:r>
            <a:endParaRPr lang="en-GB" dirty="0" smtClean="0"/>
          </a:p>
          <a:p>
            <a:pPr>
              <a:buFont typeface="Wingdings" pitchFamily="2" charset="2"/>
              <a:buChar char="§"/>
            </a:pPr>
            <a:r>
              <a:rPr lang="en-GB" dirty="0" smtClean="0"/>
              <a:t>Windows: </a:t>
            </a:r>
            <a:r>
              <a:rPr lang="en-GB" dirty="0" err="1" smtClean="0">
                <a:latin typeface="Courier New" pitchFamily="49" charset="0"/>
                <a:cs typeface="Courier New" pitchFamily="49" charset="0"/>
              </a:rPr>
              <a:t>ExitProcess</a:t>
            </a:r>
            <a:r>
              <a:rPr lang="en-GB" dirty="0" smtClean="0"/>
              <a:t>, </a:t>
            </a:r>
            <a:r>
              <a:rPr lang="en-GB" dirty="0" err="1" smtClean="0">
                <a:latin typeface="Courier New" pitchFamily="49" charset="0"/>
                <a:cs typeface="Courier New" pitchFamily="49" charset="0"/>
              </a:rPr>
              <a:t>TerminateProcess</a:t>
            </a:r>
            <a:r>
              <a:rPr lang="en-GB" dirty="0" smtClean="0"/>
              <a:t>.</a:t>
            </a:r>
          </a:p>
          <a:p>
            <a:pPr>
              <a:buNone/>
            </a:pPr>
            <a:r>
              <a:rPr lang="en-GB" dirty="0" smtClean="0"/>
              <a:t>Suspend and activate process.</a:t>
            </a:r>
          </a:p>
          <a:p>
            <a:pPr>
              <a:buNone/>
            </a:pPr>
            <a:r>
              <a:rPr lang="pl-PL" dirty="0" smtClean="0"/>
              <a:t>Change priority of a process</a:t>
            </a:r>
            <a:r>
              <a:rPr lang="en-GB" dirty="0" smtClean="0"/>
              <a:t>:</a:t>
            </a:r>
          </a:p>
          <a:p>
            <a:pPr>
              <a:buFont typeface="Wingdings" pitchFamily="2" charset="2"/>
              <a:buChar char="§"/>
            </a:pPr>
            <a:r>
              <a:rPr lang="en-GB" dirty="0" smtClean="0"/>
              <a:t>POSIX: </a:t>
            </a:r>
            <a:r>
              <a:rPr lang="en-GB" dirty="0" smtClean="0">
                <a:latin typeface="Courier New" pitchFamily="49" charset="0"/>
                <a:cs typeface="Courier New" pitchFamily="49" charset="0"/>
              </a:rPr>
              <a:t>nice</a:t>
            </a:r>
            <a:r>
              <a:rPr lang="en-GB" dirty="0" smtClean="0"/>
              <a:t> (</a:t>
            </a:r>
            <a:r>
              <a:rPr lang="en-GB" dirty="0" err="1" smtClean="0">
                <a:latin typeface="Courier New" pitchFamily="49" charset="0"/>
                <a:cs typeface="Courier New" pitchFamily="49" charset="0"/>
              </a:rPr>
              <a:t>setpriority</a:t>
            </a:r>
            <a:r>
              <a:rPr lang="en-GB" dirty="0" smtClean="0"/>
              <a:t>)</a:t>
            </a:r>
          </a:p>
          <a:p>
            <a:pPr>
              <a:buFont typeface="Wingdings" pitchFamily="2" charset="2"/>
              <a:buChar char="§"/>
            </a:pPr>
            <a:r>
              <a:rPr lang="en-GB" dirty="0" smtClean="0"/>
              <a:t>Windows: </a:t>
            </a:r>
            <a:r>
              <a:rPr lang="en-GB" dirty="0" err="1" smtClean="0">
                <a:latin typeface="Courier New" pitchFamily="49" charset="0"/>
                <a:cs typeface="Courier New" pitchFamily="49" charset="0"/>
              </a:rPr>
              <a:t>SetPriorityClass</a:t>
            </a:r>
            <a:endParaRPr lang="en-GB" dirty="0" smtClean="0"/>
          </a:p>
          <a:p>
            <a:pPr>
              <a:buNone/>
            </a:pPr>
            <a:r>
              <a:rPr lang="pl-PL" dirty="0" smtClean="0"/>
              <a:t>Waiting for process completion</a:t>
            </a:r>
            <a:r>
              <a:rPr lang="en-GB" dirty="0" smtClean="0"/>
              <a:t>:</a:t>
            </a:r>
          </a:p>
          <a:p>
            <a:pPr>
              <a:buFont typeface="Wingdings" pitchFamily="2" charset="2"/>
              <a:buChar char="§"/>
            </a:pPr>
            <a:r>
              <a:rPr lang="en-GB" dirty="0" smtClean="0"/>
              <a:t>POSIX: </a:t>
            </a:r>
            <a:r>
              <a:rPr lang="en-GB" dirty="0" smtClean="0">
                <a:latin typeface="Courier New" pitchFamily="49" charset="0"/>
                <a:cs typeface="Courier New" pitchFamily="49" charset="0"/>
              </a:rPr>
              <a:t>wait</a:t>
            </a:r>
            <a:r>
              <a:rPr lang="en-GB" dirty="0" smtClean="0"/>
              <a:t>, </a:t>
            </a:r>
            <a:r>
              <a:rPr lang="en-GB" dirty="0" err="1" smtClean="0">
                <a:latin typeface="Courier New" pitchFamily="49" charset="0"/>
                <a:cs typeface="Courier New" pitchFamily="49" charset="0"/>
              </a:rPr>
              <a:t>waitpid</a:t>
            </a:r>
            <a:endParaRPr lang="en-GB" dirty="0" smtClean="0"/>
          </a:p>
          <a:p>
            <a:pPr>
              <a:buFont typeface="Wingdings" pitchFamily="2" charset="2"/>
              <a:buChar char="§"/>
            </a:pPr>
            <a:r>
              <a:rPr lang="pl-PL" dirty="0" smtClean="0"/>
              <a:t>Windows: lack </a:t>
            </a:r>
            <a:r>
              <a:rPr lang="pl-PL" smtClean="0"/>
              <a:t>of support, the use of synchronisation methods is needed</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Processes in Windows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2000233" y="1428737"/>
            <a:ext cx="5465099" cy="4680000"/>
          </a:xfrm>
          <a:prstGeom prst="rect">
            <a:avLst/>
          </a:prstGeom>
          <a:noFill/>
          <a:ln w="9525">
            <a:noFill/>
            <a:miter lim="800000"/>
            <a:headEnd/>
            <a:tailEnd/>
          </a:ln>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Processes in Windows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2000232" y="1428736"/>
            <a:ext cx="5465096" cy="4680000"/>
          </a:xfrm>
          <a:prstGeom prst="rect">
            <a:avLst/>
          </a:prstGeom>
          <a:noFill/>
          <a:ln w="9525">
            <a:noFill/>
            <a:miter lim="800000"/>
            <a:headEnd/>
            <a:tailEnd/>
          </a:ln>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Lecture plan</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Font typeface="Wingdings" pitchFamily="2" charset="2"/>
              <a:buChar char="§"/>
            </a:pPr>
            <a:r>
              <a:rPr lang="en-GB" dirty="0" smtClean="0"/>
              <a:t>Process and resource concepts</a:t>
            </a:r>
          </a:p>
          <a:p>
            <a:pPr marL="252000" indent="-252000">
              <a:buFont typeface="Wingdings" pitchFamily="2" charset="2"/>
              <a:buChar char="§"/>
            </a:pPr>
            <a:r>
              <a:rPr lang="en-GB" dirty="0" smtClean="0"/>
              <a:t>Processes and resources handling</a:t>
            </a:r>
          </a:p>
          <a:p>
            <a:pPr marL="252000" indent="-252000">
              <a:buFont typeface="Wingdings" pitchFamily="2" charset="2"/>
              <a:buChar char="§"/>
            </a:pPr>
            <a:r>
              <a:rPr lang="en-GB" dirty="0" smtClean="0"/>
              <a:t>Processes state changes cycle and queuing</a:t>
            </a:r>
          </a:p>
          <a:p>
            <a:pPr marL="252000" indent="-252000">
              <a:buFont typeface="Wingdings" pitchFamily="2" charset="2"/>
              <a:buChar char="§"/>
            </a:pPr>
            <a:r>
              <a:rPr lang="en-GB" dirty="0" smtClean="0"/>
              <a:t>Threads</a:t>
            </a:r>
          </a:p>
          <a:p>
            <a:pPr marL="252000" indent="-252000">
              <a:buFont typeface="Wingdings" pitchFamily="2" charset="2"/>
              <a:buChar char="§"/>
            </a:pPr>
            <a:r>
              <a:rPr lang="en-GB" dirty="0" smtClean="0"/>
              <a:t>Processes and threads in modern operating systems</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Processes in Linux – processes list</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2" name="pole tekstowe 11"/>
          <p:cNvSpPr txBox="1"/>
          <p:nvPr/>
        </p:nvSpPr>
        <p:spPr>
          <a:xfrm>
            <a:off x="7113540" y="1353909"/>
            <a:ext cx="2033698" cy="3416320"/>
          </a:xfrm>
          <a:prstGeom prst="rect">
            <a:avLst/>
          </a:prstGeom>
          <a:noFill/>
        </p:spPr>
        <p:txBody>
          <a:bodyPr wrap="none" rtlCol="0">
            <a:spAutoFit/>
          </a:bodyPr>
          <a:lstStyle/>
          <a:p>
            <a:r>
              <a:rPr lang="en-GB" b="1" dirty="0" smtClean="0"/>
              <a:t>Process status:</a:t>
            </a:r>
          </a:p>
          <a:p>
            <a:endParaRPr lang="en-GB" dirty="0" smtClean="0"/>
          </a:p>
          <a:p>
            <a:r>
              <a:rPr lang="en-GB" b="1" dirty="0" smtClean="0"/>
              <a:t>D</a:t>
            </a:r>
            <a:r>
              <a:rPr lang="en-GB" dirty="0" smtClean="0"/>
              <a:t> – uninterruptible </a:t>
            </a:r>
          </a:p>
          <a:p>
            <a:r>
              <a:rPr lang="en-GB" dirty="0" smtClean="0"/>
              <a:t>Sleep (usually I/O)</a:t>
            </a:r>
          </a:p>
          <a:p>
            <a:r>
              <a:rPr lang="en-GB" b="1" dirty="0" smtClean="0"/>
              <a:t>R</a:t>
            </a:r>
            <a:r>
              <a:rPr lang="en-GB" dirty="0" smtClean="0"/>
              <a:t> – </a:t>
            </a:r>
            <a:r>
              <a:rPr lang="en-GB" dirty="0" err="1" smtClean="0"/>
              <a:t>runnable</a:t>
            </a:r>
            <a:r>
              <a:rPr lang="en-GB" dirty="0" smtClean="0"/>
              <a:t> (or in </a:t>
            </a:r>
          </a:p>
          <a:p>
            <a:r>
              <a:rPr lang="en-GB" dirty="0" smtClean="0"/>
              <a:t>queue)</a:t>
            </a:r>
          </a:p>
          <a:p>
            <a:r>
              <a:rPr lang="en-GB" b="1" dirty="0" smtClean="0"/>
              <a:t>S </a:t>
            </a:r>
            <a:r>
              <a:rPr lang="en-GB" dirty="0" smtClean="0"/>
              <a:t>– sleeping </a:t>
            </a:r>
          </a:p>
          <a:p>
            <a:r>
              <a:rPr lang="en-GB" b="1" dirty="0" smtClean="0"/>
              <a:t>T</a:t>
            </a:r>
            <a:r>
              <a:rPr lang="en-GB" dirty="0" smtClean="0"/>
              <a:t> – traced or </a:t>
            </a:r>
          </a:p>
          <a:p>
            <a:r>
              <a:rPr lang="en-GB" dirty="0" smtClean="0"/>
              <a:t>stopped</a:t>
            </a:r>
          </a:p>
          <a:p>
            <a:r>
              <a:rPr lang="en-GB" b="1" dirty="0" smtClean="0"/>
              <a:t>X</a:t>
            </a:r>
            <a:r>
              <a:rPr lang="en-GB" dirty="0" smtClean="0"/>
              <a:t> – dead</a:t>
            </a:r>
          </a:p>
          <a:p>
            <a:r>
              <a:rPr lang="en-GB" b="1" dirty="0" smtClean="0"/>
              <a:t>Z</a:t>
            </a:r>
            <a:r>
              <a:rPr lang="en-GB" dirty="0" smtClean="0"/>
              <a:t> – a defunct</a:t>
            </a:r>
          </a:p>
          <a:p>
            <a:r>
              <a:rPr lang="en-GB" dirty="0" smtClean="0"/>
              <a:t>(zombie process)</a:t>
            </a:r>
            <a:endParaRPr lang="en-GB" dirty="0"/>
          </a:p>
        </p:txBody>
      </p:sp>
      <p:pic>
        <p:nvPicPr>
          <p:cNvPr id="3078" name="Picture 6"/>
          <p:cNvPicPr>
            <a:picLocks noChangeAspect="1" noChangeArrowheads="1"/>
          </p:cNvPicPr>
          <p:nvPr/>
        </p:nvPicPr>
        <p:blipFill>
          <a:blip r:embed="rId4" cstate="print"/>
          <a:srcRect/>
          <a:stretch>
            <a:fillRect/>
          </a:stretch>
        </p:blipFill>
        <p:spPr bwMode="auto">
          <a:xfrm>
            <a:off x="357158" y="1428736"/>
            <a:ext cx="6753225" cy="4962525"/>
          </a:xfrm>
          <a:prstGeom prst="rect">
            <a:avLst/>
          </a:prstGeom>
          <a:noFill/>
          <a:ln w="9525">
            <a:noFill/>
            <a:miter lim="800000"/>
            <a:headEnd/>
            <a:tailEnd/>
          </a:ln>
        </p:spPr>
      </p:pic>
      <p:sp>
        <p:nvSpPr>
          <p:cNvPr id="14"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killing a process </a:t>
            </a:r>
            <a:r>
              <a:rPr lang="en-GB" sz="3600" dirty="0" smtClean="0">
                <a:solidFill>
                  <a:schemeClr val="bg1"/>
                </a:solidFill>
              </a:rPr>
              <a:t>.</a:t>
            </a:r>
            <a:endParaRPr lang="en-GB" sz="3600" dirty="0">
              <a:solidFill>
                <a:schemeClr val="bg1"/>
              </a:solidFill>
            </a:endParaRPr>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2" name="pole tekstowe 11"/>
          <p:cNvSpPr txBox="1"/>
          <p:nvPr/>
        </p:nvSpPr>
        <p:spPr>
          <a:xfrm>
            <a:off x="7113540" y="1353909"/>
            <a:ext cx="2033698" cy="3416320"/>
          </a:xfrm>
          <a:prstGeom prst="rect">
            <a:avLst/>
          </a:prstGeom>
          <a:noFill/>
        </p:spPr>
        <p:txBody>
          <a:bodyPr wrap="none" rtlCol="0">
            <a:spAutoFit/>
          </a:bodyPr>
          <a:lstStyle/>
          <a:p>
            <a:r>
              <a:rPr lang="en-GB" b="1" dirty="0" smtClean="0"/>
              <a:t>Process status:</a:t>
            </a:r>
          </a:p>
          <a:p>
            <a:endParaRPr lang="en-GB" dirty="0" smtClean="0"/>
          </a:p>
          <a:p>
            <a:r>
              <a:rPr lang="en-GB" b="1" dirty="0" smtClean="0"/>
              <a:t>D</a:t>
            </a:r>
            <a:r>
              <a:rPr lang="en-GB" dirty="0" smtClean="0"/>
              <a:t> – uninterruptible </a:t>
            </a:r>
          </a:p>
          <a:p>
            <a:r>
              <a:rPr lang="en-GB" dirty="0" smtClean="0"/>
              <a:t>Sleep (usually I/O)</a:t>
            </a:r>
          </a:p>
          <a:p>
            <a:r>
              <a:rPr lang="en-GB" b="1" dirty="0" smtClean="0"/>
              <a:t>R</a:t>
            </a:r>
            <a:r>
              <a:rPr lang="en-GB" dirty="0" smtClean="0"/>
              <a:t> – </a:t>
            </a:r>
            <a:r>
              <a:rPr lang="en-GB" dirty="0" err="1" smtClean="0"/>
              <a:t>runnable</a:t>
            </a:r>
            <a:r>
              <a:rPr lang="en-GB" dirty="0" smtClean="0"/>
              <a:t> (or in </a:t>
            </a:r>
          </a:p>
          <a:p>
            <a:r>
              <a:rPr lang="en-GB" dirty="0" smtClean="0"/>
              <a:t>queue)</a:t>
            </a:r>
          </a:p>
          <a:p>
            <a:r>
              <a:rPr lang="en-GB" b="1" dirty="0" smtClean="0"/>
              <a:t>S </a:t>
            </a:r>
            <a:r>
              <a:rPr lang="en-GB" dirty="0" smtClean="0"/>
              <a:t>– sleeping </a:t>
            </a:r>
          </a:p>
          <a:p>
            <a:r>
              <a:rPr lang="en-GB" b="1" dirty="0" smtClean="0"/>
              <a:t>T</a:t>
            </a:r>
            <a:r>
              <a:rPr lang="en-GB" dirty="0" smtClean="0"/>
              <a:t> – traced or </a:t>
            </a:r>
          </a:p>
          <a:p>
            <a:r>
              <a:rPr lang="en-GB" dirty="0" smtClean="0"/>
              <a:t>stopped</a:t>
            </a:r>
          </a:p>
          <a:p>
            <a:r>
              <a:rPr lang="en-GB" b="1" dirty="0" smtClean="0"/>
              <a:t>X</a:t>
            </a:r>
            <a:r>
              <a:rPr lang="en-GB" dirty="0" smtClean="0"/>
              <a:t> – dead</a:t>
            </a:r>
          </a:p>
          <a:p>
            <a:r>
              <a:rPr lang="en-GB" b="1" dirty="0" smtClean="0"/>
              <a:t>Z</a:t>
            </a:r>
            <a:r>
              <a:rPr lang="en-GB" dirty="0" smtClean="0"/>
              <a:t> – a defunct</a:t>
            </a:r>
          </a:p>
          <a:p>
            <a:r>
              <a:rPr lang="en-GB" dirty="0" smtClean="0"/>
              <a:t>(zombie process)</a:t>
            </a:r>
            <a:endParaRPr lang="en-GB" dirty="0"/>
          </a:p>
        </p:txBody>
      </p:sp>
      <p:pic>
        <p:nvPicPr>
          <p:cNvPr id="4099" name="Picture 3"/>
          <p:cNvPicPr>
            <a:picLocks noChangeAspect="1" noChangeArrowheads="1"/>
          </p:cNvPicPr>
          <p:nvPr/>
        </p:nvPicPr>
        <p:blipFill>
          <a:blip r:embed="rId4" cstate="print"/>
          <a:srcRect/>
          <a:stretch>
            <a:fillRect/>
          </a:stretch>
        </p:blipFill>
        <p:spPr bwMode="auto">
          <a:xfrm>
            <a:off x="357158" y="1428736"/>
            <a:ext cx="6753225" cy="4962525"/>
          </a:xfrm>
          <a:prstGeom prst="rect">
            <a:avLst/>
          </a:prstGeom>
          <a:noFill/>
          <a:ln w="9525">
            <a:noFill/>
            <a:miter lim="800000"/>
            <a:headEnd/>
            <a:tailEnd/>
          </a:ln>
        </p:spPr>
      </p:pic>
      <p:sp>
        <p:nvSpPr>
          <p:cNvPr id="14"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starting a process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2" name="pole tekstowe 11"/>
          <p:cNvSpPr txBox="1"/>
          <p:nvPr/>
        </p:nvSpPr>
        <p:spPr>
          <a:xfrm>
            <a:off x="7113540" y="1353909"/>
            <a:ext cx="2033698" cy="3416320"/>
          </a:xfrm>
          <a:prstGeom prst="rect">
            <a:avLst/>
          </a:prstGeom>
          <a:noFill/>
        </p:spPr>
        <p:txBody>
          <a:bodyPr wrap="none" rtlCol="0">
            <a:spAutoFit/>
          </a:bodyPr>
          <a:lstStyle/>
          <a:p>
            <a:r>
              <a:rPr lang="en-GB" b="1" dirty="0" smtClean="0"/>
              <a:t>Process status:</a:t>
            </a:r>
          </a:p>
          <a:p>
            <a:endParaRPr lang="en-GB" dirty="0" smtClean="0"/>
          </a:p>
          <a:p>
            <a:r>
              <a:rPr lang="en-GB" b="1" dirty="0" smtClean="0"/>
              <a:t>D</a:t>
            </a:r>
            <a:r>
              <a:rPr lang="en-GB" dirty="0" smtClean="0"/>
              <a:t> – uninterruptible </a:t>
            </a:r>
          </a:p>
          <a:p>
            <a:r>
              <a:rPr lang="en-GB" dirty="0" smtClean="0"/>
              <a:t>Sleep (usually I/O)</a:t>
            </a:r>
          </a:p>
          <a:p>
            <a:r>
              <a:rPr lang="en-GB" b="1" dirty="0" smtClean="0"/>
              <a:t>R</a:t>
            </a:r>
            <a:r>
              <a:rPr lang="en-GB" dirty="0" smtClean="0"/>
              <a:t> – </a:t>
            </a:r>
            <a:r>
              <a:rPr lang="en-GB" dirty="0" err="1" smtClean="0"/>
              <a:t>runnable</a:t>
            </a:r>
            <a:r>
              <a:rPr lang="en-GB" dirty="0" smtClean="0"/>
              <a:t> (or in </a:t>
            </a:r>
          </a:p>
          <a:p>
            <a:r>
              <a:rPr lang="en-GB" dirty="0" smtClean="0"/>
              <a:t>queue)</a:t>
            </a:r>
          </a:p>
          <a:p>
            <a:r>
              <a:rPr lang="en-GB" b="1" dirty="0" smtClean="0"/>
              <a:t>S </a:t>
            </a:r>
            <a:r>
              <a:rPr lang="en-GB" dirty="0" smtClean="0"/>
              <a:t>– sleeping </a:t>
            </a:r>
          </a:p>
          <a:p>
            <a:r>
              <a:rPr lang="en-GB" b="1" dirty="0" smtClean="0"/>
              <a:t>T</a:t>
            </a:r>
            <a:r>
              <a:rPr lang="en-GB" dirty="0" smtClean="0"/>
              <a:t> – traced or </a:t>
            </a:r>
          </a:p>
          <a:p>
            <a:r>
              <a:rPr lang="en-GB" dirty="0" smtClean="0"/>
              <a:t>stopped</a:t>
            </a:r>
          </a:p>
          <a:p>
            <a:r>
              <a:rPr lang="en-GB" b="1" dirty="0" smtClean="0"/>
              <a:t>X</a:t>
            </a:r>
            <a:r>
              <a:rPr lang="en-GB" dirty="0" smtClean="0"/>
              <a:t> – dead</a:t>
            </a:r>
          </a:p>
          <a:p>
            <a:r>
              <a:rPr lang="en-GB" b="1" dirty="0" smtClean="0"/>
              <a:t>Z</a:t>
            </a:r>
            <a:r>
              <a:rPr lang="en-GB" dirty="0" smtClean="0"/>
              <a:t> – a defunct</a:t>
            </a:r>
          </a:p>
          <a:p>
            <a:r>
              <a:rPr lang="en-GB" dirty="0" smtClean="0"/>
              <a:t>(zombie process)</a:t>
            </a:r>
            <a:endParaRPr lang="en-GB" dirty="0"/>
          </a:p>
        </p:txBody>
      </p:sp>
      <p:pic>
        <p:nvPicPr>
          <p:cNvPr id="5125" name="Picture 5"/>
          <p:cNvPicPr>
            <a:picLocks noChangeAspect="1" noChangeArrowheads="1"/>
          </p:cNvPicPr>
          <p:nvPr/>
        </p:nvPicPr>
        <p:blipFill>
          <a:blip r:embed="rId4" cstate="print"/>
          <a:srcRect/>
          <a:stretch>
            <a:fillRect/>
          </a:stretch>
        </p:blipFill>
        <p:spPr bwMode="auto">
          <a:xfrm>
            <a:off x="357158" y="1428736"/>
            <a:ext cx="6753225" cy="5267325"/>
          </a:xfrm>
          <a:prstGeom prst="rect">
            <a:avLst/>
          </a:prstGeom>
          <a:noFill/>
          <a:ln w="9525">
            <a:noFill/>
            <a:miter lim="800000"/>
            <a:headEnd/>
            <a:tailEnd/>
          </a:ln>
        </p:spPr>
      </p:pic>
      <p:sp>
        <p:nvSpPr>
          <p:cNvPr id="15"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starting a process (automatic start)</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2" name="pole tekstowe 11"/>
          <p:cNvSpPr txBox="1"/>
          <p:nvPr/>
        </p:nvSpPr>
        <p:spPr>
          <a:xfrm>
            <a:off x="7113540" y="1353909"/>
            <a:ext cx="2033698" cy="3416320"/>
          </a:xfrm>
          <a:prstGeom prst="rect">
            <a:avLst/>
          </a:prstGeom>
          <a:noFill/>
        </p:spPr>
        <p:txBody>
          <a:bodyPr wrap="none" rtlCol="0">
            <a:spAutoFit/>
          </a:bodyPr>
          <a:lstStyle/>
          <a:p>
            <a:r>
              <a:rPr lang="en-GB" b="1" dirty="0" smtClean="0"/>
              <a:t>Process status:</a:t>
            </a:r>
          </a:p>
          <a:p>
            <a:endParaRPr lang="en-GB" dirty="0" smtClean="0"/>
          </a:p>
          <a:p>
            <a:r>
              <a:rPr lang="en-GB" b="1" dirty="0" smtClean="0"/>
              <a:t>D</a:t>
            </a:r>
            <a:r>
              <a:rPr lang="en-GB" dirty="0" smtClean="0"/>
              <a:t> – uninterruptible </a:t>
            </a:r>
          </a:p>
          <a:p>
            <a:r>
              <a:rPr lang="en-GB" dirty="0" smtClean="0"/>
              <a:t>Sleep (usually I/O)</a:t>
            </a:r>
          </a:p>
          <a:p>
            <a:r>
              <a:rPr lang="en-GB" b="1" dirty="0" smtClean="0"/>
              <a:t>R</a:t>
            </a:r>
            <a:r>
              <a:rPr lang="en-GB" dirty="0" smtClean="0"/>
              <a:t> – </a:t>
            </a:r>
            <a:r>
              <a:rPr lang="en-GB" dirty="0" err="1" smtClean="0"/>
              <a:t>runnable</a:t>
            </a:r>
            <a:r>
              <a:rPr lang="en-GB" dirty="0" smtClean="0"/>
              <a:t> (or in </a:t>
            </a:r>
          </a:p>
          <a:p>
            <a:r>
              <a:rPr lang="en-GB" dirty="0" smtClean="0"/>
              <a:t>queue)</a:t>
            </a:r>
          </a:p>
          <a:p>
            <a:r>
              <a:rPr lang="en-GB" b="1" dirty="0" smtClean="0"/>
              <a:t>S </a:t>
            </a:r>
            <a:r>
              <a:rPr lang="en-GB" dirty="0" smtClean="0"/>
              <a:t>– sleeping </a:t>
            </a:r>
          </a:p>
          <a:p>
            <a:r>
              <a:rPr lang="en-GB" b="1" dirty="0" smtClean="0"/>
              <a:t>T</a:t>
            </a:r>
            <a:r>
              <a:rPr lang="en-GB" dirty="0" smtClean="0"/>
              <a:t> – traced or </a:t>
            </a:r>
          </a:p>
          <a:p>
            <a:r>
              <a:rPr lang="en-GB" dirty="0" smtClean="0"/>
              <a:t>stopped</a:t>
            </a:r>
          </a:p>
          <a:p>
            <a:r>
              <a:rPr lang="en-GB" b="1" dirty="0" smtClean="0"/>
              <a:t>X</a:t>
            </a:r>
            <a:r>
              <a:rPr lang="en-GB" dirty="0" smtClean="0"/>
              <a:t> – dead</a:t>
            </a:r>
          </a:p>
          <a:p>
            <a:r>
              <a:rPr lang="en-GB" b="1" dirty="0" smtClean="0"/>
              <a:t>Z</a:t>
            </a:r>
            <a:r>
              <a:rPr lang="en-GB" dirty="0" smtClean="0"/>
              <a:t> – a defunct</a:t>
            </a:r>
          </a:p>
          <a:p>
            <a:r>
              <a:rPr lang="en-GB" dirty="0" smtClean="0"/>
              <a:t>(zombie process)</a:t>
            </a:r>
            <a:endParaRPr lang="en-GB" dirty="0"/>
          </a:p>
        </p:txBody>
      </p:sp>
      <p:pic>
        <p:nvPicPr>
          <p:cNvPr id="9218" name="Picture 2"/>
          <p:cNvPicPr>
            <a:picLocks noChangeAspect="1" noChangeArrowheads="1"/>
          </p:cNvPicPr>
          <p:nvPr/>
        </p:nvPicPr>
        <p:blipFill>
          <a:blip r:embed="rId4" cstate="print"/>
          <a:srcRect/>
          <a:stretch>
            <a:fillRect/>
          </a:stretch>
        </p:blipFill>
        <p:spPr bwMode="auto">
          <a:xfrm>
            <a:off x="357158" y="1428736"/>
            <a:ext cx="6753225" cy="5276850"/>
          </a:xfrm>
          <a:prstGeom prst="rect">
            <a:avLst/>
          </a:prstGeom>
          <a:noFill/>
          <a:ln w="9525">
            <a:noFill/>
            <a:miter lim="800000"/>
            <a:headEnd/>
            <a:tailEnd/>
          </a:ln>
        </p:spPr>
      </p:pic>
      <p:sp>
        <p:nvSpPr>
          <p:cNvPr id="14"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in Linux – </a:t>
            </a:r>
            <a:r>
              <a:rPr lang="pl-PL" sz="3600" dirty="0" err="1" smtClean="0"/>
              <a:t>another</a:t>
            </a:r>
            <a:r>
              <a:rPr lang="pl-PL" sz="3600" dirty="0" smtClean="0"/>
              <a:t> </a:t>
            </a:r>
            <a:r>
              <a:rPr lang="pl-PL" sz="3600" dirty="0" err="1" smtClean="0"/>
              <a:t>tools</a:t>
            </a:r>
            <a:r>
              <a:rPr lang="pl-PL" sz="3600" dirty="0" smtClean="0"/>
              <a:t> for system </a:t>
            </a:r>
            <a:r>
              <a:rPr lang="pl-PL" sz="3600" dirty="0" err="1" smtClean="0"/>
              <a:t>process</a:t>
            </a:r>
            <a:r>
              <a:rPr lang="pl-PL" sz="3600" dirty="0" smtClean="0"/>
              <a:t> monitoring</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pic>
        <p:nvPicPr>
          <p:cNvPr id="1028" name="Picture 4"/>
          <p:cNvPicPr>
            <a:picLocks noChangeAspect="1" noChangeArrowheads="1"/>
          </p:cNvPicPr>
          <p:nvPr/>
        </p:nvPicPr>
        <p:blipFill>
          <a:blip r:embed="rId4" cstate="print"/>
          <a:srcRect/>
          <a:stretch>
            <a:fillRect/>
          </a:stretch>
        </p:blipFill>
        <p:spPr bwMode="auto">
          <a:xfrm>
            <a:off x="1571604" y="1425306"/>
            <a:ext cx="6286544" cy="5146966"/>
          </a:xfrm>
          <a:prstGeom prst="rect">
            <a:avLst/>
          </a:prstGeom>
          <a:noFill/>
          <a:ln w="9525">
            <a:noFill/>
            <a:miter lim="800000"/>
            <a:headEnd/>
            <a:tailEnd/>
          </a:ln>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a:t>
            </a:r>
            <a:r>
              <a:rPr lang="en-GB" sz="3600" smtClean="0"/>
              <a:t>handling in </a:t>
            </a:r>
            <a:r>
              <a:rPr lang="en-GB" sz="3600" dirty="0" smtClean="0"/>
              <a:t>Linux – program creating a process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Symbol zastępczy zawartości 9"/>
          <p:cNvSpPr>
            <a:spLocks noGrp="1"/>
          </p:cNvSpPr>
          <p:nvPr>
            <p:ph idx="1"/>
          </p:nvPr>
        </p:nvSpPr>
        <p:spPr/>
        <p:txBody>
          <a:bodyPr/>
          <a:lstStyle/>
          <a:p>
            <a:endParaRPr lang="en-GB" dirty="0"/>
          </a:p>
        </p:txBody>
      </p:sp>
      <p:pic>
        <p:nvPicPr>
          <p:cNvPr id="6146" name="Picture 2"/>
          <p:cNvPicPr>
            <a:picLocks noChangeAspect="1" noChangeArrowheads="1"/>
          </p:cNvPicPr>
          <p:nvPr/>
        </p:nvPicPr>
        <p:blipFill>
          <a:blip r:embed="rId4" cstate="print"/>
          <a:srcRect/>
          <a:stretch>
            <a:fillRect/>
          </a:stretch>
        </p:blipFill>
        <p:spPr bwMode="auto">
          <a:xfrm>
            <a:off x="1462094" y="1428736"/>
            <a:ext cx="6478888" cy="5040000"/>
          </a:xfrm>
          <a:prstGeom prst="rect">
            <a:avLst/>
          </a:prstGeom>
          <a:noFill/>
          <a:ln w="9525">
            <a:noFill/>
            <a:miter lim="800000"/>
            <a:headEnd/>
            <a:tailEnd/>
          </a:ln>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handling Linux – program creating a process - trace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Symbol zastępczy zawartości 9"/>
          <p:cNvSpPr>
            <a:spLocks noGrp="1"/>
          </p:cNvSpPr>
          <p:nvPr>
            <p:ph idx="1"/>
          </p:nvPr>
        </p:nvSpPr>
        <p:spPr/>
        <p:txBody>
          <a:bodyPr>
            <a:noAutofit/>
          </a:bodyPr>
          <a:lstStyle/>
          <a:p>
            <a:pPr>
              <a:buNone/>
            </a:pPr>
            <a:r>
              <a:rPr lang="en-US" sz="2400" dirty="0" smtClean="0">
                <a:latin typeface="Courier New" pitchFamily="49" charset="0"/>
                <a:cs typeface="Courier New" pitchFamily="49" charset="0"/>
              </a:rPr>
              <a:t>root@ts7000:fork# ./</a:t>
            </a:r>
            <a:r>
              <a:rPr lang="en-US" sz="2400" dirty="0" err="1" smtClean="0">
                <a:latin typeface="Courier New" pitchFamily="49" charset="0"/>
                <a:cs typeface="Courier New" pitchFamily="49" charset="0"/>
              </a:rPr>
              <a:t>process_demo</a:t>
            </a:r>
            <a:endParaRPr lang="en-US" sz="2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Child_ID</a:t>
            </a:r>
            <a:r>
              <a:rPr lang="en-US" sz="2400" dirty="0" smtClean="0">
                <a:latin typeface="Courier New" pitchFamily="49" charset="0"/>
                <a:cs typeface="Courier New" pitchFamily="49" charset="0"/>
              </a:rPr>
              <a:t>[1788]: 0</a:t>
            </a:r>
          </a:p>
          <a:p>
            <a:pPr>
              <a:buNone/>
            </a:pPr>
            <a:r>
              <a:rPr lang="en-US" sz="2400" dirty="0" smtClean="0">
                <a:latin typeface="Courier New" pitchFamily="49" charset="0"/>
                <a:cs typeface="Courier New" pitchFamily="49" charset="0"/>
              </a:rPr>
              <a:t>...waiting for child process completion...</a:t>
            </a:r>
          </a:p>
          <a:p>
            <a:pPr>
              <a:buNone/>
            </a:pPr>
            <a:r>
              <a:rPr lang="en-US" sz="2400" dirty="0" err="1" smtClean="0">
                <a:latin typeface="Courier New" pitchFamily="49" charset="0"/>
                <a:cs typeface="Courier New" pitchFamily="49" charset="0"/>
              </a:rPr>
              <a:t>Child_ID</a:t>
            </a:r>
            <a:r>
              <a:rPr lang="en-US" sz="2400" dirty="0" smtClean="0">
                <a:latin typeface="Courier New" pitchFamily="49" charset="0"/>
                <a:cs typeface="Courier New" pitchFamily="49" charset="0"/>
              </a:rPr>
              <a:t>[1788]: 0</a:t>
            </a:r>
          </a:p>
          <a:p>
            <a:pPr>
              <a:buNone/>
            </a:pPr>
            <a:r>
              <a:rPr lang="en-US" sz="2400" dirty="0" err="1" smtClean="0">
                <a:latin typeface="Courier New" pitchFamily="49" charset="0"/>
                <a:cs typeface="Courier New" pitchFamily="49" charset="0"/>
              </a:rPr>
              <a:t>Child_ID</a:t>
            </a:r>
            <a:r>
              <a:rPr lang="en-US" sz="2400" dirty="0" smtClean="0">
                <a:latin typeface="Courier New" pitchFamily="49" charset="0"/>
                <a:cs typeface="Courier New" pitchFamily="49" charset="0"/>
              </a:rPr>
              <a:t>[1788]: 0</a:t>
            </a:r>
          </a:p>
          <a:p>
            <a:pPr>
              <a:buNone/>
            </a:pPr>
            <a:r>
              <a:rPr lang="en-US" sz="2400" dirty="0" err="1" smtClean="0">
                <a:latin typeface="Courier New" pitchFamily="49" charset="0"/>
                <a:cs typeface="Courier New" pitchFamily="49" charset="0"/>
              </a:rPr>
              <a:t>Child_ID</a:t>
            </a:r>
            <a:r>
              <a:rPr lang="en-US" sz="2400" dirty="0" smtClean="0">
                <a:latin typeface="Courier New" pitchFamily="49" charset="0"/>
                <a:cs typeface="Courier New" pitchFamily="49" charset="0"/>
              </a:rPr>
              <a:t>[1788]: 0</a:t>
            </a:r>
          </a:p>
          <a:p>
            <a:pPr>
              <a:buNone/>
            </a:pPr>
            <a:r>
              <a:rPr lang="en-US" sz="2400" dirty="0" err="1" smtClean="0">
                <a:latin typeface="Courier New" pitchFamily="49" charset="0"/>
                <a:cs typeface="Courier New" pitchFamily="49" charset="0"/>
              </a:rPr>
              <a:t>Child_ID</a:t>
            </a:r>
            <a:r>
              <a:rPr lang="en-US" sz="2400" dirty="0" smtClean="0">
                <a:latin typeface="Courier New" pitchFamily="49" charset="0"/>
                <a:cs typeface="Courier New" pitchFamily="49" charset="0"/>
              </a:rPr>
              <a:t>[1788]: 0</a:t>
            </a:r>
          </a:p>
          <a:p>
            <a:pPr>
              <a:buNone/>
            </a:pPr>
            <a:r>
              <a:rPr lang="en-US" sz="2400" dirty="0" smtClean="0">
                <a:latin typeface="Courier New" pitchFamily="49" charset="0"/>
                <a:cs typeface="Courier New" pitchFamily="49" charset="0"/>
              </a:rPr>
              <a:t>...exiting parent process...</a:t>
            </a:r>
          </a:p>
          <a:p>
            <a:pPr>
              <a:buNone/>
            </a:pPr>
            <a:r>
              <a:rPr lang="en-US" sz="2400" dirty="0" smtClean="0">
                <a:latin typeface="Courier New" pitchFamily="49" charset="0"/>
                <a:cs typeface="Courier New" pitchFamily="49" charset="0"/>
              </a:rPr>
              <a:t>root@ts7000:fork#</a:t>
            </a:r>
          </a:p>
          <a:p>
            <a:pPr>
              <a:buNone/>
            </a:pPr>
            <a:endParaRPr lang="en-US" sz="2400" dirty="0" smtClean="0">
              <a:latin typeface="Courier New" pitchFamily="49" charset="0"/>
              <a:cs typeface="Courier New" pitchFamily="49" charset="0"/>
            </a:endParaRPr>
          </a:p>
          <a:p>
            <a:endParaRPr lang="en-GB" sz="2400" dirty="0">
              <a:latin typeface="Courier New" pitchFamily="49" charset="0"/>
              <a:cs typeface="Courier New" pitchFamily="49" charset="0"/>
            </a:endParaRPr>
          </a:p>
        </p:txBody>
      </p:sp>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Threads Linux – program creating a thread</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10"/>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4" cstate="print"/>
          <a:srcRect/>
          <a:stretch>
            <a:fillRect/>
          </a:stretch>
        </p:blipFill>
        <p:spPr bwMode="auto">
          <a:xfrm>
            <a:off x="1450704" y="1428736"/>
            <a:ext cx="6478882" cy="5040000"/>
          </a:xfrm>
          <a:prstGeom prst="rect">
            <a:avLst/>
          </a:prstGeom>
          <a:noFill/>
          <a:ln w="9525">
            <a:noFill/>
            <a:miter lim="800000"/>
            <a:headEnd/>
            <a:tailEnd/>
          </a:ln>
        </p:spPr>
      </p:pic>
      <p:sp>
        <p:nvSpPr>
          <p:cNvPr id="12"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Threads Linux – program creating a thread - log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Autofit/>
          </a:bodyPr>
          <a:lstStyle/>
          <a:p>
            <a:pPr>
              <a:buNone/>
            </a:pPr>
            <a:r>
              <a:rPr lang="en-US" sz="2400" dirty="0" smtClean="0">
                <a:latin typeface="Courier New" pitchFamily="49" charset="0"/>
                <a:cs typeface="Courier New" pitchFamily="49" charset="0"/>
              </a:rPr>
              <a:t>root@ts7000:mutex# ./</a:t>
            </a:r>
            <a:r>
              <a:rPr lang="en-US" sz="2400" dirty="0" err="1" smtClean="0">
                <a:latin typeface="Courier New" pitchFamily="49" charset="0"/>
                <a:cs typeface="Courier New" pitchFamily="49" charset="0"/>
              </a:rPr>
              <a:t>thread_demo</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0</a:t>
            </a:r>
          </a:p>
          <a:p>
            <a:pPr>
              <a:buNone/>
            </a:pPr>
            <a:r>
              <a:rPr lang="en-US" sz="2400" dirty="0" smtClean="0">
                <a:latin typeface="Courier New" pitchFamily="49" charset="0"/>
                <a:cs typeface="Courier New" pitchFamily="49" charset="0"/>
              </a:rPr>
              <a:t>...waiting for thread completion...</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Thread creation status: 0</a:t>
            </a:r>
          </a:p>
          <a:p>
            <a:pPr>
              <a:buNone/>
            </a:pPr>
            <a:r>
              <a:rPr lang="en-US" sz="2400" dirty="0" smtClean="0">
                <a:latin typeface="Courier New" pitchFamily="49" charset="0"/>
                <a:cs typeface="Courier New" pitchFamily="49" charset="0"/>
              </a:rPr>
              <a:t>...exiting...</a:t>
            </a:r>
          </a:p>
          <a:p>
            <a:pPr>
              <a:buNone/>
            </a:pPr>
            <a:r>
              <a:rPr lang="en-US" sz="2400" dirty="0" smtClean="0">
                <a:latin typeface="Courier New" pitchFamily="49" charset="0"/>
                <a:cs typeface="Courier New" pitchFamily="49" charset="0"/>
              </a:rPr>
              <a:t>root@ts7000:mutex#</a:t>
            </a:r>
          </a:p>
        </p:txBody>
      </p:sp>
      <p:sp>
        <p:nvSpPr>
          <p:cNvPr id="12"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Threads vs. Processes – key difference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Autofit/>
          </a:bodyPr>
          <a:lstStyle/>
          <a:p>
            <a:pPr>
              <a:buNone/>
            </a:pPr>
            <a:r>
              <a:rPr lang="en-US" sz="2400" dirty="0" smtClean="0">
                <a:latin typeface="Courier New" pitchFamily="49" charset="0"/>
                <a:cs typeface="Courier New" pitchFamily="49" charset="0"/>
              </a:rPr>
              <a:t>root@ts7000:mutex# ./</a:t>
            </a:r>
            <a:r>
              <a:rPr lang="en-US" sz="2400" dirty="0" err="1" smtClean="0">
                <a:latin typeface="Courier New" pitchFamily="49" charset="0"/>
                <a:cs typeface="Courier New" pitchFamily="49" charset="0"/>
              </a:rPr>
              <a:t>thread_demo</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0</a:t>
            </a:r>
          </a:p>
          <a:p>
            <a:pPr>
              <a:buNone/>
            </a:pPr>
            <a:r>
              <a:rPr lang="en-US" sz="2400" dirty="0" smtClean="0">
                <a:latin typeface="Courier New" pitchFamily="49" charset="0"/>
                <a:cs typeface="Courier New" pitchFamily="49" charset="0"/>
              </a:rPr>
              <a:t>...waiting for thread completion...</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1</a:t>
            </a:r>
          </a:p>
          <a:p>
            <a:pPr>
              <a:buNone/>
            </a:pPr>
            <a:r>
              <a:rPr lang="en-US" sz="2400" dirty="0" smtClean="0">
                <a:latin typeface="Courier New" pitchFamily="49" charset="0"/>
                <a:cs typeface="Courier New" pitchFamily="49" charset="0"/>
              </a:rPr>
              <a:t>Thread creation status: 0</a:t>
            </a:r>
          </a:p>
          <a:p>
            <a:pPr>
              <a:buNone/>
            </a:pPr>
            <a:r>
              <a:rPr lang="en-US" sz="2400" dirty="0" smtClean="0">
                <a:latin typeface="Courier New" pitchFamily="49" charset="0"/>
                <a:cs typeface="Courier New" pitchFamily="49" charset="0"/>
              </a:rPr>
              <a:t>...exiting...</a:t>
            </a:r>
          </a:p>
          <a:p>
            <a:pPr>
              <a:buNone/>
            </a:pPr>
            <a:r>
              <a:rPr lang="en-US" sz="2400" dirty="0" smtClean="0">
                <a:latin typeface="Courier New" pitchFamily="49" charset="0"/>
                <a:cs typeface="Courier New" pitchFamily="49" charset="0"/>
              </a:rPr>
              <a:t>root@ts7000:mutex#</a:t>
            </a:r>
          </a:p>
        </p:txBody>
      </p:sp>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Process </a:t>
            </a:r>
            <a:r>
              <a:rPr lang="pl-PL" sz="3600" dirty="0" err="1" smtClean="0"/>
              <a:t>concept</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marL="252000" indent="-252000">
              <a:buNone/>
            </a:pPr>
            <a:r>
              <a:rPr lang="pl-PL" b="1" dirty="0" smtClean="0"/>
              <a:t>Process</a:t>
            </a:r>
            <a:r>
              <a:rPr lang="pl-PL" dirty="0" smtClean="0"/>
              <a:t> </a:t>
            </a:r>
            <a:r>
              <a:rPr lang="pl-PL" dirty="0" err="1" smtClean="0"/>
              <a:t>is</a:t>
            </a:r>
            <a:r>
              <a:rPr lang="pl-PL" dirty="0" smtClean="0"/>
              <a:t> elementary  </a:t>
            </a:r>
            <a:r>
              <a:rPr lang="pl-PL" dirty="0" err="1" smtClean="0"/>
              <a:t>active</a:t>
            </a:r>
            <a:r>
              <a:rPr lang="pl-PL" dirty="0" smtClean="0"/>
              <a:t> </a:t>
            </a:r>
            <a:r>
              <a:rPr lang="pl-PL" dirty="0" err="1" smtClean="0"/>
              <a:t>entity</a:t>
            </a:r>
            <a:r>
              <a:rPr lang="pl-PL" dirty="0" smtClean="0"/>
              <a:t> </a:t>
            </a:r>
            <a:r>
              <a:rPr lang="pl-PL" dirty="0" err="1" smtClean="0"/>
              <a:t>being</a:t>
            </a:r>
            <a:r>
              <a:rPr lang="pl-PL" dirty="0" smtClean="0"/>
              <a:t> </a:t>
            </a:r>
            <a:r>
              <a:rPr lang="pl-PL" dirty="0" err="1" smtClean="0"/>
              <a:t>managed</a:t>
            </a:r>
            <a:r>
              <a:rPr lang="pl-PL" dirty="0" smtClean="0"/>
              <a:t> by </a:t>
            </a:r>
            <a:r>
              <a:rPr lang="pl-PL" dirty="0" err="1" smtClean="0"/>
              <a:t>the</a:t>
            </a:r>
            <a:r>
              <a:rPr lang="pl-PL" dirty="0" smtClean="0"/>
              <a:t> </a:t>
            </a:r>
            <a:r>
              <a:rPr lang="pl-PL" dirty="0" err="1" smtClean="0"/>
              <a:t>operating</a:t>
            </a:r>
            <a:r>
              <a:rPr lang="pl-PL" dirty="0" smtClean="0"/>
              <a:t> system </a:t>
            </a:r>
            <a:r>
              <a:rPr lang="pl-PL" dirty="0" err="1" smtClean="0"/>
              <a:t>which</a:t>
            </a:r>
            <a:r>
              <a:rPr lang="pl-PL" dirty="0" smtClean="0"/>
              <a:t> </a:t>
            </a:r>
            <a:r>
              <a:rPr lang="pl-PL" dirty="0" err="1" smtClean="0"/>
              <a:t>uses</a:t>
            </a:r>
            <a:r>
              <a:rPr lang="pl-PL" dirty="0" smtClean="0"/>
              <a:t> system resources (</a:t>
            </a:r>
            <a:r>
              <a:rPr lang="pl-PL" dirty="0" err="1" smtClean="0"/>
              <a:t>processor</a:t>
            </a:r>
            <a:r>
              <a:rPr lang="pl-PL" dirty="0" smtClean="0"/>
              <a:t> time, </a:t>
            </a:r>
            <a:r>
              <a:rPr lang="pl-PL" dirty="0" err="1" smtClean="0"/>
              <a:t>memory</a:t>
            </a:r>
            <a:r>
              <a:rPr lang="pl-PL" dirty="0" smtClean="0"/>
              <a:t>, </a:t>
            </a:r>
            <a:r>
              <a:rPr lang="pl-PL" dirty="0" err="1" smtClean="0"/>
              <a:t>files</a:t>
            </a:r>
            <a:r>
              <a:rPr lang="pl-PL" dirty="0" smtClean="0"/>
              <a:t>, I/O devices) </a:t>
            </a:r>
            <a:r>
              <a:rPr lang="pl-PL" dirty="0" err="1" smtClean="0"/>
              <a:t>in</a:t>
            </a:r>
            <a:r>
              <a:rPr lang="pl-PL" dirty="0" smtClean="0"/>
              <a:t> order to run </a:t>
            </a:r>
            <a:r>
              <a:rPr lang="pl-PL" dirty="0" err="1" smtClean="0"/>
              <a:t>its</a:t>
            </a:r>
            <a:r>
              <a:rPr lang="pl-PL" dirty="0" smtClean="0"/>
              <a:t> program. </a:t>
            </a:r>
          </a:p>
          <a:p>
            <a:pPr marL="252000" indent="-252000">
              <a:buNone/>
            </a:pPr>
            <a:endParaRPr lang="pl-PL" dirty="0" smtClean="0"/>
          </a:p>
          <a:p>
            <a:pPr marL="252000" indent="-252000">
              <a:buNone/>
            </a:pPr>
            <a:r>
              <a:rPr lang="pl-PL" dirty="0" err="1" smtClean="0"/>
              <a:t>Each</a:t>
            </a:r>
            <a:r>
              <a:rPr lang="pl-PL" dirty="0" smtClean="0"/>
              <a:t> </a:t>
            </a:r>
            <a:r>
              <a:rPr lang="pl-PL" dirty="0" err="1" smtClean="0"/>
              <a:t>process</a:t>
            </a:r>
            <a:r>
              <a:rPr lang="pl-PL" dirty="0" smtClean="0"/>
              <a:t> </a:t>
            </a:r>
            <a:r>
              <a:rPr lang="pl-PL" dirty="0" err="1" smtClean="0"/>
              <a:t>consists</a:t>
            </a:r>
            <a:r>
              <a:rPr lang="pl-PL" dirty="0" smtClean="0"/>
              <a:t> of:</a:t>
            </a:r>
          </a:p>
          <a:p>
            <a:pPr marL="252000" indent="-252000">
              <a:buFont typeface="Wingdings" pitchFamily="2" charset="2"/>
              <a:buChar char="§"/>
            </a:pPr>
            <a:r>
              <a:rPr lang="pl-PL" dirty="0" smtClean="0"/>
              <a:t>Program		- </a:t>
            </a:r>
            <a:r>
              <a:rPr lang="pl-PL" dirty="0" err="1" smtClean="0"/>
              <a:t>defines</a:t>
            </a:r>
            <a:r>
              <a:rPr lang="pl-PL" dirty="0" smtClean="0"/>
              <a:t> proces </a:t>
            </a:r>
            <a:r>
              <a:rPr lang="pl-PL" dirty="0" err="1" smtClean="0"/>
              <a:t>behaviour</a:t>
            </a:r>
            <a:endParaRPr lang="pl-PL" dirty="0" smtClean="0"/>
          </a:p>
          <a:p>
            <a:pPr marL="252000" indent="-252000">
              <a:buFont typeface="Wingdings" pitchFamily="2" charset="2"/>
              <a:buChar char="§"/>
            </a:pPr>
            <a:r>
              <a:rPr lang="pl-PL" dirty="0" smtClean="0"/>
              <a:t>Data			- </a:t>
            </a:r>
            <a:r>
              <a:rPr lang="pl-PL" dirty="0" err="1" smtClean="0"/>
              <a:t>data</a:t>
            </a:r>
            <a:r>
              <a:rPr lang="pl-PL" dirty="0" smtClean="0"/>
              <a:t> </a:t>
            </a:r>
            <a:r>
              <a:rPr lang="pl-PL" dirty="0" err="1" smtClean="0"/>
              <a:t>being</a:t>
            </a:r>
            <a:r>
              <a:rPr lang="pl-PL" dirty="0" smtClean="0"/>
              <a:t> </a:t>
            </a:r>
            <a:r>
              <a:rPr lang="pl-PL" dirty="0" err="1" smtClean="0"/>
              <a:t>processed</a:t>
            </a:r>
            <a:r>
              <a:rPr lang="pl-PL" dirty="0" smtClean="0"/>
              <a:t> and </a:t>
            </a:r>
            <a:r>
              <a:rPr lang="pl-PL" dirty="0" err="1" smtClean="0"/>
              <a:t>results</a:t>
            </a:r>
            <a:r>
              <a:rPr lang="pl-PL" dirty="0" smtClean="0"/>
              <a:t> </a:t>
            </a:r>
            <a:r>
              <a:rPr lang="en-GB" dirty="0" smtClean="0"/>
              <a:t>being </a:t>
            </a:r>
            <a:br>
              <a:rPr lang="en-GB" dirty="0" smtClean="0"/>
            </a:br>
            <a:r>
              <a:rPr lang="en-GB" dirty="0" smtClean="0"/>
              <a:t>			returned</a:t>
            </a:r>
            <a:endParaRPr lang="pl-PL" dirty="0" smtClean="0"/>
          </a:p>
          <a:p>
            <a:pPr marL="252000" indent="-252000">
              <a:buFont typeface="Wingdings" pitchFamily="2" charset="2"/>
              <a:buChar char="§"/>
            </a:pPr>
            <a:r>
              <a:rPr lang="pl-PL" dirty="0" smtClean="0"/>
              <a:t>Resources		- </a:t>
            </a:r>
            <a:r>
              <a:rPr lang="pl-PL" dirty="0" err="1" smtClean="0"/>
              <a:t>create</a:t>
            </a:r>
            <a:r>
              <a:rPr lang="pl-PL" dirty="0" smtClean="0"/>
              <a:t> run-time </a:t>
            </a:r>
            <a:r>
              <a:rPr lang="pl-PL" dirty="0" err="1" smtClean="0"/>
              <a:t>environemnt</a:t>
            </a:r>
            <a:endParaRPr lang="pl-PL" dirty="0" smtClean="0"/>
          </a:p>
          <a:p>
            <a:pPr marL="252000" indent="-252000">
              <a:buFont typeface="Wingdings" pitchFamily="2" charset="2"/>
              <a:buChar char="§"/>
            </a:pPr>
            <a:r>
              <a:rPr lang="pl-PL" dirty="0" smtClean="0"/>
              <a:t>PCB			- </a:t>
            </a:r>
            <a:r>
              <a:rPr lang="pl-PL" dirty="0" err="1" smtClean="0"/>
              <a:t>Processor</a:t>
            </a:r>
            <a:r>
              <a:rPr lang="pl-PL" dirty="0" smtClean="0"/>
              <a:t> </a:t>
            </a:r>
            <a:r>
              <a:rPr lang="pl-PL" dirty="0" err="1" smtClean="0"/>
              <a:t>Control</a:t>
            </a:r>
            <a:r>
              <a:rPr lang="pl-PL" dirty="0" smtClean="0"/>
              <a:t> Block (</a:t>
            </a:r>
            <a:r>
              <a:rPr lang="pl-PL" dirty="0" err="1" smtClean="0"/>
              <a:t>descriptor</a:t>
            </a:r>
            <a:r>
              <a:rPr lang="pl-PL" dirty="0" smtClean="0"/>
              <a:t>) 				</a:t>
            </a:r>
            <a:r>
              <a:rPr lang="pl-PL" dirty="0" err="1" smtClean="0"/>
              <a:t>storing</a:t>
            </a:r>
            <a:r>
              <a:rPr lang="pl-PL" dirty="0" smtClean="0"/>
              <a:t> / </a:t>
            </a:r>
            <a:r>
              <a:rPr lang="pl-PL" dirty="0" err="1" smtClean="0"/>
              <a:t>describing</a:t>
            </a:r>
            <a:r>
              <a:rPr lang="pl-PL" dirty="0" smtClean="0"/>
              <a:t> </a:t>
            </a:r>
            <a:r>
              <a:rPr lang="pl-PL" dirty="0" err="1" smtClean="0"/>
              <a:t>current</a:t>
            </a:r>
            <a:r>
              <a:rPr lang="pl-PL" dirty="0" smtClean="0"/>
              <a:t> state of </a:t>
            </a:r>
            <a:r>
              <a:rPr lang="pl-PL" dirty="0" err="1" smtClean="0"/>
              <a:t>the</a:t>
            </a:r>
            <a:r>
              <a:rPr lang="pl-PL" dirty="0" smtClean="0"/>
              <a:t> </a:t>
            </a:r>
            <a:br>
              <a:rPr lang="pl-PL" dirty="0" smtClean="0"/>
            </a:br>
            <a:r>
              <a:rPr lang="pl-PL" dirty="0" smtClean="0"/>
              <a:t>			</a:t>
            </a:r>
            <a:r>
              <a:rPr lang="pl-PL" dirty="0" err="1" smtClean="0"/>
              <a:t>process</a:t>
            </a:r>
            <a:r>
              <a:rPr lang="pl-PL" dirty="0" smtClean="0"/>
              <a:t/>
            </a:r>
            <a:br>
              <a:rPr lang="pl-PL" dirty="0" smtClean="0"/>
            </a:b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Threads Linux – program creating a thread - log</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2" name="Symbol zastępczy zawartości 9"/>
          <p:cNvSpPr>
            <a:spLocks noGrp="1"/>
          </p:cNvSpPr>
          <p:nvPr>
            <p:ph idx="1"/>
          </p:nvPr>
        </p:nvSpPr>
        <p:spPr>
          <a:xfrm>
            <a:off x="785786" y="1571612"/>
            <a:ext cx="3786214" cy="4572032"/>
          </a:xfrm>
        </p:spPr>
        <p:txBody>
          <a:bodyPr>
            <a:normAutofit/>
          </a:bodyPr>
          <a:lstStyle/>
          <a:p>
            <a:pPr>
              <a:buNone/>
            </a:pPr>
            <a:r>
              <a:rPr lang="en-GB" sz="2000" b="1" dirty="0" smtClean="0"/>
              <a:t>Threads:</a:t>
            </a:r>
          </a:p>
          <a:p>
            <a:pPr marL="252000" indent="-252000">
              <a:buFont typeface="Wingdings" pitchFamily="2" charset="2"/>
              <a:buChar char="§"/>
            </a:pPr>
            <a:r>
              <a:rPr lang="en-US" sz="2000" dirty="0" smtClean="0"/>
              <a:t>A thread has no data segment </a:t>
            </a:r>
            <a:r>
              <a:rPr lang="en-GB" sz="2000" dirty="0" smtClean="0"/>
              <a:t>or heap</a:t>
            </a:r>
          </a:p>
          <a:p>
            <a:pPr marL="252000" indent="-252000">
              <a:buFont typeface="Wingdings" pitchFamily="2" charset="2"/>
              <a:buChar char="§"/>
            </a:pPr>
            <a:r>
              <a:rPr lang="en-US" sz="2000" dirty="0" smtClean="0"/>
              <a:t>A thread cannot live on its own, it must live within a </a:t>
            </a:r>
            <a:r>
              <a:rPr lang="en-GB" sz="2000" dirty="0" smtClean="0"/>
              <a:t>process</a:t>
            </a:r>
          </a:p>
          <a:p>
            <a:pPr marL="252000" indent="-252000">
              <a:buFont typeface="Wingdings" pitchFamily="2" charset="2"/>
              <a:buChar char="§"/>
            </a:pPr>
            <a:r>
              <a:rPr lang="en-US" sz="2000" dirty="0" smtClean="0"/>
              <a:t>There can be more than one thread in a process, the first thread calls main &amp; has the </a:t>
            </a:r>
            <a:r>
              <a:rPr lang="en-GB" sz="2000" dirty="0" smtClean="0"/>
              <a:t>process’s stack</a:t>
            </a:r>
          </a:p>
          <a:p>
            <a:pPr marL="252000" indent="-252000">
              <a:buFont typeface="Wingdings" pitchFamily="2" charset="2"/>
              <a:buChar char="§"/>
            </a:pPr>
            <a:r>
              <a:rPr lang="en-GB" sz="2000" dirty="0" smtClean="0"/>
              <a:t>Inexpensive creation</a:t>
            </a:r>
          </a:p>
          <a:p>
            <a:pPr marL="252000" indent="-252000">
              <a:buFont typeface="Wingdings" pitchFamily="2" charset="2"/>
              <a:buChar char="§"/>
            </a:pPr>
            <a:r>
              <a:rPr lang="en-GB" sz="2000" dirty="0" smtClean="0"/>
              <a:t>Inexpensive context switching</a:t>
            </a:r>
          </a:p>
          <a:p>
            <a:pPr marL="252000" indent="-252000">
              <a:buFont typeface="Wingdings" pitchFamily="2" charset="2"/>
              <a:buChar char="§"/>
            </a:pPr>
            <a:r>
              <a:rPr lang="en-US" sz="2000" dirty="0" smtClean="0"/>
              <a:t>If a thread dies, its stack is </a:t>
            </a:r>
            <a:r>
              <a:rPr lang="en-GB" sz="2000" dirty="0" smtClean="0"/>
              <a:t>reclaimed</a:t>
            </a:r>
            <a:endParaRPr lang="en-US" sz="2000" dirty="0" smtClean="0">
              <a:latin typeface="Courier New" pitchFamily="49" charset="0"/>
              <a:cs typeface="Courier New" pitchFamily="49" charset="0"/>
            </a:endParaRPr>
          </a:p>
        </p:txBody>
      </p:sp>
      <p:sp>
        <p:nvSpPr>
          <p:cNvPr id="14" name="Symbol zastępczy zawartości 9"/>
          <p:cNvSpPr txBox="1">
            <a:spLocks/>
          </p:cNvSpPr>
          <p:nvPr/>
        </p:nvSpPr>
        <p:spPr>
          <a:xfrm>
            <a:off x="4786314" y="1571612"/>
            <a:ext cx="3829048" cy="4572031"/>
          </a:xfrm>
          <a:prstGeom prst="rect">
            <a:avLst/>
          </a:prstGeom>
        </p:spPr>
        <p:txBody>
          <a:bodyPr vert="horz" lIns="91440" tIns="45720" rIns="91440" bIns="45720" rtlCol="0">
            <a:normAutofit/>
          </a:bodyPr>
          <a:lstStyle/>
          <a:p>
            <a:r>
              <a:rPr lang="en-GB" sz="2000" b="1" dirty="0" smtClean="0"/>
              <a:t>Processes:</a:t>
            </a:r>
          </a:p>
          <a:p>
            <a:pPr marL="252000" indent="-252000">
              <a:buFont typeface="Wingdings" pitchFamily="2" charset="2"/>
              <a:buChar char="§"/>
            </a:pPr>
            <a:r>
              <a:rPr lang="en-GB" sz="2000" dirty="0" smtClean="0"/>
              <a:t>A process has code/data/heap &amp; other segments</a:t>
            </a:r>
          </a:p>
          <a:p>
            <a:pPr marL="252000" indent="-252000">
              <a:buFont typeface="Wingdings" pitchFamily="2" charset="2"/>
              <a:buChar char="§"/>
            </a:pPr>
            <a:r>
              <a:rPr lang="en-US" sz="2000" dirty="0" smtClean="0"/>
              <a:t>There must be at least one </a:t>
            </a:r>
            <a:r>
              <a:rPr lang="en-GB" sz="2000" dirty="0" smtClean="0"/>
              <a:t>thread in a process</a:t>
            </a:r>
          </a:p>
          <a:p>
            <a:pPr marL="252000" indent="-252000">
              <a:buFont typeface="Wingdings" pitchFamily="2" charset="2"/>
              <a:buChar char="§"/>
            </a:pPr>
            <a:r>
              <a:rPr lang="en-US" sz="2000" dirty="0" smtClean="0"/>
              <a:t>Threads within a process share </a:t>
            </a:r>
            <a:r>
              <a:rPr lang="en-GB" sz="2000" dirty="0" smtClean="0"/>
              <a:t>code/data/heap, share I/O, </a:t>
            </a:r>
            <a:r>
              <a:rPr lang="en-US" sz="2000" dirty="0" smtClean="0"/>
              <a:t>but each has its own stack &amp; </a:t>
            </a:r>
            <a:r>
              <a:rPr lang="en-GB" sz="2000" dirty="0" smtClean="0"/>
              <a:t>registers</a:t>
            </a:r>
          </a:p>
          <a:p>
            <a:pPr marL="252000" indent="-252000">
              <a:buFont typeface="Wingdings" pitchFamily="2" charset="2"/>
              <a:buChar char="§"/>
            </a:pPr>
            <a:r>
              <a:rPr lang="en-GB" sz="2000" dirty="0" smtClean="0"/>
              <a:t>Expensive creation</a:t>
            </a:r>
          </a:p>
          <a:p>
            <a:pPr marL="252000" indent="-252000">
              <a:buFont typeface="Wingdings" pitchFamily="2" charset="2"/>
              <a:buChar char="§"/>
            </a:pPr>
            <a:r>
              <a:rPr lang="en-GB" sz="2000" dirty="0" smtClean="0"/>
              <a:t>Expensive context switching</a:t>
            </a:r>
          </a:p>
          <a:p>
            <a:pPr marL="252000" indent="-252000">
              <a:buFont typeface="Wingdings" pitchFamily="2" charset="2"/>
              <a:buChar char="§"/>
            </a:pPr>
            <a:r>
              <a:rPr lang="en-US" sz="2000" dirty="0" smtClean="0"/>
              <a:t>If a process dies, its resources are reclaimed &amp; all threads die</a:t>
            </a:r>
            <a:endPar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p:txBody>
      </p:sp>
      <p:sp>
        <p:nvSpPr>
          <p:cNvPr id="11"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Operating</a:t>
            </a:r>
            <a:r>
              <a:rPr lang="pl-PL" sz="3600" dirty="0" smtClean="0"/>
              <a:t> system </a:t>
            </a:r>
            <a:r>
              <a:rPr lang="pl-PL" sz="3600" dirty="0" err="1" smtClean="0"/>
              <a:t>control</a:t>
            </a:r>
            <a:r>
              <a:rPr lang="pl-PL" sz="3600" dirty="0" smtClean="0"/>
              <a:t> </a:t>
            </a:r>
            <a:r>
              <a:rPr lang="pl-PL" sz="3600" dirty="0" err="1" smtClean="0"/>
              <a:t>structures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rmAutofit lnSpcReduction="10000"/>
          </a:bodyPr>
          <a:lstStyle/>
          <a:p>
            <a:pPr>
              <a:buNone/>
            </a:pPr>
            <a:r>
              <a:rPr lang="pl-PL" sz="2800" dirty="0" err="1" smtClean="0">
                <a:latin typeface="Calibri" pitchFamily="34" charset="0"/>
                <a:cs typeface="Courier New" pitchFamily="49" charset="0"/>
              </a:rPr>
              <a:t>Processes</a:t>
            </a:r>
            <a:r>
              <a:rPr lang="pl-PL" sz="2800" dirty="0" smtClean="0">
                <a:latin typeface="Calibri" pitchFamily="34" charset="0"/>
                <a:cs typeface="Courier New" pitchFamily="49" charset="0"/>
              </a:rPr>
              <a:t> and </a:t>
            </a:r>
            <a:r>
              <a:rPr lang="pl-PL" sz="2800" dirty="0" err="1" smtClean="0">
                <a:latin typeface="Calibri" pitchFamily="34" charset="0"/>
                <a:cs typeface="Courier New" pitchFamily="49" charset="0"/>
              </a:rPr>
              <a:t>resource</a:t>
            </a:r>
            <a:r>
              <a:rPr lang="pl-PL" sz="2800" dirty="0" smtClean="0">
                <a:latin typeface="Calibri" pitchFamily="34" charset="0"/>
                <a:cs typeface="Courier New" pitchFamily="49" charset="0"/>
              </a:rPr>
              <a:t> management </a:t>
            </a:r>
            <a:r>
              <a:rPr lang="pl-PL" sz="2800" dirty="0" err="1" smtClean="0">
                <a:latin typeface="Calibri" pitchFamily="34" charset="0"/>
                <a:cs typeface="Courier New" pitchFamily="49" charset="0"/>
              </a:rPr>
              <a:t>requires</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some</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dedicated</a:t>
            </a:r>
            <a:r>
              <a:rPr lang="pl-PL" sz="2800" dirty="0" smtClean="0">
                <a:latin typeface="Calibri" pitchFamily="34" charset="0"/>
                <a:cs typeface="Courier New" pitchFamily="49" charset="0"/>
              </a:rPr>
              <a:t> data </a:t>
            </a:r>
            <a:r>
              <a:rPr lang="pl-PL" sz="2800" dirty="0" err="1" smtClean="0">
                <a:latin typeface="Calibri" pitchFamily="34" charset="0"/>
                <a:cs typeface="Courier New" pitchFamily="49" charset="0"/>
              </a:rPr>
              <a:t>structures</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where</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the</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crucial</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information</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about</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processes</a:t>
            </a:r>
            <a:r>
              <a:rPr lang="pl-PL" sz="2800" dirty="0" smtClean="0">
                <a:latin typeface="Calibri" pitchFamily="34" charset="0"/>
                <a:cs typeface="Courier New" pitchFamily="49" charset="0"/>
              </a:rPr>
              <a:t> and </a:t>
            </a:r>
            <a:r>
              <a:rPr lang="pl-PL" sz="2800" dirty="0" err="1" smtClean="0">
                <a:latin typeface="Calibri" pitchFamily="34" charset="0"/>
                <a:cs typeface="Courier New" pitchFamily="49" charset="0"/>
              </a:rPr>
              <a:t>resource</a:t>
            </a:r>
            <a:r>
              <a:rPr lang="pl-PL" sz="2800" dirty="0" smtClean="0">
                <a:latin typeface="Calibri" pitchFamily="34" charset="0"/>
                <a:cs typeface="Courier New" pitchFamily="49" charset="0"/>
              </a:rPr>
              <a:t> state </a:t>
            </a:r>
            <a:r>
              <a:rPr lang="pl-PL" sz="2800" dirty="0" err="1" smtClean="0">
                <a:latin typeface="Calibri" pitchFamily="34" charset="0"/>
                <a:cs typeface="Courier New" pitchFamily="49" charset="0"/>
              </a:rPr>
              <a:t>is</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being</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stored</a:t>
            </a:r>
            <a:r>
              <a:rPr lang="pl-PL" sz="2800" dirty="0" smtClean="0">
                <a:latin typeface="Calibri" pitchFamily="34" charset="0"/>
                <a:cs typeface="Courier New" pitchFamily="49" charset="0"/>
              </a:rPr>
              <a:t> (and </a:t>
            </a:r>
            <a:r>
              <a:rPr lang="pl-PL" sz="2800" dirty="0" err="1" smtClean="0">
                <a:latin typeface="Calibri" pitchFamily="34" charset="0"/>
                <a:cs typeface="Courier New" pitchFamily="49" charset="0"/>
              </a:rPr>
              <a:t>updated</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accordingly</a:t>
            </a:r>
            <a:r>
              <a:rPr lang="pl-PL" sz="2800" dirty="0" smtClean="0">
                <a:latin typeface="Calibri" pitchFamily="34" charset="0"/>
                <a:cs typeface="Courier New" pitchFamily="49" charset="0"/>
              </a:rPr>
              <a:t> to </a:t>
            </a:r>
            <a:r>
              <a:rPr lang="pl-PL" sz="2800" dirty="0" err="1" smtClean="0">
                <a:latin typeface="Calibri" pitchFamily="34" charset="0"/>
                <a:cs typeface="Courier New" pitchFamily="49" charset="0"/>
              </a:rPr>
              <a:t>situation</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These</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include</a:t>
            </a:r>
            <a:r>
              <a:rPr lang="pl-PL" sz="2800" dirty="0" smtClean="0">
                <a:latin typeface="Calibri" pitchFamily="34" charset="0"/>
                <a:cs typeface="Courier New" pitchFamily="49" charset="0"/>
              </a:rPr>
              <a:t> </a:t>
            </a:r>
            <a:r>
              <a:rPr lang="pl-PL" sz="2800" dirty="0" err="1" smtClean="0">
                <a:latin typeface="Calibri" pitchFamily="34" charset="0"/>
                <a:cs typeface="Courier New" pitchFamily="49" charset="0"/>
              </a:rPr>
              <a:t>tables</a:t>
            </a:r>
            <a:r>
              <a:rPr lang="pl-PL" sz="2800" dirty="0" smtClean="0">
                <a:latin typeface="Calibri" pitchFamily="34" charset="0"/>
                <a:cs typeface="Courier New" pitchFamily="49" charset="0"/>
              </a:rPr>
              <a:t> </a:t>
            </a:r>
            <a:r>
              <a:rPr lang="en-US" sz="2800" dirty="0" smtClean="0"/>
              <a:t>constructed for each entity that the operating system manages</a:t>
            </a:r>
            <a:r>
              <a:rPr lang="pl-PL" sz="2800" dirty="0" smtClean="0"/>
              <a:t>:</a:t>
            </a:r>
          </a:p>
          <a:p>
            <a:r>
              <a:rPr lang="pl-PL" sz="2800" dirty="0" err="1" smtClean="0">
                <a:latin typeface="Calibri" pitchFamily="34" charset="0"/>
                <a:cs typeface="Courier New" pitchFamily="49" charset="0"/>
              </a:rPr>
              <a:t>Memory</a:t>
            </a:r>
            <a:endParaRPr lang="pl-PL" sz="2800" dirty="0" smtClean="0">
              <a:latin typeface="Calibri" pitchFamily="34" charset="0"/>
              <a:cs typeface="Courier New" pitchFamily="49" charset="0"/>
            </a:endParaRPr>
          </a:p>
          <a:p>
            <a:r>
              <a:rPr lang="pl-PL" sz="2800" dirty="0" smtClean="0">
                <a:latin typeface="Calibri" pitchFamily="34" charset="0"/>
                <a:cs typeface="Courier New" pitchFamily="49" charset="0"/>
              </a:rPr>
              <a:t>I/O</a:t>
            </a:r>
          </a:p>
          <a:p>
            <a:r>
              <a:rPr lang="pl-PL" sz="2800" dirty="0" smtClean="0">
                <a:latin typeface="Calibri" pitchFamily="34" charset="0"/>
                <a:cs typeface="Courier New" pitchFamily="49" charset="0"/>
              </a:rPr>
              <a:t>File</a:t>
            </a:r>
          </a:p>
          <a:p>
            <a:r>
              <a:rPr lang="pl-PL" sz="2800" dirty="0" err="1" smtClean="0">
                <a:latin typeface="Calibri" pitchFamily="34" charset="0"/>
                <a:cs typeface="Courier New" pitchFamily="49" charset="0"/>
              </a:rPr>
              <a:t>process</a:t>
            </a:r>
            <a:r>
              <a:rPr lang="pl-PL" sz="2800" dirty="0" smtClean="0">
                <a:latin typeface="Calibri" pitchFamily="34" charset="0"/>
                <a:cs typeface="Courier New" pitchFamily="49" charset="0"/>
              </a:rPr>
              <a:t> </a:t>
            </a:r>
          </a:p>
          <a:p>
            <a:pPr>
              <a:buFont typeface="Wingdings" pitchFamily="2" charset="2"/>
              <a:buChar char="§"/>
            </a:pPr>
            <a:endParaRPr lang="pl-PL" sz="2800" dirty="0" smtClean="0">
              <a:latin typeface="Calibri" pitchFamily="34" charset="0"/>
              <a:cs typeface="Courier New" pitchFamily="49" charset="0"/>
            </a:endParaRPr>
          </a:p>
          <a:p>
            <a:pPr>
              <a:buNone/>
            </a:pPr>
            <a:endParaRPr lang="en-US" sz="2800" dirty="0" smtClean="0">
              <a:latin typeface="Calibri" pitchFamily="34" charset="0"/>
              <a:cs typeface="Courier New" pitchFamily="49" charset="0"/>
            </a:endParaRPr>
          </a:p>
        </p:txBody>
      </p:sp>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Memory</a:t>
            </a:r>
            <a:r>
              <a:rPr lang="pl-PL" sz="3600" dirty="0" smtClean="0"/>
              <a:t> </a:t>
            </a:r>
            <a:r>
              <a:rPr lang="pl-PL" sz="3600" dirty="0" err="1" smtClean="0"/>
              <a:t>tables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2009/2010</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
        <p:nvSpPr>
          <p:cNvPr id="11" name="Symbol zastępczy zawartości 9"/>
          <p:cNvSpPr>
            <a:spLocks noGrp="1"/>
          </p:cNvSpPr>
          <p:nvPr>
            <p:ph idx="1"/>
          </p:nvPr>
        </p:nvSpPr>
        <p:spPr>
          <a:xfrm>
            <a:off x="457200" y="1600200"/>
            <a:ext cx="8229600" cy="4525963"/>
          </a:xfrm>
        </p:spPr>
        <p:txBody>
          <a:bodyPr>
            <a:normAutofit/>
          </a:bodyPr>
          <a:lstStyle/>
          <a:p>
            <a:r>
              <a:rPr lang="en-US" dirty="0" smtClean="0"/>
              <a:t>Allocation of main memory to processes</a:t>
            </a:r>
          </a:p>
          <a:p>
            <a:r>
              <a:rPr lang="en-US" dirty="0" smtClean="0"/>
              <a:t>Allocation of secondary memory to processes</a:t>
            </a:r>
          </a:p>
          <a:p>
            <a:r>
              <a:rPr lang="en-US" dirty="0" smtClean="0"/>
              <a:t>Protection attributes for access to shared memory regions</a:t>
            </a:r>
          </a:p>
          <a:p>
            <a:r>
              <a:rPr lang="en-US" dirty="0" smtClean="0"/>
              <a:t>Information needed to manage virtual memory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I/O </a:t>
            </a:r>
            <a:r>
              <a:rPr lang="pl-PL" sz="3600" dirty="0" err="1" smtClean="0"/>
              <a:t>tables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rmAutofit/>
          </a:bodyPr>
          <a:lstStyle/>
          <a:p>
            <a:r>
              <a:rPr lang="en-US" dirty="0" smtClean="0"/>
              <a:t>I/O device is available or assigned</a:t>
            </a:r>
          </a:p>
          <a:p>
            <a:r>
              <a:rPr lang="en-US" dirty="0" smtClean="0"/>
              <a:t>Status of I/O operation</a:t>
            </a:r>
          </a:p>
          <a:p>
            <a:r>
              <a:rPr lang="en-US" dirty="0" smtClean="0"/>
              <a:t>Location in main memory being used as the source or destination of the I/O transfer</a:t>
            </a:r>
            <a:endParaRPr lang="en-US" dirty="0"/>
          </a:p>
        </p:txBody>
      </p:sp>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File </a:t>
            </a:r>
            <a:r>
              <a:rPr lang="pl-PL" sz="3600" dirty="0" err="1" smtClean="0"/>
              <a:t>tables</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rmAutofit/>
          </a:bodyPr>
          <a:lstStyle/>
          <a:p>
            <a:r>
              <a:rPr lang="en-US" dirty="0" smtClean="0"/>
              <a:t>Existence of files</a:t>
            </a:r>
          </a:p>
          <a:p>
            <a:r>
              <a:rPr lang="en-US" dirty="0" smtClean="0"/>
              <a:t>Location on secondary memory</a:t>
            </a:r>
          </a:p>
          <a:p>
            <a:r>
              <a:rPr lang="en-US" dirty="0" smtClean="0"/>
              <a:t>Current Status</a:t>
            </a:r>
          </a:p>
          <a:p>
            <a:r>
              <a:rPr lang="en-US" dirty="0" smtClean="0"/>
              <a:t>Attributes</a:t>
            </a:r>
          </a:p>
          <a:p>
            <a:r>
              <a:rPr lang="en-US" dirty="0" smtClean="0"/>
              <a:t>This information may be maintained by a file-management system</a:t>
            </a:r>
            <a:endParaRPr lang="en-US" dirty="0"/>
          </a:p>
        </p:txBody>
      </p:sp>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Process</a:t>
            </a:r>
            <a:r>
              <a:rPr lang="pl-PL" sz="3600" dirty="0" smtClean="0"/>
              <a:t> </a:t>
            </a:r>
            <a:r>
              <a:rPr lang="pl-PL" sz="3600" dirty="0" err="1" smtClean="0"/>
              <a:t>table</a:t>
            </a:r>
            <a:endParaRPr lang="en-GB" sz="3600" dirty="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1" name="Symbol zastępczy zawartości 9"/>
          <p:cNvSpPr>
            <a:spLocks noGrp="1"/>
          </p:cNvSpPr>
          <p:nvPr>
            <p:ph idx="1"/>
          </p:nvPr>
        </p:nvSpPr>
        <p:spPr>
          <a:xfrm>
            <a:off x="457200" y="1600200"/>
            <a:ext cx="8229600" cy="4525963"/>
          </a:xfrm>
        </p:spPr>
        <p:txBody>
          <a:bodyPr>
            <a:normAutofit/>
          </a:bodyPr>
          <a:lstStyle/>
          <a:p>
            <a:r>
              <a:rPr lang="en-US" dirty="0" smtClean="0"/>
              <a:t>Where process is located</a:t>
            </a:r>
          </a:p>
          <a:p>
            <a:r>
              <a:rPr lang="en-US" dirty="0" smtClean="0"/>
              <a:t>Attributes necessary for its management</a:t>
            </a:r>
          </a:p>
          <a:p>
            <a:pPr lvl="1"/>
            <a:r>
              <a:rPr lang="en-US" dirty="0" smtClean="0"/>
              <a:t>Process ID</a:t>
            </a:r>
          </a:p>
          <a:p>
            <a:pPr lvl="1"/>
            <a:r>
              <a:rPr lang="en-US" dirty="0" smtClean="0"/>
              <a:t>Process state</a:t>
            </a:r>
          </a:p>
          <a:p>
            <a:pPr lvl="1"/>
            <a:r>
              <a:rPr lang="en-US" dirty="0" smtClean="0"/>
              <a:t>Location in memory</a:t>
            </a:r>
            <a:endParaRPr lang="pl-PL" dirty="0" smtClean="0"/>
          </a:p>
          <a:p>
            <a:pPr lvl="1"/>
            <a:r>
              <a:rPr lang="pl-PL" dirty="0" err="1" smtClean="0"/>
              <a:t>User</a:t>
            </a:r>
            <a:r>
              <a:rPr lang="pl-PL" dirty="0" smtClean="0"/>
              <a:t> ID</a:t>
            </a:r>
            <a:endParaRPr lang="en-US" dirty="0"/>
          </a:p>
        </p:txBody>
      </p:sp>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Resources </a:t>
            </a:r>
            <a:r>
              <a:rPr lang="pl-PL" sz="3600" dirty="0" err="1" smtClean="0"/>
              <a:t>classification</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marL="252000" indent="-252000">
              <a:buNone/>
            </a:pPr>
            <a:r>
              <a:rPr lang="pl-PL" dirty="0" smtClean="0"/>
              <a:t>Resources – </a:t>
            </a:r>
            <a:r>
              <a:rPr lang="pl-PL" dirty="0" err="1" smtClean="0"/>
              <a:t>is</a:t>
            </a:r>
            <a:r>
              <a:rPr lang="pl-PL" dirty="0" smtClean="0"/>
              <a:t> hardware </a:t>
            </a:r>
            <a:r>
              <a:rPr lang="pl-PL" dirty="0" err="1" smtClean="0"/>
              <a:t>or</a:t>
            </a:r>
            <a:r>
              <a:rPr lang="pl-PL" dirty="0" smtClean="0"/>
              <a:t> software </a:t>
            </a:r>
            <a:r>
              <a:rPr lang="pl-PL" dirty="0" err="1" smtClean="0"/>
              <a:t>component</a:t>
            </a:r>
            <a:r>
              <a:rPr lang="pl-PL" dirty="0" smtClean="0"/>
              <a:t>  of </a:t>
            </a:r>
            <a:r>
              <a:rPr lang="pl-PL" dirty="0" err="1" smtClean="0"/>
              <a:t>the</a:t>
            </a:r>
            <a:r>
              <a:rPr lang="pl-PL" dirty="0" smtClean="0"/>
              <a:t> computer system </a:t>
            </a:r>
            <a:r>
              <a:rPr lang="pl-PL" dirty="0" err="1" smtClean="0"/>
              <a:t>required</a:t>
            </a:r>
            <a:r>
              <a:rPr lang="pl-PL" dirty="0" smtClean="0"/>
              <a:t> by </a:t>
            </a:r>
            <a:r>
              <a:rPr lang="pl-PL" dirty="0" err="1" smtClean="0"/>
              <a:t>the</a:t>
            </a:r>
            <a:r>
              <a:rPr lang="pl-PL" dirty="0" smtClean="0"/>
              <a:t> </a:t>
            </a:r>
            <a:r>
              <a:rPr lang="pl-PL" dirty="0" err="1" smtClean="0"/>
              <a:t>process</a:t>
            </a:r>
            <a:r>
              <a:rPr lang="pl-PL" dirty="0" smtClean="0"/>
              <a:t> to </a:t>
            </a:r>
            <a:r>
              <a:rPr lang="pl-PL" dirty="0" err="1" smtClean="0"/>
              <a:t>operate</a:t>
            </a:r>
            <a:r>
              <a:rPr lang="pl-PL" dirty="0" smtClean="0"/>
              <a:t>. </a:t>
            </a:r>
          </a:p>
          <a:p>
            <a:pPr marL="252000" indent="-252000">
              <a:buNone/>
            </a:pPr>
            <a:endParaRPr lang="pl-PL" dirty="0" smtClean="0"/>
          </a:p>
          <a:p>
            <a:pPr marL="252000" indent="-252000">
              <a:buNone/>
            </a:pPr>
            <a:r>
              <a:rPr lang="pl-PL" dirty="0" smtClean="0"/>
              <a:t>Resources </a:t>
            </a:r>
            <a:r>
              <a:rPr lang="pl-PL" dirty="0" err="1" smtClean="0"/>
              <a:t>classification</a:t>
            </a:r>
            <a:r>
              <a:rPr lang="pl-PL" dirty="0" smtClean="0"/>
              <a:t>:</a:t>
            </a:r>
          </a:p>
          <a:p>
            <a:pPr marL="252000" indent="-252000">
              <a:buFont typeface="Wingdings" pitchFamily="2" charset="2"/>
              <a:buChar char="§"/>
            </a:pPr>
            <a:r>
              <a:rPr lang="pl-PL" dirty="0" err="1" smtClean="0"/>
              <a:t>Reusable</a:t>
            </a:r>
            <a:r>
              <a:rPr lang="pl-PL" dirty="0" smtClean="0"/>
              <a:t> (</a:t>
            </a:r>
            <a:r>
              <a:rPr lang="pl-PL" dirty="0" err="1" smtClean="0"/>
              <a:t>memory</a:t>
            </a:r>
            <a:r>
              <a:rPr lang="pl-PL" dirty="0" smtClean="0"/>
              <a:t> </a:t>
            </a:r>
            <a:r>
              <a:rPr lang="pl-PL" dirty="0" err="1" smtClean="0"/>
              <a:t>after</a:t>
            </a:r>
            <a:r>
              <a:rPr lang="pl-PL" dirty="0" smtClean="0"/>
              <a:t> </a:t>
            </a:r>
            <a:r>
              <a:rPr lang="pl-PL" dirty="0" err="1" smtClean="0"/>
              <a:t>process</a:t>
            </a:r>
            <a:r>
              <a:rPr lang="pl-PL" dirty="0" smtClean="0"/>
              <a:t> </a:t>
            </a:r>
            <a:r>
              <a:rPr lang="pl-PL" dirty="0" err="1" smtClean="0"/>
              <a:t>completion</a:t>
            </a:r>
            <a:r>
              <a:rPr lang="pl-PL" dirty="0" smtClean="0"/>
              <a:t>, CPU, file </a:t>
            </a:r>
            <a:r>
              <a:rPr lang="pl-PL" dirty="0" err="1" smtClean="0"/>
              <a:t>handles</a:t>
            </a:r>
            <a:r>
              <a:rPr lang="pl-PL" dirty="0" smtClean="0"/>
              <a:t> </a:t>
            </a:r>
            <a:r>
              <a:rPr lang="pl-PL" dirty="0" err="1" smtClean="0"/>
              <a:t>after</a:t>
            </a:r>
            <a:r>
              <a:rPr lang="pl-PL" dirty="0" smtClean="0"/>
              <a:t>  </a:t>
            </a:r>
            <a:r>
              <a:rPr lang="pl-PL" dirty="0" err="1" smtClean="0"/>
              <a:t>process</a:t>
            </a:r>
            <a:r>
              <a:rPr lang="pl-PL" dirty="0" smtClean="0"/>
              <a:t> </a:t>
            </a:r>
            <a:r>
              <a:rPr lang="pl-PL" dirty="0" err="1" smtClean="0"/>
              <a:t>completion</a:t>
            </a:r>
            <a:r>
              <a:rPr lang="pl-PL" dirty="0" smtClean="0"/>
              <a:t>, </a:t>
            </a:r>
            <a:r>
              <a:rPr lang="pl-PL" dirty="0" err="1" smtClean="0"/>
              <a:t>swap</a:t>
            </a:r>
            <a:r>
              <a:rPr lang="pl-PL" dirty="0" smtClean="0"/>
              <a:t> </a:t>
            </a:r>
            <a:r>
              <a:rPr lang="pl-PL" dirty="0" err="1" smtClean="0"/>
              <a:t>space</a:t>
            </a:r>
            <a:r>
              <a:rPr lang="pl-PL" dirty="0" smtClean="0"/>
              <a:t>)</a:t>
            </a:r>
          </a:p>
          <a:p>
            <a:pPr marL="252000" indent="-252000">
              <a:buFont typeface="Wingdings" pitchFamily="2" charset="2"/>
              <a:buChar char="§"/>
            </a:pPr>
            <a:r>
              <a:rPr lang="pl-PL" dirty="0" err="1" smtClean="0"/>
              <a:t>Consumable</a:t>
            </a:r>
            <a:r>
              <a:rPr lang="pl-PL" dirty="0" smtClean="0"/>
              <a:t> (</a:t>
            </a:r>
            <a:r>
              <a:rPr lang="pl-PL" dirty="0" err="1" smtClean="0"/>
              <a:t>battery</a:t>
            </a:r>
            <a:r>
              <a:rPr lang="pl-PL" dirty="0" smtClean="0"/>
              <a:t> </a:t>
            </a:r>
            <a:r>
              <a:rPr lang="pl-PL" dirty="0" err="1" smtClean="0"/>
              <a:t>power</a:t>
            </a:r>
            <a:r>
              <a:rPr lang="pl-PL" dirty="0" smtClean="0"/>
              <a:t> </a:t>
            </a:r>
            <a:r>
              <a:rPr lang="pl-PL" dirty="0" err="1" smtClean="0"/>
              <a:t>in</a:t>
            </a:r>
            <a:r>
              <a:rPr lang="pl-PL" dirty="0" smtClean="0"/>
              <a:t> mobile </a:t>
            </a:r>
            <a:r>
              <a:rPr lang="pl-PL" dirty="0" err="1" smtClean="0"/>
              <a:t>computers</a:t>
            </a:r>
            <a:r>
              <a:rPr lang="pl-PL" dirty="0" smtClean="0"/>
              <a:t>, </a:t>
            </a:r>
            <a:r>
              <a:rPr lang="pl-PL" dirty="0" err="1" smtClean="0"/>
              <a:t>available</a:t>
            </a:r>
            <a:r>
              <a:rPr lang="pl-PL" dirty="0" smtClean="0"/>
              <a:t> </a:t>
            </a:r>
            <a:r>
              <a:rPr lang="pl-PL" dirty="0" err="1" smtClean="0"/>
              <a:t>free</a:t>
            </a:r>
            <a:r>
              <a:rPr lang="pl-PL" dirty="0" smtClean="0"/>
              <a:t> </a:t>
            </a:r>
            <a:r>
              <a:rPr lang="pl-PL" dirty="0" err="1" smtClean="0"/>
              <a:t>disk</a:t>
            </a:r>
            <a:r>
              <a:rPr lang="pl-PL" dirty="0" smtClean="0"/>
              <a:t> </a:t>
            </a:r>
            <a:r>
              <a:rPr lang="pl-PL" dirty="0" err="1" smtClean="0"/>
              <a:t>space</a:t>
            </a:r>
            <a:r>
              <a:rPr lang="pl-PL" dirty="0" smtClean="0"/>
              <a:t>, </a:t>
            </a:r>
            <a:r>
              <a:rPr lang="pl-PL" dirty="0" err="1" smtClean="0"/>
              <a:t>available</a:t>
            </a:r>
            <a:r>
              <a:rPr lang="pl-PL" dirty="0" smtClean="0"/>
              <a:t> </a:t>
            </a:r>
            <a:r>
              <a:rPr lang="pl-PL" dirty="0" err="1" smtClean="0"/>
              <a:t>free</a:t>
            </a:r>
            <a:r>
              <a:rPr lang="pl-PL" dirty="0" smtClean="0"/>
              <a:t> </a:t>
            </a:r>
            <a:r>
              <a:rPr lang="pl-PL" dirty="0" err="1" smtClean="0"/>
              <a:t>memory</a:t>
            </a:r>
            <a:r>
              <a:rPr lang="pl-PL" dirty="0" smtClean="0"/>
              <a:t>)</a:t>
            </a:r>
          </a:p>
          <a:p>
            <a:pPr marL="252000" indent="-252000">
              <a:buFont typeface="Wingdings" pitchFamily="2" charset="2"/>
              <a:buChar char="§"/>
            </a:pPr>
            <a:r>
              <a:rPr lang="pl-PL" dirty="0" err="1" smtClean="0"/>
              <a:t>Shared</a:t>
            </a:r>
            <a:r>
              <a:rPr lang="pl-PL" dirty="0" smtClean="0"/>
              <a:t> (</a:t>
            </a:r>
            <a:r>
              <a:rPr lang="pl-PL" dirty="0" err="1" smtClean="0"/>
              <a:t>more</a:t>
            </a:r>
            <a:r>
              <a:rPr lang="pl-PL" dirty="0" smtClean="0"/>
              <a:t> </a:t>
            </a:r>
            <a:r>
              <a:rPr lang="pl-PL" dirty="0" err="1" smtClean="0"/>
              <a:t>than</a:t>
            </a:r>
            <a:r>
              <a:rPr lang="pl-PL" dirty="0" smtClean="0"/>
              <a:t> one </a:t>
            </a:r>
            <a:r>
              <a:rPr lang="pl-PL" dirty="0" err="1" smtClean="0"/>
              <a:t>process</a:t>
            </a:r>
            <a:r>
              <a:rPr lang="pl-PL" dirty="0" smtClean="0"/>
              <a:t> </a:t>
            </a:r>
            <a:r>
              <a:rPr lang="pl-PL" dirty="0" err="1" smtClean="0"/>
              <a:t>may</a:t>
            </a:r>
            <a:r>
              <a:rPr lang="pl-PL" dirty="0" smtClean="0"/>
              <a:t> </a:t>
            </a:r>
            <a:r>
              <a:rPr lang="pl-PL" dirty="0" err="1" smtClean="0"/>
              <a:t>use</a:t>
            </a:r>
            <a:r>
              <a:rPr lang="pl-PL" dirty="0" smtClean="0"/>
              <a:t> </a:t>
            </a:r>
            <a:r>
              <a:rPr lang="pl-PL" dirty="0" err="1" smtClean="0"/>
              <a:t>them</a:t>
            </a:r>
            <a:r>
              <a:rPr lang="pl-PL" dirty="0" smtClean="0"/>
              <a:t> </a:t>
            </a:r>
            <a:r>
              <a:rPr lang="pl-PL" dirty="0" err="1" smtClean="0"/>
              <a:t>in</a:t>
            </a:r>
            <a:r>
              <a:rPr lang="pl-PL" dirty="0" smtClean="0"/>
              <a:t> </a:t>
            </a:r>
            <a:r>
              <a:rPr lang="pl-PL" dirty="0" err="1" smtClean="0"/>
              <a:t>the</a:t>
            </a:r>
            <a:r>
              <a:rPr lang="pl-PL" dirty="0" smtClean="0"/>
              <a:t> same time – for </a:t>
            </a:r>
            <a:r>
              <a:rPr lang="pl-PL" dirty="0" err="1" smtClean="0"/>
              <a:t>example</a:t>
            </a:r>
            <a:r>
              <a:rPr lang="pl-PL" dirty="0" smtClean="0"/>
              <a:t> </a:t>
            </a:r>
            <a:r>
              <a:rPr lang="pl-PL" dirty="0" err="1" smtClean="0"/>
              <a:t>shared</a:t>
            </a:r>
            <a:r>
              <a:rPr lang="pl-PL" dirty="0" smtClean="0"/>
              <a:t> </a:t>
            </a:r>
            <a:r>
              <a:rPr lang="pl-PL" dirty="0" err="1" smtClean="0"/>
              <a:t>memory</a:t>
            </a:r>
            <a:r>
              <a:rPr lang="pl-PL" dirty="0" smtClean="0"/>
              <a:t>, </a:t>
            </a:r>
            <a:r>
              <a:rPr lang="pl-PL" dirty="0" err="1" smtClean="0"/>
              <a:t>pipes</a:t>
            </a:r>
            <a:r>
              <a:rPr lang="pl-PL" dirty="0" smtClean="0"/>
              <a:t>)</a:t>
            </a:r>
          </a:p>
          <a:p>
            <a:pPr marL="252000" indent="-252000">
              <a:buFont typeface="Wingdings" pitchFamily="2" charset="2"/>
              <a:buChar char="§"/>
            </a:pPr>
            <a:r>
              <a:rPr lang="pl-PL" dirty="0" err="1" smtClean="0"/>
              <a:t>Exclusive</a:t>
            </a:r>
            <a:r>
              <a:rPr lang="pl-PL" dirty="0" smtClean="0"/>
              <a:t> (</a:t>
            </a:r>
            <a:r>
              <a:rPr lang="pl-PL" dirty="0" err="1" smtClean="0"/>
              <a:t>assigned</a:t>
            </a:r>
            <a:r>
              <a:rPr lang="pl-PL" dirty="0" smtClean="0"/>
              <a:t> to a </a:t>
            </a:r>
            <a:r>
              <a:rPr lang="pl-PL" dirty="0" err="1" smtClean="0"/>
              <a:t>selected</a:t>
            </a:r>
            <a:r>
              <a:rPr lang="pl-PL" dirty="0" smtClean="0"/>
              <a:t> </a:t>
            </a:r>
            <a:r>
              <a:rPr lang="pl-PL" dirty="0" err="1" smtClean="0"/>
              <a:t>process</a:t>
            </a:r>
            <a:r>
              <a:rPr lang="pl-PL" dirty="0" smtClean="0"/>
              <a:t>, </a:t>
            </a:r>
            <a:r>
              <a:rPr lang="pl-PL" dirty="0" err="1" smtClean="0"/>
              <a:t>unavailable</a:t>
            </a:r>
            <a:r>
              <a:rPr lang="pl-PL" dirty="0" smtClean="0"/>
              <a:t> for </a:t>
            </a:r>
            <a:r>
              <a:rPr lang="pl-PL" dirty="0" err="1" smtClean="0"/>
              <a:t>others</a:t>
            </a:r>
            <a:r>
              <a:rPr lang="pl-PL" dirty="0" smtClean="0"/>
              <a:t> </a:t>
            </a:r>
            <a:r>
              <a:rPr lang="en-GB" dirty="0" smtClean="0"/>
              <a:t>– allocated memory block</a:t>
            </a:r>
            <a:r>
              <a:rPr lang="pl-PL" dirty="0" smtClean="0"/>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en-GB" sz="3600" dirty="0" smtClean="0"/>
              <a:t>Processes and resources management operations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Font typeface="Wingdings" pitchFamily="2" charset="2"/>
              <a:buChar char="§"/>
            </a:pPr>
            <a:r>
              <a:rPr lang="en-GB" dirty="0" smtClean="0"/>
              <a:t>Operations of processes creation and closing and basic inter-process communication mechanisms</a:t>
            </a:r>
          </a:p>
          <a:p>
            <a:pPr marL="252000" indent="-252000">
              <a:buFont typeface="Wingdings" pitchFamily="2" charset="2"/>
              <a:buChar char="§"/>
            </a:pPr>
            <a:r>
              <a:rPr lang="en-GB" dirty="0" smtClean="0"/>
              <a:t>Operations of allocation/</a:t>
            </a:r>
            <a:r>
              <a:rPr lang="en-GB" dirty="0" err="1" smtClean="0"/>
              <a:t>realocation</a:t>
            </a:r>
            <a:r>
              <a:rPr lang="en-GB" dirty="0" smtClean="0"/>
              <a:t>/freeing of resources</a:t>
            </a:r>
          </a:p>
          <a:p>
            <a:pPr marL="252000" indent="-252000">
              <a:buFont typeface="Wingdings" pitchFamily="2" charset="2"/>
              <a:buChar char="§"/>
            </a:pPr>
            <a:r>
              <a:rPr lang="en-GB" dirty="0" smtClean="0"/>
              <a:t>Basic I/O operating</a:t>
            </a:r>
          </a:p>
          <a:p>
            <a:pPr marL="252000" indent="-252000">
              <a:buFont typeface="Wingdings" pitchFamily="2" charset="2"/>
              <a:buChar char="§"/>
            </a:pPr>
            <a:r>
              <a:rPr lang="en-GB" dirty="0" smtClean="0"/>
              <a:t>Interrupt handling procedures</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Data structures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62500" lnSpcReduction="20000"/>
          </a:bodyPr>
          <a:lstStyle/>
          <a:p>
            <a:pPr marL="252000" indent="-252000">
              <a:buNone/>
            </a:pPr>
            <a:r>
              <a:rPr lang="en-GB" b="1" dirty="0" smtClean="0"/>
              <a:t>Process Descriptor </a:t>
            </a:r>
            <a:r>
              <a:rPr lang="en-GB" dirty="0" smtClean="0"/>
              <a:t>(Process Control Block also called Task Control Block) – is a data in the operating system kernel used by the Process Manager in order to register process state during its monitoring and supervision. It contains usually the following information:</a:t>
            </a:r>
          </a:p>
          <a:p>
            <a:pPr marL="252000" indent="-252000">
              <a:buFont typeface="Wingdings" pitchFamily="2" charset="2"/>
              <a:buChar char="§"/>
            </a:pPr>
            <a:r>
              <a:rPr lang="en-US" dirty="0" smtClean="0"/>
              <a:t>The identifier of the process (a process identifier, or PID)</a:t>
            </a:r>
          </a:p>
          <a:p>
            <a:pPr marL="252000" indent="-252000">
              <a:buFont typeface="Wingdings" pitchFamily="2" charset="2"/>
              <a:buChar char="§"/>
            </a:pPr>
            <a:r>
              <a:rPr lang="en-US" dirty="0" smtClean="0"/>
              <a:t>Register values for the process including, notably, the Program Counter value for the process</a:t>
            </a:r>
          </a:p>
          <a:p>
            <a:pPr marL="252000" indent="-252000">
              <a:buFont typeface="Wingdings" pitchFamily="2" charset="2"/>
              <a:buChar char="§"/>
            </a:pPr>
            <a:r>
              <a:rPr lang="en-US" dirty="0" smtClean="0"/>
              <a:t>The address space for the process</a:t>
            </a:r>
          </a:p>
          <a:p>
            <a:pPr marL="252000" indent="-252000">
              <a:buFont typeface="Wingdings" pitchFamily="2" charset="2"/>
              <a:buChar char="§"/>
            </a:pPr>
            <a:r>
              <a:rPr lang="en-US" dirty="0" smtClean="0"/>
              <a:t>Priority (in which higher priority process gets first preference. </a:t>
            </a:r>
            <a:r>
              <a:rPr lang="en-US" dirty="0" err="1" smtClean="0"/>
              <a:t>eg</a:t>
            </a:r>
            <a:r>
              <a:rPr lang="en-US" dirty="0" smtClean="0"/>
              <a:t>., nice value on Unix /Linux operating systems)</a:t>
            </a:r>
          </a:p>
          <a:p>
            <a:pPr marL="252000" indent="-252000">
              <a:buFont typeface="Wingdings" pitchFamily="2" charset="2"/>
              <a:buChar char="§"/>
            </a:pPr>
            <a:r>
              <a:rPr lang="en-US" dirty="0" smtClean="0"/>
              <a:t>Process accounting information, such as when the process was last run, how much CPU time it has accumulated, etc.</a:t>
            </a:r>
          </a:p>
          <a:p>
            <a:pPr marL="252000" indent="-252000">
              <a:buFont typeface="Wingdings" pitchFamily="2" charset="2"/>
              <a:buChar char="§"/>
            </a:pPr>
            <a:r>
              <a:rPr lang="en-US" dirty="0" smtClean="0"/>
              <a:t>Pointer to the next PCB i.e. pointer to the PCB of the next process to run</a:t>
            </a:r>
          </a:p>
          <a:p>
            <a:pPr marL="252000" indent="-252000">
              <a:buFont typeface="Wingdings" pitchFamily="2" charset="2"/>
              <a:buChar char="§"/>
            </a:pPr>
            <a:r>
              <a:rPr lang="en-US" dirty="0" smtClean="0"/>
              <a:t>I/O Information (i.e. I/O devices allocated to this process, list of opened files, etc).</a:t>
            </a:r>
          </a:p>
          <a:p>
            <a:pPr marL="252000" indent="-252000">
              <a:buNone/>
            </a:pPr>
            <a:r>
              <a:rPr lang="en-US" dirty="0" smtClean="0">
                <a:hlinkClick r:id="rId3"/>
              </a:rPr>
              <a:t>Here</a:t>
            </a:r>
            <a:r>
              <a:rPr lang="en-US" dirty="0" smtClean="0"/>
              <a:t>  see how it looks in case of real (Linux) operating system.</a:t>
            </a:r>
            <a:endParaRPr lang="en-GB"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4"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Data structures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marL="252000" indent="-252000">
              <a:buNone/>
            </a:pPr>
            <a:r>
              <a:rPr lang="en-GB" b="1" dirty="0" smtClean="0"/>
              <a:t>Resource Descriptor </a:t>
            </a:r>
            <a:r>
              <a:rPr lang="en-GB" dirty="0" smtClean="0"/>
              <a:t>– is storing information about availability of a specified resource. Depending on resource type (file, memory segment, etc.) the descriptor structure may be of various form. The structure is very often forced by the system architecture specification (for example, depending on logical memory structure it may relate to segments, pages, etc.). </a:t>
            </a:r>
          </a:p>
          <a:p>
            <a:pPr marL="252000" indent="-252000">
              <a:buNone/>
            </a:pPr>
            <a:r>
              <a:rPr lang="en-GB" dirty="0" smtClean="0"/>
              <a:t>The resource descriptor may for example contain information about:</a:t>
            </a:r>
          </a:p>
          <a:p>
            <a:pPr marL="252000" indent="-252000">
              <a:buFont typeface="Wingdings" pitchFamily="2" charset="2"/>
              <a:buChar char="§"/>
            </a:pPr>
            <a:r>
              <a:rPr lang="en-GB" dirty="0" smtClean="0"/>
              <a:t>Resource ID</a:t>
            </a:r>
          </a:p>
          <a:p>
            <a:pPr marL="252000" indent="-252000">
              <a:buFont typeface="Wingdings" pitchFamily="2" charset="2"/>
              <a:buChar char="§"/>
            </a:pPr>
            <a:r>
              <a:rPr lang="en-GB" dirty="0" smtClean="0"/>
              <a:t>Resource Type</a:t>
            </a:r>
          </a:p>
          <a:p>
            <a:pPr marL="252000" indent="-252000">
              <a:buFont typeface="Wingdings" pitchFamily="2" charset="2"/>
              <a:buChar char="§"/>
            </a:pPr>
            <a:r>
              <a:rPr lang="en-GB" dirty="0" smtClean="0"/>
              <a:t>List and number of available resources</a:t>
            </a:r>
          </a:p>
          <a:p>
            <a:pPr marL="252000" indent="-252000">
              <a:buFont typeface="Wingdings" pitchFamily="2" charset="2"/>
              <a:buChar char="§"/>
            </a:pPr>
            <a:r>
              <a:rPr lang="en-GB" dirty="0" smtClean="0"/>
              <a:t>List (queue) of processes waiting for the resource</a:t>
            </a:r>
          </a:p>
          <a:p>
            <a:pPr marL="252000" indent="-252000">
              <a:buFont typeface="Wingdings" pitchFamily="2" charset="2"/>
              <a:buChar char="§"/>
            </a:pPr>
            <a:r>
              <a:rPr lang="en-GB" dirty="0" smtClean="0"/>
              <a:t>Allocation procedure</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Process States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85000" lnSpcReduction="20000"/>
          </a:bodyPr>
          <a:lstStyle/>
          <a:p>
            <a:pPr marL="252000" indent="-252000"/>
            <a:r>
              <a:rPr lang="en-GB" i="1" dirty="0" smtClean="0"/>
              <a:t>New</a:t>
            </a:r>
            <a:r>
              <a:rPr lang="en-GB" dirty="0" smtClean="0"/>
              <a:t>		 - is created, but not running</a:t>
            </a:r>
          </a:p>
          <a:p>
            <a:pPr marL="252000" indent="-252000"/>
            <a:r>
              <a:rPr lang="en-GB" i="1" dirty="0" smtClean="0"/>
              <a:t>Running</a:t>
            </a:r>
            <a:r>
              <a:rPr lang="en-GB" dirty="0" smtClean="0"/>
              <a:t>	 - process program instructions are being </a:t>
            </a:r>
            <a:br>
              <a:rPr lang="en-GB" dirty="0" smtClean="0"/>
            </a:br>
            <a:r>
              <a:rPr lang="en-GB" dirty="0" smtClean="0"/>
              <a:t>		processed</a:t>
            </a:r>
          </a:p>
          <a:p>
            <a:pPr marL="252000" indent="-252000"/>
            <a:r>
              <a:rPr lang="en-GB" i="1" dirty="0" smtClean="0"/>
              <a:t>Waiting</a:t>
            </a:r>
            <a:r>
              <a:rPr lang="en-GB" dirty="0" smtClean="0"/>
              <a:t>	 - process is waiting for an event (finishing I/O </a:t>
            </a:r>
            <a:br>
              <a:rPr lang="en-GB" dirty="0" smtClean="0"/>
            </a:br>
            <a:r>
              <a:rPr lang="en-GB" dirty="0" smtClean="0"/>
              <a:t>		operation, allocation of new resources, </a:t>
            </a:r>
            <a:br>
              <a:rPr lang="en-GB" dirty="0" smtClean="0"/>
            </a:br>
            <a:r>
              <a:rPr lang="en-GB" dirty="0" smtClean="0"/>
              <a:t>		synchronisation with other </a:t>
            </a:r>
            <a:r>
              <a:rPr lang="en-GB" dirty="0" err="1" smtClean="0"/>
              <a:t>processess</a:t>
            </a:r>
            <a:r>
              <a:rPr lang="en-GB" dirty="0" smtClean="0"/>
              <a:t>)</a:t>
            </a:r>
          </a:p>
          <a:p>
            <a:pPr marL="252000" indent="-252000"/>
            <a:r>
              <a:rPr lang="en-GB" i="1" dirty="0" smtClean="0"/>
              <a:t>Ready</a:t>
            </a:r>
            <a:r>
              <a:rPr lang="en-GB" dirty="0" smtClean="0"/>
              <a:t>	 - process is waiting for processor</a:t>
            </a:r>
          </a:p>
          <a:p>
            <a:pPr marL="252000" indent="-252000"/>
            <a:r>
              <a:rPr lang="en-GB" i="1" dirty="0" smtClean="0"/>
              <a:t>Terminated</a:t>
            </a:r>
            <a:r>
              <a:rPr lang="en-GB" dirty="0" smtClean="0"/>
              <a:t> - process has finished to run and </a:t>
            </a:r>
            <a:r>
              <a:rPr lang="en-GB" dirty="0" err="1" smtClean="0"/>
              <a:t>isfreeing</a:t>
            </a:r>
            <a:r>
              <a:rPr lang="en-GB" dirty="0" smtClean="0"/>
              <a:t> </a:t>
            </a:r>
            <a:br>
              <a:rPr lang="en-GB" dirty="0" smtClean="0"/>
            </a:br>
            <a:r>
              <a:rPr lang="en-GB" dirty="0" smtClean="0"/>
              <a:t>		allocated resources</a:t>
            </a:r>
          </a:p>
          <a:p>
            <a:pPr marL="252000" indent="-252000">
              <a:buNone/>
            </a:pPr>
            <a:r>
              <a:rPr lang="en-GB" dirty="0" smtClean="0"/>
              <a:t>Transition between some of the above states is dependant on the system state and is managed by schedulers.</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en-GB" sz="3600" dirty="0" smtClean="0"/>
              <a:t>Scheduling</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marL="252000" indent="-252000">
              <a:buNone/>
            </a:pPr>
            <a:r>
              <a:rPr lang="en-GB" b="1" dirty="0" smtClean="0"/>
              <a:t>Scheduling</a:t>
            </a:r>
            <a:r>
              <a:rPr lang="en-GB" dirty="0" smtClean="0"/>
              <a:t> - </a:t>
            </a:r>
            <a:r>
              <a:rPr lang="en-US" dirty="0" smtClean="0"/>
              <a:t>is the process of deciding how to commit resources between a variety of possible/running tasks (processes). Scheduling is supervised by a special system process called scheduler. </a:t>
            </a:r>
          </a:p>
          <a:p>
            <a:pPr marL="252000" indent="-252000">
              <a:buNone/>
            </a:pPr>
            <a:r>
              <a:rPr lang="en-GB" dirty="0" smtClean="0"/>
              <a:t>There are three types of schedulers:</a:t>
            </a:r>
          </a:p>
          <a:p>
            <a:pPr marL="252000" indent="-252000">
              <a:buFont typeface="Wingdings" pitchFamily="2" charset="2"/>
              <a:buChar char="§"/>
            </a:pPr>
            <a:r>
              <a:rPr lang="en-GB" dirty="0" smtClean="0">
                <a:solidFill>
                  <a:schemeClr val="accent6">
                    <a:lumMod val="75000"/>
                  </a:schemeClr>
                </a:solidFill>
              </a:rPr>
              <a:t>Short Term Scheduler </a:t>
            </a:r>
            <a:r>
              <a:rPr lang="en-GB" dirty="0" smtClean="0"/>
              <a:t>(</a:t>
            </a:r>
            <a:r>
              <a:rPr lang="en-GB" dirty="0" err="1" smtClean="0"/>
              <a:t>SSch</a:t>
            </a:r>
            <a:r>
              <a:rPr lang="en-GB" dirty="0" smtClean="0"/>
              <a:t>) is responsible for allocation of processor to ready processes</a:t>
            </a:r>
          </a:p>
          <a:p>
            <a:pPr marL="252000" indent="-252000">
              <a:buFont typeface="Wingdings" pitchFamily="2" charset="2"/>
              <a:buChar char="§"/>
            </a:pPr>
            <a:r>
              <a:rPr lang="en-GB" dirty="0" smtClean="0">
                <a:solidFill>
                  <a:schemeClr val="accent6">
                    <a:lumMod val="75000"/>
                  </a:schemeClr>
                </a:solidFill>
              </a:rPr>
              <a:t>Medium Term Scheduler </a:t>
            </a:r>
            <a:r>
              <a:rPr lang="en-GB" dirty="0" smtClean="0"/>
              <a:t>(</a:t>
            </a:r>
            <a:r>
              <a:rPr lang="en-GB" dirty="0" err="1" smtClean="0"/>
              <a:t>MSch</a:t>
            </a:r>
            <a:r>
              <a:rPr lang="en-GB" dirty="0" smtClean="0"/>
              <a:t>) is responsible for processes exchange between main and external </a:t>
            </a:r>
            <a:r>
              <a:rPr lang="en-GB" dirty="0" err="1" smtClean="0"/>
              <a:t>mamory</a:t>
            </a:r>
            <a:r>
              <a:rPr lang="en-GB" dirty="0" smtClean="0"/>
              <a:t> (i.e. Hard drive)</a:t>
            </a:r>
          </a:p>
          <a:p>
            <a:pPr marL="252000" indent="-252000">
              <a:buFont typeface="Wingdings" pitchFamily="2" charset="2"/>
              <a:buChar char="§"/>
            </a:pPr>
            <a:r>
              <a:rPr lang="en-GB" dirty="0" smtClean="0">
                <a:solidFill>
                  <a:schemeClr val="accent6">
                    <a:lumMod val="75000"/>
                  </a:schemeClr>
                </a:solidFill>
              </a:rPr>
              <a:t>Long Term Scheduler </a:t>
            </a:r>
            <a:r>
              <a:rPr lang="en-GB" dirty="0" smtClean="0"/>
              <a:t>(</a:t>
            </a:r>
            <a:r>
              <a:rPr lang="en-GB" dirty="0" err="1" smtClean="0"/>
              <a:t>LSch</a:t>
            </a:r>
            <a:r>
              <a:rPr lang="en-GB" dirty="0" smtClean="0"/>
              <a:t>) – responsible for loading new programs into memory, control of number of tasks in the system as well as balancing resource usage by tasks selection</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0" name="pole tekstowe 17"/>
          <p:cNvSpPr txBox="1"/>
          <p:nvPr/>
        </p:nvSpPr>
        <p:spPr>
          <a:xfrm>
            <a:off x="3487628" y="6429396"/>
            <a:ext cx="2484976" cy="430887"/>
          </a:xfrm>
          <a:prstGeom prst="rect">
            <a:avLst/>
          </a:prstGeom>
          <a:noFill/>
        </p:spPr>
        <p:txBody>
          <a:bodyPr wrap="none" rtlCol="0">
            <a:spAutoFit/>
          </a:bodyPr>
          <a:lstStyle/>
          <a:p>
            <a:pPr algn="ctr"/>
            <a:r>
              <a:rPr lang="pl-PL" sz="1100" b="1" dirty="0" smtClean="0">
                <a:solidFill>
                  <a:schemeClr val="bg1">
                    <a:lumMod val="50000"/>
                  </a:schemeClr>
                </a:solidFill>
              </a:rPr>
              <a:t>Mariusz Pelc © 2010/2011</a:t>
            </a:r>
          </a:p>
          <a:p>
            <a:pPr algn="ctr"/>
            <a:r>
              <a:rPr lang="pl-PL" sz="1100" b="1" dirty="0" smtClean="0">
                <a:solidFill>
                  <a:schemeClr val="bg1">
                    <a:lumMod val="50000"/>
                  </a:schemeClr>
                </a:solidFill>
              </a:rPr>
              <a:t>(</a:t>
            </a:r>
            <a:r>
              <a:rPr lang="pl-PL" sz="1100" b="1" dirty="0" err="1" smtClean="0">
                <a:solidFill>
                  <a:schemeClr val="bg1">
                    <a:lumMod val="50000"/>
                  </a:schemeClr>
                </a:solidFill>
              </a:rPr>
              <a:t>with</a:t>
            </a:r>
            <a:r>
              <a:rPr lang="pl-PL" sz="1100" b="1" dirty="0" smtClean="0">
                <a:solidFill>
                  <a:schemeClr val="bg1">
                    <a:lumMod val="50000"/>
                  </a:schemeClr>
                </a:solidFill>
              </a:rPr>
              <a:t> </a:t>
            </a:r>
            <a:r>
              <a:rPr lang="pl-PL" sz="1100" b="1" dirty="0" err="1" smtClean="0">
                <a:solidFill>
                  <a:schemeClr val="bg1">
                    <a:lumMod val="50000"/>
                  </a:schemeClr>
                </a:solidFill>
              </a:rPr>
              <a:t>support</a:t>
            </a:r>
            <a:r>
              <a:rPr lang="pl-PL" sz="1100" b="1" dirty="0" smtClean="0">
                <a:solidFill>
                  <a:schemeClr val="bg1">
                    <a:lumMod val="50000"/>
                  </a:schemeClr>
                </a:solidFill>
              </a:rPr>
              <a:t> </a:t>
            </a:r>
            <a:r>
              <a:rPr lang="pl-PL" sz="1100" b="1" dirty="0" err="1" smtClean="0">
                <a:solidFill>
                  <a:schemeClr val="bg1">
                    <a:lumMod val="50000"/>
                  </a:schemeClr>
                </a:solidFill>
              </a:rPr>
              <a:t>from</a:t>
            </a:r>
            <a:r>
              <a:rPr lang="pl-PL" sz="1100" b="1" dirty="0" smtClean="0">
                <a:solidFill>
                  <a:schemeClr val="bg1">
                    <a:lumMod val="50000"/>
                  </a:schemeClr>
                </a:solidFill>
              </a:rPr>
              <a:t> Dr Kevin </a:t>
            </a:r>
            <a:r>
              <a:rPr lang="pl-PL" sz="1100" b="1" dirty="0" err="1" smtClean="0">
                <a:solidFill>
                  <a:schemeClr val="bg1">
                    <a:lumMod val="50000"/>
                  </a:schemeClr>
                </a:solidFill>
              </a:rPr>
              <a:t>McManus</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Pokaz na ekranie (4:3)</PresentationFormat>
  <Paragraphs>408</Paragraphs>
  <Slides>35</Slides>
  <Notes>35</Notes>
  <HiddenSlides>0</HiddenSlides>
  <MMClips>0</MMClips>
  <ScaleCrop>false</ScaleCrop>
  <HeadingPairs>
    <vt:vector size="4" baseType="variant">
      <vt:variant>
        <vt:lpstr>Motyw</vt:lpstr>
      </vt:variant>
      <vt:variant>
        <vt:i4>1</vt:i4>
      </vt:variant>
      <vt:variant>
        <vt:lpstr>Tytuły slajdów</vt:lpstr>
      </vt:variant>
      <vt:variant>
        <vt:i4>35</vt:i4>
      </vt:variant>
    </vt:vector>
  </HeadingPairs>
  <TitlesOfParts>
    <vt:vector size="36" baseType="lpstr">
      <vt:lpstr>Motyw pakietu Office</vt:lpstr>
      <vt:lpstr>Lecture 4</vt:lpstr>
      <vt:lpstr>Lecture plan</vt:lpstr>
      <vt:lpstr>Process concept</vt:lpstr>
      <vt:lpstr>Resources classification</vt:lpstr>
      <vt:lpstr>Processes and resources management operations</vt:lpstr>
      <vt:lpstr>Data structures</vt:lpstr>
      <vt:lpstr>Data structures</vt:lpstr>
      <vt:lpstr>Process States</vt:lpstr>
      <vt:lpstr>Scheduling</vt:lpstr>
      <vt:lpstr>Process State Change Cycle</vt:lpstr>
      <vt:lpstr>Reasons of process termination</vt:lpstr>
      <vt:lpstr>Reasons of process suspension</vt:lpstr>
      <vt:lpstr>Process State Change Cycle</vt:lpstr>
      <vt:lpstr>Context switching</vt:lpstr>
      <vt:lpstr>Processes in Linux – context switching</vt:lpstr>
      <vt:lpstr>Processes in Linux – context switching - trace</vt:lpstr>
      <vt:lpstr>Processes handling in Ix and Windows</vt:lpstr>
      <vt:lpstr>Processes in Windows</vt:lpstr>
      <vt:lpstr>Processes in Windows</vt:lpstr>
      <vt:lpstr>Processes in Linux – processes list</vt:lpstr>
      <vt:lpstr>Processes in Linux – killing a process .</vt:lpstr>
      <vt:lpstr>Processes in Linux – starting a process</vt:lpstr>
      <vt:lpstr>Processes in Linux – starting a process (automatic start)</vt:lpstr>
      <vt:lpstr>Processes in Linux – another tools for system process monitoring</vt:lpstr>
      <vt:lpstr>Processes handling in Linux – program creating a process</vt:lpstr>
      <vt:lpstr>Processes handling Linux – program creating a process - trace</vt:lpstr>
      <vt:lpstr>Threads Linux – program creating a thread</vt:lpstr>
      <vt:lpstr>Threads Linux – program creating a thread - log</vt:lpstr>
      <vt:lpstr>Threads vs. Processes – key difference</vt:lpstr>
      <vt:lpstr>Threads Linux – program creating a thread - log</vt:lpstr>
      <vt:lpstr>Operating system control structures</vt:lpstr>
      <vt:lpstr>Memory tables</vt:lpstr>
      <vt:lpstr>I/O tables</vt:lpstr>
      <vt:lpstr>File tables</vt:lpstr>
      <vt:lpstr>Process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dc:creator>
  <cp:lastModifiedBy>Mariusz Pelc</cp:lastModifiedBy>
  <cp:revision>181</cp:revision>
  <dcterms:created xsi:type="dcterms:W3CDTF">2009-09-19T09:35:21Z</dcterms:created>
  <dcterms:modified xsi:type="dcterms:W3CDTF">2012-02-12T16:21:37Z</dcterms:modified>
</cp:coreProperties>
</file>