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0" r:id="rId3"/>
    <p:sldId id="269" r:id="rId4"/>
    <p:sldId id="271" r:id="rId5"/>
    <p:sldId id="272" r:id="rId6"/>
    <p:sldId id="273" r:id="rId7"/>
    <p:sldId id="274" r:id="rId8"/>
    <p:sldId id="275" r:id="rId9"/>
    <p:sldId id="276" r:id="rId10"/>
    <p:sldId id="277" r:id="rId11"/>
    <p:sldId id="278" r:id="rId12"/>
    <p:sldId id="279" r:id="rId13"/>
    <p:sldId id="280" r:id="rId14"/>
    <p:sldId id="281" r:id="rId15"/>
    <p:sldId id="282" r:id="rId16"/>
    <p:sldId id="284" r:id="rId17"/>
    <p:sldId id="285" r:id="rId18"/>
    <p:sldId id="294" r:id="rId19"/>
    <p:sldId id="286" r:id="rId20"/>
    <p:sldId id="287" r:id="rId21"/>
    <p:sldId id="288" r:id="rId22"/>
    <p:sldId id="289" r:id="rId23"/>
    <p:sldId id="290" r:id="rId24"/>
    <p:sldId id="295" r:id="rId25"/>
    <p:sldId id="291" r:id="rId26"/>
    <p:sldId id="292" r:id="rId27"/>
    <p:sldId id="293" r:id="rId28"/>
    <p:sldId id="296" r:id="rId29"/>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BBF71"/>
    <a:srgbClr val="E9EC78"/>
    <a:srgbClr val="E1E547"/>
    <a:srgbClr val="6EFE7F"/>
    <a:srgbClr val="FC6D50"/>
    <a:srgbClr val="FFFFCC"/>
    <a:srgbClr val="E6EEB8"/>
    <a:srgbClr val="CDDC7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936" y="-78"/>
      </p:cViewPr>
      <p:guideLst>
        <p:guide orient="horz" pos="2160"/>
        <p:guide pos="2880"/>
      </p:guideLst>
    </p:cSldViewPr>
  </p:slideViewPr>
  <p:notesTextViewPr>
    <p:cViewPr>
      <p:scale>
        <a:sx n="100" d="100"/>
        <a:sy n="100" d="100"/>
      </p:scale>
      <p:origin x="0" y="0"/>
    </p:cViewPr>
  </p:notesText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ED1496-651A-41B8-AB42-6698609B790D}" type="datetimeFigureOut">
              <a:rPr lang="pl-PL" smtClean="0"/>
              <a:pPr/>
              <a:t>2013-02-05</a:t>
            </a:fld>
            <a:endParaRPr lang="en-GB"/>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B5E49A-98EA-467F-B96D-B26B0F7CC2E3}" type="slidenum">
              <a:rPr lang="en-GB" smtClean="0"/>
              <a:pPr/>
              <a:t>‹#›</a:t>
            </a:fld>
            <a:endParaRPr lang="en-GB"/>
          </a:p>
        </p:txBody>
      </p:sp>
    </p:spTree>
    <p:extLst>
      <p:ext uri="{BB962C8B-B14F-4D97-AF65-F5344CB8AC3E}">
        <p14:creationId xmlns="" xmlns:p14="http://schemas.microsoft.com/office/powerpoint/2010/main" val="883429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22</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dirty="0"/>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23</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dirty="0"/>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24</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dirty="0"/>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25</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dirty="0"/>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26</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dirty="0"/>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27</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dirty="0"/>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28</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en-GB"/>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GB"/>
          </a:p>
        </p:txBody>
      </p:sp>
      <p:sp>
        <p:nvSpPr>
          <p:cNvPr id="4" name="Symbol zastępczy daty 3"/>
          <p:cNvSpPr>
            <a:spLocks noGrp="1"/>
          </p:cNvSpPr>
          <p:nvPr>
            <p:ph type="dt" sz="half" idx="10"/>
          </p:nvPr>
        </p:nvSpPr>
        <p:spPr/>
        <p:txBody>
          <a:bodyPr/>
          <a:lstStyle/>
          <a:p>
            <a:fld id="{1EB25A13-91DB-4AB3-9B3D-E151E6AF5A68}" type="datetimeFigureOut">
              <a:rPr lang="pl-PL" smtClean="0"/>
              <a:pPr/>
              <a:t>2013-02-05</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10"/>
          </p:nvPr>
        </p:nvSpPr>
        <p:spPr/>
        <p:txBody>
          <a:bodyPr/>
          <a:lstStyle/>
          <a:p>
            <a:fld id="{1EB25A13-91DB-4AB3-9B3D-E151E6AF5A68}" type="datetimeFigureOut">
              <a:rPr lang="pl-PL" smtClean="0"/>
              <a:pPr/>
              <a:t>2013-02-05</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en-GB"/>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10"/>
          </p:nvPr>
        </p:nvSpPr>
        <p:spPr/>
        <p:txBody>
          <a:bodyPr/>
          <a:lstStyle/>
          <a:p>
            <a:fld id="{1EB25A13-91DB-4AB3-9B3D-E151E6AF5A68}" type="datetimeFigureOut">
              <a:rPr lang="pl-PL" smtClean="0"/>
              <a:pPr/>
              <a:t>2013-02-05</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10"/>
          </p:nvPr>
        </p:nvSpPr>
        <p:spPr/>
        <p:txBody>
          <a:bodyPr/>
          <a:lstStyle/>
          <a:p>
            <a:fld id="{1EB25A13-91DB-4AB3-9B3D-E151E6AF5A68}" type="datetimeFigureOut">
              <a:rPr lang="pl-PL" smtClean="0"/>
              <a:pPr/>
              <a:t>2013-02-05</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en-GB"/>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1EB25A13-91DB-4AB3-9B3D-E151E6AF5A68}" type="datetimeFigureOut">
              <a:rPr lang="pl-PL" smtClean="0"/>
              <a:pPr/>
              <a:t>2013-02-05</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5" name="Symbol zastępczy daty 4"/>
          <p:cNvSpPr>
            <a:spLocks noGrp="1"/>
          </p:cNvSpPr>
          <p:nvPr>
            <p:ph type="dt" sz="half" idx="10"/>
          </p:nvPr>
        </p:nvSpPr>
        <p:spPr/>
        <p:txBody>
          <a:bodyPr/>
          <a:lstStyle/>
          <a:p>
            <a:fld id="{1EB25A13-91DB-4AB3-9B3D-E151E6AF5A68}" type="datetimeFigureOut">
              <a:rPr lang="pl-PL" smtClean="0"/>
              <a:pPr/>
              <a:t>2013-02-05</a:t>
            </a:fld>
            <a:endParaRPr lang="en-GB"/>
          </a:p>
        </p:txBody>
      </p:sp>
      <p:sp>
        <p:nvSpPr>
          <p:cNvPr id="6" name="Symbol zastępczy stopki 5"/>
          <p:cNvSpPr>
            <a:spLocks noGrp="1"/>
          </p:cNvSpPr>
          <p:nvPr>
            <p:ph type="ftr" sz="quarter" idx="11"/>
          </p:nvPr>
        </p:nvSpPr>
        <p:spPr/>
        <p:txBody>
          <a:bodyPr/>
          <a:lstStyle/>
          <a:p>
            <a:endParaRPr lang="en-GB"/>
          </a:p>
        </p:txBody>
      </p:sp>
      <p:sp>
        <p:nvSpPr>
          <p:cNvPr id="7" name="Symbol zastępczy numeru slajdu 6"/>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en-GB"/>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7" name="Symbol zastępczy daty 6"/>
          <p:cNvSpPr>
            <a:spLocks noGrp="1"/>
          </p:cNvSpPr>
          <p:nvPr>
            <p:ph type="dt" sz="half" idx="10"/>
          </p:nvPr>
        </p:nvSpPr>
        <p:spPr/>
        <p:txBody>
          <a:bodyPr/>
          <a:lstStyle/>
          <a:p>
            <a:fld id="{1EB25A13-91DB-4AB3-9B3D-E151E6AF5A68}" type="datetimeFigureOut">
              <a:rPr lang="pl-PL" smtClean="0"/>
              <a:pPr/>
              <a:t>2013-02-05</a:t>
            </a:fld>
            <a:endParaRPr lang="en-GB"/>
          </a:p>
        </p:txBody>
      </p:sp>
      <p:sp>
        <p:nvSpPr>
          <p:cNvPr id="8" name="Symbol zastępczy stopki 7"/>
          <p:cNvSpPr>
            <a:spLocks noGrp="1"/>
          </p:cNvSpPr>
          <p:nvPr>
            <p:ph type="ftr" sz="quarter" idx="11"/>
          </p:nvPr>
        </p:nvSpPr>
        <p:spPr/>
        <p:txBody>
          <a:bodyPr/>
          <a:lstStyle/>
          <a:p>
            <a:endParaRPr lang="en-GB"/>
          </a:p>
        </p:txBody>
      </p:sp>
      <p:sp>
        <p:nvSpPr>
          <p:cNvPr id="9" name="Symbol zastępczy numeru slajdu 8"/>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daty 2"/>
          <p:cNvSpPr>
            <a:spLocks noGrp="1"/>
          </p:cNvSpPr>
          <p:nvPr>
            <p:ph type="dt" sz="half" idx="10"/>
          </p:nvPr>
        </p:nvSpPr>
        <p:spPr/>
        <p:txBody>
          <a:bodyPr/>
          <a:lstStyle/>
          <a:p>
            <a:fld id="{1EB25A13-91DB-4AB3-9B3D-E151E6AF5A68}" type="datetimeFigureOut">
              <a:rPr lang="pl-PL" smtClean="0"/>
              <a:pPr/>
              <a:t>2013-02-05</a:t>
            </a:fld>
            <a:endParaRPr lang="en-GB"/>
          </a:p>
        </p:txBody>
      </p:sp>
      <p:sp>
        <p:nvSpPr>
          <p:cNvPr id="4" name="Symbol zastępczy stopki 3"/>
          <p:cNvSpPr>
            <a:spLocks noGrp="1"/>
          </p:cNvSpPr>
          <p:nvPr>
            <p:ph type="ftr" sz="quarter" idx="11"/>
          </p:nvPr>
        </p:nvSpPr>
        <p:spPr/>
        <p:txBody>
          <a:bodyPr/>
          <a:lstStyle/>
          <a:p>
            <a:endParaRPr lang="en-GB"/>
          </a:p>
        </p:txBody>
      </p:sp>
      <p:sp>
        <p:nvSpPr>
          <p:cNvPr id="5" name="Symbol zastępczy numeru slajdu 4"/>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1EB25A13-91DB-4AB3-9B3D-E151E6AF5A68}" type="datetimeFigureOut">
              <a:rPr lang="pl-PL" smtClean="0"/>
              <a:pPr/>
              <a:t>2013-02-05</a:t>
            </a:fld>
            <a:endParaRPr lang="en-GB"/>
          </a:p>
        </p:txBody>
      </p:sp>
      <p:sp>
        <p:nvSpPr>
          <p:cNvPr id="3" name="Symbol zastępczy stopki 2"/>
          <p:cNvSpPr>
            <a:spLocks noGrp="1"/>
          </p:cNvSpPr>
          <p:nvPr>
            <p:ph type="ftr" sz="quarter" idx="11"/>
          </p:nvPr>
        </p:nvSpPr>
        <p:spPr/>
        <p:txBody>
          <a:bodyPr/>
          <a:lstStyle/>
          <a:p>
            <a:endParaRPr lang="en-GB"/>
          </a:p>
        </p:txBody>
      </p:sp>
      <p:sp>
        <p:nvSpPr>
          <p:cNvPr id="4" name="Symbol zastępczy numeru slajdu 3"/>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en-GB"/>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EB25A13-91DB-4AB3-9B3D-E151E6AF5A68}" type="datetimeFigureOut">
              <a:rPr lang="pl-PL" smtClean="0"/>
              <a:pPr/>
              <a:t>2013-02-05</a:t>
            </a:fld>
            <a:endParaRPr lang="en-GB"/>
          </a:p>
        </p:txBody>
      </p:sp>
      <p:sp>
        <p:nvSpPr>
          <p:cNvPr id="6" name="Symbol zastępczy stopki 5"/>
          <p:cNvSpPr>
            <a:spLocks noGrp="1"/>
          </p:cNvSpPr>
          <p:nvPr>
            <p:ph type="ftr" sz="quarter" idx="11"/>
          </p:nvPr>
        </p:nvSpPr>
        <p:spPr/>
        <p:txBody>
          <a:bodyPr/>
          <a:lstStyle/>
          <a:p>
            <a:endParaRPr lang="en-GB"/>
          </a:p>
        </p:txBody>
      </p:sp>
      <p:sp>
        <p:nvSpPr>
          <p:cNvPr id="7" name="Symbol zastępczy numeru slajdu 6"/>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en-GB"/>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EB25A13-91DB-4AB3-9B3D-E151E6AF5A68}" type="datetimeFigureOut">
              <a:rPr lang="pl-PL" smtClean="0"/>
              <a:pPr/>
              <a:t>2013-02-05</a:t>
            </a:fld>
            <a:endParaRPr lang="en-GB"/>
          </a:p>
        </p:txBody>
      </p:sp>
      <p:sp>
        <p:nvSpPr>
          <p:cNvPr id="6" name="Symbol zastępczy stopki 5"/>
          <p:cNvSpPr>
            <a:spLocks noGrp="1"/>
          </p:cNvSpPr>
          <p:nvPr>
            <p:ph type="ftr" sz="quarter" idx="11"/>
          </p:nvPr>
        </p:nvSpPr>
        <p:spPr/>
        <p:txBody>
          <a:bodyPr/>
          <a:lstStyle/>
          <a:p>
            <a:endParaRPr lang="en-GB"/>
          </a:p>
        </p:txBody>
      </p:sp>
      <p:sp>
        <p:nvSpPr>
          <p:cNvPr id="7" name="Symbol zastępczy numeru slajdu 6"/>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en-GB"/>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25A13-91DB-4AB3-9B3D-E151E6AF5A68}" type="datetimeFigureOut">
              <a:rPr lang="pl-PL" smtClean="0"/>
              <a:pPr/>
              <a:t>2013-02-05</a:t>
            </a:fld>
            <a:endParaRPr lang="en-GB"/>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9CC6C-F6A8-4F1D-B43F-6BA2E8C759C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1.gi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1.gi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image" Target="../media/image1.gif"/></Relationships>
</file>

<file path=ppt/slides/_rels/slide1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image" Target="../media/image1.gi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image" Target="../media/image1.gif"/></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image" Target="../media/image1.gif"/></Relationships>
</file>

<file path=ppt/slides/_rels/slide2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en-GB" dirty="0" smtClean="0"/>
              <a:t>Lecture</a:t>
            </a:r>
            <a:r>
              <a:rPr lang="pl-PL" dirty="0" smtClean="0"/>
              <a:t> 5</a:t>
            </a:r>
            <a:endParaRPr lang="en-GB" dirty="0"/>
          </a:p>
        </p:txBody>
      </p:sp>
      <p:sp>
        <p:nvSpPr>
          <p:cNvPr id="3" name="Podtytuł 2"/>
          <p:cNvSpPr>
            <a:spLocks noGrp="1"/>
          </p:cNvSpPr>
          <p:nvPr>
            <p:ph type="subTitle" idx="1"/>
          </p:nvPr>
        </p:nvSpPr>
        <p:spPr/>
        <p:txBody>
          <a:bodyPr/>
          <a:lstStyle/>
          <a:p>
            <a:r>
              <a:rPr lang="en-GB" dirty="0" smtClean="0">
                <a:solidFill>
                  <a:schemeClr val="tx1"/>
                </a:solidFill>
              </a:rPr>
              <a:t>Operating</a:t>
            </a:r>
            <a:r>
              <a:rPr lang="pl-PL" dirty="0" smtClean="0">
                <a:solidFill>
                  <a:schemeClr val="tx1"/>
                </a:solidFill>
              </a:rPr>
              <a:t> Systems (COMP1562)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Priorities</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r>
              <a:rPr lang="en-US" sz="3600" dirty="0" smtClean="0"/>
              <a:t>Scheduler will always choose a process of higher priority over one of lower priority</a:t>
            </a:r>
          </a:p>
          <a:p>
            <a:r>
              <a:rPr lang="en-US" sz="3600" dirty="0" smtClean="0"/>
              <a:t>Have multiple ready queues to represent each level of priority</a:t>
            </a:r>
          </a:p>
          <a:p>
            <a:r>
              <a:rPr lang="en-US" sz="3600" dirty="0" smtClean="0"/>
              <a:t>Lower-priority may suffer starvation</a:t>
            </a:r>
          </a:p>
          <a:p>
            <a:pPr lvl="1"/>
            <a:r>
              <a:rPr lang="en-US" sz="3200" dirty="0" smtClean="0"/>
              <a:t>allow a process to change its priority based on its age or execution history</a:t>
            </a:r>
          </a:p>
          <a:p>
            <a:endParaRPr lang="en-US" sz="3600" dirty="0" smtClean="0"/>
          </a:p>
          <a:p>
            <a:pPr marL="252000" indent="-252000">
              <a:buNone/>
            </a:pPr>
            <a:endParaRPr lang="pl-PL" sz="24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Queuing</a:t>
            </a:r>
            <a:r>
              <a:rPr lang="pl-PL" sz="3600" dirty="0" smtClean="0"/>
              <a:t> for </a:t>
            </a:r>
            <a:r>
              <a:rPr lang="pl-PL" sz="3600" dirty="0" err="1" smtClean="0"/>
              <a:t>Scheduling</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cxnSp>
        <p:nvCxnSpPr>
          <p:cNvPr id="41" name="Łącznik prosty 40"/>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26" name="Picture 1030" descr="Queuing"/>
          <p:cNvPicPr>
            <a:picLocks noChangeAspect="1" noChangeArrowheads="1"/>
          </p:cNvPicPr>
          <p:nvPr/>
        </p:nvPicPr>
        <p:blipFill>
          <a:blip r:embed="rId4" cstate="print"/>
          <a:srcRect/>
          <a:stretch>
            <a:fillRect/>
          </a:stretch>
        </p:blipFill>
        <p:spPr bwMode="auto">
          <a:xfrm>
            <a:off x="993726" y="1503073"/>
            <a:ext cx="7361283" cy="4993019"/>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Priority</a:t>
            </a:r>
            <a:r>
              <a:rPr lang="pl-PL" sz="3600" dirty="0" smtClean="0"/>
              <a:t> </a:t>
            </a:r>
            <a:r>
              <a:rPr lang="pl-PL" sz="3600" dirty="0" err="1" smtClean="0"/>
              <a:t>Queuing</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cxnSp>
        <p:nvCxnSpPr>
          <p:cNvPr id="41" name="Łącznik prosty 40"/>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26" name="Picture 7" descr="PriorityQueues"/>
          <p:cNvPicPr>
            <a:picLocks noChangeAspect="1" noChangeArrowheads="1"/>
          </p:cNvPicPr>
          <p:nvPr/>
        </p:nvPicPr>
        <p:blipFill>
          <a:blip r:embed="rId4" cstate="print"/>
          <a:srcRect/>
          <a:stretch>
            <a:fillRect/>
          </a:stretch>
        </p:blipFill>
        <p:spPr bwMode="auto">
          <a:xfrm>
            <a:off x="1243017" y="1440487"/>
            <a:ext cx="6907257" cy="4982579"/>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ymbol zastępczy zawartości 2"/>
          <p:cNvSpPr>
            <a:spLocks noGrp="1"/>
          </p:cNvSpPr>
          <p:nvPr>
            <p:ph idx="1"/>
          </p:nvPr>
        </p:nvSpPr>
        <p:spPr>
          <a:xfrm>
            <a:off x="468000" y="1600200"/>
            <a:ext cx="8472518" cy="4525963"/>
          </a:xfrm>
        </p:spPr>
        <p:txBody>
          <a:bodyPr>
            <a:noAutofit/>
          </a:bodyPr>
          <a:lstStyle/>
          <a:p>
            <a:pPr>
              <a:lnSpc>
                <a:spcPct val="90000"/>
              </a:lnSpc>
            </a:pPr>
            <a:r>
              <a:rPr lang="en-US" dirty="0" err="1" smtClean="0"/>
              <a:t>Nonpreemptive</a:t>
            </a:r>
            <a:endParaRPr lang="en-US" dirty="0" smtClean="0"/>
          </a:p>
          <a:p>
            <a:pPr lvl="1">
              <a:lnSpc>
                <a:spcPct val="90000"/>
              </a:lnSpc>
            </a:pPr>
            <a:r>
              <a:rPr lang="en-US" sz="3000" dirty="0" smtClean="0"/>
              <a:t>Once a process is in the running state, it will continue until it terminates or blocks itself for I/O</a:t>
            </a:r>
          </a:p>
          <a:p>
            <a:pPr>
              <a:lnSpc>
                <a:spcPct val="90000"/>
              </a:lnSpc>
            </a:pPr>
            <a:r>
              <a:rPr lang="en-US" dirty="0" smtClean="0"/>
              <a:t>Preemptive</a:t>
            </a:r>
          </a:p>
          <a:p>
            <a:pPr lvl="1">
              <a:lnSpc>
                <a:spcPct val="90000"/>
              </a:lnSpc>
            </a:pPr>
            <a:r>
              <a:rPr lang="en-US" sz="3000" dirty="0" smtClean="0"/>
              <a:t>Currently running process may be interrupted and moved to the Ready state by the operating system</a:t>
            </a:r>
          </a:p>
          <a:p>
            <a:pPr lvl="1">
              <a:lnSpc>
                <a:spcPct val="90000"/>
              </a:lnSpc>
            </a:pPr>
            <a:r>
              <a:rPr lang="en-US" sz="3000" dirty="0" smtClean="0"/>
              <a:t>Allows for better service since any one process cannot monopolize the processor for very long</a:t>
            </a:r>
          </a:p>
        </p:txBody>
      </p:sp>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Decision</a:t>
            </a:r>
            <a:r>
              <a:rPr lang="pl-PL" sz="3600" dirty="0" smtClean="0"/>
              <a:t> </a:t>
            </a:r>
            <a:r>
              <a:rPr lang="pl-PL" sz="3600" dirty="0" err="1" smtClean="0"/>
              <a:t>Modes</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cxnSp>
        <p:nvCxnSpPr>
          <p:cNvPr id="41" name="Łącznik prosty 40"/>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1" name="Symbol zastępczy zawartości 260"/>
          <p:cNvGraphicFramePr>
            <a:graphicFrameLocks noGrp="1"/>
          </p:cNvGraphicFramePr>
          <p:nvPr>
            <p:ph idx="1"/>
          </p:nvPr>
        </p:nvGraphicFramePr>
        <p:xfrm>
          <a:off x="2000232" y="1537332"/>
          <a:ext cx="5643603" cy="1463040"/>
        </p:xfrm>
        <a:graphic>
          <a:graphicData uri="http://schemas.openxmlformats.org/drawingml/2006/table">
            <a:tbl>
              <a:tblPr firstRow="1" bandRow="1">
                <a:tableStyleId>{5C22544A-7EE6-4342-B048-85BDC9FD1C3A}</a:tableStyleId>
              </a:tblPr>
              <a:tblGrid>
                <a:gridCol w="1881201"/>
                <a:gridCol w="1881201"/>
                <a:gridCol w="1881201"/>
              </a:tblGrid>
              <a:tr h="312182">
                <a:tc>
                  <a:txBody>
                    <a:bodyPr/>
                    <a:lstStyle/>
                    <a:p>
                      <a:r>
                        <a:rPr lang="pl-PL" dirty="0" err="1" smtClean="0"/>
                        <a:t>Process</a:t>
                      </a:r>
                      <a:endParaRPr lang="en-GB" dirty="0"/>
                    </a:p>
                  </a:txBody>
                  <a:tcPr/>
                </a:tc>
                <a:tc>
                  <a:txBody>
                    <a:bodyPr/>
                    <a:lstStyle/>
                    <a:p>
                      <a:r>
                        <a:rPr lang="pl-PL" dirty="0" err="1" smtClean="0"/>
                        <a:t>Arrival</a:t>
                      </a:r>
                      <a:r>
                        <a:rPr lang="pl-PL" dirty="0" smtClean="0"/>
                        <a:t> Time [</a:t>
                      </a:r>
                      <a:r>
                        <a:rPr lang="pl-PL" dirty="0" err="1" smtClean="0"/>
                        <a:t>ms</a:t>
                      </a:r>
                      <a:r>
                        <a:rPr lang="pl-PL" dirty="0" smtClean="0"/>
                        <a:t>]</a:t>
                      </a:r>
                      <a:endParaRPr lang="en-GB" dirty="0"/>
                    </a:p>
                  </a:txBody>
                  <a:tcPr/>
                </a:tc>
                <a:tc>
                  <a:txBody>
                    <a:bodyPr/>
                    <a:lstStyle/>
                    <a:p>
                      <a:r>
                        <a:rPr lang="pl-PL" dirty="0" smtClean="0"/>
                        <a:t>Service</a:t>
                      </a:r>
                      <a:r>
                        <a:rPr lang="pl-PL" baseline="0" dirty="0" smtClean="0"/>
                        <a:t> Time [</a:t>
                      </a:r>
                      <a:r>
                        <a:rPr lang="pl-PL" baseline="0" dirty="0" err="1" smtClean="0"/>
                        <a:t>ms</a:t>
                      </a:r>
                      <a:r>
                        <a:rPr lang="pl-PL" baseline="0" dirty="0" smtClean="0"/>
                        <a:t>]</a:t>
                      </a:r>
                      <a:endParaRPr lang="en-GB" dirty="0"/>
                    </a:p>
                  </a:txBody>
                  <a:tcPr/>
                </a:tc>
              </a:tr>
              <a:tr h="312182">
                <a:tc>
                  <a:txBody>
                    <a:bodyPr/>
                    <a:lstStyle/>
                    <a:p>
                      <a:r>
                        <a:rPr lang="pl-PL" dirty="0" smtClean="0"/>
                        <a:t>P1</a:t>
                      </a:r>
                      <a:endParaRPr lang="en-GB" dirty="0"/>
                    </a:p>
                  </a:txBody>
                  <a:tcPr/>
                </a:tc>
                <a:tc>
                  <a:txBody>
                    <a:bodyPr/>
                    <a:lstStyle/>
                    <a:p>
                      <a:r>
                        <a:rPr lang="pl-PL" dirty="0" smtClean="0"/>
                        <a:t>0</a:t>
                      </a:r>
                      <a:endParaRPr lang="en-GB" dirty="0"/>
                    </a:p>
                  </a:txBody>
                  <a:tcPr/>
                </a:tc>
                <a:tc>
                  <a:txBody>
                    <a:bodyPr/>
                    <a:lstStyle/>
                    <a:p>
                      <a:r>
                        <a:rPr lang="pl-PL" dirty="0" smtClean="0"/>
                        <a:t>25</a:t>
                      </a:r>
                      <a:endParaRPr lang="en-GB" dirty="0"/>
                    </a:p>
                  </a:txBody>
                  <a:tcPr/>
                </a:tc>
              </a:tr>
              <a:tr h="312182">
                <a:tc>
                  <a:txBody>
                    <a:bodyPr/>
                    <a:lstStyle/>
                    <a:p>
                      <a:r>
                        <a:rPr lang="pl-PL" dirty="0" smtClean="0"/>
                        <a:t>P2</a:t>
                      </a:r>
                      <a:endParaRPr lang="en-GB" dirty="0"/>
                    </a:p>
                  </a:txBody>
                  <a:tcPr/>
                </a:tc>
                <a:tc>
                  <a:txBody>
                    <a:bodyPr/>
                    <a:lstStyle/>
                    <a:p>
                      <a:r>
                        <a:rPr lang="pl-PL" dirty="0" smtClean="0"/>
                        <a:t>1</a:t>
                      </a:r>
                      <a:endParaRPr lang="en-GB" dirty="0"/>
                    </a:p>
                  </a:txBody>
                  <a:tcPr/>
                </a:tc>
                <a:tc>
                  <a:txBody>
                    <a:bodyPr/>
                    <a:lstStyle/>
                    <a:p>
                      <a:r>
                        <a:rPr lang="pl-PL" dirty="0" smtClean="0"/>
                        <a:t>5</a:t>
                      </a:r>
                      <a:endParaRPr lang="en-GB" dirty="0"/>
                    </a:p>
                  </a:txBody>
                  <a:tcPr/>
                </a:tc>
              </a:tr>
              <a:tr h="312182">
                <a:tc>
                  <a:txBody>
                    <a:bodyPr/>
                    <a:lstStyle/>
                    <a:p>
                      <a:r>
                        <a:rPr lang="pl-PL" dirty="0" smtClean="0"/>
                        <a:t>P3</a:t>
                      </a:r>
                      <a:endParaRPr lang="en-GB" dirty="0"/>
                    </a:p>
                  </a:txBody>
                  <a:tcPr/>
                </a:tc>
                <a:tc>
                  <a:txBody>
                    <a:bodyPr/>
                    <a:lstStyle/>
                    <a:p>
                      <a:r>
                        <a:rPr lang="pl-PL" dirty="0" smtClean="0"/>
                        <a:t>2</a:t>
                      </a:r>
                      <a:endParaRPr lang="en-GB" dirty="0"/>
                    </a:p>
                  </a:txBody>
                  <a:tcPr/>
                </a:tc>
                <a:tc>
                  <a:txBody>
                    <a:bodyPr/>
                    <a:lstStyle/>
                    <a:p>
                      <a:r>
                        <a:rPr lang="pl-PL" dirty="0" smtClean="0"/>
                        <a:t>4</a:t>
                      </a:r>
                      <a:endParaRPr lang="en-GB" dirty="0"/>
                    </a:p>
                  </a:txBody>
                  <a:tcPr/>
                </a:tc>
              </a:tr>
            </a:tbl>
          </a:graphicData>
        </a:graphic>
      </p:graphicFrame>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err="1" smtClean="0"/>
              <a:t>Scheduling</a:t>
            </a:r>
            <a:r>
              <a:rPr lang="pl-PL" sz="3600" dirty="0" smtClean="0"/>
              <a:t> </a:t>
            </a:r>
            <a:r>
              <a:rPr lang="pl-PL" sz="3600" dirty="0" err="1" smtClean="0"/>
              <a:t>examples</a:t>
            </a:r>
            <a:r>
              <a:rPr lang="pl-PL" sz="3600" dirty="0" smtClean="0"/>
              <a:t> – FCFS (First </a:t>
            </a:r>
            <a:r>
              <a:rPr lang="pl-PL" sz="3600" dirty="0" err="1" smtClean="0"/>
              <a:t>Come</a:t>
            </a:r>
            <a:r>
              <a:rPr lang="pl-PL" sz="3600" dirty="0" smtClean="0"/>
              <a:t> First </a:t>
            </a:r>
            <a:r>
              <a:rPr lang="pl-PL" sz="3600" dirty="0" err="1" smtClean="0"/>
              <a:t>Served</a:t>
            </a:r>
            <a:r>
              <a:rPr lang="pl-PL" sz="3600" dirty="0" smtClean="0"/>
              <a:t>)</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4"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cxnSp>
        <p:nvCxnSpPr>
          <p:cNvPr id="41" name="Łącznik prosty 40"/>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60" name="Grupa 259"/>
          <p:cNvGrpSpPr/>
          <p:nvPr/>
        </p:nvGrpSpPr>
        <p:grpSpPr>
          <a:xfrm>
            <a:off x="1071538" y="3071810"/>
            <a:ext cx="7572428" cy="1071570"/>
            <a:chOff x="857224" y="2071678"/>
            <a:chExt cx="7572428" cy="1071570"/>
          </a:xfrm>
        </p:grpSpPr>
        <p:cxnSp>
          <p:nvCxnSpPr>
            <p:cNvPr id="175" name="Łącznik prosty ze strzałką 174"/>
            <p:cNvCxnSpPr/>
            <p:nvPr/>
          </p:nvCxnSpPr>
          <p:spPr>
            <a:xfrm>
              <a:off x="1071538" y="2714620"/>
              <a:ext cx="664373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90" name="Grupa 189"/>
            <p:cNvGrpSpPr/>
            <p:nvPr/>
          </p:nvGrpSpPr>
          <p:grpSpPr>
            <a:xfrm>
              <a:off x="1071538" y="2500306"/>
              <a:ext cx="714380" cy="428628"/>
              <a:chOff x="1071538" y="2500306"/>
              <a:chExt cx="714380" cy="428628"/>
            </a:xfrm>
          </p:grpSpPr>
          <p:cxnSp>
            <p:nvCxnSpPr>
              <p:cNvPr id="178" name="Łącznik prosty 177"/>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Łącznik prosty 179"/>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Łącznik prosty 180"/>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Łącznik prosty 182"/>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Łącznik prosty 183"/>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Łącznik prosty 185"/>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1" name="Grupa 190"/>
            <p:cNvGrpSpPr/>
            <p:nvPr/>
          </p:nvGrpSpPr>
          <p:grpSpPr>
            <a:xfrm>
              <a:off x="1785918" y="2500306"/>
              <a:ext cx="714380" cy="428628"/>
              <a:chOff x="1071538" y="2500306"/>
              <a:chExt cx="714380" cy="428628"/>
            </a:xfrm>
          </p:grpSpPr>
          <p:cxnSp>
            <p:nvCxnSpPr>
              <p:cNvPr id="192" name="Łącznik prosty 191"/>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Łącznik prosty 192"/>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Łącznik prosty 193"/>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Łącznik prosty 194"/>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Łącznik prosty 195"/>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Łącznik prosty 196"/>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8" name="Grupa 197"/>
            <p:cNvGrpSpPr/>
            <p:nvPr/>
          </p:nvGrpSpPr>
          <p:grpSpPr>
            <a:xfrm>
              <a:off x="2500298" y="2500306"/>
              <a:ext cx="714380" cy="428628"/>
              <a:chOff x="1071538" y="2500306"/>
              <a:chExt cx="714380" cy="428628"/>
            </a:xfrm>
          </p:grpSpPr>
          <p:cxnSp>
            <p:nvCxnSpPr>
              <p:cNvPr id="199" name="Łącznik prosty 198"/>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Łącznik prosty 199"/>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Łącznik prosty 200"/>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Łącznik prosty 201"/>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Łącznik prosty 202"/>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Łącznik prosty 203"/>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5" name="Grupa 204"/>
            <p:cNvGrpSpPr/>
            <p:nvPr/>
          </p:nvGrpSpPr>
          <p:grpSpPr>
            <a:xfrm>
              <a:off x="3214678" y="2500306"/>
              <a:ext cx="714380" cy="428628"/>
              <a:chOff x="1071538" y="2500306"/>
              <a:chExt cx="714380" cy="428628"/>
            </a:xfrm>
          </p:grpSpPr>
          <p:cxnSp>
            <p:nvCxnSpPr>
              <p:cNvPr id="206" name="Łącznik prosty 205"/>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Łącznik prosty 206"/>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Łącznik prosty 207"/>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Łącznik prosty 208"/>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Łącznik prosty 209"/>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Łącznik prosty 210"/>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2" name="Grupa 211"/>
            <p:cNvGrpSpPr/>
            <p:nvPr/>
          </p:nvGrpSpPr>
          <p:grpSpPr>
            <a:xfrm>
              <a:off x="3929058" y="2500306"/>
              <a:ext cx="714380" cy="428628"/>
              <a:chOff x="1071538" y="2500306"/>
              <a:chExt cx="714380" cy="428628"/>
            </a:xfrm>
          </p:grpSpPr>
          <p:cxnSp>
            <p:nvCxnSpPr>
              <p:cNvPr id="213" name="Łącznik prosty 212"/>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Łącznik prosty 213"/>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Łącznik prosty 214"/>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Łącznik prosty 215"/>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Łącznik prosty 216"/>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Łącznik prosty 217"/>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9" name="Grupa 218"/>
            <p:cNvGrpSpPr/>
            <p:nvPr/>
          </p:nvGrpSpPr>
          <p:grpSpPr>
            <a:xfrm>
              <a:off x="4643438" y="2500306"/>
              <a:ext cx="714380" cy="428628"/>
              <a:chOff x="1071538" y="2500306"/>
              <a:chExt cx="714380" cy="428628"/>
            </a:xfrm>
          </p:grpSpPr>
          <p:cxnSp>
            <p:nvCxnSpPr>
              <p:cNvPr id="220" name="Łącznik prosty 219"/>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Łącznik prosty 220"/>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Łącznik prosty 221"/>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Łącznik prosty 222"/>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Łącznik prosty 223"/>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Łącznik prosty 224"/>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6" name="Grupa 225"/>
            <p:cNvGrpSpPr/>
            <p:nvPr/>
          </p:nvGrpSpPr>
          <p:grpSpPr>
            <a:xfrm>
              <a:off x="5357818" y="2500306"/>
              <a:ext cx="714380" cy="428628"/>
              <a:chOff x="1071538" y="2500306"/>
              <a:chExt cx="714380" cy="428628"/>
            </a:xfrm>
          </p:grpSpPr>
          <p:cxnSp>
            <p:nvCxnSpPr>
              <p:cNvPr id="227" name="Łącznik prosty 226"/>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Łącznik prosty 227"/>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Łącznik prosty 228"/>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Łącznik prosty 229"/>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Łącznik prosty 230"/>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Łącznik prosty 231"/>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Grupa 232"/>
            <p:cNvGrpSpPr/>
            <p:nvPr/>
          </p:nvGrpSpPr>
          <p:grpSpPr>
            <a:xfrm>
              <a:off x="6072198" y="2500306"/>
              <a:ext cx="714380" cy="428628"/>
              <a:chOff x="1071538" y="2500306"/>
              <a:chExt cx="714380" cy="428628"/>
            </a:xfrm>
          </p:grpSpPr>
          <p:cxnSp>
            <p:nvCxnSpPr>
              <p:cNvPr id="234" name="Łącznik prosty 233"/>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Łącznik prosty 234"/>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Łącznik prosty 235"/>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Łącznik prosty 236"/>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Łącznik prosty 237"/>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Łącznik prosty 238"/>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0" name="Grupa 239"/>
            <p:cNvGrpSpPr/>
            <p:nvPr/>
          </p:nvGrpSpPr>
          <p:grpSpPr>
            <a:xfrm>
              <a:off x="6786578" y="2500306"/>
              <a:ext cx="714380" cy="428628"/>
              <a:chOff x="1071538" y="2500306"/>
              <a:chExt cx="714380" cy="428628"/>
            </a:xfrm>
          </p:grpSpPr>
          <p:cxnSp>
            <p:nvCxnSpPr>
              <p:cNvPr id="241" name="Łącznik prosty 240"/>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Łącznik prosty 241"/>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Łącznik prosty 242"/>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Łącznik prosty 243"/>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Łącznik prosty 244"/>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Łącznik prosty 245"/>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9" name="pole tekstowe 248"/>
            <p:cNvSpPr txBox="1"/>
            <p:nvPr/>
          </p:nvSpPr>
          <p:spPr>
            <a:xfrm>
              <a:off x="2214546" y="2071678"/>
              <a:ext cx="550151" cy="523220"/>
            </a:xfrm>
            <a:prstGeom prst="rect">
              <a:avLst/>
            </a:prstGeom>
            <a:noFill/>
          </p:spPr>
          <p:txBody>
            <a:bodyPr wrap="none" rtlCol="0">
              <a:spAutoFit/>
            </a:bodyPr>
            <a:lstStyle/>
            <a:p>
              <a:r>
                <a:rPr lang="pl-PL" sz="2800" dirty="0" smtClean="0"/>
                <a:t>10</a:t>
              </a:r>
              <a:endParaRPr lang="en-GB" sz="2800" dirty="0"/>
            </a:p>
          </p:txBody>
        </p:sp>
        <p:sp>
          <p:nvSpPr>
            <p:cNvPr id="250" name="pole tekstowe 249"/>
            <p:cNvSpPr txBox="1"/>
            <p:nvPr/>
          </p:nvSpPr>
          <p:spPr>
            <a:xfrm>
              <a:off x="857224" y="2071678"/>
              <a:ext cx="367408" cy="523220"/>
            </a:xfrm>
            <a:prstGeom prst="rect">
              <a:avLst/>
            </a:prstGeom>
            <a:noFill/>
          </p:spPr>
          <p:txBody>
            <a:bodyPr wrap="none" rtlCol="0">
              <a:spAutoFit/>
            </a:bodyPr>
            <a:lstStyle/>
            <a:p>
              <a:r>
                <a:rPr lang="pl-PL" sz="2800" dirty="0" smtClean="0"/>
                <a:t>0</a:t>
              </a:r>
              <a:endParaRPr lang="en-GB" sz="2800" dirty="0"/>
            </a:p>
          </p:txBody>
        </p:sp>
        <p:sp>
          <p:nvSpPr>
            <p:cNvPr id="251" name="pole tekstowe 250"/>
            <p:cNvSpPr txBox="1"/>
            <p:nvPr/>
          </p:nvSpPr>
          <p:spPr>
            <a:xfrm>
              <a:off x="3643306" y="2071678"/>
              <a:ext cx="550151" cy="523220"/>
            </a:xfrm>
            <a:prstGeom prst="rect">
              <a:avLst/>
            </a:prstGeom>
            <a:noFill/>
          </p:spPr>
          <p:txBody>
            <a:bodyPr wrap="none" rtlCol="0">
              <a:spAutoFit/>
            </a:bodyPr>
            <a:lstStyle/>
            <a:p>
              <a:r>
                <a:rPr lang="pl-PL" sz="2800" dirty="0" smtClean="0"/>
                <a:t>20</a:t>
              </a:r>
              <a:endParaRPr lang="en-GB" sz="2800" dirty="0"/>
            </a:p>
          </p:txBody>
        </p:sp>
        <p:sp>
          <p:nvSpPr>
            <p:cNvPr id="253" name="pole tekstowe 252"/>
            <p:cNvSpPr txBox="1"/>
            <p:nvPr/>
          </p:nvSpPr>
          <p:spPr>
            <a:xfrm>
              <a:off x="5093419" y="2071678"/>
              <a:ext cx="550151" cy="523220"/>
            </a:xfrm>
            <a:prstGeom prst="rect">
              <a:avLst/>
            </a:prstGeom>
            <a:noFill/>
          </p:spPr>
          <p:txBody>
            <a:bodyPr wrap="none" rtlCol="0">
              <a:spAutoFit/>
            </a:bodyPr>
            <a:lstStyle/>
            <a:p>
              <a:r>
                <a:rPr lang="pl-PL" sz="2800" dirty="0" smtClean="0"/>
                <a:t>30</a:t>
              </a:r>
              <a:endParaRPr lang="en-GB" sz="2800" dirty="0"/>
            </a:p>
          </p:txBody>
        </p:sp>
        <p:sp>
          <p:nvSpPr>
            <p:cNvPr id="254" name="pole tekstowe 253"/>
            <p:cNvSpPr txBox="1"/>
            <p:nvPr/>
          </p:nvSpPr>
          <p:spPr>
            <a:xfrm>
              <a:off x="6522179" y="2071678"/>
              <a:ext cx="550151" cy="523220"/>
            </a:xfrm>
            <a:prstGeom prst="rect">
              <a:avLst/>
            </a:prstGeom>
            <a:noFill/>
          </p:spPr>
          <p:txBody>
            <a:bodyPr wrap="none" rtlCol="0">
              <a:spAutoFit/>
            </a:bodyPr>
            <a:lstStyle/>
            <a:p>
              <a:r>
                <a:rPr lang="pl-PL" sz="2800" dirty="0" smtClean="0"/>
                <a:t>40</a:t>
              </a:r>
              <a:endParaRPr lang="en-GB" sz="2800" dirty="0"/>
            </a:p>
          </p:txBody>
        </p:sp>
        <p:sp>
          <p:nvSpPr>
            <p:cNvPr id="259" name="pole tekstowe 258"/>
            <p:cNvSpPr txBox="1"/>
            <p:nvPr/>
          </p:nvSpPr>
          <p:spPr>
            <a:xfrm>
              <a:off x="7480353" y="2620028"/>
              <a:ext cx="949299" cy="523220"/>
            </a:xfrm>
            <a:prstGeom prst="rect">
              <a:avLst/>
            </a:prstGeom>
            <a:noFill/>
          </p:spPr>
          <p:txBody>
            <a:bodyPr wrap="none" rtlCol="0">
              <a:spAutoFit/>
            </a:bodyPr>
            <a:lstStyle/>
            <a:p>
              <a:r>
                <a:rPr lang="pl-PL" sz="2800" i="1" dirty="0" smtClean="0"/>
                <a:t>t</a:t>
              </a:r>
              <a:r>
                <a:rPr lang="pl-PL" sz="2800" dirty="0" smtClean="0"/>
                <a:t>[</a:t>
              </a:r>
              <a:r>
                <a:rPr lang="pl-PL" sz="2800" i="1" dirty="0" err="1" smtClean="0"/>
                <a:t>ms</a:t>
              </a:r>
              <a:r>
                <a:rPr lang="pl-PL" sz="2800" dirty="0" smtClean="0"/>
                <a:t>]</a:t>
              </a:r>
              <a:endParaRPr lang="en-GB" sz="2800" dirty="0"/>
            </a:p>
          </p:txBody>
        </p:sp>
      </p:grpSp>
      <p:sp>
        <p:nvSpPr>
          <p:cNvPr id="262" name="Prostokąt 261"/>
          <p:cNvSpPr/>
          <p:nvPr/>
        </p:nvSpPr>
        <p:spPr>
          <a:xfrm>
            <a:off x="1285852" y="4071942"/>
            <a:ext cx="3571900"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P1</a:t>
            </a:r>
            <a:endParaRPr lang="en-GB" dirty="0"/>
          </a:p>
        </p:txBody>
      </p:sp>
      <p:sp>
        <p:nvSpPr>
          <p:cNvPr id="263" name="Prostokąt 262"/>
          <p:cNvSpPr/>
          <p:nvPr/>
        </p:nvSpPr>
        <p:spPr>
          <a:xfrm>
            <a:off x="1438252" y="4429132"/>
            <a:ext cx="3419500" cy="2143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P2</a:t>
            </a:r>
            <a:endParaRPr lang="en-GB" dirty="0"/>
          </a:p>
        </p:txBody>
      </p:sp>
      <p:sp>
        <p:nvSpPr>
          <p:cNvPr id="264" name="Prostokąt 263"/>
          <p:cNvSpPr/>
          <p:nvPr/>
        </p:nvSpPr>
        <p:spPr>
          <a:xfrm>
            <a:off x="4857752" y="4429132"/>
            <a:ext cx="714380"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P2</a:t>
            </a:r>
            <a:endParaRPr lang="en-GB" dirty="0"/>
          </a:p>
        </p:txBody>
      </p:sp>
      <p:sp>
        <p:nvSpPr>
          <p:cNvPr id="265" name="Prostokąt 264"/>
          <p:cNvSpPr/>
          <p:nvPr/>
        </p:nvSpPr>
        <p:spPr>
          <a:xfrm>
            <a:off x="1590652" y="4786322"/>
            <a:ext cx="3981480" cy="2143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P3</a:t>
            </a:r>
            <a:endParaRPr lang="en-GB" dirty="0"/>
          </a:p>
        </p:txBody>
      </p:sp>
      <p:sp>
        <p:nvSpPr>
          <p:cNvPr id="266" name="Prostokąt 265"/>
          <p:cNvSpPr/>
          <p:nvPr/>
        </p:nvSpPr>
        <p:spPr>
          <a:xfrm>
            <a:off x="5572132" y="4786322"/>
            <a:ext cx="571504"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P3</a:t>
            </a:r>
            <a:endParaRPr lang="en-GB" dirty="0"/>
          </a:p>
        </p:txBody>
      </p:sp>
      <p:cxnSp>
        <p:nvCxnSpPr>
          <p:cNvPr id="268" name="Łącznik prosty 267"/>
          <p:cNvCxnSpPr/>
          <p:nvPr/>
        </p:nvCxnSpPr>
        <p:spPr>
          <a:xfrm rot="5400000">
            <a:off x="892943" y="4250537"/>
            <a:ext cx="107157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9" name="Łącznik prosty 268"/>
          <p:cNvCxnSpPr/>
          <p:nvPr/>
        </p:nvCxnSpPr>
        <p:spPr>
          <a:xfrm rot="5400000">
            <a:off x="857224" y="4429132"/>
            <a:ext cx="14287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3" name="Łącznik prosty 272"/>
          <p:cNvCxnSpPr/>
          <p:nvPr/>
        </p:nvCxnSpPr>
        <p:spPr>
          <a:xfrm rot="5400000">
            <a:off x="4286248" y="4214818"/>
            <a:ext cx="114300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4" name="Łącznik prosty 273"/>
          <p:cNvCxnSpPr/>
          <p:nvPr/>
        </p:nvCxnSpPr>
        <p:spPr>
          <a:xfrm rot="5400000">
            <a:off x="4786314" y="4357694"/>
            <a:ext cx="1571636"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76" name="pole tekstowe 275"/>
          <p:cNvSpPr txBox="1"/>
          <p:nvPr/>
        </p:nvSpPr>
        <p:spPr>
          <a:xfrm>
            <a:off x="8358214" y="3214686"/>
            <a:ext cx="553998" cy="2160528"/>
          </a:xfrm>
          <a:prstGeom prst="rect">
            <a:avLst/>
          </a:prstGeom>
          <a:noFill/>
        </p:spPr>
        <p:txBody>
          <a:bodyPr vert="vert270" wrap="none" rtlCol="0">
            <a:spAutoFit/>
          </a:bodyPr>
          <a:lstStyle/>
          <a:p>
            <a:r>
              <a:rPr lang="pl-PL" sz="2400" dirty="0" err="1" smtClean="0">
                <a:solidFill>
                  <a:srgbClr val="C00000"/>
                </a:solidFill>
              </a:rPr>
              <a:t>Gannt’s</a:t>
            </a:r>
            <a:r>
              <a:rPr lang="pl-PL" sz="2400" dirty="0" smtClean="0">
                <a:solidFill>
                  <a:srgbClr val="C00000"/>
                </a:solidFill>
              </a:rPr>
              <a:t> Diagram</a:t>
            </a:r>
            <a:endParaRPr lang="en-GB" sz="2400" dirty="0">
              <a:solidFill>
                <a:srgbClr val="C00000"/>
              </a:solidFill>
            </a:endParaRPr>
          </a:p>
        </p:txBody>
      </p:sp>
      <p:graphicFrame>
        <p:nvGraphicFramePr>
          <p:cNvPr id="283" name="Obiekt 282"/>
          <p:cNvGraphicFramePr>
            <a:graphicFrameLocks noChangeAspect="1"/>
          </p:cNvGraphicFramePr>
          <p:nvPr/>
        </p:nvGraphicFramePr>
        <p:xfrm>
          <a:off x="2428860" y="5429250"/>
          <a:ext cx="4459287" cy="647700"/>
        </p:xfrm>
        <a:graphic>
          <a:graphicData uri="http://schemas.openxmlformats.org/presentationml/2006/ole">
            <p:oleObj spid="_x0000_s1028" name="Równanie" r:id="rId5" imgW="2971800" imgH="43180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1" name="Symbol zastępczy zawartości 260"/>
          <p:cNvGraphicFramePr>
            <a:graphicFrameLocks noGrp="1"/>
          </p:cNvGraphicFramePr>
          <p:nvPr>
            <p:ph idx="1"/>
          </p:nvPr>
        </p:nvGraphicFramePr>
        <p:xfrm>
          <a:off x="2000232" y="1537332"/>
          <a:ext cx="5643603" cy="1463040"/>
        </p:xfrm>
        <a:graphic>
          <a:graphicData uri="http://schemas.openxmlformats.org/drawingml/2006/table">
            <a:tbl>
              <a:tblPr firstRow="1" bandRow="1">
                <a:tableStyleId>{5C22544A-7EE6-4342-B048-85BDC9FD1C3A}</a:tableStyleId>
              </a:tblPr>
              <a:tblGrid>
                <a:gridCol w="1881201"/>
                <a:gridCol w="1881201"/>
                <a:gridCol w="1881201"/>
              </a:tblGrid>
              <a:tr h="312182">
                <a:tc>
                  <a:txBody>
                    <a:bodyPr/>
                    <a:lstStyle/>
                    <a:p>
                      <a:r>
                        <a:rPr lang="pl-PL" dirty="0" err="1" smtClean="0"/>
                        <a:t>Process</a:t>
                      </a:r>
                      <a:endParaRPr lang="en-GB" dirty="0"/>
                    </a:p>
                  </a:txBody>
                  <a:tcPr/>
                </a:tc>
                <a:tc>
                  <a:txBody>
                    <a:bodyPr/>
                    <a:lstStyle/>
                    <a:p>
                      <a:r>
                        <a:rPr lang="pl-PL" dirty="0" err="1" smtClean="0"/>
                        <a:t>Arrival</a:t>
                      </a:r>
                      <a:r>
                        <a:rPr lang="pl-PL" dirty="0" smtClean="0"/>
                        <a:t> Time [</a:t>
                      </a:r>
                      <a:r>
                        <a:rPr lang="pl-PL" dirty="0" err="1" smtClean="0"/>
                        <a:t>ms</a:t>
                      </a:r>
                      <a:r>
                        <a:rPr lang="pl-PL" dirty="0" smtClean="0"/>
                        <a:t>]</a:t>
                      </a:r>
                      <a:endParaRPr lang="en-GB" dirty="0"/>
                    </a:p>
                  </a:txBody>
                  <a:tcPr/>
                </a:tc>
                <a:tc>
                  <a:txBody>
                    <a:bodyPr/>
                    <a:lstStyle/>
                    <a:p>
                      <a:r>
                        <a:rPr lang="pl-PL" dirty="0" smtClean="0"/>
                        <a:t>Service</a:t>
                      </a:r>
                      <a:r>
                        <a:rPr lang="pl-PL" baseline="0" dirty="0" smtClean="0"/>
                        <a:t> Time [</a:t>
                      </a:r>
                      <a:r>
                        <a:rPr lang="pl-PL" baseline="0" dirty="0" err="1" smtClean="0"/>
                        <a:t>ms</a:t>
                      </a:r>
                      <a:r>
                        <a:rPr lang="pl-PL" baseline="0" dirty="0" smtClean="0"/>
                        <a:t>]</a:t>
                      </a:r>
                      <a:endParaRPr lang="en-GB" dirty="0"/>
                    </a:p>
                  </a:txBody>
                  <a:tcPr/>
                </a:tc>
              </a:tr>
              <a:tr h="312182">
                <a:tc>
                  <a:txBody>
                    <a:bodyPr/>
                    <a:lstStyle/>
                    <a:p>
                      <a:r>
                        <a:rPr lang="pl-PL" dirty="0" smtClean="0"/>
                        <a:t>P1</a:t>
                      </a:r>
                      <a:endParaRPr lang="en-GB" dirty="0"/>
                    </a:p>
                  </a:txBody>
                  <a:tcPr/>
                </a:tc>
                <a:tc>
                  <a:txBody>
                    <a:bodyPr/>
                    <a:lstStyle/>
                    <a:p>
                      <a:r>
                        <a:rPr lang="pl-PL" dirty="0" smtClean="0"/>
                        <a:t>2</a:t>
                      </a:r>
                      <a:endParaRPr lang="en-GB" dirty="0"/>
                    </a:p>
                  </a:txBody>
                  <a:tcPr/>
                </a:tc>
                <a:tc>
                  <a:txBody>
                    <a:bodyPr/>
                    <a:lstStyle/>
                    <a:p>
                      <a:r>
                        <a:rPr lang="pl-PL" dirty="0" smtClean="0"/>
                        <a:t>25</a:t>
                      </a:r>
                      <a:endParaRPr lang="en-GB" dirty="0"/>
                    </a:p>
                  </a:txBody>
                  <a:tcPr/>
                </a:tc>
              </a:tr>
              <a:tr h="312182">
                <a:tc>
                  <a:txBody>
                    <a:bodyPr/>
                    <a:lstStyle/>
                    <a:p>
                      <a:r>
                        <a:rPr lang="pl-PL" dirty="0" smtClean="0"/>
                        <a:t>P2</a:t>
                      </a:r>
                      <a:endParaRPr lang="en-GB" dirty="0"/>
                    </a:p>
                  </a:txBody>
                  <a:tcPr/>
                </a:tc>
                <a:tc>
                  <a:txBody>
                    <a:bodyPr/>
                    <a:lstStyle/>
                    <a:p>
                      <a:r>
                        <a:rPr lang="pl-PL" dirty="0" smtClean="0"/>
                        <a:t>1</a:t>
                      </a:r>
                      <a:endParaRPr lang="en-GB" dirty="0"/>
                    </a:p>
                  </a:txBody>
                  <a:tcPr/>
                </a:tc>
                <a:tc>
                  <a:txBody>
                    <a:bodyPr/>
                    <a:lstStyle/>
                    <a:p>
                      <a:r>
                        <a:rPr lang="pl-PL" dirty="0" smtClean="0"/>
                        <a:t>5</a:t>
                      </a:r>
                      <a:endParaRPr lang="en-GB" dirty="0"/>
                    </a:p>
                  </a:txBody>
                  <a:tcPr/>
                </a:tc>
              </a:tr>
              <a:tr h="312182">
                <a:tc>
                  <a:txBody>
                    <a:bodyPr/>
                    <a:lstStyle/>
                    <a:p>
                      <a:r>
                        <a:rPr lang="pl-PL" dirty="0" smtClean="0"/>
                        <a:t>P3</a:t>
                      </a:r>
                      <a:endParaRPr lang="en-GB" dirty="0"/>
                    </a:p>
                  </a:txBody>
                  <a:tcPr/>
                </a:tc>
                <a:tc>
                  <a:txBody>
                    <a:bodyPr/>
                    <a:lstStyle/>
                    <a:p>
                      <a:r>
                        <a:rPr lang="pl-PL" dirty="0" smtClean="0"/>
                        <a:t>0</a:t>
                      </a:r>
                      <a:endParaRPr lang="en-GB" dirty="0"/>
                    </a:p>
                  </a:txBody>
                  <a:tcPr/>
                </a:tc>
                <a:tc>
                  <a:txBody>
                    <a:bodyPr/>
                    <a:lstStyle/>
                    <a:p>
                      <a:r>
                        <a:rPr lang="pl-PL" dirty="0" smtClean="0"/>
                        <a:t>4</a:t>
                      </a:r>
                      <a:endParaRPr lang="en-GB" dirty="0"/>
                    </a:p>
                  </a:txBody>
                  <a:tcPr/>
                </a:tc>
              </a:tr>
            </a:tbl>
          </a:graphicData>
        </a:graphic>
      </p:graphicFrame>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err="1" smtClean="0"/>
              <a:t>Scheduling</a:t>
            </a:r>
            <a:r>
              <a:rPr lang="pl-PL" sz="3600" dirty="0" smtClean="0"/>
              <a:t> </a:t>
            </a:r>
            <a:r>
              <a:rPr lang="pl-PL" sz="3600" dirty="0" err="1" smtClean="0"/>
              <a:t>examples</a:t>
            </a:r>
            <a:r>
              <a:rPr lang="pl-PL" sz="3600" dirty="0" smtClean="0"/>
              <a:t> – FCFS (First </a:t>
            </a:r>
            <a:r>
              <a:rPr lang="pl-PL" sz="3600" dirty="0" err="1" smtClean="0"/>
              <a:t>Come</a:t>
            </a:r>
            <a:r>
              <a:rPr lang="pl-PL" sz="3600" dirty="0" smtClean="0"/>
              <a:t> First </a:t>
            </a:r>
            <a:r>
              <a:rPr lang="pl-PL" sz="3600" dirty="0" err="1" smtClean="0"/>
              <a:t>Served</a:t>
            </a:r>
            <a:r>
              <a:rPr lang="pl-PL" sz="3600" dirty="0" smtClean="0"/>
              <a:t>)</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4"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cxnSp>
        <p:nvCxnSpPr>
          <p:cNvPr id="41" name="Łącznik prosty 40"/>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 name="Grupa 259"/>
          <p:cNvGrpSpPr/>
          <p:nvPr/>
        </p:nvGrpSpPr>
        <p:grpSpPr>
          <a:xfrm>
            <a:off x="1071538" y="3071810"/>
            <a:ext cx="7572428" cy="1071570"/>
            <a:chOff x="857224" y="2071678"/>
            <a:chExt cx="7572428" cy="1071570"/>
          </a:xfrm>
        </p:grpSpPr>
        <p:cxnSp>
          <p:nvCxnSpPr>
            <p:cNvPr id="175" name="Łącznik prosty ze strzałką 174"/>
            <p:cNvCxnSpPr/>
            <p:nvPr/>
          </p:nvCxnSpPr>
          <p:spPr>
            <a:xfrm>
              <a:off x="1071538" y="2714620"/>
              <a:ext cx="664373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upa 189"/>
            <p:cNvGrpSpPr/>
            <p:nvPr/>
          </p:nvGrpSpPr>
          <p:grpSpPr>
            <a:xfrm>
              <a:off x="1071538" y="2500306"/>
              <a:ext cx="714380" cy="428628"/>
              <a:chOff x="1071538" y="2500306"/>
              <a:chExt cx="714380" cy="428628"/>
            </a:xfrm>
          </p:grpSpPr>
          <p:cxnSp>
            <p:nvCxnSpPr>
              <p:cNvPr id="178" name="Łącznik prosty 177"/>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Łącznik prosty 179"/>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Łącznik prosty 180"/>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Łącznik prosty 182"/>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Łącznik prosty 183"/>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Łącznik prosty 185"/>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upa 190"/>
            <p:cNvGrpSpPr/>
            <p:nvPr/>
          </p:nvGrpSpPr>
          <p:grpSpPr>
            <a:xfrm>
              <a:off x="1785918" y="2500306"/>
              <a:ext cx="714380" cy="428628"/>
              <a:chOff x="1071538" y="2500306"/>
              <a:chExt cx="714380" cy="428628"/>
            </a:xfrm>
          </p:grpSpPr>
          <p:cxnSp>
            <p:nvCxnSpPr>
              <p:cNvPr id="192" name="Łącznik prosty 191"/>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Łącznik prosty 192"/>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Łącznik prosty 193"/>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Łącznik prosty 194"/>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Łącznik prosty 195"/>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Łącznik prosty 196"/>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upa 197"/>
            <p:cNvGrpSpPr/>
            <p:nvPr/>
          </p:nvGrpSpPr>
          <p:grpSpPr>
            <a:xfrm>
              <a:off x="2500298" y="2500306"/>
              <a:ext cx="714380" cy="428628"/>
              <a:chOff x="1071538" y="2500306"/>
              <a:chExt cx="714380" cy="428628"/>
            </a:xfrm>
          </p:grpSpPr>
          <p:cxnSp>
            <p:nvCxnSpPr>
              <p:cNvPr id="199" name="Łącznik prosty 198"/>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Łącznik prosty 199"/>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Łącznik prosty 200"/>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Łącznik prosty 201"/>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Łącznik prosty 202"/>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Łącznik prosty 203"/>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upa 204"/>
            <p:cNvGrpSpPr/>
            <p:nvPr/>
          </p:nvGrpSpPr>
          <p:grpSpPr>
            <a:xfrm>
              <a:off x="3214678" y="2500306"/>
              <a:ext cx="714380" cy="428628"/>
              <a:chOff x="1071538" y="2500306"/>
              <a:chExt cx="714380" cy="428628"/>
            </a:xfrm>
          </p:grpSpPr>
          <p:cxnSp>
            <p:nvCxnSpPr>
              <p:cNvPr id="206" name="Łącznik prosty 205"/>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Łącznik prosty 206"/>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Łącznik prosty 207"/>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Łącznik prosty 208"/>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Łącznik prosty 209"/>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Łącznik prosty 210"/>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upa 211"/>
            <p:cNvGrpSpPr/>
            <p:nvPr/>
          </p:nvGrpSpPr>
          <p:grpSpPr>
            <a:xfrm>
              <a:off x="3929058" y="2500306"/>
              <a:ext cx="714380" cy="428628"/>
              <a:chOff x="1071538" y="2500306"/>
              <a:chExt cx="714380" cy="428628"/>
            </a:xfrm>
          </p:grpSpPr>
          <p:cxnSp>
            <p:nvCxnSpPr>
              <p:cNvPr id="213" name="Łącznik prosty 212"/>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Łącznik prosty 213"/>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Łącznik prosty 214"/>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Łącznik prosty 215"/>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Łącznik prosty 216"/>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Łącznik prosty 217"/>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upa 218"/>
            <p:cNvGrpSpPr/>
            <p:nvPr/>
          </p:nvGrpSpPr>
          <p:grpSpPr>
            <a:xfrm>
              <a:off x="4643438" y="2500306"/>
              <a:ext cx="714380" cy="428628"/>
              <a:chOff x="1071538" y="2500306"/>
              <a:chExt cx="714380" cy="428628"/>
            </a:xfrm>
          </p:grpSpPr>
          <p:cxnSp>
            <p:nvCxnSpPr>
              <p:cNvPr id="220" name="Łącznik prosty 219"/>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Łącznik prosty 220"/>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Łącznik prosty 221"/>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Łącznik prosty 222"/>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Łącznik prosty 223"/>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Łącznik prosty 224"/>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upa 225"/>
            <p:cNvGrpSpPr/>
            <p:nvPr/>
          </p:nvGrpSpPr>
          <p:grpSpPr>
            <a:xfrm>
              <a:off x="5357818" y="2500306"/>
              <a:ext cx="714380" cy="428628"/>
              <a:chOff x="1071538" y="2500306"/>
              <a:chExt cx="714380" cy="428628"/>
            </a:xfrm>
          </p:grpSpPr>
          <p:cxnSp>
            <p:nvCxnSpPr>
              <p:cNvPr id="227" name="Łącznik prosty 226"/>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Łącznik prosty 227"/>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Łącznik prosty 228"/>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Łącznik prosty 229"/>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Łącznik prosty 230"/>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Łącznik prosty 231"/>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upa 232"/>
            <p:cNvGrpSpPr/>
            <p:nvPr/>
          </p:nvGrpSpPr>
          <p:grpSpPr>
            <a:xfrm>
              <a:off x="6072198" y="2500306"/>
              <a:ext cx="714380" cy="428628"/>
              <a:chOff x="1071538" y="2500306"/>
              <a:chExt cx="714380" cy="428628"/>
            </a:xfrm>
          </p:grpSpPr>
          <p:cxnSp>
            <p:nvCxnSpPr>
              <p:cNvPr id="234" name="Łącznik prosty 233"/>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Łącznik prosty 234"/>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Łącznik prosty 235"/>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Łącznik prosty 236"/>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Łącznik prosty 237"/>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Łącznik prosty 238"/>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upa 239"/>
            <p:cNvGrpSpPr/>
            <p:nvPr/>
          </p:nvGrpSpPr>
          <p:grpSpPr>
            <a:xfrm>
              <a:off x="6786578" y="2500306"/>
              <a:ext cx="714380" cy="428628"/>
              <a:chOff x="1071538" y="2500306"/>
              <a:chExt cx="714380" cy="428628"/>
            </a:xfrm>
          </p:grpSpPr>
          <p:cxnSp>
            <p:nvCxnSpPr>
              <p:cNvPr id="241" name="Łącznik prosty 240"/>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Łącznik prosty 241"/>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Łącznik prosty 242"/>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Łącznik prosty 243"/>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Łącznik prosty 244"/>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Łącznik prosty 245"/>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9" name="pole tekstowe 248"/>
            <p:cNvSpPr txBox="1"/>
            <p:nvPr/>
          </p:nvSpPr>
          <p:spPr>
            <a:xfrm>
              <a:off x="2214546" y="2071678"/>
              <a:ext cx="550151" cy="523220"/>
            </a:xfrm>
            <a:prstGeom prst="rect">
              <a:avLst/>
            </a:prstGeom>
            <a:noFill/>
          </p:spPr>
          <p:txBody>
            <a:bodyPr wrap="none" rtlCol="0">
              <a:spAutoFit/>
            </a:bodyPr>
            <a:lstStyle/>
            <a:p>
              <a:r>
                <a:rPr lang="pl-PL" sz="2800" dirty="0" smtClean="0"/>
                <a:t>10</a:t>
              </a:r>
              <a:endParaRPr lang="en-GB" sz="2800" dirty="0"/>
            </a:p>
          </p:txBody>
        </p:sp>
        <p:sp>
          <p:nvSpPr>
            <p:cNvPr id="250" name="pole tekstowe 249"/>
            <p:cNvSpPr txBox="1"/>
            <p:nvPr/>
          </p:nvSpPr>
          <p:spPr>
            <a:xfrm>
              <a:off x="857224" y="2071678"/>
              <a:ext cx="367408" cy="523220"/>
            </a:xfrm>
            <a:prstGeom prst="rect">
              <a:avLst/>
            </a:prstGeom>
            <a:noFill/>
          </p:spPr>
          <p:txBody>
            <a:bodyPr wrap="none" rtlCol="0">
              <a:spAutoFit/>
            </a:bodyPr>
            <a:lstStyle/>
            <a:p>
              <a:r>
                <a:rPr lang="pl-PL" sz="2800" dirty="0" smtClean="0"/>
                <a:t>0</a:t>
              </a:r>
              <a:endParaRPr lang="en-GB" sz="2800" dirty="0"/>
            </a:p>
          </p:txBody>
        </p:sp>
        <p:sp>
          <p:nvSpPr>
            <p:cNvPr id="251" name="pole tekstowe 250"/>
            <p:cNvSpPr txBox="1"/>
            <p:nvPr/>
          </p:nvSpPr>
          <p:spPr>
            <a:xfrm>
              <a:off x="3643306" y="2071678"/>
              <a:ext cx="550151" cy="523220"/>
            </a:xfrm>
            <a:prstGeom prst="rect">
              <a:avLst/>
            </a:prstGeom>
            <a:noFill/>
          </p:spPr>
          <p:txBody>
            <a:bodyPr wrap="none" rtlCol="0">
              <a:spAutoFit/>
            </a:bodyPr>
            <a:lstStyle/>
            <a:p>
              <a:r>
                <a:rPr lang="pl-PL" sz="2800" dirty="0" smtClean="0"/>
                <a:t>20</a:t>
              </a:r>
              <a:endParaRPr lang="en-GB" sz="2800" dirty="0"/>
            </a:p>
          </p:txBody>
        </p:sp>
        <p:sp>
          <p:nvSpPr>
            <p:cNvPr id="253" name="pole tekstowe 252"/>
            <p:cNvSpPr txBox="1"/>
            <p:nvPr/>
          </p:nvSpPr>
          <p:spPr>
            <a:xfrm>
              <a:off x="5093419" y="2071678"/>
              <a:ext cx="550151" cy="523220"/>
            </a:xfrm>
            <a:prstGeom prst="rect">
              <a:avLst/>
            </a:prstGeom>
            <a:noFill/>
          </p:spPr>
          <p:txBody>
            <a:bodyPr wrap="none" rtlCol="0">
              <a:spAutoFit/>
            </a:bodyPr>
            <a:lstStyle/>
            <a:p>
              <a:r>
                <a:rPr lang="pl-PL" sz="2800" dirty="0" smtClean="0"/>
                <a:t>30</a:t>
              </a:r>
              <a:endParaRPr lang="en-GB" sz="2800" dirty="0"/>
            </a:p>
          </p:txBody>
        </p:sp>
        <p:sp>
          <p:nvSpPr>
            <p:cNvPr id="254" name="pole tekstowe 253"/>
            <p:cNvSpPr txBox="1"/>
            <p:nvPr/>
          </p:nvSpPr>
          <p:spPr>
            <a:xfrm>
              <a:off x="6522179" y="2071678"/>
              <a:ext cx="550151" cy="523220"/>
            </a:xfrm>
            <a:prstGeom prst="rect">
              <a:avLst/>
            </a:prstGeom>
            <a:noFill/>
          </p:spPr>
          <p:txBody>
            <a:bodyPr wrap="none" rtlCol="0">
              <a:spAutoFit/>
            </a:bodyPr>
            <a:lstStyle/>
            <a:p>
              <a:r>
                <a:rPr lang="pl-PL" sz="2800" dirty="0" smtClean="0"/>
                <a:t>40</a:t>
              </a:r>
              <a:endParaRPr lang="en-GB" sz="2800" dirty="0"/>
            </a:p>
          </p:txBody>
        </p:sp>
        <p:sp>
          <p:nvSpPr>
            <p:cNvPr id="259" name="pole tekstowe 258"/>
            <p:cNvSpPr txBox="1"/>
            <p:nvPr/>
          </p:nvSpPr>
          <p:spPr>
            <a:xfrm>
              <a:off x="7480353" y="2620028"/>
              <a:ext cx="949299" cy="523220"/>
            </a:xfrm>
            <a:prstGeom prst="rect">
              <a:avLst/>
            </a:prstGeom>
            <a:noFill/>
          </p:spPr>
          <p:txBody>
            <a:bodyPr wrap="none" rtlCol="0">
              <a:spAutoFit/>
            </a:bodyPr>
            <a:lstStyle/>
            <a:p>
              <a:r>
                <a:rPr lang="pl-PL" sz="2800" i="1" dirty="0" smtClean="0"/>
                <a:t>t</a:t>
              </a:r>
              <a:r>
                <a:rPr lang="pl-PL" sz="2800" dirty="0" smtClean="0"/>
                <a:t>[</a:t>
              </a:r>
              <a:r>
                <a:rPr lang="pl-PL" sz="2800" i="1" dirty="0" err="1" smtClean="0"/>
                <a:t>ms</a:t>
              </a:r>
              <a:r>
                <a:rPr lang="pl-PL" sz="2800" dirty="0" smtClean="0"/>
                <a:t>]</a:t>
              </a:r>
              <a:endParaRPr lang="en-GB" sz="2800" dirty="0"/>
            </a:p>
          </p:txBody>
        </p:sp>
      </p:grpSp>
      <p:sp>
        <p:nvSpPr>
          <p:cNvPr id="262" name="Prostokąt 261"/>
          <p:cNvSpPr/>
          <p:nvPr/>
        </p:nvSpPr>
        <p:spPr>
          <a:xfrm>
            <a:off x="1285852" y="4071942"/>
            <a:ext cx="571504"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P3</a:t>
            </a:r>
            <a:endParaRPr lang="en-GB" dirty="0"/>
          </a:p>
        </p:txBody>
      </p:sp>
      <p:sp>
        <p:nvSpPr>
          <p:cNvPr id="263" name="Prostokąt 262"/>
          <p:cNvSpPr/>
          <p:nvPr/>
        </p:nvSpPr>
        <p:spPr>
          <a:xfrm>
            <a:off x="1428728" y="4429132"/>
            <a:ext cx="428628" cy="2143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P2</a:t>
            </a:r>
            <a:endParaRPr lang="en-GB" dirty="0"/>
          </a:p>
        </p:txBody>
      </p:sp>
      <p:sp>
        <p:nvSpPr>
          <p:cNvPr id="264" name="Prostokąt 263"/>
          <p:cNvSpPr/>
          <p:nvPr/>
        </p:nvSpPr>
        <p:spPr>
          <a:xfrm>
            <a:off x="1857356" y="4429132"/>
            <a:ext cx="714380"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P2</a:t>
            </a:r>
            <a:endParaRPr lang="en-GB" dirty="0"/>
          </a:p>
        </p:txBody>
      </p:sp>
      <p:sp>
        <p:nvSpPr>
          <p:cNvPr id="265" name="Prostokąt 264"/>
          <p:cNvSpPr/>
          <p:nvPr/>
        </p:nvSpPr>
        <p:spPr>
          <a:xfrm>
            <a:off x="1571604" y="4786322"/>
            <a:ext cx="1000132" cy="2143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P1</a:t>
            </a:r>
            <a:endParaRPr lang="en-GB" dirty="0"/>
          </a:p>
        </p:txBody>
      </p:sp>
      <p:sp>
        <p:nvSpPr>
          <p:cNvPr id="266" name="Prostokąt 265"/>
          <p:cNvSpPr/>
          <p:nvPr/>
        </p:nvSpPr>
        <p:spPr>
          <a:xfrm>
            <a:off x="2571736" y="4786322"/>
            <a:ext cx="3571900"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P1</a:t>
            </a:r>
            <a:endParaRPr lang="en-GB" dirty="0"/>
          </a:p>
        </p:txBody>
      </p:sp>
      <p:cxnSp>
        <p:nvCxnSpPr>
          <p:cNvPr id="268" name="Łącznik prosty 267"/>
          <p:cNvCxnSpPr/>
          <p:nvPr/>
        </p:nvCxnSpPr>
        <p:spPr>
          <a:xfrm rot="5400000">
            <a:off x="892943" y="4250537"/>
            <a:ext cx="107157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9" name="Łącznik prosty 268"/>
          <p:cNvCxnSpPr/>
          <p:nvPr/>
        </p:nvCxnSpPr>
        <p:spPr>
          <a:xfrm rot="5400000">
            <a:off x="857224" y="4429132"/>
            <a:ext cx="14287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3" name="Łącznik prosty 272"/>
          <p:cNvCxnSpPr/>
          <p:nvPr/>
        </p:nvCxnSpPr>
        <p:spPr>
          <a:xfrm rot="5400000">
            <a:off x="1285852" y="4357694"/>
            <a:ext cx="114300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4" name="Łącznik prosty 273"/>
          <p:cNvCxnSpPr/>
          <p:nvPr/>
        </p:nvCxnSpPr>
        <p:spPr>
          <a:xfrm rot="5400000">
            <a:off x="1857356" y="4429132"/>
            <a:ext cx="142876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76" name="pole tekstowe 275"/>
          <p:cNvSpPr txBox="1"/>
          <p:nvPr/>
        </p:nvSpPr>
        <p:spPr>
          <a:xfrm>
            <a:off x="8358214" y="3214686"/>
            <a:ext cx="553998" cy="2160528"/>
          </a:xfrm>
          <a:prstGeom prst="rect">
            <a:avLst/>
          </a:prstGeom>
          <a:noFill/>
        </p:spPr>
        <p:txBody>
          <a:bodyPr vert="vert270" wrap="none" rtlCol="0">
            <a:spAutoFit/>
          </a:bodyPr>
          <a:lstStyle/>
          <a:p>
            <a:r>
              <a:rPr lang="pl-PL" sz="2400" dirty="0" err="1" smtClean="0">
                <a:solidFill>
                  <a:srgbClr val="C00000"/>
                </a:solidFill>
              </a:rPr>
              <a:t>Gannt’s</a:t>
            </a:r>
            <a:r>
              <a:rPr lang="pl-PL" sz="2400" dirty="0" smtClean="0">
                <a:solidFill>
                  <a:srgbClr val="C00000"/>
                </a:solidFill>
              </a:rPr>
              <a:t> Diagram</a:t>
            </a:r>
            <a:endParaRPr lang="en-GB" sz="2400" dirty="0">
              <a:solidFill>
                <a:srgbClr val="C00000"/>
              </a:solidFill>
            </a:endParaRPr>
          </a:p>
        </p:txBody>
      </p:sp>
      <p:graphicFrame>
        <p:nvGraphicFramePr>
          <p:cNvPr id="2050" name="Object 2"/>
          <p:cNvGraphicFramePr>
            <a:graphicFrameLocks noChangeAspect="1"/>
          </p:cNvGraphicFramePr>
          <p:nvPr/>
        </p:nvGraphicFramePr>
        <p:xfrm>
          <a:off x="2428860" y="5429250"/>
          <a:ext cx="4135437" cy="647700"/>
        </p:xfrm>
        <a:graphic>
          <a:graphicData uri="http://schemas.openxmlformats.org/presentationml/2006/ole">
            <p:oleObj spid="_x0000_s2052" name="Równanie" r:id="rId5" imgW="2755900" imgH="431800" progId="Equation.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1" name="Symbol zastępczy zawartości 260"/>
          <p:cNvGraphicFramePr>
            <a:graphicFrameLocks noGrp="1"/>
          </p:cNvGraphicFramePr>
          <p:nvPr>
            <p:ph idx="1"/>
          </p:nvPr>
        </p:nvGraphicFramePr>
        <p:xfrm>
          <a:off x="2000232" y="1537332"/>
          <a:ext cx="5643603" cy="1828800"/>
        </p:xfrm>
        <a:graphic>
          <a:graphicData uri="http://schemas.openxmlformats.org/drawingml/2006/table">
            <a:tbl>
              <a:tblPr firstRow="1" bandRow="1">
                <a:tableStyleId>{5C22544A-7EE6-4342-B048-85BDC9FD1C3A}</a:tableStyleId>
              </a:tblPr>
              <a:tblGrid>
                <a:gridCol w="1881201"/>
                <a:gridCol w="1881201"/>
                <a:gridCol w="1881201"/>
              </a:tblGrid>
              <a:tr h="312182">
                <a:tc>
                  <a:txBody>
                    <a:bodyPr/>
                    <a:lstStyle/>
                    <a:p>
                      <a:r>
                        <a:rPr lang="pl-PL" dirty="0" err="1" smtClean="0"/>
                        <a:t>Process</a:t>
                      </a:r>
                      <a:endParaRPr lang="en-GB" dirty="0"/>
                    </a:p>
                  </a:txBody>
                  <a:tcPr/>
                </a:tc>
                <a:tc>
                  <a:txBody>
                    <a:bodyPr/>
                    <a:lstStyle/>
                    <a:p>
                      <a:r>
                        <a:rPr lang="pl-PL" dirty="0" err="1" smtClean="0"/>
                        <a:t>Arrival</a:t>
                      </a:r>
                      <a:r>
                        <a:rPr lang="pl-PL" dirty="0" smtClean="0"/>
                        <a:t> Time [</a:t>
                      </a:r>
                      <a:r>
                        <a:rPr lang="pl-PL" dirty="0" err="1" smtClean="0"/>
                        <a:t>ms</a:t>
                      </a:r>
                      <a:r>
                        <a:rPr lang="pl-PL" dirty="0" smtClean="0"/>
                        <a:t>]</a:t>
                      </a:r>
                      <a:endParaRPr lang="en-GB" dirty="0"/>
                    </a:p>
                  </a:txBody>
                  <a:tcPr/>
                </a:tc>
                <a:tc>
                  <a:txBody>
                    <a:bodyPr/>
                    <a:lstStyle/>
                    <a:p>
                      <a:r>
                        <a:rPr lang="pl-PL" dirty="0" smtClean="0"/>
                        <a:t>Service</a:t>
                      </a:r>
                      <a:r>
                        <a:rPr lang="pl-PL" baseline="0" dirty="0" smtClean="0"/>
                        <a:t> Time [</a:t>
                      </a:r>
                      <a:r>
                        <a:rPr lang="pl-PL" baseline="0" dirty="0" err="1" smtClean="0"/>
                        <a:t>ms</a:t>
                      </a:r>
                      <a:r>
                        <a:rPr lang="pl-PL" baseline="0" dirty="0" smtClean="0"/>
                        <a:t>]</a:t>
                      </a:r>
                      <a:endParaRPr lang="en-GB" dirty="0"/>
                    </a:p>
                  </a:txBody>
                  <a:tcPr/>
                </a:tc>
              </a:tr>
              <a:tr h="312182">
                <a:tc>
                  <a:txBody>
                    <a:bodyPr/>
                    <a:lstStyle/>
                    <a:p>
                      <a:r>
                        <a:rPr lang="pl-PL" dirty="0" smtClean="0"/>
                        <a:t>P1</a:t>
                      </a:r>
                      <a:endParaRPr lang="en-GB" dirty="0"/>
                    </a:p>
                  </a:txBody>
                  <a:tcPr/>
                </a:tc>
                <a:tc>
                  <a:txBody>
                    <a:bodyPr/>
                    <a:lstStyle/>
                    <a:p>
                      <a:r>
                        <a:rPr lang="pl-PL" dirty="0" smtClean="0"/>
                        <a:t>0</a:t>
                      </a:r>
                      <a:endParaRPr lang="en-GB" dirty="0"/>
                    </a:p>
                  </a:txBody>
                  <a:tcPr/>
                </a:tc>
                <a:tc>
                  <a:txBody>
                    <a:bodyPr/>
                    <a:lstStyle/>
                    <a:p>
                      <a:r>
                        <a:rPr lang="pl-PL" dirty="0" smtClean="0"/>
                        <a:t>8</a:t>
                      </a:r>
                      <a:endParaRPr lang="en-GB" dirty="0"/>
                    </a:p>
                  </a:txBody>
                  <a:tcPr/>
                </a:tc>
              </a:tr>
              <a:tr h="312182">
                <a:tc>
                  <a:txBody>
                    <a:bodyPr/>
                    <a:lstStyle/>
                    <a:p>
                      <a:r>
                        <a:rPr lang="pl-PL" dirty="0" smtClean="0"/>
                        <a:t>P2</a:t>
                      </a:r>
                      <a:endParaRPr lang="en-GB" dirty="0"/>
                    </a:p>
                  </a:txBody>
                  <a:tcPr/>
                </a:tc>
                <a:tc>
                  <a:txBody>
                    <a:bodyPr/>
                    <a:lstStyle/>
                    <a:p>
                      <a:r>
                        <a:rPr lang="pl-PL" dirty="0" smtClean="0"/>
                        <a:t>2</a:t>
                      </a:r>
                      <a:endParaRPr lang="en-GB" dirty="0"/>
                    </a:p>
                  </a:txBody>
                  <a:tcPr/>
                </a:tc>
                <a:tc>
                  <a:txBody>
                    <a:bodyPr/>
                    <a:lstStyle/>
                    <a:p>
                      <a:r>
                        <a:rPr lang="pl-PL" dirty="0" smtClean="0"/>
                        <a:t>6</a:t>
                      </a:r>
                      <a:endParaRPr lang="en-GB" dirty="0"/>
                    </a:p>
                  </a:txBody>
                  <a:tcPr/>
                </a:tc>
              </a:tr>
              <a:tr h="312182">
                <a:tc>
                  <a:txBody>
                    <a:bodyPr/>
                    <a:lstStyle/>
                    <a:p>
                      <a:r>
                        <a:rPr lang="pl-PL" dirty="0" smtClean="0"/>
                        <a:t>P3</a:t>
                      </a:r>
                      <a:endParaRPr lang="en-GB" dirty="0"/>
                    </a:p>
                  </a:txBody>
                  <a:tcPr/>
                </a:tc>
                <a:tc>
                  <a:txBody>
                    <a:bodyPr/>
                    <a:lstStyle/>
                    <a:p>
                      <a:r>
                        <a:rPr lang="pl-PL" dirty="0" smtClean="0"/>
                        <a:t>4</a:t>
                      </a:r>
                      <a:endParaRPr lang="en-GB" dirty="0"/>
                    </a:p>
                  </a:txBody>
                  <a:tcPr/>
                </a:tc>
                <a:tc>
                  <a:txBody>
                    <a:bodyPr/>
                    <a:lstStyle/>
                    <a:p>
                      <a:r>
                        <a:rPr lang="pl-PL" dirty="0" smtClean="0"/>
                        <a:t>4</a:t>
                      </a:r>
                      <a:endParaRPr lang="en-GB" dirty="0"/>
                    </a:p>
                  </a:txBody>
                  <a:tcPr/>
                </a:tc>
              </a:tr>
              <a:tr h="312182">
                <a:tc>
                  <a:txBody>
                    <a:bodyPr/>
                    <a:lstStyle/>
                    <a:p>
                      <a:r>
                        <a:rPr lang="pl-PL" dirty="0" smtClean="0"/>
                        <a:t>P4</a:t>
                      </a:r>
                      <a:endParaRPr lang="en-GB" dirty="0"/>
                    </a:p>
                  </a:txBody>
                  <a:tcPr/>
                </a:tc>
                <a:tc>
                  <a:txBody>
                    <a:bodyPr/>
                    <a:lstStyle/>
                    <a:p>
                      <a:r>
                        <a:rPr lang="pl-PL" dirty="0" smtClean="0"/>
                        <a:t>6</a:t>
                      </a:r>
                      <a:endParaRPr lang="en-GB" dirty="0"/>
                    </a:p>
                  </a:txBody>
                  <a:tcPr/>
                </a:tc>
                <a:tc>
                  <a:txBody>
                    <a:bodyPr/>
                    <a:lstStyle/>
                    <a:p>
                      <a:r>
                        <a:rPr lang="pl-PL" dirty="0" smtClean="0"/>
                        <a:t>9</a:t>
                      </a:r>
                      <a:endParaRPr lang="en-GB" dirty="0"/>
                    </a:p>
                  </a:txBody>
                  <a:tcPr/>
                </a:tc>
              </a:tr>
            </a:tbl>
          </a:graphicData>
        </a:graphic>
      </p:graphicFrame>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err="1" smtClean="0"/>
              <a:t>Scheduling</a:t>
            </a:r>
            <a:r>
              <a:rPr lang="pl-PL" sz="3600" dirty="0" smtClean="0"/>
              <a:t> </a:t>
            </a:r>
            <a:r>
              <a:rPr lang="pl-PL" sz="3600" dirty="0" err="1" smtClean="0"/>
              <a:t>examples</a:t>
            </a:r>
            <a:r>
              <a:rPr lang="pl-PL" sz="3600" dirty="0" smtClean="0"/>
              <a:t> – SJN (</a:t>
            </a:r>
            <a:r>
              <a:rPr lang="pl-PL" sz="3600" dirty="0" err="1" smtClean="0"/>
              <a:t>Shortest</a:t>
            </a:r>
            <a:r>
              <a:rPr lang="pl-PL" sz="3600" dirty="0" smtClean="0"/>
              <a:t> Job </a:t>
            </a:r>
            <a:r>
              <a:rPr lang="pl-PL" sz="3600" dirty="0" err="1" smtClean="0"/>
              <a:t>Next</a:t>
            </a:r>
            <a:r>
              <a:rPr lang="pl-PL" sz="3600" dirty="0" smtClean="0"/>
              <a:t>- </a:t>
            </a:r>
            <a:r>
              <a:rPr lang="pl-PL" sz="3600" dirty="0" err="1" smtClean="0"/>
              <a:t>Nonpreemptive</a:t>
            </a:r>
            <a:r>
              <a:rPr lang="pl-PL" sz="3600" dirty="0" smtClean="0"/>
              <a:t>)</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4"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cxnSp>
        <p:nvCxnSpPr>
          <p:cNvPr id="41" name="Łącznik prosty 40"/>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 name="Grupa 259"/>
          <p:cNvGrpSpPr/>
          <p:nvPr/>
        </p:nvGrpSpPr>
        <p:grpSpPr>
          <a:xfrm>
            <a:off x="1071538" y="3411612"/>
            <a:ext cx="7572428" cy="1071570"/>
            <a:chOff x="857224" y="2071678"/>
            <a:chExt cx="7572428" cy="1071570"/>
          </a:xfrm>
        </p:grpSpPr>
        <p:cxnSp>
          <p:nvCxnSpPr>
            <p:cNvPr id="175" name="Łącznik prosty ze strzałką 174"/>
            <p:cNvCxnSpPr/>
            <p:nvPr/>
          </p:nvCxnSpPr>
          <p:spPr>
            <a:xfrm>
              <a:off x="1071538" y="2714620"/>
              <a:ext cx="664373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upa 189"/>
            <p:cNvGrpSpPr/>
            <p:nvPr/>
          </p:nvGrpSpPr>
          <p:grpSpPr>
            <a:xfrm>
              <a:off x="1071538" y="2500306"/>
              <a:ext cx="714380" cy="428628"/>
              <a:chOff x="1071538" y="2500306"/>
              <a:chExt cx="714380" cy="428628"/>
            </a:xfrm>
          </p:grpSpPr>
          <p:cxnSp>
            <p:nvCxnSpPr>
              <p:cNvPr id="178" name="Łącznik prosty 177"/>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Łącznik prosty 179"/>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Łącznik prosty 180"/>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Łącznik prosty 182"/>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Łącznik prosty 183"/>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Łącznik prosty 185"/>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upa 190"/>
            <p:cNvGrpSpPr/>
            <p:nvPr/>
          </p:nvGrpSpPr>
          <p:grpSpPr>
            <a:xfrm>
              <a:off x="1785918" y="2500306"/>
              <a:ext cx="714380" cy="428628"/>
              <a:chOff x="1071538" y="2500306"/>
              <a:chExt cx="714380" cy="428628"/>
            </a:xfrm>
          </p:grpSpPr>
          <p:cxnSp>
            <p:nvCxnSpPr>
              <p:cNvPr id="192" name="Łącznik prosty 191"/>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Łącznik prosty 192"/>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Łącznik prosty 193"/>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Łącznik prosty 194"/>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Łącznik prosty 195"/>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Łącznik prosty 196"/>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upa 197"/>
            <p:cNvGrpSpPr/>
            <p:nvPr/>
          </p:nvGrpSpPr>
          <p:grpSpPr>
            <a:xfrm>
              <a:off x="2500298" y="2500306"/>
              <a:ext cx="714380" cy="428628"/>
              <a:chOff x="1071538" y="2500306"/>
              <a:chExt cx="714380" cy="428628"/>
            </a:xfrm>
          </p:grpSpPr>
          <p:cxnSp>
            <p:nvCxnSpPr>
              <p:cNvPr id="199" name="Łącznik prosty 198"/>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Łącznik prosty 199"/>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Łącznik prosty 200"/>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Łącznik prosty 201"/>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Łącznik prosty 202"/>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Łącznik prosty 203"/>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upa 204"/>
            <p:cNvGrpSpPr/>
            <p:nvPr/>
          </p:nvGrpSpPr>
          <p:grpSpPr>
            <a:xfrm>
              <a:off x="3214678" y="2500306"/>
              <a:ext cx="714380" cy="428628"/>
              <a:chOff x="1071538" y="2500306"/>
              <a:chExt cx="714380" cy="428628"/>
            </a:xfrm>
          </p:grpSpPr>
          <p:cxnSp>
            <p:nvCxnSpPr>
              <p:cNvPr id="206" name="Łącznik prosty 205"/>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Łącznik prosty 206"/>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Łącznik prosty 207"/>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Łącznik prosty 208"/>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Łącznik prosty 209"/>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Łącznik prosty 210"/>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upa 211"/>
            <p:cNvGrpSpPr/>
            <p:nvPr/>
          </p:nvGrpSpPr>
          <p:grpSpPr>
            <a:xfrm>
              <a:off x="3929058" y="2500306"/>
              <a:ext cx="714380" cy="428628"/>
              <a:chOff x="1071538" y="2500306"/>
              <a:chExt cx="714380" cy="428628"/>
            </a:xfrm>
          </p:grpSpPr>
          <p:cxnSp>
            <p:nvCxnSpPr>
              <p:cNvPr id="213" name="Łącznik prosty 212"/>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Łącznik prosty 213"/>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Łącznik prosty 214"/>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Łącznik prosty 215"/>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Łącznik prosty 216"/>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Łącznik prosty 217"/>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upa 218"/>
            <p:cNvGrpSpPr/>
            <p:nvPr/>
          </p:nvGrpSpPr>
          <p:grpSpPr>
            <a:xfrm>
              <a:off x="4643438" y="2500306"/>
              <a:ext cx="714380" cy="428628"/>
              <a:chOff x="1071538" y="2500306"/>
              <a:chExt cx="714380" cy="428628"/>
            </a:xfrm>
          </p:grpSpPr>
          <p:cxnSp>
            <p:nvCxnSpPr>
              <p:cNvPr id="220" name="Łącznik prosty 219"/>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Łącznik prosty 220"/>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Łącznik prosty 221"/>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Łącznik prosty 222"/>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Łącznik prosty 223"/>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Łącznik prosty 224"/>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upa 225"/>
            <p:cNvGrpSpPr/>
            <p:nvPr/>
          </p:nvGrpSpPr>
          <p:grpSpPr>
            <a:xfrm>
              <a:off x="5357818" y="2500306"/>
              <a:ext cx="714380" cy="428628"/>
              <a:chOff x="1071538" y="2500306"/>
              <a:chExt cx="714380" cy="428628"/>
            </a:xfrm>
          </p:grpSpPr>
          <p:cxnSp>
            <p:nvCxnSpPr>
              <p:cNvPr id="227" name="Łącznik prosty 226"/>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Łącznik prosty 227"/>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Łącznik prosty 228"/>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Łącznik prosty 229"/>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Łącznik prosty 230"/>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Łącznik prosty 231"/>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upa 232"/>
            <p:cNvGrpSpPr/>
            <p:nvPr/>
          </p:nvGrpSpPr>
          <p:grpSpPr>
            <a:xfrm>
              <a:off x="6072198" y="2500306"/>
              <a:ext cx="714380" cy="428628"/>
              <a:chOff x="1071538" y="2500306"/>
              <a:chExt cx="714380" cy="428628"/>
            </a:xfrm>
          </p:grpSpPr>
          <p:cxnSp>
            <p:nvCxnSpPr>
              <p:cNvPr id="234" name="Łącznik prosty 233"/>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Łącznik prosty 234"/>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Łącznik prosty 235"/>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Łącznik prosty 236"/>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Łącznik prosty 237"/>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Łącznik prosty 238"/>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upa 239"/>
            <p:cNvGrpSpPr/>
            <p:nvPr/>
          </p:nvGrpSpPr>
          <p:grpSpPr>
            <a:xfrm>
              <a:off x="6786578" y="2500306"/>
              <a:ext cx="714380" cy="428628"/>
              <a:chOff x="1071538" y="2500306"/>
              <a:chExt cx="714380" cy="428628"/>
            </a:xfrm>
          </p:grpSpPr>
          <p:cxnSp>
            <p:nvCxnSpPr>
              <p:cNvPr id="241" name="Łącznik prosty 240"/>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Łącznik prosty 241"/>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Łącznik prosty 242"/>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Łącznik prosty 243"/>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Łącznik prosty 244"/>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Łącznik prosty 245"/>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9" name="pole tekstowe 248"/>
            <p:cNvSpPr txBox="1"/>
            <p:nvPr/>
          </p:nvSpPr>
          <p:spPr>
            <a:xfrm>
              <a:off x="2214546" y="2071678"/>
              <a:ext cx="550151" cy="523220"/>
            </a:xfrm>
            <a:prstGeom prst="rect">
              <a:avLst/>
            </a:prstGeom>
            <a:noFill/>
          </p:spPr>
          <p:txBody>
            <a:bodyPr wrap="none" rtlCol="0">
              <a:spAutoFit/>
            </a:bodyPr>
            <a:lstStyle/>
            <a:p>
              <a:r>
                <a:rPr lang="pl-PL" sz="2800" dirty="0" smtClean="0"/>
                <a:t>10</a:t>
              </a:r>
              <a:endParaRPr lang="en-GB" sz="2800" dirty="0"/>
            </a:p>
          </p:txBody>
        </p:sp>
        <p:sp>
          <p:nvSpPr>
            <p:cNvPr id="250" name="pole tekstowe 249"/>
            <p:cNvSpPr txBox="1"/>
            <p:nvPr/>
          </p:nvSpPr>
          <p:spPr>
            <a:xfrm>
              <a:off x="857224" y="2071678"/>
              <a:ext cx="367408" cy="523220"/>
            </a:xfrm>
            <a:prstGeom prst="rect">
              <a:avLst/>
            </a:prstGeom>
            <a:noFill/>
          </p:spPr>
          <p:txBody>
            <a:bodyPr wrap="none" rtlCol="0">
              <a:spAutoFit/>
            </a:bodyPr>
            <a:lstStyle/>
            <a:p>
              <a:r>
                <a:rPr lang="pl-PL" sz="2800" dirty="0" smtClean="0"/>
                <a:t>0</a:t>
              </a:r>
              <a:endParaRPr lang="en-GB" sz="2800" dirty="0"/>
            </a:p>
          </p:txBody>
        </p:sp>
        <p:sp>
          <p:nvSpPr>
            <p:cNvPr id="251" name="pole tekstowe 250"/>
            <p:cNvSpPr txBox="1"/>
            <p:nvPr/>
          </p:nvSpPr>
          <p:spPr>
            <a:xfrm>
              <a:off x="3643306" y="2071678"/>
              <a:ext cx="550151" cy="523220"/>
            </a:xfrm>
            <a:prstGeom prst="rect">
              <a:avLst/>
            </a:prstGeom>
            <a:noFill/>
          </p:spPr>
          <p:txBody>
            <a:bodyPr wrap="none" rtlCol="0">
              <a:spAutoFit/>
            </a:bodyPr>
            <a:lstStyle/>
            <a:p>
              <a:r>
                <a:rPr lang="pl-PL" sz="2800" dirty="0" smtClean="0"/>
                <a:t>20</a:t>
              </a:r>
              <a:endParaRPr lang="en-GB" sz="2800" dirty="0"/>
            </a:p>
          </p:txBody>
        </p:sp>
        <p:sp>
          <p:nvSpPr>
            <p:cNvPr id="253" name="pole tekstowe 252"/>
            <p:cNvSpPr txBox="1"/>
            <p:nvPr/>
          </p:nvSpPr>
          <p:spPr>
            <a:xfrm>
              <a:off x="5093419" y="2071678"/>
              <a:ext cx="550151" cy="523220"/>
            </a:xfrm>
            <a:prstGeom prst="rect">
              <a:avLst/>
            </a:prstGeom>
            <a:noFill/>
          </p:spPr>
          <p:txBody>
            <a:bodyPr wrap="none" rtlCol="0">
              <a:spAutoFit/>
            </a:bodyPr>
            <a:lstStyle/>
            <a:p>
              <a:r>
                <a:rPr lang="pl-PL" sz="2800" dirty="0" smtClean="0"/>
                <a:t>30</a:t>
              </a:r>
              <a:endParaRPr lang="en-GB" sz="2800" dirty="0"/>
            </a:p>
          </p:txBody>
        </p:sp>
        <p:sp>
          <p:nvSpPr>
            <p:cNvPr id="254" name="pole tekstowe 253"/>
            <p:cNvSpPr txBox="1"/>
            <p:nvPr/>
          </p:nvSpPr>
          <p:spPr>
            <a:xfrm>
              <a:off x="6522179" y="2071678"/>
              <a:ext cx="550151" cy="523220"/>
            </a:xfrm>
            <a:prstGeom prst="rect">
              <a:avLst/>
            </a:prstGeom>
            <a:noFill/>
          </p:spPr>
          <p:txBody>
            <a:bodyPr wrap="none" rtlCol="0">
              <a:spAutoFit/>
            </a:bodyPr>
            <a:lstStyle/>
            <a:p>
              <a:r>
                <a:rPr lang="pl-PL" sz="2800" dirty="0" smtClean="0"/>
                <a:t>40</a:t>
              </a:r>
              <a:endParaRPr lang="en-GB" sz="2800" dirty="0"/>
            </a:p>
          </p:txBody>
        </p:sp>
        <p:sp>
          <p:nvSpPr>
            <p:cNvPr id="259" name="pole tekstowe 258"/>
            <p:cNvSpPr txBox="1"/>
            <p:nvPr/>
          </p:nvSpPr>
          <p:spPr>
            <a:xfrm>
              <a:off x="7480353" y="2620028"/>
              <a:ext cx="949299" cy="523220"/>
            </a:xfrm>
            <a:prstGeom prst="rect">
              <a:avLst/>
            </a:prstGeom>
            <a:noFill/>
          </p:spPr>
          <p:txBody>
            <a:bodyPr wrap="none" rtlCol="0">
              <a:spAutoFit/>
            </a:bodyPr>
            <a:lstStyle/>
            <a:p>
              <a:r>
                <a:rPr lang="pl-PL" sz="2800" i="1" dirty="0" smtClean="0"/>
                <a:t>t</a:t>
              </a:r>
              <a:r>
                <a:rPr lang="pl-PL" sz="2800" dirty="0" smtClean="0"/>
                <a:t>[</a:t>
              </a:r>
              <a:r>
                <a:rPr lang="pl-PL" sz="2800" i="1" dirty="0" err="1" smtClean="0"/>
                <a:t>ms</a:t>
              </a:r>
              <a:r>
                <a:rPr lang="pl-PL" sz="2800" dirty="0" smtClean="0"/>
                <a:t>]</a:t>
              </a:r>
              <a:endParaRPr lang="en-GB" sz="2800" dirty="0"/>
            </a:p>
          </p:txBody>
        </p:sp>
      </p:grpSp>
      <p:sp>
        <p:nvSpPr>
          <p:cNvPr id="262" name="Prostokąt 261"/>
          <p:cNvSpPr/>
          <p:nvPr/>
        </p:nvSpPr>
        <p:spPr>
          <a:xfrm>
            <a:off x="1285852" y="4429132"/>
            <a:ext cx="1143008"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P1</a:t>
            </a:r>
            <a:endParaRPr lang="en-GB" dirty="0"/>
          </a:p>
        </p:txBody>
      </p:sp>
      <p:sp>
        <p:nvSpPr>
          <p:cNvPr id="263" name="Prostokąt 262"/>
          <p:cNvSpPr/>
          <p:nvPr/>
        </p:nvSpPr>
        <p:spPr>
          <a:xfrm>
            <a:off x="1581128" y="4786322"/>
            <a:ext cx="1419236" cy="2143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P2</a:t>
            </a:r>
            <a:endParaRPr lang="en-GB" dirty="0"/>
          </a:p>
        </p:txBody>
      </p:sp>
      <p:sp>
        <p:nvSpPr>
          <p:cNvPr id="264" name="Prostokąt 263"/>
          <p:cNvSpPr/>
          <p:nvPr/>
        </p:nvSpPr>
        <p:spPr>
          <a:xfrm>
            <a:off x="3000364" y="4786322"/>
            <a:ext cx="857256"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P2</a:t>
            </a:r>
            <a:endParaRPr lang="en-GB" dirty="0"/>
          </a:p>
        </p:txBody>
      </p:sp>
      <p:sp>
        <p:nvSpPr>
          <p:cNvPr id="265" name="Prostokąt 264"/>
          <p:cNvSpPr/>
          <p:nvPr/>
        </p:nvSpPr>
        <p:spPr>
          <a:xfrm>
            <a:off x="1857356" y="5143512"/>
            <a:ext cx="571504" cy="2143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P3</a:t>
            </a:r>
            <a:endParaRPr lang="en-GB" dirty="0"/>
          </a:p>
        </p:txBody>
      </p:sp>
      <p:sp>
        <p:nvSpPr>
          <p:cNvPr id="266" name="Prostokąt 265"/>
          <p:cNvSpPr/>
          <p:nvPr/>
        </p:nvSpPr>
        <p:spPr>
          <a:xfrm>
            <a:off x="2428860" y="5143512"/>
            <a:ext cx="571504"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P3</a:t>
            </a:r>
            <a:endParaRPr lang="en-GB" dirty="0"/>
          </a:p>
        </p:txBody>
      </p:sp>
      <p:cxnSp>
        <p:nvCxnSpPr>
          <p:cNvPr id="268" name="Łącznik prosty 267"/>
          <p:cNvCxnSpPr/>
          <p:nvPr/>
        </p:nvCxnSpPr>
        <p:spPr>
          <a:xfrm rot="5400000">
            <a:off x="1098563" y="4670471"/>
            <a:ext cx="94608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9" name="Łącznik prosty 268"/>
          <p:cNvCxnSpPr/>
          <p:nvPr/>
        </p:nvCxnSpPr>
        <p:spPr>
          <a:xfrm rot="5400000">
            <a:off x="1098563" y="4670471"/>
            <a:ext cx="94608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3" name="Łącznik prosty 272"/>
          <p:cNvCxnSpPr/>
          <p:nvPr/>
        </p:nvCxnSpPr>
        <p:spPr>
          <a:xfrm rot="5400000">
            <a:off x="2491604" y="4652140"/>
            <a:ext cx="101752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4" name="Łącznik prosty 273"/>
          <p:cNvCxnSpPr/>
          <p:nvPr/>
        </p:nvCxnSpPr>
        <p:spPr>
          <a:xfrm rot="5400000">
            <a:off x="1785918" y="4857760"/>
            <a:ext cx="128588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76" name="pole tekstowe 275"/>
          <p:cNvSpPr txBox="1"/>
          <p:nvPr/>
        </p:nvSpPr>
        <p:spPr>
          <a:xfrm>
            <a:off x="8358214" y="3554488"/>
            <a:ext cx="553998" cy="2160528"/>
          </a:xfrm>
          <a:prstGeom prst="rect">
            <a:avLst/>
          </a:prstGeom>
          <a:noFill/>
        </p:spPr>
        <p:txBody>
          <a:bodyPr vert="vert270" wrap="none" rtlCol="0">
            <a:spAutoFit/>
          </a:bodyPr>
          <a:lstStyle/>
          <a:p>
            <a:r>
              <a:rPr lang="pl-PL" sz="2400" dirty="0" err="1" smtClean="0">
                <a:solidFill>
                  <a:srgbClr val="C00000"/>
                </a:solidFill>
              </a:rPr>
              <a:t>Gannt’s</a:t>
            </a:r>
            <a:r>
              <a:rPr lang="pl-PL" sz="2400" dirty="0" smtClean="0">
                <a:solidFill>
                  <a:srgbClr val="C00000"/>
                </a:solidFill>
              </a:rPr>
              <a:t> Diagram</a:t>
            </a:r>
            <a:endParaRPr lang="en-GB" sz="2400" dirty="0">
              <a:solidFill>
                <a:srgbClr val="C00000"/>
              </a:solidFill>
            </a:endParaRPr>
          </a:p>
        </p:txBody>
      </p:sp>
      <p:graphicFrame>
        <p:nvGraphicFramePr>
          <p:cNvPr id="283" name="Obiekt 282"/>
          <p:cNvGraphicFramePr>
            <a:graphicFrameLocks noChangeAspect="1"/>
          </p:cNvGraphicFramePr>
          <p:nvPr/>
        </p:nvGraphicFramePr>
        <p:xfrm>
          <a:off x="2260600" y="5775325"/>
          <a:ext cx="4878388" cy="647700"/>
        </p:xfrm>
        <a:graphic>
          <a:graphicData uri="http://schemas.openxmlformats.org/presentationml/2006/ole">
            <p:oleObj spid="_x0000_s5124" name="Równanie" r:id="rId5" imgW="3251200" imgH="431800" progId="Equation.3">
              <p:embed/>
            </p:oleObj>
          </a:graphicData>
        </a:graphic>
      </p:graphicFrame>
      <p:sp>
        <p:nvSpPr>
          <p:cNvPr id="92" name="Prostokąt 91"/>
          <p:cNvSpPr/>
          <p:nvPr/>
        </p:nvSpPr>
        <p:spPr>
          <a:xfrm>
            <a:off x="3857620" y="5500702"/>
            <a:ext cx="1285884"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P4</a:t>
            </a:r>
            <a:endParaRPr lang="en-GB" dirty="0"/>
          </a:p>
        </p:txBody>
      </p:sp>
      <p:cxnSp>
        <p:nvCxnSpPr>
          <p:cNvPr id="93" name="Łącznik prosty 92"/>
          <p:cNvCxnSpPr/>
          <p:nvPr/>
        </p:nvCxnSpPr>
        <p:spPr>
          <a:xfrm rot="5400000">
            <a:off x="1214414" y="4857760"/>
            <a:ext cx="12858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Łącznik prosty 97"/>
          <p:cNvCxnSpPr/>
          <p:nvPr/>
        </p:nvCxnSpPr>
        <p:spPr>
          <a:xfrm rot="5400000">
            <a:off x="3036083" y="5036355"/>
            <a:ext cx="164307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0" name="Prostokąt 99"/>
          <p:cNvSpPr/>
          <p:nvPr/>
        </p:nvSpPr>
        <p:spPr>
          <a:xfrm>
            <a:off x="2143108" y="5500702"/>
            <a:ext cx="1714512" cy="2143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P4</a:t>
            </a:r>
            <a:endParaRPr lang="en-GB" dirty="0"/>
          </a:p>
        </p:txBody>
      </p:sp>
      <p:cxnSp>
        <p:nvCxnSpPr>
          <p:cNvPr id="101" name="Łącznik prosty 100"/>
          <p:cNvCxnSpPr/>
          <p:nvPr/>
        </p:nvCxnSpPr>
        <p:spPr>
          <a:xfrm rot="5400000">
            <a:off x="1285852" y="5000636"/>
            <a:ext cx="17145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ymbol zastępczy zawartości 2"/>
          <p:cNvSpPr>
            <a:spLocks noGrp="1"/>
          </p:cNvSpPr>
          <p:nvPr>
            <p:ph idx="1"/>
          </p:nvPr>
        </p:nvSpPr>
        <p:spPr>
          <a:xfrm>
            <a:off x="468000" y="1600200"/>
            <a:ext cx="8472518" cy="4525963"/>
          </a:xfrm>
        </p:spPr>
        <p:txBody>
          <a:bodyPr>
            <a:noAutofit/>
          </a:bodyPr>
          <a:lstStyle/>
          <a:p>
            <a:r>
              <a:rPr lang="en-US" sz="3600" dirty="0" smtClean="0"/>
              <a:t>Predictability of longer processes is reduced</a:t>
            </a:r>
          </a:p>
          <a:p>
            <a:r>
              <a:rPr lang="en-US" sz="3600" dirty="0" smtClean="0"/>
              <a:t>If estimated time for process not correct, the operating system may abort it</a:t>
            </a:r>
          </a:p>
          <a:p>
            <a:r>
              <a:rPr lang="en-US" sz="3600" dirty="0" smtClean="0"/>
              <a:t>Possibility of starvation for longer processes</a:t>
            </a:r>
          </a:p>
          <a:p>
            <a:pPr>
              <a:lnSpc>
                <a:spcPct val="90000"/>
              </a:lnSpc>
              <a:buNone/>
            </a:pPr>
            <a:endParaRPr lang="en-US" sz="3600" dirty="0" smtClean="0"/>
          </a:p>
        </p:txBody>
      </p:sp>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Shortest</a:t>
            </a:r>
            <a:r>
              <a:rPr lang="pl-PL" sz="3600" dirty="0" smtClean="0"/>
              <a:t> Job </a:t>
            </a:r>
            <a:r>
              <a:rPr lang="pl-PL" sz="3600" dirty="0" err="1" smtClean="0"/>
              <a:t>Next</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cxnSp>
        <p:nvCxnSpPr>
          <p:cNvPr id="41" name="Łącznik prosty 40"/>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err="1" smtClean="0"/>
              <a:t>Scheduling</a:t>
            </a:r>
            <a:r>
              <a:rPr lang="pl-PL" sz="3600" dirty="0" smtClean="0"/>
              <a:t> </a:t>
            </a:r>
            <a:r>
              <a:rPr lang="pl-PL" sz="3600" dirty="0" err="1" smtClean="0"/>
              <a:t>examples</a:t>
            </a:r>
            <a:r>
              <a:rPr lang="pl-PL" sz="3600" dirty="0" smtClean="0"/>
              <a:t> – </a:t>
            </a:r>
            <a:r>
              <a:rPr lang="en-GB" sz="3600" dirty="0" smtClean="0"/>
              <a:t>SRT</a:t>
            </a:r>
            <a:r>
              <a:rPr lang="pl-PL" sz="3600" dirty="0" smtClean="0"/>
              <a:t> (</a:t>
            </a:r>
            <a:r>
              <a:rPr lang="pl-PL" sz="3600" dirty="0" err="1" smtClean="0"/>
              <a:t>Shortest</a:t>
            </a:r>
            <a:r>
              <a:rPr lang="pl-PL" sz="3600" dirty="0" smtClean="0"/>
              <a:t> </a:t>
            </a:r>
            <a:r>
              <a:rPr lang="en-GB" sz="3600" dirty="0" smtClean="0"/>
              <a:t>Remaining Time</a:t>
            </a:r>
            <a:r>
              <a:rPr lang="pl-PL" sz="3600" dirty="0" smtClean="0"/>
              <a:t>)</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4"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cxnSp>
        <p:nvCxnSpPr>
          <p:cNvPr id="41" name="Łącznik prosty 40"/>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99" name="Symbol zastępczy zawartości 98"/>
          <p:cNvSpPr>
            <a:spLocks noGrp="1"/>
          </p:cNvSpPr>
          <p:nvPr>
            <p:ph idx="1"/>
          </p:nvPr>
        </p:nvSpPr>
        <p:spPr/>
        <p:txBody>
          <a:bodyPr/>
          <a:lstStyle/>
          <a:p>
            <a:pPr>
              <a:buNone/>
            </a:pPr>
            <a:endParaRPr lang="en-GB" dirty="0"/>
          </a:p>
        </p:txBody>
      </p:sp>
      <p:graphicFrame>
        <p:nvGraphicFramePr>
          <p:cNvPr id="240" name="Symbol zastępczy zawartości 260"/>
          <p:cNvGraphicFramePr>
            <a:graphicFrameLocks/>
          </p:cNvGraphicFramePr>
          <p:nvPr/>
        </p:nvGraphicFramePr>
        <p:xfrm>
          <a:off x="2000232" y="1537332"/>
          <a:ext cx="5643603" cy="1828800"/>
        </p:xfrm>
        <a:graphic>
          <a:graphicData uri="http://schemas.openxmlformats.org/drawingml/2006/table">
            <a:tbl>
              <a:tblPr firstRow="1" bandRow="1">
                <a:tableStyleId>{5C22544A-7EE6-4342-B048-85BDC9FD1C3A}</a:tableStyleId>
              </a:tblPr>
              <a:tblGrid>
                <a:gridCol w="1881201"/>
                <a:gridCol w="1881201"/>
                <a:gridCol w="1881201"/>
              </a:tblGrid>
              <a:tr h="312182">
                <a:tc>
                  <a:txBody>
                    <a:bodyPr/>
                    <a:lstStyle/>
                    <a:p>
                      <a:r>
                        <a:rPr lang="pl-PL" dirty="0" err="1" smtClean="0"/>
                        <a:t>Process</a:t>
                      </a:r>
                      <a:endParaRPr lang="en-GB" dirty="0"/>
                    </a:p>
                  </a:txBody>
                  <a:tcPr/>
                </a:tc>
                <a:tc>
                  <a:txBody>
                    <a:bodyPr/>
                    <a:lstStyle/>
                    <a:p>
                      <a:r>
                        <a:rPr lang="pl-PL" dirty="0" err="1" smtClean="0"/>
                        <a:t>Arrival</a:t>
                      </a:r>
                      <a:r>
                        <a:rPr lang="pl-PL" dirty="0" smtClean="0"/>
                        <a:t> Time [</a:t>
                      </a:r>
                      <a:r>
                        <a:rPr lang="pl-PL" dirty="0" err="1" smtClean="0"/>
                        <a:t>ms</a:t>
                      </a:r>
                      <a:r>
                        <a:rPr lang="pl-PL" dirty="0" smtClean="0"/>
                        <a:t>]</a:t>
                      </a:r>
                      <a:endParaRPr lang="en-GB" dirty="0"/>
                    </a:p>
                  </a:txBody>
                  <a:tcPr/>
                </a:tc>
                <a:tc>
                  <a:txBody>
                    <a:bodyPr/>
                    <a:lstStyle/>
                    <a:p>
                      <a:r>
                        <a:rPr lang="pl-PL" dirty="0" smtClean="0"/>
                        <a:t>Service</a:t>
                      </a:r>
                      <a:r>
                        <a:rPr lang="pl-PL" baseline="0" dirty="0" smtClean="0"/>
                        <a:t> Time [</a:t>
                      </a:r>
                      <a:r>
                        <a:rPr lang="pl-PL" baseline="0" dirty="0" err="1" smtClean="0"/>
                        <a:t>ms</a:t>
                      </a:r>
                      <a:r>
                        <a:rPr lang="pl-PL" baseline="0" dirty="0" smtClean="0"/>
                        <a:t>]</a:t>
                      </a:r>
                      <a:endParaRPr lang="en-GB" dirty="0"/>
                    </a:p>
                  </a:txBody>
                  <a:tcPr/>
                </a:tc>
              </a:tr>
              <a:tr h="312182">
                <a:tc>
                  <a:txBody>
                    <a:bodyPr/>
                    <a:lstStyle/>
                    <a:p>
                      <a:r>
                        <a:rPr lang="pl-PL" dirty="0" smtClean="0"/>
                        <a:t>P1</a:t>
                      </a:r>
                      <a:endParaRPr lang="en-GB" dirty="0"/>
                    </a:p>
                  </a:txBody>
                  <a:tcPr/>
                </a:tc>
                <a:tc>
                  <a:txBody>
                    <a:bodyPr/>
                    <a:lstStyle/>
                    <a:p>
                      <a:r>
                        <a:rPr lang="pl-PL" dirty="0" smtClean="0"/>
                        <a:t>0</a:t>
                      </a:r>
                      <a:endParaRPr lang="en-GB" dirty="0"/>
                    </a:p>
                  </a:txBody>
                  <a:tcPr/>
                </a:tc>
                <a:tc>
                  <a:txBody>
                    <a:bodyPr/>
                    <a:lstStyle/>
                    <a:p>
                      <a:r>
                        <a:rPr lang="pl-PL" dirty="0" smtClean="0"/>
                        <a:t>8</a:t>
                      </a:r>
                      <a:endParaRPr lang="en-GB" dirty="0"/>
                    </a:p>
                  </a:txBody>
                  <a:tcPr/>
                </a:tc>
              </a:tr>
              <a:tr h="312182">
                <a:tc>
                  <a:txBody>
                    <a:bodyPr/>
                    <a:lstStyle/>
                    <a:p>
                      <a:r>
                        <a:rPr lang="pl-PL" dirty="0" smtClean="0"/>
                        <a:t>P2</a:t>
                      </a:r>
                      <a:endParaRPr lang="en-GB" dirty="0"/>
                    </a:p>
                  </a:txBody>
                  <a:tcPr/>
                </a:tc>
                <a:tc>
                  <a:txBody>
                    <a:bodyPr/>
                    <a:lstStyle/>
                    <a:p>
                      <a:r>
                        <a:rPr lang="pl-PL" dirty="0" smtClean="0"/>
                        <a:t>2</a:t>
                      </a:r>
                      <a:endParaRPr lang="en-GB" dirty="0"/>
                    </a:p>
                  </a:txBody>
                  <a:tcPr/>
                </a:tc>
                <a:tc>
                  <a:txBody>
                    <a:bodyPr/>
                    <a:lstStyle/>
                    <a:p>
                      <a:r>
                        <a:rPr lang="en-GB" dirty="0" smtClean="0"/>
                        <a:t>5</a:t>
                      </a:r>
                      <a:endParaRPr lang="en-GB" dirty="0"/>
                    </a:p>
                  </a:txBody>
                  <a:tcPr/>
                </a:tc>
              </a:tr>
              <a:tr h="312182">
                <a:tc>
                  <a:txBody>
                    <a:bodyPr/>
                    <a:lstStyle/>
                    <a:p>
                      <a:r>
                        <a:rPr lang="pl-PL" dirty="0" smtClean="0"/>
                        <a:t>P3</a:t>
                      </a:r>
                      <a:endParaRPr lang="en-GB" dirty="0"/>
                    </a:p>
                  </a:txBody>
                  <a:tcPr/>
                </a:tc>
                <a:tc>
                  <a:txBody>
                    <a:bodyPr/>
                    <a:lstStyle/>
                    <a:p>
                      <a:r>
                        <a:rPr lang="pl-PL" dirty="0" smtClean="0"/>
                        <a:t>4</a:t>
                      </a:r>
                      <a:endParaRPr lang="en-GB" dirty="0"/>
                    </a:p>
                  </a:txBody>
                  <a:tcPr/>
                </a:tc>
                <a:tc>
                  <a:txBody>
                    <a:bodyPr/>
                    <a:lstStyle/>
                    <a:p>
                      <a:r>
                        <a:rPr lang="pl-PL" dirty="0" smtClean="0"/>
                        <a:t>4</a:t>
                      </a:r>
                      <a:endParaRPr lang="en-GB" dirty="0"/>
                    </a:p>
                  </a:txBody>
                  <a:tcPr/>
                </a:tc>
              </a:tr>
              <a:tr h="312182">
                <a:tc>
                  <a:txBody>
                    <a:bodyPr/>
                    <a:lstStyle/>
                    <a:p>
                      <a:r>
                        <a:rPr lang="pl-PL" dirty="0" smtClean="0"/>
                        <a:t>P4</a:t>
                      </a:r>
                      <a:endParaRPr lang="en-GB" dirty="0"/>
                    </a:p>
                  </a:txBody>
                  <a:tcPr/>
                </a:tc>
                <a:tc>
                  <a:txBody>
                    <a:bodyPr/>
                    <a:lstStyle/>
                    <a:p>
                      <a:r>
                        <a:rPr lang="pl-PL" dirty="0" smtClean="0"/>
                        <a:t>6</a:t>
                      </a:r>
                      <a:endParaRPr lang="en-GB" dirty="0"/>
                    </a:p>
                  </a:txBody>
                  <a:tcPr/>
                </a:tc>
                <a:tc>
                  <a:txBody>
                    <a:bodyPr/>
                    <a:lstStyle/>
                    <a:p>
                      <a:r>
                        <a:rPr lang="pl-PL" dirty="0" smtClean="0"/>
                        <a:t>9</a:t>
                      </a:r>
                      <a:endParaRPr lang="en-GB" dirty="0"/>
                    </a:p>
                  </a:txBody>
                  <a:tcPr/>
                </a:tc>
              </a:tr>
            </a:tbl>
          </a:graphicData>
        </a:graphic>
      </p:graphicFrame>
      <p:grpSp>
        <p:nvGrpSpPr>
          <p:cNvPr id="247" name="Grupa 259"/>
          <p:cNvGrpSpPr/>
          <p:nvPr/>
        </p:nvGrpSpPr>
        <p:grpSpPr>
          <a:xfrm>
            <a:off x="1071538" y="3411612"/>
            <a:ext cx="7572428" cy="1071570"/>
            <a:chOff x="857224" y="2071678"/>
            <a:chExt cx="7572428" cy="1071570"/>
          </a:xfrm>
        </p:grpSpPr>
        <p:cxnSp>
          <p:nvCxnSpPr>
            <p:cNvPr id="248" name="Łącznik prosty ze strzałką 247"/>
            <p:cNvCxnSpPr/>
            <p:nvPr/>
          </p:nvCxnSpPr>
          <p:spPr>
            <a:xfrm>
              <a:off x="1071538" y="2714620"/>
              <a:ext cx="664373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52" name="Grupa 189"/>
            <p:cNvGrpSpPr/>
            <p:nvPr/>
          </p:nvGrpSpPr>
          <p:grpSpPr>
            <a:xfrm>
              <a:off x="1071538" y="2500306"/>
              <a:ext cx="714380" cy="428628"/>
              <a:chOff x="1071538" y="2500306"/>
              <a:chExt cx="714380" cy="428628"/>
            </a:xfrm>
          </p:grpSpPr>
          <p:cxnSp>
            <p:nvCxnSpPr>
              <p:cNvPr id="326" name="Łącznik prosty 325"/>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Łącznik prosty 326"/>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Łącznik prosty 327"/>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Łącznik prosty 328"/>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Łącznik prosty 329"/>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Łącznik prosty 330"/>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5" name="Grupa 190"/>
            <p:cNvGrpSpPr/>
            <p:nvPr/>
          </p:nvGrpSpPr>
          <p:grpSpPr>
            <a:xfrm>
              <a:off x="1785918" y="2500306"/>
              <a:ext cx="714380" cy="428628"/>
              <a:chOff x="1071538" y="2500306"/>
              <a:chExt cx="714380" cy="428628"/>
            </a:xfrm>
          </p:grpSpPr>
          <p:cxnSp>
            <p:nvCxnSpPr>
              <p:cNvPr id="320" name="Łącznik prosty 319"/>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Łącznik prosty 320"/>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Łącznik prosty 321"/>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Łącznik prosty 322"/>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Łącznik prosty 323"/>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Łącznik prosty 324"/>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6" name="Grupa 197"/>
            <p:cNvGrpSpPr/>
            <p:nvPr/>
          </p:nvGrpSpPr>
          <p:grpSpPr>
            <a:xfrm>
              <a:off x="2500298" y="2500306"/>
              <a:ext cx="714380" cy="428628"/>
              <a:chOff x="1071538" y="2500306"/>
              <a:chExt cx="714380" cy="428628"/>
            </a:xfrm>
          </p:grpSpPr>
          <p:cxnSp>
            <p:nvCxnSpPr>
              <p:cNvPr id="314" name="Łącznik prosty 313"/>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Łącznik prosty 314"/>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Łącznik prosty 315"/>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Łącznik prosty 316"/>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Łącznik prosty 317"/>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Łącznik prosty 318"/>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7" name="Grupa 204"/>
            <p:cNvGrpSpPr/>
            <p:nvPr/>
          </p:nvGrpSpPr>
          <p:grpSpPr>
            <a:xfrm>
              <a:off x="3214678" y="2500306"/>
              <a:ext cx="714380" cy="428628"/>
              <a:chOff x="1071538" y="2500306"/>
              <a:chExt cx="714380" cy="428628"/>
            </a:xfrm>
          </p:grpSpPr>
          <p:cxnSp>
            <p:nvCxnSpPr>
              <p:cNvPr id="308" name="Łącznik prosty 307"/>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Łącznik prosty 308"/>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Łącznik prosty 309"/>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Łącznik prosty 310"/>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Łącznik prosty 311"/>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Łącznik prosty 312"/>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8" name="Grupa 211"/>
            <p:cNvGrpSpPr/>
            <p:nvPr/>
          </p:nvGrpSpPr>
          <p:grpSpPr>
            <a:xfrm>
              <a:off x="3929058" y="2500306"/>
              <a:ext cx="714380" cy="428628"/>
              <a:chOff x="1071538" y="2500306"/>
              <a:chExt cx="714380" cy="428628"/>
            </a:xfrm>
          </p:grpSpPr>
          <p:cxnSp>
            <p:nvCxnSpPr>
              <p:cNvPr id="302" name="Łącznik prosty 301"/>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Łącznik prosty 302"/>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Łącznik prosty 303"/>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Łącznik prosty 304"/>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Łącznik prosty 305"/>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Łącznik prosty 306"/>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0" name="Grupa 218"/>
            <p:cNvGrpSpPr/>
            <p:nvPr/>
          </p:nvGrpSpPr>
          <p:grpSpPr>
            <a:xfrm>
              <a:off x="4643438" y="2500306"/>
              <a:ext cx="714380" cy="428628"/>
              <a:chOff x="1071538" y="2500306"/>
              <a:chExt cx="714380" cy="428628"/>
            </a:xfrm>
          </p:grpSpPr>
          <p:cxnSp>
            <p:nvCxnSpPr>
              <p:cNvPr id="296" name="Łącznik prosty 295"/>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Łącznik prosty 296"/>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Łącznik prosty 297"/>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Łącznik prosty 298"/>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Łącznik prosty 299"/>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Łącznik prosty 300"/>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3" name="Grupa 225"/>
            <p:cNvGrpSpPr/>
            <p:nvPr/>
          </p:nvGrpSpPr>
          <p:grpSpPr>
            <a:xfrm>
              <a:off x="5357818" y="2500306"/>
              <a:ext cx="714380" cy="428628"/>
              <a:chOff x="1071538" y="2500306"/>
              <a:chExt cx="714380" cy="428628"/>
            </a:xfrm>
          </p:grpSpPr>
          <p:cxnSp>
            <p:nvCxnSpPr>
              <p:cNvPr id="290" name="Łącznik prosty 289"/>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Łącznik prosty 290"/>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Łącznik prosty 291"/>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Łącznik prosty 292"/>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Łącznik prosty 293"/>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Łącznik prosty 294"/>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5" name="Grupa 232"/>
            <p:cNvGrpSpPr/>
            <p:nvPr/>
          </p:nvGrpSpPr>
          <p:grpSpPr>
            <a:xfrm>
              <a:off x="6072198" y="2500306"/>
              <a:ext cx="714380" cy="428628"/>
              <a:chOff x="1071538" y="2500306"/>
              <a:chExt cx="714380" cy="428628"/>
            </a:xfrm>
          </p:grpSpPr>
          <p:cxnSp>
            <p:nvCxnSpPr>
              <p:cNvPr id="284" name="Łącznik prosty 283"/>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Łącznik prosty 284"/>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Łącznik prosty 285"/>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Łącznik prosty 286"/>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Łącznik prosty 287"/>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Łącznik prosty 288"/>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7" name="Grupa 239"/>
            <p:cNvGrpSpPr/>
            <p:nvPr/>
          </p:nvGrpSpPr>
          <p:grpSpPr>
            <a:xfrm>
              <a:off x="6786578" y="2500306"/>
              <a:ext cx="714380" cy="428628"/>
              <a:chOff x="1071538" y="2500306"/>
              <a:chExt cx="714380" cy="428628"/>
            </a:xfrm>
          </p:grpSpPr>
          <p:cxnSp>
            <p:nvCxnSpPr>
              <p:cNvPr id="277" name="Łącznik prosty 276"/>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Łącznik prosty 277"/>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Łącznik prosty 278"/>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Łącznik prosty 279"/>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Łącznik prosty 280"/>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Łącznik prosty 281"/>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8" name="pole tekstowe 267"/>
            <p:cNvSpPr txBox="1"/>
            <p:nvPr/>
          </p:nvSpPr>
          <p:spPr>
            <a:xfrm>
              <a:off x="2214546" y="2071678"/>
              <a:ext cx="550151" cy="523220"/>
            </a:xfrm>
            <a:prstGeom prst="rect">
              <a:avLst/>
            </a:prstGeom>
            <a:noFill/>
          </p:spPr>
          <p:txBody>
            <a:bodyPr wrap="none" rtlCol="0">
              <a:spAutoFit/>
            </a:bodyPr>
            <a:lstStyle/>
            <a:p>
              <a:r>
                <a:rPr lang="pl-PL" sz="2800" dirty="0" smtClean="0"/>
                <a:t>10</a:t>
              </a:r>
              <a:endParaRPr lang="en-GB" sz="2800" dirty="0"/>
            </a:p>
          </p:txBody>
        </p:sp>
        <p:sp>
          <p:nvSpPr>
            <p:cNvPr id="269" name="pole tekstowe 268"/>
            <p:cNvSpPr txBox="1"/>
            <p:nvPr/>
          </p:nvSpPr>
          <p:spPr>
            <a:xfrm>
              <a:off x="857224" y="2071678"/>
              <a:ext cx="367408" cy="523220"/>
            </a:xfrm>
            <a:prstGeom prst="rect">
              <a:avLst/>
            </a:prstGeom>
            <a:noFill/>
          </p:spPr>
          <p:txBody>
            <a:bodyPr wrap="none" rtlCol="0">
              <a:spAutoFit/>
            </a:bodyPr>
            <a:lstStyle/>
            <a:p>
              <a:r>
                <a:rPr lang="pl-PL" sz="2800" dirty="0" smtClean="0"/>
                <a:t>0</a:t>
              </a:r>
              <a:endParaRPr lang="en-GB" sz="2800" dirty="0"/>
            </a:p>
          </p:txBody>
        </p:sp>
        <p:sp>
          <p:nvSpPr>
            <p:cNvPr id="270" name="pole tekstowe 269"/>
            <p:cNvSpPr txBox="1"/>
            <p:nvPr/>
          </p:nvSpPr>
          <p:spPr>
            <a:xfrm>
              <a:off x="3643306" y="2071678"/>
              <a:ext cx="550151" cy="523220"/>
            </a:xfrm>
            <a:prstGeom prst="rect">
              <a:avLst/>
            </a:prstGeom>
            <a:noFill/>
          </p:spPr>
          <p:txBody>
            <a:bodyPr wrap="none" rtlCol="0">
              <a:spAutoFit/>
            </a:bodyPr>
            <a:lstStyle/>
            <a:p>
              <a:r>
                <a:rPr lang="pl-PL" sz="2800" dirty="0" smtClean="0"/>
                <a:t>20</a:t>
              </a:r>
              <a:endParaRPr lang="en-GB" sz="2800" dirty="0"/>
            </a:p>
          </p:txBody>
        </p:sp>
        <p:sp>
          <p:nvSpPr>
            <p:cNvPr id="271" name="pole tekstowe 270"/>
            <p:cNvSpPr txBox="1"/>
            <p:nvPr/>
          </p:nvSpPr>
          <p:spPr>
            <a:xfrm>
              <a:off x="5093419" y="2071678"/>
              <a:ext cx="550151" cy="523220"/>
            </a:xfrm>
            <a:prstGeom prst="rect">
              <a:avLst/>
            </a:prstGeom>
            <a:noFill/>
          </p:spPr>
          <p:txBody>
            <a:bodyPr wrap="none" rtlCol="0">
              <a:spAutoFit/>
            </a:bodyPr>
            <a:lstStyle/>
            <a:p>
              <a:r>
                <a:rPr lang="pl-PL" sz="2800" dirty="0" smtClean="0"/>
                <a:t>30</a:t>
              </a:r>
              <a:endParaRPr lang="en-GB" sz="2800" dirty="0"/>
            </a:p>
          </p:txBody>
        </p:sp>
        <p:sp>
          <p:nvSpPr>
            <p:cNvPr id="272" name="pole tekstowe 271"/>
            <p:cNvSpPr txBox="1"/>
            <p:nvPr/>
          </p:nvSpPr>
          <p:spPr>
            <a:xfrm>
              <a:off x="6522179" y="2071678"/>
              <a:ext cx="550151" cy="523220"/>
            </a:xfrm>
            <a:prstGeom prst="rect">
              <a:avLst/>
            </a:prstGeom>
            <a:noFill/>
          </p:spPr>
          <p:txBody>
            <a:bodyPr wrap="none" rtlCol="0">
              <a:spAutoFit/>
            </a:bodyPr>
            <a:lstStyle/>
            <a:p>
              <a:r>
                <a:rPr lang="pl-PL" sz="2800" dirty="0" smtClean="0"/>
                <a:t>40</a:t>
              </a:r>
              <a:endParaRPr lang="en-GB" sz="2800" dirty="0"/>
            </a:p>
          </p:txBody>
        </p:sp>
        <p:sp>
          <p:nvSpPr>
            <p:cNvPr id="275" name="pole tekstowe 274"/>
            <p:cNvSpPr txBox="1"/>
            <p:nvPr/>
          </p:nvSpPr>
          <p:spPr>
            <a:xfrm>
              <a:off x="7480353" y="2620028"/>
              <a:ext cx="949299" cy="523220"/>
            </a:xfrm>
            <a:prstGeom prst="rect">
              <a:avLst/>
            </a:prstGeom>
            <a:noFill/>
          </p:spPr>
          <p:txBody>
            <a:bodyPr wrap="none" rtlCol="0">
              <a:spAutoFit/>
            </a:bodyPr>
            <a:lstStyle/>
            <a:p>
              <a:r>
                <a:rPr lang="pl-PL" sz="2800" i="1" dirty="0" smtClean="0"/>
                <a:t>t</a:t>
              </a:r>
              <a:r>
                <a:rPr lang="pl-PL" sz="2800" dirty="0" smtClean="0"/>
                <a:t>[</a:t>
              </a:r>
              <a:r>
                <a:rPr lang="pl-PL" sz="2800" i="1" dirty="0" err="1" smtClean="0"/>
                <a:t>ms</a:t>
              </a:r>
              <a:r>
                <a:rPr lang="pl-PL" sz="2800" dirty="0" smtClean="0"/>
                <a:t>]</a:t>
              </a:r>
              <a:endParaRPr lang="en-GB" sz="2800" dirty="0"/>
            </a:p>
          </p:txBody>
        </p:sp>
      </p:grpSp>
      <p:sp>
        <p:nvSpPr>
          <p:cNvPr id="332" name="Prostokąt 331"/>
          <p:cNvSpPr/>
          <p:nvPr/>
        </p:nvSpPr>
        <p:spPr>
          <a:xfrm>
            <a:off x="1285852" y="4429132"/>
            <a:ext cx="285752"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900" b="1" dirty="0" smtClean="0">
                <a:latin typeface="Arial" pitchFamily="34" charset="0"/>
                <a:cs typeface="Arial" pitchFamily="34" charset="0"/>
              </a:rPr>
              <a:t>P1</a:t>
            </a:r>
            <a:endParaRPr lang="en-GB" sz="900" b="1" dirty="0">
              <a:latin typeface="Arial" pitchFamily="34" charset="0"/>
              <a:cs typeface="Arial" pitchFamily="34" charset="0"/>
            </a:endParaRPr>
          </a:p>
        </p:txBody>
      </p:sp>
      <p:sp>
        <p:nvSpPr>
          <p:cNvPr id="333" name="Prostokąt 332"/>
          <p:cNvSpPr/>
          <p:nvPr/>
        </p:nvSpPr>
        <p:spPr>
          <a:xfrm>
            <a:off x="1581128" y="4786322"/>
            <a:ext cx="704856"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P2</a:t>
            </a:r>
            <a:endParaRPr lang="en-GB" dirty="0"/>
          </a:p>
        </p:txBody>
      </p:sp>
      <p:sp>
        <p:nvSpPr>
          <p:cNvPr id="335" name="Prostokąt 334"/>
          <p:cNvSpPr/>
          <p:nvPr/>
        </p:nvSpPr>
        <p:spPr>
          <a:xfrm>
            <a:off x="1857356" y="5143512"/>
            <a:ext cx="428628" cy="2143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P3</a:t>
            </a:r>
            <a:endParaRPr lang="en-GB" dirty="0"/>
          </a:p>
        </p:txBody>
      </p:sp>
      <p:sp>
        <p:nvSpPr>
          <p:cNvPr id="336" name="Prostokąt 335"/>
          <p:cNvSpPr/>
          <p:nvPr/>
        </p:nvSpPr>
        <p:spPr>
          <a:xfrm>
            <a:off x="2285984" y="5143512"/>
            <a:ext cx="571504"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P3</a:t>
            </a:r>
            <a:endParaRPr lang="en-GB" dirty="0"/>
          </a:p>
        </p:txBody>
      </p:sp>
      <p:cxnSp>
        <p:nvCxnSpPr>
          <p:cNvPr id="337" name="Łącznik prosty 336"/>
          <p:cNvCxnSpPr/>
          <p:nvPr/>
        </p:nvCxnSpPr>
        <p:spPr>
          <a:xfrm rot="5400000">
            <a:off x="1098563" y="4670471"/>
            <a:ext cx="94608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8" name="Łącznik prosty 337"/>
          <p:cNvCxnSpPr/>
          <p:nvPr/>
        </p:nvCxnSpPr>
        <p:spPr>
          <a:xfrm rot="5400000">
            <a:off x="1098563" y="4670471"/>
            <a:ext cx="94608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9" name="Łącznik prosty 338"/>
          <p:cNvCxnSpPr/>
          <p:nvPr/>
        </p:nvCxnSpPr>
        <p:spPr>
          <a:xfrm rot="5400000">
            <a:off x="2348728" y="4652140"/>
            <a:ext cx="101752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0" name="Łącznik prosty 339"/>
          <p:cNvCxnSpPr/>
          <p:nvPr/>
        </p:nvCxnSpPr>
        <p:spPr>
          <a:xfrm rot="5400000">
            <a:off x="1643042" y="4857760"/>
            <a:ext cx="128588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1" name="pole tekstowe 340"/>
          <p:cNvSpPr txBox="1"/>
          <p:nvPr/>
        </p:nvSpPr>
        <p:spPr>
          <a:xfrm>
            <a:off x="8358214" y="3554488"/>
            <a:ext cx="553998" cy="2160528"/>
          </a:xfrm>
          <a:prstGeom prst="rect">
            <a:avLst/>
          </a:prstGeom>
          <a:noFill/>
        </p:spPr>
        <p:txBody>
          <a:bodyPr vert="vert270" wrap="none" rtlCol="0">
            <a:spAutoFit/>
          </a:bodyPr>
          <a:lstStyle/>
          <a:p>
            <a:r>
              <a:rPr lang="pl-PL" sz="2400" dirty="0" err="1" smtClean="0">
                <a:solidFill>
                  <a:srgbClr val="C00000"/>
                </a:solidFill>
              </a:rPr>
              <a:t>Gannt’s</a:t>
            </a:r>
            <a:r>
              <a:rPr lang="pl-PL" sz="2400" dirty="0" smtClean="0">
                <a:solidFill>
                  <a:srgbClr val="C00000"/>
                </a:solidFill>
              </a:rPr>
              <a:t> Diagram</a:t>
            </a:r>
            <a:endParaRPr lang="en-GB" sz="2400" dirty="0">
              <a:solidFill>
                <a:srgbClr val="C00000"/>
              </a:solidFill>
            </a:endParaRPr>
          </a:p>
        </p:txBody>
      </p:sp>
      <p:graphicFrame>
        <p:nvGraphicFramePr>
          <p:cNvPr id="342" name="Obiekt 341"/>
          <p:cNvGraphicFramePr>
            <a:graphicFrameLocks noChangeAspect="1"/>
          </p:cNvGraphicFramePr>
          <p:nvPr/>
        </p:nvGraphicFramePr>
        <p:xfrm>
          <a:off x="2203450" y="5775325"/>
          <a:ext cx="4992688" cy="647700"/>
        </p:xfrm>
        <a:graphic>
          <a:graphicData uri="http://schemas.openxmlformats.org/presentationml/2006/ole">
            <p:oleObj spid="_x0000_s10246" name="Equation" r:id="rId5" imgW="3327400" imgH="431800" progId="Equation.3">
              <p:embed/>
            </p:oleObj>
          </a:graphicData>
        </a:graphic>
      </p:graphicFrame>
      <p:sp>
        <p:nvSpPr>
          <p:cNvPr id="343" name="Prostokąt 342"/>
          <p:cNvSpPr/>
          <p:nvPr/>
        </p:nvSpPr>
        <p:spPr>
          <a:xfrm>
            <a:off x="3714744" y="5500702"/>
            <a:ext cx="1285884"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P4</a:t>
            </a:r>
            <a:endParaRPr lang="en-GB" dirty="0"/>
          </a:p>
        </p:txBody>
      </p:sp>
      <p:cxnSp>
        <p:nvCxnSpPr>
          <p:cNvPr id="344" name="Łącznik prosty 343"/>
          <p:cNvCxnSpPr/>
          <p:nvPr/>
        </p:nvCxnSpPr>
        <p:spPr>
          <a:xfrm rot="5400000">
            <a:off x="1214414" y="4857760"/>
            <a:ext cx="12858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5" name="Łącznik prosty 344"/>
          <p:cNvCxnSpPr/>
          <p:nvPr/>
        </p:nvCxnSpPr>
        <p:spPr>
          <a:xfrm rot="5400000">
            <a:off x="2893207" y="5036355"/>
            <a:ext cx="164307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46" name="Prostokąt 345"/>
          <p:cNvSpPr/>
          <p:nvPr/>
        </p:nvSpPr>
        <p:spPr>
          <a:xfrm>
            <a:off x="2143108" y="5500702"/>
            <a:ext cx="1571636" cy="2143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P4</a:t>
            </a:r>
            <a:endParaRPr lang="en-GB" dirty="0"/>
          </a:p>
        </p:txBody>
      </p:sp>
      <p:cxnSp>
        <p:nvCxnSpPr>
          <p:cNvPr id="348" name="Łącznik prosty 347"/>
          <p:cNvCxnSpPr/>
          <p:nvPr/>
        </p:nvCxnSpPr>
        <p:spPr>
          <a:xfrm rot="5400000">
            <a:off x="1321571" y="5036355"/>
            <a:ext cx="164307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49" name="Prostokąt 348"/>
          <p:cNvSpPr/>
          <p:nvPr/>
        </p:nvSpPr>
        <p:spPr>
          <a:xfrm>
            <a:off x="2857488" y="4429132"/>
            <a:ext cx="857256"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a:t>
            </a:r>
            <a:r>
              <a:rPr lang="en-GB" dirty="0" smtClean="0"/>
              <a:t>1</a:t>
            </a:r>
            <a:endParaRPr lang="en-GB" dirty="0"/>
          </a:p>
        </p:txBody>
      </p:sp>
      <p:sp>
        <p:nvSpPr>
          <p:cNvPr id="350" name="Prostokąt 349"/>
          <p:cNvSpPr/>
          <p:nvPr/>
        </p:nvSpPr>
        <p:spPr>
          <a:xfrm>
            <a:off x="1571604" y="4429132"/>
            <a:ext cx="1285884" cy="2143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a:t>
            </a:r>
            <a:r>
              <a:rPr lang="en-GB" dirty="0" smtClean="0"/>
              <a:t>1</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ymbol zastępczy zawartości 2"/>
          <p:cNvSpPr txBox="1">
            <a:spLocks/>
          </p:cNvSpPr>
          <p:nvPr/>
        </p:nvSpPr>
        <p:spPr>
          <a:xfrm>
            <a:off x="468000" y="1600200"/>
            <a:ext cx="8472518" cy="4525963"/>
          </a:xfrm>
          <a:prstGeom prst="rect">
            <a:avLst/>
          </a:prstGeom>
        </p:spPr>
        <p:txBody>
          <a:bodyPr vert="horz" lIns="91440" tIns="45720" rIns="91440" bIns="45720" rtlCol="0">
            <a:noAutofit/>
          </a:bodyPr>
          <a:lstStyle/>
          <a:p>
            <a:pPr marL="342900" lvl="0" indent="-342900">
              <a:lnSpc>
                <a:spcPct val="90000"/>
              </a:lnSpc>
              <a:spcBef>
                <a:spcPct val="20000"/>
              </a:spcBef>
            </a:pPr>
            <a:r>
              <a:rPr lang="en-US" sz="2400" b="1" dirty="0" smtClean="0"/>
              <a:t>Highest Response Ratio Next </a:t>
            </a:r>
            <a:r>
              <a:rPr lang="en-US" sz="2400" dirty="0" smtClean="0"/>
              <a:t>(HRRN) scheduling is a non-preemptive discipline, similar to Shortest Job Next (SJN), in which the priority of each job is dependent on its estimated run time, and also the amount of time it has spent waiting. Jobs gain higher priority the longer they wait which prevents indefinite postponement (process starvation). In fact, the jobs that have spent a long time waiting compete against those which are estimated to have short run times.</a:t>
            </a:r>
            <a:r>
              <a:rPr kumimoji="0" lang="pl-PL" sz="2400" b="0" i="0" u="none" strike="noStrike" kern="1200" cap="none" spc="0" normalizeH="0" noProof="0" dirty="0" smtClean="0">
                <a:ln>
                  <a:noFill/>
                </a:ln>
                <a:solidFill>
                  <a:schemeClr val="tx1"/>
                </a:solidFill>
                <a:effectLst/>
                <a:uLnTx/>
                <a:uFillTx/>
                <a:latin typeface="+mn-lt"/>
                <a:ea typeface="+mn-ea"/>
                <a:cs typeface="+mn-cs"/>
              </a:rPr>
              <a:t> </a:t>
            </a:r>
          </a:p>
          <a:p>
            <a:pPr marL="342900" lvl="0" indent="-342900">
              <a:lnSpc>
                <a:spcPct val="90000"/>
              </a:lnSpc>
              <a:spcBef>
                <a:spcPct val="20000"/>
              </a:spcBef>
            </a:pPr>
            <a:endParaRPr kumimoji="0" lang="pl-PL" sz="3600" b="0" i="0" u="none" strike="noStrike" kern="1200" cap="none" spc="0" normalizeH="0" noProof="0" dirty="0" smtClean="0">
              <a:ln>
                <a:noFill/>
              </a:ln>
              <a:solidFill>
                <a:schemeClr val="tx1"/>
              </a:solidFill>
              <a:effectLst/>
              <a:uLnTx/>
              <a:uFillTx/>
              <a:latin typeface="+mn-lt"/>
              <a:ea typeface="+mn-ea"/>
              <a:cs typeface="+mn-cs"/>
            </a:endParaRPr>
          </a:p>
          <a:p>
            <a:pPr marL="342900" lvl="0" indent="-342900">
              <a:lnSpc>
                <a:spcPct val="90000"/>
              </a:lnSpc>
              <a:spcBef>
                <a:spcPct val="20000"/>
              </a:spcBef>
            </a:pPr>
            <a:r>
              <a:rPr lang="pl-PL" sz="2400" baseline="0" dirty="0" err="1" smtClean="0"/>
              <a:t>where</a:t>
            </a:r>
            <a:r>
              <a:rPr lang="pl-PL" sz="2400" baseline="0" dirty="0" smtClean="0"/>
              <a:t>:</a:t>
            </a:r>
          </a:p>
          <a:p>
            <a:pPr marL="342900" lvl="0" indent="-342900">
              <a:lnSpc>
                <a:spcPct val="90000"/>
              </a:lnSpc>
              <a:spcBef>
                <a:spcPct val="20000"/>
              </a:spcBef>
            </a:pPr>
            <a:r>
              <a:rPr kumimoji="0" lang="pl-PL" sz="2400" b="0" i="1" u="none" strike="noStrike" kern="1200" cap="none" spc="0" normalizeH="0" noProof="0" dirty="0" smtClean="0">
                <a:ln>
                  <a:noFill/>
                </a:ln>
                <a:solidFill>
                  <a:schemeClr val="tx1"/>
                </a:solidFill>
                <a:effectLst/>
                <a:uLnTx/>
                <a:uFillTx/>
                <a:latin typeface="+mn-lt"/>
                <a:ea typeface="+mn-ea"/>
                <a:cs typeface="+mn-cs"/>
              </a:rPr>
              <a:t>P</a:t>
            </a:r>
            <a:r>
              <a:rPr kumimoji="0" lang="pl-PL" sz="2400" b="0" i="0" u="none" strike="noStrike" kern="1200" cap="none" spc="0" normalizeH="0" noProof="0" dirty="0" smtClean="0">
                <a:ln>
                  <a:noFill/>
                </a:ln>
                <a:solidFill>
                  <a:schemeClr val="tx1"/>
                </a:solidFill>
                <a:effectLst/>
                <a:uLnTx/>
                <a:uFillTx/>
                <a:latin typeface="+mn-lt"/>
                <a:ea typeface="+mn-ea"/>
                <a:cs typeface="+mn-cs"/>
              </a:rPr>
              <a:t> 		– </a:t>
            </a:r>
            <a:r>
              <a:rPr kumimoji="0" lang="pl-PL" sz="2400" b="0" i="0" u="none" strike="noStrike" kern="1200" cap="none" spc="0" normalizeH="0" noProof="0" dirty="0" err="1" smtClean="0">
                <a:ln>
                  <a:noFill/>
                </a:ln>
                <a:solidFill>
                  <a:schemeClr val="tx1"/>
                </a:solidFill>
                <a:effectLst/>
                <a:uLnTx/>
                <a:uFillTx/>
                <a:latin typeface="+mn-lt"/>
                <a:ea typeface="+mn-ea"/>
                <a:cs typeface="+mn-cs"/>
              </a:rPr>
              <a:t>priority</a:t>
            </a:r>
            <a:r>
              <a:rPr kumimoji="0" lang="pl-PL" sz="2400" b="0" i="0" u="none" strike="noStrike" kern="1200" cap="none" spc="0" normalizeH="0" noProof="0" dirty="0" smtClean="0">
                <a:ln>
                  <a:noFill/>
                </a:ln>
                <a:solidFill>
                  <a:schemeClr val="tx1"/>
                </a:solidFill>
                <a:effectLst/>
                <a:uLnTx/>
                <a:uFillTx/>
                <a:latin typeface="+mn-lt"/>
                <a:ea typeface="+mn-ea"/>
                <a:cs typeface="+mn-cs"/>
              </a:rPr>
              <a:t>, </a:t>
            </a:r>
          </a:p>
          <a:p>
            <a:pPr marL="342900" lvl="0" indent="-342900">
              <a:lnSpc>
                <a:spcPct val="90000"/>
              </a:lnSpc>
              <a:spcBef>
                <a:spcPct val="20000"/>
              </a:spcBef>
            </a:pPr>
            <a:r>
              <a:rPr kumimoji="0" lang="pl-PL" sz="2400" b="0" i="1" u="none" strike="noStrike" kern="1200" cap="none" spc="0" normalizeH="0" noProof="0" dirty="0" smtClean="0">
                <a:ln>
                  <a:noFill/>
                </a:ln>
                <a:solidFill>
                  <a:schemeClr val="tx1"/>
                </a:solidFill>
                <a:effectLst/>
                <a:uLnTx/>
                <a:uFillTx/>
                <a:latin typeface="+mn-lt"/>
                <a:ea typeface="+mn-ea"/>
                <a:cs typeface="+mn-cs"/>
              </a:rPr>
              <a:t>t</a:t>
            </a:r>
            <a:r>
              <a:rPr kumimoji="0" lang="pl-PL" sz="2400" b="0" i="0" u="none" strike="noStrike" kern="1200" cap="none" spc="0" normalizeH="0" noProof="0" dirty="0" smtClean="0">
                <a:ln>
                  <a:noFill/>
                </a:ln>
                <a:solidFill>
                  <a:schemeClr val="tx1"/>
                </a:solidFill>
                <a:effectLst/>
                <a:uLnTx/>
                <a:uFillTx/>
                <a:latin typeface="+mn-lt"/>
                <a:ea typeface="+mn-ea"/>
                <a:cs typeface="+mn-cs"/>
              </a:rPr>
              <a:t> 		– </a:t>
            </a:r>
            <a:r>
              <a:rPr kumimoji="0" lang="pl-PL" sz="2400" b="0" i="0" u="none" strike="noStrike" kern="1200" cap="none" spc="0" normalizeH="0" noProof="0" dirty="0" err="1" smtClean="0">
                <a:ln>
                  <a:noFill/>
                </a:ln>
                <a:solidFill>
                  <a:schemeClr val="tx1"/>
                </a:solidFill>
                <a:effectLst/>
                <a:uLnTx/>
                <a:uFillTx/>
                <a:latin typeface="+mn-lt"/>
                <a:ea typeface="+mn-ea"/>
                <a:cs typeface="+mn-cs"/>
              </a:rPr>
              <a:t>waiting</a:t>
            </a:r>
            <a:r>
              <a:rPr kumimoji="0" lang="pl-PL" sz="2400" b="0" i="0" u="none" strike="noStrike" kern="1200" cap="none" spc="0" normalizeH="0" noProof="0" dirty="0" smtClean="0">
                <a:ln>
                  <a:noFill/>
                </a:ln>
                <a:solidFill>
                  <a:schemeClr val="tx1"/>
                </a:solidFill>
                <a:effectLst/>
                <a:uLnTx/>
                <a:uFillTx/>
                <a:latin typeface="+mn-lt"/>
                <a:ea typeface="+mn-ea"/>
                <a:cs typeface="+mn-cs"/>
              </a:rPr>
              <a:t> time, </a:t>
            </a:r>
          </a:p>
          <a:p>
            <a:pPr marL="342900" lvl="0" indent="-342900">
              <a:lnSpc>
                <a:spcPct val="90000"/>
              </a:lnSpc>
              <a:spcBef>
                <a:spcPct val="20000"/>
              </a:spcBef>
            </a:pPr>
            <a:r>
              <a:rPr kumimoji="0" lang="pl-PL" sz="2400" b="0" i="1" u="none" strike="noStrike" kern="1200" cap="none" spc="0" normalizeH="0" noProof="0" dirty="0" smtClean="0">
                <a:ln>
                  <a:noFill/>
                </a:ln>
                <a:solidFill>
                  <a:schemeClr val="tx1"/>
                </a:solidFill>
                <a:effectLst/>
                <a:uLnTx/>
                <a:uFillTx/>
                <a:latin typeface="+mn-lt"/>
                <a:ea typeface="+mn-ea"/>
                <a:cs typeface="+mn-cs"/>
              </a:rPr>
              <a:t>t</a:t>
            </a:r>
            <a:r>
              <a:rPr kumimoji="0" lang="pl-PL" sz="2400" b="0" i="0" u="none" strike="noStrike" kern="1200" cap="none" spc="0" normalizeH="0" noProof="0" dirty="0" smtClean="0">
                <a:ln>
                  <a:noFill/>
                </a:ln>
                <a:solidFill>
                  <a:schemeClr val="tx1"/>
                </a:solidFill>
                <a:effectLst/>
                <a:uLnTx/>
                <a:uFillTx/>
                <a:latin typeface="+mn-lt"/>
                <a:ea typeface="+mn-ea"/>
                <a:cs typeface="+mn-cs"/>
              </a:rPr>
              <a:t>		– </a:t>
            </a:r>
            <a:r>
              <a:rPr kumimoji="0" lang="pl-PL" sz="2400" b="0" i="0" u="none" strike="noStrike" kern="1200" cap="none" spc="0" normalizeH="0" noProof="0" dirty="0" err="1" smtClean="0">
                <a:ln>
                  <a:noFill/>
                </a:ln>
                <a:solidFill>
                  <a:schemeClr val="tx1"/>
                </a:solidFill>
                <a:effectLst/>
                <a:uLnTx/>
                <a:uFillTx/>
                <a:latin typeface="+mn-lt"/>
                <a:ea typeface="+mn-ea"/>
                <a:cs typeface="+mn-cs"/>
              </a:rPr>
              <a:t>estimated</a:t>
            </a:r>
            <a:r>
              <a:rPr kumimoji="0" lang="pl-PL" sz="2400" b="0" i="0" u="none" strike="noStrike" kern="1200" cap="none" spc="0" normalizeH="0" noProof="0" dirty="0" smtClean="0">
                <a:ln>
                  <a:noFill/>
                </a:ln>
                <a:solidFill>
                  <a:schemeClr val="tx1"/>
                </a:solidFill>
                <a:effectLst/>
                <a:uLnTx/>
                <a:uFillTx/>
                <a:latin typeface="+mn-lt"/>
                <a:ea typeface="+mn-ea"/>
                <a:cs typeface="+mn-cs"/>
              </a:rPr>
              <a:t> run time</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Highest</a:t>
            </a:r>
            <a:r>
              <a:rPr lang="pl-PL" sz="3600" dirty="0" smtClean="0"/>
              <a:t> </a:t>
            </a:r>
            <a:r>
              <a:rPr lang="pl-PL" sz="3600" dirty="0" err="1" smtClean="0"/>
              <a:t>Response</a:t>
            </a:r>
            <a:r>
              <a:rPr lang="pl-PL" sz="3600" dirty="0" smtClean="0"/>
              <a:t> </a:t>
            </a:r>
            <a:r>
              <a:rPr lang="pl-PL" sz="3600" dirty="0" err="1" smtClean="0"/>
              <a:t>Ratio</a:t>
            </a:r>
            <a:r>
              <a:rPr lang="pl-PL" sz="3600" dirty="0" smtClean="0"/>
              <a:t> </a:t>
            </a:r>
            <a:r>
              <a:rPr lang="pl-PL" sz="3600" dirty="0" err="1" smtClean="0"/>
              <a:t>Next</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4"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cxnSp>
        <p:nvCxnSpPr>
          <p:cNvPr id="41" name="Łącznik prosty 40"/>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0" name="Symbol zastępczy zawartości 9"/>
          <p:cNvGraphicFramePr>
            <a:graphicFrameLocks noGrp="1" noChangeAspect="1"/>
          </p:cNvGraphicFramePr>
          <p:nvPr>
            <p:ph idx="1"/>
          </p:nvPr>
        </p:nvGraphicFramePr>
        <p:xfrm>
          <a:off x="3857620" y="4286256"/>
          <a:ext cx="1649412" cy="984250"/>
        </p:xfrm>
        <a:graphic>
          <a:graphicData uri="http://schemas.openxmlformats.org/presentationml/2006/ole">
            <p:oleObj spid="_x0000_s6148" name="Równanie" r:id="rId5" imgW="723586" imgH="431613" progId="Equation.3">
              <p:embed/>
            </p:oleObj>
          </a:graphicData>
        </a:graphic>
      </p:graphicFrame>
      <p:sp>
        <p:nvSpPr>
          <p:cNvPr id="12" name="pole tekstowe 11"/>
          <p:cNvSpPr txBox="1"/>
          <p:nvPr/>
        </p:nvSpPr>
        <p:spPr>
          <a:xfrm>
            <a:off x="571472" y="5845750"/>
            <a:ext cx="349776" cy="369332"/>
          </a:xfrm>
          <a:prstGeom prst="rect">
            <a:avLst/>
          </a:prstGeom>
          <a:noFill/>
        </p:spPr>
        <p:txBody>
          <a:bodyPr wrap="none" rtlCol="0">
            <a:spAutoFit/>
          </a:bodyPr>
          <a:lstStyle/>
          <a:p>
            <a:r>
              <a:rPr lang="pl-PL" i="1" dirty="0" smtClean="0"/>
              <a:t>w</a:t>
            </a:r>
            <a:endParaRPr lang="en-GB" i="1" dirty="0"/>
          </a:p>
        </p:txBody>
      </p:sp>
      <p:sp>
        <p:nvSpPr>
          <p:cNvPr id="14" name="pole tekstowe 13"/>
          <p:cNvSpPr txBox="1"/>
          <p:nvPr/>
        </p:nvSpPr>
        <p:spPr>
          <a:xfrm>
            <a:off x="571472" y="6215082"/>
            <a:ext cx="373820" cy="369332"/>
          </a:xfrm>
          <a:prstGeom prst="rect">
            <a:avLst/>
          </a:prstGeom>
          <a:noFill/>
        </p:spPr>
        <p:txBody>
          <a:bodyPr wrap="none" rtlCol="0">
            <a:spAutoFit/>
          </a:bodyPr>
          <a:lstStyle/>
          <a:p>
            <a:r>
              <a:rPr lang="pl-PL" i="1" dirty="0" smtClean="0"/>
              <a:t>er</a:t>
            </a:r>
            <a:endParaRPr lang="en-GB"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err="1" smtClean="0"/>
              <a:t>Generic</a:t>
            </a:r>
            <a:r>
              <a:rPr lang="pl-PL" sz="3600" dirty="0" smtClean="0"/>
              <a:t> </a:t>
            </a:r>
            <a:r>
              <a:rPr lang="pl-PL" sz="3600" dirty="0" err="1" smtClean="0"/>
              <a:t>Scheduling</a:t>
            </a:r>
            <a:r>
              <a:rPr lang="pl-PL" sz="3600" dirty="0" smtClean="0"/>
              <a:t> </a:t>
            </a:r>
            <a:r>
              <a:rPr lang="pl-PL" sz="3600" dirty="0" err="1" smtClean="0"/>
              <a:t>Criteria</a:t>
            </a:r>
            <a:r>
              <a:rPr lang="pl-PL" sz="3600" dirty="0" smtClean="0"/>
              <a:t>/</a:t>
            </a:r>
            <a:r>
              <a:rPr lang="pl-PL" sz="3600" dirty="0" err="1" smtClean="0"/>
              <a:t>Aim</a:t>
            </a:r>
            <a:r>
              <a:rPr lang="pl-PL" sz="3600" dirty="0" smtClean="0"/>
              <a:t> of </a:t>
            </a:r>
            <a:r>
              <a:rPr lang="pl-PL" sz="3600" dirty="0" err="1" smtClean="0"/>
              <a:t>Scheduling</a:t>
            </a:r>
            <a:endParaRPr lang="en-GB" sz="3600" dirty="0"/>
          </a:p>
        </p:txBody>
      </p:sp>
      <p:sp>
        <p:nvSpPr>
          <p:cNvPr id="3" name="Symbol zastępczy zawartości 2"/>
          <p:cNvSpPr>
            <a:spLocks noGrp="1"/>
          </p:cNvSpPr>
          <p:nvPr>
            <p:ph idx="1"/>
          </p:nvPr>
        </p:nvSpPr>
        <p:spPr>
          <a:xfrm>
            <a:off x="468000" y="1600200"/>
            <a:ext cx="8472518" cy="4525963"/>
          </a:xfrm>
        </p:spPr>
        <p:txBody>
          <a:bodyPr>
            <a:normAutofit lnSpcReduction="10000"/>
          </a:bodyPr>
          <a:lstStyle/>
          <a:p>
            <a:pPr marL="252000" indent="-252000"/>
            <a:r>
              <a:rPr lang="pl-PL" dirty="0" err="1" smtClean="0"/>
              <a:t>Batch</a:t>
            </a:r>
            <a:r>
              <a:rPr lang="pl-PL" dirty="0" smtClean="0"/>
              <a:t> systems</a:t>
            </a:r>
          </a:p>
          <a:p>
            <a:pPr marL="652050" lvl="1" indent="-252000"/>
            <a:r>
              <a:rPr lang="pl-PL" dirty="0" err="1" smtClean="0"/>
              <a:t>Processor</a:t>
            </a:r>
            <a:r>
              <a:rPr lang="pl-PL" dirty="0" smtClean="0"/>
              <a:t> </a:t>
            </a:r>
            <a:r>
              <a:rPr lang="pl-PL" dirty="0" err="1" smtClean="0"/>
              <a:t>utilisation</a:t>
            </a:r>
            <a:endParaRPr lang="pl-PL" dirty="0" smtClean="0"/>
          </a:p>
          <a:p>
            <a:pPr marL="652050" lvl="1" indent="-252000"/>
            <a:r>
              <a:rPr lang="pl-PL" dirty="0" err="1" smtClean="0"/>
              <a:t>Throughput</a:t>
            </a:r>
            <a:r>
              <a:rPr lang="pl-PL" dirty="0" smtClean="0"/>
              <a:t> (</a:t>
            </a:r>
            <a:r>
              <a:rPr lang="pl-PL" dirty="0" err="1" smtClean="0"/>
              <a:t>number</a:t>
            </a:r>
            <a:r>
              <a:rPr lang="pl-PL" dirty="0" smtClean="0"/>
              <a:t> of </a:t>
            </a:r>
            <a:r>
              <a:rPr lang="pl-PL" dirty="0" err="1" smtClean="0"/>
              <a:t>processes</a:t>
            </a:r>
            <a:r>
              <a:rPr lang="pl-PL" dirty="0" smtClean="0"/>
              <a:t> </a:t>
            </a:r>
            <a:r>
              <a:rPr lang="pl-PL" dirty="0" err="1" smtClean="0"/>
              <a:t>completed</a:t>
            </a:r>
            <a:r>
              <a:rPr lang="pl-PL" dirty="0" smtClean="0"/>
              <a:t> </a:t>
            </a:r>
            <a:r>
              <a:rPr lang="pl-PL" dirty="0" err="1" smtClean="0"/>
              <a:t>within</a:t>
            </a:r>
            <a:r>
              <a:rPr lang="pl-PL" dirty="0" smtClean="0"/>
              <a:t> a time unit)</a:t>
            </a:r>
          </a:p>
          <a:p>
            <a:pPr marL="252000" indent="-252000"/>
            <a:r>
              <a:rPr lang="pl-PL" dirty="0" err="1" smtClean="0"/>
              <a:t>Interactive</a:t>
            </a:r>
            <a:r>
              <a:rPr lang="pl-PL" dirty="0" smtClean="0"/>
              <a:t> systems</a:t>
            </a:r>
          </a:p>
          <a:p>
            <a:pPr marL="652050" lvl="1" indent="-252000"/>
            <a:r>
              <a:rPr lang="pl-PL" dirty="0" err="1" smtClean="0"/>
              <a:t>Response</a:t>
            </a:r>
            <a:r>
              <a:rPr lang="pl-PL" dirty="0" smtClean="0"/>
              <a:t> time</a:t>
            </a:r>
          </a:p>
          <a:p>
            <a:pPr marL="252000" indent="-252000"/>
            <a:r>
              <a:rPr lang="pl-PL" dirty="0" smtClean="0"/>
              <a:t>Real-Time Systems</a:t>
            </a:r>
          </a:p>
          <a:p>
            <a:pPr marL="652050" lvl="1" indent="-252000"/>
            <a:r>
              <a:rPr lang="pl-PL" dirty="0" err="1" smtClean="0"/>
              <a:t>Deadlines</a:t>
            </a:r>
            <a:endParaRPr lang="pl-PL" dirty="0" smtClean="0"/>
          </a:p>
          <a:p>
            <a:pPr marL="652050" lvl="1" indent="-252000"/>
            <a:r>
              <a:rPr lang="pl-PL" dirty="0" err="1" smtClean="0"/>
              <a:t>Predictability</a:t>
            </a:r>
            <a:endParaRPr lang="pl-PL"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ymbol zastępczy zawartości 2"/>
          <p:cNvSpPr txBox="1">
            <a:spLocks/>
          </p:cNvSpPr>
          <p:nvPr/>
        </p:nvSpPr>
        <p:spPr>
          <a:xfrm>
            <a:off x="468000" y="1600200"/>
            <a:ext cx="8472518" cy="4525963"/>
          </a:xfrm>
          <a:prstGeom prst="rect">
            <a:avLst/>
          </a:prstGeom>
        </p:spPr>
        <p:txBody>
          <a:bodyPr vert="horz" lIns="91440" tIns="45720" rIns="91440" bIns="45720" rtlCol="0">
            <a:noAutofit/>
          </a:bodyPr>
          <a:lstStyle/>
          <a:p>
            <a:r>
              <a:rPr lang="en-GB" sz="3200" dirty="0" smtClean="0"/>
              <a:t>SPN, SRT and HRRN require either</a:t>
            </a:r>
          </a:p>
          <a:p>
            <a:pPr lvl="1">
              <a:buFont typeface="Arial" pitchFamily="34" charset="0"/>
              <a:buChar char="•"/>
            </a:pPr>
            <a:r>
              <a:rPr lang="pl-PL" sz="3200" dirty="0" smtClean="0"/>
              <a:t> </a:t>
            </a:r>
            <a:r>
              <a:rPr lang="en-GB" sz="3200" dirty="0" smtClean="0"/>
              <a:t>prior knowledge of run time</a:t>
            </a:r>
          </a:p>
          <a:p>
            <a:pPr lvl="1">
              <a:buFont typeface="Arial" pitchFamily="34" charset="0"/>
              <a:buChar char="•"/>
            </a:pPr>
            <a:r>
              <a:rPr lang="pl-PL" sz="3200" dirty="0" smtClean="0"/>
              <a:t> </a:t>
            </a:r>
            <a:r>
              <a:rPr lang="en-GB" sz="3200" dirty="0" smtClean="0"/>
              <a:t>good estimate of run time</a:t>
            </a:r>
          </a:p>
          <a:p>
            <a:r>
              <a:rPr lang="en-GB" sz="3200" dirty="0" smtClean="0"/>
              <a:t>It may be impossible or impractical to calculate the required process run time</a:t>
            </a:r>
            <a:r>
              <a:rPr lang="pl-PL" sz="3200" dirty="0" smtClean="0"/>
              <a:t>.</a:t>
            </a:r>
          </a:p>
          <a:p>
            <a:r>
              <a:rPr lang="pl-PL" sz="3200" dirty="0" err="1" smtClean="0"/>
              <a:t>The</a:t>
            </a:r>
            <a:r>
              <a:rPr lang="pl-PL" sz="3200" dirty="0" smtClean="0"/>
              <a:t> </a:t>
            </a:r>
            <a:r>
              <a:rPr lang="pl-PL" sz="3200" dirty="0" err="1" smtClean="0"/>
              <a:t>following</a:t>
            </a:r>
            <a:r>
              <a:rPr lang="pl-PL" sz="3200" dirty="0" smtClean="0"/>
              <a:t> </a:t>
            </a:r>
            <a:r>
              <a:rPr lang="pl-PL" sz="3200" dirty="0" err="1" smtClean="0"/>
              <a:t>equation</a:t>
            </a:r>
            <a:r>
              <a:rPr lang="pl-PL" sz="3200" dirty="0" smtClean="0"/>
              <a:t> </a:t>
            </a:r>
            <a:r>
              <a:rPr lang="pl-PL" sz="3200" dirty="0" err="1" smtClean="0"/>
              <a:t>may</a:t>
            </a:r>
            <a:r>
              <a:rPr lang="pl-PL" sz="3200" dirty="0" smtClean="0"/>
              <a:t> be </a:t>
            </a:r>
            <a:r>
              <a:rPr lang="pl-PL" sz="3200" dirty="0" err="1" smtClean="0"/>
              <a:t>used</a:t>
            </a:r>
            <a:r>
              <a:rPr lang="pl-PL" sz="3200" dirty="0" smtClean="0"/>
              <a:t> </a:t>
            </a:r>
            <a:r>
              <a:rPr lang="pl-PL" sz="3200" dirty="0" err="1" smtClean="0"/>
              <a:t>in</a:t>
            </a:r>
            <a:r>
              <a:rPr lang="pl-PL" sz="3200" dirty="0" smtClean="0"/>
              <a:t> order to </a:t>
            </a:r>
            <a:r>
              <a:rPr lang="pl-PL" sz="3200" dirty="0" err="1" smtClean="0"/>
              <a:t>estimate</a:t>
            </a:r>
            <a:r>
              <a:rPr lang="pl-PL" sz="3200" dirty="0" smtClean="0"/>
              <a:t> </a:t>
            </a:r>
            <a:r>
              <a:rPr lang="pl-PL" sz="3200" dirty="0" err="1" smtClean="0"/>
              <a:t>the</a:t>
            </a:r>
            <a:r>
              <a:rPr lang="pl-PL" sz="3200" dirty="0" smtClean="0"/>
              <a:t> </a:t>
            </a:r>
            <a:r>
              <a:rPr lang="pl-PL" sz="3200" dirty="0" err="1" smtClean="0"/>
              <a:t>length</a:t>
            </a:r>
            <a:r>
              <a:rPr lang="pl-PL" sz="3200" dirty="0" smtClean="0"/>
              <a:t> of </a:t>
            </a:r>
            <a:r>
              <a:rPr lang="pl-PL" sz="3200" dirty="0" err="1" smtClean="0"/>
              <a:t>the</a:t>
            </a:r>
            <a:r>
              <a:rPr lang="pl-PL" sz="3200" dirty="0" smtClean="0"/>
              <a:t> </a:t>
            </a:r>
            <a:r>
              <a:rPr lang="pl-PL" sz="3200" dirty="0" err="1" smtClean="0"/>
              <a:t>next</a:t>
            </a:r>
            <a:r>
              <a:rPr lang="pl-PL" sz="3200" dirty="0" smtClean="0"/>
              <a:t> </a:t>
            </a:r>
            <a:r>
              <a:rPr lang="pl-PL" sz="3200" dirty="0" err="1" smtClean="0"/>
              <a:t>processor</a:t>
            </a:r>
            <a:r>
              <a:rPr lang="pl-PL" sz="3200" dirty="0" smtClean="0"/>
              <a:t> </a:t>
            </a:r>
            <a:r>
              <a:rPr lang="pl-PL" sz="3200" dirty="0" err="1" smtClean="0"/>
              <a:t>cycle</a:t>
            </a:r>
            <a:r>
              <a:rPr lang="pl-PL" sz="3200" dirty="0" smtClean="0"/>
              <a:t>:</a:t>
            </a:r>
            <a:endParaRPr lang="en-GB" sz="3200" dirty="0" smtClean="0"/>
          </a:p>
        </p:txBody>
      </p:sp>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Process</a:t>
            </a:r>
            <a:r>
              <a:rPr lang="pl-PL" sz="3600" dirty="0" smtClean="0"/>
              <a:t> run time</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cxnSp>
        <p:nvCxnSpPr>
          <p:cNvPr id="41" name="Łącznik prosty 40"/>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ymbol zastępczy zawartości 2"/>
          <p:cNvSpPr txBox="1">
            <a:spLocks/>
          </p:cNvSpPr>
          <p:nvPr/>
        </p:nvSpPr>
        <p:spPr>
          <a:xfrm>
            <a:off x="468000" y="1600200"/>
            <a:ext cx="8472518" cy="4525963"/>
          </a:xfrm>
          <a:prstGeom prst="rect">
            <a:avLst/>
          </a:prstGeom>
        </p:spPr>
        <p:txBody>
          <a:bodyPr vert="horz" lIns="91440" tIns="45720" rIns="91440" bIns="45720" rtlCol="0">
            <a:noAutofit/>
          </a:bodyPr>
          <a:lstStyle/>
          <a:p>
            <a:r>
              <a:rPr lang="en-US" sz="2800" b="1" dirty="0" smtClean="0"/>
              <a:t>Round-</a:t>
            </a:r>
            <a:r>
              <a:rPr lang="pl-PL" sz="2800" b="1" dirty="0" smtClean="0"/>
              <a:t>R</a:t>
            </a:r>
            <a:r>
              <a:rPr lang="en-US" sz="2800" b="1" dirty="0" err="1" smtClean="0"/>
              <a:t>obin</a:t>
            </a:r>
            <a:r>
              <a:rPr lang="en-US" sz="2800" dirty="0" smtClean="0"/>
              <a:t> (RR) is one of the simplest scheduling algorithms for processes in an operating system, which assigns time slices to each process in equal portions and in circular order, handling all processes without priority. Round-robin scheduling is both simple and easy to implement, and starvation-free. Round-robin scheduling can also be applied to other scheduling problems, such as data packet scheduling in computer networks.</a:t>
            </a:r>
            <a:endParaRPr lang="en-GB" sz="2800" dirty="0" smtClean="0"/>
          </a:p>
        </p:txBody>
      </p:sp>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Round</a:t>
            </a:r>
            <a:r>
              <a:rPr lang="pl-PL" sz="3600" dirty="0" smtClean="0"/>
              <a:t> Robin</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cxnSp>
        <p:nvCxnSpPr>
          <p:cNvPr id="41" name="Łącznik prosty 40"/>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1" name="Symbol zastępczy zawartości 260"/>
          <p:cNvGraphicFramePr>
            <a:graphicFrameLocks noGrp="1"/>
          </p:cNvGraphicFramePr>
          <p:nvPr>
            <p:ph idx="1"/>
          </p:nvPr>
        </p:nvGraphicFramePr>
        <p:xfrm>
          <a:off x="2000232" y="1537332"/>
          <a:ext cx="5643603" cy="1828800"/>
        </p:xfrm>
        <a:graphic>
          <a:graphicData uri="http://schemas.openxmlformats.org/drawingml/2006/table">
            <a:tbl>
              <a:tblPr firstRow="1" bandRow="1">
                <a:tableStyleId>{5C22544A-7EE6-4342-B048-85BDC9FD1C3A}</a:tableStyleId>
              </a:tblPr>
              <a:tblGrid>
                <a:gridCol w="1881201"/>
                <a:gridCol w="1881201"/>
                <a:gridCol w="1881201"/>
              </a:tblGrid>
              <a:tr h="312182">
                <a:tc>
                  <a:txBody>
                    <a:bodyPr/>
                    <a:lstStyle/>
                    <a:p>
                      <a:r>
                        <a:rPr lang="pl-PL" dirty="0" err="1" smtClean="0"/>
                        <a:t>Process</a:t>
                      </a:r>
                      <a:endParaRPr lang="en-GB" dirty="0"/>
                    </a:p>
                  </a:txBody>
                  <a:tcPr/>
                </a:tc>
                <a:tc>
                  <a:txBody>
                    <a:bodyPr/>
                    <a:lstStyle/>
                    <a:p>
                      <a:r>
                        <a:rPr lang="pl-PL" dirty="0" err="1" smtClean="0"/>
                        <a:t>Arrival</a:t>
                      </a:r>
                      <a:r>
                        <a:rPr lang="pl-PL" dirty="0" smtClean="0"/>
                        <a:t> Time [</a:t>
                      </a:r>
                      <a:r>
                        <a:rPr lang="pl-PL" dirty="0" err="1" smtClean="0"/>
                        <a:t>ms</a:t>
                      </a:r>
                      <a:r>
                        <a:rPr lang="pl-PL" dirty="0" smtClean="0"/>
                        <a:t>]</a:t>
                      </a:r>
                      <a:endParaRPr lang="en-GB" dirty="0"/>
                    </a:p>
                  </a:txBody>
                  <a:tcPr/>
                </a:tc>
                <a:tc>
                  <a:txBody>
                    <a:bodyPr/>
                    <a:lstStyle/>
                    <a:p>
                      <a:r>
                        <a:rPr lang="pl-PL" dirty="0" smtClean="0"/>
                        <a:t>Service</a:t>
                      </a:r>
                      <a:r>
                        <a:rPr lang="pl-PL" baseline="0" dirty="0" smtClean="0"/>
                        <a:t> Time [</a:t>
                      </a:r>
                      <a:r>
                        <a:rPr lang="pl-PL" baseline="0" dirty="0" err="1" smtClean="0"/>
                        <a:t>ms</a:t>
                      </a:r>
                      <a:r>
                        <a:rPr lang="pl-PL" baseline="0" dirty="0" smtClean="0"/>
                        <a:t>]</a:t>
                      </a:r>
                      <a:endParaRPr lang="en-GB" dirty="0"/>
                    </a:p>
                  </a:txBody>
                  <a:tcPr/>
                </a:tc>
              </a:tr>
              <a:tr h="312182">
                <a:tc>
                  <a:txBody>
                    <a:bodyPr/>
                    <a:lstStyle/>
                    <a:p>
                      <a:r>
                        <a:rPr lang="pl-PL" dirty="0" smtClean="0"/>
                        <a:t>P1</a:t>
                      </a:r>
                      <a:endParaRPr lang="en-GB" dirty="0"/>
                    </a:p>
                  </a:txBody>
                  <a:tcPr/>
                </a:tc>
                <a:tc>
                  <a:txBody>
                    <a:bodyPr/>
                    <a:lstStyle/>
                    <a:p>
                      <a:r>
                        <a:rPr lang="pl-PL" dirty="0" smtClean="0"/>
                        <a:t>0</a:t>
                      </a:r>
                      <a:endParaRPr lang="en-GB" dirty="0"/>
                    </a:p>
                  </a:txBody>
                  <a:tcPr/>
                </a:tc>
                <a:tc>
                  <a:txBody>
                    <a:bodyPr/>
                    <a:lstStyle/>
                    <a:p>
                      <a:r>
                        <a:rPr lang="pl-PL" dirty="0" smtClean="0"/>
                        <a:t>8</a:t>
                      </a:r>
                      <a:endParaRPr lang="en-GB" dirty="0"/>
                    </a:p>
                  </a:txBody>
                  <a:tcPr/>
                </a:tc>
              </a:tr>
              <a:tr h="312182">
                <a:tc>
                  <a:txBody>
                    <a:bodyPr/>
                    <a:lstStyle/>
                    <a:p>
                      <a:r>
                        <a:rPr lang="pl-PL" dirty="0" smtClean="0"/>
                        <a:t>P2</a:t>
                      </a:r>
                      <a:endParaRPr lang="en-GB" dirty="0"/>
                    </a:p>
                  </a:txBody>
                  <a:tcPr/>
                </a:tc>
                <a:tc>
                  <a:txBody>
                    <a:bodyPr/>
                    <a:lstStyle/>
                    <a:p>
                      <a:r>
                        <a:rPr lang="pl-PL" dirty="0" smtClean="0"/>
                        <a:t>2</a:t>
                      </a:r>
                      <a:endParaRPr lang="en-GB" dirty="0"/>
                    </a:p>
                  </a:txBody>
                  <a:tcPr/>
                </a:tc>
                <a:tc>
                  <a:txBody>
                    <a:bodyPr/>
                    <a:lstStyle/>
                    <a:p>
                      <a:r>
                        <a:rPr lang="pl-PL" dirty="0" smtClean="0"/>
                        <a:t>6</a:t>
                      </a:r>
                      <a:endParaRPr lang="en-GB" dirty="0"/>
                    </a:p>
                  </a:txBody>
                  <a:tcPr/>
                </a:tc>
              </a:tr>
              <a:tr h="312182">
                <a:tc>
                  <a:txBody>
                    <a:bodyPr/>
                    <a:lstStyle/>
                    <a:p>
                      <a:r>
                        <a:rPr lang="pl-PL" dirty="0" smtClean="0"/>
                        <a:t>P3</a:t>
                      </a:r>
                      <a:endParaRPr lang="en-GB" dirty="0"/>
                    </a:p>
                  </a:txBody>
                  <a:tcPr/>
                </a:tc>
                <a:tc>
                  <a:txBody>
                    <a:bodyPr/>
                    <a:lstStyle/>
                    <a:p>
                      <a:r>
                        <a:rPr lang="pl-PL" dirty="0" smtClean="0"/>
                        <a:t>4</a:t>
                      </a:r>
                      <a:endParaRPr lang="en-GB" dirty="0"/>
                    </a:p>
                  </a:txBody>
                  <a:tcPr/>
                </a:tc>
                <a:tc>
                  <a:txBody>
                    <a:bodyPr/>
                    <a:lstStyle/>
                    <a:p>
                      <a:r>
                        <a:rPr lang="pl-PL" dirty="0" smtClean="0"/>
                        <a:t>4</a:t>
                      </a:r>
                      <a:endParaRPr lang="en-GB" dirty="0"/>
                    </a:p>
                  </a:txBody>
                  <a:tcPr/>
                </a:tc>
              </a:tr>
              <a:tr h="312182">
                <a:tc>
                  <a:txBody>
                    <a:bodyPr/>
                    <a:lstStyle/>
                    <a:p>
                      <a:r>
                        <a:rPr lang="pl-PL" dirty="0" smtClean="0"/>
                        <a:t>P4</a:t>
                      </a:r>
                      <a:endParaRPr lang="en-GB" dirty="0"/>
                    </a:p>
                  </a:txBody>
                  <a:tcPr/>
                </a:tc>
                <a:tc>
                  <a:txBody>
                    <a:bodyPr/>
                    <a:lstStyle/>
                    <a:p>
                      <a:r>
                        <a:rPr lang="pl-PL" dirty="0" smtClean="0"/>
                        <a:t>6</a:t>
                      </a:r>
                      <a:endParaRPr lang="en-GB" dirty="0"/>
                    </a:p>
                  </a:txBody>
                  <a:tcPr/>
                </a:tc>
                <a:tc>
                  <a:txBody>
                    <a:bodyPr/>
                    <a:lstStyle/>
                    <a:p>
                      <a:r>
                        <a:rPr lang="pl-PL" dirty="0" smtClean="0"/>
                        <a:t>9</a:t>
                      </a:r>
                      <a:endParaRPr lang="en-GB" dirty="0"/>
                    </a:p>
                  </a:txBody>
                  <a:tcPr/>
                </a:tc>
              </a:tr>
            </a:tbl>
          </a:graphicData>
        </a:graphic>
      </p:graphicFrame>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Round</a:t>
            </a:r>
            <a:r>
              <a:rPr lang="pl-PL" sz="3600" dirty="0" smtClean="0"/>
              <a:t> Robin</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4"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cxnSp>
        <p:nvCxnSpPr>
          <p:cNvPr id="41" name="Łącznik prosty 40"/>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 name="Grupa 259"/>
          <p:cNvGrpSpPr/>
          <p:nvPr/>
        </p:nvGrpSpPr>
        <p:grpSpPr>
          <a:xfrm>
            <a:off x="1071538" y="3411612"/>
            <a:ext cx="7572428" cy="1071570"/>
            <a:chOff x="857224" y="2071678"/>
            <a:chExt cx="7572428" cy="1071570"/>
          </a:xfrm>
        </p:grpSpPr>
        <p:cxnSp>
          <p:nvCxnSpPr>
            <p:cNvPr id="175" name="Łącznik prosty ze strzałką 174"/>
            <p:cNvCxnSpPr/>
            <p:nvPr/>
          </p:nvCxnSpPr>
          <p:spPr>
            <a:xfrm>
              <a:off x="1071538" y="2714620"/>
              <a:ext cx="664373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upa 189"/>
            <p:cNvGrpSpPr/>
            <p:nvPr/>
          </p:nvGrpSpPr>
          <p:grpSpPr>
            <a:xfrm>
              <a:off x="1071538" y="2500306"/>
              <a:ext cx="714380" cy="428628"/>
              <a:chOff x="1071538" y="2500306"/>
              <a:chExt cx="714380" cy="428628"/>
            </a:xfrm>
          </p:grpSpPr>
          <p:cxnSp>
            <p:nvCxnSpPr>
              <p:cNvPr id="178" name="Łącznik prosty 177"/>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Łącznik prosty 179"/>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Łącznik prosty 180"/>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Łącznik prosty 182"/>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Łącznik prosty 183"/>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Łącznik prosty 185"/>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upa 190"/>
            <p:cNvGrpSpPr/>
            <p:nvPr/>
          </p:nvGrpSpPr>
          <p:grpSpPr>
            <a:xfrm>
              <a:off x="1785918" y="2500306"/>
              <a:ext cx="714380" cy="428628"/>
              <a:chOff x="1071538" y="2500306"/>
              <a:chExt cx="714380" cy="428628"/>
            </a:xfrm>
          </p:grpSpPr>
          <p:cxnSp>
            <p:nvCxnSpPr>
              <p:cNvPr id="192" name="Łącznik prosty 191"/>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Łącznik prosty 192"/>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Łącznik prosty 193"/>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Łącznik prosty 194"/>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Łącznik prosty 195"/>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Łącznik prosty 196"/>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upa 197"/>
            <p:cNvGrpSpPr/>
            <p:nvPr/>
          </p:nvGrpSpPr>
          <p:grpSpPr>
            <a:xfrm>
              <a:off x="2500298" y="2500306"/>
              <a:ext cx="714380" cy="428628"/>
              <a:chOff x="1071538" y="2500306"/>
              <a:chExt cx="714380" cy="428628"/>
            </a:xfrm>
          </p:grpSpPr>
          <p:cxnSp>
            <p:nvCxnSpPr>
              <p:cNvPr id="199" name="Łącznik prosty 198"/>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Łącznik prosty 199"/>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Łącznik prosty 200"/>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Łącznik prosty 201"/>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Łącznik prosty 202"/>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Łącznik prosty 203"/>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upa 204"/>
            <p:cNvGrpSpPr/>
            <p:nvPr/>
          </p:nvGrpSpPr>
          <p:grpSpPr>
            <a:xfrm>
              <a:off x="3214678" y="2500306"/>
              <a:ext cx="714380" cy="428628"/>
              <a:chOff x="1071538" y="2500306"/>
              <a:chExt cx="714380" cy="428628"/>
            </a:xfrm>
          </p:grpSpPr>
          <p:cxnSp>
            <p:nvCxnSpPr>
              <p:cNvPr id="206" name="Łącznik prosty 205"/>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Łącznik prosty 206"/>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Łącznik prosty 207"/>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Łącznik prosty 208"/>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Łącznik prosty 209"/>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Łącznik prosty 210"/>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upa 211"/>
            <p:cNvGrpSpPr/>
            <p:nvPr/>
          </p:nvGrpSpPr>
          <p:grpSpPr>
            <a:xfrm>
              <a:off x="3929058" y="2500306"/>
              <a:ext cx="714380" cy="428628"/>
              <a:chOff x="1071538" y="2500306"/>
              <a:chExt cx="714380" cy="428628"/>
            </a:xfrm>
          </p:grpSpPr>
          <p:cxnSp>
            <p:nvCxnSpPr>
              <p:cNvPr id="213" name="Łącznik prosty 212"/>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Łącznik prosty 213"/>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Łącznik prosty 214"/>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Łącznik prosty 215"/>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Łącznik prosty 216"/>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Łącznik prosty 217"/>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upa 218"/>
            <p:cNvGrpSpPr/>
            <p:nvPr/>
          </p:nvGrpSpPr>
          <p:grpSpPr>
            <a:xfrm>
              <a:off x="4643438" y="2500306"/>
              <a:ext cx="714380" cy="428628"/>
              <a:chOff x="1071538" y="2500306"/>
              <a:chExt cx="714380" cy="428628"/>
            </a:xfrm>
          </p:grpSpPr>
          <p:cxnSp>
            <p:nvCxnSpPr>
              <p:cNvPr id="220" name="Łącznik prosty 219"/>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Łącznik prosty 220"/>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Łącznik prosty 221"/>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Łącznik prosty 222"/>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Łącznik prosty 223"/>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Łącznik prosty 224"/>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upa 225"/>
            <p:cNvGrpSpPr/>
            <p:nvPr/>
          </p:nvGrpSpPr>
          <p:grpSpPr>
            <a:xfrm>
              <a:off x="5357818" y="2500306"/>
              <a:ext cx="714380" cy="428628"/>
              <a:chOff x="1071538" y="2500306"/>
              <a:chExt cx="714380" cy="428628"/>
            </a:xfrm>
          </p:grpSpPr>
          <p:cxnSp>
            <p:nvCxnSpPr>
              <p:cNvPr id="227" name="Łącznik prosty 226"/>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Łącznik prosty 227"/>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Łącznik prosty 228"/>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Łącznik prosty 229"/>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Łącznik prosty 230"/>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Łącznik prosty 231"/>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upa 232"/>
            <p:cNvGrpSpPr/>
            <p:nvPr/>
          </p:nvGrpSpPr>
          <p:grpSpPr>
            <a:xfrm>
              <a:off x="6072198" y="2500306"/>
              <a:ext cx="714380" cy="428628"/>
              <a:chOff x="1071538" y="2500306"/>
              <a:chExt cx="714380" cy="428628"/>
            </a:xfrm>
          </p:grpSpPr>
          <p:cxnSp>
            <p:nvCxnSpPr>
              <p:cNvPr id="234" name="Łącznik prosty 233"/>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Łącznik prosty 234"/>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Łącznik prosty 235"/>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Łącznik prosty 236"/>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Łącznik prosty 237"/>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Łącznik prosty 238"/>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upa 239"/>
            <p:cNvGrpSpPr/>
            <p:nvPr/>
          </p:nvGrpSpPr>
          <p:grpSpPr>
            <a:xfrm>
              <a:off x="6786578" y="2500306"/>
              <a:ext cx="714380" cy="428628"/>
              <a:chOff x="1071538" y="2500306"/>
              <a:chExt cx="714380" cy="428628"/>
            </a:xfrm>
          </p:grpSpPr>
          <p:cxnSp>
            <p:nvCxnSpPr>
              <p:cNvPr id="241" name="Łącznik prosty 240"/>
              <p:cNvCxnSpPr/>
              <p:nvPr/>
            </p:nvCxnSpPr>
            <p:spPr>
              <a:xfrm rot="5400000">
                <a:off x="85722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Łącznik prosty 241"/>
              <p:cNvCxnSpPr/>
              <p:nvPr/>
            </p:nvCxnSpPr>
            <p:spPr>
              <a:xfrm rot="5400000">
                <a:off x="1071538"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Łącznik prosty 242"/>
              <p:cNvCxnSpPr/>
              <p:nvPr/>
            </p:nvCxnSpPr>
            <p:spPr>
              <a:xfrm rot="5400000">
                <a:off x="1214414"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Łącznik prosty 243"/>
              <p:cNvCxnSpPr/>
              <p:nvPr/>
            </p:nvCxnSpPr>
            <p:spPr>
              <a:xfrm rot="5400000">
                <a:off x="1357290"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Łącznik prosty 244"/>
              <p:cNvCxnSpPr/>
              <p:nvPr/>
            </p:nvCxnSpPr>
            <p:spPr>
              <a:xfrm rot="5400000">
                <a:off x="1500166" y="2714620"/>
                <a:ext cx="285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Łącznik prosty 245"/>
              <p:cNvCxnSpPr/>
              <p:nvPr/>
            </p:nvCxnSpPr>
            <p:spPr>
              <a:xfrm rot="5400000">
                <a:off x="1571604" y="2714620"/>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9" name="pole tekstowe 248"/>
            <p:cNvSpPr txBox="1"/>
            <p:nvPr/>
          </p:nvSpPr>
          <p:spPr>
            <a:xfrm>
              <a:off x="2214546" y="2071678"/>
              <a:ext cx="550151" cy="523220"/>
            </a:xfrm>
            <a:prstGeom prst="rect">
              <a:avLst/>
            </a:prstGeom>
            <a:noFill/>
          </p:spPr>
          <p:txBody>
            <a:bodyPr wrap="none" rtlCol="0">
              <a:spAutoFit/>
            </a:bodyPr>
            <a:lstStyle/>
            <a:p>
              <a:r>
                <a:rPr lang="pl-PL" sz="2800" dirty="0" smtClean="0"/>
                <a:t>10</a:t>
              </a:r>
              <a:endParaRPr lang="en-GB" sz="2800" dirty="0"/>
            </a:p>
          </p:txBody>
        </p:sp>
        <p:sp>
          <p:nvSpPr>
            <p:cNvPr id="250" name="pole tekstowe 249"/>
            <p:cNvSpPr txBox="1"/>
            <p:nvPr/>
          </p:nvSpPr>
          <p:spPr>
            <a:xfrm>
              <a:off x="857224" y="2071678"/>
              <a:ext cx="367408" cy="523220"/>
            </a:xfrm>
            <a:prstGeom prst="rect">
              <a:avLst/>
            </a:prstGeom>
            <a:noFill/>
          </p:spPr>
          <p:txBody>
            <a:bodyPr wrap="none" rtlCol="0">
              <a:spAutoFit/>
            </a:bodyPr>
            <a:lstStyle/>
            <a:p>
              <a:r>
                <a:rPr lang="pl-PL" sz="2800" dirty="0" smtClean="0"/>
                <a:t>0</a:t>
              </a:r>
              <a:endParaRPr lang="en-GB" sz="2800" dirty="0"/>
            </a:p>
          </p:txBody>
        </p:sp>
        <p:sp>
          <p:nvSpPr>
            <p:cNvPr id="251" name="pole tekstowe 250"/>
            <p:cNvSpPr txBox="1"/>
            <p:nvPr/>
          </p:nvSpPr>
          <p:spPr>
            <a:xfrm>
              <a:off x="3643306" y="2071678"/>
              <a:ext cx="550151" cy="523220"/>
            </a:xfrm>
            <a:prstGeom prst="rect">
              <a:avLst/>
            </a:prstGeom>
            <a:noFill/>
          </p:spPr>
          <p:txBody>
            <a:bodyPr wrap="none" rtlCol="0">
              <a:spAutoFit/>
            </a:bodyPr>
            <a:lstStyle/>
            <a:p>
              <a:r>
                <a:rPr lang="pl-PL" sz="2800" dirty="0" smtClean="0"/>
                <a:t>20</a:t>
              </a:r>
              <a:endParaRPr lang="en-GB" sz="2800" dirty="0"/>
            </a:p>
          </p:txBody>
        </p:sp>
        <p:sp>
          <p:nvSpPr>
            <p:cNvPr id="253" name="pole tekstowe 252"/>
            <p:cNvSpPr txBox="1"/>
            <p:nvPr/>
          </p:nvSpPr>
          <p:spPr>
            <a:xfrm>
              <a:off x="5093419" y="2071678"/>
              <a:ext cx="550151" cy="523220"/>
            </a:xfrm>
            <a:prstGeom prst="rect">
              <a:avLst/>
            </a:prstGeom>
            <a:noFill/>
          </p:spPr>
          <p:txBody>
            <a:bodyPr wrap="none" rtlCol="0">
              <a:spAutoFit/>
            </a:bodyPr>
            <a:lstStyle/>
            <a:p>
              <a:r>
                <a:rPr lang="pl-PL" sz="2800" dirty="0" smtClean="0"/>
                <a:t>30</a:t>
              </a:r>
              <a:endParaRPr lang="en-GB" sz="2800" dirty="0"/>
            </a:p>
          </p:txBody>
        </p:sp>
        <p:sp>
          <p:nvSpPr>
            <p:cNvPr id="254" name="pole tekstowe 253"/>
            <p:cNvSpPr txBox="1"/>
            <p:nvPr/>
          </p:nvSpPr>
          <p:spPr>
            <a:xfrm>
              <a:off x="6522179" y="2071678"/>
              <a:ext cx="550151" cy="523220"/>
            </a:xfrm>
            <a:prstGeom prst="rect">
              <a:avLst/>
            </a:prstGeom>
            <a:noFill/>
          </p:spPr>
          <p:txBody>
            <a:bodyPr wrap="none" rtlCol="0">
              <a:spAutoFit/>
            </a:bodyPr>
            <a:lstStyle/>
            <a:p>
              <a:r>
                <a:rPr lang="pl-PL" sz="2800" dirty="0" smtClean="0"/>
                <a:t>40</a:t>
              </a:r>
              <a:endParaRPr lang="en-GB" sz="2800" dirty="0"/>
            </a:p>
          </p:txBody>
        </p:sp>
        <p:sp>
          <p:nvSpPr>
            <p:cNvPr id="259" name="pole tekstowe 258"/>
            <p:cNvSpPr txBox="1"/>
            <p:nvPr/>
          </p:nvSpPr>
          <p:spPr>
            <a:xfrm>
              <a:off x="7480353" y="2620028"/>
              <a:ext cx="949299" cy="523220"/>
            </a:xfrm>
            <a:prstGeom prst="rect">
              <a:avLst/>
            </a:prstGeom>
            <a:noFill/>
          </p:spPr>
          <p:txBody>
            <a:bodyPr wrap="none" rtlCol="0">
              <a:spAutoFit/>
            </a:bodyPr>
            <a:lstStyle/>
            <a:p>
              <a:r>
                <a:rPr lang="pl-PL" sz="2800" i="1" dirty="0" smtClean="0"/>
                <a:t>t</a:t>
              </a:r>
              <a:r>
                <a:rPr lang="pl-PL" sz="2800" dirty="0" smtClean="0"/>
                <a:t>[</a:t>
              </a:r>
              <a:r>
                <a:rPr lang="pl-PL" sz="2800" i="1" dirty="0" err="1" smtClean="0"/>
                <a:t>ms</a:t>
              </a:r>
              <a:r>
                <a:rPr lang="pl-PL" sz="2800" dirty="0" smtClean="0"/>
                <a:t>]</a:t>
              </a:r>
              <a:endParaRPr lang="en-GB" sz="2800" dirty="0"/>
            </a:p>
          </p:txBody>
        </p:sp>
      </p:grpSp>
      <p:sp>
        <p:nvSpPr>
          <p:cNvPr id="262" name="Prostokąt 261"/>
          <p:cNvSpPr/>
          <p:nvPr/>
        </p:nvSpPr>
        <p:spPr>
          <a:xfrm>
            <a:off x="1285852" y="4429132"/>
            <a:ext cx="285752"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800" b="1" dirty="0" smtClean="0">
                <a:latin typeface="Arial" pitchFamily="34" charset="0"/>
                <a:cs typeface="Arial" pitchFamily="34" charset="0"/>
              </a:rPr>
              <a:t>P1</a:t>
            </a:r>
            <a:endParaRPr lang="en-GB" sz="800" b="1" dirty="0">
              <a:latin typeface="Arial" pitchFamily="34" charset="0"/>
              <a:cs typeface="Arial" pitchFamily="34" charset="0"/>
            </a:endParaRPr>
          </a:p>
        </p:txBody>
      </p:sp>
      <p:sp>
        <p:nvSpPr>
          <p:cNvPr id="264" name="Prostokąt 263"/>
          <p:cNvSpPr/>
          <p:nvPr/>
        </p:nvSpPr>
        <p:spPr>
          <a:xfrm>
            <a:off x="1571604" y="4786322"/>
            <a:ext cx="285752"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800" b="1" dirty="0" smtClean="0">
                <a:latin typeface="Arial" pitchFamily="34" charset="0"/>
                <a:cs typeface="Arial" pitchFamily="34" charset="0"/>
              </a:rPr>
              <a:t>P2</a:t>
            </a:r>
            <a:endParaRPr lang="en-GB" sz="800" b="1" dirty="0">
              <a:latin typeface="Arial" pitchFamily="34" charset="0"/>
              <a:cs typeface="Arial" pitchFamily="34" charset="0"/>
            </a:endParaRPr>
          </a:p>
        </p:txBody>
      </p:sp>
      <p:sp>
        <p:nvSpPr>
          <p:cNvPr id="266" name="Prostokąt 265"/>
          <p:cNvSpPr/>
          <p:nvPr/>
        </p:nvSpPr>
        <p:spPr>
          <a:xfrm>
            <a:off x="1857356" y="5143512"/>
            <a:ext cx="285752"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800" b="1" dirty="0" smtClean="0">
                <a:latin typeface="Arial" pitchFamily="34" charset="0"/>
                <a:cs typeface="Arial" pitchFamily="34" charset="0"/>
              </a:rPr>
              <a:t>P3</a:t>
            </a:r>
            <a:endParaRPr lang="en-GB" sz="800" b="1" dirty="0">
              <a:latin typeface="Arial" pitchFamily="34" charset="0"/>
              <a:cs typeface="Arial" pitchFamily="34" charset="0"/>
            </a:endParaRPr>
          </a:p>
        </p:txBody>
      </p:sp>
      <p:cxnSp>
        <p:nvCxnSpPr>
          <p:cNvPr id="273" name="Łącznik prosty 272"/>
          <p:cNvCxnSpPr/>
          <p:nvPr/>
        </p:nvCxnSpPr>
        <p:spPr>
          <a:xfrm rot="5400000">
            <a:off x="1098563" y="4670471"/>
            <a:ext cx="946082"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4" name="Łącznik prosty 273"/>
          <p:cNvCxnSpPr/>
          <p:nvPr/>
        </p:nvCxnSpPr>
        <p:spPr>
          <a:xfrm rot="5400000">
            <a:off x="1214414" y="4857760"/>
            <a:ext cx="128588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76" name="pole tekstowe 275"/>
          <p:cNvSpPr txBox="1"/>
          <p:nvPr/>
        </p:nvSpPr>
        <p:spPr>
          <a:xfrm>
            <a:off x="8358214" y="3554488"/>
            <a:ext cx="553998" cy="2160528"/>
          </a:xfrm>
          <a:prstGeom prst="rect">
            <a:avLst/>
          </a:prstGeom>
          <a:noFill/>
        </p:spPr>
        <p:txBody>
          <a:bodyPr vert="vert270" wrap="none" rtlCol="0">
            <a:spAutoFit/>
          </a:bodyPr>
          <a:lstStyle/>
          <a:p>
            <a:r>
              <a:rPr lang="pl-PL" sz="2400" dirty="0" err="1" smtClean="0">
                <a:solidFill>
                  <a:srgbClr val="C00000"/>
                </a:solidFill>
              </a:rPr>
              <a:t>Gannt’s</a:t>
            </a:r>
            <a:r>
              <a:rPr lang="pl-PL" sz="2400" dirty="0" smtClean="0">
                <a:solidFill>
                  <a:srgbClr val="C00000"/>
                </a:solidFill>
              </a:rPr>
              <a:t> Diagram</a:t>
            </a:r>
            <a:endParaRPr lang="en-GB" sz="2400" dirty="0">
              <a:solidFill>
                <a:srgbClr val="C00000"/>
              </a:solidFill>
            </a:endParaRPr>
          </a:p>
        </p:txBody>
      </p:sp>
      <p:graphicFrame>
        <p:nvGraphicFramePr>
          <p:cNvPr id="283" name="Obiekt 282"/>
          <p:cNvGraphicFramePr>
            <a:graphicFrameLocks noChangeAspect="1"/>
          </p:cNvGraphicFramePr>
          <p:nvPr/>
        </p:nvGraphicFramePr>
        <p:xfrm>
          <a:off x="473075" y="5945188"/>
          <a:ext cx="8609013" cy="555625"/>
        </p:xfrm>
        <a:graphic>
          <a:graphicData uri="http://schemas.openxmlformats.org/presentationml/2006/ole">
            <p:oleObj spid="_x0000_s8196" name="Równanie" r:id="rId5" imgW="6680200" imgH="431800" progId="Equation.3">
              <p:embed/>
            </p:oleObj>
          </a:graphicData>
        </a:graphic>
      </p:graphicFrame>
      <p:cxnSp>
        <p:nvCxnSpPr>
          <p:cNvPr id="98" name="Łącznik prosty 97"/>
          <p:cNvCxnSpPr/>
          <p:nvPr/>
        </p:nvCxnSpPr>
        <p:spPr>
          <a:xfrm rot="5400000">
            <a:off x="1321571" y="4964917"/>
            <a:ext cx="164307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0" name="Prostokąt 99"/>
          <p:cNvSpPr/>
          <p:nvPr/>
        </p:nvSpPr>
        <p:spPr>
          <a:xfrm>
            <a:off x="2143108" y="5500702"/>
            <a:ext cx="285752"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900" b="1" dirty="0" smtClean="0">
                <a:latin typeface="Arial" pitchFamily="34" charset="0"/>
                <a:cs typeface="Arial" pitchFamily="34" charset="0"/>
              </a:rPr>
              <a:t>P4</a:t>
            </a:r>
            <a:endParaRPr lang="en-GB" sz="900" b="1" dirty="0">
              <a:latin typeface="Arial" pitchFamily="34" charset="0"/>
              <a:cs typeface="Arial" pitchFamily="34" charset="0"/>
            </a:endParaRPr>
          </a:p>
        </p:txBody>
      </p:sp>
      <p:sp>
        <p:nvSpPr>
          <p:cNvPr id="107" name="Prostokąt 106"/>
          <p:cNvSpPr/>
          <p:nvPr/>
        </p:nvSpPr>
        <p:spPr>
          <a:xfrm>
            <a:off x="1857356" y="4786322"/>
            <a:ext cx="857256" cy="2143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P2</a:t>
            </a:r>
            <a:endParaRPr lang="en-GB" dirty="0"/>
          </a:p>
        </p:txBody>
      </p:sp>
      <p:sp>
        <p:nvSpPr>
          <p:cNvPr id="112" name="Prostokąt 111"/>
          <p:cNvSpPr/>
          <p:nvPr/>
        </p:nvSpPr>
        <p:spPr>
          <a:xfrm>
            <a:off x="1571604" y="4429132"/>
            <a:ext cx="857256" cy="2143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latin typeface="+mj-lt"/>
                <a:cs typeface="Arial" pitchFamily="34" charset="0"/>
              </a:rPr>
              <a:t>P1</a:t>
            </a:r>
            <a:endParaRPr lang="en-GB" dirty="0">
              <a:latin typeface="+mj-lt"/>
              <a:cs typeface="Arial" pitchFamily="34" charset="0"/>
            </a:endParaRPr>
          </a:p>
        </p:txBody>
      </p:sp>
      <p:sp>
        <p:nvSpPr>
          <p:cNvPr id="99" name="Prostokąt 98"/>
          <p:cNvSpPr/>
          <p:nvPr/>
        </p:nvSpPr>
        <p:spPr>
          <a:xfrm>
            <a:off x="2428860" y="4429132"/>
            <a:ext cx="285752"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800" b="1" dirty="0" smtClean="0">
                <a:latin typeface="Arial" pitchFamily="34" charset="0"/>
                <a:cs typeface="Arial" pitchFamily="34" charset="0"/>
              </a:rPr>
              <a:t>P1</a:t>
            </a:r>
            <a:endParaRPr lang="en-GB" sz="800" b="1" dirty="0">
              <a:latin typeface="Arial" pitchFamily="34" charset="0"/>
              <a:cs typeface="Arial" pitchFamily="34" charset="0"/>
            </a:endParaRPr>
          </a:p>
        </p:txBody>
      </p:sp>
      <p:sp>
        <p:nvSpPr>
          <p:cNvPr id="102" name="Prostokąt 101"/>
          <p:cNvSpPr/>
          <p:nvPr/>
        </p:nvSpPr>
        <p:spPr>
          <a:xfrm>
            <a:off x="2143108" y="5143512"/>
            <a:ext cx="857256" cy="2143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P3</a:t>
            </a:r>
            <a:endParaRPr lang="en-GB" dirty="0"/>
          </a:p>
        </p:txBody>
      </p:sp>
      <p:sp>
        <p:nvSpPr>
          <p:cNvPr id="106" name="Prostokąt 105"/>
          <p:cNvSpPr/>
          <p:nvPr/>
        </p:nvSpPr>
        <p:spPr>
          <a:xfrm>
            <a:off x="2714612" y="4786322"/>
            <a:ext cx="285752"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800" b="1" dirty="0" smtClean="0">
                <a:latin typeface="Arial" pitchFamily="34" charset="0"/>
                <a:cs typeface="Arial" pitchFamily="34" charset="0"/>
              </a:rPr>
              <a:t>P2</a:t>
            </a:r>
            <a:endParaRPr lang="en-GB" sz="800" b="1" dirty="0">
              <a:latin typeface="Arial" pitchFamily="34" charset="0"/>
              <a:cs typeface="Arial" pitchFamily="34" charset="0"/>
            </a:endParaRPr>
          </a:p>
        </p:txBody>
      </p:sp>
      <p:sp>
        <p:nvSpPr>
          <p:cNvPr id="110" name="Prostokąt 109"/>
          <p:cNvSpPr/>
          <p:nvPr/>
        </p:nvSpPr>
        <p:spPr>
          <a:xfrm>
            <a:off x="3000364" y="5143512"/>
            <a:ext cx="285752"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800" b="1" dirty="0" smtClean="0">
                <a:latin typeface="Arial" pitchFamily="34" charset="0"/>
                <a:cs typeface="Arial" pitchFamily="34" charset="0"/>
              </a:rPr>
              <a:t>P3</a:t>
            </a:r>
            <a:endParaRPr lang="en-GB" sz="800" b="1" dirty="0">
              <a:latin typeface="Arial" pitchFamily="34" charset="0"/>
              <a:cs typeface="Arial" pitchFamily="34" charset="0"/>
            </a:endParaRPr>
          </a:p>
        </p:txBody>
      </p:sp>
      <p:sp>
        <p:nvSpPr>
          <p:cNvPr id="111" name="Prostokąt 110"/>
          <p:cNvSpPr/>
          <p:nvPr/>
        </p:nvSpPr>
        <p:spPr>
          <a:xfrm>
            <a:off x="3286116" y="5500702"/>
            <a:ext cx="285752"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900" b="1" dirty="0" smtClean="0">
                <a:latin typeface="Arial" pitchFamily="34" charset="0"/>
                <a:cs typeface="Arial" pitchFamily="34" charset="0"/>
              </a:rPr>
              <a:t>P4</a:t>
            </a:r>
            <a:endParaRPr lang="en-GB" sz="900" b="1" dirty="0">
              <a:latin typeface="Arial" pitchFamily="34" charset="0"/>
              <a:cs typeface="Arial" pitchFamily="34" charset="0"/>
            </a:endParaRPr>
          </a:p>
        </p:txBody>
      </p:sp>
      <p:sp>
        <p:nvSpPr>
          <p:cNvPr id="115" name="Prostokąt 114"/>
          <p:cNvSpPr/>
          <p:nvPr/>
        </p:nvSpPr>
        <p:spPr>
          <a:xfrm>
            <a:off x="2714612" y="4429132"/>
            <a:ext cx="857256" cy="2143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latin typeface="+mj-lt"/>
                <a:cs typeface="Arial" pitchFamily="34" charset="0"/>
              </a:rPr>
              <a:t>P1</a:t>
            </a:r>
            <a:endParaRPr lang="en-GB" dirty="0">
              <a:latin typeface="+mj-lt"/>
              <a:cs typeface="Arial" pitchFamily="34" charset="0"/>
            </a:endParaRPr>
          </a:p>
        </p:txBody>
      </p:sp>
      <p:sp>
        <p:nvSpPr>
          <p:cNvPr id="116" name="Prostokąt 115"/>
          <p:cNvSpPr/>
          <p:nvPr/>
        </p:nvSpPr>
        <p:spPr>
          <a:xfrm>
            <a:off x="3000364" y="4786322"/>
            <a:ext cx="857256" cy="2143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P2</a:t>
            </a:r>
            <a:endParaRPr lang="en-GB" dirty="0"/>
          </a:p>
        </p:txBody>
      </p:sp>
      <p:cxnSp>
        <p:nvCxnSpPr>
          <p:cNvPr id="117" name="Łącznik prosty 116"/>
          <p:cNvCxnSpPr/>
          <p:nvPr/>
        </p:nvCxnSpPr>
        <p:spPr>
          <a:xfrm rot="5400000">
            <a:off x="3286116" y="4500570"/>
            <a:ext cx="57150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19" name="Prostokąt 118"/>
          <p:cNvSpPr/>
          <p:nvPr/>
        </p:nvSpPr>
        <p:spPr>
          <a:xfrm>
            <a:off x="3571868" y="4429132"/>
            <a:ext cx="285752"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800" b="1" dirty="0" smtClean="0">
                <a:latin typeface="Arial" pitchFamily="34" charset="0"/>
                <a:cs typeface="Arial" pitchFamily="34" charset="0"/>
              </a:rPr>
              <a:t>P1</a:t>
            </a:r>
            <a:endParaRPr lang="en-GB" sz="800" b="1" dirty="0">
              <a:latin typeface="Arial" pitchFamily="34" charset="0"/>
              <a:cs typeface="Arial" pitchFamily="34" charset="0"/>
            </a:endParaRPr>
          </a:p>
        </p:txBody>
      </p:sp>
      <p:sp>
        <p:nvSpPr>
          <p:cNvPr id="120" name="Prostokąt 119"/>
          <p:cNvSpPr/>
          <p:nvPr/>
        </p:nvSpPr>
        <p:spPr>
          <a:xfrm>
            <a:off x="3857620" y="4786322"/>
            <a:ext cx="285752"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800" b="1" dirty="0" smtClean="0">
                <a:latin typeface="Arial" pitchFamily="34" charset="0"/>
                <a:cs typeface="Arial" pitchFamily="34" charset="0"/>
              </a:rPr>
              <a:t>P2</a:t>
            </a:r>
            <a:endParaRPr lang="en-GB" sz="800" b="1" dirty="0">
              <a:latin typeface="Arial" pitchFamily="34" charset="0"/>
              <a:cs typeface="Arial" pitchFamily="34" charset="0"/>
            </a:endParaRPr>
          </a:p>
        </p:txBody>
      </p:sp>
      <p:sp>
        <p:nvSpPr>
          <p:cNvPr id="122" name="Prostokąt 121"/>
          <p:cNvSpPr/>
          <p:nvPr/>
        </p:nvSpPr>
        <p:spPr>
          <a:xfrm>
            <a:off x="2428860" y="5500702"/>
            <a:ext cx="857256" cy="2143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P4</a:t>
            </a:r>
            <a:endParaRPr lang="en-GB" dirty="0"/>
          </a:p>
        </p:txBody>
      </p:sp>
      <p:sp>
        <p:nvSpPr>
          <p:cNvPr id="123" name="Prostokąt 122"/>
          <p:cNvSpPr/>
          <p:nvPr/>
        </p:nvSpPr>
        <p:spPr>
          <a:xfrm>
            <a:off x="3571868" y="5500702"/>
            <a:ext cx="571504" cy="2143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P4</a:t>
            </a:r>
            <a:endParaRPr lang="en-GB" dirty="0"/>
          </a:p>
        </p:txBody>
      </p:sp>
      <p:sp>
        <p:nvSpPr>
          <p:cNvPr id="126" name="Prostokąt 125"/>
          <p:cNvSpPr/>
          <p:nvPr/>
        </p:nvSpPr>
        <p:spPr>
          <a:xfrm>
            <a:off x="4143372" y="5500702"/>
            <a:ext cx="285752"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900" b="1" dirty="0" smtClean="0">
                <a:latin typeface="Arial" pitchFamily="34" charset="0"/>
                <a:cs typeface="Arial" pitchFamily="34" charset="0"/>
              </a:rPr>
              <a:t>P4</a:t>
            </a:r>
            <a:endParaRPr lang="en-GB" sz="900" b="1" dirty="0">
              <a:latin typeface="Arial" pitchFamily="34" charset="0"/>
              <a:cs typeface="Arial" pitchFamily="34" charset="0"/>
            </a:endParaRPr>
          </a:p>
        </p:txBody>
      </p:sp>
      <p:cxnSp>
        <p:nvCxnSpPr>
          <p:cNvPr id="127" name="Łącznik prosty 126"/>
          <p:cNvCxnSpPr/>
          <p:nvPr/>
        </p:nvCxnSpPr>
        <p:spPr>
          <a:xfrm rot="5400000">
            <a:off x="2464579" y="4964917"/>
            <a:ext cx="164307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8" name="Łącznik prosty 127"/>
          <p:cNvCxnSpPr/>
          <p:nvPr/>
        </p:nvCxnSpPr>
        <p:spPr>
          <a:xfrm rot="5400000">
            <a:off x="2357422" y="4857760"/>
            <a:ext cx="128588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9" name="Łącznik prosty 128"/>
          <p:cNvCxnSpPr/>
          <p:nvPr/>
        </p:nvCxnSpPr>
        <p:spPr>
          <a:xfrm rot="5400000">
            <a:off x="2241571" y="4687859"/>
            <a:ext cx="946082"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30" name="Prostokąt 129"/>
          <p:cNvSpPr/>
          <p:nvPr/>
        </p:nvSpPr>
        <p:spPr>
          <a:xfrm>
            <a:off x="3857620" y="4429132"/>
            <a:ext cx="571504" cy="2143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latin typeface="+mj-lt"/>
                <a:cs typeface="Arial" pitchFamily="34" charset="0"/>
              </a:rPr>
              <a:t>P1</a:t>
            </a:r>
            <a:endParaRPr lang="en-GB" dirty="0">
              <a:latin typeface="+mj-lt"/>
              <a:cs typeface="Arial" pitchFamily="34" charset="0"/>
            </a:endParaRPr>
          </a:p>
        </p:txBody>
      </p:sp>
      <p:cxnSp>
        <p:nvCxnSpPr>
          <p:cNvPr id="131" name="Łącznik prosty 130"/>
          <p:cNvCxnSpPr/>
          <p:nvPr/>
        </p:nvCxnSpPr>
        <p:spPr>
          <a:xfrm rot="5400000">
            <a:off x="3607587" y="4964917"/>
            <a:ext cx="164307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33" name="Prostokąt 132"/>
          <p:cNvSpPr/>
          <p:nvPr/>
        </p:nvSpPr>
        <p:spPr>
          <a:xfrm>
            <a:off x="4429124" y="4429132"/>
            <a:ext cx="285752"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800" b="1" dirty="0" smtClean="0">
                <a:latin typeface="Arial" pitchFamily="34" charset="0"/>
                <a:cs typeface="Arial" pitchFamily="34" charset="0"/>
              </a:rPr>
              <a:t>P1</a:t>
            </a:r>
            <a:endParaRPr lang="en-GB" sz="800" b="1" dirty="0">
              <a:latin typeface="Arial" pitchFamily="34" charset="0"/>
              <a:cs typeface="Arial" pitchFamily="34" charset="0"/>
            </a:endParaRPr>
          </a:p>
        </p:txBody>
      </p:sp>
      <p:sp>
        <p:nvSpPr>
          <p:cNvPr id="136" name="Prostokąt 135"/>
          <p:cNvSpPr/>
          <p:nvPr/>
        </p:nvSpPr>
        <p:spPr>
          <a:xfrm>
            <a:off x="4429124" y="5500702"/>
            <a:ext cx="285752" cy="2143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900" b="1" dirty="0" smtClean="0">
                <a:latin typeface="Arial" pitchFamily="34" charset="0"/>
                <a:cs typeface="Arial" pitchFamily="34" charset="0"/>
              </a:rPr>
              <a:t>P4</a:t>
            </a:r>
            <a:endParaRPr lang="en-GB" sz="900" b="1" dirty="0">
              <a:latin typeface="Arial" pitchFamily="34" charset="0"/>
              <a:cs typeface="Arial" pitchFamily="34" charset="0"/>
            </a:endParaRPr>
          </a:p>
        </p:txBody>
      </p:sp>
      <p:sp>
        <p:nvSpPr>
          <p:cNvPr id="137" name="Prostokąt 136"/>
          <p:cNvSpPr/>
          <p:nvPr/>
        </p:nvSpPr>
        <p:spPr>
          <a:xfrm>
            <a:off x="4714876" y="5500702"/>
            <a:ext cx="428628"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900" b="1" dirty="0" smtClean="0">
                <a:latin typeface="Arial" pitchFamily="34" charset="0"/>
                <a:cs typeface="Arial" pitchFamily="34" charset="0"/>
              </a:rPr>
              <a:t>P4</a:t>
            </a:r>
            <a:endParaRPr lang="en-GB" sz="900" b="1" dirty="0">
              <a:latin typeface="Arial" pitchFamily="34" charset="0"/>
              <a:cs typeface="Arial" pitchFamily="34" charset="0"/>
            </a:endParaRPr>
          </a:p>
        </p:txBody>
      </p:sp>
      <p:sp>
        <p:nvSpPr>
          <p:cNvPr id="138" name="Strzałka w lewo 137"/>
          <p:cNvSpPr/>
          <p:nvPr/>
        </p:nvSpPr>
        <p:spPr>
          <a:xfrm>
            <a:off x="4786314" y="4429132"/>
            <a:ext cx="1214446" cy="214314"/>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Strzałka w lewo 138"/>
          <p:cNvSpPr/>
          <p:nvPr/>
        </p:nvSpPr>
        <p:spPr>
          <a:xfrm>
            <a:off x="4214810" y="4786322"/>
            <a:ext cx="1785950" cy="214314"/>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Strzałka w lewo 139"/>
          <p:cNvSpPr/>
          <p:nvPr/>
        </p:nvSpPr>
        <p:spPr>
          <a:xfrm>
            <a:off x="3357554" y="5143512"/>
            <a:ext cx="2643206" cy="214314"/>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Strzałka w lewo 140"/>
          <p:cNvSpPr/>
          <p:nvPr/>
        </p:nvSpPr>
        <p:spPr>
          <a:xfrm>
            <a:off x="5214942" y="5500702"/>
            <a:ext cx="785818" cy="214314"/>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pole tekstowe 141"/>
          <p:cNvSpPr txBox="1"/>
          <p:nvPr/>
        </p:nvSpPr>
        <p:spPr>
          <a:xfrm>
            <a:off x="6072198" y="4357694"/>
            <a:ext cx="785818" cy="369332"/>
          </a:xfrm>
          <a:prstGeom prst="rect">
            <a:avLst/>
          </a:prstGeom>
          <a:noFill/>
        </p:spPr>
        <p:txBody>
          <a:bodyPr wrap="square" rtlCol="0">
            <a:spAutoFit/>
          </a:bodyPr>
          <a:lstStyle/>
          <a:p>
            <a:r>
              <a:rPr lang="pl-PL" b="1" dirty="0" err="1" smtClean="0"/>
              <a:t>Exit</a:t>
            </a:r>
            <a:endParaRPr lang="en-GB" b="1" dirty="0"/>
          </a:p>
        </p:txBody>
      </p:sp>
      <p:sp>
        <p:nvSpPr>
          <p:cNvPr id="143" name="pole tekstowe 142"/>
          <p:cNvSpPr txBox="1"/>
          <p:nvPr/>
        </p:nvSpPr>
        <p:spPr>
          <a:xfrm>
            <a:off x="6072198" y="4702742"/>
            <a:ext cx="785818" cy="369332"/>
          </a:xfrm>
          <a:prstGeom prst="rect">
            <a:avLst/>
          </a:prstGeom>
          <a:noFill/>
        </p:spPr>
        <p:txBody>
          <a:bodyPr wrap="square" rtlCol="0">
            <a:spAutoFit/>
          </a:bodyPr>
          <a:lstStyle/>
          <a:p>
            <a:r>
              <a:rPr lang="pl-PL" b="1" dirty="0" err="1" smtClean="0"/>
              <a:t>Exit</a:t>
            </a:r>
            <a:endParaRPr lang="en-GB" b="1" dirty="0"/>
          </a:p>
        </p:txBody>
      </p:sp>
      <p:sp>
        <p:nvSpPr>
          <p:cNvPr id="144" name="pole tekstowe 143"/>
          <p:cNvSpPr txBox="1"/>
          <p:nvPr/>
        </p:nvSpPr>
        <p:spPr>
          <a:xfrm>
            <a:off x="6072198" y="5059932"/>
            <a:ext cx="785818" cy="369332"/>
          </a:xfrm>
          <a:prstGeom prst="rect">
            <a:avLst/>
          </a:prstGeom>
          <a:noFill/>
        </p:spPr>
        <p:txBody>
          <a:bodyPr wrap="square" rtlCol="0">
            <a:spAutoFit/>
          </a:bodyPr>
          <a:lstStyle/>
          <a:p>
            <a:r>
              <a:rPr lang="pl-PL" b="1" dirty="0" err="1" smtClean="0"/>
              <a:t>Exit</a:t>
            </a:r>
            <a:endParaRPr lang="en-GB" b="1" dirty="0"/>
          </a:p>
        </p:txBody>
      </p:sp>
      <p:sp>
        <p:nvSpPr>
          <p:cNvPr id="145" name="pole tekstowe 144"/>
          <p:cNvSpPr txBox="1"/>
          <p:nvPr/>
        </p:nvSpPr>
        <p:spPr>
          <a:xfrm>
            <a:off x="6072198" y="5417122"/>
            <a:ext cx="785818" cy="369332"/>
          </a:xfrm>
          <a:prstGeom prst="rect">
            <a:avLst/>
          </a:prstGeom>
          <a:noFill/>
        </p:spPr>
        <p:txBody>
          <a:bodyPr wrap="square" rtlCol="0">
            <a:spAutoFit/>
          </a:bodyPr>
          <a:lstStyle/>
          <a:p>
            <a:r>
              <a:rPr lang="pl-PL" b="1" dirty="0" err="1" smtClean="0"/>
              <a:t>Exit</a:t>
            </a:r>
            <a:endParaRPr lang="en-GB" b="1" dirty="0"/>
          </a:p>
        </p:txBody>
      </p:sp>
      <p:sp>
        <p:nvSpPr>
          <p:cNvPr id="146" name="pole tekstowe 145"/>
          <p:cNvSpPr txBox="1"/>
          <p:nvPr/>
        </p:nvSpPr>
        <p:spPr>
          <a:xfrm>
            <a:off x="547188" y="4358332"/>
            <a:ext cx="738664" cy="1559080"/>
          </a:xfrm>
          <a:prstGeom prst="rect">
            <a:avLst/>
          </a:prstGeom>
          <a:noFill/>
        </p:spPr>
        <p:txBody>
          <a:bodyPr vert="vert270" wrap="none" rtlCol="0">
            <a:spAutoFit/>
          </a:bodyPr>
          <a:lstStyle/>
          <a:p>
            <a:pPr algn="ctr"/>
            <a:r>
              <a:rPr lang="pl-PL" b="1" dirty="0" err="1" smtClean="0"/>
              <a:t>Assuming</a:t>
            </a:r>
            <a:r>
              <a:rPr lang="pl-PL" b="1" dirty="0" smtClean="0"/>
              <a:t> time </a:t>
            </a:r>
          </a:p>
          <a:p>
            <a:pPr algn="ctr"/>
            <a:r>
              <a:rPr lang="pl-PL" b="1" dirty="0" err="1" smtClean="0"/>
              <a:t>quant</a:t>
            </a:r>
            <a:r>
              <a:rPr lang="pl-PL" b="1" dirty="0" smtClean="0"/>
              <a:t> = 2ms</a:t>
            </a:r>
            <a:endParaRPr lang="en-GB"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ymbol zastępczy zawartości 2"/>
          <p:cNvSpPr txBox="1">
            <a:spLocks/>
          </p:cNvSpPr>
          <p:nvPr/>
        </p:nvSpPr>
        <p:spPr>
          <a:xfrm>
            <a:off x="468000" y="1600200"/>
            <a:ext cx="8472518" cy="4525963"/>
          </a:xfrm>
          <a:prstGeom prst="rect">
            <a:avLst/>
          </a:prstGeom>
        </p:spPr>
        <p:txBody>
          <a:bodyPr vert="horz" lIns="91440" tIns="45720" rIns="91440" bIns="45720" rtlCol="0">
            <a:noAutofit/>
          </a:bodyPr>
          <a:lstStyle/>
          <a:p>
            <a:endParaRPr lang="en-GB" sz="2800" dirty="0" smtClean="0"/>
          </a:p>
        </p:txBody>
      </p:sp>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err="1" smtClean="0"/>
              <a:t>Round</a:t>
            </a:r>
            <a:r>
              <a:rPr lang="pl-PL" sz="3600" dirty="0" smtClean="0"/>
              <a:t> Robin </a:t>
            </a:r>
            <a:r>
              <a:rPr lang="en-GB" sz="3600" dirty="0" smtClean="0"/>
              <a:t>–</a:t>
            </a:r>
            <a:r>
              <a:rPr lang="pl-PL" sz="3600" dirty="0" smtClean="0"/>
              <a:t> Influence</a:t>
            </a:r>
            <a:r>
              <a:rPr lang="en-GB" sz="3600" dirty="0" smtClean="0"/>
              <a:t> of time quant on the number of context switches</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cxnSp>
        <p:nvCxnSpPr>
          <p:cNvPr id="41" name="Łącznik prosty 40"/>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Prostokąt 9"/>
          <p:cNvSpPr/>
          <p:nvPr/>
        </p:nvSpPr>
        <p:spPr>
          <a:xfrm>
            <a:off x="785786" y="2857496"/>
            <a:ext cx="4286280" cy="5715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mj-lt"/>
                <a:cs typeface="Arial" pitchFamily="34" charset="0"/>
              </a:rPr>
              <a:t>Process time 10ms</a:t>
            </a:r>
            <a:endParaRPr lang="en-GB" dirty="0">
              <a:latin typeface="+mj-lt"/>
              <a:cs typeface="Arial" pitchFamily="34" charset="0"/>
            </a:endParaRPr>
          </a:p>
        </p:txBody>
      </p:sp>
      <p:sp>
        <p:nvSpPr>
          <p:cNvPr id="12" name="Prostokąt 11"/>
          <p:cNvSpPr/>
          <p:nvPr/>
        </p:nvSpPr>
        <p:spPr>
          <a:xfrm>
            <a:off x="785786" y="3643314"/>
            <a:ext cx="2571768" cy="5715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j-lt"/>
              <a:cs typeface="Arial" pitchFamily="34" charset="0"/>
            </a:endParaRPr>
          </a:p>
        </p:txBody>
      </p:sp>
      <p:sp>
        <p:nvSpPr>
          <p:cNvPr id="23" name="Prostokąt 22"/>
          <p:cNvSpPr/>
          <p:nvPr/>
        </p:nvSpPr>
        <p:spPr>
          <a:xfrm>
            <a:off x="3357554" y="3643314"/>
            <a:ext cx="1714512" cy="5715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j-lt"/>
              <a:cs typeface="Arial" pitchFamily="34" charset="0"/>
            </a:endParaRPr>
          </a:p>
        </p:txBody>
      </p:sp>
      <p:sp>
        <p:nvSpPr>
          <p:cNvPr id="24" name="Prostokąt 23"/>
          <p:cNvSpPr/>
          <p:nvPr/>
        </p:nvSpPr>
        <p:spPr>
          <a:xfrm>
            <a:off x="785786" y="4416990"/>
            <a:ext cx="428628" cy="5715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j-lt"/>
              <a:cs typeface="Arial" pitchFamily="34" charset="0"/>
            </a:endParaRPr>
          </a:p>
        </p:txBody>
      </p:sp>
      <p:sp>
        <p:nvSpPr>
          <p:cNvPr id="25" name="Prostokąt 24"/>
          <p:cNvSpPr/>
          <p:nvPr/>
        </p:nvSpPr>
        <p:spPr>
          <a:xfrm>
            <a:off x="1214414" y="4416990"/>
            <a:ext cx="428628" cy="5715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j-lt"/>
              <a:cs typeface="Arial" pitchFamily="34" charset="0"/>
            </a:endParaRPr>
          </a:p>
        </p:txBody>
      </p:sp>
      <p:sp>
        <p:nvSpPr>
          <p:cNvPr id="26" name="Prostokąt 25"/>
          <p:cNvSpPr/>
          <p:nvPr/>
        </p:nvSpPr>
        <p:spPr>
          <a:xfrm>
            <a:off x="1643042" y="4416990"/>
            <a:ext cx="428628" cy="5715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j-lt"/>
              <a:cs typeface="Arial" pitchFamily="34" charset="0"/>
            </a:endParaRPr>
          </a:p>
        </p:txBody>
      </p:sp>
      <p:sp>
        <p:nvSpPr>
          <p:cNvPr id="27" name="Prostokąt 26"/>
          <p:cNvSpPr/>
          <p:nvPr/>
        </p:nvSpPr>
        <p:spPr>
          <a:xfrm>
            <a:off x="2071670" y="4416990"/>
            <a:ext cx="428628" cy="5715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j-lt"/>
              <a:cs typeface="Arial" pitchFamily="34" charset="0"/>
            </a:endParaRPr>
          </a:p>
        </p:txBody>
      </p:sp>
      <p:sp>
        <p:nvSpPr>
          <p:cNvPr id="28" name="Prostokąt 27"/>
          <p:cNvSpPr/>
          <p:nvPr/>
        </p:nvSpPr>
        <p:spPr>
          <a:xfrm>
            <a:off x="2500298" y="4416990"/>
            <a:ext cx="428628" cy="5715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j-lt"/>
              <a:cs typeface="Arial" pitchFamily="34" charset="0"/>
            </a:endParaRPr>
          </a:p>
        </p:txBody>
      </p:sp>
      <p:sp>
        <p:nvSpPr>
          <p:cNvPr id="29" name="Prostokąt 28"/>
          <p:cNvSpPr/>
          <p:nvPr/>
        </p:nvSpPr>
        <p:spPr>
          <a:xfrm>
            <a:off x="2928926" y="4416990"/>
            <a:ext cx="428628" cy="5715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j-lt"/>
              <a:cs typeface="Arial" pitchFamily="34" charset="0"/>
            </a:endParaRPr>
          </a:p>
        </p:txBody>
      </p:sp>
      <p:sp>
        <p:nvSpPr>
          <p:cNvPr id="30" name="Prostokąt 29"/>
          <p:cNvSpPr/>
          <p:nvPr/>
        </p:nvSpPr>
        <p:spPr>
          <a:xfrm>
            <a:off x="3357554" y="4416990"/>
            <a:ext cx="428628" cy="5715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j-lt"/>
              <a:cs typeface="Arial" pitchFamily="34" charset="0"/>
            </a:endParaRPr>
          </a:p>
        </p:txBody>
      </p:sp>
      <p:sp>
        <p:nvSpPr>
          <p:cNvPr id="31" name="Prostokąt 30"/>
          <p:cNvSpPr/>
          <p:nvPr/>
        </p:nvSpPr>
        <p:spPr>
          <a:xfrm>
            <a:off x="3786182" y="4416990"/>
            <a:ext cx="428628" cy="5715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j-lt"/>
              <a:cs typeface="Arial" pitchFamily="34" charset="0"/>
            </a:endParaRPr>
          </a:p>
        </p:txBody>
      </p:sp>
      <p:sp>
        <p:nvSpPr>
          <p:cNvPr id="32" name="Prostokąt 31"/>
          <p:cNvSpPr/>
          <p:nvPr/>
        </p:nvSpPr>
        <p:spPr>
          <a:xfrm>
            <a:off x="4214810" y="4416990"/>
            <a:ext cx="428628" cy="5715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j-lt"/>
              <a:cs typeface="Arial" pitchFamily="34" charset="0"/>
            </a:endParaRPr>
          </a:p>
        </p:txBody>
      </p:sp>
      <p:sp>
        <p:nvSpPr>
          <p:cNvPr id="33" name="Prostokąt 32"/>
          <p:cNvSpPr/>
          <p:nvPr/>
        </p:nvSpPr>
        <p:spPr>
          <a:xfrm>
            <a:off x="4643438" y="4416990"/>
            <a:ext cx="428628" cy="5715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j-lt"/>
              <a:cs typeface="Arial" pitchFamily="34" charset="0"/>
            </a:endParaRPr>
          </a:p>
        </p:txBody>
      </p:sp>
      <p:graphicFrame>
        <p:nvGraphicFramePr>
          <p:cNvPr id="36" name="Tabela 35"/>
          <p:cNvGraphicFramePr>
            <a:graphicFrameLocks noGrp="1"/>
          </p:cNvGraphicFramePr>
          <p:nvPr/>
        </p:nvGraphicFramePr>
        <p:xfrm>
          <a:off x="5572132" y="2071678"/>
          <a:ext cx="2857520" cy="3000400"/>
        </p:xfrm>
        <a:graphic>
          <a:graphicData uri="http://schemas.openxmlformats.org/drawingml/2006/table">
            <a:tbl>
              <a:tblPr firstRow="1" bandRow="1">
                <a:tableStyleId>{5C22544A-7EE6-4342-B048-85BDC9FD1C3A}</a:tableStyleId>
              </a:tblPr>
              <a:tblGrid>
                <a:gridCol w="1428760"/>
                <a:gridCol w="1428760"/>
              </a:tblGrid>
              <a:tr h="750100">
                <a:tc>
                  <a:txBody>
                    <a:bodyPr/>
                    <a:lstStyle/>
                    <a:p>
                      <a:pPr algn="ctr"/>
                      <a:r>
                        <a:rPr lang="en-GB" dirty="0" smtClean="0"/>
                        <a:t>Time</a:t>
                      </a:r>
                      <a:r>
                        <a:rPr lang="en-GB" baseline="0" dirty="0" smtClean="0"/>
                        <a:t> quant</a:t>
                      </a:r>
                      <a:endParaRPr lang="en-GB" dirty="0"/>
                    </a:p>
                  </a:txBody>
                  <a:tcPr/>
                </a:tc>
                <a:tc>
                  <a:txBody>
                    <a:bodyPr/>
                    <a:lstStyle/>
                    <a:p>
                      <a:pPr algn="ctr"/>
                      <a:r>
                        <a:rPr lang="en-GB" dirty="0" smtClean="0"/>
                        <a:t>Context switches</a:t>
                      </a:r>
                      <a:endParaRPr lang="en-GB" dirty="0"/>
                    </a:p>
                  </a:txBody>
                  <a:tcPr/>
                </a:tc>
              </a:tr>
              <a:tr h="750100">
                <a:tc>
                  <a:txBody>
                    <a:bodyPr/>
                    <a:lstStyle/>
                    <a:p>
                      <a:pPr algn="ctr"/>
                      <a:r>
                        <a:rPr lang="en-GB" dirty="0" smtClean="0"/>
                        <a:t>12</a:t>
                      </a:r>
                      <a:endParaRPr lang="en-GB" dirty="0"/>
                    </a:p>
                  </a:txBody>
                  <a:tcPr/>
                </a:tc>
                <a:tc>
                  <a:txBody>
                    <a:bodyPr/>
                    <a:lstStyle/>
                    <a:p>
                      <a:pPr algn="ctr"/>
                      <a:r>
                        <a:rPr lang="en-GB" dirty="0" smtClean="0"/>
                        <a:t>0</a:t>
                      </a:r>
                      <a:endParaRPr lang="en-GB" dirty="0"/>
                    </a:p>
                  </a:txBody>
                  <a:tcPr/>
                </a:tc>
              </a:tr>
              <a:tr h="750100">
                <a:tc>
                  <a:txBody>
                    <a:bodyPr/>
                    <a:lstStyle/>
                    <a:p>
                      <a:pPr algn="ctr"/>
                      <a:r>
                        <a:rPr lang="en-GB" dirty="0" smtClean="0"/>
                        <a:t>6</a:t>
                      </a:r>
                      <a:endParaRPr lang="en-GB" dirty="0"/>
                    </a:p>
                  </a:txBody>
                  <a:tcPr/>
                </a:tc>
                <a:tc>
                  <a:txBody>
                    <a:bodyPr/>
                    <a:lstStyle/>
                    <a:p>
                      <a:pPr algn="ctr"/>
                      <a:r>
                        <a:rPr lang="en-GB" dirty="0" smtClean="0"/>
                        <a:t>1</a:t>
                      </a:r>
                      <a:endParaRPr lang="en-GB" dirty="0"/>
                    </a:p>
                  </a:txBody>
                  <a:tcPr/>
                </a:tc>
              </a:tr>
              <a:tr h="750100">
                <a:tc>
                  <a:txBody>
                    <a:bodyPr/>
                    <a:lstStyle/>
                    <a:p>
                      <a:pPr algn="ctr"/>
                      <a:r>
                        <a:rPr lang="en-GB" dirty="0" smtClean="0"/>
                        <a:t>1</a:t>
                      </a:r>
                      <a:endParaRPr lang="en-GB" dirty="0"/>
                    </a:p>
                  </a:txBody>
                  <a:tcPr/>
                </a:tc>
                <a:tc>
                  <a:txBody>
                    <a:bodyPr/>
                    <a:lstStyle/>
                    <a:p>
                      <a:pPr algn="ctr"/>
                      <a:r>
                        <a:rPr lang="en-GB" dirty="0" smtClean="0"/>
                        <a:t>9</a:t>
                      </a:r>
                      <a:endParaRPr lang="en-GB" dirty="0"/>
                    </a:p>
                  </a:txBody>
                  <a:tcPr/>
                </a:tc>
              </a:tr>
            </a:tbl>
          </a:graphicData>
        </a:graphic>
      </p:graphicFrame>
      <p:sp>
        <p:nvSpPr>
          <p:cNvPr id="37" name="pole tekstowe 36"/>
          <p:cNvSpPr txBox="1"/>
          <p:nvPr/>
        </p:nvSpPr>
        <p:spPr>
          <a:xfrm>
            <a:off x="642910" y="4988494"/>
            <a:ext cx="4709944" cy="369332"/>
          </a:xfrm>
          <a:prstGeom prst="rect">
            <a:avLst/>
          </a:prstGeom>
          <a:noFill/>
        </p:spPr>
        <p:txBody>
          <a:bodyPr wrap="none" rtlCol="0">
            <a:spAutoFit/>
          </a:bodyPr>
          <a:lstStyle/>
          <a:p>
            <a:r>
              <a:rPr lang="en-GB" dirty="0" smtClean="0"/>
              <a:t>0      1      2      3      4      5      6      7      8      9     10</a:t>
            </a:r>
            <a:endParaRPr lang="en-GB" dirty="0"/>
          </a:p>
        </p:txBody>
      </p:sp>
      <p:sp>
        <p:nvSpPr>
          <p:cNvPr id="38" name="pole tekstowe 37"/>
          <p:cNvSpPr txBox="1"/>
          <p:nvPr/>
        </p:nvSpPr>
        <p:spPr>
          <a:xfrm>
            <a:off x="642910" y="4131238"/>
            <a:ext cx="4725974" cy="369332"/>
          </a:xfrm>
          <a:prstGeom prst="rect">
            <a:avLst/>
          </a:prstGeom>
          <a:noFill/>
        </p:spPr>
        <p:txBody>
          <a:bodyPr wrap="none" rtlCol="0">
            <a:spAutoFit/>
          </a:bodyPr>
          <a:lstStyle/>
          <a:p>
            <a:r>
              <a:rPr lang="en-GB" dirty="0" smtClean="0"/>
              <a:t>0                                               6                             10</a:t>
            </a:r>
            <a:endParaRPr lang="en-GB" dirty="0"/>
          </a:p>
        </p:txBody>
      </p:sp>
      <p:sp>
        <p:nvSpPr>
          <p:cNvPr id="39" name="pole tekstowe 38"/>
          <p:cNvSpPr txBox="1"/>
          <p:nvPr/>
        </p:nvSpPr>
        <p:spPr>
          <a:xfrm>
            <a:off x="642910" y="3357562"/>
            <a:ext cx="4725974" cy="369332"/>
          </a:xfrm>
          <a:prstGeom prst="rect">
            <a:avLst/>
          </a:prstGeom>
          <a:noFill/>
        </p:spPr>
        <p:txBody>
          <a:bodyPr wrap="none" rtlCol="0">
            <a:spAutoFit/>
          </a:bodyPr>
          <a:lstStyle/>
          <a:p>
            <a:r>
              <a:rPr lang="en-GB" dirty="0" smtClean="0"/>
              <a:t>0                                                                              10</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ymbol zastępczy zawartości 2"/>
          <p:cNvSpPr txBox="1">
            <a:spLocks/>
          </p:cNvSpPr>
          <p:nvPr/>
        </p:nvSpPr>
        <p:spPr>
          <a:xfrm>
            <a:off x="468000" y="1600200"/>
            <a:ext cx="8472518" cy="4525963"/>
          </a:xfrm>
          <a:prstGeom prst="rect">
            <a:avLst/>
          </a:prstGeom>
        </p:spPr>
        <p:txBody>
          <a:bodyPr vert="horz" lIns="91440" tIns="45720" rIns="91440" bIns="45720" rtlCol="0">
            <a:noAutofit/>
          </a:bodyPr>
          <a:lstStyle/>
          <a:p>
            <a:endParaRPr lang="en-GB" sz="2800" dirty="0" smtClean="0"/>
          </a:p>
        </p:txBody>
      </p:sp>
      <p:sp>
        <p:nvSpPr>
          <p:cNvPr id="2" name="Tytuł 1"/>
          <p:cNvSpPr>
            <a:spLocks noGrp="1"/>
          </p:cNvSpPr>
          <p:nvPr>
            <p:ph type="title"/>
          </p:nvPr>
        </p:nvSpPr>
        <p:spPr>
          <a:xfrm>
            <a:off x="468000" y="274638"/>
            <a:ext cx="7000924" cy="1143000"/>
          </a:xfrm>
        </p:spPr>
        <p:txBody>
          <a:bodyPr>
            <a:normAutofit fontScale="90000"/>
          </a:bodyPr>
          <a:lstStyle/>
          <a:p>
            <a:pPr algn="l"/>
            <a:r>
              <a:rPr lang="en-GB" sz="3600" dirty="0" smtClean="0"/>
              <a:t>Scheduling Algorithms – which is the best?</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cxnSp>
        <p:nvCxnSpPr>
          <p:cNvPr id="41" name="Łącznik prosty 40"/>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34" name="Tabela 33"/>
          <p:cNvGraphicFramePr>
            <a:graphicFrameLocks noGrp="1"/>
          </p:cNvGraphicFramePr>
          <p:nvPr/>
        </p:nvGraphicFramePr>
        <p:xfrm>
          <a:off x="571470" y="1976128"/>
          <a:ext cx="8072496" cy="3453136"/>
        </p:xfrm>
        <a:graphic>
          <a:graphicData uri="http://schemas.openxmlformats.org/drawingml/2006/table">
            <a:tbl>
              <a:tblPr firstRow="1" bandRow="1">
                <a:tableStyleId>{5C22544A-7EE6-4342-B048-85BDC9FD1C3A}</a:tableStyleId>
              </a:tblPr>
              <a:tblGrid>
                <a:gridCol w="2753409"/>
                <a:gridCol w="1063817"/>
                <a:gridCol w="1063817"/>
                <a:gridCol w="1063817"/>
                <a:gridCol w="1063818"/>
                <a:gridCol w="1063818"/>
              </a:tblGrid>
              <a:tr h="969600">
                <a:tc>
                  <a:txBody>
                    <a:bodyPr/>
                    <a:lstStyle/>
                    <a:p>
                      <a:pPr algn="ctr"/>
                      <a:r>
                        <a:rPr lang="en-GB" sz="1600" b="1" dirty="0" smtClean="0"/>
                        <a:t>Scheduling algorithm</a:t>
                      </a:r>
                      <a:endParaRPr lang="en-GB" sz="1600" b="1" dirty="0"/>
                    </a:p>
                  </a:txBody>
                  <a:tcPr/>
                </a:tc>
                <a:tc>
                  <a:txBody>
                    <a:bodyPr/>
                    <a:lstStyle/>
                    <a:p>
                      <a:pPr algn="ctr"/>
                      <a:r>
                        <a:rPr lang="en-GB" sz="1600" b="1" dirty="0" smtClean="0"/>
                        <a:t>CPU</a:t>
                      </a:r>
                      <a:r>
                        <a:rPr lang="en-GB" sz="1600" b="1" baseline="0" dirty="0" smtClean="0"/>
                        <a:t> Utilization</a:t>
                      </a:r>
                      <a:endParaRPr lang="en-GB" sz="1600" b="1" dirty="0"/>
                    </a:p>
                  </a:txBody>
                  <a:tcPr/>
                </a:tc>
                <a:tc>
                  <a:txBody>
                    <a:bodyPr/>
                    <a:lstStyle/>
                    <a:p>
                      <a:pPr algn="ctr"/>
                      <a:r>
                        <a:rPr lang="en-GB" sz="1600" b="1" dirty="0" smtClean="0"/>
                        <a:t>Response</a:t>
                      </a:r>
                      <a:r>
                        <a:rPr lang="en-GB" sz="1600" b="1" baseline="0" dirty="0" smtClean="0"/>
                        <a:t> Time</a:t>
                      </a:r>
                      <a:endParaRPr lang="en-GB" sz="1600" b="1" dirty="0"/>
                    </a:p>
                  </a:txBody>
                  <a:tcPr/>
                </a:tc>
                <a:tc>
                  <a:txBody>
                    <a:bodyPr/>
                    <a:lstStyle/>
                    <a:p>
                      <a:pPr algn="ctr"/>
                      <a:r>
                        <a:rPr lang="en-GB" sz="1600" b="1" dirty="0" smtClean="0"/>
                        <a:t>Deadline Handling</a:t>
                      </a:r>
                      <a:endParaRPr lang="en-GB" sz="1600" b="1" dirty="0"/>
                    </a:p>
                  </a:txBody>
                  <a:tcPr/>
                </a:tc>
                <a:tc>
                  <a:txBody>
                    <a:bodyPr/>
                    <a:lstStyle/>
                    <a:p>
                      <a:pPr algn="ctr"/>
                      <a:r>
                        <a:rPr lang="en-GB" sz="1600" b="1" dirty="0" smtClean="0"/>
                        <a:t>Throughput</a:t>
                      </a:r>
                      <a:endParaRPr lang="en-GB" sz="1600" b="1" dirty="0"/>
                    </a:p>
                  </a:txBody>
                  <a:tcPr/>
                </a:tc>
                <a:tc>
                  <a:txBody>
                    <a:bodyPr/>
                    <a:lstStyle/>
                    <a:p>
                      <a:pPr algn="ctr"/>
                      <a:r>
                        <a:rPr lang="en-GB" sz="1600" b="1" dirty="0" smtClean="0"/>
                        <a:t>Starvation Free</a:t>
                      </a:r>
                      <a:endParaRPr lang="en-GB" sz="1600" b="1" dirty="0"/>
                    </a:p>
                  </a:txBody>
                  <a:tcPr/>
                </a:tc>
              </a:tr>
              <a:tr h="620884">
                <a:tc>
                  <a:txBody>
                    <a:bodyPr/>
                    <a:lstStyle/>
                    <a:p>
                      <a:r>
                        <a:rPr lang="en-GB" sz="1600" b="1" dirty="0" smtClean="0"/>
                        <a:t>First In</a:t>
                      </a:r>
                      <a:r>
                        <a:rPr lang="en-GB" sz="1600" b="1" baseline="0" dirty="0" smtClean="0"/>
                        <a:t> First Out</a:t>
                      </a:r>
                      <a:endParaRPr lang="en-GB" sz="1600" b="1" dirty="0"/>
                    </a:p>
                  </a:txBody>
                  <a:tcPr/>
                </a:tc>
                <a:tc>
                  <a:txBody>
                    <a:bodyPr/>
                    <a:lstStyle/>
                    <a:p>
                      <a:r>
                        <a:rPr lang="en-GB" sz="1600" b="1" dirty="0" smtClean="0"/>
                        <a:t>Low</a:t>
                      </a:r>
                      <a:endParaRPr lang="en-GB" sz="1600" b="1" dirty="0"/>
                    </a:p>
                  </a:txBody>
                  <a:tcPr/>
                </a:tc>
                <a:tc>
                  <a:txBody>
                    <a:bodyPr/>
                    <a:lstStyle/>
                    <a:p>
                      <a:r>
                        <a:rPr lang="en-GB" sz="1600" b="1" dirty="0" smtClean="0"/>
                        <a:t>High</a:t>
                      </a:r>
                      <a:endParaRPr lang="en-GB" sz="1600" b="1" dirty="0"/>
                    </a:p>
                  </a:txBody>
                  <a:tcPr/>
                </a:tc>
                <a:tc>
                  <a:txBody>
                    <a:bodyPr/>
                    <a:lstStyle/>
                    <a:p>
                      <a:r>
                        <a:rPr lang="en-GB" sz="1600" b="1" dirty="0" smtClean="0"/>
                        <a:t>High</a:t>
                      </a:r>
                      <a:endParaRPr lang="en-GB" sz="1600" b="1" dirty="0"/>
                    </a:p>
                  </a:txBody>
                  <a:tcPr/>
                </a:tc>
                <a:tc>
                  <a:txBody>
                    <a:bodyPr/>
                    <a:lstStyle/>
                    <a:p>
                      <a:r>
                        <a:rPr lang="en-GB" sz="1600" b="1" dirty="0" smtClean="0"/>
                        <a:t>Low</a:t>
                      </a:r>
                      <a:endParaRPr lang="en-GB" sz="1600" b="1" dirty="0"/>
                    </a:p>
                  </a:txBody>
                  <a:tcPr/>
                </a:tc>
                <a:tc>
                  <a:txBody>
                    <a:bodyPr/>
                    <a:lstStyle/>
                    <a:p>
                      <a:r>
                        <a:rPr lang="en-GB" sz="1600" b="1" dirty="0" smtClean="0"/>
                        <a:t>Yes</a:t>
                      </a:r>
                      <a:endParaRPr lang="en-GB" sz="1600" b="1" dirty="0"/>
                    </a:p>
                  </a:txBody>
                  <a:tcPr/>
                </a:tc>
              </a:tr>
              <a:tr h="620884">
                <a:tc>
                  <a:txBody>
                    <a:bodyPr/>
                    <a:lstStyle/>
                    <a:p>
                      <a:r>
                        <a:rPr lang="en-GB" sz="1600" b="1" dirty="0" smtClean="0"/>
                        <a:t>Shortest Remaining</a:t>
                      </a:r>
                      <a:r>
                        <a:rPr lang="en-GB" sz="1600" b="1" baseline="0" dirty="0" smtClean="0"/>
                        <a:t> Time</a:t>
                      </a:r>
                      <a:endParaRPr lang="en-GB" sz="1600" b="1" dirty="0"/>
                    </a:p>
                  </a:txBody>
                  <a:tcPr/>
                </a:tc>
                <a:tc>
                  <a:txBody>
                    <a:bodyPr/>
                    <a:lstStyle/>
                    <a:p>
                      <a:r>
                        <a:rPr lang="en-GB" sz="1600" b="1" dirty="0" smtClean="0"/>
                        <a:t>Medium</a:t>
                      </a:r>
                      <a:endParaRPr lang="en-GB" sz="1600" b="1" dirty="0"/>
                    </a:p>
                  </a:txBody>
                  <a:tcPr/>
                </a:tc>
                <a:tc>
                  <a:txBody>
                    <a:bodyPr/>
                    <a:lstStyle/>
                    <a:p>
                      <a:r>
                        <a:rPr lang="en-GB" sz="1600" b="1" dirty="0" smtClean="0"/>
                        <a:t>Medium</a:t>
                      </a:r>
                      <a:endParaRPr lang="en-GB" sz="1600" b="1" dirty="0"/>
                    </a:p>
                  </a:txBody>
                  <a:tcPr/>
                </a:tc>
                <a:tc>
                  <a:txBody>
                    <a:bodyPr/>
                    <a:lstStyle/>
                    <a:p>
                      <a:r>
                        <a:rPr lang="en-GB" sz="1600" b="1" dirty="0" smtClean="0"/>
                        <a:t>Medium</a:t>
                      </a:r>
                      <a:endParaRPr lang="en-GB" sz="1600" b="1" dirty="0"/>
                    </a:p>
                  </a:txBody>
                  <a:tcPr/>
                </a:tc>
                <a:tc>
                  <a:txBody>
                    <a:bodyPr/>
                    <a:lstStyle/>
                    <a:p>
                      <a:r>
                        <a:rPr lang="en-GB" sz="1600" b="1" dirty="0" smtClean="0"/>
                        <a:t>High</a:t>
                      </a:r>
                      <a:endParaRPr lang="en-GB" sz="1600" b="1" dirty="0"/>
                    </a:p>
                  </a:txBody>
                  <a:tcPr/>
                </a:tc>
                <a:tc>
                  <a:txBody>
                    <a:bodyPr/>
                    <a:lstStyle/>
                    <a:p>
                      <a:r>
                        <a:rPr lang="en-GB" sz="1600" b="1" dirty="0" smtClean="0"/>
                        <a:t>No</a:t>
                      </a:r>
                      <a:endParaRPr lang="en-GB" sz="1600" b="1" dirty="0"/>
                    </a:p>
                  </a:txBody>
                  <a:tcPr/>
                </a:tc>
              </a:tr>
              <a:tr h="620884">
                <a:tc>
                  <a:txBody>
                    <a:bodyPr/>
                    <a:lstStyle/>
                    <a:p>
                      <a:r>
                        <a:rPr lang="en-GB" sz="1600" b="1" dirty="0" smtClean="0"/>
                        <a:t>Fixed Priority Pre-emptive Sch.</a:t>
                      </a:r>
                      <a:endParaRPr lang="en-GB" sz="1600" b="1" dirty="0"/>
                    </a:p>
                  </a:txBody>
                  <a:tcPr/>
                </a:tc>
                <a:tc>
                  <a:txBody>
                    <a:bodyPr/>
                    <a:lstStyle/>
                    <a:p>
                      <a:r>
                        <a:rPr lang="en-GB" sz="1600" b="1" dirty="0" smtClean="0"/>
                        <a:t>Medium</a:t>
                      </a:r>
                      <a:endParaRPr lang="en-GB" sz="1600" b="1" dirty="0"/>
                    </a:p>
                  </a:txBody>
                  <a:tcPr/>
                </a:tc>
                <a:tc>
                  <a:txBody>
                    <a:bodyPr/>
                    <a:lstStyle/>
                    <a:p>
                      <a:r>
                        <a:rPr lang="en-GB" sz="1600" b="1" dirty="0" smtClean="0"/>
                        <a:t>High</a:t>
                      </a:r>
                      <a:endParaRPr lang="en-GB" sz="1600" b="1" dirty="0"/>
                    </a:p>
                  </a:txBody>
                  <a:tcPr/>
                </a:tc>
                <a:tc>
                  <a:txBody>
                    <a:bodyPr/>
                    <a:lstStyle/>
                    <a:p>
                      <a:r>
                        <a:rPr lang="en-GB" sz="1600" b="1" dirty="0" smtClean="0"/>
                        <a:t>High</a:t>
                      </a:r>
                      <a:endParaRPr lang="en-GB" sz="1600" b="1" dirty="0"/>
                    </a:p>
                  </a:txBody>
                  <a:tcPr/>
                </a:tc>
                <a:tc>
                  <a:txBody>
                    <a:bodyPr/>
                    <a:lstStyle/>
                    <a:p>
                      <a:r>
                        <a:rPr lang="en-GB" sz="1600" b="1" dirty="0" smtClean="0"/>
                        <a:t>Low</a:t>
                      </a:r>
                      <a:endParaRPr lang="en-GB" sz="1600" b="1" dirty="0"/>
                    </a:p>
                  </a:txBody>
                  <a:tcPr/>
                </a:tc>
                <a:tc>
                  <a:txBody>
                    <a:bodyPr/>
                    <a:lstStyle/>
                    <a:p>
                      <a:r>
                        <a:rPr lang="en-GB" sz="1600" b="1" dirty="0" smtClean="0"/>
                        <a:t>No</a:t>
                      </a:r>
                      <a:endParaRPr lang="en-GB" sz="1600" b="1" dirty="0"/>
                    </a:p>
                  </a:txBody>
                  <a:tcPr/>
                </a:tc>
              </a:tr>
              <a:tr h="620884">
                <a:tc>
                  <a:txBody>
                    <a:bodyPr/>
                    <a:lstStyle/>
                    <a:p>
                      <a:r>
                        <a:rPr lang="en-GB" sz="1600" b="1" dirty="0" smtClean="0"/>
                        <a:t>Round Robin</a:t>
                      </a:r>
                      <a:r>
                        <a:rPr lang="en-GB" sz="1600" b="1" baseline="0" dirty="0" smtClean="0"/>
                        <a:t> Scheduling</a:t>
                      </a:r>
                      <a:endParaRPr lang="en-GB" sz="1600" b="1" dirty="0"/>
                    </a:p>
                  </a:txBody>
                  <a:tcPr/>
                </a:tc>
                <a:tc>
                  <a:txBody>
                    <a:bodyPr/>
                    <a:lstStyle/>
                    <a:p>
                      <a:r>
                        <a:rPr lang="en-GB" sz="1600" b="1" dirty="0" smtClean="0"/>
                        <a:t>High</a:t>
                      </a:r>
                      <a:endParaRPr lang="en-GB" sz="1600" b="1" dirty="0"/>
                    </a:p>
                  </a:txBody>
                  <a:tcPr/>
                </a:tc>
                <a:tc>
                  <a:txBody>
                    <a:bodyPr/>
                    <a:lstStyle/>
                    <a:p>
                      <a:r>
                        <a:rPr lang="en-GB" sz="1600" b="1" dirty="0" smtClean="0"/>
                        <a:t>Low</a:t>
                      </a:r>
                      <a:endParaRPr lang="en-GB" sz="1600" b="1" dirty="0"/>
                    </a:p>
                  </a:txBody>
                  <a:tcPr/>
                </a:tc>
                <a:tc>
                  <a:txBody>
                    <a:bodyPr/>
                    <a:lstStyle/>
                    <a:p>
                      <a:r>
                        <a:rPr lang="en-GB" sz="1600" b="1" dirty="0" smtClean="0"/>
                        <a:t>Low</a:t>
                      </a:r>
                      <a:endParaRPr lang="en-GB" sz="1600" b="1" dirty="0"/>
                    </a:p>
                  </a:txBody>
                  <a:tcPr/>
                </a:tc>
                <a:tc>
                  <a:txBody>
                    <a:bodyPr/>
                    <a:lstStyle/>
                    <a:p>
                      <a:r>
                        <a:rPr lang="en-GB" sz="1600" b="1" dirty="0" smtClean="0"/>
                        <a:t>Medium</a:t>
                      </a:r>
                      <a:endParaRPr lang="en-GB" sz="1600" b="1" dirty="0"/>
                    </a:p>
                  </a:txBody>
                  <a:tcPr/>
                </a:tc>
                <a:tc>
                  <a:txBody>
                    <a:bodyPr/>
                    <a:lstStyle/>
                    <a:p>
                      <a:r>
                        <a:rPr lang="en-GB" sz="1600" b="1" dirty="0" smtClean="0"/>
                        <a:t>Yes</a:t>
                      </a:r>
                      <a:endParaRPr lang="en-GB" sz="1600" b="1"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ymbol zastępczy zawartości 2"/>
          <p:cNvSpPr txBox="1">
            <a:spLocks/>
          </p:cNvSpPr>
          <p:nvPr/>
        </p:nvSpPr>
        <p:spPr>
          <a:xfrm>
            <a:off x="468000" y="1600200"/>
            <a:ext cx="8472518" cy="4525963"/>
          </a:xfrm>
          <a:prstGeom prst="rect">
            <a:avLst/>
          </a:prstGeom>
        </p:spPr>
        <p:txBody>
          <a:bodyPr vert="horz" lIns="91440" tIns="45720" rIns="91440" bIns="45720" rtlCol="0">
            <a:noAutofit/>
          </a:bodyPr>
          <a:lstStyle/>
          <a:p>
            <a:endParaRPr lang="en-GB" sz="2800" dirty="0" smtClean="0"/>
          </a:p>
        </p:txBody>
      </p:sp>
      <p:sp>
        <p:nvSpPr>
          <p:cNvPr id="2" name="Tytuł 1"/>
          <p:cNvSpPr>
            <a:spLocks noGrp="1"/>
          </p:cNvSpPr>
          <p:nvPr>
            <p:ph type="title"/>
          </p:nvPr>
        </p:nvSpPr>
        <p:spPr>
          <a:xfrm>
            <a:off x="468000" y="274638"/>
            <a:ext cx="7000924" cy="1143000"/>
          </a:xfrm>
        </p:spPr>
        <p:txBody>
          <a:bodyPr>
            <a:normAutofit/>
          </a:bodyPr>
          <a:lstStyle/>
          <a:p>
            <a:pPr algn="l"/>
            <a:r>
              <a:rPr lang="en-GB" sz="3600" dirty="0" smtClean="0"/>
              <a:t>Multilevel queues</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cxnSp>
        <p:nvCxnSpPr>
          <p:cNvPr id="41" name="Łącznik prosty 40"/>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Prostokąt 9"/>
          <p:cNvSpPr/>
          <p:nvPr/>
        </p:nvSpPr>
        <p:spPr>
          <a:xfrm>
            <a:off x="2428860" y="1928802"/>
            <a:ext cx="5143536" cy="5715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mj-lt"/>
                <a:cs typeface="Arial" pitchFamily="34" charset="0"/>
              </a:rPr>
              <a:t>System processes</a:t>
            </a:r>
            <a:endParaRPr lang="en-GB" dirty="0">
              <a:latin typeface="+mj-lt"/>
              <a:cs typeface="Arial" pitchFamily="34" charset="0"/>
            </a:endParaRPr>
          </a:p>
        </p:txBody>
      </p:sp>
      <p:sp>
        <p:nvSpPr>
          <p:cNvPr id="34" name="Strzałka w prawo 33"/>
          <p:cNvSpPr/>
          <p:nvPr/>
        </p:nvSpPr>
        <p:spPr>
          <a:xfrm>
            <a:off x="1071538" y="2000240"/>
            <a:ext cx="1214446" cy="428628"/>
          </a:xfrm>
          <a:prstGeom prst="rightArrow">
            <a:avLst/>
          </a:prstGeom>
          <a:solidFill>
            <a:srgbClr val="6EF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Strzałka w prawo 34"/>
          <p:cNvSpPr/>
          <p:nvPr/>
        </p:nvSpPr>
        <p:spPr>
          <a:xfrm>
            <a:off x="7715272" y="2000240"/>
            <a:ext cx="1214446" cy="428628"/>
          </a:xfrm>
          <a:prstGeom prst="rightArrow">
            <a:avLst/>
          </a:prstGeom>
          <a:solidFill>
            <a:srgbClr val="6EF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Prostokąt 39"/>
          <p:cNvSpPr/>
          <p:nvPr/>
        </p:nvSpPr>
        <p:spPr>
          <a:xfrm>
            <a:off x="2428860" y="2786058"/>
            <a:ext cx="5143536" cy="571504"/>
          </a:xfrm>
          <a:prstGeom prst="rect">
            <a:avLst/>
          </a:prstGeom>
          <a:solidFill>
            <a:srgbClr val="DBBF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mj-lt"/>
                <a:cs typeface="Arial" pitchFamily="34" charset="0"/>
              </a:rPr>
              <a:t>Interactive processes</a:t>
            </a:r>
            <a:endParaRPr lang="en-GB" dirty="0">
              <a:latin typeface="+mj-lt"/>
              <a:cs typeface="Arial" pitchFamily="34" charset="0"/>
            </a:endParaRPr>
          </a:p>
        </p:txBody>
      </p:sp>
      <p:sp>
        <p:nvSpPr>
          <p:cNvPr id="42" name="Strzałka w prawo 41"/>
          <p:cNvSpPr/>
          <p:nvPr/>
        </p:nvSpPr>
        <p:spPr>
          <a:xfrm>
            <a:off x="1071538" y="2857496"/>
            <a:ext cx="1214446" cy="428628"/>
          </a:xfrm>
          <a:prstGeom prst="rightArrow">
            <a:avLst/>
          </a:prstGeom>
          <a:solidFill>
            <a:srgbClr val="E9EC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Strzałka w prawo 42"/>
          <p:cNvSpPr/>
          <p:nvPr/>
        </p:nvSpPr>
        <p:spPr>
          <a:xfrm>
            <a:off x="7715272" y="2857496"/>
            <a:ext cx="1214446" cy="428628"/>
          </a:xfrm>
          <a:prstGeom prst="rightArrow">
            <a:avLst/>
          </a:prstGeom>
          <a:solidFill>
            <a:srgbClr val="E9EC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Prostokąt 43"/>
          <p:cNvSpPr/>
          <p:nvPr/>
        </p:nvSpPr>
        <p:spPr>
          <a:xfrm>
            <a:off x="2428860" y="3643314"/>
            <a:ext cx="5143536" cy="571504"/>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mj-lt"/>
                <a:cs typeface="Arial" pitchFamily="34" charset="0"/>
              </a:rPr>
              <a:t>Interactive editing processes</a:t>
            </a:r>
            <a:endParaRPr lang="en-GB" dirty="0">
              <a:latin typeface="+mj-lt"/>
              <a:cs typeface="Arial" pitchFamily="34" charset="0"/>
            </a:endParaRPr>
          </a:p>
        </p:txBody>
      </p:sp>
      <p:sp>
        <p:nvSpPr>
          <p:cNvPr id="45" name="Strzałka w prawo 44"/>
          <p:cNvSpPr/>
          <p:nvPr/>
        </p:nvSpPr>
        <p:spPr>
          <a:xfrm>
            <a:off x="1071538" y="3714752"/>
            <a:ext cx="1214446" cy="428628"/>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Strzałka w prawo 45"/>
          <p:cNvSpPr/>
          <p:nvPr/>
        </p:nvSpPr>
        <p:spPr>
          <a:xfrm>
            <a:off x="7715272" y="3714752"/>
            <a:ext cx="1214446" cy="428628"/>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Prostokąt 46"/>
          <p:cNvSpPr/>
          <p:nvPr/>
        </p:nvSpPr>
        <p:spPr>
          <a:xfrm>
            <a:off x="2428860" y="4500570"/>
            <a:ext cx="5143536" cy="57150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mj-lt"/>
                <a:cs typeface="Arial" pitchFamily="34" charset="0"/>
              </a:rPr>
              <a:t>Batch processes</a:t>
            </a:r>
            <a:endParaRPr lang="en-GB" dirty="0">
              <a:latin typeface="+mj-lt"/>
              <a:cs typeface="Arial" pitchFamily="34" charset="0"/>
            </a:endParaRPr>
          </a:p>
        </p:txBody>
      </p:sp>
      <p:sp>
        <p:nvSpPr>
          <p:cNvPr id="48" name="Strzałka w prawo 47"/>
          <p:cNvSpPr/>
          <p:nvPr/>
        </p:nvSpPr>
        <p:spPr>
          <a:xfrm>
            <a:off x="1071538" y="4572008"/>
            <a:ext cx="1214446" cy="4286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Strzałka w prawo 48"/>
          <p:cNvSpPr/>
          <p:nvPr/>
        </p:nvSpPr>
        <p:spPr>
          <a:xfrm>
            <a:off x="7715272" y="4572008"/>
            <a:ext cx="1214446" cy="4286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Prostokąt 49"/>
          <p:cNvSpPr/>
          <p:nvPr/>
        </p:nvSpPr>
        <p:spPr>
          <a:xfrm>
            <a:off x="2428860" y="5357826"/>
            <a:ext cx="5143536" cy="57150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mj-lt"/>
                <a:cs typeface="Arial" pitchFamily="34" charset="0"/>
              </a:rPr>
              <a:t>User processes</a:t>
            </a:r>
            <a:endParaRPr lang="en-GB" dirty="0">
              <a:latin typeface="+mj-lt"/>
              <a:cs typeface="Arial" pitchFamily="34" charset="0"/>
            </a:endParaRPr>
          </a:p>
        </p:txBody>
      </p:sp>
      <p:sp>
        <p:nvSpPr>
          <p:cNvPr id="51" name="Strzałka w prawo 50"/>
          <p:cNvSpPr/>
          <p:nvPr/>
        </p:nvSpPr>
        <p:spPr>
          <a:xfrm>
            <a:off x="1071538" y="5429264"/>
            <a:ext cx="1214446" cy="428628"/>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Strzałka w prawo 51"/>
          <p:cNvSpPr/>
          <p:nvPr/>
        </p:nvSpPr>
        <p:spPr>
          <a:xfrm>
            <a:off x="7715272" y="5429264"/>
            <a:ext cx="1214446" cy="428628"/>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Strzałka w górę 53"/>
          <p:cNvSpPr/>
          <p:nvPr/>
        </p:nvSpPr>
        <p:spPr>
          <a:xfrm>
            <a:off x="714348" y="1857364"/>
            <a:ext cx="142876" cy="4143404"/>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pole tekstowe 54"/>
          <p:cNvSpPr txBox="1"/>
          <p:nvPr/>
        </p:nvSpPr>
        <p:spPr>
          <a:xfrm>
            <a:off x="241671" y="2797893"/>
            <a:ext cx="615553" cy="1988429"/>
          </a:xfrm>
          <a:prstGeom prst="rect">
            <a:avLst/>
          </a:prstGeom>
          <a:noFill/>
        </p:spPr>
        <p:txBody>
          <a:bodyPr vert="vert270" wrap="none" rtlCol="0">
            <a:spAutoFit/>
          </a:bodyPr>
          <a:lstStyle/>
          <a:p>
            <a:r>
              <a:rPr lang="en-GB" sz="2800" b="1" dirty="0" smtClean="0">
                <a:solidFill>
                  <a:srgbClr val="FF0000"/>
                </a:solidFill>
              </a:rPr>
              <a:t>Priority level</a:t>
            </a:r>
            <a:endParaRPr lang="en-GB" sz="2800" b="1" dirty="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ymbol zastępczy zawartości 2"/>
          <p:cNvSpPr txBox="1">
            <a:spLocks/>
          </p:cNvSpPr>
          <p:nvPr/>
        </p:nvSpPr>
        <p:spPr>
          <a:xfrm>
            <a:off x="468000" y="1600200"/>
            <a:ext cx="8472518" cy="4525963"/>
          </a:xfrm>
          <a:prstGeom prst="rect">
            <a:avLst/>
          </a:prstGeom>
        </p:spPr>
        <p:txBody>
          <a:bodyPr vert="horz" lIns="91440" tIns="45720" rIns="91440" bIns="45720" rtlCol="0">
            <a:normAutofit fontScale="92500" lnSpcReduction="10000"/>
          </a:bodyPr>
          <a:lstStyle/>
          <a:p>
            <a:pPr>
              <a:buFont typeface="Arial" pitchFamily="34" charset="0"/>
              <a:buChar char="•"/>
            </a:pPr>
            <a:r>
              <a:rPr lang="en-GB" sz="2800" dirty="0" smtClean="0"/>
              <a:t> One process can be moved between various queues</a:t>
            </a:r>
          </a:p>
          <a:p>
            <a:pPr>
              <a:buFont typeface="Arial" pitchFamily="34" charset="0"/>
              <a:buChar char="•"/>
            </a:pPr>
            <a:r>
              <a:rPr lang="en-GB" sz="2800" dirty="0" smtClean="0"/>
              <a:t> If a process is using too much processor time it can be moved to a queue of lower priority</a:t>
            </a:r>
          </a:p>
          <a:p>
            <a:pPr>
              <a:buFont typeface="Arial" pitchFamily="34" charset="0"/>
              <a:buChar char="•"/>
            </a:pPr>
            <a:r>
              <a:rPr lang="en-GB" sz="2800" dirty="0" smtClean="0"/>
              <a:t> If a process is waiting too long it can be moved to a queue of higher priority (prevent starvation)</a:t>
            </a:r>
          </a:p>
          <a:p>
            <a:r>
              <a:rPr lang="en-GB" sz="2800" dirty="0" smtClean="0"/>
              <a:t>In case of multilevel queues it has to be specified:</a:t>
            </a:r>
          </a:p>
          <a:p>
            <a:pPr lvl="1"/>
            <a:r>
              <a:rPr lang="en-GB" sz="2800" dirty="0" smtClean="0"/>
              <a:t>- number of queues</a:t>
            </a:r>
          </a:p>
          <a:p>
            <a:pPr lvl="1"/>
            <a:r>
              <a:rPr lang="en-GB" sz="2800" dirty="0" smtClean="0"/>
              <a:t>- scheduling algorithm for each queue</a:t>
            </a:r>
          </a:p>
          <a:p>
            <a:pPr lvl="1"/>
            <a:r>
              <a:rPr lang="en-GB" sz="2800" dirty="0" smtClean="0"/>
              <a:t>- method used to move a process to a queue of higher priority</a:t>
            </a:r>
          </a:p>
          <a:p>
            <a:pPr lvl="1"/>
            <a:r>
              <a:rPr lang="en-GB" sz="2800" dirty="0" smtClean="0"/>
              <a:t>- method used to move a process to a queue of lower priority</a:t>
            </a:r>
          </a:p>
        </p:txBody>
      </p:sp>
      <p:sp>
        <p:nvSpPr>
          <p:cNvPr id="2" name="Tytuł 1"/>
          <p:cNvSpPr>
            <a:spLocks noGrp="1"/>
          </p:cNvSpPr>
          <p:nvPr>
            <p:ph type="title"/>
          </p:nvPr>
        </p:nvSpPr>
        <p:spPr>
          <a:xfrm>
            <a:off x="468000" y="274638"/>
            <a:ext cx="7000924" cy="1143000"/>
          </a:xfrm>
        </p:spPr>
        <p:txBody>
          <a:bodyPr>
            <a:normAutofit fontScale="90000"/>
          </a:bodyPr>
          <a:lstStyle/>
          <a:p>
            <a:pPr algn="l"/>
            <a:r>
              <a:rPr lang="en-GB" sz="3600" dirty="0" smtClean="0"/>
              <a:t>Multilevel queues – Multilevel Feedback Scheduling</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cxnSp>
        <p:nvCxnSpPr>
          <p:cNvPr id="41" name="Łącznik prosty 40"/>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ymbol zastępczy zawartości 2"/>
          <p:cNvSpPr txBox="1">
            <a:spLocks/>
          </p:cNvSpPr>
          <p:nvPr/>
        </p:nvSpPr>
        <p:spPr>
          <a:xfrm>
            <a:off x="468000" y="1600200"/>
            <a:ext cx="8472518" cy="4525963"/>
          </a:xfrm>
          <a:prstGeom prst="rect">
            <a:avLst/>
          </a:prstGeom>
        </p:spPr>
        <p:txBody>
          <a:bodyPr vert="horz" lIns="91440" tIns="45720" rIns="91440" bIns="45720" rtlCol="0">
            <a:noAutofit/>
          </a:bodyPr>
          <a:lstStyle/>
          <a:p>
            <a:endParaRPr lang="en-GB" sz="2800" dirty="0" smtClean="0"/>
          </a:p>
        </p:txBody>
      </p:sp>
      <p:sp>
        <p:nvSpPr>
          <p:cNvPr id="2" name="Tytuł 1"/>
          <p:cNvSpPr>
            <a:spLocks noGrp="1"/>
          </p:cNvSpPr>
          <p:nvPr>
            <p:ph type="title"/>
          </p:nvPr>
        </p:nvSpPr>
        <p:spPr>
          <a:xfrm>
            <a:off x="468000" y="274638"/>
            <a:ext cx="7000924" cy="1143000"/>
          </a:xfrm>
        </p:spPr>
        <p:txBody>
          <a:bodyPr>
            <a:normAutofit fontScale="90000"/>
          </a:bodyPr>
          <a:lstStyle/>
          <a:p>
            <a:pPr algn="l"/>
            <a:r>
              <a:rPr lang="en-GB" sz="3600" dirty="0" smtClean="0"/>
              <a:t>Multilevel queues – Multilevel Feedback Scheduling</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cxnSp>
        <p:nvCxnSpPr>
          <p:cNvPr id="41" name="Łącznik prosty 40"/>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Prostokąt 9"/>
          <p:cNvSpPr/>
          <p:nvPr/>
        </p:nvSpPr>
        <p:spPr>
          <a:xfrm>
            <a:off x="2285984" y="2214554"/>
            <a:ext cx="5143536" cy="5715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mj-lt"/>
                <a:cs typeface="Arial" pitchFamily="34" charset="0"/>
              </a:rPr>
              <a:t>RR - Time quant = 8 (higher priority)</a:t>
            </a:r>
            <a:endParaRPr lang="en-GB" b="1" dirty="0">
              <a:latin typeface="+mj-lt"/>
              <a:cs typeface="Arial" pitchFamily="34" charset="0"/>
            </a:endParaRPr>
          </a:p>
        </p:txBody>
      </p:sp>
      <p:sp>
        <p:nvSpPr>
          <p:cNvPr id="44" name="Prostokąt 43"/>
          <p:cNvSpPr/>
          <p:nvPr/>
        </p:nvSpPr>
        <p:spPr>
          <a:xfrm>
            <a:off x="2285984" y="3571876"/>
            <a:ext cx="5143536" cy="571504"/>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mj-lt"/>
                <a:cs typeface="Arial" pitchFamily="34" charset="0"/>
              </a:rPr>
              <a:t>RR - Time quant = 16 (lower priority)</a:t>
            </a:r>
            <a:endParaRPr lang="en-GB" b="1" dirty="0">
              <a:latin typeface="+mj-lt"/>
              <a:cs typeface="Arial" pitchFamily="34" charset="0"/>
            </a:endParaRPr>
          </a:p>
        </p:txBody>
      </p:sp>
      <p:sp>
        <p:nvSpPr>
          <p:cNvPr id="50" name="Prostokąt 49"/>
          <p:cNvSpPr/>
          <p:nvPr/>
        </p:nvSpPr>
        <p:spPr>
          <a:xfrm>
            <a:off x="2285984" y="4929198"/>
            <a:ext cx="5143536" cy="57150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mj-lt"/>
                <a:cs typeface="Arial" pitchFamily="34" charset="0"/>
              </a:rPr>
              <a:t>FCFS</a:t>
            </a:r>
            <a:endParaRPr lang="en-GB" b="1" dirty="0">
              <a:latin typeface="+mj-lt"/>
              <a:cs typeface="Arial" pitchFamily="34" charset="0"/>
            </a:endParaRPr>
          </a:p>
        </p:txBody>
      </p:sp>
      <p:cxnSp>
        <p:nvCxnSpPr>
          <p:cNvPr id="31" name="Kształt 30"/>
          <p:cNvCxnSpPr>
            <a:stCxn id="10" idx="3"/>
            <a:endCxn id="44" idx="1"/>
          </p:cNvCxnSpPr>
          <p:nvPr/>
        </p:nvCxnSpPr>
        <p:spPr>
          <a:xfrm flipH="1">
            <a:off x="2285984" y="2500306"/>
            <a:ext cx="5143536" cy="1357322"/>
          </a:xfrm>
          <a:prstGeom prst="bentConnector5">
            <a:avLst>
              <a:gd name="adj1" fmla="val -4444"/>
              <a:gd name="adj2" fmla="val 50000"/>
              <a:gd name="adj3" fmla="val 104444"/>
            </a:avLst>
          </a:prstGeom>
          <a:ln w="38100" cmpd="dbl">
            <a:tailEnd type="arrow"/>
          </a:ln>
        </p:spPr>
        <p:style>
          <a:lnRef idx="1">
            <a:schemeClr val="accent1"/>
          </a:lnRef>
          <a:fillRef idx="0">
            <a:schemeClr val="accent1"/>
          </a:fillRef>
          <a:effectRef idx="0">
            <a:schemeClr val="accent1"/>
          </a:effectRef>
          <a:fontRef idx="minor">
            <a:schemeClr val="tx1"/>
          </a:fontRef>
        </p:style>
      </p:cxnSp>
      <p:cxnSp>
        <p:nvCxnSpPr>
          <p:cNvPr id="33" name="Łącznik prosty ze strzałką 32"/>
          <p:cNvCxnSpPr>
            <a:endCxn id="10" idx="1"/>
          </p:cNvCxnSpPr>
          <p:nvPr/>
        </p:nvCxnSpPr>
        <p:spPr>
          <a:xfrm>
            <a:off x="1714480" y="2500306"/>
            <a:ext cx="571504" cy="1588"/>
          </a:xfrm>
          <a:prstGeom prst="straightConnector1">
            <a:avLst/>
          </a:prstGeom>
          <a:ln w="38100" cmpd="dbl">
            <a:tailEnd type="arrow"/>
          </a:ln>
        </p:spPr>
        <p:style>
          <a:lnRef idx="1">
            <a:schemeClr val="accent1"/>
          </a:lnRef>
          <a:fillRef idx="0">
            <a:schemeClr val="accent1"/>
          </a:fillRef>
          <a:effectRef idx="0">
            <a:schemeClr val="accent1"/>
          </a:effectRef>
          <a:fontRef idx="minor">
            <a:schemeClr val="tx1"/>
          </a:fontRef>
        </p:style>
      </p:cxnSp>
      <p:cxnSp>
        <p:nvCxnSpPr>
          <p:cNvPr id="37" name="Kształt 36"/>
          <p:cNvCxnSpPr>
            <a:stCxn id="44" idx="3"/>
            <a:endCxn id="50" idx="1"/>
          </p:cNvCxnSpPr>
          <p:nvPr/>
        </p:nvCxnSpPr>
        <p:spPr>
          <a:xfrm flipH="1">
            <a:off x="2285984" y="3857628"/>
            <a:ext cx="5143536" cy="1357322"/>
          </a:xfrm>
          <a:prstGeom prst="bentConnector5">
            <a:avLst>
              <a:gd name="adj1" fmla="val -4444"/>
              <a:gd name="adj2" fmla="val 50000"/>
              <a:gd name="adj3" fmla="val 104444"/>
            </a:avLst>
          </a:prstGeom>
          <a:ln w="38100" cmpd="dbl">
            <a:tailEnd type="arrow"/>
          </a:ln>
        </p:spPr>
        <p:style>
          <a:lnRef idx="1">
            <a:schemeClr val="accent1"/>
          </a:lnRef>
          <a:fillRef idx="0">
            <a:schemeClr val="accent1"/>
          </a:fillRef>
          <a:effectRef idx="0">
            <a:schemeClr val="accent1"/>
          </a:effectRef>
          <a:fontRef idx="minor">
            <a:schemeClr val="tx1"/>
          </a:fontRef>
        </p:style>
      </p:cxnSp>
      <p:cxnSp>
        <p:nvCxnSpPr>
          <p:cNvPr id="38" name="Łącznik prosty ze strzałką 37"/>
          <p:cNvCxnSpPr>
            <a:stCxn id="50" idx="3"/>
          </p:cNvCxnSpPr>
          <p:nvPr/>
        </p:nvCxnSpPr>
        <p:spPr>
          <a:xfrm>
            <a:off x="7429520" y="5214950"/>
            <a:ext cx="500066" cy="1588"/>
          </a:xfrm>
          <a:prstGeom prst="straightConnector1">
            <a:avLst/>
          </a:prstGeom>
          <a:ln w="38100" cmpd="db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ymbol zastępczy zawartości 2"/>
          <p:cNvSpPr txBox="1">
            <a:spLocks/>
          </p:cNvSpPr>
          <p:nvPr/>
        </p:nvSpPr>
        <p:spPr>
          <a:xfrm>
            <a:off x="468000" y="1600200"/>
            <a:ext cx="8472518" cy="4525963"/>
          </a:xfrm>
          <a:prstGeom prst="rect">
            <a:avLst/>
          </a:prstGeom>
        </p:spPr>
        <p:txBody>
          <a:bodyPr vert="horz" lIns="91440" tIns="45720" rIns="91440" bIns="45720" rtlCol="0">
            <a:noAutofit/>
          </a:bodyPr>
          <a:lstStyle/>
          <a:p>
            <a:endParaRPr lang="en-GB" sz="2800" dirty="0" smtClean="0"/>
          </a:p>
        </p:txBody>
      </p:sp>
      <p:sp>
        <p:nvSpPr>
          <p:cNvPr id="2" name="Tytuł 1"/>
          <p:cNvSpPr>
            <a:spLocks noGrp="1"/>
          </p:cNvSpPr>
          <p:nvPr>
            <p:ph type="title"/>
          </p:nvPr>
        </p:nvSpPr>
        <p:spPr>
          <a:xfrm>
            <a:off x="468000" y="274638"/>
            <a:ext cx="7000924" cy="1143000"/>
          </a:xfrm>
        </p:spPr>
        <p:txBody>
          <a:bodyPr>
            <a:normAutofit fontScale="90000"/>
          </a:bodyPr>
          <a:lstStyle/>
          <a:p>
            <a:pPr algn="l"/>
            <a:r>
              <a:rPr lang="en-GB" sz="3600" dirty="0" smtClean="0"/>
              <a:t>Schedulers in Real Operating Systems</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cxnSp>
        <p:nvCxnSpPr>
          <p:cNvPr id="41" name="Łącznik prosty 40"/>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2290" name="Picture 2"/>
          <p:cNvPicPr>
            <a:picLocks noChangeAspect="1" noChangeArrowheads="1"/>
          </p:cNvPicPr>
          <p:nvPr/>
        </p:nvPicPr>
        <p:blipFill>
          <a:blip r:embed="rId4" cstate="print"/>
          <a:srcRect/>
          <a:stretch>
            <a:fillRect/>
          </a:stretch>
        </p:blipFill>
        <p:spPr bwMode="auto">
          <a:xfrm>
            <a:off x="2192931" y="1571612"/>
            <a:ext cx="5379465" cy="46291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en-GB" sz="3600" dirty="0" smtClean="0"/>
              <a:t>Scheduling</a:t>
            </a:r>
            <a:r>
              <a:rPr lang="pl-PL" sz="3600" dirty="0" smtClean="0"/>
              <a:t> - </a:t>
            </a:r>
            <a:r>
              <a:rPr lang="pl-PL" sz="3600" dirty="0" err="1" smtClean="0"/>
              <a:t>types</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en-GB" sz="2300" b="1" dirty="0" smtClean="0"/>
              <a:t>Scheduling</a:t>
            </a:r>
            <a:r>
              <a:rPr lang="en-GB" sz="2300" dirty="0" smtClean="0"/>
              <a:t> - </a:t>
            </a:r>
            <a:r>
              <a:rPr lang="en-US" sz="2300" dirty="0" smtClean="0"/>
              <a:t>is the process of deciding how to commit resources between a variety of possible/running tasks (processes). Scheduling is supervised by a special system process called scheduler. </a:t>
            </a:r>
          </a:p>
          <a:p>
            <a:pPr marL="252000" indent="-252000">
              <a:buNone/>
            </a:pPr>
            <a:r>
              <a:rPr lang="en-GB" sz="2300" dirty="0" smtClean="0"/>
              <a:t>There are three types of schedulers:</a:t>
            </a:r>
          </a:p>
          <a:p>
            <a:pPr marL="252000" indent="-252000">
              <a:buFont typeface="Wingdings" pitchFamily="2" charset="2"/>
              <a:buChar char="§"/>
            </a:pPr>
            <a:r>
              <a:rPr lang="en-GB" sz="2300" dirty="0" smtClean="0">
                <a:solidFill>
                  <a:schemeClr val="accent6">
                    <a:lumMod val="75000"/>
                  </a:schemeClr>
                </a:solidFill>
              </a:rPr>
              <a:t>Short Term Scheduler </a:t>
            </a:r>
            <a:r>
              <a:rPr lang="en-GB" sz="2300" dirty="0" smtClean="0"/>
              <a:t>(</a:t>
            </a:r>
            <a:r>
              <a:rPr lang="en-GB" sz="2300" dirty="0" err="1" smtClean="0"/>
              <a:t>SSch</a:t>
            </a:r>
            <a:r>
              <a:rPr lang="en-GB" sz="2300" dirty="0" smtClean="0"/>
              <a:t>) is responsible for allocation of processor to ready processes</a:t>
            </a:r>
          </a:p>
          <a:p>
            <a:pPr marL="252000" indent="-252000">
              <a:buFont typeface="Wingdings" pitchFamily="2" charset="2"/>
              <a:buChar char="§"/>
            </a:pPr>
            <a:r>
              <a:rPr lang="en-GB" sz="2300" dirty="0" smtClean="0">
                <a:solidFill>
                  <a:schemeClr val="accent6">
                    <a:lumMod val="75000"/>
                  </a:schemeClr>
                </a:solidFill>
              </a:rPr>
              <a:t>Medium Term Scheduler </a:t>
            </a:r>
            <a:r>
              <a:rPr lang="en-GB" sz="2300" dirty="0" smtClean="0"/>
              <a:t>(</a:t>
            </a:r>
            <a:r>
              <a:rPr lang="en-GB" sz="2300" dirty="0" err="1" smtClean="0"/>
              <a:t>MSch</a:t>
            </a:r>
            <a:r>
              <a:rPr lang="en-GB" sz="2300" dirty="0" smtClean="0"/>
              <a:t>) is responsible for processes exchange between main and external </a:t>
            </a:r>
            <a:r>
              <a:rPr lang="en-GB" sz="2300" dirty="0" err="1" smtClean="0"/>
              <a:t>mamory</a:t>
            </a:r>
            <a:r>
              <a:rPr lang="en-GB" sz="2300" dirty="0" smtClean="0"/>
              <a:t> (i.e. Hard drive)</a:t>
            </a:r>
          </a:p>
          <a:p>
            <a:pPr marL="252000" indent="-252000">
              <a:buFont typeface="Wingdings" pitchFamily="2" charset="2"/>
              <a:buChar char="§"/>
            </a:pPr>
            <a:r>
              <a:rPr lang="en-GB" sz="2300" dirty="0" smtClean="0">
                <a:solidFill>
                  <a:schemeClr val="accent6">
                    <a:lumMod val="75000"/>
                  </a:schemeClr>
                </a:solidFill>
              </a:rPr>
              <a:t>Long Term Scheduler </a:t>
            </a:r>
            <a:r>
              <a:rPr lang="en-GB" sz="2300" dirty="0" smtClean="0"/>
              <a:t>(</a:t>
            </a:r>
            <a:r>
              <a:rPr lang="en-GB" sz="2300" dirty="0" err="1" smtClean="0"/>
              <a:t>LSch</a:t>
            </a:r>
            <a:r>
              <a:rPr lang="en-GB" sz="2300" dirty="0" smtClean="0"/>
              <a:t>) – responsible for loading new programs into memory, control of number of tasks in the system as well as balancing resource usage by tasks selection</a:t>
            </a:r>
            <a:endParaRPr lang="pl-PL" sz="2300" dirty="0" smtClean="0"/>
          </a:p>
          <a:p>
            <a:pPr marL="252000" indent="-252000">
              <a:buFont typeface="Wingdings" pitchFamily="2" charset="2"/>
              <a:buChar char="§"/>
            </a:pPr>
            <a:r>
              <a:rPr lang="pl-PL" sz="2300" dirty="0" smtClean="0">
                <a:solidFill>
                  <a:schemeClr val="accent6">
                    <a:lumMod val="75000"/>
                  </a:schemeClr>
                </a:solidFill>
              </a:rPr>
              <a:t>I/O </a:t>
            </a:r>
            <a:r>
              <a:rPr lang="pl-PL" sz="2300" dirty="0" err="1" smtClean="0">
                <a:solidFill>
                  <a:schemeClr val="accent6">
                    <a:lumMod val="75000"/>
                  </a:schemeClr>
                </a:solidFill>
              </a:rPr>
              <a:t>Scheduler</a:t>
            </a:r>
            <a:r>
              <a:rPr lang="pl-PL" sz="2300" dirty="0" smtClean="0">
                <a:solidFill>
                  <a:schemeClr val="accent6">
                    <a:lumMod val="75000"/>
                  </a:schemeClr>
                </a:solidFill>
              </a:rPr>
              <a:t> </a:t>
            </a:r>
            <a:r>
              <a:rPr lang="pl-PL" sz="2300" dirty="0" smtClean="0"/>
              <a:t>– </a:t>
            </a:r>
            <a:r>
              <a:rPr lang="pl-PL" sz="2300" dirty="0" err="1" smtClean="0"/>
              <a:t>responsible</a:t>
            </a:r>
            <a:r>
              <a:rPr lang="pl-PL" sz="2300" dirty="0" smtClean="0"/>
              <a:t> for </a:t>
            </a:r>
            <a:r>
              <a:rPr lang="pl-PL" sz="2300" dirty="0" err="1" smtClean="0"/>
              <a:t>managing</a:t>
            </a:r>
            <a:r>
              <a:rPr lang="pl-PL" sz="2300" dirty="0" smtClean="0"/>
              <a:t> </a:t>
            </a:r>
            <a:r>
              <a:rPr lang="pl-PL" sz="2300" dirty="0" err="1" smtClean="0"/>
              <a:t>process</a:t>
            </a:r>
            <a:r>
              <a:rPr lang="pl-PL" sz="2300" dirty="0" smtClean="0"/>
              <a:t> I/O </a:t>
            </a:r>
            <a:r>
              <a:rPr lang="pl-PL" sz="2300" dirty="0" err="1" smtClean="0"/>
              <a:t>requests</a:t>
            </a:r>
            <a:endParaRPr lang="pl-PL" sz="23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Levels</a:t>
            </a:r>
            <a:r>
              <a:rPr lang="pl-PL" sz="3600" dirty="0" smtClean="0"/>
              <a:t> of </a:t>
            </a:r>
            <a:r>
              <a:rPr lang="pl-PL" sz="3600" dirty="0" err="1" smtClean="0"/>
              <a:t>scheduling</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grpSp>
        <p:nvGrpSpPr>
          <p:cNvPr id="113" name="Grupa 112"/>
          <p:cNvGrpSpPr/>
          <p:nvPr/>
        </p:nvGrpSpPr>
        <p:grpSpPr>
          <a:xfrm>
            <a:off x="774648" y="1457298"/>
            <a:ext cx="8033604" cy="4856229"/>
            <a:chOff x="774648" y="1457298"/>
            <a:chExt cx="8033604" cy="4856229"/>
          </a:xfrm>
        </p:grpSpPr>
        <p:sp>
          <p:nvSpPr>
            <p:cNvPr id="33" name="Prostokąt 32"/>
            <p:cNvSpPr/>
            <p:nvPr/>
          </p:nvSpPr>
          <p:spPr>
            <a:xfrm>
              <a:off x="774648" y="1457298"/>
              <a:ext cx="3687813" cy="485622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Prostokąt 33"/>
            <p:cNvSpPr/>
            <p:nvPr/>
          </p:nvSpPr>
          <p:spPr>
            <a:xfrm>
              <a:off x="1322343" y="1603350"/>
              <a:ext cx="2592423" cy="3797352"/>
            </a:xfrm>
            <a:prstGeom prst="rect">
              <a:avLst/>
            </a:prstGeom>
            <a:solidFill>
              <a:srgbClr val="E9EC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Prostokąt 34"/>
            <p:cNvSpPr/>
            <p:nvPr/>
          </p:nvSpPr>
          <p:spPr>
            <a:xfrm>
              <a:off x="1650959" y="1712889"/>
              <a:ext cx="1935189" cy="208124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Elipsa 19"/>
            <p:cNvSpPr/>
            <p:nvPr/>
          </p:nvSpPr>
          <p:spPr>
            <a:xfrm>
              <a:off x="1870038" y="1785915"/>
              <a:ext cx="1387494" cy="5476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600" dirty="0" err="1" smtClean="0">
                  <a:solidFill>
                    <a:schemeClr val="tx1"/>
                  </a:solidFill>
                </a:rPr>
                <a:t>Running</a:t>
              </a:r>
              <a:endParaRPr lang="en-GB" sz="1600" dirty="0">
                <a:solidFill>
                  <a:schemeClr val="tx1"/>
                </a:solidFill>
              </a:endParaRPr>
            </a:p>
          </p:txBody>
        </p:sp>
        <p:sp>
          <p:nvSpPr>
            <p:cNvPr id="26" name="Elipsa 25"/>
            <p:cNvSpPr/>
            <p:nvPr/>
          </p:nvSpPr>
          <p:spPr>
            <a:xfrm>
              <a:off x="1906551" y="2479662"/>
              <a:ext cx="1350981" cy="5476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solidFill>
                    <a:schemeClr val="tx1"/>
                  </a:solidFill>
                </a:rPr>
                <a:t>Ready</a:t>
              </a:r>
              <a:endParaRPr lang="en-GB" dirty="0">
                <a:solidFill>
                  <a:schemeClr val="tx1"/>
                </a:solidFill>
              </a:endParaRPr>
            </a:p>
          </p:txBody>
        </p:sp>
        <p:sp>
          <p:nvSpPr>
            <p:cNvPr id="27" name="Elipsa 26"/>
            <p:cNvSpPr/>
            <p:nvPr/>
          </p:nvSpPr>
          <p:spPr>
            <a:xfrm>
              <a:off x="1906551" y="3173409"/>
              <a:ext cx="1350981" cy="5476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solidFill>
                    <a:schemeClr val="tx1"/>
                  </a:solidFill>
                </a:rPr>
                <a:t>Blocked</a:t>
              </a:r>
              <a:endParaRPr lang="en-GB" dirty="0">
                <a:solidFill>
                  <a:schemeClr val="tx1"/>
                </a:solidFill>
              </a:endParaRPr>
            </a:p>
          </p:txBody>
        </p:sp>
        <p:sp>
          <p:nvSpPr>
            <p:cNvPr id="28" name="Elipsa 27"/>
            <p:cNvSpPr/>
            <p:nvPr/>
          </p:nvSpPr>
          <p:spPr>
            <a:xfrm>
              <a:off x="1906551" y="4013208"/>
              <a:ext cx="1350981" cy="5476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solidFill>
                    <a:schemeClr val="tx1"/>
                  </a:solidFill>
                </a:rPr>
                <a:t>Blocked</a:t>
              </a:r>
              <a:endParaRPr lang="pl-PL" dirty="0" smtClean="0">
                <a:solidFill>
                  <a:schemeClr val="tx1"/>
                </a:solidFill>
              </a:endParaRPr>
            </a:p>
            <a:p>
              <a:pPr algn="ctr"/>
              <a:r>
                <a:rPr lang="pl-PL" sz="1200" dirty="0" err="1" smtClean="0">
                  <a:solidFill>
                    <a:schemeClr val="tx1"/>
                  </a:solidFill>
                </a:rPr>
                <a:t>Suspended</a:t>
              </a:r>
              <a:endParaRPr lang="en-GB" dirty="0">
                <a:solidFill>
                  <a:schemeClr val="tx1"/>
                </a:solidFill>
              </a:endParaRPr>
            </a:p>
          </p:txBody>
        </p:sp>
        <p:sp>
          <p:nvSpPr>
            <p:cNvPr id="29" name="Elipsa 28"/>
            <p:cNvSpPr/>
            <p:nvPr/>
          </p:nvSpPr>
          <p:spPr>
            <a:xfrm>
              <a:off x="1906551" y="4706955"/>
              <a:ext cx="1350981" cy="5476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solidFill>
                    <a:schemeClr val="tx1"/>
                  </a:solidFill>
                </a:rPr>
                <a:t>Ready</a:t>
              </a:r>
              <a:endParaRPr lang="pl-PL" dirty="0" smtClean="0">
                <a:solidFill>
                  <a:schemeClr val="tx1"/>
                </a:solidFill>
              </a:endParaRPr>
            </a:p>
            <a:p>
              <a:pPr algn="ctr"/>
              <a:r>
                <a:rPr lang="pl-PL" sz="1200" dirty="0" err="1" smtClean="0">
                  <a:solidFill>
                    <a:schemeClr val="tx1"/>
                  </a:solidFill>
                </a:rPr>
                <a:t>Suspended</a:t>
              </a:r>
              <a:endParaRPr lang="en-GB" dirty="0">
                <a:solidFill>
                  <a:schemeClr val="tx1"/>
                </a:solidFill>
              </a:endParaRPr>
            </a:p>
          </p:txBody>
        </p:sp>
        <p:sp>
          <p:nvSpPr>
            <p:cNvPr id="31" name="Elipsa 30"/>
            <p:cNvSpPr/>
            <p:nvPr/>
          </p:nvSpPr>
          <p:spPr>
            <a:xfrm>
              <a:off x="1139778" y="5510241"/>
              <a:ext cx="1322343" cy="5476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New</a:t>
              </a:r>
              <a:endParaRPr lang="en-GB" dirty="0">
                <a:solidFill>
                  <a:schemeClr val="tx1"/>
                </a:solidFill>
              </a:endParaRPr>
            </a:p>
          </p:txBody>
        </p:sp>
        <p:sp>
          <p:nvSpPr>
            <p:cNvPr id="32" name="Elipsa 31"/>
            <p:cNvSpPr/>
            <p:nvPr/>
          </p:nvSpPr>
          <p:spPr>
            <a:xfrm>
              <a:off x="2746350" y="5546754"/>
              <a:ext cx="1350981" cy="5476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solidFill>
                    <a:schemeClr val="tx1"/>
                  </a:solidFill>
                </a:rPr>
                <a:t>Exit</a:t>
              </a:r>
              <a:endParaRPr lang="en-GB" dirty="0">
                <a:solidFill>
                  <a:schemeClr val="tx1"/>
                </a:solidFill>
              </a:endParaRPr>
            </a:p>
          </p:txBody>
        </p:sp>
        <p:cxnSp>
          <p:nvCxnSpPr>
            <p:cNvPr id="39" name="Łącznik łamany 38"/>
            <p:cNvCxnSpPr>
              <a:stCxn id="31" idx="2"/>
              <a:endCxn id="26" idx="2"/>
            </p:cNvCxnSpPr>
            <p:nvPr/>
          </p:nvCxnSpPr>
          <p:spPr>
            <a:xfrm rot="10800000" flipH="1">
              <a:off x="1139777" y="2753511"/>
              <a:ext cx="766773" cy="3030579"/>
            </a:xfrm>
            <a:prstGeom prst="bentConnector3">
              <a:avLst>
                <a:gd name="adj1" fmla="val -29813"/>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Łącznik prosty ze strzałką 47"/>
            <p:cNvCxnSpPr/>
            <p:nvPr/>
          </p:nvCxnSpPr>
          <p:spPr>
            <a:xfrm>
              <a:off x="920700" y="5145111"/>
              <a:ext cx="1131903"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Łącznik prosty ze strzałką 52"/>
            <p:cNvCxnSpPr/>
            <p:nvPr/>
          </p:nvCxnSpPr>
          <p:spPr>
            <a:xfrm rot="5400000" flipH="1" flipV="1">
              <a:off x="2728094" y="2388380"/>
              <a:ext cx="182565"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Łącznik prosty ze strzałką 54"/>
            <p:cNvCxnSpPr/>
            <p:nvPr/>
          </p:nvCxnSpPr>
          <p:spPr>
            <a:xfrm rot="16200000" flipH="1">
              <a:off x="2216117" y="2424099"/>
              <a:ext cx="182565"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Łącznik prosty ze strzałką 55"/>
            <p:cNvCxnSpPr/>
            <p:nvPr/>
          </p:nvCxnSpPr>
          <p:spPr>
            <a:xfrm rot="16200000" flipV="1">
              <a:off x="2490760" y="3100382"/>
              <a:ext cx="146052" cy="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Dowolny kształt 59"/>
            <p:cNvSpPr/>
            <p:nvPr/>
          </p:nvSpPr>
          <p:spPr>
            <a:xfrm>
              <a:off x="3111480" y="2161116"/>
              <a:ext cx="255589" cy="1158343"/>
            </a:xfrm>
            <a:custGeom>
              <a:avLst/>
              <a:gdLst>
                <a:gd name="connsiteX0" fmla="*/ 25400 w 296333"/>
                <a:gd name="connsiteY0" fmla="*/ 0 h 1422400"/>
                <a:gd name="connsiteX1" fmla="*/ 292100 w 296333"/>
                <a:gd name="connsiteY1" fmla="*/ 635000 h 1422400"/>
                <a:gd name="connsiteX2" fmla="*/ 0 w 296333"/>
                <a:gd name="connsiteY2" fmla="*/ 1422400 h 1422400"/>
                <a:gd name="connsiteX0" fmla="*/ 316744 w 636235"/>
                <a:gd name="connsiteY0" fmla="*/ 0 h 1287461"/>
                <a:gd name="connsiteX1" fmla="*/ 583444 w 636235"/>
                <a:gd name="connsiteY1" fmla="*/ 635000 h 1287461"/>
                <a:gd name="connsiteX2" fmla="*/ 0 w 636235"/>
                <a:gd name="connsiteY2" fmla="*/ 1287461 h 1287461"/>
                <a:gd name="connsiteX0" fmla="*/ 316744 w 603034"/>
                <a:gd name="connsiteY0" fmla="*/ 0 h 1287461"/>
                <a:gd name="connsiteX1" fmla="*/ 117535 w 603034"/>
                <a:gd name="connsiteY1" fmla="*/ 155559 h 1287461"/>
                <a:gd name="connsiteX2" fmla="*/ 583444 w 603034"/>
                <a:gd name="connsiteY2" fmla="*/ 635000 h 1287461"/>
                <a:gd name="connsiteX3" fmla="*/ 0 w 603034"/>
                <a:gd name="connsiteY3" fmla="*/ 1287461 h 1287461"/>
                <a:gd name="connsiteX0" fmla="*/ 316744 w 661800"/>
                <a:gd name="connsiteY0" fmla="*/ 0 h 1287461"/>
                <a:gd name="connsiteX1" fmla="*/ 470138 w 661800"/>
                <a:gd name="connsiteY1" fmla="*/ 155559 h 1287461"/>
                <a:gd name="connsiteX2" fmla="*/ 583444 w 661800"/>
                <a:gd name="connsiteY2" fmla="*/ 635000 h 1287461"/>
                <a:gd name="connsiteX3" fmla="*/ 0 w 661800"/>
                <a:gd name="connsiteY3" fmla="*/ 1287461 h 1287461"/>
                <a:gd name="connsiteX0" fmla="*/ 316744 w 681388"/>
                <a:gd name="connsiteY0" fmla="*/ 0 h 1287461"/>
                <a:gd name="connsiteX1" fmla="*/ 587673 w 681388"/>
                <a:gd name="connsiteY1" fmla="*/ 374637 h 1287461"/>
                <a:gd name="connsiteX2" fmla="*/ 583444 w 681388"/>
                <a:gd name="connsiteY2" fmla="*/ 635000 h 1287461"/>
                <a:gd name="connsiteX3" fmla="*/ 0 w 681388"/>
                <a:gd name="connsiteY3" fmla="*/ 1287461 h 1287461"/>
                <a:gd name="connsiteX0" fmla="*/ 316744 w 685615"/>
                <a:gd name="connsiteY0" fmla="*/ 0 h 1287461"/>
                <a:gd name="connsiteX1" fmla="*/ 587673 w 685615"/>
                <a:gd name="connsiteY1" fmla="*/ 374637 h 1287461"/>
                <a:gd name="connsiteX2" fmla="*/ 587671 w 685615"/>
                <a:gd name="connsiteY2" fmla="*/ 776280 h 1287461"/>
                <a:gd name="connsiteX3" fmla="*/ 0 w 685615"/>
                <a:gd name="connsiteY3" fmla="*/ 1287461 h 1287461"/>
                <a:gd name="connsiteX0" fmla="*/ 316744 w 803150"/>
                <a:gd name="connsiteY0" fmla="*/ 0 h 1287461"/>
                <a:gd name="connsiteX1" fmla="*/ 587673 w 803150"/>
                <a:gd name="connsiteY1" fmla="*/ 374637 h 1287461"/>
                <a:gd name="connsiteX2" fmla="*/ 705206 w 803150"/>
                <a:gd name="connsiteY2" fmla="*/ 812793 h 1287461"/>
                <a:gd name="connsiteX3" fmla="*/ 0 w 803150"/>
                <a:gd name="connsiteY3" fmla="*/ 1287461 h 1287461"/>
                <a:gd name="connsiteX0" fmla="*/ 316744 w 887481"/>
                <a:gd name="connsiteY0" fmla="*/ 0 h 1287461"/>
                <a:gd name="connsiteX1" fmla="*/ 822738 w 887481"/>
                <a:gd name="connsiteY1" fmla="*/ 374637 h 1287461"/>
                <a:gd name="connsiteX2" fmla="*/ 705206 w 887481"/>
                <a:gd name="connsiteY2" fmla="*/ 812793 h 1287461"/>
                <a:gd name="connsiteX3" fmla="*/ 0 w 887481"/>
                <a:gd name="connsiteY3" fmla="*/ 1287461 h 1287461"/>
                <a:gd name="connsiteX0" fmla="*/ 316744 w 822741"/>
                <a:gd name="connsiteY0" fmla="*/ 0 h 1287461"/>
                <a:gd name="connsiteX1" fmla="*/ 705203 w 822741"/>
                <a:gd name="connsiteY1" fmla="*/ 484176 h 1287461"/>
                <a:gd name="connsiteX2" fmla="*/ 705206 w 822741"/>
                <a:gd name="connsiteY2" fmla="*/ 812793 h 1287461"/>
                <a:gd name="connsiteX3" fmla="*/ 0 w 822741"/>
                <a:gd name="connsiteY3" fmla="*/ 1287461 h 1287461"/>
                <a:gd name="connsiteX0" fmla="*/ 117528 w 822741"/>
                <a:gd name="connsiteY0" fmla="*/ 0 h 1095389"/>
                <a:gd name="connsiteX1" fmla="*/ 705203 w 822741"/>
                <a:gd name="connsiteY1" fmla="*/ 292104 h 1095389"/>
                <a:gd name="connsiteX2" fmla="*/ 705206 w 822741"/>
                <a:gd name="connsiteY2" fmla="*/ 620721 h 1095389"/>
                <a:gd name="connsiteX3" fmla="*/ 0 w 822741"/>
                <a:gd name="connsiteY3" fmla="*/ 1095389 h 1095389"/>
                <a:gd name="connsiteX0" fmla="*/ 117528 w 763972"/>
                <a:gd name="connsiteY0" fmla="*/ 0 h 1095389"/>
                <a:gd name="connsiteX1" fmla="*/ 705203 w 763972"/>
                <a:gd name="connsiteY1" fmla="*/ 292104 h 1095389"/>
                <a:gd name="connsiteX2" fmla="*/ 470133 w 763972"/>
                <a:gd name="connsiteY2" fmla="*/ 803286 h 1095389"/>
                <a:gd name="connsiteX3" fmla="*/ 0 w 763972"/>
                <a:gd name="connsiteY3" fmla="*/ 1095389 h 1095389"/>
                <a:gd name="connsiteX0" fmla="*/ 117528 w 763975"/>
                <a:gd name="connsiteY0" fmla="*/ 0 h 1095389"/>
                <a:gd name="connsiteX1" fmla="*/ 705206 w 763975"/>
                <a:gd name="connsiteY1" fmla="*/ 401643 h 1095389"/>
                <a:gd name="connsiteX2" fmla="*/ 470133 w 763975"/>
                <a:gd name="connsiteY2" fmla="*/ 803286 h 1095389"/>
                <a:gd name="connsiteX3" fmla="*/ 0 w 763975"/>
                <a:gd name="connsiteY3" fmla="*/ 1095389 h 1095389"/>
                <a:gd name="connsiteX0" fmla="*/ 117528 w 783563"/>
                <a:gd name="connsiteY0" fmla="*/ 0 h 1095389"/>
                <a:gd name="connsiteX1" fmla="*/ 705206 w 783563"/>
                <a:gd name="connsiteY1" fmla="*/ 401643 h 1095389"/>
                <a:gd name="connsiteX2" fmla="*/ 587668 w 783563"/>
                <a:gd name="connsiteY2" fmla="*/ 803286 h 1095389"/>
                <a:gd name="connsiteX3" fmla="*/ 0 w 783563"/>
                <a:gd name="connsiteY3" fmla="*/ 1095389 h 1095389"/>
                <a:gd name="connsiteX0" fmla="*/ 117528 w 822738"/>
                <a:gd name="connsiteY0" fmla="*/ 0 h 1095389"/>
                <a:gd name="connsiteX1" fmla="*/ 705206 w 822738"/>
                <a:gd name="connsiteY1" fmla="*/ 401643 h 1095389"/>
                <a:gd name="connsiteX2" fmla="*/ 705203 w 822738"/>
                <a:gd name="connsiteY2" fmla="*/ 730260 h 1095389"/>
                <a:gd name="connsiteX3" fmla="*/ 0 w 822738"/>
                <a:gd name="connsiteY3" fmla="*/ 1095389 h 1095389"/>
                <a:gd name="connsiteX0" fmla="*/ 117528 w 822738"/>
                <a:gd name="connsiteY0" fmla="*/ 26441 h 1121830"/>
                <a:gd name="connsiteX1" fmla="*/ 705206 w 822738"/>
                <a:gd name="connsiteY1" fmla="*/ 428084 h 1121830"/>
                <a:gd name="connsiteX2" fmla="*/ 705203 w 822738"/>
                <a:gd name="connsiteY2" fmla="*/ 756701 h 1121830"/>
                <a:gd name="connsiteX3" fmla="*/ 0 w 822738"/>
                <a:gd name="connsiteY3" fmla="*/ 1121830 h 1121830"/>
                <a:gd name="connsiteX0" fmla="*/ 235070 w 822738"/>
                <a:gd name="connsiteY0" fmla="*/ 26441 h 1158343"/>
                <a:gd name="connsiteX1" fmla="*/ 705206 w 822738"/>
                <a:gd name="connsiteY1" fmla="*/ 464597 h 1158343"/>
                <a:gd name="connsiteX2" fmla="*/ 705203 w 822738"/>
                <a:gd name="connsiteY2" fmla="*/ 793214 h 1158343"/>
                <a:gd name="connsiteX3" fmla="*/ 0 w 822738"/>
                <a:gd name="connsiteY3" fmla="*/ 1158343 h 1158343"/>
                <a:gd name="connsiteX0" fmla="*/ 235070 w 822738"/>
                <a:gd name="connsiteY0" fmla="*/ 26441 h 1158343"/>
                <a:gd name="connsiteX1" fmla="*/ 705210 w 822738"/>
                <a:gd name="connsiteY1" fmla="*/ 391572 h 1158343"/>
                <a:gd name="connsiteX2" fmla="*/ 705203 w 822738"/>
                <a:gd name="connsiteY2" fmla="*/ 793214 h 1158343"/>
                <a:gd name="connsiteX3" fmla="*/ 0 w 822738"/>
                <a:gd name="connsiteY3" fmla="*/ 1158343 h 1158343"/>
              </a:gdLst>
              <a:ahLst/>
              <a:cxnLst>
                <a:cxn ang="0">
                  <a:pos x="connsiteX0" y="connsiteY0"/>
                </a:cxn>
                <a:cxn ang="0">
                  <a:pos x="connsiteX1" y="connsiteY1"/>
                </a:cxn>
                <a:cxn ang="0">
                  <a:pos x="connsiteX2" y="connsiteY2"/>
                </a:cxn>
                <a:cxn ang="0">
                  <a:pos x="connsiteX3" y="connsiteY3"/>
                </a:cxn>
              </a:cxnLst>
              <a:rect l="l" t="t" r="r" b="b"/>
              <a:pathLst>
                <a:path w="822738" h="1158343">
                  <a:moveTo>
                    <a:pt x="235070" y="26441"/>
                  </a:moveTo>
                  <a:cubicBezTo>
                    <a:pt x="290518" y="0"/>
                    <a:pt x="626855" y="263777"/>
                    <a:pt x="705210" y="391572"/>
                  </a:cubicBezTo>
                  <a:cubicBezTo>
                    <a:pt x="783565" y="519367"/>
                    <a:pt x="822738" y="665419"/>
                    <a:pt x="705203" y="793214"/>
                  </a:cubicBezTo>
                  <a:cubicBezTo>
                    <a:pt x="587668" y="921009"/>
                    <a:pt x="0" y="1158343"/>
                    <a:pt x="0" y="1158343"/>
                  </a:cubicBezTo>
                </a:path>
              </a:pathLst>
            </a:cu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68" name="Łącznik łamany 67"/>
            <p:cNvCxnSpPr/>
            <p:nvPr/>
          </p:nvCxnSpPr>
          <p:spPr>
            <a:xfrm rot="16200000" flipV="1">
              <a:off x="683366" y="3556796"/>
              <a:ext cx="2081240" cy="511181"/>
            </a:xfrm>
            <a:prstGeom prst="bentConnector3">
              <a:avLst>
                <a:gd name="adj1" fmla="val -648"/>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Łącznik łamany 83"/>
            <p:cNvCxnSpPr>
              <a:stCxn id="28" idx="2"/>
              <a:endCxn id="27" idx="2"/>
            </p:cNvCxnSpPr>
            <p:nvPr/>
          </p:nvCxnSpPr>
          <p:spPr>
            <a:xfrm rot="10800000">
              <a:off x="1906551" y="3447258"/>
              <a:ext cx="1588" cy="839799"/>
            </a:xfrm>
            <a:prstGeom prst="bentConnector3">
              <a:avLst>
                <a:gd name="adj1" fmla="val 19993709"/>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Łącznik łamany 86"/>
            <p:cNvCxnSpPr>
              <a:stCxn id="27" idx="6"/>
              <a:endCxn id="28" idx="6"/>
            </p:cNvCxnSpPr>
            <p:nvPr/>
          </p:nvCxnSpPr>
          <p:spPr>
            <a:xfrm>
              <a:off x="3257532" y="3447257"/>
              <a:ext cx="1588" cy="839799"/>
            </a:xfrm>
            <a:prstGeom prst="bentConnector3">
              <a:avLst>
                <a:gd name="adj1" fmla="val 24792199"/>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Łącznik prosty ze strzałką 91"/>
            <p:cNvCxnSpPr/>
            <p:nvPr/>
          </p:nvCxnSpPr>
          <p:spPr>
            <a:xfrm rot="16200000" flipH="1">
              <a:off x="2473296" y="4651392"/>
              <a:ext cx="182565"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Łącznik łamany 93"/>
            <p:cNvCxnSpPr/>
            <p:nvPr/>
          </p:nvCxnSpPr>
          <p:spPr>
            <a:xfrm>
              <a:off x="3257532" y="2735253"/>
              <a:ext cx="1588" cy="2227293"/>
            </a:xfrm>
            <a:prstGeom prst="bentConnector3">
              <a:avLst>
                <a:gd name="adj1" fmla="val 31989934"/>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Łącznik łamany 100"/>
            <p:cNvCxnSpPr>
              <a:stCxn id="20" idx="6"/>
              <a:endCxn id="32" idx="6"/>
            </p:cNvCxnSpPr>
            <p:nvPr/>
          </p:nvCxnSpPr>
          <p:spPr>
            <a:xfrm>
              <a:off x="3257532" y="2059763"/>
              <a:ext cx="839799" cy="3760839"/>
            </a:xfrm>
            <a:prstGeom prst="bentConnector3">
              <a:avLst>
                <a:gd name="adj1" fmla="val 12722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Strzałka w lewo 104"/>
            <p:cNvSpPr/>
            <p:nvPr/>
          </p:nvSpPr>
          <p:spPr>
            <a:xfrm>
              <a:off x="3586149" y="2187559"/>
              <a:ext cx="2409858" cy="182564"/>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Strzałka w lewo 105"/>
            <p:cNvSpPr/>
            <p:nvPr/>
          </p:nvSpPr>
          <p:spPr>
            <a:xfrm>
              <a:off x="4462462" y="4670442"/>
              <a:ext cx="1533546" cy="182564"/>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Strzałka w lewo 107"/>
            <p:cNvSpPr/>
            <p:nvPr/>
          </p:nvSpPr>
          <p:spPr>
            <a:xfrm>
              <a:off x="3914766" y="3429000"/>
              <a:ext cx="2081241" cy="182564"/>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pole tekstowe 108"/>
            <p:cNvSpPr txBox="1"/>
            <p:nvPr/>
          </p:nvSpPr>
          <p:spPr>
            <a:xfrm>
              <a:off x="5985318" y="2041506"/>
              <a:ext cx="2488438" cy="400110"/>
            </a:xfrm>
            <a:prstGeom prst="rect">
              <a:avLst/>
            </a:prstGeom>
            <a:noFill/>
          </p:spPr>
          <p:txBody>
            <a:bodyPr wrap="none" rtlCol="0">
              <a:spAutoFit/>
            </a:bodyPr>
            <a:lstStyle/>
            <a:p>
              <a:r>
                <a:rPr lang="pl-PL" sz="2000" b="1" dirty="0" err="1" smtClean="0"/>
                <a:t>Short-Term</a:t>
              </a:r>
              <a:r>
                <a:rPr lang="pl-PL" sz="2000" b="1" dirty="0" smtClean="0"/>
                <a:t> </a:t>
              </a:r>
              <a:r>
                <a:rPr lang="pl-PL" sz="2000" b="1" dirty="0" err="1" smtClean="0"/>
                <a:t>Scheduler</a:t>
              </a:r>
              <a:endParaRPr lang="en-GB" sz="2000" b="1" dirty="0"/>
            </a:p>
          </p:txBody>
        </p:sp>
        <p:sp>
          <p:nvSpPr>
            <p:cNvPr id="110" name="pole tekstowe 109"/>
            <p:cNvSpPr txBox="1"/>
            <p:nvPr/>
          </p:nvSpPr>
          <p:spPr>
            <a:xfrm>
              <a:off x="5996007" y="3282948"/>
              <a:ext cx="2812245" cy="400110"/>
            </a:xfrm>
            <a:prstGeom prst="rect">
              <a:avLst/>
            </a:prstGeom>
            <a:noFill/>
          </p:spPr>
          <p:txBody>
            <a:bodyPr wrap="none" rtlCol="0">
              <a:spAutoFit/>
            </a:bodyPr>
            <a:lstStyle/>
            <a:p>
              <a:r>
                <a:rPr lang="pl-PL" sz="2000" b="1" dirty="0" smtClean="0"/>
                <a:t>Medium-Term </a:t>
              </a:r>
              <a:r>
                <a:rPr lang="pl-PL" sz="2000" b="1" dirty="0" err="1" smtClean="0"/>
                <a:t>Scheduler</a:t>
              </a:r>
              <a:endParaRPr lang="en-GB" sz="2000" b="1" dirty="0"/>
            </a:p>
          </p:txBody>
        </p:sp>
        <p:sp>
          <p:nvSpPr>
            <p:cNvPr id="111" name="pole tekstowe 110"/>
            <p:cNvSpPr txBox="1"/>
            <p:nvPr/>
          </p:nvSpPr>
          <p:spPr>
            <a:xfrm>
              <a:off x="5985318" y="4562436"/>
              <a:ext cx="2417906" cy="400110"/>
            </a:xfrm>
            <a:prstGeom prst="rect">
              <a:avLst/>
            </a:prstGeom>
            <a:noFill/>
          </p:spPr>
          <p:txBody>
            <a:bodyPr wrap="none" rtlCol="0">
              <a:spAutoFit/>
            </a:bodyPr>
            <a:lstStyle/>
            <a:p>
              <a:r>
                <a:rPr lang="pl-PL" sz="2000" b="1" dirty="0" smtClean="0"/>
                <a:t>Long-Term </a:t>
              </a:r>
              <a:r>
                <a:rPr lang="pl-PL" sz="2000" b="1" dirty="0" err="1" smtClean="0"/>
                <a:t>Scheduler</a:t>
              </a:r>
              <a:endParaRPr lang="en-GB" sz="2000" b="1"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Medium-Term </a:t>
            </a:r>
            <a:r>
              <a:rPr lang="pl-PL" sz="3600" dirty="0" err="1" smtClean="0"/>
              <a:t>Scheduling</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r>
              <a:rPr lang="en-US" sz="3600" dirty="0" smtClean="0"/>
              <a:t>Part of the swapping function in the virtual memory system</a:t>
            </a:r>
          </a:p>
          <a:p>
            <a:r>
              <a:rPr lang="en-US" sz="3600" dirty="0" smtClean="0"/>
              <a:t>Based on the need to manage the degree of multiprogramming</a:t>
            </a:r>
          </a:p>
          <a:p>
            <a:pPr marL="252000" indent="-252000">
              <a:buNone/>
            </a:pPr>
            <a:endParaRPr lang="pl-PL"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Long-Term </a:t>
            </a:r>
            <a:r>
              <a:rPr lang="pl-PL" sz="3600" dirty="0" err="1" smtClean="0"/>
              <a:t>Scheduling</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r>
              <a:rPr lang="en-US" sz="3600" dirty="0" smtClean="0"/>
              <a:t>Determines which programs are admitted to the system for processing</a:t>
            </a:r>
          </a:p>
          <a:p>
            <a:pPr lvl="1"/>
            <a:r>
              <a:rPr lang="en-US" sz="3200" dirty="0" smtClean="0"/>
              <a:t>Controls the degree of multitasking</a:t>
            </a:r>
          </a:p>
          <a:p>
            <a:pPr lvl="1"/>
            <a:r>
              <a:rPr lang="en-US" sz="3200" dirty="0" smtClean="0"/>
              <a:t>More processes, smaller percentage of time each process is executed</a:t>
            </a:r>
          </a:p>
          <a:p>
            <a:pPr marL="252000" indent="-252000">
              <a:buNone/>
            </a:pPr>
            <a:endParaRPr lang="pl-PL" sz="24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Short-Term</a:t>
            </a:r>
            <a:r>
              <a:rPr lang="pl-PL" sz="3600" dirty="0" smtClean="0"/>
              <a:t> </a:t>
            </a:r>
            <a:r>
              <a:rPr lang="pl-PL" sz="3600" dirty="0" err="1" smtClean="0"/>
              <a:t>Scheduling</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r>
              <a:rPr lang="en-US" sz="3600" dirty="0" smtClean="0"/>
              <a:t>Known as the dispatcher</a:t>
            </a:r>
          </a:p>
          <a:p>
            <a:pPr lvl="1"/>
            <a:r>
              <a:rPr lang="en-US" sz="3200" dirty="0" smtClean="0"/>
              <a:t>Executes frequently</a:t>
            </a:r>
          </a:p>
          <a:p>
            <a:r>
              <a:rPr lang="en-US" sz="3600" dirty="0" smtClean="0"/>
              <a:t>Invoked when an event occurs</a:t>
            </a:r>
          </a:p>
          <a:p>
            <a:pPr lvl="1"/>
            <a:r>
              <a:rPr lang="en-US" sz="3200" dirty="0" smtClean="0"/>
              <a:t>Clock interrupts</a:t>
            </a:r>
          </a:p>
          <a:p>
            <a:pPr lvl="1"/>
            <a:r>
              <a:rPr lang="en-US" sz="3200" dirty="0" smtClean="0"/>
              <a:t>I/O interrupts</a:t>
            </a:r>
          </a:p>
          <a:p>
            <a:pPr lvl="1"/>
            <a:r>
              <a:rPr lang="en-US" sz="3200" dirty="0" smtClean="0"/>
              <a:t>Operating system calls</a:t>
            </a:r>
          </a:p>
          <a:p>
            <a:pPr lvl="1"/>
            <a:r>
              <a:rPr lang="en-US" sz="3200" dirty="0" smtClean="0"/>
              <a:t>Signals</a:t>
            </a:r>
          </a:p>
          <a:p>
            <a:pPr marL="252000" indent="-252000">
              <a:buNone/>
            </a:pPr>
            <a:endParaRPr lang="pl-PL" sz="24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Short-Term</a:t>
            </a:r>
            <a:r>
              <a:rPr lang="pl-PL" sz="3600" dirty="0" smtClean="0"/>
              <a:t> </a:t>
            </a:r>
            <a:r>
              <a:rPr lang="pl-PL" sz="3600" dirty="0" err="1" smtClean="0"/>
              <a:t>Scheduling</a:t>
            </a:r>
            <a:r>
              <a:rPr lang="pl-PL" sz="3600" dirty="0" smtClean="0"/>
              <a:t> - </a:t>
            </a:r>
            <a:r>
              <a:rPr lang="pl-PL" sz="3600" dirty="0" err="1" smtClean="0"/>
              <a:t>Criteria</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r>
              <a:rPr lang="en-US" sz="3600" dirty="0" smtClean="0"/>
              <a:t>User-oriented</a:t>
            </a:r>
          </a:p>
          <a:p>
            <a:pPr lvl="1"/>
            <a:r>
              <a:rPr lang="en-US" sz="3200" dirty="0" smtClean="0"/>
              <a:t>Response Time</a:t>
            </a:r>
          </a:p>
          <a:p>
            <a:pPr lvl="2"/>
            <a:r>
              <a:rPr lang="en-US" sz="2800" dirty="0" smtClean="0"/>
              <a:t>Elapsed time between the submission of a request until there is output.</a:t>
            </a:r>
          </a:p>
          <a:p>
            <a:r>
              <a:rPr lang="en-US" sz="3600" dirty="0" smtClean="0"/>
              <a:t>System-oriented</a:t>
            </a:r>
          </a:p>
          <a:p>
            <a:pPr lvl="1"/>
            <a:r>
              <a:rPr lang="en-US" sz="3200" dirty="0" smtClean="0"/>
              <a:t>Effective and efficient utilization of the processor</a:t>
            </a:r>
          </a:p>
          <a:p>
            <a:pPr marL="252000" indent="-252000">
              <a:buNone/>
            </a:pPr>
            <a:endParaRPr lang="pl-PL" sz="24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Short-Term</a:t>
            </a:r>
            <a:r>
              <a:rPr lang="pl-PL" sz="3600" dirty="0" smtClean="0"/>
              <a:t> </a:t>
            </a:r>
            <a:r>
              <a:rPr lang="pl-PL" sz="3600" dirty="0" err="1" smtClean="0"/>
              <a:t>Scheduling</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r>
              <a:rPr lang="en-US" sz="3600" dirty="0" smtClean="0"/>
              <a:t>Performance-related</a:t>
            </a:r>
          </a:p>
          <a:p>
            <a:pPr lvl="1"/>
            <a:r>
              <a:rPr lang="en-US" sz="3200" dirty="0" smtClean="0"/>
              <a:t>Quantitative</a:t>
            </a:r>
          </a:p>
          <a:p>
            <a:pPr lvl="1"/>
            <a:r>
              <a:rPr lang="en-US" sz="3200" dirty="0" smtClean="0"/>
              <a:t>Measurable such as response time and throughput</a:t>
            </a:r>
          </a:p>
          <a:p>
            <a:r>
              <a:rPr lang="en-US" sz="3600" dirty="0" smtClean="0"/>
              <a:t>Not performance related</a:t>
            </a:r>
          </a:p>
          <a:p>
            <a:pPr lvl="1"/>
            <a:r>
              <a:rPr lang="en-US" sz="3200" dirty="0" smtClean="0"/>
              <a:t>Qualitative</a:t>
            </a:r>
          </a:p>
          <a:p>
            <a:pPr lvl="1"/>
            <a:r>
              <a:rPr lang="en-US" sz="3200" dirty="0" smtClean="0"/>
              <a:t>Predictability</a:t>
            </a:r>
          </a:p>
          <a:p>
            <a:pPr marL="252000" indent="-252000">
              <a:buNone/>
            </a:pPr>
            <a:endParaRPr lang="pl-PL" sz="24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3453189"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a:t>
            </a:r>
            <a:r>
              <a:rPr lang="en-GB" sz="1100" b="1" dirty="0" smtClean="0">
                <a:solidFill>
                  <a:schemeClr val="bg1">
                    <a:lumMod val="50000"/>
                  </a:schemeClr>
                </a:solidFill>
              </a:rPr>
              <a:t>with support from Dr K. McManus and Dr C. 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1659</Words>
  <Application>Microsoft Office PowerPoint</Application>
  <PresentationFormat>On-screen Show (4:3)</PresentationFormat>
  <Paragraphs>402</Paragraphs>
  <Slides>28</Slides>
  <Notes>28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1" baseType="lpstr">
      <vt:lpstr>Motyw pakietu Office</vt:lpstr>
      <vt:lpstr>Równanie</vt:lpstr>
      <vt:lpstr>Equation</vt:lpstr>
      <vt:lpstr>Lecture 5</vt:lpstr>
      <vt:lpstr>Generic Scheduling Criteria/Aim of Scheduling</vt:lpstr>
      <vt:lpstr>Scheduling - types</vt:lpstr>
      <vt:lpstr>Levels of scheduling</vt:lpstr>
      <vt:lpstr>Medium-Term Scheduling</vt:lpstr>
      <vt:lpstr>Long-Term Scheduling</vt:lpstr>
      <vt:lpstr>Short-Term Scheduling</vt:lpstr>
      <vt:lpstr>Short-Term Scheduling - Criteria</vt:lpstr>
      <vt:lpstr>Short-Term Scheduling</vt:lpstr>
      <vt:lpstr>Priorities</vt:lpstr>
      <vt:lpstr>Queuing for Scheduling</vt:lpstr>
      <vt:lpstr>Priority Queuing</vt:lpstr>
      <vt:lpstr>Decision Modes</vt:lpstr>
      <vt:lpstr>Scheduling examples – FCFS (First Come First Served)</vt:lpstr>
      <vt:lpstr>Scheduling examples – FCFS (First Come First Served)</vt:lpstr>
      <vt:lpstr>Scheduling examples – SJN (Shortest Job Next- Nonpreemptive)</vt:lpstr>
      <vt:lpstr>Shortest Job Next</vt:lpstr>
      <vt:lpstr>Scheduling examples – SRT (Shortest Remaining Time)</vt:lpstr>
      <vt:lpstr>Highest Response Ratio Next</vt:lpstr>
      <vt:lpstr>Process run time</vt:lpstr>
      <vt:lpstr>Round Robin</vt:lpstr>
      <vt:lpstr>Round Robin</vt:lpstr>
      <vt:lpstr>Round Robin – Influence of time quant on the number of context switches</vt:lpstr>
      <vt:lpstr>Scheduling Algorithms – which is the best?</vt:lpstr>
      <vt:lpstr>Multilevel queues</vt:lpstr>
      <vt:lpstr>Multilevel queues – Multilevel Feedback Scheduling</vt:lpstr>
      <vt:lpstr>Multilevel queues – Multilevel Feedback Scheduling</vt:lpstr>
      <vt:lpstr>Schedulers in Real Operating Systems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Mariusz</dc:creator>
  <cp:lastModifiedBy>pm75</cp:lastModifiedBy>
  <cp:revision>279</cp:revision>
  <dcterms:created xsi:type="dcterms:W3CDTF">2009-09-19T09:35:21Z</dcterms:created>
  <dcterms:modified xsi:type="dcterms:W3CDTF">2013-02-05T12:00:55Z</dcterms:modified>
</cp:coreProperties>
</file>