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71" r:id="rId3"/>
    <p:sldId id="276" r:id="rId4"/>
    <p:sldId id="272" r:id="rId5"/>
    <p:sldId id="277" r:id="rId6"/>
    <p:sldId id="278" r:id="rId7"/>
    <p:sldId id="283" r:id="rId8"/>
    <p:sldId id="279" r:id="rId9"/>
    <p:sldId id="287" r:id="rId10"/>
    <p:sldId id="284" r:id="rId11"/>
    <p:sldId id="285" r:id="rId12"/>
    <p:sldId id="286" r:id="rId13"/>
    <p:sldId id="288" r:id="rId14"/>
    <p:sldId id="280" r:id="rId15"/>
    <p:sldId id="289" r:id="rId16"/>
    <p:sldId id="281" r:id="rId17"/>
    <p:sldId id="282" r:id="rId18"/>
    <p:sldId id="290" r:id="rId19"/>
    <p:sldId id="291" r:id="rId20"/>
    <p:sldId id="292" r:id="rId21"/>
    <p:sldId id="275" r:id="rId22"/>
    <p:sldId id="274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10" r:id="rId39"/>
    <p:sldId id="311" r:id="rId40"/>
    <p:sldId id="312" r:id="rId41"/>
    <p:sldId id="313" r:id="rId42"/>
    <p:sldId id="308" r:id="rId43"/>
    <p:sldId id="309" r:id="rId44"/>
    <p:sldId id="314" r:id="rId4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BF71"/>
    <a:srgbClr val="E9EC78"/>
    <a:srgbClr val="E1E547"/>
    <a:srgbClr val="6EFE7F"/>
    <a:srgbClr val="FC6D50"/>
    <a:srgbClr val="FFFFCC"/>
    <a:srgbClr val="E6EEB8"/>
    <a:srgbClr val="CDDC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4" autoAdjust="0"/>
    <p:restoredTop sz="94660"/>
  </p:normalViewPr>
  <p:slideViewPr>
    <p:cSldViewPr>
      <p:cViewPr varScale="1">
        <p:scale>
          <a:sx n="102" d="100"/>
          <a:sy n="102" d="100"/>
        </p:scale>
        <p:origin x="3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D1496-651A-41B8-AB42-6698609B790D}" type="datetimeFigureOut">
              <a:rPr lang="pl-PL" smtClean="0"/>
              <a:pPr/>
              <a:t>2017-02-27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5E49A-98EA-467F-B96D-B26B0F7CC2E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640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30</a:t>
            </a:fld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31</a:t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32</a:t>
            </a:fld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33</a:t>
            </a:fld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34</a:t>
            </a:fld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35</a:t>
            </a:fld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36</a:t>
            </a:fld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37</a:t>
            </a:fld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39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40</a:t>
            </a:fld>
            <a:endParaRPr lang="en-GB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41</a:t>
            </a:fld>
            <a:endParaRPr lang="en-GB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42</a:t>
            </a:fld>
            <a:endParaRPr lang="en-GB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43</a:t>
            </a:fld>
            <a:endParaRPr lang="en-GB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44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A13-91DB-4AB3-9B3D-E151E6AF5A68}" type="datetimeFigureOut">
              <a:rPr lang="pl-PL" smtClean="0"/>
              <a:pPr/>
              <a:t>2017-02-27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A13-91DB-4AB3-9B3D-E151E6AF5A68}" type="datetimeFigureOut">
              <a:rPr lang="pl-PL" smtClean="0"/>
              <a:pPr/>
              <a:t>2017-02-27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A13-91DB-4AB3-9B3D-E151E6AF5A68}" type="datetimeFigureOut">
              <a:rPr lang="pl-PL" smtClean="0"/>
              <a:pPr/>
              <a:t>2017-02-27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A13-91DB-4AB3-9B3D-E151E6AF5A68}" type="datetimeFigureOut">
              <a:rPr lang="pl-PL" smtClean="0"/>
              <a:pPr/>
              <a:t>2017-02-27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A13-91DB-4AB3-9B3D-E151E6AF5A68}" type="datetimeFigureOut">
              <a:rPr lang="pl-PL" smtClean="0"/>
              <a:pPr/>
              <a:t>2017-02-27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A13-91DB-4AB3-9B3D-E151E6AF5A68}" type="datetimeFigureOut">
              <a:rPr lang="pl-PL" smtClean="0"/>
              <a:pPr/>
              <a:t>2017-02-27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A13-91DB-4AB3-9B3D-E151E6AF5A68}" type="datetimeFigureOut">
              <a:rPr lang="pl-PL" smtClean="0"/>
              <a:pPr/>
              <a:t>2017-02-27</a:t>
            </a:fld>
            <a:endParaRPr lang="en-GB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A13-91DB-4AB3-9B3D-E151E6AF5A68}" type="datetimeFigureOut">
              <a:rPr lang="pl-PL" smtClean="0"/>
              <a:pPr/>
              <a:t>2017-02-27</a:t>
            </a:fld>
            <a:endParaRPr lang="en-GB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A13-91DB-4AB3-9B3D-E151E6AF5A68}" type="datetimeFigureOut">
              <a:rPr lang="pl-PL" smtClean="0"/>
              <a:pPr/>
              <a:t>2017-02-27</a:t>
            </a:fld>
            <a:endParaRPr lang="en-GB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A13-91DB-4AB3-9B3D-E151E6AF5A68}" type="datetimeFigureOut">
              <a:rPr lang="pl-PL" smtClean="0"/>
              <a:pPr/>
              <a:t>2017-02-27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A13-91DB-4AB3-9B3D-E151E6AF5A68}" type="datetimeFigureOut">
              <a:rPr lang="pl-PL" smtClean="0"/>
              <a:pPr/>
              <a:t>2017-02-27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25A13-91DB-4AB3-9B3D-E151E6AF5A68}" type="datetimeFigureOut">
              <a:rPr lang="pl-PL" smtClean="0"/>
              <a:pPr/>
              <a:t>2017-02-27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Lecture</a:t>
            </a:r>
            <a:r>
              <a:rPr lang="pl-PL" smtClean="0"/>
              <a:t> 7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Operating</a:t>
            </a:r>
            <a:r>
              <a:rPr lang="pl-PL" dirty="0" smtClean="0">
                <a:solidFill>
                  <a:schemeClr val="tx1"/>
                </a:solidFill>
              </a:rPr>
              <a:t> Systems (COMP1562)</a:t>
            </a:r>
          </a:p>
          <a:p>
            <a:endParaRPr lang="pl-PL" sz="1100" dirty="0" smtClean="0">
              <a:solidFill>
                <a:schemeClr val="tx1"/>
              </a:solidFill>
            </a:endParaRPr>
          </a:p>
          <a:p>
            <a:endParaRPr lang="pl-PL" sz="1100" dirty="0" smtClean="0">
              <a:solidFill>
                <a:schemeClr val="tx1"/>
              </a:solidFill>
            </a:endParaRPr>
          </a:p>
          <a:p>
            <a:endParaRPr lang="pl-PL" sz="1100" dirty="0" smtClean="0">
              <a:solidFill>
                <a:schemeClr val="tx1"/>
              </a:solidFill>
            </a:endParaRPr>
          </a:p>
          <a:p>
            <a:endParaRPr lang="pl-PL" sz="1100" dirty="0" smtClean="0">
              <a:solidFill>
                <a:schemeClr val="tx1"/>
              </a:solidFill>
            </a:endParaRPr>
          </a:p>
          <a:p>
            <a:endParaRPr lang="pl-PL" sz="11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Files</a:t>
            </a:r>
            <a:r>
              <a:rPr lang="pl-PL" sz="3600" dirty="0" smtClean="0"/>
              <a:t> – </a:t>
            </a:r>
            <a:r>
              <a:rPr lang="pl-PL" sz="3600" dirty="0" err="1" smtClean="0"/>
              <a:t>access</a:t>
            </a:r>
            <a:r>
              <a:rPr lang="pl-PL" sz="3600" dirty="0" smtClean="0"/>
              <a:t> </a:t>
            </a:r>
            <a:r>
              <a:rPr lang="pl-PL" sz="3600" dirty="0" err="1" smtClean="0"/>
              <a:t>methods</a:t>
            </a:r>
            <a:r>
              <a:rPr lang="pl-PL" sz="3600" dirty="0" smtClean="0"/>
              <a:t>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483" y="1643050"/>
            <a:ext cx="57054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pole tekstowe 10"/>
          <p:cNvSpPr txBox="1"/>
          <p:nvPr/>
        </p:nvSpPr>
        <p:spPr>
          <a:xfrm>
            <a:off x="857224" y="5072074"/>
            <a:ext cx="990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 smtClean="0"/>
              <a:t>Buffer</a:t>
            </a:r>
            <a:r>
              <a:rPr lang="pl-PL" b="1" dirty="0" smtClean="0"/>
              <a:t> </a:t>
            </a:r>
          </a:p>
          <a:p>
            <a:r>
              <a:rPr lang="pl-PL" b="1" dirty="0" err="1" smtClean="0"/>
              <a:t>in</a:t>
            </a:r>
            <a:r>
              <a:rPr lang="pl-PL" b="1" dirty="0" smtClean="0"/>
              <a:t> </a:t>
            </a:r>
            <a:r>
              <a:rPr lang="pl-PL" b="1" dirty="0" err="1" smtClean="0"/>
              <a:t>the</a:t>
            </a:r>
            <a:r>
              <a:rPr lang="pl-PL" b="1" dirty="0" smtClean="0"/>
              <a:t> </a:t>
            </a:r>
          </a:p>
          <a:p>
            <a:r>
              <a:rPr lang="pl-PL" b="1" dirty="0" err="1" smtClean="0"/>
              <a:t>memory</a:t>
            </a:r>
            <a:endParaRPr lang="en-GB" b="1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6729176" y="578645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file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Files</a:t>
            </a:r>
            <a:r>
              <a:rPr lang="pl-PL" sz="3600" dirty="0" smtClean="0"/>
              <a:t> – </a:t>
            </a:r>
            <a:r>
              <a:rPr lang="pl-PL" sz="3600" dirty="0" err="1" smtClean="0"/>
              <a:t>access</a:t>
            </a:r>
            <a:r>
              <a:rPr lang="pl-PL" sz="3600" dirty="0" smtClean="0"/>
              <a:t> </a:t>
            </a:r>
            <a:r>
              <a:rPr lang="pl-PL" sz="3600" dirty="0" err="1" smtClean="0"/>
              <a:t>methods</a:t>
            </a:r>
            <a:r>
              <a:rPr lang="pl-PL" sz="3600" dirty="0" smtClean="0"/>
              <a:t>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857224" y="4929198"/>
            <a:ext cx="990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 smtClean="0"/>
              <a:t>Buffer</a:t>
            </a:r>
            <a:r>
              <a:rPr lang="pl-PL" b="1" dirty="0" smtClean="0"/>
              <a:t> </a:t>
            </a:r>
          </a:p>
          <a:p>
            <a:r>
              <a:rPr lang="pl-PL" b="1" dirty="0" err="1" smtClean="0"/>
              <a:t>in</a:t>
            </a:r>
            <a:r>
              <a:rPr lang="pl-PL" b="1" dirty="0" smtClean="0"/>
              <a:t> </a:t>
            </a:r>
            <a:r>
              <a:rPr lang="pl-PL" b="1" dirty="0" err="1" smtClean="0"/>
              <a:t>the</a:t>
            </a:r>
            <a:r>
              <a:rPr lang="pl-PL" b="1" dirty="0" smtClean="0"/>
              <a:t> </a:t>
            </a:r>
          </a:p>
          <a:p>
            <a:r>
              <a:rPr lang="pl-PL" b="1" dirty="0" err="1" smtClean="0"/>
              <a:t>memory</a:t>
            </a:r>
            <a:endParaRPr lang="en-GB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76433" y="1447818"/>
            <a:ext cx="5724525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pole tekstowe 11"/>
          <p:cNvSpPr txBox="1"/>
          <p:nvPr/>
        </p:nvSpPr>
        <p:spPr>
          <a:xfrm>
            <a:off x="6729176" y="564357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file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Files</a:t>
            </a:r>
            <a:r>
              <a:rPr lang="pl-PL" sz="3600" dirty="0" smtClean="0"/>
              <a:t> – </a:t>
            </a:r>
            <a:r>
              <a:rPr lang="pl-PL" sz="3600" dirty="0" err="1" smtClean="0"/>
              <a:t>access</a:t>
            </a:r>
            <a:r>
              <a:rPr lang="pl-PL" sz="3600" dirty="0" smtClean="0"/>
              <a:t> </a:t>
            </a:r>
            <a:r>
              <a:rPr lang="pl-PL" sz="3600" dirty="0" err="1" smtClean="0"/>
              <a:t>methods</a:t>
            </a:r>
            <a:r>
              <a:rPr lang="pl-PL" sz="3600" dirty="0" smtClean="0"/>
              <a:t>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857224" y="4929198"/>
            <a:ext cx="990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 smtClean="0"/>
              <a:t>Buffer</a:t>
            </a:r>
            <a:r>
              <a:rPr lang="pl-PL" b="1" dirty="0" smtClean="0"/>
              <a:t> </a:t>
            </a:r>
          </a:p>
          <a:p>
            <a:r>
              <a:rPr lang="pl-PL" b="1" dirty="0" err="1" smtClean="0"/>
              <a:t>in</a:t>
            </a:r>
            <a:r>
              <a:rPr lang="pl-PL" b="1" dirty="0" smtClean="0"/>
              <a:t> </a:t>
            </a:r>
            <a:r>
              <a:rPr lang="pl-PL" b="1" dirty="0" err="1" smtClean="0"/>
              <a:t>the</a:t>
            </a:r>
            <a:r>
              <a:rPr lang="pl-PL" b="1" dirty="0" smtClean="0"/>
              <a:t> </a:t>
            </a:r>
          </a:p>
          <a:p>
            <a:r>
              <a:rPr lang="pl-PL" b="1" dirty="0" err="1" smtClean="0"/>
              <a:t>memory</a:t>
            </a:r>
            <a:endParaRPr lang="en-GB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58" y="1447818"/>
            <a:ext cx="57150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pole tekstowe 11"/>
          <p:cNvSpPr txBox="1"/>
          <p:nvPr/>
        </p:nvSpPr>
        <p:spPr>
          <a:xfrm>
            <a:off x="6729176" y="571501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file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Files</a:t>
            </a:r>
            <a:r>
              <a:rPr lang="pl-PL" sz="3600" dirty="0" smtClean="0"/>
              <a:t> – </a:t>
            </a:r>
            <a:r>
              <a:rPr lang="pl-PL" sz="3600" dirty="0" err="1" smtClean="0"/>
              <a:t>access</a:t>
            </a:r>
            <a:r>
              <a:rPr lang="pl-PL" sz="3600" dirty="0" smtClean="0"/>
              <a:t> </a:t>
            </a:r>
            <a:r>
              <a:rPr lang="pl-PL" sz="3600" dirty="0" err="1" smtClean="0"/>
              <a:t>methods</a:t>
            </a:r>
            <a:r>
              <a:rPr lang="pl-PL" sz="3600" dirty="0" smtClean="0"/>
              <a:t>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857224" y="4929198"/>
            <a:ext cx="990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 smtClean="0"/>
              <a:t>Buffer</a:t>
            </a:r>
            <a:r>
              <a:rPr lang="pl-PL" b="1" dirty="0" smtClean="0"/>
              <a:t> </a:t>
            </a:r>
          </a:p>
          <a:p>
            <a:r>
              <a:rPr lang="pl-PL" b="1" dirty="0" err="1" smtClean="0"/>
              <a:t>in</a:t>
            </a:r>
            <a:r>
              <a:rPr lang="pl-PL" b="1" dirty="0" smtClean="0"/>
              <a:t> </a:t>
            </a:r>
            <a:r>
              <a:rPr lang="pl-PL" b="1" dirty="0" err="1" smtClean="0"/>
              <a:t>the</a:t>
            </a:r>
            <a:r>
              <a:rPr lang="pl-PL" b="1" dirty="0" smtClean="0"/>
              <a:t> </a:t>
            </a:r>
          </a:p>
          <a:p>
            <a:r>
              <a:rPr lang="pl-PL" b="1" dirty="0" err="1" smtClean="0"/>
              <a:t>memory</a:t>
            </a:r>
            <a:endParaRPr lang="en-GB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58" y="1643050"/>
            <a:ext cx="571500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pole tekstowe 11"/>
          <p:cNvSpPr txBox="1"/>
          <p:nvPr/>
        </p:nvSpPr>
        <p:spPr>
          <a:xfrm>
            <a:off x="6729176" y="571501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file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File Systems – </a:t>
            </a:r>
            <a:r>
              <a:rPr lang="pl-PL" sz="3600" dirty="0" err="1" smtClean="0"/>
              <a:t>organisation</a:t>
            </a:r>
            <a:r>
              <a:rPr lang="pl-PL" sz="3600" dirty="0" smtClean="0"/>
              <a:t>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r>
              <a:rPr lang="pl-PL" dirty="0" err="1" smtClean="0"/>
              <a:t>Zones</a:t>
            </a:r>
            <a:r>
              <a:rPr lang="pl-PL" dirty="0" smtClean="0"/>
              <a:t> (</a:t>
            </a:r>
            <a:r>
              <a:rPr lang="pl-PL" dirty="0" err="1" smtClean="0"/>
              <a:t>volumens</a:t>
            </a:r>
            <a:r>
              <a:rPr lang="pl-PL" dirty="0" smtClean="0"/>
              <a:t>/</a:t>
            </a:r>
            <a:r>
              <a:rPr lang="pl-PL" dirty="0" err="1" smtClean="0"/>
              <a:t>partitions</a:t>
            </a:r>
            <a:r>
              <a:rPr lang="pl-PL" dirty="0" smtClean="0"/>
              <a:t>)</a:t>
            </a:r>
          </a:p>
          <a:p>
            <a:pPr lvl="1"/>
            <a:r>
              <a:rPr lang="pl-PL" dirty="0" smtClean="0"/>
              <a:t>A </a:t>
            </a:r>
            <a:r>
              <a:rPr lang="pl-PL" dirty="0" err="1" smtClean="0"/>
              <a:t>logical</a:t>
            </a:r>
            <a:r>
              <a:rPr lang="pl-PL" dirty="0" smtClean="0"/>
              <a:t> </a:t>
            </a:r>
            <a:r>
              <a:rPr lang="pl-PL" dirty="0" err="1" smtClean="0"/>
              <a:t>device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created</a:t>
            </a:r>
            <a:endParaRPr lang="pl-PL" dirty="0" smtClean="0"/>
          </a:p>
          <a:p>
            <a:pPr lvl="1"/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refer</a:t>
            </a:r>
            <a:r>
              <a:rPr lang="pl-PL" dirty="0" smtClean="0"/>
              <a:t> to a part of one </a:t>
            </a:r>
            <a:r>
              <a:rPr lang="pl-PL" dirty="0" err="1" smtClean="0"/>
              <a:t>device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many </a:t>
            </a:r>
            <a:r>
              <a:rPr lang="pl-PL" dirty="0" err="1" smtClean="0"/>
              <a:t>physical</a:t>
            </a:r>
            <a:r>
              <a:rPr lang="pl-PL" dirty="0" smtClean="0"/>
              <a:t> devices</a:t>
            </a:r>
          </a:p>
          <a:p>
            <a:pPr lvl="1"/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contain</a:t>
            </a:r>
            <a:r>
              <a:rPr lang="pl-PL" dirty="0" smtClean="0"/>
              <a:t> </a:t>
            </a:r>
            <a:r>
              <a:rPr lang="pl-PL" dirty="0" err="1" smtClean="0"/>
              <a:t>files</a:t>
            </a:r>
            <a:r>
              <a:rPr lang="pl-PL" dirty="0" smtClean="0"/>
              <a:t> and </a:t>
            </a:r>
            <a:r>
              <a:rPr lang="pl-PL" dirty="0" err="1" smtClean="0"/>
              <a:t>directories</a:t>
            </a:r>
            <a:endParaRPr lang="pl-PL" dirty="0" smtClean="0"/>
          </a:p>
          <a:p>
            <a:pPr lvl="1"/>
            <a:r>
              <a:rPr lang="pl-PL" dirty="0" smtClean="0"/>
              <a:t>For </a:t>
            </a:r>
            <a:r>
              <a:rPr lang="pl-PL" dirty="0" err="1" smtClean="0"/>
              <a:t>each</a:t>
            </a:r>
            <a:r>
              <a:rPr lang="pl-PL" dirty="0" smtClean="0"/>
              <a:t> </a:t>
            </a:r>
            <a:r>
              <a:rPr lang="pl-PL" dirty="0" err="1" smtClean="0"/>
              <a:t>zone</a:t>
            </a:r>
            <a:r>
              <a:rPr lang="pl-PL" dirty="0" smtClean="0"/>
              <a:t> a set of </a:t>
            </a:r>
            <a:r>
              <a:rPr lang="pl-PL" dirty="0" err="1" smtClean="0"/>
              <a:t>metadata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created</a:t>
            </a:r>
            <a:r>
              <a:rPr lang="pl-PL" dirty="0" smtClean="0"/>
              <a:t> </a:t>
            </a:r>
            <a:r>
              <a:rPr lang="pl-PL" dirty="0" err="1" smtClean="0"/>
              <a:t>describing</a:t>
            </a:r>
            <a:r>
              <a:rPr lang="pl-PL" dirty="0" smtClean="0"/>
              <a:t> </a:t>
            </a:r>
            <a:r>
              <a:rPr lang="pl-PL" dirty="0" err="1" smtClean="0"/>
              <a:t>directories</a:t>
            </a:r>
            <a:r>
              <a:rPr lang="pl-PL" dirty="0" smtClean="0"/>
              <a:t> and </a:t>
            </a:r>
            <a:r>
              <a:rPr lang="pl-PL" dirty="0" err="1" smtClean="0"/>
              <a:t>files</a:t>
            </a:r>
            <a:r>
              <a:rPr lang="pl-PL" dirty="0" smtClean="0"/>
              <a:t> </a:t>
            </a:r>
            <a:r>
              <a:rPr lang="pl-PL" dirty="0" err="1" smtClean="0"/>
              <a:t>allocation</a:t>
            </a:r>
            <a:r>
              <a:rPr lang="pl-PL" dirty="0" smtClean="0"/>
              <a:t> </a:t>
            </a:r>
            <a:r>
              <a:rPr lang="pl-PL" dirty="0" err="1" smtClean="0"/>
              <a:t>tables</a:t>
            </a:r>
            <a:r>
              <a:rPr lang="pl-PL" dirty="0" smtClean="0"/>
              <a:t>; </a:t>
            </a:r>
            <a:r>
              <a:rPr lang="pl-PL" dirty="0" err="1" smtClean="0"/>
              <a:t>these</a:t>
            </a:r>
            <a:r>
              <a:rPr lang="pl-PL" dirty="0" smtClean="0"/>
              <a:t> </a:t>
            </a:r>
            <a:r>
              <a:rPr lang="pl-PL" dirty="0" err="1" smtClean="0"/>
              <a:t>metadata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intialised</a:t>
            </a:r>
            <a:r>
              <a:rPr lang="pl-PL" dirty="0" smtClean="0"/>
              <a:t> </a:t>
            </a:r>
            <a:r>
              <a:rPr lang="pl-PL" dirty="0" err="1" smtClean="0"/>
              <a:t>at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file system </a:t>
            </a:r>
            <a:r>
              <a:rPr lang="pl-PL" dirty="0" err="1" smtClean="0"/>
              <a:t>creation</a:t>
            </a:r>
            <a:r>
              <a:rPr lang="pl-PL" dirty="0" smtClean="0"/>
              <a:t> (</a:t>
            </a:r>
            <a:r>
              <a:rPr lang="pl-PL" dirty="0" err="1" smtClean="0"/>
              <a:t>logial</a:t>
            </a:r>
            <a:r>
              <a:rPr lang="pl-PL" dirty="0" smtClean="0"/>
              <a:t> </a:t>
            </a:r>
            <a:r>
              <a:rPr lang="pl-PL" dirty="0" err="1" smtClean="0"/>
              <a:t>formatting</a:t>
            </a:r>
            <a:r>
              <a:rPr lang="pl-PL" dirty="0" smtClean="0"/>
              <a:t>)</a:t>
            </a:r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File Systems – </a:t>
            </a:r>
            <a:r>
              <a:rPr lang="pl-PL" sz="3600" dirty="0" err="1" smtClean="0"/>
              <a:t>organisation</a:t>
            </a:r>
            <a:r>
              <a:rPr lang="pl-PL" sz="3600" dirty="0" smtClean="0"/>
              <a:t> - </a:t>
            </a:r>
            <a:r>
              <a:rPr lang="pl-PL" sz="3600" dirty="0" err="1" smtClean="0"/>
              <a:t>Zones</a:t>
            </a:r>
            <a:r>
              <a:rPr lang="pl-PL" sz="3600" dirty="0" smtClean="0"/>
              <a:t>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24" y="1714488"/>
            <a:ext cx="7715304" cy="4411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pole tekstowe 10"/>
          <p:cNvSpPr txBox="1"/>
          <p:nvPr/>
        </p:nvSpPr>
        <p:spPr>
          <a:xfrm>
            <a:off x="428596" y="2166762"/>
            <a:ext cx="553998" cy="9764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l-PL" sz="2400" b="1" dirty="0" err="1" smtClean="0"/>
              <a:t>Zone</a:t>
            </a:r>
            <a:r>
              <a:rPr lang="pl-PL" sz="2400" b="1" dirty="0" smtClean="0"/>
              <a:t> A</a:t>
            </a:r>
            <a:endParaRPr lang="en-GB" sz="2400" b="1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428596" y="4465602"/>
            <a:ext cx="553998" cy="96366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l-PL" sz="2400" b="1" dirty="0" err="1" smtClean="0"/>
              <a:t>Zone</a:t>
            </a:r>
            <a:r>
              <a:rPr lang="pl-PL" sz="2400" b="1" dirty="0" smtClean="0"/>
              <a:t> B</a:t>
            </a:r>
            <a:endParaRPr lang="en-GB" sz="2400" b="1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4714876" y="3495719"/>
            <a:ext cx="553998" cy="79053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l-PL" sz="2400" b="1" dirty="0" err="1" smtClean="0"/>
              <a:t>Zone</a:t>
            </a:r>
            <a:r>
              <a:rPr lang="pl-PL" sz="2400" b="1" dirty="0" smtClean="0"/>
              <a:t> </a:t>
            </a:r>
            <a:endParaRPr lang="en-GB" sz="2400" b="1" dirty="0"/>
          </a:p>
        </p:txBody>
      </p:sp>
      <p:sp>
        <p:nvSpPr>
          <p:cNvPr id="15" name="pole tekstowe 14"/>
          <p:cNvSpPr txBox="1"/>
          <p:nvPr/>
        </p:nvSpPr>
        <p:spPr>
          <a:xfrm>
            <a:off x="4071934" y="3517135"/>
            <a:ext cx="553998" cy="76912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l-PL" sz="2400" b="1" dirty="0" err="1" smtClean="0"/>
              <a:t>Drive</a:t>
            </a:r>
            <a:endParaRPr lang="en-GB" sz="2400" b="1" dirty="0"/>
          </a:p>
        </p:txBody>
      </p:sp>
      <p:sp>
        <p:nvSpPr>
          <p:cNvPr id="16" name="pole tekstowe 15"/>
          <p:cNvSpPr txBox="1"/>
          <p:nvPr/>
        </p:nvSpPr>
        <p:spPr>
          <a:xfrm>
            <a:off x="8375720" y="2262126"/>
            <a:ext cx="553998" cy="102399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l-PL" sz="2400" b="1" dirty="0" err="1" smtClean="0"/>
              <a:t>Drive</a:t>
            </a:r>
            <a:r>
              <a:rPr lang="pl-PL" sz="2400" b="1" dirty="0" smtClean="0"/>
              <a:t> A</a:t>
            </a:r>
            <a:endParaRPr lang="en-GB" sz="2400" b="1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8358214" y="4418090"/>
            <a:ext cx="553998" cy="101117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l-PL" sz="2400" b="1" dirty="0" err="1" smtClean="0"/>
              <a:t>Drive</a:t>
            </a:r>
            <a:r>
              <a:rPr lang="pl-PL" sz="2400" b="1" dirty="0" smtClean="0"/>
              <a:t> B</a:t>
            </a:r>
            <a:endParaRPr lang="en-GB" sz="2400" b="1" dirty="0"/>
          </a:p>
        </p:txBody>
      </p:sp>
      <p:sp>
        <p:nvSpPr>
          <p:cNvPr id="19" name="pole tekstowe 18"/>
          <p:cNvSpPr txBox="1"/>
          <p:nvPr/>
        </p:nvSpPr>
        <p:spPr>
          <a:xfrm>
            <a:off x="2143108" y="2643182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err="1" smtClean="0">
                <a:solidFill>
                  <a:schemeClr val="bg1"/>
                </a:solidFill>
              </a:rPr>
              <a:t>Files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1" name="pole tekstowe 20"/>
          <p:cNvSpPr txBox="1"/>
          <p:nvPr/>
        </p:nvSpPr>
        <p:spPr>
          <a:xfrm>
            <a:off x="2143108" y="4786322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err="1" smtClean="0">
                <a:solidFill>
                  <a:schemeClr val="bg1"/>
                </a:solidFill>
              </a:rPr>
              <a:t>Files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2" name="pole tekstowe 21"/>
          <p:cNvSpPr txBox="1"/>
          <p:nvPr/>
        </p:nvSpPr>
        <p:spPr>
          <a:xfrm>
            <a:off x="6572264" y="3786190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err="1" smtClean="0">
                <a:solidFill>
                  <a:schemeClr val="bg1"/>
                </a:solidFill>
              </a:rPr>
              <a:t>Files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3" name="pole tekstowe 22"/>
          <p:cNvSpPr txBox="1"/>
          <p:nvPr/>
        </p:nvSpPr>
        <p:spPr>
          <a:xfrm>
            <a:off x="1500166" y="1714488"/>
            <a:ext cx="2245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err="1" smtClean="0"/>
              <a:t>Device</a:t>
            </a:r>
            <a:r>
              <a:rPr lang="pl-PL" sz="2400" dirty="0" smtClean="0"/>
              <a:t> </a:t>
            </a:r>
            <a:r>
              <a:rPr lang="pl-PL" sz="2400" dirty="0" err="1" smtClean="0"/>
              <a:t>Directory</a:t>
            </a:r>
            <a:endParaRPr lang="en-GB" sz="2400" dirty="0"/>
          </a:p>
        </p:txBody>
      </p:sp>
      <p:sp>
        <p:nvSpPr>
          <p:cNvPr id="24" name="pole tekstowe 23"/>
          <p:cNvSpPr txBox="1"/>
          <p:nvPr/>
        </p:nvSpPr>
        <p:spPr>
          <a:xfrm>
            <a:off x="1500166" y="3681715"/>
            <a:ext cx="2245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err="1" smtClean="0"/>
              <a:t>Device</a:t>
            </a:r>
            <a:r>
              <a:rPr lang="pl-PL" sz="2400" dirty="0" smtClean="0"/>
              <a:t> </a:t>
            </a:r>
            <a:r>
              <a:rPr lang="pl-PL" sz="2400" dirty="0" err="1" smtClean="0"/>
              <a:t>Directory</a:t>
            </a:r>
            <a:endParaRPr lang="en-GB" sz="2400" dirty="0"/>
          </a:p>
        </p:txBody>
      </p:sp>
      <p:sp>
        <p:nvSpPr>
          <p:cNvPr id="25" name="pole tekstowe 24"/>
          <p:cNvSpPr txBox="1"/>
          <p:nvPr/>
        </p:nvSpPr>
        <p:spPr>
          <a:xfrm>
            <a:off x="5826975" y="1752889"/>
            <a:ext cx="2245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err="1" smtClean="0"/>
              <a:t>Device</a:t>
            </a:r>
            <a:r>
              <a:rPr lang="pl-PL" sz="2400" dirty="0" smtClean="0"/>
              <a:t> </a:t>
            </a:r>
            <a:r>
              <a:rPr lang="pl-PL" sz="2400" dirty="0" err="1" smtClean="0"/>
              <a:t>Directory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File Systems – </a:t>
            </a:r>
            <a:r>
              <a:rPr lang="pl-PL" sz="3600" dirty="0" err="1" smtClean="0"/>
              <a:t>organisation</a:t>
            </a:r>
            <a:r>
              <a:rPr lang="pl-PL" sz="3600" dirty="0" smtClean="0"/>
              <a:t>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 fontScale="92500" lnSpcReduction="10000"/>
          </a:bodyPr>
          <a:lstStyle/>
          <a:p>
            <a:r>
              <a:rPr lang="pl-PL" dirty="0" err="1" smtClean="0"/>
              <a:t>Directories</a:t>
            </a:r>
            <a:endParaRPr lang="pl-PL" dirty="0" smtClean="0"/>
          </a:p>
          <a:p>
            <a:pPr lvl="1"/>
            <a:r>
              <a:rPr lang="pl-PL" dirty="0" smtClean="0"/>
              <a:t>A </a:t>
            </a:r>
            <a:r>
              <a:rPr lang="pl-PL" dirty="0" err="1" smtClean="0"/>
              <a:t>directory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a </a:t>
            </a:r>
            <a:r>
              <a:rPr lang="pl-PL" dirty="0" err="1" smtClean="0"/>
              <a:t>table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ties</a:t>
            </a:r>
            <a:r>
              <a:rPr lang="pl-PL" dirty="0" smtClean="0"/>
              <a:t> </a:t>
            </a:r>
            <a:r>
              <a:rPr lang="pl-PL" dirty="0" err="1" smtClean="0"/>
              <a:t>filenames</a:t>
            </a:r>
            <a:r>
              <a:rPr lang="pl-PL" dirty="0" smtClean="0"/>
              <a:t> </a:t>
            </a:r>
            <a:r>
              <a:rPr lang="pl-PL" dirty="0" err="1" smtClean="0"/>
              <a:t>with</a:t>
            </a:r>
            <a:r>
              <a:rPr lang="pl-PL" dirty="0" smtClean="0"/>
              <a:t> </a:t>
            </a:r>
            <a:r>
              <a:rPr lang="pl-PL" dirty="0" err="1" smtClean="0"/>
              <a:t>directory</a:t>
            </a:r>
            <a:r>
              <a:rPr lang="pl-PL" dirty="0" smtClean="0"/>
              <a:t> </a:t>
            </a:r>
            <a:r>
              <a:rPr lang="pl-PL" dirty="0" err="1" smtClean="0"/>
              <a:t>entries</a:t>
            </a:r>
            <a:endParaRPr lang="pl-PL" dirty="0" smtClean="0"/>
          </a:p>
          <a:p>
            <a:pPr lvl="1"/>
            <a:r>
              <a:rPr lang="pl-PL" dirty="0" err="1" smtClean="0"/>
              <a:t>Directories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of:</a:t>
            </a:r>
          </a:p>
          <a:p>
            <a:pPr lvl="2"/>
            <a:r>
              <a:rPr lang="pl-PL" dirty="0" smtClean="0"/>
              <a:t>One </a:t>
            </a:r>
            <a:r>
              <a:rPr lang="pl-PL" dirty="0" err="1" smtClean="0"/>
              <a:t>level</a:t>
            </a:r>
            <a:r>
              <a:rPr lang="pl-PL" dirty="0" smtClean="0"/>
              <a:t> </a:t>
            </a:r>
            <a:r>
              <a:rPr lang="pl-PL" dirty="0" err="1" smtClean="0"/>
              <a:t>structure</a:t>
            </a:r>
            <a:r>
              <a:rPr lang="pl-PL" dirty="0" smtClean="0"/>
              <a:t> </a:t>
            </a:r>
            <a:r>
              <a:rPr lang="pl-PL" dirty="0" err="1" smtClean="0"/>
              <a:t>(al</a:t>
            </a:r>
            <a:r>
              <a:rPr lang="pl-PL" dirty="0" smtClean="0"/>
              <a:t>l </a:t>
            </a:r>
            <a:r>
              <a:rPr lang="pl-PL" dirty="0" err="1" smtClean="0"/>
              <a:t>entries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placed</a:t>
            </a:r>
            <a:r>
              <a:rPr lang="pl-PL" dirty="0" smtClean="0"/>
              <a:t> </a:t>
            </a:r>
            <a:r>
              <a:rPr lang="pl-PL" dirty="0" err="1" smtClean="0"/>
              <a:t>at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same </a:t>
            </a:r>
            <a:r>
              <a:rPr lang="pl-PL" dirty="0" err="1" smtClean="0"/>
              <a:t>level</a:t>
            </a:r>
            <a:r>
              <a:rPr lang="pl-PL" dirty="0" smtClean="0"/>
              <a:t> – </a:t>
            </a: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dirty="0" err="1" smtClean="0"/>
              <a:t>names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directore</a:t>
            </a:r>
            <a:r>
              <a:rPr lang="pl-PL" dirty="0" smtClean="0"/>
              <a:t> </a:t>
            </a:r>
            <a:r>
              <a:rPr lang="pl-PL" dirty="0" err="1" smtClean="0"/>
              <a:t>have</a:t>
            </a:r>
            <a:r>
              <a:rPr lang="pl-PL" dirty="0" smtClean="0"/>
              <a:t> to be </a:t>
            </a:r>
            <a:r>
              <a:rPr lang="pl-PL" dirty="0" err="1" smtClean="0"/>
              <a:t>unique</a:t>
            </a:r>
            <a:r>
              <a:rPr lang="pl-PL" dirty="0" smtClean="0"/>
              <a:t>)</a:t>
            </a:r>
          </a:p>
          <a:p>
            <a:pPr lvl="2"/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r>
              <a:rPr lang="pl-PL" dirty="0" smtClean="0"/>
              <a:t> </a:t>
            </a:r>
            <a:r>
              <a:rPr lang="pl-PL" dirty="0" err="1" smtClean="0"/>
              <a:t>structure</a:t>
            </a:r>
            <a:r>
              <a:rPr lang="pl-PL" dirty="0" smtClean="0"/>
              <a:t> (</a:t>
            </a:r>
            <a:r>
              <a:rPr lang="pl-PL" dirty="0" err="1" smtClean="0"/>
              <a:t>directories</a:t>
            </a:r>
            <a:r>
              <a:rPr lang="pl-PL" dirty="0" smtClean="0"/>
              <a:t> </a:t>
            </a:r>
            <a:r>
              <a:rPr lang="pl-PL" dirty="0" err="1" smtClean="0"/>
              <a:t>cannot</a:t>
            </a:r>
            <a:r>
              <a:rPr lang="pl-PL" dirty="0" smtClean="0"/>
              <a:t> </a:t>
            </a:r>
            <a:r>
              <a:rPr lang="pl-PL" dirty="0" err="1" smtClean="0"/>
              <a:t>contain</a:t>
            </a:r>
            <a:r>
              <a:rPr lang="pl-PL" dirty="0" smtClean="0"/>
              <a:t> </a:t>
            </a:r>
            <a:r>
              <a:rPr lang="pl-PL" dirty="0" err="1" smtClean="0"/>
              <a:t>directories</a:t>
            </a:r>
            <a:r>
              <a:rPr lang="pl-PL" dirty="0" smtClean="0"/>
              <a:t>)</a:t>
            </a:r>
          </a:p>
          <a:p>
            <a:pPr lvl="2"/>
            <a:r>
              <a:rPr lang="pl-PL" dirty="0" err="1" smtClean="0"/>
              <a:t>Tree</a:t>
            </a:r>
            <a:r>
              <a:rPr lang="pl-PL" dirty="0" smtClean="0"/>
              <a:t> </a:t>
            </a:r>
            <a:r>
              <a:rPr lang="pl-PL" dirty="0" err="1" smtClean="0"/>
              <a:t>structure</a:t>
            </a:r>
            <a:r>
              <a:rPr lang="pl-PL" dirty="0" smtClean="0"/>
              <a:t> (</a:t>
            </a:r>
            <a:r>
              <a:rPr lang="pl-PL" dirty="0" err="1" smtClean="0"/>
              <a:t>directories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contain</a:t>
            </a:r>
            <a:r>
              <a:rPr lang="pl-PL" dirty="0" smtClean="0"/>
              <a:t> </a:t>
            </a:r>
            <a:r>
              <a:rPr lang="pl-PL" dirty="0" err="1" smtClean="0"/>
              <a:t>directories</a:t>
            </a:r>
            <a:r>
              <a:rPr lang="pl-PL" dirty="0" smtClean="0"/>
              <a:t>)</a:t>
            </a:r>
          </a:p>
          <a:p>
            <a:pPr lvl="2"/>
            <a:r>
              <a:rPr lang="pl-PL" dirty="0" err="1" smtClean="0"/>
              <a:t>A-cyclic</a:t>
            </a:r>
            <a:r>
              <a:rPr lang="pl-PL" dirty="0" smtClean="0"/>
              <a:t> </a:t>
            </a:r>
            <a:r>
              <a:rPr lang="pl-PL" dirty="0" err="1" smtClean="0"/>
              <a:t>graph</a:t>
            </a:r>
            <a:r>
              <a:rPr lang="pl-PL" dirty="0" smtClean="0"/>
              <a:t> (one file/</a:t>
            </a:r>
            <a:r>
              <a:rPr lang="pl-PL" dirty="0" err="1" smtClean="0"/>
              <a:t>directory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placed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</a:t>
            </a:r>
            <a:r>
              <a:rPr lang="pl-PL" smtClean="0"/>
              <a:t>many locations)</a:t>
            </a:r>
            <a:endParaRPr lang="pl-PL" dirty="0" smtClean="0"/>
          </a:p>
          <a:p>
            <a:pPr lvl="2"/>
            <a:r>
              <a:rPr lang="pl-PL" dirty="0" err="1" smtClean="0"/>
              <a:t>Generic</a:t>
            </a:r>
            <a:r>
              <a:rPr lang="pl-PL" dirty="0" smtClean="0"/>
              <a:t> </a:t>
            </a:r>
            <a:r>
              <a:rPr lang="pl-PL" dirty="0" err="1" smtClean="0"/>
              <a:t>graph</a:t>
            </a:r>
            <a:r>
              <a:rPr lang="pl-PL" dirty="0" smtClean="0"/>
              <a:t> (a </a:t>
            </a:r>
            <a:r>
              <a:rPr lang="pl-PL" dirty="0" err="1" smtClean="0"/>
              <a:t>cycle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allowed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</a:t>
            </a:r>
            <a:r>
              <a:rPr lang="pl-PL" dirty="0" err="1" smtClean="0"/>
              <a:t>links</a:t>
            </a:r>
            <a:r>
              <a:rPr lang="pl-PL" dirty="0" smtClean="0"/>
              <a:t> </a:t>
            </a:r>
            <a:r>
              <a:rPr lang="pl-PL" dirty="0" err="1" smtClean="0"/>
              <a:t>between</a:t>
            </a:r>
            <a:r>
              <a:rPr lang="pl-PL" dirty="0" smtClean="0"/>
              <a:t> </a:t>
            </a:r>
            <a:r>
              <a:rPr lang="pl-PL" dirty="0" err="1" smtClean="0"/>
              <a:t>directories</a:t>
            </a:r>
            <a:r>
              <a:rPr lang="pl-PL" dirty="0" smtClean="0"/>
              <a:t>)</a:t>
            </a:r>
          </a:p>
          <a:p>
            <a:pPr lvl="2">
              <a:buNone/>
            </a:pP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File Systems – </a:t>
            </a:r>
            <a:r>
              <a:rPr lang="pl-PL" sz="3600" dirty="0" err="1" smtClean="0"/>
              <a:t>organisation</a:t>
            </a:r>
            <a:r>
              <a:rPr lang="pl-PL" sz="3600" dirty="0" smtClean="0"/>
              <a:t> - </a:t>
            </a:r>
            <a:r>
              <a:rPr lang="pl-PL" sz="3600" dirty="0" err="1" smtClean="0"/>
              <a:t>directories</a:t>
            </a:r>
            <a:r>
              <a:rPr lang="pl-PL" sz="3600" dirty="0" smtClean="0"/>
              <a:t>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					   	One </a:t>
            </a:r>
            <a:r>
              <a:rPr lang="pl-PL" dirty="0" err="1" smtClean="0"/>
              <a:t>level</a:t>
            </a:r>
            <a:r>
              <a:rPr lang="pl-PL" dirty="0" smtClean="0"/>
              <a:t> </a:t>
            </a:r>
            <a:r>
              <a:rPr lang="pl-PL" dirty="0" err="1" smtClean="0"/>
              <a:t>structure</a:t>
            </a: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						</a:t>
            </a:r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r>
              <a:rPr lang="pl-PL" dirty="0" smtClean="0"/>
              <a:t> </a:t>
            </a:r>
            <a:r>
              <a:rPr lang="pl-PL" dirty="0" err="1" smtClean="0"/>
              <a:t>structure</a:t>
            </a: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24" y="1500174"/>
            <a:ext cx="3429024" cy="17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5720" y="3714752"/>
            <a:ext cx="4643470" cy="25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File Systems – </a:t>
            </a:r>
            <a:r>
              <a:rPr lang="pl-PL" sz="3600" dirty="0" err="1" smtClean="0"/>
              <a:t>organisation</a:t>
            </a:r>
            <a:r>
              <a:rPr lang="pl-PL" sz="3600" dirty="0" smtClean="0"/>
              <a:t> - </a:t>
            </a:r>
            <a:r>
              <a:rPr lang="pl-PL" sz="3600" dirty="0" err="1" smtClean="0"/>
              <a:t>directories</a:t>
            </a:r>
            <a:r>
              <a:rPr lang="pl-PL" sz="3600" dirty="0" smtClean="0"/>
              <a:t>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					   		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							</a:t>
            </a:r>
            <a:r>
              <a:rPr lang="pl-PL" dirty="0" err="1" smtClean="0"/>
              <a:t>Tree</a:t>
            </a:r>
            <a:r>
              <a:rPr lang="pl-PL" dirty="0" smtClean="0"/>
              <a:t> </a:t>
            </a:r>
            <a:r>
              <a:rPr lang="pl-PL" dirty="0" err="1" smtClean="0"/>
              <a:t>structure</a:t>
            </a: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						</a:t>
            </a:r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9564" y="2047578"/>
            <a:ext cx="5619758" cy="288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File Systems – </a:t>
            </a:r>
            <a:r>
              <a:rPr lang="pl-PL" sz="3600" dirty="0" err="1" smtClean="0"/>
              <a:t>organisation</a:t>
            </a:r>
            <a:r>
              <a:rPr lang="pl-PL" sz="3600" dirty="0" smtClean="0"/>
              <a:t> - </a:t>
            </a:r>
            <a:r>
              <a:rPr lang="pl-PL" sz="3600" dirty="0" err="1" smtClean="0"/>
              <a:t>directories</a:t>
            </a:r>
            <a:r>
              <a:rPr lang="pl-PL" sz="3600" dirty="0" smtClean="0"/>
              <a:t>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					   		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							          </a:t>
            </a:r>
            <a:r>
              <a:rPr lang="pl-PL" dirty="0" err="1" smtClean="0"/>
              <a:t>A-cyclic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								</a:t>
            </a:r>
            <a:r>
              <a:rPr lang="pl-PL" dirty="0" err="1" smtClean="0"/>
              <a:t>graph</a:t>
            </a: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						                    </a:t>
            </a:r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1571612"/>
            <a:ext cx="6410194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File Systems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Files are an abstraction mechanism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method of storing data for later retrieval (usually on disk)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large storage capacity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non-volatile, persistent – data survives termination of the process using it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multiple processes can concurrently access data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File system is considered part of the operating system</a:t>
            </a:r>
          </a:p>
          <a:p>
            <a:pPr>
              <a:buNone/>
            </a:pP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File Systems – </a:t>
            </a:r>
            <a:r>
              <a:rPr lang="pl-PL" sz="3600" dirty="0" err="1" smtClean="0"/>
              <a:t>organisation</a:t>
            </a:r>
            <a:r>
              <a:rPr lang="pl-PL" sz="3600" dirty="0" smtClean="0"/>
              <a:t> - </a:t>
            </a:r>
            <a:r>
              <a:rPr lang="pl-PL" sz="3600" dirty="0" err="1" smtClean="0"/>
              <a:t>directories</a:t>
            </a:r>
            <a:r>
              <a:rPr lang="pl-PL" sz="3600" dirty="0" smtClean="0"/>
              <a:t>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					   		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								</a:t>
            </a:r>
            <a:r>
              <a:rPr lang="pl-PL" dirty="0" err="1" smtClean="0"/>
              <a:t>Generic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								</a:t>
            </a:r>
            <a:r>
              <a:rPr lang="pl-PL" dirty="0" err="1" smtClean="0"/>
              <a:t>graph</a:t>
            </a: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						     </a:t>
            </a:r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1500174"/>
            <a:ext cx="5520002" cy="5032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Operating</a:t>
            </a:r>
            <a:r>
              <a:rPr lang="pl-PL" sz="3600" dirty="0" smtClean="0"/>
              <a:t> systems </a:t>
            </a:r>
            <a:r>
              <a:rPr lang="pl-PL" sz="3600" dirty="0" err="1" smtClean="0"/>
              <a:t>functions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r>
              <a:rPr lang="pl-PL" dirty="0" err="1" smtClean="0"/>
              <a:t>Operating</a:t>
            </a:r>
            <a:r>
              <a:rPr lang="pl-PL" dirty="0" smtClean="0"/>
              <a:t> System </a:t>
            </a:r>
            <a:r>
              <a:rPr lang="pl-PL" dirty="0" err="1" smtClean="0"/>
              <a:t>maps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abstract</a:t>
            </a:r>
            <a:r>
              <a:rPr lang="pl-PL" dirty="0" smtClean="0"/>
              <a:t> data </a:t>
            </a:r>
            <a:r>
              <a:rPr lang="pl-PL" dirty="0" err="1" smtClean="0"/>
              <a:t>reflection</a:t>
            </a:r>
            <a:r>
              <a:rPr lang="pl-PL" dirty="0" smtClean="0"/>
              <a:t> to a </a:t>
            </a:r>
            <a:r>
              <a:rPr lang="pl-PL" dirty="0" err="1" smtClean="0"/>
              <a:t>physical</a:t>
            </a:r>
            <a:r>
              <a:rPr lang="pl-PL" dirty="0" smtClean="0"/>
              <a:t> </a:t>
            </a:r>
            <a:r>
              <a:rPr lang="pl-PL" dirty="0" err="1" smtClean="0"/>
              <a:t>location</a:t>
            </a:r>
            <a:r>
              <a:rPr lang="pl-PL" dirty="0" smtClean="0"/>
              <a:t> on a </a:t>
            </a:r>
            <a:r>
              <a:rPr lang="pl-PL" dirty="0" err="1" smtClean="0"/>
              <a:t>device</a:t>
            </a:r>
            <a:endParaRPr lang="pl-PL" dirty="0" smtClean="0"/>
          </a:p>
          <a:p>
            <a:r>
              <a:rPr lang="pl-PL" dirty="0" err="1" smtClean="0"/>
              <a:t>Operating</a:t>
            </a:r>
            <a:r>
              <a:rPr lang="pl-PL" dirty="0" smtClean="0"/>
              <a:t> System </a:t>
            </a:r>
            <a:r>
              <a:rPr lang="pl-PL" dirty="0" err="1" smtClean="0"/>
              <a:t>additionally</a:t>
            </a:r>
            <a:r>
              <a:rPr lang="pl-PL" dirty="0" smtClean="0"/>
              <a:t> </a:t>
            </a:r>
            <a:r>
              <a:rPr lang="pl-PL" dirty="0" err="1" smtClean="0"/>
              <a:t>provides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File </a:t>
            </a:r>
            <a:r>
              <a:rPr lang="pl-PL" dirty="0" err="1" smtClean="0"/>
              <a:t>identificaiton</a:t>
            </a:r>
            <a:r>
              <a:rPr lang="pl-PL" dirty="0" smtClean="0"/>
              <a:t> </a:t>
            </a:r>
            <a:r>
              <a:rPr lang="pl-PL" dirty="0" err="1" smtClean="0"/>
              <a:t>(i</a:t>
            </a:r>
            <a:r>
              <a:rPr lang="pl-PL" dirty="0" smtClean="0"/>
              <a:t>n a </a:t>
            </a:r>
            <a:r>
              <a:rPr lang="pl-PL" dirty="0" err="1" smtClean="0"/>
              <a:t>directory</a:t>
            </a:r>
            <a:r>
              <a:rPr lang="pl-PL" dirty="0" smtClean="0"/>
              <a:t> </a:t>
            </a:r>
            <a:r>
              <a:rPr lang="pl-PL" dirty="0" err="1" smtClean="0"/>
              <a:t>structure</a:t>
            </a:r>
            <a:r>
              <a:rPr lang="pl-PL" dirty="0" smtClean="0"/>
              <a:t>)</a:t>
            </a:r>
          </a:p>
          <a:p>
            <a:pPr lvl="1"/>
            <a:r>
              <a:rPr lang="pl-PL" dirty="0" err="1" smtClean="0"/>
              <a:t>Interface</a:t>
            </a:r>
            <a:r>
              <a:rPr lang="pl-PL" dirty="0" smtClean="0"/>
              <a:t> for operations on </a:t>
            </a:r>
            <a:r>
              <a:rPr lang="pl-PL" dirty="0" err="1" smtClean="0"/>
              <a:t>files</a:t>
            </a:r>
            <a:endParaRPr lang="pl-PL" dirty="0" smtClean="0"/>
          </a:p>
          <a:p>
            <a:pPr lvl="1"/>
            <a:r>
              <a:rPr lang="pl-PL" dirty="0" smtClean="0"/>
              <a:t>A </a:t>
            </a:r>
            <a:r>
              <a:rPr lang="pl-PL" dirty="0" err="1" smtClean="0"/>
              <a:t>way</a:t>
            </a:r>
            <a:r>
              <a:rPr lang="pl-PL" dirty="0" smtClean="0"/>
              <a:t> of </a:t>
            </a:r>
            <a:r>
              <a:rPr lang="pl-PL" dirty="0" err="1" smtClean="0"/>
              <a:t>access</a:t>
            </a:r>
            <a:r>
              <a:rPr lang="pl-PL" dirty="0" smtClean="0"/>
              <a:t> to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files</a:t>
            </a:r>
            <a:r>
              <a:rPr lang="pl-PL" dirty="0" smtClean="0"/>
              <a:t>/</a:t>
            </a:r>
            <a:r>
              <a:rPr lang="pl-PL" dirty="0" err="1" smtClean="0"/>
              <a:t>directories</a:t>
            </a:r>
            <a:r>
              <a:rPr lang="pl-PL" dirty="0" smtClean="0"/>
              <a:t> </a:t>
            </a:r>
            <a:r>
              <a:rPr lang="pl-PL" dirty="0" err="1" smtClean="0"/>
              <a:t>guaranteeing</a:t>
            </a:r>
            <a:r>
              <a:rPr lang="pl-PL" dirty="0" smtClean="0"/>
              <a:t> data security (</a:t>
            </a:r>
            <a:r>
              <a:rPr lang="pl-PL" dirty="0" err="1" smtClean="0"/>
              <a:t>synchronisation</a:t>
            </a:r>
            <a:r>
              <a:rPr lang="pl-PL" dirty="0" smtClean="0"/>
              <a:t>, </a:t>
            </a:r>
            <a:r>
              <a:rPr lang="pl-PL" dirty="0" err="1" smtClean="0"/>
              <a:t>authentication</a:t>
            </a:r>
            <a:r>
              <a:rPr lang="pl-PL" dirty="0" smtClean="0"/>
              <a:t>), </a:t>
            </a:r>
            <a:r>
              <a:rPr lang="pl-PL" dirty="0" err="1" smtClean="0"/>
              <a:t>integrity</a:t>
            </a:r>
            <a:r>
              <a:rPr lang="pl-PL" dirty="0" smtClean="0"/>
              <a:t> and </a:t>
            </a:r>
            <a:r>
              <a:rPr lang="pl-PL" dirty="0" err="1" smtClean="0"/>
              <a:t>efficienty</a:t>
            </a: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File Systems – </a:t>
            </a:r>
            <a:r>
              <a:rPr lang="pl-PL" sz="3600" dirty="0" err="1" smtClean="0"/>
              <a:t>Methods</a:t>
            </a:r>
            <a:r>
              <a:rPr lang="pl-PL" sz="3600" dirty="0" smtClean="0"/>
              <a:t> of </a:t>
            </a:r>
            <a:r>
              <a:rPr lang="pl-PL" sz="3600" dirty="0" err="1" smtClean="0"/>
              <a:t>files</a:t>
            </a:r>
            <a:r>
              <a:rPr lang="pl-PL" sz="3600" dirty="0" smtClean="0"/>
              <a:t> </a:t>
            </a:r>
            <a:r>
              <a:rPr lang="pl-PL" sz="3600" dirty="0" err="1" smtClean="0"/>
              <a:t>allocation</a:t>
            </a:r>
            <a:r>
              <a:rPr lang="pl-PL" sz="3600" dirty="0" smtClean="0"/>
              <a:t>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Contiguous allocation</a:t>
            </a:r>
          </a:p>
          <a:p>
            <a:pPr lvl="1"/>
            <a:r>
              <a:rPr lang="en-US" dirty="0" smtClean="0"/>
              <a:t>single set of blocks is allocated to a file at the time of creation</a:t>
            </a:r>
          </a:p>
          <a:p>
            <a:pPr lvl="1"/>
            <a:r>
              <a:rPr lang="en-US" dirty="0" smtClean="0"/>
              <a:t>only a single entry in the file allocation table</a:t>
            </a:r>
          </a:p>
          <a:p>
            <a:pPr lvl="2"/>
            <a:r>
              <a:rPr lang="en-US" dirty="0" smtClean="0"/>
              <a:t>starting block and length of the file</a:t>
            </a:r>
          </a:p>
          <a:p>
            <a:r>
              <a:rPr lang="en-US" dirty="0" smtClean="0"/>
              <a:t>External fragmentation will occur</a:t>
            </a:r>
          </a:p>
          <a:p>
            <a:r>
              <a:rPr lang="en-US" dirty="0" smtClean="0"/>
              <a:t>Not the most flexible of systems</a:t>
            </a:r>
          </a:p>
          <a:p>
            <a:pPr>
              <a:buNone/>
            </a:pP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692127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File Systems – </a:t>
            </a:r>
            <a:r>
              <a:rPr lang="pl-PL" sz="3600" dirty="0" err="1" smtClean="0"/>
              <a:t>Methods</a:t>
            </a:r>
            <a:r>
              <a:rPr lang="pl-PL" sz="3600" dirty="0" smtClean="0"/>
              <a:t> of </a:t>
            </a:r>
            <a:r>
              <a:rPr lang="pl-PL" sz="3600" dirty="0" err="1" smtClean="0"/>
              <a:t>files</a:t>
            </a:r>
            <a:r>
              <a:rPr lang="pl-PL" sz="3600" dirty="0" smtClean="0"/>
              <a:t> </a:t>
            </a:r>
            <a:r>
              <a:rPr lang="pl-PL" sz="3600" dirty="0" err="1" smtClean="0"/>
              <a:t>allocation</a:t>
            </a:r>
            <a:r>
              <a:rPr lang="pl-PL" sz="3600" dirty="0" smtClean="0"/>
              <a:t>	</a:t>
            </a:r>
            <a:endParaRPr lang="en-GB" sz="3600" dirty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2" descr="12_7"/>
          <p:cNvPicPr>
            <a:picLocks noChangeAspect="1" noChangeArrowheads="1"/>
          </p:cNvPicPr>
          <p:nvPr/>
        </p:nvPicPr>
        <p:blipFill>
          <a:blip r:embed="rId4" cstate="print"/>
          <a:srcRect b="17232"/>
          <a:stretch>
            <a:fillRect/>
          </a:stretch>
        </p:blipFill>
        <p:spPr bwMode="auto">
          <a:xfrm>
            <a:off x="1198398" y="1489076"/>
            <a:ext cx="7088378" cy="49118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File Systems – </a:t>
            </a:r>
            <a:r>
              <a:rPr lang="pl-PL" sz="3600" dirty="0" err="1" smtClean="0"/>
              <a:t>Methods</a:t>
            </a:r>
            <a:r>
              <a:rPr lang="pl-PL" sz="3600" dirty="0" smtClean="0"/>
              <a:t> of </a:t>
            </a:r>
            <a:r>
              <a:rPr lang="pl-PL" sz="3600" dirty="0" err="1" smtClean="0"/>
              <a:t>files</a:t>
            </a:r>
            <a:r>
              <a:rPr lang="pl-PL" sz="3600" dirty="0" smtClean="0"/>
              <a:t> </a:t>
            </a:r>
            <a:r>
              <a:rPr lang="pl-PL" sz="3600" dirty="0" err="1" smtClean="0"/>
              <a:t>allocation</a:t>
            </a:r>
            <a:r>
              <a:rPr lang="pl-PL" sz="3600" dirty="0" smtClean="0"/>
              <a:t>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Chained allocation</a:t>
            </a:r>
          </a:p>
          <a:p>
            <a:pPr lvl="1"/>
            <a:r>
              <a:rPr lang="en-US" sz="2400" dirty="0" smtClean="0"/>
              <a:t>allocation on basis of individual block</a:t>
            </a:r>
          </a:p>
          <a:p>
            <a:pPr lvl="1"/>
            <a:r>
              <a:rPr lang="en-US" sz="2400" dirty="0" smtClean="0"/>
              <a:t>each block contains a pointer to the next block in the chain</a:t>
            </a:r>
          </a:p>
          <a:p>
            <a:pPr lvl="1"/>
            <a:r>
              <a:rPr lang="en-US" sz="2400" dirty="0" smtClean="0"/>
              <a:t>only single entry in the file allocation table</a:t>
            </a:r>
          </a:p>
          <a:p>
            <a:pPr lvl="2"/>
            <a:r>
              <a:rPr lang="en-US" sz="2000" dirty="0" smtClean="0"/>
              <a:t>starting block and length of file</a:t>
            </a:r>
          </a:p>
          <a:p>
            <a:r>
              <a:rPr lang="en-US" sz="2800" dirty="0" smtClean="0"/>
              <a:t>No external fragmentation</a:t>
            </a:r>
          </a:p>
          <a:p>
            <a:r>
              <a:rPr lang="en-US" sz="2800" dirty="0" smtClean="0"/>
              <a:t>Best for sequential files</a:t>
            </a:r>
          </a:p>
          <a:p>
            <a:r>
              <a:rPr lang="en-US" sz="2800" dirty="0" smtClean="0"/>
              <a:t>No accommodation of the principle of locality</a:t>
            </a:r>
          </a:p>
          <a:p>
            <a:pPr>
              <a:buNone/>
            </a:pP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File Systems – </a:t>
            </a:r>
            <a:r>
              <a:rPr lang="pl-PL" sz="3600" dirty="0" err="1" smtClean="0"/>
              <a:t>Methods</a:t>
            </a:r>
            <a:r>
              <a:rPr lang="pl-PL" sz="3600" dirty="0" smtClean="0"/>
              <a:t> of </a:t>
            </a:r>
            <a:r>
              <a:rPr lang="pl-PL" sz="3600" dirty="0" err="1" smtClean="0"/>
              <a:t>files</a:t>
            </a:r>
            <a:r>
              <a:rPr lang="pl-PL" sz="3600" dirty="0" smtClean="0"/>
              <a:t> </a:t>
            </a:r>
            <a:r>
              <a:rPr lang="pl-PL" sz="3600" dirty="0" err="1" smtClean="0"/>
              <a:t>allocation</a:t>
            </a:r>
            <a:r>
              <a:rPr lang="pl-PL" sz="3600" dirty="0" smtClean="0"/>
              <a:t>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2" descr="12_9"/>
          <p:cNvPicPr>
            <a:picLocks noChangeAspect="1" noChangeArrowheads="1"/>
          </p:cNvPicPr>
          <p:nvPr/>
        </p:nvPicPr>
        <p:blipFill>
          <a:blip r:embed="rId4" cstate="print"/>
          <a:srcRect b="17232"/>
          <a:stretch>
            <a:fillRect/>
          </a:stretch>
        </p:blipFill>
        <p:spPr bwMode="auto">
          <a:xfrm>
            <a:off x="1071538" y="1500174"/>
            <a:ext cx="6948510" cy="4814201"/>
          </a:xfrm>
          <a:prstGeom prst="rect">
            <a:avLst/>
          </a:prstGeom>
          <a:noFill/>
        </p:spPr>
      </p:pic>
      <p:sp>
        <p:nvSpPr>
          <p:cNvPr id="12" name="pole tekstowe 11"/>
          <p:cNvSpPr txBox="1"/>
          <p:nvPr/>
        </p:nvSpPr>
        <p:spPr>
          <a:xfrm>
            <a:off x="4929190" y="3571876"/>
            <a:ext cx="3351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 err="1" smtClean="0"/>
              <a:t>Before</a:t>
            </a:r>
            <a:r>
              <a:rPr lang="pl-PL" sz="2800" b="1" dirty="0" smtClean="0"/>
              <a:t> </a:t>
            </a:r>
            <a:r>
              <a:rPr lang="pl-PL" sz="2800" b="1" dirty="0" err="1" smtClean="0"/>
              <a:t>consollidation</a:t>
            </a:r>
            <a:endParaRPr lang="en-GB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File Systems – </a:t>
            </a:r>
            <a:r>
              <a:rPr lang="pl-PL" sz="3600" dirty="0" err="1" smtClean="0"/>
              <a:t>Methods</a:t>
            </a:r>
            <a:r>
              <a:rPr lang="pl-PL" sz="3600" dirty="0" smtClean="0"/>
              <a:t> of </a:t>
            </a:r>
            <a:r>
              <a:rPr lang="pl-PL" sz="3600" dirty="0" err="1" smtClean="0"/>
              <a:t>files</a:t>
            </a:r>
            <a:r>
              <a:rPr lang="pl-PL" sz="3600" dirty="0" smtClean="0"/>
              <a:t> </a:t>
            </a:r>
            <a:r>
              <a:rPr lang="pl-PL" sz="3600" dirty="0" err="1" smtClean="0"/>
              <a:t>allocation</a:t>
            </a:r>
            <a:r>
              <a:rPr lang="pl-PL" sz="3600" dirty="0" smtClean="0"/>
              <a:t>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2" descr="12_10"/>
          <p:cNvPicPr>
            <a:picLocks noChangeAspect="1" noChangeArrowheads="1"/>
          </p:cNvPicPr>
          <p:nvPr/>
        </p:nvPicPr>
        <p:blipFill>
          <a:blip r:embed="rId4" cstate="print"/>
          <a:srcRect b="17076"/>
          <a:stretch>
            <a:fillRect/>
          </a:stretch>
        </p:blipFill>
        <p:spPr bwMode="auto">
          <a:xfrm>
            <a:off x="1000100" y="1524005"/>
            <a:ext cx="7500990" cy="4905391"/>
          </a:xfrm>
          <a:prstGeom prst="rect">
            <a:avLst/>
          </a:prstGeom>
          <a:noFill/>
        </p:spPr>
      </p:pic>
      <p:sp>
        <p:nvSpPr>
          <p:cNvPr id="11" name="pole tekstowe 10"/>
          <p:cNvSpPr txBox="1"/>
          <p:nvPr/>
        </p:nvSpPr>
        <p:spPr>
          <a:xfrm>
            <a:off x="5072066" y="3571876"/>
            <a:ext cx="3126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 err="1" smtClean="0"/>
              <a:t>After</a:t>
            </a:r>
            <a:r>
              <a:rPr lang="pl-PL" sz="2800" b="1" dirty="0" smtClean="0"/>
              <a:t> </a:t>
            </a:r>
            <a:r>
              <a:rPr lang="pl-PL" sz="2800" b="1" dirty="0" err="1" smtClean="0"/>
              <a:t>consollidation</a:t>
            </a:r>
            <a:endParaRPr lang="en-GB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File Systems – </a:t>
            </a:r>
            <a:r>
              <a:rPr lang="pl-PL" sz="3600" dirty="0" err="1" smtClean="0"/>
              <a:t>Methods</a:t>
            </a:r>
            <a:r>
              <a:rPr lang="pl-PL" sz="3600" dirty="0" smtClean="0"/>
              <a:t> of </a:t>
            </a:r>
            <a:r>
              <a:rPr lang="pl-PL" sz="3600" dirty="0" err="1" smtClean="0"/>
              <a:t>files</a:t>
            </a:r>
            <a:r>
              <a:rPr lang="pl-PL" sz="3600" dirty="0" smtClean="0"/>
              <a:t> </a:t>
            </a:r>
            <a:r>
              <a:rPr lang="pl-PL" sz="3600" dirty="0" err="1" smtClean="0"/>
              <a:t>allocation</a:t>
            </a:r>
            <a:r>
              <a:rPr lang="pl-PL" sz="3600" dirty="0" smtClean="0"/>
              <a:t>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Indexed allocation</a:t>
            </a:r>
          </a:p>
          <a:p>
            <a:pPr lvl="1"/>
            <a:r>
              <a:rPr lang="en-US" dirty="0" smtClean="0"/>
              <a:t>File Allocation Table (FAT) contains a separate one-level index for each file</a:t>
            </a:r>
            <a:endParaRPr lang="pl-PL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File Systems – </a:t>
            </a:r>
            <a:r>
              <a:rPr lang="pl-PL" sz="3600" dirty="0" err="1" smtClean="0"/>
              <a:t>Methods</a:t>
            </a:r>
            <a:r>
              <a:rPr lang="pl-PL" sz="3600" dirty="0" smtClean="0"/>
              <a:t> of </a:t>
            </a:r>
            <a:r>
              <a:rPr lang="pl-PL" sz="3600" dirty="0" err="1" smtClean="0"/>
              <a:t>files</a:t>
            </a:r>
            <a:r>
              <a:rPr lang="pl-PL" sz="3600" dirty="0" smtClean="0"/>
              <a:t> </a:t>
            </a:r>
            <a:r>
              <a:rPr lang="pl-PL" sz="3600" dirty="0" err="1" smtClean="0"/>
              <a:t>allocation</a:t>
            </a:r>
            <a:r>
              <a:rPr lang="pl-PL" sz="3600" dirty="0" smtClean="0"/>
              <a:t>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5072066" y="3571876"/>
            <a:ext cx="3126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 err="1" smtClean="0"/>
              <a:t>After</a:t>
            </a:r>
            <a:r>
              <a:rPr lang="pl-PL" sz="2800" b="1" dirty="0" smtClean="0"/>
              <a:t> </a:t>
            </a:r>
            <a:r>
              <a:rPr lang="pl-PL" sz="2800" b="1" dirty="0" err="1" smtClean="0"/>
              <a:t>consollidation</a:t>
            </a:r>
            <a:endParaRPr lang="en-GB" sz="2800" b="1" dirty="0"/>
          </a:p>
        </p:txBody>
      </p:sp>
      <p:pic>
        <p:nvPicPr>
          <p:cNvPr id="12" name="Picture 2" descr="12_11"/>
          <p:cNvPicPr>
            <a:picLocks noChangeAspect="1" noChangeArrowheads="1"/>
          </p:cNvPicPr>
          <p:nvPr/>
        </p:nvPicPr>
        <p:blipFill>
          <a:blip r:embed="rId4" cstate="print"/>
          <a:srcRect b="16873"/>
          <a:stretch>
            <a:fillRect/>
          </a:stretch>
        </p:blipFill>
        <p:spPr bwMode="auto">
          <a:xfrm>
            <a:off x="1071538" y="1428736"/>
            <a:ext cx="7304110" cy="48807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File Systems – </a:t>
            </a:r>
            <a:r>
              <a:rPr lang="pl-PL" sz="3600" dirty="0" err="1" smtClean="0"/>
              <a:t>Methods</a:t>
            </a:r>
            <a:r>
              <a:rPr lang="pl-PL" sz="3600" dirty="0" smtClean="0"/>
              <a:t> of </a:t>
            </a:r>
            <a:r>
              <a:rPr lang="pl-PL" sz="3600" dirty="0" err="1" smtClean="0"/>
              <a:t>files</a:t>
            </a:r>
            <a:r>
              <a:rPr lang="pl-PL" sz="3600" dirty="0" smtClean="0"/>
              <a:t> </a:t>
            </a:r>
            <a:r>
              <a:rPr lang="pl-PL" sz="3600" dirty="0" err="1" smtClean="0"/>
              <a:t>allocation</a:t>
            </a:r>
            <a:r>
              <a:rPr lang="pl-PL" sz="3600" dirty="0" smtClean="0"/>
              <a:t>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-nodes</a:t>
            </a:r>
          </a:p>
          <a:p>
            <a:pPr lvl="1"/>
            <a:r>
              <a:rPr lang="en-US" b="1" i="1" dirty="0" smtClean="0"/>
              <a:t>index-node</a:t>
            </a:r>
            <a:r>
              <a:rPr lang="en-US" dirty="0" smtClean="0"/>
              <a:t> stores file attributes and disk addresses of the blocks</a:t>
            </a:r>
          </a:p>
          <a:p>
            <a:pPr lvl="1"/>
            <a:r>
              <a:rPr lang="en-US" dirty="0" smtClean="0"/>
              <a:t>last address points to a disk block containing additional addresses</a:t>
            </a:r>
          </a:p>
          <a:p>
            <a:pPr lvl="1"/>
            <a:r>
              <a:rPr lang="en-US" dirty="0" smtClean="0"/>
              <a:t>only the </a:t>
            </a:r>
            <a:r>
              <a:rPr lang="en-US" dirty="0" err="1" smtClean="0"/>
              <a:t>i</a:t>
            </a:r>
            <a:r>
              <a:rPr lang="en-US" dirty="0" smtClean="0"/>
              <a:t>-nodes for open files need to be in memory</a:t>
            </a:r>
          </a:p>
          <a:p>
            <a:pPr>
              <a:buNone/>
            </a:pP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File </a:t>
            </a:r>
            <a:r>
              <a:rPr lang="pl-PL" sz="3600" dirty="0" err="1" smtClean="0"/>
              <a:t>Attributes</a:t>
            </a:r>
            <a:r>
              <a:rPr lang="pl-PL" sz="3600" dirty="0" smtClean="0"/>
              <a:t>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 lnSpcReduction="10000"/>
          </a:bodyPr>
          <a:lstStyle/>
          <a:p>
            <a:r>
              <a:rPr lang="pl-PL" dirty="0" err="1" smtClean="0"/>
              <a:t>Name</a:t>
            </a:r>
            <a:endParaRPr lang="pl-PL" dirty="0" smtClean="0"/>
          </a:p>
          <a:p>
            <a:r>
              <a:rPr lang="pl-PL" dirty="0" err="1" smtClean="0"/>
              <a:t>Type</a:t>
            </a:r>
            <a:endParaRPr lang="pl-PL" dirty="0" smtClean="0"/>
          </a:p>
          <a:p>
            <a:r>
              <a:rPr lang="pl-PL" dirty="0" err="1" smtClean="0"/>
              <a:t>Location</a:t>
            </a:r>
            <a:endParaRPr lang="pl-PL" dirty="0" smtClean="0"/>
          </a:p>
          <a:p>
            <a:r>
              <a:rPr lang="pl-PL" dirty="0" err="1" smtClean="0"/>
              <a:t>Size</a:t>
            </a:r>
            <a:endParaRPr lang="pl-PL" dirty="0" smtClean="0"/>
          </a:p>
          <a:p>
            <a:r>
              <a:rPr lang="pl-PL" dirty="0" smtClean="0"/>
              <a:t>Access </a:t>
            </a:r>
            <a:r>
              <a:rPr lang="pl-PL" dirty="0" err="1" smtClean="0"/>
              <a:t>rights</a:t>
            </a:r>
            <a:endParaRPr lang="pl-PL" dirty="0" smtClean="0"/>
          </a:p>
          <a:p>
            <a:r>
              <a:rPr lang="pl-PL" dirty="0" smtClean="0"/>
              <a:t>Access/</a:t>
            </a:r>
            <a:r>
              <a:rPr lang="pl-PL" dirty="0" err="1" smtClean="0"/>
              <a:t>Modification</a:t>
            </a:r>
            <a:r>
              <a:rPr lang="pl-PL" dirty="0" smtClean="0"/>
              <a:t>/</a:t>
            </a:r>
            <a:r>
              <a:rPr lang="pl-PL" dirty="0" err="1" smtClean="0"/>
              <a:t>Creation</a:t>
            </a:r>
            <a:r>
              <a:rPr lang="pl-PL" dirty="0" smtClean="0"/>
              <a:t> time</a:t>
            </a:r>
          </a:p>
          <a:p>
            <a:r>
              <a:rPr lang="pl-PL" dirty="0" err="1" smtClean="0"/>
              <a:t>Extended</a:t>
            </a:r>
            <a:r>
              <a:rPr lang="pl-PL" dirty="0" smtClean="0"/>
              <a:t> </a:t>
            </a:r>
            <a:r>
              <a:rPr lang="pl-PL" dirty="0" err="1" smtClean="0"/>
              <a:t>attributes</a:t>
            </a:r>
            <a:endParaRPr lang="pl-PL" dirty="0" smtClean="0"/>
          </a:p>
          <a:p>
            <a:pPr lvl="1"/>
            <a:r>
              <a:rPr lang="pl-PL" dirty="0" smtClean="0"/>
              <a:t>ACL (Access </a:t>
            </a:r>
            <a:r>
              <a:rPr lang="pl-PL" dirty="0" err="1" smtClean="0"/>
              <a:t>Control</a:t>
            </a:r>
            <a:r>
              <a:rPr lang="pl-PL" dirty="0" smtClean="0"/>
              <a:t> List)</a:t>
            </a:r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File Systems – </a:t>
            </a:r>
            <a:r>
              <a:rPr lang="pl-PL" sz="3600" dirty="0" err="1" smtClean="0"/>
              <a:t>Methods</a:t>
            </a:r>
            <a:r>
              <a:rPr lang="pl-PL" sz="3600" dirty="0" smtClean="0"/>
              <a:t> of </a:t>
            </a:r>
            <a:r>
              <a:rPr lang="pl-PL" sz="3600" dirty="0" err="1" smtClean="0"/>
              <a:t>files</a:t>
            </a:r>
            <a:r>
              <a:rPr lang="pl-PL" sz="3600" dirty="0" smtClean="0"/>
              <a:t> </a:t>
            </a:r>
            <a:r>
              <a:rPr lang="pl-PL" sz="3600" dirty="0" err="1" smtClean="0"/>
              <a:t>allocation</a:t>
            </a:r>
            <a:r>
              <a:rPr lang="pl-PL" sz="3600" dirty="0" smtClean="0"/>
              <a:t>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 algn="ctr">
              <a:buNone/>
            </a:pPr>
            <a:r>
              <a:rPr lang="pl-PL" dirty="0" smtClean="0"/>
              <a:t>Linux </a:t>
            </a:r>
            <a:r>
              <a:rPr lang="pl-PL" dirty="0" err="1" smtClean="0"/>
              <a:t>i-nodes</a:t>
            </a: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1643050"/>
            <a:ext cx="8143900" cy="393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File Systems – Linux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Types of files</a:t>
            </a:r>
          </a:p>
          <a:p>
            <a:pPr lvl="1"/>
            <a:r>
              <a:rPr lang="en-US" sz="2400" dirty="0" smtClean="0"/>
              <a:t>ordinary - user, system, ASCII, binary...</a:t>
            </a:r>
          </a:p>
          <a:p>
            <a:pPr lvl="1"/>
            <a:r>
              <a:rPr lang="en-US" sz="2400" dirty="0" smtClean="0"/>
              <a:t>directory</a:t>
            </a:r>
          </a:p>
          <a:p>
            <a:pPr lvl="1"/>
            <a:r>
              <a:rPr lang="en-US" sz="2400" dirty="0" smtClean="0"/>
              <a:t>special - devices</a:t>
            </a:r>
          </a:p>
          <a:p>
            <a:pPr lvl="2"/>
            <a:r>
              <a:rPr lang="en-US" sz="2000" dirty="0" smtClean="0"/>
              <a:t>character </a:t>
            </a:r>
            <a:r>
              <a:rPr lang="en-US" sz="2000" b="1" dirty="0" smtClean="0">
                <a:latin typeface="Courier New" pitchFamily="49" charset="0"/>
              </a:rPr>
              <a:t>/dev/mouse</a:t>
            </a:r>
          </a:p>
          <a:p>
            <a:pPr lvl="2"/>
            <a:r>
              <a:rPr lang="en-US" sz="2000" dirty="0" smtClean="0"/>
              <a:t>block </a:t>
            </a:r>
            <a:r>
              <a:rPr lang="en-US" sz="2000" b="1" dirty="0" smtClean="0">
                <a:latin typeface="Courier New" pitchFamily="49" charset="0"/>
              </a:rPr>
              <a:t>/dev/hda0</a:t>
            </a:r>
          </a:p>
          <a:p>
            <a:pPr lvl="1"/>
            <a:r>
              <a:rPr lang="en-US" sz="2400" dirty="0" smtClean="0"/>
              <a:t>named - pipes</a:t>
            </a:r>
          </a:p>
          <a:p>
            <a:r>
              <a:rPr lang="en-US" sz="2800" dirty="0" smtClean="0"/>
              <a:t>Choice of file systems</a:t>
            </a:r>
          </a:p>
          <a:p>
            <a:pPr lvl="1"/>
            <a:r>
              <a:rPr lang="en-US" sz="2400" dirty="0" smtClean="0"/>
              <a:t>UFS, ex2fs</a:t>
            </a:r>
          </a:p>
          <a:p>
            <a:pPr lvl="1"/>
            <a:r>
              <a:rPr lang="en-US" sz="2400" dirty="0" err="1" smtClean="0"/>
              <a:t>Journalling</a:t>
            </a:r>
            <a:r>
              <a:rPr lang="en-US" sz="2400" dirty="0" smtClean="0"/>
              <a:t>, e.g. </a:t>
            </a:r>
            <a:r>
              <a:rPr lang="en-US" sz="2400" dirty="0" err="1" smtClean="0"/>
              <a:t>AdvFS</a:t>
            </a:r>
            <a:r>
              <a:rPr lang="en-US" sz="2400" dirty="0" smtClean="0"/>
              <a:t>, JFS, XFS, </a:t>
            </a:r>
            <a:r>
              <a:rPr lang="en-US" sz="2400" dirty="0" err="1" smtClean="0"/>
              <a:t>ReiserFS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>
              <a:buNone/>
            </a:pP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File Systems – </a:t>
            </a:r>
            <a:r>
              <a:rPr lang="en-US" sz="3600" dirty="0" smtClean="0"/>
              <a:t>NT/XP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Key features of NTFS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journalling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recoverability (Unix </a:t>
            </a:r>
            <a:r>
              <a:rPr lang="en-US" b="1" dirty="0" err="1" smtClean="0">
                <a:latin typeface="Courier New" pitchFamily="49" charset="0"/>
              </a:rPr>
              <a:t>fsck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security (Unix + </a:t>
            </a:r>
            <a:r>
              <a:rPr lang="en-US" dirty="0" err="1" smtClean="0"/>
              <a:t>acl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large disks and large files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In comparison to FAT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multiple data streams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Mac compatible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general indexing facility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Index by attribute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buNone/>
            </a:pP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File Systems – </a:t>
            </a:r>
            <a:r>
              <a:rPr lang="pl-PL" sz="3600" dirty="0" err="1" smtClean="0"/>
              <a:t>network</a:t>
            </a:r>
            <a:r>
              <a:rPr lang="pl-PL" sz="3600" dirty="0" smtClean="0"/>
              <a:t>/</a:t>
            </a:r>
            <a:r>
              <a:rPr lang="pl-PL" sz="3600" dirty="0" err="1" smtClean="0"/>
              <a:t>distributed</a:t>
            </a:r>
            <a:r>
              <a:rPr lang="pl-PL" sz="3600" dirty="0" smtClean="0"/>
              <a:t> file systems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2800" dirty="0" smtClean="0"/>
              <a:t>Distributed file systems</a:t>
            </a:r>
          </a:p>
          <a:p>
            <a:pPr>
              <a:lnSpc>
                <a:spcPct val="90000"/>
              </a:lnSpc>
            </a:pPr>
            <a:r>
              <a:rPr lang="en-GB" sz="2800" dirty="0" smtClean="0"/>
              <a:t>Sun NFS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heterogeneous networks</a:t>
            </a:r>
          </a:p>
          <a:p>
            <a:pPr lvl="2">
              <a:lnSpc>
                <a:spcPct val="90000"/>
              </a:lnSpc>
            </a:pPr>
            <a:r>
              <a:rPr lang="en-GB" sz="2000" dirty="0" err="1" smtClean="0"/>
              <a:t>ietf</a:t>
            </a:r>
            <a:r>
              <a:rPr lang="en-GB" sz="2000" dirty="0" smtClean="0"/>
              <a:t> standard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centralise storage</a:t>
            </a:r>
          </a:p>
          <a:p>
            <a:pPr lvl="2">
              <a:lnSpc>
                <a:spcPct val="90000"/>
              </a:lnSpc>
            </a:pPr>
            <a:r>
              <a:rPr lang="en-GB" sz="2000" dirty="0" smtClean="0"/>
              <a:t>minimise local storage requirements</a:t>
            </a:r>
          </a:p>
          <a:p>
            <a:pPr lvl="2">
              <a:lnSpc>
                <a:spcPct val="90000"/>
              </a:lnSpc>
            </a:pPr>
            <a:r>
              <a:rPr lang="en-GB" sz="2000" dirty="0" smtClean="0"/>
              <a:t>thin clients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simplifies system admin</a:t>
            </a:r>
          </a:p>
          <a:p>
            <a:pPr lvl="2">
              <a:lnSpc>
                <a:spcPct val="90000"/>
              </a:lnSpc>
            </a:pPr>
            <a:r>
              <a:rPr lang="en-GB" sz="2000" dirty="0" smtClean="0"/>
              <a:t>software installs</a:t>
            </a:r>
          </a:p>
          <a:p>
            <a:pPr lvl="2">
              <a:lnSpc>
                <a:spcPct val="90000"/>
              </a:lnSpc>
            </a:pPr>
            <a:r>
              <a:rPr lang="en-GB" sz="2000" dirty="0" smtClean="0"/>
              <a:t>backups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transparent</a:t>
            </a:r>
          </a:p>
          <a:p>
            <a:pPr lvl="2">
              <a:lnSpc>
                <a:spcPct val="90000"/>
              </a:lnSpc>
            </a:pPr>
            <a:r>
              <a:rPr lang="en-GB" sz="2000" dirty="0" err="1" smtClean="0"/>
              <a:t>automount</a:t>
            </a:r>
            <a:endParaRPr lang="en-GB" sz="2000" dirty="0" smtClean="0"/>
          </a:p>
          <a:p>
            <a:pPr lvl="2">
              <a:lnSpc>
                <a:spcPct val="90000"/>
              </a:lnSpc>
            </a:pPr>
            <a:r>
              <a:rPr lang="en-GB" sz="2000" dirty="0" smtClean="0"/>
              <a:t>unlike M$</a:t>
            </a:r>
          </a:p>
          <a:p>
            <a:pPr>
              <a:buNone/>
            </a:pP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File Systems – </a:t>
            </a:r>
            <a:r>
              <a:rPr lang="pl-PL" sz="3600" dirty="0" err="1" smtClean="0"/>
              <a:t>Fairsite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 smtClean="0"/>
              <a:t>A Microsoft Research project for a networked file system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goals</a:t>
            </a:r>
          </a:p>
          <a:p>
            <a:pPr lvl="2">
              <a:lnSpc>
                <a:spcPct val="90000"/>
              </a:lnSpc>
            </a:pPr>
            <a:r>
              <a:rPr lang="en-GB" sz="2200" dirty="0" smtClean="0"/>
              <a:t>highly available, reliable file service on ordinary desk tops</a:t>
            </a:r>
          </a:p>
          <a:p>
            <a:pPr lvl="2">
              <a:lnSpc>
                <a:spcPct val="90000"/>
              </a:lnSpc>
            </a:pPr>
            <a:r>
              <a:rPr lang="en-GB" sz="2200" dirty="0" smtClean="0"/>
              <a:t>ensure privacy and data integrity with no central authority</a:t>
            </a:r>
          </a:p>
          <a:p>
            <a:pPr lvl="2">
              <a:lnSpc>
                <a:spcPct val="90000"/>
              </a:lnSpc>
            </a:pPr>
            <a:r>
              <a:rPr lang="en-GB" sz="2200" dirty="0" smtClean="0"/>
              <a:t>self configuring, self tuning, failure resistant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for who?</a:t>
            </a:r>
          </a:p>
          <a:p>
            <a:pPr lvl="2">
              <a:lnSpc>
                <a:spcPct val="90000"/>
              </a:lnSpc>
            </a:pPr>
            <a:r>
              <a:rPr lang="en-GB" sz="2200" dirty="0" smtClean="0"/>
              <a:t>enterprise with 10</a:t>
            </a:r>
            <a:r>
              <a:rPr lang="en-GB" sz="2200" baseline="30000" dirty="0" smtClean="0"/>
              <a:t>5</a:t>
            </a:r>
            <a:r>
              <a:rPr lang="en-GB" sz="2200" dirty="0" smtClean="0"/>
              <a:t> machines with 10</a:t>
            </a:r>
            <a:r>
              <a:rPr lang="en-GB" sz="2200" baseline="30000" dirty="0" smtClean="0"/>
              <a:t>10</a:t>
            </a:r>
            <a:r>
              <a:rPr lang="en-GB" sz="2200" dirty="0" smtClean="0"/>
              <a:t> files – such as a university</a:t>
            </a:r>
          </a:p>
          <a:p>
            <a:pPr lvl="2">
              <a:lnSpc>
                <a:spcPct val="90000"/>
              </a:lnSpc>
            </a:pPr>
            <a:r>
              <a:rPr lang="en-GB" sz="2200" dirty="0" smtClean="0"/>
              <a:t>requires low latency, high bandwidth networks</a:t>
            </a:r>
          </a:p>
          <a:p>
            <a:pPr>
              <a:buNone/>
            </a:pP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File Systems – </a:t>
            </a:r>
            <a:r>
              <a:rPr lang="pl-PL" sz="3600" dirty="0" err="1" smtClean="0"/>
              <a:t>Fairsite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Highly distributed directory</a:t>
            </a:r>
          </a:p>
          <a:p>
            <a:r>
              <a:rPr lang="en-GB" dirty="0" smtClean="0"/>
              <a:t>Low replication of files</a:t>
            </a:r>
          </a:p>
          <a:p>
            <a:pPr lvl="1"/>
            <a:r>
              <a:rPr lang="en-GB" dirty="0" smtClean="0"/>
              <a:t>files have no fixed abode</a:t>
            </a:r>
          </a:p>
          <a:p>
            <a:pPr lvl="1"/>
            <a:r>
              <a:rPr lang="en-GB" dirty="0" smtClean="0"/>
              <a:t>files migrate to where they are required</a:t>
            </a:r>
          </a:p>
          <a:p>
            <a:pPr lvl="1"/>
            <a:r>
              <a:rPr lang="en-GB" dirty="0" smtClean="0"/>
              <a:t>single (triple) instance files</a:t>
            </a:r>
          </a:p>
          <a:p>
            <a:pPr lvl="2"/>
            <a:r>
              <a:rPr lang="en-GB" dirty="0" smtClean="0"/>
              <a:t>increases capacity through removal of redundancy</a:t>
            </a:r>
          </a:p>
          <a:p>
            <a:pPr lvl="1"/>
            <a:r>
              <a:rPr lang="en-GB" dirty="0" smtClean="0"/>
              <a:t>files are encrypted to ensure security on partially trusted networks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>
              <a:buNone/>
            </a:pP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File Systems – </a:t>
            </a:r>
            <a:r>
              <a:rPr lang="pl-PL" sz="3600" dirty="0" err="1" smtClean="0"/>
              <a:t>Longhorn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 smtClean="0"/>
              <a:t>Codename for </a:t>
            </a:r>
            <a:r>
              <a:rPr lang="en-GB" sz="2800" dirty="0" err="1" smtClean="0"/>
              <a:t>Micro$oft’s</a:t>
            </a:r>
            <a:r>
              <a:rPr lang="en-GB" sz="2800" dirty="0" smtClean="0"/>
              <a:t> successor to </a:t>
            </a:r>
            <a:r>
              <a:rPr lang="en-GB" sz="2800" dirty="0" err="1" smtClean="0"/>
              <a:t>Windoze</a:t>
            </a:r>
            <a:r>
              <a:rPr lang="en-GB" sz="2800" dirty="0" smtClean="0"/>
              <a:t> XP</a:t>
            </a:r>
          </a:p>
          <a:p>
            <a:pPr>
              <a:lnSpc>
                <a:spcPct val="90000"/>
              </a:lnSpc>
            </a:pPr>
            <a:r>
              <a:rPr lang="en-GB" sz="2800" dirty="0" smtClean="0"/>
              <a:t>Integrates SQL server into the operating system</a:t>
            </a:r>
          </a:p>
          <a:p>
            <a:pPr>
              <a:lnSpc>
                <a:spcPct val="90000"/>
              </a:lnSpc>
            </a:pPr>
            <a:r>
              <a:rPr lang="en-GB" sz="2800" dirty="0" smtClean="0"/>
              <a:t>No more files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paradigm shift – everything becomes an object (</a:t>
            </a:r>
            <a:r>
              <a:rPr lang="en-GB" sz="2400" i="1" dirty="0" smtClean="0"/>
              <a:t>cf.</a:t>
            </a:r>
            <a:r>
              <a:rPr lang="en-GB" sz="2400" dirty="0" smtClean="0"/>
              <a:t> Unix)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objects exposed through .NET</a:t>
            </a:r>
          </a:p>
          <a:p>
            <a:pPr>
              <a:lnSpc>
                <a:spcPct val="90000"/>
              </a:lnSpc>
            </a:pPr>
            <a:r>
              <a:rPr lang="en-GB" sz="2800" dirty="0" smtClean="0"/>
              <a:t>Not backward compatible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another chance for Billy to yank your chain </a:t>
            </a:r>
          </a:p>
          <a:p>
            <a:pPr>
              <a:buNone/>
            </a:pP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File Systems – </a:t>
            </a:r>
            <a:r>
              <a:rPr lang="pl-PL" sz="3600" dirty="0" err="1" smtClean="0"/>
              <a:t>Files</a:t>
            </a:r>
            <a:r>
              <a:rPr lang="pl-PL" sz="3600" dirty="0" smtClean="0"/>
              <a:t> </a:t>
            </a:r>
            <a:r>
              <a:rPr lang="pl-PL" sz="3600" dirty="0" err="1" smtClean="0"/>
              <a:t>Sharing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File sharing has been around since timesharing</a:t>
            </a:r>
          </a:p>
          <a:p>
            <a:pPr lvl="1"/>
            <a:r>
              <a:rPr lang="en-GB" dirty="0" smtClean="0"/>
              <a:t>Easy to do on a single machine</a:t>
            </a:r>
          </a:p>
          <a:p>
            <a:pPr lvl="1"/>
            <a:r>
              <a:rPr lang="en-GB" dirty="0" smtClean="0"/>
              <a:t>PCs, workstations, and networks get us there (mostly)</a:t>
            </a:r>
          </a:p>
          <a:p>
            <a:r>
              <a:rPr lang="en-GB" dirty="0" smtClean="0"/>
              <a:t>File sharing is incredibly important for getting work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en-GB" dirty="0" smtClean="0"/>
              <a:t>done</a:t>
            </a:r>
          </a:p>
          <a:p>
            <a:pPr lvl="1"/>
            <a:r>
              <a:rPr lang="en-GB" dirty="0" smtClean="0"/>
              <a:t>Basis for communication and synchronization</a:t>
            </a:r>
          </a:p>
          <a:p>
            <a:r>
              <a:rPr lang="en-GB" dirty="0" smtClean="0"/>
              <a:t>Two key issues when sharing files</a:t>
            </a:r>
          </a:p>
          <a:p>
            <a:pPr lvl="1"/>
            <a:r>
              <a:rPr lang="en-GB" dirty="0" smtClean="0"/>
              <a:t>Semantics of concurrent access</a:t>
            </a:r>
          </a:p>
          <a:p>
            <a:pPr lvl="2"/>
            <a:r>
              <a:rPr lang="en-GB" dirty="0" smtClean="0"/>
              <a:t>What happens when one process reads while another writes?</a:t>
            </a:r>
          </a:p>
          <a:p>
            <a:pPr lvl="2"/>
            <a:r>
              <a:rPr lang="en-GB" dirty="0" smtClean="0"/>
              <a:t>What happens when two processes open a file for writing?</a:t>
            </a:r>
          </a:p>
          <a:p>
            <a:r>
              <a:rPr lang="en-GB" dirty="0" smtClean="0"/>
              <a:t>Protection</a:t>
            </a: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File Systems – Access </a:t>
            </a:r>
            <a:r>
              <a:rPr lang="pl-PL" sz="3600" dirty="0" err="1" smtClean="0"/>
              <a:t>Rights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None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user is not allowed to read the user directory that includes the file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Knowledge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user can only determine that the file exists and who its owner is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Execute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user can execute a program but cannot copy it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Read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user can read the file for any purpose, including copying and execution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buNone/>
            </a:pP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File Systems – Access </a:t>
            </a:r>
            <a:r>
              <a:rPr lang="pl-PL" sz="3600" dirty="0" err="1" smtClean="0"/>
              <a:t>Rights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Append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user can add data to the file but cannot modify or delete any of the file’s contents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Update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user can modify, delete, and add to the file’s data. 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Change access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user can change access rights granted to other users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Delete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user can delete the file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buNone/>
            </a:pP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File </a:t>
            </a:r>
            <a:r>
              <a:rPr lang="pl-PL" sz="3600" dirty="0" err="1" smtClean="0"/>
              <a:t>Naming</a:t>
            </a:r>
            <a:r>
              <a:rPr lang="pl-PL" sz="3600" dirty="0" smtClean="0"/>
              <a:t>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 smtClean="0"/>
              <a:t>Case sensitive</a:t>
            </a:r>
          </a:p>
          <a:p>
            <a:pPr lvl="1">
              <a:lnSpc>
                <a:spcPct val="90000"/>
              </a:lnSpc>
            </a:pPr>
            <a:r>
              <a:rPr lang="en-GB" dirty="0" err="1" smtClean="0"/>
              <a:t>foo</a:t>
            </a:r>
            <a:r>
              <a:rPr lang="en-GB" dirty="0" smtClean="0"/>
              <a:t>, </a:t>
            </a:r>
            <a:r>
              <a:rPr lang="en-GB" dirty="0" err="1" smtClean="0"/>
              <a:t>Foo</a:t>
            </a:r>
            <a:r>
              <a:rPr lang="en-GB" dirty="0" smtClean="0"/>
              <a:t> and FOO are different files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Case insensitive</a:t>
            </a:r>
          </a:p>
          <a:p>
            <a:pPr lvl="1">
              <a:lnSpc>
                <a:spcPct val="90000"/>
              </a:lnSpc>
            </a:pPr>
            <a:r>
              <a:rPr lang="en-GB" dirty="0" err="1" smtClean="0"/>
              <a:t>foo</a:t>
            </a:r>
            <a:r>
              <a:rPr lang="en-GB" dirty="0" smtClean="0"/>
              <a:t>, </a:t>
            </a:r>
            <a:r>
              <a:rPr lang="en-GB" dirty="0" err="1" smtClean="0"/>
              <a:t>Foo</a:t>
            </a:r>
            <a:r>
              <a:rPr lang="en-GB" dirty="0" smtClean="0"/>
              <a:t> and FOO are the same file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Extensions used to indicate file contents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convention - UNIX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mandate – DOS, </a:t>
            </a:r>
            <a:r>
              <a:rPr lang="en-GB" dirty="0" err="1" smtClean="0"/>
              <a:t>Windoze</a:t>
            </a:r>
            <a:endParaRPr lang="en-GB" dirty="0" smtClean="0"/>
          </a:p>
          <a:p>
            <a:pPr lvl="1">
              <a:lnSpc>
                <a:spcPct val="90000"/>
              </a:lnSpc>
            </a:pPr>
            <a:r>
              <a:rPr lang="en-GB" dirty="0" smtClean="0"/>
              <a:t>e.g. </a:t>
            </a:r>
            <a:r>
              <a:rPr lang="en-GB" b="1" dirty="0" err="1" smtClean="0">
                <a:latin typeface="Courier New" pitchFamily="49" charset="0"/>
              </a:rPr>
              <a:t>myprog.c.Z</a:t>
            </a:r>
            <a:endParaRPr lang="en-GB" dirty="0" smtClean="0"/>
          </a:p>
          <a:p>
            <a:pPr>
              <a:buNone/>
            </a:pP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File Systems – Access </a:t>
            </a:r>
            <a:r>
              <a:rPr lang="pl-PL" sz="3600" dirty="0" err="1" smtClean="0"/>
              <a:t>Rights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File Owner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has all rights previously listed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may grant rights to others using the following classes of users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specific user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user groups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all for public files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Access control may be intrinsic or via access control list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setfacl</a:t>
            </a:r>
            <a:r>
              <a:rPr lang="en-US" b="1" dirty="0" smtClean="0">
                <a:latin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</a:rPr>
              <a:t>getfacl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buNone/>
            </a:pP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File Systems – Access </a:t>
            </a:r>
            <a:r>
              <a:rPr lang="pl-PL" sz="3600" dirty="0" err="1" smtClean="0"/>
              <a:t>Rights</a:t>
            </a:r>
            <a:r>
              <a:rPr lang="pl-PL" sz="3600" dirty="0" smtClean="0"/>
              <a:t> (</a:t>
            </a:r>
            <a:r>
              <a:rPr lang="pl-PL" sz="3600" dirty="0" err="1" smtClean="0"/>
              <a:t>simultaneus</a:t>
            </a:r>
            <a:r>
              <a:rPr lang="pl-PL" sz="3600" dirty="0" smtClean="0"/>
              <a:t> </a:t>
            </a:r>
            <a:r>
              <a:rPr lang="pl-PL" sz="3600" dirty="0" err="1" smtClean="0"/>
              <a:t>access</a:t>
            </a:r>
            <a:r>
              <a:rPr lang="pl-PL" sz="3600" dirty="0" smtClean="0"/>
              <a:t>)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User may lock entire file when it is to be updated</a:t>
            </a:r>
          </a:p>
          <a:p>
            <a:r>
              <a:rPr lang="en-US" dirty="0" smtClean="0"/>
              <a:t>User may lock the individual records during the update</a:t>
            </a:r>
          </a:p>
          <a:p>
            <a:r>
              <a:rPr lang="en-US" dirty="0" smtClean="0"/>
              <a:t>Mutual exclusion and deadlock are issues for shared access</a:t>
            </a:r>
            <a:endParaRPr lang="en-US" dirty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File Systems – </a:t>
            </a:r>
            <a:r>
              <a:rPr lang="pl-PL" sz="3600" dirty="0" err="1" smtClean="0"/>
              <a:t>Protection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File systems implement some kind of protection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en-GB" dirty="0" smtClean="0"/>
              <a:t>system</a:t>
            </a:r>
          </a:p>
          <a:p>
            <a:pPr lvl="1"/>
            <a:r>
              <a:rPr lang="en-GB" dirty="0" smtClean="0"/>
              <a:t>Who can access a file</a:t>
            </a:r>
          </a:p>
          <a:p>
            <a:pPr lvl="1"/>
            <a:r>
              <a:rPr lang="en-GB" dirty="0" smtClean="0"/>
              <a:t>How they can access it</a:t>
            </a:r>
          </a:p>
          <a:p>
            <a:r>
              <a:rPr lang="en-GB" dirty="0" smtClean="0"/>
              <a:t>More generally…</a:t>
            </a:r>
          </a:p>
          <a:p>
            <a:pPr lvl="1"/>
            <a:r>
              <a:rPr lang="en-GB" dirty="0" smtClean="0"/>
              <a:t>Objects are “what”, subjects are “who”, actions are “how”</a:t>
            </a:r>
          </a:p>
          <a:p>
            <a:r>
              <a:rPr lang="en-GB" dirty="0" smtClean="0"/>
              <a:t>A protection system dictates whether a given action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en-GB" dirty="0" smtClean="0"/>
              <a:t>performed by a given subject on a given object should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en-GB" dirty="0" smtClean="0"/>
              <a:t>be allowed</a:t>
            </a:r>
          </a:p>
          <a:p>
            <a:pPr lvl="1"/>
            <a:r>
              <a:rPr lang="en-GB" dirty="0" smtClean="0"/>
              <a:t>You can read and/or write your files, but others cannot</a:t>
            </a:r>
          </a:p>
          <a:p>
            <a:pPr lvl="1"/>
            <a:r>
              <a:rPr lang="en-GB" dirty="0" smtClean="0"/>
              <a:t>You can read “/etc/</a:t>
            </a:r>
            <a:r>
              <a:rPr lang="en-GB" dirty="0" err="1" smtClean="0"/>
              <a:t>motd</a:t>
            </a:r>
            <a:r>
              <a:rPr lang="en-GB" dirty="0" smtClean="0"/>
              <a:t>”, but you cannot write it</a:t>
            </a: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File Systems – </a:t>
            </a:r>
            <a:r>
              <a:rPr lang="pl-PL" sz="3600" dirty="0" err="1" smtClean="0"/>
              <a:t>Protection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3818248" cy="452596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Access Control Lists (ACL)</a:t>
            </a:r>
          </a:p>
          <a:p>
            <a:pPr lvl="1"/>
            <a:r>
              <a:rPr lang="en-GB" sz="2000" dirty="0" smtClean="0"/>
              <a:t>For each object, maintain a list</a:t>
            </a:r>
            <a:r>
              <a:rPr lang="pl-PL" sz="2000" dirty="0" smtClean="0"/>
              <a:t> </a:t>
            </a:r>
            <a:r>
              <a:rPr lang="en-GB" sz="2000" dirty="0" smtClean="0"/>
              <a:t>of subjects and their permitted</a:t>
            </a:r>
            <a:r>
              <a:rPr lang="pl-PL" sz="2000" dirty="0" smtClean="0"/>
              <a:t> </a:t>
            </a:r>
            <a:r>
              <a:rPr lang="en-GB" sz="2000" dirty="0" smtClean="0"/>
              <a:t>actions</a:t>
            </a:r>
            <a:endParaRPr lang="pl-PL" sz="2000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Symbol zastępczy zawartości 2"/>
          <p:cNvSpPr txBox="1">
            <a:spLocks/>
          </p:cNvSpPr>
          <p:nvPr/>
        </p:nvSpPr>
        <p:spPr>
          <a:xfrm>
            <a:off x="5111470" y="1617681"/>
            <a:ext cx="38182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400" dirty="0" smtClean="0"/>
              <a:t>Capabilities </a:t>
            </a:r>
            <a:endParaRPr lang="pl-PL" sz="2400" dirty="0" smtClean="0"/>
          </a:p>
          <a:p>
            <a:pPr marL="800100" lvl="1" indent="-342900">
              <a:spcBef>
                <a:spcPct val="20000"/>
              </a:spcBef>
              <a:buFont typeface="Calibri" pitchFamily="34" charset="0"/>
              <a:buChar char="–"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each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subject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maintain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list of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objects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</a:t>
            </a:r>
            <a:r>
              <a:rPr kumimoji="0" lang="pl-PL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their</a:t>
            </a:r>
            <a:r>
              <a:rPr kumimoji="0" lang="pl-PL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permitted</a:t>
            </a:r>
            <a:r>
              <a:rPr kumimoji="0" lang="pl-PL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actions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0100" y="3357562"/>
            <a:ext cx="7572396" cy="2902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File Systems – </a:t>
            </a:r>
            <a:r>
              <a:rPr lang="pl-PL" sz="3600" dirty="0" err="1" smtClean="0"/>
              <a:t>ACLs</a:t>
            </a:r>
            <a:r>
              <a:rPr lang="pl-PL" sz="3600" dirty="0" smtClean="0"/>
              <a:t> and </a:t>
            </a:r>
            <a:r>
              <a:rPr lang="pl-PL" sz="3600" dirty="0" err="1" smtClean="0"/>
              <a:t>Capabilities</a:t>
            </a:r>
            <a:endParaRPr lang="en-GB" sz="3600" dirty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The approaches differ only in how the table is</a:t>
            </a:r>
            <a:r>
              <a:rPr lang="pl-PL" dirty="0" smtClean="0"/>
              <a:t> </a:t>
            </a:r>
            <a:r>
              <a:rPr lang="en-GB" dirty="0" smtClean="0"/>
              <a:t>represented</a:t>
            </a:r>
          </a:p>
          <a:p>
            <a:pPr lvl="1"/>
            <a:r>
              <a:rPr lang="en-GB" dirty="0" smtClean="0"/>
              <a:t>What approach does Unix use?</a:t>
            </a:r>
          </a:p>
          <a:p>
            <a:r>
              <a:rPr lang="en-GB" dirty="0" smtClean="0"/>
              <a:t>Capabilities are easier to transfer</a:t>
            </a:r>
          </a:p>
          <a:p>
            <a:pPr lvl="1"/>
            <a:r>
              <a:rPr lang="en-GB" dirty="0" smtClean="0"/>
              <a:t>They are like keys, can handoff, does not depend on subject</a:t>
            </a:r>
          </a:p>
          <a:p>
            <a:r>
              <a:rPr lang="en-GB" dirty="0" smtClean="0"/>
              <a:t>In practice, ACLs are easier to manage</a:t>
            </a:r>
          </a:p>
          <a:p>
            <a:pPr lvl="1"/>
            <a:r>
              <a:rPr lang="en-GB" dirty="0" smtClean="0"/>
              <a:t>Object-centric, easy to grant, revoke</a:t>
            </a:r>
          </a:p>
          <a:p>
            <a:pPr lvl="1"/>
            <a:r>
              <a:rPr lang="en-GB" dirty="0" smtClean="0"/>
              <a:t>To revoke capabilities, have to keep track of all subjects that</a:t>
            </a:r>
            <a:r>
              <a:rPr lang="pl-PL" dirty="0" smtClean="0"/>
              <a:t> </a:t>
            </a:r>
            <a:r>
              <a:rPr lang="en-GB" dirty="0" smtClean="0"/>
              <a:t>have the capability – a challenging problem</a:t>
            </a:r>
          </a:p>
          <a:p>
            <a:r>
              <a:rPr lang="en-GB" dirty="0" smtClean="0"/>
              <a:t>ACLs have a problem when objects are heavily shared</a:t>
            </a:r>
          </a:p>
          <a:p>
            <a:pPr lvl="1"/>
            <a:r>
              <a:rPr lang="en-GB" dirty="0" smtClean="0"/>
              <a:t>The ACLs become very large</a:t>
            </a:r>
          </a:p>
          <a:p>
            <a:pPr lvl="1"/>
            <a:r>
              <a:rPr lang="en-GB" dirty="0" smtClean="0"/>
              <a:t>Use groups (e.g., Unix)</a:t>
            </a: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File </a:t>
            </a:r>
            <a:r>
              <a:rPr lang="pl-PL" sz="3600" dirty="0" err="1" smtClean="0"/>
              <a:t>Types</a:t>
            </a:r>
            <a:r>
              <a:rPr lang="pl-PL" sz="3600" dirty="0" smtClean="0"/>
              <a:t>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r>
              <a:rPr lang="pl-PL" dirty="0" err="1" smtClean="0"/>
              <a:t>Ordinary</a:t>
            </a:r>
            <a:r>
              <a:rPr lang="pl-PL" dirty="0" smtClean="0"/>
              <a:t> </a:t>
            </a:r>
            <a:r>
              <a:rPr lang="pl-PL" dirty="0" err="1" smtClean="0"/>
              <a:t>files</a:t>
            </a:r>
            <a:endParaRPr lang="pl-PL" dirty="0" smtClean="0"/>
          </a:p>
          <a:p>
            <a:r>
              <a:rPr lang="pl-PL" dirty="0" err="1" smtClean="0"/>
              <a:t>Directories</a:t>
            </a:r>
            <a:endParaRPr lang="pl-PL" dirty="0" smtClean="0"/>
          </a:p>
          <a:p>
            <a:r>
              <a:rPr lang="pl-PL" dirty="0" err="1" smtClean="0"/>
              <a:t>Symbolic</a:t>
            </a:r>
            <a:r>
              <a:rPr lang="pl-PL" dirty="0" smtClean="0"/>
              <a:t> </a:t>
            </a:r>
            <a:r>
              <a:rPr lang="pl-PL" dirty="0" err="1" smtClean="0"/>
              <a:t>links</a:t>
            </a:r>
            <a:endParaRPr lang="pl-PL" dirty="0" smtClean="0"/>
          </a:p>
          <a:p>
            <a:r>
              <a:rPr lang="pl-PL" dirty="0" err="1" smtClean="0"/>
              <a:t>Named</a:t>
            </a:r>
            <a:r>
              <a:rPr lang="pl-PL" dirty="0" smtClean="0"/>
              <a:t> </a:t>
            </a:r>
            <a:r>
              <a:rPr lang="pl-PL" dirty="0" err="1" smtClean="0"/>
              <a:t>pipes</a:t>
            </a:r>
            <a:endParaRPr lang="pl-PL" dirty="0" smtClean="0"/>
          </a:p>
          <a:p>
            <a:r>
              <a:rPr lang="pl-PL" dirty="0" err="1" smtClean="0"/>
              <a:t>Sockets</a:t>
            </a:r>
            <a:endParaRPr lang="pl-PL" dirty="0" smtClean="0"/>
          </a:p>
          <a:p>
            <a:r>
              <a:rPr lang="pl-PL" dirty="0" smtClean="0"/>
              <a:t>Block devices</a:t>
            </a:r>
          </a:p>
          <a:p>
            <a:r>
              <a:rPr lang="pl-PL" dirty="0" err="1" smtClean="0"/>
              <a:t>Character</a:t>
            </a:r>
            <a:r>
              <a:rPr lang="pl-PL" dirty="0" smtClean="0"/>
              <a:t> devices </a:t>
            </a:r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File </a:t>
            </a:r>
            <a:r>
              <a:rPr lang="pl-PL" sz="3600" dirty="0" err="1" smtClean="0"/>
              <a:t>Structures</a:t>
            </a:r>
            <a:r>
              <a:rPr lang="pl-PL" sz="3600" dirty="0" smtClean="0"/>
              <a:t>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 fontScale="85000" lnSpcReduction="10000"/>
          </a:bodyPr>
          <a:lstStyle/>
          <a:p>
            <a:r>
              <a:rPr lang="pl-PL" dirty="0" err="1" smtClean="0"/>
              <a:t>Logical</a:t>
            </a:r>
            <a:r>
              <a:rPr lang="pl-PL" dirty="0" smtClean="0"/>
              <a:t> </a:t>
            </a:r>
            <a:r>
              <a:rPr lang="pl-PL" dirty="0" err="1" smtClean="0"/>
              <a:t>structure</a:t>
            </a:r>
            <a:endParaRPr lang="pl-PL" dirty="0" smtClean="0"/>
          </a:p>
          <a:p>
            <a:pPr lvl="1"/>
            <a:r>
              <a:rPr lang="pl-PL" dirty="0" err="1" smtClean="0"/>
              <a:t>Describes</a:t>
            </a:r>
            <a:r>
              <a:rPr lang="pl-PL" dirty="0" smtClean="0"/>
              <a:t> </a:t>
            </a:r>
            <a:r>
              <a:rPr lang="pl-PL" dirty="0" err="1" smtClean="0"/>
              <a:t>how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information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being</a:t>
            </a:r>
            <a:r>
              <a:rPr lang="pl-PL" dirty="0" smtClean="0"/>
              <a:t> </a:t>
            </a:r>
            <a:r>
              <a:rPr lang="pl-PL" dirty="0" err="1" smtClean="0"/>
              <a:t>organised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file</a:t>
            </a:r>
          </a:p>
          <a:p>
            <a:pPr lvl="1"/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defined</a:t>
            </a:r>
            <a:r>
              <a:rPr lang="pl-PL" dirty="0" smtClean="0"/>
              <a:t> </a:t>
            </a:r>
            <a:r>
              <a:rPr lang="pl-PL" dirty="0" err="1" smtClean="0"/>
              <a:t>at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Operating</a:t>
            </a:r>
            <a:r>
              <a:rPr lang="pl-PL" dirty="0" smtClean="0"/>
              <a:t> System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application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1"/>
            <a:r>
              <a:rPr lang="pl-PL" dirty="0" err="1" smtClean="0"/>
              <a:t>Usually</a:t>
            </a:r>
            <a:r>
              <a:rPr lang="pl-PL" dirty="0" smtClean="0"/>
              <a:t> </a:t>
            </a:r>
            <a:r>
              <a:rPr lang="pl-PL" dirty="0" err="1" smtClean="0"/>
              <a:t>related</a:t>
            </a:r>
            <a:r>
              <a:rPr lang="pl-PL" dirty="0" smtClean="0"/>
              <a:t> to </a:t>
            </a:r>
            <a:r>
              <a:rPr lang="pl-PL" dirty="0" err="1" smtClean="0"/>
              <a:t>type</a:t>
            </a:r>
            <a:r>
              <a:rPr lang="pl-PL" dirty="0" smtClean="0"/>
              <a:t>/</a:t>
            </a:r>
            <a:r>
              <a:rPr lang="pl-PL" dirty="0" err="1" smtClean="0"/>
              <a:t>function</a:t>
            </a:r>
            <a:r>
              <a:rPr lang="pl-PL" dirty="0" smtClean="0"/>
              <a:t> of a file (</a:t>
            </a:r>
            <a:r>
              <a:rPr lang="pl-PL" dirty="0" err="1" smtClean="0"/>
              <a:t>graphical</a:t>
            </a:r>
            <a:r>
              <a:rPr lang="pl-PL" dirty="0" smtClean="0"/>
              <a:t> file, </a:t>
            </a:r>
            <a:r>
              <a:rPr lang="pl-PL" dirty="0" err="1" smtClean="0"/>
              <a:t>text</a:t>
            </a:r>
            <a:r>
              <a:rPr lang="pl-PL" dirty="0" smtClean="0"/>
              <a:t> file, etc.)</a:t>
            </a:r>
          </a:p>
          <a:p>
            <a:r>
              <a:rPr lang="pl-PL" dirty="0" err="1" smtClean="0"/>
              <a:t>Physical</a:t>
            </a:r>
            <a:r>
              <a:rPr lang="pl-PL" dirty="0" smtClean="0"/>
              <a:t> </a:t>
            </a:r>
            <a:r>
              <a:rPr lang="pl-PL" dirty="0" err="1" smtClean="0"/>
              <a:t>structure</a:t>
            </a:r>
            <a:endParaRPr lang="pl-PL" dirty="0" smtClean="0"/>
          </a:p>
          <a:p>
            <a:pPr lvl="1"/>
            <a:r>
              <a:rPr lang="pl-PL" dirty="0" err="1" smtClean="0"/>
              <a:t>Describes</a:t>
            </a:r>
            <a:r>
              <a:rPr lang="pl-PL" dirty="0" smtClean="0"/>
              <a:t> </a:t>
            </a:r>
            <a:r>
              <a:rPr lang="pl-PL" dirty="0" err="1" smtClean="0"/>
              <a:t>how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information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being</a:t>
            </a:r>
            <a:r>
              <a:rPr lang="pl-PL" dirty="0" smtClean="0"/>
              <a:t> </a:t>
            </a:r>
            <a:r>
              <a:rPr lang="pl-PL" dirty="0" err="1" smtClean="0"/>
              <a:t>stored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file</a:t>
            </a:r>
          </a:p>
          <a:p>
            <a:pPr lvl="1"/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strictly</a:t>
            </a:r>
            <a:r>
              <a:rPr lang="pl-PL" dirty="0" smtClean="0"/>
              <a:t> </a:t>
            </a:r>
            <a:r>
              <a:rPr lang="pl-PL" dirty="0" err="1" smtClean="0"/>
              <a:t>related</a:t>
            </a:r>
            <a:r>
              <a:rPr lang="pl-PL" dirty="0" smtClean="0"/>
              <a:t> to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device</a:t>
            </a:r>
            <a:r>
              <a:rPr lang="pl-PL" dirty="0" smtClean="0"/>
              <a:t> </a:t>
            </a:r>
            <a:r>
              <a:rPr lang="pl-PL" dirty="0" err="1" smtClean="0"/>
              <a:t>type</a:t>
            </a:r>
            <a:r>
              <a:rPr lang="pl-PL" dirty="0" smtClean="0"/>
              <a:t> </a:t>
            </a:r>
            <a:r>
              <a:rPr lang="pl-PL" dirty="0" err="1" smtClean="0"/>
              <a:t>where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file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stored</a:t>
            </a:r>
            <a:endParaRPr lang="pl-PL" dirty="0" smtClean="0"/>
          </a:p>
          <a:p>
            <a:pPr lvl="1"/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defined</a:t>
            </a:r>
            <a:r>
              <a:rPr lang="pl-PL" dirty="0" smtClean="0"/>
              <a:t> </a:t>
            </a:r>
            <a:r>
              <a:rPr lang="pl-PL" dirty="0" err="1" smtClean="0"/>
              <a:t>at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Operating</a:t>
            </a:r>
            <a:r>
              <a:rPr lang="pl-PL" dirty="0" smtClean="0"/>
              <a:t> System </a:t>
            </a:r>
            <a:r>
              <a:rPr lang="pl-PL" dirty="0" err="1" smtClean="0"/>
              <a:t>level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kernel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user</a:t>
            </a:r>
            <a:r>
              <a:rPr lang="pl-PL" dirty="0" smtClean="0"/>
              <a:t> </a:t>
            </a:r>
            <a:r>
              <a:rPr lang="pl-PL" dirty="0" err="1" smtClean="0"/>
              <a:t>space</a:t>
            </a: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File </a:t>
            </a:r>
            <a:r>
              <a:rPr lang="pl-PL" sz="3600" dirty="0" err="1" smtClean="0"/>
              <a:t>Structures</a:t>
            </a:r>
            <a:r>
              <a:rPr lang="pl-PL" sz="3600" dirty="0" smtClean="0"/>
              <a:t>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1514474"/>
            <a:ext cx="8228707" cy="405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pole tekstowe 10"/>
          <p:cNvSpPr txBox="1"/>
          <p:nvPr/>
        </p:nvSpPr>
        <p:spPr>
          <a:xfrm>
            <a:off x="3357554" y="2357430"/>
            <a:ext cx="2585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 err="1" smtClean="0"/>
              <a:t>Physical</a:t>
            </a:r>
            <a:r>
              <a:rPr lang="pl-PL" sz="2800" b="1" dirty="0" smtClean="0"/>
              <a:t> </a:t>
            </a:r>
            <a:r>
              <a:rPr lang="pl-PL" sz="2800" b="1" dirty="0" err="1" smtClean="0"/>
              <a:t>Storage</a:t>
            </a:r>
            <a:endParaRPr lang="en-GB" sz="2800" b="1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4000496" y="4429132"/>
            <a:ext cx="65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i="1" dirty="0" smtClean="0"/>
              <a:t>file</a:t>
            </a:r>
            <a:endParaRPr lang="en-GB" sz="2800" b="1" i="1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642910" y="5572140"/>
            <a:ext cx="2246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 smtClean="0"/>
              <a:t>Logical</a:t>
            </a:r>
            <a:r>
              <a:rPr lang="pl-PL" sz="2800" dirty="0" smtClean="0"/>
              <a:t> </a:t>
            </a:r>
            <a:r>
              <a:rPr lang="pl-PL" sz="2800" dirty="0" err="1" smtClean="0"/>
              <a:t>record</a:t>
            </a:r>
            <a:endParaRPr lang="en-GB" sz="2800" dirty="0"/>
          </a:p>
        </p:txBody>
      </p:sp>
      <p:sp>
        <p:nvSpPr>
          <p:cNvPr id="15" name="pole tekstowe 14"/>
          <p:cNvSpPr txBox="1"/>
          <p:nvPr/>
        </p:nvSpPr>
        <p:spPr>
          <a:xfrm>
            <a:off x="3214678" y="5572140"/>
            <a:ext cx="2246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 smtClean="0"/>
              <a:t>Logical</a:t>
            </a:r>
            <a:r>
              <a:rPr lang="pl-PL" sz="2800" dirty="0" smtClean="0"/>
              <a:t> </a:t>
            </a:r>
            <a:r>
              <a:rPr lang="pl-PL" sz="2800" dirty="0" err="1" smtClean="0"/>
              <a:t>record</a:t>
            </a:r>
            <a:endParaRPr lang="en-GB" sz="2800" dirty="0"/>
          </a:p>
        </p:txBody>
      </p:sp>
      <p:sp>
        <p:nvSpPr>
          <p:cNvPr id="16" name="pole tekstowe 15"/>
          <p:cNvSpPr txBox="1"/>
          <p:nvPr/>
        </p:nvSpPr>
        <p:spPr>
          <a:xfrm>
            <a:off x="5754319" y="5572140"/>
            <a:ext cx="2246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 smtClean="0"/>
              <a:t>Logical</a:t>
            </a:r>
            <a:r>
              <a:rPr lang="pl-PL" sz="2800" dirty="0" smtClean="0"/>
              <a:t> </a:t>
            </a:r>
            <a:r>
              <a:rPr lang="pl-PL" sz="2800" dirty="0" err="1" smtClean="0"/>
              <a:t>record</a:t>
            </a:r>
            <a:endParaRPr lang="en-GB" sz="2800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7968897" y="5572140"/>
            <a:ext cx="10166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 smtClean="0"/>
              <a:t>Free</a:t>
            </a:r>
            <a:endParaRPr lang="pl-PL" sz="2800" dirty="0" smtClean="0"/>
          </a:p>
          <a:p>
            <a:r>
              <a:rPr lang="pl-PL" sz="2800" dirty="0" err="1" smtClean="0"/>
              <a:t>space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Files</a:t>
            </a:r>
            <a:r>
              <a:rPr lang="pl-PL" sz="3600" dirty="0" smtClean="0"/>
              <a:t> – </a:t>
            </a:r>
            <a:r>
              <a:rPr lang="pl-PL" sz="3600" dirty="0" err="1" smtClean="0"/>
              <a:t>access</a:t>
            </a:r>
            <a:r>
              <a:rPr lang="pl-PL" sz="3600" dirty="0" smtClean="0"/>
              <a:t> </a:t>
            </a:r>
            <a:r>
              <a:rPr lang="pl-PL" sz="3600" dirty="0" err="1" smtClean="0"/>
              <a:t>methods</a:t>
            </a:r>
            <a:r>
              <a:rPr lang="pl-PL" sz="3600" dirty="0" smtClean="0"/>
              <a:t>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 fontScale="85000" lnSpcReduction="20000"/>
          </a:bodyPr>
          <a:lstStyle/>
          <a:p>
            <a:r>
              <a:rPr lang="pl-PL" dirty="0" err="1" smtClean="0"/>
              <a:t>Sequential</a:t>
            </a:r>
            <a:r>
              <a:rPr lang="pl-PL" dirty="0" smtClean="0"/>
              <a:t> </a:t>
            </a:r>
            <a:r>
              <a:rPr lang="pl-PL" dirty="0" err="1" smtClean="0"/>
              <a:t>access</a:t>
            </a:r>
            <a:endParaRPr lang="pl-PL" dirty="0" smtClean="0"/>
          </a:p>
          <a:p>
            <a:pPr lvl="1"/>
            <a:r>
              <a:rPr lang="pl-PL" dirty="0" err="1" smtClean="0"/>
              <a:t>Information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processed</a:t>
            </a:r>
            <a:r>
              <a:rPr lang="pl-PL" dirty="0" smtClean="0"/>
              <a:t> </a:t>
            </a:r>
            <a:r>
              <a:rPr lang="pl-PL" dirty="0" err="1" smtClean="0"/>
              <a:t>record</a:t>
            </a:r>
            <a:r>
              <a:rPr lang="pl-PL" dirty="0" smtClean="0"/>
              <a:t> </a:t>
            </a:r>
            <a:r>
              <a:rPr lang="pl-PL" dirty="0" err="1" smtClean="0"/>
              <a:t>after</a:t>
            </a:r>
            <a:r>
              <a:rPr lang="pl-PL" dirty="0" smtClean="0"/>
              <a:t> </a:t>
            </a:r>
            <a:r>
              <a:rPr lang="pl-PL" dirty="0" err="1" smtClean="0"/>
              <a:t>record</a:t>
            </a:r>
            <a:endParaRPr lang="pl-PL" dirty="0" smtClean="0"/>
          </a:p>
          <a:p>
            <a:pPr lvl="1"/>
            <a:r>
              <a:rPr lang="pl-PL" dirty="0" err="1" smtClean="0"/>
              <a:t>Possible</a:t>
            </a:r>
            <a:r>
              <a:rPr lang="pl-PL" dirty="0" smtClean="0"/>
              <a:t> operations:</a:t>
            </a:r>
          </a:p>
          <a:p>
            <a:pPr lvl="2"/>
            <a:r>
              <a:rPr lang="pl-PL" dirty="0" smtClean="0"/>
              <a:t>Reading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next</a:t>
            </a:r>
            <a:r>
              <a:rPr lang="pl-PL" dirty="0" smtClean="0"/>
              <a:t> </a:t>
            </a:r>
            <a:r>
              <a:rPr lang="pl-PL" dirty="0" err="1" smtClean="0"/>
              <a:t>record/bloc</a:t>
            </a:r>
            <a:r>
              <a:rPr lang="pl-PL" dirty="0" smtClean="0"/>
              <a:t>k</a:t>
            </a:r>
          </a:p>
          <a:p>
            <a:pPr lvl="2"/>
            <a:r>
              <a:rPr lang="pl-PL" dirty="0" err="1" smtClean="0"/>
              <a:t>Adding</a:t>
            </a:r>
            <a:r>
              <a:rPr lang="pl-PL" dirty="0" smtClean="0"/>
              <a:t> a </a:t>
            </a:r>
            <a:r>
              <a:rPr lang="pl-PL" dirty="0" err="1" smtClean="0"/>
              <a:t>record</a:t>
            </a:r>
            <a:r>
              <a:rPr lang="pl-PL" dirty="0" smtClean="0"/>
              <a:t> </a:t>
            </a:r>
            <a:r>
              <a:rPr lang="pl-PL" dirty="0" err="1" smtClean="0"/>
              <a:t>at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end</a:t>
            </a:r>
            <a:endParaRPr lang="pl-PL" dirty="0" smtClean="0"/>
          </a:p>
          <a:p>
            <a:pPr lvl="2"/>
            <a:r>
              <a:rPr lang="pl-PL" dirty="0" err="1" smtClean="0"/>
              <a:t>Changing</a:t>
            </a:r>
            <a:r>
              <a:rPr lang="pl-PL" dirty="0" smtClean="0"/>
              <a:t> </a:t>
            </a:r>
            <a:r>
              <a:rPr lang="pl-PL" dirty="0" err="1" smtClean="0"/>
              <a:t>current</a:t>
            </a:r>
            <a:r>
              <a:rPr lang="pl-PL" dirty="0" smtClean="0"/>
              <a:t> </a:t>
            </a:r>
            <a:r>
              <a:rPr lang="pl-PL" dirty="0" err="1" smtClean="0"/>
              <a:t>position</a:t>
            </a:r>
            <a:r>
              <a:rPr lang="pl-PL" dirty="0" smtClean="0"/>
              <a:t> pointer</a:t>
            </a:r>
          </a:p>
          <a:p>
            <a:r>
              <a:rPr lang="pl-PL" dirty="0" err="1" smtClean="0"/>
              <a:t>Direct</a:t>
            </a:r>
            <a:r>
              <a:rPr lang="pl-PL" dirty="0" smtClean="0"/>
              <a:t> </a:t>
            </a:r>
            <a:r>
              <a:rPr lang="pl-PL" dirty="0" err="1" smtClean="0"/>
              <a:t>access</a:t>
            </a:r>
            <a:endParaRPr lang="pl-PL" dirty="0" smtClean="0"/>
          </a:p>
          <a:p>
            <a:pPr lvl="1"/>
            <a:r>
              <a:rPr lang="pl-PL" dirty="0" err="1" smtClean="0"/>
              <a:t>Location</a:t>
            </a:r>
            <a:r>
              <a:rPr lang="pl-PL" dirty="0" smtClean="0"/>
              <a:t> of a </a:t>
            </a:r>
            <a:r>
              <a:rPr lang="pl-PL" dirty="0" err="1" smtClean="0"/>
              <a:t>record</a:t>
            </a:r>
            <a:r>
              <a:rPr lang="pl-PL" dirty="0" smtClean="0"/>
              <a:t> to be </a:t>
            </a:r>
            <a:r>
              <a:rPr lang="pl-PL" dirty="0" err="1" smtClean="0"/>
              <a:t>processed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given</a:t>
            </a:r>
            <a:r>
              <a:rPr lang="pl-PL" dirty="0" smtClean="0"/>
              <a:t> as </a:t>
            </a:r>
            <a:r>
              <a:rPr lang="pl-PL" dirty="0" err="1" smtClean="0"/>
              <a:t>the</a:t>
            </a:r>
            <a:r>
              <a:rPr lang="pl-PL" dirty="0" smtClean="0"/>
              <a:t> argument of </a:t>
            </a:r>
            <a:r>
              <a:rPr lang="pl-PL" dirty="0" err="1" smtClean="0"/>
              <a:t>adequate</a:t>
            </a:r>
            <a:r>
              <a:rPr lang="pl-PL" dirty="0" smtClean="0"/>
              <a:t> </a:t>
            </a:r>
            <a:r>
              <a:rPr lang="pl-PL" dirty="0" err="1" smtClean="0"/>
              <a:t>operation</a:t>
            </a:r>
            <a:endParaRPr lang="pl-PL" dirty="0" smtClean="0"/>
          </a:p>
          <a:p>
            <a:r>
              <a:rPr lang="pl-PL" dirty="0" err="1" smtClean="0"/>
              <a:t>Indexed</a:t>
            </a:r>
            <a:r>
              <a:rPr lang="pl-PL" dirty="0" smtClean="0"/>
              <a:t> </a:t>
            </a:r>
            <a:r>
              <a:rPr lang="pl-PL" dirty="0" err="1" smtClean="0"/>
              <a:t>access</a:t>
            </a:r>
            <a:endParaRPr lang="pl-PL" dirty="0" smtClean="0"/>
          </a:p>
          <a:p>
            <a:pPr lvl="1"/>
            <a:r>
              <a:rPr lang="pl-PL" dirty="0" err="1" smtClean="0"/>
              <a:t>Records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identified</a:t>
            </a:r>
            <a:r>
              <a:rPr lang="pl-PL" dirty="0" smtClean="0"/>
              <a:t> via </a:t>
            </a:r>
            <a:r>
              <a:rPr lang="pl-PL" dirty="0" err="1" smtClean="0"/>
              <a:t>special</a:t>
            </a:r>
            <a:r>
              <a:rPr lang="pl-PL" dirty="0" smtClean="0"/>
              <a:t> </a:t>
            </a:r>
            <a:r>
              <a:rPr lang="pl-PL" dirty="0" err="1" smtClean="0"/>
              <a:t>index</a:t>
            </a:r>
            <a:r>
              <a:rPr lang="pl-PL" dirty="0" smtClean="0"/>
              <a:t> </a:t>
            </a:r>
            <a:r>
              <a:rPr lang="pl-PL" dirty="0" err="1" smtClean="0"/>
              <a:t>keys</a:t>
            </a:r>
            <a:endParaRPr lang="pl-PL" dirty="0" smtClean="0"/>
          </a:p>
          <a:p>
            <a:pPr lvl="1"/>
            <a:r>
              <a:rPr lang="pl-PL" dirty="0" err="1" smtClean="0"/>
              <a:t>Faster</a:t>
            </a:r>
            <a:r>
              <a:rPr lang="pl-PL" dirty="0" smtClean="0"/>
              <a:t> </a:t>
            </a:r>
            <a:r>
              <a:rPr lang="pl-PL" dirty="0" err="1" smtClean="0"/>
              <a:t>access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</a:t>
            </a:r>
            <a:r>
              <a:rPr lang="pl-PL" dirty="0" err="1" smtClean="0"/>
              <a:t>comparison</a:t>
            </a:r>
            <a:r>
              <a:rPr lang="pl-PL" dirty="0" smtClean="0"/>
              <a:t> to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free</a:t>
            </a:r>
            <a:r>
              <a:rPr lang="pl-PL" dirty="0" smtClean="0"/>
              <a:t> </a:t>
            </a:r>
            <a:r>
              <a:rPr lang="pl-PL" dirty="0" err="1" smtClean="0"/>
              <a:t>access</a:t>
            </a: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File Operations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Create</a:t>
            </a:r>
            <a:r>
              <a:rPr lang="pl-PL" dirty="0" smtClean="0"/>
              <a:t>			: </a:t>
            </a:r>
            <a:r>
              <a:rPr lang="pl-PL" sz="2600" dirty="0" err="1" smtClean="0">
                <a:latin typeface="Courier New" pitchFamily="49" charset="0"/>
                <a:cs typeface="Courier New" pitchFamily="49" charset="0"/>
              </a:rPr>
              <a:t>joe</a:t>
            </a:r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 file, </a:t>
            </a:r>
            <a:r>
              <a:rPr lang="pl-PL" sz="2600" dirty="0" err="1" smtClean="0">
                <a:latin typeface="Courier New" pitchFamily="49" charset="0"/>
                <a:cs typeface="Courier New" pitchFamily="49" charset="0"/>
              </a:rPr>
              <a:t>notepad</a:t>
            </a:r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 file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Delete</a:t>
            </a:r>
            <a:r>
              <a:rPr lang="pl-PL" dirty="0" smtClean="0"/>
              <a:t>			: </a:t>
            </a:r>
            <a:r>
              <a:rPr lang="pl-PL" sz="2600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 file, del file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Open</a:t>
            </a:r>
            <a:r>
              <a:rPr lang="pl-PL" dirty="0" smtClean="0"/>
              <a:t>			: </a:t>
            </a:r>
            <a:r>
              <a:rPr lang="pl-PL" sz="2600" i="1" dirty="0" err="1" smtClean="0">
                <a:latin typeface="Courier New" pitchFamily="49" charset="0"/>
                <a:cs typeface="Courier New" pitchFamily="49" charset="0"/>
              </a:rPr>
              <a:t>open</a:t>
            </a:r>
            <a:r>
              <a:rPr lang="pl-PL" sz="2600" i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Close</a:t>
            </a:r>
            <a:r>
              <a:rPr lang="pl-PL" dirty="0" smtClean="0"/>
              <a:t>			: </a:t>
            </a:r>
            <a:r>
              <a:rPr lang="pl-PL" sz="2600" i="1" dirty="0" err="1" smtClean="0">
                <a:latin typeface="Courier New" pitchFamily="49" charset="0"/>
                <a:cs typeface="Courier New" pitchFamily="49" charset="0"/>
              </a:rPr>
              <a:t>close</a:t>
            </a:r>
            <a:r>
              <a:rPr lang="pl-PL" sz="2600" i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Read</a:t>
            </a:r>
            <a:r>
              <a:rPr lang="pl-PL" dirty="0" smtClean="0"/>
              <a:t>			: </a:t>
            </a:r>
            <a:r>
              <a:rPr lang="pl-PL" sz="2600" i="1" dirty="0" err="1" smtClean="0">
                <a:latin typeface="Courier New" pitchFamily="49" charset="0"/>
                <a:cs typeface="Courier New" pitchFamily="49" charset="0"/>
              </a:rPr>
              <a:t>read</a:t>
            </a:r>
            <a:r>
              <a:rPr lang="pl-PL" sz="2600" i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Write</a:t>
            </a:r>
            <a:r>
              <a:rPr lang="pl-PL" dirty="0" smtClean="0"/>
              <a:t>			: </a:t>
            </a:r>
            <a:r>
              <a:rPr lang="pl-PL" sz="2600" i="1" dirty="0" err="1" smtClean="0">
                <a:latin typeface="Courier New" pitchFamily="49" charset="0"/>
                <a:cs typeface="Courier New" pitchFamily="49" charset="0"/>
              </a:rPr>
              <a:t>write</a:t>
            </a:r>
            <a:r>
              <a:rPr lang="pl-PL" sz="2600" i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Append</a:t>
            </a:r>
            <a:r>
              <a:rPr lang="pl-PL" dirty="0" smtClean="0"/>
              <a:t>			: </a:t>
            </a:r>
            <a:r>
              <a:rPr lang="pl-PL" sz="2600" dirty="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 file &gt;&gt; </a:t>
            </a:r>
            <a:r>
              <a:rPr lang="pl-PL" sz="2600" dirty="0" err="1" smtClean="0">
                <a:latin typeface="Courier New" pitchFamily="49" charset="0"/>
                <a:cs typeface="Courier New" pitchFamily="49" charset="0"/>
              </a:rPr>
              <a:t>another_file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Seek</a:t>
            </a:r>
            <a:r>
              <a:rPr lang="pl-PL" dirty="0" smtClean="0"/>
              <a:t>			: </a:t>
            </a:r>
            <a:r>
              <a:rPr lang="pl-PL" sz="2600" i="1" dirty="0" err="1" smtClean="0">
                <a:latin typeface="Courier New" pitchFamily="49" charset="0"/>
                <a:cs typeface="Courier New" pitchFamily="49" charset="0"/>
              </a:rPr>
              <a:t>lseek</a:t>
            </a:r>
            <a:r>
              <a:rPr lang="pl-PL" sz="2600" i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Get attributes</a:t>
            </a:r>
            <a:r>
              <a:rPr lang="pl-PL" dirty="0" smtClean="0"/>
              <a:t>		: </a:t>
            </a:r>
            <a:r>
              <a:rPr lang="pl-PL" sz="2600" i="1" dirty="0" err="1" smtClean="0">
                <a:latin typeface="Courier New" pitchFamily="49" charset="0"/>
                <a:cs typeface="Courier New" pitchFamily="49" charset="0"/>
              </a:rPr>
              <a:t>fgetattr</a:t>
            </a:r>
            <a:r>
              <a:rPr lang="pl-PL" sz="2600" i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Set attributes</a:t>
            </a:r>
            <a:r>
              <a:rPr lang="pl-PL" dirty="0" smtClean="0"/>
              <a:t>		: </a:t>
            </a:r>
            <a:r>
              <a:rPr lang="pl-PL" sz="2600" i="1" dirty="0" err="1" smtClean="0">
                <a:latin typeface="Courier New" pitchFamily="49" charset="0"/>
                <a:cs typeface="Courier New" pitchFamily="49" charset="0"/>
              </a:rPr>
              <a:t>fsetattr</a:t>
            </a:r>
            <a:r>
              <a:rPr lang="pl-PL" sz="2600" i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Rename (move)</a:t>
            </a:r>
            <a:r>
              <a:rPr lang="pl-PL" dirty="0" smtClean="0"/>
              <a:t>	: </a:t>
            </a:r>
            <a:r>
              <a:rPr lang="pl-PL" sz="2600" i="1" dirty="0" err="1" smtClean="0">
                <a:latin typeface="Courier New" pitchFamily="49" charset="0"/>
                <a:cs typeface="Courier New" pitchFamily="49" charset="0"/>
              </a:rPr>
              <a:t>rename</a:t>
            </a:r>
            <a:r>
              <a:rPr lang="pl-PL" sz="2600" i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/>
          </a:p>
          <a:p>
            <a:pPr>
              <a:buNone/>
            </a:pP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36997" y="6429396"/>
            <a:ext cx="3586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2127</Words>
  <Application>Microsoft Office PowerPoint</Application>
  <PresentationFormat>On-screen Show (4:3)</PresentationFormat>
  <Paragraphs>472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Courier New</vt:lpstr>
      <vt:lpstr>Motyw pakietu Office</vt:lpstr>
      <vt:lpstr>Lecture 7</vt:lpstr>
      <vt:lpstr>File Systems </vt:lpstr>
      <vt:lpstr>File Attributes </vt:lpstr>
      <vt:lpstr>File Naming </vt:lpstr>
      <vt:lpstr>File Types </vt:lpstr>
      <vt:lpstr>File Structures </vt:lpstr>
      <vt:lpstr>File Structures </vt:lpstr>
      <vt:lpstr>Files – access methods </vt:lpstr>
      <vt:lpstr>File Operations </vt:lpstr>
      <vt:lpstr>Files – access methods </vt:lpstr>
      <vt:lpstr>Files – access methods </vt:lpstr>
      <vt:lpstr>Files – access methods </vt:lpstr>
      <vt:lpstr>Files – access methods </vt:lpstr>
      <vt:lpstr>File Systems – organisation </vt:lpstr>
      <vt:lpstr>File Systems – organisation - Zones </vt:lpstr>
      <vt:lpstr>File Systems – organisation </vt:lpstr>
      <vt:lpstr>File Systems – organisation - directories </vt:lpstr>
      <vt:lpstr>File Systems – organisation - directories </vt:lpstr>
      <vt:lpstr>File Systems – organisation - directories </vt:lpstr>
      <vt:lpstr>File Systems – organisation - directories </vt:lpstr>
      <vt:lpstr>Operating systems functions</vt:lpstr>
      <vt:lpstr>File Systems – Methods of files allocation </vt:lpstr>
      <vt:lpstr>File Systems – Methods of files allocation </vt:lpstr>
      <vt:lpstr>File Systems – Methods of files allocation </vt:lpstr>
      <vt:lpstr>File Systems – Methods of files allocation </vt:lpstr>
      <vt:lpstr>File Systems – Methods of files allocation </vt:lpstr>
      <vt:lpstr>File Systems – Methods of files allocation </vt:lpstr>
      <vt:lpstr>File Systems – Methods of files allocation </vt:lpstr>
      <vt:lpstr>File Systems – Methods of files allocation </vt:lpstr>
      <vt:lpstr>File Systems – Methods of files allocation </vt:lpstr>
      <vt:lpstr>File Systems – Linux </vt:lpstr>
      <vt:lpstr>File Systems – NT/XP</vt:lpstr>
      <vt:lpstr>File Systems – network/distributed file systems</vt:lpstr>
      <vt:lpstr>File Systems – Fairsite</vt:lpstr>
      <vt:lpstr>File Systems – Fairsite</vt:lpstr>
      <vt:lpstr>File Systems – Longhorn</vt:lpstr>
      <vt:lpstr>File Systems – Files Sharing</vt:lpstr>
      <vt:lpstr>File Systems – Access Rights</vt:lpstr>
      <vt:lpstr>File Systems – Access Rights</vt:lpstr>
      <vt:lpstr>File Systems – Access Rights</vt:lpstr>
      <vt:lpstr>File Systems – Access Rights (simultaneus access)</vt:lpstr>
      <vt:lpstr>File Systems – Protection</vt:lpstr>
      <vt:lpstr>File Systems – Protection</vt:lpstr>
      <vt:lpstr>File Systems – ACLs and Capabilities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Mariusz</dc:creator>
  <cp:lastModifiedBy>Usman Basharat</cp:lastModifiedBy>
  <cp:revision>459</cp:revision>
  <dcterms:created xsi:type="dcterms:W3CDTF">2009-09-19T09:35:21Z</dcterms:created>
  <dcterms:modified xsi:type="dcterms:W3CDTF">2017-02-27T15:14:50Z</dcterms:modified>
</cp:coreProperties>
</file>