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9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11" r:id="rId35"/>
    <p:sldId id="312" r:id="rId36"/>
    <p:sldId id="314" r:id="rId37"/>
    <p:sldId id="313" r:id="rId38"/>
    <p:sldId id="315" r:id="rId39"/>
    <p:sldId id="317" r:id="rId40"/>
    <p:sldId id="316" r:id="rId41"/>
    <p:sldId id="31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F71"/>
    <a:srgbClr val="E9EC78"/>
    <a:srgbClr val="E1E547"/>
    <a:srgbClr val="6EFE7F"/>
    <a:srgbClr val="FC6D50"/>
    <a:srgbClr val="FFFFCC"/>
    <a:srgbClr val="E6EEB8"/>
    <a:srgbClr val="CDD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75" d="100"/>
          <a:sy n="75" d="100"/>
        </p:scale>
        <p:origin x="-12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1496-651A-41B8-AB42-6698609B790D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E49A-98EA-467F-B96D-B26B0F7CC2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7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5E49A-98EA-467F-B96D-B26B0F7CC2E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A13-91DB-4AB3-9B3D-E151E6AF5A68}" type="datetimeFigureOut">
              <a:rPr lang="pl-PL" smtClean="0"/>
              <a:pPr/>
              <a:t>2013-03-01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CC6C-F6A8-4F1D-B43F-6BA2E8C759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</a:t>
            </a:r>
            <a:r>
              <a:rPr lang="pl-PL" dirty="0" smtClean="0"/>
              <a:t> 8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Operating</a:t>
            </a:r>
            <a:r>
              <a:rPr lang="pl-PL" dirty="0" smtClean="0">
                <a:solidFill>
                  <a:schemeClr val="tx1"/>
                </a:solidFill>
              </a:rPr>
              <a:t> Systems (COMP1562)</a:t>
            </a: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Process</a:t>
            </a:r>
            <a:r>
              <a:rPr lang="pl-PL" sz="3600" dirty="0" smtClean="0"/>
              <a:t> </a:t>
            </a:r>
            <a:r>
              <a:rPr lang="pl-PL" sz="3600" dirty="0" err="1" smtClean="0"/>
              <a:t>cooperation</a:t>
            </a:r>
            <a:r>
              <a:rPr lang="pl-PL" sz="3600" dirty="0" smtClean="0"/>
              <a:t> by </a:t>
            </a:r>
            <a:r>
              <a:rPr lang="pl-PL" sz="3600" dirty="0" err="1" smtClean="0"/>
              <a:t>sharing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Writing must be mutually exclusive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Critical sections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code are used to provide data integrity</a:t>
            </a:r>
          </a:p>
          <a:p>
            <a:pPr lvl="1"/>
            <a:r>
              <a:rPr lang="en-US" dirty="0" smtClean="0"/>
              <a:t>only one program at a time is allowed in it’s critical section</a:t>
            </a:r>
          </a:p>
          <a:p>
            <a:pPr lvl="1"/>
            <a:r>
              <a:rPr lang="en-US" dirty="0" smtClean="0"/>
              <a:t>example: only one process at a time is allowed access to the printer</a:t>
            </a:r>
          </a:p>
          <a:p>
            <a:endParaRPr lang="en-US" dirty="0" smtClean="0"/>
          </a:p>
          <a:p>
            <a:pPr>
              <a:buNone/>
            </a:pP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Process</a:t>
            </a:r>
            <a:r>
              <a:rPr lang="pl-PL" sz="3600" dirty="0" smtClean="0"/>
              <a:t> </a:t>
            </a:r>
            <a:r>
              <a:rPr lang="pl-PL" sz="3600" dirty="0" err="1" smtClean="0"/>
              <a:t>cooperation</a:t>
            </a:r>
            <a:r>
              <a:rPr lang="pl-PL" sz="3600" dirty="0" smtClean="0"/>
              <a:t> by </a:t>
            </a:r>
            <a:r>
              <a:rPr lang="pl-PL" sz="3600" dirty="0" err="1" smtClean="0"/>
              <a:t>communication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Messages are passed</a:t>
            </a:r>
          </a:p>
          <a:p>
            <a:pPr lvl="1"/>
            <a:r>
              <a:rPr lang="en-US" sz="2400" dirty="0" smtClean="0"/>
              <a:t>Nothing is shared so mutual exclusion is not a control requirement for cooperation</a:t>
            </a:r>
            <a:endParaRPr lang="en-US" dirty="0" smtClean="0"/>
          </a:p>
          <a:p>
            <a:r>
              <a:rPr lang="en-US" dirty="0" smtClean="0"/>
              <a:t>Possible to have deadlock</a:t>
            </a:r>
          </a:p>
          <a:p>
            <a:pPr lvl="1"/>
            <a:r>
              <a:rPr lang="en-US" sz="2400" dirty="0" smtClean="0"/>
              <a:t>Each process waiting for a message from the other process</a:t>
            </a:r>
            <a:endParaRPr lang="en-US" dirty="0" smtClean="0"/>
          </a:p>
          <a:p>
            <a:r>
              <a:rPr lang="en-US" dirty="0" smtClean="0"/>
              <a:t>Possible to have starvation</a:t>
            </a:r>
          </a:p>
          <a:p>
            <a:pPr lvl="1"/>
            <a:r>
              <a:rPr lang="en-US" sz="2400" dirty="0" smtClean="0"/>
              <a:t>Two processes sending messages to each other while another process waits for a message</a:t>
            </a:r>
            <a:endParaRPr lang="en-US" dirty="0" smtClean="0"/>
          </a:p>
          <a:p>
            <a:pPr>
              <a:buNone/>
            </a:pP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</a:t>
            </a:r>
            <a:r>
              <a:rPr lang="pl-PL" sz="3600" dirty="0" err="1" smtClean="0"/>
              <a:t>requirements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Enforcement</a:t>
            </a:r>
          </a:p>
          <a:p>
            <a:pPr lvl="1"/>
            <a:r>
              <a:rPr lang="en-US" sz="2400" dirty="0" smtClean="0"/>
              <a:t>only one process at a time allowed into its critical section among all processes that have a critical section for the same resource or shared object</a:t>
            </a:r>
          </a:p>
          <a:p>
            <a:r>
              <a:rPr lang="en-US" sz="2800" dirty="0" smtClean="0"/>
              <a:t>A process that halts in its non-critical section must not interfere with other processes</a:t>
            </a:r>
          </a:p>
          <a:p>
            <a:r>
              <a:rPr lang="en-US" sz="2800" dirty="0" smtClean="0"/>
              <a:t>A process requiring access to a critical section must not be delayed indefinitely</a:t>
            </a:r>
          </a:p>
          <a:p>
            <a:pPr lvl="1"/>
            <a:r>
              <a:rPr lang="en-US" sz="2400" dirty="0" smtClean="0"/>
              <a:t>no deadlock or starvation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</a:t>
            </a:r>
            <a:r>
              <a:rPr lang="pl-PL" sz="3600" dirty="0" err="1" smtClean="0"/>
              <a:t>requirements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Access to a process's critical section must not be delayed when no other process is in a critical section</a:t>
            </a:r>
          </a:p>
          <a:p>
            <a:r>
              <a:rPr lang="en-US" sz="2800" dirty="0" smtClean="0"/>
              <a:t>No assumptions are made about relative process speeds or number of processes</a:t>
            </a:r>
          </a:p>
          <a:p>
            <a:r>
              <a:rPr lang="en-US" sz="2800" dirty="0" smtClean="0"/>
              <a:t>A process can remains inside its critical section for a finite time only</a:t>
            </a:r>
            <a:endParaRPr lang="en-US" dirty="0" smtClean="0"/>
          </a:p>
          <a:p>
            <a:pPr>
              <a:buNone/>
            </a:pPr>
            <a:endParaRPr lang="en-GB" sz="40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Software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and multiprocessor machines with shared memory (SMP)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Dekker’s algorithm (</a:t>
            </a:r>
            <a:r>
              <a:rPr lang="en-US" dirty="0" err="1" smtClean="0"/>
              <a:t>Dijkstra</a:t>
            </a:r>
            <a:r>
              <a:rPr lang="en-US" dirty="0" smtClean="0"/>
              <a:t> 1965)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Peterson’s algorithm (1981)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Hardware approach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interrupt disabling</a:t>
            </a:r>
          </a:p>
          <a:p>
            <a:pPr lvl="2">
              <a:lnSpc>
                <a:spcPct val="80000"/>
              </a:lnSpc>
            </a:pPr>
            <a:r>
              <a:rPr lang="en-US" dirty="0" err="1" smtClean="0"/>
              <a:t>uniprocessor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special machine instructions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multiprocessor</a:t>
            </a:r>
          </a:p>
          <a:p>
            <a:pPr>
              <a:buNone/>
            </a:pPr>
            <a:endParaRPr lang="en-GB" sz="40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hardware </a:t>
            </a:r>
            <a:r>
              <a:rPr lang="pl-PL" sz="3600" dirty="0" err="1" smtClean="0"/>
              <a:t>support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Interrupt disabling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process runs until it invokes an operating-system service or until it is interrupted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Disabling interrupts guarantees mutual exclusion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Processor is limited in its ability to interleave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Symmetric Multiprocessing</a:t>
            </a:r>
            <a:endParaRPr lang="en-US" sz="32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disabling interrupts on one processor will not guarantee mutual exclusion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endParaRPr lang="en-US" sz="3200" dirty="0" smtClean="0"/>
          </a:p>
          <a:p>
            <a:pPr>
              <a:buNone/>
            </a:pPr>
            <a:endParaRPr lang="en-GB" sz="44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hardware </a:t>
            </a:r>
            <a:r>
              <a:rPr lang="pl-PL" sz="3600" dirty="0" err="1" smtClean="0"/>
              <a:t>support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Special machine instructions</a:t>
            </a:r>
          </a:p>
          <a:p>
            <a:pPr lvl="1"/>
            <a:r>
              <a:rPr lang="en-US" dirty="0" smtClean="0"/>
              <a:t>Atomic</a:t>
            </a:r>
          </a:p>
          <a:p>
            <a:pPr lvl="2"/>
            <a:r>
              <a:rPr lang="en-US" dirty="0" smtClean="0"/>
              <a:t>performed in a single instruction cycle</a:t>
            </a:r>
          </a:p>
          <a:p>
            <a:pPr lvl="1"/>
            <a:r>
              <a:rPr lang="en-US" dirty="0" smtClean="0"/>
              <a:t>Not subject to interference from other instructions</a:t>
            </a:r>
          </a:p>
          <a:p>
            <a:pPr lvl="1"/>
            <a:r>
              <a:rPr lang="en-US" dirty="0" smtClean="0"/>
              <a:t>Reading and writing</a:t>
            </a:r>
          </a:p>
          <a:p>
            <a:pPr lvl="1"/>
            <a:r>
              <a:rPr lang="en-US" dirty="0" smtClean="0"/>
              <a:t>Reading and testing</a:t>
            </a:r>
          </a:p>
          <a:p>
            <a:pPr>
              <a:buNone/>
            </a:pPr>
            <a:endParaRPr lang="en-GB" sz="4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</a:t>
            </a:r>
            <a:r>
              <a:rPr lang="pl-PL" sz="3600" dirty="0" err="1" smtClean="0"/>
              <a:t>machine</a:t>
            </a:r>
            <a:r>
              <a:rPr lang="pl-PL" sz="3600" dirty="0" smtClean="0"/>
              <a:t> </a:t>
            </a:r>
            <a:r>
              <a:rPr lang="pl-PL" sz="3600" dirty="0" err="1" smtClean="0"/>
              <a:t>Instructions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Applicable to any number of processes on either a </a:t>
            </a:r>
            <a:r>
              <a:rPr lang="en-US" dirty="0" err="1" smtClean="0"/>
              <a:t>uniprocessor</a:t>
            </a:r>
            <a:r>
              <a:rPr lang="en-US" dirty="0" smtClean="0"/>
              <a:t> or SMP architecture</a:t>
            </a:r>
          </a:p>
          <a:p>
            <a:pPr lvl="1"/>
            <a:r>
              <a:rPr lang="en-US" dirty="0" smtClean="0"/>
              <a:t>Simple and therefore easy to verify</a:t>
            </a:r>
          </a:p>
          <a:p>
            <a:pPr lvl="1"/>
            <a:r>
              <a:rPr lang="en-US" dirty="0" smtClean="0"/>
              <a:t>Can be used to support multiple critical sections</a:t>
            </a:r>
          </a:p>
          <a:p>
            <a:pPr>
              <a:buNone/>
            </a:pPr>
            <a:endParaRPr lang="en-GB" sz="4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</a:t>
            </a:r>
            <a:r>
              <a:rPr lang="pl-PL" sz="3600" dirty="0" err="1" smtClean="0"/>
              <a:t>machine</a:t>
            </a:r>
            <a:r>
              <a:rPr lang="pl-PL" sz="3600" dirty="0" smtClean="0"/>
              <a:t> </a:t>
            </a:r>
            <a:r>
              <a:rPr lang="pl-PL" sz="3600" dirty="0" err="1" smtClean="0"/>
              <a:t>Instructions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Serious disadvantages</a:t>
            </a:r>
          </a:p>
          <a:p>
            <a:pPr lvl="1"/>
            <a:r>
              <a:rPr lang="en-US" sz="2400" dirty="0" smtClean="0"/>
              <a:t>Busy-waiting</a:t>
            </a:r>
          </a:p>
          <a:p>
            <a:pPr lvl="2"/>
            <a:r>
              <a:rPr lang="en-US" sz="2000" dirty="0" smtClean="0"/>
              <a:t>processes waiting for access to a critical section consume processor time</a:t>
            </a:r>
          </a:p>
          <a:p>
            <a:pPr lvl="1"/>
            <a:r>
              <a:rPr lang="en-US" sz="2400" dirty="0" smtClean="0"/>
              <a:t>Starvation is possible</a:t>
            </a:r>
          </a:p>
          <a:p>
            <a:pPr lvl="2"/>
            <a:r>
              <a:rPr lang="en-US" sz="2000" dirty="0" smtClean="0"/>
              <a:t>when a process leaves a critical section and more than one process is waiting.  </a:t>
            </a:r>
          </a:p>
          <a:p>
            <a:pPr lvl="1"/>
            <a:r>
              <a:rPr lang="en-US" sz="2400" dirty="0" smtClean="0"/>
              <a:t>Deadlock</a:t>
            </a:r>
          </a:p>
          <a:p>
            <a:pPr lvl="2"/>
            <a:r>
              <a:rPr lang="en-US" sz="2000" dirty="0" smtClean="0"/>
              <a:t>if a low priority process has the critical section that a higher priority process needs, the higher priority process will obtain the processor to wait for the critical region</a:t>
            </a:r>
          </a:p>
          <a:p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Mutual </a:t>
            </a:r>
            <a:r>
              <a:rPr lang="pl-PL" sz="3600" dirty="0" err="1" smtClean="0"/>
              <a:t>exclusion</a:t>
            </a:r>
            <a:r>
              <a:rPr lang="pl-PL" sz="3600" dirty="0" smtClean="0"/>
              <a:t> </a:t>
            </a:r>
            <a:r>
              <a:rPr lang="pl-PL" sz="3600" dirty="0" err="1" smtClean="0"/>
              <a:t>machine</a:t>
            </a:r>
            <a:r>
              <a:rPr lang="pl-PL" sz="3600" dirty="0" smtClean="0"/>
              <a:t> </a:t>
            </a:r>
            <a:r>
              <a:rPr lang="pl-PL" sz="3600" dirty="0" err="1" smtClean="0"/>
              <a:t>Instructions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Serious disadvantages</a:t>
            </a:r>
          </a:p>
          <a:p>
            <a:pPr lvl="1"/>
            <a:r>
              <a:rPr lang="en-US" sz="2400" dirty="0" smtClean="0"/>
              <a:t>Busy-waiting</a:t>
            </a:r>
          </a:p>
          <a:p>
            <a:pPr lvl="2"/>
            <a:r>
              <a:rPr lang="en-US" sz="2000" dirty="0" smtClean="0"/>
              <a:t>processes waiting for access to a critical section consume processor time</a:t>
            </a:r>
          </a:p>
          <a:p>
            <a:pPr lvl="1"/>
            <a:r>
              <a:rPr lang="en-US" sz="2400" dirty="0" smtClean="0"/>
              <a:t>Starvation is possible</a:t>
            </a:r>
          </a:p>
          <a:p>
            <a:pPr lvl="2"/>
            <a:r>
              <a:rPr lang="en-US" sz="2000" dirty="0" smtClean="0"/>
              <a:t>when a process leaves a critical section and more than one process is waiting.  </a:t>
            </a:r>
          </a:p>
          <a:p>
            <a:pPr lvl="1"/>
            <a:r>
              <a:rPr lang="en-US" sz="2400" dirty="0" smtClean="0"/>
              <a:t>Deadlock</a:t>
            </a:r>
          </a:p>
          <a:p>
            <a:pPr lvl="2"/>
            <a:r>
              <a:rPr lang="en-US" sz="2000" dirty="0" smtClean="0"/>
              <a:t>if a low priority process has the critical section that a higher priority process needs, the higher priority process will obtain the processor to wait for the critical region</a:t>
            </a:r>
          </a:p>
          <a:p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Concurrency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processors</a:t>
            </a:r>
          </a:p>
          <a:p>
            <a:r>
              <a:rPr lang="en-US" dirty="0" smtClean="0"/>
              <a:t>Sharing resources</a:t>
            </a:r>
          </a:p>
          <a:p>
            <a:r>
              <a:rPr lang="en-US" dirty="0" smtClean="0"/>
              <a:t>Synchronization of multiple processes</a:t>
            </a:r>
          </a:p>
          <a:p>
            <a:r>
              <a:rPr lang="en-US" dirty="0" smtClean="0"/>
              <a:t>Allocation of processor time</a:t>
            </a:r>
          </a:p>
          <a:p>
            <a:pPr>
              <a:buNone/>
            </a:pPr>
            <a:endParaRPr lang="pl-PL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 or more producers are generating data and placing these in a buffer</a:t>
            </a:r>
          </a:p>
          <a:p>
            <a:r>
              <a:rPr lang="en-US" sz="2800" dirty="0" smtClean="0"/>
              <a:t>A single consumer is taking items out of the buffer one at time</a:t>
            </a:r>
          </a:p>
          <a:p>
            <a:r>
              <a:rPr lang="en-US" sz="2800" dirty="0" smtClean="0"/>
              <a:t>Only one producer or consumer may access the buffer at any one time</a:t>
            </a: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Producer-Consumer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 algn="ctr">
              <a:buNone/>
            </a:pPr>
            <a:r>
              <a:rPr lang="en-GB" sz="2800" i="1" dirty="0" smtClean="0"/>
              <a:t>shaded area indicated the portion that is occupied</a:t>
            </a:r>
          </a:p>
          <a:p>
            <a:pPr algn="ctr">
              <a:buNone/>
            </a:pPr>
            <a:endParaRPr lang="pl-PL" sz="2800" dirty="0" smtClean="0"/>
          </a:p>
          <a:p>
            <a:pPr algn="ctr">
              <a:buNone/>
            </a:pPr>
            <a:r>
              <a:rPr lang="pl-PL" sz="2800" dirty="0" err="1" smtClean="0"/>
              <a:t>Infinite</a:t>
            </a:r>
            <a:r>
              <a:rPr lang="pl-PL" sz="2800" dirty="0" smtClean="0"/>
              <a:t> </a:t>
            </a:r>
            <a:r>
              <a:rPr lang="pl-PL" sz="2800" dirty="0" err="1" smtClean="0"/>
              <a:t>buffer</a:t>
            </a:r>
            <a:r>
              <a:rPr lang="pl-PL" sz="2800" dirty="0" smtClean="0"/>
              <a:t> </a:t>
            </a:r>
            <a:r>
              <a:rPr lang="pl-PL" sz="2800" dirty="0" err="1" smtClean="0"/>
              <a:t>Producer-Consumer</a:t>
            </a:r>
            <a:r>
              <a:rPr lang="pl-PL" sz="2800" dirty="0" smtClean="0"/>
              <a:t> problem</a:t>
            </a: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1517676" y="2044702"/>
            <a:ext cx="6697662" cy="1670050"/>
            <a:chOff x="385" y="2485"/>
            <a:chExt cx="4219" cy="1052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85" y="2523"/>
              <a:ext cx="592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 dirty="0">
                  <a:latin typeface="Courier New" pitchFamily="49" charset="0"/>
                </a:rPr>
                <a:t>b[1]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75" y="2523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b[2]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565" y="2523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b[3]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154" y="2523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b[4]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744" y="2523"/>
              <a:ext cx="592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b[5]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5" y="2523"/>
              <a:ext cx="4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85" y="2840"/>
              <a:ext cx="4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334" y="2485"/>
              <a:ext cx="1180" cy="36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 </a:t>
              </a:r>
              <a:r>
                <a:rPr lang="en-GB" sz="3200" b="1">
                  <a:latin typeface="Courier New" pitchFamily="49" charset="0"/>
                </a:rPr>
                <a:t>. . .</a:t>
              </a:r>
              <a:r>
                <a:rPr lang="en-GB" b="1">
                  <a:latin typeface="Courier New" pitchFamily="49" charset="0"/>
                </a:rPr>
                <a:t> 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1292" y="2840"/>
              <a:ext cx="0" cy="40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3016" y="2840"/>
              <a:ext cx="0" cy="40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880" y="3249"/>
              <a:ext cx="26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in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1111" y="3249"/>
              <a:ext cx="38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// producer: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while (true)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produce item v */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b[in] = v;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in++;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// consumer: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while (true)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while ( in &lt;= out 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      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do nothing */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 w = b[out];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 out++;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consume item w */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 algn="ctr">
              <a:buNone/>
            </a:pPr>
            <a:r>
              <a:rPr lang="pl-PL" sz="2800" dirty="0" err="1" smtClean="0"/>
              <a:t>Finite</a:t>
            </a:r>
            <a:r>
              <a:rPr lang="pl-PL" sz="2800" dirty="0" smtClean="0"/>
              <a:t> </a:t>
            </a:r>
            <a:r>
              <a:rPr lang="pl-PL" sz="2800" dirty="0" err="1" smtClean="0"/>
              <a:t>Circular</a:t>
            </a:r>
            <a:r>
              <a:rPr lang="pl-PL" sz="2800" dirty="0" smtClean="0"/>
              <a:t> (</a:t>
            </a:r>
            <a:r>
              <a:rPr lang="pl-PL" sz="2800" dirty="0" err="1" smtClean="0"/>
              <a:t>Bounded</a:t>
            </a:r>
            <a:r>
              <a:rPr lang="pl-PL" sz="2800" dirty="0" smtClean="0"/>
              <a:t>) </a:t>
            </a:r>
            <a:r>
              <a:rPr lang="pl-PL" sz="2800" dirty="0" err="1" smtClean="0"/>
              <a:t>Buffer</a:t>
            </a:r>
            <a:r>
              <a:rPr lang="pl-PL" sz="2800" dirty="0" smtClean="0"/>
              <a:t> for </a:t>
            </a:r>
            <a:r>
              <a:rPr lang="pl-PL" sz="2800" dirty="0" err="1" smtClean="0"/>
              <a:t>the</a:t>
            </a:r>
            <a:endParaRPr lang="pl-PL" sz="2800" dirty="0" smtClean="0"/>
          </a:p>
          <a:p>
            <a:pPr algn="ctr">
              <a:buNone/>
            </a:pPr>
            <a:r>
              <a:rPr lang="pl-PL" sz="2800" dirty="0" err="1" smtClean="0"/>
              <a:t>Producer-Consumer</a:t>
            </a:r>
            <a:r>
              <a:rPr lang="pl-PL" sz="2800" dirty="0" smtClean="0"/>
              <a:t> Problem</a:t>
            </a: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071538" y="1571612"/>
            <a:ext cx="7277100" cy="1693862"/>
            <a:chOff x="566" y="656"/>
            <a:chExt cx="4584" cy="1067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66" y="709"/>
              <a:ext cx="592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 dirty="0">
                  <a:latin typeface="Courier New" pitchFamily="49" charset="0"/>
                </a:rPr>
                <a:t>b[1]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156" y="709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b[2]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746" y="709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b[3]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335" y="709"/>
              <a:ext cx="592" cy="304"/>
            </a:xfrm>
            <a:prstGeom prst="rect">
              <a:avLst/>
            </a:prstGeom>
            <a:solidFill>
              <a:srgbClr val="FF99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b[4]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925" y="709"/>
              <a:ext cx="592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b[5]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379" y="656"/>
              <a:ext cx="118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 . . . 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V="1">
              <a:off x="1473" y="1026"/>
              <a:ext cx="0" cy="40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3197" y="1026"/>
              <a:ext cx="0" cy="40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061" y="1435"/>
              <a:ext cx="26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in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2" y="1435"/>
              <a:ext cx="38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out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4558" y="709"/>
              <a:ext cx="592" cy="30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GB" b="1">
                  <a:latin typeface="Courier New" pitchFamily="49" charset="0"/>
                </a:rPr>
                <a:t>b[n]</a:t>
              </a:r>
            </a:p>
          </p:txBody>
        </p:sp>
      </p:grp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5537175" y="3500438"/>
            <a:ext cx="1873250" cy="457200"/>
          </a:xfrm>
          <a:prstGeom prst="rect">
            <a:avLst/>
          </a:prstGeom>
          <a:solidFill>
            <a:srgbClr val="FF99CC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 . . . 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073125" y="3500438"/>
            <a:ext cx="939800" cy="482600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b[1]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2009750" y="3500438"/>
            <a:ext cx="939800" cy="482600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b[2]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2946375" y="3500438"/>
            <a:ext cx="939800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b[3]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881413" y="3500438"/>
            <a:ext cx="939800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b[4]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4818038" y="3500438"/>
            <a:ext cx="939800" cy="482600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b[5]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V="1">
            <a:off x="2512988" y="4003676"/>
            <a:ext cx="0" cy="649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V="1">
            <a:off x="5249838" y="4003676"/>
            <a:ext cx="0" cy="649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4959325" y="4641851"/>
            <a:ext cx="6080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out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2295500" y="4641851"/>
            <a:ext cx="422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in</a:t>
            </a:r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7410425" y="3500438"/>
            <a:ext cx="939800" cy="482600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b="1">
                <a:latin typeface="Courier New" pitchFamily="49" charset="0"/>
              </a:rPr>
              <a:t>b[n]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()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th_id1,th_id2,th_id3;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//Create a new thread. The new thread</a:t>
            </a:r>
            <a:r>
              <a:rPr lang="pl-PL" sz="200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 will run the</a:t>
            </a:r>
            <a:r>
              <a:rPr lang="pl-PL" sz="20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l-PL" sz="2000" i="1" dirty="0" smtClean="0">
                <a:latin typeface="Courier New" pitchFamily="49" charset="0"/>
                <a:cs typeface="Courier New" pitchFamily="49" charset="0"/>
              </a:rPr>
              <a:t>//consumer and </a:t>
            </a:r>
            <a:r>
              <a:rPr lang="pl-PL" sz="2000" i="1" dirty="0" err="1" smtClean="0">
                <a:latin typeface="Courier New" pitchFamily="49" charset="0"/>
                <a:cs typeface="Courier New" pitchFamily="49" charset="0"/>
              </a:rPr>
              <a:t>producers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.  </a:t>
            </a:r>
            <a:endParaRPr lang="pl-PL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(&amp;th_id1, NULL, &amp;producer, NULL);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(&amp;th_id2, NULL, &amp;producer, NULL);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(&amp;th_id3, NULL, &amp;consumer, NULL);  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// Wait for threads to finish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(th_id1,NULL);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(th_id2,NULL);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(th_id3,NULL);  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return 0;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// producer: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while (true)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produce item v */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while ((in + 1) % n == out)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     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 /* do nothing */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b[in] = v;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in = (in + 1) % n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// consumer: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while (true)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while (in == out)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do nothing */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w = b[out];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out = (out + 1) % n;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9900"/>
                </a:solidFill>
                <a:latin typeface="Courier New" pitchFamily="49" charset="0"/>
              </a:rPr>
              <a:t>/* consume item w */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  <a:endParaRPr lang="en-US" sz="24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Consumer-producer</a:t>
            </a:r>
            <a:r>
              <a:rPr lang="pl-PL" sz="3600" dirty="0" smtClean="0"/>
              <a:t> problem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m.pelc@grom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:~/bin/concurrency$ ./ex3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position=143; writing: {196000}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position=144; writing: {196100}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position=145; writing: {196200}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position=146; writing: {196300}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position=147; writing: {196400}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position=148; writing: {196500}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position=149; writing: {196600}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position=150; writing: {196700}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position=151; writing: {196800}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&lt;3078589360&gt;: write position=152; writing: {196900}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Producer &lt;3078589360&gt;: write position=153; writing: {197000}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Producer &lt;3086977968&gt;: write position=155; writing: {2185}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Producer &lt;3086977968&gt;: write position=155; writing: {2186}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position=156; writing: {2187}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position=157; writing: {2188}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position=158; writing: {2189}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position=159; writing: {2190}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position=160; writing: {2191}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position=161; writing: {2192}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Producer &lt;3086977968&gt;: write position=162; writing: {2193}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bjaśnienie liniowe 1 9"/>
          <p:cNvSpPr/>
          <p:nvPr/>
        </p:nvSpPr>
        <p:spPr>
          <a:xfrm>
            <a:off x="6786578" y="2571744"/>
            <a:ext cx="1785950" cy="642942"/>
          </a:xfrm>
          <a:prstGeom prst="borderCallout1">
            <a:avLst>
              <a:gd name="adj1" fmla="val 18750"/>
              <a:gd name="adj2" fmla="val -8333"/>
              <a:gd name="adj3" fmla="val 232993"/>
              <a:gd name="adj4" fmla="val -11868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>
                <a:solidFill>
                  <a:schemeClr val="tx1"/>
                </a:solidFill>
              </a:rPr>
              <a:t>write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position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messed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up</a:t>
            </a:r>
            <a:r>
              <a:rPr lang="pl-PL" dirty="0" smtClean="0">
                <a:solidFill>
                  <a:schemeClr val="tx1"/>
                </a:solidFill>
              </a:rPr>
              <a:t>!!!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Solutions</a:t>
            </a:r>
            <a:r>
              <a:rPr lang="pl-PL" sz="3600" dirty="0" smtClean="0"/>
              <a:t> to </a:t>
            </a:r>
            <a:r>
              <a:rPr lang="pl-PL" sz="3600" dirty="0" err="1" smtClean="0"/>
              <a:t>the</a:t>
            </a:r>
            <a:r>
              <a:rPr lang="pl-PL" sz="3600" dirty="0" smtClean="0"/>
              <a:t> problem of </a:t>
            </a:r>
            <a:r>
              <a:rPr lang="pl-PL" sz="3600" dirty="0" err="1" smtClean="0"/>
              <a:t>concurency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Semaphores</a:t>
            </a:r>
          </a:p>
          <a:p>
            <a:pPr lvl="1"/>
            <a:r>
              <a:rPr lang="en-GB" dirty="0" err="1" smtClean="0"/>
              <a:t>Dijkstra</a:t>
            </a:r>
            <a:r>
              <a:rPr lang="en-GB" dirty="0" smtClean="0"/>
              <a:t> 1965</a:t>
            </a:r>
          </a:p>
          <a:p>
            <a:r>
              <a:rPr lang="en-GB" dirty="0" smtClean="0"/>
              <a:t>Monitors</a:t>
            </a:r>
          </a:p>
          <a:p>
            <a:pPr lvl="1"/>
            <a:r>
              <a:rPr lang="en-GB" dirty="0" smtClean="0"/>
              <a:t>Hoare 1974</a:t>
            </a:r>
          </a:p>
          <a:p>
            <a:r>
              <a:rPr lang="en-GB" dirty="0" smtClean="0"/>
              <a:t>Message passing</a:t>
            </a:r>
          </a:p>
          <a:p>
            <a:pPr lvl="1"/>
            <a:r>
              <a:rPr lang="en-GB" dirty="0" smtClean="0"/>
              <a:t>information exchange</a:t>
            </a:r>
          </a:p>
          <a:p>
            <a:pPr lvl="1"/>
            <a:r>
              <a:rPr lang="en-GB" dirty="0" smtClean="0"/>
              <a:t>distributed systems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Concurrency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 marL="358775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Arises in 3 contexts</a:t>
            </a:r>
          </a:p>
          <a:p>
            <a:pPr marL="892175" lvl="1" indent="-354013">
              <a:buFontTx/>
              <a:buAutoNum type="arabicPeriod"/>
              <a:tabLst>
                <a:tab pos="1436688" algn="l"/>
                <a:tab pos="1970088" algn="l"/>
              </a:tabLst>
            </a:pPr>
            <a:r>
              <a:rPr lang="en-GB" dirty="0" smtClean="0"/>
              <a:t>Multiple applications</a:t>
            </a:r>
          </a:p>
          <a:p>
            <a:pPr marL="1431925" lvl="2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multiprogramming</a:t>
            </a:r>
          </a:p>
          <a:p>
            <a:pPr marL="1970088" lvl="3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dynamic sharing of processor time between active processes</a:t>
            </a:r>
          </a:p>
          <a:p>
            <a:pPr marL="892175" lvl="1" indent="-354013">
              <a:buFontTx/>
              <a:buAutoNum type="arabicPeriod"/>
              <a:tabLst>
                <a:tab pos="1436688" algn="l"/>
                <a:tab pos="1970088" algn="l"/>
              </a:tabLst>
            </a:pPr>
            <a:r>
              <a:rPr lang="en-GB" dirty="0" smtClean="0"/>
              <a:t>Structured applications</a:t>
            </a:r>
          </a:p>
          <a:p>
            <a:pPr marL="1431925" lvl="2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extension of modular design</a:t>
            </a:r>
          </a:p>
          <a:p>
            <a:pPr marL="1970088" lvl="3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applications programmed as a set of concurrent processes or threads</a:t>
            </a:r>
          </a:p>
          <a:p>
            <a:pPr marL="892175" lvl="1" indent="-354013">
              <a:buFontTx/>
              <a:buAutoNum type="arabicPeriod"/>
              <a:tabLst>
                <a:tab pos="1436688" algn="l"/>
                <a:tab pos="1970088" algn="l"/>
              </a:tabLst>
            </a:pPr>
            <a:r>
              <a:rPr lang="en-GB" dirty="0" smtClean="0"/>
              <a:t>Operating system structure</a:t>
            </a:r>
          </a:p>
          <a:p>
            <a:pPr marL="1431925" lvl="2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modular design</a:t>
            </a:r>
          </a:p>
          <a:p>
            <a:pPr marL="1970088" lvl="3" indent="-358775">
              <a:tabLst>
                <a:tab pos="1436688" algn="l"/>
                <a:tab pos="1970088" algn="l"/>
              </a:tabLst>
            </a:pPr>
            <a:r>
              <a:rPr lang="en-GB" dirty="0" smtClean="0"/>
              <a:t>set of concurrent processes or threads </a:t>
            </a: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Semaphores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Special integer variable called used for signaling</a:t>
            </a:r>
          </a:p>
          <a:p>
            <a:pPr lvl="1"/>
            <a:r>
              <a:rPr lang="en-US" sz="2400" dirty="0" smtClean="0"/>
              <a:t>counting semaphore</a:t>
            </a:r>
          </a:p>
          <a:p>
            <a:pPr lvl="1"/>
            <a:r>
              <a:rPr lang="en-US" sz="2400" dirty="0" smtClean="0"/>
              <a:t>binary semaphore known as a </a:t>
            </a:r>
            <a:r>
              <a:rPr lang="en-US" sz="2400" dirty="0" err="1" smtClean="0"/>
              <a:t>mutex</a:t>
            </a:r>
            <a:endParaRPr lang="en-US" sz="2400" dirty="0" smtClean="0"/>
          </a:p>
          <a:p>
            <a:r>
              <a:rPr lang="en-US" sz="2800" dirty="0" smtClean="0"/>
              <a:t>If a process is waiting for a signal it is suspended until that signal is sent</a:t>
            </a:r>
          </a:p>
          <a:p>
            <a:r>
              <a:rPr lang="en-US" sz="2800" dirty="0" smtClean="0"/>
              <a:t>Wait and signal operations are atomic</a:t>
            </a:r>
          </a:p>
          <a:p>
            <a:pPr lvl="1"/>
            <a:r>
              <a:rPr lang="en-US" sz="2400" dirty="0" smtClean="0"/>
              <a:t>cannot be interrupted</a:t>
            </a:r>
          </a:p>
          <a:p>
            <a:r>
              <a:rPr lang="en-US" sz="2800" dirty="0" smtClean="0"/>
              <a:t>Queue is used to hold processes waiting on the semaphore</a:t>
            </a:r>
          </a:p>
          <a:p>
            <a:pPr lvl="1"/>
            <a:r>
              <a:rPr lang="en-US" sz="2400" dirty="0" smtClean="0"/>
              <a:t>avoids busy waits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Semaphores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Semaphore is a variable that has an integer value</a:t>
            </a:r>
          </a:p>
          <a:p>
            <a:r>
              <a:rPr lang="en-US" dirty="0" smtClean="0"/>
              <a:t>Only 3 operations permitted</a:t>
            </a:r>
          </a:p>
          <a:p>
            <a:pPr lvl="1"/>
            <a:r>
              <a:rPr lang="en-US" dirty="0" smtClean="0"/>
              <a:t>Initializing to a nonnegative number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semWait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operation decrements the semaphore value</a:t>
            </a:r>
          </a:p>
          <a:p>
            <a:pPr lvl="2"/>
            <a:r>
              <a:rPr lang="en-US" dirty="0" smtClean="0"/>
              <a:t>if the value reaches zero the process calling </a:t>
            </a:r>
            <a:r>
              <a:rPr lang="en-US" b="1" dirty="0" err="1" smtClean="0">
                <a:latin typeface="Courier New" pitchFamily="49" charset="0"/>
              </a:rPr>
              <a:t>semWait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is blocked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semSignal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operation increments semaphore value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Semaphores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55000" lnSpcReduction="20000"/>
          </a:bodyPr>
          <a:lstStyle/>
          <a:p>
            <a:r>
              <a:rPr lang="en-GB" sz="5100" dirty="0" smtClean="0">
                <a:latin typeface="+mj-lt"/>
              </a:rPr>
              <a:t>POSIX (Portable Operating System Interface) thread definition</a:t>
            </a:r>
          </a:p>
          <a:p>
            <a:r>
              <a:rPr lang="en-GB" sz="5100" dirty="0" smtClean="0">
                <a:latin typeface="+mj-lt"/>
              </a:rPr>
              <a:t>Solaris: </a:t>
            </a:r>
            <a:r>
              <a:rPr lang="en-GB" sz="5100" b="1" dirty="0" smtClean="0">
                <a:latin typeface="+mj-lt"/>
              </a:rPr>
              <a:t>man semaphore</a:t>
            </a:r>
            <a:endParaRPr lang="pl-PL" sz="5100" b="1" dirty="0" smtClean="0">
              <a:latin typeface="+mj-lt"/>
            </a:endParaRPr>
          </a:p>
          <a:p>
            <a:pPr>
              <a:buNone/>
            </a:pPr>
            <a:endParaRPr lang="pl-PL" sz="5100" b="1" dirty="0" smtClean="0">
              <a:latin typeface="+mj-lt"/>
            </a:endParaRP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DESCRIPTION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A semaphore is a non-negative integer count and is generally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used  to  coordinate  access to resources. The initial </a:t>
            </a:r>
            <a:r>
              <a:rPr lang="en-GB" sz="2900" b="1" dirty="0" err="1" smtClean="0">
                <a:latin typeface="Courier New" pitchFamily="49" charset="0"/>
              </a:rPr>
              <a:t>sema</a:t>
            </a:r>
            <a:r>
              <a:rPr lang="en-GB" sz="2900" b="1" dirty="0" smtClean="0">
                <a:latin typeface="Courier New" pitchFamily="49" charset="0"/>
              </a:rPr>
              <a:t>-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</a:t>
            </a:r>
            <a:r>
              <a:rPr lang="en-GB" sz="2900" b="1" dirty="0" err="1" smtClean="0">
                <a:latin typeface="Courier New" pitchFamily="49" charset="0"/>
              </a:rPr>
              <a:t>phore</a:t>
            </a:r>
            <a:r>
              <a:rPr lang="en-GB" sz="2900" b="1" dirty="0" smtClean="0">
                <a:latin typeface="Courier New" pitchFamily="49" charset="0"/>
              </a:rPr>
              <a:t> count is set to the number  of  free  resources,  then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threads   slowly   increment  and  decrement  the  count  as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resources  are added and removed.  If  the  semaphore  count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drops  to zero, which means no available resources,  threads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attempting to decrement the semaphore will block  until  the</a:t>
            </a:r>
          </a:p>
          <a:p>
            <a:pPr>
              <a:buNone/>
            </a:pPr>
            <a:r>
              <a:rPr lang="en-GB" sz="2900" b="1" dirty="0" smtClean="0">
                <a:latin typeface="Courier New" pitchFamily="49" charset="0"/>
              </a:rPr>
              <a:t>     count is greater than zero.</a:t>
            </a:r>
          </a:p>
          <a:p>
            <a:endParaRPr lang="en-GB" sz="2800" dirty="0" smtClean="0">
              <a:latin typeface="Times New Roman" pitchFamily="18" charset="0"/>
            </a:endParaRP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Semaphores</a:t>
            </a:r>
            <a:r>
              <a:rPr lang="pl-PL" sz="3600" dirty="0" smtClean="0"/>
              <a:t> - POSIX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 smtClean="0"/>
              <a:t>P is wait (decrease), V is signal (increase)</a:t>
            </a:r>
            <a:r>
              <a:rPr lang="pl-PL" sz="2800" dirty="0" smtClean="0"/>
              <a:t>, </a:t>
            </a:r>
            <a:r>
              <a:rPr lang="pl-PL" sz="2800" dirty="0" err="1" smtClean="0"/>
              <a:t>Init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to </a:t>
            </a:r>
            <a:r>
              <a:rPr lang="pl-PL" sz="2800" dirty="0" err="1" smtClean="0"/>
              <a:t>initialise</a:t>
            </a:r>
            <a:r>
              <a:rPr lang="pl-PL" sz="2800" dirty="0" smtClean="0"/>
              <a:t> </a:t>
            </a:r>
            <a:r>
              <a:rPr lang="pl-PL" sz="2800" dirty="0" err="1" smtClean="0"/>
              <a:t>semaphore</a:t>
            </a:r>
            <a:endParaRPr lang="en-GB" sz="2800" dirty="0" smtClean="0"/>
          </a:p>
          <a:p>
            <a:pPr lvl="1"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Init(Semaphore s, Integer v) {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   s = v;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P(Semaphore s, integer </a:t>
            </a:r>
            <a:r>
              <a:rPr lang="en-GB" sz="2800" b="1" dirty="0" err="1" smtClean="0">
                <a:latin typeface="Courier New" pitchFamily="49" charset="0"/>
              </a:rPr>
              <a:t>howmany</a:t>
            </a:r>
            <a:r>
              <a:rPr lang="en-GB" sz="2800" b="1" dirty="0" smtClean="0">
                <a:latin typeface="Courier New" pitchFamily="49" charset="0"/>
              </a:rPr>
              <a:t>) {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   wait until s &gt;= 0;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   s = s - </a:t>
            </a:r>
            <a:r>
              <a:rPr lang="en-GB" sz="2800" b="1" dirty="0" err="1" smtClean="0">
                <a:latin typeface="Courier New" pitchFamily="49" charset="0"/>
              </a:rPr>
              <a:t>howmany</a:t>
            </a:r>
            <a:r>
              <a:rPr lang="en-GB" sz="2800" b="1" dirty="0" smtClean="0">
                <a:latin typeface="Courier New" pitchFamily="49" charset="0"/>
              </a:rPr>
              <a:t>; </a:t>
            </a:r>
            <a:r>
              <a:rPr lang="en-GB" sz="2800" b="1" dirty="0" smtClean="0">
                <a:solidFill>
                  <a:srgbClr val="009900"/>
                </a:solidFill>
                <a:latin typeface="Courier New" pitchFamily="49" charset="0"/>
              </a:rPr>
              <a:t>/* must be atomic operation*/</a:t>
            </a:r>
            <a:r>
              <a:rPr lang="en-GB" sz="28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GB" sz="28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V(Semaphore s, integer </a:t>
            </a:r>
            <a:r>
              <a:rPr lang="en-GB" sz="2800" b="1" dirty="0" err="1" smtClean="0">
                <a:latin typeface="Courier New" pitchFamily="49" charset="0"/>
              </a:rPr>
              <a:t>howmany</a:t>
            </a:r>
            <a:r>
              <a:rPr lang="en-GB" sz="2800" b="1" dirty="0" smtClean="0">
                <a:latin typeface="Courier New" pitchFamily="49" charset="0"/>
              </a:rPr>
              <a:t>) {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   s = s + </a:t>
            </a:r>
            <a:r>
              <a:rPr lang="en-GB" sz="2800" b="1" dirty="0" err="1" smtClean="0">
                <a:latin typeface="Courier New" pitchFamily="49" charset="0"/>
              </a:rPr>
              <a:t>howmany</a:t>
            </a:r>
            <a:r>
              <a:rPr lang="en-GB" sz="2800" b="1" dirty="0" smtClean="0">
                <a:latin typeface="Courier New" pitchFamily="49" charset="0"/>
              </a:rPr>
              <a:t>; </a:t>
            </a:r>
            <a:r>
              <a:rPr lang="en-GB" sz="2800" b="1" dirty="0" smtClean="0">
                <a:solidFill>
                  <a:srgbClr val="009900"/>
                </a:solidFill>
                <a:latin typeface="Courier New" pitchFamily="49" charset="0"/>
              </a:rPr>
              <a:t>/* must be atomic */</a:t>
            </a:r>
            <a:r>
              <a:rPr lang="en-GB" sz="28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2800" b="1" dirty="0" smtClean="0">
                <a:latin typeface="Courier New" pitchFamily="49" charset="0"/>
              </a:rPr>
              <a:t>}</a:t>
            </a:r>
            <a:r>
              <a:rPr lang="en-GB" sz="2800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cs typeface="Courier New" pitchFamily="49" charset="0"/>
              </a:rPr>
              <a:t>Bank </a:t>
            </a:r>
            <a:r>
              <a:rPr lang="pl-PL" dirty="0" err="1" smtClean="0">
                <a:cs typeface="Courier New" pitchFamily="49" charset="0"/>
              </a:rPr>
              <a:t>account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example</a:t>
            </a:r>
            <a:r>
              <a:rPr lang="pl-PL" dirty="0" smtClean="0">
                <a:cs typeface="Courier New" pitchFamily="49" charset="0"/>
              </a:rPr>
              <a:t>:</a:t>
            </a:r>
          </a:p>
          <a:p>
            <a:r>
              <a:rPr lang="pl-PL" dirty="0" smtClean="0">
                <a:cs typeface="Courier New" pitchFamily="49" charset="0"/>
              </a:rPr>
              <a:t>A person </a:t>
            </a:r>
            <a:r>
              <a:rPr lang="pl-PL" dirty="0" err="1" smtClean="0">
                <a:cs typeface="Courier New" pitchFamily="49" charset="0"/>
              </a:rPr>
              <a:t>can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withdraw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or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pay-in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money</a:t>
            </a:r>
            <a:r>
              <a:rPr lang="pl-PL" dirty="0" smtClean="0">
                <a:cs typeface="Courier New" pitchFamily="49" charset="0"/>
              </a:rPr>
              <a:t> (and </a:t>
            </a:r>
            <a:r>
              <a:rPr lang="pl-PL" dirty="0" err="1" smtClean="0">
                <a:cs typeface="Courier New" pitchFamily="49" charset="0"/>
              </a:rPr>
              <a:t>check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balance</a:t>
            </a:r>
            <a:r>
              <a:rPr lang="pl-PL" dirty="0" smtClean="0">
                <a:cs typeface="Courier New" pitchFamily="49" charset="0"/>
              </a:rPr>
              <a:t>)</a:t>
            </a:r>
          </a:p>
          <a:p>
            <a:r>
              <a:rPr lang="pl-PL" dirty="0" smtClean="0">
                <a:cs typeface="Courier New" pitchFamily="49" charset="0"/>
              </a:rPr>
              <a:t>Debit </a:t>
            </a:r>
            <a:r>
              <a:rPr lang="pl-PL" dirty="0" err="1" smtClean="0">
                <a:cs typeface="Courier New" pitchFamily="49" charset="0"/>
              </a:rPr>
              <a:t>is</a:t>
            </a:r>
            <a:r>
              <a:rPr lang="pl-PL" dirty="0" smtClean="0">
                <a:cs typeface="Courier New" pitchFamily="49" charset="0"/>
              </a:rPr>
              <a:t> not </a:t>
            </a:r>
            <a:r>
              <a:rPr lang="pl-PL" dirty="0" err="1" smtClean="0">
                <a:cs typeface="Courier New" pitchFamily="49" charset="0"/>
              </a:rPr>
              <a:t>permitted</a:t>
            </a:r>
            <a:endParaRPr lang="pl-PL" dirty="0" smtClean="0">
              <a:cs typeface="Courier New" pitchFamily="49" charset="0"/>
            </a:endParaRPr>
          </a:p>
          <a:p>
            <a:r>
              <a:rPr lang="pl-PL" dirty="0" smtClean="0">
                <a:cs typeface="Courier New" pitchFamily="49" charset="0"/>
              </a:rPr>
              <a:t>So </a:t>
            </a:r>
            <a:r>
              <a:rPr lang="pl-PL" dirty="0" err="1" smtClean="0">
                <a:cs typeface="Courier New" pitchFamily="49" charset="0"/>
              </a:rPr>
              <a:t>withdawal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should</a:t>
            </a:r>
            <a:r>
              <a:rPr lang="pl-PL" dirty="0" smtClean="0">
                <a:cs typeface="Courier New" pitchFamily="49" charset="0"/>
              </a:rPr>
              <a:t> be </a:t>
            </a:r>
            <a:r>
              <a:rPr lang="pl-PL" dirty="0" err="1" smtClean="0">
                <a:cs typeface="Courier New" pitchFamily="49" charset="0"/>
              </a:rPr>
              <a:t>synchronized</a:t>
            </a:r>
            <a:endParaRPr lang="pl-PL" dirty="0" smtClean="0"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("&lt;%d&gt; attempting to withdraw [%d]: \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n",pthread_self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(),amount);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if (balance &gt;= amount) 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sleep(1);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("Success...\n");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balance -= amount;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("Operation not permitted...\n");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ACCOUNT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amount;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operation;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void *person(void *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ACCOUNT *acc = (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ACCOUNT*)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if (acc-&gt;operation == WITHDRAW)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withdraw(acc-&gt;amount);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pay_in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(acc-&gt;amount);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check_balance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//The main program.</a:t>
            </a:r>
          </a:p>
          <a:p>
            <a:pPr>
              <a:buNone/>
            </a:pP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th_id1,th_id2;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ACCOUNT acc;</a:t>
            </a:r>
          </a:p>
          <a:p>
            <a:pPr>
              <a:buNone/>
            </a:pP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pay_in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>
              <a:buNone/>
            </a:pP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//Create a new thread. 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acc.operation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= WITHDRAW;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acc.amount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(&amp;th_id1, NULL, &amp;person,(void*)&amp;acc);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acc.operation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= WITHDRAW;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(&amp;th_id2, NULL, &amp;person,(void*)&amp;acc);</a:t>
            </a:r>
          </a:p>
          <a:p>
            <a:pPr>
              <a:buNone/>
            </a:pP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// Wait for threads to finish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(th_id1,NULL);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(th_id2,NULL);</a:t>
            </a:r>
          </a:p>
          <a:p>
            <a:pPr>
              <a:buNone/>
            </a:pP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m.pelc@grom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:~/bin/concurrency$ ./ex4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&lt;-1207989328&gt; attempting to withdraw [100]: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&lt;-1216377936&gt; attempting to withdraw [100]: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Success...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Your current balance is: &lt;0&gt;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Success...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 current balance is: &lt;-100&gt;</a:t>
            </a:r>
          </a:p>
          <a:p>
            <a:pPr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m.pelc@grom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:~/bin/concurrency$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bjaśnienie liniowe 1 9"/>
          <p:cNvSpPr/>
          <p:nvPr/>
        </p:nvSpPr>
        <p:spPr>
          <a:xfrm>
            <a:off x="5786446" y="3286124"/>
            <a:ext cx="3071834" cy="928694"/>
          </a:xfrm>
          <a:prstGeom prst="borderCallout1">
            <a:avLst>
              <a:gd name="adj1" fmla="val 54305"/>
              <a:gd name="adj2" fmla="val -4777"/>
              <a:gd name="adj3" fmla="val 113108"/>
              <a:gd name="adj4" fmla="val -719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 smtClean="0">
                <a:solidFill>
                  <a:schemeClr val="tx1"/>
                </a:solidFill>
              </a:rPr>
              <a:t>The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operation</a:t>
            </a:r>
            <a:r>
              <a:rPr lang="pl-PL" dirty="0" smtClean="0">
                <a:solidFill>
                  <a:schemeClr val="tx1"/>
                </a:solidFill>
              </a:rPr>
              <a:t> was not </a:t>
            </a:r>
            <a:r>
              <a:rPr lang="pl-PL" dirty="0" err="1" smtClean="0">
                <a:solidFill>
                  <a:schemeClr val="tx1"/>
                </a:solidFill>
              </a:rPr>
              <a:t>synchronized</a:t>
            </a:r>
            <a:r>
              <a:rPr lang="pl-PL" dirty="0" smtClean="0">
                <a:solidFill>
                  <a:schemeClr val="tx1"/>
                </a:solidFill>
              </a:rPr>
              <a:t> so we </a:t>
            </a:r>
            <a:r>
              <a:rPr lang="pl-PL" dirty="0" err="1" smtClean="0">
                <a:solidFill>
                  <a:schemeClr val="tx1"/>
                </a:solidFill>
              </a:rPr>
              <a:t>have</a:t>
            </a:r>
            <a:r>
              <a:rPr lang="pl-PL" dirty="0" smtClean="0">
                <a:solidFill>
                  <a:schemeClr val="tx1"/>
                </a:solidFill>
              </a:rPr>
              <a:t> a debit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//The main program.</a:t>
            </a:r>
          </a:p>
          <a:p>
            <a:pPr>
              <a:buNone/>
            </a:pP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th_id1,th_id2;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ACCOUNT acc;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pay_in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//Initialize semaphore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sem_init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(&amp;semaphore, 0, SEM_INIT_VALUE) &lt; 0) {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pl-PL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l-PL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operation</a:t>
            </a:r>
            <a:endParaRPr lang="en-GB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("Semaphore initialization problem...\n");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//Create a new thread. 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acc.operation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WITHDRAW;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acc.amount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(&amp;th_id1, NULL, &amp;person,(void*)&amp;acc);</a:t>
            </a:r>
          </a:p>
          <a:p>
            <a:pPr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(&amp;th_id2, NULL, &amp;person,(void*)&amp;acc);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// Wait for threads to finish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(th_id1,NULL);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(th_id2,NULL);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Concurrency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Sharing global resources</a:t>
            </a:r>
          </a:p>
          <a:p>
            <a:pPr lvl="1"/>
            <a:r>
              <a:rPr lang="en-US" dirty="0" smtClean="0"/>
              <a:t>two or more processes reading and writing to the same address can cause errors</a:t>
            </a:r>
          </a:p>
          <a:p>
            <a:r>
              <a:rPr lang="en-US" dirty="0" smtClean="0"/>
              <a:t>Management of allocation of resources</a:t>
            </a:r>
          </a:p>
          <a:p>
            <a:pPr lvl="1"/>
            <a:r>
              <a:rPr lang="en-US" dirty="0" smtClean="0"/>
              <a:t>assigning resources to a process which becomes suspended can result in </a:t>
            </a:r>
            <a:r>
              <a:rPr lang="en-US" b="1" i="1" dirty="0" smtClean="0"/>
              <a:t>deadlock</a:t>
            </a:r>
          </a:p>
          <a:p>
            <a:r>
              <a:rPr lang="en-US" dirty="0" smtClean="0"/>
              <a:t>Programming errors difficult to locate</a:t>
            </a:r>
          </a:p>
          <a:p>
            <a:pPr lvl="1"/>
            <a:r>
              <a:rPr lang="en-US" dirty="0" smtClean="0"/>
              <a:t>programs can become non-deterministic and errors may occur very rarely</a:t>
            </a: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amount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("&lt;%d&gt;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attempting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[%d]: \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n",pthread_self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amount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sem_wait</a:t>
            </a: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</a:t>
            </a: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	//P 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operation</a:t>
            </a:r>
            <a:endParaRPr lang="pl-PL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balance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amount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sleep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Success...\n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balance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-=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amount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not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permitted...\n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</a:t>
            </a: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	//V </a:t>
            </a:r>
            <a:r>
              <a:rPr lang="pl-P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operation</a:t>
            </a:r>
            <a:endParaRPr lang="pl-PL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POSIX </a:t>
            </a:r>
            <a:r>
              <a:rPr lang="pl-PL" sz="3600" dirty="0" err="1" smtClean="0"/>
              <a:t>Semaphores</a:t>
            </a:r>
            <a:r>
              <a:rPr lang="pl-PL" sz="3600" dirty="0" smtClean="0"/>
              <a:t> -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m.pelc@grom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:~/bin/concurrency$ ./ex5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&lt;-1207989328&gt; attempting to withdraw [100]: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&lt;-1216377936&gt; attempting to withdraw [100]: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Success...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Your current balance is: &lt;0&gt;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Operation not permitted...</a:t>
            </a:r>
          </a:p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 current balance is: &lt;0&gt;</a:t>
            </a:r>
          </a:p>
          <a:p>
            <a:pPr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m.pelc@grom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:~/bin/concurrency$</a:t>
            </a:r>
          </a:p>
          <a:p>
            <a:pPr>
              <a:buNone/>
            </a:pPr>
            <a:endParaRPr lang="pl-PL" sz="2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bjaśnienie liniowe 1 9"/>
          <p:cNvSpPr/>
          <p:nvPr/>
        </p:nvSpPr>
        <p:spPr>
          <a:xfrm>
            <a:off x="5786446" y="3286124"/>
            <a:ext cx="3214710" cy="928694"/>
          </a:xfrm>
          <a:prstGeom prst="borderCallout1">
            <a:avLst>
              <a:gd name="adj1" fmla="val 54305"/>
              <a:gd name="adj2" fmla="val -4777"/>
              <a:gd name="adj3" fmla="val 113108"/>
              <a:gd name="adj4" fmla="val -719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 smtClean="0">
                <a:solidFill>
                  <a:schemeClr val="tx1"/>
                </a:solidFill>
              </a:rPr>
              <a:t>The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operation</a:t>
            </a:r>
            <a:r>
              <a:rPr lang="pl-PL" dirty="0" smtClean="0">
                <a:solidFill>
                  <a:schemeClr val="tx1"/>
                </a:solidFill>
              </a:rPr>
              <a:t> was </a:t>
            </a:r>
            <a:r>
              <a:rPr lang="pl-PL" dirty="0" err="1" smtClean="0">
                <a:solidFill>
                  <a:schemeClr val="tx1"/>
                </a:solidFill>
              </a:rPr>
              <a:t>synchronized</a:t>
            </a:r>
            <a:r>
              <a:rPr lang="pl-PL" dirty="0" smtClean="0">
                <a:solidFill>
                  <a:schemeClr val="tx1"/>
                </a:solidFill>
              </a:rPr>
              <a:t> so we </a:t>
            </a:r>
            <a:r>
              <a:rPr lang="pl-PL" dirty="0" err="1" smtClean="0">
                <a:solidFill>
                  <a:schemeClr val="tx1"/>
                </a:solidFill>
              </a:rPr>
              <a:t>have</a:t>
            </a:r>
            <a:r>
              <a:rPr lang="pl-PL" dirty="0" smtClean="0">
                <a:solidFill>
                  <a:schemeClr val="tx1"/>
                </a:solidFill>
              </a:rPr>
              <a:t> no debit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Monitors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Monitor is a programming language construct / library</a:t>
            </a:r>
          </a:p>
          <a:p>
            <a:pPr lvl="1"/>
            <a:r>
              <a:rPr lang="en-US" sz="2400" dirty="0" smtClean="0"/>
              <a:t>Tony Hoare 1974, Lampson and </a:t>
            </a:r>
            <a:r>
              <a:rPr lang="en-US" sz="2400" dirty="0" err="1" smtClean="0"/>
              <a:t>Redell</a:t>
            </a:r>
            <a:r>
              <a:rPr lang="en-US" sz="2400" dirty="0" smtClean="0"/>
              <a:t> 1980</a:t>
            </a:r>
          </a:p>
          <a:p>
            <a:pPr lvl="1"/>
            <a:r>
              <a:rPr lang="en-US" sz="2400" dirty="0" smtClean="0"/>
              <a:t>Provides easier control than semaphores</a:t>
            </a:r>
          </a:p>
          <a:p>
            <a:pPr lvl="1"/>
            <a:r>
              <a:rPr lang="en-US" sz="2400" dirty="0" smtClean="0"/>
              <a:t>Local variables are accessible only by the monitor</a:t>
            </a:r>
          </a:p>
          <a:p>
            <a:pPr lvl="1"/>
            <a:r>
              <a:rPr lang="en-US" sz="2400" dirty="0" smtClean="0"/>
              <a:t>Process enters a monitor by invoking one of its procedures</a:t>
            </a:r>
          </a:p>
          <a:p>
            <a:pPr lvl="1"/>
            <a:r>
              <a:rPr lang="en-US" sz="2400" dirty="0" smtClean="0"/>
              <a:t>Only one process may be executing in the monitor at a time</a:t>
            </a:r>
          </a:p>
          <a:p>
            <a:pPr lvl="1"/>
            <a:r>
              <a:rPr lang="en-US" sz="2400" dirty="0" smtClean="0"/>
              <a:t>Java </a:t>
            </a:r>
            <a:r>
              <a:rPr lang="en-US" sz="2400" b="1" dirty="0" smtClean="0">
                <a:latin typeface="Courier New" pitchFamily="49" charset="0"/>
              </a:rPr>
              <a:t>synchronized</a:t>
            </a:r>
            <a:endParaRPr lang="en-US" dirty="0" smtClean="0"/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Monitors</a:t>
            </a:r>
            <a:r>
              <a:rPr lang="pl-PL" sz="3600" dirty="0" smtClean="0"/>
              <a:t> - </a:t>
            </a:r>
            <a:r>
              <a:rPr lang="pl-PL" sz="3600" dirty="0" err="1" smtClean="0"/>
              <a:t>structure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5_21"/>
          <p:cNvPicPr>
            <a:picLocks noChangeAspect="1" noChangeArrowheads="1"/>
          </p:cNvPicPr>
          <p:nvPr/>
        </p:nvPicPr>
        <p:blipFill>
          <a:blip r:embed="rId4" cstate="print"/>
          <a:srcRect b="14046"/>
          <a:stretch>
            <a:fillRect/>
          </a:stretch>
        </p:blipFill>
        <p:spPr bwMode="auto">
          <a:xfrm>
            <a:off x="3071802" y="1428736"/>
            <a:ext cx="338834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passing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Explicit inter-process and inter-processor communication</a:t>
            </a:r>
          </a:p>
          <a:p>
            <a:r>
              <a:rPr lang="en-US" dirty="0" smtClean="0"/>
              <a:t>Exchange information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Enforce mutual exclusion</a:t>
            </a:r>
          </a:p>
          <a:p>
            <a:pPr lvl="1"/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</a:rPr>
              <a:t>send (destination, message)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receive (source, message)</a:t>
            </a:r>
          </a:p>
          <a:p>
            <a:endParaRPr lang="en-US" dirty="0" smtClean="0"/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synchronization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Sender and receiver may or may not be blocking (waiting for message)</a:t>
            </a:r>
            <a:endParaRPr lang="en-US" dirty="0" smtClean="0"/>
          </a:p>
          <a:p>
            <a:pPr lvl="1"/>
            <a:r>
              <a:rPr lang="en-US" dirty="0" smtClean="0"/>
              <a:t>Blocking send, blocking receive</a:t>
            </a:r>
          </a:p>
          <a:p>
            <a:pPr lvl="2"/>
            <a:r>
              <a:rPr lang="en-US" dirty="0" smtClean="0"/>
              <a:t>Both processes blocked until message delivered</a:t>
            </a:r>
          </a:p>
          <a:p>
            <a:pPr lvl="2"/>
            <a:r>
              <a:rPr lang="en-US" dirty="0" smtClean="0"/>
              <a:t>Called a rendezvous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send, blocking receive</a:t>
            </a:r>
          </a:p>
          <a:p>
            <a:pPr lvl="2"/>
            <a:r>
              <a:rPr lang="en-US" dirty="0" smtClean="0"/>
              <a:t>Sender continues processing</a:t>
            </a:r>
          </a:p>
          <a:p>
            <a:pPr lvl="2"/>
            <a:r>
              <a:rPr lang="en-US" dirty="0" smtClean="0"/>
              <a:t>Receiver is blocked until message arrives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send, </a:t>
            </a:r>
            <a:r>
              <a:rPr lang="en-US" dirty="0" err="1" smtClean="0"/>
              <a:t>nonblocking</a:t>
            </a:r>
            <a:r>
              <a:rPr lang="en-US" dirty="0" smtClean="0"/>
              <a:t> receive</a:t>
            </a:r>
          </a:p>
          <a:p>
            <a:pPr lvl="2"/>
            <a:r>
              <a:rPr lang="en-US" dirty="0" smtClean="0"/>
              <a:t>Neither party is required to wait</a:t>
            </a:r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addressing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Direct addressing</a:t>
            </a:r>
          </a:p>
          <a:p>
            <a:pPr lvl="1"/>
            <a:r>
              <a:rPr lang="en-US" dirty="0" smtClean="0"/>
              <a:t>send primitive includes a specific identifier of the destination process</a:t>
            </a:r>
          </a:p>
          <a:p>
            <a:pPr lvl="1"/>
            <a:r>
              <a:rPr lang="en-US" dirty="0" smtClean="0"/>
              <a:t>receive primitive could know ahead of time from which process a message is expected</a:t>
            </a:r>
          </a:p>
          <a:p>
            <a:pPr lvl="1"/>
            <a:r>
              <a:rPr lang="en-US" dirty="0" smtClean="0"/>
              <a:t>receive primitive could use source parameter to return a value when the receive operation has completed</a:t>
            </a:r>
          </a:p>
          <a:p>
            <a:endParaRPr lang="en-US" dirty="0" smtClean="0"/>
          </a:p>
          <a:p>
            <a:pPr>
              <a:buNone/>
            </a:pPr>
            <a:endParaRPr lang="pl-PL" sz="28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addressing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Indirect addressing</a:t>
            </a:r>
          </a:p>
          <a:p>
            <a:pPr lvl="1"/>
            <a:r>
              <a:rPr lang="en-US" dirty="0" smtClean="0"/>
              <a:t>messages are sent to a shared data structure consisting of queues</a:t>
            </a:r>
          </a:p>
          <a:p>
            <a:pPr lvl="1"/>
            <a:r>
              <a:rPr lang="en-US" dirty="0" smtClean="0"/>
              <a:t>queues are called mailboxes</a:t>
            </a:r>
          </a:p>
          <a:p>
            <a:pPr lvl="1"/>
            <a:r>
              <a:rPr lang="en-US" dirty="0" smtClean="0"/>
              <a:t>one process sends a message to the mailbox and the other process picks up the message from the mailbox</a:t>
            </a:r>
          </a:p>
          <a:p>
            <a:endParaRPr lang="en-US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addressing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pl-PL" sz="2000" dirty="0" smtClean="0"/>
              <a:t>                                                                                      </a:t>
            </a:r>
            <a:r>
              <a:rPr lang="pl-PL" b="1" dirty="0" smtClean="0"/>
              <a:t>many to many</a:t>
            </a:r>
          </a:p>
          <a:p>
            <a:pPr>
              <a:buNone/>
            </a:pPr>
            <a:endParaRPr lang="pl-PL" sz="2000" b="1" dirty="0" smtClean="0"/>
          </a:p>
          <a:p>
            <a:pPr>
              <a:buNone/>
            </a:pPr>
            <a:endParaRPr lang="pl-PL" sz="2000" b="1" dirty="0" smtClean="0"/>
          </a:p>
          <a:p>
            <a:pPr>
              <a:buNone/>
            </a:pPr>
            <a:endParaRPr lang="pl-PL" sz="2000" b="1" dirty="0" smtClean="0"/>
          </a:p>
          <a:p>
            <a:pPr>
              <a:buNone/>
            </a:pPr>
            <a:endParaRPr lang="pl-PL" sz="1800" b="1" dirty="0" smtClean="0"/>
          </a:p>
          <a:p>
            <a:pPr>
              <a:buNone/>
            </a:pPr>
            <a:endParaRPr lang="pl-PL" sz="1100" b="1" dirty="0" smtClean="0"/>
          </a:p>
          <a:p>
            <a:pPr>
              <a:buNone/>
            </a:pPr>
            <a:endParaRPr lang="pl-PL" sz="2800" b="1" dirty="0" smtClean="0"/>
          </a:p>
          <a:p>
            <a:pPr>
              <a:buNone/>
            </a:pPr>
            <a:r>
              <a:rPr lang="pl-PL" sz="2000" b="1" dirty="0" smtClean="0"/>
              <a:t>                                                                                       </a:t>
            </a:r>
            <a:r>
              <a:rPr lang="pl-PL" b="1" dirty="0" smtClean="0"/>
              <a:t>many to one</a:t>
            </a:r>
            <a:endParaRPr lang="pl-PL" sz="2000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4" descr="5_24"/>
          <p:cNvPicPr>
            <a:picLocks noChangeAspect="1" noChangeArrowheads="1"/>
          </p:cNvPicPr>
          <p:nvPr/>
        </p:nvPicPr>
        <p:blipFill>
          <a:blip r:embed="rId4" cstate="print"/>
          <a:srcRect b="8157"/>
          <a:stretch>
            <a:fillRect/>
          </a:stretch>
        </p:blipFill>
        <p:spPr bwMode="auto">
          <a:xfrm>
            <a:off x="428596" y="1451863"/>
            <a:ext cx="3529012" cy="526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err="1" smtClean="0"/>
              <a:t>Message</a:t>
            </a:r>
            <a:r>
              <a:rPr lang="pl-PL" sz="3600" dirty="0" smtClean="0"/>
              <a:t> </a:t>
            </a:r>
            <a:r>
              <a:rPr lang="pl-PL" sz="3600" dirty="0" err="1" smtClean="0"/>
              <a:t>addressing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4" descr="5_25"/>
          <p:cNvPicPr>
            <a:picLocks noChangeAspect="1" noChangeArrowheads="1"/>
          </p:cNvPicPr>
          <p:nvPr/>
        </p:nvPicPr>
        <p:blipFill>
          <a:blip r:embed="rId4" cstate="print"/>
          <a:srcRect b="26247"/>
          <a:stretch>
            <a:fillRect/>
          </a:stretch>
        </p:blipFill>
        <p:spPr bwMode="auto">
          <a:xfrm>
            <a:off x="2000232" y="1643050"/>
            <a:ext cx="511175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 </a:t>
            </a:r>
            <a:r>
              <a:rPr lang="pl-PL" sz="3600" dirty="0" err="1" smtClean="0"/>
              <a:t>simple</a:t>
            </a:r>
            <a:r>
              <a:rPr lang="pl-PL" sz="3600" dirty="0" smtClean="0"/>
              <a:t>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echo()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chin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chin;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*) </a:t>
            </a:r>
            <a:r>
              <a:rPr lang="en-GB" sz="2800" dirty="0" smtClean="0">
                <a:latin typeface="Courier New" pitchFamily="49" charset="0"/>
              </a:rPr>
              <a:t>echo()</a:t>
            </a:r>
            <a:r>
              <a:rPr lang="en-GB" sz="2800" dirty="0" smtClean="0"/>
              <a:t> </a:t>
            </a:r>
            <a:r>
              <a:rPr lang="en-GB" i="1" dirty="0" smtClean="0"/>
              <a:t>reads keyboard and echoes input to the screen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bjaśnienie liniowe 2 9"/>
          <p:cNvSpPr/>
          <p:nvPr/>
        </p:nvSpPr>
        <p:spPr>
          <a:xfrm>
            <a:off x="5572132" y="1857364"/>
            <a:ext cx="3357586" cy="642942"/>
          </a:xfrm>
          <a:prstGeom prst="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dirty="0" err="1" smtClean="0">
                <a:solidFill>
                  <a:schemeClr val="tx1"/>
                </a:solidFill>
              </a:rPr>
              <a:t>Read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r>
              <a:rPr lang="pl-PL" sz="2000" dirty="0" err="1" smtClean="0">
                <a:solidFill>
                  <a:schemeClr val="tx1"/>
                </a:solidFill>
              </a:rPr>
              <a:t>character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r>
              <a:rPr lang="pl-PL" sz="2000" dirty="0" err="1" smtClean="0">
                <a:solidFill>
                  <a:schemeClr val="tx1"/>
                </a:solidFill>
              </a:rPr>
              <a:t>from</a:t>
            </a:r>
            <a:r>
              <a:rPr lang="pl-PL" sz="2000" dirty="0" smtClean="0">
                <a:solidFill>
                  <a:schemeClr val="tx1"/>
                </a:solidFill>
              </a:rPr>
              <a:t> keyboard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Objaśnienie liniowe 2 10"/>
          <p:cNvSpPr/>
          <p:nvPr/>
        </p:nvSpPr>
        <p:spPr>
          <a:xfrm>
            <a:off x="5572132" y="2857496"/>
            <a:ext cx="3357586" cy="642942"/>
          </a:xfrm>
          <a:prstGeom prst="borderCallout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2000" dirty="0" err="1" smtClean="0">
                <a:solidFill>
                  <a:schemeClr val="tx1"/>
                </a:solidFill>
              </a:rPr>
              <a:t>Print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r>
              <a:rPr lang="pl-PL" sz="2000" dirty="0" err="1" smtClean="0">
                <a:solidFill>
                  <a:schemeClr val="tx1"/>
                </a:solidFill>
              </a:rPr>
              <a:t>character</a:t>
            </a:r>
            <a:r>
              <a:rPr lang="pl-PL" sz="2000" dirty="0" smtClean="0">
                <a:solidFill>
                  <a:schemeClr val="tx1"/>
                </a:solidFill>
              </a:rPr>
              <a:t> on </a:t>
            </a:r>
            <a:r>
              <a:rPr lang="pl-PL" sz="2000" dirty="0" err="1" smtClean="0">
                <a:solidFill>
                  <a:schemeClr val="tx1"/>
                </a:solidFill>
              </a:rPr>
              <a:t>screen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 </a:t>
            </a:r>
            <a:r>
              <a:rPr lang="pl-PL" sz="3600" dirty="0" err="1" smtClean="0"/>
              <a:t>simple</a:t>
            </a:r>
            <a:r>
              <a:rPr lang="pl-PL" sz="3600" dirty="0" smtClean="0"/>
              <a:t>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GB" dirty="0" smtClean="0"/>
              <a:t>Consider two processes P1 and P2 which</a:t>
            </a:r>
          </a:p>
          <a:p>
            <a:pPr algn="ctr">
              <a:buNone/>
            </a:pPr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</a:rPr>
              <a:t>echo()</a:t>
            </a:r>
            <a:r>
              <a:rPr lang="en-GB" dirty="0" smtClean="0"/>
              <a:t> concurrently</a:t>
            </a:r>
          </a:p>
          <a:p>
            <a:pPr>
              <a:buNone/>
            </a:pPr>
            <a:endParaRPr lang="pl-PL" dirty="0" smtClean="0"/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Process P1			Process P2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				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	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chin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		.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				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chin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chin;		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chin;</a:t>
            </a:r>
          </a:p>
          <a:p>
            <a:pPr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		 .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				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				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 </a:t>
            </a:r>
            <a:r>
              <a:rPr lang="pl-PL" sz="3600" dirty="0" err="1" smtClean="0"/>
              <a:t>simple</a:t>
            </a:r>
            <a:r>
              <a:rPr lang="pl-PL" sz="3600" dirty="0" smtClean="0"/>
              <a:t> </a:t>
            </a:r>
            <a:r>
              <a:rPr lang="pl-PL" sz="3600" dirty="0" err="1" smtClean="0"/>
              <a:t>example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Whether the example runs on a </a:t>
            </a:r>
            <a:r>
              <a:rPr lang="en-GB" dirty="0" err="1" smtClean="0"/>
              <a:t>uniprocessor</a:t>
            </a:r>
            <a:r>
              <a:rPr lang="en-GB" dirty="0" smtClean="0"/>
              <a:t> system or a multi-processor system we have a problem</a:t>
            </a:r>
          </a:p>
          <a:p>
            <a:r>
              <a:rPr lang="en-GB" b="1" i="1" dirty="0" smtClean="0"/>
              <a:t>Race condition</a:t>
            </a:r>
          </a:p>
          <a:p>
            <a:pPr lvl="1"/>
            <a:r>
              <a:rPr lang="en-GB" dirty="0" smtClean="0"/>
              <a:t>the last process to write to the shared variable wins the race</a:t>
            </a: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929" y="1494613"/>
            <a:ext cx="3005145" cy="50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/>
          </a:bodyPr>
          <a:lstStyle/>
          <a:p>
            <a:pPr algn="l"/>
            <a:r>
              <a:rPr lang="pl-PL" sz="3600" dirty="0" smtClean="0"/>
              <a:t>A </a:t>
            </a:r>
            <a:r>
              <a:rPr lang="pl-PL" sz="3600" dirty="0" err="1" smtClean="0"/>
              <a:t>simple</a:t>
            </a:r>
            <a:r>
              <a:rPr lang="pl-PL" sz="3600" dirty="0" smtClean="0"/>
              <a:t> </a:t>
            </a:r>
            <a:r>
              <a:rPr lang="pl-PL" sz="3600" dirty="0" err="1" smtClean="0"/>
              <a:t>example</a:t>
            </a:r>
            <a:r>
              <a:rPr lang="pl-PL" sz="3600" dirty="0" smtClean="0"/>
              <a:t> – race </a:t>
            </a:r>
            <a:r>
              <a:rPr lang="pl-PL" sz="3600" dirty="0" err="1" smtClean="0"/>
              <a:t>condition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319132" y="1273718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Producer</a:t>
            </a:r>
            <a:endParaRPr lang="en-GB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357686" y="127371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Consumer</a:t>
            </a:r>
            <a:endParaRPr lang="en-GB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3318878" y="4274114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Producer</a:t>
            </a:r>
            <a:endParaRPr lang="en-GB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357432" y="427411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Consumer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000" y="274638"/>
            <a:ext cx="700092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err="1" smtClean="0"/>
              <a:t>Competition</a:t>
            </a:r>
            <a:r>
              <a:rPr lang="pl-PL" sz="3600" dirty="0" smtClean="0"/>
              <a:t> </a:t>
            </a:r>
            <a:r>
              <a:rPr lang="pl-PL" sz="3600" dirty="0" err="1" smtClean="0"/>
              <a:t>among</a:t>
            </a:r>
            <a:r>
              <a:rPr lang="pl-PL" sz="3600" dirty="0" smtClean="0"/>
              <a:t> </a:t>
            </a:r>
            <a:r>
              <a:rPr lang="pl-PL" sz="3600" dirty="0" err="1" smtClean="0"/>
              <a:t>processes</a:t>
            </a:r>
            <a:r>
              <a:rPr lang="pl-PL" sz="3600" dirty="0" smtClean="0"/>
              <a:t> and resources</a:t>
            </a:r>
            <a:endParaRPr lang="en-GB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000" y="1600200"/>
            <a:ext cx="8472518" cy="4525963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 smtClean="0"/>
              <a:t>Four</a:t>
            </a:r>
            <a:r>
              <a:rPr lang="pl-PL" dirty="0" smtClean="0"/>
              <a:t> </a:t>
            </a:r>
            <a:r>
              <a:rPr lang="en-US" dirty="0" smtClean="0"/>
              <a:t>control problems:</a:t>
            </a:r>
          </a:p>
          <a:p>
            <a:pPr lvl="1"/>
            <a:r>
              <a:rPr lang="en-US" b="1" i="1" dirty="0" smtClean="0"/>
              <a:t>Mutual Exclusion</a:t>
            </a:r>
          </a:p>
          <a:p>
            <a:pPr lvl="2"/>
            <a:r>
              <a:rPr lang="en-US" dirty="0" smtClean="0"/>
              <a:t>two or more processes require access to a single non-shareable critical resource</a:t>
            </a:r>
          </a:p>
          <a:p>
            <a:pPr lvl="1"/>
            <a:r>
              <a:rPr lang="en-US" b="1" i="1" dirty="0" smtClean="0"/>
              <a:t>Deadlock</a:t>
            </a:r>
          </a:p>
          <a:p>
            <a:pPr lvl="2"/>
            <a:r>
              <a:rPr lang="en-US" dirty="0" smtClean="0"/>
              <a:t>two or more processes cannot proceed because each is waiting for the other to do something</a:t>
            </a:r>
            <a:endParaRPr lang="pl-PL" dirty="0" smtClean="0"/>
          </a:p>
          <a:p>
            <a:pPr lvl="1"/>
            <a:r>
              <a:rPr lang="pl-PL" b="1" i="1" dirty="0" err="1" smtClean="0"/>
              <a:t>Livelock</a:t>
            </a:r>
            <a:endParaRPr lang="pl-PL" b="1" i="1" dirty="0" smtClean="0"/>
          </a:p>
          <a:p>
            <a:pPr lvl="2"/>
            <a:r>
              <a:rPr lang="en-GB" dirty="0" smtClean="0"/>
              <a:t>is similar to a deadlock, except that the states of the processes involved in the </a:t>
            </a:r>
            <a:r>
              <a:rPr lang="en-GB" dirty="0" err="1" smtClean="0"/>
              <a:t>livelock</a:t>
            </a:r>
            <a:r>
              <a:rPr lang="en-GB" dirty="0" smtClean="0"/>
              <a:t> constantly change with regard to one another, </a:t>
            </a:r>
            <a:r>
              <a:rPr lang="pl-PL" dirty="0" smtClean="0"/>
              <a:t>but </a:t>
            </a:r>
            <a:r>
              <a:rPr lang="en-GB" dirty="0" smtClean="0"/>
              <a:t>none progressing.</a:t>
            </a:r>
            <a:endParaRPr lang="en-US" dirty="0" smtClean="0"/>
          </a:p>
          <a:p>
            <a:pPr lvl="1"/>
            <a:r>
              <a:rPr lang="en-US" b="1" i="1" dirty="0" smtClean="0"/>
              <a:t>Starvation</a:t>
            </a:r>
          </a:p>
          <a:p>
            <a:pPr lvl="2"/>
            <a:r>
              <a:rPr lang="en-US" dirty="0" smtClean="0"/>
              <a:t>a process is able to run but never scheduled</a:t>
            </a:r>
          </a:p>
          <a:p>
            <a:pPr>
              <a:buNone/>
            </a:pPr>
            <a:endParaRPr lang="en-GB" dirty="0"/>
          </a:p>
        </p:txBody>
      </p:sp>
      <p:cxnSp>
        <p:nvCxnSpPr>
          <p:cNvPr id="5" name="Łącznik prosty 4"/>
          <p:cNvCxnSpPr/>
          <p:nvPr/>
        </p:nvCxnSpPr>
        <p:spPr>
          <a:xfrm rot="5400000">
            <a:off x="-2571788" y="3929054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rot="5400000">
            <a:off x="-2500350" y="4000492"/>
            <a:ext cx="557214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71406" y="1285860"/>
            <a:ext cx="8858312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142844" y="1357298"/>
            <a:ext cx="8715436" cy="952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 descr="uog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2406" y="214290"/>
            <a:ext cx="1428750" cy="752475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3067642" y="6429396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Mariusz Pelc © 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2012/2013</a:t>
            </a:r>
            <a:endParaRPr lang="pl-PL" sz="11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(with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from Dr Kevin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Mcand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 Dr Cos </a:t>
            </a:r>
            <a:r>
              <a:rPr lang="pl-PL" sz="1100" b="1" dirty="0" err="1" smtClean="0">
                <a:solidFill>
                  <a:schemeClr val="bg1">
                    <a:lumMod val="50000"/>
                  </a:schemeClr>
                </a:solidFill>
              </a:rPr>
              <a:t>Ierotheou</a:t>
            </a:r>
            <a:r>
              <a:rPr lang="pl-PL" sz="11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</Words>
  <Application>Microsoft Office PowerPoint</Application>
  <PresentationFormat>Pokaz na ekranie (4:3)</PresentationFormat>
  <Paragraphs>614</Paragraphs>
  <Slides>49</Slides>
  <Notes>49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Motyw pakietu Office</vt:lpstr>
      <vt:lpstr>Lecture 8</vt:lpstr>
      <vt:lpstr>Concurrency</vt:lpstr>
      <vt:lpstr>Concurrency</vt:lpstr>
      <vt:lpstr>Concurrency</vt:lpstr>
      <vt:lpstr>A simple example</vt:lpstr>
      <vt:lpstr>A simple example</vt:lpstr>
      <vt:lpstr>A simple example</vt:lpstr>
      <vt:lpstr>A simple example – race condition</vt:lpstr>
      <vt:lpstr>Competition among processes and resources</vt:lpstr>
      <vt:lpstr>Process cooperation by sharing</vt:lpstr>
      <vt:lpstr>Process cooperation by communication</vt:lpstr>
      <vt:lpstr>Mutual exclusion requirements</vt:lpstr>
      <vt:lpstr>Mutual exclusion requirements</vt:lpstr>
      <vt:lpstr>Mutual exclusion</vt:lpstr>
      <vt:lpstr>Mutual exclusion hardware support</vt:lpstr>
      <vt:lpstr>Mutual exclusion hardware support</vt:lpstr>
      <vt:lpstr>Mutual exclusion machine Instructions</vt:lpstr>
      <vt:lpstr>Mutual exclusion machine Instructions</vt:lpstr>
      <vt:lpstr>Mutual exclusion machine Instructions</vt:lpstr>
      <vt:lpstr>Consumer-producer problem</vt:lpstr>
      <vt:lpstr>Producer-Consumer problem</vt:lpstr>
      <vt:lpstr>Consumer-producer problem</vt:lpstr>
      <vt:lpstr>Consumer-producer problem</vt:lpstr>
      <vt:lpstr>Consumer-producer problem</vt:lpstr>
      <vt:lpstr>Consumer-producer problem</vt:lpstr>
      <vt:lpstr>Consumer-producer problem</vt:lpstr>
      <vt:lpstr>Consumer-producer problem</vt:lpstr>
      <vt:lpstr>Consumer-producer problem</vt:lpstr>
      <vt:lpstr>Solutions to the problem of concurency</vt:lpstr>
      <vt:lpstr>Semaphores</vt:lpstr>
      <vt:lpstr>Semaphores</vt:lpstr>
      <vt:lpstr>Semaphores</vt:lpstr>
      <vt:lpstr>Semaphores - POSIX</vt:lpstr>
      <vt:lpstr>POSIX Semaphores - example</vt:lpstr>
      <vt:lpstr>POSIX Semaphores - example</vt:lpstr>
      <vt:lpstr>POSIX Semaphores - example</vt:lpstr>
      <vt:lpstr>POSIX Semaphores - example</vt:lpstr>
      <vt:lpstr>POSIX Semaphores - example</vt:lpstr>
      <vt:lpstr>POSIX Semaphores - example</vt:lpstr>
      <vt:lpstr>POSIX Semaphores - example</vt:lpstr>
      <vt:lpstr>POSIX Semaphores - example</vt:lpstr>
      <vt:lpstr>Monitors</vt:lpstr>
      <vt:lpstr>Monitors - structure</vt:lpstr>
      <vt:lpstr>Message passing</vt:lpstr>
      <vt:lpstr>Message synchronization</vt:lpstr>
      <vt:lpstr>Message addressing</vt:lpstr>
      <vt:lpstr>Message addressing</vt:lpstr>
      <vt:lpstr>Message addressing</vt:lpstr>
      <vt:lpstr>Message addressing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Mariusz</dc:creator>
  <cp:lastModifiedBy>Mariusz Pelc</cp:lastModifiedBy>
  <cp:revision>482</cp:revision>
  <dcterms:created xsi:type="dcterms:W3CDTF">2009-09-19T09:35:21Z</dcterms:created>
  <dcterms:modified xsi:type="dcterms:W3CDTF">2013-03-01T06:30:21Z</dcterms:modified>
</cp:coreProperties>
</file>