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72" r:id="rId11"/>
    <p:sldId id="274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F71"/>
    <a:srgbClr val="E9EC78"/>
    <a:srgbClr val="E1E547"/>
    <a:srgbClr val="6EFE7F"/>
    <a:srgbClr val="FC6D50"/>
    <a:srgbClr val="FFFFCC"/>
    <a:srgbClr val="E6EEB8"/>
    <a:srgbClr val="CDD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1496-651A-41B8-AB42-6698609B790D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E49A-98EA-467F-B96D-B26B0F7CC2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2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A13-91DB-4AB3-9B3D-E151E6AF5A68}" type="datetimeFigureOut">
              <a:rPr lang="pl-PL" smtClean="0"/>
              <a:pPr/>
              <a:t>2013-03-09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gi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</a:t>
            </a:r>
            <a:r>
              <a:rPr lang="pl-PL" smtClean="0"/>
              <a:t> 9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Operating</a:t>
            </a:r>
            <a:r>
              <a:rPr lang="pl-PL" dirty="0" smtClean="0">
                <a:solidFill>
                  <a:schemeClr val="tx1"/>
                </a:solidFill>
              </a:rPr>
              <a:t> Systems (COMP1562)</a:t>
            </a: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pPr algn="just"/>
            <a:r>
              <a:rPr lang="pl-PL" sz="1400" b="1" dirty="0" err="1" smtClean="0">
                <a:solidFill>
                  <a:schemeClr val="tx1"/>
                </a:solidFill>
              </a:rPr>
              <a:t>Based</a:t>
            </a:r>
            <a:r>
              <a:rPr lang="pl-PL" sz="1400" b="1" dirty="0" smtClean="0">
                <a:solidFill>
                  <a:schemeClr val="tx1"/>
                </a:solidFill>
              </a:rPr>
              <a:t> on </a:t>
            </a:r>
            <a:r>
              <a:rPr lang="pt-BR" sz="1400" b="1" dirty="0" smtClean="0">
                <a:solidFill>
                  <a:srgbClr val="C00000"/>
                </a:solidFill>
              </a:rPr>
              <a:t>VMWARE </a:t>
            </a:r>
            <a:r>
              <a:rPr lang="pl-PL" sz="1400" b="1" dirty="0" smtClean="0">
                <a:solidFill>
                  <a:srgbClr val="C00000"/>
                </a:solidFill>
              </a:rPr>
              <a:t>WHITE </a:t>
            </a:r>
            <a:r>
              <a:rPr lang="pl-PL" sz="1400" b="1" dirty="0" smtClean="0">
                <a:solidFill>
                  <a:srgbClr val="C00000"/>
                </a:solidFill>
              </a:rPr>
              <a:t>PAPER</a:t>
            </a:r>
            <a:endParaRPr lang="pl-PL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Types</a:t>
            </a:r>
            <a:r>
              <a:rPr lang="pl-PL" sz="3600" dirty="0" smtClean="0"/>
              <a:t> of </a:t>
            </a:r>
            <a:r>
              <a:rPr lang="pl-PL" sz="3600" dirty="0" err="1" smtClean="0"/>
              <a:t>virtualisation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virtualisation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emulation</a:t>
            </a:r>
            <a:endParaRPr lang="pl-PL" dirty="0" smtClean="0"/>
          </a:p>
          <a:p>
            <a:r>
              <a:rPr lang="pl-PL" dirty="0" smtClean="0"/>
              <a:t>API </a:t>
            </a:r>
            <a:r>
              <a:rPr lang="pl-PL" dirty="0" err="1" smtClean="0"/>
              <a:t>emulation</a:t>
            </a:r>
            <a:endParaRPr lang="pl-PL" dirty="0" smtClean="0"/>
          </a:p>
          <a:p>
            <a:r>
              <a:rPr lang="pl-PL" dirty="0" err="1" smtClean="0"/>
              <a:t>Virtualisation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Full</a:t>
            </a:r>
            <a:r>
              <a:rPr lang="pl-PL" sz="3600" dirty="0" smtClean="0"/>
              <a:t> </a:t>
            </a:r>
            <a:r>
              <a:rPr lang="pl-PL" sz="3600" dirty="0" err="1" smtClean="0"/>
              <a:t>emulation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Entire</a:t>
            </a:r>
            <a:r>
              <a:rPr lang="pl-PL" dirty="0" smtClean="0"/>
              <a:t> computer </a:t>
            </a:r>
            <a:r>
              <a:rPr lang="pl-PL" dirty="0" err="1" smtClean="0"/>
              <a:t>emulation</a:t>
            </a:r>
            <a:r>
              <a:rPr lang="pl-PL" dirty="0" smtClean="0"/>
              <a:t> –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system,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, </a:t>
            </a:r>
            <a:r>
              <a:rPr lang="pl-PL" dirty="0" err="1" smtClean="0"/>
              <a:t>virtual</a:t>
            </a:r>
            <a:r>
              <a:rPr lang="pl-PL" dirty="0" smtClean="0"/>
              <a:t> resources (CPU, RAM, HDD, CD, </a:t>
            </a:r>
            <a:r>
              <a:rPr lang="pl-PL" dirty="0" err="1" smtClean="0"/>
              <a:t>buses</a:t>
            </a:r>
            <a:r>
              <a:rPr lang="pl-PL" dirty="0" smtClean="0"/>
              <a:t>, etc.)</a:t>
            </a:r>
            <a:endParaRPr lang="en-GB" dirty="0" smtClean="0"/>
          </a:p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virtual</a:t>
            </a:r>
            <a:r>
              <a:rPr lang="pl-PL" dirty="0" smtClean="0"/>
              <a:t> computer </a:t>
            </a:r>
            <a:r>
              <a:rPr lang="pl-PL" dirty="0" err="1" smtClean="0"/>
              <a:t>performs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r>
              <a:rPr lang="pl-PL" dirty="0" smtClean="0"/>
              <a:t> as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was a </a:t>
            </a:r>
            <a:r>
              <a:rPr lang="pl-PL" dirty="0" err="1" smtClean="0"/>
              <a:t>physical</a:t>
            </a:r>
            <a:r>
              <a:rPr lang="pl-PL" dirty="0" smtClean="0"/>
              <a:t> computer </a:t>
            </a:r>
            <a:r>
              <a:rPr lang="pl-PL" dirty="0" err="1" smtClean="0"/>
              <a:t>with</a:t>
            </a:r>
            <a:r>
              <a:rPr lang="pl-PL" dirty="0" smtClean="0"/>
              <a:t> a </a:t>
            </a:r>
            <a:r>
              <a:rPr lang="pl-PL" dirty="0" err="1" smtClean="0"/>
              <a:t>real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installed</a:t>
            </a:r>
            <a:endParaRPr lang="en-GB" dirty="0" smtClean="0"/>
          </a:p>
          <a:p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operation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emulated</a:t>
            </a:r>
            <a:r>
              <a:rPr lang="pl-PL" dirty="0" smtClean="0"/>
              <a:t> as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real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kernel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Full</a:t>
            </a:r>
            <a:r>
              <a:rPr lang="pl-PL" sz="3600" dirty="0" smtClean="0"/>
              <a:t> </a:t>
            </a:r>
            <a:r>
              <a:rPr lang="pl-PL" sz="3600" dirty="0" err="1" smtClean="0"/>
              <a:t>emulation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b="1" dirty="0" smtClean="0"/>
              <a:t>Pros:</a:t>
            </a:r>
          </a:p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flexible</a:t>
            </a:r>
            <a:endParaRPr lang="pl-PL" dirty="0" smtClean="0"/>
          </a:p>
          <a:p>
            <a:r>
              <a:rPr lang="pl-PL" dirty="0" smtClean="0"/>
              <a:t>High </a:t>
            </a:r>
            <a:r>
              <a:rPr lang="pl-PL" dirty="0" err="1" smtClean="0"/>
              <a:t>portability</a:t>
            </a:r>
            <a:endParaRPr lang="pl-PL" dirty="0" smtClean="0"/>
          </a:p>
          <a:p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VCE (</a:t>
            </a:r>
            <a:r>
              <a:rPr lang="pl-PL" dirty="0" err="1" smtClean="0"/>
              <a:t>Virtual</a:t>
            </a:r>
            <a:r>
              <a:rPr lang="pl-PL" dirty="0" smtClean="0"/>
              <a:t> Computer Environment)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guest</a:t>
            </a:r>
            <a:r>
              <a:rPr lang="pl-PL" dirty="0" smtClean="0"/>
              <a:t> system (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snapshots</a:t>
            </a:r>
            <a:r>
              <a:rPr lang="pl-PL" dirty="0" smtClean="0"/>
              <a:t>, </a:t>
            </a:r>
            <a:r>
              <a:rPr lang="pl-PL" dirty="0" err="1" smtClean="0"/>
              <a:t>reverting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shapshots</a:t>
            </a:r>
            <a:r>
              <a:rPr lang="pl-PL" dirty="0" smtClean="0"/>
              <a:t>, etc.)</a:t>
            </a:r>
          </a:p>
          <a:p>
            <a:r>
              <a:rPr lang="pl-PL" dirty="0" smtClean="0"/>
              <a:t>Platform independent</a:t>
            </a:r>
          </a:p>
          <a:p>
            <a:pPr>
              <a:buNone/>
            </a:pPr>
            <a:r>
              <a:rPr lang="pl-PL" b="1" dirty="0" err="1" smtClean="0"/>
              <a:t>Cons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Not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fast</a:t>
            </a:r>
            <a:endParaRPr lang="pl-PL" dirty="0" smtClean="0"/>
          </a:p>
          <a:p>
            <a:r>
              <a:rPr lang="pl-PL" dirty="0" smtClean="0"/>
              <a:t>High </a:t>
            </a:r>
            <a:r>
              <a:rPr lang="pl-PL" dirty="0" err="1" smtClean="0"/>
              <a:t>abstraction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real</a:t>
            </a:r>
            <a:r>
              <a:rPr lang="pl-PL" dirty="0" smtClean="0"/>
              <a:t> (host) </a:t>
            </a:r>
            <a:r>
              <a:rPr lang="pl-PL" dirty="0" err="1" smtClean="0"/>
              <a:t>mashine</a:t>
            </a:r>
            <a:endParaRPr lang="pl-PL" dirty="0" smtClean="0"/>
          </a:p>
          <a:p>
            <a:pPr>
              <a:buNone/>
            </a:pPr>
            <a:r>
              <a:rPr lang="pl-PL" b="1" dirty="0" err="1" smtClean="0"/>
              <a:t>Examples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i="1" dirty="0" err="1" smtClean="0"/>
              <a:t>Vmware</a:t>
            </a:r>
            <a:r>
              <a:rPr lang="pl-PL" i="1" dirty="0" smtClean="0"/>
              <a:t> Server/Workstation, </a:t>
            </a:r>
            <a:r>
              <a:rPr lang="pl-PL" i="1" dirty="0" err="1" smtClean="0"/>
              <a:t>Virtual</a:t>
            </a:r>
            <a:r>
              <a:rPr lang="pl-PL" i="1" dirty="0" smtClean="0"/>
              <a:t> </a:t>
            </a:r>
            <a:r>
              <a:rPr lang="pl-PL" i="1" dirty="0" err="1" smtClean="0"/>
              <a:t>Box</a:t>
            </a:r>
            <a:r>
              <a:rPr lang="pl-PL" i="1" dirty="0" smtClean="0"/>
              <a:t>, Microsoft </a:t>
            </a:r>
            <a:r>
              <a:rPr lang="pl-PL" i="1" dirty="0" err="1" smtClean="0"/>
              <a:t>Virtual</a:t>
            </a:r>
            <a:r>
              <a:rPr lang="pl-PL" i="1" dirty="0" smtClean="0"/>
              <a:t> PC</a:t>
            </a:r>
            <a:endParaRPr lang="pl-PL" b="1" i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API </a:t>
            </a:r>
            <a:r>
              <a:rPr lang="pl-PL" sz="3600" dirty="0" err="1" smtClean="0"/>
              <a:t>emulation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Software </a:t>
            </a:r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treating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r>
              <a:rPr lang="pl-PL" dirty="0" smtClean="0"/>
              <a:t> as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processes</a:t>
            </a:r>
            <a:endParaRPr lang="pl-PL" dirty="0" smtClean="0"/>
          </a:p>
          <a:p>
            <a:r>
              <a:rPr lang="pl-PL" dirty="0" err="1" smtClean="0"/>
              <a:t>Applications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API </a:t>
            </a:r>
            <a:r>
              <a:rPr lang="pl-PL" dirty="0" err="1" smtClean="0"/>
              <a:t>interface</a:t>
            </a:r>
            <a:r>
              <a:rPr lang="pl-PL" dirty="0" smtClean="0"/>
              <a:t> to </a:t>
            </a:r>
            <a:r>
              <a:rPr lang="pl-PL" dirty="0" err="1" smtClean="0"/>
              <a:t>communicate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host </a:t>
            </a:r>
            <a:r>
              <a:rPr lang="pl-PL" dirty="0" err="1" smtClean="0"/>
              <a:t>operating</a:t>
            </a:r>
            <a:r>
              <a:rPr lang="pl-PL" dirty="0" smtClean="0"/>
              <a:t> system</a:t>
            </a:r>
          </a:p>
          <a:p>
            <a:r>
              <a:rPr lang="pl-PL" dirty="0" err="1" smtClean="0"/>
              <a:t>Replacement</a:t>
            </a:r>
            <a:r>
              <a:rPr lang="pl-PL" dirty="0" smtClean="0"/>
              <a:t> of </a:t>
            </a:r>
            <a:r>
              <a:rPr lang="pl-PL" dirty="0" err="1" smtClean="0"/>
              <a:t>all</a:t>
            </a:r>
            <a:r>
              <a:rPr lang="pl-PL" dirty="0" smtClean="0"/>
              <a:t> not system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performed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real</a:t>
            </a:r>
            <a:r>
              <a:rPr lang="pl-PL" dirty="0" smtClean="0"/>
              <a:t> (host) system</a:t>
            </a:r>
          </a:p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done</a:t>
            </a:r>
            <a:r>
              <a:rPr lang="pl-PL" dirty="0" smtClean="0"/>
              <a:t> via </a:t>
            </a:r>
            <a:r>
              <a:rPr lang="pl-PL" dirty="0" err="1" smtClean="0"/>
              <a:t>porting</a:t>
            </a:r>
            <a:r>
              <a:rPr lang="pl-PL" dirty="0" smtClean="0"/>
              <a:t> / </a:t>
            </a:r>
            <a:r>
              <a:rPr lang="pl-PL" dirty="0" err="1" smtClean="0"/>
              <a:t>wrapping</a:t>
            </a:r>
            <a:r>
              <a:rPr lang="pl-PL" dirty="0" smtClean="0"/>
              <a:t> of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selected</a:t>
            </a:r>
            <a:r>
              <a:rPr lang="pl-PL" dirty="0" smtClean="0"/>
              <a:t> </a:t>
            </a:r>
            <a:r>
              <a:rPr lang="pl-PL" dirty="0" err="1" smtClean="0"/>
              <a:t>libraries</a:t>
            </a:r>
            <a:r>
              <a:rPr lang="pl-PL" dirty="0" smtClean="0"/>
              <a:t> (</a:t>
            </a:r>
            <a:r>
              <a:rPr lang="pl-PL" dirty="0" err="1" smtClean="0"/>
              <a:t>needed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)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emulated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API </a:t>
            </a:r>
            <a:r>
              <a:rPr lang="pl-PL" sz="3600" dirty="0" err="1" smtClean="0"/>
              <a:t>emulation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b="1" dirty="0" smtClean="0"/>
              <a:t>Pros:</a:t>
            </a:r>
          </a:p>
          <a:p>
            <a:r>
              <a:rPr lang="pl-PL" dirty="0" err="1" smtClean="0"/>
              <a:t>Faster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emulation</a:t>
            </a:r>
            <a:endParaRPr lang="pl-PL" dirty="0" smtClean="0"/>
          </a:p>
          <a:p>
            <a:r>
              <a:rPr lang="pl-PL" dirty="0" smtClean="0"/>
              <a:t>No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install</a:t>
            </a:r>
            <a:r>
              <a:rPr lang="pl-PL" dirty="0" smtClean="0"/>
              <a:t> a </a:t>
            </a:r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</a:t>
            </a:r>
          </a:p>
          <a:p>
            <a:pPr>
              <a:buNone/>
            </a:pPr>
            <a:r>
              <a:rPr lang="pl-PL" b="1" dirty="0" err="1" smtClean="0"/>
              <a:t>Cons</a:t>
            </a:r>
            <a:r>
              <a:rPr lang="pl-PL" b="1" dirty="0" smtClean="0"/>
              <a:t>:</a:t>
            </a:r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programs</a:t>
            </a:r>
            <a:r>
              <a:rPr lang="pl-PL" dirty="0" smtClean="0"/>
              <a:t> do not </a:t>
            </a:r>
            <a:r>
              <a:rPr lang="pl-PL" dirty="0" err="1" smtClean="0"/>
              <a:t>work</a:t>
            </a:r>
            <a:endParaRPr lang="pl-PL" dirty="0" smtClean="0"/>
          </a:p>
          <a:p>
            <a:r>
              <a:rPr lang="pl-PL" dirty="0" smtClean="0"/>
              <a:t>Not </a:t>
            </a:r>
            <a:r>
              <a:rPr lang="pl-PL" dirty="0" err="1" smtClean="0"/>
              <a:t>very</a:t>
            </a:r>
            <a:r>
              <a:rPr lang="pl-PL" dirty="0" smtClean="0"/>
              <a:t> high </a:t>
            </a:r>
            <a:r>
              <a:rPr lang="pl-PL" dirty="0" err="1" smtClean="0"/>
              <a:t>compatibility</a:t>
            </a:r>
            <a:endParaRPr lang="pl-PL" dirty="0" smtClean="0"/>
          </a:p>
          <a:p>
            <a:r>
              <a:rPr lang="pl-PL" dirty="0" smtClean="0"/>
              <a:t>Not </a:t>
            </a:r>
            <a:r>
              <a:rPr lang="pl-PL" dirty="0" err="1" smtClean="0"/>
              <a:t>very</a:t>
            </a:r>
            <a:r>
              <a:rPr lang="pl-PL" dirty="0" smtClean="0"/>
              <a:t> high </a:t>
            </a:r>
            <a:r>
              <a:rPr lang="pl-PL" dirty="0" err="1" smtClean="0"/>
              <a:t>portability</a:t>
            </a:r>
            <a:endParaRPr lang="pl-PL" dirty="0" smtClean="0"/>
          </a:p>
          <a:p>
            <a:pPr>
              <a:buNone/>
            </a:pPr>
            <a:r>
              <a:rPr lang="pl-PL" b="1" dirty="0" err="1" smtClean="0"/>
              <a:t>Examples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i="1" dirty="0" err="1" smtClean="0"/>
              <a:t>Wine</a:t>
            </a:r>
            <a:r>
              <a:rPr lang="pl-PL" i="1" dirty="0" smtClean="0"/>
              <a:t> </a:t>
            </a:r>
            <a:r>
              <a:rPr lang="pl-PL" dirty="0" smtClean="0"/>
              <a:t>for Linux</a:t>
            </a:r>
            <a:endParaRPr lang="pl-PL" b="1" i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A </a:t>
            </a:r>
            <a:r>
              <a:rPr lang="pl-PL" dirty="0" err="1" smtClean="0"/>
              <a:t>combination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 of </a:t>
            </a:r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emulation</a:t>
            </a:r>
            <a:r>
              <a:rPr lang="pl-PL" dirty="0" smtClean="0"/>
              <a:t> and API </a:t>
            </a:r>
            <a:r>
              <a:rPr lang="pl-PL" dirty="0" err="1" smtClean="0"/>
              <a:t>emulation</a:t>
            </a:r>
            <a:endParaRPr lang="pl-PL" dirty="0" smtClean="0"/>
          </a:p>
          <a:p>
            <a:r>
              <a:rPr lang="pl-PL" dirty="0" err="1" smtClean="0"/>
              <a:t>Another</a:t>
            </a:r>
            <a:r>
              <a:rPr lang="pl-PL" dirty="0" smtClean="0"/>
              <a:t> (</a:t>
            </a:r>
            <a:r>
              <a:rPr lang="pl-PL" dirty="0" err="1" smtClean="0"/>
              <a:t>guest</a:t>
            </a:r>
            <a:r>
              <a:rPr lang="pl-PL" dirty="0" smtClean="0"/>
              <a:t>)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may</a:t>
            </a:r>
            <a:r>
              <a:rPr lang="pl-PL" dirty="0" smtClean="0"/>
              <a:t> run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paralell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host system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(</a:t>
            </a:r>
            <a:r>
              <a:rPr lang="pl-PL" dirty="0" err="1" smtClean="0"/>
              <a:t>guest</a:t>
            </a:r>
            <a:r>
              <a:rPr lang="pl-PL" dirty="0" smtClean="0"/>
              <a:t>) </a:t>
            </a:r>
            <a:r>
              <a:rPr lang="pl-PL" dirty="0" err="1" smtClean="0"/>
              <a:t>operating</a:t>
            </a:r>
            <a:r>
              <a:rPr lang="pl-PL" dirty="0" smtClean="0"/>
              <a:t> systems </a:t>
            </a:r>
            <a:r>
              <a:rPr lang="pl-PL" dirty="0" err="1" smtClean="0"/>
              <a:t>installed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VCE</a:t>
            </a:r>
          </a:p>
          <a:p>
            <a:r>
              <a:rPr lang="pl-PL" dirty="0" err="1" smtClean="0"/>
              <a:t>Virtualiser</a:t>
            </a:r>
            <a:r>
              <a:rPr lang="pl-PL" dirty="0" smtClean="0"/>
              <a:t> </a:t>
            </a:r>
            <a:r>
              <a:rPr lang="pl-PL" dirty="0" err="1" smtClean="0"/>
              <a:t>runs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guest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making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utilisation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host computer resources</a:t>
            </a:r>
          </a:p>
          <a:p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be </a:t>
            </a:r>
            <a:r>
              <a:rPr lang="pl-PL" dirty="0" err="1" smtClean="0"/>
              <a:t>done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virtualiser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emulated</a:t>
            </a:r>
            <a:r>
              <a:rPr lang="pl-PL" dirty="0" smtClean="0"/>
              <a:t> (</a:t>
            </a:r>
            <a:r>
              <a:rPr lang="pl-PL" dirty="0" err="1" smtClean="0"/>
              <a:t>translated</a:t>
            </a:r>
            <a:r>
              <a:rPr lang="pl-PL" dirty="0" smtClean="0"/>
              <a:t>)</a:t>
            </a:r>
          </a:p>
          <a:p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r>
              <a:rPr lang="pl-PL" sz="3600" dirty="0" smtClean="0"/>
              <a:t> </a:t>
            </a:r>
            <a:r>
              <a:rPr lang="pl-PL" sz="3600" dirty="0" err="1" smtClean="0"/>
              <a:t>types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Paravirtualisation</a:t>
            </a:r>
            <a:endParaRPr lang="pl-PL" dirty="0" smtClean="0"/>
          </a:p>
          <a:p>
            <a:pPr lvl="1"/>
            <a:r>
              <a:rPr lang="pl-PL" dirty="0" smtClean="0"/>
              <a:t>I</a:t>
            </a:r>
            <a:r>
              <a:rPr lang="en-US" dirty="0" smtClean="0"/>
              <a:t>s a virtualization technique that presents a software interface to virtual machines that is similar but not identical to that of the underlying hardware.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done</a:t>
            </a:r>
            <a:r>
              <a:rPr lang="pl-PL" dirty="0" smtClean="0"/>
              <a:t> via </a:t>
            </a:r>
            <a:r>
              <a:rPr lang="pl-PL" dirty="0" err="1" smtClean="0"/>
              <a:t>applying</a:t>
            </a:r>
            <a:r>
              <a:rPr lang="pl-PL" dirty="0" smtClean="0"/>
              <a:t> of an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abstraction</a:t>
            </a:r>
            <a:r>
              <a:rPr lang="pl-PL" dirty="0" smtClean="0"/>
              <a:t> </a:t>
            </a:r>
            <a:r>
              <a:rPr lang="pl-PL" dirty="0" err="1" smtClean="0"/>
              <a:t>layer</a:t>
            </a:r>
            <a:r>
              <a:rPr lang="pl-PL" dirty="0" smtClean="0"/>
              <a:t> and hardware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hypervisor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virtualisation</a:t>
            </a:r>
            <a:endParaRPr lang="pl-PL" dirty="0" smtClean="0"/>
          </a:p>
          <a:p>
            <a:pPr lvl="1"/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virtualisation</a:t>
            </a:r>
            <a:r>
              <a:rPr lang="pl-PL" dirty="0" smtClean="0"/>
              <a:t> </a:t>
            </a:r>
            <a:r>
              <a:rPr lang="pl-PL" dirty="0" err="1" smtClean="0"/>
              <a:t>techinique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Guest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has</a:t>
            </a:r>
            <a:r>
              <a:rPr lang="pl-PL" dirty="0" smtClean="0"/>
              <a:t> an </a:t>
            </a:r>
            <a:r>
              <a:rPr lang="pl-PL" dirty="0" err="1" smtClean="0"/>
              <a:t>impression</a:t>
            </a:r>
            <a:r>
              <a:rPr lang="pl-PL" dirty="0" smtClean="0"/>
              <a:t> as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was </a:t>
            </a:r>
            <a:r>
              <a:rPr lang="pl-PL" dirty="0" err="1" smtClean="0"/>
              <a:t>working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real</a:t>
            </a:r>
            <a:r>
              <a:rPr lang="pl-PL" dirty="0" smtClean="0"/>
              <a:t> hardware. In reality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calls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virtualised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making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being</a:t>
            </a:r>
            <a:r>
              <a:rPr lang="pl-PL" dirty="0" smtClean="0"/>
              <a:t> </a:t>
            </a:r>
            <a:r>
              <a:rPr lang="pl-PL" dirty="0" err="1" smtClean="0"/>
              <a:t>emulated</a:t>
            </a:r>
            <a:r>
              <a:rPr lang="pl-PL" dirty="0" smtClean="0"/>
              <a:t> </a:t>
            </a:r>
            <a:r>
              <a:rPr lang="pl-PL" dirty="0" err="1" smtClean="0"/>
              <a:t>every</a:t>
            </a:r>
            <a:r>
              <a:rPr lang="pl-PL" dirty="0" smtClean="0"/>
              <a:t> time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collide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envoronments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Host </a:t>
            </a:r>
            <a:r>
              <a:rPr lang="pl-PL" dirty="0" err="1" smtClean="0"/>
              <a:t>operating</a:t>
            </a:r>
            <a:r>
              <a:rPr lang="pl-PL" dirty="0" smtClean="0"/>
              <a:t> system.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b="1" dirty="0" smtClean="0"/>
              <a:t>Pros:</a:t>
            </a:r>
          </a:p>
          <a:p>
            <a:r>
              <a:rPr lang="pl-PL" dirty="0" err="1" smtClean="0"/>
              <a:t>Faster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full</a:t>
            </a:r>
            <a:r>
              <a:rPr lang="pl-PL" dirty="0" smtClean="0"/>
              <a:t> </a:t>
            </a:r>
            <a:r>
              <a:rPr lang="pl-PL" dirty="0" err="1" smtClean="0"/>
              <a:t>emulation</a:t>
            </a:r>
            <a:endParaRPr lang="pl-PL" dirty="0" smtClean="0"/>
          </a:p>
          <a:p>
            <a:r>
              <a:rPr lang="pl-PL" dirty="0" smtClean="0"/>
              <a:t>More </a:t>
            </a:r>
            <a:r>
              <a:rPr lang="pl-PL" dirty="0" err="1" smtClean="0"/>
              <a:t>flexible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API </a:t>
            </a:r>
            <a:r>
              <a:rPr lang="pl-PL" dirty="0" err="1" smtClean="0"/>
              <a:t>emulation</a:t>
            </a:r>
            <a:endParaRPr lang="pl-PL" dirty="0" smtClean="0"/>
          </a:p>
          <a:p>
            <a:pPr>
              <a:buNone/>
            </a:pPr>
            <a:r>
              <a:rPr lang="pl-PL" b="1" dirty="0" err="1" smtClean="0"/>
              <a:t>Cons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No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portability</a:t>
            </a:r>
            <a:r>
              <a:rPr lang="pl-PL" dirty="0" smtClean="0"/>
              <a:t> to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systems</a:t>
            </a:r>
          </a:p>
          <a:p>
            <a:r>
              <a:rPr lang="pl-PL" dirty="0" smtClean="0"/>
              <a:t>Not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systems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of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host computer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machines</a:t>
            </a:r>
            <a:r>
              <a:rPr lang="pl-PL" sz="3600" dirty="0" smtClean="0"/>
              <a:t> – </a:t>
            </a:r>
            <a:r>
              <a:rPr lang="pl-PL" sz="3600" dirty="0" err="1" smtClean="0"/>
              <a:t>which</a:t>
            </a:r>
            <a:r>
              <a:rPr lang="pl-PL" sz="3600" dirty="0" smtClean="0"/>
              <a:t> one to </a:t>
            </a:r>
            <a:r>
              <a:rPr lang="pl-PL" sz="3600" dirty="0" err="1" smtClean="0"/>
              <a:t>choose</a:t>
            </a:r>
            <a:r>
              <a:rPr lang="pl-PL" sz="3600" dirty="0" smtClean="0"/>
              <a:t>?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r>
              <a:rPr lang="pl-PL" sz="1600" u="sng" dirty="0" err="1" smtClean="0"/>
              <a:t>VMWare</a:t>
            </a:r>
            <a:r>
              <a:rPr lang="pl-PL" sz="1600" u="sng" dirty="0" smtClean="0"/>
              <a:t> Workstation/Server</a:t>
            </a:r>
            <a:r>
              <a:rPr lang="pl-PL" sz="1600" dirty="0" smtClean="0"/>
              <a:t>,</a:t>
            </a:r>
          </a:p>
          <a:p>
            <a:r>
              <a:rPr lang="pl-PL" sz="1600" dirty="0" err="1" smtClean="0"/>
              <a:t>Xen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JVM – Java </a:t>
            </a:r>
            <a:r>
              <a:rPr lang="pl-PL" sz="1600" dirty="0" err="1" smtClean="0"/>
              <a:t>Virtual</a:t>
            </a:r>
            <a:r>
              <a:rPr lang="pl-PL" sz="1600" dirty="0" smtClean="0"/>
              <a:t> </a:t>
            </a:r>
            <a:r>
              <a:rPr lang="pl-PL" sz="1600" dirty="0" err="1" smtClean="0"/>
              <a:t>Machine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K </a:t>
            </a:r>
            <a:r>
              <a:rPr lang="pl-PL" sz="1600" dirty="0" err="1" smtClean="0"/>
              <a:t>virtual</a:t>
            </a:r>
            <a:r>
              <a:rPr lang="pl-PL" sz="1600" dirty="0" smtClean="0"/>
              <a:t> </a:t>
            </a:r>
            <a:r>
              <a:rPr lang="pl-PL" sz="1600" dirty="0" err="1" smtClean="0"/>
              <a:t>machine</a:t>
            </a:r>
            <a:r>
              <a:rPr lang="pl-PL" sz="1600" dirty="0" smtClean="0"/>
              <a:t> – K </a:t>
            </a:r>
            <a:r>
              <a:rPr lang="pl-PL" sz="1600" dirty="0" err="1" smtClean="0"/>
              <a:t>Virtual</a:t>
            </a:r>
            <a:r>
              <a:rPr lang="pl-PL" sz="1600" dirty="0" smtClean="0"/>
              <a:t> </a:t>
            </a:r>
            <a:r>
              <a:rPr lang="pl-PL" sz="1600" dirty="0" err="1" smtClean="0"/>
              <a:t>Machine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.NET CLR – </a:t>
            </a:r>
            <a:r>
              <a:rPr lang="pl-PL" sz="1600" dirty="0" err="1" smtClean="0"/>
              <a:t>Common</a:t>
            </a:r>
            <a:r>
              <a:rPr lang="pl-PL" sz="1600" dirty="0" smtClean="0"/>
              <a:t> </a:t>
            </a:r>
            <a:r>
              <a:rPr lang="pl-PL" sz="1600" dirty="0" err="1" smtClean="0"/>
              <a:t>Language</a:t>
            </a:r>
            <a:r>
              <a:rPr lang="pl-PL" sz="1600" dirty="0" smtClean="0"/>
              <a:t> </a:t>
            </a:r>
            <a:r>
              <a:rPr lang="pl-PL" sz="1600" dirty="0" err="1" smtClean="0"/>
              <a:t>Runtime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PDB – </a:t>
            </a:r>
            <a:r>
              <a:rPr lang="pl-PL" sz="1600" dirty="0" err="1" smtClean="0"/>
              <a:t>Pervasive</a:t>
            </a:r>
            <a:r>
              <a:rPr lang="pl-PL" sz="1600" dirty="0" smtClean="0"/>
              <a:t> </a:t>
            </a:r>
            <a:r>
              <a:rPr lang="pl-PL" sz="1600" dirty="0" err="1" smtClean="0"/>
              <a:t>Debugging</a:t>
            </a:r>
            <a:r>
              <a:rPr lang="pl-PL" sz="1600" dirty="0" smtClean="0"/>
              <a:t>,</a:t>
            </a:r>
          </a:p>
          <a:p>
            <a:r>
              <a:rPr lang="pl-PL" sz="1600" dirty="0" err="1" smtClean="0"/>
              <a:t>Parrot</a:t>
            </a:r>
            <a:r>
              <a:rPr lang="pl-PL" sz="1600" dirty="0" smtClean="0"/>
              <a:t>,</a:t>
            </a:r>
          </a:p>
          <a:p>
            <a:r>
              <a:rPr lang="pl-PL" sz="1600" dirty="0" err="1" smtClean="0"/>
              <a:t>Bochs</a:t>
            </a:r>
            <a:r>
              <a:rPr lang="pl-PL" sz="1600" dirty="0" smtClean="0"/>
              <a:t> – PC emulator,</a:t>
            </a:r>
          </a:p>
          <a:p>
            <a:r>
              <a:rPr lang="pl-PL" sz="1600" dirty="0" smtClean="0"/>
              <a:t>DOSEMU,</a:t>
            </a:r>
          </a:p>
          <a:p>
            <a:r>
              <a:rPr lang="pl-PL" sz="1600" u="sng" dirty="0" smtClean="0"/>
              <a:t>Microsoft </a:t>
            </a:r>
            <a:r>
              <a:rPr lang="pl-PL" sz="1600" u="sng" dirty="0" err="1" smtClean="0"/>
              <a:t>Virtual</a:t>
            </a:r>
            <a:r>
              <a:rPr lang="pl-PL" sz="1600" u="sng" dirty="0" smtClean="0"/>
              <a:t> PC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Microsoft </a:t>
            </a:r>
            <a:r>
              <a:rPr lang="pl-PL" sz="1600" dirty="0" err="1" smtClean="0"/>
              <a:t>Virtual</a:t>
            </a:r>
            <a:r>
              <a:rPr lang="pl-PL" sz="1600" dirty="0" smtClean="0"/>
              <a:t> Server,</a:t>
            </a:r>
          </a:p>
          <a:p>
            <a:r>
              <a:rPr lang="pl-PL" sz="1600" dirty="0" smtClean="0"/>
              <a:t>Microsoft </a:t>
            </a:r>
            <a:r>
              <a:rPr lang="pl-PL" sz="1600" dirty="0" err="1" smtClean="0"/>
              <a:t>Hyper-V</a:t>
            </a:r>
            <a:r>
              <a:rPr lang="pl-PL" sz="1600" dirty="0" smtClean="0"/>
              <a:t>,</a:t>
            </a:r>
          </a:p>
          <a:p>
            <a:r>
              <a:rPr lang="pl-PL" sz="1600" dirty="0" smtClean="0"/>
              <a:t>QEMU,</a:t>
            </a:r>
          </a:p>
          <a:p>
            <a:r>
              <a:rPr lang="pl-PL" sz="1600" dirty="0" smtClean="0"/>
              <a:t>KVM – </a:t>
            </a:r>
            <a:r>
              <a:rPr lang="pl-PL" sz="1600" dirty="0" err="1" smtClean="0"/>
              <a:t>Kernel-based</a:t>
            </a:r>
            <a:r>
              <a:rPr lang="pl-PL" sz="1600" dirty="0" smtClean="0"/>
              <a:t> </a:t>
            </a:r>
            <a:r>
              <a:rPr lang="pl-PL" sz="1600" dirty="0" err="1" smtClean="0"/>
              <a:t>Virtual</a:t>
            </a:r>
            <a:r>
              <a:rPr lang="pl-PL" sz="1600" dirty="0" smtClean="0"/>
              <a:t> </a:t>
            </a:r>
            <a:r>
              <a:rPr lang="pl-PL" sz="1600" dirty="0" err="1" smtClean="0"/>
              <a:t>Machine</a:t>
            </a:r>
            <a:r>
              <a:rPr lang="pl-PL" sz="1600" dirty="0" smtClean="0"/>
              <a:t>.</a:t>
            </a:r>
          </a:p>
          <a:p>
            <a:r>
              <a:rPr lang="pl-PL" sz="1600" u="sng" dirty="0" err="1" smtClean="0"/>
              <a:t>VirtualBox</a:t>
            </a:r>
            <a:r>
              <a:rPr lang="pl-PL" sz="1600" dirty="0" smtClean="0"/>
              <a:t>,</a:t>
            </a:r>
          </a:p>
          <a:p>
            <a:r>
              <a:rPr lang="pl-PL" sz="1600" dirty="0" err="1" smtClean="0"/>
              <a:t>ScummVM</a:t>
            </a:r>
            <a:r>
              <a:rPr lang="pl-PL" sz="1600" dirty="0" smtClean="0"/>
              <a:t>,</a:t>
            </a:r>
          </a:p>
          <a:p>
            <a:r>
              <a:rPr lang="pl-PL" sz="1600" dirty="0" err="1" smtClean="0"/>
              <a:t>Wine</a:t>
            </a:r>
            <a:r>
              <a:rPr lang="pl-PL" sz="1600" dirty="0" smtClean="0"/>
              <a:t>.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609" y="2214554"/>
            <a:ext cx="4706303" cy="326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476374"/>
            <a:ext cx="6570821" cy="507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What</a:t>
            </a:r>
            <a:r>
              <a:rPr lang="pl-PL" sz="3600" dirty="0" smtClean="0"/>
              <a:t>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 </a:t>
            </a:r>
            <a:r>
              <a:rPr lang="pl-PL" sz="3600" dirty="0" err="1" smtClean="0"/>
              <a:t>used</a:t>
            </a:r>
            <a:r>
              <a:rPr lang="pl-PL" sz="3600" dirty="0" smtClean="0"/>
              <a:t> </a:t>
            </a:r>
            <a:r>
              <a:rPr lang="pl-PL" sz="3600" dirty="0" smtClean="0"/>
              <a:t>for?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 smtClean="0"/>
              <a:t>Using</a:t>
            </a:r>
            <a:r>
              <a:rPr lang="pl-PL" dirty="0" smtClean="0"/>
              <a:t> a software </a:t>
            </a:r>
            <a:r>
              <a:rPr lang="pl-PL" dirty="0" err="1" smtClean="0"/>
              <a:t>normally</a:t>
            </a:r>
            <a:r>
              <a:rPr lang="pl-PL" dirty="0" smtClean="0"/>
              <a:t> </a:t>
            </a:r>
            <a:r>
              <a:rPr lang="pl-PL" dirty="0" err="1" smtClean="0"/>
              <a:t>destined</a:t>
            </a:r>
            <a:r>
              <a:rPr lang="pl-PL" dirty="0" smtClean="0"/>
              <a:t> for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(software for Linux </a:t>
            </a:r>
            <a:r>
              <a:rPr lang="pl-PL" dirty="0" err="1" smtClean="0"/>
              <a:t>can</a:t>
            </a:r>
            <a:r>
              <a:rPr lang="pl-PL" dirty="0" smtClean="0"/>
              <a:t> be run on Windows and </a:t>
            </a:r>
            <a:r>
              <a:rPr lang="pl-PL" dirty="0" err="1" smtClean="0"/>
              <a:t>opposite</a:t>
            </a:r>
            <a:r>
              <a:rPr lang="pl-PL" dirty="0" smtClean="0"/>
              <a:t>)  </a:t>
            </a:r>
          </a:p>
          <a:p>
            <a:r>
              <a:rPr lang="pl-PL" dirty="0" err="1" smtClean="0"/>
              <a:t>Simulation</a:t>
            </a:r>
            <a:r>
              <a:rPr lang="pl-PL" dirty="0" smtClean="0"/>
              <a:t> of many </a:t>
            </a:r>
            <a:r>
              <a:rPr lang="pl-PL" dirty="0" err="1" smtClean="0"/>
              <a:t>computers</a:t>
            </a:r>
            <a:r>
              <a:rPr lang="pl-PL" dirty="0" smtClean="0"/>
              <a:t> by one </a:t>
            </a:r>
            <a:r>
              <a:rPr lang="pl-PL" dirty="0" err="1" smtClean="0"/>
              <a:t>physical</a:t>
            </a:r>
            <a:r>
              <a:rPr lang="pl-PL" dirty="0" smtClean="0"/>
              <a:t> computer</a:t>
            </a:r>
          </a:p>
          <a:p>
            <a:r>
              <a:rPr lang="pl-PL" dirty="0" err="1" smtClean="0"/>
              <a:t>Simulation</a:t>
            </a:r>
            <a:r>
              <a:rPr lang="pl-PL" dirty="0" smtClean="0"/>
              <a:t> of one computer by </a:t>
            </a:r>
            <a:r>
              <a:rPr lang="pl-PL" dirty="0" err="1" smtClean="0"/>
              <a:t>couple</a:t>
            </a:r>
            <a:r>
              <a:rPr lang="pl-PL" dirty="0" smtClean="0"/>
              <a:t> of </a:t>
            </a:r>
            <a:r>
              <a:rPr lang="pl-PL" dirty="0" err="1" smtClean="0"/>
              <a:t>computers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lesser</a:t>
            </a:r>
            <a:r>
              <a:rPr lang="pl-PL" dirty="0" smtClean="0"/>
              <a:t> resources/performance</a:t>
            </a:r>
          </a:p>
          <a:p>
            <a:r>
              <a:rPr lang="pl-PL" dirty="0" err="1" smtClean="0"/>
              <a:t>Simulation</a:t>
            </a:r>
            <a:r>
              <a:rPr lang="pl-PL" dirty="0" smtClean="0"/>
              <a:t> of </a:t>
            </a:r>
            <a:r>
              <a:rPr lang="pl-PL" dirty="0" err="1" smtClean="0"/>
              <a:t>network</a:t>
            </a:r>
            <a:r>
              <a:rPr lang="pl-PL" dirty="0" smtClean="0"/>
              <a:t> </a:t>
            </a:r>
            <a:r>
              <a:rPr lang="pl-PL" dirty="0" err="1" smtClean="0"/>
              <a:t>administration</a:t>
            </a:r>
            <a:r>
              <a:rPr lang="pl-PL" dirty="0" smtClean="0"/>
              <a:t>/security </a:t>
            </a:r>
            <a:r>
              <a:rPr lang="pl-PL" dirty="0" err="1" smtClean="0"/>
              <a:t>related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(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computers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„</a:t>
            </a:r>
            <a:r>
              <a:rPr lang="pl-PL" dirty="0" err="1" smtClean="0"/>
              <a:t>see</a:t>
            </a:r>
            <a:r>
              <a:rPr lang="pl-PL" dirty="0" smtClean="0"/>
              <a:t>”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wirtual</a:t>
            </a:r>
            <a:r>
              <a:rPr lang="pl-PL" dirty="0" smtClean="0"/>
              <a:t> environment)</a:t>
            </a:r>
          </a:p>
          <a:p>
            <a:r>
              <a:rPr lang="pl-PL" dirty="0" err="1" smtClean="0"/>
              <a:t>Running</a:t>
            </a:r>
            <a:r>
              <a:rPr lang="pl-PL" dirty="0" smtClean="0"/>
              <a:t> of a software </a:t>
            </a:r>
            <a:r>
              <a:rPr lang="pl-PL" dirty="0" err="1" smtClean="0"/>
              <a:t>potencially</a:t>
            </a:r>
            <a:r>
              <a:rPr lang="pl-PL" dirty="0" smtClean="0"/>
              <a:t> </a:t>
            </a:r>
            <a:r>
              <a:rPr lang="pl-PL" dirty="0" err="1" smtClean="0"/>
              <a:t>dangerous</a:t>
            </a:r>
            <a:r>
              <a:rPr lang="pl-PL" dirty="0" smtClean="0"/>
              <a:t> for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physical</a:t>
            </a:r>
            <a:r>
              <a:rPr lang="pl-PL" dirty="0" smtClean="0"/>
              <a:t> computer</a:t>
            </a:r>
          </a:p>
          <a:p>
            <a:r>
              <a:rPr lang="pl-PL" dirty="0" err="1" smtClean="0"/>
              <a:t>Simulation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real</a:t>
            </a:r>
            <a:r>
              <a:rPr lang="pl-PL" dirty="0" smtClean="0"/>
              <a:t> </a:t>
            </a:r>
            <a:r>
              <a:rPr lang="pl-PL" dirty="0" err="1" smtClean="0"/>
              <a:t>resource</a:t>
            </a:r>
            <a:r>
              <a:rPr lang="pl-PL" dirty="0" smtClean="0"/>
              <a:t> state (for </a:t>
            </a:r>
            <a:r>
              <a:rPr lang="pl-PL" dirty="0" err="1" smtClean="0"/>
              <a:t>example</a:t>
            </a:r>
            <a:r>
              <a:rPr lang="pl-PL" dirty="0" smtClean="0"/>
              <a:t> less RAM)</a:t>
            </a:r>
          </a:p>
          <a:p>
            <a:r>
              <a:rPr lang="pl-PL" dirty="0" err="1" smtClean="0"/>
              <a:t>Compatibility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8782" y="1493066"/>
            <a:ext cx="6583680" cy="507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0174"/>
            <a:ext cx="6570821" cy="507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5924"/>
            <a:ext cx="6583680" cy="50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5924"/>
            <a:ext cx="6583680" cy="50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0174"/>
            <a:ext cx="6583680" cy="509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0174"/>
            <a:ext cx="6583680" cy="50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500174"/>
            <a:ext cx="6583680" cy="509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071678"/>
            <a:ext cx="4706303" cy="327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1428736"/>
            <a:ext cx="6894195" cy="500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500174"/>
            <a:ext cx="6938010" cy="49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431628"/>
            <a:ext cx="6904673" cy="49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What</a:t>
            </a:r>
            <a:r>
              <a:rPr lang="pl-PL" sz="3600" dirty="0" smtClean="0"/>
              <a:t>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this</a:t>
            </a:r>
            <a:r>
              <a:rPr lang="pl-PL" sz="3600" dirty="0" smtClean="0"/>
              <a:t> </a:t>
            </a:r>
            <a:r>
              <a:rPr lang="pl-PL" sz="3600" dirty="0" err="1" smtClean="0"/>
              <a:t>actually</a:t>
            </a:r>
            <a:r>
              <a:rPr lang="pl-PL" sz="3600" dirty="0" smtClean="0"/>
              <a:t>?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b="1" i="1" dirty="0" smtClean="0">
                <a:solidFill>
                  <a:srgbClr val="C00000"/>
                </a:solidFill>
              </a:rPr>
              <a:t>V</a:t>
            </a:r>
            <a:r>
              <a:rPr lang="en-US" b="1" i="1" dirty="0" err="1" smtClean="0">
                <a:solidFill>
                  <a:srgbClr val="C00000"/>
                </a:solidFill>
              </a:rPr>
              <a:t>irtualization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broadly describes the separation of a</a:t>
            </a:r>
            <a:r>
              <a:rPr lang="pl-PL" dirty="0" smtClean="0"/>
              <a:t> </a:t>
            </a:r>
            <a:r>
              <a:rPr lang="en-US" dirty="0" smtClean="0"/>
              <a:t>resource or request for a service from the </a:t>
            </a:r>
            <a:r>
              <a:rPr lang="pl-PL" dirty="0" smtClean="0"/>
              <a:t>u</a:t>
            </a:r>
            <a:r>
              <a:rPr lang="en-US" dirty="0" err="1" smtClean="0"/>
              <a:t>nderlying</a:t>
            </a:r>
            <a:r>
              <a:rPr lang="en-US" dirty="0" smtClean="0"/>
              <a:t> physical</a:t>
            </a:r>
            <a:r>
              <a:rPr lang="pl-PL" dirty="0" smtClean="0"/>
              <a:t> </a:t>
            </a:r>
            <a:r>
              <a:rPr lang="en-US" dirty="0" smtClean="0"/>
              <a:t>delivery of that service. With virtual memory, for example,</a:t>
            </a:r>
            <a:r>
              <a:rPr lang="pl-PL" dirty="0" smtClean="0"/>
              <a:t> </a:t>
            </a:r>
            <a:r>
              <a:rPr lang="en-US" dirty="0" smtClean="0"/>
              <a:t>computer software gains access to more memory than is</a:t>
            </a:r>
            <a:r>
              <a:rPr lang="pl-PL" dirty="0" smtClean="0"/>
              <a:t> </a:t>
            </a:r>
            <a:r>
              <a:rPr lang="en-US" dirty="0" smtClean="0"/>
              <a:t>physically installed, via the background </a:t>
            </a:r>
            <a:r>
              <a:rPr lang="en-US" dirty="0" err="1" smtClean="0"/>
              <a:t>wapping</a:t>
            </a:r>
            <a:r>
              <a:rPr lang="en-US" dirty="0" smtClean="0"/>
              <a:t> of data to</a:t>
            </a:r>
            <a:r>
              <a:rPr lang="pl-PL" dirty="0" smtClean="0"/>
              <a:t> </a:t>
            </a:r>
            <a:r>
              <a:rPr lang="en-GB" dirty="0" smtClean="0"/>
              <a:t>disk storage.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A key benefit of virtualization is the ability to</a:t>
            </a:r>
            <a:r>
              <a:rPr lang="pl-PL" dirty="0" smtClean="0"/>
              <a:t> </a:t>
            </a:r>
            <a:r>
              <a:rPr lang="en-US" dirty="0" smtClean="0"/>
              <a:t>run multiple operating systems on a single physical system and</a:t>
            </a:r>
            <a:r>
              <a:rPr lang="pl-PL" dirty="0" smtClean="0"/>
              <a:t> </a:t>
            </a:r>
            <a:r>
              <a:rPr lang="en-US" dirty="0" smtClean="0"/>
              <a:t>share the underlying hardware resources – known as </a:t>
            </a:r>
            <a:r>
              <a:rPr lang="en-US" i="1" dirty="0" smtClean="0"/>
              <a:t>partitioning.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431628"/>
            <a:ext cx="6883718" cy="49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1500209"/>
            <a:ext cx="648081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Microsoft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PC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1462111"/>
            <a:ext cx="62674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73" y="1428736"/>
            <a:ext cx="6729413" cy="502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428736"/>
            <a:ext cx="568356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4603" y="1412578"/>
            <a:ext cx="5027771" cy="501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1428736"/>
            <a:ext cx="5683568" cy="505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428736"/>
            <a:ext cx="5683568" cy="506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1428736"/>
            <a:ext cx="56436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1428736"/>
            <a:ext cx="571504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1428736"/>
            <a:ext cx="573743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8917" y="1428736"/>
            <a:ext cx="5586421" cy="504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Sun </a:t>
            </a:r>
            <a:r>
              <a:rPr lang="pl-PL" sz="3600" dirty="0" err="1" smtClean="0"/>
              <a:t>Virtual</a:t>
            </a:r>
            <a:r>
              <a:rPr lang="pl-PL" sz="3600" dirty="0" smtClean="0"/>
              <a:t> </a:t>
            </a:r>
            <a:r>
              <a:rPr lang="pl-PL" sz="3600" dirty="0" err="1" smtClean="0"/>
              <a:t>Box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33363"/>
            <a:ext cx="74676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05968"/>
            <a:ext cx="5440680" cy="504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What</a:t>
            </a:r>
            <a:r>
              <a:rPr lang="pl-PL" sz="3600" dirty="0" smtClean="0"/>
              <a:t>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this</a:t>
            </a:r>
            <a:r>
              <a:rPr lang="pl-PL" sz="3600" dirty="0" smtClean="0"/>
              <a:t> </a:t>
            </a:r>
            <a:r>
              <a:rPr lang="pl-PL" sz="3600" dirty="0" err="1" smtClean="0"/>
              <a:t>actually</a:t>
            </a:r>
            <a:r>
              <a:rPr lang="pl-PL" sz="3600" dirty="0" smtClean="0"/>
              <a:t>?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4389752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virtualisation</a:t>
            </a:r>
            <a:r>
              <a:rPr lang="pl-PL" dirty="0" smtClean="0"/>
              <a:t>:</a:t>
            </a:r>
          </a:p>
          <a:p>
            <a:r>
              <a:rPr lang="en-US" sz="2800" dirty="0" smtClean="0"/>
              <a:t>Single OS image per machine</a:t>
            </a:r>
          </a:p>
          <a:p>
            <a:r>
              <a:rPr lang="en-US" sz="2800" dirty="0" smtClean="0"/>
              <a:t>Software and hardware tightly coupled</a:t>
            </a:r>
          </a:p>
          <a:p>
            <a:r>
              <a:rPr lang="en-US" sz="2800" dirty="0" smtClean="0"/>
              <a:t>Running multiple applications on same machine</a:t>
            </a:r>
            <a:r>
              <a:rPr lang="pl-PL" sz="2800" dirty="0" smtClean="0"/>
              <a:t> </a:t>
            </a:r>
            <a:r>
              <a:rPr lang="en-GB" sz="2800" dirty="0" smtClean="0"/>
              <a:t>often creates conflict</a:t>
            </a:r>
          </a:p>
          <a:p>
            <a:r>
              <a:rPr lang="en-GB" sz="2800" dirty="0" smtClean="0"/>
              <a:t>Underutilized resources</a:t>
            </a:r>
          </a:p>
          <a:p>
            <a:r>
              <a:rPr lang="en-GB" sz="2800" dirty="0" smtClean="0"/>
              <a:t>Inflexible and costly infrastructure</a:t>
            </a:r>
            <a:endParaRPr lang="pl-PL" sz="28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1714489"/>
            <a:ext cx="4143404" cy="382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56682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40680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071546"/>
            <a:ext cx="5440680" cy="56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088" y="1428736"/>
            <a:ext cx="5440680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40680" cy="505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40680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088" y="1428736"/>
            <a:ext cx="5440680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5087" y="1428736"/>
            <a:ext cx="5448681" cy="50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40680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5448681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What</a:t>
            </a:r>
            <a:r>
              <a:rPr lang="pl-PL" sz="3600" dirty="0" smtClean="0"/>
              <a:t>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this</a:t>
            </a:r>
            <a:r>
              <a:rPr lang="pl-PL" sz="3600" dirty="0" smtClean="0"/>
              <a:t> </a:t>
            </a:r>
            <a:r>
              <a:rPr lang="pl-PL" sz="3600" dirty="0" err="1" smtClean="0"/>
              <a:t>actually</a:t>
            </a:r>
            <a:r>
              <a:rPr lang="pl-PL" sz="3600" dirty="0" smtClean="0"/>
              <a:t>?	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4318314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virtualisation</a:t>
            </a:r>
            <a:r>
              <a:rPr lang="pl-PL" dirty="0" smtClean="0"/>
              <a:t>:</a:t>
            </a:r>
          </a:p>
          <a:p>
            <a:r>
              <a:rPr lang="en-GB" sz="2800" dirty="0" smtClean="0"/>
              <a:t>Hardware-independence of operating</a:t>
            </a:r>
            <a:r>
              <a:rPr lang="pl-PL" sz="2800" dirty="0" smtClean="0"/>
              <a:t> </a:t>
            </a:r>
            <a:r>
              <a:rPr lang="en-GB" sz="2800" dirty="0" smtClean="0"/>
              <a:t>system and applications</a:t>
            </a:r>
          </a:p>
          <a:p>
            <a:r>
              <a:rPr lang="en-US" sz="2800" dirty="0" smtClean="0"/>
              <a:t>Virtual machines can be provisioned to any</a:t>
            </a:r>
            <a:r>
              <a:rPr lang="pl-PL" sz="2800" dirty="0" smtClean="0"/>
              <a:t> </a:t>
            </a:r>
            <a:r>
              <a:rPr lang="en-GB" sz="2800" dirty="0" smtClean="0"/>
              <a:t>system</a:t>
            </a:r>
          </a:p>
          <a:p>
            <a:r>
              <a:rPr lang="en-US" sz="2800" dirty="0" smtClean="0"/>
              <a:t>Can manage OS and application as a single</a:t>
            </a:r>
            <a:r>
              <a:rPr lang="pl-PL" sz="2800" dirty="0" smtClean="0"/>
              <a:t> </a:t>
            </a:r>
            <a:r>
              <a:rPr lang="en-US" sz="2800" dirty="0" smtClean="0"/>
              <a:t>unit by encapsulating them into virtual</a:t>
            </a:r>
            <a:r>
              <a:rPr lang="pl-PL" sz="2800" dirty="0" smtClean="0"/>
              <a:t> </a:t>
            </a:r>
            <a:r>
              <a:rPr lang="en-GB" sz="2800" dirty="0" smtClean="0"/>
              <a:t>machines</a:t>
            </a:r>
            <a:endParaRPr lang="pl-PL" sz="28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776" y="1714488"/>
            <a:ext cx="418338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088" y="1428736"/>
            <a:ext cx="5440680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Vmware</a:t>
            </a:r>
            <a:r>
              <a:rPr lang="pl-PL" sz="3600" dirty="0" smtClean="0"/>
              <a:t> Server (1.X) – </a:t>
            </a:r>
            <a:r>
              <a:rPr lang="pl-PL" sz="3600" dirty="0" err="1" smtClean="0"/>
              <a:t>editing</a:t>
            </a:r>
            <a:r>
              <a:rPr lang="pl-PL" sz="3600" dirty="0" smtClean="0"/>
              <a:t> hardware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16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209096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088" y="1428736"/>
            <a:ext cx="5440680" cy="50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r>
              <a:rPr lang="pl-PL" sz="3600" dirty="0" smtClean="0"/>
              <a:t> – </a:t>
            </a:r>
            <a:r>
              <a:rPr lang="pl-PL" sz="3600" dirty="0" err="1" smtClean="0"/>
              <a:t>approaches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 smtClean="0"/>
              <a:t>A </a:t>
            </a:r>
            <a:r>
              <a:rPr lang="en-GB" sz="2800" b="1" i="1" dirty="0" smtClean="0">
                <a:solidFill>
                  <a:srgbClr val="C00000"/>
                </a:solidFill>
              </a:rPr>
              <a:t>hosted</a:t>
            </a:r>
            <a:r>
              <a:rPr lang="pl-PL" sz="2800" i="1" dirty="0" smtClean="0"/>
              <a:t> </a:t>
            </a:r>
            <a:r>
              <a:rPr lang="en-US" sz="2800" dirty="0" smtClean="0"/>
              <a:t>approach provides partitioning services on top of a standard</a:t>
            </a:r>
            <a:r>
              <a:rPr lang="pl-PL" sz="2800" dirty="0" smtClean="0"/>
              <a:t> </a:t>
            </a:r>
            <a:r>
              <a:rPr lang="en-US" sz="2800" dirty="0" smtClean="0"/>
              <a:t>operating system and supports the broadest range of hardware</a:t>
            </a:r>
            <a:r>
              <a:rPr lang="pl-PL" sz="2800" dirty="0" smtClean="0"/>
              <a:t> </a:t>
            </a:r>
            <a:r>
              <a:rPr lang="en-US" sz="2800" dirty="0" smtClean="0"/>
              <a:t>configurations. </a:t>
            </a:r>
            <a:endParaRPr lang="pl-PL" sz="2800" dirty="0" smtClean="0"/>
          </a:p>
          <a:p>
            <a:pPr>
              <a:buNone/>
            </a:pPr>
            <a:endParaRPr lang="pl-PL" sz="1400" dirty="0" smtClean="0"/>
          </a:p>
          <a:p>
            <a:pPr>
              <a:buNone/>
            </a:pPr>
            <a:r>
              <a:rPr lang="en-US" sz="2800" dirty="0" smtClean="0"/>
              <a:t>In contrast, a </a:t>
            </a:r>
            <a:r>
              <a:rPr lang="en-US" sz="2800" b="1" i="1" dirty="0" smtClean="0">
                <a:solidFill>
                  <a:srgbClr val="C00000"/>
                </a:solidFill>
              </a:rPr>
              <a:t>hypervisor</a:t>
            </a:r>
            <a:r>
              <a:rPr lang="en-US" sz="2800" i="1" dirty="0" smtClean="0"/>
              <a:t> </a:t>
            </a:r>
            <a:r>
              <a:rPr lang="en-US" sz="2800" dirty="0" smtClean="0"/>
              <a:t>architecture is the first</a:t>
            </a:r>
            <a:r>
              <a:rPr lang="pl-PL" sz="2800" i="1" dirty="0" smtClean="0"/>
              <a:t> </a:t>
            </a:r>
            <a:r>
              <a:rPr lang="en-US" sz="2800" dirty="0" smtClean="0"/>
              <a:t>layer of software installed on a clean x86-based system (hence</a:t>
            </a:r>
            <a:r>
              <a:rPr lang="pl-PL" sz="2800" dirty="0" smtClean="0"/>
              <a:t> </a:t>
            </a:r>
            <a:r>
              <a:rPr lang="en-US" sz="2800" dirty="0" smtClean="0"/>
              <a:t>it is often referred to as a “bare metal” approach). </a:t>
            </a:r>
            <a:r>
              <a:rPr lang="pl-PL" sz="2800" dirty="0" smtClean="0"/>
              <a:t> S</a:t>
            </a:r>
            <a:r>
              <a:rPr lang="en-US" sz="2800" dirty="0" err="1" smtClean="0"/>
              <a:t>ince</a:t>
            </a:r>
            <a:r>
              <a:rPr lang="en-US" sz="2800" dirty="0" smtClean="0"/>
              <a:t> it has</a:t>
            </a:r>
            <a:r>
              <a:rPr lang="pl-PL" sz="2800" dirty="0" smtClean="0"/>
              <a:t> </a:t>
            </a:r>
            <a:r>
              <a:rPr lang="en-US" sz="2800" dirty="0" smtClean="0"/>
              <a:t>direct access to the hardware resources, a hypervisor is more</a:t>
            </a:r>
            <a:r>
              <a:rPr lang="pl-PL" sz="2800" dirty="0" smtClean="0"/>
              <a:t> </a:t>
            </a:r>
            <a:r>
              <a:rPr lang="en-US" sz="2800" dirty="0" smtClean="0"/>
              <a:t>efficient than hosted architectures, enabling greater scalability,</a:t>
            </a:r>
            <a:r>
              <a:rPr lang="pl-PL" sz="2800" dirty="0" smtClean="0"/>
              <a:t> </a:t>
            </a:r>
            <a:r>
              <a:rPr lang="en-GB" sz="2800" dirty="0" smtClean="0"/>
              <a:t>robustness and performance.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r>
              <a:rPr lang="pl-PL" sz="3600" dirty="0" smtClean="0"/>
              <a:t> – </a:t>
            </a:r>
            <a:r>
              <a:rPr lang="pl-PL" sz="3600" dirty="0" err="1" smtClean="0"/>
              <a:t>approaches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474694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400" b="1" dirty="0" err="1" smtClean="0"/>
              <a:t>Hosted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architecture</a:t>
            </a:r>
            <a:r>
              <a:rPr lang="pl-PL" sz="2400" b="1" dirty="0" smtClean="0"/>
              <a:t>:</a:t>
            </a:r>
          </a:p>
          <a:p>
            <a:r>
              <a:rPr lang="en-US" sz="2400" dirty="0" smtClean="0"/>
              <a:t>Installs and runs as an application</a:t>
            </a:r>
          </a:p>
          <a:p>
            <a:r>
              <a:rPr lang="en-GB" sz="2400" dirty="0" smtClean="0"/>
              <a:t>Relies on host OS for device support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643050"/>
            <a:ext cx="377190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Virtualisation</a:t>
            </a:r>
            <a:r>
              <a:rPr lang="pl-PL" sz="3600" dirty="0" smtClean="0"/>
              <a:t> – </a:t>
            </a:r>
            <a:r>
              <a:rPr lang="pl-PL" sz="3600" dirty="0" err="1" smtClean="0"/>
              <a:t>approaches</a:t>
            </a:r>
            <a:r>
              <a:rPr lang="pl-PL" sz="3600" dirty="0" smtClean="0"/>
              <a:t>	</a:t>
            </a:r>
            <a:endParaRPr lang="en-GB" sz="36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r>
              <a:rPr lang="en-GB" sz="2400" b="1" dirty="0" smtClean="0"/>
              <a:t>Bare-Metal (Hypervisor) Architecture</a:t>
            </a:r>
            <a:r>
              <a:rPr lang="pl-PL" sz="2400" b="1" dirty="0" smtClean="0"/>
              <a:t>:</a:t>
            </a:r>
            <a:endParaRPr lang="en-GB" sz="2400" b="1" dirty="0" smtClean="0"/>
          </a:p>
          <a:p>
            <a:r>
              <a:rPr lang="en-GB" sz="2400" dirty="0" smtClean="0"/>
              <a:t>Lean virtualization-centric kernel</a:t>
            </a:r>
          </a:p>
          <a:p>
            <a:r>
              <a:rPr lang="en-US" sz="2400" dirty="0" smtClean="0"/>
              <a:t>Service Console for agents and helper</a:t>
            </a:r>
            <a:r>
              <a:rPr lang="en-GB" sz="2400" dirty="0" smtClean="0"/>
              <a:t>applications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096" y="1556396"/>
            <a:ext cx="582930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What</a:t>
            </a:r>
            <a:r>
              <a:rPr lang="pl-PL" sz="3600" dirty="0" smtClean="0"/>
              <a:t> </a:t>
            </a:r>
            <a:r>
              <a:rPr lang="pl-PL" sz="3600" dirty="0" err="1" smtClean="0"/>
              <a:t>is</a:t>
            </a:r>
            <a:r>
              <a:rPr lang="pl-PL" sz="3600" dirty="0" smtClean="0"/>
              <a:t> </a:t>
            </a:r>
            <a:r>
              <a:rPr lang="pl-PL" sz="3600" dirty="0" err="1" smtClean="0"/>
              <a:t>virtualisation</a:t>
            </a:r>
            <a:r>
              <a:rPr lang="pl-PL" sz="3600" dirty="0" smtClean="0"/>
              <a:t> so popular </a:t>
            </a:r>
            <a:r>
              <a:rPr lang="pl-PL" sz="3600" dirty="0" err="1" smtClean="0"/>
              <a:t>now</a:t>
            </a:r>
            <a:r>
              <a:rPr lang="pl-PL" sz="3600" dirty="0" smtClean="0"/>
              <a:t>?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r>
              <a:rPr lang="en-GB" sz="1900" b="1" dirty="0" smtClean="0"/>
              <a:t>Underutilized hardware</a:t>
            </a:r>
          </a:p>
          <a:p>
            <a:pPr lvl="1"/>
            <a:r>
              <a:rPr lang="en-GB" sz="1900" dirty="0" smtClean="0"/>
              <a:t>Today, many data centres have machines running at only 10 or 15 percent of total processing capacity. In other words, 85 or 90 percent of the machine’s power is unused.</a:t>
            </a:r>
          </a:p>
          <a:p>
            <a:r>
              <a:rPr lang="en-GB" sz="1900" b="1" dirty="0" smtClean="0"/>
              <a:t>Data centres run out of space</a:t>
            </a:r>
          </a:p>
          <a:p>
            <a:pPr lvl="1"/>
            <a:r>
              <a:rPr lang="pl-PL" sz="1900" dirty="0" smtClean="0"/>
              <a:t>In </a:t>
            </a:r>
            <a:r>
              <a:rPr lang="pl-PL" sz="1900" dirty="0" err="1" smtClean="0"/>
              <a:t>case</a:t>
            </a:r>
            <a:r>
              <a:rPr lang="pl-PL" sz="1900" dirty="0" smtClean="0"/>
              <a:t> of </a:t>
            </a:r>
            <a:r>
              <a:rPr lang="pl-PL" sz="1900" dirty="0" err="1" smtClean="0"/>
              <a:t>companies</a:t>
            </a:r>
            <a:r>
              <a:rPr lang="pl-PL" sz="1900" dirty="0" smtClean="0"/>
              <a:t> </a:t>
            </a:r>
            <a:r>
              <a:rPr lang="en-GB" sz="1900" dirty="0" smtClean="0"/>
              <a:t>explosion of</a:t>
            </a:r>
            <a:r>
              <a:rPr lang="pl-PL" sz="1900" dirty="0" smtClean="0"/>
              <a:t> </a:t>
            </a:r>
            <a:r>
              <a:rPr lang="en-US" sz="1900" dirty="0" smtClean="0"/>
              <a:t>data calls for new methods of data storage. These methods go</a:t>
            </a:r>
            <a:r>
              <a:rPr lang="pl-PL" sz="1900" dirty="0" smtClean="0"/>
              <a:t> </a:t>
            </a:r>
            <a:r>
              <a:rPr lang="en-US" sz="1900" dirty="0" smtClean="0"/>
              <a:t>by the common moniker of </a:t>
            </a:r>
            <a:r>
              <a:rPr lang="en-US" sz="1900" i="1" dirty="0" smtClean="0"/>
              <a:t>storage virtualization</a:t>
            </a:r>
            <a:r>
              <a:rPr lang="pl-PL" sz="1900" i="1" dirty="0" smtClean="0"/>
              <a:t>.</a:t>
            </a:r>
            <a:endParaRPr lang="en-GB" sz="1900" dirty="0" smtClean="0"/>
          </a:p>
          <a:p>
            <a:r>
              <a:rPr lang="en-GB" sz="1900" b="1" dirty="0" smtClean="0"/>
              <a:t>Green initiatives demand better energy efficiency</a:t>
            </a:r>
            <a:endParaRPr lang="pl-PL" sz="1900" b="1" dirty="0" smtClean="0"/>
          </a:p>
          <a:p>
            <a:pPr lvl="1"/>
            <a:r>
              <a:rPr lang="pl-PL" sz="1900" dirty="0" smtClean="0"/>
              <a:t>I</a:t>
            </a:r>
            <a:r>
              <a:rPr lang="en-US" sz="1900" dirty="0" err="1" smtClean="0"/>
              <a:t>mpact</a:t>
            </a:r>
            <a:r>
              <a:rPr lang="en-US" sz="1900" dirty="0" smtClean="0"/>
              <a:t> of the green revolution has meant</a:t>
            </a:r>
            <a:r>
              <a:rPr lang="pl-PL" sz="1900" dirty="0" smtClean="0"/>
              <a:t> </a:t>
            </a:r>
            <a:r>
              <a:rPr lang="en-US" sz="1900" dirty="0" smtClean="0"/>
              <a:t>that companies are increasingly looking for ways to reduce</a:t>
            </a:r>
            <a:r>
              <a:rPr lang="pl-PL" sz="1900" dirty="0" smtClean="0"/>
              <a:t> </a:t>
            </a:r>
            <a:r>
              <a:rPr lang="en-US" sz="1900" dirty="0" smtClean="0"/>
              <a:t>the amount of energy they consume — and one of the places</a:t>
            </a:r>
            <a:r>
              <a:rPr lang="pl-PL" sz="1900" dirty="0" smtClean="0"/>
              <a:t> </a:t>
            </a:r>
            <a:r>
              <a:rPr lang="en-US" sz="1900" dirty="0" smtClean="0"/>
              <a:t>they look first is their data center.</a:t>
            </a:r>
            <a:endParaRPr lang="en-GB" sz="1900" dirty="0" smtClean="0"/>
          </a:p>
          <a:p>
            <a:r>
              <a:rPr lang="en-GB" sz="1900" b="1" dirty="0" smtClean="0"/>
              <a:t>System administration costs mount</a:t>
            </a:r>
            <a:endParaRPr lang="pl-PL" sz="1900" b="1" dirty="0" smtClean="0"/>
          </a:p>
          <a:p>
            <a:pPr lvl="1"/>
            <a:r>
              <a:rPr lang="en-US" sz="1900" dirty="0" smtClean="0"/>
              <a:t>Computers don’t operate all on their own. Every server</a:t>
            </a:r>
            <a:r>
              <a:rPr lang="pl-PL" sz="1900" dirty="0" smtClean="0"/>
              <a:t> </a:t>
            </a:r>
            <a:r>
              <a:rPr lang="en-US" sz="1900" dirty="0" smtClean="0"/>
              <a:t>requires care and feeding by system administrators.</a:t>
            </a:r>
            <a:r>
              <a:rPr lang="pl-PL" sz="1900" dirty="0" smtClean="0"/>
              <a:t> T</a:t>
            </a:r>
            <a:r>
              <a:rPr lang="en-US" sz="1900" dirty="0" err="1" smtClean="0"/>
              <a:t>hese</a:t>
            </a:r>
            <a:r>
              <a:rPr lang="en-US" sz="1900" dirty="0" smtClean="0"/>
              <a:t> tasks are pretty labor intensive.</a:t>
            </a:r>
            <a:endParaRPr lang="en-GB" sz="19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Manus and Dr Cos </a:t>
            </a:r>
            <a:r>
              <a:rPr lang="en-GB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2109</Words>
  <Application>Microsoft Office PowerPoint</Application>
  <PresentationFormat>Pokaz na ekranie (4:3)</PresentationFormat>
  <Paragraphs>312</Paragraphs>
  <Slides>51</Slides>
  <Notes>51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51</vt:i4>
      </vt:variant>
    </vt:vector>
  </HeadingPairs>
  <TitlesOfParts>
    <vt:vector size="52" baseType="lpstr">
      <vt:lpstr>Motyw pakietu Office</vt:lpstr>
      <vt:lpstr>Lecture 9</vt:lpstr>
      <vt:lpstr>What is it used for? </vt:lpstr>
      <vt:lpstr>What is this actually? </vt:lpstr>
      <vt:lpstr>What is this actually? </vt:lpstr>
      <vt:lpstr>What is this actually? </vt:lpstr>
      <vt:lpstr>Virtualisation – approaches </vt:lpstr>
      <vt:lpstr>Virtualisation – approaches </vt:lpstr>
      <vt:lpstr>Virtualisation – approaches </vt:lpstr>
      <vt:lpstr>What is virtualisation so popular now?</vt:lpstr>
      <vt:lpstr>Types of virtualisation </vt:lpstr>
      <vt:lpstr>Full emulation</vt:lpstr>
      <vt:lpstr>Full emulation</vt:lpstr>
      <vt:lpstr>API emulation</vt:lpstr>
      <vt:lpstr>API emulation</vt:lpstr>
      <vt:lpstr>Virtualisation</vt:lpstr>
      <vt:lpstr>Virtualisation types</vt:lpstr>
      <vt:lpstr>Virtualisation</vt:lpstr>
      <vt:lpstr>Virtual machines – which one to choose?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Microsoft Virtual PC</vt:lpstr>
      <vt:lpstr>Sun Virtual Box</vt:lpstr>
      <vt:lpstr>Sun Virtual Box</vt:lpstr>
      <vt:lpstr>Sun Virtual Box</vt:lpstr>
      <vt:lpstr>Sun Virtual Box</vt:lpstr>
      <vt:lpstr>Sun Virtual Box</vt:lpstr>
      <vt:lpstr>Sun Virtual Box</vt:lpstr>
      <vt:lpstr>Vmware Server (1.X)</vt:lpstr>
      <vt:lpstr>Vmware Server (1.X)</vt:lpstr>
      <vt:lpstr>Vmware Server (1.X)</vt:lpstr>
      <vt:lpstr>Vmware Server (1.X)</vt:lpstr>
      <vt:lpstr>Vmware Server (1.X)</vt:lpstr>
      <vt:lpstr>Vmware Server (1.X)</vt:lpstr>
      <vt:lpstr>Vmware Server (1.X)</vt:lpstr>
      <vt:lpstr>Vmware Server (1.X) – editing hardware</vt:lpstr>
      <vt:lpstr>Vmware Server (1.X) – editing hardware</vt:lpstr>
      <vt:lpstr>Vmware Server (1.X) – editing hardware</vt:lpstr>
      <vt:lpstr>Vmware Server (1.X) – editing hardware</vt:lpstr>
      <vt:lpstr>Vmware Server (1.X) – editing hardware</vt:lpstr>
      <vt:lpstr>Vmware Server (1.X) – editing hardware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Mariusz</dc:creator>
  <cp:lastModifiedBy>Mariusz Pelc</cp:lastModifiedBy>
  <cp:revision>424</cp:revision>
  <dcterms:created xsi:type="dcterms:W3CDTF">2009-09-19T09:35:21Z</dcterms:created>
  <dcterms:modified xsi:type="dcterms:W3CDTF">2013-03-09T05:29:30Z</dcterms:modified>
</cp:coreProperties>
</file>