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8" r:id="rId3"/>
    <p:sldId id="259" r:id="rId4"/>
    <p:sldId id="260" r:id="rId5"/>
    <p:sldId id="294" r:id="rId6"/>
    <p:sldId id="261" r:id="rId7"/>
    <p:sldId id="262" r:id="rId8"/>
    <p:sldId id="263" r:id="rId9"/>
    <p:sldId id="264" r:id="rId10"/>
    <p:sldId id="296" r:id="rId11"/>
    <p:sldId id="270" r:id="rId12"/>
    <p:sldId id="267" r:id="rId13"/>
    <p:sldId id="271" r:id="rId14"/>
    <p:sldId id="272" r:id="rId15"/>
    <p:sldId id="273" r:id="rId16"/>
    <p:sldId id="274" r:id="rId17"/>
    <p:sldId id="275" r:id="rId18"/>
    <p:sldId id="277" r:id="rId19"/>
    <p:sldId id="278" r:id="rId20"/>
    <p:sldId id="279" r:id="rId21"/>
    <p:sldId id="293" r:id="rId22"/>
    <p:sldId id="281" r:id="rId23"/>
    <p:sldId id="282" r:id="rId24"/>
    <p:sldId id="283" r:id="rId25"/>
    <p:sldId id="284" r:id="rId26"/>
    <p:sldId id="285" r:id="rId27"/>
    <p:sldId id="297" r:id="rId28"/>
    <p:sldId id="286" r:id="rId29"/>
    <p:sldId id="287" r:id="rId30"/>
    <p:sldId id="288" r:id="rId31"/>
    <p:sldId id="295" r:id="rId32"/>
    <p:sldId id="291" r:id="rId33"/>
    <p:sldId id="298" r:id="rId34"/>
    <p:sldId id="299" r:id="rId3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9" autoAdjust="0"/>
    <p:restoredTop sz="94660"/>
  </p:normalViewPr>
  <p:slideViewPr>
    <p:cSldViewPr snapToGrid="0">
      <p:cViewPr>
        <p:scale>
          <a:sx n="50" d="100"/>
          <a:sy n="50" d="100"/>
        </p:scale>
        <p:origin x="-1464" y="-60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8338BA33-A1C3-49E7-A64C-78C59FBE10B8}" type="datetimeFigureOut">
              <a:rPr lang="en-GB" smtClean="0"/>
              <a:t>09/10/2016</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1E2174EF-B912-45FF-BB9E-247B86419FB3}" type="slidenum">
              <a:rPr lang="en-GB" smtClean="0"/>
              <a:t>‹#›</a:t>
            </a:fld>
            <a:endParaRPr lang="en-GB"/>
          </a:p>
        </p:txBody>
      </p:sp>
    </p:spTree>
    <p:extLst>
      <p:ext uri="{BB962C8B-B14F-4D97-AF65-F5344CB8AC3E}">
        <p14:creationId xmlns:p14="http://schemas.microsoft.com/office/powerpoint/2010/main" val="2602099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F1734C-5578-4C01-8F7B-81334F353A93}" type="slidenum">
              <a:rPr lang="en-US" altLang="en-US">
                <a:solidFill>
                  <a:prstClr val="black"/>
                </a:solidFill>
              </a:rPr>
              <a:pPr/>
              <a:t>1</a:t>
            </a:fld>
            <a:endParaRPr lang="en-US" altLang="en-US">
              <a:solidFill>
                <a:prstClr val="black"/>
              </a:solidFill>
            </a:endParaRPr>
          </a:p>
        </p:txBody>
      </p:sp>
      <p:sp>
        <p:nvSpPr>
          <p:cNvPr id="271362" name="Rectangle 2"/>
          <p:cNvSpPr>
            <a:spLocks noGrp="1" noRot="1" noChangeAspect="1" noChangeArrowheads="1"/>
          </p:cNvSpPr>
          <p:nvPr>
            <p:ph type="sldImg"/>
          </p:nvPr>
        </p:nvSpPr>
        <p:spPr bwMode="auto">
          <a:xfrm>
            <a:off x="-227013" y="806450"/>
            <a:ext cx="7165976" cy="4032250"/>
          </a:xfrm>
          <a:prstGeom prst="rect">
            <a:avLst/>
          </a:prstGeom>
          <a:solidFill>
            <a:srgbClr val="FFFFFF"/>
          </a:solidFill>
          <a:ln>
            <a:solidFill>
              <a:srgbClr val="000000"/>
            </a:solidFill>
            <a:miter lim="800000"/>
            <a:headEnd/>
            <a:tailEnd/>
          </a:ln>
        </p:spPr>
      </p:sp>
      <p:sp>
        <p:nvSpPr>
          <p:cNvPr id="271363" name="Rectangle 3"/>
          <p:cNvSpPr>
            <a:spLocks noGrp="1" noChangeArrowheads="1"/>
          </p:cNvSpPr>
          <p:nvPr>
            <p:ph type="body" idx="1"/>
          </p:nvPr>
        </p:nvSpPr>
        <p:spPr bwMode="auto">
          <a:xfrm>
            <a:off x="895343" y="5107176"/>
            <a:ext cx="4922020" cy="4838285"/>
          </a:xfrm>
          <a:prstGeom prst="rect">
            <a:avLst/>
          </a:prstGeom>
          <a:solidFill>
            <a:srgbClr val="FFFFFF"/>
          </a:solidFill>
          <a:ln>
            <a:solidFill>
              <a:srgbClr val="000000"/>
            </a:solidFill>
            <a:miter lim="800000"/>
            <a:headEnd/>
            <a:tailEnd/>
          </a:ln>
        </p:spPr>
        <p:txBody>
          <a:bodyPr/>
          <a:lstStyle/>
          <a:p>
            <a:endParaRPr lang="en-GB" altLang="en-US"/>
          </a:p>
        </p:txBody>
      </p:sp>
    </p:spTree>
    <p:extLst>
      <p:ext uri="{BB962C8B-B14F-4D97-AF65-F5344CB8AC3E}">
        <p14:creationId xmlns:p14="http://schemas.microsoft.com/office/powerpoint/2010/main" val="2769095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fld id="{FA8F311A-B382-444B-88AC-2B88409F97F8}" type="slidenum">
              <a:rPr lang="en-US" altLang="en-US" sz="1200"/>
              <a:pPr/>
              <a:t>5</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charset="0"/>
            </a:endParaRPr>
          </a:p>
        </p:txBody>
      </p:sp>
    </p:spTree>
    <p:extLst>
      <p:ext uri="{BB962C8B-B14F-4D97-AF65-F5344CB8AC3E}">
        <p14:creationId xmlns:p14="http://schemas.microsoft.com/office/powerpoint/2010/main" val="14254905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0000"/>
              </a:solidFill>
            </a:endParaRPr>
          </a:p>
        </p:txBody>
      </p:sp>
      <p:sp>
        <p:nvSpPr>
          <p:cNvPr id="5" name="Line 8"/>
          <p:cNvSpPr>
            <a:spLocks noChangeShapeType="1"/>
          </p:cNvSpPr>
          <p:nvPr/>
        </p:nvSpPr>
        <p:spPr bwMode="auto">
          <a:xfrm>
            <a:off x="406400" y="2819400"/>
            <a:ext cx="109728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0000"/>
              </a:solidFill>
            </a:endParaRPr>
          </a:p>
        </p:txBody>
      </p:sp>
      <p:pic>
        <p:nvPicPr>
          <p:cNvPr id="6" name="Picture 9" descr="fig-1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0384" y="3141663"/>
            <a:ext cx="18796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3"/>
          <p:cNvSpPr>
            <a:spLocks noGrp="1" noChangeArrowheads="1"/>
          </p:cNvSpPr>
          <p:nvPr>
            <p:ph type="ctrTitle"/>
          </p:nvPr>
        </p:nvSpPr>
        <p:spPr>
          <a:xfrm>
            <a:off x="421217" y="466725"/>
            <a:ext cx="9042400" cy="2133600"/>
          </a:xfrm>
        </p:spPr>
        <p:txBody>
          <a:bodyPr/>
          <a:lstStyle>
            <a:lvl1pPr algn="r">
              <a:defRPr sz="4800"/>
            </a:lvl1pPr>
          </a:lstStyle>
          <a:p>
            <a:r>
              <a:rPr lang="en-US" altLang="en-US" smtClean="0"/>
              <a:t>Click to edit Master title style</a:t>
            </a:r>
            <a:endParaRPr lang="en-GB" altLang="en-US"/>
          </a:p>
        </p:txBody>
      </p:sp>
      <p:sp>
        <p:nvSpPr>
          <p:cNvPr id="41988" name="Rectangle 4"/>
          <p:cNvSpPr>
            <a:spLocks noGrp="1" noChangeArrowheads="1"/>
          </p:cNvSpPr>
          <p:nvPr>
            <p:ph type="subTitle" idx="1"/>
          </p:nvPr>
        </p:nvSpPr>
        <p:spPr>
          <a:xfrm>
            <a:off x="1132417" y="3049588"/>
            <a:ext cx="8331200" cy="2362200"/>
          </a:xfrm>
        </p:spPr>
        <p:txBody>
          <a:bodyPr/>
          <a:lstStyle>
            <a:lvl1pPr marL="0" indent="0" algn="r">
              <a:buFont typeface="Wingdings" pitchFamily="2" charset="2"/>
              <a:buNone/>
              <a:defRPr sz="3200"/>
            </a:lvl1pPr>
          </a:lstStyle>
          <a:p>
            <a:r>
              <a:rPr lang="en-US" altLang="en-US" smtClean="0"/>
              <a:t>Click to edit Master subtitle style</a:t>
            </a:r>
            <a:endParaRPr lang="en-GB" altLang="en-US"/>
          </a:p>
        </p:txBody>
      </p:sp>
      <p:sp>
        <p:nvSpPr>
          <p:cNvPr id="7" name="Rectangle 5"/>
          <p:cNvSpPr>
            <a:spLocks noGrp="1" noChangeArrowheads="1"/>
          </p:cNvSpPr>
          <p:nvPr>
            <p:ph type="dt" sz="half" idx="10"/>
          </p:nvPr>
        </p:nvSpPr>
        <p:spPr/>
        <p:txBody>
          <a:bodyPr/>
          <a:lstStyle>
            <a:lvl1pPr>
              <a:defRPr/>
            </a:lvl1pPr>
          </a:lstStyle>
          <a:p>
            <a:pPr>
              <a:defRPr/>
            </a:pPr>
            <a:fld id="{561DB237-AF2C-4A5B-98F4-5E13A4034B11}" type="datetimeFigureOut">
              <a:rPr lang="en-US">
                <a:solidFill>
                  <a:srgbClr val="000000"/>
                </a:solidFill>
              </a:rPr>
              <a:pPr>
                <a:defRPr/>
              </a:pPr>
              <a:t>10/9/2016</a:t>
            </a:fld>
            <a:endParaRPr lang="en-GB">
              <a:solidFill>
                <a:srgbClr val="000000"/>
              </a:solidFill>
            </a:endParaRPr>
          </a:p>
        </p:txBody>
      </p:sp>
      <p:sp>
        <p:nvSpPr>
          <p:cNvPr id="8" name="Rectangle 6"/>
          <p:cNvSpPr>
            <a:spLocks noGrp="1" noChangeArrowheads="1"/>
          </p:cNvSpPr>
          <p:nvPr>
            <p:ph type="ftr" sz="quarter" idx="11"/>
          </p:nvPr>
        </p:nvSpPr>
        <p:spPr/>
        <p:txBody>
          <a:bodyPr/>
          <a:lstStyle>
            <a:lvl1pPr>
              <a:defRPr/>
            </a:lvl1pPr>
          </a:lstStyle>
          <a:p>
            <a:pPr>
              <a:defRPr/>
            </a:pPr>
            <a:endParaRPr lang="en-GB">
              <a:solidFill>
                <a:srgbClr val="000000"/>
              </a:solidFill>
            </a:endParaRPr>
          </a:p>
        </p:txBody>
      </p:sp>
      <p:sp>
        <p:nvSpPr>
          <p:cNvPr id="9" name="Rectangle 7"/>
          <p:cNvSpPr>
            <a:spLocks noGrp="1" noChangeArrowheads="1"/>
          </p:cNvSpPr>
          <p:nvPr>
            <p:ph type="sldNum" sz="quarter" idx="12"/>
          </p:nvPr>
        </p:nvSpPr>
        <p:spPr/>
        <p:txBody>
          <a:bodyPr/>
          <a:lstStyle>
            <a:lvl1pPr>
              <a:defRPr/>
            </a:lvl1pPr>
          </a:lstStyle>
          <a:p>
            <a:fld id="{214CBE7C-82D9-4604-B729-81457CE43189}"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1355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fld id="{1B1D0781-D43F-43AD-91FE-999037F0B113}" type="datetimeFigureOut">
              <a:rPr lang="en-US">
                <a:solidFill>
                  <a:srgbClr val="000000"/>
                </a:solidFill>
              </a:rPr>
              <a:pPr>
                <a:defRPr/>
              </a:pPr>
              <a:t>10/9/2016</a:t>
            </a:fld>
            <a:endParaRPr lang="en-GB">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CE90EC05-3596-42BB-BC6E-C823FD7411BE}"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508542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95733" y="115889"/>
            <a:ext cx="2523067" cy="5995987"/>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4418" y="115889"/>
            <a:ext cx="7368116" cy="5995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fld id="{37365556-484B-4F76-AF0D-2C79618B67F9}" type="datetimeFigureOut">
              <a:rPr lang="en-US">
                <a:solidFill>
                  <a:srgbClr val="000000"/>
                </a:solidFill>
              </a:rPr>
              <a:pPr>
                <a:defRPr/>
              </a:pPr>
              <a:t>10/9/2016</a:t>
            </a:fld>
            <a:endParaRPr lang="en-GB">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AE9A3B50-6186-4F5C-BCF7-48315D9EF658}"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27545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6"/>
          <p:cNvSpPr>
            <a:spLocks noGrp="1" noChangeArrowheads="1"/>
          </p:cNvSpPr>
          <p:nvPr>
            <p:ph type="dt" sz="half" idx="10"/>
          </p:nvPr>
        </p:nvSpPr>
        <p:spPr>
          <a:ln/>
        </p:spPr>
        <p:txBody>
          <a:bodyPr/>
          <a:lstStyle>
            <a:lvl1pPr>
              <a:defRPr/>
            </a:lvl1pPr>
          </a:lstStyle>
          <a:p>
            <a:pPr>
              <a:defRPr/>
            </a:pPr>
            <a:fld id="{7B9C2885-01F1-42A5-82A5-2400BD291177}" type="datetimeFigureOut">
              <a:rPr lang="en-US">
                <a:solidFill>
                  <a:srgbClr val="000000"/>
                </a:solidFill>
              </a:rPr>
              <a:pPr>
                <a:defRPr/>
              </a:pPr>
              <a:t>10/9/2016</a:t>
            </a:fld>
            <a:endParaRPr lang="en-GB">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C44E8712-0879-47BF-BCB2-17094B4BA114}"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65602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fld id="{73FC0E8F-DBD8-4A5B-ADDF-5ABE536BDC42}" type="datetimeFigureOut">
              <a:rPr lang="en-US">
                <a:solidFill>
                  <a:srgbClr val="000000"/>
                </a:solidFill>
              </a:rPr>
              <a:pPr>
                <a:defRPr/>
              </a:pPr>
              <a:t>10/9/2016</a:t>
            </a:fld>
            <a:endParaRPr lang="en-GB">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6" name="Rectangle 8"/>
          <p:cNvSpPr>
            <a:spLocks noGrp="1" noChangeArrowheads="1"/>
          </p:cNvSpPr>
          <p:nvPr>
            <p:ph type="sldNum" sz="quarter" idx="12"/>
          </p:nvPr>
        </p:nvSpPr>
        <p:spPr>
          <a:ln/>
        </p:spPr>
        <p:txBody>
          <a:bodyPr/>
          <a:lstStyle>
            <a:lvl1pPr>
              <a:defRPr/>
            </a:lvl1pPr>
          </a:lstStyle>
          <a:p>
            <a:fld id="{1D0C5EF2-3BC0-4319-BB87-ED9100DADBAD}"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402676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4418" y="1700213"/>
            <a:ext cx="4944533"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772152" y="1700213"/>
            <a:ext cx="4946649"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6"/>
          <p:cNvSpPr>
            <a:spLocks noGrp="1" noChangeArrowheads="1"/>
          </p:cNvSpPr>
          <p:nvPr>
            <p:ph type="dt" sz="half" idx="10"/>
          </p:nvPr>
        </p:nvSpPr>
        <p:spPr>
          <a:ln/>
        </p:spPr>
        <p:txBody>
          <a:bodyPr/>
          <a:lstStyle>
            <a:lvl1pPr>
              <a:defRPr/>
            </a:lvl1pPr>
          </a:lstStyle>
          <a:p>
            <a:pPr>
              <a:defRPr/>
            </a:pPr>
            <a:fld id="{8B971D82-6E22-48F9-B305-90116EB9BF7C}" type="datetimeFigureOut">
              <a:rPr lang="en-US">
                <a:solidFill>
                  <a:srgbClr val="000000"/>
                </a:solidFill>
              </a:rPr>
              <a:pPr>
                <a:defRPr/>
              </a:pPr>
              <a:t>10/9/2016</a:t>
            </a:fld>
            <a:endParaRPr lang="en-GB">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F6605E51-1530-49A2-B41F-02A97285CCCB}"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8150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6"/>
          <p:cNvSpPr>
            <a:spLocks noGrp="1" noChangeArrowheads="1"/>
          </p:cNvSpPr>
          <p:nvPr>
            <p:ph type="dt" sz="half" idx="10"/>
          </p:nvPr>
        </p:nvSpPr>
        <p:spPr>
          <a:ln/>
        </p:spPr>
        <p:txBody>
          <a:bodyPr/>
          <a:lstStyle>
            <a:lvl1pPr>
              <a:defRPr/>
            </a:lvl1pPr>
          </a:lstStyle>
          <a:p>
            <a:pPr>
              <a:defRPr/>
            </a:pPr>
            <a:fld id="{89822A1E-EDAA-467F-879D-24DA8199D30C}" type="datetimeFigureOut">
              <a:rPr lang="en-US">
                <a:solidFill>
                  <a:srgbClr val="000000"/>
                </a:solidFill>
              </a:rPr>
              <a:pPr>
                <a:defRPr/>
              </a:pPr>
              <a:t>10/9/2016</a:t>
            </a:fld>
            <a:endParaRPr lang="en-GB">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9" name="Rectangle 8"/>
          <p:cNvSpPr>
            <a:spLocks noGrp="1" noChangeArrowheads="1"/>
          </p:cNvSpPr>
          <p:nvPr>
            <p:ph type="sldNum" sz="quarter" idx="12"/>
          </p:nvPr>
        </p:nvSpPr>
        <p:spPr>
          <a:ln/>
        </p:spPr>
        <p:txBody>
          <a:bodyPr/>
          <a:lstStyle>
            <a:lvl1pPr>
              <a:defRPr/>
            </a:lvl1pPr>
          </a:lstStyle>
          <a:p>
            <a:fld id="{9352065B-925C-4EC3-A2D4-C3BAE7AA467A}"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52132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6"/>
          <p:cNvSpPr>
            <a:spLocks noGrp="1" noChangeArrowheads="1"/>
          </p:cNvSpPr>
          <p:nvPr>
            <p:ph type="dt" sz="half" idx="10"/>
          </p:nvPr>
        </p:nvSpPr>
        <p:spPr>
          <a:ln/>
        </p:spPr>
        <p:txBody>
          <a:bodyPr/>
          <a:lstStyle>
            <a:lvl1pPr>
              <a:defRPr/>
            </a:lvl1pPr>
          </a:lstStyle>
          <a:p>
            <a:pPr>
              <a:defRPr/>
            </a:pPr>
            <a:fld id="{F9A4A6F6-89AD-40FB-9F75-C3B9ACD7B538}" type="datetimeFigureOut">
              <a:rPr lang="en-US">
                <a:solidFill>
                  <a:srgbClr val="000000"/>
                </a:solidFill>
              </a:rPr>
              <a:pPr>
                <a:defRPr/>
              </a:pPr>
              <a:t>10/9/2016</a:t>
            </a:fld>
            <a:endParaRPr lang="en-GB">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5" name="Rectangle 8"/>
          <p:cNvSpPr>
            <a:spLocks noGrp="1" noChangeArrowheads="1"/>
          </p:cNvSpPr>
          <p:nvPr>
            <p:ph type="sldNum" sz="quarter" idx="12"/>
          </p:nvPr>
        </p:nvSpPr>
        <p:spPr>
          <a:ln/>
        </p:spPr>
        <p:txBody>
          <a:bodyPr/>
          <a:lstStyle>
            <a:lvl1pPr>
              <a:defRPr/>
            </a:lvl1pPr>
          </a:lstStyle>
          <a:p>
            <a:fld id="{68B4C10F-1191-42FB-895A-F87232F2BA4F}"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12666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fld id="{A1556B32-F96D-43EC-A0FF-6477DFCC2E41}" type="datetimeFigureOut">
              <a:rPr lang="en-US">
                <a:solidFill>
                  <a:srgbClr val="000000"/>
                </a:solidFill>
              </a:rPr>
              <a:pPr>
                <a:defRPr/>
              </a:pPr>
              <a:t>10/9/2016</a:t>
            </a:fld>
            <a:endParaRPr lang="en-GB">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4" name="Rectangle 8"/>
          <p:cNvSpPr>
            <a:spLocks noGrp="1" noChangeArrowheads="1"/>
          </p:cNvSpPr>
          <p:nvPr>
            <p:ph type="sldNum" sz="quarter" idx="12"/>
          </p:nvPr>
        </p:nvSpPr>
        <p:spPr>
          <a:ln/>
        </p:spPr>
        <p:txBody>
          <a:bodyPr/>
          <a:lstStyle>
            <a:lvl1pPr>
              <a:defRPr/>
            </a:lvl1pPr>
          </a:lstStyle>
          <a:p>
            <a:fld id="{686E0754-695A-4B76-8E02-4598CC73BB54}"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3853371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906E0834-BD7B-4439-BCD7-C9611593E72B}" type="datetimeFigureOut">
              <a:rPr lang="en-US">
                <a:solidFill>
                  <a:srgbClr val="000000"/>
                </a:solidFill>
              </a:rPr>
              <a:pPr>
                <a:defRPr/>
              </a:pPr>
              <a:t>10/9/2016</a:t>
            </a:fld>
            <a:endParaRPr lang="en-GB">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0E928471-036B-44B8-9134-3F5A4A7D372A}"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199485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fld id="{1E50BEFF-91AD-44CE-97F3-8279A8A3E956}" type="datetimeFigureOut">
              <a:rPr lang="en-US">
                <a:solidFill>
                  <a:srgbClr val="000000"/>
                </a:solidFill>
              </a:rPr>
              <a:pPr>
                <a:defRPr/>
              </a:pPr>
              <a:t>10/9/2016</a:t>
            </a:fld>
            <a:endParaRPr lang="en-GB">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pPr>
              <a:defRPr/>
            </a:pPr>
            <a:endParaRPr lang="en-GB">
              <a:solidFill>
                <a:srgbClr val="000000"/>
              </a:solidFill>
            </a:endParaRPr>
          </a:p>
        </p:txBody>
      </p:sp>
      <p:sp>
        <p:nvSpPr>
          <p:cNvPr id="7" name="Rectangle 8"/>
          <p:cNvSpPr>
            <a:spLocks noGrp="1" noChangeArrowheads="1"/>
          </p:cNvSpPr>
          <p:nvPr>
            <p:ph type="sldNum" sz="quarter" idx="12"/>
          </p:nvPr>
        </p:nvSpPr>
        <p:spPr>
          <a:ln/>
        </p:spPr>
        <p:txBody>
          <a:bodyPr/>
          <a:lstStyle>
            <a:lvl1pPr>
              <a:defRPr/>
            </a:lvl1pPr>
          </a:lstStyle>
          <a:p>
            <a:fld id="{D648EF22-A9BE-427F-AEC0-58D41B975576}" type="slidenum">
              <a:rPr lang="en-GB" altLang="en-US">
                <a:solidFill>
                  <a:srgbClr val="000000"/>
                </a:solidFill>
              </a:rPr>
              <a:pPr/>
              <a:t>‹#›</a:t>
            </a:fld>
            <a:endParaRPr lang="en-GB" altLang="en-US">
              <a:solidFill>
                <a:srgbClr val="000000"/>
              </a:solidFill>
            </a:endParaRPr>
          </a:p>
        </p:txBody>
      </p:sp>
    </p:spTree>
    <p:extLst>
      <p:ext uri="{BB962C8B-B14F-4D97-AF65-F5344CB8AC3E}">
        <p14:creationId xmlns:p14="http://schemas.microsoft.com/office/powerpoint/2010/main" val="283082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24418" y="1700213"/>
            <a:ext cx="10094383"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pic>
        <p:nvPicPr>
          <p:cNvPr id="1027" name="Picture 3" descr="fig-1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01352" y="476250"/>
            <a:ext cx="1085849"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Line 4"/>
          <p:cNvSpPr>
            <a:spLocks noChangeShapeType="1"/>
          </p:cNvSpPr>
          <p:nvPr/>
        </p:nvSpPr>
        <p:spPr bwMode="auto">
          <a:xfrm>
            <a:off x="10703984" y="115888"/>
            <a:ext cx="0" cy="6049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0000"/>
              </a:solidFill>
            </a:endParaRPr>
          </a:p>
        </p:txBody>
      </p:sp>
      <p:sp>
        <p:nvSpPr>
          <p:cNvPr id="1029" name="Rectangle 5"/>
          <p:cNvSpPr>
            <a:spLocks noGrp="1" noChangeArrowheads="1"/>
          </p:cNvSpPr>
          <p:nvPr>
            <p:ph type="title"/>
          </p:nvPr>
        </p:nvSpPr>
        <p:spPr bwMode="auto">
          <a:xfrm>
            <a:off x="624417" y="115888"/>
            <a:ext cx="10058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GB" altLang="en-US" smtClean="0"/>
          </a:p>
        </p:txBody>
      </p:sp>
      <p:sp>
        <p:nvSpPr>
          <p:cNvPr id="40966" name="Rectangle 6"/>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000">
                <a:latin typeface="+mn-lt"/>
              </a:defRPr>
            </a:lvl1pPr>
          </a:lstStyle>
          <a:p>
            <a:pPr>
              <a:defRPr/>
            </a:pPr>
            <a:fld id="{29582197-9762-4481-B24D-C9B04DDE3EA3}" type="datetimeFigureOut">
              <a:rPr lang="en-US">
                <a:solidFill>
                  <a:srgbClr val="000000"/>
                </a:solidFill>
              </a:rPr>
              <a:pPr>
                <a:defRPr/>
              </a:pPr>
              <a:t>10/9/2016</a:t>
            </a:fld>
            <a:endParaRPr lang="en-GB">
              <a:solidFill>
                <a:srgbClr val="000000"/>
              </a:solidFill>
            </a:endParaRPr>
          </a:p>
        </p:txBody>
      </p:sp>
      <p:sp>
        <p:nvSpPr>
          <p:cNvPr id="40967" name="Rectangle 7"/>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000">
                <a:latin typeface="+mn-lt"/>
              </a:defRPr>
            </a:lvl1pPr>
          </a:lstStyle>
          <a:p>
            <a:pPr>
              <a:defRPr/>
            </a:pPr>
            <a:endParaRPr lang="en-GB">
              <a:solidFill>
                <a:srgbClr val="000000"/>
              </a:solidFill>
            </a:endParaRPr>
          </a:p>
        </p:txBody>
      </p:sp>
      <p:sp>
        <p:nvSpPr>
          <p:cNvPr id="40968" name="Rectangle 8"/>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fontAlgn="base">
              <a:spcBef>
                <a:spcPct val="0"/>
              </a:spcBef>
              <a:spcAft>
                <a:spcPct val="0"/>
              </a:spcAft>
            </a:pPr>
            <a:fld id="{20288150-9802-4C36-BFEE-3FF6993FE5CB}" type="slidenum">
              <a:rPr lang="en-GB" altLang="en-US">
                <a:solidFill>
                  <a:srgbClr val="000000"/>
                </a:solidFill>
              </a:rPr>
              <a:pPr fontAlgn="base">
                <a:spcBef>
                  <a:spcPct val="0"/>
                </a:spcBef>
                <a:spcAft>
                  <a:spcPct val="0"/>
                </a:spcAft>
              </a:pPr>
              <a:t>‹#›</a:t>
            </a:fld>
            <a:endParaRPr lang="en-GB" altLang="en-US">
              <a:solidFill>
                <a:srgbClr val="000000"/>
              </a:solidFill>
            </a:endParaRPr>
          </a:p>
        </p:txBody>
      </p:sp>
      <p:sp>
        <p:nvSpPr>
          <p:cNvPr id="1033" name="Line 9"/>
          <p:cNvSpPr>
            <a:spLocks noChangeShapeType="1"/>
          </p:cNvSpPr>
          <p:nvPr/>
        </p:nvSpPr>
        <p:spPr bwMode="auto">
          <a:xfrm>
            <a:off x="624417" y="1557338"/>
            <a:ext cx="1132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GB">
              <a:solidFill>
                <a:srgbClr val="000000"/>
              </a:solidFill>
            </a:endParaRPr>
          </a:p>
        </p:txBody>
      </p:sp>
    </p:spTree>
    <p:extLst>
      <p:ext uri="{BB962C8B-B14F-4D97-AF65-F5344CB8AC3E}">
        <p14:creationId xmlns:p14="http://schemas.microsoft.com/office/powerpoint/2010/main" val="26723925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defRPr>
      </a:lvl2pPr>
      <a:lvl3pPr algn="l" rtl="0" eaLnBrk="0" fontAlgn="base" hangingPunct="0">
        <a:spcBef>
          <a:spcPct val="0"/>
        </a:spcBef>
        <a:spcAft>
          <a:spcPct val="0"/>
        </a:spcAft>
        <a:defRPr sz="3900" b="1">
          <a:solidFill>
            <a:schemeClr val="tx2"/>
          </a:solidFill>
          <a:latin typeface="Arial" charset="0"/>
        </a:defRPr>
      </a:lvl3pPr>
      <a:lvl4pPr algn="l" rtl="0" eaLnBrk="0" fontAlgn="base" hangingPunct="0">
        <a:spcBef>
          <a:spcPct val="0"/>
        </a:spcBef>
        <a:spcAft>
          <a:spcPct val="0"/>
        </a:spcAft>
        <a:defRPr sz="3900" b="1">
          <a:solidFill>
            <a:schemeClr val="tx2"/>
          </a:solidFill>
          <a:latin typeface="Arial" charset="0"/>
        </a:defRPr>
      </a:lvl4pPr>
      <a:lvl5pPr algn="l" rtl="0" eaLnBrk="0" fontAlgn="base" hangingPunct="0">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file:///C:\Users\Aditi\Pictures\Screenshots\Screenshot%20(8).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belbin.com/media/1335/belbin-for-lecturers.pdf"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ctrTitle"/>
          </p:nvPr>
        </p:nvSpPr>
        <p:spPr/>
        <p:txBody>
          <a:bodyPr/>
          <a:lstStyle/>
          <a:p>
            <a:r>
              <a:rPr lang="en-GB" altLang="en-US"/>
              <a:t>T</a:t>
            </a:r>
            <a:r>
              <a:rPr lang="en-US" altLang="en-US"/>
              <a:t>eams</a:t>
            </a:r>
            <a:r>
              <a:rPr lang="en-GB" altLang="en-US"/>
              <a:t> and teamwork</a:t>
            </a:r>
            <a:endParaRPr lang="en-US" altLang="en-US"/>
          </a:p>
        </p:txBody>
      </p:sp>
      <p:sp>
        <p:nvSpPr>
          <p:cNvPr id="270339" name="Rectangle 3"/>
          <p:cNvSpPr>
            <a:spLocks noGrp="1" noChangeArrowheads="1"/>
          </p:cNvSpPr>
          <p:nvPr>
            <p:ph type="subTitle" idx="1"/>
          </p:nvPr>
        </p:nvSpPr>
        <p:spPr/>
        <p:txBody>
          <a:bodyPr/>
          <a:lstStyle/>
          <a:p>
            <a:r>
              <a:rPr lang="en-GB" altLang="en-US" dirty="0" smtClean="0"/>
              <a:t>COMP1635 Professionalism In IT  </a:t>
            </a:r>
          </a:p>
          <a:p>
            <a:r>
              <a:rPr lang="en-GB" altLang="en-US" dirty="0" smtClean="0"/>
              <a:t>Autumn </a:t>
            </a:r>
            <a:r>
              <a:rPr lang="en-GB" altLang="en-US" dirty="0"/>
              <a:t>Semester, </a:t>
            </a:r>
            <a:r>
              <a:rPr lang="en-GB" altLang="en-US" dirty="0" smtClean="0"/>
              <a:t>2016/17</a:t>
            </a:r>
          </a:p>
          <a:p>
            <a:r>
              <a:rPr lang="en-GB" altLang="en-US" dirty="0" smtClean="0"/>
              <a:t>Mrs Aditi </a:t>
            </a:r>
            <a:r>
              <a:rPr lang="en-GB" altLang="en-US" smtClean="0"/>
              <a:t>Rawal</a:t>
            </a:r>
            <a:endParaRPr lang="en-US" altLang="en-US" dirty="0"/>
          </a:p>
        </p:txBody>
      </p:sp>
    </p:spTree>
    <p:extLst>
      <p:ext uri="{BB962C8B-B14F-4D97-AF65-F5344CB8AC3E}">
        <p14:creationId xmlns:p14="http://schemas.microsoft.com/office/powerpoint/2010/main" val="3061403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Terminating </a:t>
            </a:r>
            <a:r>
              <a:rPr lang="en-US" altLang="en-US" sz="3600" dirty="0"/>
              <a:t>Communication:</a:t>
            </a:r>
            <a:r>
              <a:rPr lang="en-US" altLang="en-US" dirty="0"/>
              <a:t> </a:t>
            </a:r>
            <a:br>
              <a:rPr lang="en-US" altLang="en-US" dirty="0"/>
            </a:br>
            <a:r>
              <a:rPr lang="en-US" altLang="en-US" dirty="0"/>
              <a:t>			</a:t>
            </a:r>
            <a:r>
              <a:rPr lang="en-US" altLang="en-US" sz="3600" dirty="0"/>
              <a:t>A Sense of Closure</a:t>
            </a:r>
            <a:endParaRPr lang="en-GB" dirty="0"/>
          </a:p>
        </p:txBody>
      </p:sp>
      <p:sp>
        <p:nvSpPr>
          <p:cNvPr id="3" name="Content Placeholder 2"/>
          <p:cNvSpPr>
            <a:spLocks noGrp="1"/>
          </p:cNvSpPr>
          <p:nvPr>
            <p:ph idx="1"/>
          </p:nvPr>
        </p:nvSpPr>
        <p:spPr/>
        <p:txBody>
          <a:bodyPr/>
          <a:lstStyle/>
          <a:p>
            <a:r>
              <a:rPr lang="en-GB" dirty="0"/>
              <a:t>Sense of Accomplishment</a:t>
            </a:r>
          </a:p>
          <a:p>
            <a:r>
              <a:rPr lang="en-GB" dirty="0"/>
              <a:t>Completion of the Task 	</a:t>
            </a:r>
          </a:p>
          <a:p>
            <a:r>
              <a:rPr lang="en-GB" dirty="0"/>
              <a:t>Reflection on Task &amp; Group Experience</a:t>
            </a:r>
          </a:p>
          <a:p>
            <a:r>
              <a:rPr lang="en-GB" dirty="0"/>
              <a:t>Socio-Emotional Closure </a:t>
            </a:r>
            <a:r>
              <a:rPr lang="en-GB" dirty="0" smtClean="0"/>
              <a:t>with </a:t>
            </a:r>
            <a:r>
              <a:rPr lang="en-GB" dirty="0"/>
              <a:t>Group Members </a:t>
            </a:r>
          </a:p>
          <a:p>
            <a:endParaRPr lang="en-GB" dirty="0"/>
          </a:p>
        </p:txBody>
      </p:sp>
    </p:spTree>
    <p:extLst>
      <p:ext uri="{BB962C8B-B14F-4D97-AF65-F5344CB8AC3E}">
        <p14:creationId xmlns:p14="http://schemas.microsoft.com/office/powerpoint/2010/main" val="3353673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r>
              <a:rPr lang="en-GB" altLang="en-US"/>
              <a:t>Teams and teamwork</a:t>
            </a:r>
            <a:endParaRPr lang="en-US" altLang="en-US"/>
          </a:p>
        </p:txBody>
      </p:sp>
      <p:sp>
        <p:nvSpPr>
          <p:cNvPr id="284675" name="Rectangle 3"/>
          <p:cNvSpPr>
            <a:spLocks noGrp="1" noChangeArrowheads="1"/>
          </p:cNvSpPr>
          <p:nvPr>
            <p:ph type="body" idx="1"/>
          </p:nvPr>
        </p:nvSpPr>
        <p:spPr>
          <a:xfrm>
            <a:off x="2057400" y="1600201"/>
            <a:ext cx="8153400" cy="2830513"/>
          </a:xfrm>
        </p:spPr>
        <p:txBody>
          <a:bodyPr/>
          <a:lstStyle/>
          <a:p>
            <a:r>
              <a:rPr lang="en-GB" altLang="en-US" dirty="0">
                <a:solidFill>
                  <a:schemeClr val="bg2"/>
                </a:solidFill>
              </a:rPr>
              <a:t>Why have groups or teams?</a:t>
            </a:r>
          </a:p>
          <a:p>
            <a:r>
              <a:rPr lang="en-GB" altLang="en-US" dirty="0">
                <a:solidFill>
                  <a:schemeClr val="bg2"/>
                </a:solidFill>
              </a:rPr>
              <a:t>‘Stages’ of team development</a:t>
            </a:r>
          </a:p>
          <a:p>
            <a:r>
              <a:rPr lang="en-GB" altLang="en-US" dirty="0"/>
              <a:t>Characteristics of effective teams</a:t>
            </a:r>
          </a:p>
          <a:p>
            <a:pPr marL="0" indent="0">
              <a:buNone/>
            </a:pPr>
            <a:endParaRPr lang="en-US" altLang="en-US" dirty="0"/>
          </a:p>
        </p:txBody>
      </p:sp>
    </p:spTree>
    <p:extLst>
      <p:ext uri="{BB962C8B-B14F-4D97-AF65-F5344CB8AC3E}">
        <p14:creationId xmlns:p14="http://schemas.microsoft.com/office/powerpoint/2010/main" val="2441016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GB" altLang="en-US"/>
              <a:t>Characteristics of effective teams</a:t>
            </a:r>
            <a:endParaRPr lang="en-US" altLang="en-US"/>
          </a:p>
        </p:txBody>
      </p:sp>
      <p:sp>
        <p:nvSpPr>
          <p:cNvPr id="281603" name="Rectangle 3"/>
          <p:cNvSpPr>
            <a:spLocks noGrp="1" noChangeArrowheads="1"/>
          </p:cNvSpPr>
          <p:nvPr>
            <p:ph type="body" idx="1"/>
          </p:nvPr>
        </p:nvSpPr>
        <p:spPr/>
        <p:txBody>
          <a:bodyPr/>
          <a:lstStyle/>
          <a:p>
            <a:pPr>
              <a:buFont typeface="Monotype Sorts" pitchFamily="2" charset="2"/>
              <a:buNone/>
            </a:pPr>
            <a:r>
              <a:rPr lang="en-GB" altLang="en-US" dirty="0"/>
              <a:t>Effective teams comprise of </a:t>
            </a:r>
            <a:r>
              <a:rPr lang="en-GB" altLang="en-US" i="1" dirty="0"/>
              <a:t>people</a:t>
            </a:r>
            <a:r>
              <a:rPr lang="en-GB" altLang="en-US" dirty="0"/>
              <a:t> who are:</a:t>
            </a:r>
          </a:p>
          <a:p>
            <a:r>
              <a:rPr lang="en-GB" altLang="en-US" dirty="0"/>
              <a:t>Knowledgeable about how groups operate </a:t>
            </a:r>
          </a:p>
          <a:p>
            <a:r>
              <a:rPr lang="en-GB" altLang="en-US" dirty="0"/>
              <a:t>Knowledgeable about the tasks the group is charged with doing</a:t>
            </a:r>
          </a:p>
          <a:p>
            <a:pPr>
              <a:buFont typeface="Monotype Sorts" pitchFamily="2" charset="2"/>
              <a:buNone/>
            </a:pPr>
            <a:r>
              <a:rPr lang="en-GB" altLang="en-US" dirty="0"/>
              <a:t>				(Wheelan, 1999, p.13)</a:t>
            </a:r>
          </a:p>
          <a:p>
            <a:r>
              <a:rPr lang="en-GB" altLang="en-US" dirty="0"/>
              <a:t>Willing to contribute/reflect upon and improve contribution</a:t>
            </a:r>
            <a:endParaRPr lang="en-US" altLang="en-US" dirty="0"/>
          </a:p>
        </p:txBody>
      </p:sp>
    </p:spTree>
    <p:extLst>
      <p:ext uri="{BB962C8B-B14F-4D97-AF65-F5344CB8AC3E}">
        <p14:creationId xmlns:p14="http://schemas.microsoft.com/office/powerpoint/2010/main" val="970510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1841500" y="52389"/>
            <a:ext cx="8637588" cy="1431925"/>
          </a:xfrm>
        </p:spPr>
        <p:txBody>
          <a:bodyPr/>
          <a:lstStyle/>
          <a:p>
            <a:r>
              <a:rPr lang="en-GB" altLang="en-US"/>
              <a:t>Effective teams/ten keys to productivity</a:t>
            </a:r>
            <a:endParaRPr lang="en-US" altLang="en-US"/>
          </a:p>
        </p:txBody>
      </p:sp>
      <p:sp>
        <p:nvSpPr>
          <p:cNvPr id="285699" name="Rectangle 3"/>
          <p:cNvSpPr>
            <a:spLocks noGrp="1" noChangeArrowheads="1"/>
          </p:cNvSpPr>
          <p:nvPr>
            <p:ph type="body" idx="1"/>
          </p:nvPr>
        </p:nvSpPr>
        <p:spPr/>
        <p:txBody>
          <a:bodyPr/>
          <a:lstStyle/>
          <a:p>
            <a:pPr>
              <a:lnSpc>
                <a:spcPct val="90000"/>
              </a:lnSpc>
            </a:pPr>
            <a:r>
              <a:rPr lang="en-GB" altLang="en-US"/>
              <a:t>Clarity &amp; agreement on team goals</a:t>
            </a:r>
          </a:p>
          <a:p>
            <a:pPr>
              <a:lnSpc>
                <a:spcPct val="90000"/>
              </a:lnSpc>
            </a:pPr>
            <a:r>
              <a:rPr lang="en-GB" altLang="en-US"/>
              <a:t>Individual role clarity, agreement, ability and skills </a:t>
            </a:r>
          </a:p>
          <a:p>
            <a:pPr>
              <a:lnSpc>
                <a:spcPct val="90000"/>
              </a:lnSpc>
            </a:pPr>
            <a:r>
              <a:rPr lang="en-GB" altLang="en-US"/>
              <a:t>Interdependence (task requires members to work together as unit and in subgroups)</a:t>
            </a:r>
          </a:p>
          <a:p>
            <a:pPr>
              <a:lnSpc>
                <a:spcPct val="90000"/>
              </a:lnSpc>
            </a:pPr>
            <a:r>
              <a:rPr lang="en-GB" altLang="en-US"/>
              <a:t>Leadership style appropriate to group needs (stage of development) </a:t>
            </a:r>
          </a:p>
          <a:p>
            <a:pPr>
              <a:lnSpc>
                <a:spcPct val="90000"/>
              </a:lnSpc>
            </a:pPr>
            <a:r>
              <a:rPr lang="en-GB" altLang="en-US"/>
              <a:t>Communication and feedback/utilising feedback</a:t>
            </a:r>
            <a:endParaRPr lang="en-US" altLang="en-US"/>
          </a:p>
        </p:txBody>
      </p:sp>
    </p:spTree>
    <p:extLst>
      <p:ext uri="{BB962C8B-B14F-4D97-AF65-F5344CB8AC3E}">
        <p14:creationId xmlns:p14="http://schemas.microsoft.com/office/powerpoint/2010/main" val="527120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1841500" y="52389"/>
            <a:ext cx="8637588" cy="1431925"/>
          </a:xfrm>
        </p:spPr>
        <p:txBody>
          <a:bodyPr/>
          <a:lstStyle/>
          <a:p>
            <a:r>
              <a:rPr lang="en-GB" altLang="en-US"/>
              <a:t>Effective teams/ten keys to productivity</a:t>
            </a:r>
            <a:endParaRPr lang="en-US" altLang="en-US"/>
          </a:p>
        </p:txBody>
      </p:sp>
      <p:sp>
        <p:nvSpPr>
          <p:cNvPr id="286723" name="Rectangle 3"/>
          <p:cNvSpPr>
            <a:spLocks noGrp="1" noChangeArrowheads="1"/>
          </p:cNvSpPr>
          <p:nvPr>
            <p:ph type="body" idx="1"/>
          </p:nvPr>
        </p:nvSpPr>
        <p:spPr/>
        <p:txBody>
          <a:bodyPr/>
          <a:lstStyle/>
          <a:p>
            <a:r>
              <a:rPr lang="en-GB" altLang="en-US" sz="2800" dirty="0"/>
              <a:t>Discussion, decision making and planning (</a:t>
            </a:r>
            <a:r>
              <a:rPr lang="en-GB" altLang="en-US" sz="2800" i="1" dirty="0"/>
              <a:t>plan</a:t>
            </a:r>
            <a:r>
              <a:rPr lang="en-GB" altLang="en-US" sz="2800" dirty="0"/>
              <a:t> how solve problems and make decisions, </a:t>
            </a:r>
            <a:r>
              <a:rPr lang="en-GB" altLang="en-US" sz="2800" i="1" dirty="0"/>
              <a:t>define</a:t>
            </a:r>
            <a:r>
              <a:rPr lang="en-GB" altLang="en-US" sz="2800" dirty="0"/>
              <a:t> and discuss problems that must solve)</a:t>
            </a:r>
          </a:p>
          <a:p>
            <a:r>
              <a:rPr lang="en-GB" altLang="en-US" sz="2800" dirty="0"/>
              <a:t>Implementation and evaluation (accountability)</a:t>
            </a:r>
          </a:p>
          <a:p>
            <a:r>
              <a:rPr lang="en-GB" altLang="en-US" sz="2800" dirty="0"/>
              <a:t>‘High performance’ norms and acceptance of individual differences </a:t>
            </a:r>
          </a:p>
          <a:p>
            <a:r>
              <a:rPr lang="en-GB" altLang="en-US" sz="2800" dirty="0"/>
              <a:t>Appropriate structure</a:t>
            </a:r>
          </a:p>
          <a:p>
            <a:r>
              <a:rPr lang="en-GB" altLang="en-US" sz="2800" dirty="0"/>
              <a:t>Cooperation and conflict management</a:t>
            </a:r>
          </a:p>
          <a:p>
            <a:pPr>
              <a:buFont typeface="Monotype Sorts" pitchFamily="2" charset="2"/>
              <a:buNone/>
            </a:pPr>
            <a:r>
              <a:rPr lang="en-GB" altLang="en-US" sz="2800" dirty="0"/>
              <a:t>					</a:t>
            </a:r>
            <a:r>
              <a:rPr lang="en-GB" altLang="en-US" sz="2400" dirty="0"/>
              <a:t>(Wheelan, </a:t>
            </a:r>
            <a:r>
              <a:rPr lang="en-GB" altLang="en-US" sz="2400" dirty="0" smtClean="0"/>
              <a:t>2009)</a:t>
            </a:r>
            <a:endParaRPr lang="en-US" altLang="en-US" sz="2400" dirty="0"/>
          </a:p>
        </p:txBody>
      </p:sp>
    </p:spTree>
    <p:extLst>
      <p:ext uri="{BB962C8B-B14F-4D97-AF65-F5344CB8AC3E}">
        <p14:creationId xmlns:p14="http://schemas.microsoft.com/office/powerpoint/2010/main" val="17159442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1841500" y="173039"/>
            <a:ext cx="8637588" cy="1311275"/>
          </a:xfrm>
        </p:spPr>
        <p:txBody>
          <a:bodyPr/>
          <a:lstStyle/>
          <a:p>
            <a:r>
              <a:rPr lang="en-GB" altLang="en-US" sz="3200"/>
              <a:t>Effective teams/characteristics of ‘winning’ teams</a:t>
            </a:r>
            <a:endParaRPr lang="en-US" altLang="en-US"/>
          </a:p>
        </p:txBody>
      </p:sp>
      <p:sp>
        <p:nvSpPr>
          <p:cNvPr id="287747" name="Rectangle 3"/>
          <p:cNvSpPr>
            <a:spLocks noGrp="1" noChangeArrowheads="1"/>
          </p:cNvSpPr>
          <p:nvPr>
            <p:ph type="body" idx="1"/>
          </p:nvPr>
        </p:nvSpPr>
        <p:spPr/>
        <p:txBody>
          <a:bodyPr/>
          <a:lstStyle/>
          <a:p>
            <a:pPr>
              <a:lnSpc>
                <a:spcPct val="90000"/>
              </a:lnSpc>
              <a:buFont typeface="Monotype Sorts" pitchFamily="2" charset="2"/>
              <a:buNone/>
            </a:pPr>
            <a:r>
              <a:rPr lang="en-GB" altLang="en-US" sz="2800" dirty="0"/>
              <a:t>According to Belbin s</a:t>
            </a:r>
            <a:r>
              <a:rPr lang="en-US" altLang="en-US" sz="2800" dirty="0" err="1"/>
              <a:t>ome</a:t>
            </a:r>
            <a:r>
              <a:rPr lang="en-US" altLang="en-US" sz="2800" dirty="0"/>
              <a:t> or all of following characteristics are present in a successful team:</a:t>
            </a:r>
          </a:p>
          <a:p>
            <a:pPr>
              <a:lnSpc>
                <a:spcPct val="90000"/>
              </a:lnSpc>
            </a:pPr>
            <a:r>
              <a:rPr lang="en-US" altLang="en-US" sz="2800" dirty="0"/>
              <a:t>One </a:t>
            </a:r>
            <a:r>
              <a:rPr lang="en-GB" altLang="en-US" sz="2800" dirty="0" smtClean="0"/>
              <a:t>chairperson </a:t>
            </a:r>
            <a:r>
              <a:rPr lang="en-US" altLang="en-US" sz="2800" dirty="0" smtClean="0"/>
              <a:t>type </a:t>
            </a:r>
            <a:r>
              <a:rPr lang="en-US" altLang="en-US" sz="2800" dirty="0"/>
              <a:t>who encouraged all to contribute</a:t>
            </a:r>
          </a:p>
          <a:p>
            <a:pPr>
              <a:lnSpc>
                <a:spcPct val="90000"/>
              </a:lnSpc>
            </a:pPr>
            <a:r>
              <a:rPr lang="en-US" altLang="en-US" sz="2800" dirty="0"/>
              <a:t>At least one generator of innovative </a:t>
            </a:r>
            <a:r>
              <a:rPr lang="en-US" altLang="en-US" sz="2800" dirty="0" smtClean="0"/>
              <a:t>ideas </a:t>
            </a:r>
          </a:p>
          <a:p>
            <a:pPr>
              <a:lnSpc>
                <a:spcPct val="90000"/>
              </a:lnSpc>
            </a:pPr>
            <a:r>
              <a:rPr lang="en-US" altLang="en-US" sz="2800" dirty="0" smtClean="0"/>
              <a:t>Spread </a:t>
            </a:r>
            <a:r>
              <a:rPr lang="en-US" altLang="en-US" sz="2800" dirty="0"/>
              <a:t>of mental abilities</a:t>
            </a:r>
          </a:p>
          <a:p>
            <a:pPr>
              <a:lnSpc>
                <a:spcPct val="90000"/>
              </a:lnSpc>
            </a:pPr>
            <a:r>
              <a:rPr lang="en-US" altLang="en-US" sz="2800" dirty="0"/>
              <a:t>Spread of personalities</a:t>
            </a:r>
            <a:endParaRPr lang="en-GB" altLang="en-US" sz="2800" dirty="0"/>
          </a:p>
          <a:p>
            <a:pPr>
              <a:lnSpc>
                <a:spcPct val="90000"/>
              </a:lnSpc>
            </a:pPr>
            <a:r>
              <a:rPr lang="en-US" altLang="en-US" sz="2800" dirty="0"/>
              <a:t>Team leader has appropriate management style for project, and </a:t>
            </a:r>
            <a:r>
              <a:rPr lang="en-GB" altLang="en-US" sz="2800" dirty="0"/>
              <a:t>‘accepted’</a:t>
            </a:r>
            <a:r>
              <a:rPr lang="en-US" altLang="en-US" sz="2800" dirty="0"/>
              <a:t> by other team members </a:t>
            </a:r>
            <a:endParaRPr lang="en-GB" altLang="en-US" sz="2800" dirty="0"/>
          </a:p>
          <a:p>
            <a:pPr>
              <a:lnSpc>
                <a:spcPct val="90000"/>
              </a:lnSpc>
              <a:buFont typeface="Monotype Sorts" pitchFamily="2" charset="2"/>
              <a:buNone/>
            </a:pPr>
            <a:r>
              <a:rPr lang="en-GB" altLang="en-US" sz="2400" dirty="0"/>
              <a:t>					</a:t>
            </a:r>
            <a:r>
              <a:rPr lang="en-US" altLang="en-US" sz="2400" dirty="0"/>
              <a:t>(based on Burke, </a:t>
            </a:r>
            <a:r>
              <a:rPr lang="en-US" altLang="en-US" sz="2400" dirty="0" smtClean="0"/>
              <a:t>2013)</a:t>
            </a:r>
            <a:endParaRPr lang="en-US" altLang="en-US" dirty="0"/>
          </a:p>
          <a:p>
            <a:pPr>
              <a:lnSpc>
                <a:spcPct val="90000"/>
              </a:lnSpc>
            </a:pPr>
            <a:endParaRPr lang="en-US" altLang="en-US" dirty="0"/>
          </a:p>
        </p:txBody>
      </p:sp>
    </p:spTree>
    <p:extLst>
      <p:ext uri="{BB962C8B-B14F-4D97-AF65-F5344CB8AC3E}">
        <p14:creationId xmlns:p14="http://schemas.microsoft.com/office/powerpoint/2010/main" val="2814977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r>
              <a:rPr lang="en-GB" altLang="en-US"/>
              <a:t>Roles within teams</a:t>
            </a:r>
            <a:endParaRPr lang="en-US" altLang="en-US"/>
          </a:p>
        </p:txBody>
      </p:sp>
      <p:sp>
        <p:nvSpPr>
          <p:cNvPr id="288771" name="Rectangle 3"/>
          <p:cNvSpPr>
            <a:spLocks noGrp="1" noChangeArrowheads="1"/>
          </p:cNvSpPr>
          <p:nvPr>
            <p:ph type="body" idx="1"/>
          </p:nvPr>
        </p:nvSpPr>
        <p:spPr/>
        <p:txBody>
          <a:bodyPr/>
          <a:lstStyle/>
          <a:p>
            <a:r>
              <a:rPr lang="en-GB" altLang="en-US"/>
              <a:t>One researcher Belbin has identified nine team roles</a:t>
            </a:r>
          </a:p>
          <a:p>
            <a:r>
              <a:rPr lang="en-GB" altLang="en-US"/>
              <a:t>The “strengths” &amp; “allowable weaknesses” are identified for each role type</a:t>
            </a:r>
          </a:p>
          <a:p>
            <a:r>
              <a:rPr lang="en-GB" altLang="en-US"/>
              <a:t>Note that some “allowable weaknesses” are “strengths” taken to an extreme</a:t>
            </a:r>
          </a:p>
          <a:p>
            <a:pPr>
              <a:buFont typeface="Monotype Sorts" pitchFamily="2" charset="2"/>
              <a:buNone/>
            </a:pPr>
            <a:r>
              <a:rPr lang="en-GB" altLang="en-US"/>
              <a:t>	...you can have too much of a good thing!</a:t>
            </a:r>
          </a:p>
          <a:p>
            <a:endParaRPr lang="en-GB" altLang="en-US"/>
          </a:p>
          <a:p>
            <a:endParaRPr lang="en-US" altLang="en-US"/>
          </a:p>
        </p:txBody>
      </p:sp>
    </p:spTree>
    <p:extLst>
      <p:ext uri="{BB962C8B-B14F-4D97-AF65-F5344CB8AC3E}">
        <p14:creationId xmlns:p14="http://schemas.microsoft.com/office/powerpoint/2010/main" val="36573951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GB" altLang="en-US" dirty="0"/>
              <a:t>Belbin’s  nine team roles</a:t>
            </a:r>
          </a:p>
        </p:txBody>
      </p:sp>
      <p:sp>
        <p:nvSpPr>
          <p:cNvPr id="289795" name="Rectangle 3"/>
          <p:cNvSpPr>
            <a:spLocks noGrp="1" noChangeArrowheads="1"/>
          </p:cNvSpPr>
          <p:nvPr>
            <p:ph type="body" idx="1"/>
          </p:nvPr>
        </p:nvSpPr>
        <p:spPr/>
        <p:txBody>
          <a:bodyPr/>
          <a:lstStyle/>
          <a:p>
            <a:r>
              <a:rPr lang="en-GB" altLang="en-US" dirty="0"/>
              <a:t>Initially Belbin proposed eight roles (1981)</a:t>
            </a:r>
          </a:p>
          <a:p>
            <a:r>
              <a:rPr lang="en-GB" altLang="en-US" dirty="0"/>
              <a:t>Revised (1993) with an additional role: </a:t>
            </a:r>
          </a:p>
          <a:p>
            <a:pPr lvl="1"/>
            <a:r>
              <a:rPr lang="en-GB" altLang="en-US" dirty="0">
                <a:solidFill>
                  <a:schemeClr val="tx2"/>
                </a:solidFill>
              </a:rPr>
              <a:t>specialist</a:t>
            </a:r>
            <a:r>
              <a:rPr lang="en-GB" altLang="en-US" dirty="0"/>
              <a:t> </a:t>
            </a:r>
          </a:p>
          <a:p>
            <a:pPr>
              <a:buFont typeface="Monotype Sorts" pitchFamily="2" charset="2"/>
              <a:buNone/>
            </a:pPr>
            <a:r>
              <a:rPr lang="en-GB" altLang="en-US" dirty="0"/>
              <a:t>	and renaming two roles: </a:t>
            </a:r>
          </a:p>
          <a:p>
            <a:pPr lvl="1"/>
            <a:r>
              <a:rPr lang="en-GB" altLang="en-US" dirty="0"/>
              <a:t>chairperson  		</a:t>
            </a:r>
            <a:r>
              <a:rPr lang="en-GB" altLang="en-US" dirty="0" smtClean="0"/>
              <a:t>	</a:t>
            </a:r>
            <a:r>
              <a:rPr lang="en-GB" altLang="en-US" dirty="0" smtClean="0">
                <a:solidFill>
                  <a:schemeClr val="tx2"/>
                </a:solidFill>
              </a:rPr>
              <a:t>co-ordinator</a:t>
            </a:r>
            <a:r>
              <a:rPr lang="en-GB" altLang="en-US" dirty="0"/>
              <a:t>, </a:t>
            </a:r>
          </a:p>
          <a:p>
            <a:pPr lvl="1"/>
            <a:r>
              <a:rPr lang="en-GB" altLang="en-US" dirty="0"/>
              <a:t>company worker  		</a:t>
            </a:r>
            <a:r>
              <a:rPr lang="en-GB" altLang="en-US" dirty="0">
                <a:solidFill>
                  <a:schemeClr val="tx2"/>
                </a:solidFill>
              </a:rPr>
              <a:t>implementer </a:t>
            </a:r>
          </a:p>
        </p:txBody>
      </p:sp>
      <p:sp>
        <p:nvSpPr>
          <p:cNvPr id="289796" name="Line 4"/>
          <p:cNvSpPr>
            <a:spLocks noChangeShapeType="1"/>
          </p:cNvSpPr>
          <p:nvPr/>
        </p:nvSpPr>
        <p:spPr bwMode="auto">
          <a:xfrm>
            <a:off x="5867400" y="4114800"/>
            <a:ext cx="457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endParaRPr>
          </a:p>
        </p:txBody>
      </p:sp>
      <p:sp>
        <p:nvSpPr>
          <p:cNvPr id="289797" name="Line 5"/>
          <p:cNvSpPr>
            <a:spLocks noChangeShapeType="1"/>
          </p:cNvSpPr>
          <p:nvPr/>
        </p:nvSpPr>
        <p:spPr bwMode="auto">
          <a:xfrm>
            <a:off x="5791200" y="4648200"/>
            <a:ext cx="5334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rgbClr val="000000"/>
              </a:solidFill>
            </a:endParaRPr>
          </a:p>
        </p:txBody>
      </p:sp>
    </p:spTree>
    <p:extLst>
      <p:ext uri="{BB962C8B-B14F-4D97-AF65-F5344CB8AC3E}">
        <p14:creationId xmlns:p14="http://schemas.microsoft.com/office/powerpoint/2010/main" val="794565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97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97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97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97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979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9796"/>
                                        </p:tgtEl>
                                        <p:attrNameLst>
                                          <p:attrName>style.visibility</p:attrName>
                                        </p:attrNameLst>
                                      </p:cBhvr>
                                      <p:to>
                                        <p:strVal val="visible"/>
                                      </p:to>
                                    </p:set>
                                    <p:anim calcmode="lin" valueType="num">
                                      <p:cBhvr additive="base">
                                        <p:cTn id="25" dur="500" fill="hold"/>
                                        <p:tgtEl>
                                          <p:spTgt spid="289796"/>
                                        </p:tgtEl>
                                        <p:attrNameLst>
                                          <p:attrName>ppt_x</p:attrName>
                                        </p:attrNameLst>
                                      </p:cBhvr>
                                      <p:tavLst>
                                        <p:tav tm="0">
                                          <p:val>
                                            <p:strVal val="0-#ppt_w/2"/>
                                          </p:val>
                                        </p:tav>
                                        <p:tav tm="100000">
                                          <p:val>
                                            <p:strVal val="#ppt_x"/>
                                          </p:val>
                                        </p:tav>
                                      </p:tavLst>
                                    </p:anim>
                                    <p:anim calcmode="lin" valueType="num">
                                      <p:cBhvr additive="base">
                                        <p:cTn id="26" dur="500" fill="hold"/>
                                        <p:tgtEl>
                                          <p:spTgt spid="28979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9797"/>
                                        </p:tgtEl>
                                        <p:attrNameLst>
                                          <p:attrName>style.visibility</p:attrName>
                                        </p:attrNameLst>
                                      </p:cBhvr>
                                      <p:to>
                                        <p:strVal val="visible"/>
                                      </p:to>
                                    </p:set>
                                    <p:anim calcmode="lin" valueType="num">
                                      <p:cBhvr additive="base">
                                        <p:cTn id="31" dur="500" fill="hold"/>
                                        <p:tgtEl>
                                          <p:spTgt spid="289797"/>
                                        </p:tgtEl>
                                        <p:attrNameLst>
                                          <p:attrName>ppt_x</p:attrName>
                                        </p:attrNameLst>
                                      </p:cBhvr>
                                      <p:tavLst>
                                        <p:tav tm="0">
                                          <p:val>
                                            <p:strVal val="0-#ppt_w/2"/>
                                          </p:val>
                                        </p:tav>
                                        <p:tav tm="100000">
                                          <p:val>
                                            <p:strVal val="#ppt_x"/>
                                          </p:val>
                                        </p:tav>
                                      </p:tavLst>
                                    </p:anim>
                                    <p:anim calcmode="lin" valueType="num">
                                      <p:cBhvr additive="base">
                                        <p:cTn id="32" dur="500" fill="hold"/>
                                        <p:tgtEl>
                                          <p:spTgt spid="2897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P spid="289796" grpId="0" animBg="1"/>
      <p:bldP spid="28979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1026"/>
          <p:cNvSpPr>
            <a:spLocks noGrp="1" noChangeArrowheads="1"/>
          </p:cNvSpPr>
          <p:nvPr>
            <p:ph type="title"/>
          </p:nvPr>
        </p:nvSpPr>
        <p:spPr/>
        <p:txBody>
          <a:bodyPr/>
          <a:lstStyle/>
          <a:p>
            <a:r>
              <a:rPr lang="en-GB" altLang="en-US"/>
              <a:t>Belbin’s nine team roles</a:t>
            </a:r>
          </a:p>
        </p:txBody>
      </p:sp>
      <p:sp>
        <p:nvSpPr>
          <p:cNvPr id="291843" name="Rectangle 1027"/>
          <p:cNvSpPr>
            <a:spLocks noGrp="1" noChangeArrowheads="1"/>
          </p:cNvSpPr>
          <p:nvPr>
            <p:ph type="body" idx="1"/>
          </p:nvPr>
        </p:nvSpPr>
        <p:spPr/>
        <p:txBody>
          <a:bodyPr/>
          <a:lstStyle/>
          <a:p>
            <a:pPr>
              <a:lnSpc>
                <a:spcPct val="90000"/>
              </a:lnSpc>
              <a:buFont typeface="Monotype Sorts" pitchFamily="2" charset="2"/>
              <a:buNone/>
            </a:pPr>
            <a:r>
              <a:rPr lang="en-GB" altLang="en-US" sz="2800" dirty="0"/>
              <a:t>Co-ordinator:</a:t>
            </a:r>
          </a:p>
          <a:p>
            <a:pPr>
              <a:lnSpc>
                <a:spcPct val="90000"/>
              </a:lnSpc>
              <a:buClr>
                <a:schemeClr val="bg2"/>
              </a:buClr>
              <a:buFont typeface="Wingdings" panose="05000000000000000000" pitchFamily="2" charset="2"/>
              <a:buChar char="ü"/>
            </a:pPr>
            <a:r>
              <a:rPr lang="en-GB" altLang="en-US" sz="2800" dirty="0"/>
              <a:t>Good chairperson</a:t>
            </a:r>
          </a:p>
          <a:p>
            <a:pPr>
              <a:lnSpc>
                <a:spcPct val="90000"/>
              </a:lnSpc>
              <a:buClr>
                <a:schemeClr val="bg2"/>
              </a:buClr>
              <a:buFont typeface="Wingdings" panose="05000000000000000000" pitchFamily="2" charset="2"/>
              <a:buChar char="ü"/>
            </a:pPr>
            <a:r>
              <a:rPr lang="en-GB" altLang="en-US" sz="2800" dirty="0"/>
              <a:t>Delegates well</a:t>
            </a:r>
          </a:p>
          <a:p>
            <a:pPr>
              <a:lnSpc>
                <a:spcPct val="90000"/>
              </a:lnSpc>
              <a:buClr>
                <a:schemeClr val="bg2"/>
              </a:buClr>
              <a:buFont typeface="Wingdings" panose="05000000000000000000" pitchFamily="2" charset="2"/>
              <a:buChar char="ü"/>
            </a:pPr>
            <a:r>
              <a:rPr lang="en-GB" altLang="en-US" sz="2800" dirty="0"/>
              <a:t>Clarifies goals, promotes decision-making</a:t>
            </a:r>
          </a:p>
          <a:p>
            <a:pPr>
              <a:lnSpc>
                <a:spcPct val="90000"/>
              </a:lnSpc>
              <a:buClr>
                <a:schemeClr val="bg2"/>
              </a:buClr>
              <a:buFont typeface="Wingdings" panose="05000000000000000000" pitchFamily="2" charset="2"/>
              <a:buChar char="ü"/>
            </a:pPr>
            <a:r>
              <a:rPr lang="en-GB" altLang="en-US" sz="2800" dirty="0"/>
              <a:t>Mature and confident</a:t>
            </a:r>
          </a:p>
          <a:p>
            <a:pPr>
              <a:lnSpc>
                <a:spcPct val="90000"/>
              </a:lnSpc>
              <a:buClr>
                <a:schemeClr val="bg2"/>
              </a:buClr>
              <a:buFont typeface="Wingdings" panose="05000000000000000000" pitchFamily="2" charset="2"/>
              <a:buChar char="û"/>
            </a:pPr>
            <a:r>
              <a:rPr lang="en-GB" altLang="en-US" sz="2800" dirty="0"/>
              <a:t>Can be seen as manipulative</a:t>
            </a:r>
          </a:p>
          <a:p>
            <a:pPr>
              <a:lnSpc>
                <a:spcPct val="90000"/>
              </a:lnSpc>
              <a:buClr>
                <a:schemeClr val="bg2"/>
              </a:buClr>
              <a:buFont typeface="Wingdings" panose="05000000000000000000" pitchFamily="2" charset="2"/>
              <a:buChar char="û"/>
            </a:pPr>
            <a:r>
              <a:rPr lang="en-GB" altLang="en-US" sz="2800" dirty="0"/>
              <a:t>Delegates personal work</a:t>
            </a:r>
          </a:p>
          <a:p>
            <a:pPr algn="r">
              <a:lnSpc>
                <a:spcPct val="90000"/>
              </a:lnSpc>
              <a:buFont typeface="Monotype Sorts" pitchFamily="2" charset="2"/>
              <a:buNone/>
            </a:pPr>
            <a:endParaRPr lang="en-GB" altLang="en-US" sz="2800" dirty="0"/>
          </a:p>
        </p:txBody>
      </p:sp>
    </p:spTree>
    <p:extLst>
      <p:ext uri="{BB962C8B-B14F-4D97-AF65-F5344CB8AC3E}">
        <p14:creationId xmlns:p14="http://schemas.microsoft.com/office/powerpoint/2010/main" val="187478110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GB" altLang="en-US"/>
              <a:t>Belbin’s nine team roles</a:t>
            </a:r>
          </a:p>
        </p:txBody>
      </p:sp>
      <p:sp>
        <p:nvSpPr>
          <p:cNvPr id="292867" name="Rectangle 3"/>
          <p:cNvSpPr>
            <a:spLocks noGrp="1" noChangeArrowheads="1"/>
          </p:cNvSpPr>
          <p:nvPr>
            <p:ph type="body" idx="1"/>
          </p:nvPr>
        </p:nvSpPr>
        <p:spPr/>
        <p:txBody>
          <a:bodyPr/>
          <a:lstStyle/>
          <a:p>
            <a:pPr>
              <a:lnSpc>
                <a:spcPct val="90000"/>
              </a:lnSpc>
              <a:buFont typeface="Monotype Sorts" pitchFamily="2" charset="2"/>
              <a:buNone/>
            </a:pPr>
            <a:r>
              <a:rPr lang="en-GB" altLang="en-US" dirty="0"/>
              <a:t>Shaper:</a:t>
            </a:r>
          </a:p>
          <a:p>
            <a:pPr>
              <a:lnSpc>
                <a:spcPct val="90000"/>
              </a:lnSpc>
              <a:buClr>
                <a:schemeClr val="bg2"/>
              </a:buClr>
              <a:buFont typeface="Wingdings" panose="05000000000000000000" pitchFamily="2" charset="2"/>
              <a:buChar char="ü"/>
            </a:pPr>
            <a:r>
              <a:rPr lang="en-GB" altLang="en-US" dirty="0"/>
              <a:t>Challenging and dynamic</a:t>
            </a:r>
          </a:p>
          <a:p>
            <a:pPr>
              <a:lnSpc>
                <a:spcPct val="90000"/>
              </a:lnSpc>
              <a:buClr>
                <a:schemeClr val="bg2"/>
              </a:buClr>
              <a:buFont typeface="Wingdings" panose="05000000000000000000" pitchFamily="2" charset="2"/>
              <a:buChar char="ü"/>
            </a:pPr>
            <a:r>
              <a:rPr lang="en-GB" altLang="en-US" dirty="0"/>
              <a:t>Thrives on pressure</a:t>
            </a:r>
          </a:p>
          <a:p>
            <a:pPr>
              <a:lnSpc>
                <a:spcPct val="90000"/>
              </a:lnSpc>
              <a:buClr>
                <a:schemeClr val="bg2"/>
              </a:buClr>
              <a:buFont typeface="Wingdings" panose="05000000000000000000" pitchFamily="2" charset="2"/>
              <a:buChar char="ü"/>
            </a:pPr>
            <a:r>
              <a:rPr lang="en-GB" altLang="en-US" dirty="0"/>
              <a:t>Has the drive and courage to overcome obstacles</a:t>
            </a:r>
          </a:p>
          <a:p>
            <a:pPr>
              <a:lnSpc>
                <a:spcPct val="90000"/>
              </a:lnSpc>
              <a:buClr>
                <a:schemeClr val="bg2"/>
              </a:buClr>
              <a:buFont typeface="Wingdings" panose="05000000000000000000" pitchFamily="2" charset="2"/>
              <a:buChar char="û"/>
            </a:pPr>
            <a:r>
              <a:rPr lang="en-GB" altLang="en-US" dirty="0"/>
              <a:t>Hurts people’s feelings</a:t>
            </a:r>
          </a:p>
          <a:p>
            <a:pPr>
              <a:lnSpc>
                <a:spcPct val="90000"/>
              </a:lnSpc>
              <a:buClr>
                <a:schemeClr val="bg2"/>
              </a:buClr>
              <a:buFont typeface="Wingdings" panose="05000000000000000000" pitchFamily="2" charset="2"/>
              <a:buChar char="û"/>
            </a:pPr>
            <a:r>
              <a:rPr lang="en-GB" altLang="en-US" dirty="0"/>
              <a:t>Can provoke others</a:t>
            </a:r>
          </a:p>
          <a:p>
            <a:pPr algn="r">
              <a:lnSpc>
                <a:spcPct val="90000"/>
              </a:lnSpc>
              <a:buFont typeface="Monotype Sorts" pitchFamily="2" charset="2"/>
              <a:buNone/>
            </a:pPr>
            <a:r>
              <a:rPr lang="en-GB" altLang="en-US" dirty="0"/>
              <a:t>(Belbin, 1993)</a:t>
            </a:r>
          </a:p>
        </p:txBody>
      </p:sp>
    </p:spTree>
    <p:extLst>
      <p:ext uri="{BB962C8B-B14F-4D97-AF65-F5344CB8AC3E}">
        <p14:creationId xmlns:p14="http://schemas.microsoft.com/office/powerpoint/2010/main" val="287626314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GB" altLang="en-US" dirty="0"/>
              <a:t>Teams and teamwork</a:t>
            </a:r>
            <a:endParaRPr lang="en-US" altLang="en-US" dirty="0"/>
          </a:p>
        </p:txBody>
      </p:sp>
      <p:sp>
        <p:nvSpPr>
          <p:cNvPr id="272387" name="Rectangle 3"/>
          <p:cNvSpPr>
            <a:spLocks noGrp="1" noChangeArrowheads="1"/>
          </p:cNvSpPr>
          <p:nvPr>
            <p:ph type="body" idx="1"/>
          </p:nvPr>
        </p:nvSpPr>
        <p:spPr/>
        <p:txBody>
          <a:bodyPr/>
          <a:lstStyle/>
          <a:p>
            <a:pPr>
              <a:lnSpc>
                <a:spcPct val="90000"/>
              </a:lnSpc>
            </a:pPr>
            <a:r>
              <a:rPr lang="en-GB" altLang="en-US" sz="2800" dirty="0"/>
              <a:t>Why have groups or teams?</a:t>
            </a:r>
          </a:p>
          <a:p>
            <a:pPr>
              <a:lnSpc>
                <a:spcPct val="90000"/>
              </a:lnSpc>
            </a:pPr>
            <a:r>
              <a:rPr lang="en-GB" altLang="en-US" sz="2800" dirty="0"/>
              <a:t>‘Stages’ of team development</a:t>
            </a:r>
          </a:p>
          <a:p>
            <a:pPr>
              <a:lnSpc>
                <a:spcPct val="90000"/>
              </a:lnSpc>
            </a:pPr>
            <a:r>
              <a:rPr lang="en-GB" altLang="en-US" sz="2800" dirty="0"/>
              <a:t>Characteristics of effective teams</a:t>
            </a:r>
          </a:p>
          <a:p>
            <a:pPr>
              <a:lnSpc>
                <a:spcPct val="90000"/>
              </a:lnSpc>
            </a:pPr>
            <a:r>
              <a:rPr lang="en-GB" altLang="en-US" sz="2800" dirty="0" smtClean="0"/>
              <a:t>Roles </a:t>
            </a:r>
            <a:r>
              <a:rPr lang="en-GB" altLang="en-US" sz="2800" dirty="0"/>
              <a:t>within teams</a:t>
            </a:r>
          </a:p>
          <a:p>
            <a:pPr>
              <a:lnSpc>
                <a:spcPct val="90000"/>
              </a:lnSpc>
            </a:pPr>
            <a:r>
              <a:rPr lang="en-GB" altLang="en-US" sz="2800" dirty="0" smtClean="0"/>
              <a:t>‘</a:t>
            </a:r>
            <a:r>
              <a:rPr lang="en-GB" altLang="en-US" sz="2800" dirty="0"/>
              <a:t>Ideal’ team composition for </a:t>
            </a:r>
            <a:r>
              <a:rPr lang="en-GB" altLang="en-US" sz="2800" dirty="0" err="1" smtClean="0"/>
              <a:t>groupwork</a:t>
            </a:r>
            <a:r>
              <a:rPr lang="en-GB" altLang="en-US" sz="2800" dirty="0"/>
              <a:t>?</a:t>
            </a:r>
          </a:p>
          <a:p>
            <a:pPr marL="0" indent="0">
              <a:lnSpc>
                <a:spcPct val="90000"/>
              </a:lnSpc>
              <a:buNone/>
            </a:pPr>
            <a:endParaRPr lang="en-US" altLang="en-US" sz="2800" dirty="0"/>
          </a:p>
        </p:txBody>
      </p:sp>
    </p:spTree>
    <p:extLst>
      <p:ext uri="{BB962C8B-B14F-4D97-AF65-F5344CB8AC3E}">
        <p14:creationId xmlns:p14="http://schemas.microsoft.com/office/powerpoint/2010/main" val="3112136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r>
              <a:rPr lang="en-GB" altLang="en-US"/>
              <a:t>Belbin’s nine team roles</a:t>
            </a:r>
          </a:p>
        </p:txBody>
      </p:sp>
      <p:sp>
        <p:nvSpPr>
          <p:cNvPr id="293891" name="Rectangle 3"/>
          <p:cNvSpPr>
            <a:spLocks noGrp="1" noChangeArrowheads="1"/>
          </p:cNvSpPr>
          <p:nvPr>
            <p:ph type="body" idx="1"/>
          </p:nvPr>
        </p:nvSpPr>
        <p:spPr/>
        <p:txBody>
          <a:bodyPr/>
          <a:lstStyle/>
          <a:p>
            <a:pPr>
              <a:buFont typeface="Monotype Sorts" pitchFamily="2" charset="2"/>
              <a:buNone/>
            </a:pPr>
            <a:r>
              <a:rPr lang="en-GB" altLang="en-US" sz="3200" dirty="0"/>
              <a:t>Plant/Innovator:</a:t>
            </a:r>
          </a:p>
          <a:p>
            <a:pPr>
              <a:buClr>
                <a:schemeClr val="bg2"/>
              </a:buClr>
              <a:buFont typeface="Wingdings" panose="05000000000000000000" pitchFamily="2" charset="2"/>
              <a:buChar char="ü"/>
            </a:pPr>
            <a:r>
              <a:rPr lang="en-GB" altLang="en-US" sz="3200" dirty="0"/>
              <a:t>Generates ideas (imaginative)</a:t>
            </a:r>
          </a:p>
          <a:p>
            <a:pPr>
              <a:buClr>
                <a:schemeClr val="bg2"/>
              </a:buClr>
              <a:buFont typeface="Wingdings" panose="05000000000000000000" pitchFamily="2" charset="2"/>
              <a:buChar char="ü"/>
            </a:pPr>
            <a:r>
              <a:rPr lang="en-GB" altLang="en-US" sz="3200" dirty="0"/>
              <a:t>Creative</a:t>
            </a:r>
          </a:p>
          <a:p>
            <a:pPr>
              <a:buClr>
                <a:schemeClr val="bg2"/>
              </a:buClr>
              <a:buFont typeface="Wingdings" panose="05000000000000000000" pitchFamily="2" charset="2"/>
              <a:buChar char="ü"/>
            </a:pPr>
            <a:r>
              <a:rPr lang="en-GB" altLang="en-US" sz="3200" dirty="0"/>
              <a:t>Unorthodox</a:t>
            </a:r>
          </a:p>
          <a:p>
            <a:pPr>
              <a:buClr>
                <a:schemeClr val="bg2"/>
              </a:buClr>
              <a:buFont typeface="Wingdings" panose="05000000000000000000" pitchFamily="2" charset="2"/>
              <a:buChar char="ü"/>
            </a:pPr>
            <a:r>
              <a:rPr lang="en-GB" altLang="en-US" sz="3200" dirty="0"/>
              <a:t>Solves difficult problems (lateral thinking)</a:t>
            </a:r>
          </a:p>
          <a:p>
            <a:pPr>
              <a:buClr>
                <a:schemeClr val="bg2"/>
              </a:buClr>
              <a:buFont typeface="Wingdings" panose="05000000000000000000" pitchFamily="2" charset="2"/>
              <a:buChar char="û"/>
            </a:pPr>
            <a:r>
              <a:rPr lang="en-GB" altLang="en-US" sz="3200" dirty="0"/>
              <a:t>Ignores details</a:t>
            </a:r>
          </a:p>
          <a:p>
            <a:pPr>
              <a:buClr>
                <a:schemeClr val="bg2"/>
              </a:buClr>
              <a:buFont typeface="Wingdings" panose="05000000000000000000" pitchFamily="2" charset="2"/>
              <a:buChar char="û"/>
            </a:pPr>
            <a:r>
              <a:rPr lang="en-GB" altLang="en-US" sz="3200" dirty="0"/>
              <a:t>Too preoccupied to communicate </a:t>
            </a:r>
            <a:r>
              <a:rPr lang="en-GB" altLang="en-US" sz="3200" dirty="0" smtClean="0"/>
              <a:t>effectively</a:t>
            </a:r>
            <a:endParaRPr lang="en-GB" altLang="en-US" sz="3200" dirty="0"/>
          </a:p>
        </p:txBody>
      </p:sp>
    </p:spTree>
    <p:extLst>
      <p:ext uri="{BB962C8B-B14F-4D97-AF65-F5344CB8AC3E}">
        <p14:creationId xmlns:p14="http://schemas.microsoft.com/office/powerpoint/2010/main" val="399938575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Belbin’s nine team roles</a:t>
            </a:r>
          </a:p>
        </p:txBody>
      </p:sp>
      <p:sp>
        <p:nvSpPr>
          <p:cNvPr id="3" name="Content Placeholder 2"/>
          <p:cNvSpPr>
            <a:spLocks noGrp="1"/>
          </p:cNvSpPr>
          <p:nvPr>
            <p:ph idx="1"/>
          </p:nvPr>
        </p:nvSpPr>
        <p:spPr/>
        <p:txBody>
          <a:bodyPr/>
          <a:lstStyle/>
          <a:p>
            <a:pPr>
              <a:lnSpc>
                <a:spcPct val="90000"/>
              </a:lnSpc>
              <a:buFont typeface="Monotype Sorts" pitchFamily="2" charset="2"/>
              <a:buNone/>
            </a:pPr>
            <a:r>
              <a:rPr lang="en-GB" altLang="en-US" sz="3200" dirty="0"/>
              <a:t>Monitor evaluator:</a:t>
            </a:r>
          </a:p>
          <a:p>
            <a:pPr>
              <a:lnSpc>
                <a:spcPct val="90000"/>
              </a:lnSpc>
              <a:buClr>
                <a:schemeClr val="bg2"/>
              </a:buClr>
              <a:buFont typeface="Wingdings" panose="05000000000000000000" pitchFamily="2" charset="2"/>
              <a:buChar char="ü"/>
            </a:pPr>
            <a:r>
              <a:rPr lang="en-GB" altLang="en-US" sz="3200" dirty="0"/>
              <a:t>Strategic thinker</a:t>
            </a:r>
          </a:p>
          <a:p>
            <a:pPr>
              <a:lnSpc>
                <a:spcPct val="90000"/>
              </a:lnSpc>
              <a:buClr>
                <a:schemeClr val="bg2"/>
              </a:buClr>
              <a:buFont typeface="Wingdings" panose="05000000000000000000" pitchFamily="2" charset="2"/>
              <a:buChar char="ü"/>
            </a:pPr>
            <a:r>
              <a:rPr lang="en-GB" altLang="en-US" sz="3200" dirty="0"/>
              <a:t>Good judgement</a:t>
            </a:r>
          </a:p>
          <a:p>
            <a:pPr>
              <a:lnSpc>
                <a:spcPct val="90000"/>
              </a:lnSpc>
              <a:buClr>
                <a:schemeClr val="bg2"/>
              </a:buClr>
              <a:buFont typeface="Wingdings" panose="05000000000000000000" pitchFamily="2" charset="2"/>
              <a:buChar char="ü"/>
            </a:pPr>
            <a:r>
              <a:rPr lang="en-GB" altLang="en-US" sz="3200" dirty="0"/>
              <a:t>Sees all options</a:t>
            </a:r>
          </a:p>
          <a:p>
            <a:pPr>
              <a:lnSpc>
                <a:spcPct val="90000"/>
              </a:lnSpc>
              <a:buClr>
                <a:schemeClr val="bg2"/>
              </a:buClr>
              <a:buFont typeface="Wingdings" panose="05000000000000000000" pitchFamily="2" charset="2"/>
              <a:buChar char="ü"/>
            </a:pPr>
            <a:r>
              <a:rPr lang="en-GB" altLang="en-US" sz="3200" dirty="0"/>
              <a:t>Sober</a:t>
            </a:r>
          </a:p>
          <a:p>
            <a:pPr>
              <a:lnSpc>
                <a:spcPct val="90000"/>
              </a:lnSpc>
              <a:buClr>
                <a:schemeClr val="bg2"/>
              </a:buClr>
              <a:buFont typeface="Wingdings" panose="05000000000000000000" pitchFamily="2" charset="2"/>
              <a:buChar char="û"/>
            </a:pPr>
            <a:r>
              <a:rPr lang="en-GB" altLang="en-US" sz="3200" dirty="0"/>
              <a:t>Lacks drive and doesn’t inspire others</a:t>
            </a:r>
          </a:p>
          <a:p>
            <a:pPr>
              <a:lnSpc>
                <a:spcPct val="90000"/>
              </a:lnSpc>
              <a:buClr>
                <a:schemeClr val="bg2"/>
              </a:buClr>
              <a:buFont typeface="Wingdings" panose="05000000000000000000" pitchFamily="2" charset="2"/>
              <a:buChar char="û"/>
            </a:pPr>
            <a:r>
              <a:rPr lang="en-GB" altLang="en-US" sz="3200" dirty="0"/>
              <a:t>Overly critical</a:t>
            </a:r>
          </a:p>
          <a:p>
            <a:endParaRPr lang="en-GB" sz="3200" dirty="0"/>
          </a:p>
        </p:txBody>
      </p:sp>
    </p:spTree>
    <p:extLst>
      <p:ext uri="{BB962C8B-B14F-4D97-AF65-F5344CB8AC3E}">
        <p14:creationId xmlns:p14="http://schemas.microsoft.com/office/powerpoint/2010/main" val="9214664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GB" altLang="en-US"/>
              <a:t>Belbin’s nine team roles</a:t>
            </a:r>
          </a:p>
        </p:txBody>
      </p:sp>
      <p:sp>
        <p:nvSpPr>
          <p:cNvPr id="295939" name="Rectangle 3"/>
          <p:cNvSpPr>
            <a:spLocks noGrp="1" noChangeArrowheads="1"/>
          </p:cNvSpPr>
          <p:nvPr>
            <p:ph type="body" idx="1"/>
          </p:nvPr>
        </p:nvSpPr>
        <p:spPr/>
        <p:txBody>
          <a:bodyPr/>
          <a:lstStyle/>
          <a:p>
            <a:pPr>
              <a:lnSpc>
                <a:spcPct val="90000"/>
              </a:lnSpc>
              <a:buFont typeface="Monotype Sorts" pitchFamily="2" charset="2"/>
              <a:buNone/>
            </a:pPr>
            <a:r>
              <a:rPr lang="en-GB" altLang="en-US" sz="3200" dirty="0"/>
              <a:t>Implementer:</a:t>
            </a:r>
          </a:p>
          <a:p>
            <a:pPr>
              <a:lnSpc>
                <a:spcPct val="90000"/>
              </a:lnSpc>
              <a:buClr>
                <a:schemeClr val="bg2"/>
              </a:buClr>
              <a:buFont typeface="Wingdings" panose="05000000000000000000" pitchFamily="2" charset="2"/>
              <a:buChar char="ü"/>
            </a:pPr>
            <a:r>
              <a:rPr lang="en-GB" altLang="en-US" sz="3200" dirty="0"/>
              <a:t>Disciplined</a:t>
            </a:r>
          </a:p>
          <a:p>
            <a:pPr>
              <a:lnSpc>
                <a:spcPct val="90000"/>
              </a:lnSpc>
              <a:buClr>
                <a:schemeClr val="bg2"/>
              </a:buClr>
              <a:buFont typeface="Wingdings" panose="05000000000000000000" pitchFamily="2" charset="2"/>
              <a:buChar char="ü"/>
            </a:pPr>
            <a:r>
              <a:rPr lang="en-GB" altLang="en-US" sz="3200" dirty="0"/>
              <a:t>Reliable, conservative and efficient</a:t>
            </a:r>
          </a:p>
          <a:p>
            <a:pPr>
              <a:lnSpc>
                <a:spcPct val="90000"/>
              </a:lnSpc>
              <a:buClr>
                <a:schemeClr val="bg2"/>
              </a:buClr>
              <a:buFont typeface="Wingdings" panose="05000000000000000000" pitchFamily="2" charset="2"/>
              <a:buChar char="ü"/>
            </a:pPr>
            <a:r>
              <a:rPr lang="en-GB" altLang="en-US" sz="3200" dirty="0"/>
              <a:t>Turns ideas and plans into practical action</a:t>
            </a:r>
          </a:p>
          <a:p>
            <a:pPr>
              <a:lnSpc>
                <a:spcPct val="90000"/>
              </a:lnSpc>
              <a:buClr>
                <a:schemeClr val="bg2"/>
              </a:buClr>
              <a:buFont typeface="Wingdings" panose="05000000000000000000" pitchFamily="2" charset="2"/>
              <a:buChar char="û"/>
            </a:pPr>
            <a:r>
              <a:rPr lang="en-GB" altLang="en-US" sz="3200" dirty="0"/>
              <a:t>Somewhat inflexible</a:t>
            </a:r>
          </a:p>
          <a:p>
            <a:pPr>
              <a:lnSpc>
                <a:spcPct val="90000"/>
              </a:lnSpc>
              <a:buClr>
                <a:schemeClr val="bg2"/>
              </a:buClr>
              <a:buFont typeface="Wingdings" panose="05000000000000000000" pitchFamily="2" charset="2"/>
              <a:buChar char="û"/>
            </a:pPr>
            <a:r>
              <a:rPr lang="en-GB" altLang="en-US" sz="3200" dirty="0"/>
              <a:t>Slow to respond to new possibilities</a:t>
            </a:r>
          </a:p>
          <a:p>
            <a:pPr algn="r">
              <a:lnSpc>
                <a:spcPct val="90000"/>
              </a:lnSpc>
              <a:buFont typeface="Monotype Sorts" pitchFamily="2" charset="2"/>
              <a:buNone/>
            </a:pPr>
            <a:endParaRPr lang="en-GB" altLang="en-US" sz="3200" dirty="0"/>
          </a:p>
        </p:txBody>
      </p:sp>
    </p:spTree>
    <p:extLst>
      <p:ext uri="{BB962C8B-B14F-4D97-AF65-F5344CB8AC3E}">
        <p14:creationId xmlns:p14="http://schemas.microsoft.com/office/powerpoint/2010/main" val="241882695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GB" altLang="en-US"/>
              <a:t>Belbin’s nine team roles</a:t>
            </a:r>
          </a:p>
        </p:txBody>
      </p:sp>
      <p:sp>
        <p:nvSpPr>
          <p:cNvPr id="296963" name="Rectangle 3"/>
          <p:cNvSpPr>
            <a:spLocks noGrp="1" noChangeArrowheads="1"/>
          </p:cNvSpPr>
          <p:nvPr>
            <p:ph type="body" idx="1"/>
          </p:nvPr>
        </p:nvSpPr>
        <p:spPr/>
        <p:txBody>
          <a:bodyPr/>
          <a:lstStyle/>
          <a:p>
            <a:pPr>
              <a:lnSpc>
                <a:spcPct val="90000"/>
              </a:lnSpc>
              <a:buFont typeface="Monotype Sorts" pitchFamily="2" charset="2"/>
              <a:buNone/>
            </a:pPr>
            <a:r>
              <a:rPr lang="en-GB" altLang="en-US" sz="3200" dirty="0" err="1"/>
              <a:t>Teamworker</a:t>
            </a:r>
            <a:r>
              <a:rPr lang="en-GB" altLang="en-US" sz="3200" dirty="0"/>
              <a:t>:</a:t>
            </a:r>
          </a:p>
          <a:p>
            <a:pPr>
              <a:lnSpc>
                <a:spcPct val="90000"/>
              </a:lnSpc>
              <a:buClr>
                <a:schemeClr val="bg2"/>
              </a:buClr>
              <a:buFont typeface="Wingdings" panose="05000000000000000000" pitchFamily="2" charset="2"/>
              <a:buChar char="ü"/>
            </a:pPr>
            <a:r>
              <a:rPr lang="en-GB" altLang="en-US" sz="3200" dirty="0"/>
              <a:t>Co-operative, mild</a:t>
            </a:r>
          </a:p>
          <a:p>
            <a:pPr>
              <a:lnSpc>
                <a:spcPct val="90000"/>
              </a:lnSpc>
              <a:buClr>
                <a:schemeClr val="bg2"/>
              </a:buClr>
              <a:buFont typeface="Wingdings" panose="05000000000000000000" pitchFamily="2" charset="2"/>
              <a:buChar char="ü"/>
            </a:pPr>
            <a:r>
              <a:rPr lang="en-GB" altLang="en-US" sz="3200" dirty="0"/>
              <a:t>Diplomatic</a:t>
            </a:r>
          </a:p>
          <a:p>
            <a:pPr>
              <a:lnSpc>
                <a:spcPct val="90000"/>
              </a:lnSpc>
              <a:buClr>
                <a:schemeClr val="bg2"/>
              </a:buClr>
              <a:buFont typeface="Wingdings" panose="05000000000000000000" pitchFamily="2" charset="2"/>
              <a:buChar char="ü"/>
            </a:pPr>
            <a:r>
              <a:rPr lang="en-GB" altLang="en-US" sz="3200" dirty="0"/>
              <a:t>Listens, builds, averts friction</a:t>
            </a:r>
          </a:p>
          <a:p>
            <a:pPr>
              <a:lnSpc>
                <a:spcPct val="90000"/>
              </a:lnSpc>
              <a:buClr>
                <a:schemeClr val="bg2"/>
              </a:buClr>
              <a:buFont typeface="Wingdings" panose="05000000000000000000" pitchFamily="2" charset="2"/>
              <a:buChar char="ü"/>
            </a:pPr>
            <a:r>
              <a:rPr lang="en-GB" altLang="en-US" sz="3200" dirty="0"/>
              <a:t>Perceptive</a:t>
            </a:r>
          </a:p>
          <a:p>
            <a:pPr>
              <a:lnSpc>
                <a:spcPct val="90000"/>
              </a:lnSpc>
              <a:buClr>
                <a:schemeClr val="bg2"/>
              </a:buClr>
              <a:buFont typeface="Wingdings" panose="05000000000000000000" pitchFamily="2" charset="2"/>
              <a:buChar char="û"/>
            </a:pPr>
            <a:r>
              <a:rPr lang="en-GB" altLang="en-US" sz="3200" dirty="0"/>
              <a:t>Indecisive in crunch situations</a:t>
            </a:r>
          </a:p>
          <a:p>
            <a:pPr>
              <a:lnSpc>
                <a:spcPct val="90000"/>
              </a:lnSpc>
              <a:buClr>
                <a:schemeClr val="bg2"/>
              </a:buClr>
              <a:buFont typeface="Wingdings" panose="05000000000000000000" pitchFamily="2" charset="2"/>
              <a:buChar char="û"/>
            </a:pPr>
            <a:r>
              <a:rPr lang="en-GB" altLang="en-US" sz="3200" dirty="0"/>
              <a:t>Can be easily </a:t>
            </a:r>
            <a:r>
              <a:rPr lang="en-GB" altLang="en-US" sz="3200" dirty="0" smtClean="0"/>
              <a:t>influenced</a:t>
            </a:r>
            <a:endParaRPr lang="en-GB" altLang="en-US" sz="3200" dirty="0"/>
          </a:p>
        </p:txBody>
      </p:sp>
    </p:spTree>
    <p:extLst>
      <p:ext uri="{BB962C8B-B14F-4D97-AF65-F5344CB8AC3E}">
        <p14:creationId xmlns:p14="http://schemas.microsoft.com/office/powerpoint/2010/main" val="1827580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GB" altLang="en-US"/>
              <a:t>Belbin’s nine team roles</a:t>
            </a:r>
          </a:p>
        </p:txBody>
      </p:sp>
      <p:sp>
        <p:nvSpPr>
          <p:cNvPr id="297987" name="Rectangle 3"/>
          <p:cNvSpPr>
            <a:spLocks noGrp="1" noChangeArrowheads="1"/>
          </p:cNvSpPr>
          <p:nvPr>
            <p:ph type="body" idx="1"/>
          </p:nvPr>
        </p:nvSpPr>
        <p:spPr>
          <a:xfrm>
            <a:off x="624418" y="1700213"/>
            <a:ext cx="10103683" cy="4481646"/>
          </a:xfrm>
        </p:spPr>
        <p:txBody>
          <a:bodyPr/>
          <a:lstStyle/>
          <a:p>
            <a:pPr>
              <a:buFont typeface="Monotype Sorts" pitchFamily="2" charset="2"/>
              <a:buNone/>
            </a:pPr>
            <a:r>
              <a:rPr lang="en-GB" altLang="en-US" sz="3200" dirty="0"/>
              <a:t>Resource investigator:</a:t>
            </a:r>
          </a:p>
          <a:p>
            <a:pPr>
              <a:buClr>
                <a:schemeClr val="bg2"/>
              </a:buClr>
              <a:buFont typeface="Wingdings" panose="05000000000000000000" pitchFamily="2" charset="2"/>
              <a:buChar char="ü"/>
            </a:pPr>
            <a:r>
              <a:rPr lang="en-GB" altLang="en-US" sz="3200" dirty="0"/>
              <a:t>Extrovert</a:t>
            </a:r>
          </a:p>
          <a:p>
            <a:pPr>
              <a:buClr>
                <a:schemeClr val="bg2"/>
              </a:buClr>
              <a:buFont typeface="Wingdings" panose="05000000000000000000" pitchFamily="2" charset="2"/>
              <a:buChar char="ü"/>
            </a:pPr>
            <a:r>
              <a:rPr lang="en-GB" altLang="en-US" sz="3200" dirty="0"/>
              <a:t>Enthusiastic and explores opportunities</a:t>
            </a:r>
          </a:p>
          <a:p>
            <a:pPr>
              <a:buClr>
                <a:schemeClr val="bg2"/>
              </a:buClr>
              <a:buFont typeface="Wingdings" panose="05000000000000000000" pitchFamily="2" charset="2"/>
              <a:buChar char="ü"/>
            </a:pPr>
            <a:r>
              <a:rPr lang="en-GB" altLang="en-US" sz="3200" dirty="0"/>
              <a:t>Good communicator</a:t>
            </a:r>
          </a:p>
          <a:p>
            <a:pPr>
              <a:buClr>
                <a:schemeClr val="bg2"/>
              </a:buClr>
              <a:buFont typeface="Wingdings" panose="05000000000000000000" pitchFamily="2" charset="2"/>
              <a:buChar char="ü"/>
            </a:pPr>
            <a:r>
              <a:rPr lang="en-GB" altLang="en-US" sz="3200" dirty="0"/>
              <a:t>Develops contacts</a:t>
            </a:r>
          </a:p>
          <a:p>
            <a:pPr>
              <a:buClr>
                <a:schemeClr val="bg2"/>
              </a:buClr>
              <a:buFont typeface="Wingdings" panose="05000000000000000000" pitchFamily="2" charset="2"/>
              <a:buChar char="û"/>
            </a:pPr>
            <a:r>
              <a:rPr lang="en-GB" altLang="en-US" sz="3200" dirty="0"/>
              <a:t>Overoptimistic</a:t>
            </a:r>
          </a:p>
          <a:p>
            <a:pPr>
              <a:buClr>
                <a:schemeClr val="bg2"/>
              </a:buClr>
              <a:buFont typeface="Wingdings" panose="05000000000000000000" pitchFamily="2" charset="2"/>
              <a:buChar char="û"/>
            </a:pPr>
            <a:r>
              <a:rPr lang="en-GB" altLang="en-US" sz="3200" dirty="0"/>
              <a:t>Quickly loses interest once novelty has worn off				   		(Belbin, </a:t>
            </a:r>
            <a:r>
              <a:rPr lang="en-GB" altLang="en-US" sz="3200" dirty="0" smtClean="0"/>
              <a:t>2012)</a:t>
            </a:r>
            <a:endParaRPr lang="en-GB" altLang="en-US" sz="3200" dirty="0"/>
          </a:p>
        </p:txBody>
      </p:sp>
    </p:spTree>
    <p:extLst>
      <p:ext uri="{BB962C8B-B14F-4D97-AF65-F5344CB8AC3E}">
        <p14:creationId xmlns:p14="http://schemas.microsoft.com/office/powerpoint/2010/main" val="43958078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r>
              <a:rPr lang="en-GB" altLang="en-US" dirty="0"/>
              <a:t>Belbin’s nine team roles</a:t>
            </a:r>
          </a:p>
        </p:txBody>
      </p:sp>
      <p:sp>
        <p:nvSpPr>
          <p:cNvPr id="299011" name="Rectangle 3"/>
          <p:cNvSpPr>
            <a:spLocks noGrp="1" noChangeArrowheads="1"/>
          </p:cNvSpPr>
          <p:nvPr>
            <p:ph type="body" idx="1"/>
          </p:nvPr>
        </p:nvSpPr>
        <p:spPr/>
        <p:txBody>
          <a:bodyPr/>
          <a:lstStyle/>
          <a:p>
            <a:pPr>
              <a:buFont typeface="Monotype Sorts" pitchFamily="2" charset="2"/>
              <a:buNone/>
            </a:pPr>
            <a:r>
              <a:rPr lang="en-GB" altLang="en-US" sz="3200" dirty="0"/>
              <a:t>Completer:</a:t>
            </a:r>
          </a:p>
          <a:p>
            <a:pPr>
              <a:buClr>
                <a:schemeClr val="bg2"/>
              </a:buClr>
              <a:buFont typeface="Wingdings" panose="05000000000000000000" pitchFamily="2" charset="2"/>
              <a:buChar char="ü"/>
            </a:pPr>
            <a:r>
              <a:rPr lang="en-GB" altLang="en-US" sz="3200" dirty="0"/>
              <a:t>Conscientious and painstaking</a:t>
            </a:r>
          </a:p>
          <a:p>
            <a:pPr>
              <a:buClr>
                <a:schemeClr val="bg2"/>
              </a:buClr>
              <a:buFont typeface="Wingdings" panose="05000000000000000000" pitchFamily="2" charset="2"/>
              <a:buChar char="ü"/>
            </a:pPr>
            <a:r>
              <a:rPr lang="en-GB" altLang="en-US" sz="3200" dirty="0"/>
              <a:t>Anxious</a:t>
            </a:r>
          </a:p>
          <a:p>
            <a:pPr>
              <a:buClr>
                <a:schemeClr val="bg2"/>
              </a:buClr>
              <a:buFont typeface="Wingdings" panose="05000000000000000000" pitchFamily="2" charset="2"/>
              <a:buChar char="ü"/>
            </a:pPr>
            <a:r>
              <a:rPr lang="en-GB" altLang="en-US" sz="3200" dirty="0"/>
              <a:t>Searches out errors and omissions</a:t>
            </a:r>
          </a:p>
          <a:p>
            <a:pPr>
              <a:buClr>
                <a:schemeClr val="bg2"/>
              </a:buClr>
              <a:buFont typeface="Wingdings" panose="05000000000000000000" pitchFamily="2" charset="2"/>
              <a:buChar char="ü"/>
            </a:pPr>
            <a:r>
              <a:rPr lang="en-GB" altLang="en-US" sz="3200" dirty="0"/>
              <a:t>Delivers on time</a:t>
            </a:r>
          </a:p>
          <a:p>
            <a:pPr>
              <a:buClr>
                <a:schemeClr val="bg2"/>
              </a:buClr>
              <a:buFont typeface="Wingdings" panose="05000000000000000000" pitchFamily="2" charset="2"/>
              <a:buChar char="û"/>
            </a:pPr>
            <a:r>
              <a:rPr lang="en-GB" altLang="en-US" sz="3200" dirty="0"/>
              <a:t>Inclined to worry unduly and be a ‘nit-picker’</a:t>
            </a:r>
          </a:p>
          <a:p>
            <a:pPr>
              <a:buClr>
                <a:schemeClr val="bg2"/>
              </a:buClr>
              <a:buFont typeface="Wingdings" panose="05000000000000000000" pitchFamily="2" charset="2"/>
              <a:buChar char="û"/>
            </a:pPr>
            <a:r>
              <a:rPr lang="en-GB" altLang="en-US" sz="3200" dirty="0"/>
              <a:t>Reluctant to </a:t>
            </a:r>
            <a:r>
              <a:rPr lang="en-GB" altLang="en-US" sz="3200" dirty="0" smtClean="0"/>
              <a:t>delegate</a:t>
            </a:r>
            <a:endParaRPr lang="en-GB" altLang="en-US" sz="3200" dirty="0"/>
          </a:p>
        </p:txBody>
      </p:sp>
    </p:spTree>
    <p:extLst>
      <p:ext uri="{BB962C8B-B14F-4D97-AF65-F5344CB8AC3E}">
        <p14:creationId xmlns:p14="http://schemas.microsoft.com/office/powerpoint/2010/main" val="223777253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1026"/>
          <p:cNvSpPr>
            <a:spLocks noGrp="1" noChangeArrowheads="1"/>
          </p:cNvSpPr>
          <p:nvPr>
            <p:ph type="title"/>
          </p:nvPr>
        </p:nvSpPr>
        <p:spPr/>
        <p:txBody>
          <a:bodyPr/>
          <a:lstStyle/>
          <a:p>
            <a:r>
              <a:rPr lang="en-GB" altLang="en-US"/>
              <a:t>Belbin’s nine team roles</a:t>
            </a:r>
          </a:p>
        </p:txBody>
      </p:sp>
      <p:sp>
        <p:nvSpPr>
          <p:cNvPr id="300035" name="Rectangle 1027"/>
          <p:cNvSpPr>
            <a:spLocks noGrp="1" noChangeArrowheads="1"/>
          </p:cNvSpPr>
          <p:nvPr>
            <p:ph type="body" idx="1"/>
          </p:nvPr>
        </p:nvSpPr>
        <p:spPr>
          <a:xfrm>
            <a:off x="624418" y="1584303"/>
            <a:ext cx="10094383" cy="4411662"/>
          </a:xfrm>
        </p:spPr>
        <p:txBody>
          <a:bodyPr/>
          <a:lstStyle/>
          <a:p>
            <a:pPr>
              <a:lnSpc>
                <a:spcPct val="90000"/>
              </a:lnSpc>
              <a:buFont typeface="Monotype Sorts" pitchFamily="2" charset="2"/>
              <a:buNone/>
            </a:pPr>
            <a:r>
              <a:rPr lang="en-GB" altLang="en-US" sz="3200" dirty="0"/>
              <a:t>Specialist:</a:t>
            </a:r>
          </a:p>
          <a:p>
            <a:pPr>
              <a:lnSpc>
                <a:spcPct val="90000"/>
              </a:lnSpc>
              <a:buClr>
                <a:schemeClr val="bg2"/>
              </a:buClr>
              <a:buFont typeface="Wingdings" panose="05000000000000000000" pitchFamily="2" charset="2"/>
              <a:buChar char="ü"/>
            </a:pPr>
            <a:r>
              <a:rPr lang="en-GB" altLang="en-US" sz="3200" dirty="0"/>
              <a:t>Self-starter and single-minded</a:t>
            </a:r>
          </a:p>
          <a:p>
            <a:pPr>
              <a:lnSpc>
                <a:spcPct val="90000"/>
              </a:lnSpc>
              <a:buClr>
                <a:schemeClr val="bg2"/>
              </a:buClr>
              <a:buFont typeface="Wingdings" panose="05000000000000000000" pitchFamily="2" charset="2"/>
              <a:buChar char="ü"/>
            </a:pPr>
            <a:r>
              <a:rPr lang="en-GB" altLang="en-US" sz="3200" dirty="0"/>
              <a:t>Dedicated</a:t>
            </a:r>
          </a:p>
          <a:p>
            <a:pPr>
              <a:lnSpc>
                <a:spcPct val="90000"/>
              </a:lnSpc>
              <a:buClr>
                <a:schemeClr val="bg2"/>
              </a:buClr>
              <a:buFont typeface="Wingdings" panose="05000000000000000000" pitchFamily="2" charset="2"/>
              <a:buChar char="ü"/>
            </a:pPr>
            <a:r>
              <a:rPr lang="en-GB" altLang="en-US" sz="3200" dirty="0"/>
              <a:t>Expert</a:t>
            </a:r>
          </a:p>
          <a:p>
            <a:pPr>
              <a:lnSpc>
                <a:spcPct val="90000"/>
              </a:lnSpc>
              <a:buClr>
                <a:schemeClr val="bg2"/>
              </a:buClr>
              <a:buFont typeface="Wingdings" panose="05000000000000000000" pitchFamily="2" charset="2"/>
              <a:buChar char="û"/>
            </a:pPr>
            <a:r>
              <a:rPr lang="en-GB" altLang="en-US" sz="3200" dirty="0"/>
              <a:t>Dwells on technicalities</a:t>
            </a:r>
          </a:p>
          <a:p>
            <a:pPr>
              <a:lnSpc>
                <a:spcPct val="90000"/>
              </a:lnSpc>
              <a:buClr>
                <a:schemeClr val="bg2"/>
              </a:buClr>
              <a:buFont typeface="Wingdings" panose="05000000000000000000" pitchFamily="2" charset="2"/>
              <a:buChar char="û"/>
            </a:pPr>
            <a:r>
              <a:rPr lang="en-GB" altLang="en-US" sz="3200" dirty="0"/>
              <a:t>Only contributes in areas of expertise</a:t>
            </a:r>
          </a:p>
          <a:p>
            <a:pPr>
              <a:lnSpc>
                <a:spcPct val="90000"/>
              </a:lnSpc>
              <a:buClr>
                <a:schemeClr val="bg2"/>
              </a:buClr>
              <a:buFont typeface="Wingdings" panose="05000000000000000000" pitchFamily="2" charset="2"/>
              <a:buChar char="û"/>
            </a:pPr>
            <a:r>
              <a:rPr lang="en-GB" altLang="en-US" sz="3200" dirty="0"/>
              <a:t>Overlooks ‘big picture</a:t>
            </a:r>
            <a:r>
              <a:rPr lang="en-GB" altLang="en-US" sz="3200" dirty="0" smtClean="0"/>
              <a:t>’</a:t>
            </a:r>
            <a:endParaRPr lang="en-GB" altLang="en-US" sz="3200" dirty="0"/>
          </a:p>
        </p:txBody>
      </p:sp>
    </p:spTree>
    <p:extLst>
      <p:ext uri="{BB962C8B-B14F-4D97-AF65-F5344CB8AC3E}">
        <p14:creationId xmlns:p14="http://schemas.microsoft.com/office/powerpoint/2010/main" val="38357507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Belbin® Team Role</a:t>
            </a:r>
            <a:r>
              <a:rPr lang="en-GB" dirty="0"/>
              <a:t>	</a:t>
            </a:r>
            <a:r>
              <a:rPr lang="en-GB" dirty="0" smtClean="0"/>
              <a:t>Summary Descriptions</a:t>
            </a:r>
            <a:endParaRPr lang="en-GB" dirty="0"/>
          </a:p>
        </p:txBody>
      </p:sp>
      <p:pic>
        <p:nvPicPr>
          <p:cNvPr id="6" name="Content Placeholder 5"/>
          <p:cNvPicPr>
            <a:picLocks noGrp="1" noChangeAspect="1"/>
          </p:cNvPicPr>
          <p:nvPr>
            <p:ph idx="1"/>
          </p:nvPr>
        </p:nvPicPr>
        <p:blipFill>
          <a:blip r:embed="rId2" r:link="rId3">
            <a:extLst>
              <a:ext uri="{28A0092B-C50C-407E-A947-70E740481C1C}">
                <a14:useLocalDpi xmlns:a14="http://schemas.microsoft.com/office/drawing/2010/main" val="0"/>
              </a:ext>
            </a:extLst>
          </a:blip>
          <a:stretch>
            <a:fillRect/>
          </a:stretch>
        </p:blipFill>
        <p:spPr>
          <a:xfrm>
            <a:off x="599091" y="1562100"/>
            <a:ext cx="9301654" cy="4549775"/>
          </a:xfrm>
        </p:spPr>
      </p:pic>
    </p:spTree>
    <p:extLst>
      <p:ext uri="{BB962C8B-B14F-4D97-AF65-F5344CB8AC3E}">
        <p14:creationId xmlns:p14="http://schemas.microsoft.com/office/powerpoint/2010/main" val="1129955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GB" altLang="en-US"/>
              <a:t>Teams and teamwork</a:t>
            </a:r>
            <a:endParaRPr lang="en-US" altLang="en-US"/>
          </a:p>
        </p:txBody>
      </p:sp>
      <p:sp>
        <p:nvSpPr>
          <p:cNvPr id="301059" name="Rectangle 3"/>
          <p:cNvSpPr>
            <a:spLocks noGrp="1" noChangeArrowheads="1"/>
          </p:cNvSpPr>
          <p:nvPr>
            <p:ph type="body" idx="1"/>
          </p:nvPr>
        </p:nvSpPr>
        <p:spPr/>
        <p:txBody>
          <a:bodyPr/>
          <a:lstStyle/>
          <a:p>
            <a:pPr>
              <a:lnSpc>
                <a:spcPct val="90000"/>
              </a:lnSpc>
            </a:pPr>
            <a:r>
              <a:rPr lang="en-GB" altLang="en-US" sz="2800" dirty="0">
                <a:solidFill>
                  <a:schemeClr val="bg2"/>
                </a:solidFill>
              </a:rPr>
              <a:t>Why have groups or teams?</a:t>
            </a:r>
          </a:p>
          <a:p>
            <a:pPr>
              <a:lnSpc>
                <a:spcPct val="90000"/>
              </a:lnSpc>
            </a:pPr>
            <a:r>
              <a:rPr lang="en-GB" altLang="en-US" sz="2800" dirty="0">
                <a:solidFill>
                  <a:schemeClr val="bg2"/>
                </a:solidFill>
              </a:rPr>
              <a:t>‘Stages’ of team development</a:t>
            </a:r>
          </a:p>
          <a:p>
            <a:pPr>
              <a:lnSpc>
                <a:spcPct val="90000"/>
              </a:lnSpc>
            </a:pPr>
            <a:r>
              <a:rPr lang="en-GB" altLang="en-US" sz="2800" dirty="0">
                <a:solidFill>
                  <a:schemeClr val="bg2"/>
                </a:solidFill>
              </a:rPr>
              <a:t>Characteristics of effective teams</a:t>
            </a:r>
          </a:p>
          <a:p>
            <a:pPr>
              <a:lnSpc>
                <a:spcPct val="90000"/>
              </a:lnSpc>
            </a:pPr>
            <a:r>
              <a:rPr lang="en-GB" altLang="en-US" sz="2800" dirty="0" smtClean="0">
                <a:solidFill>
                  <a:schemeClr val="bg2"/>
                </a:solidFill>
              </a:rPr>
              <a:t>Roles </a:t>
            </a:r>
            <a:r>
              <a:rPr lang="en-GB" altLang="en-US" sz="2800" dirty="0">
                <a:solidFill>
                  <a:schemeClr val="bg2"/>
                </a:solidFill>
              </a:rPr>
              <a:t>within teams</a:t>
            </a:r>
          </a:p>
          <a:p>
            <a:pPr>
              <a:lnSpc>
                <a:spcPct val="90000"/>
              </a:lnSpc>
            </a:pPr>
            <a:r>
              <a:rPr lang="en-GB" altLang="en-US" sz="2800" dirty="0" smtClean="0"/>
              <a:t>‘</a:t>
            </a:r>
            <a:r>
              <a:rPr lang="en-GB" altLang="en-US" sz="2800" dirty="0"/>
              <a:t>Ideal’ team composition for </a:t>
            </a:r>
            <a:r>
              <a:rPr lang="en-GB" altLang="en-US" sz="2800" dirty="0" err="1" smtClean="0"/>
              <a:t>groupwork</a:t>
            </a:r>
            <a:r>
              <a:rPr lang="en-GB" altLang="en-US" sz="2800" dirty="0" smtClean="0"/>
              <a:t>?</a:t>
            </a:r>
            <a:endParaRPr lang="en-GB" altLang="en-US" sz="2800" dirty="0"/>
          </a:p>
        </p:txBody>
      </p:sp>
    </p:spTree>
    <p:extLst>
      <p:ext uri="{BB962C8B-B14F-4D97-AF65-F5344CB8AC3E}">
        <p14:creationId xmlns:p14="http://schemas.microsoft.com/office/powerpoint/2010/main" val="4080934501"/>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1026"/>
          <p:cNvSpPr>
            <a:spLocks noGrp="1" noChangeArrowheads="1"/>
          </p:cNvSpPr>
          <p:nvPr>
            <p:ph type="title"/>
          </p:nvPr>
        </p:nvSpPr>
        <p:spPr>
          <a:xfrm>
            <a:off x="460569" y="155026"/>
            <a:ext cx="8637588" cy="1431925"/>
          </a:xfrm>
        </p:spPr>
        <p:txBody>
          <a:bodyPr/>
          <a:lstStyle/>
          <a:p>
            <a:r>
              <a:rPr lang="en-GB" altLang="en-US" dirty="0"/>
              <a:t>‘Ideal’ team composition for </a:t>
            </a:r>
            <a:br>
              <a:rPr lang="en-GB" altLang="en-US" dirty="0"/>
            </a:br>
            <a:r>
              <a:rPr lang="en-GB" altLang="en-US" dirty="0" err="1" smtClean="0"/>
              <a:t>groupwork</a:t>
            </a:r>
            <a:r>
              <a:rPr lang="en-GB" altLang="en-US" dirty="0"/>
              <a:t>?</a:t>
            </a:r>
            <a:endParaRPr lang="en-US" altLang="en-US" dirty="0"/>
          </a:p>
        </p:txBody>
      </p:sp>
      <p:sp>
        <p:nvSpPr>
          <p:cNvPr id="302083" name="Rectangle 1027"/>
          <p:cNvSpPr>
            <a:spLocks noGrp="1" noChangeArrowheads="1"/>
          </p:cNvSpPr>
          <p:nvPr>
            <p:ph type="body" idx="1"/>
          </p:nvPr>
        </p:nvSpPr>
        <p:spPr/>
        <p:txBody>
          <a:bodyPr/>
          <a:lstStyle/>
          <a:p>
            <a:pPr>
              <a:lnSpc>
                <a:spcPct val="90000"/>
              </a:lnSpc>
              <a:buFont typeface="Monotype Sorts" pitchFamily="2" charset="2"/>
              <a:buNone/>
            </a:pPr>
            <a:r>
              <a:rPr lang="en-GB" altLang="en-US" sz="2800" dirty="0"/>
              <a:t>Might include:</a:t>
            </a:r>
          </a:p>
          <a:p>
            <a:pPr>
              <a:lnSpc>
                <a:spcPct val="90000"/>
              </a:lnSpc>
            </a:pPr>
            <a:r>
              <a:rPr lang="en-GB" altLang="en-US" sz="2800" dirty="0"/>
              <a:t> Co-ordinator (chairperson) strengths</a:t>
            </a:r>
          </a:p>
          <a:p>
            <a:pPr>
              <a:lnSpc>
                <a:spcPct val="90000"/>
              </a:lnSpc>
            </a:pPr>
            <a:r>
              <a:rPr lang="en-GB" altLang="en-US" sz="2800" dirty="0"/>
              <a:t>Ideas generator (plant/innovator) strengths</a:t>
            </a:r>
          </a:p>
          <a:p>
            <a:pPr>
              <a:lnSpc>
                <a:spcPct val="90000"/>
              </a:lnSpc>
            </a:pPr>
            <a:r>
              <a:rPr lang="en-GB" altLang="en-US" sz="2800" dirty="0"/>
              <a:t>Team worker strengths</a:t>
            </a:r>
          </a:p>
          <a:p>
            <a:pPr>
              <a:lnSpc>
                <a:spcPct val="90000"/>
              </a:lnSpc>
            </a:pPr>
            <a:r>
              <a:rPr lang="en-GB" altLang="en-US" sz="2800" dirty="0"/>
              <a:t>Completer strengths</a:t>
            </a:r>
          </a:p>
          <a:p>
            <a:pPr>
              <a:lnSpc>
                <a:spcPct val="90000"/>
              </a:lnSpc>
              <a:buFont typeface="Monotype Sorts" pitchFamily="2" charset="2"/>
              <a:buNone/>
            </a:pPr>
            <a:endParaRPr lang="en-GB" altLang="en-US" sz="2800" dirty="0"/>
          </a:p>
          <a:p>
            <a:pPr>
              <a:lnSpc>
                <a:spcPct val="90000"/>
              </a:lnSpc>
              <a:buFont typeface="Monotype Sorts" pitchFamily="2" charset="2"/>
              <a:buNone/>
            </a:pPr>
            <a:r>
              <a:rPr lang="en-GB" altLang="en-US" sz="2800" dirty="0"/>
              <a:t>Ultimately you decide! </a:t>
            </a:r>
          </a:p>
          <a:p>
            <a:pPr>
              <a:lnSpc>
                <a:spcPct val="90000"/>
              </a:lnSpc>
              <a:buFont typeface="Monotype Sorts" pitchFamily="2" charset="2"/>
              <a:buNone/>
            </a:pPr>
            <a:r>
              <a:rPr lang="en-GB" altLang="en-US" sz="2800" dirty="0"/>
              <a:t>(NB Wheelan suggests most reliable predictors of team success are knowledge about how groups operate and task knowledge (Wheelan, </a:t>
            </a:r>
            <a:r>
              <a:rPr lang="en-GB" altLang="en-US" sz="2800" dirty="0" smtClean="0"/>
              <a:t>2009) </a:t>
            </a:r>
            <a:endParaRPr lang="en-GB" altLang="en-US" sz="2800" dirty="0"/>
          </a:p>
          <a:p>
            <a:pPr>
              <a:lnSpc>
                <a:spcPct val="90000"/>
              </a:lnSpc>
              <a:buFont typeface="Monotype Sorts" pitchFamily="2" charset="2"/>
              <a:buNone/>
            </a:pPr>
            <a:endParaRPr lang="en-US" altLang="en-US" sz="2800" dirty="0"/>
          </a:p>
        </p:txBody>
      </p:sp>
    </p:spTree>
    <p:extLst>
      <p:ext uri="{BB962C8B-B14F-4D97-AF65-F5344CB8AC3E}">
        <p14:creationId xmlns:p14="http://schemas.microsoft.com/office/powerpoint/2010/main" val="333882914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GB" altLang="en-US"/>
              <a:t>Why have teams?</a:t>
            </a:r>
            <a:endParaRPr lang="en-US" altLang="en-US"/>
          </a:p>
        </p:txBody>
      </p:sp>
      <p:sp>
        <p:nvSpPr>
          <p:cNvPr id="273411" name="Rectangle 3"/>
          <p:cNvSpPr>
            <a:spLocks noGrp="1" noChangeArrowheads="1"/>
          </p:cNvSpPr>
          <p:nvPr>
            <p:ph type="body" idx="1"/>
          </p:nvPr>
        </p:nvSpPr>
        <p:spPr>
          <a:xfrm>
            <a:off x="624417" y="1542662"/>
            <a:ext cx="8153400" cy="4495800"/>
          </a:xfrm>
        </p:spPr>
        <p:txBody>
          <a:bodyPr/>
          <a:lstStyle/>
          <a:p>
            <a:pPr>
              <a:lnSpc>
                <a:spcPct val="90000"/>
              </a:lnSpc>
              <a:buFont typeface="Monotype Sorts" pitchFamily="2" charset="2"/>
              <a:buNone/>
            </a:pPr>
            <a:r>
              <a:rPr lang="en-US" altLang="en-US" sz="2800" dirty="0"/>
              <a:t>To cope with:</a:t>
            </a:r>
          </a:p>
          <a:p>
            <a:pPr lvl="1">
              <a:lnSpc>
                <a:spcPct val="90000"/>
              </a:lnSpc>
            </a:pPr>
            <a:r>
              <a:rPr lang="en-US" altLang="en-US" sz="2400" dirty="0"/>
              <a:t>volume of work</a:t>
            </a:r>
          </a:p>
          <a:p>
            <a:pPr lvl="1">
              <a:lnSpc>
                <a:spcPct val="90000"/>
              </a:lnSpc>
            </a:pPr>
            <a:r>
              <a:rPr lang="en-US" altLang="en-US" sz="2400" dirty="0"/>
              <a:t>range of skills required</a:t>
            </a:r>
          </a:p>
          <a:p>
            <a:pPr>
              <a:lnSpc>
                <a:spcPct val="90000"/>
              </a:lnSpc>
              <a:buFont typeface="Monotype Sorts" pitchFamily="2" charset="2"/>
              <a:buNone/>
            </a:pPr>
            <a:r>
              <a:rPr lang="en-US" altLang="en-US" sz="2800" dirty="0"/>
              <a:t>Other benefits:</a:t>
            </a:r>
          </a:p>
          <a:p>
            <a:pPr lvl="1">
              <a:lnSpc>
                <a:spcPct val="90000"/>
              </a:lnSpc>
            </a:pPr>
            <a:r>
              <a:rPr lang="en-US" altLang="en-US" sz="2400" dirty="0" smtClean="0"/>
              <a:t>cross-fertilization </a:t>
            </a:r>
            <a:r>
              <a:rPr lang="en-US" altLang="en-US" sz="2400" dirty="0"/>
              <a:t>of ideas</a:t>
            </a:r>
          </a:p>
          <a:p>
            <a:pPr lvl="1">
              <a:lnSpc>
                <a:spcPct val="90000"/>
              </a:lnSpc>
            </a:pPr>
            <a:r>
              <a:rPr lang="en-US" altLang="en-US" sz="2400" dirty="0"/>
              <a:t>share decision-making and the risk of the decision</a:t>
            </a:r>
          </a:p>
          <a:p>
            <a:pPr lvl="1">
              <a:lnSpc>
                <a:spcPct val="90000"/>
              </a:lnSpc>
            </a:pPr>
            <a:r>
              <a:rPr lang="en-US" altLang="en-US" sz="2400" dirty="0"/>
              <a:t>enhance motivation - not to let the side down</a:t>
            </a:r>
          </a:p>
          <a:p>
            <a:pPr lvl="1">
              <a:lnSpc>
                <a:spcPct val="90000"/>
              </a:lnSpc>
            </a:pPr>
            <a:r>
              <a:rPr lang="en-US" altLang="en-US" sz="2400" dirty="0"/>
              <a:t>support other team members when they need help</a:t>
            </a:r>
            <a:endParaRPr lang="en-GB" altLang="en-US" sz="2400" dirty="0"/>
          </a:p>
          <a:p>
            <a:pPr>
              <a:lnSpc>
                <a:spcPct val="90000"/>
              </a:lnSpc>
              <a:buFont typeface="Monotype Sorts" pitchFamily="2" charset="2"/>
              <a:buNone/>
            </a:pPr>
            <a:r>
              <a:rPr lang="en-GB" altLang="en-US" sz="1800" dirty="0"/>
              <a:t>			</a:t>
            </a:r>
            <a:r>
              <a:rPr lang="en-US" altLang="en-US" sz="1800" dirty="0"/>
              <a:t>(based on Burke, </a:t>
            </a:r>
            <a:r>
              <a:rPr lang="en-US" altLang="en-US" sz="1800" dirty="0" smtClean="0"/>
              <a:t>2013)</a:t>
            </a:r>
            <a:endParaRPr lang="en-US" altLang="en-US" sz="1800" dirty="0"/>
          </a:p>
        </p:txBody>
      </p:sp>
    </p:spTree>
    <p:extLst>
      <p:ext uri="{BB962C8B-B14F-4D97-AF65-F5344CB8AC3E}">
        <p14:creationId xmlns:p14="http://schemas.microsoft.com/office/powerpoint/2010/main" val="4271287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p:txBody>
          <a:bodyPr/>
          <a:lstStyle/>
          <a:p>
            <a:r>
              <a:rPr lang="en-GB" altLang="en-US"/>
              <a:t>Final note/</a:t>
            </a:r>
            <a:r>
              <a:rPr lang="en-US" altLang="en-US"/>
              <a:t>Why teams fail</a:t>
            </a:r>
            <a:r>
              <a:rPr lang="en-GB" altLang="en-US"/>
              <a:t>?</a:t>
            </a:r>
            <a:endParaRPr lang="en-US" altLang="en-US"/>
          </a:p>
        </p:txBody>
      </p:sp>
      <p:sp>
        <p:nvSpPr>
          <p:cNvPr id="303107" name="Rectangle 3"/>
          <p:cNvSpPr>
            <a:spLocks noGrp="1" noChangeArrowheads="1"/>
          </p:cNvSpPr>
          <p:nvPr>
            <p:ph type="body" idx="1"/>
          </p:nvPr>
        </p:nvSpPr>
        <p:spPr/>
        <p:txBody>
          <a:bodyPr/>
          <a:lstStyle/>
          <a:p>
            <a:pPr>
              <a:buFont typeface="Monotype Sorts" pitchFamily="2" charset="2"/>
              <a:buNone/>
            </a:pPr>
            <a:r>
              <a:rPr lang="en-US" altLang="en-US" dirty="0"/>
              <a:t>Based on Belbin’s research Burke suggests that poor teams are not able to:</a:t>
            </a:r>
          </a:p>
          <a:p>
            <a:r>
              <a:rPr lang="en-US" altLang="en-US" dirty="0"/>
              <a:t>take advantage of </a:t>
            </a:r>
            <a:r>
              <a:rPr lang="en-US" altLang="en-US" i="1" dirty="0"/>
              <a:t>opportunities</a:t>
            </a:r>
          </a:p>
          <a:p>
            <a:r>
              <a:rPr lang="en-US" altLang="en-US" dirty="0"/>
              <a:t>were poor at </a:t>
            </a:r>
            <a:r>
              <a:rPr lang="en-US" altLang="en-US" i="1" dirty="0"/>
              <a:t>problem solving</a:t>
            </a:r>
          </a:p>
          <a:p>
            <a:r>
              <a:rPr lang="en-US" altLang="en-US" dirty="0"/>
              <a:t>unable to</a:t>
            </a:r>
            <a:r>
              <a:rPr lang="en-US" altLang="en-US" i="1" dirty="0"/>
              <a:t> change</a:t>
            </a:r>
            <a:r>
              <a:rPr lang="en-US" altLang="en-US" dirty="0"/>
              <a:t> with the times</a:t>
            </a:r>
          </a:p>
          <a:p>
            <a:r>
              <a:rPr lang="en-US" altLang="en-US" dirty="0"/>
              <a:t>could not </a:t>
            </a:r>
            <a:r>
              <a:rPr lang="en-US" altLang="en-US" i="1" dirty="0"/>
              <a:t>work </a:t>
            </a:r>
            <a:r>
              <a:rPr lang="en-US" altLang="en-US" i="1" dirty="0" smtClean="0"/>
              <a:t>together</a:t>
            </a:r>
          </a:p>
          <a:p>
            <a:r>
              <a:rPr lang="en-US" altLang="en-US" dirty="0" smtClean="0"/>
              <a:t>Could not communicate effectively</a:t>
            </a:r>
          </a:p>
          <a:p>
            <a:pPr>
              <a:buFont typeface="Monotype Sorts" pitchFamily="2" charset="2"/>
              <a:buNone/>
            </a:pPr>
            <a:r>
              <a:rPr lang="en-US" altLang="en-US" dirty="0" smtClean="0"/>
              <a:t>(</a:t>
            </a:r>
            <a:r>
              <a:rPr lang="en-US" altLang="en-US" dirty="0"/>
              <a:t>Burke</a:t>
            </a:r>
            <a:r>
              <a:rPr lang="en-US" altLang="en-US" dirty="0" smtClean="0"/>
              <a:t>, 2013)</a:t>
            </a:r>
            <a:endParaRPr lang="en-US" altLang="en-US" dirty="0"/>
          </a:p>
        </p:txBody>
      </p:sp>
    </p:spTree>
    <p:extLst>
      <p:ext uri="{BB962C8B-B14F-4D97-AF65-F5344CB8AC3E}">
        <p14:creationId xmlns:p14="http://schemas.microsoft.com/office/powerpoint/2010/main" val="32755572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Conclusion</a:t>
            </a:r>
            <a:endParaRPr lang="en-GB" dirty="0"/>
          </a:p>
        </p:txBody>
      </p:sp>
      <p:sp>
        <p:nvSpPr>
          <p:cNvPr id="3" name="Content Placeholder 2"/>
          <p:cNvSpPr>
            <a:spLocks noGrp="1"/>
          </p:cNvSpPr>
          <p:nvPr>
            <p:ph idx="1"/>
          </p:nvPr>
        </p:nvSpPr>
        <p:spPr/>
        <p:txBody>
          <a:bodyPr/>
          <a:lstStyle/>
          <a:p>
            <a:r>
              <a:rPr lang="en-GB" sz="3200" dirty="0"/>
              <a:t>There </a:t>
            </a:r>
            <a:r>
              <a:rPr lang="en-GB" sz="3200" dirty="0" smtClean="0"/>
              <a:t>aren’t good </a:t>
            </a:r>
            <a:r>
              <a:rPr lang="en-GB" sz="3200" dirty="0"/>
              <a:t>or bad Team roles but it is important for each person to know their own Team Roles and those of their colleagues with whom they interact.</a:t>
            </a:r>
          </a:p>
          <a:p>
            <a:r>
              <a:rPr lang="en-GB" sz="3200" dirty="0"/>
              <a:t>It is only by making use of complementary and collective strengths that individuals and teams can achieve their full potential - in </a:t>
            </a:r>
            <a:r>
              <a:rPr lang="en-GB" sz="3200" dirty="0" smtClean="0"/>
              <a:t>short</a:t>
            </a:r>
            <a:r>
              <a:rPr lang="en-GB" sz="3200" dirty="0"/>
              <a:t>;</a:t>
            </a:r>
            <a:r>
              <a:rPr lang="en-GB" sz="3200" dirty="0" smtClean="0"/>
              <a:t> </a:t>
            </a:r>
          </a:p>
          <a:p>
            <a:pPr lvl="1"/>
            <a:r>
              <a:rPr lang="en-GB" sz="2800" b="1" dirty="0" smtClean="0">
                <a:solidFill>
                  <a:srgbClr val="FF0000"/>
                </a:solidFill>
              </a:rPr>
              <a:t>Nobody's </a:t>
            </a:r>
            <a:r>
              <a:rPr lang="en-GB" sz="2800" b="1" dirty="0">
                <a:solidFill>
                  <a:srgbClr val="FF0000"/>
                </a:solidFill>
              </a:rPr>
              <a:t>perfect, but a team can be.</a:t>
            </a:r>
          </a:p>
          <a:p>
            <a:endParaRPr lang="en-GB" sz="3200" dirty="0"/>
          </a:p>
        </p:txBody>
      </p:sp>
    </p:spTree>
    <p:extLst>
      <p:ext uri="{BB962C8B-B14F-4D97-AF65-F5344CB8AC3E}">
        <p14:creationId xmlns:p14="http://schemas.microsoft.com/office/powerpoint/2010/main" val="4991773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r>
              <a:rPr lang="en-GB" altLang="en-US"/>
              <a:t>References &amp; further reading</a:t>
            </a:r>
          </a:p>
        </p:txBody>
      </p:sp>
      <p:sp>
        <p:nvSpPr>
          <p:cNvPr id="306179" name="Rectangle 3"/>
          <p:cNvSpPr>
            <a:spLocks noGrp="1" noChangeArrowheads="1"/>
          </p:cNvSpPr>
          <p:nvPr>
            <p:ph type="body" idx="1"/>
          </p:nvPr>
        </p:nvSpPr>
        <p:spPr/>
        <p:txBody>
          <a:bodyPr/>
          <a:lstStyle/>
          <a:p>
            <a:r>
              <a:rPr lang="en-GB" sz="1800" dirty="0"/>
              <a:t>BELBIN (2015) </a:t>
            </a:r>
            <a:r>
              <a:rPr lang="en-GB" sz="1800" i="1" dirty="0"/>
              <a:t>Belbin for students Download</a:t>
            </a:r>
            <a:r>
              <a:rPr lang="en-GB" sz="1800" dirty="0"/>
              <a:t>. Available at: </a:t>
            </a:r>
            <a:r>
              <a:rPr lang="en-GB" sz="1800" u="sng" dirty="0">
                <a:hlinkClick r:id="rId2"/>
              </a:rPr>
              <a:t>http://www.belbin.com/media/1335/belbin-for-lecturers.pdf</a:t>
            </a:r>
            <a:r>
              <a:rPr lang="en-GB" sz="1800" dirty="0"/>
              <a:t> (Accessed: 2 August 2016).</a:t>
            </a:r>
          </a:p>
          <a:p>
            <a:pPr>
              <a:lnSpc>
                <a:spcPct val="90000"/>
              </a:lnSpc>
            </a:pPr>
            <a:r>
              <a:rPr lang="en-US" altLang="en-US" sz="1800" dirty="0" smtClean="0"/>
              <a:t>Burke </a:t>
            </a:r>
            <a:r>
              <a:rPr lang="en-US" altLang="en-US" sz="1800" dirty="0"/>
              <a:t>R</a:t>
            </a:r>
            <a:r>
              <a:rPr lang="en-GB" altLang="en-US" sz="1800" dirty="0"/>
              <a:t>.</a:t>
            </a:r>
            <a:r>
              <a:rPr lang="en-US" altLang="en-US" sz="1800" dirty="0"/>
              <a:t> </a:t>
            </a:r>
            <a:r>
              <a:rPr lang="en-US" altLang="en-US" sz="1800" dirty="0" smtClean="0"/>
              <a:t>(2013) </a:t>
            </a:r>
            <a:r>
              <a:rPr lang="en-US" altLang="en-US" sz="1800" i="1" dirty="0"/>
              <a:t>Project Management: Planning and Control Techniques</a:t>
            </a:r>
            <a:r>
              <a:rPr lang="en-GB" altLang="en-US" sz="1800" dirty="0"/>
              <a:t>.</a:t>
            </a:r>
            <a:r>
              <a:rPr lang="en-US" altLang="en-US" sz="1800" dirty="0"/>
              <a:t> Wiley</a:t>
            </a:r>
            <a:endParaRPr lang="en-GB" altLang="en-US" sz="1800" dirty="0"/>
          </a:p>
          <a:p>
            <a:pPr>
              <a:lnSpc>
                <a:spcPct val="90000"/>
              </a:lnSpc>
            </a:pPr>
            <a:r>
              <a:rPr lang="en-GB" altLang="en-US" sz="1800" dirty="0"/>
              <a:t>Cottrell S. </a:t>
            </a:r>
            <a:r>
              <a:rPr lang="en-GB" altLang="en-US" sz="1800" dirty="0" smtClean="0"/>
              <a:t>(2003) </a:t>
            </a:r>
            <a:r>
              <a:rPr lang="en-GB" altLang="en-US" sz="1800" i="1" dirty="0"/>
              <a:t>The Study Skills Handbook</a:t>
            </a:r>
            <a:r>
              <a:rPr lang="en-GB" altLang="en-US" sz="1800" dirty="0"/>
              <a:t>. Macmillan Press Ltd. </a:t>
            </a:r>
            <a:endParaRPr lang="en-US" altLang="en-US" sz="1800" dirty="0"/>
          </a:p>
          <a:p>
            <a:pPr>
              <a:lnSpc>
                <a:spcPct val="90000"/>
              </a:lnSpc>
            </a:pPr>
            <a:r>
              <a:rPr lang="en-US" altLang="en-US" sz="1800" dirty="0" smtClean="0"/>
              <a:t>Maylor H. (1999). </a:t>
            </a:r>
            <a:r>
              <a:rPr lang="en-US" altLang="en-US" sz="1800" i="1" dirty="0" smtClean="0"/>
              <a:t>Project Management</a:t>
            </a:r>
            <a:r>
              <a:rPr lang="en-US" altLang="en-US" sz="1800" dirty="0" smtClean="0"/>
              <a:t> (2</a:t>
            </a:r>
            <a:r>
              <a:rPr lang="en-US" altLang="en-US" sz="1800" baseline="30000" dirty="0" smtClean="0"/>
              <a:t>nd</a:t>
            </a:r>
            <a:r>
              <a:rPr lang="en-US" altLang="en-US" sz="1800" dirty="0" smtClean="0"/>
              <a:t> Edition). London: Pitman Publishing.</a:t>
            </a:r>
            <a:endParaRPr lang="en-GB" altLang="en-US" sz="1800" dirty="0" smtClean="0"/>
          </a:p>
          <a:p>
            <a:pPr>
              <a:lnSpc>
                <a:spcPct val="90000"/>
              </a:lnSpc>
            </a:pPr>
            <a:r>
              <a:rPr lang="en-GB" altLang="en-US" sz="1800" dirty="0" smtClean="0"/>
              <a:t>Race </a:t>
            </a:r>
            <a:r>
              <a:rPr lang="en-GB" altLang="en-US" sz="1800" dirty="0"/>
              <a:t>P. </a:t>
            </a:r>
            <a:r>
              <a:rPr lang="en-GB" altLang="en-US" sz="1800" dirty="0" smtClean="0"/>
              <a:t>(2007). </a:t>
            </a:r>
            <a:r>
              <a:rPr lang="en-GB" altLang="en-US" sz="1800" i="1" dirty="0"/>
              <a:t>How to get a good degree, making the most of your time at university. </a:t>
            </a:r>
            <a:r>
              <a:rPr lang="en-GB" altLang="en-US" sz="1800" dirty="0"/>
              <a:t>Open University Press. </a:t>
            </a:r>
          </a:p>
          <a:p>
            <a:pPr>
              <a:lnSpc>
                <a:spcPct val="90000"/>
              </a:lnSpc>
            </a:pPr>
            <a:r>
              <a:rPr lang="en-GB" altLang="en-US" sz="1800" dirty="0" smtClean="0"/>
              <a:t>Wheelan S.A. (2009) </a:t>
            </a:r>
            <a:r>
              <a:rPr lang="en-GB" altLang="en-US" sz="1800" i="1" dirty="0" smtClean="0"/>
              <a:t>Creating Effective Teams: A guide for members and leaders.  </a:t>
            </a:r>
            <a:r>
              <a:rPr lang="en-GB" altLang="en-US" sz="1800" dirty="0" smtClean="0"/>
              <a:t>Sage Publication Inc.</a:t>
            </a:r>
            <a:endParaRPr lang="en-GB" altLang="en-US" sz="1800" dirty="0"/>
          </a:p>
        </p:txBody>
      </p:sp>
    </p:spTree>
    <p:extLst>
      <p:ext uri="{BB962C8B-B14F-4D97-AF65-F5344CB8AC3E}">
        <p14:creationId xmlns:p14="http://schemas.microsoft.com/office/powerpoint/2010/main" val="982292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17" y="115888"/>
            <a:ext cx="10058400" cy="1179512"/>
          </a:xfrm>
        </p:spPr>
        <p:txBody>
          <a:bodyPr/>
          <a:lstStyle/>
          <a:p>
            <a:r>
              <a:rPr lang="en-GB" dirty="0" smtClean="0"/>
              <a:t>Week 3 Tutorial Task</a:t>
            </a:r>
            <a:endParaRPr lang="en-GB" dirty="0"/>
          </a:p>
        </p:txBody>
      </p:sp>
      <p:sp>
        <p:nvSpPr>
          <p:cNvPr id="3" name="Content Placeholder 2"/>
          <p:cNvSpPr>
            <a:spLocks noGrp="1"/>
          </p:cNvSpPr>
          <p:nvPr>
            <p:ph idx="1"/>
          </p:nvPr>
        </p:nvSpPr>
        <p:spPr>
          <a:xfrm>
            <a:off x="510118" y="1562100"/>
            <a:ext cx="10094383" cy="4991100"/>
          </a:xfrm>
        </p:spPr>
        <p:txBody>
          <a:bodyPr/>
          <a:lstStyle/>
          <a:p>
            <a:r>
              <a:rPr lang="en-GB" sz="2300" dirty="0" smtClean="0"/>
              <a:t>1</a:t>
            </a:r>
            <a:r>
              <a:rPr lang="en-GB" sz="2300" dirty="0"/>
              <a:t>.	Please read the Belbin Team roles document (Handout 1 on Moodle) and identify a team role (or two) you most resonate with. </a:t>
            </a:r>
          </a:p>
          <a:p>
            <a:r>
              <a:rPr lang="en-GB" sz="2300" dirty="0"/>
              <a:t>2.	You will be working in your teams (3/4 members in your group) on the Belbin team exercise (Handout 2).  Use the Belbin Team Role Circle to enter the names of the team members on this with their corresponding roles. </a:t>
            </a:r>
          </a:p>
          <a:p>
            <a:pPr lvl="1"/>
            <a:r>
              <a:rPr lang="en-GB" sz="2000" dirty="0"/>
              <a:t>a.	Using their newly acquired knowledge of Team Roles, come up with a list of five strengths of the team, and five possible weaknesses. Please use Belbin Team Roles document (Handout 1) available on Moodle to facilitate the discussion.</a:t>
            </a:r>
          </a:p>
          <a:p>
            <a:r>
              <a:rPr lang="en-GB" sz="2300" dirty="0"/>
              <a:t>3.	Peer review your fellow team member’s contribution to group sessions, identifying two things he/she did well, and two things they could improve or develop.</a:t>
            </a:r>
          </a:p>
          <a:p>
            <a:endParaRPr lang="en-GB" sz="2300" dirty="0"/>
          </a:p>
        </p:txBody>
      </p:sp>
    </p:spTree>
    <p:extLst>
      <p:ext uri="{BB962C8B-B14F-4D97-AF65-F5344CB8AC3E}">
        <p14:creationId xmlns:p14="http://schemas.microsoft.com/office/powerpoint/2010/main" val="10549138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Formative Feedback</a:t>
            </a:r>
            <a:endParaRPr lang="en-GB" dirty="0"/>
          </a:p>
        </p:txBody>
      </p:sp>
      <p:sp>
        <p:nvSpPr>
          <p:cNvPr id="3" name="Content Placeholder 2"/>
          <p:cNvSpPr>
            <a:spLocks noGrp="1"/>
          </p:cNvSpPr>
          <p:nvPr>
            <p:ph idx="1"/>
          </p:nvPr>
        </p:nvSpPr>
        <p:spPr>
          <a:xfrm>
            <a:off x="624418" y="1700212"/>
            <a:ext cx="10094383" cy="4967287"/>
          </a:xfrm>
        </p:spPr>
        <p:txBody>
          <a:bodyPr/>
          <a:lstStyle/>
          <a:p>
            <a:r>
              <a:rPr lang="en-GB" dirty="0" smtClean="0"/>
              <a:t>Please use the tutorial session to get verbal formative feedback.</a:t>
            </a:r>
          </a:p>
          <a:p>
            <a:r>
              <a:rPr lang="en-GB" dirty="0" smtClean="0"/>
              <a:t>Use the end of lectures to ask questions and clarify your queries.</a:t>
            </a:r>
            <a:r>
              <a:rPr lang="en-GB" dirty="0"/>
              <a:t> </a:t>
            </a:r>
            <a:endParaRPr lang="en-GB" dirty="0" smtClean="0"/>
          </a:p>
          <a:p>
            <a:r>
              <a:rPr lang="en-GB" dirty="0" smtClean="0"/>
              <a:t>Please </a:t>
            </a:r>
            <a:r>
              <a:rPr lang="en-GB" dirty="0"/>
              <a:t>use the Office hours of the allocated Tutors to get verbal formative </a:t>
            </a:r>
            <a:r>
              <a:rPr lang="en-GB" dirty="0" smtClean="0"/>
              <a:t>feedback.</a:t>
            </a:r>
          </a:p>
          <a:p>
            <a:r>
              <a:rPr lang="en-GB" dirty="0" smtClean="0"/>
              <a:t>Please use the allocated </a:t>
            </a:r>
            <a:r>
              <a:rPr lang="en-GB" dirty="0" smtClean="0">
                <a:solidFill>
                  <a:srgbClr val="FF0000"/>
                </a:solidFill>
              </a:rPr>
              <a:t>feedback session on Monday 31 October 2017</a:t>
            </a:r>
            <a:r>
              <a:rPr lang="en-GB" dirty="0" smtClean="0"/>
              <a:t>. Please bring in your queries to the session. </a:t>
            </a:r>
            <a:r>
              <a:rPr lang="en-GB" dirty="0" smtClean="0"/>
              <a:t>(Please note DO NOT email your work to tutors)</a:t>
            </a:r>
            <a:endParaRPr lang="en-GB" dirty="0"/>
          </a:p>
        </p:txBody>
      </p:sp>
    </p:spTree>
    <p:extLst>
      <p:ext uri="{BB962C8B-B14F-4D97-AF65-F5344CB8AC3E}">
        <p14:creationId xmlns:p14="http://schemas.microsoft.com/office/powerpoint/2010/main" val="410711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GB" altLang="en-US"/>
              <a:t>Stages of team development</a:t>
            </a:r>
          </a:p>
        </p:txBody>
      </p:sp>
      <p:sp>
        <p:nvSpPr>
          <p:cNvPr id="274435" name="Rectangle 3"/>
          <p:cNvSpPr>
            <a:spLocks noGrp="1" noChangeArrowheads="1"/>
          </p:cNvSpPr>
          <p:nvPr>
            <p:ph type="body" idx="1"/>
          </p:nvPr>
        </p:nvSpPr>
        <p:spPr/>
        <p:txBody>
          <a:bodyPr/>
          <a:lstStyle/>
          <a:p>
            <a:r>
              <a:rPr lang="en-GB" altLang="en-US" dirty="0"/>
              <a:t>Groups or teams tend to go through various stages of development</a:t>
            </a:r>
          </a:p>
          <a:p>
            <a:r>
              <a:rPr lang="en-GB" altLang="en-US" dirty="0"/>
              <a:t>The productivity of the team will depend on the stage (of development) it has reached</a:t>
            </a:r>
          </a:p>
        </p:txBody>
      </p:sp>
    </p:spTree>
    <p:extLst>
      <p:ext uri="{BB962C8B-B14F-4D97-AF65-F5344CB8AC3E}">
        <p14:creationId xmlns:p14="http://schemas.microsoft.com/office/powerpoint/2010/main" val="1708867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4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4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344867" y="207298"/>
            <a:ext cx="9807977" cy="1239591"/>
          </a:xfrm>
        </p:spPr>
        <p:txBody>
          <a:bodyPr/>
          <a:lstStyle/>
          <a:p>
            <a:r>
              <a:rPr lang="en-US" altLang="en-US" dirty="0" smtClean="0"/>
              <a:t>Four Phase Model Plotted on S Curve</a:t>
            </a:r>
          </a:p>
        </p:txBody>
      </p:sp>
      <p:pic>
        <p:nvPicPr>
          <p:cNvPr id="17411" name="Picture 5" descr="For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96" y="1601437"/>
            <a:ext cx="10311685" cy="463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7"/>
          <p:cNvSpPr>
            <a:spLocks noChangeArrowheads="1"/>
          </p:cNvSpPr>
          <p:nvPr/>
        </p:nvSpPr>
        <p:spPr bwMode="auto">
          <a:xfrm>
            <a:off x="344867" y="6377525"/>
            <a:ext cx="1107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lgn="r"/>
            <a:r>
              <a:rPr lang="en-US" altLang="en-US" sz="1000"/>
              <a:t>Copyright © 2011 Pearson Education, Inc. All rights reserved.</a:t>
            </a:r>
            <a:r>
              <a:rPr lang="en-US" altLang="en-US" sz="1800"/>
              <a:t> </a:t>
            </a:r>
            <a:endParaRPr lang="en-US" altLang="en-US"/>
          </a:p>
        </p:txBody>
      </p:sp>
    </p:spTree>
    <p:extLst>
      <p:ext uri="{BB962C8B-B14F-4D97-AF65-F5344CB8AC3E}">
        <p14:creationId xmlns:p14="http://schemas.microsoft.com/office/powerpoint/2010/main" val="1603682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GB" altLang="en-US"/>
              <a:t>Stages of team development</a:t>
            </a:r>
          </a:p>
        </p:txBody>
      </p:sp>
      <p:sp>
        <p:nvSpPr>
          <p:cNvPr id="275459" name="Rectangle 3"/>
          <p:cNvSpPr>
            <a:spLocks noGrp="1" noChangeArrowheads="1"/>
          </p:cNvSpPr>
          <p:nvPr>
            <p:ph type="body" idx="1"/>
          </p:nvPr>
        </p:nvSpPr>
        <p:spPr>
          <a:xfrm>
            <a:off x="624418" y="1700213"/>
            <a:ext cx="10094383" cy="4803618"/>
          </a:xfrm>
        </p:spPr>
        <p:txBody>
          <a:bodyPr/>
          <a:lstStyle/>
          <a:p>
            <a:pPr>
              <a:buFont typeface="Monotype Sorts" pitchFamily="2" charset="2"/>
              <a:buNone/>
            </a:pPr>
            <a:r>
              <a:rPr lang="en-GB" altLang="en-US" sz="2800" dirty="0"/>
              <a:t>Forming (Dependency and Inclusion):</a:t>
            </a:r>
          </a:p>
          <a:p>
            <a:r>
              <a:rPr lang="en-GB" altLang="en-US" sz="2800" dirty="0"/>
              <a:t>Individuals first come together to achieve project goals</a:t>
            </a:r>
          </a:p>
          <a:p>
            <a:r>
              <a:rPr lang="en-GB" altLang="en-US" sz="2800" dirty="0"/>
              <a:t>Enthusiasm, </a:t>
            </a:r>
            <a:r>
              <a:rPr lang="en-GB" altLang="en-US" sz="2800" dirty="0" smtClean="0"/>
              <a:t>conformity</a:t>
            </a:r>
          </a:p>
          <a:p>
            <a:r>
              <a:rPr lang="en-GB" altLang="en-US" sz="2800" dirty="0"/>
              <a:t>Period of Observation</a:t>
            </a:r>
          </a:p>
          <a:p>
            <a:r>
              <a:rPr lang="en-GB" altLang="en-US" sz="2800" dirty="0" smtClean="0"/>
              <a:t>Getting </a:t>
            </a:r>
            <a:r>
              <a:rPr lang="en-GB" altLang="en-US" sz="2800" dirty="0"/>
              <a:t>to Know Other Group Members</a:t>
            </a:r>
          </a:p>
          <a:p>
            <a:r>
              <a:rPr lang="en-GB" altLang="en-US" sz="2800" dirty="0" smtClean="0"/>
              <a:t>Primary </a:t>
            </a:r>
            <a:r>
              <a:rPr lang="en-GB" altLang="en-US" sz="2800" dirty="0"/>
              <a:t>Tension, Uneasiness, </a:t>
            </a:r>
            <a:r>
              <a:rPr lang="en-GB" altLang="en-US" sz="2800" dirty="0" smtClean="0"/>
              <a:t>Awkwardness</a:t>
            </a:r>
          </a:p>
          <a:p>
            <a:r>
              <a:rPr lang="en-GB" altLang="en-US" sz="2800" dirty="0" smtClean="0"/>
              <a:t>Rely </a:t>
            </a:r>
            <a:r>
              <a:rPr lang="en-GB" altLang="en-US" sz="2800" dirty="0"/>
              <a:t>on the leader (prefer directive style)</a:t>
            </a:r>
          </a:p>
          <a:p>
            <a:r>
              <a:rPr lang="en-GB" altLang="en-US" sz="2800" dirty="0"/>
              <a:t>Finding out what is expected </a:t>
            </a:r>
            <a:r>
              <a:rPr lang="en-GB" altLang="en-US" sz="2800" dirty="0" err="1"/>
              <a:t>e.g</a:t>
            </a:r>
            <a:r>
              <a:rPr lang="en-GB" altLang="en-US" sz="2800" dirty="0"/>
              <a:t> goals</a:t>
            </a:r>
          </a:p>
          <a:p>
            <a:r>
              <a:rPr lang="en-GB" altLang="en-US" sz="2800" dirty="0"/>
              <a:t>Assumption that there is consensus about goals</a:t>
            </a:r>
          </a:p>
          <a:p>
            <a:pPr algn="r">
              <a:buFont typeface="Monotype Sorts" pitchFamily="2" charset="2"/>
              <a:buNone/>
            </a:pPr>
            <a:endParaRPr lang="en-GB" altLang="en-US" sz="2400" dirty="0"/>
          </a:p>
          <a:p>
            <a:pPr algn="r">
              <a:buFont typeface="Monotype Sorts" pitchFamily="2" charset="2"/>
              <a:buNone/>
            </a:pPr>
            <a:r>
              <a:rPr lang="en-GB" altLang="en-US" sz="2400" dirty="0" smtClean="0"/>
              <a:t>(Wheelan</a:t>
            </a:r>
            <a:r>
              <a:rPr lang="en-GB" altLang="en-US" sz="2400" dirty="0"/>
              <a:t>, </a:t>
            </a:r>
            <a:r>
              <a:rPr lang="en-GB" altLang="en-US" sz="2400" dirty="0" smtClean="0"/>
              <a:t>2009</a:t>
            </a:r>
            <a:r>
              <a:rPr lang="en-GB" altLang="en-US" sz="2400" dirty="0"/>
              <a:t>)</a:t>
            </a:r>
            <a:endParaRPr lang="en-GB" altLang="en-US" sz="2800" dirty="0"/>
          </a:p>
        </p:txBody>
      </p:sp>
    </p:spTree>
    <p:extLst>
      <p:ext uri="{BB962C8B-B14F-4D97-AF65-F5344CB8AC3E}">
        <p14:creationId xmlns:p14="http://schemas.microsoft.com/office/powerpoint/2010/main" val="1043664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r>
              <a:rPr lang="en-GB" altLang="en-US"/>
              <a:t>Stages of team development</a:t>
            </a:r>
          </a:p>
        </p:txBody>
      </p:sp>
      <p:sp>
        <p:nvSpPr>
          <p:cNvPr id="276483" name="Rectangle 3"/>
          <p:cNvSpPr>
            <a:spLocks noGrp="1" noChangeArrowheads="1"/>
          </p:cNvSpPr>
          <p:nvPr>
            <p:ph type="body" idx="1"/>
          </p:nvPr>
        </p:nvSpPr>
        <p:spPr/>
        <p:txBody>
          <a:bodyPr/>
          <a:lstStyle/>
          <a:p>
            <a:pPr>
              <a:lnSpc>
                <a:spcPct val="90000"/>
              </a:lnSpc>
              <a:buFont typeface="Monotype Sorts" pitchFamily="2" charset="2"/>
              <a:buNone/>
            </a:pPr>
            <a:r>
              <a:rPr lang="en-GB" altLang="en-US" sz="2800" dirty="0"/>
              <a:t>Storming </a:t>
            </a:r>
            <a:r>
              <a:rPr lang="en-GB" altLang="en-US" sz="2800" dirty="0" smtClean="0"/>
              <a:t>(Counter dependency </a:t>
            </a:r>
            <a:r>
              <a:rPr lang="en-GB" altLang="en-US" sz="2800" dirty="0"/>
              <a:t>and fight):</a:t>
            </a:r>
          </a:p>
          <a:p>
            <a:pPr>
              <a:lnSpc>
                <a:spcPct val="90000"/>
              </a:lnSpc>
            </a:pPr>
            <a:r>
              <a:rPr lang="en-GB" altLang="en-US" sz="2800" dirty="0"/>
              <a:t>Find out where each other stand on issues</a:t>
            </a:r>
          </a:p>
          <a:p>
            <a:pPr>
              <a:lnSpc>
                <a:spcPct val="90000"/>
              </a:lnSpc>
            </a:pPr>
            <a:r>
              <a:rPr lang="en-GB" altLang="en-US" sz="2800" dirty="0"/>
              <a:t>Conflicts about values emerge</a:t>
            </a:r>
          </a:p>
          <a:p>
            <a:pPr>
              <a:lnSpc>
                <a:spcPct val="90000"/>
              </a:lnSpc>
            </a:pPr>
            <a:r>
              <a:rPr lang="en-GB" altLang="en-US" sz="2800" dirty="0"/>
              <a:t>Challenge leader and each other</a:t>
            </a:r>
          </a:p>
          <a:p>
            <a:pPr>
              <a:lnSpc>
                <a:spcPct val="90000"/>
              </a:lnSpc>
            </a:pPr>
            <a:r>
              <a:rPr lang="en-GB" altLang="en-US" sz="2800" dirty="0"/>
              <a:t>Sub-groups and coalitions formed</a:t>
            </a:r>
          </a:p>
          <a:p>
            <a:pPr>
              <a:lnSpc>
                <a:spcPct val="90000"/>
              </a:lnSpc>
            </a:pPr>
            <a:r>
              <a:rPr lang="en-GB" altLang="en-US" sz="2800" dirty="0"/>
              <a:t>Disagreement re goals/disillusionment with roles</a:t>
            </a:r>
          </a:p>
          <a:p>
            <a:r>
              <a:rPr lang="en-GB" sz="2800" dirty="0"/>
              <a:t>Competition within the Group</a:t>
            </a:r>
          </a:p>
          <a:p>
            <a:pPr>
              <a:lnSpc>
                <a:spcPct val="90000"/>
              </a:lnSpc>
            </a:pPr>
            <a:r>
              <a:rPr lang="en-GB" altLang="en-US" sz="2800" dirty="0" smtClean="0"/>
              <a:t>Attempts </a:t>
            </a:r>
            <a:r>
              <a:rPr lang="en-GB" altLang="en-US" sz="2800" dirty="0"/>
              <a:t>at conflict management</a:t>
            </a:r>
          </a:p>
          <a:p>
            <a:pPr algn="r">
              <a:lnSpc>
                <a:spcPct val="90000"/>
              </a:lnSpc>
              <a:buFont typeface="Monotype Sorts" pitchFamily="2" charset="2"/>
              <a:buNone/>
            </a:pPr>
            <a:r>
              <a:rPr lang="en-GB" altLang="en-US" sz="2400" dirty="0" smtClean="0"/>
              <a:t>(Wheelan</a:t>
            </a:r>
            <a:r>
              <a:rPr lang="en-GB" altLang="en-US" sz="2400" dirty="0"/>
              <a:t>, </a:t>
            </a:r>
            <a:r>
              <a:rPr lang="en-GB" altLang="en-US" sz="2400" dirty="0" smtClean="0"/>
              <a:t>2009</a:t>
            </a:r>
            <a:r>
              <a:rPr lang="en-GB" altLang="en-US" sz="2400" dirty="0"/>
              <a:t>)</a:t>
            </a:r>
            <a:endParaRPr lang="en-GB" altLang="en-US" sz="2800" dirty="0"/>
          </a:p>
        </p:txBody>
      </p:sp>
    </p:spTree>
    <p:extLst>
      <p:ext uri="{BB962C8B-B14F-4D97-AF65-F5344CB8AC3E}">
        <p14:creationId xmlns:p14="http://schemas.microsoft.com/office/powerpoint/2010/main" val="3920368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GB" altLang="en-US"/>
              <a:t>Stages of team development</a:t>
            </a:r>
          </a:p>
        </p:txBody>
      </p:sp>
      <p:sp>
        <p:nvSpPr>
          <p:cNvPr id="277507" name="Rectangle 3"/>
          <p:cNvSpPr>
            <a:spLocks noGrp="1" noChangeArrowheads="1"/>
          </p:cNvSpPr>
          <p:nvPr>
            <p:ph type="body" idx="1"/>
          </p:nvPr>
        </p:nvSpPr>
        <p:spPr/>
        <p:txBody>
          <a:bodyPr/>
          <a:lstStyle/>
          <a:p>
            <a:pPr>
              <a:lnSpc>
                <a:spcPct val="90000"/>
              </a:lnSpc>
              <a:buFont typeface="Monotype Sorts" pitchFamily="2" charset="2"/>
              <a:buNone/>
            </a:pPr>
            <a:r>
              <a:rPr lang="en-GB" altLang="en-US" sz="2800" dirty="0"/>
              <a:t>Norming (Trust and Structure):</a:t>
            </a:r>
          </a:p>
          <a:p>
            <a:pPr>
              <a:lnSpc>
                <a:spcPct val="90000"/>
              </a:lnSpc>
            </a:pPr>
            <a:r>
              <a:rPr lang="en-GB" altLang="en-US" sz="2800" dirty="0"/>
              <a:t>Confidence and trust grows</a:t>
            </a:r>
          </a:p>
          <a:p>
            <a:pPr>
              <a:lnSpc>
                <a:spcPct val="90000"/>
              </a:lnSpc>
            </a:pPr>
            <a:r>
              <a:rPr lang="en-GB" altLang="en-US" sz="2800" dirty="0"/>
              <a:t>Increased goal clarity and consensus</a:t>
            </a:r>
          </a:p>
          <a:p>
            <a:pPr>
              <a:lnSpc>
                <a:spcPct val="90000"/>
              </a:lnSpc>
            </a:pPr>
            <a:r>
              <a:rPr lang="en-GB" altLang="en-US" sz="2800" dirty="0"/>
              <a:t>Communication content more task oriented</a:t>
            </a:r>
          </a:p>
          <a:p>
            <a:pPr>
              <a:lnSpc>
                <a:spcPct val="90000"/>
              </a:lnSpc>
            </a:pPr>
            <a:r>
              <a:rPr lang="en-GB" altLang="en-US" sz="2800" dirty="0"/>
              <a:t>Team ‘norms’ agreed but sub-groups tolerated</a:t>
            </a:r>
          </a:p>
          <a:p>
            <a:pPr>
              <a:lnSpc>
                <a:spcPct val="90000"/>
              </a:lnSpc>
            </a:pPr>
            <a:r>
              <a:rPr lang="en-GB" altLang="en-US" sz="2800" dirty="0"/>
              <a:t>Conflict managed more effectively</a:t>
            </a:r>
          </a:p>
          <a:p>
            <a:pPr>
              <a:lnSpc>
                <a:spcPct val="90000"/>
              </a:lnSpc>
            </a:pPr>
            <a:r>
              <a:rPr lang="en-GB" altLang="en-US" sz="2800" dirty="0"/>
              <a:t>Build team structure to support goal achievement</a:t>
            </a:r>
          </a:p>
          <a:p>
            <a:pPr>
              <a:lnSpc>
                <a:spcPct val="90000"/>
              </a:lnSpc>
            </a:pPr>
            <a:r>
              <a:rPr lang="en-GB" altLang="en-US" sz="2800" dirty="0"/>
              <a:t>Productivity starts to improve</a:t>
            </a:r>
          </a:p>
          <a:p>
            <a:pPr>
              <a:lnSpc>
                <a:spcPct val="90000"/>
              </a:lnSpc>
              <a:buFont typeface="Monotype Sorts" pitchFamily="2" charset="2"/>
              <a:buNone/>
            </a:pPr>
            <a:r>
              <a:rPr lang="en-GB" altLang="en-US" sz="1800" dirty="0"/>
              <a:t>				</a:t>
            </a:r>
            <a:r>
              <a:rPr lang="en-GB" altLang="en-US" sz="1800" dirty="0" smtClean="0"/>
              <a:t>(Wheelan</a:t>
            </a:r>
            <a:r>
              <a:rPr lang="en-GB" altLang="en-US" sz="1800" dirty="0"/>
              <a:t>, </a:t>
            </a:r>
            <a:r>
              <a:rPr lang="en-GB" altLang="en-US" sz="1800" dirty="0" smtClean="0"/>
              <a:t>2009</a:t>
            </a:r>
            <a:r>
              <a:rPr lang="en-GB" altLang="en-US" sz="1800" dirty="0"/>
              <a:t>)</a:t>
            </a:r>
          </a:p>
        </p:txBody>
      </p:sp>
    </p:spTree>
    <p:extLst>
      <p:ext uri="{BB962C8B-B14F-4D97-AF65-F5344CB8AC3E}">
        <p14:creationId xmlns:p14="http://schemas.microsoft.com/office/powerpoint/2010/main" val="28348352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GB" altLang="en-US"/>
              <a:t>Stages of team development</a:t>
            </a:r>
          </a:p>
        </p:txBody>
      </p:sp>
      <p:sp>
        <p:nvSpPr>
          <p:cNvPr id="278531" name="Rectangle 3"/>
          <p:cNvSpPr>
            <a:spLocks noGrp="1" noChangeArrowheads="1"/>
          </p:cNvSpPr>
          <p:nvPr>
            <p:ph type="body" idx="1"/>
          </p:nvPr>
        </p:nvSpPr>
        <p:spPr/>
        <p:txBody>
          <a:bodyPr/>
          <a:lstStyle/>
          <a:p>
            <a:pPr>
              <a:lnSpc>
                <a:spcPct val="90000"/>
              </a:lnSpc>
              <a:buFont typeface="Monotype Sorts" pitchFamily="2" charset="2"/>
              <a:buNone/>
            </a:pPr>
            <a:r>
              <a:rPr lang="en-GB" altLang="en-US" dirty="0"/>
              <a:t>Performing (Work):</a:t>
            </a:r>
          </a:p>
          <a:p>
            <a:pPr>
              <a:lnSpc>
                <a:spcPct val="90000"/>
              </a:lnSpc>
            </a:pPr>
            <a:r>
              <a:rPr lang="en-GB" altLang="en-US" dirty="0"/>
              <a:t>Whole is greater than the sum of the parts</a:t>
            </a:r>
          </a:p>
          <a:p>
            <a:pPr>
              <a:lnSpc>
                <a:spcPct val="90000"/>
              </a:lnSpc>
            </a:pPr>
            <a:r>
              <a:rPr lang="en-GB" altLang="en-US" dirty="0"/>
              <a:t>Clarity of goals, assigned roles match member abilities</a:t>
            </a:r>
          </a:p>
          <a:p>
            <a:pPr>
              <a:lnSpc>
                <a:spcPct val="90000"/>
              </a:lnSpc>
            </a:pPr>
            <a:r>
              <a:rPr lang="en-GB" altLang="en-US" dirty="0"/>
              <a:t>Team at its most productive</a:t>
            </a:r>
          </a:p>
          <a:p>
            <a:pPr>
              <a:lnSpc>
                <a:spcPct val="90000"/>
              </a:lnSpc>
            </a:pPr>
            <a:r>
              <a:rPr lang="en-GB" altLang="en-US" dirty="0"/>
              <a:t>Leadership and responsibility shared</a:t>
            </a:r>
          </a:p>
          <a:p>
            <a:pPr>
              <a:lnSpc>
                <a:spcPct val="90000"/>
              </a:lnSpc>
            </a:pPr>
            <a:r>
              <a:rPr lang="en-GB" altLang="en-US" dirty="0"/>
              <a:t>Appropriate ratio of task and supportive communication</a:t>
            </a:r>
          </a:p>
          <a:p>
            <a:pPr>
              <a:lnSpc>
                <a:spcPct val="90000"/>
              </a:lnSpc>
              <a:buFont typeface="Monotype Sorts" pitchFamily="2" charset="2"/>
              <a:buNone/>
            </a:pPr>
            <a:r>
              <a:rPr lang="en-GB" altLang="en-US" sz="2000" dirty="0"/>
              <a:t>					</a:t>
            </a:r>
            <a:r>
              <a:rPr lang="en-GB" altLang="en-US" sz="2000" dirty="0" smtClean="0"/>
              <a:t>(Wheelan</a:t>
            </a:r>
            <a:r>
              <a:rPr lang="en-GB" altLang="en-US" sz="2000" dirty="0"/>
              <a:t>, </a:t>
            </a:r>
            <a:r>
              <a:rPr lang="en-GB" altLang="en-US" sz="2000" dirty="0" smtClean="0"/>
              <a:t>2009</a:t>
            </a:r>
            <a:r>
              <a:rPr lang="en-GB" altLang="en-US" sz="2000" dirty="0"/>
              <a:t>)</a:t>
            </a:r>
          </a:p>
        </p:txBody>
      </p:sp>
    </p:spTree>
    <p:extLst>
      <p:ext uri="{BB962C8B-B14F-4D97-AF65-F5344CB8AC3E}">
        <p14:creationId xmlns:p14="http://schemas.microsoft.com/office/powerpoint/2010/main" val="2320900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phils">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1263</Words>
  <Application>Microsoft Office PowerPoint</Application>
  <PresentationFormat>Custom</PresentationFormat>
  <Paragraphs>231</Paragraphs>
  <Slides>34</Slides>
  <Notes>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2_phils</vt:lpstr>
      <vt:lpstr>Teams and teamwork</vt:lpstr>
      <vt:lpstr>Teams and teamwork</vt:lpstr>
      <vt:lpstr>Why have teams?</vt:lpstr>
      <vt:lpstr>Stages of team development</vt:lpstr>
      <vt:lpstr>Four Phase Model Plotted on S Curve</vt:lpstr>
      <vt:lpstr>Stages of team development</vt:lpstr>
      <vt:lpstr>Stages of team development</vt:lpstr>
      <vt:lpstr>Stages of team development</vt:lpstr>
      <vt:lpstr>Stages of team development</vt:lpstr>
      <vt:lpstr>Terminating Communication:     A Sense of Closure</vt:lpstr>
      <vt:lpstr>Teams and teamwork</vt:lpstr>
      <vt:lpstr>Characteristics of effective teams</vt:lpstr>
      <vt:lpstr>Effective teams/ten keys to productivity</vt:lpstr>
      <vt:lpstr>Effective teams/ten keys to productivity</vt:lpstr>
      <vt:lpstr>Effective teams/characteristics of ‘winning’ teams</vt:lpstr>
      <vt:lpstr>Roles within teams</vt:lpstr>
      <vt:lpstr>Belbin’s  nine team roles</vt:lpstr>
      <vt:lpstr>Belbin’s nine team roles</vt:lpstr>
      <vt:lpstr>Belbin’s nine team roles</vt:lpstr>
      <vt:lpstr>Belbin’s nine team roles</vt:lpstr>
      <vt:lpstr>Belbin’s nine team roles</vt:lpstr>
      <vt:lpstr>Belbin’s nine team roles</vt:lpstr>
      <vt:lpstr>Belbin’s nine team roles</vt:lpstr>
      <vt:lpstr>Belbin’s nine team roles</vt:lpstr>
      <vt:lpstr>Belbin’s nine team roles</vt:lpstr>
      <vt:lpstr>Belbin’s nine team roles</vt:lpstr>
      <vt:lpstr>    Belbin® Team Role Summary Descriptions</vt:lpstr>
      <vt:lpstr>Teams and teamwork</vt:lpstr>
      <vt:lpstr>‘Ideal’ team composition for  groupwork?</vt:lpstr>
      <vt:lpstr>Final note/Why teams fail?</vt:lpstr>
      <vt:lpstr>Conclusion</vt:lpstr>
      <vt:lpstr>References &amp; further reading</vt:lpstr>
      <vt:lpstr>Week 3 Tutorial Task</vt:lpstr>
      <vt:lpstr>Formative Feedback</vt:lpstr>
    </vt:vector>
  </TitlesOfParts>
  <Company>University of Greenwich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Teams and teamwork</dc:title>
  <dc:creator>ADITI RAWAL</dc:creator>
  <cp:lastModifiedBy>aditi rawal</cp:lastModifiedBy>
  <cp:revision>30</cp:revision>
  <cp:lastPrinted>2016-10-05T12:32:56Z</cp:lastPrinted>
  <dcterms:created xsi:type="dcterms:W3CDTF">2016-08-02T12:58:10Z</dcterms:created>
  <dcterms:modified xsi:type="dcterms:W3CDTF">2016-10-09T20:27:55Z</dcterms:modified>
</cp:coreProperties>
</file>