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8" r:id="rId4"/>
    <p:sldId id="275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57" r:id="rId13"/>
    <p:sldId id="267" r:id="rId14"/>
    <p:sldId id="270" r:id="rId15"/>
    <p:sldId id="271" r:id="rId16"/>
    <p:sldId id="276" r:id="rId17"/>
    <p:sldId id="268" r:id="rId18"/>
    <p:sldId id="272" r:id="rId19"/>
    <p:sldId id="277" r:id="rId20"/>
    <p:sldId id="278" r:id="rId21"/>
    <p:sldId id="279" r:id="rId22"/>
    <p:sldId id="280" r:id="rId23"/>
    <p:sldId id="273" r:id="rId24"/>
    <p:sldId id="26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5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2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pic>
        <p:nvPicPr>
          <p:cNvPr id="6" name="Picture 9" descr="fig-1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3141663"/>
            <a:ext cx="1879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DB237-AF2C-4A5B-98F4-5E13A4034B1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BE7C-82D9-4604-B729-81457CE43189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6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0781-D43F-43AD-91FE-999037F0B11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EC05-3596-42BB-BC6E-C823FD7411BE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1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5733" y="115889"/>
            <a:ext cx="2523067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7368116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5556-484B-4F76-AF0D-2C79618B67F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A3B50-6186-4F5C-BCF7-48315D9EF658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pic>
        <p:nvPicPr>
          <p:cNvPr id="6" name="Picture 9" descr="fig-1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3141663"/>
            <a:ext cx="1879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DB237-AF2C-4A5B-98F4-5E13A4034B1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BE7C-82D9-4604-B729-81457CE43189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7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2885-01F1-42A5-82A5-2400BD29117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E8712-0879-47BF-BCB2-17094B4BA11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3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0E8F-DBD8-4A5B-ADDF-5ABE536BDC4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C5EF2-3BC0-4319-BB87-ED9100DADBAD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8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4944533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2152" y="1700213"/>
            <a:ext cx="4946649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1D82-6E22-48F9-B305-90116EB9BF7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5E51-1530-49A2-B41F-02A97285CCCB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3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2A1E-EDAA-467F-879D-24DA8199D30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2065B-925C-4EC3-A2D4-C3BAE7AA467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A6F6-89AD-40FB-9F75-C3B9ACD7B53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4C10F-1191-42FB-895A-F87232F2BA4F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7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6B32-F96D-43EC-A0FF-6477DFCC2E4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E0754-695A-4B76-8E02-4598CC73BB5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73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0834-BD7B-4439-BCD7-C9611593E72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8471-036B-44B8-9134-3F5A4A7D372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2885-01F1-42A5-82A5-2400BD29117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E8712-0879-47BF-BCB2-17094B4BA11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4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BEFF-91AD-44CE-97F3-8279A8A3E95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8EF22-A9BE-427F-AEC0-58D41B975576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6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0781-D43F-43AD-91FE-999037F0B11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EC05-3596-42BB-BC6E-C823FD7411BE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71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5733" y="115889"/>
            <a:ext cx="2523067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7368116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5556-484B-4F76-AF0D-2C79618B67F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A3B50-6186-4F5C-BCF7-48315D9EF658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97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pic>
        <p:nvPicPr>
          <p:cNvPr id="6" name="Picture 9" descr="fig-1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3141663"/>
            <a:ext cx="1879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DB237-AF2C-4A5B-98F4-5E13A4034B1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BE7C-82D9-4604-B729-81457CE43189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62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2885-01F1-42A5-82A5-2400BD29117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E8712-0879-47BF-BCB2-17094B4BA11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1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0E8F-DBD8-4A5B-ADDF-5ABE536BDC4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C5EF2-3BC0-4319-BB87-ED9100DADBAD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6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4944533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2152" y="1700213"/>
            <a:ext cx="4946649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1D82-6E22-48F9-B305-90116EB9BF7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5E51-1530-49A2-B41F-02A97285CCCB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18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2A1E-EDAA-467F-879D-24DA8199D30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2065B-925C-4EC3-A2D4-C3BAE7AA467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6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A6F6-89AD-40FB-9F75-C3B9ACD7B53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4C10F-1191-42FB-895A-F87232F2BA4F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0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6B32-F96D-43EC-A0FF-6477DFCC2E4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E0754-695A-4B76-8E02-4598CC73BB5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C0E8F-DBD8-4A5B-ADDF-5ABE536BDC4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C5EF2-3BC0-4319-BB87-ED9100DADBAD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2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0834-BD7B-4439-BCD7-C9611593E72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8471-036B-44B8-9134-3F5A4A7D372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959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BEFF-91AD-44CE-97F3-8279A8A3E95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8EF22-A9BE-427F-AEC0-58D41B975576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27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0781-D43F-43AD-91FE-999037F0B11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EC05-3596-42BB-BC6E-C823FD7411BE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7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5733" y="115889"/>
            <a:ext cx="2523067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7368116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5556-484B-4F76-AF0D-2C79618B67F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A3B50-6186-4F5C-BCF7-48315D9EF658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4944533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2152" y="1700213"/>
            <a:ext cx="4946649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1D82-6E22-48F9-B305-90116EB9BF7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5E51-1530-49A2-B41F-02A97285CCCB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2A1E-EDAA-467F-879D-24DA8199D30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2065B-925C-4EC3-A2D4-C3BAE7AA467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9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A6F6-89AD-40FB-9F75-C3B9ACD7B53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4C10F-1191-42FB-895A-F87232F2BA4F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6B32-F96D-43EC-A0FF-6477DFCC2E4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E0754-695A-4B76-8E02-4598CC73BB54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0834-BD7B-4439-BCD7-C9611593E72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8471-036B-44B8-9134-3F5A4A7D372A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8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BEFF-91AD-44CE-97F3-8279A8A3E95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8EF22-A9BE-427F-AEC0-58D41B975576}" type="slidenum">
              <a:rPr lang="en-GB" altLang="en-US">
                <a:solidFill>
                  <a:srgbClr val="000000"/>
                </a:solidFill>
              </a:rPr>
              <a:pPr/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09438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27" name="Picture 3" descr="fig-1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2" y="476250"/>
            <a:ext cx="1085849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703984" y="115888"/>
            <a:ext cx="0" cy="604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588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29582197-9762-4481-B24D-C9B04DDE3EA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88150-9802-4C36-BFEE-3FF6993FE5CB}" type="slidenum">
              <a:rPr lang="en-GB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4417" y="1557338"/>
            <a:ext cx="1132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3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09438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27" name="Picture 3" descr="fig-1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2" y="476250"/>
            <a:ext cx="1085849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703984" y="115888"/>
            <a:ext cx="0" cy="604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588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29582197-9762-4481-B24D-C9B04DDE3EA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88150-9802-4C36-BFEE-3FF6993FE5CB}" type="slidenum">
              <a:rPr lang="en-GB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4417" y="1557338"/>
            <a:ext cx="1132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09438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27" name="Picture 3" descr="fig-1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2" y="476250"/>
            <a:ext cx="1085849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703984" y="115888"/>
            <a:ext cx="0" cy="604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588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29582197-9762-4481-B24D-C9B04DDE3EA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10/2/2016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88150-9802-4C36-BFEE-3FF6993FE5CB}" type="slidenum">
              <a:rPr lang="en-GB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4417" y="1557338"/>
            <a:ext cx="1132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 </a:t>
            </a:r>
            <a:r>
              <a:rPr lang="en-GB" altLang="en-US" sz="3600" dirty="0" smtClean="0"/>
              <a:t>Professionalism in IT</a:t>
            </a: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/>
              <a:t>(</a:t>
            </a:r>
            <a:r>
              <a:rPr lang="en-GB" altLang="en-US" sz="3600" dirty="0" smtClean="0"/>
              <a:t>COMP1635) </a:t>
            </a:r>
            <a:endParaRPr lang="en-GB" altLang="en-US" sz="3600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Active learning and Mind maps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Mrs Aditi Rawal</a:t>
            </a:r>
          </a:p>
        </p:txBody>
      </p:sp>
    </p:spTree>
    <p:extLst>
      <p:ext uri="{BB962C8B-B14F-4D97-AF65-F5344CB8AC3E}">
        <p14:creationId xmlns:p14="http://schemas.microsoft.com/office/powerpoint/2010/main" val="5238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 smtClean="0">
                <a:solidFill>
                  <a:schemeClr val="tx1"/>
                </a:solidFill>
              </a:rPr>
              <a:t>Why</a:t>
            </a:r>
            <a:r>
              <a:rPr lang="en-GB" altLang="en-US" sz="4400" dirty="0" smtClean="0">
                <a:solidFill>
                  <a:schemeClr val="tx1"/>
                </a:solidFill>
              </a:rPr>
              <a:t>?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2313" y="1700213"/>
            <a:ext cx="3708400" cy="4753123"/>
          </a:xfrm>
        </p:spPr>
        <p:txBody>
          <a:bodyPr/>
          <a:lstStyle/>
          <a:p>
            <a:r>
              <a:rPr lang="en-GB" sz="2400" dirty="0"/>
              <a:t>Keep records</a:t>
            </a:r>
          </a:p>
          <a:p>
            <a:pPr lvl="1"/>
            <a:r>
              <a:rPr lang="en-GB" sz="1800" dirty="0"/>
              <a:t>Important points for future use</a:t>
            </a:r>
          </a:p>
          <a:p>
            <a:r>
              <a:rPr lang="en-GB" sz="1800" dirty="0"/>
              <a:t>Where information comes from (references</a:t>
            </a:r>
            <a:r>
              <a:rPr lang="en-GB" sz="1800" dirty="0" smtClean="0"/>
              <a:t>)</a:t>
            </a:r>
          </a:p>
          <a:p>
            <a:r>
              <a:rPr lang="en-GB" sz="2400" dirty="0" smtClean="0"/>
              <a:t>Help </a:t>
            </a:r>
            <a:r>
              <a:rPr lang="en-GB" sz="2400" dirty="0"/>
              <a:t>exam revision</a:t>
            </a:r>
          </a:p>
          <a:p>
            <a:pPr lvl="1"/>
            <a:r>
              <a:rPr lang="en-GB" sz="1800" dirty="0"/>
              <a:t>Material well organised</a:t>
            </a:r>
          </a:p>
          <a:p>
            <a:pPr lvl="1"/>
            <a:r>
              <a:rPr lang="en-GB" sz="1800" dirty="0"/>
              <a:t>More information already in memory</a:t>
            </a:r>
          </a:p>
          <a:p>
            <a:r>
              <a:rPr lang="en-GB" sz="2400" dirty="0" smtClean="0"/>
              <a:t>Help </a:t>
            </a:r>
            <a:r>
              <a:rPr lang="en-GB" sz="2400" dirty="0"/>
              <a:t>understanding</a:t>
            </a:r>
          </a:p>
          <a:p>
            <a:pPr lvl="1"/>
            <a:r>
              <a:rPr lang="en-GB" sz="1800" dirty="0"/>
              <a:t>Focussing on/selecting what information is important/interesting </a:t>
            </a:r>
          </a:p>
          <a:p>
            <a:pPr lvl="1"/>
            <a:r>
              <a:rPr lang="en-GB" sz="1800" dirty="0"/>
              <a:t>Organise &amp; link information</a:t>
            </a:r>
          </a:p>
          <a:p>
            <a:endParaRPr lang="en-GB" sz="240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772152" y="1700213"/>
            <a:ext cx="4946649" cy="3300155"/>
          </a:xfrm>
        </p:spPr>
        <p:txBody>
          <a:bodyPr/>
          <a:lstStyle/>
          <a:p>
            <a:r>
              <a:rPr lang="en-GB" altLang="en-US" sz="2000" dirty="0"/>
              <a:t>Help c</a:t>
            </a:r>
            <a:r>
              <a:rPr lang="en-GB" altLang="en-US" sz="2000" dirty="0" smtClean="0"/>
              <a:t>reativity</a:t>
            </a:r>
            <a:endParaRPr lang="en-GB" altLang="en-US" sz="2000" dirty="0"/>
          </a:p>
          <a:p>
            <a:pPr lvl="1"/>
            <a:r>
              <a:rPr lang="en-GB" altLang="en-US" sz="2000" dirty="0"/>
              <a:t>Idea flow</a:t>
            </a:r>
          </a:p>
          <a:p>
            <a:pPr lvl="1"/>
            <a:r>
              <a:rPr lang="en-GB" altLang="en-US" sz="2000" dirty="0"/>
              <a:t>Planning</a:t>
            </a:r>
          </a:p>
          <a:p>
            <a:pPr lvl="1"/>
            <a:r>
              <a:rPr lang="en-GB" altLang="en-US" sz="2000" dirty="0"/>
              <a:t>Organising</a:t>
            </a:r>
          </a:p>
          <a:p>
            <a:pPr lvl="1"/>
            <a:r>
              <a:rPr lang="en-GB" altLang="en-US" sz="2000" dirty="0"/>
              <a:t>Gets you started </a:t>
            </a:r>
          </a:p>
          <a:p>
            <a:r>
              <a:rPr lang="en-GB" altLang="en-US" sz="2000" dirty="0"/>
              <a:t>Help m</a:t>
            </a:r>
            <a:r>
              <a:rPr lang="en-GB" altLang="en-US" sz="2000" dirty="0" smtClean="0"/>
              <a:t>emory</a:t>
            </a:r>
            <a:endParaRPr lang="en-GB" altLang="en-US" sz="2000" dirty="0"/>
          </a:p>
          <a:p>
            <a:pPr lvl="1"/>
            <a:r>
              <a:rPr lang="en-GB" altLang="en-US" sz="2000" dirty="0"/>
              <a:t>Active processing puts things in long term memory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05832" y="5025082"/>
            <a:ext cx="1981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(from Cottrell, 1999)</a:t>
            </a:r>
          </a:p>
        </p:txBody>
      </p:sp>
    </p:spTree>
    <p:extLst>
      <p:ext uri="{BB962C8B-B14F-4D97-AF65-F5344CB8AC3E}">
        <p14:creationId xmlns:p14="http://schemas.microsoft.com/office/powerpoint/2010/main" val="17309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D:\jenny\lgu\2002-2003\qb109\linnot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2738438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>
          <a:xfrm>
            <a:off x="483636" y="569169"/>
            <a:ext cx="8637588" cy="777875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Example of Linear Notes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248400" y="3048000"/>
            <a:ext cx="3505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400" dirty="0">
                <a:latin typeface="Times New Roman" panose="02020603050405020304" pitchFamily="18" charset="0"/>
              </a:rPr>
              <a:t>Source: notes made by </a:t>
            </a:r>
            <a:r>
              <a:rPr lang="en-GB" altLang="en-US" sz="1400" dirty="0" err="1">
                <a:latin typeface="Times New Roman" panose="02020603050405020304" pitchFamily="18" charset="0"/>
              </a:rPr>
              <a:t>Scane</a:t>
            </a:r>
            <a:r>
              <a:rPr lang="en-GB" altLang="en-US" sz="1400" dirty="0">
                <a:latin typeface="Times New Roman" panose="02020603050405020304" pitchFamily="18" charset="0"/>
              </a:rPr>
              <a:t> &amp; Le </a:t>
            </a:r>
            <a:r>
              <a:rPr lang="en-GB" altLang="en-US" sz="1400" dirty="0" err="1">
                <a:latin typeface="Times New Roman" panose="02020603050405020304" pitchFamily="18" charset="0"/>
              </a:rPr>
              <a:t>Peuple</a:t>
            </a:r>
            <a:r>
              <a:rPr lang="en-GB" altLang="en-US" sz="1400" dirty="0">
                <a:latin typeface="Times New Roman" panose="02020603050405020304" pitchFamily="18" charset="0"/>
              </a:rPr>
              <a:t> for </a:t>
            </a:r>
            <a:r>
              <a:rPr lang="en-GB" altLang="en-US" sz="1400" i="1" dirty="0">
                <a:latin typeface="Times New Roman" panose="02020603050405020304" pitchFamily="18" charset="0"/>
              </a:rPr>
              <a:t>User Interface Design</a:t>
            </a:r>
            <a:r>
              <a:rPr lang="en-GB" altLang="en-US" sz="1400" dirty="0">
                <a:latin typeface="Times New Roman" panose="02020603050405020304" pitchFamily="18" charset="0"/>
              </a:rPr>
              <a:t>, in publication. </a:t>
            </a:r>
          </a:p>
        </p:txBody>
      </p:sp>
    </p:spTree>
    <p:extLst>
      <p:ext uri="{BB962C8B-B14F-4D97-AF65-F5344CB8AC3E}">
        <p14:creationId xmlns:p14="http://schemas.microsoft.com/office/powerpoint/2010/main" val="200699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238539"/>
            <a:ext cx="9725530" cy="1072737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Characteristics of Linear Notes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Relatively time consuming to write down grammatical sentences with verbs etc</a:t>
            </a:r>
          </a:p>
          <a:p>
            <a:r>
              <a:rPr lang="en-GB" altLang="en-US"/>
              <a:t>Similarly time consuming to review – large volume of text to be cognitively processed</a:t>
            </a:r>
          </a:p>
          <a:p>
            <a:r>
              <a:rPr lang="en-GB" altLang="en-US"/>
              <a:t>Sets of notes visually similar – difficult to distinguish one set of notes from another and to recall </a:t>
            </a:r>
          </a:p>
          <a:p>
            <a:r>
              <a:rPr lang="en-GB" altLang="en-US"/>
              <a:t>Difficult to link ideas across blocks of text</a:t>
            </a:r>
          </a:p>
        </p:txBody>
      </p:sp>
    </p:spTree>
    <p:extLst>
      <p:ext uri="{BB962C8B-B14F-4D97-AF65-F5344CB8AC3E}">
        <p14:creationId xmlns:p14="http://schemas.microsoft.com/office/powerpoint/2010/main" val="8970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449" y="20639"/>
            <a:ext cx="9732639" cy="1463675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Characteristics of Pattern Notes</a:t>
            </a:r>
            <a:br>
              <a:rPr lang="en-GB" altLang="en-US" sz="4500" dirty="0">
                <a:solidFill>
                  <a:schemeClr val="tx1"/>
                </a:solidFill>
              </a:rPr>
            </a:br>
            <a:r>
              <a:rPr lang="en-GB" altLang="en-US" sz="4500" dirty="0">
                <a:solidFill>
                  <a:schemeClr val="tx1"/>
                </a:solidFill>
              </a:rPr>
              <a:t>e.g. Mind Maps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367" y="1676400"/>
            <a:ext cx="887963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Contain only </a:t>
            </a:r>
            <a:r>
              <a:rPr lang="en-GB" altLang="en-US" i="1" dirty="0"/>
              <a:t>key</a:t>
            </a:r>
            <a:r>
              <a:rPr lang="en-GB" altLang="en-US" dirty="0"/>
              <a:t> words – quicker to create and review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Take up less space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Non-linear - reflecting how the brain stores information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Enhanced by colour, pictures – easier to differentiate from other sets of notes and to recall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Easier to link ideas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41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chemeClr val="tx1"/>
                </a:solidFill>
              </a:rPr>
              <a:t>Example </a:t>
            </a:r>
            <a:r>
              <a:rPr lang="en-GB" sz="4400" dirty="0" smtClean="0">
                <a:solidFill>
                  <a:schemeClr val="tx1"/>
                </a:solidFill>
              </a:rPr>
              <a:t>of a </a:t>
            </a:r>
            <a:r>
              <a:rPr lang="en-GB" sz="4400" dirty="0" smtClean="0">
                <a:solidFill>
                  <a:schemeClr val="tx1"/>
                </a:solidFill>
              </a:rPr>
              <a:t>Mind Map</a:t>
            </a:r>
            <a:endParaRPr lang="en-GB" sz="4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1" y="1700213"/>
            <a:ext cx="5731686" cy="4411662"/>
          </a:xfrm>
        </p:spPr>
      </p:pic>
      <p:sp>
        <p:nvSpPr>
          <p:cNvPr id="5" name="TextBox 4"/>
          <p:cNvSpPr txBox="1"/>
          <p:nvPr/>
        </p:nvSpPr>
        <p:spPr>
          <a:xfrm>
            <a:off x="7381103" y="6111875"/>
            <a:ext cx="322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Source:http</a:t>
            </a:r>
            <a:r>
              <a:rPr lang="en-GB" sz="800" dirty="0"/>
              <a:t>://www.melauspartners.com/mind-map-template-word-212.jpg</a:t>
            </a:r>
          </a:p>
        </p:txBody>
      </p:sp>
    </p:spTree>
    <p:extLst>
      <p:ext uri="{BB962C8B-B14F-4D97-AF65-F5344CB8AC3E}">
        <p14:creationId xmlns:p14="http://schemas.microsoft.com/office/powerpoint/2010/main" val="185283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D:\jenny\uibook\m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5448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209800" y="990601"/>
            <a:ext cx="3429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/>
              <a:t>(reproduced here in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/>
              <a:t>black &amp; white only)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>
          <a:xfrm>
            <a:off x="961053" y="212726"/>
            <a:ext cx="8637588" cy="777875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Example of Mind Map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705600" y="2971800"/>
            <a:ext cx="3505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Source: notes made by Scane &amp; Le Peuple for </a:t>
            </a:r>
            <a:r>
              <a:rPr lang="en-GB" altLang="en-US" sz="1400" i="1">
                <a:latin typeface="Times New Roman" panose="02020603050405020304" pitchFamily="18" charset="0"/>
              </a:rPr>
              <a:t>User Interface Design</a:t>
            </a:r>
            <a:r>
              <a:rPr lang="en-GB" altLang="en-US" sz="1400">
                <a:latin typeface="Times New Roman" panose="02020603050405020304" pitchFamily="18" charset="0"/>
              </a:rPr>
              <a:t>, in publication. </a:t>
            </a:r>
          </a:p>
        </p:txBody>
      </p:sp>
    </p:spTree>
    <p:extLst>
      <p:ext uri="{BB962C8B-B14F-4D97-AF65-F5344CB8AC3E}">
        <p14:creationId xmlns:p14="http://schemas.microsoft.com/office/powerpoint/2010/main" val="268013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706439"/>
            <a:ext cx="9854670" cy="777875"/>
          </a:xfrm>
        </p:spPr>
        <p:txBody>
          <a:bodyPr/>
          <a:lstStyle/>
          <a:p>
            <a:r>
              <a:rPr lang="en-GB" altLang="en-US" sz="4500" dirty="0" smtClean="0">
                <a:solidFill>
                  <a:schemeClr val="tx1"/>
                </a:solidFill>
              </a:rPr>
              <a:t>Active note making</a:t>
            </a:r>
            <a:endParaRPr lang="en-GB" altLang="en-US" sz="4500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Race, (1999) </a:t>
            </a:r>
            <a:r>
              <a:rPr lang="en-GB" altLang="en-US" dirty="0"/>
              <a:t>makes distinction between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Note </a:t>
            </a:r>
            <a:r>
              <a:rPr lang="en-GB" altLang="en-US" i="1" dirty="0"/>
              <a:t>taking</a:t>
            </a:r>
            <a:r>
              <a:rPr lang="en-GB" altLang="en-US" dirty="0"/>
              <a:t> (passive) and note </a:t>
            </a:r>
            <a:r>
              <a:rPr lang="en-GB" altLang="en-US" i="1" dirty="0"/>
              <a:t>making </a:t>
            </a:r>
            <a:r>
              <a:rPr lang="en-GB" altLang="en-US" dirty="0"/>
              <a:t>(active)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Reflect </a:t>
            </a:r>
            <a:r>
              <a:rPr lang="en-GB" altLang="en-US" dirty="0"/>
              <a:t>on your own habits (do you do all, some or none of these things?)</a:t>
            </a:r>
          </a:p>
        </p:txBody>
      </p:sp>
    </p:spTree>
    <p:extLst>
      <p:ext uri="{BB962C8B-B14F-4D97-AF65-F5344CB8AC3E}">
        <p14:creationId xmlns:p14="http://schemas.microsoft.com/office/powerpoint/2010/main" val="288599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Kolb’s </a:t>
            </a:r>
            <a:r>
              <a:rPr lang="en-GB" dirty="0"/>
              <a:t>L</a:t>
            </a:r>
            <a:r>
              <a:rPr lang="en-GB" dirty="0" smtClean="0"/>
              <a:t>earning Cycle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119" y="1713107"/>
            <a:ext cx="7325629" cy="47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4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Honey and Mumford </a:t>
            </a:r>
            <a:r>
              <a:rPr lang="en-GB" dirty="0"/>
              <a:t>L</a:t>
            </a:r>
            <a:r>
              <a:rPr lang="en-GB" dirty="0" smtClean="0"/>
              <a:t>earning Style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11" y="1700213"/>
            <a:ext cx="6194666" cy="4411662"/>
          </a:xfrm>
        </p:spPr>
      </p:pic>
      <p:sp>
        <p:nvSpPr>
          <p:cNvPr id="5" name="TextBox 4"/>
          <p:cNvSpPr txBox="1"/>
          <p:nvPr/>
        </p:nvSpPr>
        <p:spPr>
          <a:xfrm>
            <a:off x="3632886" y="6400800"/>
            <a:ext cx="5733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Source:http</a:t>
            </a:r>
            <a:r>
              <a:rPr lang="en-GB" sz="800" dirty="0"/>
              <a:t>://www.emtrain.eu/learning-styles/images/honey_n_mumford.png</a:t>
            </a:r>
          </a:p>
        </p:txBody>
      </p:sp>
    </p:spTree>
    <p:extLst>
      <p:ext uri="{BB962C8B-B14F-4D97-AF65-F5344CB8AC3E}">
        <p14:creationId xmlns:p14="http://schemas.microsoft.com/office/powerpoint/2010/main" val="105064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Honey and Mumford cont.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20562"/>
            <a:ext cx="6680885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1945" y="6301946"/>
            <a:ext cx="5964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Source:http</a:t>
            </a:r>
            <a:r>
              <a:rPr lang="en-GB" sz="1000" dirty="0"/>
              <a:t>://www.dandelion-films.com/honey-and-mumford-learning-styles-questionnaire-110.gif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1235" y="1603513"/>
            <a:ext cx="8521148" cy="451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4418" y="678448"/>
            <a:ext cx="8637588" cy="777875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Outline 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How does memory get enhanced</a:t>
            </a:r>
            <a:endParaRPr lang="en-GB" altLang="en-US" dirty="0"/>
          </a:p>
          <a:p>
            <a:r>
              <a:rPr lang="en-GB" altLang="en-US" smtClean="0"/>
              <a:t>Note </a:t>
            </a:r>
            <a:r>
              <a:rPr lang="en-GB" altLang="en-US" dirty="0"/>
              <a:t>making </a:t>
            </a:r>
            <a:r>
              <a:rPr lang="en-GB" altLang="en-US" dirty="0" smtClean="0"/>
              <a:t>styles</a:t>
            </a:r>
          </a:p>
          <a:p>
            <a:r>
              <a:rPr lang="en-GB" altLang="en-US" dirty="0" smtClean="0"/>
              <a:t>Active learning</a:t>
            </a:r>
          </a:p>
          <a:p>
            <a:r>
              <a:rPr lang="en-GB" altLang="en-US" dirty="0" smtClean="0"/>
              <a:t>Learning styles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888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48730" cy="7000094"/>
          </a:xfrm>
        </p:spPr>
      </p:pic>
    </p:spTree>
    <p:extLst>
      <p:ext uri="{BB962C8B-B14F-4D97-AF65-F5344CB8AC3E}">
        <p14:creationId xmlns:p14="http://schemas.microsoft.com/office/powerpoint/2010/main" val="34022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734431"/>
            <a:ext cx="8637588" cy="777875"/>
          </a:xfrm>
        </p:spPr>
        <p:txBody>
          <a:bodyPr/>
          <a:lstStyle/>
          <a:p>
            <a:r>
              <a:rPr lang="en-GB" altLang="en-US" sz="450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Memory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Short/long term; Active processing aids understanding &amp; recall; Note </a:t>
            </a:r>
            <a:r>
              <a:rPr lang="en-GB" altLang="en-US" sz="2400" i="1" dirty="0"/>
              <a:t>taking</a:t>
            </a:r>
            <a:r>
              <a:rPr lang="en-GB" altLang="en-US" sz="2400" dirty="0"/>
              <a:t> (passive) v note </a:t>
            </a:r>
            <a:r>
              <a:rPr lang="en-GB" altLang="en-US" sz="2400" i="1" dirty="0"/>
              <a:t>making</a:t>
            </a:r>
            <a:r>
              <a:rPr lang="en-GB" altLang="en-US" sz="2400" dirty="0"/>
              <a:t> (active</a:t>
            </a:r>
            <a:r>
              <a:rPr lang="en-GB" alt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GB" altLang="en-US" sz="3200" dirty="0" smtClean="0"/>
              <a:t>Why </a:t>
            </a:r>
            <a:r>
              <a:rPr lang="en-GB" altLang="en-US" sz="3200" dirty="0"/>
              <a:t>make notes?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Keep records; Help understanding &amp; revision; Writing and memory </a:t>
            </a:r>
            <a:r>
              <a:rPr lang="en-GB" altLang="en-US" sz="2400" dirty="0" smtClean="0"/>
              <a:t>aid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Note making styles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Linear or diagrammatic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Active learning </a:t>
            </a:r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Learning styles 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99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References/Bibliography/1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Anderson, J. R. &amp; </a:t>
            </a:r>
            <a:r>
              <a:rPr lang="en-GB" sz="2000" dirty="0" err="1" smtClean="0"/>
              <a:t>Reder</a:t>
            </a:r>
            <a:r>
              <a:rPr lang="en-GB" sz="2000" dirty="0" smtClean="0"/>
              <a:t>, L. (1979). An elaborative processing explanation of depth of processing. In: L. S. </a:t>
            </a:r>
            <a:r>
              <a:rPr lang="en-GB" sz="2000" dirty="0" err="1" smtClean="0"/>
              <a:t>Cermak</a:t>
            </a:r>
            <a:r>
              <a:rPr lang="en-GB" sz="2000" dirty="0" smtClean="0"/>
              <a:t>, F. R. I. M. Craik (Eds.). Levels of Processing in Human Memory. Erlbaum.</a:t>
            </a:r>
          </a:p>
          <a:p>
            <a:r>
              <a:rPr lang="en-GB" sz="2000" dirty="0" err="1" smtClean="0"/>
              <a:t>Baddeley</a:t>
            </a:r>
            <a:r>
              <a:rPr lang="en-GB" sz="2000" dirty="0" smtClean="0"/>
              <a:t>, A. (1996). Your Memory: a User’s Guide. Prion Books.</a:t>
            </a:r>
          </a:p>
          <a:p>
            <a:r>
              <a:rPr lang="en-GB" sz="2000" dirty="0" err="1" smtClean="0"/>
              <a:t>Buzan</a:t>
            </a:r>
            <a:r>
              <a:rPr lang="en-GB" sz="2000" dirty="0" smtClean="0"/>
              <a:t>, T. &amp; </a:t>
            </a:r>
            <a:r>
              <a:rPr lang="en-GB" sz="2000" dirty="0" err="1" smtClean="0"/>
              <a:t>Buzan</a:t>
            </a:r>
            <a:r>
              <a:rPr lang="en-GB" sz="2000" dirty="0" smtClean="0"/>
              <a:t>, B. (2000). The Mind Map Book. BBC Consumer Publishing (Books).</a:t>
            </a:r>
          </a:p>
          <a:p>
            <a:r>
              <a:rPr lang="en-GB" sz="2000" dirty="0" smtClean="0"/>
              <a:t>Card, S. K., Moran, T .P. &amp; Newall, A. (1983) The Psychology of Human Computer Interaction, Lawrence Erlbaum Associates.</a:t>
            </a:r>
          </a:p>
          <a:p>
            <a:r>
              <a:rPr lang="en-GB" sz="2000" dirty="0" smtClean="0"/>
              <a:t>Cottrell, S. (1999). The Study Skills Handbook. Macmillan Press.</a:t>
            </a:r>
          </a:p>
          <a:p>
            <a:r>
              <a:rPr lang="en-GB" sz="2000" dirty="0" smtClean="0"/>
              <a:t>Craik, F. I. M and Lockhart, R. S. Levels of processing: a framework for memory research (1972). Journal of Verbal Learning and Verbal Behaviour, 11, 671-684. </a:t>
            </a:r>
          </a:p>
          <a:p>
            <a:r>
              <a:rPr lang="en-GB" sz="2000" dirty="0" smtClean="0"/>
              <a:t>Eysenck, M. W. (1979) Depth, elaboration and distinctiveness. In: </a:t>
            </a:r>
            <a:r>
              <a:rPr lang="en-GB" sz="2000" dirty="0" err="1" smtClean="0"/>
              <a:t>L.S.Cermak</a:t>
            </a:r>
            <a:r>
              <a:rPr lang="en-GB" sz="2000" dirty="0" smtClean="0"/>
              <a:t>, Craik, F. R. I. M. (Eds.) Levels of Processing in Human Memory. Erlbaum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687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References/Bibliography/2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Luria, A. R. (1968). The Mind of a Mnemonist. Basic Books. </a:t>
            </a:r>
          </a:p>
          <a:p>
            <a:r>
              <a:rPr lang="en-GB" sz="2400" dirty="0" err="1" smtClean="0"/>
              <a:t>Northedge</a:t>
            </a:r>
            <a:r>
              <a:rPr lang="en-GB" sz="2400" dirty="0" smtClean="0"/>
              <a:t>, A. (1990). The Good Study Guide. Open University Press.</a:t>
            </a:r>
          </a:p>
          <a:p>
            <a:r>
              <a:rPr lang="en-GB" sz="2400" dirty="0" smtClean="0"/>
              <a:t>Plymouth University (Learning skills support) http://home.plymouth.ac.uk/services/help-advice/pdfs/Unit5Notetakingmaking.pdf Contains extensive information about note taking and note making techniques  [last accessed 4/10/02]</a:t>
            </a:r>
          </a:p>
          <a:p>
            <a:r>
              <a:rPr lang="en-GB" sz="2400" dirty="0" smtClean="0"/>
              <a:t>Race, P. (1999). How to Get a Good Degree. Open University Press.</a:t>
            </a:r>
          </a:p>
          <a:p>
            <a:r>
              <a:rPr lang="en-GB" sz="2400" dirty="0" err="1" smtClean="0"/>
              <a:t>Tulving</a:t>
            </a:r>
            <a:r>
              <a:rPr lang="en-GB" sz="2400" dirty="0" smtClean="0"/>
              <a:t>, E. Episodic and semantic memory (1972). In: E. </a:t>
            </a:r>
            <a:r>
              <a:rPr lang="en-GB" sz="2400" dirty="0" err="1" smtClean="0"/>
              <a:t>Tulving</a:t>
            </a:r>
            <a:r>
              <a:rPr lang="en-GB" sz="2400" dirty="0" smtClean="0"/>
              <a:t> and W. Donaldson, (Eds.). Organisation of memory. Academic Press.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11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700213"/>
            <a:ext cx="6532604" cy="441166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Memorise These Numbers…</a:t>
            </a:r>
          </a:p>
        </p:txBody>
      </p:sp>
    </p:spTree>
    <p:extLst>
      <p:ext uri="{BB962C8B-B14F-4D97-AF65-F5344CB8AC3E}">
        <p14:creationId xmlns:p14="http://schemas.microsoft.com/office/powerpoint/2010/main" val="41037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20639"/>
            <a:ext cx="8637588" cy="1463675"/>
          </a:xfrm>
        </p:spPr>
        <p:txBody>
          <a:bodyPr/>
          <a:lstStyle/>
          <a:p>
            <a:r>
              <a:rPr lang="en-GB" altLang="en-US" sz="4500">
                <a:solidFill>
                  <a:schemeClr val="bg1"/>
                </a:solidFill>
              </a:rPr>
              <a:t>The Man Who Could Forget Nothing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/>
              <a:t>Shereshevskii</a:t>
            </a:r>
            <a:r>
              <a:rPr lang="en-GB" altLang="en-US" dirty="0"/>
              <a:t> (1920’s)</a:t>
            </a:r>
          </a:p>
          <a:p>
            <a:pPr lvl="1"/>
            <a:r>
              <a:rPr lang="en-GB" altLang="en-US" dirty="0"/>
              <a:t>Could memorise </a:t>
            </a:r>
            <a:r>
              <a:rPr lang="en-GB" altLang="en-US" i="1" dirty="0"/>
              <a:t>anything </a:t>
            </a:r>
          </a:p>
          <a:p>
            <a:pPr lvl="1"/>
            <a:r>
              <a:rPr lang="en-GB" altLang="en-US" dirty="0"/>
              <a:t>&amp; Repeat in any order </a:t>
            </a:r>
            <a:r>
              <a:rPr lang="en-GB" altLang="en-US" sz="2000" dirty="0"/>
              <a:t>(backwards, diagonally </a:t>
            </a:r>
            <a:r>
              <a:rPr lang="en-GB" altLang="en-US" sz="2000" dirty="0" err="1"/>
              <a:t>etc</a:t>
            </a:r>
            <a:r>
              <a:rPr lang="en-GB" altLang="en-US" sz="2000" dirty="0"/>
              <a:t>)</a:t>
            </a:r>
          </a:p>
          <a:p>
            <a:pPr lvl="1"/>
            <a:r>
              <a:rPr lang="en-GB" altLang="en-US" dirty="0"/>
              <a:t>Even years later</a:t>
            </a:r>
          </a:p>
          <a:p>
            <a:pPr lvl="1">
              <a:buFont typeface="Monotype Sorts" pitchFamily="2" charset="2"/>
              <a:buNone/>
            </a:pPr>
            <a:r>
              <a:rPr lang="en-GB" altLang="en-US" dirty="0"/>
              <a:t>Luria (1968)</a:t>
            </a:r>
          </a:p>
          <a:p>
            <a:pPr lvl="1"/>
            <a:endParaRPr lang="en-GB" altLang="en-US" dirty="0"/>
          </a:p>
          <a:p>
            <a:pPr lvl="1">
              <a:buFont typeface="Monotype Sorts" pitchFamily="2" charset="2"/>
              <a:buNone/>
            </a:pPr>
            <a:r>
              <a:rPr lang="en-GB" altLang="en-US" sz="3200" dirty="0"/>
              <a:t>But…</a:t>
            </a:r>
          </a:p>
          <a:p>
            <a:pPr lvl="1">
              <a:buFont typeface="Monotype Sorts" pitchFamily="2" charset="2"/>
              <a:buNone/>
            </a:pPr>
            <a:endParaRPr lang="en-GB" altLang="en-US" sz="3200" dirty="0"/>
          </a:p>
          <a:p>
            <a:pPr lvl="1">
              <a:buFont typeface="Monotype Sorts" pitchFamily="2" charset="2"/>
              <a:buNone/>
            </a:pPr>
            <a:endParaRPr lang="en-GB" altLang="en-US" sz="3200" dirty="0"/>
          </a:p>
          <a:p>
            <a:pPr lvl="1">
              <a:buFont typeface="Monotype Sorts" pitchFamily="2" charset="2"/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150595" y="3244334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The Man Who Could Forget Nothing</a:t>
            </a:r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7500" y="20638"/>
            <a:ext cx="86375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en-US" sz="4500" kern="0" smtClean="0">
                <a:solidFill>
                  <a:schemeClr val="tx1"/>
                </a:solidFill>
              </a:rPr>
              <a:t>The Man Who Could Forget Nothing</a:t>
            </a:r>
            <a:endParaRPr lang="en-GB" altLang="en-US" sz="45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250" y="1757878"/>
            <a:ext cx="3425203" cy="4411662"/>
          </a:xfrm>
          <a:prstGeom prst="rect">
            <a:avLst/>
          </a:prstGeom>
        </p:spPr>
      </p:pic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He Could Not Discern </a:t>
            </a:r>
            <a:r>
              <a:rPr lang="en-GB" altLang="en-US" sz="4500" i="1" dirty="0">
                <a:solidFill>
                  <a:schemeClr val="tx1"/>
                </a:solidFill>
              </a:rPr>
              <a:t>Meaning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72" y="2859956"/>
            <a:ext cx="2773920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Point Being…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Not enough to remember things parrot fashion</a:t>
            </a:r>
          </a:p>
          <a:p>
            <a:r>
              <a:rPr lang="en-GB" altLang="en-US" dirty="0"/>
              <a:t>Material has to be understood</a:t>
            </a:r>
          </a:p>
          <a:p>
            <a:r>
              <a:rPr lang="en-GB" altLang="en-US" dirty="0"/>
              <a:t>Incidentally, poor </a:t>
            </a:r>
            <a:r>
              <a:rPr lang="en-GB" altLang="en-US" dirty="0" err="1"/>
              <a:t>Shereshevskii</a:t>
            </a:r>
            <a:endParaRPr lang="en-GB" altLang="en-US" dirty="0"/>
          </a:p>
          <a:p>
            <a:pPr lvl="1"/>
            <a:r>
              <a:rPr lang="en-GB" altLang="en-US" dirty="0"/>
              <a:t>Although he made living as mnemonist</a:t>
            </a:r>
          </a:p>
          <a:p>
            <a:pPr lvl="2"/>
            <a:r>
              <a:rPr lang="en-GB" altLang="en-US" dirty="0"/>
              <a:t>Was miserable because he could not forget </a:t>
            </a:r>
            <a:r>
              <a:rPr lang="en-GB" altLang="en-US" i="1" dirty="0"/>
              <a:t>anything</a:t>
            </a:r>
            <a:r>
              <a:rPr lang="en-GB" altLang="en-US" dirty="0"/>
              <a:t>, even things he hadn’t memorised deliberately</a:t>
            </a:r>
          </a:p>
          <a:p>
            <a:endParaRPr lang="en-GB" altLang="en-US" sz="2800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85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26"/>
          <p:cNvSpPr txBox="1">
            <a:spLocks noChangeArrowheads="1"/>
          </p:cNvSpPr>
          <p:nvPr/>
        </p:nvSpPr>
        <p:spPr bwMode="auto">
          <a:xfrm>
            <a:off x="2057400" y="304801"/>
            <a:ext cx="63246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400">
                <a:solidFill>
                  <a:schemeClr val="bg1"/>
                </a:solidFill>
                <a:latin typeface="Tahoma" panose="020B0604030504040204" pitchFamily="34" charset="0"/>
              </a:rPr>
              <a:t>MHP </a:t>
            </a:r>
            <a:r>
              <a:rPr lang="en-GB" altLang="en-US" sz="1600">
                <a:solidFill>
                  <a:schemeClr val="bg1"/>
                </a:solidFill>
                <a:latin typeface="Tahoma" panose="020B0604030504040204" pitchFamily="34" charset="0"/>
              </a:rPr>
              <a:t>(Model Human Processor)</a:t>
            </a:r>
            <a:r>
              <a:rPr lang="en-GB" altLang="en-US" sz="3400">
                <a:solidFill>
                  <a:schemeClr val="bg1"/>
                </a:solidFill>
                <a:latin typeface="Tahoma" panose="020B0604030504040204" pitchFamily="34" charset="0"/>
              </a:rPr>
              <a:t> simplified representation</a:t>
            </a:r>
          </a:p>
        </p:txBody>
      </p:sp>
      <p:sp>
        <p:nvSpPr>
          <p:cNvPr id="29699" name="AutoShape 1027"/>
          <p:cNvSpPr>
            <a:spLocks noChangeArrowheads="1"/>
          </p:cNvSpPr>
          <p:nvPr/>
        </p:nvSpPr>
        <p:spPr bwMode="auto">
          <a:xfrm>
            <a:off x="1870290" y="2284056"/>
            <a:ext cx="2590800" cy="7620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sensory input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9700" name="Group 1028"/>
          <p:cNvGrpSpPr>
            <a:grpSpLocks/>
          </p:cNvGrpSpPr>
          <p:nvPr/>
        </p:nvGrpSpPr>
        <p:grpSpPr bwMode="auto">
          <a:xfrm>
            <a:off x="4419600" y="2095500"/>
            <a:ext cx="4724400" cy="4152900"/>
            <a:chOff x="1824" y="1320"/>
            <a:chExt cx="2976" cy="2616"/>
          </a:xfrm>
        </p:grpSpPr>
        <p:sp>
          <p:nvSpPr>
            <p:cNvPr id="29701" name="Rectangle 1029"/>
            <p:cNvSpPr>
              <a:spLocks noChangeArrowheads="1"/>
            </p:cNvSpPr>
            <p:nvPr/>
          </p:nvSpPr>
          <p:spPr bwMode="auto">
            <a:xfrm>
              <a:off x="1824" y="1320"/>
              <a:ext cx="1296" cy="67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perceptual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system</a:t>
              </a:r>
            </a:p>
          </p:txBody>
        </p:sp>
        <p:sp>
          <p:nvSpPr>
            <p:cNvPr id="29702" name="Rectangle 1030"/>
            <p:cNvSpPr>
              <a:spLocks noChangeArrowheads="1"/>
            </p:cNvSpPr>
            <p:nvPr/>
          </p:nvSpPr>
          <p:spPr bwMode="auto">
            <a:xfrm>
              <a:off x="3504" y="1320"/>
              <a:ext cx="1296" cy="6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cognitive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system</a:t>
              </a:r>
            </a:p>
          </p:txBody>
        </p:sp>
        <p:sp>
          <p:nvSpPr>
            <p:cNvPr id="29703" name="Rectangle 1031"/>
            <p:cNvSpPr>
              <a:spLocks noChangeArrowheads="1"/>
            </p:cNvSpPr>
            <p:nvPr/>
          </p:nvSpPr>
          <p:spPr bwMode="auto">
            <a:xfrm>
              <a:off x="1824" y="3264"/>
              <a:ext cx="1296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motor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system</a:t>
              </a:r>
            </a:p>
          </p:txBody>
        </p:sp>
      </p:grpSp>
      <p:sp>
        <p:nvSpPr>
          <p:cNvPr id="29704" name="AutoShape 1032"/>
          <p:cNvSpPr>
            <a:spLocks noChangeArrowheads="1"/>
          </p:cNvSpPr>
          <p:nvPr/>
        </p:nvSpPr>
        <p:spPr bwMode="auto">
          <a:xfrm>
            <a:off x="6477000" y="5334000"/>
            <a:ext cx="2209800" cy="762000"/>
          </a:xfrm>
          <a:prstGeom prst="rightArrow">
            <a:avLst>
              <a:gd name="adj1" fmla="val 50000"/>
              <a:gd name="adj2" fmla="val 725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action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9705" name="Group 1033"/>
          <p:cNvGrpSpPr>
            <a:grpSpLocks/>
          </p:cNvGrpSpPr>
          <p:nvPr/>
        </p:nvGrpSpPr>
        <p:grpSpPr bwMode="auto">
          <a:xfrm>
            <a:off x="3429000" y="3505200"/>
            <a:ext cx="6934200" cy="1524000"/>
            <a:chOff x="1200" y="2208"/>
            <a:chExt cx="4368" cy="960"/>
          </a:xfrm>
        </p:grpSpPr>
        <p:sp>
          <p:nvSpPr>
            <p:cNvPr id="29706" name="AutoShape 1034"/>
            <p:cNvSpPr>
              <a:spLocks noChangeArrowheads="1"/>
            </p:cNvSpPr>
            <p:nvPr/>
          </p:nvSpPr>
          <p:spPr bwMode="auto">
            <a:xfrm>
              <a:off x="1200" y="2208"/>
              <a:ext cx="2832" cy="768"/>
            </a:xfrm>
            <a:prstGeom prst="irregularSeal2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working memory</a:t>
              </a:r>
            </a:p>
          </p:txBody>
        </p:sp>
        <p:sp>
          <p:nvSpPr>
            <p:cNvPr id="29707" name="AutoShape 1035"/>
            <p:cNvSpPr>
              <a:spLocks noChangeArrowheads="1"/>
            </p:cNvSpPr>
            <p:nvPr/>
          </p:nvSpPr>
          <p:spPr bwMode="auto">
            <a:xfrm>
              <a:off x="2736" y="2400"/>
              <a:ext cx="2832" cy="768"/>
            </a:xfrm>
            <a:prstGeom prst="irregularSeal2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/>
                <a:t>long term memory</a:t>
              </a:r>
            </a:p>
          </p:txBody>
        </p:sp>
      </p:grpSp>
      <p:sp>
        <p:nvSpPr>
          <p:cNvPr id="29725" name="Text Box 1053"/>
          <p:cNvSpPr txBox="1">
            <a:spLocks noChangeArrowheads="1"/>
          </p:cNvSpPr>
          <p:nvPr/>
        </p:nvSpPr>
        <p:spPr bwMode="auto">
          <a:xfrm>
            <a:off x="3467100" y="994848"/>
            <a:ext cx="2971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Card, Moran &amp; Newell, 1983</a:t>
            </a:r>
          </a:p>
        </p:txBody>
      </p:sp>
      <p:sp>
        <p:nvSpPr>
          <p:cNvPr id="28" name="Text Box 1026"/>
          <p:cNvSpPr txBox="1">
            <a:spLocks noChangeArrowheads="1"/>
          </p:cNvSpPr>
          <p:nvPr/>
        </p:nvSpPr>
        <p:spPr bwMode="auto">
          <a:xfrm>
            <a:off x="533400" y="304800"/>
            <a:ext cx="63246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400" dirty="0">
                <a:latin typeface="Tahoma" panose="020B0604030504040204" pitchFamily="34" charset="0"/>
              </a:rPr>
              <a:t>MHP </a:t>
            </a:r>
            <a:r>
              <a:rPr lang="en-GB" altLang="en-US" sz="1600" dirty="0">
                <a:latin typeface="Tahoma" panose="020B0604030504040204" pitchFamily="34" charset="0"/>
              </a:rPr>
              <a:t>(Model Human Processor)</a:t>
            </a:r>
            <a:r>
              <a:rPr lang="en-GB" altLang="en-US" sz="3400" dirty="0">
                <a:latin typeface="Tahoma" panose="020B0604030504040204" pitchFamily="34" charset="0"/>
              </a:rPr>
              <a:t> simplified representation</a:t>
            </a:r>
          </a:p>
        </p:txBody>
      </p:sp>
      <p:grpSp>
        <p:nvGrpSpPr>
          <p:cNvPr id="44" name="Group 1037"/>
          <p:cNvGrpSpPr>
            <a:grpSpLocks/>
          </p:cNvGrpSpPr>
          <p:nvPr/>
        </p:nvGrpSpPr>
        <p:grpSpPr bwMode="auto">
          <a:xfrm>
            <a:off x="5002764" y="2971800"/>
            <a:ext cx="304800" cy="838200"/>
            <a:chOff x="2064" y="1920"/>
            <a:chExt cx="192" cy="528"/>
          </a:xfrm>
        </p:grpSpPr>
        <p:sp>
          <p:nvSpPr>
            <p:cNvPr id="45" name="Line 1038"/>
            <p:cNvSpPr>
              <a:spLocks noChangeShapeType="1"/>
            </p:cNvSpPr>
            <p:nvPr/>
          </p:nvSpPr>
          <p:spPr bwMode="auto">
            <a:xfrm rot="5400000" flipV="1">
              <a:off x="1992" y="218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1039"/>
            <p:cNvSpPr>
              <a:spLocks noChangeArrowheads="1"/>
            </p:cNvSpPr>
            <p:nvPr/>
          </p:nvSpPr>
          <p:spPr bwMode="auto">
            <a:xfrm>
              <a:off x="2064" y="2064"/>
              <a:ext cx="192" cy="1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GB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Group 1040"/>
          <p:cNvGrpSpPr>
            <a:grpSpLocks/>
          </p:cNvGrpSpPr>
          <p:nvPr/>
        </p:nvGrpSpPr>
        <p:grpSpPr bwMode="auto">
          <a:xfrm>
            <a:off x="6458502" y="2571750"/>
            <a:ext cx="762000" cy="1371600"/>
            <a:chOff x="2981" y="1668"/>
            <a:chExt cx="480" cy="864"/>
          </a:xfrm>
        </p:grpSpPr>
        <p:sp>
          <p:nvSpPr>
            <p:cNvPr id="48" name="Line 1041"/>
            <p:cNvSpPr>
              <a:spLocks noChangeShapeType="1"/>
            </p:cNvSpPr>
            <p:nvPr/>
          </p:nvSpPr>
          <p:spPr bwMode="auto">
            <a:xfrm rot="1705032" flipV="1">
              <a:off x="2981" y="1668"/>
              <a:ext cx="480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1042"/>
            <p:cNvSpPr>
              <a:spLocks noChangeArrowheads="1"/>
            </p:cNvSpPr>
            <p:nvPr/>
          </p:nvSpPr>
          <p:spPr bwMode="auto">
            <a:xfrm>
              <a:off x="3168" y="1872"/>
              <a:ext cx="192" cy="1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  <a:endPara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" name="Group 1052"/>
          <p:cNvGrpSpPr>
            <a:grpSpLocks/>
          </p:cNvGrpSpPr>
          <p:nvPr/>
        </p:nvGrpSpPr>
        <p:grpSpPr bwMode="auto">
          <a:xfrm>
            <a:off x="7974564" y="3276600"/>
            <a:ext cx="1371600" cy="533400"/>
            <a:chOff x="3936" y="2112"/>
            <a:chExt cx="864" cy="336"/>
          </a:xfrm>
        </p:grpSpPr>
        <p:sp>
          <p:nvSpPr>
            <p:cNvPr id="51" name="Line 1044"/>
            <p:cNvSpPr>
              <a:spLocks noChangeShapeType="1"/>
            </p:cNvSpPr>
            <p:nvPr/>
          </p:nvSpPr>
          <p:spPr bwMode="auto">
            <a:xfrm rot="8643336" flipH="1">
              <a:off x="3936" y="2160"/>
              <a:ext cx="864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val 1045"/>
            <p:cNvSpPr>
              <a:spLocks noChangeArrowheads="1"/>
            </p:cNvSpPr>
            <p:nvPr/>
          </p:nvSpPr>
          <p:spPr bwMode="auto">
            <a:xfrm>
              <a:off x="4272" y="2112"/>
              <a:ext cx="192" cy="1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" name="Group 1046"/>
          <p:cNvGrpSpPr>
            <a:grpSpLocks/>
          </p:cNvGrpSpPr>
          <p:nvPr/>
        </p:nvGrpSpPr>
        <p:grpSpPr bwMode="auto">
          <a:xfrm>
            <a:off x="7136364" y="2743200"/>
            <a:ext cx="374650" cy="1363663"/>
            <a:chOff x="3408" y="1776"/>
            <a:chExt cx="236" cy="859"/>
          </a:xfrm>
        </p:grpSpPr>
        <p:sp>
          <p:nvSpPr>
            <p:cNvPr id="54" name="Line 1047"/>
            <p:cNvSpPr>
              <a:spLocks noChangeShapeType="1"/>
            </p:cNvSpPr>
            <p:nvPr/>
          </p:nvSpPr>
          <p:spPr bwMode="auto">
            <a:xfrm rot="12956664" flipV="1">
              <a:off x="3504" y="1776"/>
              <a:ext cx="140" cy="85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val 1048"/>
            <p:cNvSpPr>
              <a:spLocks noChangeArrowheads="1"/>
            </p:cNvSpPr>
            <p:nvPr/>
          </p:nvSpPr>
          <p:spPr bwMode="auto">
            <a:xfrm>
              <a:off x="3408" y="2112"/>
              <a:ext cx="192" cy="1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  <a:endPara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1049"/>
          <p:cNvGrpSpPr>
            <a:grpSpLocks/>
          </p:cNvGrpSpPr>
          <p:nvPr/>
        </p:nvGrpSpPr>
        <p:grpSpPr bwMode="auto">
          <a:xfrm>
            <a:off x="5155164" y="4572000"/>
            <a:ext cx="304800" cy="838200"/>
            <a:chOff x="2160" y="2928"/>
            <a:chExt cx="192" cy="528"/>
          </a:xfrm>
        </p:grpSpPr>
        <p:sp>
          <p:nvSpPr>
            <p:cNvPr id="57" name="Line 1050"/>
            <p:cNvSpPr>
              <a:spLocks noChangeShapeType="1"/>
            </p:cNvSpPr>
            <p:nvPr/>
          </p:nvSpPr>
          <p:spPr bwMode="auto">
            <a:xfrm rot="5400000" flipV="1">
              <a:off x="2088" y="3192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endPara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1051"/>
            <p:cNvSpPr>
              <a:spLocks noChangeArrowheads="1"/>
            </p:cNvSpPr>
            <p:nvPr/>
          </p:nvSpPr>
          <p:spPr bwMode="auto">
            <a:xfrm>
              <a:off x="2160" y="2976"/>
              <a:ext cx="192" cy="1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  <a:endPara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74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 autoUpdateAnimBg="0"/>
      <p:bldP spid="2970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884" y="641124"/>
            <a:ext cx="8637588" cy="777875"/>
          </a:xfrm>
        </p:spPr>
        <p:txBody>
          <a:bodyPr/>
          <a:lstStyle/>
          <a:p>
            <a:r>
              <a:rPr lang="en-GB" altLang="en-US" sz="4500" dirty="0" smtClean="0">
                <a:solidFill>
                  <a:schemeClr val="tx1"/>
                </a:solidFill>
              </a:rPr>
              <a:t>Memory</a:t>
            </a:r>
            <a:endParaRPr lang="en-GB" altLang="en-US" sz="4500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2 stages in memory process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Encoding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Retrieval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Retrieval enhanced by active &amp; rich processing at the encoding stage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Depth, elaboration, distinctiveness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GB" altLang="en-US" sz="2000" dirty="0"/>
              <a:t>(</a:t>
            </a:r>
            <a:r>
              <a:rPr lang="en-GB" altLang="en-US" sz="2000" dirty="0" err="1">
                <a:latin typeface="Times New Roman" panose="02020603050405020304" pitchFamily="18" charset="0"/>
              </a:rPr>
              <a:t>Tulving</a:t>
            </a:r>
            <a:r>
              <a:rPr lang="en-GB" altLang="en-US" sz="2000" dirty="0">
                <a:latin typeface="Times New Roman" panose="02020603050405020304" pitchFamily="18" charset="0"/>
              </a:rPr>
              <a:t>, 1972; Craik &amp; Lockhart, 1972; Anderson &amp; </a:t>
            </a:r>
            <a:r>
              <a:rPr lang="en-GB" altLang="en-US" sz="2000" dirty="0" err="1">
                <a:latin typeface="Times New Roman" panose="02020603050405020304" pitchFamily="18" charset="0"/>
              </a:rPr>
              <a:t>Reder</a:t>
            </a:r>
            <a:r>
              <a:rPr lang="en-GB" altLang="en-US" sz="2000" dirty="0">
                <a:latin typeface="Times New Roman" panose="02020603050405020304" pitchFamily="18" charset="0"/>
              </a:rPr>
              <a:t>, 1979; Eysenck, 1979 </a:t>
            </a:r>
            <a:r>
              <a:rPr lang="en-GB" altLang="en-US" sz="2000" dirty="0" err="1">
                <a:latin typeface="Times New Roman" panose="02020603050405020304" pitchFamily="18" charset="0"/>
              </a:rPr>
              <a:t>etc</a:t>
            </a:r>
            <a:r>
              <a:rPr lang="en-GB" altLang="en-US" sz="2000" dirty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</a:rPr>
              <a:t>etc</a:t>
            </a:r>
            <a:r>
              <a:rPr lang="en-GB" alt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i.e. you are more likely to understand &amp; remember things if you </a:t>
            </a:r>
            <a:r>
              <a:rPr lang="en-GB" altLang="en-US" sz="2800" i="1" dirty="0"/>
              <a:t>actively process</a:t>
            </a:r>
            <a:r>
              <a:rPr lang="en-GB" altLang="en-US" sz="2800" dirty="0"/>
              <a:t> information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7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659785"/>
            <a:ext cx="8637588" cy="777875"/>
          </a:xfrm>
        </p:spPr>
        <p:txBody>
          <a:bodyPr/>
          <a:lstStyle/>
          <a:p>
            <a:r>
              <a:rPr lang="en-GB" altLang="en-US" sz="4500" dirty="0">
                <a:solidFill>
                  <a:schemeClr val="tx1"/>
                </a:solidFill>
              </a:rPr>
              <a:t>Note Making Styles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2 main techniques: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Linear  (mostly text)</a:t>
            </a:r>
          </a:p>
          <a:p>
            <a:pPr lvl="1"/>
            <a:r>
              <a:rPr lang="en-GB" altLang="en-US" dirty="0"/>
              <a:t>Pattern (visual, </a:t>
            </a:r>
            <a:r>
              <a:rPr lang="en-GB" altLang="en-US" dirty="0" err="1"/>
              <a:t>eg</a:t>
            </a:r>
            <a:r>
              <a:rPr lang="en-GB" altLang="en-US" dirty="0"/>
              <a:t> mind maps)</a:t>
            </a:r>
          </a:p>
        </p:txBody>
      </p:sp>
    </p:spTree>
    <p:extLst>
      <p:ext uri="{BB962C8B-B14F-4D97-AF65-F5344CB8AC3E}">
        <p14:creationId xmlns:p14="http://schemas.microsoft.com/office/powerpoint/2010/main" val="3530696472"/>
      </p:ext>
    </p:extLst>
  </p:cSld>
  <p:clrMapOvr>
    <a:masterClrMapping/>
  </p:clrMapOvr>
</p:sld>
</file>

<file path=ppt/theme/theme1.xml><?xml version="1.0" encoding="utf-8"?>
<a:theme xmlns:a="http://schemas.openxmlformats.org/drawingml/2006/main" name="phils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hils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hils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903</Words>
  <Application>Microsoft Office PowerPoint</Application>
  <PresentationFormat>Custom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phils</vt:lpstr>
      <vt:lpstr>1_phils</vt:lpstr>
      <vt:lpstr>2_phils</vt:lpstr>
      <vt:lpstr> Professionalism in IT (COMP1635) </vt:lpstr>
      <vt:lpstr>Outline </vt:lpstr>
      <vt:lpstr>Memorise These Numbers…</vt:lpstr>
      <vt:lpstr>The Man Who Could Forget Nothing</vt:lpstr>
      <vt:lpstr>He Could Not Discern Meaning</vt:lpstr>
      <vt:lpstr>Point Being…</vt:lpstr>
      <vt:lpstr>PowerPoint Presentation</vt:lpstr>
      <vt:lpstr>Memory</vt:lpstr>
      <vt:lpstr>Note Making Styles</vt:lpstr>
      <vt:lpstr>Why?</vt:lpstr>
      <vt:lpstr>Example of Linear Notes</vt:lpstr>
      <vt:lpstr>Characteristics of Linear Notes</vt:lpstr>
      <vt:lpstr>Characteristics of Pattern Notes e.g. Mind Maps</vt:lpstr>
      <vt:lpstr>Example of a Mind Map</vt:lpstr>
      <vt:lpstr>Example of Mind Map</vt:lpstr>
      <vt:lpstr>Active note making</vt:lpstr>
      <vt:lpstr>Kolb’s Learning Cycle</vt:lpstr>
      <vt:lpstr>Honey and Mumford Learning Style</vt:lpstr>
      <vt:lpstr>Honey and Mumford cont.</vt:lpstr>
      <vt:lpstr>PowerPoint Presentation</vt:lpstr>
      <vt:lpstr>Summary</vt:lpstr>
      <vt:lpstr>References/Bibliography/1</vt:lpstr>
      <vt:lpstr>References/Bibliography/2</vt:lpstr>
    </vt:vector>
  </TitlesOfParts>
  <Company>University of Greenwich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in IT (COMP1635)</dc:title>
  <dc:creator>ADITI RAWAL</dc:creator>
  <cp:lastModifiedBy>aditi rawal</cp:lastModifiedBy>
  <cp:revision>13</cp:revision>
  <dcterms:created xsi:type="dcterms:W3CDTF">2016-08-01T15:16:09Z</dcterms:created>
  <dcterms:modified xsi:type="dcterms:W3CDTF">2016-10-02T19:47:02Z</dcterms:modified>
</cp:coreProperties>
</file>