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777" r:id="rId2"/>
  </p:sldMasterIdLst>
  <p:notesMasterIdLst>
    <p:notesMasterId r:id="rId37"/>
  </p:notesMasterIdLst>
  <p:handoutMasterIdLst>
    <p:handoutMasterId r:id="rId38"/>
  </p:handoutMasterIdLst>
  <p:sldIdLst>
    <p:sldId id="376" r:id="rId3"/>
    <p:sldId id="594" r:id="rId4"/>
    <p:sldId id="635" r:id="rId5"/>
    <p:sldId id="642" r:id="rId6"/>
    <p:sldId id="643" r:id="rId7"/>
    <p:sldId id="637" r:id="rId8"/>
    <p:sldId id="576" r:id="rId9"/>
    <p:sldId id="602" r:id="rId10"/>
    <p:sldId id="607" r:id="rId11"/>
    <p:sldId id="604" r:id="rId12"/>
    <p:sldId id="605" r:id="rId13"/>
    <p:sldId id="639" r:id="rId14"/>
    <p:sldId id="645" r:id="rId15"/>
    <p:sldId id="640" r:id="rId16"/>
    <p:sldId id="606" r:id="rId17"/>
    <p:sldId id="638" r:id="rId18"/>
    <p:sldId id="623" r:id="rId19"/>
    <p:sldId id="608" r:id="rId20"/>
    <p:sldId id="609" r:id="rId21"/>
    <p:sldId id="625" r:id="rId22"/>
    <p:sldId id="626" r:id="rId23"/>
    <p:sldId id="610" r:id="rId24"/>
    <p:sldId id="611" r:id="rId25"/>
    <p:sldId id="612" r:id="rId26"/>
    <p:sldId id="613" r:id="rId27"/>
    <p:sldId id="614" r:id="rId28"/>
    <p:sldId id="617" r:id="rId29"/>
    <p:sldId id="618" r:id="rId30"/>
    <p:sldId id="621" r:id="rId31"/>
    <p:sldId id="628" r:id="rId32"/>
    <p:sldId id="629" r:id="rId33"/>
    <p:sldId id="630" r:id="rId34"/>
    <p:sldId id="627" r:id="rId35"/>
    <p:sldId id="632" r:id="rId36"/>
  </p:sldIdLst>
  <p:sldSz cx="9144000" cy="6858000" type="screen4x3"/>
  <p:notesSz cx="6669088" cy="9753600"/>
  <p:defaultTextStyle>
    <a:defPPr>
      <a:defRPr lang="en-US"/>
    </a:defPPr>
    <a:lvl1pPr algn="ctr" rtl="0" eaLnBrk="0" fontAlgn="base" hangingPunct="0">
      <a:spcBef>
        <a:spcPct val="2000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2000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2000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2000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2000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72">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FF"/>
    <a:srgbClr val="CC3399"/>
    <a:srgbClr val="000099"/>
    <a:srgbClr val="33CC33"/>
    <a:srgbClr val="6699FF"/>
    <a:srgbClr val="00FFFF"/>
    <a:srgbClr val="66FF66"/>
    <a:srgbClr val="000066"/>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50" autoAdjust="0"/>
    <p:restoredTop sz="86445" autoAdjust="0"/>
  </p:normalViewPr>
  <p:slideViewPr>
    <p:cSldViewPr snapToGrid="0">
      <p:cViewPr varScale="1">
        <p:scale>
          <a:sx n="101" d="100"/>
          <a:sy n="101" d="100"/>
        </p:scale>
        <p:origin x="804" y="102"/>
      </p:cViewPr>
      <p:guideLst>
        <p:guide orient="horz" pos="2160"/>
        <p:guide pos="2880"/>
      </p:guideLst>
    </p:cSldViewPr>
  </p:slideViewPr>
  <p:outlineViewPr>
    <p:cViewPr>
      <p:scale>
        <a:sx n="33" d="100"/>
        <a:sy n="33" d="100"/>
      </p:scale>
      <p:origin x="0" y="40218"/>
    </p:cViewPr>
  </p:outlineViewPr>
  <p:notesTextViewPr>
    <p:cViewPr>
      <p:scale>
        <a:sx n="100" d="100"/>
        <a:sy n="100" d="100"/>
      </p:scale>
      <p:origin x="0" y="0"/>
    </p:cViewPr>
  </p:notesTextViewPr>
  <p:sorterViewPr>
    <p:cViewPr>
      <p:scale>
        <a:sx n="100" d="100"/>
        <a:sy n="100" d="100"/>
      </p:scale>
      <p:origin x="0" y="8170"/>
    </p:cViewPr>
  </p:sorterViewPr>
  <p:notesViewPr>
    <p:cSldViewPr snapToGrid="0">
      <p:cViewPr varScale="1">
        <p:scale>
          <a:sx n="60" d="100"/>
          <a:sy n="60" d="100"/>
        </p:scale>
        <p:origin x="-2088" y="-78"/>
      </p:cViewPr>
      <p:guideLst>
        <p:guide orient="horz" pos="3072"/>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5422900" y="9070975"/>
            <a:ext cx="858838"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758" tIns="45380" rIns="90758" bIns="45380">
            <a:spAutoFit/>
          </a:bodyPr>
          <a:lstStyle>
            <a:lvl1pPr defTabSz="901700">
              <a:defRPr>
                <a:solidFill>
                  <a:schemeClr val="tx1"/>
                </a:solidFill>
                <a:latin typeface="Times New Roman" pitchFamily="18" charset="0"/>
              </a:defRPr>
            </a:lvl1pPr>
            <a:lvl2pPr marL="742950" indent="-285750" defTabSz="901700">
              <a:defRPr>
                <a:solidFill>
                  <a:schemeClr val="tx1"/>
                </a:solidFill>
                <a:latin typeface="Times New Roman" pitchFamily="18" charset="0"/>
              </a:defRPr>
            </a:lvl2pPr>
            <a:lvl3pPr marL="1143000" indent="-228600" defTabSz="901700">
              <a:defRPr>
                <a:solidFill>
                  <a:schemeClr val="tx1"/>
                </a:solidFill>
                <a:latin typeface="Times New Roman" pitchFamily="18" charset="0"/>
              </a:defRPr>
            </a:lvl3pPr>
            <a:lvl4pPr marL="1600200" indent="-228600" defTabSz="901700">
              <a:defRPr>
                <a:solidFill>
                  <a:schemeClr val="tx1"/>
                </a:solidFill>
                <a:latin typeface="Times New Roman" pitchFamily="18" charset="0"/>
              </a:defRPr>
            </a:lvl4pPr>
            <a:lvl5pPr marL="2057400" indent="-228600" defTabSz="901700">
              <a:defRPr>
                <a:solidFill>
                  <a:schemeClr val="tx1"/>
                </a:solidFill>
                <a:latin typeface="Times New Roman" pitchFamily="18" charset="0"/>
              </a:defRPr>
            </a:lvl5pPr>
            <a:lvl6pPr marL="2514600" indent="-228600" algn="ctr" defTabSz="901700" eaLnBrk="0" fontAlgn="base" hangingPunct="0">
              <a:spcBef>
                <a:spcPct val="20000"/>
              </a:spcBef>
              <a:spcAft>
                <a:spcPct val="0"/>
              </a:spcAft>
              <a:defRPr>
                <a:solidFill>
                  <a:schemeClr val="tx1"/>
                </a:solidFill>
                <a:latin typeface="Times New Roman" pitchFamily="18" charset="0"/>
              </a:defRPr>
            </a:lvl6pPr>
            <a:lvl7pPr marL="2971800" indent="-228600" algn="ctr" defTabSz="901700" eaLnBrk="0" fontAlgn="base" hangingPunct="0">
              <a:spcBef>
                <a:spcPct val="20000"/>
              </a:spcBef>
              <a:spcAft>
                <a:spcPct val="0"/>
              </a:spcAft>
              <a:defRPr>
                <a:solidFill>
                  <a:schemeClr val="tx1"/>
                </a:solidFill>
                <a:latin typeface="Times New Roman" pitchFamily="18" charset="0"/>
              </a:defRPr>
            </a:lvl7pPr>
            <a:lvl8pPr marL="3429000" indent="-228600" algn="ctr" defTabSz="901700" eaLnBrk="0" fontAlgn="base" hangingPunct="0">
              <a:spcBef>
                <a:spcPct val="20000"/>
              </a:spcBef>
              <a:spcAft>
                <a:spcPct val="0"/>
              </a:spcAft>
              <a:defRPr>
                <a:solidFill>
                  <a:schemeClr val="tx1"/>
                </a:solidFill>
                <a:latin typeface="Times New Roman" pitchFamily="18" charset="0"/>
              </a:defRPr>
            </a:lvl8pPr>
            <a:lvl9pPr marL="3886200" indent="-228600" algn="ctr" defTabSz="901700" eaLnBrk="0" fontAlgn="base" hangingPunct="0">
              <a:spcBef>
                <a:spcPct val="20000"/>
              </a:spcBef>
              <a:spcAft>
                <a:spcPct val="0"/>
              </a:spcAft>
              <a:defRPr>
                <a:solidFill>
                  <a:schemeClr val="tx1"/>
                </a:solidFill>
                <a:latin typeface="Times New Roman" pitchFamily="18" charset="0"/>
              </a:defRPr>
            </a:lvl9pPr>
          </a:lstStyle>
          <a:p>
            <a:pPr>
              <a:defRPr/>
            </a:pPr>
            <a:r>
              <a:rPr lang="en-GB" sz="1200" smtClean="0">
                <a:latin typeface="Arial" charset="0"/>
              </a:rPr>
              <a:t>SE101.</a:t>
            </a:r>
            <a:fld id="{797349CC-57F9-4047-9735-65825E4F244D}" type="slidenum">
              <a:rPr lang="en-GB" sz="1200" smtClean="0">
                <a:latin typeface="Arial" charset="0"/>
              </a:rPr>
              <a:pPr>
                <a:defRPr/>
              </a:pPr>
              <a:t>‹#›</a:t>
            </a:fld>
            <a:endParaRPr lang="en-GB" sz="1200" smtClean="0">
              <a:latin typeface="Arial" charset="0"/>
            </a:endParaRPr>
          </a:p>
        </p:txBody>
      </p:sp>
    </p:spTree>
    <p:extLst>
      <p:ext uri="{BB962C8B-B14F-4D97-AF65-F5344CB8AC3E}">
        <p14:creationId xmlns:p14="http://schemas.microsoft.com/office/powerpoint/2010/main" val="2740121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0638" y="3175"/>
            <a:ext cx="2859087" cy="447675"/>
          </a:xfrm>
          <a:prstGeom prst="rect">
            <a:avLst/>
          </a:prstGeom>
          <a:noFill/>
          <a:ln w="9525">
            <a:noFill/>
            <a:miter lim="800000"/>
            <a:headEnd/>
            <a:tailEnd/>
          </a:ln>
          <a:effectLst/>
        </p:spPr>
        <p:txBody>
          <a:bodyPr vert="horz" wrap="square" lIns="19078" tIns="0" rIns="19078" bIns="0" numCol="1" anchor="t" anchorCtr="0" compatLnSpc="1">
            <a:prstTxWarp prst="textNoShape">
              <a:avLst/>
            </a:prstTxWarp>
          </a:bodyPr>
          <a:lstStyle>
            <a:lvl1pPr algn="l" defTabSz="900113">
              <a:spcBef>
                <a:spcPct val="0"/>
              </a:spcBef>
              <a:defRPr sz="1000" i="1"/>
            </a:lvl1pPr>
          </a:lstStyle>
          <a:p>
            <a:pPr>
              <a:defRPr/>
            </a:pPr>
            <a:r>
              <a:rPr lang="en-US"/>
              <a:t>S.E.1</a:t>
            </a:r>
          </a:p>
        </p:txBody>
      </p:sp>
      <p:sp>
        <p:nvSpPr>
          <p:cNvPr id="2051" name="Rectangle 3"/>
          <p:cNvSpPr>
            <a:spLocks noGrp="1" noChangeArrowheads="1"/>
          </p:cNvSpPr>
          <p:nvPr>
            <p:ph type="dt" idx="1"/>
          </p:nvPr>
        </p:nvSpPr>
        <p:spPr bwMode="auto">
          <a:xfrm>
            <a:off x="3787775" y="3175"/>
            <a:ext cx="2859088" cy="447675"/>
          </a:xfrm>
          <a:prstGeom prst="rect">
            <a:avLst/>
          </a:prstGeom>
          <a:noFill/>
          <a:ln w="9525">
            <a:noFill/>
            <a:miter lim="800000"/>
            <a:headEnd/>
            <a:tailEnd/>
          </a:ln>
          <a:effectLst/>
        </p:spPr>
        <p:txBody>
          <a:bodyPr vert="horz" wrap="square" lIns="19078" tIns="0" rIns="19078" bIns="0" numCol="1" anchor="t" anchorCtr="0" compatLnSpc="1">
            <a:prstTxWarp prst="textNoShape">
              <a:avLst/>
            </a:prstTxWarp>
          </a:bodyPr>
          <a:lstStyle>
            <a:lvl1pPr algn="r" defTabSz="900113">
              <a:spcBef>
                <a:spcPct val="0"/>
              </a:spcBef>
              <a:defRPr sz="1000" i="1"/>
            </a:lvl1pPr>
          </a:lstStyle>
          <a:p>
            <a:pPr>
              <a:defRPr/>
            </a:pPr>
            <a:fld id="{52D89135-91A1-4C45-8970-CFAD1BD0D1D4}" type="datetime1">
              <a:rPr lang="en-GB"/>
              <a:pPr>
                <a:defRPr/>
              </a:pPr>
              <a:t>23/02/2016</a:t>
            </a:fld>
            <a:endParaRPr lang="en-US"/>
          </a:p>
        </p:txBody>
      </p:sp>
      <p:sp>
        <p:nvSpPr>
          <p:cNvPr id="39940" name="Rectangle 4"/>
          <p:cNvSpPr>
            <a:spLocks noGrp="1" noRot="1" noChangeAspect="1" noChangeArrowheads="1" noTextEdit="1"/>
          </p:cNvSpPr>
          <p:nvPr>
            <p:ph type="sldImg" idx="2"/>
          </p:nvPr>
        </p:nvSpPr>
        <p:spPr bwMode="auto">
          <a:xfrm>
            <a:off x="955675" y="769938"/>
            <a:ext cx="4762500" cy="35718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20750" y="4651375"/>
            <a:ext cx="4826000" cy="4346575"/>
          </a:xfrm>
          <a:prstGeom prst="rect">
            <a:avLst/>
          </a:prstGeom>
          <a:noFill/>
          <a:ln w="9525">
            <a:noFill/>
            <a:miter lim="800000"/>
            <a:headEnd/>
            <a:tailEnd/>
          </a:ln>
          <a:effectLst/>
        </p:spPr>
        <p:txBody>
          <a:bodyPr vert="horz" wrap="square" lIns="92215" tIns="46108" rIns="92215" bIns="4610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20638" y="9301163"/>
            <a:ext cx="2859087" cy="447675"/>
          </a:xfrm>
          <a:prstGeom prst="rect">
            <a:avLst/>
          </a:prstGeom>
          <a:noFill/>
          <a:ln w="9525">
            <a:noFill/>
            <a:miter lim="800000"/>
            <a:headEnd/>
            <a:tailEnd/>
          </a:ln>
          <a:effectLst/>
        </p:spPr>
        <p:txBody>
          <a:bodyPr vert="horz" wrap="square" lIns="19078" tIns="0" rIns="19078" bIns="0" numCol="1" anchor="b" anchorCtr="0" compatLnSpc="1">
            <a:prstTxWarp prst="textNoShape">
              <a:avLst/>
            </a:prstTxWarp>
          </a:bodyPr>
          <a:lstStyle>
            <a:lvl1pPr algn="l" defTabSz="900113">
              <a:spcBef>
                <a:spcPct val="0"/>
              </a:spcBef>
              <a:defRPr sz="1000" i="1"/>
            </a:lvl1pPr>
          </a:lstStyle>
          <a:p>
            <a:pPr>
              <a:defRPr/>
            </a:pPr>
            <a:r>
              <a:rPr lang="en-US"/>
              <a:t>A.M.Fedorec</a:t>
            </a:r>
          </a:p>
        </p:txBody>
      </p:sp>
      <p:sp>
        <p:nvSpPr>
          <p:cNvPr id="2055" name="Rectangle 7"/>
          <p:cNvSpPr>
            <a:spLocks noGrp="1" noChangeArrowheads="1"/>
          </p:cNvSpPr>
          <p:nvPr>
            <p:ph type="sldNum" sz="quarter" idx="5"/>
          </p:nvPr>
        </p:nvSpPr>
        <p:spPr bwMode="auto">
          <a:xfrm>
            <a:off x="3787775" y="9301163"/>
            <a:ext cx="2859088" cy="447675"/>
          </a:xfrm>
          <a:prstGeom prst="rect">
            <a:avLst/>
          </a:prstGeom>
          <a:noFill/>
          <a:ln w="9525">
            <a:noFill/>
            <a:miter lim="800000"/>
            <a:headEnd/>
            <a:tailEnd/>
          </a:ln>
          <a:effectLst/>
        </p:spPr>
        <p:txBody>
          <a:bodyPr vert="horz" wrap="square" lIns="19078" tIns="0" rIns="19078" bIns="0" numCol="1" anchor="b" anchorCtr="0" compatLnSpc="1">
            <a:prstTxWarp prst="textNoShape">
              <a:avLst/>
            </a:prstTxWarp>
          </a:bodyPr>
          <a:lstStyle>
            <a:lvl1pPr algn="r" defTabSz="900113">
              <a:spcBef>
                <a:spcPct val="0"/>
              </a:spcBef>
              <a:defRPr sz="1000" i="1"/>
            </a:lvl1pPr>
          </a:lstStyle>
          <a:p>
            <a:pPr>
              <a:defRPr/>
            </a:pPr>
            <a:fld id="{D957E900-1489-48A1-AD6C-22053ADE48CB}" type="slidenum">
              <a:rPr lang="en-US"/>
              <a:pPr>
                <a:defRPr/>
              </a:pPr>
              <a:t>‹#›</a:t>
            </a:fld>
            <a:endParaRPr lang="en-US"/>
          </a:p>
        </p:txBody>
      </p:sp>
    </p:spTree>
    <p:extLst>
      <p:ext uri="{BB962C8B-B14F-4D97-AF65-F5344CB8AC3E}">
        <p14:creationId xmlns:p14="http://schemas.microsoft.com/office/powerpoint/2010/main" val="2668121332"/>
      </p:ext>
    </p:extLst>
  </p:cSld>
  <p:clrMap bg1="lt1" tx1="dk1" bg2="lt2" tx2="dk2" accent1="accent1" accent2="accent2" accent3="accent3" accent4="accent4" accent5="accent5" accent6="accent6" hlink="hlink" folHlink="folHlink"/>
  <p:hf/>
  <p:notesStyle>
    <a:lvl1pPr algn="l" defTabSz="89852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5613" algn="l" defTabSz="89852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06463" algn="l" defTabSz="89852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68425" algn="l" defTabSz="89852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4038" algn="l" defTabSz="89852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Times New Roman" pitchFamily="18" charset="0"/>
              </a:defRPr>
            </a:lvl1pPr>
            <a:lvl2pPr marL="742950" indent="-285750" defTabSz="900113">
              <a:defRPr>
                <a:solidFill>
                  <a:schemeClr val="tx1"/>
                </a:solidFill>
                <a:latin typeface="Times New Roman" pitchFamily="18" charset="0"/>
              </a:defRPr>
            </a:lvl2pPr>
            <a:lvl3pPr marL="1143000" indent="-228600" defTabSz="900113">
              <a:defRPr>
                <a:solidFill>
                  <a:schemeClr val="tx1"/>
                </a:solidFill>
                <a:latin typeface="Times New Roman" pitchFamily="18" charset="0"/>
              </a:defRPr>
            </a:lvl3pPr>
            <a:lvl4pPr marL="1600200" indent="-228600" defTabSz="900113">
              <a:defRPr>
                <a:solidFill>
                  <a:schemeClr val="tx1"/>
                </a:solidFill>
                <a:latin typeface="Times New Roman" pitchFamily="18" charset="0"/>
              </a:defRPr>
            </a:lvl4pPr>
            <a:lvl5pPr marL="2057400" indent="-228600" defTabSz="900113">
              <a:defRPr>
                <a:solidFill>
                  <a:schemeClr val="tx1"/>
                </a:solidFill>
                <a:latin typeface="Times New Roman" pitchFamily="18" charset="0"/>
              </a:defRPr>
            </a:lvl5pPr>
            <a:lvl6pPr marL="2514600" indent="-228600" algn="ctr" defTabSz="900113" eaLnBrk="0" fontAlgn="base" hangingPunct="0">
              <a:spcBef>
                <a:spcPct val="20000"/>
              </a:spcBef>
              <a:spcAft>
                <a:spcPct val="0"/>
              </a:spcAft>
              <a:defRPr>
                <a:solidFill>
                  <a:schemeClr val="tx1"/>
                </a:solidFill>
                <a:latin typeface="Times New Roman" pitchFamily="18" charset="0"/>
              </a:defRPr>
            </a:lvl6pPr>
            <a:lvl7pPr marL="2971800" indent="-228600" algn="ctr" defTabSz="900113" eaLnBrk="0" fontAlgn="base" hangingPunct="0">
              <a:spcBef>
                <a:spcPct val="20000"/>
              </a:spcBef>
              <a:spcAft>
                <a:spcPct val="0"/>
              </a:spcAft>
              <a:defRPr>
                <a:solidFill>
                  <a:schemeClr val="tx1"/>
                </a:solidFill>
                <a:latin typeface="Times New Roman" pitchFamily="18" charset="0"/>
              </a:defRPr>
            </a:lvl7pPr>
            <a:lvl8pPr marL="3429000" indent="-228600" algn="ctr" defTabSz="900113" eaLnBrk="0" fontAlgn="base" hangingPunct="0">
              <a:spcBef>
                <a:spcPct val="20000"/>
              </a:spcBef>
              <a:spcAft>
                <a:spcPct val="0"/>
              </a:spcAft>
              <a:defRPr>
                <a:solidFill>
                  <a:schemeClr val="tx1"/>
                </a:solidFill>
                <a:latin typeface="Times New Roman" pitchFamily="18" charset="0"/>
              </a:defRPr>
            </a:lvl8pPr>
            <a:lvl9pPr marL="3886200" indent="-228600" algn="ctr" defTabSz="900113" eaLnBrk="0" fontAlgn="base" hangingPunct="0">
              <a:spcBef>
                <a:spcPct val="20000"/>
              </a:spcBef>
              <a:spcAft>
                <a:spcPct val="0"/>
              </a:spcAft>
              <a:defRPr>
                <a:solidFill>
                  <a:schemeClr val="tx1"/>
                </a:solidFill>
                <a:latin typeface="Times New Roman" pitchFamily="18" charset="0"/>
              </a:defRPr>
            </a:lvl9pPr>
          </a:lstStyle>
          <a:p>
            <a:r>
              <a:rPr lang="en-US" smtClean="0"/>
              <a:t>S.E.1</a:t>
            </a:r>
          </a:p>
        </p:txBody>
      </p:sp>
      <p:sp>
        <p:nvSpPr>
          <p:cNvPr id="40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Times New Roman" pitchFamily="18" charset="0"/>
              </a:defRPr>
            </a:lvl1pPr>
            <a:lvl2pPr marL="742950" indent="-285750" defTabSz="900113">
              <a:defRPr>
                <a:solidFill>
                  <a:schemeClr val="tx1"/>
                </a:solidFill>
                <a:latin typeface="Times New Roman" pitchFamily="18" charset="0"/>
              </a:defRPr>
            </a:lvl2pPr>
            <a:lvl3pPr marL="1143000" indent="-228600" defTabSz="900113">
              <a:defRPr>
                <a:solidFill>
                  <a:schemeClr val="tx1"/>
                </a:solidFill>
                <a:latin typeface="Times New Roman" pitchFamily="18" charset="0"/>
              </a:defRPr>
            </a:lvl3pPr>
            <a:lvl4pPr marL="1600200" indent="-228600" defTabSz="900113">
              <a:defRPr>
                <a:solidFill>
                  <a:schemeClr val="tx1"/>
                </a:solidFill>
                <a:latin typeface="Times New Roman" pitchFamily="18" charset="0"/>
              </a:defRPr>
            </a:lvl4pPr>
            <a:lvl5pPr marL="2057400" indent="-228600" defTabSz="900113">
              <a:defRPr>
                <a:solidFill>
                  <a:schemeClr val="tx1"/>
                </a:solidFill>
                <a:latin typeface="Times New Roman" pitchFamily="18" charset="0"/>
              </a:defRPr>
            </a:lvl5pPr>
            <a:lvl6pPr marL="2514600" indent="-228600" algn="ctr" defTabSz="900113" eaLnBrk="0" fontAlgn="base" hangingPunct="0">
              <a:spcBef>
                <a:spcPct val="20000"/>
              </a:spcBef>
              <a:spcAft>
                <a:spcPct val="0"/>
              </a:spcAft>
              <a:defRPr>
                <a:solidFill>
                  <a:schemeClr val="tx1"/>
                </a:solidFill>
                <a:latin typeface="Times New Roman" pitchFamily="18" charset="0"/>
              </a:defRPr>
            </a:lvl6pPr>
            <a:lvl7pPr marL="2971800" indent="-228600" algn="ctr" defTabSz="900113" eaLnBrk="0" fontAlgn="base" hangingPunct="0">
              <a:spcBef>
                <a:spcPct val="20000"/>
              </a:spcBef>
              <a:spcAft>
                <a:spcPct val="0"/>
              </a:spcAft>
              <a:defRPr>
                <a:solidFill>
                  <a:schemeClr val="tx1"/>
                </a:solidFill>
                <a:latin typeface="Times New Roman" pitchFamily="18" charset="0"/>
              </a:defRPr>
            </a:lvl7pPr>
            <a:lvl8pPr marL="3429000" indent="-228600" algn="ctr" defTabSz="900113" eaLnBrk="0" fontAlgn="base" hangingPunct="0">
              <a:spcBef>
                <a:spcPct val="20000"/>
              </a:spcBef>
              <a:spcAft>
                <a:spcPct val="0"/>
              </a:spcAft>
              <a:defRPr>
                <a:solidFill>
                  <a:schemeClr val="tx1"/>
                </a:solidFill>
                <a:latin typeface="Times New Roman" pitchFamily="18" charset="0"/>
              </a:defRPr>
            </a:lvl8pPr>
            <a:lvl9pPr marL="3886200" indent="-228600" algn="ctr" defTabSz="900113" eaLnBrk="0" fontAlgn="base" hangingPunct="0">
              <a:spcBef>
                <a:spcPct val="20000"/>
              </a:spcBef>
              <a:spcAft>
                <a:spcPct val="0"/>
              </a:spcAft>
              <a:defRPr>
                <a:solidFill>
                  <a:schemeClr val="tx1"/>
                </a:solidFill>
                <a:latin typeface="Times New Roman" pitchFamily="18" charset="0"/>
              </a:defRPr>
            </a:lvl9pPr>
          </a:lstStyle>
          <a:p>
            <a:fld id="{FBEA0663-1FF7-41B2-B743-F264D2FACB92}" type="datetime1">
              <a:rPr lang="en-GB" smtClean="0"/>
              <a:pPr/>
              <a:t>23/02/2016</a:t>
            </a:fld>
            <a:endParaRPr lang="en-US" smtClean="0"/>
          </a:p>
        </p:txBody>
      </p:sp>
      <p:sp>
        <p:nvSpPr>
          <p:cNvPr id="409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Times New Roman" pitchFamily="18" charset="0"/>
              </a:defRPr>
            </a:lvl1pPr>
            <a:lvl2pPr marL="742950" indent="-285750" defTabSz="900113">
              <a:defRPr>
                <a:solidFill>
                  <a:schemeClr val="tx1"/>
                </a:solidFill>
                <a:latin typeface="Times New Roman" pitchFamily="18" charset="0"/>
              </a:defRPr>
            </a:lvl2pPr>
            <a:lvl3pPr marL="1143000" indent="-228600" defTabSz="900113">
              <a:defRPr>
                <a:solidFill>
                  <a:schemeClr val="tx1"/>
                </a:solidFill>
                <a:latin typeface="Times New Roman" pitchFamily="18" charset="0"/>
              </a:defRPr>
            </a:lvl3pPr>
            <a:lvl4pPr marL="1600200" indent="-228600" defTabSz="900113">
              <a:defRPr>
                <a:solidFill>
                  <a:schemeClr val="tx1"/>
                </a:solidFill>
                <a:latin typeface="Times New Roman" pitchFamily="18" charset="0"/>
              </a:defRPr>
            </a:lvl4pPr>
            <a:lvl5pPr marL="2057400" indent="-228600" defTabSz="900113">
              <a:defRPr>
                <a:solidFill>
                  <a:schemeClr val="tx1"/>
                </a:solidFill>
                <a:latin typeface="Times New Roman" pitchFamily="18" charset="0"/>
              </a:defRPr>
            </a:lvl5pPr>
            <a:lvl6pPr marL="2514600" indent="-228600" algn="ctr" defTabSz="900113" eaLnBrk="0" fontAlgn="base" hangingPunct="0">
              <a:spcBef>
                <a:spcPct val="20000"/>
              </a:spcBef>
              <a:spcAft>
                <a:spcPct val="0"/>
              </a:spcAft>
              <a:defRPr>
                <a:solidFill>
                  <a:schemeClr val="tx1"/>
                </a:solidFill>
                <a:latin typeface="Times New Roman" pitchFamily="18" charset="0"/>
              </a:defRPr>
            </a:lvl6pPr>
            <a:lvl7pPr marL="2971800" indent="-228600" algn="ctr" defTabSz="900113" eaLnBrk="0" fontAlgn="base" hangingPunct="0">
              <a:spcBef>
                <a:spcPct val="20000"/>
              </a:spcBef>
              <a:spcAft>
                <a:spcPct val="0"/>
              </a:spcAft>
              <a:defRPr>
                <a:solidFill>
                  <a:schemeClr val="tx1"/>
                </a:solidFill>
                <a:latin typeface="Times New Roman" pitchFamily="18" charset="0"/>
              </a:defRPr>
            </a:lvl7pPr>
            <a:lvl8pPr marL="3429000" indent="-228600" algn="ctr" defTabSz="900113" eaLnBrk="0" fontAlgn="base" hangingPunct="0">
              <a:spcBef>
                <a:spcPct val="20000"/>
              </a:spcBef>
              <a:spcAft>
                <a:spcPct val="0"/>
              </a:spcAft>
              <a:defRPr>
                <a:solidFill>
                  <a:schemeClr val="tx1"/>
                </a:solidFill>
                <a:latin typeface="Times New Roman" pitchFamily="18" charset="0"/>
              </a:defRPr>
            </a:lvl8pPr>
            <a:lvl9pPr marL="3886200" indent="-228600" algn="ctr" defTabSz="900113" eaLnBrk="0" fontAlgn="base" hangingPunct="0">
              <a:spcBef>
                <a:spcPct val="20000"/>
              </a:spcBef>
              <a:spcAft>
                <a:spcPct val="0"/>
              </a:spcAft>
              <a:defRPr>
                <a:solidFill>
                  <a:schemeClr val="tx1"/>
                </a:solidFill>
                <a:latin typeface="Times New Roman" pitchFamily="18" charset="0"/>
              </a:defRPr>
            </a:lvl9pPr>
          </a:lstStyle>
          <a:p>
            <a:r>
              <a:rPr lang="en-US" smtClean="0"/>
              <a:t>A.M.Fedorec</a:t>
            </a:r>
          </a:p>
        </p:txBody>
      </p:sp>
      <p:sp>
        <p:nvSpPr>
          <p:cNvPr id="409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0113">
              <a:defRPr>
                <a:solidFill>
                  <a:schemeClr val="tx1"/>
                </a:solidFill>
                <a:latin typeface="Times New Roman" pitchFamily="18" charset="0"/>
              </a:defRPr>
            </a:lvl1pPr>
            <a:lvl2pPr marL="742950" indent="-285750" defTabSz="900113">
              <a:defRPr>
                <a:solidFill>
                  <a:schemeClr val="tx1"/>
                </a:solidFill>
                <a:latin typeface="Times New Roman" pitchFamily="18" charset="0"/>
              </a:defRPr>
            </a:lvl2pPr>
            <a:lvl3pPr marL="1143000" indent="-228600" defTabSz="900113">
              <a:defRPr>
                <a:solidFill>
                  <a:schemeClr val="tx1"/>
                </a:solidFill>
                <a:latin typeface="Times New Roman" pitchFamily="18" charset="0"/>
              </a:defRPr>
            </a:lvl3pPr>
            <a:lvl4pPr marL="1600200" indent="-228600" defTabSz="900113">
              <a:defRPr>
                <a:solidFill>
                  <a:schemeClr val="tx1"/>
                </a:solidFill>
                <a:latin typeface="Times New Roman" pitchFamily="18" charset="0"/>
              </a:defRPr>
            </a:lvl4pPr>
            <a:lvl5pPr marL="2057400" indent="-228600" defTabSz="900113">
              <a:defRPr>
                <a:solidFill>
                  <a:schemeClr val="tx1"/>
                </a:solidFill>
                <a:latin typeface="Times New Roman" pitchFamily="18" charset="0"/>
              </a:defRPr>
            </a:lvl5pPr>
            <a:lvl6pPr marL="2514600" indent="-228600" algn="ctr" defTabSz="900113" eaLnBrk="0" fontAlgn="base" hangingPunct="0">
              <a:spcBef>
                <a:spcPct val="20000"/>
              </a:spcBef>
              <a:spcAft>
                <a:spcPct val="0"/>
              </a:spcAft>
              <a:defRPr>
                <a:solidFill>
                  <a:schemeClr val="tx1"/>
                </a:solidFill>
                <a:latin typeface="Times New Roman" pitchFamily="18" charset="0"/>
              </a:defRPr>
            </a:lvl6pPr>
            <a:lvl7pPr marL="2971800" indent="-228600" algn="ctr" defTabSz="900113" eaLnBrk="0" fontAlgn="base" hangingPunct="0">
              <a:spcBef>
                <a:spcPct val="20000"/>
              </a:spcBef>
              <a:spcAft>
                <a:spcPct val="0"/>
              </a:spcAft>
              <a:defRPr>
                <a:solidFill>
                  <a:schemeClr val="tx1"/>
                </a:solidFill>
                <a:latin typeface="Times New Roman" pitchFamily="18" charset="0"/>
              </a:defRPr>
            </a:lvl7pPr>
            <a:lvl8pPr marL="3429000" indent="-228600" algn="ctr" defTabSz="900113" eaLnBrk="0" fontAlgn="base" hangingPunct="0">
              <a:spcBef>
                <a:spcPct val="20000"/>
              </a:spcBef>
              <a:spcAft>
                <a:spcPct val="0"/>
              </a:spcAft>
              <a:defRPr>
                <a:solidFill>
                  <a:schemeClr val="tx1"/>
                </a:solidFill>
                <a:latin typeface="Times New Roman" pitchFamily="18" charset="0"/>
              </a:defRPr>
            </a:lvl8pPr>
            <a:lvl9pPr marL="3886200" indent="-228600" algn="ctr" defTabSz="900113" eaLnBrk="0" fontAlgn="base" hangingPunct="0">
              <a:spcBef>
                <a:spcPct val="20000"/>
              </a:spcBef>
              <a:spcAft>
                <a:spcPct val="0"/>
              </a:spcAft>
              <a:defRPr>
                <a:solidFill>
                  <a:schemeClr val="tx1"/>
                </a:solidFill>
                <a:latin typeface="Times New Roman" pitchFamily="18" charset="0"/>
              </a:defRPr>
            </a:lvl9pPr>
          </a:lstStyle>
          <a:p>
            <a:fld id="{922AA9B0-287E-44FD-8586-7D660FE71126}" type="slidenum">
              <a:rPr lang="en-US" smtClean="0"/>
              <a:pPr/>
              <a:t>1</a:t>
            </a:fld>
            <a:endParaRPr lang="en-US" smtClean="0"/>
          </a:p>
        </p:txBody>
      </p:sp>
      <p:sp>
        <p:nvSpPr>
          <p:cNvPr id="40966" name="Rectangle 2"/>
          <p:cNvSpPr>
            <a:spLocks noGrp="1" noRot="1" noChangeAspect="1" noChangeArrowheads="1" noTextEdit="1"/>
          </p:cNvSpPr>
          <p:nvPr>
            <p:ph type="sldImg"/>
          </p:nvPr>
        </p:nvSpPr>
        <p:spPr>
          <a:ln/>
        </p:spPr>
      </p:sp>
      <p:sp>
        <p:nvSpPr>
          <p:cNvPr id="40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370936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noChangeArrowheads="1"/>
          </p:cNvSpPr>
          <p:nvPr/>
        </p:nvSpPr>
        <p:spPr bwMode="auto">
          <a:xfrm>
            <a:off x="3776663" y="9264650"/>
            <a:ext cx="2890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r" eaLnBrk="1" hangingPunct="1">
              <a:spcBef>
                <a:spcPct val="0"/>
              </a:spcBef>
            </a:pPr>
            <a:fld id="{686A3A7F-31D6-4392-80CD-715CA74D8CD5}" type="slidenum">
              <a:rPr lang="en-GB" sz="1200">
                <a:latin typeface="Arial" pitchFamily="34" charset="0"/>
              </a:rPr>
              <a:pPr algn="r" eaLnBrk="1" hangingPunct="1">
                <a:spcBef>
                  <a:spcPct val="0"/>
                </a:spcBef>
              </a:pPr>
              <a:t>31</a:t>
            </a:fld>
            <a:endParaRPr lang="en-GB" sz="1200">
              <a:latin typeface="Arial" pitchFamily="34" charset="0"/>
            </a:endParaRPr>
          </a:p>
        </p:txBody>
      </p:sp>
      <p:sp>
        <p:nvSpPr>
          <p:cNvPr id="56323" name="Rectangle 2"/>
          <p:cNvSpPr>
            <a:spLocks noGrp="1" noRot="1" noChangeAspect="1" noChangeArrowheads="1" noTextEdit="1"/>
          </p:cNvSpPr>
          <p:nvPr>
            <p:ph type="sldImg"/>
          </p:nvPr>
        </p:nvSpPr>
        <p:spPr>
          <a:xfrm>
            <a:off x="896938" y="731838"/>
            <a:ext cx="4876800" cy="3657600"/>
          </a:xfrm>
          <a:ln/>
        </p:spPr>
      </p:sp>
      <p:sp>
        <p:nvSpPr>
          <p:cNvPr id="56324" name="Rectangle 3"/>
          <p:cNvSpPr>
            <a:spLocks noGrp="1" noChangeArrowheads="1"/>
          </p:cNvSpPr>
          <p:nvPr>
            <p:ph type="body" idx="1"/>
          </p:nvPr>
        </p:nvSpPr>
        <p:spPr>
          <a:xfrm>
            <a:off x="666750" y="4633913"/>
            <a:ext cx="5335588" cy="4387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914400" eaLnBrk="1" hangingPunct="1"/>
            <a:r>
              <a:rPr lang="en-GB" smtClean="0"/>
              <a:t>Scan the doc many times and add/remove entities as appropriate.</a:t>
            </a:r>
          </a:p>
        </p:txBody>
      </p:sp>
    </p:spTree>
    <p:extLst>
      <p:ext uri="{BB962C8B-B14F-4D97-AF65-F5344CB8AC3E}">
        <p14:creationId xmlns:p14="http://schemas.microsoft.com/office/powerpoint/2010/main" val="231584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noChangeArrowheads="1"/>
          </p:cNvSpPr>
          <p:nvPr/>
        </p:nvSpPr>
        <p:spPr bwMode="auto">
          <a:xfrm>
            <a:off x="3776663" y="9264650"/>
            <a:ext cx="2890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r" eaLnBrk="1" hangingPunct="1">
              <a:spcBef>
                <a:spcPct val="0"/>
              </a:spcBef>
            </a:pPr>
            <a:fld id="{13E1119D-E44F-4D2A-93A0-D87C7DE563D9}" type="slidenum">
              <a:rPr lang="en-GB" sz="1200">
                <a:solidFill>
                  <a:srgbClr val="000000"/>
                </a:solidFill>
                <a:latin typeface="Arial" pitchFamily="34" charset="0"/>
              </a:rPr>
              <a:pPr algn="r" eaLnBrk="1" hangingPunct="1">
                <a:spcBef>
                  <a:spcPct val="0"/>
                </a:spcBef>
              </a:pPr>
              <a:t>3</a:t>
            </a:fld>
            <a:endParaRPr lang="en-GB" sz="1200">
              <a:solidFill>
                <a:srgbClr val="000000"/>
              </a:solidFill>
              <a:latin typeface="Arial" pitchFamily="34" charset="0"/>
            </a:endParaRPr>
          </a:p>
        </p:txBody>
      </p:sp>
      <p:sp>
        <p:nvSpPr>
          <p:cNvPr id="109571" name="Rectangle 2"/>
          <p:cNvSpPr>
            <a:spLocks noGrp="1" noRot="1" noChangeAspect="1" noChangeArrowheads="1" noTextEdit="1"/>
          </p:cNvSpPr>
          <p:nvPr>
            <p:ph type="sldImg"/>
          </p:nvPr>
        </p:nvSpPr>
        <p:spPr>
          <a:xfrm>
            <a:off x="896938" y="731838"/>
            <a:ext cx="4876800" cy="3657600"/>
          </a:xfrm>
          <a:ln/>
        </p:spPr>
      </p:sp>
      <p:sp>
        <p:nvSpPr>
          <p:cNvPr id="109572" name="Rectangle 3"/>
          <p:cNvSpPr>
            <a:spLocks noGrp="1" noChangeArrowheads="1"/>
          </p:cNvSpPr>
          <p:nvPr>
            <p:ph type="body" idx="1"/>
          </p:nvPr>
        </p:nvSpPr>
        <p:spPr>
          <a:xfrm>
            <a:off x="666750" y="4633913"/>
            <a:ext cx="5335588" cy="4387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914400" eaLnBrk="1" hangingPunct="1"/>
            <a:endParaRPr lang="en-GB" smtClean="0"/>
          </a:p>
        </p:txBody>
      </p:sp>
    </p:spTree>
    <p:extLst>
      <p:ext uri="{BB962C8B-B14F-4D97-AF65-F5344CB8AC3E}">
        <p14:creationId xmlns:p14="http://schemas.microsoft.com/office/powerpoint/2010/main" val="2313621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txBox="1">
            <a:spLocks noGrp="1" noChangeArrowheads="1"/>
          </p:cNvSpPr>
          <p:nvPr/>
        </p:nvSpPr>
        <p:spPr bwMode="auto">
          <a:xfrm>
            <a:off x="20638" y="3175"/>
            <a:ext cx="28590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8" tIns="0" rIns="19078" bIns="0"/>
          <a:lstStyle>
            <a:lvl1pPr defTabSz="900113">
              <a:defRPr>
                <a:solidFill>
                  <a:schemeClr val="tx1"/>
                </a:solidFill>
                <a:latin typeface="Times New Roman" pitchFamily="18" charset="0"/>
              </a:defRPr>
            </a:lvl1pPr>
            <a:lvl2pPr marL="742950" indent="-285750" defTabSz="900113">
              <a:defRPr>
                <a:solidFill>
                  <a:schemeClr val="tx1"/>
                </a:solidFill>
                <a:latin typeface="Times New Roman" pitchFamily="18" charset="0"/>
              </a:defRPr>
            </a:lvl2pPr>
            <a:lvl3pPr marL="1143000" indent="-228600" defTabSz="900113">
              <a:defRPr>
                <a:solidFill>
                  <a:schemeClr val="tx1"/>
                </a:solidFill>
                <a:latin typeface="Times New Roman" pitchFamily="18" charset="0"/>
              </a:defRPr>
            </a:lvl3pPr>
            <a:lvl4pPr marL="1600200" indent="-228600" defTabSz="900113">
              <a:defRPr>
                <a:solidFill>
                  <a:schemeClr val="tx1"/>
                </a:solidFill>
                <a:latin typeface="Times New Roman" pitchFamily="18" charset="0"/>
              </a:defRPr>
            </a:lvl4pPr>
            <a:lvl5pPr marL="2057400" indent="-228600" defTabSz="900113">
              <a:defRPr>
                <a:solidFill>
                  <a:schemeClr val="tx1"/>
                </a:solidFill>
                <a:latin typeface="Times New Roman" pitchFamily="18" charset="0"/>
              </a:defRPr>
            </a:lvl5pPr>
            <a:lvl6pPr marL="2514600" indent="-228600" algn="ctr" defTabSz="900113" eaLnBrk="0" fontAlgn="base" hangingPunct="0">
              <a:spcBef>
                <a:spcPct val="20000"/>
              </a:spcBef>
              <a:spcAft>
                <a:spcPct val="0"/>
              </a:spcAft>
              <a:defRPr>
                <a:solidFill>
                  <a:schemeClr val="tx1"/>
                </a:solidFill>
                <a:latin typeface="Times New Roman" pitchFamily="18" charset="0"/>
              </a:defRPr>
            </a:lvl6pPr>
            <a:lvl7pPr marL="2971800" indent="-228600" algn="ctr" defTabSz="900113" eaLnBrk="0" fontAlgn="base" hangingPunct="0">
              <a:spcBef>
                <a:spcPct val="20000"/>
              </a:spcBef>
              <a:spcAft>
                <a:spcPct val="0"/>
              </a:spcAft>
              <a:defRPr>
                <a:solidFill>
                  <a:schemeClr val="tx1"/>
                </a:solidFill>
                <a:latin typeface="Times New Roman" pitchFamily="18" charset="0"/>
              </a:defRPr>
            </a:lvl7pPr>
            <a:lvl8pPr marL="3429000" indent="-228600" algn="ctr" defTabSz="900113" eaLnBrk="0" fontAlgn="base" hangingPunct="0">
              <a:spcBef>
                <a:spcPct val="20000"/>
              </a:spcBef>
              <a:spcAft>
                <a:spcPct val="0"/>
              </a:spcAft>
              <a:defRPr>
                <a:solidFill>
                  <a:schemeClr val="tx1"/>
                </a:solidFill>
                <a:latin typeface="Times New Roman" pitchFamily="18" charset="0"/>
              </a:defRPr>
            </a:lvl8pPr>
            <a:lvl9pPr marL="3886200" indent="-228600" algn="ctr" defTabSz="900113" eaLnBrk="0" fontAlgn="base" hangingPunct="0">
              <a:spcBef>
                <a:spcPct val="20000"/>
              </a:spcBef>
              <a:spcAft>
                <a:spcPct val="0"/>
              </a:spcAft>
              <a:defRPr>
                <a:solidFill>
                  <a:schemeClr val="tx1"/>
                </a:solidFill>
                <a:latin typeface="Times New Roman" pitchFamily="18" charset="0"/>
              </a:defRPr>
            </a:lvl9pPr>
          </a:lstStyle>
          <a:p>
            <a:pPr algn="l">
              <a:spcBef>
                <a:spcPct val="0"/>
              </a:spcBef>
            </a:pPr>
            <a:r>
              <a:rPr lang="en-US" sz="1000" i="1"/>
              <a:t>S.E.1</a:t>
            </a:r>
          </a:p>
        </p:txBody>
      </p:sp>
      <p:sp>
        <p:nvSpPr>
          <p:cNvPr id="47107" name="Rectangle 3"/>
          <p:cNvSpPr txBox="1">
            <a:spLocks noGrp="1" noChangeArrowheads="1"/>
          </p:cNvSpPr>
          <p:nvPr/>
        </p:nvSpPr>
        <p:spPr bwMode="auto">
          <a:xfrm>
            <a:off x="3787775" y="3175"/>
            <a:ext cx="28590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8" tIns="0" rIns="19078" bIns="0"/>
          <a:lstStyle>
            <a:lvl1pPr defTabSz="900113">
              <a:defRPr>
                <a:solidFill>
                  <a:schemeClr val="tx1"/>
                </a:solidFill>
                <a:latin typeface="Times New Roman" pitchFamily="18" charset="0"/>
              </a:defRPr>
            </a:lvl1pPr>
            <a:lvl2pPr marL="742950" indent="-285750" defTabSz="900113">
              <a:defRPr>
                <a:solidFill>
                  <a:schemeClr val="tx1"/>
                </a:solidFill>
                <a:latin typeface="Times New Roman" pitchFamily="18" charset="0"/>
              </a:defRPr>
            </a:lvl2pPr>
            <a:lvl3pPr marL="1143000" indent="-228600" defTabSz="900113">
              <a:defRPr>
                <a:solidFill>
                  <a:schemeClr val="tx1"/>
                </a:solidFill>
                <a:latin typeface="Times New Roman" pitchFamily="18" charset="0"/>
              </a:defRPr>
            </a:lvl3pPr>
            <a:lvl4pPr marL="1600200" indent="-228600" defTabSz="900113">
              <a:defRPr>
                <a:solidFill>
                  <a:schemeClr val="tx1"/>
                </a:solidFill>
                <a:latin typeface="Times New Roman" pitchFamily="18" charset="0"/>
              </a:defRPr>
            </a:lvl4pPr>
            <a:lvl5pPr marL="2057400" indent="-228600" defTabSz="900113">
              <a:defRPr>
                <a:solidFill>
                  <a:schemeClr val="tx1"/>
                </a:solidFill>
                <a:latin typeface="Times New Roman" pitchFamily="18" charset="0"/>
              </a:defRPr>
            </a:lvl5pPr>
            <a:lvl6pPr marL="2514600" indent="-228600" algn="ctr" defTabSz="900113" eaLnBrk="0" fontAlgn="base" hangingPunct="0">
              <a:spcBef>
                <a:spcPct val="20000"/>
              </a:spcBef>
              <a:spcAft>
                <a:spcPct val="0"/>
              </a:spcAft>
              <a:defRPr>
                <a:solidFill>
                  <a:schemeClr val="tx1"/>
                </a:solidFill>
                <a:latin typeface="Times New Roman" pitchFamily="18" charset="0"/>
              </a:defRPr>
            </a:lvl6pPr>
            <a:lvl7pPr marL="2971800" indent="-228600" algn="ctr" defTabSz="900113" eaLnBrk="0" fontAlgn="base" hangingPunct="0">
              <a:spcBef>
                <a:spcPct val="20000"/>
              </a:spcBef>
              <a:spcAft>
                <a:spcPct val="0"/>
              </a:spcAft>
              <a:defRPr>
                <a:solidFill>
                  <a:schemeClr val="tx1"/>
                </a:solidFill>
                <a:latin typeface="Times New Roman" pitchFamily="18" charset="0"/>
              </a:defRPr>
            </a:lvl7pPr>
            <a:lvl8pPr marL="3429000" indent="-228600" algn="ctr" defTabSz="900113" eaLnBrk="0" fontAlgn="base" hangingPunct="0">
              <a:spcBef>
                <a:spcPct val="20000"/>
              </a:spcBef>
              <a:spcAft>
                <a:spcPct val="0"/>
              </a:spcAft>
              <a:defRPr>
                <a:solidFill>
                  <a:schemeClr val="tx1"/>
                </a:solidFill>
                <a:latin typeface="Times New Roman" pitchFamily="18" charset="0"/>
              </a:defRPr>
            </a:lvl8pPr>
            <a:lvl9pPr marL="3886200" indent="-228600" algn="ctr" defTabSz="900113" eaLnBrk="0" fontAlgn="base" hangingPunct="0">
              <a:spcBef>
                <a:spcPct val="20000"/>
              </a:spcBef>
              <a:spcAft>
                <a:spcPct val="0"/>
              </a:spcAft>
              <a:defRPr>
                <a:solidFill>
                  <a:schemeClr val="tx1"/>
                </a:solidFill>
                <a:latin typeface="Times New Roman" pitchFamily="18" charset="0"/>
              </a:defRPr>
            </a:lvl9pPr>
          </a:lstStyle>
          <a:p>
            <a:pPr algn="r">
              <a:spcBef>
                <a:spcPct val="0"/>
              </a:spcBef>
            </a:pPr>
            <a:fld id="{183B56F7-AC8A-462D-8A8C-A6F46E5BF477}" type="datetime1">
              <a:rPr lang="en-GB" sz="1000" i="1"/>
              <a:pPr algn="r">
                <a:spcBef>
                  <a:spcPct val="0"/>
                </a:spcBef>
              </a:pPr>
              <a:t>23/02/2016</a:t>
            </a:fld>
            <a:endParaRPr lang="en-US" sz="1000" i="1"/>
          </a:p>
        </p:txBody>
      </p:sp>
      <p:sp>
        <p:nvSpPr>
          <p:cNvPr id="47108" name="Rectangle 6"/>
          <p:cNvSpPr txBox="1">
            <a:spLocks noGrp="1" noChangeArrowheads="1"/>
          </p:cNvSpPr>
          <p:nvPr/>
        </p:nvSpPr>
        <p:spPr bwMode="auto">
          <a:xfrm>
            <a:off x="20638" y="9301163"/>
            <a:ext cx="28590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8" tIns="0" rIns="19078" bIns="0" anchor="b"/>
          <a:lstStyle>
            <a:lvl1pPr defTabSz="900113">
              <a:defRPr>
                <a:solidFill>
                  <a:schemeClr val="tx1"/>
                </a:solidFill>
                <a:latin typeface="Times New Roman" pitchFamily="18" charset="0"/>
              </a:defRPr>
            </a:lvl1pPr>
            <a:lvl2pPr marL="742950" indent="-285750" defTabSz="900113">
              <a:defRPr>
                <a:solidFill>
                  <a:schemeClr val="tx1"/>
                </a:solidFill>
                <a:latin typeface="Times New Roman" pitchFamily="18" charset="0"/>
              </a:defRPr>
            </a:lvl2pPr>
            <a:lvl3pPr marL="1143000" indent="-228600" defTabSz="900113">
              <a:defRPr>
                <a:solidFill>
                  <a:schemeClr val="tx1"/>
                </a:solidFill>
                <a:latin typeface="Times New Roman" pitchFamily="18" charset="0"/>
              </a:defRPr>
            </a:lvl3pPr>
            <a:lvl4pPr marL="1600200" indent="-228600" defTabSz="900113">
              <a:defRPr>
                <a:solidFill>
                  <a:schemeClr val="tx1"/>
                </a:solidFill>
                <a:latin typeface="Times New Roman" pitchFamily="18" charset="0"/>
              </a:defRPr>
            </a:lvl4pPr>
            <a:lvl5pPr marL="2057400" indent="-228600" defTabSz="900113">
              <a:defRPr>
                <a:solidFill>
                  <a:schemeClr val="tx1"/>
                </a:solidFill>
                <a:latin typeface="Times New Roman" pitchFamily="18" charset="0"/>
              </a:defRPr>
            </a:lvl5pPr>
            <a:lvl6pPr marL="2514600" indent="-228600" algn="ctr" defTabSz="900113" eaLnBrk="0" fontAlgn="base" hangingPunct="0">
              <a:spcBef>
                <a:spcPct val="20000"/>
              </a:spcBef>
              <a:spcAft>
                <a:spcPct val="0"/>
              </a:spcAft>
              <a:defRPr>
                <a:solidFill>
                  <a:schemeClr val="tx1"/>
                </a:solidFill>
                <a:latin typeface="Times New Roman" pitchFamily="18" charset="0"/>
              </a:defRPr>
            </a:lvl6pPr>
            <a:lvl7pPr marL="2971800" indent="-228600" algn="ctr" defTabSz="900113" eaLnBrk="0" fontAlgn="base" hangingPunct="0">
              <a:spcBef>
                <a:spcPct val="20000"/>
              </a:spcBef>
              <a:spcAft>
                <a:spcPct val="0"/>
              </a:spcAft>
              <a:defRPr>
                <a:solidFill>
                  <a:schemeClr val="tx1"/>
                </a:solidFill>
                <a:latin typeface="Times New Roman" pitchFamily="18" charset="0"/>
              </a:defRPr>
            </a:lvl7pPr>
            <a:lvl8pPr marL="3429000" indent="-228600" algn="ctr" defTabSz="900113" eaLnBrk="0" fontAlgn="base" hangingPunct="0">
              <a:spcBef>
                <a:spcPct val="20000"/>
              </a:spcBef>
              <a:spcAft>
                <a:spcPct val="0"/>
              </a:spcAft>
              <a:defRPr>
                <a:solidFill>
                  <a:schemeClr val="tx1"/>
                </a:solidFill>
                <a:latin typeface="Times New Roman" pitchFamily="18" charset="0"/>
              </a:defRPr>
            </a:lvl8pPr>
            <a:lvl9pPr marL="3886200" indent="-228600" algn="ctr" defTabSz="900113" eaLnBrk="0" fontAlgn="base" hangingPunct="0">
              <a:spcBef>
                <a:spcPct val="20000"/>
              </a:spcBef>
              <a:spcAft>
                <a:spcPct val="0"/>
              </a:spcAft>
              <a:defRPr>
                <a:solidFill>
                  <a:schemeClr val="tx1"/>
                </a:solidFill>
                <a:latin typeface="Times New Roman" pitchFamily="18" charset="0"/>
              </a:defRPr>
            </a:lvl9pPr>
          </a:lstStyle>
          <a:p>
            <a:pPr algn="l">
              <a:spcBef>
                <a:spcPct val="0"/>
              </a:spcBef>
            </a:pPr>
            <a:r>
              <a:rPr lang="en-US" sz="1000" i="1"/>
              <a:t>A.M.Fedorec</a:t>
            </a:r>
          </a:p>
        </p:txBody>
      </p:sp>
      <p:sp>
        <p:nvSpPr>
          <p:cNvPr id="47109" name="Rectangle 7"/>
          <p:cNvSpPr txBox="1">
            <a:spLocks noGrp="1" noChangeArrowheads="1"/>
          </p:cNvSpPr>
          <p:nvPr/>
        </p:nvSpPr>
        <p:spPr bwMode="auto">
          <a:xfrm>
            <a:off x="3787775" y="9301163"/>
            <a:ext cx="28590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78" tIns="0" rIns="19078" bIns="0" anchor="b"/>
          <a:lstStyle>
            <a:lvl1pPr defTabSz="900113">
              <a:defRPr>
                <a:solidFill>
                  <a:schemeClr val="tx1"/>
                </a:solidFill>
                <a:latin typeface="Times New Roman" pitchFamily="18" charset="0"/>
              </a:defRPr>
            </a:lvl1pPr>
            <a:lvl2pPr marL="742950" indent="-285750" defTabSz="900113">
              <a:defRPr>
                <a:solidFill>
                  <a:schemeClr val="tx1"/>
                </a:solidFill>
                <a:latin typeface="Times New Roman" pitchFamily="18" charset="0"/>
              </a:defRPr>
            </a:lvl2pPr>
            <a:lvl3pPr marL="1143000" indent="-228600" defTabSz="900113">
              <a:defRPr>
                <a:solidFill>
                  <a:schemeClr val="tx1"/>
                </a:solidFill>
                <a:latin typeface="Times New Roman" pitchFamily="18" charset="0"/>
              </a:defRPr>
            </a:lvl3pPr>
            <a:lvl4pPr marL="1600200" indent="-228600" defTabSz="900113">
              <a:defRPr>
                <a:solidFill>
                  <a:schemeClr val="tx1"/>
                </a:solidFill>
                <a:latin typeface="Times New Roman" pitchFamily="18" charset="0"/>
              </a:defRPr>
            </a:lvl4pPr>
            <a:lvl5pPr marL="2057400" indent="-228600" defTabSz="900113">
              <a:defRPr>
                <a:solidFill>
                  <a:schemeClr val="tx1"/>
                </a:solidFill>
                <a:latin typeface="Times New Roman" pitchFamily="18" charset="0"/>
              </a:defRPr>
            </a:lvl5pPr>
            <a:lvl6pPr marL="2514600" indent="-228600" algn="ctr" defTabSz="900113" eaLnBrk="0" fontAlgn="base" hangingPunct="0">
              <a:spcBef>
                <a:spcPct val="20000"/>
              </a:spcBef>
              <a:spcAft>
                <a:spcPct val="0"/>
              </a:spcAft>
              <a:defRPr>
                <a:solidFill>
                  <a:schemeClr val="tx1"/>
                </a:solidFill>
                <a:latin typeface="Times New Roman" pitchFamily="18" charset="0"/>
              </a:defRPr>
            </a:lvl6pPr>
            <a:lvl7pPr marL="2971800" indent="-228600" algn="ctr" defTabSz="900113" eaLnBrk="0" fontAlgn="base" hangingPunct="0">
              <a:spcBef>
                <a:spcPct val="20000"/>
              </a:spcBef>
              <a:spcAft>
                <a:spcPct val="0"/>
              </a:spcAft>
              <a:defRPr>
                <a:solidFill>
                  <a:schemeClr val="tx1"/>
                </a:solidFill>
                <a:latin typeface="Times New Roman" pitchFamily="18" charset="0"/>
              </a:defRPr>
            </a:lvl7pPr>
            <a:lvl8pPr marL="3429000" indent="-228600" algn="ctr" defTabSz="900113" eaLnBrk="0" fontAlgn="base" hangingPunct="0">
              <a:spcBef>
                <a:spcPct val="20000"/>
              </a:spcBef>
              <a:spcAft>
                <a:spcPct val="0"/>
              </a:spcAft>
              <a:defRPr>
                <a:solidFill>
                  <a:schemeClr val="tx1"/>
                </a:solidFill>
                <a:latin typeface="Times New Roman" pitchFamily="18" charset="0"/>
              </a:defRPr>
            </a:lvl8pPr>
            <a:lvl9pPr marL="3886200" indent="-228600" algn="ctr" defTabSz="900113" eaLnBrk="0" fontAlgn="base" hangingPunct="0">
              <a:spcBef>
                <a:spcPct val="20000"/>
              </a:spcBef>
              <a:spcAft>
                <a:spcPct val="0"/>
              </a:spcAft>
              <a:defRPr>
                <a:solidFill>
                  <a:schemeClr val="tx1"/>
                </a:solidFill>
                <a:latin typeface="Times New Roman" pitchFamily="18" charset="0"/>
              </a:defRPr>
            </a:lvl9pPr>
          </a:lstStyle>
          <a:p>
            <a:pPr algn="r">
              <a:spcBef>
                <a:spcPct val="0"/>
              </a:spcBef>
            </a:pPr>
            <a:fld id="{F00AEF38-2873-431B-B4C0-0411680F6D0F}" type="slidenum">
              <a:rPr lang="en-US" sz="1000" i="1"/>
              <a:pPr algn="r">
                <a:spcBef>
                  <a:spcPct val="0"/>
                </a:spcBef>
              </a:pPr>
              <a:t>7</a:t>
            </a:fld>
            <a:endParaRPr lang="en-US" sz="1000" i="1"/>
          </a:p>
        </p:txBody>
      </p:sp>
      <p:sp>
        <p:nvSpPr>
          <p:cNvPr id="47110" name="Rectangle 2"/>
          <p:cNvSpPr>
            <a:spLocks noGrp="1" noRot="1" noChangeAspect="1" noChangeArrowheads="1" noTextEdit="1"/>
          </p:cNvSpPr>
          <p:nvPr>
            <p:ph type="sldImg"/>
          </p:nvPr>
        </p:nvSpPr>
        <p:spPr>
          <a:xfrm>
            <a:off x="1050925" y="873125"/>
            <a:ext cx="4565650" cy="3424238"/>
          </a:xfrm>
          <a:ln cap="flat"/>
        </p:spPr>
      </p:sp>
      <p:sp>
        <p:nvSpPr>
          <p:cNvPr id="47111" name="Rectangle 3"/>
          <p:cNvSpPr>
            <a:spLocks noGrp="1" noChangeArrowheads="1"/>
          </p:cNvSpPr>
          <p:nvPr>
            <p:ph type="body" idx="1"/>
          </p:nvPr>
        </p:nvSpPr>
        <p:spPr>
          <a:xfrm>
            <a:off x="890588" y="4659313"/>
            <a:ext cx="4886325" cy="4333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77" tIns="46032" rIns="90477" bIns="46032"/>
          <a:lstStyle/>
          <a:p>
            <a:endParaRPr lang="en-GB" smtClean="0"/>
          </a:p>
        </p:txBody>
      </p:sp>
    </p:spTree>
    <p:extLst>
      <p:ext uri="{BB962C8B-B14F-4D97-AF65-F5344CB8AC3E}">
        <p14:creationId xmlns:p14="http://schemas.microsoft.com/office/powerpoint/2010/main" val="3692938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896938" y="730250"/>
            <a:ext cx="4875212" cy="3657600"/>
          </a:xfrm>
          <a:ln/>
        </p:spPr>
      </p:sp>
      <p:sp>
        <p:nvSpPr>
          <p:cNvPr id="34819" name="Notes Placeholder 2"/>
          <p:cNvSpPr>
            <a:spLocks noGrp="1"/>
          </p:cNvSpPr>
          <p:nvPr>
            <p:ph type="body" idx="1"/>
          </p:nvPr>
        </p:nvSpPr>
        <p:spPr>
          <a:xfrm>
            <a:off x="665995" y="4634189"/>
            <a:ext cx="5337099" cy="43885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8" tIns="45234" rIns="90468" bIns="45234"/>
          <a:lstStyle/>
          <a:p>
            <a:r>
              <a:rPr lang="en-GB" altLang="en-US" smtClean="0"/>
              <a:t>Define common set of data, develop common set of operations for manipulating data (open/close/search(seek) files)</a:t>
            </a:r>
          </a:p>
          <a:p>
            <a:r>
              <a:rPr lang="en-GB" altLang="en-US" smtClean="0"/>
              <a:t>Each application is to decide how the data is captured, presented, etc.</a:t>
            </a:r>
          </a:p>
        </p:txBody>
      </p:sp>
      <p:sp>
        <p:nvSpPr>
          <p:cNvPr id="34820" name="Slide Number Placeholder 3"/>
          <p:cNvSpPr txBox="1">
            <a:spLocks noGrp="1"/>
          </p:cNvSpPr>
          <p:nvPr/>
        </p:nvSpPr>
        <p:spPr bwMode="auto">
          <a:xfrm>
            <a:off x="3776508" y="9263771"/>
            <a:ext cx="2891056" cy="48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68" tIns="45234" rIns="90468" bIns="45234" anchor="b"/>
          <a:lstStyle>
            <a:lvl1pPr defTabSz="938213" eaLnBrk="0" hangingPunct="0">
              <a:defRPr sz="2400">
                <a:solidFill>
                  <a:schemeClr val="tx1"/>
                </a:solidFill>
                <a:latin typeface="Times New Roman" pitchFamily="18" charset="0"/>
              </a:defRPr>
            </a:lvl1pPr>
            <a:lvl2pPr marL="742950" indent="-285750" defTabSz="938213" eaLnBrk="0" hangingPunct="0">
              <a:defRPr sz="2400">
                <a:solidFill>
                  <a:schemeClr val="tx1"/>
                </a:solidFill>
                <a:latin typeface="Times New Roman" pitchFamily="18" charset="0"/>
              </a:defRPr>
            </a:lvl2pPr>
            <a:lvl3pPr marL="1143000" indent="-228600" defTabSz="938213" eaLnBrk="0" hangingPunct="0">
              <a:defRPr sz="2400">
                <a:solidFill>
                  <a:schemeClr val="tx1"/>
                </a:solidFill>
                <a:latin typeface="Times New Roman" pitchFamily="18" charset="0"/>
              </a:defRPr>
            </a:lvl3pPr>
            <a:lvl4pPr marL="1600200" indent="-228600" defTabSz="938213" eaLnBrk="0" hangingPunct="0">
              <a:defRPr sz="2400">
                <a:solidFill>
                  <a:schemeClr val="tx1"/>
                </a:solidFill>
                <a:latin typeface="Times New Roman" pitchFamily="18" charset="0"/>
              </a:defRPr>
            </a:lvl4pPr>
            <a:lvl5pPr marL="2057400" indent="-228600" defTabSz="938213" eaLnBrk="0" hangingPunct="0">
              <a:defRPr sz="2400">
                <a:solidFill>
                  <a:schemeClr val="tx1"/>
                </a:solidFill>
                <a:latin typeface="Times New Roman" pitchFamily="18" charset="0"/>
              </a:defRPr>
            </a:lvl5pPr>
            <a:lvl6pPr marL="2514600" indent="-228600" defTabSz="938213" eaLnBrk="0" fontAlgn="base" hangingPunct="0">
              <a:spcBef>
                <a:spcPct val="0"/>
              </a:spcBef>
              <a:spcAft>
                <a:spcPct val="0"/>
              </a:spcAft>
              <a:defRPr sz="2400">
                <a:solidFill>
                  <a:schemeClr val="tx1"/>
                </a:solidFill>
                <a:latin typeface="Times New Roman" pitchFamily="18" charset="0"/>
              </a:defRPr>
            </a:lvl6pPr>
            <a:lvl7pPr marL="2971800" indent="-228600" defTabSz="938213" eaLnBrk="0" fontAlgn="base" hangingPunct="0">
              <a:spcBef>
                <a:spcPct val="0"/>
              </a:spcBef>
              <a:spcAft>
                <a:spcPct val="0"/>
              </a:spcAft>
              <a:defRPr sz="2400">
                <a:solidFill>
                  <a:schemeClr val="tx1"/>
                </a:solidFill>
                <a:latin typeface="Times New Roman" pitchFamily="18" charset="0"/>
              </a:defRPr>
            </a:lvl7pPr>
            <a:lvl8pPr marL="3429000" indent="-228600" defTabSz="938213" eaLnBrk="0" fontAlgn="base" hangingPunct="0">
              <a:spcBef>
                <a:spcPct val="0"/>
              </a:spcBef>
              <a:spcAft>
                <a:spcPct val="0"/>
              </a:spcAft>
              <a:defRPr sz="2400">
                <a:solidFill>
                  <a:schemeClr val="tx1"/>
                </a:solidFill>
                <a:latin typeface="Times New Roman" pitchFamily="18" charset="0"/>
              </a:defRPr>
            </a:lvl8pPr>
            <a:lvl9pPr marL="3886200" indent="-228600" defTabSz="938213" eaLnBrk="0" fontAlgn="base" hangingPunct="0">
              <a:spcBef>
                <a:spcPct val="0"/>
              </a:spcBef>
              <a:spcAft>
                <a:spcPct val="0"/>
              </a:spcAft>
              <a:defRPr sz="2400">
                <a:solidFill>
                  <a:schemeClr val="tx1"/>
                </a:solidFill>
                <a:latin typeface="Times New Roman" pitchFamily="18" charset="0"/>
              </a:defRPr>
            </a:lvl9pPr>
          </a:lstStyle>
          <a:p>
            <a:pPr algn="r" eaLnBrk="1" hangingPunct="1"/>
            <a:fld id="{3228F4D7-429C-4935-8365-6ABECF5A7B79}" type="slidenum">
              <a:rPr lang="en-GB" altLang="en-US" sz="1200">
                <a:latin typeface="Arial" charset="0"/>
              </a:rPr>
              <a:pPr algn="r" eaLnBrk="1" hangingPunct="1"/>
              <a:t>13</a:t>
            </a:fld>
            <a:endParaRPr lang="en-GB" altLang="en-US" sz="1200">
              <a:latin typeface="Arial" charset="0"/>
            </a:endParaRPr>
          </a:p>
        </p:txBody>
      </p:sp>
    </p:spTree>
    <p:extLst>
      <p:ext uri="{BB962C8B-B14F-4D97-AF65-F5344CB8AC3E}">
        <p14:creationId xmlns:p14="http://schemas.microsoft.com/office/powerpoint/2010/main" val="418697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776663" y="9264650"/>
            <a:ext cx="2890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r" eaLnBrk="1" hangingPunct="1">
              <a:spcBef>
                <a:spcPct val="0"/>
              </a:spcBef>
            </a:pPr>
            <a:fld id="{ED5F1B72-AC4D-4E32-8064-8FFEBBED64B6}" type="slidenum">
              <a:rPr lang="en-GB" sz="1200">
                <a:latin typeface="Arial" pitchFamily="34" charset="0"/>
              </a:rPr>
              <a:pPr algn="r" eaLnBrk="1" hangingPunct="1">
                <a:spcBef>
                  <a:spcPct val="0"/>
                </a:spcBef>
              </a:pPr>
              <a:t>17</a:t>
            </a:fld>
            <a:endParaRPr lang="en-GB" sz="1200">
              <a:latin typeface="Arial" pitchFamily="34" charset="0"/>
            </a:endParaRPr>
          </a:p>
        </p:txBody>
      </p:sp>
      <p:sp>
        <p:nvSpPr>
          <p:cNvPr id="48131" name="Rectangle 2"/>
          <p:cNvSpPr>
            <a:spLocks noGrp="1" noRot="1" noChangeAspect="1" noChangeArrowheads="1" noTextEdit="1"/>
          </p:cNvSpPr>
          <p:nvPr>
            <p:ph type="sldImg"/>
          </p:nvPr>
        </p:nvSpPr>
        <p:spPr>
          <a:xfrm>
            <a:off x="895350" y="731838"/>
            <a:ext cx="4876800" cy="3657600"/>
          </a:xfrm>
          <a:ln/>
        </p:spPr>
      </p:sp>
      <p:sp>
        <p:nvSpPr>
          <p:cNvPr id="48132" name="Rectangle 3"/>
          <p:cNvSpPr>
            <a:spLocks noGrp="1" noChangeArrowheads="1"/>
          </p:cNvSpPr>
          <p:nvPr>
            <p:ph type="body" idx="1"/>
          </p:nvPr>
        </p:nvSpPr>
        <p:spPr>
          <a:xfrm>
            <a:off x="889000" y="4633913"/>
            <a:ext cx="4891088" cy="4387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914400" eaLnBrk="1" hangingPunct="1"/>
            <a:endParaRPr lang="en-US" smtClean="0"/>
          </a:p>
        </p:txBody>
      </p:sp>
    </p:spTree>
    <p:extLst>
      <p:ext uri="{BB962C8B-B14F-4D97-AF65-F5344CB8AC3E}">
        <p14:creationId xmlns:p14="http://schemas.microsoft.com/office/powerpoint/2010/main" val="333696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896938" y="731838"/>
            <a:ext cx="4876800" cy="3657600"/>
          </a:xfrm>
          <a:ln/>
        </p:spPr>
      </p:sp>
      <p:sp>
        <p:nvSpPr>
          <p:cNvPr id="49155" name="Notes Placeholder 2"/>
          <p:cNvSpPr>
            <a:spLocks noGrp="1"/>
          </p:cNvSpPr>
          <p:nvPr>
            <p:ph type="body" idx="1"/>
          </p:nvPr>
        </p:nvSpPr>
        <p:spPr>
          <a:xfrm>
            <a:off x="666750" y="4633913"/>
            <a:ext cx="5335588" cy="4387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914400"/>
            <a:r>
              <a:rPr lang="en-GB" smtClean="0"/>
              <a:t>Printer: when you search to connect to a network printer (colour printer? Speed? Document format supported, …)</a:t>
            </a:r>
          </a:p>
          <a:p>
            <a:pPr defTabSz="914400"/>
            <a:r>
              <a:rPr lang="en-GB" smtClean="0"/>
              <a:t>Alarm went off (when, where, why, …)</a:t>
            </a:r>
          </a:p>
          <a:p>
            <a:pPr defTabSz="914400"/>
            <a:r>
              <a:rPr lang="en-GB" smtClean="0"/>
              <a:t>Team (leader, member, size, when created/dissolved, …)</a:t>
            </a:r>
          </a:p>
          <a:p>
            <a:pPr defTabSz="914400"/>
            <a:endParaRPr lang="en-GB" smtClean="0"/>
          </a:p>
        </p:txBody>
      </p:sp>
      <p:sp>
        <p:nvSpPr>
          <p:cNvPr id="49156" name="Slide Number Placeholder 3"/>
          <p:cNvSpPr txBox="1">
            <a:spLocks noGrp="1"/>
          </p:cNvSpPr>
          <p:nvPr/>
        </p:nvSpPr>
        <p:spPr bwMode="auto">
          <a:xfrm>
            <a:off x="3776663" y="9264650"/>
            <a:ext cx="2890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r" eaLnBrk="1" hangingPunct="1">
              <a:spcBef>
                <a:spcPct val="0"/>
              </a:spcBef>
            </a:pPr>
            <a:fld id="{4866E115-3E0B-409C-BBC8-381AAE60825B}" type="slidenum">
              <a:rPr lang="en-GB" sz="1200">
                <a:latin typeface="Arial" pitchFamily="34" charset="0"/>
              </a:rPr>
              <a:pPr algn="r" eaLnBrk="1" hangingPunct="1">
                <a:spcBef>
                  <a:spcPct val="0"/>
                </a:spcBef>
              </a:pPr>
              <a:t>20</a:t>
            </a:fld>
            <a:endParaRPr lang="en-GB" sz="1200">
              <a:latin typeface="Arial" pitchFamily="34" charset="0"/>
            </a:endParaRPr>
          </a:p>
        </p:txBody>
      </p:sp>
    </p:spTree>
    <p:extLst>
      <p:ext uri="{BB962C8B-B14F-4D97-AF65-F5344CB8AC3E}">
        <p14:creationId xmlns:p14="http://schemas.microsoft.com/office/powerpoint/2010/main" val="235723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896938" y="731838"/>
            <a:ext cx="4876800" cy="3657600"/>
          </a:xfrm>
          <a:ln/>
        </p:spPr>
      </p:sp>
      <p:sp>
        <p:nvSpPr>
          <p:cNvPr id="50179" name="Notes Placeholder 2"/>
          <p:cNvSpPr>
            <a:spLocks noGrp="1"/>
          </p:cNvSpPr>
          <p:nvPr>
            <p:ph type="body" idx="1"/>
          </p:nvPr>
        </p:nvSpPr>
        <p:spPr>
          <a:xfrm>
            <a:off x="666750" y="4633913"/>
            <a:ext cx="5335588" cy="4387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914400"/>
            <a:r>
              <a:rPr lang="en-GB" smtClean="0"/>
              <a:t>When concerning a type of things – entity</a:t>
            </a:r>
          </a:p>
          <a:p>
            <a:pPr defTabSz="914400"/>
            <a:r>
              <a:rPr lang="en-GB" smtClean="0"/>
              <a:t>When consider an individual, e.g. which one of a group of things (identifiable … when you put in values of the attributes: name=Chaoying,… )</a:t>
            </a:r>
          </a:p>
        </p:txBody>
      </p:sp>
      <p:sp>
        <p:nvSpPr>
          <p:cNvPr id="50180" name="Slide Number Placeholder 3"/>
          <p:cNvSpPr txBox="1">
            <a:spLocks noGrp="1"/>
          </p:cNvSpPr>
          <p:nvPr/>
        </p:nvSpPr>
        <p:spPr bwMode="auto">
          <a:xfrm>
            <a:off x="3776663" y="9264650"/>
            <a:ext cx="2890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r" eaLnBrk="1" hangingPunct="1">
              <a:spcBef>
                <a:spcPct val="0"/>
              </a:spcBef>
            </a:pPr>
            <a:fld id="{74CACDD5-1D1E-4485-9D2B-5C919147472F}" type="slidenum">
              <a:rPr lang="en-GB" sz="1200">
                <a:latin typeface="Arial" pitchFamily="34" charset="0"/>
              </a:rPr>
              <a:pPr algn="r" eaLnBrk="1" hangingPunct="1">
                <a:spcBef>
                  <a:spcPct val="0"/>
                </a:spcBef>
              </a:pPr>
              <a:t>21</a:t>
            </a:fld>
            <a:endParaRPr lang="en-GB" sz="1200">
              <a:latin typeface="Arial" pitchFamily="34" charset="0"/>
            </a:endParaRPr>
          </a:p>
        </p:txBody>
      </p:sp>
    </p:spTree>
    <p:extLst>
      <p:ext uri="{BB962C8B-B14F-4D97-AF65-F5344CB8AC3E}">
        <p14:creationId xmlns:p14="http://schemas.microsoft.com/office/powerpoint/2010/main" val="3407083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776663" y="9264650"/>
            <a:ext cx="2890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r" eaLnBrk="1" hangingPunct="1">
              <a:spcBef>
                <a:spcPct val="0"/>
              </a:spcBef>
            </a:pPr>
            <a:fld id="{F9010C50-4EE0-413D-8393-71BB7B4CFCFE}" type="slidenum">
              <a:rPr lang="en-GB" sz="1200">
                <a:latin typeface="Arial" pitchFamily="34" charset="0"/>
              </a:rPr>
              <a:pPr algn="r" eaLnBrk="1" hangingPunct="1">
                <a:spcBef>
                  <a:spcPct val="0"/>
                </a:spcBef>
              </a:pPr>
              <a:t>27</a:t>
            </a:fld>
            <a:endParaRPr lang="en-GB" sz="1200">
              <a:latin typeface="Arial" pitchFamily="34" charset="0"/>
            </a:endParaRPr>
          </a:p>
        </p:txBody>
      </p:sp>
      <p:sp>
        <p:nvSpPr>
          <p:cNvPr id="51203" name="Rectangle 2"/>
          <p:cNvSpPr>
            <a:spLocks noGrp="1" noRot="1" noChangeAspect="1" noChangeArrowheads="1" noTextEdit="1"/>
          </p:cNvSpPr>
          <p:nvPr>
            <p:ph type="sldImg"/>
          </p:nvPr>
        </p:nvSpPr>
        <p:spPr>
          <a:xfrm>
            <a:off x="896938" y="731838"/>
            <a:ext cx="4876800" cy="3657600"/>
          </a:xfrm>
          <a:ln/>
        </p:spPr>
      </p:sp>
      <p:sp>
        <p:nvSpPr>
          <p:cNvPr id="51204" name="Rectangle 3"/>
          <p:cNvSpPr>
            <a:spLocks noGrp="1" noChangeArrowheads="1"/>
          </p:cNvSpPr>
          <p:nvPr>
            <p:ph type="body" idx="1"/>
          </p:nvPr>
        </p:nvSpPr>
        <p:spPr>
          <a:xfrm>
            <a:off x="666750" y="4632325"/>
            <a:ext cx="5335588" cy="43894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914400" eaLnBrk="1" hangingPunct="1"/>
            <a:endParaRPr lang="en-US" smtClean="0"/>
          </a:p>
        </p:txBody>
      </p:sp>
    </p:spTree>
    <p:extLst>
      <p:ext uri="{BB962C8B-B14F-4D97-AF65-F5344CB8AC3E}">
        <p14:creationId xmlns:p14="http://schemas.microsoft.com/office/powerpoint/2010/main" val="1198889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776663" y="9264650"/>
            <a:ext cx="2890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r" eaLnBrk="1" hangingPunct="1">
              <a:spcBef>
                <a:spcPct val="0"/>
              </a:spcBef>
            </a:pPr>
            <a:fld id="{0FCFE20A-B2F2-450A-94BE-3909713550BF}" type="slidenum">
              <a:rPr lang="en-GB" sz="1200">
                <a:latin typeface="Arial" pitchFamily="34" charset="0"/>
              </a:rPr>
              <a:pPr algn="r" eaLnBrk="1" hangingPunct="1">
                <a:spcBef>
                  <a:spcPct val="0"/>
                </a:spcBef>
              </a:pPr>
              <a:t>28</a:t>
            </a:fld>
            <a:endParaRPr lang="en-GB" sz="1200">
              <a:latin typeface="Arial" pitchFamily="34" charset="0"/>
            </a:endParaRPr>
          </a:p>
        </p:txBody>
      </p:sp>
      <p:sp>
        <p:nvSpPr>
          <p:cNvPr id="52227" name="Rectangle 2"/>
          <p:cNvSpPr>
            <a:spLocks noGrp="1" noRot="1" noChangeAspect="1" noChangeArrowheads="1" noTextEdit="1"/>
          </p:cNvSpPr>
          <p:nvPr>
            <p:ph type="sldImg"/>
          </p:nvPr>
        </p:nvSpPr>
        <p:spPr>
          <a:xfrm>
            <a:off x="895350" y="731838"/>
            <a:ext cx="4876800" cy="3657600"/>
          </a:xfrm>
          <a:ln/>
        </p:spPr>
      </p:sp>
      <p:sp>
        <p:nvSpPr>
          <p:cNvPr id="52228" name="Rectangle 3"/>
          <p:cNvSpPr>
            <a:spLocks noGrp="1" noChangeArrowheads="1"/>
          </p:cNvSpPr>
          <p:nvPr>
            <p:ph type="body" idx="1"/>
          </p:nvPr>
        </p:nvSpPr>
        <p:spPr>
          <a:xfrm>
            <a:off x="889000" y="4633913"/>
            <a:ext cx="4891088" cy="4387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914400" eaLnBrk="1" hangingPunct="1"/>
            <a:endParaRPr lang="en-US" smtClean="0"/>
          </a:p>
        </p:txBody>
      </p:sp>
    </p:spTree>
    <p:extLst>
      <p:ext uri="{BB962C8B-B14F-4D97-AF65-F5344CB8AC3E}">
        <p14:creationId xmlns:p14="http://schemas.microsoft.com/office/powerpoint/2010/main" val="3383801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725" y="5486400"/>
            <a:ext cx="223996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sz="quarter"/>
          </p:nvPr>
        </p:nvSpPr>
        <p:spPr>
          <a:xfrm>
            <a:off x="703263" y="1828800"/>
            <a:ext cx="7723187" cy="1160463"/>
          </a:xfrm>
        </p:spPr>
        <p:txBody>
          <a:bodyPr/>
          <a:lstStyle>
            <a:lvl1pPr>
              <a:defRPr b="0"/>
            </a:lvl1pPr>
          </a:lstStyle>
          <a:p>
            <a:r>
              <a:rPr lang="en-US"/>
              <a:t>Click to edit Master title style</a:t>
            </a:r>
          </a:p>
        </p:txBody>
      </p:sp>
      <p:sp>
        <p:nvSpPr>
          <p:cNvPr id="3075" name="Rectangle 3"/>
          <p:cNvSpPr>
            <a:spLocks noGrp="1" noChangeArrowheads="1"/>
          </p:cNvSpPr>
          <p:nvPr>
            <p:ph type="subTitle" sz="quarter" idx="1"/>
          </p:nvPr>
        </p:nvSpPr>
        <p:spPr>
          <a:xfrm>
            <a:off x="1320800" y="3352800"/>
            <a:ext cx="6502400" cy="229235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56250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A.M.Fedorec </a:t>
            </a:r>
            <a:fld id="{D203FC50-529F-4E19-A6AF-DAF320684B96}" type="datetime1">
              <a:rPr lang="en-GB"/>
              <a:pPr>
                <a:defRPr/>
              </a:pPr>
              <a:t>23/02/2016</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BE9905EB-3FA8-44B9-BDC1-2FD9C91EE8A1}" type="slidenum">
              <a:rPr lang="en-US" smtClean="0"/>
              <a:pPr>
                <a:defRPr/>
              </a:pPr>
              <a:t>‹#›</a:t>
            </a:fld>
            <a:endParaRPr lang="en-US" dirty="0"/>
          </a:p>
        </p:txBody>
      </p:sp>
    </p:spTree>
    <p:extLst>
      <p:ext uri="{BB962C8B-B14F-4D97-AF65-F5344CB8AC3E}">
        <p14:creationId xmlns:p14="http://schemas.microsoft.com/office/powerpoint/2010/main" val="3125848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2400" y="609600"/>
            <a:ext cx="19558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33413" y="609600"/>
            <a:ext cx="57165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t>A.M.Fedorec </a:t>
            </a:r>
            <a:fld id="{61DBE2A9-30B4-4BF0-84B3-47D6FF9D30F1}" type="datetime1">
              <a:rPr lang="en-GB"/>
              <a:pPr>
                <a:defRPr/>
              </a:pPr>
              <a:t>23/02/2016</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720DBCA8-9D50-450B-BAD6-6E22F364A8C7}" type="slidenum">
              <a:rPr lang="en-US" smtClean="0"/>
              <a:pPr>
                <a:defRPr/>
              </a:pPr>
              <a:t>‹#›</a:t>
            </a:fld>
            <a:endParaRPr lang="en-US" dirty="0"/>
          </a:p>
        </p:txBody>
      </p:sp>
    </p:spTree>
    <p:extLst>
      <p:ext uri="{BB962C8B-B14F-4D97-AF65-F5344CB8AC3E}">
        <p14:creationId xmlns:p14="http://schemas.microsoft.com/office/powerpoint/2010/main" val="750808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33413" y="609600"/>
            <a:ext cx="7772400" cy="603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160463"/>
            <a:ext cx="3810000" cy="4935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4648200" y="1160463"/>
            <a:ext cx="3810000" cy="4935537"/>
          </a:xfrm>
        </p:spPr>
        <p:txBody>
          <a:bodyPr/>
          <a:lstStyle/>
          <a:p>
            <a:pPr lvl="0"/>
            <a:endParaRPr lang="en-GB" noProof="0" smtClean="0"/>
          </a:p>
        </p:txBody>
      </p:sp>
      <p:sp>
        <p:nvSpPr>
          <p:cNvPr id="5" name="Rectangle 4"/>
          <p:cNvSpPr>
            <a:spLocks noGrp="1" noChangeArrowheads="1"/>
          </p:cNvSpPr>
          <p:nvPr>
            <p:ph type="dt" sz="half" idx="10"/>
          </p:nvPr>
        </p:nvSpPr>
        <p:spPr>
          <a:ln/>
        </p:spPr>
        <p:txBody>
          <a:bodyPr/>
          <a:lstStyle>
            <a:lvl1pPr>
              <a:defRPr/>
            </a:lvl1pPr>
          </a:lstStyle>
          <a:p>
            <a:pPr>
              <a:defRPr/>
            </a:pPr>
            <a:r>
              <a:rPr lang="en-US"/>
              <a:t>A.M.Fedorec </a:t>
            </a:r>
            <a:fld id="{E3738799-2BEF-4653-B4DB-254AABB87198}" type="datetime1">
              <a:rPr lang="en-GB"/>
              <a:pPr>
                <a:defRPr/>
              </a:pPr>
              <a:t>23/02/2016</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D4CA9687-BD81-46CA-B731-762BF838D841}" type="slidenum">
              <a:rPr lang="en-US" smtClean="0"/>
              <a:pPr>
                <a:defRPr/>
              </a:pPr>
              <a:t>‹#›</a:t>
            </a:fld>
            <a:endParaRPr lang="en-US" dirty="0"/>
          </a:p>
        </p:txBody>
      </p:sp>
    </p:spTree>
    <p:extLst>
      <p:ext uri="{BB962C8B-B14F-4D97-AF65-F5344CB8AC3E}">
        <p14:creationId xmlns:p14="http://schemas.microsoft.com/office/powerpoint/2010/main" val="445652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3413" y="609600"/>
            <a:ext cx="7772400" cy="603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160463"/>
            <a:ext cx="3810000" cy="4935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60463"/>
            <a:ext cx="3810000" cy="4935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A.M.Fedorec </a:t>
            </a:r>
            <a:fld id="{85E4B001-5EBA-4E77-816C-50F8C23AB160}" type="datetime1">
              <a:rPr lang="en-GB"/>
              <a:pPr>
                <a:defRPr/>
              </a:pPr>
              <a:t>23/02/2016</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AE121639-4001-4EBC-A2AE-DAA320EA903F}" type="slidenum">
              <a:rPr lang="en-US" smtClean="0"/>
              <a:pPr>
                <a:defRPr/>
              </a:pPr>
              <a:t>‹#›</a:t>
            </a:fld>
            <a:endParaRPr lang="en-US" dirty="0"/>
          </a:p>
        </p:txBody>
      </p:sp>
    </p:spTree>
    <p:extLst>
      <p:ext uri="{BB962C8B-B14F-4D97-AF65-F5344CB8AC3E}">
        <p14:creationId xmlns:p14="http://schemas.microsoft.com/office/powerpoint/2010/main" val="3135572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6763" y="244475"/>
            <a:ext cx="7772400" cy="60325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685800" y="1160463"/>
            <a:ext cx="7772400" cy="4935537"/>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r>
              <a:rPr lang="en-US"/>
              <a:t>A.M.Fedorec </a:t>
            </a:r>
            <a:fld id="{1A0AA809-6BBB-407B-BB5D-C5B97DDC77E6}" type="datetime1">
              <a:rPr lang="en-GB"/>
              <a:pPr>
                <a:defRPr/>
              </a:pPr>
              <a:t>23/02/2016</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1E1FCF8E-6AF2-4025-A6CA-68AF4F1C1E40}" type="slidenum">
              <a:rPr lang="en-US" smtClean="0"/>
              <a:pPr>
                <a:defRPr/>
              </a:pPr>
              <a:t>‹#›</a:t>
            </a:fld>
            <a:endParaRPr lang="en-US" dirty="0"/>
          </a:p>
        </p:txBody>
      </p:sp>
    </p:spTree>
    <p:extLst>
      <p:ext uri="{BB962C8B-B14F-4D97-AF65-F5344CB8AC3E}">
        <p14:creationId xmlns:p14="http://schemas.microsoft.com/office/powerpoint/2010/main" val="394023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725" y="5486400"/>
            <a:ext cx="223996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sz="quarter"/>
          </p:nvPr>
        </p:nvSpPr>
        <p:spPr>
          <a:xfrm>
            <a:off x="703263" y="1828800"/>
            <a:ext cx="7723187" cy="1160463"/>
          </a:xfrm>
        </p:spPr>
        <p:txBody>
          <a:bodyPr/>
          <a:lstStyle>
            <a:lvl1pPr>
              <a:defRPr b="0"/>
            </a:lvl1pPr>
          </a:lstStyle>
          <a:p>
            <a:r>
              <a:rPr lang="en-US"/>
              <a:t>Click to edit Master title style</a:t>
            </a:r>
          </a:p>
        </p:txBody>
      </p:sp>
      <p:sp>
        <p:nvSpPr>
          <p:cNvPr id="3075" name="Rectangle 3"/>
          <p:cNvSpPr>
            <a:spLocks noGrp="1" noChangeArrowheads="1"/>
          </p:cNvSpPr>
          <p:nvPr>
            <p:ph type="subTitle" sz="quarter" idx="1"/>
          </p:nvPr>
        </p:nvSpPr>
        <p:spPr>
          <a:xfrm>
            <a:off x="1320800" y="3352800"/>
            <a:ext cx="6502400" cy="229235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2290939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dirty="0" err="1">
                <a:solidFill>
                  <a:srgbClr val="000000"/>
                </a:solidFill>
              </a:rPr>
              <a:t>A.M.Fedorec</a:t>
            </a:r>
            <a:r>
              <a:rPr lang="en-US" dirty="0">
                <a:solidFill>
                  <a:srgbClr val="000000"/>
                </a:solidFill>
              </a:rPr>
              <a:t> </a:t>
            </a:r>
            <a:fld id="{C3880CC5-E3DA-4084-857A-58CBDBFDC952}" type="datetime8">
              <a:rPr lang="en-GB" smtClean="0">
                <a:solidFill>
                  <a:srgbClr val="000000"/>
                </a:solidFill>
              </a:rPr>
              <a:t>23/02/2016 20:02</a:t>
            </a:fld>
            <a:endParaRPr lang="en-US" dirty="0">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27A52122-D751-4542-8C5D-91C907471937}"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00216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1B3FFC15-265E-4E9F-BDC6-9234681638A4}" type="datetime1">
              <a:rPr lang="en-GB">
                <a:solidFill>
                  <a:srgbClr val="000000"/>
                </a:solidFill>
              </a:rPr>
              <a:pPr>
                <a:defRPr/>
              </a:pPr>
              <a:t>23/02/2016</a:t>
            </a:fld>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DC924C09-9A1A-407C-B0BF-320180904D91}"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363086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160463"/>
            <a:ext cx="3810000"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60463"/>
            <a:ext cx="3810000"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4CE4CF8B-78B3-4713-B13E-69275C565E30}" type="datetime1">
              <a:rPr lang="en-GB">
                <a:solidFill>
                  <a:srgbClr val="000000"/>
                </a:solidFill>
              </a:rPr>
              <a:pPr>
                <a:defRPr/>
              </a:pPr>
              <a:t>23/02/2016</a:t>
            </a:fld>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6FCB26E7-2BEA-4F69-A168-5D5DC0B08741}"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94639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8DE38C05-623C-4367-871B-87BD948C8243}" type="datetime1">
              <a:rPr lang="en-GB">
                <a:solidFill>
                  <a:srgbClr val="000000"/>
                </a:solidFill>
              </a:rPr>
              <a:pPr>
                <a:defRPr/>
              </a:pPr>
              <a:t>23/02/2016</a:t>
            </a:fld>
            <a:endParaRPr lang="en-US">
              <a:solidFill>
                <a:srgbClr val="000000"/>
              </a:solidFill>
            </a:endParaRPr>
          </a:p>
        </p:txBody>
      </p:sp>
      <p:sp>
        <p:nvSpPr>
          <p:cNvPr id="8"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3743395C-AC46-4063-8934-0F5025855630}"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5303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dirty="0" err="1"/>
              <a:t>A.M.Fedorec</a:t>
            </a:r>
            <a:r>
              <a:rPr lang="en-US" dirty="0"/>
              <a:t> </a:t>
            </a:r>
            <a:r>
              <a:rPr lang="en-GB" dirty="0" smtClean="0"/>
              <a:t>23/10/2013 20:35</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FB737274-6D4A-456F-8562-31058D0EC041}" type="slidenum">
              <a:rPr lang="en-US" smtClean="0"/>
              <a:pPr>
                <a:defRPr/>
              </a:pPr>
              <a:t>‹#›</a:t>
            </a:fld>
            <a:endParaRPr lang="en-US" dirty="0"/>
          </a:p>
        </p:txBody>
      </p:sp>
    </p:spTree>
    <p:extLst>
      <p:ext uri="{BB962C8B-B14F-4D97-AF65-F5344CB8AC3E}">
        <p14:creationId xmlns:p14="http://schemas.microsoft.com/office/powerpoint/2010/main" val="2556479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CF24D811-D616-4C2F-A38B-7D30AAF645DA}" type="datetime1">
              <a:rPr lang="en-GB">
                <a:solidFill>
                  <a:srgbClr val="000000"/>
                </a:solidFill>
              </a:rPr>
              <a:pPr>
                <a:defRPr/>
              </a:pPr>
              <a:t>23/02/2016</a:t>
            </a:fld>
            <a:endParaRPr lang="en-US">
              <a:solidFill>
                <a:srgbClr val="000000"/>
              </a:solidFill>
            </a:endParaRPr>
          </a:p>
        </p:txBody>
      </p:sp>
      <p:sp>
        <p:nvSpPr>
          <p:cNvPr id="4"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2E2A54A4-C538-4BE5-A3E3-ED10364B8014}"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203310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err="1">
                <a:solidFill>
                  <a:srgbClr val="000000"/>
                </a:solidFill>
              </a:rPr>
              <a:t>A.M.Fedorec</a:t>
            </a:r>
            <a:r>
              <a:rPr lang="en-US" dirty="0">
                <a:solidFill>
                  <a:srgbClr val="000000"/>
                </a:solidFill>
              </a:rPr>
              <a:t> </a:t>
            </a:r>
            <a:fld id="{067A9AD4-F029-4A6E-9003-EE8B57766B71}" type="datetime8">
              <a:rPr lang="en-GB" smtClean="0">
                <a:solidFill>
                  <a:srgbClr val="000000"/>
                </a:solidFill>
              </a:rPr>
              <a:t>23/02/2016 20:02</a:t>
            </a:fld>
            <a:endParaRPr lang="en-US" dirty="0">
              <a:solidFill>
                <a:srgbClr val="000000"/>
              </a:solidFill>
            </a:endParaRPr>
          </a:p>
        </p:txBody>
      </p:sp>
      <p:sp>
        <p:nvSpPr>
          <p:cNvPr id="3"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4763395B-A5DB-403C-A1CA-A30F0D6EF49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1780139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82855B09-EE75-4043-9A47-C84AFD875EF0}" type="datetime1">
              <a:rPr lang="en-GB">
                <a:solidFill>
                  <a:srgbClr val="000000"/>
                </a:solidFill>
              </a:rPr>
              <a:pPr>
                <a:defRPr/>
              </a:pPr>
              <a:t>23/02/2016</a:t>
            </a:fld>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E7173879-4AE2-40F1-867C-4029EAFF0A40}"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76362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17DA69C1-E901-4325-A726-47343AACDE9E}" type="datetime1">
              <a:rPr lang="en-GB">
                <a:solidFill>
                  <a:srgbClr val="000000"/>
                </a:solidFill>
              </a:rPr>
              <a:pPr>
                <a:defRPr/>
              </a:pPr>
              <a:t>23/02/2016</a:t>
            </a:fld>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B6A2825E-4F72-456E-B705-7DCBEB9F1748}"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876490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1C3D69E8-677F-4D32-B166-07C07E065210}" type="datetime1">
              <a:rPr lang="en-GB">
                <a:solidFill>
                  <a:srgbClr val="000000"/>
                </a:solidFill>
              </a:rPr>
              <a:pPr>
                <a:defRPr/>
              </a:pPr>
              <a:t>23/02/2016</a:t>
            </a:fld>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2FF556C8-64BA-4636-9E54-20F94EB455D3}"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5417152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2400" y="609600"/>
            <a:ext cx="19558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33413" y="609600"/>
            <a:ext cx="571658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3F5A9E5B-DEA1-4D6E-8D2F-99076A3DBF2B}" type="datetime1">
              <a:rPr lang="en-GB">
                <a:solidFill>
                  <a:srgbClr val="000000"/>
                </a:solidFill>
              </a:rPr>
              <a:pPr>
                <a:defRPr/>
              </a:pPr>
              <a:t>23/02/2016</a:t>
            </a:fld>
            <a:endParaRPr lang="en-US">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9A27B6EE-99FB-4C5A-9B1D-50F60F1B3497}"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143347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33413" y="609600"/>
            <a:ext cx="7772400" cy="603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160463"/>
            <a:ext cx="3810000" cy="4935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4648200" y="1160463"/>
            <a:ext cx="3810000" cy="4935537"/>
          </a:xfrm>
        </p:spPr>
        <p:txBody>
          <a:bodyPr/>
          <a:lstStyle/>
          <a:p>
            <a:pPr lvl="0"/>
            <a:endParaRPr lang="en-GB" noProof="0" smtClean="0"/>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EDEA33D3-2CC9-4456-B2E3-ADFA70DAE949}" type="datetime1">
              <a:rPr lang="en-GB">
                <a:solidFill>
                  <a:srgbClr val="000000"/>
                </a:solidFill>
              </a:rPr>
              <a:pPr>
                <a:defRPr/>
              </a:pPr>
              <a:t>23/02/2016</a:t>
            </a:fld>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84713ECC-D022-4AF5-8F42-5F7B35137235}"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575966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3413" y="609600"/>
            <a:ext cx="7772400" cy="60325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160463"/>
            <a:ext cx="3810000" cy="4935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60463"/>
            <a:ext cx="3810000" cy="4935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000000"/>
                </a:solidFill>
              </a:rPr>
              <a:t>A.M.Fedorec </a:t>
            </a:r>
            <a:fld id="{7C9C0177-51D6-46B7-9B1A-094B33422C62}" type="datetime1">
              <a:rPr lang="en-GB">
                <a:solidFill>
                  <a:srgbClr val="000000"/>
                </a:solidFill>
              </a:rPr>
              <a:pPr>
                <a:defRPr/>
              </a:pPr>
              <a:t>23/02/2016</a:t>
            </a:fld>
            <a:endParaRPr lang="en-US">
              <a:solidFill>
                <a:srgbClr val="000000"/>
              </a:solidFill>
            </a:endParaRPr>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solidFill>
                  <a:srgbClr val="000000"/>
                </a:solidFill>
              </a:rPr>
              <a:t>SysBld</a:t>
            </a:r>
            <a:r>
              <a:rPr lang="en-US" dirty="0" smtClean="0">
                <a:solidFill>
                  <a:srgbClr val="000000"/>
                </a:solidFill>
              </a:rPr>
              <a:t>.</a:t>
            </a:r>
            <a:fld id="{A74828BA-CC03-4451-ADD4-B65E9F70D7A9}"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9655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A.M.Fedorec </a:t>
            </a:r>
            <a:fld id="{86C860DA-B2E1-43BC-806A-403D2E66BF2E}" type="datetime1">
              <a:rPr lang="en-GB"/>
              <a:pPr>
                <a:defRPr/>
              </a:pPr>
              <a:t>23/02/2016</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A4D2D32C-D327-443F-84E0-47AA7BB47A9F}" type="slidenum">
              <a:rPr lang="en-US" smtClean="0"/>
              <a:pPr>
                <a:defRPr/>
              </a:pPr>
              <a:t>‹#›</a:t>
            </a:fld>
            <a:endParaRPr lang="en-US" dirty="0"/>
          </a:p>
        </p:txBody>
      </p:sp>
    </p:spTree>
    <p:extLst>
      <p:ext uri="{BB962C8B-B14F-4D97-AF65-F5344CB8AC3E}">
        <p14:creationId xmlns:p14="http://schemas.microsoft.com/office/powerpoint/2010/main" val="28915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160463"/>
            <a:ext cx="3810000"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60463"/>
            <a:ext cx="3810000"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r>
              <a:rPr lang="en-US"/>
              <a:t>A.M.Fedorec </a:t>
            </a:r>
            <a:fld id="{FF7BD84A-6A82-44FA-B1F0-7A345A970409}" type="datetime1">
              <a:rPr lang="en-GB"/>
              <a:pPr>
                <a:defRPr/>
              </a:pPr>
              <a:t>23/02/2016</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A00B785B-7A36-4D3A-AD69-5AF913662564}" type="slidenum">
              <a:rPr lang="en-US" smtClean="0"/>
              <a:pPr>
                <a:defRPr/>
              </a:pPr>
              <a:t>‹#›</a:t>
            </a:fld>
            <a:endParaRPr lang="en-US" dirty="0"/>
          </a:p>
        </p:txBody>
      </p:sp>
    </p:spTree>
    <p:extLst>
      <p:ext uri="{BB962C8B-B14F-4D97-AF65-F5344CB8AC3E}">
        <p14:creationId xmlns:p14="http://schemas.microsoft.com/office/powerpoint/2010/main" val="71800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r>
              <a:rPr lang="en-US"/>
              <a:t>A.M.Fedorec </a:t>
            </a:r>
            <a:fld id="{6F324046-4578-4B7F-B9E4-B28B846EC7E2}" type="datetime1">
              <a:rPr lang="en-GB"/>
              <a:pPr>
                <a:defRPr/>
              </a:pPr>
              <a:t>23/02/2016</a:t>
            </a:fld>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0597D0D6-4B91-4136-A9F2-7B1CD8E7F430}" type="slidenum">
              <a:rPr lang="en-US" smtClean="0"/>
              <a:pPr>
                <a:defRPr/>
              </a:pPr>
              <a:t>‹#›</a:t>
            </a:fld>
            <a:endParaRPr lang="en-US" dirty="0"/>
          </a:p>
        </p:txBody>
      </p:sp>
    </p:spTree>
    <p:extLst>
      <p:ext uri="{BB962C8B-B14F-4D97-AF65-F5344CB8AC3E}">
        <p14:creationId xmlns:p14="http://schemas.microsoft.com/office/powerpoint/2010/main" val="4104013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r>
              <a:rPr lang="en-US" dirty="0" err="1"/>
              <a:t>A.M.Fedorec</a:t>
            </a:r>
            <a:r>
              <a:rPr lang="en-US" dirty="0"/>
              <a:t> </a:t>
            </a:r>
            <a:fld id="{36E3C1AB-FA94-40C3-83EE-787EBC29E49C}" type="datetime8">
              <a:rPr lang="en-GB" smtClean="0"/>
              <a:t>23/02/2016 20:02</a:t>
            </a:fld>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24C4FA7D-3F80-4B93-B913-A88416E8F44D}" type="slidenum">
              <a:rPr lang="en-US" smtClean="0"/>
              <a:pPr>
                <a:defRPr/>
              </a:pPr>
              <a:t>‹#›</a:t>
            </a:fld>
            <a:endParaRPr lang="en-US" dirty="0"/>
          </a:p>
        </p:txBody>
      </p:sp>
    </p:spTree>
    <p:extLst>
      <p:ext uri="{BB962C8B-B14F-4D97-AF65-F5344CB8AC3E}">
        <p14:creationId xmlns:p14="http://schemas.microsoft.com/office/powerpoint/2010/main" val="111683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err="1" smtClean="0"/>
              <a:t>A.M.Fedorec</a:t>
            </a:r>
            <a:r>
              <a:rPr lang="en-US" dirty="0" smtClean="0"/>
              <a:t>  </a:t>
            </a:r>
            <a:r>
              <a:rPr lang="en-GB" dirty="0" smtClean="0"/>
              <a:t>23/10/2013 20:32</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C18C8CF4-2BB4-46C2-A484-82A1F9B75568}" type="slidenum">
              <a:rPr lang="en-US" smtClean="0"/>
              <a:pPr>
                <a:defRPr/>
              </a:pPr>
              <a:t>‹#›</a:t>
            </a:fld>
            <a:endParaRPr lang="en-US" dirty="0"/>
          </a:p>
        </p:txBody>
      </p:sp>
    </p:spTree>
    <p:extLst>
      <p:ext uri="{BB962C8B-B14F-4D97-AF65-F5344CB8AC3E}">
        <p14:creationId xmlns:p14="http://schemas.microsoft.com/office/powerpoint/2010/main" val="297337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A.M.Fedorec </a:t>
            </a:r>
            <a:fld id="{CF2F2E80-84C7-412D-AB27-13C1388AF248}" type="datetime1">
              <a:rPr lang="en-GB"/>
              <a:pPr>
                <a:defRPr/>
              </a:pPr>
              <a:t>23/02/2016</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001BB235-2912-426D-BC3B-F62EDDC272D9}" type="slidenum">
              <a:rPr lang="en-US" smtClean="0"/>
              <a:pPr>
                <a:defRPr/>
              </a:pPr>
              <a:t>‹#›</a:t>
            </a:fld>
            <a:endParaRPr lang="en-US" dirty="0"/>
          </a:p>
        </p:txBody>
      </p:sp>
    </p:spTree>
    <p:extLst>
      <p:ext uri="{BB962C8B-B14F-4D97-AF65-F5344CB8AC3E}">
        <p14:creationId xmlns:p14="http://schemas.microsoft.com/office/powerpoint/2010/main" val="1207465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A.M.Fedorec </a:t>
            </a:r>
            <a:fld id="{FA27062D-3C77-4B89-8A4F-C352E70524BE}" type="datetime1">
              <a:rPr lang="en-GB"/>
              <a:pPr>
                <a:defRPr/>
              </a:pPr>
              <a:t>23/02/2016</a:t>
            </a:fld>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r>
              <a:rPr lang="en-US" dirty="0" err="1" smtClean="0"/>
              <a:t>SysBld</a:t>
            </a:r>
            <a:r>
              <a:rPr lang="en-US" dirty="0" smtClean="0"/>
              <a:t>.</a:t>
            </a:r>
            <a:fld id="{733A3C49-3B34-4611-A349-04BD4AD5A4EE}" type="slidenum">
              <a:rPr lang="en-US" smtClean="0"/>
              <a:pPr>
                <a:defRPr/>
              </a:pPr>
              <a:t>‹#›</a:t>
            </a:fld>
            <a:endParaRPr lang="en-US" dirty="0"/>
          </a:p>
        </p:txBody>
      </p:sp>
    </p:spTree>
    <p:extLst>
      <p:ext uri="{BB962C8B-B14F-4D97-AF65-F5344CB8AC3E}">
        <p14:creationId xmlns:p14="http://schemas.microsoft.com/office/powerpoint/2010/main" val="1878786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1.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28600"/>
            <a:ext cx="2368550" cy="625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7" name="Rectangle 2"/>
          <p:cNvSpPr>
            <a:spLocks noGrp="1" noChangeArrowheads="1"/>
          </p:cNvSpPr>
          <p:nvPr>
            <p:ph type="title"/>
          </p:nvPr>
        </p:nvSpPr>
        <p:spPr bwMode="auto">
          <a:xfrm>
            <a:off x="766763" y="244475"/>
            <a:ext cx="777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160463"/>
            <a:ext cx="77724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Rectangle 4"/>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spcBef>
                <a:spcPct val="0"/>
              </a:spcBef>
              <a:defRPr sz="1000">
                <a:latin typeface="+mj-lt"/>
              </a:defRPr>
            </a:lvl1pPr>
          </a:lstStyle>
          <a:p>
            <a:pPr>
              <a:defRPr/>
            </a:pPr>
            <a:r>
              <a:rPr lang="en-US" dirty="0" err="1"/>
              <a:t>A.M.Fedorec</a:t>
            </a:r>
            <a:r>
              <a:rPr lang="en-US" dirty="0"/>
              <a:t> </a:t>
            </a:r>
            <a:r>
              <a:rPr lang="en-GB" dirty="0" smtClean="0"/>
              <a:t>23/10/2013 20:34</a:t>
            </a:r>
            <a:endParaRPr lang="en-US" dirty="0"/>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000">
                <a:latin typeface="Arial" charset="0"/>
              </a:defRPr>
            </a:lvl1pPr>
          </a:lstStyle>
          <a:p>
            <a:pPr>
              <a:defRPr/>
            </a:pPr>
            <a:r>
              <a:rPr lang="en-US" dirty="0" err="1" smtClean="0"/>
              <a:t>SysBld</a:t>
            </a:r>
            <a:r>
              <a:rPr lang="en-US" dirty="0" smtClean="0"/>
              <a:t>.</a:t>
            </a:r>
            <a:fld id="{2DC5CDE2-D183-42C3-B1F5-DDD04B0799C9}"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76"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Lst>
  <p:timing>
    <p:tnLst>
      <p:par>
        <p:cTn id="1" dur="indefinite" restart="never" nodeType="tmRoot"/>
      </p:par>
    </p:tnLst>
  </p:timing>
  <p:hf hdr="0" ftr="0"/>
  <p:txStyles>
    <p:titleStyle>
      <a:lvl1pPr algn="ctr" rtl="0" eaLnBrk="0" fontAlgn="base" hangingPunct="0">
        <a:spcBef>
          <a:spcPct val="0"/>
        </a:spcBef>
        <a:spcAft>
          <a:spcPct val="0"/>
        </a:spcAft>
        <a:defRPr sz="3600" b="1">
          <a:solidFill>
            <a:srgbClr val="000066"/>
          </a:solidFill>
          <a:latin typeface="+mj-lt"/>
          <a:ea typeface="+mj-ea"/>
          <a:cs typeface="+mj-cs"/>
        </a:defRPr>
      </a:lvl1pPr>
      <a:lvl2pPr algn="ctr" rtl="0" eaLnBrk="0" fontAlgn="base" hangingPunct="0">
        <a:spcBef>
          <a:spcPct val="0"/>
        </a:spcBef>
        <a:spcAft>
          <a:spcPct val="0"/>
        </a:spcAft>
        <a:defRPr sz="3600" b="1">
          <a:solidFill>
            <a:srgbClr val="000066"/>
          </a:solidFill>
          <a:latin typeface="Arial" charset="0"/>
        </a:defRPr>
      </a:lvl2pPr>
      <a:lvl3pPr algn="ctr" rtl="0" eaLnBrk="0" fontAlgn="base" hangingPunct="0">
        <a:spcBef>
          <a:spcPct val="0"/>
        </a:spcBef>
        <a:spcAft>
          <a:spcPct val="0"/>
        </a:spcAft>
        <a:defRPr sz="3600" b="1">
          <a:solidFill>
            <a:srgbClr val="000066"/>
          </a:solidFill>
          <a:latin typeface="Arial" charset="0"/>
        </a:defRPr>
      </a:lvl3pPr>
      <a:lvl4pPr algn="ctr" rtl="0" eaLnBrk="0" fontAlgn="base" hangingPunct="0">
        <a:spcBef>
          <a:spcPct val="0"/>
        </a:spcBef>
        <a:spcAft>
          <a:spcPct val="0"/>
        </a:spcAft>
        <a:defRPr sz="3600" b="1">
          <a:solidFill>
            <a:srgbClr val="000066"/>
          </a:solidFill>
          <a:latin typeface="Arial" charset="0"/>
        </a:defRPr>
      </a:lvl4pPr>
      <a:lvl5pPr algn="ctr" rtl="0" eaLnBrk="0" fontAlgn="base" hangingPunct="0">
        <a:spcBef>
          <a:spcPct val="0"/>
        </a:spcBef>
        <a:spcAft>
          <a:spcPct val="0"/>
        </a:spcAft>
        <a:defRPr sz="3600" b="1">
          <a:solidFill>
            <a:srgbClr val="000066"/>
          </a:solidFill>
          <a:latin typeface="Arial" charset="0"/>
        </a:defRPr>
      </a:lvl5pPr>
      <a:lvl6pPr marL="457200" algn="ctr" rtl="0" eaLnBrk="0" fontAlgn="base" hangingPunct="0">
        <a:spcBef>
          <a:spcPct val="0"/>
        </a:spcBef>
        <a:spcAft>
          <a:spcPct val="0"/>
        </a:spcAft>
        <a:defRPr sz="3600" b="1">
          <a:solidFill>
            <a:schemeClr val="accent2"/>
          </a:solidFill>
          <a:latin typeface="Arial" charset="0"/>
        </a:defRPr>
      </a:lvl6pPr>
      <a:lvl7pPr marL="914400" algn="ctr" rtl="0" eaLnBrk="0" fontAlgn="base" hangingPunct="0">
        <a:spcBef>
          <a:spcPct val="0"/>
        </a:spcBef>
        <a:spcAft>
          <a:spcPct val="0"/>
        </a:spcAft>
        <a:defRPr sz="3600" b="1">
          <a:solidFill>
            <a:schemeClr val="accent2"/>
          </a:solidFill>
          <a:latin typeface="Arial" charset="0"/>
        </a:defRPr>
      </a:lvl7pPr>
      <a:lvl8pPr marL="1371600" algn="ctr" rtl="0" eaLnBrk="0" fontAlgn="base" hangingPunct="0">
        <a:spcBef>
          <a:spcPct val="0"/>
        </a:spcBef>
        <a:spcAft>
          <a:spcPct val="0"/>
        </a:spcAft>
        <a:defRPr sz="3600" b="1">
          <a:solidFill>
            <a:schemeClr val="accent2"/>
          </a:solidFill>
          <a:latin typeface="Arial" charset="0"/>
        </a:defRPr>
      </a:lvl8pPr>
      <a:lvl9pPr marL="1828800" algn="ctr" rtl="0" eaLnBrk="0" fontAlgn="base" hangingPunct="0">
        <a:spcBef>
          <a:spcPct val="0"/>
        </a:spcBef>
        <a:spcAft>
          <a:spcPct val="0"/>
        </a:spcAft>
        <a:defRPr sz="3600" b="1">
          <a:solidFill>
            <a:schemeClr val="accent2"/>
          </a:solidFill>
          <a:latin typeface="Arial" charset="0"/>
        </a:defRPr>
      </a:lvl9pPr>
    </p:titleStyle>
    <p:bodyStyle>
      <a:lvl1pPr marL="182563" indent="-182563" algn="l" rtl="0" eaLnBrk="0" fontAlgn="base" hangingPunct="0">
        <a:lnSpc>
          <a:spcPct val="95000"/>
        </a:lnSpc>
        <a:spcBef>
          <a:spcPct val="35000"/>
        </a:spcBef>
        <a:spcAft>
          <a:spcPct val="0"/>
        </a:spcAft>
        <a:buChar char="•"/>
        <a:defRPr sz="3200">
          <a:solidFill>
            <a:schemeClr val="tx1"/>
          </a:solidFill>
          <a:latin typeface="+mn-lt"/>
          <a:ea typeface="+mn-ea"/>
          <a:cs typeface="+mn-cs"/>
        </a:defRPr>
      </a:lvl1pPr>
      <a:lvl2pPr marL="647700" indent="-285750" algn="l" rtl="0" eaLnBrk="0" fontAlgn="base" hangingPunct="0">
        <a:lnSpc>
          <a:spcPct val="95000"/>
        </a:lnSpc>
        <a:spcBef>
          <a:spcPct val="35000"/>
        </a:spcBef>
        <a:spcAft>
          <a:spcPct val="0"/>
        </a:spcAft>
        <a:buChar char="•"/>
        <a:defRPr sz="2800">
          <a:solidFill>
            <a:schemeClr val="tx1"/>
          </a:solidFill>
          <a:latin typeface="+mn-lt"/>
        </a:defRPr>
      </a:lvl2pPr>
      <a:lvl3pPr marL="1055688" indent="-228600" algn="l" rtl="0" eaLnBrk="0" fontAlgn="base" hangingPunct="0">
        <a:lnSpc>
          <a:spcPct val="95000"/>
        </a:lnSpc>
        <a:spcBef>
          <a:spcPct val="35000"/>
        </a:spcBef>
        <a:spcAft>
          <a:spcPct val="0"/>
        </a:spcAft>
        <a:buChar char="•"/>
        <a:defRPr sz="2400">
          <a:solidFill>
            <a:schemeClr val="tx1"/>
          </a:solidFill>
          <a:latin typeface="+mn-lt"/>
        </a:defRPr>
      </a:lvl3pPr>
      <a:lvl4pPr marL="1463675" indent="-228600" algn="l" rtl="0" eaLnBrk="0" fontAlgn="base" hangingPunct="0">
        <a:lnSpc>
          <a:spcPct val="95000"/>
        </a:lnSpc>
        <a:spcBef>
          <a:spcPct val="35000"/>
        </a:spcBef>
        <a:spcAft>
          <a:spcPct val="0"/>
        </a:spcAft>
        <a:buChar char="•"/>
        <a:defRPr sz="2000">
          <a:solidFill>
            <a:schemeClr val="tx1"/>
          </a:solidFill>
          <a:latin typeface="+mn-lt"/>
        </a:defRPr>
      </a:lvl4pPr>
      <a:lvl5pPr marL="1871663" indent="-228600" algn="l" rtl="0" eaLnBrk="0" fontAlgn="base" hangingPunct="0">
        <a:lnSpc>
          <a:spcPct val="95000"/>
        </a:lnSpc>
        <a:spcBef>
          <a:spcPct val="35000"/>
        </a:spcBef>
        <a:spcAft>
          <a:spcPct val="0"/>
        </a:spcAft>
        <a:buChar char="•"/>
        <a:defRPr sz="2000">
          <a:solidFill>
            <a:schemeClr val="tx1"/>
          </a:solidFill>
          <a:latin typeface="+mn-lt"/>
        </a:defRPr>
      </a:lvl5pPr>
      <a:lvl6pPr marL="2514600" indent="-228600" algn="l" rtl="0" eaLnBrk="0" fontAlgn="base" hangingPunct="0">
        <a:lnSpc>
          <a:spcPct val="90000"/>
        </a:lnSpc>
        <a:spcBef>
          <a:spcPct val="0"/>
        </a:spcBef>
        <a:spcAft>
          <a:spcPct val="50000"/>
        </a:spcAft>
        <a:buChar char="•"/>
        <a:defRPr sz="2000">
          <a:solidFill>
            <a:schemeClr val="tx1"/>
          </a:solidFill>
          <a:latin typeface="+mn-lt"/>
        </a:defRPr>
      </a:lvl6pPr>
      <a:lvl7pPr marL="2971800" indent="-228600" algn="l" rtl="0" eaLnBrk="0" fontAlgn="base" hangingPunct="0">
        <a:lnSpc>
          <a:spcPct val="90000"/>
        </a:lnSpc>
        <a:spcBef>
          <a:spcPct val="0"/>
        </a:spcBef>
        <a:spcAft>
          <a:spcPct val="50000"/>
        </a:spcAft>
        <a:buChar char="•"/>
        <a:defRPr sz="2000">
          <a:solidFill>
            <a:schemeClr val="tx1"/>
          </a:solidFill>
          <a:latin typeface="+mn-lt"/>
        </a:defRPr>
      </a:lvl7pPr>
      <a:lvl8pPr marL="3429000" indent="-228600" algn="l" rtl="0" eaLnBrk="0" fontAlgn="base" hangingPunct="0">
        <a:lnSpc>
          <a:spcPct val="90000"/>
        </a:lnSpc>
        <a:spcBef>
          <a:spcPct val="0"/>
        </a:spcBef>
        <a:spcAft>
          <a:spcPct val="50000"/>
        </a:spcAft>
        <a:buChar char="•"/>
        <a:defRPr sz="2000">
          <a:solidFill>
            <a:schemeClr val="tx1"/>
          </a:solidFill>
          <a:latin typeface="+mn-lt"/>
        </a:defRPr>
      </a:lvl8pPr>
      <a:lvl9pPr marL="3886200" indent="-228600" algn="l" rtl="0" eaLnBrk="0" fontAlgn="base" hangingPunct="0">
        <a:lnSpc>
          <a:spcPct val="90000"/>
        </a:lnSpc>
        <a:spcBef>
          <a:spcPct val="0"/>
        </a:spcBef>
        <a:spcAft>
          <a:spcPct val="50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228600"/>
            <a:ext cx="2368550" cy="625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7" name="Rectangle 2"/>
          <p:cNvSpPr>
            <a:spLocks noGrp="1" noChangeArrowheads="1"/>
          </p:cNvSpPr>
          <p:nvPr>
            <p:ph type="title"/>
          </p:nvPr>
        </p:nvSpPr>
        <p:spPr bwMode="auto">
          <a:xfrm>
            <a:off x="766763" y="244475"/>
            <a:ext cx="777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160463"/>
            <a:ext cx="7772400"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Rectangle 4"/>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a:spcBef>
                <a:spcPct val="0"/>
              </a:spcBef>
              <a:defRPr sz="1000">
                <a:latin typeface="+mj-lt"/>
              </a:defRPr>
            </a:lvl1pPr>
          </a:lstStyle>
          <a:p>
            <a:pPr>
              <a:defRPr/>
            </a:pPr>
            <a:r>
              <a:rPr lang="en-US" dirty="0" err="1">
                <a:solidFill>
                  <a:srgbClr val="000000"/>
                </a:solidFill>
              </a:rPr>
              <a:t>A.M.Fedorec</a:t>
            </a:r>
            <a:r>
              <a:rPr lang="en-US" dirty="0">
                <a:solidFill>
                  <a:srgbClr val="000000"/>
                </a:solidFill>
              </a:rPr>
              <a:t> </a:t>
            </a:r>
            <a:r>
              <a:rPr lang="en-GB" dirty="0" smtClean="0">
                <a:solidFill>
                  <a:srgbClr val="000000"/>
                </a:solidFill>
              </a:rPr>
              <a:t>23/10/2013 20:33</a:t>
            </a:r>
            <a:endParaRPr lang="en-US" dirty="0">
              <a:solidFill>
                <a:srgbClr val="000000"/>
              </a:solidFill>
            </a:endParaRPr>
          </a:p>
        </p:txBody>
      </p:sp>
      <p:sp>
        <p:nvSpPr>
          <p:cNvPr id="1030" name="Rectangle 6"/>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1000">
                <a:latin typeface="Arial" charset="0"/>
              </a:defRPr>
            </a:lvl1pPr>
          </a:lstStyle>
          <a:p>
            <a:pPr>
              <a:defRPr/>
            </a:pPr>
            <a:r>
              <a:rPr lang="en-US" dirty="0" err="1" smtClean="0">
                <a:solidFill>
                  <a:srgbClr val="000000"/>
                </a:solidFill>
              </a:rPr>
              <a:t>SysBld</a:t>
            </a:r>
            <a:r>
              <a:rPr lang="en-US" dirty="0" smtClean="0">
                <a:solidFill>
                  <a:srgbClr val="000000"/>
                </a:solidFill>
              </a:rPr>
              <a:t>.</a:t>
            </a:r>
            <a:fld id="{1E0A882B-4D5C-4E9F-8852-A674AAABED87}"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94813689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timing>
    <p:tnLst>
      <p:par>
        <p:cTn id="1" dur="indefinite" restart="never" nodeType="tmRoot"/>
      </p:par>
    </p:tnLst>
  </p:timing>
  <p:hf hdr="0" ftr="0"/>
  <p:txStyles>
    <p:titleStyle>
      <a:lvl1pPr algn="ctr" rtl="0" eaLnBrk="0" fontAlgn="base" hangingPunct="0">
        <a:spcBef>
          <a:spcPct val="0"/>
        </a:spcBef>
        <a:spcAft>
          <a:spcPct val="0"/>
        </a:spcAft>
        <a:defRPr sz="3600" b="1">
          <a:solidFill>
            <a:srgbClr val="000066"/>
          </a:solidFill>
          <a:latin typeface="+mj-lt"/>
          <a:ea typeface="+mj-ea"/>
          <a:cs typeface="+mj-cs"/>
        </a:defRPr>
      </a:lvl1pPr>
      <a:lvl2pPr algn="ctr" rtl="0" eaLnBrk="0" fontAlgn="base" hangingPunct="0">
        <a:spcBef>
          <a:spcPct val="0"/>
        </a:spcBef>
        <a:spcAft>
          <a:spcPct val="0"/>
        </a:spcAft>
        <a:defRPr sz="3600" b="1">
          <a:solidFill>
            <a:srgbClr val="000066"/>
          </a:solidFill>
          <a:latin typeface="Arial" charset="0"/>
        </a:defRPr>
      </a:lvl2pPr>
      <a:lvl3pPr algn="ctr" rtl="0" eaLnBrk="0" fontAlgn="base" hangingPunct="0">
        <a:spcBef>
          <a:spcPct val="0"/>
        </a:spcBef>
        <a:spcAft>
          <a:spcPct val="0"/>
        </a:spcAft>
        <a:defRPr sz="3600" b="1">
          <a:solidFill>
            <a:srgbClr val="000066"/>
          </a:solidFill>
          <a:latin typeface="Arial" charset="0"/>
        </a:defRPr>
      </a:lvl3pPr>
      <a:lvl4pPr algn="ctr" rtl="0" eaLnBrk="0" fontAlgn="base" hangingPunct="0">
        <a:spcBef>
          <a:spcPct val="0"/>
        </a:spcBef>
        <a:spcAft>
          <a:spcPct val="0"/>
        </a:spcAft>
        <a:defRPr sz="3600" b="1">
          <a:solidFill>
            <a:srgbClr val="000066"/>
          </a:solidFill>
          <a:latin typeface="Arial" charset="0"/>
        </a:defRPr>
      </a:lvl4pPr>
      <a:lvl5pPr algn="ctr" rtl="0" eaLnBrk="0" fontAlgn="base" hangingPunct="0">
        <a:spcBef>
          <a:spcPct val="0"/>
        </a:spcBef>
        <a:spcAft>
          <a:spcPct val="0"/>
        </a:spcAft>
        <a:defRPr sz="3600" b="1">
          <a:solidFill>
            <a:srgbClr val="000066"/>
          </a:solidFill>
          <a:latin typeface="Arial" charset="0"/>
        </a:defRPr>
      </a:lvl5pPr>
      <a:lvl6pPr marL="457200" algn="ctr" rtl="0" eaLnBrk="0" fontAlgn="base" hangingPunct="0">
        <a:spcBef>
          <a:spcPct val="0"/>
        </a:spcBef>
        <a:spcAft>
          <a:spcPct val="0"/>
        </a:spcAft>
        <a:defRPr sz="3600" b="1">
          <a:solidFill>
            <a:schemeClr val="accent2"/>
          </a:solidFill>
          <a:latin typeface="Arial" charset="0"/>
        </a:defRPr>
      </a:lvl6pPr>
      <a:lvl7pPr marL="914400" algn="ctr" rtl="0" eaLnBrk="0" fontAlgn="base" hangingPunct="0">
        <a:spcBef>
          <a:spcPct val="0"/>
        </a:spcBef>
        <a:spcAft>
          <a:spcPct val="0"/>
        </a:spcAft>
        <a:defRPr sz="3600" b="1">
          <a:solidFill>
            <a:schemeClr val="accent2"/>
          </a:solidFill>
          <a:latin typeface="Arial" charset="0"/>
        </a:defRPr>
      </a:lvl7pPr>
      <a:lvl8pPr marL="1371600" algn="ctr" rtl="0" eaLnBrk="0" fontAlgn="base" hangingPunct="0">
        <a:spcBef>
          <a:spcPct val="0"/>
        </a:spcBef>
        <a:spcAft>
          <a:spcPct val="0"/>
        </a:spcAft>
        <a:defRPr sz="3600" b="1">
          <a:solidFill>
            <a:schemeClr val="accent2"/>
          </a:solidFill>
          <a:latin typeface="Arial" charset="0"/>
        </a:defRPr>
      </a:lvl8pPr>
      <a:lvl9pPr marL="1828800" algn="ctr" rtl="0" eaLnBrk="0" fontAlgn="base" hangingPunct="0">
        <a:spcBef>
          <a:spcPct val="0"/>
        </a:spcBef>
        <a:spcAft>
          <a:spcPct val="0"/>
        </a:spcAft>
        <a:defRPr sz="3600" b="1">
          <a:solidFill>
            <a:schemeClr val="accent2"/>
          </a:solidFill>
          <a:latin typeface="Arial" charset="0"/>
        </a:defRPr>
      </a:lvl9pPr>
    </p:titleStyle>
    <p:bodyStyle>
      <a:lvl1pPr marL="182563" indent="-182563" algn="l" rtl="0" eaLnBrk="0" fontAlgn="base" hangingPunct="0">
        <a:lnSpc>
          <a:spcPct val="95000"/>
        </a:lnSpc>
        <a:spcBef>
          <a:spcPct val="35000"/>
        </a:spcBef>
        <a:spcAft>
          <a:spcPct val="0"/>
        </a:spcAft>
        <a:buChar char="•"/>
        <a:defRPr sz="3200">
          <a:solidFill>
            <a:schemeClr val="tx1"/>
          </a:solidFill>
          <a:latin typeface="+mn-lt"/>
          <a:ea typeface="+mn-ea"/>
          <a:cs typeface="+mn-cs"/>
        </a:defRPr>
      </a:lvl1pPr>
      <a:lvl2pPr marL="647700" indent="-285750" algn="l" rtl="0" eaLnBrk="0" fontAlgn="base" hangingPunct="0">
        <a:lnSpc>
          <a:spcPct val="95000"/>
        </a:lnSpc>
        <a:spcBef>
          <a:spcPct val="35000"/>
        </a:spcBef>
        <a:spcAft>
          <a:spcPct val="0"/>
        </a:spcAft>
        <a:buChar char="•"/>
        <a:defRPr sz="2800">
          <a:solidFill>
            <a:schemeClr val="tx1"/>
          </a:solidFill>
          <a:latin typeface="+mn-lt"/>
        </a:defRPr>
      </a:lvl2pPr>
      <a:lvl3pPr marL="1055688" indent="-228600" algn="l" rtl="0" eaLnBrk="0" fontAlgn="base" hangingPunct="0">
        <a:lnSpc>
          <a:spcPct val="95000"/>
        </a:lnSpc>
        <a:spcBef>
          <a:spcPct val="35000"/>
        </a:spcBef>
        <a:spcAft>
          <a:spcPct val="0"/>
        </a:spcAft>
        <a:buChar char="•"/>
        <a:defRPr sz="2400">
          <a:solidFill>
            <a:schemeClr val="tx1"/>
          </a:solidFill>
          <a:latin typeface="+mn-lt"/>
        </a:defRPr>
      </a:lvl3pPr>
      <a:lvl4pPr marL="1463675" indent="-228600" algn="l" rtl="0" eaLnBrk="0" fontAlgn="base" hangingPunct="0">
        <a:lnSpc>
          <a:spcPct val="95000"/>
        </a:lnSpc>
        <a:spcBef>
          <a:spcPct val="35000"/>
        </a:spcBef>
        <a:spcAft>
          <a:spcPct val="0"/>
        </a:spcAft>
        <a:buChar char="•"/>
        <a:defRPr sz="2000">
          <a:solidFill>
            <a:schemeClr val="tx1"/>
          </a:solidFill>
          <a:latin typeface="+mn-lt"/>
        </a:defRPr>
      </a:lvl4pPr>
      <a:lvl5pPr marL="1871663" indent="-228600" algn="l" rtl="0" eaLnBrk="0" fontAlgn="base" hangingPunct="0">
        <a:lnSpc>
          <a:spcPct val="95000"/>
        </a:lnSpc>
        <a:spcBef>
          <a:spcPct val="35000"/>
        </a:spcBef>
        <a:spcAft>
          <a:spcPct val="0"/>
        </a:spcAft>
        <a:buChar char="•"/>
        <a:defRPr sz="2000">
          <a:solidFill>
            <a:schemeClr val="tx1"/>
          </a:solidFill>
          <a:latin typeface="+mn-lt"/>
        </a:defRPr>
      </a:lvl5pPr>
      <a:lvl6pPr marL="2514600" indent="-228600" algn="l" rtl="0" eaLnBrk="0" fontAlgn="base" hangingPunct="0">
        <a:lnSpc>
          <a:spcPct val="90000"/>
        </a:lnSpc>
        <a:spcBef>
          <a:spcPct val="0"/>
        </a:spcBef>
        <a:spcAft>
          <a:spcPct val="50000"/>
        </a:spcAft>
        <a:buChar char="•"/>
        <a:defRPr sz="2000">
          <a:solidFill>
            <a:schemeClr val="tx1"/>
          </a:solidFill>
          <a:latin typeface="+mn-lt"/>
        </a:defRPr>
      </a:lvl6pPr>
      <a:lvl7pPr marL="2971800" indent="-228600" algn="l" rtl="0" eaLnBrk="0" fontAlgn="base" hangingPunct="0">
        <a:lnSpc>
          <a:spcPct val="90000"/>
        </a:lnSpc>
        <a:spcBef>
          <a:spcPct val="0"/>
        </a:spcBef>
        <a:spcAft>
          <a:spcPct val="50000"/>
        </a:spcAft>
        <a:buChar char="•"/>
        <a:defRPr sz="2000">
          <a:solidFill>
            <a:schemeClr val="tx1"/>
          </a:solidFill>
          <a:latin typeface="+mn-lt"/>
        </a:defRPr>
      </a:lvl7pPr>
      <a:lvl8pPr marL="3429000" indent="-228600" algn="l" rtl="0" eaLnBrk="0" fontAlgn="base" hangingPunct="0">
        <a:lnSpc>
          <a:spcPct val="90000"/>
        </a:lnSpc>
        <a:spcBef>
          <a:spcPct val="0"/>
        </a:spcBef>
        <a:spcAft>
          <a:spcPct val="50000"/>
        </a:spcAft>
        <a:buChar char="•"/>
        <a:defRPr sz="2000">
          <a:solidFill>
            <a:schemeClr val="tx1"/>
          </a:solidFill>
          <a:latin typeface="+mn-lt"/>
        </a:defRPr>
      </a:lvl8pPr>
      <a:lvl9pPr marL="3886200" indent="-228600" algn="l" rtl="0" eaLnBrk="0" fontAlgn="base" hangingPunct="0">
        <a:lnSpc>
          <a:spcPct val="90000"/>
        </a:lnSpc>
        <a:spcBef>
          <a:spcPct val="0"/>
        </a:spcBef>
        <a:spcAft>
          <a:spcPct val="50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15.emf"/><Relationship Id="rId5" Type="http://schemas.openxmlformats.org/officeDocument/2006/relationships/oleObject" Target="../embeddings/oleObject2.bin"/><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6.w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en.wikipedia.org/wiki/Entity-relationship_mod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61975" y="838200"/>
            <a:ext cx="8159750" cy="2590800"/>
          </a:xfrm>
        </p:spPr>
        <p:txBody>
          <a:bodyPr/>
          <a:lstStyle/>
          <a:p>
            <a:r>
              <a:rPr lang="en-US" sz="4000" b="1" dirty="0" smtClean="0"/>
              <a:t>System </a:t>
            </a:r>
            <a:r>
              <a:rPr lang="en-US" sz="4000" b="1" dirty="0" smtClean="0"/>
              <a:t>Development</a:t>
            </a:r>
            <a:r>
              <a:rPr lang="en-US" sz="3200" b="1" dirty="0" smtClean="0"/>
              <a:t>(</a:t>
            </a:r>
            <a:r>
              <a:rPr lang="en-US" sz="2800" b="1" dirty="0" smtClean="0"/>
              <a:t>COMP </a:t>
            </a:r>
            <a:r>
              <a:rPr lang="en-US" sz="3200" b="1" dirty="0" smtClean="0"/>
              <a:t>1713</a:t>
            </a:r>
            <a:r>
              <a:rPr lang="en-US" sz="3200" b="1" dirty="0" smtClean="0"/>
              <a:t/>
            </a:r>
            <a:br>
              <a:rPr lang="en-US" sz="3200" b="1" dirty="0" smtClean="0"/>
            </a:br>
            <a:r>
              <a:rPr lang="en-US" sz="3200" b="1" dirty="0" smtClean="0"/>
              <a:t/>
            </a:r>
            <a:br>
              <a:rPr lang="en-US" sz="3200" b="1" dirty="0" smtClean="0"/>
            </a:br>
            <a:r>
              <a:rPr lang="en-US" sz="4000" b="1" dirty="0" smtClean="0"/>
              <a:t>Data Analysis</a:t>
            </a:r>
            <a:endParaRPr lang="en-GB" sz="2000" b="1" dirty="0" smtClean="0"/>
          </a:p>
        </p:txBody>
      </p:sp>
      <p:sp>
        <p:nvSpPr>
          <p:cNvPr id="3075" name="Rectangle 3"/>
          <p:cNvSpPr>
            <a:spLocks noGrp="1" noChangeArrowheads="1"/>
          </p:cNvSpPr>
          <p:nvPr>
            <p:ph type="subTitle" idx="1"/>
          </p:nvPr>
        </p:nvSpPr>
        <p:spPr>
          <a:xfrm>
            <a:off x="1236663" y="3536950"/>
            <a:ext cx="6502400" cy="572826"/>
          </a:xfrm>
        </p:spPr>
        <p:txBody>
          <a:bodyPr/>
          <a:lstStyle/>
          <a:p>
            <a:pPr>
              <a:lnSpc>
                <a:spcPct val="90000"/>
              </a:lnSpc>
              <a:spcBef>
                <a:spcPct val="0"/>
              </a:spcBef>
              <a:spcAft>
                <a:spcPct val="50000"/>
              </a:spcAft>
            </a:pPr>
            <a:r>
              <a:rPr lang="en-US" sz="2800" dirty="0" smtClean="0"/>
              <a:t>Dr</a:t>
            </a:r>
            <a:r>
              <a:rPr lang="en-US" sz="2800" dirty="0" smtClean="0"/>
              <a:t>. </a:t>
            </a:r>
            <a:r>
              <a:rPr lang="en-US" sz="2800" dirty="0" err="1" smtClean="0"/>
              <a:t>Chaoying</a:t>
            </a:r>
            <a:r>
              <a:rPr lang="en-US" sz="2800" dirty="0" smtClean="0"/>
              <a:t> Ma,  Dr. </a:t>
            </a:r>
            <a:r>
              <a:rPr lang="en-US" sz="2800" b="1" dirty="0" smtClean="0"/>
              <a:t>Simon </a:t>
            </a:r>
            <a:r>
              <a:rPr lang="en-US" sz="2800" b="1" dirty="0" smtClean="0"/>
              <a:t>Scola</a:t>
            </a:r>
            <a:r>
              <a:rPr lang="en-US" sz="2800" dirty="0" smtClean="0"/>
              <a:t>, </a:t>
            </a:r>
            <a:r>
              <a:rPr lang="en-US" sz="2400" dirty="0" err="1"/>
              <a:t>EurIng</a:t>
            </a:r>
            <a:r>
              <a:rPr lang="en-US" sz="2400" dirty="0"/>
              <a:t>.</a:t>
            </a:r>
            <a:r>
              <a:rPr lang="en-US" sz="2800" b="1" dirty="0"/>
              <a:t> </a:t>
            </a:r>
            <a:r>
              <a:rPr lang="en-US" sz="2800" dirty="0"/>
              <a:t>Alexander M. </a:t>
            </a:r>
            <a:r>
              <a:rPr lang="en-US" sz="2800" dirty="0" err="1"/>
              <a:t>Fedorec</a:t>
            </a:r>
            <a:endParaRPr lang="en-US" sz="2800" dirty="0"/>
          </a:p>
          <a:p>
            <a:pPr>
              <a:lnSpc>
                <a:spcPct val="90000"/>
              </a:lnSpc>
              <a:spcBef>
                <a:spcPct val="0"/>
              </a:spcBef>
              <a:spcAft>
                <a:spcPct val="50000"/>
              </a:spcAft>
            </a:pPr>
            <a:endParaRPr lang="en-US"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endParaRPr lang="en-US" dirty="0" smtClean="0"/>
          </a:p>
          <a:p>
            <a:pPr>
              <a:defRPr/>
            </a:pPr>
            <a:fld id="{1FEA986C-3831-4983-9BB3-1EF85BFFE012}" type="datetime1">
              <a:rPr lang="en-GB" smtClean="0"/>
              <a:pPr>
                <a:defRPr/>
              </a:pPr>
              <a:t>23/02/2016</a:t>
            </a:fld>
            <a:endParaRPr lang="en-US" dirty="0"/>
          </a:p>
        </p:txBody>
      </p:sp>
      <p:sp>
        <p:nvSpPr>
          <p:cNvPr id="1331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6E07C689-4214-496B-A48F-110D191965AF}" type="slidenum">
              <a:rPr lang="en-US" smtClean="0">
                <a:latin typeface="Arial" pitchFamily="34" charset="0"/>
              </a:rPr>
              <a:pPr/>
              <a:t>10</a:t>
            </a:fld>
            <a:endParaRPr lang="en-US" dirty="0" smtClean="0">
              <a:latin typeface="Arial" pitchFamily="34" charset="0"/>
            </a:endParaRPr>
          </a:p>
        </p:txBody>
      </p:sp>
      <p:sp>
        <p:nvSpPr>
          <p:cNvPr id="13316" name="Rectangle 2"/>
          <p:cNvSpPr>
            <a:spLocks noGrp="1" noChangeArrowheads="1"/>
          </p:cNvSpPr>
          <p:nvPr>
            <p:ph type="title"/>
          </p:nvPr>
        </p:nvSpPr>
        <p:spPr>
          <a:xfrm>
            <a:off x="766763" y="112128"/>
            <a:ext cx="7772400" cy="603250"/>
          </a:xfrm>
        </p:spPr>
        <p:txBody>
          <a:bodyPr/>
          <a:lstStyle/>
          <a:p>
            <a:r>
              <a:rPr lang="en-GB" sz="3200" dirty="0" smtClean="0"/>
              <a:t>Data Analysis</a:t>
            </a:r>
          </a:p>
        </p:txBody>
      </p:sp>
      <p:sp>
        <p:nvSpPr>
          <p:cNvPr id="92163" name="Rectangle 3"/>
          <p:cNvSpPr>
            <a:spLocks noGrp="1" noChangeArrowheads="1"/>
          </p:cNvSpPr>
          <p:nvPr>
            <p:ph type="body" idx="1"/>
          </p:nvPr>
        </p:nvSpPr>
        <p:spPr>
          <a:xfrm>
            <a:off x="178253" y="686553"/>
            <a:ext cx="8786133" cy="5459866"/>
          </a:xfrm>
        </p:spPr>
        <p:txBody>
          <a:bodyPr/>
          <a:lstStyle/>
          <a:p>
            <a:pPr marL="0" indent="0">
              <a:lnSpc>
                <a:spcPct val="75000"/>
              </a:lnSpc>
              <a:buFontTx/>
              <a:buNone/>
            </a:pPr>
            <a:r>
              <a:rPr lang="en-GB" sz="2800" dirty="0" smtClean="0"/>
              <a:t>The same information may be used by many different processes and applications in a system</a:t>
            </a:r>
          </a:p>
          <a:p>
            <a:pPr marL="0" indent="0">
              <a:lnSpc>
                <a:spcPct val="75000"/>
              </a:lnSpc>
              <a:buFontTx/>
              <a:buNone/>
            </a:pPr>
            <a:r>
              <a:rPr lang="en-GB" sz="2800" dirty="0" smtClean="0"/>
              <a:t>Example: A college information system needs facilities to</a:t>
            </a:r>
          </a:p>
          <a:p>
            <a:pPr lvl="1">
              <a:lnSpc>
                <a:spcPct val="75000"/>
              </a:lnSpc>
            </a:pPr>
            <a:r>
              <a:rPr lang="en-GB" sz="2400" dirty="0" smtClean="0"/>
              <a:t>Register students on programmes.  </a:t>
            </a:r>
          </a:p>
          <a:p>
            <a:pPr lvl="1">
              <a:lnSpc>
                <a:spcPct val="75000"/>
              </a:lnSpc>
            </a:pPr>
            <a:r>
              <a:rPr lang="en-GB" sz="2400" dirty="0" smtClean="0"/>
              <a:t>Attach students to course options and allocate them to tutorial groups</a:t>
            </a:r>
          </a:p>
          <a:p>
            <a:pPr lvl="1">
              <a:lnSpc>
                <a:spcPct val="75000"/>
              </a:lnSpc>
            </a:pPr>
            <a:r>
              <a:rPr lang="en-GB" sz="2400" dirty="0" smtClean="0"/>
              <a:t>Assign lecturers and tutors to the courses and tutorials</a:t>
            </a:r>
          </a:p>
          <a:p>
            <a:pPr lvl="1">
              <a:lnSpc>
                <a:spcPct val="75000"/>
              </a:lnSpc>
            </a:pPr>
            <a:r>
              <a:rPr lang="en-GB" sz="2400" dirty="0" smtClean="0"/>
              <a:t>Produce class lists and registers</a:t>
            </a:r>
            <a:endParaRPr lang="en-GB" sz="2800" dirty="0" smtClean="0"/>
          </a:p>
          <a:p>
            <a:pPr marL="0" indent="0">
              <a:lnSpc>
                <a:spcPct val="75000"/>
              </a:lnSpc>
              <a:buFontTx/>
              <a:buNone/>
            </a:pPr>
            <a:r>
              <a:rPr lang="en-GB" sz="2800" dirty="0" smtClean="0"/>
              <a:t>What information does the system need to hold?</a:t>
            </a:r>
          </a:p>
          <a:p>
            <a:pPr marL="360363" indent="0">
              <a:lnSpc>
                <a:spcPct val="75000"/>
              </a:lnSpc>
              <a:buFontTx/>
              <a:buNone/>
            </a:pPr>
            <a:r>
              <a:rPr lang="en-GB" sz="2400" dirty="0" smtClean="0"/>
              <a:t>Student name and address, registration id number, programme name year and stage, list of valid options for each programme, course option names and tutorial groups for each course, lecturer details, register date and so on?????</a:t>
            </a:r>
          </a:p>
          <a:p>
            <a:pPr marL="0" indent="0">
              <a:lnSpc>
                <a:spcPct val="75000"/>
              </a:lnSpc>
              <a:buFontTx/>
              <a:buNone/>
            </a:pPr>
            <a:r>
              <a:rPr lang="en-GB" sz="2800" dirty="0" smtClean="0"/>
              <a:t>At a system’s level we need to know what data is being used, who is using it and what do they do with it. </a:t>
            </a:r>
          </a:p>
          <a:p>
            <a:pPr lvl="1">
              <a:lnSpc>
                <a:spcPct val="75000"/>
              </a:lnSpc>
            </a:pPr>
            <a:endParaRPr lang="en-GB"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6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Date Placeholder 3"/>
          <p:cNvSpPr>
            <a:spLocks noGrp="1"/>
          </p:cNvSpPr>
          <p:nvPr>
            <p:ph type="dt" sz="quarter" idx="10"/>
          </p:nvPr>
        </p:nvSpPr>
        <p:spPr/>
        <p:txBody>
          <a:bodyPr/>
          <a:lstStyle/>
          <a:p>
            <a:pPr>
              <a:defRPr/>
            </a:pPr>
            <a:endParaRPr lang="en-US" dirty="0" smtClean="0"/>
          </a:p>
          <a:p>
            <a:pPr>
              <a:defRPr/>
            </a:pPr>
            <a:fld id="{265289C7-F55F-4164-9EF8-88213544E2D2}" type="datetime1">
              <a:rPr lang="en-GB" smtClean="0"/>
              <a:pPr>
                <a:defRPr/>
              </a:pPr>
              <a:t>23/02/2016</a:t>
            </a:fld>
            <a:endParaRPr lang="en-US" dirty="0"/>
          </a:p>
        </p:txBody>
      </p:sp>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AD35A8D3-6FB0-482A-BF62-F1349582EBA8}" type="slidenum">
              <a:rPr lang="en-US" smtClean="0">
                <a:latin typeface="Arial" pitchFamily="34" charset="0"/>
              </a:rPr>
              <a:pPr/>
              <a:t>11</a:t>
            </a:fld>
            <a:endParaRPr lang="en-US" dirty="0" smtClean="0">
              <a:latin typeface="Arial" pitchFamily="34" charset="0"/>
            </a:endParaRPr>
          </a:p>
        </p:txBody>
      </p:sp>
      <p:sp>
        <p:nvSpPr>
          <p:cNvPr id="14340" name="Rectangle 1078"/>
          <p:cNvSpPr>
            <a:spLocks noGrp="1" noChangeArrowheads="1"/>
          </p:cNvSpPr>
          <p:nvPr>
            <p:ph type="title"/>
          </p:nvPr>
        </p:nvSpPr>
        <p:spPr>
          <a:xfrm>
            <a:off x="0" y="0"/>
            <a:ext cx="8915400" cy="603250"/>
          </a:xfrm>
        </p:spPr>
        <p:txBody>
          <a:bodyPr/>
          <a:lstStyle/>
          <a:p>
            <a:r>
              <a:rPr lang="en-GB" sz="2000" dirty="0" smtClean="0"/>
              <a:t>Example Data for a College System</a:t>
            </a:r>
          </a:p>
        </p:txBody>
      </p:sp>
      <p:graphicFrame>
        <p:nvGraphicFramePr>
          <p:cNvPr id="97144" name="Group 2936"/>
          <p:cNvGraphicFramePr>
            <a:graphicFrameLocks noGrp="1"/>
          </p:cNvGraphicFramePr>
          <p:nvPr>
            <p:ph type="tbl" idx="1"/>
            <p:extLst>
              <p:ext uri="{D42A27DB-BD31-4B8C-83A1-F6EECF244321}">
                <p14:modId xmlns:p14="http://schemas.microsoft.com/office/powerpoint/2010/main" val="1044891852"/>
              </p:ext>
            </p:extLst>
          </p:nvPr>
        </p:nvGraphicFramePr>
        <p:xfrm>
          <a:off x="293688" y="511175"/>
          <a:ext cx="8655050" cy="4271007"/>
        </p:xfrm>
        <a:graphic>
          <a:graphicData uri="http://schemas.openxmlformats.org/drawingml/2006/table">
            <a:tbl>
              <a:tblPr/>
              <a:tblGrid>
                <a:gridCol w="816655"/>
                <a:gridCol w="751114"/>
                <a:gridCol w="576943"/>
                <a:gridCol w="914400"/>
                <a:gridCol w="632460"/>
                <a:gridCol w="708660"/>
                <a:gridCol w="632460"/>
                <a:gridCol w="701040"/>
                <a:gridCol w="624840"/>
                <a:gridCol w="685800"/>
                <a:gridCol w="638621"/>
                <a:gridCol w="972057"/>
              </a:tblGrid>
              <a:tr h="0">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dirty="0" smtClean="0">
                          <a:ln>
                            <a:noFill/>
                          </a:ln>
                          <a:solidFill>
                            <a:schemeClr val="tx1"/>
                          </a:solidFill>
                          <a:effectLst/>
                          <a:latin typeface="Arial" charset="0"/>
                          <a:cs typeface="Arial" charset="0"/>
                        </a:rPr>
                        <a:t>First Name</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Surname</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Reg. Id</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Programme</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Course 1</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Lecturer 1</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Course 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Lecturer 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Course 3</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Lecturer 3</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Tutorial</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cap="fla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1" i="0" u="none" strike="noStrike" cap="none" normalizeH="0" baseline="0" smtClean="0">
                          <a:ln>
                            <a:noFill/>
                          </a:ln>
                          <a:solidFill>
                            <a:schemeClr val="tx1"/>
                          </a:solidFill>
                          <a:effectLst/>
                          <a:latin typeface="Arial" charset="0"/>
                          <a:cs typeface="Arial" charset="0"/>
                        </a:rPr>
                        <a:t>Tutor</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cap="fla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Akhil</a:t>
                      </a:r>
                      <a:r>
                        <a:rPr kumimoji="0" lang="en-US" sz="800" b="0" i="0" u="none" strike="noStrike" cap="none" normalizeH="0" baseline="0" dirty="0" smtClean="0">
                          <a:ln>
                            <a:noFill/>
                          </a:ln>
                          <a:solidFill>
                            <a:schemeClr val="tx1"/>
                          </a:solidFill>
                          <a:effectLst/>
                          <a:latin typeface="Arial" charset="0"/>
                          <a:cs typeface="Arial" charset="0"/>
                        </a:rPr>
                        <a:t> </a:t>
                      </a:r>
                      <a:r>
                        <a:rPr kumimoji="0" lang="en-US" sz="800" b="0" i="0" u="none" strike="noStrike" cap="none" normalizeH="0" baseline="0" dirty="0" smtClean="0">
                          <a:ln>
                            <a:noFill/>
                          </a:ln>
                          <a:solidFill>
                            <a:schemeClr val="tx1"/>
                          </a:solidFill>
                          <a:effectLst/>
                          <a:latin typeface="Times New Roman"/>
                          <a:cs typeface="Arial" charset="0"/>
                        </a:rPr>
                        <a:t> </a:t>
                      </a:r>
                      <a:r>
                        <a:rPr kumimoji="0" lang="en-US" sz="800" b="0" i="0" u="none" strike="noStrike" cap="none" normalizeH="0" baseline="0" dirty="0" smtClean="0">
                          <a:ln>
                            <a:noFill/>
                          </a:ln>
                          <a:solidFill>
                            <a:schemeClr val="tx1"/>
                          </a:solidFill>
                          <a:effectLst/>
                          <a:latin typeface="Arial" charset="0"/>
                          <a:cs typeface="Arial" charset="0"/>
                        </a:rPr>
                        <a:t> </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Ahmed</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512057</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Computing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C1</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B.Dolden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Ahmet</a:t>
                      </a:r>
                      <a:r>
                        <a:rPr kumimoji="0" lang="en-US" sz="800" b="0" i="0" u="none" strike="noStrike" cap="none" normalizeH="0" baseline="0" dirty="0" smtClean="0">
                          <a:ln>
                            <a:noFill/>
                          </a:ln>
                          <a:solidFill>
                            <a:schemeClr val="tx1"/>
                          </a:solidFill>
                          <a:effectLst/>
                          <a:latin typeface="Arial" charset="0"/>
                          <a:cs typeface="Arial" charset="0"/>
                        </a:rPr>
                        <a:t> </a:t>
                      </a:r>
                      <a:r>
                        <a:rPr kumimoji="0" lang="en-US" sz="800" b="0" i="0" u="none" strike="noStrike" cap="none" normalizeH="0" baseline="0" dirty="0" smtClean="0">
                          <a:ln>
                            <a:noFill/>
                          </a:ln>
                          <a:solidFill>
                            <a:schemeClr val="tx1"/>
                          </a:solidFill>
                          <a:effectLst/>
                          <a:latin typeface="Times New Roman"/>
                          <a:cs typeface="Arial" charset="0"/>
                        </a:rPr>
                        <a:t> </a:t>
                      </a:r>
                      <a:r>
                        <a:rPr kumimoji="0" lang="en-US" sz="800" b="0" i="0" u="none" strike="noStrike" cap="none" normalizeH="0" baseline="0" dirty="0" smtClean="0">
                          <a:ln>
                            <a:noFill/>
                          </a:ln>
                          <a:solidFill>
                            <a:schemeClr val="tx1"/>
                          </a:solidFill>
                          <a:effectLst/>
                          <a:latin typeface="Arial" charset="0"/>
                          <a:cs typeface="Arial" charset="0"/>
                        </a:rPr>
                        <a:t> </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Francis</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512132</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Bus IS</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CompSys</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B.Smith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L.Bacon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Emma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Dinesh</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512096</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Business IS</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CompSys</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P.Smith</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CS3</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222225">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Mahiban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Ahmed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512069</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Elec Eng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B.Smith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CmpSys</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C2</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L.Bacon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81979">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Dean </a:t>
                      </a:r>
                      <a:r>
                        <a:rPr kumimoji="0" lang="en-US" sz="800" b="0" i="0" u="none" strike="noStrike" cap="none" normalizeH="0" baseline="0" smtClean="0">
                          <a:ln>
                            <a:noFill/>
                          </a:ln>
                          <a:solidFill>
                            <a:schemeClr val="tx1"/>
                          </a:solidFill>
                          <a:effectLst/>
                          <a:latin typeface="Times New Roman"/>
                          <a:cs typeface="Arial" charset="0"/>
                        </a:rPr>
                        <a:t> </a:t>
                      </a: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Omar</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512123</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Elec</a:t>
                      </a:r>
                      <a:r>
                        <a:rPr kumimoji="0" lang="en-US" sz="800" b="0" i="0" u="none" strike="noStrike" cap="none" normalizeH="0" baseline="0" dirty="0" smtClean="0">
                          <a:ln>
                            <a:noFill/>
                          </a:ln>
                          <a:solidFill>
                            <a:schemeClr val="tx1"/>
                          </a:solidFill>
                          <a:effectLst/>
                          <a:latin typeface="Arial" charset="0"/>
                          <a:cs typeface="Arial" charset="0"/>
                        </a:rPr>
                        <a:t> </a:t>
                      </a:r>
                      <a:r>
                        <a:rPr kumimoji="0" lang="en-US" sz="800" b="0" i="0" u="none" strike="noStrike" cap="none" normalizeH="0" baseline="0" dirty="0" err="1" smtClean="0">
                          <a:ln>
                            <a:noFill/>
                          </a:ln>
                          <a:solidFill>
                            <a:schemeClr val="tx1"/>
                          </a:solidFill>
                          <a:effectLst/>
                          <a:latin typeface="Arial" charset="0"/>
                          <a:cs typeface="Arial" charset="0"/>
                        </a:rPr>
                        <a:t>Eng</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Pete Smith</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A.Fedorec</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CSA</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S.Scola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CS3</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P.Smith</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8553">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Kobir </a:t>
                      </a:r>
                      <a:r>
                        <a:rPr kumimoji="0" lang="en-US" sz="800" b="0" i="0" u="none" strike="noStrike" cap="none" normalizeH="0" baseline="0" smtClean="0">
                          <a:ln>
                            <a:noFill/>
                          </a:ln>
                          <a:solidFill>
                            <a:schemeClr val="tx1"/>
                          </a:solidFill>
                          <a:effectLst/>
                          <a:latin typeface="Times New Roman"/>
                          <a:cs typeface="Arial" charset="0"/>
                        </a:rPr>
                        <a:t> </a:t>
                      </a: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Kayum</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512156</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Computer </a:t>
                      </a:r>
                      <a:r>
                        <a:rPr kumimoji="0" lang="en-US" sz="800" b="0" i="0" u="none" strike="noStrike" cap="none" normalizeH="0" baseline="0" dirty="0" err="1" smtClean="0">
                          <a:ln>
                            <a:noFill/>
                          </a:ln>
                          <a:solidFill>
                            <a:schemeClr val="tx1"/>
                          </a:solidFill>
                          <a:effectLst/>
                          <a:latin typeface="Arial" charset="0"/>
                          <a:cs typeface="Arial" charset="0"/>
                        </a:rPr>
                        <a:t>Sci</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A.Fedorec</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AMC</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C.Ma</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L.Bacon</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69817">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Ryan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Duff</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512174</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Compter Sci</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A Fedorec</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T1</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B.Dolden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099">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Omar</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Desai</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512168</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Sw Eng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S.Scola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CS3</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Joshua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Smith</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512081</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Networking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CSN</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S.Scola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T1</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B.Dolden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Dean </a:t>
                      </a:r>
                      <a:r>
                        <a:rPr kumimoji="0" lang="en-US" sz="800" b="0" i="0" u="none" strike="noStrike" cap="none" normalizeH="0" baseline="0" smtClean="0">
                          <a:ln>
                            <a:noFill/>
                          </a:ln>
                          <a:solidFill>
                            <a:schemeClr val="tx1"/>
                          </a:solidFill>
                          <a:effectLst/>
                          <a:latin typeface="Times New Roman"/>
                          <a:cs typeface="Arial" charset="0"/>
                        </a:rPr>
                        <a:t> </a:t>
                      </a: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Omar</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512138</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Sw Eng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CompSys</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Flora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Onyeulo</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512129</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Computing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S.Scola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CS3</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239687">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Daniel</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Mwangi</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512099</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Networking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CS3</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James</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Patel</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512147</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Business IS</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CompSys</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S.Scola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CS3</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Ashish </a:t>
                      </a:r>
                      <a:r>
                        <a:rPr kumimoji="0" lang="en-US" sz="800" b="0" i="0" u="none" strike="noStrike" cap="none" normalizeH="0" baseline="0" smtClean="0">
                          <a:ln>
                            <a:noFill/>
                          </a:ln>
                          <a:solidFill>
                            <a:schemeClr val="tx1"/>
                          </a:solidFill>
                          <a:effectLst/>
                          <a:latin typeface="Times New Roman"/>
                          <a:cs typeface="Arial" charset="0"/>
                        </a:rPr>
                        <a:t> </a:t>
                      </a: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Moyez</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512072</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Comp Sci</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CompSys</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L.Bakon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Kyle</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512090</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Comp Science</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S.Scola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L.Bacon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239687">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Sam </a:t>
                      </a:r>
                      <a:r>
                        <a:rPr kumimoji="0" lang="en-US" sz="800" b="0" i="0" u="none" strike="noStrike" cap="none" normalizeH="0" baseline="0" smtClean="0">
                          <a:ln>
                            <a:noFill/>
                          </a:ln>
                          <a:solidFill>
                            <a:schemeClr val="tx1"/>
                          </a:solidFill>
                          <a:effectLst/>
                          <a:latin typeface="Times New Roman"/>
                          <a:cs typeface="Arial" charset="0"/>
                        </a:rPr>
                        <a:t> </a:t>
                      </a: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Dzimwasha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512177</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Computing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S.Scola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L.Bacon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239687">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Maximilian</a:t>
                      </a:r>
                      <a:r>
                        <a:rPr kumimoji="0" lang="en-US" sz="800" b="0" i="0" u="none" strike="noStrike" cap="none" normalizeH="0" baseline="0" smtClean="0">
                          <a:ln>
                            <a:noFill/>
                          </a:ln>
                          <a:solidFill>
                            <a:schemeClr val="tx1"/>
                          </a:solidFill>
                          <a:effectLst/>
                          <a:latin typeface="Times New Roman"/>
                          <a:cs typeface="Arial" charset="0"/>
                        </a:rPr>
                        <a:t> </a:t>
                      </a: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Moyez</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512159</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Computing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Tx/>
                        <a:buSzTx/>
                        <a:buFontTx/>
                        <a:buNone/>
                        <a:tabLst/>
                      </a:pPr>
                      <a:endParaRPr kumimoji="0" lang="en-GB"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L.Bacon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Alan</a:t>
                      </a:r>
                      <a:r>
                        <a:rPr kumimoji="0" lang="en-US" sz="800" b="0" i="0" u="none" strike="noStrike" cap="none" normalizeH="0" baseline="0" smtClean="0">
                          <a:ln>
                            <a:noFill/>
                          </a:ln>
                          <a:solidFill>
                            <a:schemeClr val="tx1"/>
                          </a:solidFill>
                          <a:effectLst/>
                          <a:latin typeface="Times New Roman"/>
                          <a:cs typeface="Arial" charset="0"/>
                        </a:rPr>
                        <a:t> </a:t>
                      </a: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Gill</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512078</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Bus. IS</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CompSys</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L.Bacon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Michael</a:t>
                      </a:r>
                      <a:r>
                        <a:rPr kumimoji="0" lang="en-US" sz="800" b="0" i="0" u="none" strike="noStrike" cap="none" normalizeH="0" baseline="0" smtClean="0">
                          <a:ln>
                            <a:noFill/>
                          </a:ln>
                          <a:solidFill>
                            <a:schemeClr val="tx1"/>
                          </a:solidFill>
                          <a:effectLst/>
                          <a:latin typeface="Times New Roman"/>
                          <a:cs typeface="Arial" charset="0"/>
                        </a:rPr>
                        <a:t> </a:t>
                      </a:r>
                      <a:r>
                        <a:rPr kumimoji="0" lang="en-US" sz="800" b="0" i="0" u="none" strike="noStrike" cap="none" normalizeH="0" baseline="0" smtClean="0">
                          <a:ln>
                            <a:noFill/>
                          </a:ln>
                          <a:solidFill>
                            <a:schemeClr val="tx1"/>
                          </a:solidFill>
                          <a:effectLst/>
                          <a:latin typeface="Arial" charset="0"/>
                          <a:cs typeface="Arial" charset="0"/>
                        </a:rPr>
                        <a:t> </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Soysald</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512102</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Sw Eng</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A.Fedorec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CSN</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P.Smith</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AMC</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C.Ma</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CS2</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L.Bacon</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a:noFill/>
                    </a:lnB>
                    <a:lnTlToBr>
                      <a:noFill/>
                    </a:lnTlToBr>
                    <a:lnBlToTr>
                      <a:noFill/>
                    </a:lnBlToTr>
                    <a:noFill/>
                  </a:tcPr>
                </a:tc>
              </a:tr>
              <a:tr h="195696">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Warnakula</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smtClean="0">
                          <a:ln>
                            <a:noFill/>
                          </a:ln>
                          <a:solidFill>
                            <a:schemeClr val="tx1"/>
                          </a:solidFill>
                          <a:effectLst/>
                          <a:latin typeface="Arial" charset="0"/>
                          <a:cs typeface="Arial" charset="0"/>
                        </a:rPr>
                        <a:t>Mwangi</a:t>
                      </a:r>
                      <a:endParaRPr kumimoji="0" lang="en-US" sz="800" b="0" i="0" u="none" strike="noStrike" cap="none" normalizeH="0" baseline="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512189</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Comp </a:t>
                      </a:r>
                      <a:r>
                        <a:rPr kumimoji="0" lang="en-US" sz="800" b="0" i="0" u="none" strike="noStrike" cap="none" normalizeH="0" baseline="0" dirty="0" err="1" smtClean="0">
                          <a:ln>
                            <a:noFill/>
                          </a:ln>
                          <a:solidFill>
                            <a:schemeClr val="tx1"/>
                          </a:solidFill>
                          <a:effectLst/>
                          <a:latin typeface="Arial" charset="0"/>
                          <a:cs typeface="Arial" charset="0"/>
                        </a:rPr>
                        <a:t>Sci</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SysBld</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A.Fedorec</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CSN</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P.Smith</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AMC</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r>
                        <a:rPr kumimoji="0" lang="en-US" sz="800" b="0" i="0" u="none" strike="noStrike" cap="none" normalizeH="0" baseline="0" dirty="0" err="1" smtClean="0">
                          <a:ln>
                            <a:noFill/>
                          </a:ln>
                          <a:solidFill>
                            <a:schemeClr val="tx1"/>
                          </a:solidFill>
                          <a:effectLst/>
                          <a:latin typeface="Arial" charset="0"/>
                          <a:cs typeface="Arial" charset="0"/>
                        </a:rPr>
                        <a:t>C.Ma</a:t>
                      </a: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a:noFill/>
                    </a:lnR>
                    <a:lnT>
                      <a:noFill/>
                    </a:lnT>
                    <a:lnB cap="flat">
                      <a:noFill/>
                    </a:lnB>
                    <a:lnTlToBr>
                      <a:noFill/>
                    </a:lnTlToBr>
                    <a:lnBlToTr>
                      <a:noFill/>
                    </a:lnBlToTr>
                    <a:noFill/>
                  </a:tcPr>
                </a:tc>
                <a:tc>
                  <a:txBody>
                    <a:bodyPr/>
                    <a:lstStyle/>
                    <a:p>
                      <a:pPr marL="0" marR="0" lvl="0" indent="0" algn="l" defTabSz="914400" rtl="0" eaLnBrk="0" fontAlgn="b" latinLnBrk="0" hangingPunct="0">
                        <a:lnSpc>
                          <a:spcPct val="85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Times New Roman" pitchFamily="18" charset="0"/>
                      </a:endParaRPr>
                    </a:p>
                  </a:txBody>
                  <a:tcPr marL="92075" marR="92075" marT="46033" marB="46033" anchor="b" horzOverflow="overflow">
                    <a:lnL>
                      <a:noFill/>
                    </a:lnL>
                    <a:lnR cap="flat">
                      <a:noFill/>
                    </a:lnR>
                    <a:lnT>
                      <a:noFill/>
                    </a:lnT>
                    <a:lnB cap="flat">
                      <a:noFill/>
                    </a:lnB>
                    <a:lnTlToBr>
                      <a:noFill/>
                    </a:lnTlToBr>
                    <a:lnBlToTr>
                      <a:noFill/>
                    </a:lnBlToTr>
                    <a:noFill/>
                  </a:tcPr>
                </a:tc>
              </a:tr>
            </a:tbl>
          </a:graphicData>
        </a:graphic>
      </p:graphicFrame>
      <p:sp>
        <p:nvSpPr>
          <p:cNvPr id="97143" name="Text Box 2935"/>
          <p:cNvSpPr txBox="1">
            <a:spLocks noChangeArrowheads="1"/>
          </p:cNvSpPr>
          <p:nvPr/>
        </p:nvSpPr>
        <p:spPr bwMode="auto">
          <a:xfrm>
            <a:off x="290513" y="4913362"/>
            <a:ext cx="8440737" cy="14779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76213" indent="-176213">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l">
              <a:lnSpc>
                <a:spcPct val="85000"/>
              </a:lnSpc>
              <a:spcBef>
                <a:spcPct val="0"/>
              </a:spcBef>
              <a:spcAft>
                <a:spcPct val="40000"/>
              </a:spcAft>
              <a:buFontTx/>
              <a:buChar char="•"/>
            </a:pPr>
            <a:r>
              <a:rPr lang="en-GB" dirty="0"/>
              <a:t>Imagine there are thousands of students, tens of programmes and hundreds of courses, what problems can you identify with organising, managing and using this data?</a:t>
            </a:r>
          </a:p>
          <a:p>
            <a:pPr algn="l">
              <a:lnSpc>
                <a:spcPct val="85000"/>
              </a:lnSpc>
              <a:spcBef>
                <a:spcPct val="0"/>
              </a:spcBef>
              <a:spcAft>
                <a:spcPct val="40000"/>
              </a:spcAft>
              <a:buFontTx/>
              <a:buChar char="•"/>
            </a:pPr>
            <a:r>
              <a:rPr lang="en-GB" dirty="0"/>
              <a:t>What if we want to add further applications to our system to record marks for each assessment or attendance at each tutorial?</a:t>
            </a:r>
          </a:p>
          <a:p>
            <a:pPr algn="l">
              <a:lnSpc>
                <a:spcPct val="85000"/>
              </a:lnSpc>
              <a:spcBef>
                <a:spcPct val="0"/>
              </a:spcBef>
              <a:spcAft>
                <a:spcPct val="40000"/>
              </a:spcAft>
              <a:buFontTx/>
              <a:buChar char="•"/>
            </a:pPr>
            <a:r>
              <a:rPr lang="en-GB" dirty="0"/>
              <a:t>How do we manage complexity?</a:t>
            </a:r>
          </a:p>
        </p:txBody>
      </p:sp>
      <p:sp>
        <p:nvSpPr>
          <p:cNvPr id="97145" name="Text Box 2937"/>
          <p:cNvSpPr txBox="1">
            <a:spLocks noChangeArrowheads="1"/>
          </p:cNvSpPr>
          <p:nvPr/>
        </p:nvSpPr>
        <p:spPr bwMode="auto">
          <a:xfrm>
            <a:off x="3686807" y="6024612"/>
            <a:ext cx="3308350" cy="3667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b="1" dirty="0"/>
              <a:t>Abstraction and decomposition!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1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1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solidFill>
                  <a:srgbClr val="000000"/>
                </a:solidFill>
                <a:latin typeface="Arial" pitchFamily="34" charset="0"/>
              </a:rPr>
              <a:t>SysBld</a:t>
            </a:r>
            <a:r>
              <a:rPr lang="en-US" dirty="0" smtClean="0">
                <a:solidFill>
                  <a:srgbClr val="000000"/>
                </a:solidFill>
                <a:latin typeface="Arial" pitchFamily="34" charset="0"/>
              </a:rPr>
              <a:t>.</a:t>
            </a:r>
            <a:fld id="{2671360E-165B-416D-A93A-32FE6E24CFED}" type="slidenum">
              <a:rPr lang="en-US" smtClean="0">
                <a:solidFill>
                  <a:srgbClr val="000000"/>
                </a:solidFill>
                <a:latin typeface="Arial" pitchFamily="34" charset="0"/>
              </a:rPr>
              <a:pPr/>
              <a:t>12</a:t>
            </a:fld>
            <a:endParaRPr lang="en-US" dirty="0" smtClean="0">
              <a:solidFill>
                <a:srgbClr val="000000"/>
              </a:solidFill>
              <a:latin typeface="Arial" pitchFamily="34" charset="0"/>
            </a:endParaRPr>
          </a:p>
        </p:txBody>
      </p:sp>
      <p:sp>
        <p:nvSpPr>
          <p:cNvPr id="4" name="Rectangle 4"/>
          <p:cNvSpPr txBox="1">
            <a:spLocks noGrp="1" noChangeArrowheads="1"/>
          </p:cNvSpPr>
          <p:nvPr/>
        </p:nvSpPr>
        <p:spPr bwMode="auto">
          <a:xfrm>
            <a:off x="0" y="6400800"/>
            <a:ext cx="1905000" cy="457200"/>
          </a:xfrm>
          <a:prstGeom prst="rect">
            <a:avLst/>
          </a:prstGeom>
          <a:noFill/>
          <a:ln>
            <a:miter lim="800000"/>
            <a:headEnd/>
            <a:tailEnd/>
          </a:ln>
        </p:spPr>
        <p:txBody>
          <a:bodyPr wrap="none" lIns="92075" tIns="46038" rIns="92075" bIns="46038" anchor="ctr"/>
          <a:lstStyle/>
          <a:p>
            <a:pPr algn="l">
              <a:spcBef>
                <a:spcPct val="0"/>
              </a:spcBef>
              <a:defRPr/>
            </a:pPr>
            <a:endParaRPr lang="en-US" sz="1000" dirty="0" smtClean="0">
              <a:solidFill>
                <a:srgbClr val="000000"/>
              </a:solidFill>
              <a:latin typeface="Arial"/>
            </a:endParaRPr>
          </a:p>
          <a:p>
            <a:pPr algn="l">
              <a:spcBef>
                <a:spcPct val="0"/>
              </a:spcBef>
              <a:defRPr/>
            </a:pPr>
            <a:r>
              <a:rPr lang="en-GB" sz="1000" dirty="0" smtClean="0">
                <a:solidFill>
                  <a:srgbClr val="000000"/>
                </a:solidFill>
                <a:latin typeface="Arial"/>
              </a:rPr>
              <a:t>24/10/2013 </a:t>
            </a:r>
            <a:r>
              <a:rPr lang="en-GB" sz="1000" dirty="0" smtClean="0">
                <a:solidFill>
                  <a:srgbClr val="000000"/>
                </a:solidFill>
                <a:latin typeface="Arial"/>
              </a:rPr>
              <a:t>14:03</a:t>
            </a:r>
            <a:endParaRPr lang="en-US" sz="1000" dirty="0">
              <a:solidFill>
                <a:srgbClr val="000000"/>
              </a:solidFill>
              <a:latin typeface="Arial"/>
            </a:endParaRPr>
          </a:p>
        </p:txBody>
      </p:sp>
      <p:sp>
        <p:nvSpPr>
          <p:cNvPr id="8197" name="Rectangle 6"/>
          <p:cNvSpPr txBox="1">
            <a:spLocks noGrp="1" noChangeArrowheads="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r">
              <a:spcBef>
                <a:spcPct val="0"/>
              </a:spcBef>
            </a:pPr>
            <a:r>
              <a:rPr lang="en-US" sz="1000" dirty="0" err="1" smtClean="0">
                <a:solidFill>
                  <a:srgbClr val="000000"/>
                </a:solidFill>
                <a:latin typeface="Arial" pitchFamily="34" charset="0"/>
              </a:rPr>
              <a:t>SysBld</a:t>
            </a:r>
            <a:r>
              <a:rPr lang="en-US" sz="1000" dirty="0" smtClean="0">
                <a:solidFill>
                  <a:srgbClr val="000000"/>
                </a:solidFill>
                <a:latin typeface="Arial" pitchFamily="34" charset="0"/>
              </a:rPr>
              <a:t>.</a:t>
            </a:r>
            <a:fld id="{E5754743-DC90-4CBD-9C2E-BE18B9186AF6}" type="slidenum">
              <a:rPr lang="en-US" sz="1000" smtClean="0">
                <a:solidFill>
                  <a:srgbClr val="000000"/>
                </a:solidFill>
                <a:latin typeface="Arial" pitchFamily="34" charset="0"/>
              </a:rPr>
              <a:pPr algn="r">
                <a:spcBef>
                  <a:spcPct val="0"/>
                </a:spcBef>
              </a:pPr>
              <a:t>12</a:t>
            </a:fld>
            <a:endParaRPr lang="en-US" sz="1000" dirty="0">
              <a:solidFill>
                <a:srgbClr val="000000"/>
              </a:solidFill>
              <a:latin typeface="Arial" pitchFamily="34" charset="0"/>
            </a:endParaRPr>
          </a:p>
        </p:txBody>
      </p:sp>
      <p:sp>
        <p:nvSpPr>
          <p:cNvPr id="8198" name="Rectangle 2"/>
          <p:cNvSpPr>
            <a:spLocks noGrp="1" noChangeArrowheads="1"/>
          </p:cNvSpPr>
          <p:nvPr>
            <p:ph type="title" idx="4294967295"/>
          </p:nvPr>
        </p:nvSpPr>
        <p:spPr>
          <a:xfrm>
            <a:off x="766763" y="244475"/>
            <a:ext cx="7772400" cy="541338"/>
          </a:xfrm>
        </p:spPr>
        <p:txBody>
          <a:bodyPr/>
          <a:lstStyle/>
          <a:p>
            <a:r>
              <a:rPr lang="en-GB" sz="2400" dirty="0" smtClean="0"/>
              <a:t>Why Data Analysis and Modelling? - Example</a:t>
            </a:r>
          </a:p>
        </p:txBody>
      </p:sp>
      <p:sp>
        <p:nvSpPr>
          <p:cNvPr id="92163" name="Rectangle 3"/>
          <p:cNvSpPr>
            <a:spLocks noGrp="1" noChangeArrowheads="1"/>
          </p:cNvSpPr>
          <p:nvPr>
            <p:ph type="body" idx="4294967295"/>
          </p:nvPr>
        </p:nvSpPr>
        <p:spPr>
          <a:xfrm>
            <a:off x="276225" y="869950"/>
            <a:ext cx="8431213" cy="5988050"/>
          </a:xfrm>
        </p:spPr>
        <p:txBody>
          <a:bodyPr/>
          <a:lstStyle/>
          <a:p>
            <a:pPr marL="0" indent="0">
              <a:lnSpc>
                <a:spcPct val="85000"/>
              </a:lnSpc>
              <a:buFontTx/>
              <a:buNone/>
            </a:pPr>
            <a:r>
              <a:rPr lang="en-GB" sz="2400" dirty="0" smtClean="0"/>
              <a:t>A college system needs facilities to:</a:t>
            </a:r>
          </a:p>
          <a:p>
            <a:pPr marL="444500" lvl="1" indent="-265113">
              <a:lnSpc>
                <a:spcPct val="85000"/>
              </a:lnSpc>
            </a:pPr>
            <a:r>
              <a:rPr lang="en-GB" sz="2000" dirty="0" smtClean="0"/>
              <a:t>Register students on programmes and maintain their contact details.  </a:t>
            </a:r>
          </a:p>
          <a:p>
            <a:pPr marL="444500" lvl="1" indent="-265113">
              <a:lnSpc>
                <a:spcPct val="85000"/>
              </a:lnSpc>
            </a:pPr>
            <a:r>
              <a:rPr lang="en-GB" sz="2000" dirty="0" smtClean="0"/>
              <a:t>Attach students to course options and allocate them to tutorial groups</a:t>
            </a:r>
          </a:p>
          <a:p>
            <a:pPr marL="444500" lvl="1" indent="-265113">
              <a:lnSpc>
                <a:spcPct val="85000"/>
              </a:lnSpc>
            </a:pPr>
            <a:r>
              <a:rPr lang="en-GB" sz="2000" dirty="0" smtClean="0"/>
              <a:t>Produce class lists and registers for the lecturers</a:t>
            </a:r>
          </a:p>
          <a:p>
            <a:pPr marL="444500" lvl="1" indent="-265113">
              <a:lnSpc>
                <a:spcPct val="85000"/>
              </a:lnSpc>
            </a:pPr>
            <a:r>
              <a:rPr lang="en-GB" sz="2000" dirty="0" smtClean="0"/>
              <a:t>Assign lecturers and tutors to the courses and tutorials and produce facilities for the students and lecturers to check their timetables</a:t>
            </a:r>
          </a:p>
          <a:p>
            <a:pPr marL="444500" lvl="1" indent="-265113">
              <a:lnSpc>
                <a:spcPct val="85000"/>
              </a:lnSpc>
            </a:pPr>
            <a:r>
              <a:rPr lang="en-GB" sz="2000" dirty="0" smtClean="0"/>
              <a:t>Provide a means for lecturers to record students course grades and publishing them for the exam boards</a:t>
            </a:r>
          </a:p>
          <a:p>
            <a:pPr marL="0" indent="0">
              <a:lnSpc>
                <a:spcPct val="85000"/>
              </a:lnSpc>
              <a:buFontTx/>
              <a:buNone/>
            </a:pPr>
            <a:endParaRPr lang="en-GB" sz="2400" dirty="0" smtClean="0"/>
          </a:p>
          <a:p>
            <a:pPr marL="0" indent="0">
              <a:lnSpc>
                <a:spcPct val="85000"/>
              </a:lnSpc>
              <a:buFontTx/>
              <a:buNone/>
            </a:pPr>
            <a:r>
              <a:rPr lang="en-GB" sz="2400" dirty="0" smtClean="0"/>
              <a:t>What information does the system need to hold?</a:t>
            </a:r>
          </a:p>
          <a:p>
            <a:pPr marL="444500" lvl="1" indent="-265113">
              <a:lnSpc>
                <a:spcPct val="85000"/>
              </a:lnSpc>
              <a:buFontTx/>
              <a:buNone/>
            </a:pPr>
            <a:r>
              <a:rPr lang="en-GB" sz="1800" dirty="0" smtClean="0"/>
              <a:t>	Student name and address, registration id number, programme name year and stage, list of valid options for each programme, course option names and tutorial groups for each course, lecturer details, register date and so on….</a:t>
            </a:r>
          </a:p>
        </p:txBody>
      </p:sp>
      <p:grpSp>
        <p:nvGrpSpPr>
          <p:cNvPr id="87046" name="Group 6"/>
          <p:cNvGrpSpPr>
            <a:grpSpLocks/>
          </p:cNvGrpSpPr>
          <p:nvPr/>
        </p:nvGrpSpPr>
        <p:grpSpPr bwMode="auto">
          <a:xfrm>
            <a:off x="5589588" y="3636963"/>
            <a:ext cx="3368675" cy="2646362"/>
            <a:chOff x="968" y="1054"/>
            <a:chExt cx="2339" cy="1683"/>
          </a:xfrm>
        </p:grpSpPr>
        <p:sp>
          <p:nvSpPr>
            <p:cNvPr id="8202" name="Line 73"/>
            <p:cNvSpPr>
              <a:spLocks noChangeShapeType="1"/>
            </p:cNvSpPr>
            <p:nvPr/>
          </p:nvSpPr>
          <p:spPr bwMode="auto">
            <a:xfrm>
              <a:off x="1739" y="1751"/>
              <a:ext cx="600" cy="417"/>
            </a:xfrm>
            <a:prstGeom prst="line">
              <a:avLst/>
            </a:prstGeom>
            <a:noFill/>
            <a:ln w="25400">
              <a:solidFill>
                <a:srgbClr val="0000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graphicFrame>
          <p:nvGraphicFramePr>
            <p:cNvPr id="8203" name="Object 20"/>
            <p:cNvGraphicFramePr>
              <a:graphicFrameLocks noChangeAspect="1"/>
            </p:cNvGraphicFramePr>
            <p:nvPr/>
          </p:nvGraphicFramePr>
          <p:xfrm>
            <a:off x="968" y="1054"/>
            <a:ext cx="2339" cy="1683"/>
          </p:xfrm>
          <a:graphic>
            <a:graphicData uri="http://schemas.openxmlformats.org/presentationml/2006/ole">
              <mc:AlternateContent xmlns:mc="http://schemas.openxmlformats.org/markup-compatibility/2006">
                <mc:Choice xmlns:v="urn:schemas-microsoft-com:vml" Requires="v">
                  <p:oleObj spid="_x0000_s73792" name="Visio" r:id="rId3" imgW="4687554" imgH="3413544" progId="Visio.Drawing.11">
                    <p:embed/>
                  </p:oleObj>
                </mc:Choice>
                <mc:Fallback>
                  <p:oleObj name="Visio" r:id="rId3" imgW="4687554" imgH="341354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 y="1054"/>
                          <a:ext cx="2339" cy="1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204" name="Group 9"/>
            <p:cNvGrpSpPr>
              <a:grpSpLocks/>
            </p:cNvGrpSpPr>
            <p:nvPr/>
          </p:nvGrpSpPr>
          <p:grpSpPr bwMode="auto">
            <a:xfrm>
              <a:off x="1190" y="1194"/>
              <a:ext cx="1612" cy="1385"/>
              <a:chOff x="1352" y="658"/>
              <a:chExt cx="2336" cy="2077"/>
            </a:xfrm>
          </p:grpSpPr>
          <p:grpSp>
            <p:nvGrpSpPr>
              <p:cNvPr id="8212" name="Group 10"/>
              <p:cNvGrpSpPr>
                <a:grpSpLocks/>
              </p:cNvGrpSpPr>
              <p:nvPr/>
            </p:nvGrpSpPr>
            <p:grpSpPr bwMode="auto">
              <a:xfrm>
                <a:off x="1352" y="658"/>
                <a:ext cx="2336" cy="2077"/>
                <a:chOff x="1352" y="658"/>
                <a:chExt cx="2336" cy="2077"/>
              </a:xfrm>
            </p:grpSpPr>
            <p:sp>
              <p:nvSpPr>
                <p:cNvPr id="8215" name="Line 7"/>
                <p:cNvSpPr>
                  <a:spLocks noChangeShapeType="1"/>
                </p:cNvSpPr>
                <p:nvPr/>
              </p:nvSpPr>
              <p:spPr bwMode="auto">
                <a:xfrm>
                  <a:off x="1352" y="1205"/>
                  <a:ext cx="381" cy="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16" name="Line 8"/>
                <p:cNvSpPr>
                  <a:spLocks noChangeShapeType="1"/>
                </p:cNvSpPr>
                <p:nvPr/>
              </p:nvSpPr>
              <p:spPr bwMode="auto">
                <a:xfrm>
                  <a:off x="2401" y="1277"/>
                  <a:ext cx="37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17" name="Line 9"/>
                <p:cNvSpPr>
                  <a:spLocks noChangeShapeType="1"/>
                </p:cNvSpPr>
                <p:nvPr/>
              </p:nvSpPr>
              <p:spPr bwMode="auto">
                <a:xfrm flipV="1">
                  <a:off x="2240" y="658"/>
                  <a:ext cx="550" cy="34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18" name="Line 10"/>
                <p:cNvSpPr>
                  <a:spLocks noChangeShapeType="1"/>
                </p:cNvSpPr>
                <p:nvPr/>
              </p:nvSpPr>
              <p:spPr bwMode="auto">
                <a:xfrm flipV="1">
                  <a:off x="3315" y="2295"/>
                  <a:ext cx="342" cy="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19" name="Line 11"/>
                <p:cNvSpPr>
                  <a:spLocks noChangeShapeType="1"/>
                </p:cNvSpPr>
                <p:nvPr/>
              </p:nvSpPr>
              <p:spPr bwMode="auto">
                <a:xfrm flipV="1">
                  <a:off x="2322" y="2255"/>
                  <a:ext cx="329" cy="6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20" name="Line 12"/>
                <p:cNvSpPr>
                  <a:spLocks noChangeShapeType="1"/>
                </p:cNvSpPr>
                <p:nvPr/>
              </p:nvSpPr>
              <p:spPr bwMode="auto">
                <a:xfrm flipV="1">
                  <a:off x="3321" y="1948"/>
                  <a:ext cx="367" cy="2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21" name="Line 13"/>
                <p:cNvSpPr>
                  <a:spLocks noChangeShapeType="1"/>
                </p:cNvSpPr>
                <p:nvPr/>
              </p:nvSpPr>
              <p:spPr bwMode="auto">
                <a:xfrm>
                  <a:off x="3123" y="668"/>
                  <a:ext cx="513" cy="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22" name="Line 14"/>
                <p:cNvSpPr>
                  <a:spLocks noChangeShapeType="1"/>
                </p:cNvSpPr>
                <p:nvPr/>
              </p:nvSpPr>
              <p:spPr bwMode="auto">
                <a:xfrm flipV="1">
                  <a:off x="3122" y="1270"/>
                  <a:ext cx="510" cy="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23" name="Line 15"/>
                <p:cNvSpPr>
                  <a:spLocks noChangeShapeType="1"/>
                </p:cNvSpPr>
                <p:nvPr/>
              </p:nvSpPr>
              <p:spPr bwMode="auto">
                <a:xfrm>
                  <a:off x="1388" y="2430"/>
                  <a:ext cx="375" cy="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24" name="Line 16"/>
                <p:cNvSpPr>
                  <a:spLocks noChangeShapeType="1"/>
                </p:cNvSpPr>
                <p:nvPr/>
              </p:nvSpPr>
              <p:spPr bwMode="auto">
                <a:xfrm>
                  <a:off x="2311" y="2584"/>
                  <a:ext cx="349" cy="14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25" name="Line 21"/>
                <p:cNvSpPr>
                  <a:spLocks noChangeShapeType="1"/>
                </p:cNvSpPr>
                <p:nvPr/>
              </p:nvSpPr>
              <p:spPr bwMode="auto">
                <a:xfrm flipV="1">
                  <a:off x="3311" y="2732"/>
                  <a:ext cx="342" cy="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grpSp>
          <p:sp>
            <p:nvSpPr>
              <p:cNvPr id="8213" name="Text Box 23"/>
              <p:cNvSpPr txBox="1">
                <a:spLocks noChangeArrowheads="1"/>
              </p:cNvSpPr>
              <p:nvPr/>
            </p:nvSpPr>
            <p:spPr bwMode="auto">
              <a:xfrm>
                <a:off x="2677" y="834"/>
                <a:ext cx="72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l" eaLnBrk="1" hangingPunct="1">
                  <a:spcBef>
                    <a:spcPct val="0"/>
                  </a:spcBef>
                </a:pPr>
                <a:r>
                  <a:rPr lang="en-GB" sz="700">
                    <a:solidFill>
                      <a:srgbClr val="000000"/>
                    </a:solidFill>
                    <a:latin typeface="Arial" pitchFamily="34" charset="0"/>
                    <a:cs typeface="Arial" pitchFamily="34" charset="0"/>
                  </a:rPr>
                  <a:t>Maintain and </a:t>
                </a:r>
                <a:br>
                  <a:rPr lang="en-GB" sz="700">
                    <a:solidFill>
                      <a:srgbClr val="000000"/>
                    </a:solidFill>
                    <a:latin typeface="Arial" pitchFamily="34" charset="0"/>
                    <a:cs typeface="Arial" pitchFamily="34" charset="0"/>
                  </a:rPr>
                </a:br>
                <a:r>
                  <a:rPr lang="en-GB" sz="700">
                    <a:solidFill>
                      <a:srgbClr val="000000"/>
                    </a:solidFill>
                    <a:latin typeface="Arial" pitchFamily="34" charset="0"/>
                    <a:cs typeface="Arial" pitchFamily="34" charset="0"/>
                  </a:rPr>
                  <a:t>Print register</a:t>
                </a:r>
              </a:p>
            </p:txBody>
          </p:sp>
          <p:sp>
            <p:nvSpPr>
              <p:cNvPr id="8214" name="Text Box 24"/>
              <p:cNvSpPr txBox="1">
                <a:spLocks noChangeArrowheads="1"/>
              </p:cNvSpPr>
              <p:nvPr/>
            </p:nvSpPr>
            <p:spPr bwMode="auto">
              <a:xfrm>
                <a:off x="2414" y="1447"/>
                <a:ext cx="102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eaLnBrk="1" hangingPunct="1">
                  <a:spcBef>
                    <a:spcPct val="0"/>
                  </a:spcBef>
                </a:pPr>
                <a:r>
                  <a:rPr lang="en-GB" sz="700">
                    <a:solidFill>
                      <a:srgbClr val="000000"/>
                    </a:solidFill>
                    <a:latin typeface="Arial" pitchFamily="34" charset="0"/>
                    <a:cs typeface="Arial" pitchFamily="34" charset="0"/>
                  </a:rPr>
                  <a:t>Grades data entry</a:t>
                </a:r>
                <a:br>
                  <a:rPr lang="en-GB" sz="700">
                    <a:solidFill>
                      <a:srgbClr val="000000"/>
                    </a:solidFill>
                    <a:latin typeface="Arial" pitchFamily="34" charset="0"/>
                    <a:cs typeface="Arial" pitchFamily="34" charset="0"/>
                  </a:rPr>
                </a:br>
                <a:r>
                  <a:rPr lang="en-GB" sz="700">
                    <a:solidFill>
                      <a:srgbClr val="000000"/>
                    </a:solidFill>
                    <a:latin typeface="Arial" pitchFamily="34" charset="0"/>
                    <a:cs typeface="Arial" pitchFamily="34" charset="0"/>
                  </a:rPr>
                  <a:t>statistics and printing</a:t>
                </a:r>
              </a:p>
            </p:txBody>
          </p:sp>
        </p:grpSp>
        <p:sp>
          <p:nvSpPr>
            <p:cNvPr id="8205" name="Line 26"/>
            <p:cNvSpPr>
              <a:spLocks noChangeShapeType="1"/>
            </p:cNvSpPr>
            <p:nvPr/>
          </p:nvSpPr>
          <p:spPr bwMode="auto">
            <a:xfrm>
              <a:off x="2406" y="1675"/>
              <a:ext cx="448" cy="227"/>
            </a:xfrm>
            <a:prstGeom prst="line">
              <a:avLst/>
            </a:prstGeom>
            <a:noFill/>
            <a:ln w="25400">
              <a:solidFill>
                <a:srgbClr val="6666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grpSp>
          <p:nvGrpSpPr>
            <p:cNvPr id="8206" name="Group 25"/>
            <p:cNvGrpSpPr>
              <a:grpSpLocks/>
            </p:cNvGrpSpPr>
            <p:nvPr/>
          </p:nvGrpSpPr>
          <p:grpSpPr bwMode="auto">
            <a:xfrm>
              <a:off x="1584" y="1885"/>
              <a:ext cx="797" cy="279"/>
              <a:chOff x="1584" y="1885"/>
              <a:chExt cx="797" cy="279"/>
            </a:xfrm>
          </p:grpSpPr>
          <p:graphicFrame>
            <p:nvGraphicFramePr>
              <p:cNvPr id="8207" name="Object 34"/>
              <p:cNvGraphicFramePr>
                <a:graphicFrameLocks noChangeAspect="1"/>
              </p:cNvGraphicFramePr>
              <p:nvPr/>
            </p:nvGraphicFramePr>
            <p:xfrm>
              <a:off x="1584" y="1899"/>
              <a:ext cx="391" cy="190"/>
            </p:xfrm>
            <a:graphic>
              <a:graphicData uri="http://schemas.openxmlformats.org/presentationml/2006/ole">
                <mc:AlternateContent xmlns:mc="http://schemas.openxmlformats.org/markup-compatibility/2006">
                  <mc:Choice xmlns:v="urn:schemas-microsoft-com:vml" Requires="v">
                    <p:oleObj spid="_x0000_s73793" name="Visio" r:id="rId5" imgW="1045707" imgH="450499" progId="Visio.Drawing.11">
                      <p:embed/>
                    </p:oleObj>
                  </mc:Choice>
                  <mc:Fallback>
                    <p:oleObj name="Visio" r:id="rId5" imgW="1045707" imgH="450499"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1899"/>
                            <a:ext cx="39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8" name="Line 37"/>
              <p:cNvSpPr>
                <a:spLocks noChangeShapeType="1"/>
              </p:cNvSpPr>
              <p:nvPr/>
            </p:nvSpPr>
            <p:spPr bwMode="auto">
              <a:xfrm flipH="1" flipV="1">
                <a:off x="1970" y="2040"/>
                <a:ext cx="186" cy="110"/>
              </a:xfrm>
              <a:prstGeom prst="line">
                <a:avLst/>
              </a:prstGeom>
              <a:noFill/>
              <a:ln w="25400">
                <a:solidFill>
                  <a:srgbClr val="008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09" name="Line 38"/>
              <p:cNvSpPr>
                <a:spLocks noChangeShapeType="1"/>
              </p:cNvSpPr>
              <p:nvPr/>
            </p:nvSpPr>
            <p:spPr bwMode="auto">
              <a:xfrm flipV="1">
                <a:off x="1973" y="1885"/>
                <a:ext cx="173" cy="90"/>
              </a:xfrm>
              <a:prstGeom prst="line">
                <a:avLst/>
              </a:prstGeom>
              <a:noFill/>
              <a:ln w="25400">
                <a:solidFill>
                  <a:srgbClr val="008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GB">
                  <a:solidFill>
                    <a:srgbClr val="000000"/>
                  </a:solidFill>
                </a:endParaRPr>
              </a:p>
            </p:txBody>
          </p:sp>
          <p:sp>
            <p:nvSpPr>
              <p:cNvPr id="8210" name="Text Box 39"/>
              <p:cNvSpPr txBox="1">
                <a:spLocks noChangeArrowheads="1"/>
              </p:cNvSpPr>
              <p:nvPr/>
            </p:nvSpPr>
            <p:spPr bwMode="auto">
              <a:xfrm>
                <a:off x="2049" y="2027"/>
                <a:ext cx="326"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l" eaLnBrk="1" hangingPunct="1">
                  <a:spcBef>
                    <a:spcPct val="0"/>
                  </a:spcBef>
                </a:pPr>
                <a:r>
                  <a:rPr lang="en-GB" sz="800">
                    <a:solidFill>
                      <a:srgbClr val="006600"/>
                    </a:solidFill>
                    <a:latin typeface="Arial" pitchFamily="34" charset="0"/>
                    <a:cs typeface="Arial" pitchFamily="34" charset="0"/>
                  </a:rPr>
                  <a:t>export</a:t>
                </a:r>
              </a:p>
            </p:txBody>
          </p:sp>
          <p:sp>
            <p:nvSpPr>
              <p:cNvPr id="8211" name="Text Box 40"/>
              <p:cNvSpPr txBox="1">
                <a:spLocks noChangeArrowheads="1"/>
              </p:cNvSpPr>
              <p:nvPr/>
            </p:nvSpPr>
            <p:spPr bwMode="auto">
              <a:xfrm>
                <a:off x="2008" y="1919"/>
                <a:ext cx="37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l" eaLnBrk="1" hangingPunct="1">
                  <a:spcBef>
                    <a:spcPct val="0"/>
                  </a:spcBef>
                </a:pPr>
                <a:r>
                  <a:rPr lang="en-GB" sz="700">
                    <a:solidFill>
                      <a:srgbClr val="006600"/>
                    </a:solidFill>
                    <a:latin typeface="Arial" pitchFamily="34" charset="0"/>
                    <a:cs typeface="Arial" pitchFamily="34" charset="0"/>
                  </a:rPr>
                  <a:t>import</a:t>
                </a:r>
              </a:p>
            </p:txBody>
          </p:sp>
        </p:grpSp>
      </p:grpSp>
      <p:sp>
        <p:nvSpPr>
          <p:cNvPr id="87071" name="Text Box 31"/>
          <p:cNvSpPr txBox="1">
            <a:spLocks noChangeArrowheads="1"/>
          </p:cNvSpPr>
          <p:nvPr/>
        </p:nvSpPr>
        <p:spPr bwMode="auto">
          <a:xfrm>
            <a:off x="327025" y="3776663"/>
            <a:ext cx="5289550" cy="24066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tabLst>
                <a:tab pos="444500" algn="l"/>
              </a:tabLst>
              <a:defRPr>
                <a:solidFill>
                  <a:schemeClr val="tx1"/>
                </a:solidFill>
                <a:latin typeface="Times New Roman" pitchFamily="18" charset="0"/>
              </a:defRPr>
            </a:lvl1pPr>
            <a:lvl2pPr marL="444500" indent="-265113">
              <a:tabLst>
                <a:tab pos="444500" algn="l"/>
              </a:tabLst>
              <a:defRPr>
                <a:solidFill>
                  <a:schemeClr val="tx1"/>
                </a:solidFill>
                <a:latin typeface="Times New Roman" pitchFamily="18" charset="0"/>
              </a:defRPr>
            </a:lvl2pPr>
            <a:lvl3pPr marL="1143000" indent="-228600">
              <a:tabLst>
                <a:tab pos="444500" algn="l"/>
              </a:tabLst>
              <a:defRPr>
                <a:solidFill>
                  <a:schemeClr val="tx1"/>
                </a:solidFill>
                <a:latin typeface="Times New Roman" pitchFamily="18" charset="0"/>
              </a:defRPr>
            </a:lvl3pPr>
            <a:lvl4pPr marL="1600200" indent="-228600">
              <a:tabLst>
                <a:tab pos="444500" algn="l"/>
              </a:tabLst>
              <a:defRPr>
                <a:solidFill>
                  <a:schemeClr val="tx1"/>
                </a:solidFill>
                <a:latin typeface="Times New Roman" pitchFamily="18" charset="0"/>
              </a:defRPr>
            </a:lvl4pPr>
            <a:lvl5pPr marL="2057400" indent="-228600">
              <a:tabLst>
                <a:tab pos="444500" algn="l"/>
              </a:tabLst>
              <a:defRPr>
                <a:solidFill>
                  <a:schemeClr val="tx1"/>
                </a:solidFill>
                <a:latin typeface="Times New Roman" pitchFamily="18" charset="0"/>
              </a:defRPr>
            </a:lvl5pPr>
            <a:lvl6pPr marL="2514600" indent="-228600" algn="ctr" eaLnBrk="0" fontAlgn="base" hangingPunct="0">
              <a:spcBef>
                <a:spcPct val="20000"/>
              </a:spcBef>
              <a:spcAft>
                <a:spcPct val="0"/>
              </a:spcAft>
              <a:tabLst>
                <a:tab pos="444500" algn="l"/>
              </a:tabLst>
              <a:defRPr>
                <a:solidFill>
                  <a:schemeClr val="tx1"/>
                </a:solidFill>
                <a:latin typeface="Times New Roman" pitchFamily="18" charset="0"/>
              </a:defRPr>
            </a:lvl6pPr>
            <a:lvl7pPr marL="2971800" indent="-228600" algn="ctr" eaLnBrk="0" fontAlgn="base" hangingPunct="0">
              <a:spcBef>
                <a:spcPct val="20000"/>
              </a:spcBef>
              <a:spcAft>
                <a:spcPct val="0"/>
              </a:spcAft>
              <a:tabLst>
                <a:tab pos="444500" algn="l"/>
              </a:tabLst>
              <a:defRPr>
                <a:solidFill>
                  <a:schemeClr val="tx1"/>
                </a:solidFill>
                <a:latin typeface="Times New Roman" pitchFamily="18" charset="0"/>
              </a:defRPr>
            </a:lvl7pPr>
            <a:lvl8pPr marL="3429000" indent="-228600" algn="ctr" eaLnBrk="0" fontAlgn="base" hangingPunct="0">
              <a:spcBef>
                <a:spcPct val="20000"/>
              </a:spcBef>
              <a:spcAft>
                <a:spcPct val="0"/>
              </a:spcAft>
              <a:tabLst>
                <a:tab pos="444500" algn="l"/>
              </a:tabLst>
              <a:defRPr>
                <a:solidFill>
                  <a:schemeClr val="tx1"/>
                </a:solidFill>
                <a:latin typeface="Times New Roman" pitchFamily="18" charset="0"/>
              </a:defRPr>
            </a:lvl8pPr>
            <a:lvl9pPr marL="3886200" indent="-228600" algn="ctr" eaLnBrk="0" fontAlgn="base" hangingPunct="0">
              <a:spcBef>
                <a:spcPct val="20000"/>
              </a:spcBef>
              <a:spcAft>
                <a:spcPct val="0"/>
              </a:spcAft>
              <a:tabLst>
                <a:tab pos="444500" algn="l"/>
              </a:tabLst>
              <a:defRPr>
                <a:solidFill>
                  <a:schemeClr val="tx1"/>
                </a:solidFill>
                <a:latin typeface="Times New Roman" pitchFamily="18" charset="0"/>
              </a:defRPr>
            </a:lvl9pPr>
          </a:lstStyle>
          <a:p>
            <a:pPr algn="l"/>
            <a:r>
              <a:rPr lang="en-GB" sz="2200" dirty="0">
                <a:solidFill>
                  <a:srgbClr val="000000"/>
                </a:solidFill>
              </a:rPr>
              <a:t>What are the problems if each application maintains it’s own data files? </a:t>
            </a:r>
          </a:p>
          <a:p>
            <a:pPr lvl="1" algn="l"/>
            <a:r>
              <a:rPr lang="en-GB" sz="2000" dirty="0">
                <a:solidFill>
                  <a:srgbClr val="000000"/>
                </a:solidFill>
              </a:rPr>
              <a:t>What happens when a student gets married and changes their name or changes one of their course options?</a:t>
            </a:r>
          </a:p>
          <a:p>
            <a:pPr algn="l"/>
            <a:r>
              <a:rPr lang="en-GB" sz="2000" dirty="0">
                <a:solidFill>
                  <a:srgbClr val="000000"/>
                </a:solidFill>
              </a:rPr>
              <a:t>Do you need to go into each application, find the student or course information and change it? </a:t>
            </a:r>
          </a:p>
        </p:txBody>
      </p:sp>
    </p:spTree>
    <p:extLst>
      <p:ext uri="{BB962C8B-B14F-4D97-AF65-F5344CB8AC3E}">
        <p14:creationId xmlns:p14="http://schemas.microsoft.com/office/powerpoint/2010/main" val="139916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6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7071">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046"/>
                                        </p:tgtEl>
                                        <p:attrNameLst>
                                          <p:attrName>style.visibility</p:attrName>
                                        </p:attrNameLst>
                                      </p:cBhvr>
                                      <p:to>
                                        <p:strVal val="visible"/>
                                      </p:to>
                                    </p:set>
                                  </p:childTnLst>
                                </p:cTn>
                              </p:par>
                              <p:par>
                                <p:cTn id="15" presetID="2" presetClass="exit" presetSubtype="4" fill="hold" nodeType="withEffect">
                                  <p:stCondLst>
                                    <p:cond delay="0"/>
                                  </p:stCondLst>
                                  <p:childTnLst>
                                    <p:anim calcmode="lin" valueType="num">
                                      <p:cBhvr additive="base">
                                        <p:cTn id="16" dur="500"/>
                                        <p:tgtEl>
                                          <p:spTgt spid="92163">
                                            <p:txEl>
                                              <p:pRg st="7" end="7"/>
                                            </p:txEl>
                                          </p:spTgt>
                                        </p:tgtEl>
                                        <p:attrNameLst>
                                          <p:attrName>ppt_x</p:attrName>
                                        </p:attrNameLst>
                                      </p:cBhvr>
                                      <p:tavLst>
                                        <p:tav tm="0">
                                          <p:val>
                                            <p:strVal val="ppt_x"/>
                                          </p:val>
                                        </p:tav>
                                        <p:tav tm="100000">
                                          <p:val>
                                            <p:strVal val="ppt_x"/>
                                          </p:val>
                                        </p:tav>
                                      </p:tavLst>
                                    </p:anim>
                                    <p:anim calcmode="lin" valueType="num">
                                      <p:cBhvr additive="base">
                                        <p:cTn id="17" dur="500"/>
                                        <p:tgtEl>
                                          <p:spTgt spid="92163">
                                            <p:txEl>
                                              <p:pRg st="7" end="7"/>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92163">
                                            <p:txEl>
                                              <p:pRg st="7" end="7"/>
                                            </p:txEl>
                                          </p:spTgt>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92163">
                                            <p:txEl>
                                              <p:pRg st="8" end="8"/>
                                            </p:txEl>
                                          </p:spTgt>
                                        </p:tgtEl>
                                        <p:attrNameLst>
                                          <p:attrName>ppt_x</p:attrName>
                                        </p:attrNameLst>
                                      </p:cBhvr>
                                      <p:tavLst>
                                        <p:tav tm="0">
                                          <p:val>
                                            <p:strVal val="ppt_x"/>
                                          </p:val>
                                        </p:tav>
                                        <p:tav tm="100000">
                                          <p:val>
                                            <p:strVal val="ppt_x"/>
                                          </p:val>
                                        </p:tav>
                                      </p:tavLst>
                                    </p:anim>
                                    <p:anim calcmode="lin" valueType="num">
                                      <p:cBhvr additive="base">
                                        <p:cTn id="21" dur="500"/>
                                        <p:tgtEl>
                                          <p:spTgt spid="92163">
                                            <p:txEl>
                                              <p:pRg st="8" end="8"/>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92163">
                                            <p:txEl>
                                              <p:pRg st="8" end="8"/>
                                            </p:txEl>
                                          </p:spTgt>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707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70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0" y="244475"/>
            <a:ext cx="9143999" cy="827088"/>
          </a:xfrm>
        </p:spPr>
        <p:txBody>
          <a:bodyPr lIns="91440" tIns="45720" rIns="91440" bIns="45720" anchor="b"/>
          <a:lstStyle/>
          <a:p>
            <a:pPr>
              <a:lnSpc>
                <a:spcPct val="95000"/>
              </a:lnSpc>
            </a:pPr>
            <a:r>
              <a:rPr lang="en-GB" altLang="en-US" sz="2400" dirty="0" smtClean="0"/>
              <a:t/>
            </a:r>
            <a:br>
              <a:rPr lang="en-GB" altLang="en-US" sz="2400" dirty="0" smtClean="0"/>
            </a:br>
            <a:r>
              <a:rPr lang="en-GB" altLang="en-US" sz="2400" dirty="0" smtClean="0"/>
              <a:t>Why Data Analysis and Modelling Cont’d</a:t>
            </a:r>
            <a:br>
              <a:rPr lang="en-GB" altLang="en-US" sz="2400" dirty="0" smtClean="0"/>
            </a:br>
            <a:r>
              <a:rPr lang="en-GB" altLang="en-US" sz="2400" dirty="0" smtClean="0"/>
              <a:t>Separating Data from Applications at a Systems Level</a:t>
            </a:r>
          </a:p>
        </p:txBody>
      </p:sp>
      <p:grpSp>
        <p:nvGrpSpPr>
          <p:cNvPr id="16387" name="Group 27"/>
          <p:cNvGrpSpPr>
            <a:grpSpLocks/>
          </p:cNvGrpSpPr>
          <p:nvPr/>
        </p:nvGrpSpPr>
        <p:grpSpPr bwMode="auto">
          <a:xfrm>
            <a:off x="361952" y="1639888"/>
            <a:ext cx="8502652" cy="4208463"/>
            <a:chOff x="121" y="1248"/>
            <a:chExt cx="5356" cy="2651"/>
          </a:xfrm>
        </p:grpSpPr>
        <p:graphicFrame>
          <p:nvGraphicFramePr>
            <p:cNvPr id="16398" name="Object 3"/>
            <p:cNvGraphicFramePr>
              <a:graphicFrameLocks noChangeAspect="1"/>
            </p:cNvGraphicFramePr>
            <p:nvPr/>
          </p:nvGraphicFramePr>
          <p:xfrm>
            <a:off x="366" y="1248"/>
            <a:ext cx="732" cy="716"/>
          </p:xfrm>
          <a:graphic>
            <a:graphicData uri="http://schemas.openxmlformats.org/presentationml/2006/ole">
              <mc:AlternateContent xmlns:mc="http://schemas.openxmlformats.org/markup-compatibility/2006">
                <mc:Choice xmlns:v="urn:schemas-microsoft-com:vml" Requires="v">
                  <p:oleObj spid="_x0000_s74764" name="Clip" r:id="rId4" imgW="1260043" imgH="1137514" progId="MS_ClipArt_Gallery.2">
                    <p:embed/>
                  </p:oleObj>
                </mc:Choice>
                <mc:Fallback>
                  <p:oleObj name="Clip" r:id="rId4" imgW="1260043" imgH="113751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 y="1248"/>
                          <a:ext cx="732" cy="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9" name="Object 4"/>
            <p:cNvGraphicFramePr>
              <a:graphicFrameLocks noChangeAspect="1"/>
            </p:cNvGraphicFramePr>
            <p:nvPr/>
          </p:nvGraphicFramePr>
          <p:xfrm>
            <a:off x="366" y="2832"/>
            <a:ext cx="732" cy="716"/>
          </p:xfrm>
          <a:graphic>
            <a:graphicData uri="http://schemas.openxmlformats.org/presentationml/2006/ole">
              <mc:AlternateContent xmlns:mc="http://schemas.openxmlformats.org/markup-compatibility/2006">
                <mc:Choice xmlns:v="urn:schemas-microsoft-com:vml" Requires="v">
                  <p:oleObj spid="_x0000_s74765" name="Clip" r:id="rId6" imgW="1260043" imgH="1137514" progId="MS_ClipArt_Gallery.2">
                    <p:embed/>
                  </p:oleObj>
                </mc:Choice>
                <mc:Fallback>
                  <p:oleObj name="Clip" r:id="rId6" imgW="1260043" imgH="1137514"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 y="2832"/>
                          <a:ext cx="732" cy="7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0" name="Rectangle 7"/>
            <p:cNvSpPr>
              <a:spLocks noChangeArrowheads="1"/>
            </p:cNvSpPr>
            <p:nvPr/>
          </p:nvSpPr>
          <p:spPr bwMode="auto">
            <a:xfrm>
              <a:off x="3456" y="1928"/>
              <a:ext cx="1080" cy="808"/>
            </a:xfrm>
            <a:prstGeom prst="rect">
              <a:avLst/>
            </a:prstGeom>
            <a:solidFill>
              <a:srgbClr val="CCFFCC">
                <a:alpha val="50195"/>
              </a:srgbClr>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5000"/>
                </a:lnSpc>
                <a:buSzPct val="100000"/>
              </a:pPr>
              <a:r>
                <a:rPr lang="en-GB" altLang="en-US" dirty="0" smtClean="0"/>
                <a:t>Data </a:t>
              </a:r>
              <a:br>
                <a:rPr lang="en-GB" altLang="en-US" dirty="0" smtClean="0"/>
              </a:br>
              <a:r>
                <a:rPr lang="en-GB" altLang="en-US" dirty="0" smtClean="0"/>
                <a:t>management</a:t>
              </a:r>
              <a:br>
                <a:rPr lang="en-GB" altLang="en-US" dirty="0" smtClean="0"/>
              </a:br>
              <a:r>
                <a:rPr lang="en-GB" altLang="en-US" dirty="0" smtClean="0"/>
                <a:t>system</a:t>
              </a:r>
              <a:endParaRPr lang="en-GB" altLang="en-US" sz="1400" dirty="0"/>
            </a:p>
          </p:txBody>
        </p:sp>
        <p:sp>
          <p:nvSpPr>
            <p:cNvPr id="16401" name="AutoShape 8"/>
            <p:cNvSpPr>
              <a:spLocks noChangeArrowheads="1"/>
            </p:cNvSpPr>
            <p:nvPr/>
          </p:nvSpPr>
          <p:spPr bwMode="auto">
            <a:xfrm>
              <a:off x="4704" y="2112"/>
              <a:ext cx="768" cy="624"/>
            </a:xfrm>
            <a:prstGeom prst="can">
              <a:avLst>
                <a:gd name="adj" fmla="val 25000"/>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95000"/>
                </a:lnSpc>
                <a:buSzPct val="100000"/>
              </a:pPr>
              <a:endParaRPr lang="en-US" altLang="en-US" sz="1800">
                <a:latin typeface="Tahoma" pitchFamily="34" charset="0"/>
              </a:endParaRPr>
            </a:p>
          </p:txBody>
        </p:sp>
        <p:sp>
          <p:nvSpPr>
            <p:cNvPr id="16402" name="Text Box 9"/>
            <p:cNvSpPr txBox="1">
              <a:spLocks noChangeArrowheads="1"/>
            </p:cNvSpPr>
            <p:nvPr/>
          </p:nvSpPr>
          <p:spPr bwMode="auto">
            <a:xfrm>
              <a:off x="1534" y="1928"/>
              <a:ext cx="134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5000"/>
                </a:lnSpc>
                <a:buSzPct val="100000"/>
              </a:pPr>
              <a:r>
                <a:rPr lang="en-GB" altLang="en-US" sz="2000" dirty="0" smtClean="0"/>
                <a:t>Teaching support</a:t>
              </a:r>
              <a:br>
                <a:rPr lang="en-GB" altLang="en-US" sz="2000" dirty="0" smtClean="0"/>
              </a:br>
              <a:r>
                <a:rPr lang="en-GB" altLang="en-US" sz="2000" dirty="0" smtClean="0"/>
                <a:t>Applications</a:t>
              </a:r>
              <a:endParaRPr lang="en-GB" altLang="en-US" sz="2000" dirty="0"/>
            </a:p>
          </p:txBody>
        </p:sp>
        <p:sp>
          <p:nvSpPr>
            <p:cNvPr id="16403" name="Text Box 10"/>
            <p:cNvSpPr txBox="1">
              <a:spLocks noChangeArrowheads="1"/>
            </p:cNvSpPr>
            <p:nvPr/>
          </p:nvSpPr>
          <p:spPr bwMode="auto">
            <a:xfrm>
              <a:off x="1397" y="3472"/>
              <a:ext cx="153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5000"/>
                </a:lnSpc>
                <a:buSzPct val="100000"/>
              </a:pPr>
              <a:r>
                <a:rPr lang="en-GB" altLang="en-US" sz="2000" dirty="0" smtClean="0"/>
                <a:t>Student records programs</a:t>
              </a:r>
              <a:endParaRPr lang="en-GB" altLang="en-US" sz="2000" dirty="0"/>
            </a:p>
          </p:txBody>
        </p:sp>
        <p:sp>
          <p:nvSpPr>
            <p:cNvPr id="16404" name="Text Box 11"/>
            <p:cNvSpPr txBox="1">
              <a:spLocks noChangeArrowheads="1"/>
            </p:cNvSpPr>
            <p:nvPr/>
          </p:nvSpPr>
          <p:spPr bwMode="auto">
            <a:xfrm>
              <a:off x="296" y="2005"/>
              <a:ext cx="77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buSzPct val="100000"/>
              </a:pPr>
              <a:r>
                <a:rPr lang="en-GB" altLang="en-US" dirty="0" smtClean="0"/>
                <a:t>Lecturer</a:t>
              </a:r>
              <a:endParaRPr lang="en-GB" altLang="en-US" dirty="0"/>
            </a:p>
          </p:txBody>
        </p:sp>
        <p:sp>
          <p:nvSpPr>
            <p:cNvPr id="16405" name="Text Box 12"/>
            <p:cNvSpPr txBox="1">
              <a:spLocks noChangeArrowheads="1"/>
            </p:cNvSpPr>
            <p:nvPr/>
          </p:nvSpPr>
          <p:spPr bwMode="auto">
            <a:xfrm>
              <a:off x="121" y="3560"/>
              <a:ext cx="120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5000"/>
                </a:lnSpc>
                <a:buSzPct val="100000"/>
              </a:pPr>
              <a:r>
                <a:rPr lang="en-GB" altLang="en-US" dirty="0" smtClean="0"/>
                <a:t>Administrator</a:t>
              </a:r>
              <a:endParaRPr lang="en-GB" altLang="en-US" dirty="0"/>
            </a:p>
          </p:txBody>
        </p:sp>
        <p:sp>
          <p:nvSpPr>
            <p:cNvPr id="16406" name="Line 13"/>
            <p:cNvSpPr>
              <a:spLocks noChangeShapeType="1"/>
            </p:cNvSpPr>
            <p:nvPr/>
          </p:nvSpPr>
          <p:spPr bwMode="auto">
            <a:xfrm>
              <a:off x="1104" y="1584"/>
              <a:ext cx="384" cy="0"/>
            </a:xfrm>
            <a:prstGeom prst="line">
              <a:avLst/>
            </a:prstGeom>
            <a:noFill/>
            <a:ln w="222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6407" name="Line 14"/>
            <p:cNvSpPr>
              <a:spLocks noChangeShapeType="1"/>
            </p:cNvSpPr>
            <p:nvPr/>
          </p:nvSpPr>
          <p:spPr bwMode="auto">
            <a:xfrm>
              <a:off x="1152" y="3168"/>
              <a:ext cx="384" cy="0"/>
            </a:xfrm>
            <a:prstGeom prst="line">
              <a:avLst/>
            </a:prstGeom>
            <a:noFill/>
            <a:ln w="222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6408" name="Line 15"/>
            <p:cNvSpPr>
              <a:spLocks noChangeShapeType="1"/>
            </p:cNvSpPr>
            <p:nvPr/>
          </p:nvSpPr>
          <p:spPr bwMode="auto">
            <a:xfrm>
              <a:off x="4368" y="2400"/>
              <a:ext cx="336" cy="0"/>
            </a:xfrm>
            <a:prstGeom prst="line">
              <a:avLst/>
            </a:prstGeom>
            <a:noFill/>
            <a:ln w="222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6409" name="Line 16"/>
            <p:cNvSpPr>
              <a:spLocks noChangeShapeType="1"/>
            </p:cNvSpPr>
            <p:nvPr/>
          </p:nvSpPr>
          <p:spPr bwMode="auto">
            <a:xfrm>
              <a:off x="2801" y="1624"/>
              <a:ext cx="655" cy="48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6410" name="Line 17"/>
            <p:cNvSpPr>
              <a:spLocks noChangeShapeType="1"/>
            </p:cNvSpPr>
            <p:nvPr/>
          </p:nvSpPr>
          <p:spPr bwMode="auto">
            <a:xfrm flipV="1">
              <a:off x="2763" y="2609"/>
              <a:ext cx="663" cy="56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6411" name="Text Box 18"/>
            <p:cNvSpPr txBox="1">
              <a:spLocks noChangeArrowheads="1"/>
            </p:cNvSpPr>
            <p:nvPr/>
          </p:nvSpPr>
          <p:spPr bwMode="auto">
            <a:xfrm>
              <a:off x="4705" y="2350"/>
              <a:ext cx="77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5000"/>
                </a:lnSpc>
                <a:buSzPct val="100000"/>
              </a:pPr>
              <a:r>
                <a:rPr lang="en-GB" altLang="en-US" sz="2000" dirty="0" smtClean="0"/>
                <a:t>Data store</a:t>
              </a:r>
              <a:endParaRPr lang="en-GB" altLang="en-US" sz="2000" dirty="0"/>
            </a:p>
          </p:txBody>
        </p:sp>
        <p:sp>
          <p:nvSpPr>
            <p:cNvPr id="16412" name="Rectangle 5"/>
            <p:cNvSpPr>
              <a:spLocks noChangeArrowheads="1"/>
            </p:cNvSpPr>
            <p:nvPr/>
          </p:nvSpPr>
          <p:spPr bwMode="auto">
            <a:xfrm>
              <a:off x="1622" y="1248"/>
              <a:ext cx="1152" cy="670"/>
            </a:xfrm>
            <a:prstGeom prst="rect">
              <a:avLst/>
            </a:prstGeom>
            <a:solidFill>
              <a:srgbClr val="CCFFCC">
                <a:alpha val="50195"/>
              </a:srgbClr>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5000"/>
                </a:lnSpc>
                <a:buSzPct val="100000"/>
              </a:pPr>
              <a:r>
                <a:rPr lang="en-GB" altLang="en-US" dirty="0" smtClean="0"/>
                <a:t>Enter grades </a:t>
              </a:r>
              <a:br>
                <a:rPr lang="en-GB" altLang="en-US" dirty="0" smtClean="0"/>
              </a:br>
              <a:r>
                <a:rPr lang="en-GB" altLang="en-US" dirty="0" smtClean="0"/>
                <a:t>and </a:t>
              </a:r>
              <a:br>
                <a:rPr lang="en-GB" altLang="en-US" dirty="0" smtClean="0"/>
              </a:br>
              <a:r>
                <a:rPr lang="en-GB" altLang="en-US" dirty="0" smtClean="0"/>
                <a:t>view statistics</a:t>
              </a:r>
              <a:endParaRPr lang="en-GB" altLang="en-US" dirty="0"/>
            </a:p>
          </p:txBody>
        </p:sp>
        <p:sp>
          <p:nvSpPr>
            <p:cNvPr id="16413" name="Rectangle 6"/>
            <p:cNvSpPr>
              <a:spLocks noChangeArrowheads="1"/>
            </p:cNvSpPr>
            <p:nvPr/>
          </p:nvSpPr>
          <p:spPr bwMode="auto">
            <a:xfrm>
              <a:off x="1584" y="2841"/>
              <a:ext cx="1152" cy="621"/>
            </a:xfrm>
            <a:prstGeom prst="rect">
              <a:avLst/>
            </a:prstGeom>
            <a:solidFill>
              <a:srgbClr val="CCFFCC">
                <a:alpha val="50195"/>
              </a:srgbClr>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95000"/>
                </a:lnSpc>
                <a:buSzPct val="100000"/>
              </a:pPr>
              <a:r>
                <a:rPr lang="en-GB" altLang="en-US" dirty="0" smtClean="0"/>
                <a:t>Student </a:t>
              </a:r>
              <a:br>
                <a:rPr lang="en-GB" altLang="en-US" dirty="0" smtClean="0"/>
              </a:br>
              <a:r>
                <a:rPr lang="en-GB" altLang="en-US" dirty="0" smtClean="0"/>
                <a:t>registration </a:t>
              </a:r>
              <a:br>
                <a:rPr lang="en-GB" altLang="en-US" dirty="0" smtClean="0"/>
              </a:br>
              <a:r>
                <a:rPr lang="en-GB" altLang="en-US" dirty="0" smtClean="0"/>
                <a:t>and records</a:t>
              </a:r>
              <a:endParaRPr lang="en-GB" altLang="en-US" dirty="0"/>
            </a:p>
          </p:txBody>
        </p:sp>
      </p:grpSp>
      <p:grpSp>
        <p:nvGrpSpPr>
          <p:cNvPr id="3" name="Group 41"/>
          <p:cNvGrpSpPr>
            <a:grpSpLocks/>
          </p:cNvGrpSpPr>
          <p:nvPr/>
        </p:nvGrpSpPr>
        <p:grpSpPr bwMode="auto">
          <a:xfrm>
            <a:off x="7750175" y="1962150"/>
            <a:ext cx="1193800" cy="1049338"/>
            <a:chOff x="7750097" y="1962614"/>
            <a:chExt cx="1193181" cy="1048875"/>
          </a:xfrm>
        </p:grpSpPr>
        <p:sp>
          <p:nvSpPr>
            <p:cNvPr id="22" name="Snip Single Corner Rectangle 21"/>
            <p:cNvSpPr/>
            <p:nvPr/>
          </p:nvSpPr>
          <p:spPr bwMode="auto">
            <a:xfrm>
              <a:off x="7750097" y="1962614"/>
              <a:ext cx="1193181" cy="601398"/>
            </a:xfrm>
            <a:prstGeom prst="snip1Rect">
              <a:avLst/>
            </a:prstGeom>
            <a:solidFill>
              <a:srgbClr val="D0D886"/>
            </a:solidFill>
            <a:ln w="12700" cap="flat" cmpd="sng" algn="ctr">
              <a:solidFill>
                <a:schemeClr val="tx1"/>
              </a:solidFill>
              <a:prstDash val="solid"/>
              <a:round/>
              <a:headEnd type="none" w="sm" len="sm"/>
              <a:tailEnd type="none" w="sm" len="sm"/>
            </a:ln>
            <a:effectLst/>
          </p:spPr>
          <p:txBody>
            <a:bodyPr/>
            <a:lstStyle/>
            <a:p>
              <a:pPr>
                <a:defRPr/>
              </a:pPr>
              <a:r>
                <a:rPr lang="en-GB" sz="1050" dirty="0">
                  <a:latin typeface="+mj-lt"/>
                </a:rPr>
                <a:t>Stores common </a:t>
              </a:r>
              <a:br>
                <a:rPr lang="en-GB" sz="1050" dirty="0">
                  <a:latin typeface="+mj-lt"/>
                </a:rPr>
              </a:br>
              <a:r>
                <a:rPr lang="en-GB" sz="1050" dirty="0">
                  <a:latin typeface="+mj-lt"/>
                </a:rPr>
                <a:t>set of data</a:t>
              </a:r>
            </a:p>
          </p:txBody>
        </p:sp>
        <p:cxnSp>
          <p:nvCxnSpPr>
            <p:cNvPr id="16397" name="Straight Arrow Connector 25"/>
            <p:cNvCxnSpPr>
              <a:cxnSpLocks noChangeShapeType="1"/>
              <a:stCxn id="22" idx="1"/>
              <a:endCxn id="16401" idx="1"/>
            </p:cNvCxnSpPr>
            <p:nvPr/>
          </p:nvCxnSpPr>
          <p:spPr bwMode="auto">
            <a:xfrm rot="5400000">
              <a:off x="8073522" y="2738322"/>
              <a:ext cx="446708" cy="99625"/>
            </a:xfrm>
            <a:prstGeom prst="straightConnector1">
              <a:avLst/>
            </a:prstGeom>
            <a:noFill/>
            <a:ln w="12700" algn="ctr">
              <a:solidFill>
                <a:schemeClr val="tx1"/>
              </a:solidFill>
              <a:prstDash val="lgDash"/>
              <a:round/>
              <a:headEnd type="none" w="sm" len="sm"/>
              <a:tailEnd type="arrow" w="lg" len="lg"/>
            </a:ln>
            <a:extLst>
              <a:ext uri="{909E8E84-426E-40DD-AFC4-6F175D3DCCD1}">
                <a14:hiddenFill xmlns:a14="http://schemas.microsoft.com/office/drawing/2010/main">
                  <a:noFill/>
                </a14:hiddenFill>
              </a:ext>
            </a:extLst>
          </p:spPr>
        </p:cxnSp>
      </p:grpSp>
      <p:grpSp>
        <p:nvGrpSpPr>
          <p:cNvPr id="4" name="Group 42"/>
          <p:cNvGrpSpPr>
            <a:grpSpLocks/>
          </p:cNvGrpSpPr>
          <p:nvPr/>
        </p:nvGrpSpPr>
        <p:grpSpPr bwMode="auto">
          <a:xfrm>
            <a:off x="6229350" y="4002087"/>
            <a:ext cx="1665288" cy="1924052"/>
            <a:chOff x="6229814" y="3974841"/>
            <a:chExt cx="1665249" cy="1664038"/>
          </a:xfrm>
        </p:grpSpPr>
        <p:sp>
          <p:nvSpPr>
            <p:cNvPr id="23" name="Snip Single Corner Rectangle 22"/>
            <p:cNvSpPr/>
            <p:nvPr/>
          </p:nvSpPr>
          <p:spPr bwMode="auto">
            <a:xfrm>
              <a:off x="6229814" y="4467737"/>
              <a:ext cx="1665249" cy="1171142"/>
            </a:xfrm>
            <a:prstGeom prst="snip1Rect">
              <a:avLst/>
            </a:prstGeom>
            <a:solidFill>
              <a:srgbClr val="D0D886"/>
            </a:solidFill>
            <a:ln w="12700" cap="flat" cmpd="sng" algn="ctr">
              <a:solidFill>
                <a:schemeClr val="tx1"/>
              </a:solidFill>
              <a:prstDash val="solid"/>
              <a:round/>
              <a:headEnd type="none" w="sm" len="sm"/>
              <a:tailEnd type="none" w="sm" len="sm"/>
            </a:ln>
            <a:effectLst/>
          </p:spPr>
          <p:txBody>
            <a:bodyPr/>
            <a:lstStyle/>
            <a:p>
              <a:pPr>
                <a:defRPr/>
              </a:pPr>
              <a:r>
                <a:rPr lang="en-GB" sz="1050" dirty="0">
                  <a:latin typeface="+mj-lt"/>
                </a:rPr>
                <a:t>Provides </a:t>
              </a:r>
              <a:r>
                <a:rPr lang="en-GB" sz="1050" dirty="0" smtClean="0">
                  <a:latin typeface="+mj-lt"/>
                </a:rPr>
                <a:t>a common </a:t>
              </a:r>
              <a:r>
                <a:rPr lang="en-GB" sz="1050" dirty="0">
                  <a:latin typeface="+mj-lt"/>
                </a:rPr>
                <a:t>set of operations to create, read, update and delete </a:t>
              </a:r>
              <a:r>
                <a:rPr lang="en-GB" sz="1050" dirty="0" smtClean="0">
                  <a:latin typeface="+mj-lt"/>
                </a:rPr>
                <a:t>data</a:t>
              </a:r>
              <a:endParaRPr lang="en-GB" sz="1050" dirty="0">
                <a:latin typeface="+mj-lt"/>
              </a:endParaRPr>
            </a:p>
            <a:p>
              <a:pPr>
                <a:defRPr/>
              </a:pPr>
              <a:r>
                <a:rPr lang="en-GB" sz="1050" dirty="0">
                  <a:latin typeface="+mj-lt"/>
                </a:rPr>
                <a:t/>
              </a:r>
              <a:br>
                <a:rPr lang="en-GB" sz="1050" dirty="0">
                  <a:latin typeface="+mj-lt"/>
                </a:rPr>
              </a:br>
              <a:r>
                <a:rPr lang="en-GB" sz="1050" dirty="0">
                  <a:latin typeface="+mj-lt"/>
                </a:rPr>
                <a:t>Hides details of how data is actually stored</a:t>
              </a:r>
            </a:p>
          </p:txBody>
        </p:sp>
        <p:cxnSp>
          <p:nvCxnSpPr>
            <p:cNvPr id="16395" name="Straight Arrow Connector 28"/>
            <p:cNvCxnSpPr>
              <a:cxnSpLocks noChangeShapeType="1"/>
              <a:stCxn id="23" idx="3"/>
              <a:endCxn id="16400" idx="2"/>
            </p:cNvCxnSpPr>
            <p:nvPr/>
          </p:nvCxnSpPr>
          <p:spPr bwMode="auto">
            <a:xfrm flipH="1" flipV="1">
              <a:off x="6513973" y="3974841"/>
              <a:ext cx="548465" cy="492896"/>
            </a:xfrm>
            <a:prstGeom prst="straightConnector1">
              <a:avLst/>
            </a:prstGeom>
            <a:noFill/>
            <a:ln w="12700" algn="ctr">
              <a:solidFill>
                <a:schemeClr val="tx1"/>
              </a:solidFill>
              <a:prstDash val="lgDash"/>
              <a:round/>
              <a:headEnd type="none" w="sm" len="sm"/>
              <a:tailEnd type="arrow" w="lg" len="lg"/>
            </a:ln>
            <a:extLst>
              <a:ext uri="{909E8E84-426E-40DD-AFC4-6F175D3DCCD1}">
                <a14:hiddenFill xmlns:a14="http://schemas.microsoft.com/office/drawing/2010/main">
                  <a:noFill/>
                </a14:hiddenFill>
              </a:ext>
            </a:extLst>
          </p:spPr>
        </p:cxnSp>
      </p:grpSp>
      <p:grpSp>
        <p:nvGrpSpPr>
          <p:cNvPr id="5" name="Group 43"/>
          <p:cNvGrpSpPr>
            <a:grpSpLocks/>
          </p:cNvGrpSpPr>
          <p:nvPr/>
        </p:nvGrpSpPr>
        <p:grpSpPr bwMode="auto">
          <a:xfrm>
            <a:off x="4259263" y="1319213"/>
            <a:ext cx="2844800" cy="2851150"/>
            <a:chOff x="4259768" y="1319560"/>
            <a:chExt cx="2843559" cy="2850997"/>
          </a:xfrm>
        </p:grpSpPr>
        <p:sp>
          <p:nvSpPr>
            <p:cNvPr id="24" name="Snip Single Corner Rectangle 23"/>
            <p:cNvSpPr/>
            <p:nvPr/>
          </p:nvSpPr>
          <p:spPr bwMode="auto">
            <a:xfrm>
              <a:off x="5300714" y="1319560"/>
              <a:ext cx="1802613" cy="687350"/>
            </a:xfrm>
            <a:prstGeom prst="snip1Rect">
              <a:avLst/>
            </a:prstGeom>
            <a:solidFill>
              <a:srgbClr val="D0D886"/>
            </a:solidFill>
            <a:ln w="12700" cap="flat" cmpd="sng" algn="ctr">
              <a:solidFill>
                <a:schemeClr val="tx1"/>
              </a:solidFill>
              <a:prstDash val="solid"/>
              <a:round/>
              <a:headEnd type="none" w="sm" len="sm"/>
              <a:tailEnd type="none" w="sm" len="sm"/>
            </a:ln>
            <a:effectLst/>
          </p:spPr>
          <p:txBody>
            <a:bodyPr/>
            <a:lstStyle/>
            <a:p>
              <a:pPr>
                <a:defRPr/>
              </a:pPr>
              <a:r>
                <a:rPr lang="en-GB" sz="1050" dirty="0">
                  <a:latin typeface="+mj-lt"/>
                </a:rPr>
                <a:t>Each application decides how the data is captured, processed and presented.</a:t>
              </a:r>
            </a:p>
          </p:txBody>
        </p:sp>
        <p:cxnSp>
          <p:nvCxnSpPr>
            <p:cNvPr id="16392" name="Straight Arrow Connector 34"/>
            <p:cNvCxnSpPr>
              <a:cxnSpLocks noChangeShapeType="1"/>
            </p:cNvCxnSpPr>
            <p:nvPr/>
          </p:nvCxnSpPr>
          <p:spPr bwMode="auto">
            <a:xfrm rot="5400000">
              <a:off x="3897353" y="2391938"/>
              <a:ext cx="2141034" cy="1416203"/>
            </a:xfrm>
            <a:prstGeom prst="straightConnector1">
              <a:avLst/>
            </a:prstGeom>
            <a:noFill/>
            <a:ln w="12700" algn="ctr">
              <a:solidFill>
                <a:schemeClr val="tx1"/>
              </a:solidFill>
              <a:prstDash val="lgDash"/>
              <a:round/>
              <a:headEnd type="none" w="sm" len="sm"/>
              <a:tailEnd type="arrow" w="lg" len="lg"/>
            </a:ln>
            <a:extLst>
              <a:ext uri="{909E8E84-426E-40DD-AFC4-6F175D3DCCD1}">
                <a14:hiddenFill xmlns:a14="http://schemas.microsoft.com/office/drawing/2010/main">
                  <a:noFill/>
                </a14:hiddenFill>
              </a:ext>
            </a:extLst>
          </p:spPr>
        </p:cxnSp>
        <p:cxnSp>
          <p:nvCxnSpPr>
            <p:cNvPr id="16393" name="Straight Arrow Connector 35"/>
            <p:cNvCxnSpPr>
              <a:cxnSpLocks noChangeShapeType="1"/>
              <a:stCxn id="24" idx="2"/>
            </p:cNvCxnSpPr>
            <p:nvPr/>
          </p:nvCxnSpPr>
          <p:spPr bwMode="auto">
            <a:xfrm rot="10800000" flipV="1">
              <a:off x="4560849" y="1663389"/>
              <a:ext cx="739698" cy="210015"/>
            </a:xfrm>
            <a:prstGeom prst="straightConnector1">
              <a:avLst/>
            </a:prstGeom>
            <a:noFill/>
            <a:ln w="12700" algn="ctr">
              <a:solidFill>
                <a:schemeClr val="tx1"/>
              </a:solidFill>
              <a:prstDash val="lgDash"/>
              <a:round/>
              <a:headEnd type="none" w="sm" len="sm"/>
              <a:tailEnd type="arrow"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33319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noChangeArrowheads="1"/>
          </p:cNvSpPr>
          <p:nvPr>
            <p:ph type="dt" sz="quarter" idx="10"/>
          </p:nvPr>
        </p:nvSpPr>
        <p:spPr/>
        <p:txBody>
          <a:bodyPr/>
          <a:lstStyle/>
          <a:p>
            <a:pPr>
              <a:defRPr/>
            </a:pPr>
            <a:fld id="{0D922770-1F84-4B64-A707-9886195F9E19}" type="datetime8">
              <a:rPr lang="en-GB" smtClean="0">
                <a:solidFill>
                  <a:srgbClr val="000000"/>
                </a:solidFill>
              </a:rPr>
              <a:t>23/02/2016 20:02</a:t>
            </a:fld>
            <a:endParaRPr lang="en-US" dirty="0">
              <a:solidFill>
                <a:srgbClr val="000000"/>
              </a:solidFill>
            </a:endParaRPr>
          </a:p>
        </p:txBody>
      </p:sp>
      <p:sp>
        <p:nvSpPr>
          <p:cNvPr id="9219"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solidFill>
                  <a:srgbClr val="000000"/>
                </a:solidFill>
                <a:latin typeface="Arial" pitchFamily="34" charset="0"/>
              </a:rPr>
              <a:t>SysBld</a:t>
            </a:r>
            <a:r>
              <a:rPr lang="en-US" dirty="0" smtClean="0">
                <a:solidFill>
                  <a:srgbClr val="000000"/>
                </a:solidFill>
                <a:latin typeface="Arial" pitchFamily="34" charset="0"/>
              </a:rPr>
              <a:t>.</a:t>
            </a:r>
            <a:fld id="{E85DCA29-7572-4541-912B-DAAE52A00659}" type="slidenum">
              <a:rPr lang="en-US" smtClean="0">
                <a:solidFill>
                  <a:srgbClr val="000000"/>
                </a:solidFill>
                <a:latin typeface="Arial" pitchFamily="34" charset="0"/>
              </a:rPr>
              <a:pPr/>
              <a:t>14</a:t>
            </a:fld>
            <a:endParaRPr lang="en-US" dirty="0" smtClean="0">
              <a:solidFill>
                <a:srgbClr val="000000"/>
              </a:solidFill>
              <a:latin typeface="Arial" pitchFamily="34" charset="0"/>
            </a:endParaRPr>
          </a:p>
        </p:txBody>
      </p:sp>
      <p:sp>
        <p:nvSpPr>
          <p:cNvPr id="9220" name="Rectangle 2"/>
          <p:cNvSpPr>
            <a:spLocks noGrp="1" noChangeArrowheads="1"/>
          </p:cNvSpPr>
          <p:nvPr>
            <p:ph type="title"/>
          </p:nvPr>
        </p:nvSpPr>
        <p:spPr/>
        <p:txBody>
          <a:bodyPr/>
          <a:lstStyle/>
          <a:p>
            <a:r>
              <a:rPr lang="en-GB" sz="3200" dirty="0" smtClean="0"/>
              <a:t>Data Modelling Objectives</a:t>
            </a:r>
          </a:p>
        </p:txBody>
      </p:sp>
      <p:sp>
        <p:nvSpPr>
          <p:cNvPr id="81923" name="Rectangle 3"/>
          <p:cNvSpPr>
            <a:spLocks noGrp="1" noChangeArrowheads="1"/>
          </p:cNvSpPr>
          <p:nvPr>
            <p:ph type="body" idx="1"/>
          </p:nvPr>
        </p:nvSpPr>
        <p:spPr>
          <a:xfrm>
            <a:off x="385590" y="912813"/>
            <a:ext cx="8413923" cy="5265737"/>
          </a:xfrm>
        </p:spPr>
        <p:txBody>
          <a:bodyPr/>
          <a:lstStyle/>
          <a:p>
            <a:pPr marL="0" indent="0">
              <a:lnSpc>
                <a:spcPct val="90000"/>
              </a:lnSpc>
              <a:buFontTx/>
              <a:buNone/>
            </a:pPr>
            <a:r>
              <a:rPr lang="en-GB" sz="2400" dirty="0" smtClean="0"/>
              <a:t>Capture all the data that the system needs to store and organise the data in an efficient way:</a:t>
            </a:r>
          </a:p>
          <a:p>
            <a:pPr marL="465138" lvl="1">
              <a:lnSpc>
                <a:spcPct val="90000"/>
              </a:lnSpc>
            </a:pPr>
            <a:r>
              <a:rPr lang="en-GB" sz="2400" dirty="0" smtClean="0"/>
              <a:t>Identification of the data objects (“entities”) in the system, their structure, and the relationships between the entities</a:t>
            </a:r>
          </a:p>
          <a:p>
            <a:pPr marL="465138" lvl="1">
              <a:lnSpc>
                <a:spcPct val="90000"/>
              </a:lnSpc>
            </a:pPr>
            <a:r>
              <a:rPr lang="en-GB" sz="2400" dirty="0" smtClean="0"/>
              <a:t>Independent of the specific processing requirements </a:t>
            </a:r>
          </a:p>
          <a:p>
            <a:pPr marL="465138" lvl="1">
              <a:lnSpc>
                <a:spcPct val="90000"/>
              </a:lnSpc>
            </a:pPr>
            <a:r>
              <a:rPr lang="en-GB" sz="2400" dirty="0" smtClean="0"/>
              <a:t>Robust, </a:t>
            </a:r>
            <a:r>
              <a:rPr lang="en-GB" sz="2400" i="1" dirty="0" smtClean="0"/>
              <a:t>i.e.</a:t>
            </a:r>
            <a:r>
              <a:rPr lang="en-GB" sz="2400" dirty="0" smtClean="0"/>
              <a:t> minimal model of the data required to be stored by the system</a:t>
            </a:r>
          </a:p>
          <a:p>
            <a:pPr marL="465138" lvl="1">
              <a:lnSpc>
                <a:spcPct val="90000"/>
              </a:lnSpc>
            </a:pPr>
            <a:r>
              <a:rPr lang="en-GB" sz="2400" dirty="0" smtClean="0"/>
              <a:t>Logical, </a:t>
            </a:r>
            <a:r>
              <a:rPr lang="en-GB" sz="2400" i="1" dirty="0" smtClean="0"/>
              <a:t>i.e</a:t>
            </a:r>
            <a:r>
              <a:rPr lang="en-GB" sz="2400" dirty="0" smtClean="0"/>
              <a:t>. model is not concerned with how the data storage will be, or is currently, physically implemented.</a:t>
            </a:r>
          </a:p>
          <a:p>
            <a:pPr marL="0" indent="0">
              <a:lnSpc>
                <a:spcPct val="90000"/>
              </a:lnSpc>
              <a:buFontTx/>
              <a:buNone/>
            </a:pPr>
            <a:r>
              <a:rPr lang="en-GB" sz="2400" dirty="0" smtClean="0"/>
              <a:t>Two techniques for data modelling:</a:t>
            </a:r>
          </a:p>
          <a:p>
            <a:pPr marL="465138" lvl="1">
              <a:lnSpc>
                <a:spcPct val="90000"/>
              </a:lnSpc>
            </a:pPr>
            <a:r>
              <a:rPr lang="en-GB" sz="2400" dirty="0" smtClean="0"/>
              <a:t>Entity-Relationship Modelling (top-down) </a:t>
            </a:r>
            <a:r>
              <a:rPr lang="en-GB" sz="2000" dirty="0" smtClean="0"/>
              <a:t>– more this </a:t>
            </a:r>
            <a:r>
              <a:rPr lang="en-GB" sz="2000" dirty="0" smtClean="0"/>
              <a:t>week</a:t>
            </a:r>
            <a:endParaRPr lang="en-GB" sz="2400" dirty="0" smtClean="0"/>
          </a:p>
        </p:txBody>
      </p:sp>
      <p:sp>
        <p:nvSpPr>
          <p:cNvPr id="9222" name="Text Box 4"/>
          <p:cNvSpPr txBox="1">
            <a:spLocks noChangeArrowheads="1"/>
          </p:cNvSpPr>
          <p:nvPr/>
        </p:nvSpPr>
        <p:spPr bwMode="auto">
          <a:xfrm>
            <a:off x="4381500" y="6172200"/>
            <a:ext cx="4606925" cy="2746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sz="1200">
                <a:solidFill>
                  <a:srgbClr val="000000"/>
                </a:solidFill>
              </a:rPr>
              <a:t>Britton &amp; Doake, </a:t>
            </a:r>
            <a:r>
              <a:rPr lang="en-GB" sz="1200" i="1">
                <a:solidFill>
                  <a:srgbClr val="000000"/>
                </a:solidFill>
              </a:rPr>
              <a:t>Software System Development 4e</a:t>
            </a:r>
            <a:r>
              <a:rPr lang="en-GB" sz="1200">
                <a:solidFill>
                  <a:srgbClr val="000000"/>
                </a:solidFill>
              </a:rPr>
              <a:t>, McGraw-Hill, 2006</a:t>
            </a:r>
          </a:p>
        </p:txBody>
      </p:sp>
    </p:spTree>
    <p:extLst>
      <p:ext uri="{BB962C8B-B14F-4D97-AF65-F5344CB8AC3E}">
        <p14:creationId xmlns:p14="http://schemas.microsoft.com/office/powerpoint/2010/main" val="3211418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2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C9C8386-70D2-45BC-B139-88FC0200B91D}" type="datetime1">
              <a:rPr lang="en-GB" smtClean="0"/>
              <a:pPr>
                <a:defRPr/>
              </a:pPr>
              <a:t>23/02/2016</a:t>
            </a:fld>
            <a:endParaRPr lang="en-US" dirty="0"/>
          </a:p>
        </p:txBody>
      </p:sp>
      <p:sp>
        <p:nvSpPr>
          <p:cNvPr id="15363"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B6DD277E-41C5-40FE-BE4B-3740A047D8AC}" type="slidenum">
              <a:rPr lang="en-US" smtClean="0">
                <a:latin typeface="Arial" pitchFamily="34" charset="0"/>
              </a:rPr>
              <a:pPr/>
              <a:t>15</a:t>
            </a:fld>
            <a:endParaRPr lang="en-US" dirty="0" smtClean="0">
              <a:latin typeface="Arial" pitchFamily="34" charset="0"/>
            </a:endParaRPr>
          </a:p>
        </p:txBody>
      </p:sp>
      <p:sp>
        <p:nvSpPr>
          <p:cNvPr id="15364" name="Rectangle 2"/>
          <p:cNvSpPr>
            <a:spLocks noGrp="1" noChangeArrowheads="1"/>
          </p:cNvSpPr>
          <p:nvPr>
            <p:ph type="title"/>
          </p:nvPr>
        </p:nvSpPr>
        <p:spPr>
          <a:xfrm>
            <a:off x="687388" y="449263"/>
            <a:ext cx="7772400" cy="603250"/>
          </a:xfrm>
        </p:spPr>
        <p:txBody>
          <a:bodyPr/>
          <a:lstStyle/>
          <a:p>
            <a:r>
              <a:rPr lang="en-GB" sz="3200" dirty="0" smtClean="0"/>
              <a:t>Entity-Relationship Modelling</a:t>
            </a:r>
          </a:p>
        </p:txBody>
      </p:sp>
      <p:sp>
        <p:nvSpPr>
          <p:cNvPr id="15365" name="Rectangle 3"/>
          <p:cNvSpPr>
            <a:spLocks noGrp="1" noChangeArrowheads="1"/>
          </p:cNvSpPr>
          <p:nvPr>
            <p:ph type="body" idx="1"/>
          </p:nvPr>
        </p:nvSpPr>
        <p:spPr>
          <a:xfrm>
            <a:off x="449263" y="1255713"/>
            <a:ext cx="8402637" cy="4935537"/>
          </a:xfrm>
        </p:spPr>
        <p:txBody>
          <a:bodyPr/>
          <a:lstStyle/>
          <a:p>
            <a:pPr marL="536575" indent="-536575">
              <a:buFontTx/>
              <a:buNone/>
            </a:pPr>
            <a:r>
              <a:rPr lang="en-GB" sz="2800" dirty="0" smtClean="0"/>
              <a:t>In order to design a good information system we need to:</a:t>
            </a:r>
          </a:p>
          <a:p>
            <a:pPr marL="536575" indent="-536575">
              <a:buFontTx/>
              <a:buNone/>
            </a:pPr>
            <a:r>
              <a:rPr lang="en-GB" sz="2800" b="1" dirty="0" smtClean="0"/>
              <a:t>Decompose</a:t>
            </a:r>
            <a:r>
              <a:rPr lang="en-GB" sz="2800" dirty="0" smtClean="0"/>
              <a:t> – break down the system in components (entities)</a:t>
            </a:r>
          </a:p>
          <a:p>
            <a:pPr marL="536575" indent="-536575">
              <a:buFontTx/>
              <a:buNone/>
            </a:pPr>
            <a:r>
              <a:rPr lang="en-GB" sz="2800" b="1" dirty="0" smtClean="0"/>
              <a:t>Abstract</a:t>
            </a:r>
            <a:r>
              <a:rPr lang="en-GB" sz="2800" dirty="0" smtClean="0"/>
              <a:t> – Produce a ‘conceptual model’ </a:t>
            </a:r>
            <a:br>
              <a:rPr lang="en-GB" sz="2800" dirty="0" smtClean="0"/>
            </a:br>
            <a:r>
              <a:rPr lang="en-GB" sz="2800" i="1" dirty="0" smtClean="0"/>
              <a:t>i.e.</a:t>
            </a:r>
            <a:r>
              <a:rPr lang="en-GB" sz="2800" dirty="0" smtClean="0"/>
              <a:t> a high level view (ignoring the detail) of what the components (conceptual entities) of the system are and the relationships between them</a:t>
            </a:r>
          </a:p>
          <a:p>
            <a:pPr marL="536575" indent="-536575">
              <a:buFontTx/>
              <a:buNone/>
            </a:pPr>
            <a:r>
              <a:rPr lang="en-GB" sz="2000" dirty="0" smtClean="0"/>
              <a:t>	Compare with a buildings architect – would you put in the detail of each screw or pipe in your initial plans?</a:t>
            </a:r>
          </a:p>
          <a:p>
            <a:pPr marL="536575" indent="-536575">
              <a:buFontTx/>
              <a:buNone/>
            </a:pPr>
            <a:r>
              <a:rPr lang="en-GB" sz="2800" dirty="0" smtClean="0"/>
              <a:t>We do this with </a:t>
            </a:r>
            <a:r>
              <a:rPr lang="en-GB" sz="2800" b="1" dirty="0" smtClean="0"/>
              <a:t>ER Modelling</a:t>
            </a:r>
            <a:r>
              <a:rPr lang="en-GB" sz="2800" dirty="0" smtClean="0"/>
              <a:t>  </a:t>
            </a:r>
            <a:br>
              <a:rPr lang="en-GB" sz="2800" dirty="0" smtClean="0"/>
            </a:br>
            <a:r>
              <a:rPr lang="en-GB" sz="2400" dirty="0" smtClean="0"/>
              <a:t>(later in the course we will extend this to ‘Object Modelling’)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Abstraction</a:t>
            </a:r>
            <a:endParaRPr lang="en-GB" dirty="0"/>
          </a:p>
        </p:txBody>
      </p:sp>
      <p:sp>
        <p:nvSpPr>
          <p:cNvPr id="3" name="Content Placeholder 2"/>
          <p:cNvSpPr>
            <a:spLocks noGrp="1"/>
          </p:cNvSpPr>
          <p:nvPr>
            <p:ph idx="1"/>
          </p:nvPr>
        </p:nvSpPr>
        <p:spPr>
          <a:xfrm>
            <a:off x="1371600" y="1035050"/>
            <a:ext cx="7772400" cy="5354864"/>
          </a:xfrm>
        </p:spPr>
        <p:txBody>
          <a:bodyPr/>
          <a:lstStyle/>
          <a:p>
            <a:pPr>
              <a:spcAft>
                <a:spcPts val="1200"/>
              </a:spcAft>
            </a:pPr>
            <a:r>
              <a:rPr lang="en-GB" sz="2000" dirty="0" smtClean="0"/>
              <a:t>A student</a:t>
            </a:r>
          </a:p>
          <a:p>
            <a:pPr>
              <a:spcAft>
                <a:spcPts val="1200"/>
              </a:spcAft>
            </a:pPr>
            <a:r>
              <a:rPr lang="en-GB" sz="2000" dirty="0" smtClean="0"/>
              <a:t>An undergraduate student</a:t>
            </a:r>
          </a:p>
          <a:p>
            <a:pPr>
              <a:spcAft>
                <a:spcPts val="1200"/>
              </a:spcAft>
            </a:pPr>
            <a:r>
              <a:rPr lang="en-GB" sz="2000" dirty="0" smtClean="0"/>
              <a:t>A student reading BSc Computing at Greenwich</a:t>
            </a:r>
          </a:p>
          <a:p>
            <a:pPr>
              <a:spcAft>
                <a:spcPts val="1200"/>
              </a:spcAft>
            </a:pPr>
            <a:r>
              <a:rPr lang="en-GB" sz="2000" dirty="0" smtClean="0"/>
              <a:t>A first year student on the 2013 cohort reading Computing at Greenwich</a:t>
            </a:r>
          </a:p>
          <a:p>
            <a:pPr>
              <a:spcAft>
                <a:spcPts val="1200"/>
              </a:spcAft>
            </a:pPr>
            <a:r>
              <a:rPr lang="en-GB" sz="2000" dirty="0" smtClean="0"/>
              <a:t>Adam Smith, born 13</a:t>
            </a:r>
            <a:r>
              <a:rPr lang="en-GB" sz="2000" baseline="30000" dirty="0" smtClean="0"/>
              <a:t>th</a:t>
            </a:r>
            <a:r>
              <a:rPr lang="en-GB" sz="2000" dirty="0" smtClean="0"/>
              <a:t> January 1992, a first year student on the 2013 cohort reading BSc Computing at Greenwich and taking the Programming and System Building courses.</a:t>
            </a:r>
          </a:p>
          <a:p>
            <a:pPr>
              <a:spcAft>
                <a:spcPts val="1200"/>
              </a:spcAft>
            </a:pPr>
            <a:r>
              <a:rPr lang="en-GB" sz="2000" dirty="0" smtClean="0"/>
              <a:t>Adam Smith, born 13</a:t>
            </a:r>
            <a:r>
              <a:rPr lang="en-GB" sz="2000" baseline="30000" dirty="0" smtClean="0"/>
              <a:t>th</a:t>
            </a:r>
            <a:r>
              <a:rPr lang="en-GB" sz="2000" dirty="0" smtClean="0"/>
              <a:t> January 1992, a first year student on the 2013 cohort reading BSc Computing at Greenwich in tutorial group 3, taking the Programming and System Building courses as he was at the end of the first term (as contrasted with how he was a few weeks later when he received a mark of 65% for his programming and 70% for System Building).</a:t>
            </a:r>
          </a:p>
          <a:p>
            <a:endParaRPr lang="en-GB" sz="2800" dirty="0" smtClean="0"/>
          </a:p>
          <a:p>
            <a:endParaRPr lang="en-GB" dirty="0"/>
          </a:p>
        </p:txBody>
      </p:sp>
      <p:sp>
        <p:nvSpPr>
          <p:cNvPr id="4" name="Date Placeholder 3"/>
          <p:cNvSpPr>
            <a:spLocks noGrp="1"/>
          </p:cNvSpPr>
          <p:nvPr>
            <p:ph type="dt" sz="half" idx="10"/>
          </p:nvPr>
        </p:nvSpPr>
        <p:spPr/>
        <p:txBody>
          <a:bodyPr/>
          <a:lstStyle/>
          <a:p>
            <a:pPr>
              <a:defRPr/>
            </a:pPr>
            <a:fld id="{3E967EA0-F4B0-494C-815B-4D72147B2D89}" type="datetime1">
              <a:rPr lang="en-GB" smtClean="0"/>
              <a:pPr>
                <a:defRPr/>
              </a:pPr>
              <a:t>23/02/2016</a:t>
            </a:fld>
            <a:endParaRPr lang="en-US" dirty="0"/>
          </a:p>
        </p:txBody>
      </p:sp>
      <p:sp>
        <p:nvSpPr>
          <p:cNvPr id="5" name="Slide Number Placeholder 4"/>
          <p:cNvSpPr>
            <a:spLocks noGrp="1"/>
          </p:cNvSpPr>
          <p:nvPr>
            <p:ph type="sldNum" sz="quarter" idx="11"/>
          </p:nvPr>
        </p:nvSpPr>
        <p:spPr/>
        <p:txBody>
          <a:bodyPr/>
          <a:lstStyle/>
          <a:p>
            <a:pPr>
              <a:defRPr/>
            </a:pPr>
            <a:r>
              <a:rPr lang="en-US" dirty="0" err="1" smtClean="0"/>
              <a:t>SysBld</a:t>
            </a:r>
            <a:r>
              <a:rPr lang="en-US" dirty="0" smtClean="0"/>
              <a:t>.</a:t>
            </a:r>
            <a:fld id="{FB737274-6D4A-456F-8562-31058D0EC041}" type="slidenum">
              <a:rPr lang="en-US" smtClean="0"/>
              <a:pPr>
                <a:defRPr/>
              </a:pPr>
              <a:t>16</a:t>
            </a:fld>
            <a:endParaRPr lang="en-US" dirty="0"/>
          </a:p>
        </p:txBody>
      </p:sp>
      <p:grpSp>
        <p:nvGrpSpPr>
          <p:cNvPr id="7" name="Group 9"/>
          <p:cNvGrpSpPr>
            <a:grpSpLocks/>
          </p:cNvGrpSpPr>
          <p:nvPr/>
        </p:nvGrpSpPr>
        <p:grpSpPr bwMode="auto">
          <a:xfrm>
            <a:off x="0" y="1035050"/>
            <a:ext cx="1479550" cy="4818063"/>
            <a:chOff x="324" y="652"/>
            <a:chExt cx="932" cy="2927"/>
          </a:xfrm>
        </p:grpSpPr>
        <p:sp>
          <p:nvSpPr>
            <p:cNvPr id="8" name="Text Box 4"/>
            <p:cNvSpPr txBox="1">
              <a:spLocks noChangeArrowheads="1"/>
            </p:cNvSpPr>
            <p:nvPr/>
          </p:nvSpPr>
          <p:spPr bwMode="auto">
            <a:xfrm>
              <a:off x="332" y="3155"/>
              <a:ext cx="924" cy="424"/>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dirty="0">
                  <a:latin typeface="Arial" pitchFamily="34" charset="0"/>
                </a:rPr>
                <a:t>CONCRETE</a:t>
              </a:r>
            </a:p>
            <a:p>
              <a:r>
                <a:rPr lang="en-GB" dirty="0">
                  <a:latin typeface="Arial" pitchFamily="34" charset="0"/>
                </a:rPr>
                <a:t>(instance)</a:t>
              </a:r>
            </a:p>
          </p:txBody>
        </p:sp>
        <p:sp>
          <p:nvSpPr>
            <p:cNvPr id="9" name="Text Box 5"/>
            <p:cNvSpPr txBox="1">
              <a:spLocks noChangeArrowheads="1"/>
            </p:cNvSpPr>
            <p:nvPr/>
          </p:nvSpPr>
          <p:spPr bwMode="auto">
            <a:xfrm>
              <a:off x="324" y="652"/>
              <a:ext cx="884" cy="42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ABSTRACT</a:t>
              </a:r>
            </a:p>
            <a:p>
              <a:r>
                <a:rPr lang="en-GB">
                  <a:latin typeface="Arial" pitchFamily="34" charset="0"/>
                </a:rPr>
                <a:t>(concept)</a:t>
              </a:r>
            </a:p>
          </p:txBody>
        </p:sp>
        <p:sp>
          <p:nvSpPr>
            <p:cNvPr id="10" name="AutoShape 6"/>
            <p:cNvSpPr>
              <a:spLocks noChangeArrowheads="1"/>
            </p:cNvSpPr>
            <p:nvPr/>
          </p:nvSpPr>
          <p:spPr bwMode="auto">
            <a:xfrm rot="-5400000">
              <a:off x="-165" y="1952"/>
              <a:ext cx="1847" cy="2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0 w 21600"/>
                <a:gd name="T13" fmla="*/ 7200 h 21600"/>
                <a:gd name="T14" fmla="*/ 20220 w 21600"/>
                <a:gd name="T15" fmla="*/ 14400 h 21600"/>
              </a:gdLst>
              <a:ahLst/>
              <a:cxnLst>
                <a:cxn ang="T8">
                  <a:pos x="T0" y="T1"/>
                </a:cxn>
                <a:cxn ang="T9">
                  <a:pos x="T2" y="T3"/>
                </a:cxn>
                <a:cxn ang="T10">
                  <a:pos x="T4" y="T5"/>
                </a:cxn>
                <a:cxn ang="T11">
                  <a:pos x="T6" y="T7"/>
                </a:cxn>
              </a:cxnLst>
              <a:rect l="T12" t="T13" r="T14" b="T15"/>
              <a:pathLst>
                <a:path w="21600" h="21600">
                  <a:moveTo>
                    <a:pt x="17471" y="0"/>
                  </a:moveTo>
                  <a:lnTo>
                    <a:pt x="17471" y="7200"/>
                  </a:lnTo>
                  <a:lnTo>
                    <a:pt x="3375" y="7200"/>
                  </a:lnTo>
                  <a:lnTo>
                    <a:pt x="3375" y="14400"/>
                  </a:lnTo>
                  <a:lnTo>
                    <a:pt x="17471" y="14400"/>
                  </a:lnTo>
                  <a:lnTo>
                    <a:pt x="17471" y="21600"/>
                  </a:lnTo>
                  <a:lnTo>
                    <a:pt x="21600" y="10800"/>
                  </a:lnTo>
                  <a:lnTo>
                    <a:pt x="17471" y="0"/>
                  </a:lnTo>
                  <a:close/>
                </a:path>
                <a:path w="21600" h="21600">
                  <a:moveTo>
                    <a:pt x="1350" y="7200"/>
                  </a:moveTo>
                  <a:lnTo>
                    <a:pt x="1350" y="14400"/>
                  </a:lnTo>
                  <a:lnTo>
                    <a:pt x="2700" y="14400"/>
                  </a:lnTo>
                  <a:lnTo>
                    <a:pt x="2700" y="7200"/>
                  </a:lnTo>
                  <a:lnTo>
                    <a:pt x="1350" y="7200"/>
                  </a:lnTo>
                  <a:close/>
                </a:path>
                <a:path w="21600" h="21600">
                  <a:moveTo>
                    <a:pt x="0" y="7200"/>
                  </a:moveTo>
                  <a:lnTo>
                    <a:pt x="0" y="14400"/>
                  </a:lnTo>
                  <a:lnTo>
                    <a:pt x="675" y="14400"/>
                  </a:lnTo>
                  <a:lnTo>
                    <a:pt x="675" y="7200"/>
                  </a:lnTo>
                  <a:lnTo>
                    <a:pt x="0" y="7200"/>
                  </a:lnTo>
                  <a:close/>
                </a:path>
              </a:pathLst>
            </a:custGeom>
            <a:solidFill>
              <a:srgbClr val="33CC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spTree>
    <p:extLst>
      <p:ext uri="{BB962C8B-B14F-4D97-AF65-F5344CB8AC3E}">
        <p14:creationId xmlns:p14="http://schemas.microsoft.com/office/powerpoint/2010/main" val="244353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quarter" idx="10"/>
          </p:nvPr>
        </p:nvSpPr>
        <p:spPr/>
        <p:txBody>
          <a:bodyPr/>
          <a:lstStyle/>
          <a:p>
            <a:pPr>
              <a:defRPr/>
            </a:pPr>
            <a:fld id="{436EA4EF-C70E-4BD5-B92F-2DB1360BEFAA}" type="datetime1">
              <a:rPr lang="en-GB" smtClean="0"/>
              <a:pPr>
                <a:defRPr/>
              </a:pPr>
              <a:t>23/02/2016</a:t>
            </a:fld>
            <a:endParaRPr lang="en-US" dirty="0"/>
          </a:p>
        </p:txBody>
      </p:sp>
      <p:sp>
        <p:nvSpPr>
          <p:cNvPr id="1638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B7DCCD77-0FE1-4297-801D-D07151A284AB}" type="slidenum">
              <a:rPr lang="en-US" smtClean="0">
                <a:latin typeface="Arial" pitchFamily="34" charset="0"/>
              </a:rPr>
              <a:pPr/>
              <a:t>17</a:t>
            </a:fld>
            <a:endParaRPr lang="en-US" dirty="0" smtClean="0">
              <a:latin typeface="Arial" pitchFamily="34" charset="0"/>
            </a:endParaRPr>
          </a:p>
        </p:txBody>
      </p:sp>
      <p:sp>
        <p:nvSpPr>
          <p:cNvPr id="16388" name="Rectangle 2"/>
          <p:cNvSpPr>
            <a:spLocks noGrp="1" noChangeArrowheads="1"/>
          </p:cNvSpPr>
          <p:nvPr>
            <p:ph type="title" idx="4294967295"/>
          </p:nvPr>
        </p:nvSpPr>
        <p:spPr/>
        <p:txBody>
          <a:bodyPr lIns="91440" tIns="45720" rIns="91440" bIns="45720" anchor="b"/>
          <a:lstStyle/>
          <a:p>
            <a:pPr eaLnBrk="1" hangingPunct="1"/>
            <a:r>
              <a:rPr lang="en-GB" dirty="0" smtClean="0"/>
              <a:t>Objectives of ER Modelling</a:t>
            </a:r>
          </a:p>
        </p:txBody>
      </p:sp>
      <p:sp>
        <p:nvSpPr>
          <p:cNvPr id="16389" name="Rectangle 3"/>
          <p:cNvSpPr>
            <a:spLocks noGrp="1" noChangeArrowheads="1"/>
          </p:cNvSpPr>
          <p:nvPr>
            <p:ph type="body" idx="4294967295"/>
          </p:nvPr>
        </p:nvSpPr>
        <p:spPr>
          <a:xfrm>
            <a:off x="339725" y="1176338"/>
            <a:ext cx="8150225" cy="4935537"/>
          </a:xfrm>
        </p:spPr>
        <p:txBody>
          <a:bodyPr lIns="91440" tIns="45720" rIns="91440" bIns="45720"/>
          <a:lstStyle/>
          <a:p>
            <a:pPr marL="0" indent="0" eaLnBrk="1" hangingPunct="1">
              <a:lnSpc>
                <a:spcPct val="90000"/>
              </a:lnSpc>
              <a:buFontTx/>
              <a:buNone/>
            </a:pPr>
            <a:r>
              <a:rPr lang="en-GB" sz="2800" dirty="0" smtClean="0"/>
              <a:t>To identify the </a:t>
            </a:r>
            <a:r>
              <a:rPr lang="en-GB" sz="2800" b="1" dirty="0" smtClean="0"/>
              <a:t>entities</a:t>
            </a:r>
            <a:r>
              <a:rPr lang="en-GB" sz="2800" dirty="0" smtClean="0"/>
              <a:t> of a system</a:t>
            </a:r>
          </a:p>
          <a:p>
            <a:pPr lvl="1" eaLnBrk="1" hangingPunct="1">
              <a:lnSpc>
                <a:spcPct val="90000"/>
              </a:lnSpc>
            </a:pPr>
            <a:r>
              <a:rPr lang="en-GB" sz="2400" dirty="0" smtClean="0"/>
              <a:t>their structure</a:t>
            </a:r>
          </a:p>
          <a:p>
            <a:pPr lvl="1" eaLnBrk="1" hangingPunct="1">
              <a:lnSpc>
                <a:spcPct val="90000"/>
              </a:lnSpc>
            </a:pPr>
            <a:r>
              <a:rPr lang="en-GB" sz="2400" dirty="0" smtClean="0"/>
              <a:t>the relationships between them</a:t>
            </a:r>
          </a:p>
          <a:p>
            <a:pPr marL="0" indent="0" eaLnBrk="1" hangingPunct="1">
              <a:lnSpc>
                <a:spcPct val="90000"/>
              </a:lnSpc>
              <a:spcBef>
                <a:spcPct val="50000"/>
              </a:spcBef>
              <a:buFontTx/>
              <a:buNone/>
            </a:pPr>
            <a:r>
              <a:rPr lang="en-GB" sz="2800" dirty="0" smtClean="0"/>
              <a:t>To construct a model which is independent of specific processing requirements</a:t>
            </a:r>
          </a:p>
          <a:p>
            <a:pPr marL="0" indent="0" eaLnBrk="1" hangingPunct="1">
              <a:lnSpc>
                <a:spcPct val="90000"/>
              </a:lnSpc>
              <a:spcBef>
                <a:spcPct val="50000"/>
              </a:spcBef>
              <a:buFontTx/>
              <a:buNone/>
            </a:pPr>
            <a:r>
              <a:rPr lang="en-GB" sz="2800" dirty="0" smtClean="0"/>
              <a:t>To construct a robust data model, </a:t>
            </a:r>
            <a:r>
              <a:rPr lang="en-GB" sz="2800" i="1" dirty="0" smtClean="0"/>
              <a:t>i.e.</a:t>
            </a:r>
            <a:r>
              <a:rPr lang="en-GB" sz="2800" dirty="0" smtClean="0"/>
              <a:t> a minimal model (little redundancy)</a:t>
            </a:r>
          </a:p>
          <a:p>
            <a:pPr marL="0" indent="0" eaLnBrk="1" hangingPunct="1">
              <a:lnSpc>
                <a:spcPct val="90000"/>
              </a:lnSpc>
              <a:spcBef>
                <a:spcPct val="50000"/>
              </a:spcBef>
              <a:buFontTx/>
              <a:buNone/>
            </a:pPr>
            <a:r>
              <a:rPr lang="en-GB" sz="2800" dirty="0" smtClean="0"/>
              <a:t>To construct a logical model of the data</a:t>
            </a:r>
          </a:p>
          <a:p>
            <a:pPr lvl="1" eaLnBrk="1" hangingPunct="1">
              <a:lnSpc>
                <a:spcPct val="90000"/>
              </a:lnSpc>
            </a:pPr>
            <a:r>
              <a:rPr lang="en-GB" sz="2400" dirty="0" smtClean="0"/>
              <a:t>Not how the data will be stored currently and/or physically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7F2F9BE7-1B4F-420A-A73A-F31A8060E25D}" type="datetime1">
              <a:rPr lang="en-GB" smtClean="0"/>
              <a:pPr>
                <a:defRPr/>
              </a:pPr>
              <a:t>23/02/2016</a:t>
            </a:fld>
            <a:endParaRPr lang="en-US" dirty="0"/>
          </a:p>
        </p:txBody>
      </p:sp>
      <p:sp>
        <p:nvSpPr>
          <p:cNvPr id="17411"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88C1E329-4856-40AE-9CE4-D9DBD3E6172C}" type="slidenum">
              <a:rPr lang="en-US" smtClean="0">
                <a:latin typeface="Arial" pitchFamily="34" charset="0"/>
              </a:rPr>
              <a:pPr/>
              <a:t>18</a:t>
            </a:fld>
            <a:endParaRPr lang="en-US" dirty="0" smtClean="0">
              <a:latin typeface="Arial" pitchFamily="34" charset="0"/>
            </a:endParaRPr>
          </a:p>
        </p:txBody>
      </p:sp>
      <p:sp>
        <p:nvSpPr>
          <p:cNvPr id="17412" name="Rectangle 2"/>
          <p:cNvSpPr>
            <a:spLocks noGrp="1" noChangeArrowheads="1"/>
          </p:cNvSpPr>
          <p:nvPr>
            <p:ph type="title"/>
          </p:nvPr>
        </p:nvSpPr>
        <p:spPr/>
        <p:txBody>
          <a:bodyPr/>
          <a:lstStyle/>
          <a:p>
            <a:r>
              <a:rPr lang="en-GB" sz="3200" dirty="0" smtClean="0"/>
              <a:t>Entity-Relationship Modelling</a:t>
            </a:r>
          </a:p>
        </p:txBody>
      </p:sp>
      <p:sp>
        <p:nvSpPr>
          <p:cNvPr id="99331" name="Rectangle 3"/>
          <p:cNvSpPr>
            <a:spLocks noGrp="1" noChangeArrowheads="1"/>
          </p:cNvSpPr>
          <p:nvPr>
            <p:ph type="body" idx="1"/>
          </p:nvPr>
        </p:nvSpPr>
        <p:spPr>
          <a:xfrm>
            <a:off x="408563" y="1072914"/>
            <a:ext cx="8521428" cy="4935537"/>
          </a:xfrm>
        </p:spPr>
        <p:txBody>
          <a:bodyPr/>
          <a:lstStyle/>
          <a:p>
            <a:pPr>
              <a:lnSpc>
                <a:spcPct val="85000"/>
              </a:lnSpc>
              <a:buFontTx/>
              <a:buNone/>
            </a:pPr>
            <a:r>
              <a:rPr lang="en-GB" sz="2800" dirty="0" smtClean="0"/>
              <a:t>Identify the </a:t>
            </a:r>
            <a:r>
              <a:rPr lang="en-GB" sz="2800" b="1" dirty="0" smtClean="0"/>
              <a:t>conceptual entities </a:t>
            </a:r>
            <a:r>
              <a:rPr lang="en-GB" sz="2800" dirty="0" smtClean="0"/>
              <a:t>(things) in the system</a:t>
            </a:r>
          </a:p>
          <a:p>
            <a:pPr lvl="1">
              <a:lnSpc>
                <a:spcPct val="85000"/>
              </a:lnSpc>
              <a:buFontTx/>
              <a:buNone/>
            </a:pPr>
            <a:r>
              <a:rPr lang="en-GB" sz="2400" dirty="0" smtClean="0"/>
              <a:t>* Identify the </a:t>
            </a:r>
            <a:r>
              <a:rPr lang="en-GB" sz="2400" i="1" dirty="0" smtClean="0"/>
              <a:t>attributes</a:t>
            </a:r>
            <a:r>
              <a:rPr lang="en-GB" sz="2400" dirty="0" smtClean="0"/>
              <a:t> of the entities</a:t>
            </a:r>
          </a:p>
          <a:p>
            <a:pPr>
              <a:lnSpc>
                <a:spcPct val="85000"/>
              </a:lnSpc>
              <a:buFontTx/>
              <a:buNone/>
            </a:pPr>
            <a:r>
              <a:rPr lang="en-GB" sz="2800" dirty="0" smtClean="0"/>
              <a:t>Identify the </a:t>
            </a:r>
            <a:r>
              <a:rPr lang="en-GB" sz="2800" b="1" dirty="0" smtClean="0"/>
              <a:t>relationships</a:t>
            </a:r>
            <a:r>
              <a:rPr lang="en-GB" sz="2800" dirty="0" smtClean="0"/>
              <a:t> between them</a:t>
            </a:r>
          </a:p>
          <a:p>
            <a:pPr lvl="1">
              <a:lnSpc>
                <a:spcPct val="85000"/>
              </a:lnSpc>
              <a:buFontTx/>
              <a:buNone/>
            </a:pPr>
            <a:r>
              <a:rPr lang="en-GB" sz="2400" dirty="0" smtClean="0"/>
              <a:t>* Identify the </a:t>
            </a:r>
            <a:r>
              <a:rPr lang="en-GB" sz="2400" i="1" dirty="0" smtClean="0"/>
              <a:t>roles</a:t>
            </a:r>
            <a:r>
              <a:rPr lang="en-GB" sz="2400" dirty="0" smtClean="0"/>
              <a:t> and </a:t>
            </a:r>
            <a:r>
              <a:rPr lang="en-GB" sz="2400" i="1" dirty="0" smtClean="0"/>
              <a:t>cardinalities</a:t>
            </a:r>
            <a:r>
              <a:rPr lang="en-GB" sz="2400" dirty="0" smtClean="0"/>
              <a:t> of the relationships</a:t>
            </a:r>
          </a:p>
          <a:p>
            <a:pPr>
              <a:lnSpc>
                <a:spcPct val="85000"/>
              </a:lnSpc>
              <a:spcBef>
                <a:spcPts val="2400"/>
              </a:spcBef>
              <a:buFontTx/>
              <a:buNone/>
            </a:pPr>
            <a:r>
              <a:rPr lang="en-GB" sz="2800" dirty="0" smtClean="0"/>
              <a:t>Example:</a:t>
            </a:r>
          </a:p>
          <a:p>
            <a:pPr>
              <a:lnSpc>
                <a:spcPct val="85000"/>
              </a:lnSpc>
              <a:buFontTx/>
              <a:buNone/>
            </a:pPr>
            <a:r>
              <a:rPr lang="en-GB" sz="2800" dirty="0" smtClean="0"/>
              <a:t> 	Students are registered on a programme which consists of a number of courses each of which has one or more lecturers teaching it.  The student can take up to four courses at a time.   A lecturer may teach several courses.</a:t>
            </a:r>
          </a:p>
          <a:p>
            <a:pPr>
              <a:lnSpc>
                <a:spcPct val="85000"/>
              </a:lnSpc>
              <a:buFontTx/>
              <a:buNone/>
            </a:pPr>
            <a:endParaRPr lang="en-GB" sz="2800" dirty="0" smtClean="0"/>
          </a:p>
          <a:p>
            <a:pPr lvl="1">
              <a:lnSpc>
                <a:spcPct val="85000"/>
              </a:lnSpc>
              <a:buFontTx/>
              <a:buNone/>
            </a:pPr>
            <a:r>
              <a:rPr lang="en-GB" sz="1800" i="1" dirty="0" smtClean="0"/>
              <a:t>* More on attributes and cardinality later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ChangeArrowheads="1"/>
          </p:cNvSpPr>
          <p:nvPr>
            <p:ph type="dt" sz="quarter" idx="10"/>
          </p:nvPr>
        </p:nvSpPr>
        <p:spPr/>
        <p:txBody>
          <a:bodyPr/>
          <a:lstStyle/>
          <a:p>
            <a:pPr>
              <a:defRPr/>
            </a:pPr>
            <a:fld id="{CF098704-6C80-474B-8590-5C65373ECBA0}" type="datetime1">
              <a:rPr lang="en-GB" smtClean="0"/>
              <a:pPr>
                <a:defRPr/>
              </a:pPr>
              <a:t>23/02/2016</a:t>
            </a:fld>
            <a:endParaRPr lang="en-US" dirty="0"/>
          </a:p>
        </p:txBody>
      </p:sp>
      <p:sp>
        <p:nvSpPr>
          <p:cNvPr id="1843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2063D551-B8E8-4F62-BE9E-B1A136A3E84B}" type="slidenum">
              <a:rPr lang="en-US" smtClean="0">
                <a:latin typeface="Arial" pitchFamily="34" charset="0"/>
              </a:rPr>
              <a:pPr/>
              <a:t>19</a:t>
            </a:fld>
            <a:endParaRPr lang="en-US" dirty="0" smtClean="0">
              <a:latin typeface="Arial" pitchFamily="34" charset="0"/>
            </a:endParaRPr>
          </a:p>
        </p:txBody>
      </p:sp>
      <p:sp>
        <p:nvSpPr>
          <p:cNvPr id="18436" name="Rectangle 2"/>
          <p:cNvSpPr>
            <a:spLocks noGrp="1" noChangeArrowheads="1"/>
          </p:cNvSpPr>
          <p:nvPr>
            <p:ph type="title"/>
          </p:nvPr>
        </p:nvSpPr>
        <p:spPr/>
        <p:txBody>
          <a:bodyPr/>
          <a:lstStyle/>
          <a:p>
            <a:r>
              <a:rPr lang="en-GB" sz="3200" smtClean="0"/>
              <a:t>Entities</a:t>
            </a:r>
          </a:p>
        </p:txBody>
      </p:sp>
      <p:sp>
        <p:nvSpPr>
          <p:cNvPr id="18437" name="Rectangle 3"/>
          <p:cNvSpPr>
            <a:spLocks noGrp="1" noChangeArrowheads="1"/>
          </p:cNvSpPr>
          <p:nvPr>
            <p:ph type="body" idx="1"/>
          </p:nvPr>
        </p:nvSpPr>
        <p:spPr>
          <a:xfrm>
            <a:off x="328613" y="847725"/>
            <a:ext cx="8483600" cy="5581650"/>
          </a:xfrm>
        </p:spPr>
        <p:txBody>
          <a:bodyPr/>
          <a:lstStyle/>
          <a:p>
            <a:pPr marL="0" indent="0">
              <a:lnSpc>
                <a:spcPct val="85000"/>
              </a:lnSpc>
              <a:buFontTx/>
              <a:buNone/>
            </a:pPr>
            <a:r>
              <a:rPr lang="en-GB" sz="2800" dirty="0" smtClean="0"/>
              <a:t>An </a:t>
            </a:r>
            <a:r>
              <a:rPr lang="en-GB" sz="2800" b="1" dirty="0" smtClean="0"/>
              <a:t>entity</a:t>
            </a:r>
            <a:r>
              <a:rPr lang="en-GB" sz="2800" dirty="0" smtClean="0"/>
              <a:t> is a thing which is recognized as being capable of an independent existence and which can be uniquely identified </a:t>
            </a:r>
          </a:p>
          <a:p>
            <a:pPr marL="0" indent="0">
              <a:lnSpc>
                <a:spcPct val="85000"/>
              </a:lnSpc>
              <a:buFontTx/>
              <a:buNone/>
            </a:pPr>
            <a:r>
              <a:rPr lang="en-GB" sz="2800" dirty="0" smtClean="0"/>
              <a:t>An entity may be:</a:t>
            </a:r>
            <a:br>
              <a:rPr lang="en-GB" sz="2800" dirty="0" smtClean="0"/>
            </a:br>
            <a:r>
              <a:rPr lang="en-GB" sz="2800" dirty="0" smtClean="0"/>
              <a:t>	a physical object (</a:t>
            </a:r>
            <a:r>
              <a:rPr lang="en-GB" sz="2800" i="1" dirty="0" smtClean="0"/>
              <a:t>e.g.</a:t>
            </a:r>
            <a:r>
              <a:rPr lang="en-GB" sz="2800" dirty="0" smtClean="0"/>
              <a:t> a student) </a:t>
            </a:r>
            <a:br>
              <a:rPr lang="en-GB" sz="2800" dirty="0" smtClean="0"/>
            </a:br>
            <a:r>
              <a:rPr lang="en-GB" sz="2800" dirty="0" smtClean="0"/>
              <a:t>	an event (</a:t>
            </a:r>
            <a:r>
              <a:rPr lang="en-GB" sz="2800" i="1" dirty="0" smtClean="0"/>
              <a:t>e.g.</a:t>
            </a:r>
            <a:r>
              <a:rPr lang="en-GB" sz="2800" dirty="0" smtClean="0"/>
              <a:t> a lecture) </a:t>
            </a:r>
            <a:br>
              <a:rPr lang="en-GB" sz="2800" dirty="0" smtClean="0"/>
            </a:br>
            <a:r>
              <a:rPr lang="en-GB" sz="2800" dirty="0" smtClean="0"/>
              <a:t>	or a concept (</a:t>
            </a:r>
            <a:r>
              <a:rPr lang="en-GB" sz="2800" i="1" dirty="0" smtClean="0"/>
              <a:t>e.g.</a:t>
            </a:r>
            <a:r>
              <a:rPr lang="en-GB" sz="2800" dirty="0" smtClean="0"/>
              <a:t> a degree)</a:t>
            </a:r>
          </a:p>
          <a:p>
            <a:pPr marL="0" indent="0">
              <a:lnSpc>
                <a:spcPct val="85000"/>
              </a:lnSpc>
              <a:buFontTx/>
              <a:buNone/>
            </a:pPr>
            <a:r>
              <a:rPr lang="en-GB" sz="2800" dirty="0" smtClean="0"/>
              <a:t>Entities can be thought of as </a:t>
            </a:r>
            <a:r>
              <a:rPr lang="en-GB" sz="2800" b="1" dirty="0" smtClean="0"/>
              <a:t>nouns</a:t>
            </a:r>
          </a:p>
          <a:p>
            <a:pPr marL="0" indent="0">
              <a:lnSpc>
                <a:spcPct val="85000"/>
              </a:lnSpc>
              <a:buFontTx/>
              <a:buNone/>
            </a:pPr>
            <a:r>
              <a:rPr lang="en-GB" sz="2800" dirty="0" smtClean="0"/>
              <a:t>Example:</a:t>
            </a:r>
          </a:p>
          <a:p>
            <a:pPr marL="361950" lvl="1" indent="0">
              <a:lnSpc>
                <a:spcPct val="85000"/>
              </a:lnSpc>
              <a:buFontTx/>
              <a:buNone/>
            </a:pPr>
            <a:r>
              <a:rPr lang="en-GB" sz="2400" dirty="0" smtClean="0"/>
              <a:t>Students are registered on a programme which are made up of a number of courses each of which has one or more lecturers teaching it. The student can take up to four courses at a time.  A lecturer may teach several courses.</a:t>
            </a:r>
          </a:p>
          <a:p>
            <a:pPr marL="361950" lvl="1" indent="0">
              <a:lnSpc>
                <a:spcPct val="85000"/>
              </a:lnSpc>
              <a:buFontTx/>
              <a:buNone/>
            </a:pPr>
            <a:endParaRPr lang="en-GB" sz="2400" b="1" dirty="0" smtClean="0"/>
          </a:p>
        </p:txBody>
      </p:sp>
      <p:sp>
        <p:nvSpPr>
          <p:cNvPr id="18438" name="Text Box 4"/>
          <p:cNvSpPr txBox="1">
            <a:spLocks noChangeArrowheads="1"/>
          </p:cNvSpPr>
          <p:nvPr/>
        </p:nvSpPr>
        <p:spPr bwMode="auto">
          <a:xfrm>
            <a:off x="3911600" y="6292850"/>
            <a:ext cx="4441825"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sz="1400"/>
              <a:t>See </a:t>
            </a:r>
            <a:r>
              <a:rPr lang="en-GB" sz="1400">
                <a:hlinkClick r:id="rId2"/>
              </a:rPr>
              <a:t>http://en.wikipedia.org/wiki/Entity-relationship_model</a:t>
            </a:r>
            <a:r>
              <a:rPr lang="en-GB"/>
              <a:t> </a:t>
            </a:r>
          </a:p>
        </p:txBody>
      </p:sp>
      <p:sp>
        <p:nvSpPr>
          <p:cNvPr id="100357" name="Oval 5"/>
          <p:cNvSpPr>
            <a:spLocks noChangeArrowheads="1"/>
          </p:cNvSpPr>
          <p:nvPr/>
        </p:nvSpPr>
        <p:spPr bwMode="auto">
          <a:xfrm>
            <a:off x="488950" y="4635500"/>
            <a:ext cx="1449388" cy="536575"/>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100358" name="Oval 6"/>
          <p:cNvSpPr>
            <a:spLocks noChangeArrowheads="1"/>
          </p:cNvSpPr>
          <p:nvPr/>
        </p:nvSpPr>
        <p:spPr bwMode="auto">
          <a:xfrm>
            <a:off x="3925888" y="4699000"/>
            <a:ext cx="1876425" cy="457200"/>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100359" name="Oval 7"/>
          <p:cNvSpPr>
            <a:spLocks noChangeArrowheads="1"/>
          </p:cNvSpPr>
          <p:nvPr/>
        </p:nvSpPr>
        <p:spPr bwMode="auto">
          <a:xfrm>
            <a:off x="1749425" y="5016500"/>
            <a:ext cx="1403350" cy="487363"/>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100360" name="Oval 8"/>
          <p:cNvSpPr>
            <a:spLocks noChangeArrowheads="1"/>
          </p:cNvSpPr>
          <p:nvPr/>
        </p:nvSpPr>
        <p:spPr bwMode="auto">
          <a:xfrm>
            <a:off x="6637338" y="4983163"/>
            <a:ext cx="1576387" cy="566737"/>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nimBg="1"/>
      <p:bldP spid="100358" grpId="0" animBg="1"/>
      <p:bldP spid="100359" grpId="0" animBg="1"/>
      <p:bldP spid="10036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03B4DC35-8A65-42F7-84B9-2B87AB34D837}" type="datetime1">
              <a:rPr lang="en-GB" smtClean="0"/>
              <a:pPr>
                <a:defRPr/>
              </a:pPr>
              <a:t>23/02/2016</a:t>
            </a:fld>
            <a:endParaRPr lang="en-US" dirty="0"/>
          </a:p>
        </p:txBody>
      </p:sp>
      <p:sp>
        <p:nvSpPr>
          <p:cNvPr id="5123"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872E2EF6-1844-448D-88DF-A73230A436A1}" type="slidenum">
              <a:rPr lang="en-US" smtClean="0">
                <a:latin typeface="Arial" pitchFamily="34" charset="0"/>
              </a:rPr>
              <a:pPr/>
              <a:t>2</a:t>
            </a:fld>
            <a:endParaRPr lang="en-US" dirty="0" smtClean="0">
              <a:latin typeface="Arial" pitchFamily="34" charset="0"/>
            </a:endParaRPr>
          </a:p>
        </p:txBody>
      </p:sp>
      <p:sp>
        <p:nvSpPr>
          <p:cNvPr id="5124" name="Rectangle 2"/>
          <p:cNvSpPr>
            <a:spLocks noGrp="1" noChangeArrowheads="1"/>
          </p:cNvSpPr>
          <p:nvPr>
            <p:ph type="title"/>
          </p:nvPr>
        </p:nvSpPr>
        <p:spPr>
          <a:xfrm>
            <a:off x="749074" y="261257"/>
            <a:ext cx="7772400" cy="603250"/>
          </a:xfrm>
        </p:spPr>
        <p:txBody>
          <a:bodyPr/>
          <a:lstStyle/>
          <a:p>
            <a:r>
              <a:rPr lang="en-GB" sz="3200" dirty="0" smtClean="0"/>
              <a:t>Review of Previous Lecture</a:t>
            </a:r>
          </a:p>
        </p:txBody>
      </p:sp>
      <p:sp>
        <p:nvSpPr>
          <p:cNvPr id="72707" name="Rectangle 3"/>
          <p:cNvSpPr>
            <a:spLocks noGrp="1" noChangeArrowheads="1"/>
          </p:cNvSpPr>
          <p:nvPr>
            <p:ph type="body" idx="1"/>
          </p:nvPr>
        </p:nvSpPr>
        <p:spPr>
          <a:xfrm>
            <a:off x="489857" y="968828"/>
            <a:ext cx="8186058" cy="5124224"/>
          </a:xfrm>
        </p:spPr>
        <p:txBody>
          <a:bodyPr/>
          <a:lstStyle/>
          <a:p>
            <a:pPr marL="0" indent="0">
              <a:lnSpc>
                <a:spcPct val="85000"/>
              </a:lnSpc>
              <a:buNone/>
            </a:pPr>
            <a:r>
              <a:rPr lang="en-GB" sz="2800" dirty="0" smtClean="0"/>
              <a:t>To address problems of systems building we need to:</a:t>
            </a:r>
          </a:p>
          <a:p>
            <a:pPr marL="0" indent="0">
              <a:lnSpc>
                <a:spcPct val="85000"/>
              </a:lnSpc>
              <a:buNone/>
            </a:pPr>
            <a:endParaRPr lang="en-GB" sz="2800" dirty="0" smtClean="0"/>
          </a:p>
          <a:p>
            <a:pPr marL="361950" indent="-361950">
              <a:lnSpc>
                <a:spcPct val="85000"/>
              </a:lnSpc>
            </a:pPr>
            <a:r>
              <a:rPr lang="en-GB" sz="2400" dirty="0" smtClean="0"/>
              <a:t>Break the development process into a set of manageable steps:</a:t>
            </a:r>
          </a:p>
          <a:p>
            <a:pPr marL="827087" lvl="1" indent="-361950">
              <a:lnSpc>
                <a:spcPct val="85000"/>
              </a:lnSpc>
            </a:pPr>
            <a:r>
              <a:rPr lang="en-GB" sz="2400" dirty="0" smtClean="0"/>
              <a:t>Requirements analysis and documentation</a:t>
            </a:r>
          </a:p>
          <a:p>
            <a:pPr marL="827087" lvl="1" indent="-361950">
              <a:lnSpc>
                <a:spcPct val="85000"/>
              </a:lnSpc>
            </a:pPr>
            <a:r>
              <a:rPr lang="en-GB" sz="2400" dirty="0" smtClean="0"/>
              <a:t>System Design</a:t>
            </a:r>
          </a:p>
          <a:p>
            <a:pPr marL="827087" lvl="1" indent="-361950">
              <a:lnSpc>
                <a:spcPct val="85000"/>
              </a:lnSpc>
            </a:pPr>
            <a:r>
              <a:rPr lang="en-GB" sz="2400" dirty="0" smtClean="0"/>
              <a:t>Implementation and testing</a:t>
            </a:r>
          </a:p>
          <a:p>
            <a:pPr marL="827087" lvl="1" indent="-361950">
              <a:lnSpc>
                <a:spcPct val="85000"/>
              </a:lnSpc>
            </a:pPr>
            <a:r>
              <a:rPr lang="en-GB" sz="2400" dirty="0" smtClean="0"/>
              <a:t>Deployment and maintenance</a:t>
            </a:r>
          </a:p>
          <a:p>
            <a:pPr marL="827087" lvl="1" indent="-361950">
              <a:lnSpc>
                <a:spcPct val="85000"/>
              </a:lnSpc>
            </a:pPr>
            <a:endParaRPr lang="en-GB" sz="2400" dirty="0" smtClean="0"/>
          </a:p>
          <a:p>
            <a:pPr marL="361950" indent="-361950">
              <a:lnSpc>
                <a:spcPct val="85000"/>
              </a:lnSpc>
            </a:pPr>
            <a:r>
              <a:rPr lang="en-GB" sz="2400" dirty="0" smtClean="0"/>
              <a:t>Decompose the system product  into manageable components:</a:t>
            </a:r>
          </a:p>
          <a:p>
            <a:pPr marL="827087" lvl="1" indent="-361950">
              <a:lnSpc>
                <a:spcPct val="85000"/>
              </a:lnSpc>
            </a:pPr>
            <a:r>
              <a:rPr lang="en-GB" sz="2400" dirty="0" smtClean="0"/>
              <a:t>Based on functionality, information, deployment </a:t>
            </a:r>
            <a:r>
              <a:rPr lang="en-GB" sz="2400" i="1" dirty="0" smtClean="0"/>
              <a:t>etc</a:t>
            </a:r>
            <a:r>
              <a:rPr lang="en-GB" sz="2400" dirty="0" smtClean="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7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noChangeArrowheads="1"/>
          </p:cNvSpPr>
          <p:nvPr>
            <p:ph type="dt" sz="quarter" idx="10"/>
          </p:nvPr>
        </p:nvSpPr>
        <p:spPr/>
        <p:txBody>
          <a:bodyPr/>
          <a:lstStyle/>
          <a:p>
            <a:pPr>
              <a:defRPr/>
            </a:pPr>
            <a:fld id="{4867F52D-4856-4A25-A1B7-BDA02596A592}" type="datetime1">
              <a:rPr lang="en-GB" smtClean="0"/>
              <a:pPr>
                <a:defRPr/>
              </a:pPr>
              <a:t>23/02/2016</a:t>
            </a:fld>
            <a:endParaRPr lang="en-US" dirty="0"/>
          </a:p>
        </p:txBody>
      </p:sp>
      <p:sp>
        <p:nvSpPr>
          <p:cNvPr id="19459"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240CD825-9265-452E-AE22-B62A87DB6ED8}" type="slidenum">
              <a:rPr lang="en-US" smtClean="0">
                <a:latin typeface="Arial" pitchFamily="34" charset="0"/>
              </a:rPr>
              <a:pPr/>
              <a:t>20</a:t>
            </a:fld>
            <a:endParaRPr lang="en-US" dirty="0" smtClean="0">
              <a:latin typeface="Arial" pitchFamily="34" charset="0"/>
            </a:endParaRPr>
          </a:p>
        </p:txBody>
      </p:sp>
      <p:sp>
        <p:nvSpPr>
          <p:cNvPr id="19460" name="Rectangle 2"/>
          <p:cNvSpPr>
            <a:spLocks noGrp="1" noChangeArrowheads="1"/>
          </p:cNvSpPr>
          <p:nvPr>
            <p:ph type="title"/>
          </p:nvPr>
        </p:nvSpPr>
        <p:spPr>
          <a:xfrm>
            <a:off x="766763" y="244475"/>
            <a:ext cx="7772400" cy="509588"/>
          </a:xfrm>
        </p:spPr>
        <p:txBody>
          <a:bodyPr lIns="91440" tIns="45720" rIns="91440" bIns="45720" anchor="b"/>
          <a:lstStyle/>
          <a:p>
            <a:pPr eaLnBrk="1" hangingPunct="1"/>
            <a:r>
              <a:rPr lang="en-GB" sz="3200" dirty="0" smtClean="0"/>
              <a:t>Entities </a:t>
            </a:r>
            <a:r>
              <a:rPr lang="en-GB" sz="3200" i="1" dirty="0" smtClean="0">
                <a:latin typeface="+mn-lt"/>
              </a:rPr>
              <a:t>vs. </a:t>
            </a:r>
            <a:r>
              <a:rPr lang="en-GB" sz="3200" dirty="0" smtClean="0"/>
              <a:t>Occurrences</a:t>
            </a:r>
          </a:p>
        </p:txBody>
      </p:sp>
      <p:sp>
        <p:nvSpPr>
          <p:cNvPr id="19461" name="Rectangle 4"/>
          <p:cNvSpPr>
            <a:spLocks noGrp="1" noChangeArrowheads="1"/>
          </p:cNvSpPr>
          <p:nvPr>
            <p:ph type="body" sz="half" idx="1"/>
          </p:nvPr>
        </p:nvSpPr>
        <p:spPr>
          <a:xfrm>
            <a:off x="1087891" y="855322"/>
            <a:ext cx="3526972" cy="5388316"/>
          </a:xfrm>
        </p:spPr>
        <p:txBody>
          <a:bodyPr lIns="91440" tIns="45720" rIns="91440" bIns="45720"/>
          <a:lstStyle/>
          <a:p>
            <a:pPr marL="261938" indent="-261938" eaLnBrk="1" hangingPunct="1">
              <a:lnSpc>
                <a:spcPct val="100000"/>
              </a:lnSpc>
              <a:spcBef>
                <a:spcPts val="1200"/>
              </a:spcBef>
              <a:buFontTx/>
              <a:buNone/>
              <a:tabLst>
                <a:tab pos="2774950" algn="l"/>
                <a:tab pos="3043238" algn="l"/>
              </a:tabLst>
            </a:pPr>
            <a:r>
              <a:rPr lang="en-GB" sz="2400" i="1" dirty="0" smtClean="0">
                <a:latin typeface="Arial" pitchFamily="34" charset="0"/>
              </a:rPr>
              <a:t>Entities</a:t>
            </a:r>
            <a:r>
              <a:rPr lang="en-GB" sz="2400" dirty="0" smtClean="0">
                <a:latin typeface="Arial" pitchFamily="34" charset="0"/>
              </a:rPr>
              <a:t> are a </a:t>
            </a:r>
            <a:r>
              <a:rPr lang="en-GB" sz="2400" b="1" dirty="0" smtClean="0">
                <a:latin typeface="Arial" pitchFamily="34" charset="0"/>
              </a:rPr>
              <a:t>Type</a:t>
            </a:r>
            <a:r>
              <a:rPr lang="en-GB" sz="2400" dirty="0" smtClean="0">
                <a:latin typeface="Arial" pitchFamily="34" charset="0"/>
              </a:rPr>
              <a:t>	</a:t>
            </a:r>
            <a:br>
              <a:rPr lang="en-GB" sz="2400" dirty="0" smtClean="0">
                <a:latin typeface="Arial" pitchFamily="34" charset="0"/>
              </a:rPr>
            </a:br>
            <a:r>
              <a:rPr lang="en-GB" sz="2400" dirty="0" smtClean="0">
                <a:latin typeface="Arial" pitchFamily="34" charset="0"/>
              </a:rPr>
              <a:t>or </a:t>
            </a:r>
            <a:r>
              <a:rPr lang="en-GB" sz="2400" b="1" dirty="0" smtClean="0">
                <a:latin typeface="Arial" pitchFamily="34" charset="0"/>
              </a:rPr>
              <a:t>Class</a:t>
            </a:r>
            <a:r>
              <a:rPr lang="en-GB" sz="2400" dirty="0" smtClean="0">
                <a:latin typeface="Arial" pitchFamily="34" charset="0"/>
              </a:rPr>
              <a:t> of thing</a:t>
            </a:r>
            <a:r>
              <a:rPr lang="en-GB" sz="2000" dirty="0" smtClean="0">
                <a:latin typeface="Arial" pitchFamily="34" charset="0"/>
              </a:rPr>
              <a:t>	</a:t>
            </a:r>
          </a:p>
          <a:p>
            <a:pPr marL="0" indent="0" eaLnBrk="1" hangingPunct="1">
              <a:lnSpc>
                <a:spcPct val="100000"/>
              </a:lnSpc>
              <a:spcBef>
                <a:spcPts val="0"/>
              </a:spcBef>
              <a:buFontTx/>
              <a:buNone/>
              <a:tabLst>
                <a:tab pos="2774950" algn="l"/>
                <a:tab pos="3043238" algn="l"/>
              </a:tabLst>
            </a:pPr>
            <a:endParaRPr lang="en-GB" sz="2400" b="1" dirty="0" smtClean="0"/>
          </a:p>
          <a:p>
            <a:pPr marL="0" indent="0" eaLnBrk="1" hangingPunct="1">
              <a:lnSpc>
                <a:spcPct val="100000"/>
              </a:lnSpc>
              <a:spcBef>
                <a:spcPts val="0"/>
              </a:spcBef>
              <a:buFontTx/>
              <a:buNone/>
              <a:tabLst>
                <a:tab pos="2774950" algn="l"/>
                <a:tab pos="3043238" algn="l"/>
              </a:tabLst>
            </a:pPr>
            <a:r>
              <a:rPr lang="en-GB" sz="2400" b="1" dirty="0" smtClean="0"/>
              <a:t>Example Entities	</a:t>
            </a:r>
          </a:p>
          <a:p>
            <a:pPr marL="536575" lvl="1" indent="-174625" eaLnBrk="1" hangingPunct="1">
              <a:lnSpc>
                <a:spcPct val="80000"/>
              </a:lnSpc>
              <a:buFontTx/>
              <a:buNone/>
              <a:tabLst>
                <a:tab pos="2774950" algn="l"/>
                <a:tab pos="3043238" algn="l"/>
              </a:tabLst>
            </a:pPr>
            <a:r>
              <a:rPr lang="en-GB" dirty="0" smtClean="0">
                <a:latin typeface="Calibri" panose="020F0502020204030204" pitchFamily="34" charset="0"/>
              </a:rPr>
              <a:t>Lecturer</a:t>
            </a:r>
          </a:p>
          <a:p>
            <a:pPr marL="536575" lvl="1" indent="-174625" eaLnBrk="1" hangingPunct="1">
              <a:lnSpc>
                <a:spcPct val="80000"/>
              </a:lnSpc>
              <a:spcBef>
                <a:spcPts val="0"/>
              </a:spcBef>
              <a:buFontTx/>
              <a:buNone/>
              <a:tabLst>
                <a:tab pos="2774950" algn="l"/>
                <a:tab pos="3043238" algn="l"/>
              </a:tabLst>
            </a:pPr>
            <a:endParaRPr lang="en-GB" sz="2000" dirty="0">
              <a:latin typeface="Calibri" panose="020F0502020204030204" pitchFamily="34" charset="0"/>
            </a:endParaRPr>
          </a:p>
          <a:p>
            <a:pPr marL="536575" lvl="1" indent="-174625" eaLnBrk="1" hangingPunct="1">
              <a:lnSpc>
                <a:spcPct val="150000"/>
              </a:lnSpc>
              <a:spcBef>
                <a:spcPts val="0"/>
              </a:spcBef>
              <a:buFontTx/>
              <a:buNone/>
              <a:tabLst>
                <a:tab pos="2774950" algn="l"/>
                <a:tab pos="3043238" algn="l"/>
              </a:tabLst>
            </a:pPr>
            <a:endParaRPr lang="en-GB" sz="2000" dirty="0" smtClean="0">
              <a:latin typeface="Calibri" panose="020F0502020204030204" pitchFamily="34" charset="0"/>
            </a:endParaRPr>
          </a:p>
          <a:p>
            <a:pPr marL="536575" lvl="1" indent="-174625" eaLnBrk="1" hangingPunct="1">
              <a:lnSpc>
                <a:spcPct val="80000"/>
              </a:lnSpc>
              <a:buFontTx/>
              <a:buNone/>
              <a:tabLst>
                <a:tab pos="2774950" algn="l"/>
                <a:tab pos="3043238" algn="l"/>
              </a:tabLst>
            </a:pPr>
            <a:r>
              <a:rPr lang="en-GB" dirty="0" smtClean="0">
                <a:latin typeface="Calibri" panose="020F0502020204030204" pitchFamily="34" charset="0"/>
              </a:rPr>
              <a:t>Course</a:t>
            </a:r>
            <a:r>
              <a:rPr lang="en-GB" sz="2000" dirty="0" smtClean="0">
                <a:latin typeface="Calibri" panose="020F0502020204030204" pitchFamily="34" charset="0"/>
              </a:rPr>
              <a:t>		</a:t>
            </a:r>
          </a:p>
          <a:p>
            <a:pPr marL="0" indent="0">
              <a:lnSpc>
                <a:spcPct val="75000"/>
              </a:lnSpc>
              <a:spcBef>
                <a:spcPts val="0"/>
              </a:spcBef>
              <a:buFontTx/>
              <a:buNone/>
              <a:tabLst>
                <a:tab pos="2774950" algn="l"/>
                <a:tab pos="3043238" algn="l"/>
              </a:tabLst>
            </a:pPr>
            <a:r>
              <a:rPr lang="en-GB" sz="2400" dirty="0" smtClean="0">
                <a:latin typeface="Calibri" panose="020F0502020204030204" pitchFamily="34" charset="0"/>
              </a:rPr>
              <a:t>		</a:t>
            </a:r>
          </a:p>
          <a:p>
            <a:pPr marL="0" indent="0">
              <a:lnSpc>
                <a:spcPct val="75000"/>
              </a:lnSpc>
              <a:spcBef>
                <a:spcPts val="0"/>
              </a:spcBef>
              <a:buFontTx/>
              <a:buNone/>
              <a:tabLst>
                <a:tab pos="2774950" algn="l"/>
                <a:tab pos="3043238" algn="l"/>
              </a:tabLst>
            </a:pPr>
            <a:r>
              <a:rPr lang="en-GB" sz="2400" dirty="0" smtClean="0">
                <a:latin typeface="Calibri" panose="020F0502020204030204" pitchFamily="34" charset="0"/>
              </a:rPr>
              <a:t>		</a:t>
            </a:r>
          </a:p>
          <a:p>
            <a:pPr marL="0" indent="0">
              <a:lnSpc>
                <a:spcPct val="75000"/>
              </a:lnSpc>
              <a:spcBef>
                <a:spcPts val="0"/>
              </a:spcBef>
              <a:buFontTx/>
              <a:buNone/>
              <a:tabLst>
                <a:tab pos="2774950" algn="l"/>
                <a:tab pos="3043238" algn="l"/>
              </a:tabLst>
            </a:pPr>
            <a:endParaRPr lang="en-GB" sz="2400" dirty="0" smtClean="0">
              <a:latin typeface="Calibri" panose="020F0502020204030204" pitchFamily="34" charset="0"/>
            </a:endParaRPr>
          </a:p>
          <a:p>
            <a:pPr marL="536575" lvl="1" indent="-174625" eaLnBrk="1" hangingPunct="1">
              <a:lnSpc>
                <a:spcPct val="80000"/>
              </a:lnSpc>
              <a:buFontTx/>
              <a:buNone/>
              <a:tabLst>
                <a:tab pos="2774950" algn="l"/>
                <a:tab pos="3043238" algn="l"/>
              </a:tabLst>
            </a:pPr>
            <a:r>
              <a:rPr lang="en-GB" dirty="0" smtClean="0">
                <a:latin typeface="Calibri" panose="020F0502020204030204" pitchFamily="34" charset="0"/>
              </a:rPr>
              <a:t>Programme</a:t>
            </a:r>
          </a:p>
        </p:txBody>
      </p:sp>
      <p:sp>
        <p:nvSpPr>
          <p:cNvPr id="19462" name="Text Box 7"/>
          <p:cNvSpPr txBox="1">
            <a:spLocks noChangeArrowheads="1"/>
          </p:cNvSpPr>
          <p:nvPr/>
        </p:nvSpPr>
        <p:spPr bwMode="auto">
          <a:xfrm>
            <a:off x="1341531" y="6099063"/>
            <a:ext cx="6546664" cy="40075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sz="2000" dirty="0"/>
              <a:t>Later we will talk about </a:t>
            </a:r>
            <a:r>
              <a:rPr lang="en-GB" sz="2000" i="1" dirty="0"/>
              <a:t>objects</a:t>
            </a:r>
            <a:r>
              <a:rPr lang="en-GB" sz="2000" dirty="0"/>
              <a:t> being instantiations of </a:t>
            </a:r>
            <a:r>
              <a:rPr lang="en-GB" sz="2000" i="1" dirty="0"/>
              <a:t>classes</a:t>
            </a:r>
          </a:p>
        </p:txBody>
      </p:sp>
      <p:sp>
        <p:nvSpPr>
          <p:cNvPr id="7" name="Rectangle 4"/>
          <p:cNvSpPr txBox="1">
            <a:spLocks noChangeArrowheads="1"/>
          </p:cNvSpPr>
          <p:nvPr/>
        </p:nvSpPr>
        <p:spPr bwMode="auto">
          <a:xfrm>
            <a:off x="4408714" y="855322"/>
            <a:ext cx="4561570"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0" fontAlgn="base" hangingPunct="0">
              <a:lnSpc>
                <a:spcPct val="95000"/>
              </a:lnSpc>
              <a:spcBef>
                <a:spcPct val="35000"/>
              </a:spcBef>
              <a:spcAft>
                <a:spcPct val="0"/>
              </a:spcAft>
              <a:buChar char="•"/>
              <a:defRPr sz="2800">
                <a:solidFill>
                  <a:schemeClr val="tx1"/>
                </a:solidFill>
                <a:latin typeface="+mn-lt"/>
                <a:ea typeface="+mn-ea"/>
                <a:cs typeface="+mn-cs"/>
              </a:defRPr>
            </a:lvl1pPr>
            <a:lvl2pPr marL="647700" indent="-285750" algn="l" rtl="0" eaLnBrk="0" fontAlgn="base" hangingPunct="0">
              <a:lnSpc>
                <a:spcPct val="95000"/>
              </a:lnSpc>
              <a:spcBef>
                <a:spcPct val="35000"/>
              </a:spcBef>
              <a:spcAft>
                <a:spcPct val="0"/>
              </a:spcAft>
              <a:buChar char="•"/>
              <a:defRPr sz="2400">
                <a:solidFill>
                  <a:schemeClr val="tx1"/>
                </a:solidFill>
                <a:latin typeface="+mn-lt"/>
              </a:defRPr>
            </a:lvl2pPr>
            <a:lvl3pPr marL="1055688" indent="-228600" algn="l" rtl="0" eaLnBrk="0" fontAlgn="base" hangingPunct="0">
              <a:lnSpc>
                <a:spcPct val="95000"/>
              </a:lnSpc>
              <a:spcBef>
                <a:spcPct val="35000"/>
              </a:spcBef>
              <a:spcAft>
                <a:spcPct val="0"/>
              </a:spcAft>
              <a:buChar char="•"/>
              <a:defRPr sz="2000">
                <a:solidFill>
                  <a:schemeClr val="tx1"/>
                </a:solidFill>
                <a:latin typeface="+mn-lt"/>
              </a:defRPr>
            </a:lvl3pPr>
            <a:lvl4pPr marL="1463675" indent="-228600" algn="l" rtl="0" eaLnBrk="0" fontAlgn="base" hangingPunct="0">
              <a:lnSpc>
                <a:spcPct val="95000"/>
              </a:lnSpc>
              <a:spcBef>
                <a:spcPct val="35000"/>
              </a:spcBef>
              <a:spcAft>
                <a:spcPct val="0"/>
              </a:spcAft>
              <a:buChar char="•"/>
              <a:defRPr sz="1800">
                <a:solidFill>
                  <a:schemeClr val="tx1"/>
                </a:solidFill>
                <a:latin typeface="+mn-lt"/>
              </a:defRPr>
            </a:lvl4pPr>
            <a:lvl5pPr marL="1871663" indent="-228600" algn="l" rtl="0" eaLnBrk="0" fontAlgn="base" hangingPunct="0">
              <a:lnSpc>
                <a:spcPct val="95000"/>
              </a:lnSpc>
              <a:spcBef>
                <a:spcPct val="35000"/>
              </a:spcBef>
              <a:spcAft>
                <a:spcPct val="0"/>
              </a:spcAft>
              <a:buChar char="•"/>
              <a:defRPr sz="1800">
                <a:solidFill>
                  <a:schemeClr val="tx1"/>
                </a:solidFill>
                <a:latin typeface="+mn-lt"/>
              </a:defRPr>
            </a:lvl5pPr>
            <a:lvl6pPr marL="2514600" indent="-228600" algn="l" rtl="0" eaLnBrk="0" fontAlgn="base" hangingPunct="0">
              <a:lnSpc>
                <a:spcPct val="90000"/>
              </a:lnSpc>
              <a:spcBef>
                <a:spcPct val="0"/>
              </a:spcBef>
              <a:spcAft>
                <a:spcPct val="50000"/>
              </a:spcAft>
              <a:buChar char="•"/>
              <a:defRPr sz="1800">
                <a:solidFill>
                  <a:schemeClr val="tx1"/>
                </a:solidFill>
                <a:latin typeface="+mn-lt"/>
              </a:defRPr>
            </a:lvl6pPr>
            <a:lvl7pPr marL="2971800" indent="-228600" algn="l" rtl="0" eaLnBrk="0" fontAlgn="base" hangingPunct="0">
              <a:lnSpc>
                <a:spcPct val="90000"/>
              </a:lnSpc>
              <a:spcBef>
                <a:spcPct val="0"/>
              </a:spcBef>
              <a:spcAft>
                <a:spcPct val="50000"/>
              </a:spcAft>
              <a:buChar char="•"/>
              <a:defRPr sz="1800">
                <a:solidFill>
                  <a:schemeClr val="tx1"/>
                </a:solidFill>
                <a:latin typeface="+mn-lt"/>
              </a:defRPr>
            </a:lvl7pPr>
            <a:lvl8pPr marL="3429000" indent="-228600" algn="l" rtl="0" eaLnBrk="0" fontAlgn="base" hangingPunct="0">
              <a:lnSpc>
                <a:spcPct val="90000"/>
              </a:lnSpc>
              <a:spcBef>
                <a:spcPct val="0"/>
              </a:spcBef>
              <a:spcAft>
                <a:spcPct val="50000"/>
              </a:spcAft>
              <a:buChar char="•"/>
              <a:defRPr sz="1800">
                <a:solidFill>
                  <a:schemeClr val="tx1"/>
                </a:solidFill>
                <a:latin typeface="+mn-lt"/>
              </a:defRPr>
            </a:lvl8pPr>
            <a:lvl9pPr marL="3886200" indent="-228600" algn="l" rtl="0" eaLnBrk="0" fontAlgn="base" hangingPunct="0">
              <a:lnSpc>
                <a:spcPct val="90000"/>
              </a:lnSpc>
              <a:spcBef>
                <a:spcPct val="0"/>
              </a:spcBef>
              <a:spcAft>
                <a:spcPct val="50000"/>
              </a:spcAft>
              <a:buChar char="•"/>
              <a:defRPr sz="1800">
                <a:solidFill>
                  <a:schemeClr val="tx1"/>
                </a:solidFill>
                <a:latin typeface="+mn-lt"/>
              </a:defRPr>
            </a:lvl9pPr>
          </a:lstStyle>
          <a:p>
            <a:pPr marL="358775" indent="-358775" eaLnBrk="1" hangingPunct="1">
              <a:lnSpc>
                <a:spcPct val="100000"/>
              </a:lnSpc>
              <a:spcBef>
                <a:spcPts val="1200"/>
              </a:spcBef>
              <a:buFontTx/>
              <a:buNone/>
              <a:tabLst>
                <a:tab pos="2774950" algn="l"/>
                <a:tab pos="3043238" algn="l"/>
              </a:tabLst>
            </a:pPr>
            <a:r>
              <a:rPr lang="en-GB" sz="2400" i="1" kern="0" dirty="0" smtClean="0">
                <a:latin typeface="Arial" pitchFamily="34" charset="0"/>
              </a:rPr>
              <a:t>Occurrences</a:t>
            </a:r>
            <a:r>
              <a:rPr lang="en-GB" sz="2400" kern="0" dirty="0" smtClean="0">
                <a:latin typeface="Arial" pitchFamily="34" charset="0"/>
              </a:rPr>
              <a:t>  are single </a:t>
            </a:r>
            <a:br>
              <a:rPr lang="en-GB" sz="2400" kern="0" dirty="0" smtClean="0">
                <a:latin typeface="Arial" pitchFamily="34" charset="0"/>
              </a:rPr>
            </a:br>
            <a:r>
              <a:rPr lang="en-GB" sz="2400" b="1" kern="0" dirty="0" smtClean="0">
                <a:latin typeface="Arial" pitchFamily="34" charset="0"/>
              </a:rPr>
              <a:t>instances</a:t>
            </a:r>
            <a:r>
              <a:rPr lang="en-GB" sz="2400" kern="0" dirty="0" smtClean="0">
                <a:latin typeface="Arial" pitchFamily="34" charset="0"/>
              </a:rPr>
              <a:t> of an entity</a:t>
            </a:r>
          </a:p>
          <a:p>
            <a:pPr marL="0" indent="0" eaLnBrk="1" hangingPunct="1">
              <a:lnSpc>
                <a:spcPct val="100000"/>
              </a:lnSpc>
              <a:spcBef>
                <a:spcPts val="0"/>
              </a:spcBef>
              <a:buFontTx/>
              <a:buNone/>
              <a:tabLst>
                <a:tab pos="2774950" algn="l"/>
                <a:tab pos="3043238" algn="l"/>
              </a:tabLst>
            </a:pPr>
            <a:endParaRPr lang="en-GB" sz="2400" b="1" kern="0" dirty="0">
              <a:latin typeface="Arial" pitchFamily="34" charset="0"/>
            </a:endParaRPr>
          </a:p>
          <a:p>
            <a:pPr marL="0" indent="0" eaLnBrk="1" hangingPunct="1">
              <a:lnSpc>
                <a:spcPct val="100000"/>
              </a:lnSpc>
              <a:spcBef>
                <a:spcPts val="0"/>
              </a:spcBef>
              <a:buFontTx/>
              <a:buNone/>
              <a:tabLst>
                <a:tab pos="2774950" algn="l"/>
                <a:tab pos="3043238" algn="l"/>
              </a:tabLst>
            </a:pPr>
            <a:r>
              <a:rPr lang="en-GB" sz="2400" b="1" kern="0" dirty="0" smtClean="0"/>
              <a:t>Example Occurrences </a:t>
            </a:r>
            <a:r>
              <a:rPr lang="en-GB" sz="2400" kern="0" dirty="0" smtClean="0"/>
              <a:t>(Instances)</a:t>
            </a:r>
          </a:p>
          <a:p>
            <a:pPr marL="358775" indent="0" eaLnBrk="1" hangingPunct="1">
              <a:lnSpc>
                <a:spcPct val="80000"/>
              </a:lnSpc>
              <a:buFontTx/>
              <a:buNone/>
              <a:tabLst>
                <a:tab pos="2774950" algn="l"/>
                <a:tab pos="3043238" algn="l"/>
              </a:tabLst>
            </a:pPr>
            <a:r>
              <a:rPr lang="en-GB" sz="1800" kern="0" dirty="0" smtClean="0"/>
              <a:t>Alex </a:t>
            </a:r>
            <a:r>
              <a:rPr lang="en-GB" sz="1800" kern="0" dirty="0" err="1" smtClean="0"/>
              <a:t>Fedorec</a:t>
            </a:r>
            <a:endParaRPr lang="en-GB" sz="1800" kern="0" dirty="0" smtClean="0"/>
          </a:p>
          <a:p>
            <a:pPr marL="358775" indent="0">
              <a:lnSpc>
                <a:spcPct val="75000"/>
              </a:lnSpc>
              <a:buFontTx/>
              <a:buNone/>
              <a:tabLst>
                <a:tab pos="2774950" algn="l"/>
                <a:tab pos="3043238" algn="l"/>
              </a:tabLst>
            </a:pPr>
            <a:r>
              <a:rPr lang="en-GB" sz="1800" kern="0" dirty="0" err="1" smtClean="0"/>
              <a:t>Chaoying</a:t>
            </a:r>
            <a:r>
              <a:rPr lang="en-GB" sz="1800" kern="0" dirty="0" smtClean="0"/>
              <a:t> Ma</a:t>
            </a:r>
          </a:p>
          <a:p>
            <a:pPr marL="358775" indent="0">
              <a:lnSpc>
                <a:spcPct val="75000"/>
              </a:lnSpc>
              <a:buFontTx/>
              <a:buNone/>
              <a:tabLst>
                <a:tab pos="2774950" algn="l"/>
                <a:tab pos="3043238" algn="l"/>
              </a:tabLst>
            </a:pPr>
            <a:r>
              <a:rPr lang="en-GB" sz="1800" kern="0" dirty="0" smtClean="0"/>
              <a:t>Simon </a:t>
            </a:r>
            <a:r>
              <a:rPr lang="en-GB" sz="1800" kern="0" dirty="0" err="1" smtClean="0"/>
              <a:t>Scola</a:t>
            </a:r>
            <a:endParaRPr lang="en-GB" sz="1800" kern="0" dirty="0"/>
          </a:p>
          <a:p>
            <a:pPr marL="358775" indent="0">
              <a:lnSpc>
                <a:spcPct val="75000"/>
              </a:lnSpc>
              <a:buFontTx/>
              <a:buNone/>
              <a:tabLst>
                <a:tab pos="2774950" algn="l"/>
                <a:tab pos="3043238" algn="l"/>
              </a:tabLst>
            </a:pPr>
            <a:endParaRPr lang="en-GB" sz="1800" kern="0" dirty="0" smtClean="0"/>
          </a:p>
          <a:p>
            <a:pPr marL="358775" indent="0">
              <a:lnSpc>
                <a:spcPct val="75000"/>
              </a:lnSpc>
              <a:buFontTx/>
              <a:buNone/>
              <a:tabLst>
                <a:tab pos="2774950" algn="l"/>
                <a:tab pos="3043238" algn="l"/>
              </a:tabLst>
            </a:pPr>
            <a:r>
              <a:rPr lang="en-GB" sz="1800" kern="0" dirty="0" smtClean="0"/>
              <a:t>System Building</a:t>
            </a:r>
          </a:p>
          <a:p>
            <a:pPr marL="358775" indent="0">
              <a:lnSpc>
                <a:spcPct val="75000"/>
              </a:lnSpc>
              <a:buFontTx/>
              <a:buNone/>
              <a:tabLst>
                <a:tab pos="2774950" algn="l"/>
                <a:tab pos="3043238" algn="l"/>
              </a:tabLst>
            </a:pPr>
            <a:r>
              <a:rPr lang="en-GB" sz="1800" kern="0" dirty="0" smtClean="0"/>
              <a:t>Programming</a:t>
            </a:r>
          </a:p>
          <a:p>
            <a:pPr marL="358775" indent="0">
              <a:lnSpc>
                <a:spcPct val="75000"/>
              </a:lnSpc>
              <a:buFontTx/>
              <a:buNone/>
              <a:tabLst>
                <a:tab pos="2774950" algn="l"/>
                <a:tab pos="3043238" algn="l"/>
              </a:tabLst>
            </a:pPr>
            <a:r>
              <a:rPr lang="en-GB" sz="1800" kern="0" dirty="0" smtClean="0"/>
              <a:t>Communication Systems</a:t>
            </a:r>
          </a:p>
          <a:p>
            <a:pPr marL="358775" indent="0">
              <a:lnSpc>
                <a:spcPct val="75000"/>
              </a:lnSpc>
              <a:buFontTx/>
              <a:buNone/>
              <a:tabLst>
                <a:tab pos="2774950" algn="l"/>
                <a:tab pos="3043238" algn="l"/>
              </a:tabLst>
            </a:pPr>
            <a:endParaRPr lang="en-GB" sz="1800" kern="0" dirty="0"/>
          </a:p>
          <a:p>
            <a:pPr marL="358775" indent="0">
              <a:lnSpc>
                <a:spcPct val="75000"/>
              </a:lnSpc>
              <a:buFontTx/>
              <a:buNone/>
              <a:tabLst>
                <a:tab pos="2774950" algn="l"/>
                <a:tab pos="3043238" algn="l"/>
              </a:tabLst>
            </a:pPr>
            <a:r>
              <a:rPr lang="en-GB" sz="1800" kern="0" dirty="0" smtClean="0"/>
              <a:t>BSc Computing</a:t>
            </a:r>
          </a:p>
          <a:p>
            <a:pPr marL="358775" indent="0">
              <a:lnSpc>
                <a:spcPct val="75000"/>
              </a:lnSpc>
              <a:buFontTx/>
              <a:buNone/>
              <a:tabLst>
                <a:tab pos="2774950" algn="l"/>
                <a:tab pos="3043238" algn="l"/>
              </a:tabLst>
            </a:pPr>
            <a:r>
              <a:rPr lang="en-GB" sz="1800" kern="0" dirty="0" smtClean="0"/>
              <a:t>BSc Business Information Systems</a:t>
            </a:r>
          </a:p>
          <a:p>
            <a:pPr marL="358775" indent="0">
              <a:lnSpc>
                <a:spcPct val="75000"/>
              </a:lnSpc>
              <a:buFontTx/>
              <a:buNone/>
              <a:tabLst>
                <a:tab pos="2774950" algn="l"/>
                <a:tab pos="3043238" algn="l"/>
              </a:tabLst>
            </a:pPr>
            <a:r>
              <a:rPr lang="en-GB" sz="1800" kern="0" dirty="0" smtClean="0"/>
              <a:t>BSc Games Technology</a:t>
            </a:r>
          </a:p>
          <a:p>
            <a:pPr marL="536575" lvl="1" indent="-174625" eaLnBrk="1" hangingPunct="1">
              <a:lnSpc>
                <a:spcPct val="80000"/>
              </a:lnSpc>
              <a:buFontTx/>
              <a:buNone/>
              <a:tabLst>
                <a:tab pos="2774950" algn="l"/>
                <a:tab pos="3043238" algn="l"/>
              </a:tabLst>
            </a:pPr>
            <a:endParaRPr lang="en-GB" sz="1800" kern="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6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61">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61">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80573A67-FD8D-4FB5-91A1-106A52A5A35E}" type="datetime1">
              <a:rPr lang="en-GB" smtClean="0"/>
              <a:pPr>
                <a:defRPr/>
              </a:pPr>
              <a:t>23/02/2016</a:t>
            </a:fld>
            <a:endParaRPr lang="en-US" dirty="0"/>
          </a:p>
        </p:txBody>
      </p:sp>
      <p:sp>
        <p:nvSpPr>
          <p:cNvPr id="20483"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3768BE4D-D5B6-49B2-827B-7EA0E0DD162D}" type="slidenum">
              <a:rPr lang="en-US" smtClean="0">
                <a:latin typeface="Arial" pitchFamily="34" charset="0"/>
              </a:rPr>
              <a:pPr/>
              <a:t>21</a:t>
            </a:fld>
            <a:endParaRPr lang="en-US" dirty="0" smtClean="0">
              <a:latin typeface="Arial" pitchFamily="34" charset="0"/>
            </a:endParaRPr>
          </a:p>
        </p:txBody>
      </p:sp>
      <p:sp>
        <p:nvSpPr>
          <p:cNvPr id="20484" name="Title 1"/>
          <p:cNvSpPr>
            <a:spLocks noGrp="1"/>
          </p:cNvSpPr>
          <p:nvPr>
            <p:ph type="title" idx="4294967295"/>
          </p:nvPr>
        </p:nvSpPr>
        <p:spPr/>
        <p:txBody>
          <a:bodyPr lIns="91440" tIns="45720" rIns="91440" bIns="45720" anchor="b"/>
          <a:lstStyle/>
          <a:p>
            <a:r>
              <a:rPr lang="en-GB" smtClean="0"/>
              <a:t>Exercise </a:t>
            </a:r>
          </a:p>
        </p:txBody>
      </p:sp>
      <p:sp>
        <p:nvSpPr>
          <p:cNvPr id="3" name="Content Placeholder 2"/>
          <p:cNvSpPr>
            <a:spLocks noGrp="1"/>
          </p:cNvSpPr>
          <p:nvPr>
            <p:ph idx="4294967295"/>
          </p:nvPr>
        </p:nvSpPr>
        <p:spPr>
          <a:xfrm>
            <a:off x="474784" y="1033855"/>
            <a:ext cx="8176846" cy="4935537"/>
          </a:xfrm>
        </p:spPr>
        <p:txBody>
          <a:bodyPr lIns="91440" tIns="45720" rIns="91440" bIns="45720">
            <a:noAutofit/>
          </a:bodyPr>
          <a:lstStyle/>
          <a:p>
            <a:pPr marL="0" indent="0">
              <a:lnSpc>
                <a:spcPct val="100000"/>
              </a:lnSpc>
              <a:spcBef>
                <a:spcPct val="20000"/>
              </a:spcBef>
              <a:buFontTx/>
              <a:buNone/>
              <a:defRPr/>
            </a:pPr>
            <a:r>
              <a:rPr lang="en-GB" dirty="0" smtClean="0"/>
              <a:t>Pirates of the Caribbean, Sherlock Holmes and Blade Runner </a:t>
            </a:r>
          </a:p>
          <a:p>
            <a:pPr marL="365125" lvl="1" indent="-365125">
              <a:lnSpc>
                <a:spcPct val="100000"/>
              </a:lnSpc>
              <a:spcBef>
                <a:spcPct val="20000"/>
              </a:spcBef>
              <a:defRPr/>
            </a:pPr>
            <a:r>
              <a:rPr lang="en-GB" sz="3200" dirty="0" smtClean="0"/>
              <a:t>Are these entities or instances?</a:t>
            </a:r>
          </a:p>
          <a:p>
            <a:pPr marL="365125" lvl="1" indent="-365125">
              <a:lnSpc>
                <a:spcPct val="100000"/>
              </a:lnSpc>
              <a:spcBef>
                <a:spcPct val="20000"/>
              </a:spcBef>
              <a:defRPr/>
            </a:pPr>
            <a:r>
              <a:rPr lang="en-GB" sz="3200" dirty="0" smtClean="0"/>
              <a:t>If they are instances what entity type are they?</a:t>
            </a:r>
          </a:p>
          <a:p>
            <a:pPr marL="0" indent="0">
              <a:lnSpc>
                <a:spcPct val="100000"/>
              </a:lnSpc>
              <a:spcBef>
                <a:spcPct val="20000"/>
              </a:spcBef>
              <a:buFontTx/>
              <a:buNone/>
              <a:defRPr/>
            </a:pPr>
            <a:endParaRPr lang="en-GB" dirty="0" smtClean="0"/>
          </a:p>
          <a:p>
            <a:pPr marL="0" indent="0">
              <a:lnSpc>
                <a:spcPct val="100000"/>
              </a:lnSpc>
              <a:spcBef>
                <a:spcPct val="20000"/>
              </a:spcBef>
              <a:buFontTx/>
              <a:buNone/>
              <a:defRPr/>
            </a:pPr>
            <a:r>
              <a:rPr lang="en-GB" dirty="0" smtClean="0"/>
              <a:t>What entities might you identify in a library system?</a:t>
            </a:r>
          </a:p>
          <a:p>
            <a:pPr marL="0" indent="0">
              <a:lnSpc>
                <a:spcPct val="100000"/>
              </a:lnSpc>
              <a:spcBef>
                <a:spcPct val="20000"/>
              </a:spcBef>
              <a:buFontTx/>
              <a:buNone/>
              <a:defRPr/>
            </a:pPr>
            <a:endParaRPr lang="en-GB" dirty="0" smtClean="0"/>
          </a:p>
          <a:p>
            <a:pPr marL="0" indent="0">
              <a:lnSpc>
                <a:spcPct val="100000"/>
              </a:lnSpc>
              <a:spcBef>
                <a:spcPct val="20000"/>
              </a:spcBef>
              <a:buFontTx/>
              <a:buNone/>
              <a:defRPr/>
            </a:pPr>
            <a:r>
              <a:rPr lang="en-GB" dirty="0" smtClean="0"/>
              <a:t>Give three example instances of a book entity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ChangeArrowheads="1"/>
          </p:cNvSpPr>
          <p:nvPr>
            <p:ph type="dt" sz="quarter" idx="10"/>
          </p:nvPr>
        </p:nvSpPr>
        <p:spPr/>
        <p:txBody>
          <a:bodyPr/>
          <a:lstStyle/>
          <a:p>
            <a:pPr>
              <a:defRPr/>
            </a:pPr>
            <a:fld id="{C66EED47-1DEE-4540-8BD0-5BA3DECFAF01}" type="datetime1">
              <a:rPr lang="en-GB" smtClean="0"/>
              <a:pPr>
                <a:defRPr/>
              </a:pPr>
              <a:t>23/02/2016</a:t>
            </a:fld>
            <a:endParaRPr lang="en-US" dirty="0"/>
          </a:p>
        </p:txBody>
      </p:sp>
      <p:sp>
        <p:nvSpPr>
          <p:cNvPr id="22531"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D17B412C-2156-406C-9844-DACFC4AB5BC2}" type="slidenum">
              <a:rPr lang="en-US" smtClean="0">
                <a:latin typeface="Arial" pitchFamily="34" charset="0"/>
              </a:rPr>
              <a:pPr/>
              <a:t>22</a:t>
            </a:fld>
            <a:endParaRPr lang="en-US" dirty="0" smtClean="0">
              <a:latin typeface="Arial" pitchFamily="34" charset="0"/>
            </a:endParaRPr>
          </a:p>
        </p:txBody>
      </p:sp>
      <p:sp>
        <p:nvSpPr>
          <p:cNvPr id="22532" name="Rectangle 2"/>
          <p:cNvSpPr>
            <a:spLocks noGrp="1" noChangeArrowheads="1"/>
          </p:cNvSpPr>
          <p:nvPr>
            <p:ph type="title"/>
          </p:nvPr>
        </p:nvSpPr>
        <p:spPr>
          <a:xfrm>
            <a:off x="786218" y="0"/>
            <a:ext cx="7772400" cy="603250"/>
          </a:xfrm>
        </p:spPr>
        <p:txBody>
          <a:bodyPr/>
          <a:lstStyle/>
          <a:p>
            <a:r>
              <a:rPr lang="en-GB" dirty="0" smtClean="0"/>
              <a:t>Relationships</a:t>
            </a:r>
            <a:endParaRPr lang="en-GB" sz="3200" dirty="0" smtClean="0"/>
          </a:p>
        </p:txBody>
      </p:sp>
      <p:sp>
        <p:nvSpPr>
          <p:cNvPr id="22533" name="Rectangle 3"/>
          <p:cNvSpPr>
            <a:spLocks noGrp="1" noChangeArrowheads="1"/>
          </p:cNvSpPr>
          <p:nvPr>
            <p:ph type="body" idx="1"/>
          </p:nvPr>
        </p:nvSpPr>
        <p:spPr>
          <a:xfrm>
            <a:off x="165371" y="543296"/>
            <a:ext cx="8978629" cy="5503863"/>
          </a:xfrm>
        </p:spPr>
        <p:txBody>
          <a:bodyPr/>
          <a:lstStyle/>
          <a:p>
            <a:pPr>
              <a:lnSpc>
                <a:spcPct val="85000"/>
              </a:lnSpc>
              <a:buFontTx/>
              <a:buNone/>
            </a:pPr>
            <a:r>
              <a:rPr lang="en-GB" dirty="0" smtClean="0"/>
              <a:t>A relationship captures how two or more entities are related to one another.</a:t>
            </a:r>
          </a:p>
          <a:p>
            <a:pPr>
              <a:lnSpc>
                <a:spcPct val="85000"/>
              </a:lnSpc>
              <a:buFontTx/>
              <a:buNone/>
            </a:pPr>
            <a:r>
              <a:rPr lang="en-GB" dirty="0" smtClean="0"/>
              <a:t>A relationship is a link between two entities, which is </a:t>
            </a:r>
            <a:r>
              <a:rPr lang="en-GB" b="1" dirty="0" smtClean="0"/>
              <a:t>significant for the system</a:t>
            </a:r>
            <a:r>
              <a:rPr lang="en-GB" dirty="0" smtClean="0"/>
              <a:t>,</a:t>
            </a:r>
          </a:p>
          <a:p>
            <a:pPr>
              <a:lnSpc>
                <a:spcPct val="85000"/>
              </a:lnSpc>
              <a:buFontTx/>
              <a:buNone/>
            </a:pPr>
            <a:r>
              <a:rPr lang="en-GB" dirty="0" smtClean="0"/>
              <a:t>Relationships can be thought of as </a:t>
            </a:r>
            <a:r>
              <a:rPr lang="en-GB" b="1" dirty="0" smtClean="0"/>
              <a:t>verbs</a:t>
            </a:r>
            <a:r>
              <a:rPr lang="en-GB" dirty="0" smtClean="0"/>
              <a:t>, linking two or more nouns. </a:t>
            </a:r>
          </a:p>
          <a:p>
            <a:pPr>
              <a:lnSpc>
                <a:spcPct val="85000"/>
              </a:lnSpc>
              <a:buFontTx/>
              <a:buNone/>
            </a:pPr>
            <a:r>
              <a:rPr lang="en-GB" dirty="0" smtClean="0"/>
              <a:t>Example:</a:t>
            </a:r>
          </a:p>
          <a:p>
            <a:pPr marL="361950" lvl="1" indent="0">
              <a:lnSpc>
                <a:spcPct val="85000"/>
              </a:lnSpc>
              <a:buFontTx/>
              <a:buNone/>
            </a:pPr>
            <a:r>
              <a:rPr lang="en-GB" dirty="0" smtClean="0">
                <a:solidFill>
                  <a:schemeClr val="accent6">
                    <a:lumMod val="50000"/>
                  </a:schemeClr>
                </a:solidFill>
              </a:rPr>
              <a:t>Students are registered on a programme which consists of a number of courses each of which has one or more lecturers teaching it. The student can take up to four courses at a time.  A lecturer may teach several courses.</a:t>
            </a:r>
          </a:p>
          <a:p>
            <a:pPr marL="344488" lvl="1" indent="-342900">
              <a:lnSpc>
                <a:spcPct val="85000"/>
              </a:lnSpc>
            </a:pPr>
            <a:r>
              <a:rPr lang="en-GB" sz="2400" i="1" dirty="0" smtClean="0"/>
              <a:t>Is there a relationship between students and lecturers?  What?</a:t>
            </a:r>
          </a:p>
          <a:p>
            <a:pPr marL="344488" lvl="1" indent="-342900">
              <a:lnSpc>
                <a:spcPct val="85000"/>
              </a:lnSpc>
            </a:pPr>
            <a:r>
              <a:rPr lang="en-GB" sz="2400" i="1" dirty="0" smtClean="0"/>
              <a:t>Is it significant for the </a:t>
            </a:r>
            <a:r>
              <a:rPr lang="en-GB" sz="2400" i="1" dirty="0"/>
              <a:t>system? Where is it stated in the briefing? </a:t>
            </a:r>
            <a:endParaRPr lang="en-GB" sz="2400" i="1" dirty="0" smtClean="0"/>
          </a:p>
          <a:p>
            <a:pPr marL="361950" lvl="1" indent="0">
              <a:lnSpc>
                <a:spcPct val="85000"/>
              </a:lnSpc>
              <a:buFontTx/>
              <a:buNone/>
            </a:pPr>
            <a:endParaRPr lang="en-GB" dirty="0" smtClean="0"/>
          </a:p>
        </p:txBody>
      </p:sp>
      <p:sp>
        <p:nvSpPr>
          <p:cNvPr id="101380" name="Oval 4"/>
          <p:cNvSpPr>
            <a:spLocks noChangeArrowheads="1"/>
          </p:cNvSpPr>
          <p:nvPr/>
        </p:nvSpPr>
        <p:spPr bwMode="auto">
          <a:xfrm>
            <a:off x="2374697" y="4052683"/>
            <a:ext cx="1663700" cy="561975"/>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101381" name="Oval 5"/>
          <p:cNvSpPr>
            <a:spLocks noChangeArrowheads="1"/>
          </p:cNvSpPr>
          <p:nvPr/>
        </p:nvSpPr>
        <p:spPr bwMode="auto">
          <a:xfrm>
            <a:off x="7292772" y="4078287"/>
            <a:ext cx="1498600" cy="539750"/>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101382" name="Oval 6"/>
          <p:cNvSpPr>
            <a:spLocks noChangeArrowheads="1"/>
          </p:cNvSpPr>
          <p:nvPr/>
        </p:nvSpPr>
        <p:spPr bwMode="auto">
          <a:xfrm>
            <a:off x="1757160" y="4699000"/>
            <a:ext cx="1719262" cy="738187"/>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101383" name="Oval 7"/>
          <p:cNvSpPr>
            <a:spLocks noChangeArrowheads="1"/>
          </p:cNvSpPr>
          <p:nvPr/>
        </p:nvSpPr>
        <p:spPr bwMode="auto">
          <a:xfrm>
            <a:off x="5731922" y="4879232"/>
            <a:ext cx="980163" cy="395287"/>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101384" name="Oval 8"/>
          <p:cNvSpPr>
            <a:spLocks noChangeArrowheads="1"/>
          </p:cNvSpPr>
          <p:nvPr/>
        </p:nvSpPr>
        <p:spPr bwMode="auto">
          <a:xfrm>
            <a:off x="5344065" y="5194300"/>
            <a:ext cx="1101725" cy="573087"/>
          </a:xfrm>
          <a:prstGeom prst="ellipse">
            <a:avLst/>
          </a:prstGeom>
          <a:noFill/>
          <a:ln w="12700">
            <a:solidFill>
              <a:srgbClr val="80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38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13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3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p:bldP spid="101381" grpId="0" animBg="1"/>
      <p:bldP spid="101382" grpId="0" animBg="1"/>
      <p:bldP spid="101383" grpId="0" animBg="1"/>
      <p:bldP spid="10138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62FF5C45-3ABC-4AAE-B2B9-E4F7A29F44DB}" type="datetime1">
              <a:rPr lang="en-GB" smtClean="0"/>
              <a:pPr>
                <a:defRPr/>
              </a:pPr>
              <a:t>23/02/2016</a:t>
            </a:fld>
            <a:endParaRPr lang="en-US" dirty="0"/>
          </a:p>
        </p:txBody>
      </p:sp>
      <p:sp>
        <p:nvSpPr>
          <p:cNvPr id="2355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E7A3F47A-B5B5-4525-80E0-E8426E6C1A5C}" type="slidenum">
              <a:rPr lang="en-US" smtClean="0">
                <a:latin typeface="Arial" pitchFamily="34" charset="0"/>
              </a:rPr>
              <a:pPr/>
              <a:t>23</a:t>
            </a:fld>
            <a:endParaRPr lang="en-US" dirty="0" smtClean="0">
              <a:latin typeface="Arial" pitchFamily="34" charset="0"/>
            </a:endParaRPr>
          </a:p>
        </p:txBody>
      </p:sp>
      <p:sp>
        <p:nvSpPr>
          <p:cNvPr id="23556" name="Rectangle 2"/>
          <p:cNvSpPr>
            <a:spLocks noGrp="1" noChangeArrowheads="1"/>
          </p:cNvSpPr>
          <p:nvPr>
            <p:ph type="title"/>
          </p:nvPr>
        </p:nvSpPr>
        <p:spPr/>
        <p:txBody>
          <a:bodyPr/>
          <a:lstStyle/>
          <a:p>
            <a:r>
              <a:rPr lang="en-GB" sz="3200" smtClean="0"/>
              <a:t>Entities and Relations</a:t>
            </a:r>
          </a:p>
        </p:txBody>
      </p:sp>
      <p:sp>
        <p:nvSpPr>
          <p:cNvPr id="23557" name="Rectangle 3"/>
          <p:cNvSpPr>
            <a:spLocks noGrp="1" noChangeArrowheads="1"/>
          </p:cNvSpPr>
          <p:nvPr>
            <p:ph type="body" idx="1"/>
          </p:nvPr>
        </p:nvSpPr>
        <p:spPr>
          <a:xfrm>
            <a:off x="395288" y="1081088"/>
            <a:ext cx="8466137" cy="4999037"/>
          </a:xfrm>
        </p:spPr>
        <p:txBody>
          <a:bodyPr/>
          <a:lstStyle/>
          <a:p>
            <a:pPr marL="0" indent="0">
              <a:lnSpc>
                <a:spcPct val="85000"/>
              </a:lnSpc>
              <a:buFontTx/>
              <a:buNone/>
              <a:tabLst>
                <a:tab pos="1071563" algn="l"/>
                <a:tab pos="3136900" algn="l"/>
                <a:tab pos="5643563" algn="l"/>
              </a:tabLst>
            </a:pPr>
            <a:r>
              <a:rPr lang="en-GB" sz="2800" smtClean="0"/>
              <a:t>Students are registered on a programme which consists of a number of courses each of which has one or more lecturers teaching it. The student can take up to four courses at a time.  A lecturer may teach several courses.</a:t>
            </a:r>
          </a:p>
          <a:p>
            <a:pPr marL="0" indent="0">
              <a:lnSpc>
                <a:spcPct val="85000"/>
              </a:lnSpc>
              <a:buFontTx/>
              <a:buNone/>
              <a:tabLst>
                <a:tab pos="1071563" algn="l"/>
                <a:tab pos="3136900" algn="l"/>
                <a:tab pos="5643563" algn="l"/>
              </a:tabLst>
            </a:pPr>
            <a:endParaRPr lang="en-GB" sz="2800" smtClean="0"/>
          </a:p>
          <a:p>
            <a:pPr marL="0" indent="0">
              <a:lnSpc>
                <a:spcPct val="85000"/>
              </a:lnSpc>
              <a:buFontTx/>
              <a:buNone/>
              <a:tabLst>
                <a:tab pos="1071563" algn="l"/>
                <a:tab pos="3136900" algn="l"/>
                <a:tab pos="5643563" algn="l"/>
              </a:tabLst>
            </a:pPr>
            <a:r>
              <a:rPr lang="en-GB" sz="2800" b="1" smtClean="0"/>
              <a:t>	entity	relationship	entity</a:t>
            </a:r>
          </a:p>
          <a:p>
            <a:pPr marL="0" indent="0">
              <a:lnSpc>
                <a:spcPct val="85000"/>
              </a:lnSpc>
              <a:buFontTx/>
              <a:buNone/>
              <a:tabLst>
                <a:tab pos="1071563" algn="l"/>
                <a:tab pos="3136900" algn="l"/>
                <a:tab pos="5643563" algn="l"/>
              </a:tabLst>
            </a:pPr>
            <a:r>
              <a:rPr lang="en-GB" sz="2800" smtClean="0"/>
              <a:t>	Student 	</a:t>
            </a:r>
            <a:r>
              <a:rPr lang="en-GB" sz="2800" i="1" smtClean="0"/>
              <a:t>registered_on</a:t>
            </a:r>
            <a:r>
              <a:rPr lang="en-GB" sz="2800" smtClean="0"/>
              <a:t> 	Programme</a:t>
            </a:r>
          </a:p>
          <a:p>
            <a:pPr marL="0" indent="0">
              <a:lnSpc>
                <a:spcPct val="85000"/>
              </a:lnSpc>
              <a:buFontTx/>
              <a:buNone/>
              <a:tabLst>
                <a:tab pos="1071563" algn="l"/>
                <a:tab pos="3136900" algn="l"/>
                <a:tab pos="5643563" algn="l"/>
              </a:tabLst>
            </a:pPr>
            <a:r>
              <a:rPr lang="en-GB" sz="2800" smtClean="0"/>
              <a:t>	Programme 	</a:t>
            </a:r>
            <a:r>
              <a:rPr lang="en-GB" sz="2800" i="1" smtClean="0"/>
              <a:t>consists_of</a:t>
            </a:r>
            <a:r>
              <a:rPr lang="en-GB" sz="2800" smtClean="0"/>
              <a:t> 	Course</a:t>
            </a:r>
          </a:p>
          <a:p>
            <a:pPr marL="0" indent="0">
              <a:lnSpc>
                <a:spcPct val="85000"/>
              </a:lnSpc>
              <a:buFontTx/>
              <a:buNone/>
              <a:tabLst>
                <a:tab pos="1071563" algn="l"/>
                <a:tab pos="3136900" algn="l"/>
                <a:tab pos="5643563" algn="l"/>
              </a:tabLst>
            </a:pPr>
            <a:r>
              <a:rPr lang="en-GB" sz="2800" smtClean="0"/>
              <a:t>	Lecturer 	</a:t>
            </a:r>
            <a:r>
              <a:rPr lang="en-GB" sz="2800" i="1" smtClean="0"/>
              <a:t>teaches</a:t>
            </a:r>
            <a:r>
              <a:rPr lang="en-GB" sz="2800" smtClean="0"/>
              <a:t> 	Course</a:t>
            </a:r>
          </a:p>
          <a:p>
            <a:pPr marL="0" indent="0">
              <a:lnSpc>
                <a:spcPct val="85000"/>
              </a:lnSpc>
              <a:buFontTx/>
              <a:buNone/>
              <a:tabLst>
                <a:tab pos="1071563" algn="l"/>
                <a:tab pos="3136900" algn="l"/>
                <a:tab pos="5643563" algn="l"/>
              </a:tabLst>
            </a:pPr>
            <a:r>
              <a:rPr lang="en-GB" sz="2800" smtClean="0"/>
              <a:t>	Student 	</a:t>
            </a:r>
            <a:r>
              <a:rPr lang="en-GB" sz="2800" i="1" smtClean="0"/>
              <a:t>takes</a:t>
            </a:r>
            <a:r>
              <a:rPr lang="en-GB" sz="2800" smtClean="0"/>
              <a:t> 	Course</a:t>
            </a:r>
          </a:p>
          <a:p>
            <a:pPr marL="0" indent="0">
              <a:lnSpc>
                <a:spcPct val="85000"/>
              </a:lnSpc>
              <a:buFontTx/>
              <a:buNone/>
              <a:tabLst>
                <a:tab pos="1071563" algn="l"/>
                <a:tab pos="3136900" algn="l"/>
                <a:tab pos="5643563" algn="l"/>
              </a:tabLst>
            </a:pPr>
            <a:endParaRPr lang="en-GB"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Grp="1" noChangeArrowheads="1"/>
          </p:cNvSpPr>
          <p:nvPr>
            <p:ph type="dt" sz="quarter" idx="10"/>
          </p:nvPr>
        </p:nvSpPr>
        <p:spPr/>
        <p:txBody>
          <a:bodyPr/>
          <a:lstStyle/>
          <a:p>
            <a:pPr>
              <a:defRPr/>
            </a:pPr>
            <a:fld id="{CDA417A7-1CB5-4520-BA49-AB46A9AB6E95}" type="datetime1">
              <a:rPr lang="en-GB" smtClean="0"/>
              <a:pPr>
                <a:defRPr/>
              </a:pPr>
              <a:t>23/02/2016</a:t>
            </a:fld>
            <a:endParaRPr lang="en-US" dirty="0"/>
          </a:p>
        </p:txBody>
      </p:sp>
      <p:sp>
        <p:nvSpPr>
          <p:cNvPr id="24579"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0D1C9CAC-4EEC-4511-B2D3-4B20BB84BC77}" type="slidenum">
              <a:rPr lang="en-US" smtClean="0">
                <a:latin typeface="Arial" pitchFamily="34" charset="0"/>
              </a:rPr>
              <a:pPr/>
              <a:t>24</a:t>
            </a:fld>
            <a:endParaRPr lang="en-US" dirty="0" smtClean="0">
              <a:latin typeface="Arial" pitchFamily="34" charset="0"/>
            </a:endParaRPr>
          </a:p>
        </p:txBody>
      </p:sp>
      <p:sp>
        <p:nvSpPr>
          <p:cNvPr id="24580" name="Rectangle 2"/>
          <p:cNvSpPr>
            <a:spLocks noGrp="1" noChangeArrowheads="1"/>
          </p:cNvSpPr>
          <p:nvPr>
            <p:ph type="title"/>
          </p:nvPr>
        </p:nvSpPr>
        <p:spPr/>
        <p:txBody>
          <a:bodyPr/>
          <a:lstStyle/>
          <a:p>
            <a:r>
              <a:rPr lang="en-GB" sz="3200" dirty="0" smtClean="0"/>
              <a:t>Entity-Relationship Diagram (ERD)</a:t>
            </a:r>
          </a:p>
        </p:txBody>
      </p:sp>
      <p:sp>
        <p:nvSpPr>
          <p:cNvPr id="24581" name="Rectangle 3"/>
          <p:cNvSpPr>
            <a:spLocks noGrp="1" noChangeArrowheads="1"/>
          </p:cNvSpPr>
          <p:nvPr>
            <p:ph type="body" idx="1"/>
          </p:nvPr>
        </p:nvSpPr>
        <p:spPr>
          <a:xfrm>
            <a:off x="387350" y="1160463"/>
            <a:ext cx="8464550" cy="5503862"/>
          </a:xfrm>
        </p:spPr>
        <p:txBody>
          <a:bodyPr/>
          <a:lstStyle/>
          <a:p>
            <a:pPr>
              <a:lnSpc>
                <a:spcPct val="85000"/>
              </a:lnSpc>
              <a:buFontTx/>
              <a:buNone/>
            </a:pPr>
            <a:r>
              <a:rPr lang="en-GB" dirty="0" smtClean="0"/>
              <a:t>E-R Models are normally represented graphically</a:t>
            </a:r>
          </a:p>
          <a:p>
            <a:pPr>
              <a:lnSpc>
                <a:spcPct val="85000"/>
              </a:lnSpc>
              <a:buFontTx/>
              <a:buNone/>
            </a:pPr>
            <a:r>
              <a:rPr lang="en-GB" dirty="0" smtClean="0"/>
              <a:t>There are several notations (diagramming conventions).  </a:t>
            </a:r>
          </a:p>
          <a:p>
            <a:pPr>
              <a:lnSpc>
                <a:spcPct val="85000"/>
              </a:lnSpc>
              <a:buFontTx/>
              <a:buNone/>
            </a:pPr>
            <a:r>
              <a:rPr lang="en-GB" dirty="0" smtClean="0"/>
              <a:t>In all an </a:t>
            </a:r>
            <a:r>
              <a:rPr lang="en-GB" b="1" dirty="0" smtClean="0"/>
              <a:t>entity is represented by a box</a:t>
            </a:r>
            <a:r>
              <a:rPr lang="en-GB" dirty="0" smtClean="0"/>
              <a:t> and a </a:t>
            </a:r>
            <a:r>
              <a:rPr lang="en-GB" b="1" dirty="0" smtClean="0"/>
              <a:t>relation as an arc </a:t>
            </a:r>
            <a:r>
              <a:rPr lang="en-GB" dirty="0" smtClean="0"/>
              <a:t>(line) between two entities</a:t>
            </a:r>
          </a:p>
          <a:p>
            <a:pPr>
              <a:lnSpc>
                <a:spcPct val="85000"/>
              </a:lnSpc>
              <a:buFontTx/>
              <a:buNone/>
            </a:pPr>
            <a:endParaRPr lang="en-GB" dirty="0" smtClean="0"/>
          </a:p>
          <a:p>
            <a:pPr>
              <a:lnSpc>
                <a:spcPct val="85000"/>
              </a:lnSpc>
              <a:buFontTx/>
              <a:buNone/>
            </a:pPr>
            <a:endParaRPr lang="en-GB" dirty="0" smtClean="0"/>
          </a:p>
          <a:p>
            <a:pPr>
              <a:lnSpc>
                <a:spcPct val="85000"/>
              </a:lnSpc>
              <a:buFontTx/>
              <a:buNone/>
            </a:pPr>
            <a:endParaRPr lang="en-GB" sz="2400" dirty="0" smtClean="0"/>
          </a:p>
          <a:p>
            <a:pPr>
              <a:lnSpc>
                <a:spcPct val="85000"/>
              </a:lnSpc>
              <a:buFontTx/>
              <a:buNone/>
            </a:pPr>
            <a:r>
              <a:rPr lang="en-GB" sz="2400" dirty="0" smtClean="0"/>
              <a:t>The most widely used notations are Chen, Crow’s Foot and UML.  We will start with Crow’s foot.</a:t>
            </a:r>
          </a:p>
        </p:txBody>
      </p:sp>
      <p:grpSp>
        <p:nvGrpSpPr>
          <p:cNvPr id="24582" name="Group 4"/>
          <p:cNvGrpSpPr>
            <a:grpSpLocks/>
          </p:cNvGrpSpPr>
          <p:nvPr/>
        </p:nvGrpSpPr>
        <p:grpSpPr bwMode="auto">
          <a:xfrm>
            <a:off x="1589913" y="3921222"/>
            <a:ext cx="5542537" cy="1032562"/>
            <a:chOff x="1106" y="3193"/>
            <a:chExt cx="3103" cy="406"/>
          </a:xfrm>
        </p:grpSpPr>
        <p:sp>
          <p:nvSpPr>
            <p:cNvPr id="24583" name="Rectangle 5"/>
            <p:cNvSpPr>
              <a:spLocks noChangeArrowheads="1"/>
            </p:cNvSpPr>
            <p:nvPr/>
          </p:nvSpPr>
          <p:spPr bwMode="auto">
            <a:xfrm>
              <a:off x="3434" y="3193"/>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sz="2400" dirty="0">
                  <a:latin typeface="Arial" pitchFamily="34" charset="0"/>
                </a:rPr>
                <a:t>Course</a:t>
              </a:r>
              <a:endParaRPr lang="en-GB" dirty="0">
                <a:latin typeface="Arial" pitchFamily="34" charset="0"/>
              </a:endParaRPr>
            </a:p>
          </p:txBody>
        </p:sp>
        <p:sp>
          <p:nvSpPr>
            <p:cNvPr id="24584" name="Rectangle 6"/>
            <p:cNvSpPr>
              <a:spLocks noChangeArrowheads="1"/>
            </p:cNvSpPr>
            <p:nvPr/>
          </p:nvSpPr>
          <p:spPr bwMode="auto">
            <a:xfrm>
              <a:off x="1106" y="3221"/>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sz="2400" dirty="0">
                  <a:latin typeface="Arial" pitchFamily="34" charset="0"/>
                </a:rPr>
                <a:t>Lecturer</a:t>
              </a:r>
              <a:endParaRPr lang="en-GB" dirty="0">
                <a:latin typeface="Arial" pitchFamily="34" charset="0"/>
              </a:endParaRPr>
            </a:p>
          </p:txBody>
        </p:sp>
        <p:sp>
          <p:nvSpPr>
            <p:cNvPr id="24585" name="Line 7"/>
            <p:cNvSpPr>
              <a:spLocks noChangeShapeType="1"/>
            </p:cNvSpPr>
            <p:nvPr/>
          </p:nvSpPr>
          <p:spPr bwMode="auto">
            <a:xfrm>
              <a:off x="1887" y="3406"/>
              <a:ext cx="15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4586" name="Text Box 8"/>
            <p:cNvSpPr txBox="1">
              <a:spLocks noChangeArrowheads="1"/>
            </p:cNvSpPr>
            <p:nvPr/>
          </p:nvSpPr>
          <p:spPr bwMode="auto">
            <a:xfrm>
              <a:off x="2296" y="3261"/>
              <a:ext cx="720" cy="14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dirty="0">
                  <a:latin typeface="Arial" pitchFamily="34" charset="0"/>
                </a:rPr>
                <a:t>teaches</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4"/>
          <p:cNvSpPr>
            <a:spLocks noGrp="1" noChangeArrowheads="1"/>
          </p:cNvSpPr>
          <p:nvPr>
            <p:ph type="dt" sz="quarter" idx="10"/>
          </p:nvPr>
        </p:nvSpPr>
        <p:spPr/>
        <p:txBody>
          <a:bodyPr/>
          <a:lstStyle/>
          <a:p>
            <a:pPr>
              <a:defRPr/>
            </a:pPr>
            <a:fld id="{E2F0FBC2-7623-4630-8518-06EE9A6295E4}" type="datetime1">
              <a:rPr lang="en-GB" smtClean="0"/>
              <a:pPr>
                <a:defRPr/>
              </a:pPr>
              <a:t>23/02/2016</a:t>
            </a:fld>
            <a:endParaRPr lang="en-US" dirty="0"/>
          </a:p>
        </p:txBody>
      </p:sp>
      <p:sp>
        <p:nvSpPr>
          <p:cNvPr id="25603"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38A5F327-1BE2-4D4B-BEFF-F35116B2C650}" type="slidenum">
              <a:rPr lang="en-US" smtClean="0">
                <a:latin typeface="Arial" pitchFamily="34" charset="0"/>
              </a:rPr>
              <a:pPr/>
              <a:t>25</a:t>
            </a:fld>
            <a:endParaRPr lang="en-US" dirty="0" smtClean="0">
              <a:latin typeface="Arial" pitchFamily="34" charset="0"/>
            </a:endParaRPr>
          </a:p>
        </p:txBody>
      </p:sp>
      <p:sp>
        <p:nvSpPr>
          <p:cNvPr id="25604" name="Rectangle 2"/>
          <p:cNvSpPr>
            <a:spLocks noGrp="1" noChangeArrowheads="1"/>
          </p:cNvSpPr>
          <p:nvPr>
            <p:ph type="title"/>
          </p:nvPr>
        </p:nvSpPr>
        <p:spPr>
          <a:xfrm>
            <a:off x="655638" y="228600"/>
            <a:ext cx="7772400" cy="603250"/>
          </a:xfrm>
        </p:spPr>
        <p:txBody>
          <a:bodyPr/>
          <a:lstStyle/>
          <a:p>
            <a:r>
              <a:rPr lang="en-GB" sz="3200" dirty="0" smtClean="0"/>
              <a:t>A Simple Entity-Relationship Diagram </a:t>
            </a:r>
          </a:p>
        </p:txBody>
      </p:sp>
      <p:sp>
        <p:nvSpPr>
          <p:cNvPr id="25605" name="Rectangle 3"/>
          <p:cNvSpPr>
            <a:spLocks noGrp="1" noChangeArrowheads="1"/>
          </p:cNvSpPr>
          <p:nvPr>
            <p:ph type="body" idx="1"/>
          </p:nvPr>
        </p:nvSpPr>
        <p:spPr>
          <a:xfrm>
            <a:off x="474663" y="811213"/>
            <a:ext cx="8466137" cy="2400300"/>
          </a:xfrm>
        </p:spPr>
        <p:txBody>
          <a:bodyPr/>
          <a:lstStyle/>
          <a:p>
            <a:pPr marL="0" indent="0">
              <a:lnSpc>
                <a:spcPct val="75000"/>
              </a:lnSpc>
              <a:buFontTx/>
              <a:buNone/>
              <a:tabLst>
                <a:tab pos="1071563" algn="l"/>
                <a:tab pos="3136900" algn="l"/>
                <a:tab pos="5643563" algn="l"/>
              </a:tabLst>
            </a:pPr>
            <a:r>
              <a:rPr lang="en-GB" sz="2000" dirty="0" smtClean="0"/>
              <a:t>Students are registered on a programme which consists of a number of courses each of which has one or more lecturers teaching it. The student can take up to four courses at a time.  A lecturer may teach several courses.</a:t>
            </a:r>
          </a:p>
          <a:p>
            <a:pPr marL="0" indent="0">
              <a:lnSpc>
                <a:spcPct val="75000"/>
              </a:lnSpc>
              <a:buFontTx/>
              <a:buNone/>
              <a:tabLst>
                <a:tab pos="1071563" algn="l"/>
                <a:tab pos="3136900" algn="l"/>
                <a:tab pos="5643563" algn="l"/>
              </a:tabLst>
            </a:pPr>
            <a:endParaRPr lang="en-GB" sz="2000" dirty="0" smtClean="0"/>
          </a:p>
          <a:p>
            <a:pPr marL="0" indent="0">
              <a:lnSpc>
                <a:spcPct val="75000"/>
              </a:lnSpc>
              <a:spcBef>
                <a:spcPct val="5000"/>
              </a:spcBef>
              <a:buFontTx/>
              <a:buNone/>
              <a:tabLst>
                <a:tab pos="1071563" algn="l"/>
                <a:tab pos="3136900" algn="l"/>
                <a:tab pos="5643563" algn="l"/>
              </a:tabLst>
            </a:pPr>
            <a:r>
              <a:rPr lang="en-GB" sz="2000" b="1" dirty="0" smtClean="0"/>
              <a:t>	entity	relationship	entity</a:t>
            </a:r>
          </a:p>
          <a:p>
            <a:pPr marL="0" indent="0">
              <a:lnSpc>
                <a:spcPct val="75000"/>
              </a:lnSpc>
              <a:spcBef>
                <a:spcPct val="5000"/>
              </a:spcBef>
              <a:buFontTx/>
              <a:buNone/>
              <a:tabLst>
                <a:tab pos="1071563" algn="l"/>
                <a:tab pos="3136900" algn="l"/>
                <a:tab pos="5643563" algn="l"/>
              </a:tabLst>
            </a:pPr>
            <a:r>
              <a:rPr lang="en-GB" sz="2000" dirty="0" smtClean="0"/>
              <a:t>	Student 	</a:t>
            </a:r>
            <a:r>
              <a:rPr lang="en-GB" sz="2000" i="1" dirty="0" err="1" smtClean="0"/>
              <a:t>registered_on</a:t>
            </a:r>
            <a:r>
              <a:rPr lang="en-GB" sz="2000" dirty="0" smtClean="0"/>
              <a:t> 	Programme</a:t>
            </a:r>
          </a:p>
          <a:p>
            <a:pPr marL="0" indent="0">
              <a:lnSpc>
                <a:spcPct val="75000"/>
              </a:lnSpc>
              <a:spcBef>
                <a:spcPct val="5000"/>
              </a:spcBef>
              <a:buFontTx/>
              <a:buNone/>
              <a:tabLst>
                <a:tab pos="1071563" algn="l"/>
                <a:tab pos="3136900" algn="l"/>
                <a:tab pos="5643563" algn="l"/>
              </a:tabLst>
            </a:pPr>
            <a:r>
              <a:rPr lang="en-GB" sz="2000" dirty="0" smtClean="0"/>
              <a:t>	Programme 	</a:t>
            </a:r>
            <a:r>
              <a:rPr lang="en-GB" sz="2000" i="1" dirty="0" err="1" smtClean="0"/>
              <a:t>consists_of</a:t>
            </a:r>
            <a:r>
              <a:rPr lang="en-GB" sz="2000" dirty="0" smtClean="0"/>
              <a:t> 	Course</a:t>
            </a:r>
          </a:p>
          <a:p>
            <a:pPr marL="0" indent="0">
              <a:lnSpc>
                <a:spcPct val="75000"/>
              </a:lnSpc>
              <a:spcBef>
                <a:spcPct val="5000"/>
              </a:spcBef>
              <a:buFontTx/>
              <a:buNone/>
              <a:tabLst>
                <a:tab pos="1071563" algn="l"/>
                <a:tab pos="3136900" algn="l"/>
                <a:tab pos="5643563" algn="l"/>
              </a:tabLst>
            </a:pPr>
            <a:r>
              <a:rPr lang="en-GB" sz="2000" dirty="0" smtClean="0"/>
              <a:t>	Lecturer 	</a:t>
            </a:r>
            <a:r>
              <a:rPr lang="en-GB" sz="2000" i="1" dirty="0" smtClean="0"/>
              <a:t>teaches</a:t>
            </a:r>
            <a:r>
              <a:rPr lang="en-GB" sz="2000" dirty="0" smtClean="0"/>
              <a:t> 	Course</a:t>
            </a:r>
          </a:p>
          <a:p>
            <a:pPr marL="0" indent="0">
              <a:lnSpc>
                <a:spcPct val="75000"/>
              </a:lnSpc>
              <a:spcBef>
                <a:spcPct val="5000"/>
              </a:spcBef>
              <a:buFontTx/>
              <a:buNone/>
              <a:tabLst>
                <a:tab pos="1071563" algn="l"/>
                <a:tab pos="3136900" algn="l"/>
                <a:tab pos="5643563" algn="l"/>
              </a:tabLst>
            </a:pPr>
            <a:r>
              <a:rPr lang="en-GB" sz="2000" dirty="0" smtClean="0"/>
              <a:t>	Student 	</a:t>
            </a:r>
            <a:r>
              <a:rPr lang="en-GB" sz="2000" i="1" dirty="0" smtClean="0"/>
              <a:t>takes</a:t>
            </a:r>
            <a:r>
              <a:rPr lang="en-GB" sz="2000" dirty="0" smtClean="0"/>
              <a:t> 	Course</a:t>
            </a:r>
          </a:p>
          <a:p>
            <a:pPr marL="0" indent="0">
              <a:lnSpc>
                <a:spcPct val="75000"/>
              </a:lnSpc>
              <a:buFontTx/>
              <a:buNone/>
              <a:tabLst>
                <a:tab pos="1071563" algn="l"/>
                <a:tab pos="3136900" algn="l"/>
                <a:tab pos="5643563" algn="l"/>
              </a:tabLst>
            </a:pPr>
            <a:endParaRPr lang="en-GB" sz="2000" dirty="0" smtClean="0"/>
          </a:p>
        </p:txBody>
      </p:sp>
      <p:sp>
        <p:nvSpPr>
          <p:cNvPr id="104452" name="Rectangle 4"/>
          <p:cNvSpPr>
            <a:spLocks noChangeArrowheads="1"/>
          </p:cNvSpPr>
          <p:nvPr/>
        </p:nvSpPr>
        <p:spPr bwMode="auto">
          <a:xfrm>
            <a:off x="1828800" y="3594100"/>
            <a:ext cx="1230313" cy="60007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Student</a:t>
            </a:r>
          </a:p>
        </p:txBody>
      </p:sp>
      <p:sp>
        <p:nvSpPr>
          <p:cNvPr id="104453" name="Rectangle 5"/>
          <p:cNvSpPr>
            <a:spLocks noChangeArrowheads="1"/>
          </p:cNvSpPr>
          <p:nvPr/>
        </p:nvSpPr>
        <p:spPr bwMode="auto">
          <a:xfrm>
            <a:off x="4551363" y="5038725"/>
            <a:ext cx="1230312" cy="60007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Course</a:t>
            </a:r>
          </a:p>
        </p:txBody>
      </p:sp>
      <p:sp>
        <p:nvSpPr>
          <p:cNvPr id="104454" name="Rectangle 6"/>
          <p:cNvSpPr>
            <a:spLocks noChangeArrowheads="1"/>
          </p:cNvSpPr>
          <p:nvPr/>
        </p:nvSpPr>
        <p:spPr bwMode="auto">
          <a:xfrm>
            <a:off x="5208588" y="3614738"/>
            <a:ext cx="1466850" cy="60007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Programme</a:t>
            </a:r>
          </a:p>
        </p:txBody>
      </p:sp>
      <p:sp>
        <p:nvSpPr>
          <p:cNvPr id="104455" name="Rectangle 7"/>
          <p:cNvSpPr>
            <a:spLocks noChangeArrowheads="1"/>
          </p:cNvSpPr>
          <p:nvPr/>
        </p:nvSpPr>
        <p:spPr bwMode="auto">
          <a:xfrm>
            <a:off x="1755775" y="5113338"/>
            <a:ext cx="1230313" cy="600075"/>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Lecturer</a:t>
            </a:r>
          </a:p>
        </p:txBody>
      </p:sp>
      <p:grpSp>
        <p:nvGrpSpPr>
          <p:cNvPr id="104474" name="Group 26"/>
          <p:cNvGrpSpPr>
            <a:grpSpLocks/>
          </p:cNvGrpSpPr>
          <p:nvPr/>
        </p:nvGrpSpPr>
        <p:grpSpPr bwMode="auto">
          <a:xfrm>
            <a:off x="2995613" y="3514725"/>
            <a:ext cx="3713162" cy="1908175"/>
            <a:chOff x="1887" y="2214"/>
            <a:chExt cx="2339" cy="1202"/>
          </a:xfrm>
        </p:grpSpPr>
        <p:sp>
          <p:nvSpPr>
            <p:cNvPr id="25619" name="Line 8"/>
            <p:cNvSpPr>
              <a:spLocks noChangeShapeType="1"/>
            </p:cNvSpPr>
            <p:nvPr/>
          </p:nvSpPr>
          <p:spPr bwMode="auto">
            <a:xfrm>
              <a:off x="1927" y="2453"/>
              <a:ext cx="1340" cy="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5620" name="Line 9"/>
            <p:cNvSpPr>
              <a:spLocks noChangeShapeType="1"/>
            </p:cNvSpPr>
            <p:nvPr/>
          </p:nvSpPr>
          <p:spPr bwMode="auto">
            <a:xfrm flipH="1">
              <a:off x="3237" y="2652"/>
              <a:ext cx="477" cy="5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5621" name="Line 10"/>
            <p:cNvSpPr>
              <a:spLocks noChangeShapeType="1"/>
            </p:cNvSpPr>
            <p:nvPr/>
          </p:nvSpPr>
          <p:spPr bwMode="auto">
            <a:xfrm>
              <a:off x="1917" y="2542"/>
              <a:ext cx="913" cy="7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5622" name="Line 11"/>
            <p:cNvSpPr>
              <a:spLocks noChangeShapeType="1"/>
            </p:cNvSpPr>
            <p:nvPr/>
          </p:nvSpPr>
          <p:spPr bwMode="auto">
            <a:xfrm>
              <a:off x="1887" y="3406"/>
              <a:ext cx="953" cy="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5623" name="Text Box 12"/>
            <p:cNvSpPr txBox="1">
              <a:spLocks noChangeArrowheads="1"/>
            </p:cNvSpPr>
            <p:nvPr/>
          </p:nvSpPr>
          <p:spPr bwMode="auto">
            <a:xfrm>
              <a:off x="2164" y="2214"/>
              <a:ext cx="996"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registered_on</a:t>
              </a:r>
            </a:p>
          </p:txBody>
        </p:sp>
        <p:sp>
          <p:nvSpPr>
            <p:cNvPr id="25624" name="Text Box 13"/>
            <p:cNvSpPr txBox="1">
              <a:spLocks noChangeArrowheads="1"/>
            </p:cNvSpPr>
            <p:nvPr/>
          </p:nvSpPr>
          <p:spPr bwMode="auto">
            <a:xfrm>
              <a:off x="2080" y="3184"/>
              <a:ext cx="620"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teaches</a:t>
              </a:r>
            </a:p>
          </p:txBody>
        </p:sp>
        <p:sp>
          <p:nvSpPr>
            <p:cNvPr id="25625" name="Text Box 14"/>
            <p:cNvSpPr txBox="1">
              <a:spLocks noChangeArrowheads="1"/>
            </p:cNvSpPr>
            <p:nvPr/>
          </p:nvSpPr>
          <p:spPr bwMode="auto">
            <a:xfrm>
              <a:off x="3390" y="2804"/>
              <a:ext cx="836"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consists_of</a:t>
              </a:r>
            </a:p>
          </p:txBody>
        </p:sp>
        <p:sp>
          <p:nvSpPr>
            <p:cNvPr id="25626" name="Text Box 15"/>
            <p:cNvSpPr txBox="1">
              <a:spLocks noChangeArrowheads="1"/>
            </p:cNvSpPr>
            <p:nvPr/>
          </p:nvSpPr>
          <p:spPr bwMode="auto">
            <a:xfrm rot="2443616">
              <a:off x="2286" y="2763"/>
              <a:ext cx="460"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takes</a:t>
              </a:r>
            </a:p>
          </p:txBody>
        </p:sp>
      </p:grpSp>
      <p:grpSp>
        <p:nvGrpSpPr>
          <p:cNvPr id="104468" name="Group 20"/>
          <p:cNvGrpSpPr>
            <a:grpSpLocks/>
          </p:cNvGrpSpPr>
          <p:nvPr/>
        </p:nvGrpSpPr>
        <p:grpSpPr bwMode="auto">
          <a:xfrm>
            <a:off x="5848350" y="3232150"/>
            <a:ext cx="2711450" cy="2049463"/>
            <a:chOff x="3684" y="2036"/>
            <a:chExt cx="1639" cy="1291"/>
          </a:xfrm>
        </p:grpSpPr>
        <p:sp>
          <p:nvSpPr>
            <p:cNvPr id="25616" name="Line 17"/>
            <p:cNvSpPr>
              <a:spLocks noChangeShapeType="1"/>
            </p:cNvSpPr>
            <p:nvPr/>
          </p:nvSpPr>
          <p:spPr bwMode="auto">
            <a:xfrm flipH="1">
              <a:off x="3684" y="2234"/>
              <a:ext cx="1053" cy="1093"/>
            </a:xfrm>
            <a:prstGeom prst="line">
              <a:avLst/>
            </a:prstGeom>
            <a:noFill/>
            <a:ln w="127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5617" name="Line 18"/>
            <p:cNvSpPr>
              <a:spLocks noChangeShapeType="1"/>
            </p:cNvSpPr>
            <p:nvPr/>
          </p:nvSpPr>
          <p:spPr bwMode="auto">
            <a:xfrm flipH="1">
              <a:off x="4250" y="2175"/>
              <a:ext cx="448" cy="208"/>
            </a:xfrm>
            <a:prstGeom prst="line">
              <a:avLst/>
            </a:prstGeom>
            <a:noFill/>
            <a:ln w="127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5618" name="AutoShape 19"/>
            <p:cNvSpPr>
              <a:spLocks noChangeArrowheads="1"/>
            </p:cNvSpPr>
            <p:nvPr/>
          </p:nvSpPr>
          <p:spPr bwMode="auto">
            <a:xfrm>
              <a:off x="4747" y="2036"/>
              <a:ext cx="576" cy="278"/>
            </a:xfrm>
            <a:prstGeom prst="foldedCorner">
              <a:avLst>
                <a:gd name="adj" fmla="val 38366"/>
              </a:avLst>
            </a:prstGeom>
            <a:noFill/>
            <a:ln w="12700">
              <a:solidFill>
                <a:srgbClr val="000099"/>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t>entities</a:t>
              </a:r>
            </a:p>
          </p:txBody>
        </p:sp>
      </p:grpSp>
      <p:grpSp>
        <p:nvGrpSpPr>
          <p:cNvPr id="104473" name="Group 25"/>
          <p:cNvGrpSpPr>
            <a:grpSpLocks/>
          </p:cNvGrpSpPr>
          <p:nvPr/>
        </p:nvGrpSpPr>
        <p:grpSpPr bwMode="auto">
          <a:xfrm>
            <a:off x="544513" y="4251325"/>
            <a:ext cx="3017837" cy="898525"/>
            <a:chOff x="453" y="2678"/>
            <a:chExt cx="1791" cy="566"/>
          </a:xfrm>
        </p:grpSpPr>
        <p:sp>
          <p:nvSpPr>
            <p:cNvPr id="25613" name="Line 22"/>
            <p:cNvSpPr>
              <a:spLocks noChangeShapeType="1"/>
            </p:cNvSpPr>
            <p:nvPr/>
          </p:nvSpPr>
          <p:spPr bwMode="auto">
            <a:xfrm>
              <a:off x="1053" y="2856"/>
              <a:ext cx="1013" cy="388"/>
            </a:xfrm>
            <a:prstGeom prst="line">
              <a:avLst/>
            </a:prstGeom>
            <a:noFill/>
            <a:ln w="127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5614" name="Line 23"/>
            <p:cNvSpPr>
              <a:spLocks noChangeShapeType="1"/>
            </p:cNvSpPr>
            <p:nvPr/>
          </p:nvSpPr>
          <p:spPr bwMode="auto">
            <a:xfrm>
              <a:off x="1034" y="2806"/>
              <a:ext cx="1210" cy="100"/>
            </a:xfrm>
            <a:prstGeom prst="line">
              <a:avLst/>
            </a:prstGeom>
            <a:noFill/>
            <a:ln w="127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5615" name="AutoShape 24"/>
            <p:cNvSpPr>
              <a:spLocks noChangeArrowheads="1"/>
            </p:cNvSpPr>
            <p:nvPr/>
          </p:nvSpPr>
          <p:spPr bwMode="auto">
            <a:xfrm>
              <a:off x="453" y="2678"/>
              <a:ext cx="576" cy="278"/>
            </a:xfrm>
            <a:prstGeom prst="foldedCorner">
              <a:avLst>
                <a:gd name="adj" fmla="val 38366"/>
              </a:avLst>
            </a:prstGeom>
            <a:solidFill>
              <a:schemeClr val="bg1"/>
            </a:solidFill>
            <a:ln w="12700">
              <a:solidFill>
                <a:srgbClr val="0000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t>relations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4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4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445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44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446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4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P spid="104453" grpId="0" animBg="1"/>
      <p:bldP spid="104454" grpId="0" animBg="1"/>
      <p:bldP spid="10445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4"/>
          <p:cNvSpPr>
            <a:spLocks noGrp="1" noChangeArrowheads="1"/>
          </p:cNvSpPr>
          <p:nvPr>
            <p:ph type="dt" sz="quarter" idx="10"/>
          </p:nvPr>
        </p:nvSpPr>
        <p:spPr/>
        <p:txBody>
          <a:bodyPr/>
          <a:lstStyle/>
          <a:p>
            <a:pPr>
              <a:defRPr/>
            </a:pPr>
            <a:fld id="{C341DDBF-73D5-46D2-9C12-B2F841B3DA59}" type="datetime1">
              <a:rPr lang="en-GB" smtClean="0"/>
              <a:pPr>
                <a:defRPr/>
              </a:pPr>
              <a:t>23/02/2016</a:t>
            </a:fld>
            <a:endParaRPr lang="en-US" dirty="0"/>
          </a:p>
        </p:txBody>
      </p:sp>
      <p:sp>
        <p:nvSpPr>
          <p:cNvPr id="2662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C77D6B4B-C707-437A-9D9B-B267D096058D}" type="slidenum">
              <a:rPr lang="en-US" smtClean="0">
                <a:latin typeface="Arial" pitchFamily="34" charset="0"/>
              </a:rPr>
              <a:pPr/>
              <a:t>26</a:t>
            </a:fld>
            <a:endParaRPr lang="en-US" dirty="0" smtClean="0">
              <a:latin typeface="Arial" pitchFamily="34" charset="0"/>
            </a:endParaRPr>
          </a:p>
        </p:txBody>
      </p:sp>
      <p:sp>
        <p:nvSpPr>
          <p:cNvPr id="26628" name="Rectangle 2"/>
          <p:cNvSpPr>
            <a:spLocks noGrp="1" noChangeArrowheads="1"/>
          </p:cNvSpPr>
          <p:nvPr>
            <p:ph type="title"/>
          </p:nvPr>
        </p:nvSpPr>
        <p:spPr>
          <a:xfrm>
            <a:off x="639763" y="0"/>
            <a:ext cx="7772400" cy="760413"/>
          </a:xfrm>
        </p:spPr>
        <p:txBody>
          <a:bodyPr/>
          <a:lstStyle/>
          <a:p>
            <a:r>
              <a:rPr lang="en-GB" dirty="0" smtClean="0"/>
              <a:t>Reading the Relation</a:t>
            </a:r>
          </a:p>
        </p:txBody>
      </p:sp>
      <p:sp>
        <p:nvSpPr>
          <p:cNvPr id="105475" name="Rectangle 3"/>
          <p:cNvSpPr>
            <a:spLocks noGrp="1" noChangeArrowheads="1"/>
          </p:cNvSpPr>
          <p:nvPr>
            <p:ph type="body" idx="1"/>
          </p:nvPr>
        </p:nvSpPr>
        <p:spPr>
          <a:xfrm>
            <a:off x="377825" y="1590675"/>
            <a:ext cx="8180388" cy="4257675"/>
          </a:xfrm>
        </p:spPr>
        <p:txBody>
          <a:bodyPr/>
          <a:lstStyle/>
          <a:p>
            <a:pPr marL="0" indent="0">
              <a:buFontTx/>
              <a:buNone/>
            </a:pPr>
            <a:r>
              <a:rPr lang="en-GB" sz="2000" dirty="0" smtClean="0"/>
              <a:t>Because in English we read from left to right and you know about courses, you read this as ‘Lecturer teaches course’  </a:t>
            </a:r>
          </a:p>
          <a:p>
            <a:pPr marL="0" indent="0">
              <a:buFontTx/>
              <a:buNone/>
            </a:pPr>
            <a:r>
              <a:rPr lang="en-GB" sz="2000" dirty="0" smtClean="0"/>
              <a:t>But what if the Course entity was on the left side of your diagram?</a:t>
            </a:r>
          </a:p>
          <a:p>
            <a:pPr marL="0" indent="0">
              <a:buFontTx/>
              <a:buNone/>
            </a:pPr>
            <a:r>
              <a:rPr lang="en-GB" sz="2000" dirty="0" smtClean="0"/>
              <a:t>Most notations (Chen, Bachman, IE etc.) put the verb next to the noun which is the subject then the relation is read subject-verb-object:</a:t>
            </a:r>
          </a:p>
          <a:p>
            <a:pPr marL="0" indent="0">
              <a:buFontTx/>
              <a:buNone/>
            </a:pPr>
            <a:endParaRPr lang="en-GB" sz="2000" dirty="0" smtClean="0"/>
          </a:p>
          <a:p>
            <a:pPr marL="0" indent="0">
              <a:buFontTx/>
              <a:buNone/>
            </a:pPr>
            <a:endParaRPr lang="en-GB" sz="2000" dirty="0" smtClean="0"/>
          </a:p>
          <a:p>
            <a:pPr marL="0" indent="0">
              <a:buFontTx/>
              <a:buNone/>
            </a:pPr>
            <a:r>
              <a:rPr lang="en-GB" sz="2000" dirty="0" smtClean="0"/>
              <a:t>This can now be read as “</a:t>
            </a:r>
            <a:r>
              <a:rPr lang="en-GB" sz="1800" dirty="0" smtClean="0">
                <a:latin typeface="Arial" pitchFamily="34" charset="0"/>
              </a:rPr>
              <a:t>Course </a:t>
            </a:r>
            <a:r>
              <a:rPr lang="en-GB" sz="1800" dirty="0" err="1" smtClean="0">
                <a:latin typeface="Arial" pitchFamily="34" charset="0"/>
              </a:rPr>
              <a:t>is_taught_by</a:t>
            </a:r>
            <a:r>
              <a:rPr lang="en-GB" sz="1800" dirty="0" smtClean="0">
                <a:latin typeface="Arial" pitchFamily="34" charset="0"/>
              </a:rPr>
              <a:t> Lecturer</a:t>
            </a:r>
            <a:r>
              <a:rPr lang="en-GB" sz="2000" dirty="0" smtClean="0"/>
              <a:t>” and “</a:t>
            </a:r>
            <a:r>
              <a:rPr lang="en-GB" sz="1800" dirty="0" smtClean="0">
                <a:latin typeface="Arial" pitchFamily="34" charset="0"/>
              </a:rPr>
              <a:t>Lecturer teaches Course</a:t>
            </a:r>
            <a:r>
              <a:rPr lang="en-GB" sz="2000" dirty="0" smtClean="0"/>
              <a:t>”</a:t>
            </a:r>
          </a:p>
          <a:p>
            <a:pPr marL="0" indent="0">
              <a:buFontTx/>
              <a:buNone/>
            </a:pPr>
            <a:endParaRPr lang="en-GB" sz="1800" dirty="0" smtClean="0"/>
          </a:p>
          <a:p>
            <a:pPr marL="0" indent="0">
              <a:buFontTx/>
              <a:buNone/>
            </a:pPr>
            <a:r>
              <a:rPr lang="en-GB" sz="1800" dirty="0" smtClean="0"/>
              <a:t>Later we will be using UML notation which uses an arrow head to indicate the direction the relation should be read in.   </a:t>
            </a:r>
            <a:r>
              <a:rPr lang="en-GB" sz="1800" i="1" dirty="0" smtClean="0"/>
              <a:t>e.g.</a:t>
            </a:r>
          </a:p>
        </p:txBody>
      </p:sp>
      <p:grpSp>
        <p:nvGrpSpPr>
          <p:cNvPr id="26630" name="Group 15"/>
          <p:cNvGrpSpPr>
            <a:grpSpLocks/>
          </p:cNvGrpSpPr>
          <p:nvPr/>
        </p:nvGrpSpPr>
        <p:grpSpPr bwMode="auto">
          <a:xfrm>
            <a:off x="1851025" y="876300"/>
            <a:ext cx="4926013" cy="658813"/>
            <a:chOff x="1106" y="3184"/>
            <a:chExt cx="3103" cy="415"/>
          </a:xfrm>
        </p:grpSpPr>
        <p:sp>
          <p:nvSpPr>
            <p:cNvPr id="26643" name="Rectangle 4"/>
            <p:cNvSpPr>
              <a:spLocks noChangeArrowheads="1"/>
            </p:cNvSpPr>
            <p:nvPr/>
          </p:nvSpPr>
          <p:spPr bwMode="auto">
            <a:xfrm>
              <a:off x="3434" y="3193"/>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Course</a:t>
              </a:r>
            </a:p>
          </p:txBody>
        </p:sp>
        <p:sp>
          <p:nvSpPr>
            <p:cNvPr id="26644" name="Rectangle 5"/>
            <p:cNvSpPr>
              <a:spLocks noChangeArrowheads="1"/>
            </p:cNvSpPr>
            <p:nvPr/>
          </p:nvSpPr>
          <p:spPr bwMode="auto">
            <a:xfrm>
              <a:off x="1106" y="3221"/>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Lecturer</a:t>
              </a:r>
            </a:p>
          </p:txBody>
        </p:sp>
        <p:sp>
          <p:nvSpPr>
            <p:cNvPr id="26645" name="Line 10"/>
            <p:cNvSpPr>
              <a:spLocks noChangeShapeType="1"/>
            </p:cNvSpPr>
            <p:nvPr/>
          </p:nvSpPr>
          <p:spPr bwMode="auto">
            <a:xfrm>
              <a:off x="1887" y="3406"/>
              <a:ext cx="15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6646" name="Text Box 12"/>
            <p:cNvSpPr txBox="1">
              <a:spLocks noChangeArrowheads="1"/>
            </p:cNvSpPr>
            <p:nvPr/>
          </p:nvSpPr>
          <p:spPr bwMode="auto">
            <a:xfrm>
              <a:off x="2378" y="3184"/>
              <a:ext cx="620"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teaches</a:t>
              </a:r>
            </a:p>
          </p:txBody>
        </p:sp>
      </p:grpSp>
      <p:grpSp>
        <p:nvGrpSpPr>
          <p:cNvPr id="105494" name="Group 22"/>
          <p:cNvGrpSpPr>
            <a:grpSpLocks/>
          </p:cNvGrpSpPr>
          <p:nvPr/>
        </p:nvGrpSpPr>
        <p:grpSpPr bwMode="auto">
          <a:xfrm>
            <a:off x="1377950" y="3389313"/>
            <a:ext cx="6188075" cy="682625"/>
            <a:chOff x="949" y="2671"/>
            <a:chExt cx="3898" cy="430"/>
          </a:xfrm>
        </p:grpSpPr>
        <p:sp>
          <p:nvSpPr>
            <p:cNvPr id="26638" name="Rectangle 17"/>
            <p:cNvSpPr>
              <a:spLocks noChangeArrowheads="1"/>
            </p:cNvSpPr>
            <p:nvPr/>
          </p:nvSpPr>
          <p:spPr bwMode="auto">
            <a:xfrm>
              <a:off x="949" y="2723"/>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Course</a:t>
              </a:r>
            </a:p>
          </p:txBody>
        </p:sp>
        <p:sp>
          <p:nvSpPr>
            <p:cNvPr id="26639" name="Rectangle 18"/>
            <p:cNvSpPr>
              <a:spLocks noChangeArrowheads="1"/>
            </p:cNvSpPr>
            <p:nvPr/>
          </p:nvSpPr>
          <p:spPr bwMode="auto">
            <a:xfrm>
              <a:off x="4072" y="2711"/>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Lecturer</a:t>
              </a:r>
            </a:p>
          </p:txBody>
        </p:sp>
        <p:sp>
          <p:nvSpPr>
            <p:cNvPr id="26640" name="Line 19"/>
            <p:cNvSpPr>
              <a:spLocks noChangeShapeType="1"/>
            </p:cNvSpPr>
            <p:nvPr/>
          </p:nvSpPr>
          <p:spPr bwMode="auto">
            <a:xfrm flipV="1">
              <a:off x="1735" y="2896"/>
              <a:ext cx="2333" cy="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6641" name="Text Box 20"/>
            <p:cNvSpPr txBox="1">
              <a:spLocks noChangeArrowheads="1"/>
            </p:cNvSpPr>
            <p:nvPr/>
          </p:nvSpPr>
          <p:spPr bwMode="auto">
            <a:xfrm>
              <a:off x="3417" y="2674"/>
              <a:ext cx="620"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teaches</a:t>
              </a:r>
            </a:p>
          </p:txBody>
        </p:sp>
        <p:sp>
          <p:nvSpPr>
            <p:cNvPr id="26642" name="Text Box 21"/>
            <p:cNvSpPr txBox="1">
              <a:spLocks noChangeArrowheads="1"/>
            </p:cNvSpPr>
            <p:nvPr/>
          </p:nvSpPr>
          <p:spPr bwMode="auto">
            <a:xfrm>
              <a:off x="1749" y="2671"/>
              <a:ext cx="932"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is_taught_by</a:t>
              </a:r>
            </a:p>
          </p:txBody>
        </p:sp>
      </p:grpSp>
      <p:grpSp>
        <p:nvGrpSpPr>
          <p:cNvPr id="105501" name="Group 29"/>
          <p:cNvGrpSpPr>
            <a:grpSpLocks/>
          </p:cNvGrpSpPr>
          <p:nvPr/>
        </p:nvGrpSpPr>
        <p:grpSpPr bwMode="auto">
          <a:xfrm>
            <a:off x="1311275" y="5780088"/>
            <a:ext cx="6188075" cy="860425"/>
            <a:chOff x="995" y="3442"/>
            <a:chExt cx="3898" cy="542"/>
          </a:xfrm>
        </p:grpSpPr>
        <p:sp>
          <p:nvSpPr>
            <p:cNvPr id="26633" name="Rectangle 24"/>
            <p:cNvSpPr>
              <a:spLocks noChangeArrowheads="1"/>
            </p:cNvSpPr>
            <p:nvPr/>
          </p:nvSpPr>
          <p:spPr bwMode="auto">
            <a:xfrm>
              <a:off x="995" y="3504"/>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Course</a:t>
              </a:r>
            </a:p>
          </p:txBody>
        </p:sp>
        <p:sp>
          <p:nvSpPr>
            <p:cNvPr id="26634" name="Rectangle 25"/>
            <p:cNvSpPr>
              <a:spLocks noChangeArrowheads="1"/>
            </p:cNvSpPr>
            <p:nvPr/>
          </p:nvSpPr>
          <p:spPr bwMode="auto">
            <a:xfrm>
              <a:off x="4118" y="3492"/>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Lecturer</a:t>
              </a:r>
            </a:p>
          </p:txBody>
        </p:sp>
        <p:sp>
          <p:nvSpPr>
            <p:cNvPr id="26635" name="Line 26"/>
            <p:cNvSpPr>
              <a:spLocks noChangeShapeType="1"/>
            </p:cNvSpPr>
            <p:nvPr/>
          </p:nvSpPr>
          <p:spPr bwMode="auto">
            <a:xfrm flipV="1">
              <a:off x="1781" y="3677"/>
              <a:ext cx="2333" cy="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6636" name="Text Box 27"/>
            <p:cNvSpPr txBox="1">
              <a:spLocks noChangeArrowheads="1"/>
            </p:cNvSpPr>
            <p:nvPr/>
          </p:nvSpPr>
          <p:spPr bwMode="auto">
            <a:xfrm>
              <a:off x="2439" y="3753"/>
              <a:ext cx="803"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cs typeface="Arial" pitchFamily="34" charset="0"/>
                </a:rPr>
                <a:t>◄ </a:t>
              </a:r>
              <a:r>
                <a:rPr lang="en-GB">
                  <a:latin typeface="Arial" pitchFamily="34" charset="0"/>
                </a:rPr>
                <a:t>teaches</a:t>
              </a:r>
            </a:p>
          </p:txBody>
        </p:sp>
        <p:sp>
          <p:nvSpPr>
            <p:cNvPr id="26637" name="Text Box 28"/>
            <p:cNvSpPr txBox="1">
              <a:spLocks noChangeArrowheads="1"/>
            </p:cNvSpPr>
            <p:nvPr/>
          </p:nvSpPr>
          <p:spPr bwMode="auto">
            <a:xfrm>
              <a:off x="2260" y="3442"/>
              <a:ext cx="1115" cy="23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is_taught_by </a:t>
              </a:r>
              <a:r>
                <a:rPr lang="en-GB"/>
                <a:t>►</a:t>
              </a:r>
            </a:p>
          </p:txBody>
        </p:sp>
      </p:grpSp>
      <p:grpSp>
        <p:nvGrpSpPr>
          <p:cNvPr id="23" name="Group 15"/>
          <p:cNvGrpSpPr>
            <a:grpSpLocks/>
          </p:cNvGrpSpPr>
          <p:nvPr/>
        </p:nvGrpSpPr>
        <p:grpSpPr bwMode="auto">
          <a:xfrm>
            <a:off x="1851025" y="820738"/>
            <a:ext cx="4926013" cy="728663"/>
            <a:chOff x="1106" y="3140"/>
            <a:chExt cx="3103" cy="459"/>
          </a:xfrm>
          <a:solidFill>
            <a:schemeClr val="bg1"/>
          </a:solidFill>
        </p:grpSpPr>
        <p:sp>
          <p:nvSpPr>
            <p:cNvPr id="24" name="Rectangle 4"/>
            <p:cNvSpPr>
              <a:spLocks noChangeArrowheads="1"/>
            </p:cNvSpPr>
            <p:nvPr/>
          </p:nvSpPr>
          <p:spPr bwMode="auto">
            <a:xfrm>
              <a:off x="3434" y="3193"/>
              <a:ext cx="775" cy="378"/>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dirty="0" smtClean="0">
                  <a:latin typeface="Arial" pitchFamily="34" charset="0"/>
                </a:rPr>
                <a:t>Lecturer</a:t>
              </a:r>
              <a:endParaRPr lang="en-GB" dirty="0">
                <a:latin typeface="Arial" pitchFamily="34" charset="0"/>
              </a:endParaRPr>
            </a:p>
          </p:txBody>
        </p:sp>
        <p:sp>
          <p:nvSpPr>
            <p:cNvPr id="25" name="Rectangle 5"/>
            <p:cNvSpPr>
              <a:spLocks noChangeArrowheads="1"/>
            </p:cNvSpPr>
            <p:nvPr/>
          </p:nvSpPr>
          <p:spPr bwMode="auto">
            <a:xfrm>
              <a:off x="1106" y="3221"/>
              <a:ext cx="775" cy="378"/>
            </a:xfrm>
            <a:prstGeom prst="rect">
              <a:avLst/>
            </a:prstGeom>
            <a:grp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dirty="0" smtClean="0">
                  <a:latin typeface="Arial" pitchFamily="34" charset="0"/>
                </a:rPr>
                <a:t>Course</a:t>
              </a:r>
              <a:endParaRPr lang="en-GB" dirty="0">
                <a:latin typeface="Arial" pitchFamily="34" charset="0"/>
              </a:endParaRPr>
            </a:p>
          </p:txBody>
        </p:sp>
        <p:sp>
          <p:nvSpPr>
            <p:cNvPr id="26" name="Line 10"/>
            <p:cNvSpPr>
              <a:spLocks noChangeShapeType="1"/>
            </p:cNvSpPr>
            <p:nvPr/>
          </p:nvSpPr>
          <p:spPr bwMode="auto">
            <a:xfrm>
              <a:off x="1887" y="3406"/>
              <a:ext cx="1538" cy="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7" name="Text Box 12"/>
            <p:cNvSpPr txBox="1">
              <a:spLocks noChangeArrowheads="1"/>
            </p:cNvSpPr>
            <p:nvPr/>
          </p:nvSpPr>
          <p:spPr bwMode="auto">
            <a:xfrm>
              <a:off x="2378" y="3140"/>
              <a:ext cx="620" cy="231"/>
            </a:xfrm>
            <a:prstGeom prst="rect">
              <a:avLst/>
            </a:prstGeom>
            <a:grp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dirty="0">
                  <a:latin typeface="Arial" pitchFamily="34" charset="0"/>
                </a:rPr>
                <a:t>teaches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2000"/>
                                        <p:tgtEl>
                                          <p:spTgt spid="23"/>
                                        </p:tgtEl>
                                      </p:cBhvr>
                                    </p:animEffect>
                                    <p:anim calcmode="lin" valueType="num">
                                      <p:cBhvr>
                                        <p:cTn id="12" dur="2000" fill="hold"/>
                                        <p:tgtEl>
                                          <p:spTgt spid="23"/>
                                        </p:tgtEl>
                                        <p:attrNameLst>
                                          <p:attrName>ppt_w</p:attrName>
                                        </p:attrNameLst>
                                      </p:cBhvr>
                                      <p:tavLst>
                                        <p:tav tm="0" fmla="#ppt_w*sin(2.5*pi*$)">
                                          <p:val>
                                            <p:fltVal val="0"/>
                                          </p:val>
                                        </p:tav>
                                        <p:tav tm="100000">
                                          <p:val>
                                            <p:fltVal val="1"/>
                                          </p:val>
                                        </p:tav>
                                      </p:tavLst>
                                    </p:anim>
                                    <p:anim calcmode="lin" valueType="num">
                                      <p:cBhvr>
                                        <p:cTn id="13"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5475">
                                            <p:txEl>
                                              <p:pRg st="2" end="2"/>
                                            </p:txEl>
                                          </p:spTgt>
                                        </p:tgtEl>
                                        <p:attrNameLst>
                                          <p:attrName>style.visibility</p:attrName>
                                        </p:attrNameLst>
                                      </p:cBhvr>
                                      <p:to>
                                        <p:strVal val="visible"/>
                                      </p:to>
                                    </p:set>
                                  </p:childTnLst>
                                </p:cTn>
                              </p:par>
                              <p:par>
                                <p:cTn id="18" presetID="10" presetClass="exit" presetSubtype="0" fill="hold" nodeType="withEffect">
                                  <p:stCondLst>
                                    <p:cond delay="0"/>
                                  </p:stCondLst>
                                  <p:childTnLst>
                                    <p:animEffect transition="out" filter="fade">
                                      <p:cBhvr>
                                        <p:cTn id="19" dur="500"/>
                                        <p:tgtEl>
                                          <p:spTgt spid="23"/>
                                        </p:tgtEl>
                                      </p:cBhvr>
                                    </p:animEffect>
                                    <p:set>
                                      <p:cBhvr>
                                        <p:cTn id="20" dur="1" fill="hold">
                                          <p:stCondLst>
                                            <p:cond delay="499"/>
                                          </p:stCondLst>
                                        </p:cTn>
                                        <p:tgtEl>
                                          <p:spTgt spid="23"/>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054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547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5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
          <p:cNvSpPr>
            <a:spLocks noGrp="1" noChangeArrowheads="1"/>
          </p:cNvSpPr>
          <p:nvPr>
            <p:ph type="dt" sz="quarter" idx="10"/>
          </p:nvPr>
        </p:nvSpPr>
        <p:spPr/>
        <p:txBody>
          <a:bodyPr/>
          <a:lstStyle/>
          <a:p>
            <a:pPr>
              <a:defRPr/>
            </a:pPr>
            <a:fld id="{01F4ED4F-C646-432E-B5DF-CF09BF1D7DBA}" type="datetime1">
              <a:rPr lang="en-GB" smtClean="0"/>
              <a:pPr>
                <a:defRPr/>
              </a:pPr>
              <a:t>23/02/2016</a:t>
            </a:fld>
            <a:endParaRPr lang="en-US" dirty="0"/>
          </a:p>
        </p:txBody>
      </p:sp>
      <p:sp>
        <p:nvSpPr>
          <p:cNvPr id="27651"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E99070D0-B089-441C-A2F3-167485910202}" type="slidenum">
              <a:rPr lang="en-US" smtClean="0">
                <a:latin typeface="Arial" pitchFamily="34" charset="0"/>
              </a:rPr>
              <a:pPr/>
              <a:t>27</a:t>
            </a:fld>
            <a:endParaRPr lang="en-US" dirty="0" smtClean="0">
              <a:latin typeface="Arial" pitchFamily="34" charset="0"/>
            </a:endParaRPr>
          </a:p>
        </p:txBody>
      </p:sp>
      <p:sp>
        <p:nvSpPr>
          <p:cNvPr id="27652" name="Slide Number Placeholder 5"/>
          <p:cNvSpPr txBox="1">
            <a:spLocks noGrp="1"/>
          </p:cNvSpPr>
          <p:nvPr/>
        </p:nvSpPr>
        <p:spPr bwMode="auto">
          <a:xfrm>
            <a:off x="7042150" y="62436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r" eaLnBrk="1" hangingPunct="1">
              <a:spcBef>
                <a:spcPct val="0"/>
              </a:spcBef>
            </a:pPr>
            <a:endParaRPr lang="en-GB" sz="1400">
              <a:latin typeface="Tahoma" pitchFamily="34" charset="0"/>
            </a:endParaRPr>
          </a:p>
        </p:txBody>
      </p:sp>
      <p:sp>
        <p:nvSpPr>
          <p:cNvPr id="27653" name="Rectangle 2"/>
          <p:cNvSpPr>
            <a:spLocks noGrp="1" noChangeArrowheads="1"/>
          </p:cNvSpPr>
          <p:nvPr>
            <p:ph type="title" idx="4294967295"/>
          </p:nvPr>
        </p:nvSpPr>
        <p:spPr>
          <a:xfrm>
            <a:off x="673100" y="260350"/>
            <a:ext cx="7772400" cy="901700"/>
          </a:xfrm>
        </p:spPr>
        <p:txBody>
          <a:bodyPr lIns="91440" tIns="45720" rIns="91440" bIns="45720" anchor="b"/>
          <a:lstStyle/>
          <a:p>
            <a:pPr eaLnBrk="1" hangingPunct="1"/>
            <a:r>
              <a:rPr lang="en-GB" sz="3200" dirty="0" smtClean="0"/>
              <a:t>The Degree of Relationships</a:t>
            </a:r>
            <a:br>
              <a:rPr lang="en-GB" sz="3200" dirty="0" smtClean="0"/>
            </a:br>
            <a:r>
              <a:rPr lang="en-GB" sz="2800" dirty="0" smtClean="0"/>
              <a:t>(Cardinality or Multiplicity)</a:t>
            </a:r>
          </a:p>
        </p:txBody>
      </p:sp>
      <p:sp>
        <p:nvSpPr>
          <p:cNvPr id="27654" name="Rectangle 3"/>
          <p:cNvSpPr>
            <a:spLocks noGrp="1" noChangeArrowheads="1"/>
          </p:cNvSpPr>
          <p:nvPr>
            <p:ph type="body" idx="4294967295"/>
          </p:nvPr>
        </p:nvSpPr>
        <p:spPr>
          <a:xfrm>
            <a:off x="276225" y="1239838"/>
            <a:ext cx="8404225" cy="1403350"/>
          </a:xfrm>
        </p:spPr>
        <p:txBody>
          <a:bodyPr lIns="91440" tIns="45720" rIns="91440" bIns="45720"/>
          <a:lstStyle/>
          <a:p>
            <a:pPr eaLnBrk="1" hangingPunct="1">
              <a:buFontTx/>
              <a:buNone/>
            </a:pPr>
            <a:r>
              <a:rPr lang="en-GB" sz="2200" smtClean="0"/>
              <a:t>One of the things we need to express in our analysis is the ‘</a:t>
            </a:r>
            <a:r>
              <a:rPr lang="en-GB" sz="2200" b="1" smtClean="0"/>
              <a:t>cardinality</a:t>
            </a:r>
            <a:r>
              <a:rPr lang="en-GB" sz="2200" smtClean="0"/>
              <a:t>’ of a relation</a:t>
            </a:r>
          </a:p>
          <a:p>
            <a:pPr eaLnBrk="1" hangingPunct="1">
              <a:buFontTx/>
              <a:buNone/>
            </a:pPr>
            <a:r>
              <a:rPr lang="en-GB" sz="2200" smtClean="0"/>
              <a:t>This represents the </a:t>
            </a:r>
            <a:r>
              <a:rPr lang="en-GB" sz="2200" i="1" smtClean="0"/>
              <a:t>number of occurrences</a:t>
            </a:r>
            <a:r>
              <a:rPr lang="en-GB" sz="2200" smtClean="0"/>
              <a:t> </a:t>
            </a:r>
            <a:r>
              <a:rPr lang="en-GB" sz="2200" i="1" smtClean="0"/>
              <a:t>objects</a:t>
            </a:r>
            <a:r>
              <a:rPr lang="en-GB" sz="2200" smtClean="0"/>
              <a:t> in a given relationship</a:t>
            </a:r>
          </a:p>
          <a:p>
            <a:pPr eaLnBrk="1" hangingPunct="1"/>
            <a:endParaRPr lang="en-GB" sz="2200" smtClean="0"/>
          </a:p>
        </p:txBody>
      </p:sp>
      <p:grpSp>
        <p:nvGrpSpPr>
          <p:cNvPr id="27655" name="Group 6"/>
          <p:cNvGrpSpPr>
            <a:grpSpLocks/>
          </p:cNvGrpSpPr>
          <p:nvPr/>
        </p:nvGrpSpPr>
        <p:grpSpPr bwMode="auto">
          <a:xfrm>
            <a:off x="1928813" y="2522538"/>
            <a:ext cx="4638675" cy="1695450"/>
            <a:chOff x="1106" y="2214"/>
            <a:chExt cx="3153" cy="1385"/>
          </a:xfrm>
        </p:grpSpPr>
        <p:sp>
          <p:nvSpPr>
            <p:cNvPr id="27657" name="Rectangle 7"/>
            <p:cNvSpPr>
              <a:spLocks noChangeArrowheads="1"/>
            </p:cNvSpPr>
            <p:nvPr/>
          </p:nvSpPr>
          <p:spPr bwMode="auto">
            <a:xfrm>
              <a:off x="1152" y="2264"/>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Student</a:t>
              </a:r>
            </a:p>
          </p:txBody>
        </p:sp>
        <p:sp>
          <p:nvSpPr>
            <p:cNvPr id="27658" name="Rectangle 8"/>
            <p:cNvSpPr>
              <a:spLocks noChangeArrowheads="1"/>
            </p:cNvSpPr>
            <p:nvPr/>
          </p:nvSpPr>
          <p:spPr bwMode="auto">
            <a:xfrm>
              <a:off x="2867" y="3174"/>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Course</a:t>
              </a:r>
            </a:p>
          </p:txBody>
        </p:sp>
        <p:sp>
          <p:nvSpPr>
            <p:cNvPr id="27659" name="Rectangle 9"/>
            <p:cNvSpPr>
              <a:spLocks noChangeArrowheads="1"/>
            </p:cNvSpPr>
            <p:nvPr/>
          </p:nvSpPr>
          <p:spPr bwMode="auto">
            <a:xfrm>
              <a:off x="3281" y="2277"/>
              <a:ext cx="924"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Programme</a:t>
              </a:r>
            </a:p>
          </p:txBody>
        </p:sp>
        <p:sp>
          <p:nvSpPr>
            <p:cNvPr id="27660" name="Rectangle 10"/>
            <p:cNvSpPr>
              <a:spLocks noChangeArrowheads="1"/>
            </p:cNvSpPr>
            <p:nvPr/>
          </p:nvSpPr>
          <p:spPr bwMode="auto">
            <a:xfrm>
              <a:off x="1106" y="3221"/>
              <a:ext cx="775" cy="37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Lecturer</a:t>
              </a:r>
            </a:p>
          </p:txBody>
        </p:sp>
        <p:grpSp>
          <p:nvGrpSpPr>
            <p:cNvPr id="27661" name="Group 11"/>
            <p:cNvGrpSpPr>
              <a:grpSpLocks/>
            </p:cNvGrpSpPr>
            <p:nvPr/>
          </p:nvGrpSpPr>
          <p:grpSpPr bwMode="auto">
            <a:xfrm>
              <a:off x="1887" y="2214"/>
              <a:ext cx="2372" cy="1269"/>
              <a:chOff x="1887" y="2214"/>
              <a:chExt cx="2372" cy="1269"/>
            </a:xfrm>
          </p:grpSpPr>
          <p:sp>
            <p:nvSpPr>
              <p:cNvPr id="27662" name="Line 12"/>
              <p:cNvSpPr>
                <a:spLocks noChangeShapeType="1"/>
              </p:cNvSpPr>
              <p:nvPr/>
            </p:nvSpPr>
            <p:spPr bwMode="auto">
              <a:xfrm>
                <a:off x="1927" y="2453"/>
                <a:ext cx="1340" cy="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7663" name="Line 13"/>
              <p:cNvSpPr>
                <a:spLocks noChangeShapeType="1"/>
              </p:cNvSpPr>
              <p:nvPr/>
            </p:nvSpPr>
            <p:spPr bwMode="auto">
              <a:xfrm flipH="1">
                <a:off x="3237" y="2652"/>
                <a:ext cx="477" cy="5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7664" name="Line 14"/>
              <p:cNvSpPr>
                <a:spLocks noChangeShapeType="1"/>
              </p:cNvSpPr>
              <p:nvPr/>
            </p:nvSpPr>
            <p:spPr bwMode="auto">
              <a:xfrm>
                <a:off x="1917" y="2542"/>
                <a:ext cx="913" cy="75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7665" name="Line 15"/>
              <p:cNvSpPr>
                <a:spLocks noChangeShapeType="1"/>
              </p:cNvSpPr>
              <p:nvPr/>
            </p:nvSpPr>
            <p:spPr bwMode="auto">
              <a:xfrm>
                <a:off x="1887" y="3406"/>
                <a:ext cx="953" cy="1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7666" name="Text Box 16"/>
              <p:cNvSpPr txBox="1">
                <a:spLocks noChangeArrowheads="1"/>
              </p:cNvSpPr>
              <p:nvPr/>
            </p:nvSpPr>
            <p:spPr bwMode="auto">
              <a:xfrm>
                <a:off x="2125" y="2214"/>
                <a:ext cx="1075" cy="29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registered_on</a:t>
                </a:r>
              </a:p>
            </p:txBody>
          </p:sp>
          <p:sp>
            <p:nvSpPr>
              <p:cNvPr id="27667" name="Text Box 17"/>
              <p:cNvSpPr txBox="1">
                <a:spLocks noChangeArrowheads="1"/>
              </p:cNvSpPr>
              <p:nvPr/>
            </p:nvSpPr>
            <p:spPr bwMode="auto">
              <a:xfrm>
                <a:off x="2055" y="3184"/>
                <a:ext cx="669" cy="299"/>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teaches</a:t>
                </a:r>
              </a:p>
            </p:txBody>
          </p:sp>
          <p:sp>
            <p:nvSpPr>
              <p:cNvPr id="27668" name="Text Box 18"/>
              <p:cNvSpPr txBox="1">
                <a:spLocks noChangeArrowheads="1"/>
              </p:cNvSpPr>
              <p:nvPr/>
            </p:nvSpPr>
            <p:spPr bwMode="auto">
              <a:xfrm>
                <a:off x="3357" y="2804"/>
                <a:ext cx="902" cy="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consists_of</a:t>
                </a:r>
              </a:p>
            </p:txBody>
          </p:sp>
          <p:sp>
            <p:nvSpPr>
              <p:cNvPr id="27669" name="Text Box 19"/>
              <p:cNvSpPr txBox="1">
                <a:spLocks noChangeArrowheads="1"/>
              </p:cNvSpPr>
              <p:nvPr/>
            </p:nvSpPr>
            <p:spPr bwMode="auto">
              <a:xfrm rot="2443616">
                <a:off x="2250" y="2753"/>
                <a:ext cx="496" cy="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takes</a:t>
                </a:r>
              </a:p>
            </p:txBody>
          </p:sp>
        </p:grpSp>
      </p:grpSp>
      <p:sp>
        <p:nvSpPr>
          <p:cNvPr id="27656" name="Text Box 20"/>
          <p:cNvSpPr txBox="1">
            <a:spLocks noChangeArrowheads="1"/>
          </p:cNvSpPr>
          <p:nvPr/>
        </p:nvSpPr>
        <p:spPr bwMode="auto">
          <a:xfrm>
            <a:off x="1260475" y="4572000"/>
            <a:ext cx="7116763" cy="17668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marL="268288" indent="-268288">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pPr algn="l"/>
            <a:r>
              <a:rPr lang="en-GB" sz="2200"/>
              <a:t>We need to answer questions such as:</a:t>
            </a:r>
          </a:p>
          <a:p>
            <a:pPr algn="l">
              <a:lnSpc>
                <a:spcPct val="95000"/>
              </a:lnSpc>
              <a:spcBef>
                <a:spcPct val="5000"/>
              </a:spcBef>
              <a:buFontTx/>
              <a:buChar char="•"/>
            </a:pPr>
            <a:r>
              <a:rPr lang="en-GB" sz="2200"/>
              <a:t>Can a student be registered on more than one programme?  </a:t>
            </a:r>
          </a:p>
          <a:p>
            <a:pPr algn="l">
              <a:lnSpc>
                <a:spcPct val="95000"/>
              </a:lnSpc>
              <a:spcBef>
                <a:spcPct val="5000"/>
              </a:spcBef>
              <a:buFontTx/>
              <a:buChar char="•"/>
            </a:pPr>
            <a:r>
              <a:rPr lang="en-GB" sz="2200"/>
              <a:t>Can they take more than one course? </a:t>
            </a:r>
          </a:p>
          <a:p>
            <a:pPr algn="l">
              <a:lnSpc>
                <a:spcPct val="95000"/>
              </a:lnSpc>
              <a:spcBef>
                <a:spcPct val="5000"/>
              </a:spcBef>
              <a:buFontTx/>
              <a:buChar char="•"/>
            </a:pPr>
            <a:r>
              <a:rPr lang="en-GB" sz="2200"/>
              <a:t>Can a lecturer teach more than one course? </a:t>
            </a:r>
          </a:p>
          <a:p>
            <a:pPr algn="l">
              <a:lnSpc>
                <a:spcPct val="95000"/>
              </a:lnSpc>
              <a:spcBef>
                <a:spcPct val="5000"/>
              </a:spcBef>
              <a:buFontTx/>
              <a:buChar char="•"/>
            </a:pPr>
            <a:r>
              <a:rPr lang="en-GB" sz="2200"/>
              <a:t>Is a course taught by more than one lecturer?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4"/>
          <p:cNvSpPr>
            <a:spLocks noGrp="1" noChangeArrowheads="1"/>
          </p:cNvSpPr>
          <p:nvPr>
            <p:ph type="dt" sz="quarter" idx="10"/>
          </p:nvPr>
        </p:nvSpPr>
        <p:spPr/>
        <p:txBody>
          <a:bodyPr/>
          <a:lstStyle/>
          <a:p>
            <a:pPr>
              <a:defRPr/>
            </a:pPr>
            <a:fld id="{C66E010A-8F1A-4AF1-8A99-FBCBBD3BC7B6}" type="datetime1">
              <a:rPr lang="en-GB" smtClean="0"/>
              <a:pPr>
                <a:defRPr/>
              </a:pPr>
              <a:t>23/02/2016</a:t>
            </a:fld>
            <a:endParaRPr lang="en-US" dirty="0"/>
          </a:p>
        </p:txBody>
      </p:sp>
      <p:sp>
        <p:nvSpPr>
          <p:cNvPr id="2867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D4AD6093-55AA-471E-A905-72E3D2B227F6}" type="slidenum">
              <a:rPr lang="en-US" smtClean="0">
                <a:latin typeface="Arial" pitchFamily="34" charset="0"/>
              </a:rPr>
              <a:pPr/>
              <a:t>28</a:t>
            </a:fld>
            <a:endParaRPr lang="en-US" dirty="0" smtClean="0">
              <a:latin typeface="Arial" pitchFamily="34" charset="0"/>
            </a:endParaRPr>
          </a:p>
        </p:txBody>
      </p:sp>
      <p:sp>
        <p:nvSpPr>
          <p:cNvPr id="28676" name="Rectangle 4"/>
          <p:cNvSpPr>
            <a:spLocks noGrp="1" noChangeArrowheads="1"/>
          </p:cNvSpPr>
          <p:nvPr>
            <p:ph type="title" idx="4294967295"/>
          </p:nvPr>
        </p:nvSpPr>
        <p:spPr>
          <a:xfrm>
            <a:off x="787401" y="0"/>
            <a:ext cx="7772400" cy="603250"/>
          </a:xfrm>
        </p:spPr>
        <p:txBody>
          <a:bodyPr lIns="91440" tIns="45720" rIns="91440" bIns="45720" anchor="b"/>
          <a:lstStyle/>
          <a:p>
            <a:pPr eaLnBrk="1" hangingPunct="1"/>
            <a:r>
              <a:rPr lang="en-GB" sz="2400" dirty="0" smtClean="0"/>
              <a:t>Degree of Relationships – Crow’s Foot Notation</a:t>
            </a:r>
          </a:p>
        </p:txBody>
      </p:sp>
      <p:sp>
        <p:nvSpPr>
          <p:cNvPr id="112646" name="Rectangle 6"/>
          <p:cNvSpPr>
            <a:spLocks noGrp="1" noChangeArrowheads="1"/>
          </p:cNvSpPr>
          <p:nvPr>
            <p:ph type="body" idx="4294967295"/>
          </p:nvPr>
        </p:nvSpPr>
        <p:spPr>
          <a:xfrm>
            <a:off x="685800" y="963613"/>
            <a:ext cx="7772400" cy="5894387"/>
          </a:xfrm>
        </p:spPr>
        <p:txBody>
          <a:bodyPr/>
          <a:lstStyle/>
          <a:p>
            <a:pPr eaLnBrk="1" hangingPunct="1">
              <a:lnSpc>
                <a:spcPct val="75000"/>
              </a:lnSpc>
              <a:buFontTx/>
              <a:buNone/>
              <a:tabLst>
                <a:tab pos="1162050" algn="l"/>
                <a:tab pos="2236788" algn="l"/>
                <a:tab pos="3497263" algn="l"/>
              </a:tabLst>
            </a:pPr>
            <a:r>
              <a:rPr lang="en-GB" sz="1600" b="1" u="sng" dirty="0" smtClean="0"/>
              <a:t>One-to-one</a:t>
            </a:r>
            <a:r>
              <a:rPr lang="en-GB" sz="1600" b="1" dirty="0" smtClean="0"/>
              <a:t>						Crow’s Foot Notation</a:t>
            </a:r>
            <a:endParaRPr lang="en-GB" sz="1600" b="1" u="sng" dirty="0" smtClean="0"/>
          </a:p>
          <a:p>
            <a:pPr eaLnBrk="1" hangingPunct="1">
              <a:lnSpc>
                <a:spcPct val="75000"/>
              </a:lnSpc>
              <a:buFontTx/>
              <a:buNone/>
              <a:tabLst>
                <a:tab pos="1162050" algn="l"/>
                <a:tab pos="2236788" algn="l"/>
                <a:tab pos="3497263" algn="l"/>
              </a:tabLst>
            </a:pPr>
            <a:r>
              <a:rPr lang="en-GB" sz="1400" dirty="0" smtClean="0"/>
              <a:t>		</a:t>
            </a:r>
            <a:r>
              <a:rPr lang="en-GB" sz="1400" b="1" dirty="0" smtClean="0">
                <a:latin typeface="Arial" pitchFamily="34" charset="0"/>
              </a:rPr>
              <a:t>Husband		Wife</a:t>
            </a:r>
          </a:p>
          <a:p>
            <a:pPr eaLnBrk="1" hangingPunct="1">
              <a:lnSpc>
                <a:spcPct val="75000"/>
              </a:lnSpc>
              <a:buFontTx/>
              <a:buNone/>
              <a:tabLst>
                <a:tab pos="1162050" algn="l"/>
                <a:tab pos="2236788" algn="l"/>
                <a:tab pos="3497263" algn="l"/>
              </a:tabLst>
            </a:pPr>
            <a:r>
              <a:rPr lang="en-GB" sz="1400" dirty="0" smtClean="0"/>
              <a:t>		Mr White		Mrs White</a:t>
            </a:r>
          </a:p>
          <a:p>
            <a:pPr eaLnBrk="1" hangingPunct="1">
              <a:lnSpc>
                <a:spcPct val="75000"/>
              </a:lnSpc>
              <a:buFontTx/>
              <a:buNone/>
              <a:tabLst>
                <a:tab pos="1162050" algn="l"/>
                <a:tab pos="2236788" algn="l"/>
                <a:tab pos="3497263" algn="l"/>
              </a:tabLst>
            </a:pPr>
            <a:r>
              <a:rPr lang="en-GB" sz="1400" dirty="0" smtClean="0"/>
              <a:t>		Mr  </a:t>
            </a:r>
            <a:r>
              <a:rPr lang="en-GB" sz="1400" dirty="0" err="1" smtClean="0"/>
              <a:t>Javed</a:t>
            </a:r>
            <a:r>
              <a:rPr lang="en-GB" sz="1400" dirty="0" smtClean="0"/>
              <a:t>		Mrs </a:t>
            </a:r>
            <a:r>
              <a:rPr lang="en-GB" sz="1400" dirty="0" err="1" smtClean="0"/>
              <a:t>Javed</a:t>
            </a:r>
            <a:endParaRPr lang="en-GB" sz="1400" dirty="0" smtClean="0"/>
          </a:p>
          <a:p>
            <a:pPr eaLnBrk="1" hangingPunct="1">
              <a:lnSpc>
                <a:spcPct val="75000"/>
              </a:lnSpc>
              <a:buFontTx/>
              <a:buNone/>
              <a:tabLst>
                <a:tab pos="1162050" algn="l"/>
                <a:tab pos="2236788" algn="l"/>
                <a:tab pos="3497263" algn="l"/>
              </a:tabLst>
            </a:pPr>
            <a:endParaRPr lang="en-GB" sz="1400" dirty="0" smtClean="0"/>
          </a:p>
          <a:p>
            <a:pPr eaLnBrk="1" hangingPunct="1">
              <a:lnSpc>
                <a:spcPct val="75000"/>
              </a:lnSpc>
              <a:buFontTx/>
              <a:buNone/>
              <a:tabLst>
                <a:tab pos="1162050" algn="l"/>
                <a:tab pos="2236788" algn="l"/>
                <a:tab pos="3497263" algn="l"/>
              </a:tabLst>
            </a:pPr>
            <a:r>
              <a:rPr lang="en-GB" sz="1600" b="1" u="sng" dirty="0" smtClean="0"/>
              <a:t>One-to-many</a:t>
            </a:r>
          </a:p>
          <a:p>
            <a:pPr eaLnBrk="1" hangingPunct="1">
              <a:lnSpc>
                <a:spcPct val="75000"/>
              </a:lnSpc>
              <a:buFontTx/>
              <a:buNone/>
              <a:tabLst>
                <a:tab pos="1162050" algn="l"/>
                <a:tab pos="2236788" algn="l"/>
                <a:tab pos="3497263" algn="l"/>
              </a:tabLst>
            </a:pPr>
            <a:r>
              <a:rPr lang="en-GB" sz="1400" dirty="0" smtClean="0"/>
              <a:t>		</a:t>
            </a:r>
            <a:r>
              <a:rPr lang="en-GB" sz="1400" b="1" dirty="0" smtClean="0">
                <a:latin typeface="Arial" pitchFamily="34" charset="0"/>
              </a:rPr>
              <a:t>Tutor		Student</a:t>
            </a:r>
          </a:p>
          <a:p>
            <a:pPr eaLnBrk="1" hangingPunct="1">
              <a:lnSpc>
                <a:spcPct val="75000"/>
              </a:lnSpc>
              <a:buFontTx/>
              <a:buNone/>
              <a:tabLst>
                <a:tab pos="1162050" algn="l"/>
                <a:tab pos="2236788" algn="l"/>
                <a:tab pos="3497263" algn="l"/>
              </a:tabLst>
            </a:pPr>
            <a:r>
              <a:rPr lang="en-GB" sz="1400" dirty="0" smtClean="0"/>
              <a:t>				Md. Patel</a:t>
            </a:r>
          </a:p>
          <a:p>
            <a:pPr eaLnBrk="1" hangingPunct="1">
              <a:lnSpc>
                <a:spcPct val="75000"/>
              </a:lnSpc>
              <a:buFontTx/>
              <a:buNone/>
              <a:tabLst>
                <a:tab pos="1162050" algn="l"/>
                <a:tab pos="2236788" algn="l"/>
                <a:tab pos="3497263" algn="l"/>
              </a:tabLst>
            </a:pPr>
            <a:r>
              <a:rPr lang="en-GB" sz="1400" dirty="0" smtClean="0"/>
              <a:t>		Dr </a:t>
            </a:r>
            <a:r>
              <a:rPr lang="en-GB" sz="1400" dirty="0" err="1" smtClean="0"/>
              <a:t>Scola</a:t>
            </a:r>
            <a:r>
              <a:rPr lang="en-GB" sz="1400" dirty="0" smtClean="0"/>
              <a:t>		Flora Smith</a:t>
            </a:r>
          </a:p>
          <a:p>
            <a:pPr eaLnBrk="1" hangingPunct="1">
              <a:lnSpc>
                <a:spcPct val="75000"/>
              </a:lnSpc>
              <a:buFontTx/>
              <a:buNone/>
              <a:tabLst>
                <a:tab pos="1162050" algn="l"/>
                <a:tab pos="2236788" algn="l"/>
                <a:tab pos="3497263" algn="l"/>
              </a:tabLst>
            </a:pPr>
            <a:r>
              <a:rPr lang="en-GB" sz="1400" dirty="0" smtClean="0"/>
              <a:t>				Bill Duff</a:t>
            </a:r>
          </a:p>
          <a:p>
            <a:pPr eaLnBrk="1" hangingPunct="1">
              <a:lnSpc>
                <a:spcPct val="75000"/>
              </a:lnSpc>
              <a:buFontTx/>
              <a:buNone/>
              <a:tabLst>
                <a:tab pos="1162050" algn="l"/>
                <a:tab pos="2236788" algn="l"/>
                <a:tab pos="3497263" algn="l"/>
              </a:tabLst>
            </a:pPr>
            <a:r>
              <a:rPr lang="en-GB" sz="1400" dirty="0" smtClean="0"/>
              <a:t>				George Green</a:t>
            </a:r>
          </a:p>
          <a:p>
            <a:pPr eaLnBrk="1" hangingPunct="1">
              <a:lnSpc>
                <a:spcPct val="75000"/>
              </a:lnSpc>
              <a:buFontTx/>
              <a:buNone/>
              <a:tabLst>
                <a:tab pos="1162050" algn="l"/>
                <a:tab pos="2236788" algn="l"/>
                <a:tab pos="3497263" algn="l"/>
              </a:tabLst>
            </a:pPr>
            <a:r>
              <a:rPr lang="en-GB" sz="1400" dirty="0" smtClean="0"/>
              <a:t>		</a:t>
            </a:r>
            <a:r>
              <a:rPr lang="en-GB" sz="1400" dirty="0" err="1" smtClean="0"/>
              <a:t>Dr.</a:t>
            </a:r>
            <a:r>
              <a:rPr lang="en-GB" sz="1400" dirty="0" smtClean="0"/>
              <a:t> Ma		Will Blair</a:t>
            </a:r>
          </a:p>
          <a:p>
            <a:pPr eaLnBrk="1" hangingPunct="1">
              <a:lnSpc>
                <a:spcPct val="75000"/>
              </a:lnSpc>
              <a:buFontTx/>
              <a:buNone/>
              <a:tabLst>
                <a:tab pos="1162050" algn="l"/>
                <a:tab pos="2236788" algn="l"/>
                <a:tab pos="3497263" algn="l"/>
              </a:tabLst>
            </a:pPr>
            <a:r>
              <a:rPr lang="en-GB" sz="1400" dirty="0" smtClean="0"/>
              <a:t>				</a:t>
            </a:r>
            <a:r>
              <a:rPr lang="en-GB" sz="1400" dirty="0" err="1" smtClean="0"/>
              <a:t>Asim</a:t>
            </a:r>
            <a:r>
              <a:rPr lang="en-GB" sz="1400" dirty="0" smtClean="0"/>
              <a:t> </a:t>
            </a:r>
            <a:r>
              <a:rPr lang="en-GB" sz="1400" dirty="0" err="1" smtClean="0"/>
              <a:t>Mwangi</a:t>
            </a:r>
            <a:endParaRPr lang="en-GB" sz="1400" dirty="0" smtClean="0"/>
          </a:p>
          <a:p>
            <a:pPr eaLnBrk="1" hangingPunct="1">
              <a:lnSpc>
                <a:spcPct val="75000"/>
              </a:lnSpc>
              <a:buFontTx/>
              <a:buNone/>
              <a:tabLst>
                <a:tab pos="1162050" algn="l"/>
                <a:tab pos="2236788" algn="l"/>
                <a:tab pos="3497263" algn="l"/>
              </a:tabLst>
            </a:pPr>
            <a:r>
              <a:rPr lang="en-GB" sz="1400" dirty="0" smtClean="0"/>
              <a:t>				Alice Band</a:t>
            </a:r>
          </a:p>
          <a:p>
            <a:pPr eaLnBrk="1" hangingPunct="1">
              <a:lnSpc>
                <a:spcPct val="75000"/>
              </a:lnSpc>
              <a:buFontTx/>
              <a:buNone/>
              <a:tabLst>
                <a:tab pos="1162050" algn="l"/>
                <a:tab pos="2236788" algn="l"/>
                <a:tab pos="3497263" algn="l"/>
              </a:tabLst>
            </a:pPr>
            <a:endParaRPr lang="en-GB" sz="1400" dirty="0" smtClean="0"/>
          </a:p>
          <a:p>
            <a:pPr eaLnBrk="1" hangingPunct="1">
              <a:lnSpc>
                <a:spcPct val="75000"/>
              </a:lnSpc>
              <a:buFontTx/>
              <a:buNone/>
              <a:tabLst>
                <a:tab pos="1162050" algn="l"/>
                <a:tab pos="2236788" algn="l"/>
                <a:tab pos="3497263" algn="l"/>
              </a:tabLst>
            </a:pPr>
            <a:r>
              <a:rPr lang="en-GB" sz="1600" b="1" u="sng" dirty="0" smtClean="0"/>
              <a:t>Many-to-many</a:t>
            </a:r>
          </a:p>
          <a:p>
            <a:pPr eaLnBrk="1" hangingPunct="1">
              <a:lnSpc>
                <a:spcPct val="75000"/>
              </a:lnSpc>
              <a:buFontTx/>
              <a:buNone/>
              <a:tabLst>
                <a:tab pos="1162050" algn="l"/>
                <a:tab pos="2236788" algn="l"/>
                <a:tab pos="3497263" algn="l"/>
              </a:tabLst>
            </a:pPr>
            <a:r>
              <a:rPr lang="en-GB" sz="1400" dirty="0" smtClean="0"/>
              <a:t>		</a:t>
            </a:r>
            <a:r>
              <a:rPr lang="en-GB" sz="1400" b="1" dirty="0" smtClean="0">
                <a:latin typeface="Arial" pitchFamily="34" charset="0"/>
              </a:rPr>
              <a:t>Course 		Student</a:t>
            </a:r>
          </a:p>
          <a:p>
            <a:pPr eaLnBrk="1" hangingPunct="1">
              <a:lnSpc>
                <a:spcPct val="75000"/>
              </a:lnSpc>
              <a:buFontTx/>
              <a:buNone/>
              <a:tabLst>
                <a:tab pos="1162050" algn="l"/>
                <a:tab pos="2236788" algn="l"/>
                <a:tab pos="3497263" algn="l"/>
              </a:tabLst>
            </a:pPr>
            <a:r>
              <a:rPr lang="en-GB" sz="1400" dirty="0" smtClean="0"/>
              <a:t>				Md. Patel</a:t>
            </a:r>
          </a:p>
          <a:p>
            <a:pPr eaLnBrk="1" hangingPunct="1">
              <a:lnSpc>
                <a:spcPct val="75000"/>
              </a:lnSpc>
              <a:buFontTx/>
              <a:buNone/>
              <a:tabLst>
                <a:tab pos="1162050" algn="l"/>
                <a:tab pos="2236788" algn="l"/>
                <a:tab pos="3497263" algn="l"/>
              </a:tabLst>
            </a:pPr>
            <a:r>
              <a:rPr lang="en-GB" sz="1400" dirty="0" smtClean="0"/>
              <a:t>		System Building	Flora Smith</a:t>
            </a:r>
          </a:p>
          <a:p>
            <a:pPr eaLnBrk="1" hangingPunct="1">
              <a:lnSpc>
                <a:spcPct val="75000"/>
              </a:lnSpc>
              <a:buFontTx/>
              <a:buNone/>
              <a:tabLst>
                <a:tab pos="1162050" algn="l"/>
                <a:tab pos="2236788" algn="l"/>
                <a:tab pos="3497263" algn="l"/>
              </a:tabLst>
            </a:pPr>
            <a:r>
              <a:rPr lang="en-GB" sz="1400" dirty="0" smtClean="0"/>
              <a:t>				Bill Duff</a:t>
            </a:r>
          </a:p>
          <a:p>
            <a:pPr eaLnBrk="1" hangingPunct="1">
              <a:lnSpc>
                <a:spcPct val="75000"/>
              </a:lnSpc>
              <a:buFontTx/>
              <a:buNone/>
              <a:tabLst>
                <a:tab pos="1162050" algn="l"/>
                <a:tab pos="2236788" algn="l"/>
                <a:tab pos="3497263" algn="l"/>
              </a:tabLst>
            </a:pPr>
            <a:r>
              <a:rPr lang="en-GB" sz="1400" dirty="0" smtClean="0"/>
              <a:t>		Programming		George Green</a:t>
            </a:r>
          </a:p>
          <a:p>
            <a:pPr eaLnBrk="1" hangingPunct="1">
              <a:lnSpc>
                <a:spcPct val="75000"/>
              </a:lnSpc>
              <a:buFontTx/>
              <a:buNone/>
              <a:tabLst>
                <a:tab pos="1162050" algn="l"/>
                <a:tab pos="2236788" algn="l"/>
                <a:tab pos="3497263" algn="l"/>
              </a:tabLst>
            </a:pPr>
            <a:r>
              <a:rPr lang="en-GB" sz="1400" dirty="0" smtClean="0"/>
              <a:t>				Will Blair</a:t>
            </a:r>
          </a:p>
          <a:p>
            <a:pPr eaLnBrk="1" hangingPunct="1">
              <a:lnSpc>
                <a:spcPct val="75000"/>
              </a:lnSpc>
              <a:buFontTx/>
              <a:buNone/>
              <a:tabLst>
                <a:tab pos="1162050" algn="l"/>
                <a:tab pos="2236788" algn="l"/>
                <a:tab pos="3497263" algn="l"/>
              </a:tabLst>
            </a:pPr>
            <a:r>
              <a:rPr lang="en-GB" sz="1400" dirty="0" smtClean="0"/>
              <a:t>		Computer Networking	</a:t>
            </a:r>
            <a:r>
              <a:rPr lang="en-GB" sz="1400" dirty="0" err="1" smtClean="0"/>
              <a:t>Asim</a:t>
            </a:r>
            <a:r>
              <a:rPr lang="en-GB" sz="1400" dirty="0" smtClean="0"/>
              <a:t> </a:t>
            </a:r>
            <a:r>
              <a:rPr lang="en-GB" sz="1400" dirty="0" err="1" smtClean="0"/>
              <a:t>Mwangi</a:t>
            </a:r>
            <a:endParaRPr lang="en-GB" sz="1400" dirty="0" smtClean="0"/>
          </a:p>
          <a:p>
            <a:pPr eaLnBrk="1" hangingPunct="1">
              <a:lnSpc>
                <a:spcPct val="75000"/>
              </a:lnSpc>
              <a:buFontTx/>
              <a:buNone/>
              <a:tabLst>
                <a:tab pos="1162050" algn="l"/>
                <a:tab pos="2236788" algn="l"/>
                <a:tab pos="3497263" algn="l"/>
              </a:tabLst>
            </a:pPr>
            <a:r>
              <a:rPr lang="en-GB" sz="1400" dirty="0" smtClean="0"/>
              <a:t>				Alice Band</a:t>
            </a:r>
          </a:p>
          <a:p>
            <a:pPr eaLnBrk="1" hangingPunct="1">
              <a:lnSpc>
                <a:spcPct val="75000"/>
              </a:lnSpc>
              <a:buFontTx/>
              <a:buNone/>
              <a:tabLst>
                <a:tab pos="1162050" algn="l"/>
                <a:tab pos="2236788" algn="l"/>
                <a:tab pos="3497263" algn="l"/>
              </a:tabLst>
            </a:pPr>
            <a:endParaRPr lang="en-GB" sz="1000" dirty="0" smtClean="0"/>
          </a:p>
        </p:txBody>
      </p:sp>
      <p:grpSp>
        <p:nvGrpSpPr>
          <p:cNvPr id="112701" name="Group 61"/>
          <p:cNvGrpSpPr>
            <a:grpSpLocks/>
          </p:cNvGrpSpPr>
          <p:nvPr/>
        </p:nvGrpSpPr>
        <p:grpSpPr bwMode="auto">
          <a:xfrm>
            <a:off x="2730500" y="1531938"/>
            <a:ext cx="1458913" cy="260350"/>
            <a:chOff x="1720" y="965"/>
            <a:chExt cx="919" cy="164"/>
          </a:xfrm>
        </p:grpSpPr>
        <p:sp>
          <p:nvSpPr>
            <p:cNvPr id="28728" name="Line 7"/>
            <p:cNvSpPr>
              <a:spLocks noChangeShapeType="1"/>
            </p:cNvSpPr>
            <p:nvPr/>
          </p:nvSpPr>
          <p:spPr bwMode="auto">
            <a:xfrm>
              <a:off x="1720" y="965"/>
              <a:ext cx="918" cy="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29" name="Line 8"/>
            <p:cNvSpPr>
              <a:spLocks noChangeShapeType="1"/>
            </p:cNvSpPr>
            <p:nvPr/>
          </p:nvSpPr>
          <p:spPr bwMode="auto">
            <a:xfrm>
              <a:off x="1736" y="1129"/>
              <a:ext cx="9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grpSp>
        <p:nvGrpSpPr>
          <p:cNvPr id="112702" name="Group 62"/>
          <p:cNvGrpSpPr>
            <a:grpSpLocks/>
          </p:cNvGrpSpPr>
          <p:nvPr/>
        </p:nvGrpSpPr>
        <p:grpSpPr bwMode="auto">
          <a:xfrm>
            <a:off x="2608263" y="2730500"/>
            <a:ext cx="1616075" cy="1435100"/>
            <a:chOff x="1643" y="1720"/>
            <a:chExt cx="1018" cy="904"/>
          </a:xfrm>
        </p:grpSpPr>
        <p:sp>
          <p:nvSpPr>
            <p:cNvPr id="28722" name="Line 9"/>
            <p:cNvSpPr>
              <a:spLocks noChangeShapeType="1"/>
            </p:cNvSpPr>
            <p:nvPr/>
          </p:nvSpPr>
          <p:spPr bwMode="auto">
            <a:xfrm flipV="1">
              <a:off x="1697" y="1720"/>
              <a:ext cx="949" cy="1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23" name="Line 10"/>
            <p:cNvSpPr>
              <a:spLocks noChangeShapeType="1"/>
            </p:cNvSpPr>
            <p:nvPr/>
          </p:nvSpPr>
          <p:spPr bwMode="auto">
            <a:xfrm flipV="1">
              <a:off x="1712" y="1860"/>
              <a:ext cx="911" cy="1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24" name="Line 11"/>
            <p:cNvSpPr>
              <a:spLocks noChangeShapeType="1"/>
            </p:cNvSpPr>
            <p:nvPr/>
          </p:nvSpPr>
          <p:spPr bwMode="auto">
            <a:xfrm>
              <a:off x="1712" y="1884"/>
              <a:ext cx="927"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25" name="Line 12"/>
            <p:cNvSpPr>
              <a:spLocks noChangeShapeType="1"/>
            </p:cNvSpPr>
            <p:nvPr/>
          </p:nvSpPr>
          <p:spPr bwMode="auto">
            <a:xfrm flipV="1">
              <a:off x="1650" y="2179"/>
              <a:ext cx="996" cy="13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26" name="Line 14"/>
            <p:cNvSpPr>
              <a:spLocks noChangeShapeType="1"/>
            </p:cNvSpPr>
            <p:nvPr/>
          </p:nvSpPr>
          <p:spPr bwMode="auto">
            <a:xfrm>
              <a:off x="1681" y="2327"/>
              <a:ext cx="965" cy="11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27" name="Line 15"/>
            <p:cNvSpPr>
              <a:spLocks noChangeShapeType="1"/>
            </p:cNvSpPr>
            <p:nvPr/>
          </p:nvSpPr>
          <p:spPr bwMode="auto">
            <a:xfrm>
              <a:off x="1643" y="2312"/>
              <a:ext cx="1018" cy="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grpSp>
        <p:nvGrpSpPr>
          <p:cNvPr id="112704" name="Group 64"/>
          <p:cNvGrpSpPr>
            <a:grpSpLocks/>
          </p:cNvGrpSpPr>
          <p:nvPr/>
        </p:nvGrpSpPr>
        <p:grpSpPr bwMode="auto">
          <a:xfrm>
            <a:off x="3101975" y="5144355"/>
            <a:ext cx="1149350" cy="1439327"/>
            <a:chOff x="1954" y="3236"/>
            <a:chExt cx="724" cy="784"/>
          </a:xfrm>
        </p:grpSpPr>
        <p:sp>
          <p:nvSpPr>
            <p:cNvPr id="28710" name="Line 20"/>
            <p:cNvSpPr>
              <a:spLocks noChangeShapeType="1"/>
            </p:cNvSpPr>
            <p:nvPr/>
          </p:nvSpPr>
          <p:spPr bwMode="auto">
            <a:xfrm>
              <a:off x="1962" y="3643"/>
              <a:ext cx="684" cy="10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11" name="Line 23"/>
            <p:cNvSpPr>
              <a:spLocks noChangeShapeType="1"/>
            </p:cNvSpPr>
            <p:nvPr/>
          </p:nvSpPr>
          <p:spPr bwMode="auto">
            <a:xfrm flipH="1" flipV="1">
              <a:off x="1962" y="3643"/>
              <a:ext cx="684" cy="246"/>
            </a:xfrm>
            <a:prstGeom prst="line">
              <a:avLst/>
            </a:prstGeom>
            <a:noFill/>
            <a:ln w="127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nvGrpSpPr>
            <p:cNvPr id="28712" name="Group 63"/>
            <p:cNvGrpSpPr>
              <a:grpSpLocks/>
            </p:cNvGrpSpPr>
            <p:nvPr/>
          </p:nvGrpSpPr>
          <p:grpSpPr bwMode="auto">
            <a:xfrm>
              <a:off x="1954" y="3236"/>
              <a:ext cx="724" cy="784"/>
              <a:chOff x="1954" y="3236"/>
              <a:chExt cx="724" cy="784"/>
            </a:xfrm>
          </p:grpSpPr>
          <p:sp>
            <p:nvSpPr>
              <p:cNvPr id="28713" name="Line 16"/>
              <p:cNvSpPr>
                <a:spLocks noChangeShapeType="1"/>
              </p:cNvSpPr>
              <p:nvPr/>
            </p:nvSpPr>
            <p:spPr bwMode="auto">
              <a:xfrm flipH="1">
                <a:off x="2055" y="3236"/>
                <a:ext cx="623" cy="153"/>
              </a:xfrm>
              <a:prstGeom prst="line">
                <a:avLst/>
              </a:prstGeom>
              <a:noFill/>
              <a:ln w="12700">
                <a:solidFill>
                  <a:schemeClr val="tx2">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14" name="Line 17"/>
              <p:cNvSpPr>
                <a:spLocks noChangeShapeType="1"/>
              </p:cNvSpPr>
              <p:nvPr/>
            </p:nvSpPr>
            <p:spPr bwMode="auto">
              <a:xfrm flipV="1">
                <a:off x="2055" y="3355"/>
                <a:ext cx="591" cy="28"/>
              </a:xfrm>
              <a:prstGeom prst="line">
                <a:avLst/>
              </a:prstGeom>
              <a:noFill/>
              <a:ln w="12700">
                <a:solidFill>
                  <a:schemeClr val="tx2">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15" name="Line 18"/>
              <p:cNvSpPr>
                <a:spLocks noChangeShapeType="1"/>
              </p:cNvSpPr>
              <p:nvPr/>
            </p:nvSpPr>
            <p:spPr bwMode="auto">
              <a:xfrm>
                <a:off x="2055" y="3383"/>
                <a:ext cx="591" cy="260"/>
              </a:xfrm>
              <a:prstGeom prst="line">
                <a:avLst/>
              </a:prstGeom>
              <a:noFill/>
              <a:ln w="12700">
                <a:solidFill>
                  <a:schemeClr val="tx2">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16" name="Line 19"/>
              <p:cNvSpPr>
                <a:spLocks noChangeShapeType="1"/>
              </p:cNvSpPr>
              <p:nvPr/>
            </p:nvSpPr>
            <p:spPr bwMode="auto">
              <a:xfrm flipV="1">
                <a:off x="1962" y="3487"/>
                <a:ext cx="661" cy="1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17" name="Line 21"/>
              <p:cNvSpPr>
                <a:spLocks noChangeShapeType="1"/>
              </p:cNvSpPr>
              <p:nvPr/>
            </p:nvSpPr>
            <p:spPr bwMode="auto">
              <a:xfrm>
                <a:off x="2296" y="3868"/>
                <a:ext cx="350" cy="21"/>
              </a:xfrm>
              <a:prstGeom prst="line">
                <a:avLst/>
              </a:prstGeom>
              <a:noFill/>
              <a:ln w="12700">
                <a:solidFill>
                  <a:schemeClr val="accent6">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18" name="Line 22"/>
              <p:cNvSpPr>
                <a:spLocks noChangeShapeType="1"/>
              </p:cNvSpPr>
              <p:nvPr/>
            </p:nvSpPr>
            <p:spPr bwMode="auto">
              <a:xfrm>
                <a:off x="2304" y="3868"/>
                <a:ext cx="363" cy="15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19" name="Line 24"/>
              <p:cNvSpPr>
                <a:spLocks noChangeShapeType="1"/>
              </p:cNvSpPr>
              <p:nvPr/>
            </p:nvSpPr>
            <p:spPr bwMode="auto">
              <a:xfrm flipH="1">
                <a:off x="2296" y="3643"/>
                <a:ext cx="344" cy="2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20" name="Line 25"/>
              <p:cNvSpPr>
                <a:spLocks noChangeShapeType="1"/>
              </p:cNvSpPr>
              <p:nvPr/>
            </p:nvSpPr>
            <p:spPr bwMode="auto">
              <a:xfrm flipH="1">
                <a:off x="1969" y="3355"/>
                <a:ext cx="677"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21" name="Line 26"/>
              <p:cNvSpPr>
                <a:spLocks noChangeShapeType="1"/>
              </p:cNvSpPr>
              <p:nvPr/>
            </p:nvSpPr>
            <p:spPr bwMode="auto">
              <a:xfrm flipH="1">
                <a:off x="1954" y="3643"/>
                <a:ext cx="67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grpSp>
      <p:grpSp>
        <p:nvGrpSpPr>
          <p:cNvPr id="112672" name="Group 32"/>
          <p:cNvGrpSpPr>
            <a:grpSpLocks/>
          </p:cNvGrpSpPr>
          <p:nvPr/>
        </p:nvGrpSpPr>
        <p:grpSpPr bwMode="auto">
          <a:xfrm>
            <a:off x="5926138" y="1392238"/>
            <a:ext cx="2676525" cy="520700"/>
            <a:chOff x="3539" y="854"/>
            <a:chExt cx="1686" cy="328"/>
          </a:xfrm>
        </p:grpSpPr>
        <p:sp>
          <p:nvSpPr>
            <p:cNvPr id="28706" name="Rectangle 28"/>
            <p:cNvSpPr>
              <a:spLocks noChangeArrowheads="1"/>
            </p:cNvSpPr>
            <p:nvPr/>
          </p:nvSpPr>
          <p:spPr bwMode="auto">
            <a:xfrm>
              <a:off x="4814" y="854"/>
              <a:ext cx="411" cy="32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sz="1200">
                  <a:latin typeface="Arial" pitchFamily="34" charset="0"/>
                </a:rPr>
                <a:t>Wife</a:t>
              </a:r>
            </a:p>
          </p:txBody>
        </p:sp>
        <p:sp>
          <p:nvSpPr>
            <p:cNvPr id="28707" name="Rectangle 29"/>
            <p:cNvSpPr>
              <a:spLocks noChangeArrowheads="1"/>
            </p:cNvSpPr>
            <p:nvPr/>
          </p:nvSpPr>
          <p:spPr bwMode="auto">
            <a:xfrm>
              <a:off x="3539" y="878"/>
              <a:ext cx="450" cy="29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sz="1200">
                  <a:latin typeface="Arial" pitchFamily="34" charset="0"/>
                </a:rPr>
                <a:t>Husband</a:t>
              </a:r>
            </a:p>
          </p:txBody>
        </p:sp>
        <p:sp>
          <p:nvSpPr>
            <p:cNvPr id="28708" name="Line 30"/>
            <p:cNvSpPr>
              <a:spLocks noChangeShapeType="1"/>
            </p:cNvSpPr>
            <p:nvPr/>
          </p:nvSpPr>
          <p:spPr bwMode="auto">
            <a:xfrm>
              <a:off x="3993" y="1039"/>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09" name="Text Box 31"/>
            <p:cNvSpPr txBox="1">
              <a:spLocks noChangeArrowheads="1"/>
            </p:cNvSpPr>
            <p:nvPr/>
          </p:nvSpPr>
          <p:spPr bwMode="auto">
            <a:xfrm>
              <a:off x="4174" y="887"/>
              <a:ext cx="493" cy="1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sz="1200">
                  <a:latin typeface="Arial" pitchFamily="34" charset="0"/>
                </a:rPr>
                <a:t>marriage</a:t>
              </a:r>
            </a:p>
          </p:txBody>
        </p:sp>
      </p:grpSp>
      <p:grpSp>
        <p:nvGrpSpPr>
          <p:cNvPr id="112696" name="Group 56"/>
          <p:cNvGrpSpPr>
            <a:grpSpLocks/>
          </p:cNvGrpSpPr>
          <p:nvPr/>
        </p:nvGrpSpPr>
        <p:grpSpPr bwMode="auto">
          <a:xfrm>
            <a:off x="5915025" y="5233988"/>
            <a:ext cx="2676525" cy="520700"/>
            <a:chOff x="3726" y="3297"/>
            <a:chExt cx="1686" cy="328"/>
          </a:xfrm>
        </p:grpSpPr>
        <p:grpSp>
          <p:nvGrpSpPr>
            <p:cNvPr id="28695" name="Group 38"/>
            <p:cNvGrpSpPr>
              <a:grpSpLocks/>
            </p:cNvGrpSpPr>
            <p:nvPr/>
          </p:nvGrpSpPr>
          <p:grpSpPr bwMode="auto">
            <a:xfrm>
              <a:off x="3726" y="3297"/>
              <a:ext cx="1686" cy="328"/>
              <a:chOff x="3539" y="854"/>
              <a:chExt cx="1686" cy="328"/>
            </a:xfrm>
          </p:grpSpPr>
          <p:sp>
            <p:nvSpPr>
              <p:cNvPr id="28702" name="Rectangle 39"/>
              <p:cNvSpPr>
                <a:spLocks noChangeArrowheads="1"/>
              </p:cNvSpPr>
              <p:nvPr/>
            </p:nvSpPr>
            <p:spPr bwMode="auto">
              <a:xfrm>
                <a:off x="4814" y="854"/>
                <a:ext cx="411" cy="32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sz="1200">
                    <a:latin typeface="Arial" pitchFamily="34" charset="0"/>
                  </a:rPr>
                  <a:t>Student</a:t>
                </a:r>
              </a:p>
            </p:txBody>
          </p:sp>
          <p:sp>
            <p:nvSpPr>
              <p:cNvPr id="28703" name="Rectangle 40"/>
              <p:cNvSpPr>
                <a:spLocks noChangeArrowheads="1"/>
              </p:cNvSpPr>
              <p:nvPr/>
            </p:nvSpPr>
            <p:spPr bwMode="auto">
              <a:xfrm>
                <a:off x="3539" y="878"/>
                <a:ext cx="450" cy="29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sz="1200">
                    <a:latin typeface="Arial" pitchFamily="34" charset="0"/>
                  </a:rPr>
                  <a:t>Course</a:t>
                </a:r>
              </a:p>
            </p:txBody>
          </p:sp>
          <p:sp>
            <p:nvSpPr>
              <p:cNvPr id="28704" name="Line 41"/>
              <p:cNvSpPr>
                <a:spLocks noChangeShapeType="1"/>
              </p:cNvSpPr>
              <p:nvPr/>
            </p:nvSpPr>
            <p:spPr bwMode="auto">
              <a:xfrm>
                <a:off x="3993" y="1039"/>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05" name="Text Box 42"/>
              <p:cNvSpPr txBox="1">
                <a:spLocks noChangeArrowheads="1"/>
              </p:cNvSpPr>
              <p:nvPr/>
            </p:nvSpPr>
            <p:spPr bwMode="auto">
              <a:xfrm>
                <a:off x="4364" y="887"/>
                <a:ext cx="116" cy="1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endParaRPr lang="en-GB" sz="1200">
                  <a:latin typeface="Arial" pitchFamily="34" charset="0"/>
                </a:endParaRPr>
              </a:p>
            </p:txBody>
          </p:sp>
        </p:grpSp>
        <p:grpSp>
          <p:nvGrpSpPr>
            <p:cNvPr id="28696" name="Group 55"/>
            <p:cNvGrpSpPr>
              <a:grpSpLocks/>
            </p:cNvGrpSpPr>
            <p:nvPr/>
          </p:nvGrpSpPr>
          <p:grpSpPr bwMode="auto">
            <a:xfrm>
              <a:off x="4172" y="3417"/>
              <a:ext cx="98" cy="131"/>
              <a:chOff x="4172" y="3417"/>
              <a:chExt cx="98" cy="131"/>
            </a:xfrm>
          </p:grpSpPr>
          <p:sp>
            <p:nvSpPr>
              <p:cNvPr id="28700" name="Line 43"/>
              <p:cNvSpPr>
                <a:spLocks noChangeShapeType="1"/>
              </p:cNvSpPr>
              <p:nvPr/>
            </p:nvSpPr>
            <p:spPr bwMode="auto">
              <a:xfrm>
                <a:off x="4172" y="3417"/>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701" name="Line 45"/>
              <p:cNvSpPr>
                <a:spLocks noChangeShapeType="1"/>
              </p:cNvSpPr>
              <p:nvPr/>
            </p:nvSpPr>
            <p:spPr bwMode="auto">
              <a:xfrm flipV="1">
                <a:off x="4176" y="3486"/>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grpSp>
          <p:nvGrpSpPr>
            <p:cNvPr id="28697" name="Group 47"/>
            <p:cNvGrpSpPr>
              <a:grpSpLocks/>
            </p:cNvGrpSpPr>
            <p:nvPr/>
          </p:nvGrpSpPr>
          <p:grpSpPr bwMode="auto">
            <a:xfrm>
              <a:off x="4906" y="3411"/>
              <a:ext cx="96" cy="134"/>
              <a:chOff x="4906" y="3411"/>
              <a:chExt cx="96" cy="134"/>
            </a:xfrm>
          </p:grpSpPr>
          <p:sp>
            <p:nvSpPr>
              <p:cNvPr id="28698" name="Line 44"/>
              <p:cNvSpPr>
                <a:spLocks noChangeShapeType="1"/>
              </p:cNvSpPr>
              <p:nvPr/>
            </p:nvSpPr>
            <p:spPr bwMode="auto">
              <a:xfrm>
                <a:off x="4906" y="3483"/>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699" name="Line 46"/>
              <p:cNvSpPr>
                <a:spLocks noChangeShapeType="1"/>
              </p:cNvSpPr>
              <p:nvPr/>
            </p:nvSpPr>
            <p:spPr bwMode="auto">
              <a:xfrm flipV="1">
                <a:off x="4908" y="3411"/>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grpSp>
      <p:grpSp>
        <p:nvGrpSpPr>
          <p:cNvPr id="112694" name="Group 54"/>
          <p:cNvGrpSpPr>
            <a:grpSpLocks/>
          </p:cNvGrpSpPr>
          <p:nvPr/>
        </p:nvGrpSpPr>
        <p:grpSpPr bwMode="auto">
          <a:xfrm>
            <a:off x="5883275" y="2979738"/>
            <a:ext cx="2676525" cy="520700"/>
            <a:chOff x="3706" y="1877"/>
            <a:chExt cx="1686" cy="328"/>
          </a:xfrm>
        </p:grpSpPr>
        <p:grpSp>
          <p:nvGrpSpPr>
            <p:cNvPr id="28687" name="Group 33"/>
            <p:cNvGrpSpPr>
              <a:grpSpLocks/>
            </p:cNvGrpSpPr>
            <p:nvPr/>
          </p:nvGrpSpPr>
          <p:grpSpPr bwMode="auto">
            <a:xfrm>
              <a:off x="3706" y="1877"/>
              <a:ext cx="1686" cy="328"/>
              <a:chOff x="3539" y="854"/>
              <a:chExt cx="1686" cy="328"/>
            </a:xfrm>
          </p:grpSpPr>
          <p:sp>
            <p:nvSpPr>
              <p:cNvPr id="28691" name="Rectangle 34"/>
              <p:cNvSpPr>
                <a:spLocks noChangeArrowheads="1"/>
              </p:cNvSpPr>
              <p:nvPr/>
            </p:nvSpPr>
            <p:spPr bwMode="auto">
              <a:xfrm>
                <a:off x="4814" y="854"/>
                <a:ext cx="411" cy="328"/>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sz="1200">
                    <a:latin typeface="Arial" pitchFamily="34" charset="0"/>
                  </a:rPr>
                  <a:t>Student</a:t>
                </a:r>
              </a:p>
            </p:txBody>
          </p:sp>
          <p:sp>
            <p:nvSpPr>
              <p:cNvPr id="28692" name="Rectangle 35"/>
              <p:cNvSpPr>
                <a:spLocks noChangeArrowheads="1"/>
              </p:cNvSpPr>
              <p:nvPr/>
            </p:nvSpPr>
            <p:spPr bwMode="auto">
              <a:xfrm>
                <a:off x="3539" y="878"/>
                <a:ext cx="450" cy="29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sz="1200">
                    <a:latin typeface="Arial" pitchFamily="34" charset="0"/>
                  </a:rPr>
                  <a:t>Tutor</a:t>
                </a:r>
              </a:p>
            </p:txBody>
          </p:sp>
          <p:sp>
            <p:nvSpPr>
              <p:cNvPr id="28693" name="Line 36"/>
              <p:cNvSpPr>
                <a:spLocks noChangeShapeType="1"/>
              </p:cNvSpPr>
              <p:nvPr/>
            </p:nvSpPr>
            <p:spPr bwMode="auto">
              <a:xfrm>
                <a:off x="3993" y="1039"/>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694" name="Text Box 37"/>
              <p:cNvSpPr txBox="1">
                <a:spLocks noChangeArrowheads="1"/>
              </p:cNvSpPr>
              <p:nvPr/>
            </p:nvSpPr>
            <p:spPr bwMode="auto">
              <a:xfrm>
                <a:off x="4197" y="887"/>
                <a:ext cx="451" cy="17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sz="1200">
                    <a:latin typeface="Arial" pitchFamily="34" charset="0"/>
                  </a:rPr>
                  <a:t>teaches</a:t>
                </a:r>
              </a:p>
            </p:txBody>
          </p:sp>
        </p:grpSp>
        <p:grpSp>
          <p:nvGrpSpPr>
            <p:cNvPr id="28688" name="Group 48"/>
            <p:cNvGrpSpPr>
              <a:grpSpLocks/>
            </p:cNvGrpSpPr>
            <p:nvPr/>
          </p:nvGrpSpPr>
          <p:grpSpPr bwMode="auto">
            <a:xfrm>
              <a:off x="4888" y="1988"/>
              <a:ext cx="96" cy="134"/>
              <a:chOff x="4906" y="3411"/>
              <a:chExt cx="96" cy="134"/>
            </a:xfrm>
          </p:grpSpPr>
          <p:sp>
            <p:nvSpPr>
              <p:cNvPr id="28689" name="Line 49"/>
              <p:cNvSpPr>
                <a:spLocks noChangeShapeType="1"/>
              </p:cNvSpPr>
              <p:nvPr/>
            </p:nvSpPr>
            <p:spPr bwMode="auto">
              <a:xfrm>
                <a:off x="4906" y="3483"/>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8690" name="Line 50"/>
              <p:cNvSpPr>
                <a:spLocks noChangeShapeType="1"/>
              </p:cNvSpPr>
              <p:nvPr/>
            </p:nvSpPr>
            <p:spPr bwMode="auto">
              <a:xfrm flipV="1">
                <a:off x="4908" y="3411"/>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grpSp>
      <p:grpSp>
        <p:nvGrpSpPr>
          <p:cNvPr id="112700" name="Group 60"/>
          <p:cNvGrpSpPr>
            <a:grpSpLocks/>
          </p:cNvGrpSpPr>
          <p:nvPr/>
        </p:nvGrpSpPr>
        <p:grpSpPr bwMode="auto">
          <a:xfrm>
            <a:off x="5111750" y="3778250"/>
            <a:ext cx="2381250" cy="782638"/>
            <a:chOff x="3220" y="2380"/>
            <a:chExt cx="1500" cy="493"/>
          </a:xfrm>
        </p:grpSpPr>
        <p:sp>
          <p:nvSpPr>
            <p:cNvPr id="28685" name="AutoShape 58"/>
            <p:cNvSpPr>
              <a:spLocks noChangeArrowheads="1"/>
            </p:cNvSpPr>
            <p:nvPr/>
          </p:nvSpPr>
          <p:spPr bwMode="auto">
            <a:xfrm>
              <a:off x="3706" y="2519"/>
              <a:ext cx="1014" cy="354"/>
            </a:xfrm>
            <a:prstGeom prst="foldedCorner">
              <a:avLst>
                <a:gd name="adj" fmla="val 12500"/>
              </a:avLst>
            </a:prstGeom>
            <a:noFill/>
            <a:ln w="12700">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sz="1400" i="1"/>
                <a:t>Will hasn’t been </a:t>
              </a:r>
              <a:br>
                <a:rPr lang="en-GB" sz="1400" i="1"/>
              </a:br>
              <a:r>
                <a:rPr lang="en-GB" sz="1400" i="1"/>
                <a:t>assigned a tutor yet!</a:t>
              </a:r>
            </a:p>
          </p:txBody>
        </p:sp>
        <p:sp>
          <p:nvSpPr>
            <p:cNvPr id="28686" name="Line 59"/>
            <p:cNvSpPr>
              <a:spLocks noChangeShapeType="1"/>
            </p:cNvSpPr>
            <p:nvPr/>
          </p:nvSpPr>
          <p:spPr bwMode="auto">
            <a:xfrm flipH="1" flipV="1">
              <a:off x="3220" y="2380"/>
              <a:ext cx="479" cy="25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sp>
        <p:nvSpPr>
          <p:cNvPr id="2" name="TextBox 1"/>
          <p:cNvSpPr txBox="1"/>
          <p:nvPr/>
        </p:nvSpPr>
        <p:spPr>
          <a:xfrm>
            <a:off x="2172866" y="580071"/>
            <a:ext cx="2800767" cy="369332"/>
          </a:xfrm>
          <a:prstGeom prst="rect">
            <a:avLst/>
          </a:prstGeom>
          <a:noFill/>
        </p:spPr>
        <p:txBody>
          <a:bodyPr wrap="none" rtlCol="0">
            <a:spAutoFit/>
          </a:bodyPr>
          <a:lstStyle/>
          <a:p>
            <a:r>
              <a:rPr lang="en-GB" i="1" dirty="0" smtClean="0"/>
              <a:t>Relations between Instances</a:t>
            </a:r>
            <a:endParaRPr lang="en-GB" i="1" dirty="0"/>
          </a:p>
        </p:txBody>
      </p:sp>
      <p:sp>
        <p:nvSpPr>
          <p:cNvPr id="3" name="TextBox 2"/>
          <p:cNvSpPr txBox="1"/>
          <p:nvPr/>
        </p:nvSpPr>
        <p:spPr>
          <a:xfrm>
            <a:off x="5844658" y="580071"/>
            <a:ext cx="2760115" cy="369332"/>
          </a:xfrm>
          <a:prstGeom prst="rect">
            <a:avLst/>
          </a:prstGeom>
          <a:noFill/>
        </p:spPr>
        <p:txBody>
          <a:bodyPr wrap="none" rtlCol="0">
            <a:spAutoFit/>
          </a:bodyPr>
          <a:lstStyle/>
          <a:p>
            <a:r>
              <a:rPr lang="en-GB" i="1" dirty="0" smtClean="0"/>
              <a:t>Entity-relationship diagram</a:t>
            </a:r>
            <a:endParaRPr lang="en-GB"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4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4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4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7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4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4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64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4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264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2646">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2646">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264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2646">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26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270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1270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12646">
                                            <p:txEl>
                                              <p:pRg st="15" end="1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646">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2646">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2646">
                                            <p:txEl>
                                              <p:pRg st="18" end="1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2646">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646">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646">
                                            <p:txEl>
                                              <p:pRg st="21" end="2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2646">
                                            <p:txEl>
                                              <p:pRg st="22" end="22"/>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646">
                                            <p:txEl>
                                              <p:pRg st="23" end="2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69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4"/>
          <p:cNvSpPr>
            <a:spLocks noGrp="1" noChangeArrowheads="1"/>
          </p:cNvSpPr>
          <p:nvPr>
            <p:ph type="dt" sz="quarter" idx="10"/>
          </p:nvPr>
        </p:nvSpPr>
        <p:spPr/>
        <p:txBody>
          <a:bodyPr/>
          <a:lstStyle/>
          <a:p>
            <a:pPr>
              <a:defRPr/>
            </a:pPr>
            <a:fld id="{14D15BEB-1F6D-4004-9D84-604764C3A8F0}" type="datetime1">
              <a:rPr lang="en-GB" smtClean="0"/>
              <a:pPr>
                <a:defRPr/>
              </a:pPr>
              <a:t>23/02/2016</a:t>
            </a:fld>
            <a:endParaRPr lang="en-US" dirty="0"/>
          </a:p>
        </p:txBody>
      </p:sp>
      <p:sp>
        <p:nvSpPr>
          <p:cNvPr id="29699"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E3FB200C-AC88-43EC-9D24-2630C7F900EB}" type="slidenum">
              <a:rPr lang="en-US" smtClean="0">
                <a:latin typeface="Arial" pitchFamily="34" charset="0"/>
              </a:rPr>
              <a:pPr/>
              <a:t>29</a:t>
            </a:fld>
            <a:endParaRPr lang="en-US" dirty="0" smtClean="0">
              <a:latin typeface="Arial" pitchFamily="34" charset="0"/>
            </a:endParaRPr>
          </a:p>
        </p:txBody>
      </p:sp>
      <p:sp>
        <p:nvSpPr>
          <p:cNvPr id="29700" name="Rectangle 2"/>
          <p:cNvSpPr>
            <a:spLocks noGrp="1" noChangeArrowheads="1"/>
          </p:cNvSpPr>
          <p:nvPr>
            <p:ph type="title"/>
          </p:nvPr>
        </p:nvSpPr>
        <p:spPr>
          <a:xfrm>
            <a:off x="203200" y="228600"/>
            <a:ext cx="8588375" cy="603250"/>
          </a:xfrm>
        </p:spPr>
        <p:txBody>
          <a:bodyPr/>
          <a:lstStyle/>
          <a:p>
            <a:r>
              <a:rPr lang="en-GB" sz="3200" dirty="0" smtClean="0"/>
              <a:t>ERD with relationship cardinality added </a:t>
            </a:r>
          </a:p>
        </p:txBody>
      </p:sp>
      <p:sp>
        <p:nvSpPr>
          <p:cNvPr id="29701" name="Rectangle 3"/>
          <p:cNvSpPr>
            <a:spLocks noGrp="1" noChangeArrowheads="1"/>
          </p:cNvSpPr>
          <p:nvPr>
            <p:ph type="body" idx="1"/>
          </p:nvPr>
        </p:nvSpPr>
        <p:spPr>
          <a:xfrm>
            <a:off x="452438" y="898525"/>
            <a:ext cx="8466137" cy="1563688"/>
          </a:xfrm>
        </p:spPr>
        <p:txBody>
          <a:bodyPr/>
          <a:lstStyle/>
          <a:p>
            <a:pPr marL="0" indent="0">
              <a:buFontTx/>
              <a:buNone/>
              <a:tabLst>
                <a:tab pos="1071563" algn="l"/>
                <a:tab pos="3136900" algn="l"/>
                <a:tab pos="5643563" algn="l"/>
              </a:tabLst>
            </a:pPr>
            <a:r>
              <a:rPr lang="en-GB" sz="2400" smtClean="0"/>
              <a:t>Students are registered on a programme which consists of a number of courses each of which has one lecturer teaching it. The student can take up to four courses at a time.  A lecturer may teach several courses.</a:t>
            </a:r>
          </a:p>
        </p:txBody>
      </p:sp>
      <p:grpSp>
        <p:nvGrpSpPr>
          <p:cNvPr id="29702" name="Group 26"/>
          <p:cNvGrpSpPr>
            <a:grpSpLocks/>
          </p:cNvGrpSpPr>
          <p:nvPr/>
        </p:nvGrpSpPr>
        <p:grpSpPr bwMode="auto">
          <a:xfrm flipH="1">
            <a:off x="2919413" y="3065463"/>
            <a:ext cx="219075" cy="268287"/>
            <a:chOff x="4906" y="3411"/>
            <a:chExt cx="96" cy="134"/>
          </a:xfrm>
        </p:grpSpPr>
        <p:sp>
          <p:nvSpPr>
            <p:cNvPr id="29728" name="Line 27"/>
            <p:cNvSpPr>
              <a:spLocks noChangeShapeType="1"/>
            </p:cNvSpPr>
            <p:nvPr/>
          </p:nvSpPr>
          <p:spPr bwMode="auto">
            <a:xfrm>
              <a:off x="4906" y="3483"/>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29" name="Line 28"/>
            <p:cNvSpPr>
              <a:spLocks noChangeShapeType="1"/>
            </p:cNvSpPr>
            <p:nvPr/>
          </p:nvSpPr>
          <p:spPr bwMode="auto">
            <a:xfrm flipV="1">
              <a:off x="4908" y="3411"/>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grpSp>
        <p:nvGrpSpPr>
          <p:cNvPr id="29703" name="Group 31"/>
          <p:cNvGrpSpPr>
            <a:grpSpLocks/>
          </p:cNvGrpSpPr>
          <p:nvPr/>
        </p:nvGrpSpPr>
        <p:grpSpPr bwMode="auto">
          <a:xfrm>
            <a:off x="4611688" y="5486400"/>
            <a:ext cx="219075" cy="268288"/>
            <a:chOff x="4906" y="3411"/>
            <a:chExt cx="96" cy="134"/>
          </a:xfrm>
        </p:grpSpPr>
        <p:sp>
          <p:nvSpPr>
            <p:cNvPr id="29726" name="Line 32"/>
            <p:cNvSpPr>
              <a:spLocks noChangeShapeType="1"/>
            </p:cNvSpPr>
            <p:nvPr/>
          </p:nvSpPr>
          <p:spPr bwMode="auto">
            <a:xfrm>
              <a:off x="4906" y="3483"/>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27" name="Line 33"/>
            <p:cNvSpPr>
              <a:spLocks noChangeShapeType="1"/>
            </p:cNvSpPr>
            <p:nvPr/>
          </p:nvSpPr>
          <p:spPr bwMode="auto">
            <a:xfrm flipV="1">
              <a:off x="4908" y="3411"/>
              <a:ext cx="94" cy="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grpSp>
      <p:sp>
        <p:nvSpPr>
          <p:cNvPr id="29704" name="Rectangle 4"/>
          <p:cNvSpPr>
            <a:spLocks noChangeArrowheads="1"/>
          </p:cNvSpPr>
          <p:nvPr/>
        </p:nvSpPr>
        <p:spPr bwMode="auto">
          <a:xfrm>
            <a:off x="1376363" y="2725738"/>
            <a:ext cx="1566862" cy="9525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Student</a:t>
            </a:r>
          </a:p>
        </p:txBody>
      </p:sp>
      <p:sp>
        <p:nvSpPr>
          <p:cNvPr id="29705" name="Rectangle 5"/>
          <p:cNvSpPr>
            <a:spLocks noChangeArrowheads="1"/>
          </p:cNvSpPr>
          <p:nvPr/>
        </p:nvSpPr>
        <p:spPr bwMode="auto">
          <a:xfrm>
            <a:off x="4846638" y="5018088"/>
            <a:ext cx="1566862" cy="95091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Course</a:t>
            </a:r>
          </a:p>
        </p:txBody>
      </p:sp>
      <p:sp>
        <p:nvSpPr>
          <p:cNvPr id="29706" name="Rectangle 6"/>
          <p:cNvSpPr>
            <a:spLocks noChangeArrowheads="1"/>
          </p:cNvSpPr>
          <p:nvPr/>
        </p:nvSpPr>
        <p:spPr bwMode="auto">
          <a:xfrm>
            <a:off x="5683250" y="2759075"/>
            <a:ext cx="1870075" cy="9525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Programme</a:t>
            </a:r>
          </a:p>
        </p:txBody>
      </p:sp>
      <p:sp>
        <p:nvSpPr>
          <p:cNvPr id="29707" name="Rectangle 7"/>
          <p:cNvSpPr>
            <a:spLocks noChangeArrowheads="1"/>
          </p:cNvSpPr>
          <p:nvPr/>
        </p:nvSpPr>
        <p:spPr bwMode="auto">
          <a:xfrm>
            <a:off x="1282700" y="5135563"/>
            <a:ext cx="1568450" cy="9525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r>
              <a:rPr lang="en-GB">
                <a:latin typeface="Arial" pitchFamily="34" charset="0"/>
              </a:rPr>
              <a:t>Lecturer</a:t>
            </a:r>
          </a:p>
        </p:txBody>
      </p:sp>
      <p:sp>
        <p:nvSpPr>
          <p:cNvPr id="29708" name="Line 9"/>
          <p:cNvSpPr>
            <a:spLocks noChangeShapeType="1"/>
          </p:cNvSpPr>
          <p:nvPr/>
        </p:nvSpPr>
        <p:spPr bwMode="auto">
          <a:xfrm>
            <a:off x="2943225" y="3201988"/>
            <a:ext cx="2711450" cy="2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09" name="Line 10"/>
          <p:cNvSpPr>
            <a:spLocks noChangeShapeType="1"/>
          </p:cNvSpPr>
          <p:nvPr/>
        </p:nvSpPr>
        <p:spPr bwMode="auto">
          <a:xfrm flipH="1">
            <a:off x="5594350" y="3703638"/>
            <a:ext cx="965200" cy="13001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10" name="Line 11"/>
          <p:cNvSpPr>
            <a:spLocks noChangeShapeType="1"/>
          </p:cNvSpPr>
          <p:nvPr/>
        </p:nvSpPr>
        <p:spPr bwMode="auto">
          <a:xfrm>
            <a:off x="2944813" y="3470275"/>
            <a:ext cx="1893887" cy="18811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11" name="Line 12"/>
          <p:cNvSpPr>
            <a:spLocks noChangeShapeType="1"/>
          </p:cNvSpPr>
          <p:nvPr/>
        </p:nvSpPr>
        <p:spPr bwMode="auto">
          <a:xfrm>
            <a:off x="2862263" y="5602288"/>
            <a:ext cx="1928812" cy="25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12" name="Text Box 13"/>
          <p:cNvSpPr txBox="1">
            <a:spLocks noChangeArrowheads="1"/>
          </p:cNvSpPr>
          <p:nvPr/>
        </p:nvSpPr>
        <p:spPr bwMode="auto">
          <a:xfrm>
            <a:off x="3143250" y="2843213"/>
            <a:ext cx="1579563" cy="368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registered_on</a:t>
            </a:r>
          </a:p>
        </p:txBody>
      </p:sp>
      <p:sp>
        <p:nvSpPr>
          <p:cNvPr id="29713" name="Text Box 14"/>
          <p:cNvSpPr txBox="1">
            <a:spLocks noChangeArrowheads="1"/>
          </p:cNvSpPr>
          <p:nvPr/>
        </p:nvSpPr>
        <p:spPr bwMode="auto">
          <a:xfrm>
            <a:off x="2857500" y="5273675"/>
            <a:ext cx="984250" cy="368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teaches</a:t>
            </a:r>
          </a:p>
        </p:txBody>
      </p:sp>
      <p:sp>
        <p:nvSpPr>
          <p:cNvPr id="29714" name="Text Box 15"/>
          <p:cNvSpPr txBox="1">
            <a:spLocks noChangeArrowheads="1"/>
          </p:cNvSpPr>
          <p:nvPr/>
        </p:nvSpPr>
        <p:spPr bwMode="auto">
          <a:xfrm>
            <a:off x="6403975" y="3798888"/>
            <a:ext cx="1327150" cy="368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consists_of</a:t>
            </a:r>
          </a:p>
        </p:txBody>
      </p:sp>
      <p:sp>
        <p:nvSpPr>
          <p:cNvPr id="29715" name="Text Box 16"/>
          <p:cNvSpPr txBox="1">
            <a:spLocks noChangeArrowheads="1"/>
          </p:cNvSpPr>
          <p:nvPr/>
        </p:nvSpPr>
        <p:spPr bwMode="auto">
          <a:xfrm rot="2737619">
            <a:off x="3746500" y="4125913"/>
            <a:ext cx="730250" cy="3683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takes</a:t>
            </a:r>
          </a:p>
        </p:txBody>
      </p:sp>
      <p:sp>
        <p:nvSpPr>
          <p:cNvPr id="29716" name="Line 35"/>
          <p:cNvSpPr>
            <a:spLocks noChangeShapeType="1"/>
          </p:cNvSpPr>
          <p:nvPr/>
        </p:nvSpPr>
        <p:spPr bwMode="auto">
          <a:xfrm rot="16200000" flipH="1">
            <a:off x="5698332" y="4826794"/>
            <a:ext cx="214312" cy="1333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17" name="Line 36"/>
          <p:cNvSpPr>
            <a:spLocks noChangeShapeType="1"/>
          </p:cNvSpPr>
          <p:nvPr/>
        </p:nvSpPr>
        <p:spPr bwMode="auto">
          <a:xfrm rot="-5400000" flipH="1" flipV="1">
            <a:off x="5640388" y="4903788"/>
            <a:ext cx="204787" cy="15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18" name="Text Box 39"/>
          <p:cNvSpPr txBox="1">
            <a:spLocks noChangeArrowheads="1"/>
          </p:cNvSpPr>
          <p:nvPr/>
        </p:nvSpPr>
        <p:spPr bwMode="auto">
          <a:xfrm>
            <a:off x="5786438" y="4610100"/>
            <a:ext cx="118745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latin typeface="Arial" pitchFamily="34" charset="0"/>
              </a:rPr>
              <a:t>option_on</a:t>
            </a:r>
          </a:p>
        </p:txBody>
      </p:sp>
      <p:sp>
        <p:nvSpPr>
          <p:cNvPr id="29719" name="Line 41"/>
          <p:cNvSpPr>
            <a:spLocks noChangeShapeType="1"/>
          </p:cNvSpPr>
          <p:nvPr/>
        </p:nvSpPr>
        <p:spPr bwMode="auto">
          <a:xfrm>
            <a:off x="6249988" y="3733800"/>
            <a:ext cx="136525" cy="187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20" name="Line 42"/>
          <p:cNvSpPr>
            <a:spLocks noChangeShapeType="1"/>
          </p:cNvSpPr>
          <p:nvPr/>
        </p:nvSpPr>
        <p:spPr bwMode="auto">
          <a:xfrm flipV="1">
            <a:off x="6386513" y="3708400"/>
            <a:ext cx="4762" cy="1905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21" name="Line 44"/>
          <p:cNvSpPr>
            <a:spLocks noChangeShapeType="1"/>
          </p:cNvSpPr>
          <p:nvPr/>
        </p:nvSpPr>
        <p:spPr bwMode="auto">
          <a:xfrm>
            <a:off x="2867025" y="3689350"/>
            <a:ext cx="292100" cy="127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22" name="Line 45"/>
          <p:cNvSpPr>
            <a:spLocks noChangeShapeType="1"/>
          </p:cNvSpPr>
          <p:nvPr/>
        </p:nvSpPr>
        <p:spPr bwMode="auto">
          <a:xfrm>
            <a:off x="2960688" y="3609975"/>
            <a:ext cx="203200" cy="7461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23" name="Line 46"/>
          <p:cNvSpPr>
            <a:spLocks noChangeShapeType="1"/>
          </p:cNvSpPr>
          <p:nvPr/>
        </p:nvSpPr>
        <p:spPr bwMode="auto">
          <a:xfrm flipV="1">
            <a:off x="4602163" y="5095875"/>
            <a:ext cx="247650" cy="539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24" name="Line 47"/>
          <p:cNvSpPr>
            <a:spLocks noChangeShapeType="1"/>
          </p:cNvSpPr>
          <p:nvPr/>
        </p:nvSpPr>
        <p:spPr bwMode="auto">
          <a:xfrm>
            <a:off x="4625975" y="5129213"/>
            <a:ext cx="225425" cy="889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92075" tIns="46038" rIns="92075" bIns="46038" anchor="ctr"/>
          <a:lstStyle/>
          <a:p>
            <a:endParaRPr lang="en-GB"/>
          </a:p>
        </p:txBody>
      </p:sp>
      <p:sp>
        <p:nvSpPr>
          <p:cNvPr id="29725" name="Text Box 48"/>
          <p:cNvSpPr txBox="1">
            <a:spLocks noChangeArrowheads="1"/>
          </p:cNvSpPr>
          <p:nvPr/>
        </p:nvSpPr>
        <p:spPr bwMode="auto">
          <a:xfrm>
            <a:off x="5411788" y="6169025"/>
            <a:ext cx="2616200" cy="3667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a:t>Note Crows Foot Notation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endParaRPr lang="en-US" dirty="0" smtClean="0"/>
          </a:p>
          <a:p>
            <a:pPr>
              <a:defRPr/>
            </a:pPr>
            <a:fld id="{EE23B468-E05F-4021-9544-477E7B72EE03}" type="datetime8">
              <a:rPr lang="en-GB" smtClean="0"/>
              <a:t>23/02/2016 20:02</a:t>
            </a:fld>
            <a:endParaRPr lang="en-US" dirty="0"/>
          </a:p>
        </p:txBody>
      </p:sp>
      <p:sp>
        <p:nvSpPr>
          <p:cNvPr id="27651"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solidFill>
                  <a:srgbClr val="000000"/>
                </a:solidFill>
                <a:latin typeface="Arial" pitchFamily="34" charset="0"/>
              </a:rPr>
              <a:t>SysBld</a:t>
            </a:r>
            <a:r>
              <a:rPr lang="en-US" dirty="0" smtClean="0">
                <a:solidFill>
                  <a:srgbClr val="000000"/>
                </a:solidFill>
                <a:latin typeface="Arial" pitchFamily="34" charset="0"/>
              </a:rPr>
              <a:t> 05 Requirements.</a:t>
            </a:r>
            <a:fld id="{C36D5063-C706-4D10-8EBA-0CF533D024DE}" type="slidenum">
              <a:rPr lang="en-US" smtClean="0">
                <a:solidFill>
                  <a:srgbClr val="000000"/>
                </a:solidFill>
                <a:latin typeface="Arial" pitchFamily="34" charset="0"/>
              </a:rPr>
              <a:pPr/>
              <a:t>3</a:t>
            </a:fld>
            <a:endParaRPr lang="en-US" dirty="0" smtClean="0">
              <a:solidFill>
                <a:srgbClr val="000000"/>
              </a:solidFill>
              <a:latin typeface="Arial" pitchFamily="34" charset="0"/>
            </a:endParaRPr>
          </a:p>
        </p:txBody>
      </p:sp>
      <p:sp>
        <p:nvSpPr>
          <p:cNvPr id="27652" name="Rectangle 2"/>
          <p:cNvSpPr>
            <a:spLocks noGrp="1" noChangeArrowheads="1"/>
          </p:cNvSpPr>
          <p:nvPr>
            <p:ph type="title" idx="4294967295"/>
          </p:nvPr>
        </p:nvSpPr>
        <p:spPr>
          <a:xfrm>
            <a:off x="0" y="0"/>
            <a:ext cx="9143999" cy="603250"/>
          </a:xfrm>
        </p:spPr>
        <p:txBody>
          <a:bodyPr lIns="91440" tIns="45720" rIns="91440" bIns="45720" anchor="b"/>
          <a:lstStyle/>
          <a:p>
            <a:pPr eaLnBrk="1" hangingPunct="1"/>
            <a:r>
              <a:rPr lang="en-GB" dirty="0" smtClean="0"/>
              <a:t>A Reminder - Requirements Engineering</a:t>
            </a:r>
          </a:p>
        </p:txBody>
      </p:sp>
      <p:sp>
        <p:nvSpPr>
          <p:cNvPr id="9221" name="Rectangle 3"/>
          <p:cNvSpPr>
            <a:spLocks noGrp="1" noChangeArrowheads="1"/>
          </p:cNvSpPr>
          <p:nvPr>
            <p:ph type="body" idx="4294967295"/>
          </p:nvPr>
        </p:nvSpPr>
        <p:spPr>
          <a:xfrm>
            <a:off x="266348" y="703618"/>
            <a:ext cx="8440615" cy="5314950"/>
          </a:xfrm>
        </p:spPr>
        <p:txBody>
          <a:bodyPr lIns="91440" tIns="45720" rIns="91440" bIns="45720"/>
          <a:lstStyle/>
          <a:p>
            <a:pPr marL="0" indent="0" eaLnBrk="1" hangingPunct="1">
              <a:lnSpc>
                <a:spcPct val="90000"/>
              </a:lnSpc>
              <a:spcAft>
                <a:spcPts val="600"/>
              </a:spcAft>
              <a:buFontTx/>
              <a:buNone/>
            </a:pPr>
            <a:r>
              <a:rPr lang="en-US" sz="2400" dirty="0" smtClean="0"/>
              <a:t>Aim to produce a </a:t>
            </a:r>
            <a:r>
              <a:rPr lang="en-US" sz="2400" b="1" i="1" dirty="0" smtClean="0"/>
              <a:t>Requirements</a:t>
            </a:r>
            <a:r>
              <a:rPr lang="en-US" sz="2400" i="1" dirty="0" smtClean="0"/>
              <a:t> Specification</a:t>
            </a:r>
            <a:r>
              <a:rPr lang="en-US" sz="2400" dirty="0" smtClean="0"/>
              <a:t> that can be agreed with the client and can provide the basis for a </a:t>
            </a:r>
            <a:r>
              <a:rPr lang="en-US" sz="2400" b="1" i="1" dirty="0" smtClean="0"/>
              <a:t>Design </a:t>
            </a:r>
            <a:r>
              <a:rPr lang="en-US" sz="2400" i="1" dirty="0" smtClean="0"/>
              <a:t>Specification</a:t>
            </a:r>
          </a:p>
          <a:p>
            <a:pPr marL="0" indent="0" eaLnBrk="1" hangingPunct="1">
              <a:lnSpc>
                <a:spcPct val="90000"/>
              </a:lnSpc>
              <a:spcAft>
                <a:spcPts val="600"/>
              </a:spcAft>
              <a:buFontTx/>
              <a:buNone/>
            </a:pPr>
            <a:r>
              <a:rPr lang="en-US" sz="2400" dirty="0" smtClean="0"/>
              <a:t>Requirements </a:t>
            </a:r>
            <a:r>
              <a:rPr lang="en-US" sz="2400" b="1" dirty="0" smtClean="0"/>
              <a:t>Elicitation</a:t>
            </a:r>
            <a:r>
              <a:rPr lang="en-US" sz="2400" dirty="0" smtClean="0"/>
              <a:t> </a:t>
            </a:r>
            <a:r>
              <a:rPr lang="en-US" sz="2000" dirty="0" smtClean="0"/>
              <a:t>(from the client)</a:t>
            </a:r>
            <a:endParaRPr lang="en-US" sz="2400" dirty="0" smtClean="0"/>
          </a:p>
          <a:p>
            <a:pPr lvl="1" eaLnBrk="1" hangingPunct="1">
              <a:lnSpc>
                <a:spcPct val="100000"/>
              </a:lnSpc>
              <a:spcBef>
                <a:spcPts val="0"/>
              </a:spcBef>
              <a:spcAft>
                <a:spcPts val="0"/>
              </a:spcAft>
            </a:pPr>
            <a:r>
              <a:rPr lang="en-US" sz="2000" dirty="0" smtClean="0"/>
              <a:t>Understand the existing situation </a:t>
            </a:r>
            <a:r>
              <a:rPr lang="en-US" sz="1800" dirty="0" smtClean="0"/>
              <a:t>(the baseline </a:t>
            </a:r>
            <a:r>
              <a:rPr lang="en-US" sz="1800" i="1" dirty="0" smtClean="0"/>
              <a:t>as-is</a:t>
            </a:r>
            <a:r>
              <a:rPr lang="en-US" sz="1800" dirty="0" smtClean="0"/>
              <a:t> system)</a:t>
            </a:r>
          </a:p>
          <a:p>
            <a:pPr lvl="1" eaLnBrk="1" hangingPunct="1">
              <a:lnSpc>
                <a:spcPct val="100000"/>
              </a:lnSpc>
              <a:spcBef>
                <a:spcPts val="0"/>
              </a:spcBef>
              <a:spcAft>
                <a:spcPts val="0"/>
              </a:spcAft>
            </a:pPr>
            <a:r>
              <a:rPr lang="en-US" sz="2000" dirty="0" smtClean="0"/>
              <a:t>Determine what a client needs </a:t>
            </a:r>
            <a:r>
              <a:rPr lang="en-US" sz="1800" dirty="0" smtClean="0"/>
              <a:t>(interviews, observation, current docs </a:t>
            </a:r>
            <a:r>
              <a:rPr lang="en-US" sz="1800" i="1" dirty="0" smtClean="0"/>
              <a:t>etc</a:t>
            </a:r>
            <a:r>
              <a:rPr lang="en-US" sz="1800" dirty="0" smtClean="0"/>
              <a:t>.</a:t>
            </a:r>
            <a:endParaRPr lang="en-US" sz="2000" dirty="0"/>
          </a:p>
          <a:p>
            <a:pPr lvl="1" eaLnBrk="1" hangingPunct="1">
              <a:lnSpc>
                <a:spcPct val="100000"/>
              </a:lnSpc>
              <a:spcBef>
                <a:spcPts val="0"/>
              </a:spcBef>
              <a:spcAft>
                <a:spcPts val="0"/>
              </a:spcAft>
            </a:pPr>
            <a:r>
              <a:rPr lang="en-US" sz="2000" dirty="0" smtClean="0"/>
              <a:t>Identifying/capture requirements</a:t>
            </a:r>
          </a:p>
          <a:p>
            <a:pPr marL="0" indent="0" eaLnBrk="1" hangingPunct="1">
              <a:lnSpc>
                <a:spcPct val="90000"/>
              </a:lnSpc>
              <a:spcAft>
                <a:spcPts val="600"/>
              </a:spcAft>
              <a:buFontTx/>
              <a:buNone/>
            </a:pPr>
            <a:r>
              <a:rPr lang="en-US" sz="2400" dirty="0" smtClean="0"/>
              <a:t>Requirements </a:t>
            </a:r>
            <a:r>
              <a:rPr lang="en-US" sz="2400" b="1" dirty="0" smtClean="0"/>
              <a:t>Analysis</a:t>
            </a:r>
          </a:p>
          <a:p>
            <a:pPr lvl="1" eaLnBrk="1" hangingPunct="1">
              <a:lnSpc>
                <a:spcPct val="100000"/>
              </a:lnSpc>
              <a:spcBef>
                <a:spcPts val="0"/>
              </a:spcBef>
            </a:pPr>
            <a:r>
              <a:rPr lang="en-US" sz="2000" dirty="0" smtClean="0"/>
              <a:t>Determine what is needed to meet the client’s needs</a:t>
            </a:r>
          </a:p>
          <a:p>
            <a:pPr marL="0" indent="0" eaLnBrk="1" hangingPunct="1">
              <a:lnSpc>
                <a:spcPct val="90000"/>
              </a:lnSpc>
              <a:spcAft>
                <a:spcPts val="600"/>
              </a:spcAft>
              <a:buFontTx/>
              <a:buNone/>
            </a:pPr>
            <a:r>
              <a:rPr lang="en-US" sz="2400" dirty="0" smtClean="0"/>
              <a:t>Requirements</a:t>
            </a:r>
            <a:r>
              <a:rPr lang="en-US" sz="2400" b="1" dirty="0" smtClean="0"/>
              <a:t> Specification</a:t>
            </a:r>
            <a:r>
              <a:rPr lang="en-US" sz="2400" dirty="0" smtClean="0"/>
              <a:t> </a:t>
            </a:r>
            <a:r>
              <a:rPr lang="en-US" sz="2000" dirty="0" smtClean="0"/>
              <a:t>(to the developer/tester/maintainer)</a:t>
            </a:r>
            <a:endParaRPr lang="en-US" sz="2400" dirty="0" smtClean="0"/>
          </a:p>
          <a:p>
            <a:pPr lvl="1" eaLnBrk="1" hangingPunct="1">
              <a:lnSpc>
                <a:spcPct val="100000"/>
              </a:lnSpc>
              <a:spcBef>
                <a:spcPts val="0"/>
              </a:spcBef>
            </a:pPr>
            <a:r>
              <a:rPr lang="en-US" sz="2000" dirty="0" smtClean="0"/>
              <a:t>Document requirements for the new system </a:t>
            </a:r>
            <a:r>
              <a:rPr lang="en-US" sz="1800" dirty="0" smtClean="0"/>
              <a:t>(the target </a:t>
            </a:r>
            <a:r>
              <a:rPr lang="en-US" sz="1800" i="1" dirty="0" smtClean="0"/>
              <a:t>to-be</a:t>
            </a:r>
            <a:r>
              <a:rPr lang="en-US" sz="1800" dirty="0" smtClean="0"/>
              <a:t> system)</a:t>
            </a:r>
          </a:p>
          <a:p>
            <a:pPr lvl="2">
              <a:lnSpc>
                <a:spcPct val="100000"/>
              </a:lnSpc>
              <a:spcBef>
                <a:spcPts val="0"/>
              </a:spcBef>
            </a:pPr>
            <a:r>
              <a:rPr lang="en-GB" sz="1600" dirty="0" smtClean="0"/>
              <a:t>The project background and overview problem statement</a:t>
            </a:r>
          </a:p>
          <a:p>
            <a:pPr lvl="2">
              <a:lnSpc>
                <a:spcPct val="100000"/>
              </a:lnSpc>
              <a:spcBef>
                <a:spcPts val="0"/>
              </a:spcBef>
            </a:pPr>
            <a:r>
              <a:rPr lang="en-GB" sz="1600" dirty="0" smtClean="0"/>
              <a:t>Project constraints and assumptions</a:t>
            </a:r>
          </a:p>
          <a:p>
            <a:pPr lvl="2">
              <a:lnSpc>
                <a:spcPct val="100000"/>
              </a:lnSpc>
              <a:spcBef>
                <a:spcPts val="0"/>
              </a:spcBef>
            </a:pPr>
            <a:r>
              <a:rPr lang="en-GB" sz="1600" dirty="0" smtClean="0"/>
              <a:t>The </a:t>
            </a:r>
            <a:r>
              <a:rPr lang="en-GB" sz="1600" b="1" i="1" dirty="0" smtClean="0"/>
              <a:t>functional</a:t>
            </a:r>
            <a:r>
              <a:rPr lang="en-GB" sz="1600" dirty="0" smtClean="0"/>
              <a:t> requirements (prioritised?)</a:t>
            </a:r>
          </a:p>
          <a:p>
            <a:pPr lvl="2">
              <a:lnSpc>
                <a:spcPct val="100000"/>
              </a:lnSpc>
              <a:spcBef>
                <a:spcPts val="0"/>
              </a:spcBef>
            </a:pPr>
            <a:r>
              <a:rPr lang="en-GB" sz="1600" b="1" i="1" dirty="0" smtClean="0"/>
              <a:t>Non-functional</a:t>
            </a:r>
            <a:r>
              <a:rPr lang="en-GB" sz="1600" dirty="0" smtClean="0"/>
              <a:t> requirements</a:t>
            </a:r>
          </a:p>
          <a:p>
            <a:pPr lvl="2">
              <a:lnSpc>
                <a:spcPct val="100000"/>
              </a:lnSpc>
              <a:spcBef>
                <a:spcPts val="0"/>
              </a:spcBef>
            </a:pPr>
            <a:r>
              <a:rPr lang="en-GB" sz="1600" dirty="0" smtClean="0"/>
              <a:t>Appendices (glossary, source docs </a:t>
            </a:r>
            <a:r>
              <a:rPr lang="en-GB" sz="1600" i="1" dirty="0" smtClean="0"/>
              <a:t>etc</a:t>
            </a:r>
            <a:r>
              <a:rPr lang="en-GB" sz="1600" dirty="0" smtClean="0"/>
              <a:t>.)</a:t>
            </a:r>
            <a:endParaRPr lang="en-US" sz="1600" dirty="0" smtClean="0"/>
          </a:p>
          <a:p>
            <a:pPr lvl="1" eaLnBrk="1" hangingPunct="1">
              <a:lnSpc>
                <a:spcPct val="100000"/>
              </a:lnSpc>
              <a:spcBef>
                <a:spcPts val="0"/>
              </a:spcBef>
            </a:pPr>
            <a:r>
              <a:rPr lang="en-US" sz="2000" dirty="0" smtClean="0"/>
              <a:t>Describe functional using an appropriate language/notation, </a:t>
            </a:r>
            <a:r>
              <a:rPr lang="en-US" sz="1800" i="1" dirty="0" smtClean="0"/>
              <a:t>e.g.</a:t>
            </a:r>
            <a:r>
              <a:rPr lang="en-US" sz="1800" dirty="0" smtClean="0"/>
              <a:t> </a:t>
            </a:r>
            <a:r>
              <a:rPr lang="en-US" sz="1600" dirty="0" smtClean="0"/>
              <a:t>UML, ERD</a:t>
            </a:r>
          </a:p>
        </p:txBody>
      </p:sp>
    </p:spTree>
    <p:extLst>
      <p:ext uri="{BB962C8B-B14F-4D97-AF65-F5344CB8AC3E}">
        <p14:creationId xmlns:p14="http://schemas.microsoft.com/office/powerpoint/2010/main" val="11544564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22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2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22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22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22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22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22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22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quarter" idx="10"/>
          </p:nvPr>
        </p:nvSpPr>
        <p:spPr/>
        <p:txBody>
          <a:bodyPr/>
          <a:lstStyle/>
          <a:p>
            <a:pPr>
              <a:defRPr/>
            </a:pPr>
            <a:fld id="{53DF00A7-B227-49E3-946A-B1C6CB2A42C3}" type="datetime1">
              <a:rPr lang="en-GB" smtClean="0"/>
              <a:pPr>
                <a:defRPr/>
              </a:pPr>
              <a:t>23/02/2016</a:t>
            </a:fld>
            <a:endParaRPr lang="en-US" dirty="0"/>
          </a:p>
        </p:txBody>
      </p:sp>
      <p:sp>
        <p:nvSpPr>
          <p:cNvPr id="3379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0D5F2B21-8C69-4E99-9E27-655A46003EFB}" type="slidenum">
              <a:rPr lang="en-US" smtClean="0">
                <a:latin typeface="Arial" pitchFamily="34" charset="0"/>
              </a:rPr>
              <a:pPr/>
              <a:t>30</a:t>
            </a:fld>
            <a:endParaRPr lang="en-US" dirty="0" smtClean="0">
              <a:latin typeface="Arial" pitchFamily="34" charset="0"/>
            </a:endParaRPr>
          </a:p>
        </p:txBody>
      </p:sp>
      <p:sp>
        <p:nvSpPr>
          <p:cNvPr id="33798" name="Rectangle 2"/>
          <p:cNvSpPr>
            <a:spLocks noGrp="1" noChangeArrowheads="1"/>
          </p:cNvSpPr>
          <p:nvPr>
            <p:ph type="title" idx="4294967295"/>
          </p:nvPr>
        </p:nvSpPr>
        <p:spPr>
          <a:xfrm>
            <a:off x="466725" y="244475"/>
            <a:ext cx="8072438" cy="1139825"/>
          </a:xfrm>
        </p:spPr>
        <p:txBody>
          <a:bodyPr lIns="91440" tIns="45720" rIns="91440" bIns="45720" anchor="b"/>
          <a:lstStyle/>
          <a:p>
            <a:pPr eaLnBrk="1" hangingPunct="1"/>
            <a:r>
              <a:rPr lang="en-GB" sz="3200" dirty="0" smtClean="0"/>
              <a:t>Example</a:t>
            </a:r>
            <a:br>
              <a:rPr lang="en-GB" sz="3200" dirty="0" smtClean="0"/>
            </a:br>
            <a:r>
              <a:rPr lang="en-GB" sz="3200" dirty="0" smtClean="0"/>
              <a:t>Consider the following statement</a:t>
            </a:r>
          </a:p>
        </p:txBody>
      </p:sp>
      <p:sp>
        <p:nvSpPr>
          <p:cNvPr id="33799" name="Rectangle 4"/>
          <p:cNvSpPr>
            <a:spLocks noGrp="1" noChangeArrowheads="1"/>
          </p:cNvSpPr>
          <p:nvPr>
            <p:ph type="body" idx="4294967295"/>
          </p:nvPr>
        </p:nvSpPr>
        <p:spPr>
          <a:xfrm>
            <a:off x="277586" y="1518557"/>
            <a:ext cx="8588828" cy="4718957"/>
          </a:xfrm>
        </p:spPr>
        <p:txBody>
          <a:bodyPr lIns="91440" tIns="45720" rIns="91440" bIns="45720"/>
          <a:lstStyle/>
          <a:p>
            <a:pPr marL="0" indent="0" eaLnBrk="1" hangingPunct="1">
              <a:buFontTx/>
              <a:buNone/>
            </a:pPr>
            <a:r>
              <a:rPr lang="en-GB" dirty="0" smtClean="0"/>
              <a:t>The customers place requests with the XYZ Double Glazing Company.  The request will be used to generate a number of (one or more) work orders.  Each work order has a list of required materials (products) and comprises a number of tasks.  The company maintains a standard table of work tasks, e.g. door/window installation, from which each task in the work order can be selected.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quarter" idx="10"/>
          </p:nvPr>
        </p:nvSpPr>
        <p:spPr/>
        <p:txBody>
          <a:bodyPr/>
          <a:lstStyle/>
          <a:p>
            <a:pPr>
              <a:defRPr/>
            </a:pPr>
            <a:fld id="{8760691B-7745-4620-AB05-8DE29365CD67}" type="datetime1">
              <a:rPr lang="en-GB" smtClean="0"/>
              <a:pPr>
                <a:defRPr/>
              </a:pPr>
              <a:t>23/02/2016</a:t>
            </a:fld>
            <a:endParaRPr lang="en-US" dirty="0"/>
          </a:p>
        </p:txBody>
      </p:sp>
      <p:sp>
        <p:nvSpPr>
          <p:cNvPr id="34819"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6ED770F4-D087-4922-B6AB-5E5CE41A5BBE}" type="slidenum">
              <a:rPr lang="en-US" smtClean="0">
                <a:latin typeface="Arial" pitchFamily="34" charset="0"/>
              </a:rPr>
              <a:pPr/>
              <a:t>31</a:t>
            </a:fld>
            <a:endParaRPr lang="en-US" dirty="0" smtClean="0">
              <a:latin typeface="Arial" pitchFamily="34" charset="0"/>
            </a:endParaRPr>
          </a:p>
        </p:txBody>
      </p:sp>
      <p:sp>
        <p:nvSpPr>
          <p:cNvPr id="34822" name="Rectangle 2"/>
          <p:cNvSpPr>
            <a:spLocks noGrp="1" noChangeArrowheads="1"/>
          </p:cNvSpPr>
          <p:nvPr>
            <p:ph type="title" idx="4294967295"/>
          </p:nvPr>
        </p:nvSpPr>
        <p:spPr>
          <a:xfrm>
            <a:off x="0" y="236538"/>
            <a:ext cx="9144000" cy="677862"/>
          </a:xfrm>
        </p:spPr>
        <p:txBody>
          <a:bodyPr lIns="91440" tIns="45720" rIns="91440" bIns="45720" anchor="b"/>
          <a:lstStyle/>
          <a:p>
            <a:pPr eaLnBrk="1" hangingPunct="1"/>
            <a:r>
              <a:rPr lang="en-GB" sz="2800" dirty="0" smtClean="0"/>
              <a:t>Example - Identify Candidate Entities</a:t>
            </a:r>
          </a:p>
        </p:txBody>
      </p:sp>
      <p:sp>
        <p:nvSpPr>
          <p:cNvPr id="34823" name="Rectangle 3"/>
          <p:cNvSpPr>
            <a:spLocks noGrp="1" noChangeArrowheads="1"/>
          </p:cNvSpPr>
          <p:nvPr>
            <p:ph type="body" idx="4294967295"/>
          </p:nvPr>
        </p:nvSpPr>
        <p:spPr>
          <a:xfrm>
            <a:off x="337457" y="1074512"/>
            <a:ext cx="8544378" cy="2528660"/>
          </a:xfrm>
        </p:spPr>
        <p:txBody>
          <a:bodyPr lIns="91440" tIns="45720" rIns="91440" bIns="45720"/>
          <a:lstStyle/>
          <a:p>
            <a:pPr marL="0" indent="0" eaLnBrk="1" hangingPunct="1">
              <a:buNone/>
            </a:pPr>
            <a:r>
              <a:rPr lang="en-GB" sz="2400" u="sng" dirty="0" smtClean="0">
                <a:solidFill>
                  <a:srgbClr val="FF0000"/>
                </a:solidFill>
              </a:rPr>
              <a:t>Customers</a:t>
            </a:r>
            <a:r>
              <a:rPr lang="en-GB" sz="2400" dirty="0" smtClean="0"/>
              <a:t> place </a:t>
            </a:r>
            <a:r>
              <a:rPr lang="en-GB" sz="2400" u="sng" dirty="0" smtClean="0">
                <a:solidFill>
                  <a:srgbClr val="FF0000"/>
                </a:solidFill>
              </a:rPr>
              <a:t>requests</a:t>
            </a:r>
            <a:r>
              <a:rPr lang="en-GB" sz="2400" dirty="0" smtClean="0"/>
              <a:t> with the XYZ double glazing company.  The request will be used to generate a number of (one or more) </a:t>
            </a:r>
            <a:r>
              <a:rPr lang="en-GB" sz="2400" u="sng" dirty="0" smtClean="0">
                <a:solidFill>
                  <a:srgbClr val="FF0000"/>
                </a:solidFill>
              </a:rPr>
              <a:t>work orders</a:t>
            </a:r>
            <a:r>
              <a:rPr lang="en-GB" sz="2400" u="sng" dirty="0" smtClean="0">
                <a:solidFill>
                  <a:srgbClr val="800080"/>
                </a:solidFill>
              </a:rPr>
              <a:t>.</a:t>
            </a:r>
            <a:r>
              <a:rPr lang="en-GB" sz="2400" dirty="0" smtClean="0">
                <a:solidFill>
                  <a:srgbClr val="800080"/>
                </a:solidFill>
              </a:rPr>
              <a:t>  </a:t>
            </a:r>
            <a:r>
              <a:rPr lang="en-GB" sz="2400" dirty="0" smtClean="0"/>
              <a:t>Each work order has a list of required </a:t>
            </a:r>
            <a:r>
              <a:rPr lang="en-GB" sz="2400" u="sng" dirty="0" smtClean="0">
                <a:solidFill>
                  <a:srgbClr val="FF0000"/>
                </a:solidFill>
              </a:rPr>
              <a:t>materials</a:t>
            </a:r>
            <a:r>
              <a:rPr lang="en-GB" sz="2400" dirty="0" smtClean="0"/>
              <a:t> (</a:t>
            </a:r>
            <a:r>
              <a:rPr lang="en-GB" sz="2400" u="sng" dirty="0" smtClean="0">
                <a:solidFill>
                  <a:srgbClr val="800080"/>
                </a:solidFill>
              </a:rPr>
              <a:t>products</a:t>
            </a:r>
            <a:r>
              <a:rPr lang="en-GB" sz="2400" dirty="0" smtClean="0"/>
              <a:t>) and comprises a number of </a:t>
            </a:r>
            <a:r>
              <a:rPr lang="en-GB" sz="2400" u="sng" dirty="0" smtClean="0">
                <a:solidFill>
                  <a:srgbClr val="FF0000"/>
                </a:solidFill>
              </a:rPr>
              <a:t>tasks</a:t>
            </a:r>
            <a:r>
              <a:rPr lang="en-GB" sz="2400" dirty="0" smtClean="0"/>
              <a:t>.  The company maintains a standard </a:t>
            </a:r>
            <a:r>
              <a:rPr lang="en-GB" sz="2400" u="sng" dirty="0" smtClean="0">
                <a:solidFill>
                  <a:srgbClr val="FF0000"/>
                </a:solidFill>
              </a:rPr>
              <a:t>table of work tasks</a:t>
            </a:r>
            <a:r>
              <a:rPr lang="en-GB" sz="2400" dirty="0" smtClean="0"/>
              <a:t>, </a:t>
            </a:r>
            <a:r>
              <a:rPr lang="en-GB" sz="2400" i="1" dirty="0" smtClean="0"/>
              <a:t>e.g.</a:t>
            </a:r>
            <a:r>
              <a:rPr lang="en-GB" sz="2400" dirty="0" smtClean="0"/>
              <a:t> door/window installation, from which each task in the work order can be selected.</a:t>
            </a:r>
          </a:p>
        </p:txBody>
      </p:sp>
      <p:pic>
        <p:nvPicPr>
          <p:cNvPr id="3482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3878036"/>
            <a:ext cx="5886450" cy="215952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30ACC353-FA05-49F2-90D9-D9E9055EB02B}" type="datetime1">
              <a:rPr lang="en-GB" smtClean="0"/>
              <a:pPr>
                <a:defRPr/>
              </a:pPr>
              <a:t>23/02/2016</a:t>
            </a:fld>
            <a:endParaRPr lang="en-US" dirty="0"/>
          </a:p>
        </p:txBody>
      </p:sp>
      <p:sp>
        <p:nvSpPr>
          <p:cNvPr id="35843"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B0BC84C5-6A90-49FD-9419-E2106858CAB0}" type="slidenum">
              <a:rPr lang="en-US" smtClean="0">
                <a:latin typeface="Arial" pitchFamily="34" charset="0"/>
              </a:rPr>
              <a:pPr/>
              <a:t>32</a:t>
            </a:fld>
            <a:endParaRPr lang="en-US" dirty="0" smtClean="0">
              <a:latin typeface="Arial" pitchFamily="34" charset="0"/>
            </a:endParaRPr>
          </a:p>
        </p:txBody>
      </p:sp>
      <p:sp>
        <p:nvSpPr>
          <p:cNvPr id="35844" name="Rectangle 2"/>
          <p:cNvSpPr>
            <a:spLocks noGrp="1" noChangeArrowheads="1"/>
          </p:cNvSpPr>
          <p:nvPr>
            <p:ph type="title" idx="4294967295"/>
          </p:nvPr>
        </p:nvSpPr>
        <p:spPr>
          <a:xfrm>
            <a:off x="810306" y="0"/>
            <a:ext cx="7772400" cy="603250"/>
          </a:xfrm>
        </p:spPr>
        <p:txBody>
          <a:bodyPr lIns="91440" tIns="45720" rIns="91440" bIns="45720" anchor="b"/>
          <a:lstStyle/>
          <a:p>
            <a:pPr eaLnBrk="1" hangingPunct="1"/>
            <a:r>
              <a:rPr lang="en-GB" sz="3200" dirty="0" smtClean="0"/>
              <a:t>Example  Cont’d - Find Relationships</a:t>
            </a:r>
          </a:p>
        </p:txBody>
      </p:sp>
      <p:sp>
        <p:nvSpPr>
          <p:cNvPr id="35845" name="Rectangle 3"/>
          <p:cNvSpPr>
            <a:spLocks noGrp="1" noChangeArrowheads="1"/>
          </p:cNvSpPr>
          <p:nvPr>
            <p:ph type="body" idx="4294967295"/>
          </p:nvPr>
        </p:nvSpPr>
        <p:spPr>
          <a:xfrm>
            <a:off x="185057" y="568099"/>
            <a:ext cx="8763000" cy="3405187"/>
          </a:xfrm>
        </p:spPr>
        <p:txBody>
          <a:bodyPr lIns="91440" tIns="45720" rIns="91440" bIns="45720"/>
          <a:lstStyle/>
          <a:p>
            <a:pPr eaLnBrk="1" hangingPunct="1"/>
            <a:r>
              <a:rPr lang="en-GB" sz="2400" dirty="0" smtClean="0"/>
              <a:t>The customers </a:t>
            </a:r>
            <a:r>
              <a:rPr lang="en-GB" sz="2400" u="sng" dirty="0" smtClean="0">
                <a:solidFill>
                  <a:srgbClr val="800080"/>
                </a:solidFill>
              </a:rPr>
              <a:t>place</a:t>
            </a:r>
            <a:r>
              <a:rPr lang="en-GB" sz="2400" dirty="0" smtClean="0"/>
              <a:t> requests with the XYZ double glazing company.  The request will be used to </a:t>
            </a:r>
            <a:r>
              <a:rPr lang="en-GB" sz="2400" u="sng" dirty="0" smtClean="0">
                <a:solidFill>
                  <a:srgbClr val="800080"/>
                </a:solidFill>
              </a:rPr>
              <a:t>generate</a:t>
            </a:r>
            <a:r>
              <a:rPr lang="en-GB" sz="2400" dirty="0" smtClean="0"/>
              <a:t> a number of (one or more) work orders.  Each work order </a:t>
            </a:r>
            <a:r>
              <a:rPr lang="en-GB" sz="2400" u="sng" dirty="0" smtClean="0">
                <a:solidFill>
                  <a:srgbClr val="800080"/>
                </a:solidFill>
              </a:rPr>
              <a:t>has</a:t>
            </a:r>
            <a:r>
              <a:rPr lang="en-GB" sz="2400" dirty="0" smtClean="0"/>
              <a:t> a list of required materials (products) and </a:t>
            </a:r>
            <a:r>
              <a:rPr lang="en-GB" sz="2400" u="sng" dirty="0" smtClean="0">
                <a:solidFill>
                  <a:srgbClr val="800080"/>
                </a:solidFill>
              </a:rPr>
              <a:t>comprises</a:t>
            </a:r>
            <a:r>
              <a:rPr lang="en-GB" sz="2400" dirty="0" smtClean="0"/>
              <a:t> a number of tasks.  The company </a:t>
            </a:r>
            <a:r>
              <a:rPr lang="en-GB" sz="2400" u="sng" dirty="0" smtClean="0">
                <a:solidFill>
                  <a:srgbClr val="800080"/>
                </a:solidFill>
              </a:rPr>
              <a:t>maintains</a:t>
            </a:r>
            <a:r>
              <a:rPr lang="en-GB" sz="2400" dirty="0" smtClean="0"/>
              <a:t> a standard table of work tasks, e.g. door/window installation, from which each task in the work order can be </a:t>
            </a:r>
            <a:r>
              <a:rPr lang="en-GB" sz="2400" u="sng" dirty="0" smtClean="0">
                <a:solidFill>
                  <a:srgbClr val="800080"/>
                </a:solidFill>
              </a:rPr>
              <a:t>selected</a:t>
            </a:r>
            <a:r>
              <a:rPr lang="en-GB" sz="2400" dirty="0" smtClean="0"/>
              <a:t>.</a:t>
            </a:r>
          </a:p>
        </p:txBody>
      </p:sp>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86" y="1436914"/>
            <a:ext cx="976630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057BCE5A-97B7-4846-9CF8-43A708B870D1}" type="datetime1">
              <a:rPr lang="en-GB" smtClean="0"/>
              <a:pPr>
                <a:defRPr/>
              </a:pPr>
              <a:t>23/02/2016</a:t>
            </a:fld>
            <a:endParaRPr lang="en-US" dirty="0"/>
          </a:p>
        </p:txBody>
      </p:sp>
      <p:sp>
        <p:nvSpPr>
          <p:cNvPr id="2150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197C5F0B-D3ED-4FB5-AC41-84421D5229CA}" type="slidenum">
              <a:rPr lang="en-US" smtClean="0">
                <a:latin typeface="Arial" pitchFamily="34" charset="0"/>
              </a:rPr>
              <a:pPr/>
              <a:t>33</a:t>
            </a:fld>
            <a:endParaRPr lang="en-US" dirty="0" smtClean="0">
              <a:latin typeface="Arial" pitchFamily="34" charset="0"/>
            </a:endParaRPr>
          </a:p>
        </p:txBody>
      </p:sp>
      <p:sp>
        <p:nvSpPr>
          <p:cNvPr id="21508" name="Rectangle 2"/>
          <p:cNvSpPr>
            <a:spLocks noGrp="1" noChangeArrowheads="1"/>
          </p:cNvSpPr>
          <p:nvPr>
            <p:ph type="title"/>
          </p:nvPr>
        </p:nvSpPr>
        <p:spPr/>
        <p:txBody>
          <a:bodyPr/>
          <a:lstStyle/>
          <a:p>
            <a:r>
              <a:rPr lang="en-GB" sz="4000" dirty="0" smtClean="0"/>
              <a:t>Entities and Attributes</a:t>
            </a:r>
          </a:p>
        </p:txBody>
      </p:sp>
      <p:sp>
        <p:nvSpPr>
          <p:cNvPr id="21509" name="Rectangle 3"/>
          <p:cNvSpPr>
            <a:spLocks noGrp="1" noChangeArrowheads="1"/>
          </p:cNvSpPr>
          <p:nvPr>
            <p:ph type="body" idx="1"/>
          </p:nvPr>
        </p:nvSpPr>
        <p:spPr>
          <a:xfrm>
            <a:off x="300789" y="1160463"/>
            <a:ext cx="8494295" cy="4935537"/>
          </a:xfrm>
        </p:spPr>
        <p:txBody>
          <a:bodyPr/>
          <a:lstStyle/>
          <a:p>
            <a:pPr marL="361950" indent="-361950"/>
            <a:r>
              <a:rPr lang="en-GB" sz="3600" dirty="0" smtClean="0"/>
              <a:t>An entity is generally a composite set of information</a:t>
            </a:r>
          </a:p>
          <a:p>
            <a:pPr marL="361950" indent="-361950"/>
            <a:r>
              <a:rPr lang="en-GB" sz="3600" dirty="0" smtClean="0"/>
              <a:t>It has a set of </a:t>
            </a:r>
            <a:r>
              <a:rPr lang="en-GB" sz="3600" b="1" i="1" dirty="0" smtClean="0"/>
              <a:t>attributes</a:t>
            </a:r>
            <a:r>
              <a:rPr lang="en-GB" sz="3600" dirty="0" smtClean="0"/>
              <a:t> for example a student (entity) has (attributes) name, address, age, gender, </a:t>
            </a:r>
            <a:r>
              <a:rPr lang="en-GB" sz="3600" i="1" dirty="0" smtClean="0"/>
              <a:t>etc.</a:t>
            </a:r>
          </a:p>
          <a:p>
            <a:pPr marL="361950" indent="-361950"/>
            <a:r>
              <a:rPr lang="en-GB" sz="3600" dirty="0" smtClean="0"/>
              <a:t>More on attributes next…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fld id="{C2D073D0-A34F-47B3-9DE5-D1EF735051EE}" type="datetime1">
              <a:rPr lang="en-GB" smtClean="0"/>
              <a:pPr>
                <a:defRPr/>
              </a:pPr>
              <a:t>23/02/2016</a:t>
            </a:fld>
            <a:endParaRPr lang="en-US" dirty="0"/>
          </a:p>
        </p:txBody>
      </p:sp>
      <p:sp>
        <p:nvSpPr>
          <p:cNvPr id="38915"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B235C017-BF70-4CDE-96D4-0ACA901BCE53}" type="slidenum">
              <a:rPr lang="en-US" smtClean="0">
                <a:latin typeface="Arial" pitchFamily="34" charset="0"/>
              </a:rPr>
              <a:pPr/>
              <a:t>34</a:t>
            </a:fld>
            <a:endParaRPr lang="en-US" dirty="0" smtClean="0">
              <a:latin typeface="Arial" pitchFamily="34" charset="0"/>
            </a:endParaRPr>
          </a:p>
        </p:txBody>
      </p:sp>
      <p:sp>
        <p:nvSpPr>
          <p:cNvPr id="38916" name="Rectangle 2"/>
          <p:cNvSpPr>
            <a:spLocks noGrp="1" noChangeArrowheads="1"/>
          </p:cNvSpPr>
          <p:nvPr>
            <p:ph type="title"/>
          </p:nvPr>
        </p:nvSpPr>
        <p:spPr/>
        <p:txBody>
          <a:bodyPr/>
          <a:lstStyle/>
          <a:p>
            <a:r>
              <a:rPr lang="en-GB" sz="3200" dirty="0" smtClean="0"/>
              <a:t>Summary and Questions</a:t>
            </a:r>
          </a:p>
        </p:txBody>
      </p:sp>
      <p:sp>
        <p:nvSpPr>
          <p:cNvPr id="140291" name="Rectangle 3"/>
          <p:cNvSpPr>
            <a:spLocks noGrp="1" noChangeArrowheads="1"/>
          </p:cNvSpPr>
          <p:nvPr>
            <p:ph type="body" idx="1"/>
          </p:nvPr>
        </p:nvSpPr>
        <p:spPr>
          <a:xfrm>
            <a:off x="2568575" y="1017588"/>
            <a:ext cx="5889625" cy="5078412"/>
          </a:xfrm>
        </p:spPr>
        <p:txBody>
          <a:bodyPr/>
          <a:lstStyle/>
          <a:p>
            <a:pPr marL="0" indent="0">
              <a:buFontTx/>
              <a:buNone/>
              <a:defRPr/>
            </a:pPr>
            <a:r>
              <a:rPr lang="en-GB" sz="2000" dirty="0" smtClean="0"/>
              <a:t>Addressing Complexity – Decomposition and Abstraction</a:t>
            </a:r>
          </a:p>
          <a:p>
            <a:pPr marL="266700" lvl="1" indent="-266700">
              <a:defRPr/>
            </a:pPr>
            <a:r>
              <a:rPr lang="en-GB" sz="2000" dirty="0" smtClean="0">
                <a:ea typeface="+mn-ea"/>
                <a:cs typeface="+mn-cs"/>
              </a:rPr>
              <a:t>Break down process into smaller steps</a:t>
            </a:r>
          </a:p>
          <a:p>
            <a:pPr marL="266700" lvl="1" indent="-266700">
              <a:defRPr/>
            </a:pPr>
            <a:r>
              <a:rPr lang="en-GB" sz="2000" dirty="0" smtClean="0">
                <a:ea typeface="+mn-ea"/>
                <a:cs typeface="+mn-cs"/>
              </a:rPr>
              <a:t>Breakdown product into smaller parts</a:t>
            </a:r>
          </a:p>
          <a:p>
            <a:pPr marL="268288" lvl="1" indent="0">
              <a:buFontTx/>
              <a:buNone/>
              <a:defRPr/>
            </a:pPr>
            <a:r>
              <a:rPr lang="en-GB" sz="2000" dirty="0" smtClean="0">
                <a:ea typeface="+mn-ea"/>
                <a:cs typeface="+mn-cs"/>
              </a:rPr>
              <a:t>Analyse:</a:t>
            </a:r>
          </a:p>
          <a:p>
            <a:pPr marL="534988" lvl="2" indent="-268288">
              <a:defRPr/>
            </a:pPr>
            <a:r>
              <a:rPr lang="en-GB" sz="2000" dirty="0" smtClean="0">
                <a:ea typeface="+mn-ea"/>
                <a:cs typeface="+mn-cs"/>
              </a:rPr>
              <a:t>Functionality/Behaviour</a:t>
            </a:r>
          </a:p>
          <a:p>
            <a:pPr marL="534988" lvl="2" indent="-268288">
              <a:defRPr/>
            </a:pPr>
            <a:r>
              <a:rPr lang="en-GB" sz="2000" dirty="0" smtClean="0">
                <a:ea typeface="+mn-ea"/>
                <a:cs typeface="+mn-cs"/>
              </a:rPr>
              <a:t>Data/Information</a:t>
            </a:r>
            <a:endParaRPr lang="en-GB" sz="2000" dirty="0" smtClean="0"/>
          </a:p>
          <a:p>
            <a:pPr marL="0" indent="0">
              <a:buFontTx/>
              <a:buNone/>
              <a:defRPr/>
            </a:pPr>
            <a:r>
              <a:rPr lang="en-GB" sz="2000" dirty="0" smtClean="0"/>
              <a:t>ER Modelling for Data Analysis</a:t>
            </a:r>
          </a:p>
          <a:p>
            <a:pPr lvl="1">
              <a:defRPr/>
            </a:pPr>
            <a:r>
              <a:rPr lang="en-GB" sz="2000" dirty="0" smtClean="0">
                <a:ea typeface="+mn-ea"/>
                <a:cs typeface="+mn-cs"/>
              </a:rPr>
              <a:t>Identify conceptual entities</a:t>
            </a:r>
          </a:p>
          <a:p>
            <a:pPr lvl="1">
              <a:defRPr/>
            </a:pPr>
            <a:r>
              <a:rPr lang="en-GB" sz="2000" dirty="0" smtClean="0">
                <a:ea typeface="+mn-ea"/>
                <a:cs typeface="+mn-cs"/>
              </a:rPr>
              <a:t>Identify relationships between </a:t>
            </a:r>
            <a:r>
              <a:rPr lang="en-GB" sz="2000" dirty="0" smtClean="0">
                <a:ea typeface="+mn-ea"/>
                <a:cs typeface="+mn-cs"/>
              </a:rPr>
              <a:t>entities Cardinality </a:t>
            </a:r>
            <a:r>
              <a:rPr lang="en-GB" sz="2000" dirty="0" smtClean="0">
                <a:ea typeface="+mn-ea"/>
                <a:cs typeface="+mn-cs"/>
              </a:rPr>
              <a:t>of Relations </a:t>
            </a:r>
            <a:r>
              <a:rPr lang="en-GB" sz="1600" dirty="0" smtClean="0">
                <a:ea typeface="+mn-ea"/>
                <a:cs typeface="+mn-cs"/>
              </a:rPr>
              <a:t>(1-1, 1-M, M-M)</a:t>
            </a:r>
            <a:endParaRPr lang="en-GB" sz="2000" dirty="0" smtClean="0">
              <a:ea typeface="+mn-ea"/>
              <a:cs typeface="+mn-cs"/>
            </a:endParaRPr>
          </a:p>
          <a:p>
            <a:pPr marL="0" indent="0">
              <a:buFontTx/>
              <a:buNone/>
              <a:defRPr/>
            </a:pPr>
            <a:r>
              <a:rPr lang="en-GB" sz="2000" dirty="0" smtClean="0"/>
              <a:t>Graphical notations</a:t>
            </a:r>
          </a:p>
          <a:p>
            <a:pPr lvl="1">
              <a:defRPr/>
            </a:pPr>
            <a:r>
              <a:rPr lang="en-GB" sz="2000" dirty="0" smtClean="0">
                <a:ea typeface="+mn-ea"/>
                <a:cs typeface="+mn-cs"/>
              </a:rPr>
              <a:t>Chen/ Crow’s foot notation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29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291">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0291">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0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Arrow Connector 43"/>
          <p:cNvCxnSpPr/>
          <p:nvPr/>
        </p:nvCxnSpPr>
        <p:spPr bwMode="auto">
          <a:xfrm flipV="1">
            <a:off x="5147413" y="2353310"/>
            <a:ext cx="2171055" cy="3412571"/>
          </a:xfrm>
          <a:prstGeom prst="straightConnector1">
            <a:avLst/>
          </a:prstGeom>
          <a:noFill/>
          <a:ln w="25400" cap="flat" cmpd="sng" algn="ctr">
            <a:solidFill>
              <a:schemeClr val="tx1"/>
            </a:solidFill>
            <a:prstDash val="solid"/>
            <a:round/>
            <a:headEnd type="none" w="med" len="med"/>
            <a:tailEnd type="arrow" w="lg" len="lg"/>
          </a:ln>
          <a:effectLst/>
        </p:spPr>
      </p:cxnSp>
      <p:sp>
        <p:nvSpPr>
          <p:cNvPr id="2" name="Title 1"/>
          <p:cNvSpPr>
            <a:spLocks noGrp="1"/>
          </p:cNvSpPr>
          <p:nvPr>
            <p:ph type="title"/>
          </p:nvPr>
        </p:nvSpPr>
        <p:spPr>
          <a:xfrm>
            <a:off x="0" y="159368"/>
            <a:ext cx="9143999" cy="950104"/>
          </a:xfrm>
        </p:spPr>
        <p:txBody>
          <a:bodyPr/>
          <a:lstStyle/>
          <a:p>
            <a:r>
              <a:rPr lang="en-GB" sz="1600" dirty="0" smtClean="0"/>
              <a:t>Abstraction and Decomposition of </a:t>
            </a:r>
            <a:br>
              <a:rPr lang="en-GB" sz="1600" dirty="0" smtClean="0"/>
            </a:br>
            <a:r>
              <a:rPr lang="en-GB" sz="2400" dirty="0" smtClean="0"/>
              <a:t>the System Building Process</a:t>
            </a:r>
            <a:br>
              <a:rPr lang="en-GB" sz="2400" dirty="0" smtClean="0"/>
            </a:br>
            <a:endParaRPr lang="en-GB" sz="1000" i="1" dirty="0"/>
          </a:p>
        </p:txBody>
      </p:sp>
      <p:sp>
        <p:nvSpPr>
          <p:cNvPr id="3" name="Content Placeholder 2"/>
          <p:cNvSpPr>
            <a:spLocks noGrp="1"/>
          </p:cNvSpPr>
          <p:nvPr>
            <p:ph idx="1"/>
          </p:nvPr>
        </p:nvSpPr>
        <p:spPr>
          <a:xfrm>
            <a:off x="29937" y="1020484"/>
            <a:ext cx="9114064" cy="817123"/>
          </a:xfrm>
        </p:spPr>
        <p:txBody>
          <a:bodyPr/>
          <a:lstStyle/>
          <a:p>
            <a:pPr marL="0" indent="0" algn="ctr">
              <a:buNone/>
            </a:pPr>
            <a:r>
              <a:rPr lang="en-GB" sz="2400" i="1" dirty="0" smtClean="0"/>
              <a:t>Good systems are ones which meet the customer’s stated or implied needs and requirements</a:t>
            </a:r>
            <a:endParaRPr lang="en-GB" dirty="0" smtClean="0"/>
          </a:p>
          <a:p>
            <a:pPr marL="0" indent="0">
              <a:buNone/>
            </a:pPr>
            <a:endParaRPr lang="en-GB" dirty="0" smtClean="0"/>
          </a:p>
        </p:txBody>
      </p:sp>
      <p:sp>
        <p:nvSpPr>
          <p:cNvPr id="4" name="Date Placeholder 3"/>
          <p:cNvSpPr>
            <a:spLocks noGrp="1"/>
          </p:cNvSpPr>
          <p:nvPr>
            <p:ph type="dt" sz="half" idx="10"/>
          </p:nvPr>
        </p:nvSpPr>
        <p:spPr/>
        <p:txBody>
          <a:bodyPr/>
          <a:lstStyle/>
          <a:p>
            <a:pPr>
              <a:defRPr/>
            </a:pPr>
            <a:endParaRPr lang="en-US" dirty="0" smtClean="0">
              <a:solidFill>
                <a:srgbClr val="000000"/>
              </a:solidFill>
            </a:endParaRPr>
          </a:p>
          <a:p>
            <a:pPr>
              <a:defRPr/>
            </a:pPr>
            <a:fld id="{7C681963-FE45-4619-B1C3-2EBAD181523F}" type="datetime1">
              <a:rPr lang="en-GB" smtClean="0">
                <a:solidFill>
                  <a:srgbClr val="000000"/>
                </a:solidFill>
              </a:rPr>
              <a:pPr>
                <a:defRPr/>
              </a:pPr>
              <a:t>23/02/2016</a:t>
            </a:fld>
            <a:endParaRPr lang="en-US" dirty="0">
              <a:solidFill>
                <a:srgbClr val="000000"/>
              </a:solidFill>
            </a:endParaRPr>
          </a:p>
        </p:txBody>
      </p:sp>
      <p:sp>
        <p:nvSpPr>
          <p:cNvPr id="5" name="Slide Number Placeholder 4"/>
          <p:cNvSpPr>
            <a:spLocks noGrp="1"/>
          </p:cNvSpPr>
          <p:nvPr>
            <p:ph type="sldNum" sz="quarter" idx="11"/>
          </p:nvPr>
        </p:nvSpPr>
        <p:spPr/>
        <p:txBody>
          <a:bodyPr/>
          <a:lstStyle/>
          <a:p>
            <a:pPr>
              <a:defRPr/>
            </a:pPr>
            <a:r>
              <a:rPr lang="en-US" dirty="0" err="1" smtClean="0">
                <a:solidFill>
                  <a:srgbClr val="000000"/>
                </a:solidFill>
              </a:rPr>
              <a:t>SysBld</a:t>
            </a:r>
            <a:r>
              <a:rPr lang="en-US" dirty="0" smtClean="0">
                <a:solidFill>
                  <a:srgbClr val="000000"/>
                </a:solidFill>
              </a:rPr>
              <a:t> 02 </a:t>
            </a:r>
            <a:r>
              <a:rPr lang="en-US" dirty="0" err="1" smtClean="0">
                <a:solidFill>
                  <a:srgbClr val="000000"/>
                </a:solidFill>
              </a:rPr>
              <a:t>IntroToCourse</a:t>
            </a:r>
            <a:r>
              <a:rPr lang="en-US" dirty="0" smtClean="0">
                <a:solidFill>
                  <a:srgbClr val="000000"/>
                </a:solidFill>
              </a:rPr>
              <a:t>.</a:t>
            </a:r>
            <a:fld id="{E8160222-00C6-4B7F-A409-84253ADC1ECD}" type="slidenum">
              <a:rPr lang="en-US" smtClean="0">
                <a:solidFill>
                  <a:srgbClr val="000000"/>
                </a:solidFill>
              </a:rPr>
              <a:pPr>
                <a:defRPr/>
              </a:pPr>
              <a:t>4</a:t>
            </a:fld>
            <a:endParaRPr lang="en-US" dirty="0">
              <a:solidFill>
                <a:srgbClr val="000000"/>
              </a:solidFill>
            </a:endParaRPr>
          </a:p>
        </p:txBody>
      </p:sp>
      <p:grpSp>
        <p:nvGrpSpPr>
          <p:cNvPr id="72" name="Group 71"/>
          <p:cNvGrpSpPr/>
          <p:nvPr/>
        </p:nvGrpSpPr>
        <p:grpSpPr>
          <a:xfrm>
            <a:off x="1802885" y="2530948"/>
            <a:ext cx="3344528" cy="3698687"/>
            <a:chOff x="2305455" y="300358"/>
            <a:chExt cx="3344528" cy="3698687"/>
          </a:xfrm>
        </p:grpSpPr>
        <p:sp>
          <p:nvSpPr>
            <p:cNvPr id="8" name="Rectangle 7"/>
            <p:cNvSpPr/>
            <p:nvPr/>
          </p:nvSpPr>
          <p:spPr bwMode="auto">
            <a:xfrm rot="10800000">
              <a:off x="4559033" y="3071537"/>
              <a:ext cx="1090950" cy="927508"/>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r>
                <a:rPr lang="en-GB" sz="1400" dirty="0" smtClean="0">
                  <a:solidFill>
                    <a:srgbClr val="000000"/>
                  </a:solidFill>
                  <a:latin typeface="Arial"/>
                  <a:cs typeface="Arial" pitchFamily="34" charset="0"/>
                </a:rPr>
                <a:t>Implement</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System</a:t>
              </a:r>
            </a:p>
          </p:txBody>
        </p:sp>
        <p:cxnSp>
          <p:nvCxnSpPr>
            <p:cNvPr id="26" name="Straight Arrow Connector 25"/>
            <p:cNvCxnSpPr>
              <a:endCxn id="8" idx="3"/>
            </p:cNvCxnSpPr>
            <p:nvPr/>
          </p:nvCxnSpPr>
          <p:spPr bwMode="auto">
            <a:xfrm>
              <a:off x="2305455" y="300358"/>
              <a:ext cx="2253578" cy="3234933"/>
            </a:xfrm>
            <a:prstGeom prst="straightConnector1">
              <a:avLst/>
            </a:prstGeom>
            <a:noFill/>
            <a:ln w="25400" cap="flat" cmpd="sng" algn="ctr">
              <a:solidFill>
                <a:schemeClr val="tx1"/>
              </a:solidFill>
              <a:prstDash val="solid"/>
              <a:round/>
              <a:headEnd type="none" w="med" len="med"/>
              <a:tailEnd type="arrow" w="lg" len="lg"/>
            </a:ln>
            <a:effectLst/>
          </p:spPr>
        </p:cxnSp>
      </p:grpSp>
      <p:sp>
        <p:nvSpPr>
          <p:cNvPr id="9" name="TextBox 8"/>
          <p:cNvSpPr txBox="1"/>
          <p:nvPr/>
        </p:nvSpPr>
        <p:spPr>
          <a:xfrm>
            <a:off x="6806368" y="1735905"/>
            <a:ext cx="1287532" cy="646330"/>
          </a:xfrm>
          <a:prstGeom prst="rect">
            <a:avLst/>
          </a:prstGeom>
          <a:noFill/>
        </p:spPr>
        <p:txBody>
          <a:bodyPr wrap="none" rtlCol="0">
            <a:spAutoFit/>
          </a:bodyPr>
          <a:lstStyle/>
          <a:p>
            <a:pPr eaLnBrk="1" hangingPunct="1">
              <a:spcBef>
                <a:spcPct val="0"/>
              </a:spcBef>
            </a:pPr>
            <a:r>
              <a:rPr lang="en-GB" b="1" i="1" dirty="0" smtClean="0">
                <a:solidFill>
                  <a:srgbClr val="000000"/>
                </a:solidFill>
                <a:latin typeface="Arial"/>
                <a:cs typeface="Arial" pitchFamily="34" charset="0"/>
              </a:rPr>
              <a:t>Delivered </a:t>
            </a:r>
            <a:br>
              <a:rPr lang="en-GB" b="1" i="1" dirty="0" smtClean="0">
                <a:solidFill>
                  <a:srgbClr val="000000"/>
                </a:solidFill>
                <a:latin typeface="Arial"/>
                <a:cs typeface="Arial" pitchFamily="34" charset="0"/>
              </a:rPr>
            </a:br>
            <a:r>
              <a:rPr lang="en-GB" b="1" i="1" dirty="0" smtClean="0">
                <a:solidFill>
                  <a:srgbClr val="000000"/>
                </a:solidFill>
                <a:latin typeface="Arial"/>
                <a:cs typeface="Arial" pitchFamily="34" charset="0"/>
              </a:rPr>
              <a:t>System</a:t>
            </a:r>
            <a:endParaRPr lang="en-GB" b="1" i="1" dirty="0">
              <a:solidFill>
                <a:srgbClr val="000000"/>
              </a:solidFill>
              <a:latin typeface="Arial"/>
              <a:cs typeface="Arial" pitchFamily="34" charset="0"/>
            </a:endParaRPr>
          </a:p>
        </p:txBody>
      </p:sp>
      <p:grpSp>
        <p:nvGrpSpPr>
          <p:cNvPr id="27" name="Group 26"/>
          <p:cNvGrpSpPr/>
          <p:nvPr/>
        </p:nvGrpSpPr>
        <p:grpSpPr>
          <a:xfrm>
            <a:off x="2528238" y="3769666"/>
            <a:ext cx="1528224" cy="1323857"/>
            <a:chOff x="1233570" y="2459197"/>
            <a:chExt cx="1616405" cy="1282679"/>
          </a:xfrm>
        </p:grpSpPr>
        <p:cxnSp>
          <p:nvCxnSpPr>
            <p:cNvPr id="28" name="Straight Arrow Connector 27"/>
            <p:cNvCxnSpPr/>
            <p:nvPr/>
          </p:nvCxnSpPr>
          <p:spPr bwMode="auto">
            <a:xfrm>
              <a:off x="1385189" y="2459197"/>
              <a:ext cx="272980" cy="370318"/>
            </a:xfrm>
            <a:prstGeom prst="straightConnector1">
              <a:avLst/>
            </a:prstGeom>
            <a:noFill/>
            <a:ln w="25400" cap="flat" cmpd="sng" algn="ctr">
              <a:solidFill>
                <a:schemeClr val="tx1"/>
              </a:solidFill>
              <a:prstDash val="solid"/>
              <a:round/>
              <a:headEnd type="none" w="med" len="med"/>
              <a:tailEnd type="arrow" w="lg" len="lg"/>
            </a:ln>
            <a:effectLst/>
          </p:spPr>
        </p:cxnSp>
        <p:sp>
          <p:nvSpPr>
            <p:cNvPr id="29" name="Rectangle 28"/>
            <p:cNvSpPr/>
            <p:nvPr/>
          </p:nvSpPr>
          <p:spPr bwMode="auto">
            <a:xfrm rot="10800000">
              <a:off x="1233570" y="2827476"/>
              <a:ext cx="1616405" cy="9144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r>
                <a:rPr lang="en-GB" sz="1400" dirty="0" smtClean="0">
                  <a:solidFill>
                    <a:srgbClr val="000000"/>
                  </a:solidFill>
                  <a:latin typeface="Arial"/>
                  <a:cs typeface="Arial" pitchFamily="34" charset="0"/>
                </a:rPr>
                <a:t>From the specified </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requirements </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produce a design</a:t>
              </a:r>
            </a:p>
          </p:txBody>
        </p:sp>
      </p:grpSp>
      <p:grpSp>
        <p:nvGrpSpPr>
          <p:cNvPr id="18" name="Group 17"/>
          <p:cNvGrpSpPr/>
          <p:nvPr/>
        </p:nvGrpSpPr>
        <p:grpSpPr>
          <a:xfrm>
            <a:off x="2882226" y="2640462"/>
            <a:ext cx="4781125" cy="3125419"/>
            <a:chOff x="3044328" y="2320759"/>
            <a:chExt cx="4781125" cy="3125419"/>
          </a:xfrm>
        </p:grpSpPr>
        <p:grpSp>
          <p:nvGrpSpPr>
            <p:cNvPr id="67" name="Group 66"/>
            <p:cNvGrpSpPr/>
            <p:nvPr/>
          </p:nvGrpSpPr>
          <p:grpSpPr>
            <a:xfrm>
              <a:off x="5309515" y="2320759"/>
              <a:ext cx="2515938" cy="3125419"/>
              <a:chOff x="5165931" y="2530153"/>
              <a:chExt cx="2515938" cy="3125419"/>
            </a:xfrm>
          </p:grpSpPr>
          <p:sp>
            <p:nvSpPr>
              <p:cNvPr id="15" name="Rectangle 14"/>
              <p:cNvSpPr/>
              <p:nvPr/>
            </p:nvSpPr>
            <p:spPr bwMode="auto">
              <a:xfrm rot="10800000">
                <a:off x="6170516" y="2530153"/>
                <a:ext cx="1511353" cy="927509"/>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r>
                  <a:rPr lang="en-GB" sz="1400" dirty="0" smtClean="0">
                    <a:solidFill>
                      <a:srgbClr val="000000"/>
                    </a:solidFill>
                    <a:latin typeface="Arial"/>
                    <a:cs typeface="Arial" pitchFamily="34" charset="0"/>
                  </a:rPr>
                  <a:t>Check what we </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have built meets </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the customer’s</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requirements</a:t>
                </a:r>
              </a:p>
            </p:txBody>
          </p:sp>
          <p:cxnSp>
            <p:nvCxnSpPr>
              <p:cNvPr id="61" name="Straight Arrow Connector 60"/>
              <p:cNvCxnSpPr>
                <a:stCxn id="8" idx="1"/>
              </p:cNvCxnSpPr>
              <p:nvPr/>
            </p:nvCxnSpPr>
            <p:spPr bwMode="auto">
              <a:xfrm flipV="1">
                <a:off x="5165931" y="3457662"/>
                <a:ext cx="1398643" cy="2197910"/>
              </a:xfrm>
              <a:prstGeom prst="straightConnector1">
                <a:avLst/>
              </a:prstGeom>
              <a:noFill/>
              <a:ln w="25400" cap="flat" cmpd="sng" algn="ctr">
                <a:solidFill>
                  <a:schemeClr val="tx1"/>
                </a:solidFill>
                <a:prstDash val="solid"/>
                <a:round/>
                <a:headEnd type="none" w="med" len="med"/>
                <a:tailEnd type="arrow" w="lg" len="lg"/>
              </a:ln>
              <a:effectLst/>
            </p:spPr>
          </p:cxnSp>
        </p:grpSp>
        <p:cxnSp>
          <p:nvCxnSpPr>
            <p:cNvPr id="7" name="Straight Arrow Connector 6"/>
            <p:cNvCxnSpPr>
              <a:stCxn id="16" idx="1"/>
              <a:endCxn id="15" idx="3"/>
            </p:cNvCxnSpPr>
            <p:nvPr/>
          </p:nvCxnSpPr>
          <p:spPr bwMode="auto">
            <a:xfrm>
              <a:off x="3044328" y="2769125"/>
              <a:ext cx="3269772" cy="15388"/>
            </a:xfrm>
            <a:prstGeom prst="straightConnector1">
              <a:avLst/>
            </a:prstGeom>
            <a:noFill/>
            <a:ln w="12700" cap="flat" cmpd="sng" algn="ctr">
              <a:solidFill>
                <a:schemeClr val="tx1"/>
              </a:solidFill>
              <a:prstDash val="dash"/>
              <a:round/>
              <a:headEnd type="none" w="med" len="med"/>
              <a:tailEnd type="arrow"/>
            </a:ln>
            <a:effectLst/>
          </p:spPr>
        </p:cxnSp>
      </p:grpSp>
      <p:grpSp>
        <p:nvGrpSpPr>
          <p:cNvPr id="19" name="Group 18"/>
          <p:cNvGrpSpPr/>
          <p:nvPr/>
        </p:nvGrpSpPr>
        <p:grpSpPr>
          <a:xfrm>
            <a:off x="4056462" y="4166192"/>
            <a:ext cx="2777678" cy="1580462"/>
            <a:chOff x="4218564" y="3846489"/>
            <a:chExt cx="2777678" cy="1580462"/>
          </a:xfrm>
        </p:grpSpPr>
        <p:grpSp>
          <p:nvGrpSpPr>
            <p:cNvPr id="66" name="Group 65"/>
            <p:cNvGrpSpPr/>
            <p:nvPr/>
          </p:nvGrpSpPr>
          <p:grpSpPr>
            <a:xfrm>
              <a:off x="5313532" y="3846489"/>
              <a:ext cx="1682710" cy="1580462"/>
              <a:chOff x="5313532" y="3846489"/>
              <a:chExt cx="1682710" cy="1580462"/>
            </a:xfrm>
          </p:grpSpPr>
          <p:sp>
            <p:nvSpPr>
              <p:cNvPr id="30" name="Rectangle 29"/>
              <p:cNvSpPr/>
              <p:nvPr/>
            </p:nvSpPr>
            <p:spPr bwMode="auto">
              <a:xfrm rot="10800000">
                <a:off x="5336635" y="3846489"/>
                <a:ext cx="1659607" cy="927509"/>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r>
                  <a:rPr lang="en-GB" sz="1400" dirty="0" smtClean="0">
                    <a:solidFill>
                      <a:srgbClr val="000000"/>
                    </a:solidFill>
                    <a:latin typeface="Arial"/>
                    <a:cs typeface="Arial" pitchFamily="34" charset="0"/>
                  </a:rPr>
                  <a:t>Test the</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implementation and </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verify it does meet </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the design</a:t>
                </a:r>
              </a:p>
            </p:txBody>
          </p:sp>
          <p:cxnSp>
            <p:nvCxnSpPr>
              <p:cNvPr id="45" name="Straight Arrow Connector 44"/>
              <p:cNvCxnSpPr/>
              <p:nvPr/>
            </p:nvCxnSpPr>
            <p:spPr bwMode="auto">
              <a:xfrm flipV="1">
                <a:off x="5313532" y="4773999"/>
                <a:ext cx="420518" cy="652952"/>
              </a:xfrm>
              <a:prstGeom prst="straightConnector1">
                <a:avLst/>
              </a:prstGeom>
              <a:noFill/>
              <a:ln w="25400" cap="flat" cmpd="sng" algn="ctr">
                <a:solidFill>
                  <a:schemeClr val="tx1"/>
                </a:solidFill>
                <a:prstDash val="solid"/>
                <a:round/>
                <a:headEnd type="none" w="med" len="med"/>
                <a:tailEnd type="arrow" w="lg" len="lg"/>
              </a:ln>
              <a:effectLst/>
            </p:spPr>
          </p:cxnSp>
        </p:grpSp>
        <p:cxnSp>
          <p:nvCxnSpPr>
            <p:cNvPr id="31" name="Straight Arrow Connector 30"/>
            <p:cNvCxnSpPr>
              <a:stCxn id="29" idx="1"/>
              <a:endCxn id="30" idx="3"/>
            </p:cNvCxnSpPr>
            <p:nvPr/>
          </p:nvCxnSpPr>
          <p:spPr bwMode="auto">
            <a:xfrm>
              <a:off x="4218564" y="4301942"/>
              <a:ext cx="1118071" cy="8301"/>
            </a:xfrm>
            <a:prstGeom prst="straightConnector1">
              <a:avLst/>
            </a:prstGeom>
            <a:noFill/>
            <a:ln w="12700" cap="flat" cmpd="sng" algn="ctr">
              <a:solidFill>
                <a:schemeClr val="tx1"/>
              </a:solidFill>
              <a:prstDash val="dash"/>
              <a:round/>
              <a:headEnd type="none" w="med" len="med"/>
              <a:tailEnd type="arrow"/>
            </a:ln>
            <a:effectLst/>
          </p:spPr>
        </p:cxnSp>
      </p:grpSp>
      <p:grpSp>
        <p:nvGrpSpPr>
          <p:cNvPr id="95" name="Group 94"/>
          <p:cNvGrpSpPr/>
          <p:nvPr/>
        </p:nvGrpSpPr>
        <p:grpSpPr>
          <a:xfrm>
            <a:off x="1447986" y="2049432"/>
            <a:ext cx="1434240" cy="1511274"/>
            <a:chOff x="1647490" y="2277611"/>
            <a:chExt cx="1516998" cy="1464266"/>
          </a:xfrm>
        </p:grpSpPr>
        <p:cxnSp>
          <p:nvCxnSpPr>
            <p:cNvPr id="10" name="Straight Arrow Connector 9"/>
            <p:cNvCxnSpPr/>
            <p:nvPr/>
          </p:nvCxnSpPr>
          <p:spPr bwMode="auto">
            <a:xfrm>
              <a:off x="1696043" y="2277611"/>
              <a:ext cx="395433" cy="542156"/>
            </a:xfrm>
            <a:prstGeom prst="straightConnector1">
              <a:avLst/>
            </a:prstGeom>
            <a:noFill/>
            <a:ln w="25400" cap="flat" cmpd="sng" algn="ctr">
              <a:solidFill>
                <a:schemeClr val="tx1"/>
              </a:solidFill>
              <a:prstDash val="solid"/>
              <a:round/>
              <a:headEnd type="none" w="med" len="med"/>
              <a:tailEnd type="arrow" w="lg" len="lg"/>
            </a:ln>
            <a:effectLst/>
          </p:spPr>
        </p:cxnSp>
        <p:sp>
          <p:nvSpPr>
            <p:cNvPr id="16" name="Rectangle 15"/>
            <p:cNvSpPr/>
            <p:nvPr/>
          </p:nvSpPr>
          <p:spPr bwMode="auto">
            <a:xfrm rot="10800000">
              <a:off x="1647490" y="2827477"/>
              <a:ext cx="1516998" cy="9144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r>
                <a:rPr lang="en-GB" sz="1400" dirty="0" smtClean="0">
                  <a:solidFill>
                    <a:srgbClr val="000000"/>
                  </a:solidFill>
                  <a:latin typeface="Arial"/>
                  <a:cs typeface="Arial" pitchFamily="34" charset="0"/>
                </a:rPr>
                <a:t>Gather, Analyse</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and Document</a:t>
              </a:r>
              <a:br>
                <a:rPr lang="en-GB" sz="1400" dirty="0" smtClean="0">
                  <a:solidFill>
                    <a:srgbClr val="000000"/>
                  </a:solidFill>
                  <a:latin typeface="Arial"/>
                  <a:cs typeface="Arial" pitchFamily="34" charset="0"/>
                </a:rPr>
              </a:br>
              <a:r>
                <a:rPr lang="en-GB" sz="1400" dirty="0" smtClean="0">
                  <a:solidFill>
                    <a:srgbClr val="000000"/>
                  </a:solidFill>
                  <a:latin typeface="Arial"/>
                  <a:cs typeface="Arial" pitchFamily="34" charset="0"/>
                </a:rPr>
                <a:t>the requirements</a:t>
              </a:r>
            </a:p>
          </p:txBody>
        </p:sp>
      </p:grpSp>
    </p:spTree>
    <p:extLst>
      <p:ext uri="{BB962C8B-B14F-4D97-AF65-F5344CB8AC3E}">
        <p14:creationId xmlns:p14="http://schemas.microsoft.com/office/powerpoint/2010/main" val="272985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4818063" y="3513319"/>
            <a:ext cx="4040356" cy="1627525"/>
            <a:chOff x="4332896" y="1032002"/>
            <a:chExt cx="5015905" cy="1290031"/>
          </a:xfrm>
        </p:grpSpPr>
        <p:sp>
          <p:nvSpPr>
            <p:cNvPr id="26" name="TextBox 25"/>
            <p:cNvSpPr txBox="1"/>
            <p:nvPr/>
          </p:nvSpPr>
          <p:spPr>
            <a:xfrm>
              <a:off x="4332896" y="1398703"/>
              <a:ext cx="5015905" cy="923330"/>
            </a:xfrm>
            <a:prstGeom prst="rect">
              <a:avLst/>
            </a:prstGeom>
            <a:solidFill>
              <a:schemeClr val="bg1"/>
            </a:solidFill>
            <a:ln>
              <a:solidFill>
                <a:schemeClr val="tx1"/>
              </a:solidFill>
            </a:ln>
          </p:spPr>
          <p:txBody>
            <a:bodyPr wrap="square" rtlCol="0">
              <a:spAutoFit/>
            </a:bodyPr>
            <a:lstStyle/>
            <a:p>
              <a:r>
                <a:rPr lang="en-GB" dirty="0">
                  <a:latin typeface="+mn-lt"/>
                  <a:cs typeface="Arial" pitchFamily="34" charset="0"/>
                </a:rPr>
                <a:t>An assessment of fire loading, ventilation and likely temperatures were made and applied to a computer model of the structure </a:t>
              </a:r>
            </a:p>
          </p:txBody>
        </p:sp>
        <p:sp>
          <p:nvSpPr>
            <p:cNvPr id="27" name="Rectangle 26"/>
            <p:cNvSpPr/>
            <p:nvPr/>
          </p:nvSpPr>
          <p:spPr bwMode="auto">
            <a:xfrm rot="10800000">
              <a:off x="4332897" y="1032002"/>
              <a:ext cx="5015904" cy="3667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tx1"/>
                  </a:solidFill>
                  <a:effectLst/>
                  <a:latin typeface="Calibri" pitchFamily="34" charset="0"/>
                  <a:cs typeface="Calibri" pitchFamily="34" charset="0"/>
                </a:rPr>
                <a:t>Verifying the</a:t>
              </a:r>
              <a:r>
                <a:rPr kumimoji="0" lang="en-GB" sz="1800" b="0" i="0" u="none" strike="noStrike" cap="none" normalizeH="0" dirty="0" smtClean="0">
                  <a:ln>
                    <a:noFill/>
                  </a:ln>
                  <a:solidFill>
                    <a:schemeClr val="tx1"/>
                  </a:solidFill>
                  <a:effectLst/>
                  <a:latin typeface="Calibri" pitchFamily="34" charset="0"/>
                  <a:cs typeface="Calibri" pitchFamily="34" charset="0"/>
                </a:rPr>
                <a:t> Design</a:t>
              </a:r>
              <a:endParaRPr kumimoji="0" lang="en-GB" sz="1800" b="0" i="0" u="none" strike="noStrike" cap="none" normalizeH="0" baseline="0" dirty="0" smtClean="0">
                <a:ln>
                  <a:noFill/>
                </a:ln>
                <a:solidFill>
                  <a:schemeClr val="tx1"/>
                </a:solidFill>
                <a:effectLst/>
                <a:latin typeface="Calibri" pitchFamily="34" charset="0"/>
                <a:cs typeface="Calibri" pitchFamily="34" charset="0"/>
              </a:endParaRPr>
            </a:p>
          </p:txBody>
        </p:sp>
      </p:grpSp>
      <p:sp>
        <p:nvSpPr>
          <p:cNvPr id="64514" name="Title 1"/>
          <p:cNvSpPr>
            <a:spLocks noGrp="1"/>
          </p:cNvSpPr>
          <p:nvPr>
            <p:ph type="title"/>
          </p:nvPr>
        </p:nvSpPr>
        <p:spPr/>
        <p:txBody>
          <a:bodyPr/>
          <a:lstStyle/>
          <a:p>
            <a:endParaRPr lang="en-GB" smtClean="0"/>
          </a:p>
        </p:txBody>
      </p:sp>
      <p:sp>
        <p:nvSpPr>
          <p:cNvPr id="64515" name="Content Placeholder 2"/>
          <p:cNvSpPr>
            <a:spLocks noGrp="1"/>
          </p:cNvSpPr>
          <p:nvPr>
            <p:ph idx="1"/>
          </p:nvPr>
        </p:nvSpPr>
        <p:spPr/>
        <p:txBody>
          <a:bodyPr/>
          <a:lstStyle/>
          <a:p>
            <a:endParaRPr lang="en-GB" smtClean="0"/>
          </a:p>
        </p:txBody>
      </p:sp>
      <p:sp>
        <p:nvSpPr>
          <p:cNvPr id="4" name="Date Placeholder 3"/>
          <p:cNvSpPr>
            <a:spLocks noGrp="1"/>
          </p:cNvSpPr>
          <p:nvPr>
            <p:ph type="dt" sz="quarter" idx="10"/>
          </p:nvPr>
        </p:nvSpPr>
        <p:spPr/>
        <p:txBody>
          <a:bodyPr/>
          <a:lstStyle/>
          <a:p>
            <a:pPr>
              <a:defRPr/>
            </a:pPr>
            <a:r>
              <a:rPr lang="en-US" smtClean="0"/>
              <a:t>A.M.Fedorec </a:t>
            </a:r>
            <a:fld id="{7AB0C8DD-95EA-4A9A-BD44-911F798BB677}" type="datetime1">
              <a:rPr lang="en-GB" smtClean="0"/>
              <a:pPr>
                <a:defRPr/>
              </a:pPr>
              <a:t>23/02/2016</a:t>
            </a:fld>
            <a:endParaRPr lang="en-US"/>
          </a:p>
        </p:txBody>
      </p:sp>
      <p:sp>
        <p:nvSpPr>
          <p:cNvPr id="5" name="Slide Number Placeholder 4"/>
          <p:cNvSpPr>
            <a:spLocks noGrp="1"/>
          </p:cNvSpPr>
          <p:nvPr>
            <p:ph type="sldNum" sz="quarter" idx="11"/>
          </p:nvPr>
        </p:nvSpPr>
        <p:spPr/>
        <p:txBody>
          <a:bodyPr/>
          <a:lstStyle/>
          <a:p>
            <a:pPr>
              <a:defRPr/>
            </a:pPr>
            <a:r>
              <a:rPr lang="en-US" dirty="0" err="1" smtClean="0"/>
              <a:t>SysBld</a:t>
            </a:r>
            <a:r>
              <a:rPr lang="en-US" dirty="0" smtClean="0"/>
              <a:t> 02 </a:t>
            </a:r>
            <a:r>
              <a:rPr lang="en-US" dirty="0" err="1" smtClean="0"/>
              <a:t>IntroToCourse</a:t>
            </a:r>
            <a:r>
              <a:rPr lang="en-US" dirty="0" smtClean="0"/>
              <a:t>.</a:t>
            </a:r>
            <a:fld id="{FDF908CB-7D99-4ED5-82D4-1C0EBE93DC10}" type="slidenum">
              <a:rPr lang="en-US" smtClean="0"/>
              <a:pPr>
                <a:defRPr/>
              </a:pPr>
              <a:t>5</a:t>
            </a:fld>
            <a:endParaRPr lang="en-US" dirty="0"/>
          </a:p>
        </p:txBody>
      </p:sp>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46350"/>
            <a:ext cx="2638425" cy="428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0512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900" y="0"/>
            <a:ext cx="2833688"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6188" y="2886075"/>
            <a:ext cx="6219825"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1963" y="0"/>
            <a:ext cx="2332037"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3"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0138" y="0"/>
            <a:ext cx="20097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4"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3825" y="3068638"/>
            <a:ext cx="185578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5"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3325" y="3019425"/>
            <a:ext cx="285750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818063" y="0"/>
            <a:ext cx="4297362" cy="523875"/>
          </a:xfrm>
          <a:prstGeom prst="rect">
            <a:avLst/>
          </a:prstGeom>
          <a:noFill/>
        </p:spPr>
        <p:txBody>
          <a:bodyPr wrap="none">
            <a:spAutoFit/>
          </a:bodyPr>
          <a:lstStyle/>
          <a:p>
            <a:pPr algn="ctr" eaLnBrk="0" hangingPunct="0">
              <a:spcBef>
                <a:spcPct val="20000"/>
              </a:spcBef>
              <a:defRPr/>
            </a:pPr>
            <a:r>
              <a:rPr lang="en-GB" sz="2800" b="1" dirty="0">
                <a:solidFill>
                  <a:schemeClr val="accent2">
                    <a:lumMod val="75000"/>
                  </a:schemeClr>
                </a:solidFill>
                <a:latin typeface="+mj-lt"/>
                <a:cs typeface="+mn-cs"/>
              </a:rPr>
              <a:t>The Shard, Renzo Piano</a:t>
            </a:r>
          </a:p>
        </p:txBody>
      </p:sp>
      <p:grpSp>
        <p:nvGrpSpPr>
          <p:cNvPr id="3" name="Group 2"/>
          <p:cNvGrpSpPr/>
          <p:nvPr/>
        </p:nvGrpSpPr>
        <p:grpSpPr>
          <a:xfrm>
            <a:off x="191014" y="393970"/>
            <a:ext cx="3833964" cy="3667328"/>
            <a:chOff x="682372" y="1896893"/>
            <a:chExt cx="3385056" cy="3416866"/>
          </a:xfrm>
        </p:grpSpPr>
        <p:pic>
          <p:nvPicPr>
            <p:cNvPr id="74756"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2372" y="2155428"/>
              <a:ext cx="3385056" cy="315833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bwMode="auto">
            <a:xfrm rot="10800000">
              <a:off x="682372" y="1896893"/>
              <a:ext cx="3385056" cy="258534"/>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tx1"/>
                  </a:solidFill>
                  <a:effectLst/>
                  <a:latin typeface="Calibri" pitchFamily="34" charset="0"/>
                  <a:cs typeface="Calibri" pitchFamily="34" charset="0"/>
                </a:rPr>
                <a:t>Example Requirement Specification</a:t>
              </a:r>
            </a:p>
          </p:txBody>
        </p:sp>
      </p:grpSp>
      <p:grpSp>
        <p:nvGrpSpPr>
          <p:cNvPr id="11" name="Group 10"/>
          <p:cNvGrpSpPr/>
          <p:nvPr/>
        </p:nvGrpSpPr>
        <p:grpSpPr>
          <a:xfrm>
            <a:off x="4536351" y="782502"/>
            <a:ext cx="4185940" cy="2036916"/>
            <a:chOff x="4332896" y="1032003"/>
            <a:chExt cx="5015905" cy="1598559"/>
          </a:xfrm>
        </p:grpSpPr>
        <p:sp>
          <p:nvSpPr>
            <p:cNvPr id="8" name="TextBox 7"/>
            <p:cNvSpPr txBox="1"/>
            <p:nvPr/>
          </p:nvSpPr>
          <p:spPr>
            <a:xfrm>
              <a:off x="4332896" y="1398703"/>
              <a:ext cx="5015905" cy="1231859"/>
            </a:xfrm>
            <a:prstGeom prst="rect">
              <a:avLst/>
            </a:prstGeom>
            <a:solidFill>
              <a:schemeClr val="bg1"/>
            </a:solidFill>
            <a:ln>
              <a:solidFill>
                <a:schemeClr val="tx1"/>
              </a:solidFill>
            </a:ln>
          </p:spPr>
          <p:txBody>
            <a:bodyPr wrap="square" rtlCol="0">
              <a:spAutoFit/>
            </a:bodyPr>
            <a:lstStyle/>
            <a:p>
              <a:pPr marL="179388" algn="l"/>
              <a:r>
                <a:rPr lang="en-GB" sz="1600" dirty="0" smtClean="0">
                  <a:latin typeface="Arial" pitchFamily="34" charset="0"/>
                  <a:cs typeface="Arial" pitchFamily="34" charset="0"/>
                </a:rPr>
                <a:t>Active fire protection – </a:t>
              </a:r>
              <a:r>
                <a:rPr lang="en-GB" sz="1600" i="1" dirty="0" smtClean="0">
                  <a:latin typeface="Arial" pitchFamily="34" charset="0"/>
                  <a:cs typeface="Arial" pitchFamily="34" charset="0"/>
                </a:rPr>
                <a:t>i.e.</a:t>
              </a:r>
              <a:r>
                <a:rPr lang="en-GB" sz="1600" dirty="0" smtClean="0">
                  <a:latin typeface="Arial" pitchFamily="34" charset="0"/>
                  <a:cs typeface="Arial" pitchFamily="34" charset="0"/>
                </a:rPr>
                <a:t> sprinklers plus structural elements meeting required stability and stress criteria </a:t>
              </a:r>
              <a:r>
                <a:rPr lang="en-GB" sz="1600" i="1" dirty="0" smtClean="0">
                  <a:latin typeface="Arial" pitchFamily="34" charset="0"/>
                  <a:cs typeface="Arial" pitchFamily="34" charset="0"/>
                </a:rPr>
                <a:t>i.e.</a:t>
              </a:r>
              <a:r>
                <a:rPr lang="en-GB" sz="1600" dirty="0" smtClean="0">
                  <a:latin typeface="Arial" pitchFamily="34" charset="0"/>
                  <a:cs typeface="Arial" pitchFamily="34" charset="0"/>
                </a:rPr>
                <a:t> concrete-filled fabricated box sections made from 100 to 12 mm-thick plate plus a </a:t>
              </a:r>
              <a:r>
                <a:rPr lang="en-GB" sz="1600" dirty="0">
                  <a:latin typeface="Arial" pitchFamily="34" charset="0"/>
                  <a:cs typeface="Arial" pitchFamily="34" charset="0"/>
                </a:rPr>
                <a:t>layer of intumescent coating   </a:t>
              </a:r>
            </a:p>
          </p:txBody>
        </p:sp>
        <p:sp>
          <p:nvSpPr>
            <p:cNvPr id="22" name="Rectangle 21"/>
            <p:cNvSpPr/>
            <p:nvPr/>
          </p:nvSpPr>
          <p:spPr bwMode="auto">
            <a:xfrm rot="10800000">
              <a:off x="4332896" y="1032003"/>
              <a:ext cx="5015904" cy="3667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tx1"/>
                  </a:solidFill>
                  <a:effectLst/>
                  <a:latin typeface="Calibri" pitchFamily="34" charset="0"/>
                  <a:cs typeface="Calibri" pitchFamily="34" charset="0"/>
                </a:rPr>
                <a:t>Design</a:t>
              </a:r>
            </a:p>
          </p:txBody>
        </p:sp>
      </p:grpSp>
      <p:sp>
        <p:nvSpPr>
          <p:cNvPr id="13" name="Rectangle 12"/>
          <p:cNvSpPr/>
          <p:nvPr/>
        </p:nvSpPr>
        <p:spPr bwMode="auto">
          <a:xfrm rot="10800000">
            <a:off x="6629320" y="6459793"/>
            <a:ext cx="2427430" cy="337096"/>
          </a:xfrm>
          <a:prstGeom prst="rect">
            <a:avLst/>
          </a:prstGeom>
          <a:solidFill>
            <a:schemeClr val="bg1"/>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pPr algn="r"/>
            <a:r>
              <a:rPr kumimoji="0" lang="en-GB" sz="600" b="0" i="0" u="none" strike="noStrike" cap="none" normalizeH="0" baseline="0" dirty="0" smtClean="0">
                <a:ln>
                  <a:noFill/>
                </a:ln>
                <a:solidFill>
                  <a:schemeClr val="tx1"/>
                </a:solidFill>
                <a:effectLst/>
                <a:latin typeface="Arial" pitchFamily="34" charset="0"/>
                <a:cs typeface="Arial" pitchFamily="34" charset="0"/>
              </a:rPr>
              <a:t>Ruby </a:t>
            </a:r>
            <a:r>
              <a:rPr kumimoji="0" lang="en-GB" sz="600" b="0" i="0" u="none" strike="noStrike" cap="none" normalizeH="0" baseline="0" dirty="0" err="1" smtClean="0">
                <a:ln>
                  <a:noFill/>
                </a:ln>
                <a:solidFill>
                  <a:schemeClr val="tx1"/>
                </a:solidFill>
                <a:effectLst/>
                <a:latin typeface="Arial" pitchFamily="34" charset="0"/>
                <a:cs typeface="Arial" pitchFamily="34" charset="0"/>
              </a:rPr>
              <a:t>Kitching</a:t>
            </a:r>
            <a:r>
              <a:rPr lang="en-GB" sz="600" dirty="0">
                <a:latin typeface="Arial" pitchFamily="34" charset="0"/>
                <a:cs typeface="Arial" pitchFamily="34" charset="0"/>
              </a:rPr>
              <a:t>, </a:t>
            </a:r>
            <a:r>
              <a:rPr lang="en-GB" sz="600" i="1" dirty="0">
                <a:latin typeface="Arial" pitchFamily="34" charset="0"/>
                <a:cs typeface="Arial" pitchFamily="34" charset="0"/>
              </a:rPr>
              <a:t>The Shard, </a:t>
            </a:r>
            <a:r>
              <a:rPr lang="en-GB" sz="600" i="1" dirty="0" smtClean="0">
                <a:latin typeface="Arial" pitchFamily="34" charset="0"/>
                <a:cs typeface="Arial" pitchFamily="34" charset="0"/>
              </a:rPr>
              <a:t>London - Steel </a:t>
            </a:r>
            <a:r>
              <a:rPr lang="en-GB" sz="600" i="1" dirty="0">
                <a:latin typeface="Arial" pitchFamily="34" charset="0"/>
                <a:cs typeface="Arial" pitchFamily="34" charset="0"/>
              </a:rPr>
              <a:t>strategies in case of </a:t>
            </a:r>
            <a:r>
              <a:rPr lang="en-GB" sz="600" i="1" dirty="0" smtClean="0">
                <a:latin typeface="Arial" pitchFamily="34" charset="0"/>
                <a:cs typeface="Arial" pitchFamily="34" charset="0"/>
              </a:rPr>
              <a:t>fire</a:t>
            </a:r>
            <a:r>
              <a:rPr lang="en-GB" sz="600" b="1" dirty="0">
                <a:latin typeface="Arial" pitchFamily="34" charset="0"/>
                <a:cs typeface="Arial" pitchFamily="34" charset="0"/>
              </a:rPr>
              <a:t>, </a:t>
            </a:r>
            <a:r>
              <a:rPr lang="en-GB" sz="600" b="1" dirty="0" smtClean="0">
                <a:latin typeface="Arial" pitchFamily="34" charset="0"/>
                <a:cs typeface="Arial" pitchFamily="34" charset="0"/>
              </a:rPr>
              <a:t/>
            </a:r>
            <a:br>
              <a:rPr lang="en-GB" sz="600" b="1" dirty="0" smtClean="0">
                <a:latin typeface="Arial" pitchFamily="34" charset="0"/>
                <a:cs typeface="Arial" pitchFamily="34" charset="0"/>
              </a:rPr>
            </a:br>
            <a:r>
              <a:rPr lang="en-GB" sz="600" b="1" dirty="0" smtClean="0">
                <a:latin typeface="Arial" pitchFamily="34" charset="0"/>
                <a:cs typeface="Arial" pitchFamily="34" charset="0"/>
              </a:rPr>
              <a:t>Construction News. </a:t>
            </a:r>
            <a:r>
              <a:rPr lang="en-GB" sz="600" dirty="0" smtClean="0">
                <a:latin typeface="Arial" pitchFamily="34" charset="0"/>
                <a:cs typeface="Arial" pitchFamily="34" charset="0"/>
              </a:rPr>
              <a:t>29/11/2012</a:t>
            </a:r>
            <a:br>
              <a:rPr lang="en-GB" sz="600" dirty="0" smtClean="0">
                <a:latin typeface="Arial" pitchFamily="34" charset="0"/>
                <a:cs typeface="Arial" pitchFamily="34" charset="0"/>
              </a:rPr>
            </a:br>
            <a:r>
              <a:rPr lang="en-GB" sz="600" dirty="0" smtClean="0">
                <a:latin typeface="Arial" pitchFamily="34" charset="0"/>
                <a:cs typeface="Arial" pitchFamily="34" charset="0"/>
              </a:rPr>
              <a:t>&lt;</a:t>
            </a:r>
            <a:r>
              <a:rPr lang="en-GB" sz="600" dirty="0">
                <a:latin typeface="Arial" pitchFamily="34" charset="0"/>
                <a:cs typeface="Arial" pitchFamily="34" charset="0"/>
              </a:rPr>
              <a:t>http://www.steelconstruction.info/The_Shard,_</a:t>
            </a:r>
            <a:r>
              <a:rPr lang="en-GB" sz="600" dirty="0" smtClean="0">
                <a:latin typeface="Arial" pitchFamily="34" charset="0"/>
                <a:cs typeface="Arial" pitchFamily="34" charset="0"/>
              </a:rPr>
              <a:t>London&gt;</a:t>
            </a:r>
            <a:endParaRPr kumimoji="0" lang="en-GB" sz="60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bwMode="auto">
          <a:xfrm rot="10800000">
            <a:off x="6460331" y="2258219"/>
            <a:ext cx="2503487" cy="810419"/>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rot="10800000"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smtClean="0">
                <a:ln>
                  <a:noFill/>
                </a:ln>
                <a:solidFill>
                  <a:schemeClr val="tx1"/>
                </a:solidFill>
                <a:effectLst/>
                <a:latin typeface="Calibri" panose="020F0502020204030204" pitchFamily="34" charset="0"/>
              </a:rPr>
              <a:t>Specifies </a:t>
            </a:r>
            <a:r>
              <a:rPr kumimoji="0" lang="en-GB" sz="1600" b="1" i="1" u="none" strike="noStrike" cap="none" normalizeH="0" baseline="0" dirty="0" smtClean="0">
                <a:ln>
                  <a:noFill/>
                </a:ln>
                <a:solidFill>
                  <a:schemeClr val="tx1"/>
                </a:solidFill>
                <a:effectLst/>
                <a:latin typeface="Calibri" panose="020F0502020204030204" pitchFamily="34" charset="0"/>
              </a:rPr>
              <a:t>how</a:t>
            </a:r>
            <a:r>
              <a:rPr kumimoji="0" lang="en-GB" sz="1600" b="0" i="0" u="none" strike="noStrike" cap="none" normalizeH="0" baseline="0" dirty="0" smtClean="0">
                <a:ln>
                  <a:noFill/>
                </a:ln>
                <a:solidFill>
                  <a:schemeClr val="tx1"/>
                </a:solidFill>
                <a:effectLst/>
                <a:latin typeface="Calibri" panose="020F0502020204030204" pitchFamily="34" charset="0"/>
              </a:rPr>
              <a:t> the system </a:t>
            </a:r>
            <a:br>
              <a:rPr kumimoji="0" lang="en-GB" sz="1600" b="0" i="0" u="none" strike="noStrike" cap="none" normalizeH="0" baseline="0" dirty="0" smtClean="0">
                <a:ln>
                  <a:noFill/>
                </a:ln>
                <a:solidFill>
                  <a:schemeClr val="tx1"/>
                </a:solidFill>
                <a:effectLst/>
                <a:latin typeface="Calibri" panose="020F0502020204030204" pitchFamily="34" charset="0"/>
              </a:rPr>
            </a:br>
            <a:r>
              <a:rPr kumimoji="0" lang="en-GB" sz="1600" b="0" i="0" u="none" strike="noStrike" cap="none" normalizeH="0" baseline="0" dirty="0" smtClean="0">
                <a:ln>
                  <a:noFill/>
                </a:ln>
                <a:solidFill>
                  <a:schemeClr val="tx1"/>
                </a:solidFill>
                <a:effectLst/>
                <a:latin typeface="Calibri" panose="020F0502020204030204" pitchFamily="34" charset="0"/>
              </a:rPr>
              <a:t>will meet the requirement</a:t>
            </a:r>
          </a:p>
          <a:p>
            <a:pPr marL="0" marR="0" indent="0" algn="ctr" defTabSz="914400" rtl="0" eaLnBrk="0" fontAlgn="base" latinLnBrk="0" hangingPunct="0">
              <a:lnSpc>
                <a:spcPct val="100000"/>
              </a:lnSpc>
              <a:spcBef>
                <a:spcPts val="0"/>
              </a:spcBef>
              <a:spcAft>
                <a:spcPct val="0"/>
              </a:spcAft>
              <a:buClrTx/>
              <a:buSzTx/>
              <a:buFontTx/>
              <a:buNone/>
              <a:tabLst/>
            </a:pPr>
            <a:r>
              <a:rPr lang="en-GB" sz="1400" dirty="0" smtClean="0">
                <a:latin typeface="Calibri" panose="020F0502020204030204" pitchFamily="34" charset="0"/>
              </a:rPr>
              <a:t>(</a:t>
            </a:r>
            <a:r>
              <a:rPr lang="en-GB" sz="1400" i="1" dirty="0" smtClean="0">
                <a:latin typeface="Calibri" panose="020F0502020204030204" pitchFamily="34" charset="0"/>
              </a:rPr>
              <a:t>e.g.</a:t>
            </a:r>
            <a:r>
              <a:rPr lang="en-GB" sz="1400" dirty="0" smtClean="0">
                <a:latin typeface="Calibri" panose="020F0502020204030204" pitchFamily="34" charset="0"/>
              </a:rPr>
              <a:t> use sprinklers)</a:t>
            </a:r>
            <a:endParaRPr kumimoji="0" lang="en-GB" sz="1400" b="0" i="0" u="none" strike="noStrike" cap="none" normalizeH="0" baseline="0" dirty="0" smtClean="0">
              <a:ln>
                <a:noFill/>
              </a:ln>
              <a:solidFill>
                <a:schemeClr val="tx1"/>
              </a:solidFill>
              <a:effectLst/>
              <a:latin typeface="Calibri" panose="020F0502020204030204" pitchFamily="34" charset="0"/>
            </a:endParaRPr>
          </a:p>
        </p:txBody>
      </p:sp>
      <p:sp>
        <p:nvSpPr>
          <p:cNvPr id="32" name="Rectangle 31"/>
          <p:cNvSpPr/>
          <p:nvPr/>
        </p:nvSpPr>
        <p:spPr bwMode="auto">
          <a:xfrm rot="10800000">
            <a:off x="1062242" y="3376160"/>
            <a:ext cx="3685765" cy="925219"/>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rot="10800000"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1600" b="0" i="0" u="none" strike="noStrike" cap="none" normalizeH="0" baseline="0" dirty="0" smtClean="0">
                <a:ln>
                  <a:noFill/>
                </a:ln>
                <a:solidFill>
                  <a:schemeClr val="tx1"/>
                </a:solidFill>
                <a:effectLst/>
                <a:latin typeface="Calibri" panose="020F0502020204030204" pitchFamily="34" charset="0"/>
              </a:rPr>
              <a:t>Specifies </a:t>
            </a:r>
            <a:r>
              <a:rPr kumimoji="0" lang="en-GB" sz="1600" b="1" i="1" u="none" strike="noStrike" cap="none" normalizeH="0" baseline="0" dirty="0" smtClean="0">
                <a:ln>
                  <a:noFill/>
                </a:ln>
                <a:solidFill>
                  <a:schemeClr val="tx1"/>
                </a:solidFill>
                <a:effectLst/>
                <a:latin typeface="Calibri" panose="020F0502020204030204" pitchFamily="34" charset="0"/>
              </a:rPr>
              <a:t>what</a:t>
            </a:r>
            <a:r>
              <a:rPr kumimoji="0" lang="en-GB" sz="1600" b="0" i="0" u="none" strike="noStrike" cap="none" normalizeH="0" baseline="0" dirty="0" smtClean="0">
                <a:ln>
                  <a:noFill/>
                </a:ln>
                <a:solidFill>
                  <a:schemeClr val="tx1"/>
                </a:solidFill>
                <a:effectLst/>
                <a:latin typeface="Calibri" panose="020F0502020204030204" pitchFamily="34" charset="0"/>
              </a:rPr>
              <a:t> the system is required to do </a:t>
            </a:r>
            <a:br>
              <a:rPr kumimoji="0" lang="en-GB" sz="1600" b="0" i="0" u="none" strike="noStrike" cap="none" normalizeH="0" baseline="0" dirty="0" smtClean="0">
                <a:ln>
                  <a:noFill/>
                </a:ln>
                <a:solidFill>
                  <a:schemeClr val="tx1"/>
                </a:solidFill>
                <a:effectLst/>
                <a:latin typeface="Calibri" panose="020F0502020204030204" pitchFamily="34" charset="0"/>
              </a:rPr>
            </a:br>
            <a:r>
              <a:rPr kumimoji="0" lang="en-GB" sz="1400" b="0" i="0" u="none" strike="noStrike" cap="none" normalizeH="0" baseline="0" dirty="0" smtClean="0">
                <a:ln>
                  <a:noFill/>
                </a:ln>
                <a:solidFill>
                  <a:schemeClr val="tx1"/>
                </a:solidFill>
                <a:effectLst/>
                <a:latin typeface="Calibri" panose="020F0502020204030204" pitchFamily="34" charset="0"/>
              </a:rPr>
              <a:t>(</a:t>
            </a:r>
            <a:r>
              <a:rPr kumimoji="0" lang="en-GB" sz="1400" b="0" i="1" u="none" strike="noStrike" cap="none" normalizeH="0" baseline="0" dirty="0" smtClean="0">
                <a:ln>
                  <a:noFill/>
                </a:ln>
                <a:solidFill>
                  <a:schemeClr val="tx1"/>
                </a:solidFill>
                <a:effectLst/>
                <a:latin typeface="Calibri" panose="020F0502020204030204" pitchFamily="34" charset="0"/>
              </a:rPr>
              <a:t>e.g.</a:t>
            </a:r>
            <a:r>
              <a:rPr kumimoji="0" lang="en-GB" sz="1400" b="0" i="0" u="none" strike="noStrike" cap="none" normalizeH="0" baseline="0" dirty="0" smtClean="0">
                <a:ln>
                  <a:noFill/>
                </a:ln>
                <a:solidFill>
                  <a:schemeClr val="tx1"/>
                </a:solidFill>
                <a:effectLst/>
                <a:latin typeface="Calibri" panose="020F0502020204030204" pitchFamily="34" charset="0"/>
              </a:rPr>
              <a:t> be 60 minutes fire resistant</a:t>
            </a:r>
            <a:r>
              <a:rPr lang="en-GB" sz="1400" dirty="0" smtClean="0">
                <a:latin typeface="Calibri" panose="020F0502020204030204" pitchFamily="34" charset="0"/>
              </a:rPr>
              <a:t>)</a:t>
            </a:r>
            <a:br>
              <a:rPr lang="en-GB" sz="1400" dirty="0" smtClean="0">
                <a:latin typeface="Calibri" panose="020F0502020204030204" pitchFamily="34" charset="0"/>
              </a:rPr>
            </a:br>
            <a:r>
              <a:rPr lang="en-GB" sz="1600" b="1" dirty="0" smtClean="0">
                <a:latin typeface="Calibri" panose="020F0502020204030204" pitchFamily="34" charset="0"/>
              </a:rPr>
              <a:t>Not </a:t>
            </a:r>
            <a:r>
              <a:rPr lang="en-GB" sz="1600" i="1" dirty="0" smtClean="0">
                <a:latin typeface="Calibri" panose="020F0502020204030204" pitchFamily="34" charset="0"/>
              </a:rPr>
              <a:t>how</a:t>
            </a:r>
            <a:r>
              <a:rPr lang="en-GB" sz="1600" b="1" dirty="0" smtClean="0">
                <a:latin typeface="Calibri" panose="020F0502020204030204" pitchFamily="34" charset="0"/>
              </a:rPr>
              <a:t> </a:t>
            </a:r>
            <a:r>
              <a:rPr lang="en-GB" sz="1600" dirty="0" smtClean="0">
                <a:latin typeface="Calibri" panose="020F0502020204030204" pitchFamily="34" charset="0"/>
              </a:rPr>
              <a:t>the system does it.</a:t>
            </a:r>
            <a:endParaRPr kumimoji="0" lang="en-GB" sz="1600" b="0" i="0" u="none" strike="noStrike" cap="none" normalizeH="0" baseline="0" dirty="0" smtClean="0">
              <a:ln>
                <a:noFill/>
              </a:ln>
              <a:solidFill>
                <a:schemeClr val="tx1"/>
              </a:solidFill>
              <a:effectLst/>
              <a:latin typeface="Calibri" panose="020F0502020204030204" pitchFamily="34" charset="0"/>
            </a:endParaRPr>
          </a:p>
        </p:txBody>
      </p:sp>
      <p:grpSp>
        <p:nvGrpSpPr>
          <p:cNvPr id="14" name="Group 13"/>
          <p:cNvGrpSpPr/>
          <p:nvPr/>
        </p:nvGrpSpPr>
        <p:grpSpPr>
          <a:xfrm>
            <a:off x="995355" y="2271412"/>
            <a:ext cx="3336940" cy="4132329"/>
            <a:chOff x="2150444" y="2227633"/>
            <a:chExt cx="2652852" cy="3557576"/>
          </a:xfrm>
        </p:grpSpPr>
        <p:pic>
          <p:nvPicPr>
            <p:cNvPr id="74757"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0448" y="2594334"/>
              <a:ext cx="2652848"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ectangle 28"/>
            <p:cNvSpPr/>
            <p:nvPr/>
          </p:nvSpPr>
          <p:spPr bwMode="auto">
            <a:xfrm rot="10800000">
              <a:off x="2150444" y="2227633"/>
              <a:ext cx="2652851" cy="3667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tx1"/>
                  </a:solidFill>
                  <a:effectLst/>
                  <a:latin typeface="Calibri" pitchFamily="34" charset="0"/>
                  <a:cs typeface="Calibri" pitchFamily="34" charset="0"/>
                </a:rPr>
                <a:t>Implementation</a:t>
              </a:r>
            </a:p>
          </p:txBody>
        </p:sp>
      </p:grpSp>
      <p:grpSp>
        <p:nvGrpSpPr>
          <p:cNvPr id="15" name="Group 14"/>
          <p:cNvGrpSpPr/>
          <p:nvPr/>
        </p:nvGrpSpPr>
        <p:grpSpPr>
          <a:xfrm>
            <a:off x="5901122" y="1977924"/>
            <a:ext cx="3062696" cy="4627640"/>
            <a:chOff x="7310307" y="596213"/>
            <a:chExt cx="1927413" cy="3230054"/>
          </a:xfrm>
        </p:grpSpPr>
        <p:pic>
          <p:nvPicPr>
            <p:cNvPr id="74758"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13411" y="934546"/>
              <a:ext cx="1924309" cy="2891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bwMode="auto">
            <a:xfrm rot="10800000">
              <a:off x="7310307" y="596213"/>
              <a:ext cx="1924309" cy="366700"/>
            </a:xfrm>
            <a:prstGeom prst="rect">
              <a:avLst/>
            </a:prstGeom>
            <a:solidFill>
              <a:srgbClr val="FFFF00"/>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dirty="0" smtClean="0">
                  <a:ln>
                    <a:noFill/>
                  </a:ln>
                  <a:solidFill>
                    <a:schemeClr val="tx1"/>
                  </a:solidFill>
                  <a:effectLst/>
                  <a:latin typeface="Calibri" pitchFamily="34" charset="0"/>
                  <a:cs typeface="Calibri" pitchFamily="34" charset="0"/>
                </a:rPr>
                <a:t>Delivered Product</a:t>
              </a:r>
            </a:p>
          </p:txBody>
        </p:sp>
      </p:grpSp>
    </p:spTree>
    <p:extLst>
      <p:ext uri="{BB962C8B-B14F-4D97-AF65-F5344CB8AC3E}">
        <p14:creationId xmlns:p14="http://schemas.microsoft.com/office/powerpoint/2010/main" val="142329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0" presetClass="exit" presetSubtype="0" fill="hold" grpId="1" nodeType="withEffect">
                                  <p:stCondLst>
                                    <p:cond delay="0"/>
                                  </p:stCondLst>
                                  <p:childTnLst>
                                    <p:animEffect transition="out" filter="fade">
                                      <p:cBhvr>
                                        <p:cTn id="28" dur="500"/>
                                        <p:tgtEl>
                                          <p:spTgt spid="32"/>
                                        </p:tgtEl>
                                      </p:cBhvr>
                                    </p:animEffect>
                                    <p:set>
                                      <p:cBhvr>
                                        <p:cTn id="29" dur="1" fill="hold">
                                          <p:stCondLst>
                                            <p:cond delay="499"/>
                                          </p:stCondLst>
                                        </p:cTn>
                                        <p:tgtEl>
                                          <p:spTgt spid="32"/>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32" grpId="0" animBg="1"/>
      <p:bldP spid="3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smtClean="0"/>
          </a:p>
          <a:p>
            <a:pPr>
              <a:defRPr/>
            </a:pPr>
            <a:fld id="{D87D2AA4-7497-475E-AC81-D0489311B220}" type="datetime1">
              <a:rPr lang="en-GB" smtClean="0"/>
              <a:pPr>
                <a:defRPr/>
              </a:pPr>
              <a:t>23/02/2016</a:t>
            </a:fld>
            <a:endParaRPr lang="en-US" dirty="0"/>
          </a:p>
        </p:txBody>
      </p:sp>
      <p:sp>
        <p:nvSpPr>
          <p:cNvPr id="3" name="Slide Number Placeholder 2"/>
          <p:cNvSpPr>
            <a:spLocks noGrp="1"/>
          </p:cNvSpPr>
          <p:nvPr>
            <p:ph type="sldNum" sz="quarter" idx="11"/>
          </p:nvPr>
        </p:nvSpPr>
        <p:spPr/>
        <p:txBody>
          <a:bodyPr/>
          <a:lstStyle/>
          <a:p>
            <a:pPr>
              <a:defRPr/>
            </a:pPr>
            <a:r>
              <a:rPr lang="en-US" dirty="0" err="1" smtClean="0"/>
              <a:t>SysBld</a:t>
            </a:r>
            <a:r>
              <a:rPr lang="en-US" dirty="0" smtClean="0"/>
              <a:t>.</a:t>
            </a:r>
            <a:fld id="{C18C8CF4-2BB4-46C2-A484-82A1F9B75568}" type="slidenum">
              <a:rPr lang="en-US" smtClean="0"/>
              <a:pPr>
                <a:defRPr/>
              </a:pPr>
              <a:t>6</a:t>
            </a:fld>
            <a:endParaRPr lang="en-US" dirty="0"/>
          </a:p>
        </p:txBody>
      </p:sp>
      <p:sp>
        <p:nvSpPr>
          <p:cNvPr id="4" name="Title 3"/>
          <p:cNvSpPr>
            <a:spLocks noGrp="1"/>
          </p:cNvSpPr>
          <p:nvPr>
            <p:ph type="title" idx="4294967295"/>
          </p:nvPr>
        </p:nvSpPr>
        <p:spPr>
          <a:xfrm>
            <a:off x="0" y="309788"/>
            <a:ext cx="9144000" cy="982563"/>
          </a:xfrm>
        </p:spPr>
        <p:txBody>
          <a:bodyPr/>
          <a:lstStyle/>
          <a:p>
            <a:r>
              <a:rPr lang="en-GB" sz="3200" dirty="0" smtClean="0"/>
              <a:t>This Week – From Requirements to Design </a:t>
            </a:r>
            <a:r>
              <a:rPr lang="en-GB" dirty="0" smtClean="0"/>
              <a:t/>
            </a:r>
            <a:br>
              <a:rPr lang="en-GB" dirty="0" smtClean="0"/>
            </a:br>
            <a:r>
              <a:rPr lang="en-GB" dirty="0" smtClean="0"/>
              <a:t>Data</a:t>
            </a:r>
            <a:r>
              <a:rPr lang="en-GB" baseline="0" dirty="0" smtClean="0"/>
              <a:t> Analysis</a:t>
            </a:r>
            <a:endParaRPr lang="en-GB" dirty="0"/>
          </a:p>
        </p:txBody>
      </p:sp>
      <p:sp>
        <p:nvSpPr>
          <p:cNvPr id="5" name="Text Placeholder 4"/>
          <p:cNvSpPr>
            <a:spLocks noGrp="1"/>
          </p:cNvSpPr>
          <p:nvPr>
            <p:ph type="body" idx="4294967295"/>
          </p:nvPr>
        </p:nvSpPr>
        <p:spPr>
          <a:xfrm>
            <a:off x="661416" y="1550607"/>
            <a:ext cx="7772400" cy="4935537"/>
          </a:xfrm>
        </p:spPr>
        <p:txBody>
          <a:bodyPr/>
          <a:lstStyle/>
          <a:p>
            <a:pPr marL="446088" indent="-446088"/>
            <a:r>
              <a:rPr lang="en-GB" dirty="0" smtClean="0"/>
              <a:t>The importance of separating data management from applications</a:t>
            </a:r>
            <a:endParaRPr lang="en-GB" dirty="0"/>
          </a:p>
          <a:p>
            <a:pPr marL="446088" indent="-446088"/>
            <a:r>
              <a:rPr lang="en-GB" dirty="0" smtClean="0"/>
              <a:t>Identifying the conceptual entities from the requirements gathering</a:t>
            </a:r>
          </a:p>
          <a:p>
            <a:pPr marL="446088" indent="-446088"/>
            <a:r>
              <a:rPr lang="en-GB" dirty="0" smtClean="0"/>
              <a:t>Identifying the relationships between them</a:t>
            </a:r>
          </a:p>
          <a:p>
            <a:pPr marL="446088" indent="-446088"/>
            <a:r>
              <a:rPr lang="en-GB" dirty="0" smtClean="0"/>
              <a:t>Documenting these in an Entity-Relationship Diagram (ERD) for requirements and design specification.</a:t>
            </a:r>
            <a:endParaRPr lang="en-GB" dirty="0"/>
          </a:p>
        </p:txBody>
      </p:sp>
    </p:spTree>
    <p:extLst>
      <p:ext uri="{BB962C8B-B14F-4D97-AF65-F5344CB8AC3E}">
        <p14:creationId xmlns:p14="http://schemas.microsoft.com/office/powerpoint/2010/main" val="1130717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4"/>
          <p:cNvSpPr>
            <a:spLocks noGrp="1" noChangeArrowheads="1"/>
          </p:cNvSpPr>
          <p:nvPr>
            <p:ph type="dt" sz="quarter" idx="10"/>
          </p:nvPr>
        </p:nvSpPr>
        <p:spPr/>
        <p:txBody>
          <a:bodyPr/>
          <a:lstStyle/>
          <a:p>
            <a:pPr>
              <a:defRPr/>
            </a:pPr>
            <a:endParaRPr lang="en-US" dirty="0" smtClean="0"/>
          </a:p>
          <a:p>
            <a:pPr>
              <a:defRPr/>
            </a:pPr>
            <a:fld id="{C134F15B-3E62-43C8-B746-AB5B56CE4F43}" type="datetime1">
              <a:rPr lang="en-GB" smtClean="0"/>
              <a:pPr>
                <a:defRPr/>
              </a:pPr>
              <a:t>23/02/2016</a:t>
            </a:fld>
            <a:endParaRPr lang="en-US" dirty="0"/>
          </a:p>
        </p:txBody>
      </p:sp>
      <p:sp>
        <p:nvSpPr>
          <p:cNvPr id="10243"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69C194C3-F87E-4B9D-B8B8-90881F8A900C}" type="slidenum">
              <a:rPr lang="en-US" smtClean="0">
                <a:latin typeface="Arial" pitchFamily="34" charset="0"/>
              </a:rPr>
              <a:pPr/>
              <a:t>7</a:t>
            </a:fld>
            <a:endParaRPr lang="en-US" dirty="0" smtClean="0">
              <a:latin typeface="Arial" pitchFamily="34" charset="0"/>
            </a:endParaRPr>
          </a:p>
        </p:txBody>
      </p:sp>
      <p:sp>
        <p:nvSpPr>
          <p:cNvPr id="28" name="Date Placeholder 3"/>
          <p:cNvSpPr txBox="1">
            <a:spLocks noGrp="1"/>
          </p:cNvSpPr>
          <p:nvPr/>
        </p:nvSpPr>
        <p:spPr bwMode="auto">
          <a:xfrm rot="15737753">
            <a:off x="0" y="6400800"/>
            <a:ext cx="1905000" cy="457200"/>
          </a:xfrm>
          <a:prstGeom prst="rect">
            <a:avLst/>
          </a:prstGeom>
          <a:noFill/>
          <a:ln>
            <a:miter lim="800000"/>
            <a:headEnd/>
            <a:tailEnd/>
          </a:ln>
        </p:spPr>
        <p:txBody>
          <a:bodyPr wrap="none" lIns="92075" tIns="46038" rIns="92075" bIns="46038" anchor="ctr"/>
          <a:lstStyle/>
          <a:p>
            <a:pPr algn="l">
              <a:spcBef>
                <a:spcPct val="0"/>
              </a:spcBef>
              <a:defRPr/>
            </a:pPr>
            <a:endParaRPr lang="en-US" sz="1000" dirty="0" smtClean="0">
              <a:latin typeface="+mj-lt"/>
            </a:endParaRPr>
          </a:p>
          <a:p>
            <a:pPr algn="l">
              <a:spcBef>
                <a:spcPct val="0"/>
              </a:spcBef>
              <a:defRPr/>
            </a:pPr>
            <a:endParaRPr lang="en-US" sz="1000" dirty="0">
              <a:latin typeface="+mj-lt"/>
            </a:endParaRPr>
          </a:p>
        </p:txBody>
      </p:sp>
      <p:sp>
        <p:nvSpPr>
          <p:cNvPr id="10245" name="Rectangle 2"/>
          <p:cNvSpPr>
            <a:spLocks noGrp="1" noChangeArrowheads="1"/>
          </p:cNvSpPr>
          <p:nvPr>
            <p:ph type="title" idx="4294967295"/>
          </p:nvPr>
        </p:nvSpPr>
        <p:spPr>
          <a:xfrm>
            <a:off x="646113" y="0"/>
            <a:ext cx="7848600" cy="555625"/>
          </a:xfrm>
          <a:noFill/>
        </p:spPr>
        <p:txBody>
          <a:bodyPr/>
          <a:lstStyle/>
          <a:p>
            <a:r>
              <a:rPr lang="en-GB" sz="3200" dirty="0" smtClean="0"/>
              <a:t>Information in a System</a:t>
            </a:r>
          </a:p>
        </p:txBody>
      </p:sp>
      <p:sp>
        <p:nvSpPr>
          <p:cNvPr id="8196" name="Rectangle 3"/>
          <p:cNvSpPr>
            <a:spLocks noGrp="1" noChangeArrowheads="1"/>
          </p:cNvSpPr>
          <p:nvPr>
            <p:ph type="body" idx="4294967295"/>
          </p:nvPr>
        </p:nvSpPr>
        <p:spPr>
          <a:xfrm>
            <a:off x="179614" y="515013"/>
            <a:ext cx="8964386" cy="4705392"/>
          </a:xfrm>
          <a:noFill/>
        </p:spPr>
        <p:txBody>
          <a:bodyPr/>
          <a:lstStyle/>
          <a:p>
            <a:pPr marL="265113" indent="-265113">
              <a:lnSpc>
                <a:spcPct val="75000"/>
              </a:lnSpc>
            </a:pPr>
            <a:r>
              <a:rPr lang="en-GB" sz="2100" dirty="0" smtClean="0"/>
              <a:t>Systems process information</a:t>
            </a:r>
          </a:p>
          <a:p>
            <a:pPr marL="265113" indent="-265113">
              <a:lnSpc>
                <a:spcPct val="75000"/>
              </a:lnSpc>
            </a:pPr>
            <a:r>
              <a:rPr lang="en-GB" sz="2100" dirty="0" smtClean="0"/>
              <a:t>Information is passed from one (sub)system to another as </a:t>
            </a:r>
            <a:r>
              <a:rPr lang="en-GB" sz="2100" b="1" dirty="0" smtClean="0"/>
              <a:t>inputs</a:t>
            </a:r>
            <a:r>
              <a:rPr lang="en-GB" sz="2100" dirty="0" smtClean="0"/>
              <a:t> and </a:t>
            </a:r>
            <a:r>
              <a:rPr lang="en-GB" sz="2100" b="1" dirty="0" smtClean="0"/>
              <a:t>outputs</a:t>
            </a:r>
          </a:p>
          <a:p>
            <a:pPr marL="265113" indent="-265113">
              <a:lnSpc>
                <a:spcPct val="75000"/>
              </a:lnSpc>
            </a:pPr>
            <a:r>
              <a:rPr lang="en-GB" sz="2100" dirty="0" smtClean="0"/>
              <a:t>This information is in the form of</a:t>
            </a:r>
          </a:p>
          <a:p>
            <a:pPr marL="827087" lvl="1" indent="-361950">
              <a:lnSpc>
                <a:spcPct val="100000"/>
              </a:lnSpc>
              <a:spcBef>
                <a:spcPts val="0"/>
              </a:spcBef>
            </a:pPr>
            <a:r>
              <a:rPr lang="en-GB" sz="2000" b="1" dirty="0"/>
              <a:t>m</a:t>
            </a:r>
            <a:r>
              <a:rPr lang="en-GB" sz="2000" b="1" dirty="0" smtClean="0"/>
              <a:t>essages </a:t>
            </a:r>
            <a:r>
              <a:rPr lang="en-GB" sz="2000" dirty="0" smtClean="0"/>
              <a:t>(“Right button clicked”, </a:t>
            </a:r>
            <a:r>
              <a:rPr lang="en-GB" sz="2000" dirty="0" smtClean="0">
                <a:cs typeface="Times New Roman" pitchFamily="18" charset="0"/>
              </a:rPr>
              <a:t>“set progress </a:t>
            </a:r>
            <a:r>
              <a:rPr lang="en-GB" sz="2000" dirty="0">
                <a:cs typeface="Times New Roman" pitchFamily="18" charset="0"/>
              </a:rPr>
              <a:t>bar to 38</a:t>
            </a:r>
            <a:r>
              <a:rPr lang="en-GB" sz="2000" dirty="0" smtClean="0">
                <a:cs typeface="Times New Roman" pitchFamily="18" charset="0"/>
              </a:rPr>
              <a:t>%”</a:t>
            </a:r>
            <a:r>
              <a:rPr lang="en-GB" sz="2000" dirty="0" smtClean="0"/>
              <a:t>) and </a:t>
            </a:r>
          </a:p>
          <a:p>
            <a:pPr marL="827087" lvl="1" indent="-361950">
              <a:lnSpc>
                <a:spcPct val="100000"/>
              </a:lnSpc>
              <a:spcBef>
                <a:spcPts val="0"/>
              </a:spcBef>
            </a:pPr>
            <a:r>
              <a:rPr lang="en-GB" sz="2000" b="1" dirty="0" smtClean="0"/>
              <a:t>data</a:t>
            </a:r>
            <a:r>
              <a:rPr lang="en-GB" sz="2000" dirty="0" smtClean="0"/>
              <a:t> (temperature: 37</a:t>
            </a:r>
            <a:r>
              <a:rPr lang="en-GB" sz="2000" dirty="0" smtClean="0">
                <a:cs typeface="Times New Roman" pitchFamily="18" charset="0"/>
              </a:rPr>
              <a:t>, slider position: 94)</a:t>
            </a:r>
            <a:endParaRPr lang="en-GB" sz="1700" dirty="0" smtClean="0">
              <a:cs typeface="Times New Roman" pitchFamily="18" charset="0"/>
            </a:endParaRPr>
          </a:p>
          <a:p>
            <a:pPr marL="265113" indent="-265113">
              <a:lnSpc>
                <a:spcPct val="75000"/>
              </a:lnSpc>
            </a:pPr>
            <a:r>
              <a:rPr lang="en-GB" sz="2100" dirty="0" smtClean="0">
                <a:cs typeface="Times New Roman" pitchFamily="18" charset="0"/>
              </a:rPr>
              <a:t>Systems hold information:</a:t>
            </a:r>
          </a:p>
          <a:p>
            <a:pPr marL="804863" lvl="1" indent="-352425">
              <a:lnSpc>
                <a:spcPct val="100000"/>
              </a:lnSpc>
              <a:spcBef>
                <a:spcPts val="0"/>
              </a:spcBef>
            </a:pPr>
            <a:r>
              <a:rPr lang="en-GB" sz="1900" dirty="0" smtClean="0">
                <a:cs typeface="Times New Roman" pitchFamily="18" charset="0"/>
              </a:rPr>
              <a:t>sometimes temporarily just while they are doing something</a:t>
            </a:r>
            <a:br>
              <a:rPr lang="en-GB" sz="1900" dirty="0" smtClean="0">
                <a:cs typeface="Times New Roman" pitchFamily="18" charset="0"/>
              </a:rPr>
            </a:br>
            <a:r>
              <a:rPr lang="en-GB" sz="1900" dirty="0" smtClean="0">
                <a:cs typeface="Times New Roman" pitchFamily="18" charset="0"/>
              </a:rPr>
              <a:t>This is thrown away when the system has finished processing </a:t>
            </a:r>
            <a:br>
              <a:rPr lang="en-GB" sz="1900" dirty="0" smtClean="0">
                <a:cs typeface="Times New Roman" pitchFamily="18" charset="0"/>
              </a:rPr>
            </a:br>
            <a:r>
              <a:rPr lang="en-GB" sz="1900" dirty="0" smtClean="0">
                <a:cs typeface="Times New Roman" pitchFamily="18" charset="0"/>
              </a:rPr>
              <a:t>(‘</a:t>
            </a:r>
            <a:r>
              <a:rPr lang="en-GB" sz="1900" b="1" dirty="0" smtClean="0">
                <a:cs typeface="Times New Roman" pitchFamily="18" charset="0"/>
              </a:rPr>
              <a:t>Transitory data</a:t>
            </a:r>
            <a:r>
              <a:rPr lang="en-GB" sz="1900" dirty="0" smtClean="0">
                <a:cs typeface="Times New Roman" pitchFamily="18" charset="0"/>
              </a:rPr>
              <a:t>’ </a:t>
            </a:r>
            <a:r>
              <a:rPr lang="en-GB" sz="1900" i="1" dirty="0" smtClean="0">
                <a:cs typeface="Times New Roman" pitchFamily="18" charset="0"/>
              </a:rPr>
              <a:t>e.g.</a:t>
            </a:r>
            <a:r>
              <a:rPr lang="en-GB" sz="1900" dirty="0" smtClean="0">
                <a:cs typeface="Times New Roman" pitchFamily="18" charset="0"/>
              </a:rPr>
              <a:t> the running total when adding up a list) </a:t>
            </a:r>
          </a:p>
          <a:p>
            <a:pPr marL="804863" lvl="1" indent="-352425">
              <a:lnSpc>
                <a:spcPct val="100000"/>
              </a:lnSpc>
              <a:spcBef>
                <a:spcPts val="600"/>
              </a:spcBef>
            </a:pPr>
            <a:r>
              <a:rPr lang="en-GB" sz="1900" dirty="0" smtClean="0">
                <a:cs typeface="Times New Roman" pitchFamily="18" charset="0"/>
              </a:rPr>
              <a:t>sometimes permanently in data stores </a:t>
            </a:r>
            <a:br>
              <a:rPr lang="en-GB" sz="1900" dirty="0" smtClean="0">
                <a:cs typeface="Times New Roman" pitchFamily="18" charset="0"/>
              </a:rPr>
            </a:br>
            <a:r>
              <a:rPr lang="en-GB" sz="1900" dirty="0" smtClean="0">
                <a:cs typeface="Times New Roman" pitchFamily="18" charset="0"/>
              </a:rPr>
              <a:t>This is kept even when the system isn’t running </a:t>
            </a:r>
            <a:br>
              <a:rPr lang="en-GB" sz="1900" dirty="0" smtClean="0">
                <a:cs typeface="Times New Roman" pitchFamily="18" charset="0"/>
              </a:rPr>
            </a:br>
            <a:r>
              <a:rPr lang="en-GB" sz="1900" dirty="0" smtClean="0">
                <a:cs typeface="Times New Roman" pitchFamily="18" charset="0"/>
              </a:rPr>
              <a:t>(‘</a:t>
            </a:r>
            <a:r>
              <a:rPr lang="en-GB" sz="1900" b="1" dirty="0" smtClean="0">
                <a:cs typeface="Times New Roman" pitchFamily="18" charset="0"/>
              </a:rPr>
              <a:t>Persistent data</a:t>
            </a:r>
            <a:r>
              <a:rPr lang="en-GB" sz="1900" dirty="0" smtClean="0">
                <a:cs typeface="Times New Roman" pitchFamily="18" charset="0"/>
              </a:rPr>
              <a:t>’ </a:t>
            </a:r>
            <a:r>
              <a:rPr lang="en-GB" sz="1900" i="1" dirty="0" smtClean="0">
                <a:cs typeface="Times New Roman" pitchFamily="18" charset="0"/>
              </a:rPr>
              <a:t>e.g.</a:t>
            </a:r>
            <a:r>
              <a:rPr lang="en-GB" sz="1900" dirty="0" smtClean="0">
                <a:cs typeface="Times New Roman" pitchFamily="18" charset="0"/>
              </a:rPr>
              <a:t> an address book)</a:t>
            </a:r>
          </a:p>
          <a:p>
            <a:pPr marL="265113" indent="-265113">
              <a:lnSpc>
                <a:spcPct val="75000"/>
              </a:lnSpc>
            </a:pPr>
            <a:r>
              <a:rPr lang="en-GB" sz="2100" dirty="0" smtClean="0">
                <a:cs typeface="Times New Roman" pitchFamily="18" charset="0"/>
              </a:rPr>
              <a:t>A system’s behaviour (outputs) will depend on what information it gets (inputs) and what information it already has (stored data) </a:t>
            </a:r>
            <a:br>
              <a:rPr lang="en-GB" sz="2100" dirty="0" smtClean="0">
                <a:cs typeface="Times New Roman" pitchFamily="18" charset="0"/>
              </a:rPr>
            </a:br>
            <a:r>
              <a:rPr lang="en-GB" sz="1900" i="1" dirty="0" err="1" smtClean="0">
                <a:cs typeface="Times New Roman" pitchFamily="18" charset="0"/>
              </a:rPr>
              <a:t>e.g</a:t>
            </a:r>
            <a:r>
              <a:rPr lang="en-GB" sz="1900" dirty="0" smtClean="0">
                <a:cs typeface="Times New Roman" pitchFamily="18" charset="0"/>
              </a:rPr>
              <a:t>  how a bank will respond will depend on how much money you ask for and how much is in your bank account.</a:t>
            </a:r>
          </a:p>
          <a:p>
            <a:pPr marL="361950" indent="-361950">
              <a:lnSpc>
                <a:spcPct val="75000"/>
              </a:lnSpc>
            </a:pPr>
            <a:endParaRPr lang="en-GB" sz="1900" dirty="0" smtClean="0">
              <a:cs typeface="Times New Roman" pitchFamily="18" charset="0"/>
            </a:endParaRPr>
          </a:p>
        </p:txBody>
      </p:sp>
      <p:grpSp>
        <p:nvGrpSpPr>
          <p:cNvPr id="10247" name="Group 30"/>
          <p:cNvGrpSpPr>
            <a:grpSpLocks/>
          </p:cNvGrpSpPr>
          <p:nvPr/>
        </p:nvGrpSpPr>
        <p:grpSpPr bwMode="auto">
          <a:xfrm>
            <a:off x="890721" y="5116621"/>
            <a:ext cx="7172720" cy="1658894"/>
            <a:chOff x="257" y="1626"/>
            <a:chExt cx="5278" cy="2014"/>
          </a:xfrm>
        </p:grpSpPr>
        <p:grpSp>
          <p:nvGrpSpPr>
            <p:cNvPr id="10248" name="Group 29"/>
            <p:cNvGrpSpPr>
              <a:grpSpLocks/>
            </p:cNvGrpSpPr>
            <p:nvPr/>
          </p:nvGrpSpPr>
          <p:grpSpPr bwMode="auto">
            <a:xfrm>
              <a:off x="257" y="1626"/>
              <a:ext cx="5278" cy="2014"/>
              <a:chOff x="257" y="1626"/>
              <a:chExt cx="5278" cy="2014"/>
            </a:xfrm>
          </p:grpSpPr>
          <p:grpSp>
            <p:nvGrpSpPr>
              <p:cNvPr id="10265" name="Group 26"/>
              <p:cNvGrpSpPr>
                <a:grpSpLocks/>
              </p:cNvGrpSpPr>
              <p:nvPr/>
            </p:nvGrpSpPr>
            <p:grpSpPr bwMode="auto">
              <a:xfrm>
                <a:off x="257" y="1752"/>
                <a:ext cx="4233" cy="1888"/>
                <a:chOff x="257" y="1752"/>
                <a:chExt cx="4233" cy="1888"/>
              </a:xfrm>
            </p:grpSpPr>
            <p:sp>
              <p:nvSpPr>
                <p:cNvPr id="10268" name="Oval 5"/>
                <p:cNvSpPr>
                  <a:spLocks noChangeArrowheads="1"/>
                </p:cNvSpPr>
                <p:nvPr/>
              </p:nvSpPr>
              <p:spPr bwMode="auto">
                <a:xfrm>
                  <a:off x="1309" y="1752"/>
                  <a:ext cx="3181" cy="1888"/>
                </a:xfrm>
                <a:prstGeom prst="ellipse">
                  <a:avLst/>
                </a:prstGeom>
                <a:solidFill>
                  <a:schemeClr val="bg1"/>
                </a:solidFill>
                <a:ln w="12700">
                  <a:solidFill>
                    <a:schemeClr val="tx1"/>
                  </a:solidFill>
                  <a:round/>
                  <a:headEnd/>
                  <a:tailEnd/>
                </a:ln>
              </p:spPr>
              <p:txBody>
                <a:bodyPr wrap="none" anchor="ctr"/>
                <a:lstStyle/>
                <a:p>
                  <a:endParaRPr lang="en-GB"/>
                </a:p>
              </p:txBody>
            </p:sp>
            <p:sp>
              <p:nvSpPr>
                <p:cNvPr id="10269" name="Rectangle 15"/>
                <p:cNvSpPr>
                  <a:spLocks noChangeArrowheads="1"/>
                </p:cNvSpPr>
                <p:nvPr/>
              </p:nvSpPr>
              <p:spPr bwMode="auto">
                <a:xfrm>
                  <a:off x="1856" y="1898"/>
                  <a:ext cx="57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spcBef>
                      <a:spcPct val="0"/>
                    </a:spcBef>
                  </a:pPr>
                  <a:r>
                    <a:rPr lang="en-GB" sz="1200" dirty="0">
                      <a:cs typeface="Arial" pitchFamily="34" charset="0"/>
                    </a:rPr>
                    <a:t>SYSTEM</a:t>
                  </a:r>
                </a:p>
              </p:txBody>
            </p:sp>
            <p:sp>
              <p:nvSpPr>
                <p:cNvPr id="10270" name="Rectangle 16"/>
                <p:cNvSpPr>
                  <a:spLocks noChangeArrowheads="1"/>
                </p:cNvSpPr>
                <p:nvPr/>
              </p:nvSpPr>
              <p:spPr bwMode="auto">
                <a:xfrm>
                  <a:off x="257" y="2853"/>
                  <a:ext cx="957"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spcBef>
                      <a:spcPct val="0"/>
                    </a:spcBef>
                  </a:pPr>
                  <a:r>
                    <a:rPr lang="en-GB" sz="1200" dirty="0">
                      <a:cs typeface="Arial" pitchFamily="34" charset="0"/>
                    </a:rPr>
                    <a:t>SYSTEM </a:t>
                  </a:r>
                  <a:br>
                    <a:rPr lang="en-GB" sz="1200" dirty="0">
                      <a:cs typeface="Arial" pitchFamily="34" charset="0"/>
                    </a:rPr>
                  </a:br>
                  <a:r>
                    <a:rPr lang="en-GB" sz="1200" dirty="0">
                      <a:cs typeface="Arial" pitchFamily="34" charset="0"/>
                    </a:rPr>
                    <a:t>ENVIRONMENT</a:t>
                  </a:r>
                </a:p>
              </p:txBody>
            </p:sp>
          </p:grpSp>
          <p:sp>
            <p:nvSpPr>
              <p:cNvPr id="10266" name="Text Box 20"/>
              <p:cNvSpPr txBox="1">
                <a:spLocks noChangeArrowheads="1"/>
              </p:cNvSpPr>
              <p:nvPr/>
            </p:nvSpPr>
            <p:spPr bwMode="auto">
              <a:xfrm>
                <a:off x="4109" y="1626"/>
                <a:ext cx="142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sz="1400" dirty="0"/>
                  <a:t>SYSTEM BOUNDARY</a:t>
                </a:r>
              </a:p>
            </p:txBody>
          </p:sp>
          <p:sp>
            <p:nvSpPr>
              <p:cNvPr id="10267" name="Line 21"/>
              <p:cNvSpPr>
                <a:spLocks noChangeShapeType="1"/>
              </p:cNvSpPr>
              <p:nvPr/>
            </p:nvSpPr>
            <p:spPr bwMode="auto">
              <a:xfrm flipH="1">
                <a:off x="4287" y="1928"/>
                <a:ext cx="252" cy="294"/>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rot="10800000" wrap="none" lIns="92075" tIns="46038" rIns="92075" bIns="46038" anchor="ctr"/>
              <a:lstStyle/>
              <a:p>
                <a:endParaRPr lang="en-GB"/>
              </a:p>
            </p:txBody>
          </p:sp>
        </p:grpSp>
        <p:grpSp>
          <p:nvGrpSpPr>
            <p:cNvPr id="10249" name="Group 27"/>
            <p:cNvGrpSpPr>
              <a:grpSpLocks/>
            </p:cNvGrpSpPr>
            <p:nvPr/>
          </p:nvGrpSpPr>
          <p:grpSpPr bwMode="auto">
            <a:xfrm>
              <a:off x="504" y="2053"/>
              <a:ext cx="4943" cy="1192"/>
              <a:chOff x="504" y="2053"/>
              <a:chExt cx="4943" cy="1192"/>
            </a:xfrm>
          </p:grpSpPr>
          <p:sp>
            <p:nvSpPr>
              <p:cNvPr id="10260" name="Line 9"/>
              <p:cNvSpPr>
                <a:spLocks noChangeShapeType="1"/>
              </p:cNvSpPr>
              <p:nvPr/>
            </p:nvSpPr>
            <p:spPr bwMode="auto">
              <a:xfrm>
                <a:off x="967" y="2425"/>
                <a:ext cx="672" cy="2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GB"/>
              </a:p>
            </p:txBody>
          </p:sp>
          <p:sp>
            <p:nvSpPr>
              <p:cNvPr id="10261" name="Line 12"/>
              <p:cNvSpPr>
                <a:spLocks noChangeShapeType="1"/>
              </p:cNvSpPr>
              <p:nvPr/>
            </p:nvSpPr>
            <p:spPr bwMode="auto">
              <a:xfrm>
                <a:off x="3834" y="2247"/>
                <a:ext cx="1265" cy="35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GB"/>
              </a:p>
            </p:txBody>
          </p:sp>
          <p:sp>
            <p:nvSpPr>
              <p:cNvPr id="10262" name="Line 13"/>
              <p:cNvSpPr>
                <a:spLocks noChangeShapeType="1"/>
              </p:cNvSpPr>
              <p:nvPr/>
            </p:nvSpPr>
            <p:spPr bwMode="auto">
              <a:xfrm flipV="1">
                <a:off x="4054" y="3185"/>
                <a:ext cx="930" cy="6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GB"/>
              </a:p>
            </p:txBody>
          </p:sp>
          <p:sp>
            <p:nvSpPr>
              <p:cNvPr id="10263" name="Text Box 22"/>
              <p:cNvSpPr txBox="1">
                <a:spLocks noChangeArrowheads="1"/>
              </p:cNvSpPr>
              <p:nvPr/>
            </p:nvSpPr>
            <p:spPr bwMode="auto">
              <a:xfrm>
                <a:off x="504" y="2053"/>
                <a:ext cx="463"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sz="1400" dirty="0"/>
                  <a:t>Inputs</a:t>
                </a:r>
              </a:p>
            </p:txBody>
          </p:sp>
          <p:sp>
            <p:nvSpPr>
              <p:cNvPr id="10264" name="Text Box 23"/>
              <p:cNvSpPr txBox="1">
                <a:spLocks noChangeArrowheads="1"/>
              </p:cNvSpPr>
              <p:nvPr/>
            </p:nvSpPr>
            <p:spPr bwMode="auto">
              <a:xfrm>
                <a:off x="4897" y="2696"/>
                <a:ext cx="550"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75" tIns="46038" rIns="92075" bIns="46038">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GB" sz="1400" dirty="0"/>
                  <a:t>Outputs</a:t>
                </a:r>
              </a:p>
            </p:txBody>
          </p:sp>
        </p:grpSp>
        <p:grpSp>
          <p:nvGrpSpPr>
            <p:cNvPr id="10250" name="Group 28"/>
            <p:cNvGrpSpPr>
              <a:grpSpLocks/>
            </p:cNvGrpSpPr>
            <p:nvPr/>
          </p:nvGrpSpPr>
          <p:grpSpPr bwMode="auto">
            <a:xfrm>
              <a:off x="1639" y="2051"/>
              <a:ext cx="2880" cy="1339"/>
              <a:chOff x="1639" y="2051"/>
              <a:chExt cx="2880" cy="1339"/>
            </a:xfrm>
          </p:grpSpPr>
          <p:sp>
            <p:nvSpPr>
              <p:cNvPr id="10251" name="Oval 6"/>
              <p:cNvSpPr>
                <a:spLocks noChangeArrowheads="1"/>
              </p:cNvSpPr>
              <p:nvPr/>
            </p:nvSpPr>
            <p:spPr bwMode="auto">
              <a:xfrm>
                <a:off x="2739" y="2051"/>
                <a:ext cx="1091" cy="49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0252" name="Oval 7"/>
              <p:cNvSpPr>
                <a:spLocks noChangeArrowheads="1"/>
              </p:cNvSpPr>
              <p:nvPr/>
            </p:nvSpPr>
            <p:spPr bwMode="auto">
              <a:xfrm>
                <a:off x="1639" y="2550"/>
                <a:ext cx="541" cy="34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0253" name="Oval 8"/>
              <p:cNvSpPr>
                <a:spLocks noChangeArrowheads="1"/>
              </p:cNvSpPr>
              <p:nvPr/>
            </p:nvSpPr>
            <p:spPr bwMode="auto">
              <a:xfrm>
                <a:off x="2794" y="2950"/>
                <a:ext cx="1146" cy="44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10254" name="Line 10"/>
              <p:cNvSpPr>
                <a:spLocks noChangeShapeType="1"/>
              </p:cNvSpPr>
              <p:nvPr/>
            </p:nvSpPr>
            <p:spPr bwMode="auto">
              <a:xfrm flipV="1">
                <a:off x="2240" y="2347"/>
                <a:ext cx="440" cy="199"/>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en-GB"/>
              </a:p>
            </p:txBody>
          </p:sp>
          <p:sp>
            <p:nvSpPr>
              <p:cNvPr id="10255" name="Line 11"/>
              <p:cNvSpPr>
                <a:spLocks noChangeShapeType="1"/>
              </p:cNvSpPr>
              <p:nvPr/>
            </p:nvSpPr>
            <p:spPr bwMode="auto">
              <a:xfrm>
                <a:off x="2185" y="2896"/>
                <a:ext cx="495" cy="199"/>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en-GB"/>
              </a:p>
            </p:txBody>
          </p:sp>
          <p:sp>
            <p:nvSpPr>
              <p:cNvPr id="10256" name="Rectangle 14"/>
              <p:cNvSpPr>
                <a:spLocks noChangeArrowheads="1"/>
              </p:cNvSpPr>
              <p:nvPr/>
            </p:nvSpPr>
            <p:spPr bwMode="auto">
              <a:xfrm>
                <a:off x="3654" y="2591"/>
                <a:ext cx="865"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a:spcBef>
                    <a:spcPct val="0"/>
                  </a:spcBef>
                </a:pPr>
                <a:r>
                  <a:rPr lang="en-GB" sz="1200" dirty="0" smtClean="0">
                    <a:cs typeface="Arial" pitchFamily="34" charset="0"/>
                  </a:rPr>
                  <a:t>SUBSYSTEMS</a:t>
                </a:r>
                <a:endParaRPr lang="en-GB" sz="1200" dirty="0">
                  <a:cs typeface="Arial" pitchFamily="34" charset="0"/>
                </a:endParaRPr>
              </a:p>
            </p:txBody>
          </p:sp>
          <p:sp>
            <p:nvSpPr>
              <p:cNvPr id="10257" name="Line 17"/>
              <p:cNvSpPr>
                <a:spLocks noChangeShapeType="1"/>
              </p:cNvSpPr>
              <p:nvPr/>
            </p:nvSpPr>
            <p:spPr bwMode="auto">
              <a:xfrm>
                <a:off x="3779" y="2546"/>
                <a:ext cx="275" cy="100"/>
              </a:xfrm>
              <a:prstGeom prst="line">
                <a:avLst/>
              </a:prstGeom>
              <a:noFill/>
              <a:ln w="12700">
                <a:solidFill>
                  <a:schemeClr val="tx1"/>
                </a:solidFill>
                <a:prstDash val="dash"/>
                <a:round/>
                <a:headEnd type="stealth" w="med" len="lg"/>
                <a:tailEnd type="none" w="sm" len="sm"/>
              </a:ln>
              <a:extLst>
                <a:ext uri="{909E8E84-426E-40DD-AFC4-6F175D3DCCD1}">
                  <a14:hiddenFill xmlns:a14="http://schemas.microsoft.com/office/drawing/2010/main">
                    <a:noFill/>
                  </a14:hiddenFill>
                </a:ext>
              </a:extLst>
            </p:spPr>
            <p:txBody>
              <a:bodyPr/>
              <a:lstStyle/>
              <a:p>
                <a:endParaRPr lang="en-GB"/>
              </a:p>
            </p:txBody>
          </p:sp>
          <p:sp>
            <p:nvSpPr>
              <p:cNvPr id="10258" name="Line 18"/>
              <p:cNvSpPr>
                <a:spLocks noChangeShapeType="1"/>
              </p:cNvSpPr>
              <p:nvPr/>
            </p:nvSpPr>
            <p:spPr bwMode="auto">
              <a:xfrm flipV="1">
                <a:off x="3834" y="2846"/>
                <a:ext cx="275" cy="149"/>
              </a:xfrm>
              <a:prstGeom prst="line">
                <a:avLst/>
              </a:prstGeom>
              <a:noFill/>
              <a:ln w="12700">
                <a:solidFill>
                  <a:schemeClr val="tx1"/>
                </a:solidFill>
                <a:prstDash val="dash"/>
                <a:round/>
                <a:headEnd type="stealth" w="med" len="lg"/>
                <a:tailEnd type="none" w="sm" len="sm"/>
              </a:ln>
              <a:extLst>
                <a:ext uri="{909E8E84-426E-40DD-AFC4-6F175D3DCCD1}">
                  <a14:hiddenFill xmlns:a14="http://schemas.microsoft.com/office/drawing/2010/main">
                    <a:noFill/>
                  </a14:hiddenFill>
                </a:ext>
              </a:extLst>
            </p:spPr>
            <p:txBody>
              <a:bodyPr/>
              <a:lstStyle/>
              <a:p>
                <a:endParaRPr lang="en-GB"/>
              </a:p>
            </p:txBody>
          </p:sp>
          <p:sp>
            <p:nvSpPr>
              <p:cNvPr id="10259" name="Line 25"/>
              <p:cNvSpPr>
                <a:spLocks noChangeShapeType="1"/>
              </p:cNvSpPr>
              <p:nvPr/>
            </p:nvSpPr>
            <p:spPr bwMode="auto">
              <a:xfrm>
                <a:off x="3375" y="2604"/>
                <a:ext cx="12" cy="311"/>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rot="10800000" wrap="none" lIns="92075" tIns="46038" rIns="92075" bIns="46038" anchor="ctr"/>
              <a:lstStyle/>
              <a:p>
                <a:endParaRPr lang="en-GB"/>
              </a:p>
            </p:txBody>
          </p:sp>
        </p:gr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19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1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dt" sz="quarter" idx="10"/>
          </p:nvPr>
        </p:nvSpPr>
        <p:spPr/>
        <p:txBody>
          <a:bodyPr/>
          <a:lstStyle/>
          <a:p>
            <a:pPr>
              <a:defRPr/>
            </a:pPr>
            <a:endParaRPr lang="en-US" dirty="0" smtClean="0"/>
          </a:p>
          <a:p>
            <a:pPr>
              <a:defRPr/>
            </a:pPr>
            <a:fld id="{4F2FE46A-61D9-4CB9-AA6D-7FF76F3DEFF8}" type="datetime1">
              <a:rPr lang="en-GB" smtClean="0"/>
              <a:pPr>
                <a:defRPr/>
              </a:pPr>
              <a:t>23/02/2016</a:t>
            </a:fld>
            <a:endParaRPr lang="en-US" dirty="0"/>
          </a:p>
        </p:txBody>
      </p:sp>
      <p:sp>
        <p:nvSpPr>
          <p:cNvPr id="12291"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9F46CA39-8E3B-4EA3-AA2E-336741DADC1A}" type="slidenum">
              <a:rPr lang="en-US" smtClean="0">
                <a:latin typeface="Arial" pitchFamily="34" charset="0"/>
              </a:rPr>
              <a:pPr/>
              <a:t>8</a:t>
            </a:fld>
            <a:endParaRPr lang="en-US" dirty="0" smtClean="0">
              <a:latin typeface="Arial" pitchFamily="34" charset="0"/>
            </a:endParaRPr>
          </a:p>
        </p:txBody>
      </p:sp>
      <p:sp>
        <p:nvSpPr>
          <p:cNvPr id="12292" name="Rectangle 4"/>
          <p:cNvSpPr>
            <a:spLocks noGrp="1" noChangeArrowheads="1"/>
          </p:cNvSpPr>
          <p:nvPr>
            <p:ph type="title"/>
          </p:nvPr>
        </p:nvSpPr>
        <p:spPr>
          <a:xfrm>
            <a:off x="-1" y="0"/>
            <a:ext cx="9115743" cy="685800"/>
          </a:xfrm>
        </p:spPr>
        <p:txBody>
          <a:bodyPr/>
          <a:lstStyle/>
          <a:p>
            <a:r>
              <a:rPr lang="en-GB" dirty="0" smtClean="0"/>
              <a:t>Data </a:t>
            </a:r>
            <a:r>
              <a:rPr lang="en-GB" sz="3200" i="1" dirty="0" smtClean="0">
                <a:latin typeface="+mn-lt"/>
              </a:rPr>
              <a:t>vs.</a:t>
            </a:r>
            <a:r>
              <a:rPr lang="en-GB" sz="3200" dirty="0" smtClean="0">
                <a:latin typeface="+mn-lt"/>
              </a:rPr>
              <a:t> </a:t>
            </a:r>
            <a:r>
              <a:rPr lang="en-GB" dirty="0" smtClean="0"/>
              <a:t>Information</a:t>
            </a:r>
            <a:endParaRPr lang="en-GB" sz="3200" dirty="0" smtClean="0"/>
          </a:p>
        </p:txBody>
      </p:sp>
      <p:sp>
        <p:nvSpPr>
          <p:cNvPr id="87045" name="Rectangle 5"/>
          <p:cNvSpPr>
            <a:spLocks noGrp="1" noChangeArrowheads="1"/>
          </p:cNvSpPr>
          <p:nvPr>
            <p:ph type="body" sz="half" idx="1"/>
          </p:nvPr>
        </p:nvSpPr>
        <p:spPr>
          <a:xfrm>
            <a:off x="179614" y="798513"/>
            <a:ext cx="4521765" cy="4740659"/>
          </a:xfrm>
        </p:spPr>
        <p:txBody>
          <a:bodyPr/>
          <a:lstStyle/>
          <a:p>
            <a:pPr>
              <a:buFontTx/>
              <a:buNone/>
              <a:tabLst>
                <a:tab pos="725488" algn="l"/>
                <a:tab pos="1339850" algn="l"/>
                <a:tab pos="2333625" algn="l"/>
              </a:tabLst>
            </a:pPr>
            <a:r>
              <a:rPr lang="en-GB" sz="2400" b="1" dirty="0" smtClean="0"/>
              <a:t>Data</a:t>
            </a:r>
            <a:r>
              <a:rPr lang="en-GB" sz="2400" dirty="0" smtClean="0"/>
              <a:t> is a representation of a fact, figure, and idea… </a:t>
            </a:r>
          </a:p>
          <a:p>
            <a:pPr marL="0" indent="0">
              <a:buNone/>
              <a:tabLst>
                <a:tab pos="725488" algn="l"/>
                <a:tab pos="1339850" algn="l"/>
                <a:tab pos="2333625" algn="l"/>
              </a:tabLst>
            </a:pPr>
            <a:r>
              <a:rPr lang="en-GB" sz="2400" dirty="0" smtClean="0"/>
              <a:t>Data are numbers, words, symbols, images, </a:t>
            </a:r>
            <a:r>
              <a:rPr lang="en-GB" sz="2400" i="1" dirty="0" smtClean="0"/>
              <a:t>etc.</a:t>
            </a:r>
            <a:r>
              <a:rPr lang="en-GB" sz="2400" dirty="0" smtClean="0"/>
              <a:t> </a:t>
            </a:r>
          </a:p>
          <a:p>
            <a:pPr>
              <a:buFontTx/>
              <a:buNone/>
              <a:tabLst>
                <a:tab pos="725488" algn="l"/>
                <a:tab pos="1339850" algn="l"/>
                <a:tab pos="2333625" algn="l"/>
              </a:tabLst>
            </a:pPr>
            <a:r>
              <a:rPr lang="en-GB" sz="2400" i="1" dirty="0" smtClean="0"/>
              <a:t>e.g.</a:t>
            </a:r>
            <a:r>
              <a:rPr lang="en-GB" sz="2400" dirty="0" smtClean="0"/>
              <a:t> </a:t>
            </a:r>
            <a:br>
              <a:rPr lang="en-GB" sz="2400" dirty="0" smtClean="0"/>
            </a:br>
            <a:r>
              <a:rPr lang="en-GB" sz="2400" dirty="0" smtClean="0"/>
              <a:t>	</a:t>
            </a:r>
            <a:r>
              <a:rPr lang="en-GB" sz="2400" dirty="0" smtClean="0">
                <a:latin typeface="Arial" pitchFamily="34" charset="0"/>
              </a:rPr>
              <a:t>43, 	1.84, 	X</a:t>
            </a:r>
            <a:br>
              <a:rPr lang="en-GB" sz="2400" dirty="0" smtClean="0">
                <a:latin typeface="Arial" pitchFamily="34" charset="0"/>
              </a:rPr>
            </a:br>
            <a:r>
              <a:rPr lang="en-GB" sz="2400" dirty="0" smtClean="0">
                <a:latin typeface="Arial" pitchFamily="34" charset="0"/>
              </a:rPr>
              <a:t>	19, 	1.82, 	M</a:t>
            </a:r>
            <a:br>
              <a:rPr lang="en-GB" sz="2400" dirty="0" smtClean="0">
                <a:latin typeface="Arial" pitchFamily="34" charset="0"/>
              </a:rPr>
            </a:br>
            <a:r>
              <a:rPr lang="en-GB" sz="2400" dirty="0" smtClean="0">
                <a:latin typeface="Arial" pitchFamily="34" charset="0"/>
              </a:rPr>
              <a:t>	25, 	1.78, 	S</a:t>
            </a:r>
            <a:br>
              <a:rPr lang="en-GB" sz="2400" dirty="0" smtClean="0">
                <a:latin typeface="Arial" pitchFamily="34" charset="0"/>
              </a:rPr>
            </a:br>
            <a:r>
              <a:rPr lang="en-GB" sz="2400" dirty="0" smtClean="0">
                <a:latin typeface="Arial" pitchFamily="34" charset="0"/>
              </a:rPr>
              <a:t>	24, 	1.85, 	XL</a:t>
            </a:r>
          </a:p>
          <a:p>
            <a:pPr marL="0" indent="0">
              <a:spcBef>
                <a:spcPts val="1200"/>
              </a:spcBef>
              <a:buNone/>
              <a:tabLst>
                <a:tab pos="725488" algn="l"/>
                <a:tab pos="1339850" algn="l"/>
                <a:tab pos="2333625" algn="l"/>
              </a:tabLst>
            </a:pPr>
            <a:r>
              <a:rPr lang="en-GB" sz="2200" i="1" dirty="0" smtClean="0"/>
              <a:t>Data must be interpreted by a human or machine to derive meaning</a:t>
            </a:r>
          </a:p>
        </p:txBody>
      </p:sp>
      <p:sp>
        <p:nvSpPr>
          <p:cNvPr id="87072" name="Rectangle 32"/>
          <p:cNvSpPr>
            <a:spLocks noGrp="1" noChangeArrowheads="1"/>
          </p:cNvSpPr>
          <p:nvPr>
            <p:ph type="body" sz="half" idx="2"/>
          </p:nvPr>
        </p:nvSpPr>
        <p:spPr>
          <a:xfrm>
            <a:off x="4694237" y="782638"/>
            <a:ext cx="4596719" cy="4603750"/>
          </a:xfrm>
        </p:spPr>
        <p:txBody>
          <a:bodyPr/>
          <a:lstStyle/>
          <a:p>
            <a:pPr marL="268288" indent="-268288">
              <a:buFontTx/>
              <a:buNone/>
              <a:tabLst>
                <a:tab pos="630238" algn="l"/>
                <a:tab pos="1608138" algn="l"/>
                <a:tab pos="2333625" algn="l"/>
                <a:tab pos="2868613" algn="l"/>
              </a:tabLst>
            </a:pPr>
            <a:r>
              <a:rPr lang="en-GB" sz="2400" dirty="0" smtClean="0"/>
              <a:t>"</a:t>
            </a:r>
            <a:r>
              <a:rPr lang="en-GB" sz="2400" b="1" dirty="0" smtClean="0"/>
              <a:t>Information</a:t>
            </a:r>
            <a:r>
              <a:rPr lang="en-GB" sz="2400" dirty="0" smtClean="0"/>
              <a:t> is interpreted data"  </a:t>
            </a:r>
            <a:r>
              <a:rPr lang="en-GB" sz="2400" i="1" dirty="0" smtClean="0"/>
              <a:t>i.e.</a:t>
            </a:r>
            <a:r>
              <a:rPr lang="en-GB" sz="2400" dirty="0" smtClean="0"/>
              <a:t> meaningful</a:t>
            </a:r>
          </a:p>
          <a:p>
            <a:pPr marL="358775" indent="-358775">
              <a:buNone/>
              <a:tabLst>
                <a:tab pos="630238" algn="l"/>
                <a:tab pos="1608138" algn="l"/>
                <a:tab pos="2333625" algn="l"/>
                <a:tab pos="2868613" algn="l"/>
              </a:tabLst>
            </a:pPr>
            <a:r>
              <a:rPr lang="en-GB" sz="2400" dirty="0" smtClean="0"/>
              <a:t>Information is </a:t>
            </a:r>
            <a:br>
              <a:rPr lang="en-GB" sz="2400" dirty="0" smtClean="0"/>
            </a:br>
            <a:r>
              <a:rPr lang="en-GB" sz="2500" b="1" dirty="0" smtClean="0"/>
              <a:t>data + metadata </a:t>
            </a:r>
            <a:r>
              <a:rPr lang="en-GB" sz="1800" dirty="0" smtClean="0"/>
              <a:t>(‘data about data’)</a:t>
            </a:r>
          </a:p>
          <a:p>
            <a:pPr marL="268288" indent="-268288">
              <a:spcBef>
                <a:spcPts val="600"/>
              </a:spcBef>
              <a:buFontTx/>
              <a:buNone/>
              <a:tabLst>
                <a:tab pos="441325" algn="l"/>
                <a:tab pos="1698625" algn="l"/>
                <a:tab pos="3135313" algn="l"/>
              </a:tabLst>
            </a:pPr>
            <a:endParaRPr lang="en-GB" sz="2400" i="1" dirty="0" smtClean="0"/>
          </a:p>
          <a:p>
            <a:pPr marL="268288" indent="-268288">
              <a:spcBef>
                <a:spcPts val="600"/>
              </a:spcBef>
              <a:buFontTx/>
              <a:buNone/>
              <a:tabLst>
                <a:tab pos="441325" algn="l"/>
                <a:tab pos="1698625" algn="l"/>
                <a:tab pos="3135313" algn="l"/>
              </a:tabLst>
            </a:pPr>
            <a:r>
              <a:rPr lang="en-GB" sz="2400" i="1" dirty="0" smtClean="0"/>
              <a:t>e.g.</a:t>
            </a:r>
            <a:r>
              <a:rPr lang="en-GB" sz="2400" dirty="0" smtClean="0"/>
              <a:t> </a:t>
            </a:r>
            <a:br>
              <a:rPr lang="en-GB" sz="2400" dirty="0" smtClean="0"/>
            </a:br>
            <a:r>
              <a:rPr lang="en-GB" sz="2400" dirty="0" smtClean="0"/>
              <a:t>	</a:t>
            </a:r>
            <a:r>
              <a:rPr lang="en-GB" sz="2400" i="1" dirty="0" smtClean="0">
                <a:latin typeface="Arial" pitchFamily="34" charset="0"/>
              </a:rPr>
              <a:t>Age </a:t>
            </a:r>
            <a:r>
              <a:rPr lang="en-GB" sz="1800" i="1" dirty="0" smtClean="0">
                <a:latin typeface="Arial" pitchFamily="34" charset="0"/>
              </a:rPr>
              <a:t>(</a:t>
            </a:r>
            <a:r>
              <a:rPr lang="en-GB" sz="1800" i="1" dirty="0" err="1" smtClean="0">
                <a:latin typeface="Arial" pitchFamily="34" charset="0"/>
              </a:rPr>
              <a:t>yrs</a:t>
            </a:r>
            <a:r>
              <a:rPr lang="en-GB" sz="1800" i="1" dirty="0" smtClean="0">
                <a:latin typeface="Arial" pitchFamily="34" charset="0"/>
              </a:rPr>
              <a:t>)</a:t>
            </a:r>
            <a:r>
              <a:rPr lang="en-GB" sz="2400" i="1" dirty="0" smtClean="0">
                <a:latin typeface="Arial" pitchFamily="34" charset="0"/>
              </a:rPr>
              <a:t>,	height</a:t>
            </a:r>
            <a:r>
              <a:rPr lang="en-GB" sz="1800" i="1" dirty="0" smtClean="0">
                <a:latin typeface="Arial" pitchFamily="34" charset="0"/>
              </a:rPr>
              <a:t>(m)</a:t>
            </a:r>
            <a:r>
              <a:rPr lang="en-GB" sz="2400" i="1" dirty="0" smtClean="0">
                <a:latin typeface="Arial" pitchFamily="34" charset="0"/>
              </a:rPr>
              <a:t>,	size</a:t>
            </a:r>
            <a:endParaRPr lang="en-GB" sz="1600" i="1" dirty="0" smtClean="0">
              <a:latin typeface="Arial" pitchFamily="34" charset="0"/>
            </a:endParaRPr>
          </a:p>
          <a:p>
            <a:pPr marL="268288" indent="-268288">
              <a:spcBef>
                <a:spcPts val="0"/>
              </a:spcBef>
              <a:buFontTx/>
              <a:buNone/>
              <a:tabLst>
                <a:tab pos="800100" algn="l"/>
                <a:tab pos="1878013" algn="l"/>
                <a:tab pos="3314700" algn="l"/>
              </a:tabLst>
            </a:pPr>
            <a:r>
              <a:rPr lang="en-GB" sz="2400" dirty="0" smtClean="0">
                <a:latin typeface="Arial" pitchFamily="34" charset="0"/>
              </a:rPr>
              <a:t>		43, 	1.84, 	X</a:t>
            </a:r>
            <a:br>
              <a:rPr lang="en-GB" sz="2400" dirty="0" smtClean="0">
                <a:latin typeface="Arial" pitchFamily="34" charset="0"/>
              </a:rPr>
            </a:br>
            <a:r>
              <a:rPr lang="en-GB" sz="2400" dirty="0" smtClean="0">
                <a:latin typeface="Arial" pitchFamily="34" charset="0"/>
              </a:rPr>
              <a:t>	19, 	1.82, 	M</a:t>
            </a:r>
            <a:br>
              <a:rPr lang="en-GB" sz="2400" dirty="0" smtClean="0">
                <a:latin typeface="Arial" pitchFamily="34" charset="0"/>
              </a:rPr>
            </a:br>
            <a:r>
              <a:rPr lang="en-GB" sz="2400" dirty="0" smtClean="0">
                <a:latin typeface="Arial" pitchFamily="34" charset="0"/>
              </a:rPr>
              <a:t>	25, 	1.78, 	S</a:t>
            </a:r>
            <a:br>
              <a:rPr lang="en-GB" sz="2400" dirty="0" smtClean="0">
                <a:latin typeface="Arial" pitchFamily="34" charset="0"/>
              </a:rPr>
            </a:br>
            <a:r>
              <a:rPr lang="en-GB" sz="2400" dirty="0" smtClean="0">
                <a:latin typeface="Arial" pitchFamily="34" charset="0"/>
              </a:rPr>
              <a:t>	24, 	1.85, 	XL</a:t>
            </a:r>
          </a:p>
        </p:txBody>
      </p:sp>
      <p:sp>
        <p:nvSpPr>
          <p:cNvPr id="87073" name="Text Box 33"/>
          <p:cNvSpPr txBox="1">
            <a:spLocks noChangeArrowheads="1"/>
          </p:cNvSpPr>
          <p:nvPr/>
        </p:nvSpPr>
        <p:spPr bwMode="auto">
          <a:xfrm>
            <a:off x="865297" y="5635127"/>
            <a:ext cx="7830349" cy="92397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tabLst>
                <a:tab pos="725488" algn="l"/>
              </a:tabLst>
              <a:defRPr>
                <a:solidFill>
                  <a:schemeClr val="tx1"/>
                </a:solidFill>
                <a:latin typeface="Times New Roman" pitchFamily="18" charset="0"/>
              </a:defRPr>
            </a:lvl1pPr>
            <a:lvl2pPr marL="742950" indent="-285750">
              <a:tabLst>
                <a:tab pos="725488" algn="l"/>
              </a:tabLst>
              <a:defRPr>
                <a:solidFill>
                  <a:schemeClr val="tx1"/>
                </a:solidFill>
                <a:latin typeface="Times New Roman" pitchFamily="18" charset="0"/>
              </a:defRPr>
            </a:lvl2pPr>
            <a:lvl3pPr marL="1143000" indent="-228600">
              <a:tabLst>
                <a:tab pos="725488" algn="l"/>
              </a:tabLst>
              <a:defRPr>
                <a:solidFill>
                  <a:schemeClr val="tx1"/>
                </a:solidFill>
                <a:latin typeface="Times New Roman" pitchFamily="18" charset="0"/>
              </a:defRPr>
            </a:lvl3pPr>
            <a:lvl4pPr marL="1600200" indent="-228600">
              <a:tabLst>
                <a:tab pos="725488" algn="l"/>
              </a:tabLst>
              <a:defRPr>
                <a:solidFill>
                  <a:schemeClr val="tx1"/>
                </a:solidFill>
                <a:latin typeface="Times New Roman" pitchFamily="18" charset="0"/>
              </a:defRPr>
            </a:lvl4pPr>
            <a:lvl5pPr marL="2057400" indent="-228600">
              <a:tabLst>
                <a:tab pos="725488" algn="l"/>
              </a:tabLst>
              <a:defRPr>
                <a:solidFill>
                  <a:schemeClr val="tx1"/>
                </a:solidFill>
                <a:latin typeface="Times New Roman" pitchFamily="18" charset="0"/>
              </a:defRPr>
            </a:lvl5pPr>
            <a:lvl6pPr marL="2514600" indent="-228600" algn="ctr" eaLnBrk="0" fontAlgn="base" hangingPunct="0">
              <a:spcBef>
                <a:spcPct val="20000"/>
              </a:spcBef>
              <a:spcAft>
                <a:spcPct val="0"/>
              </a:spcAft>
              <a:tabLst>
                <a:tab pos="725488" algn="l"/>
              </a:tabLst>
              <a:defRPr>
                <a:solidFill>
                  <a:schemeClr val="tx1"/>
                </a:solidFill>
                <a:latin typeface="Times New Roman" pitchFamily="18" charset="0"/>
              </a:defRPr>
            </a:lvl6pPr>
            <a:lvl7pPr marL="2971800" indent="-228600" algn="ctr" eaLnBrk="0" fontAlgn="base" hangingPunct="0">
              <a:spcBef>
                <a:spcPct val="20000"/>
              </a:spcBef>
              <a:spcAft>
                <a:spcPct val="0"/>
              </a:spcAft>
              <a:tabLst>
                <a:tab pos="725488" algn="l"/>
              </a:tabLst>
              <a:defRPr>
                <a:solidFill>
                  <a:schemeClr val="tx1"/>
                </a:solidFill>
                <a:latin typeface="Times New Roman" pitchFamily="18" charset="0"/>
              </a:defRPr>
            </a:lvl7pPr>
            <a:lvl8pPr marL="3429000" indent="-228600" algn="ctr" eaLnBrk="0" fontAlgn="base" hangingPunct="0">
              <a:spcBef>
                <a:spcPct val="20000"/>
              </a:spcBef>
              <a:spcAft>
                <a:spcPct val="0"/>
              </a:spcAft>
              <a:tabLst>
                <a:tab pos="725488" algn="l"/>
              </a:tabLst>
              <a:defRPr>
                <a:solidFill>
                  <a:schemeClr val="tx1"/>
                </a:solidFill>
                <a:latin typeface="Times New Roman" pitchFamily="18" charset="0"/>
              </a:defRPr>
            </a:lvl8pPr>
            <a:lvl9pPr marL="3886200" indent="-228600" algn="ctr" eaLnBrk="0" fontAlgn="base" hangingPunct="0">
              <a:spcBef>
                <a:spcPct val="20000"/>
              </a:spcBef>
              <a:spcAft>
                <a:spcPct val="0"/>
              </a:spcAft>
              <a:tabLst>
                <a:tab pos="725488" algn="l"/>
              </a:tabLst>
              <a:defRPr>
                <a:solidFill>
                  <a:schemeClr val="tx1"/>
                </a:solidFill>
                <a:latin typeface="Times New Roman" pitchFamily="18" charset="0"/>
              </a:defRPr>
            </a:lvl9pPr>
          </a:lstStyle>
          <a:p>
            <a:pPr algn="l">
              <a:lnSpc>
                <a:spcPct val="90000"/>
              </a:lnSpc>
              <a:spcBef>
                <a:spcPct val="0"/>
              </a:spcBef>
            </a:pPr>
            <a:r>
              <a:rPr lang="en-GB" sz="2000" dirty="0"/>
              <a:t>Note: 	The terms Data and Information are often used interchangeably  </a:t>
            </a:r>
          </a:p>
          <a:p>
            <a:pPr algn="l">
              <a:lnSpc>
                <a:spcPct val="90000"/>
              </a:lnSpc>
              <a:spcBef>
                <a:spcPct val="0"/>
              </a:spcBef>
            </a:pPr>
            <a:r>
              <a:rPr lang="en-GB" sz="2000" dirty="0"/>
              <a:t>	We used to talk about ‘data processing systems’ </a:t>
            </a:r>
            <a:br>
              <a:rPr lang="en-GB" sz="2000" dirty="0"/>
            </a:br>
            <a:r>
              <a:rPr lang="en-GB" sz="2000" dirty="0"/>
              <a:t>	nowadays we tend to refer to ‘information systems’</a:t>
            </a:r>
          </a:p>
        </p:txBody>
      </p:sp>
      <p:grpSp>
        <p:nvGrpSpPr>
          <p:cNvPr id="12" name="Group 11"/>
          <p:cNvGrpSpPr/>
          <p:nvPr/>
        </p:nvGrpSpPr>
        <p:grpSpPr>
          <a:xfrm>
            <a:off x="5055380" y="3380015"/>
            <a:ext cx="4040375" cy="2231797"/>
            <a:chOff x="5061857" y="3037116"/>
            <a:chExt cx="3882952" cy="1724885"/>
          </a:xfrm>
        </p:grpSpPr>
        <p:sp>
          <p:nvSpPr>
            <p:cNvPr id="2" name="Oval 1"/>
            <p:cNvSpPr/>
            <p:nvPr/>
          </p:nvSpPr>
          <p:spPr bwMode="auto">
            <a:xfrm>
              <a:off x="5061857" y="3037116"/>
              <a:ext cx="3559629" cy="1337980"/>
            </a:xfrm>
            <a:prstGeom prst="ellipse">
              <a:avLst/>
            </a:prstGeom>
            <a:solidFill>
              <a:schemeClr val="accent1">
                <a:alpha val="30000"/>
              </a:schemeClr>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Times New Roman" pitchFamily="18" charset="0"/>
              </a:endParaRPr>
            </a:p>
          </p:txBody>
        </p:sp>
        <p:sp>
          <p:nvSpPr>
            <p:cNvPr id="4" name="TextBox 3"/>
            <p:cNvSpPr txBox="1"/>
            <p:nvPr/>
          </p:nvSpPr>
          <p:spPr>
            <a:xfrm>
              <a:off x="8175769" y="4381917"/>
              <a:ext cx="769040" cy="380084"/>
            </a:xfrm>
            <a:prstGeom prst="rect">
              <a:avLst/>
            </a:prstGeom>
            <a:noFill/>
          </p:spPr>
          <p:txBody>
            <a:bodyPr wrap="none" rtlCol="0">
              <a:spAutoFit/>
            </a:bodyPr>
            <a:lstStyle/>
            <a:p>
              <a:pPr algn="r"/>
              <a:r>
                <a:rPr lang="en-GB" sz="2400" b="1" i="1" dirty="0" smtClean="0"/>
                <a:t>Data</a:t>
              </a:r>
              <a:endParaRPr lang="en-GB" b="1" i="1" dirty="0"/>
            </a:p>
          </p:txBody>
        </p:sp>
        <p:cxnSp>
          <p:nvCxnSpPr>
            <p:cNvPr id="7" name="Straight Arrow Connector 6"/>
            <p:cNvCxnSpPr>
              <a:stCxn id="4" idx="0"/>
              <a:endCxn id="2" idx="5"/>
            </p:cNvCxnSpPr>
            <p:nvPr/>
          </p:nvCxnSpPr>
          <p:spPr bwMode="auto">
            <a:xfrm flipH="1" flipV="1">
              <a:off x="8100191" y="4179153"/>
              <a:ext cx="460099" cy="202764"/>
            </a:xfrm>
            <a:prstGeom prst="straightConnector1">
              <a:avLst/>
            </a:prstGeom>
            <a:noFill/>
            <a:ln w="12700" cap="flat" cmpd="sng" algn="ctr">
              <a:solidFill>
                <a:schemeClr val="tx1"/>
              </a:solidFill>
              <a:prstDash val="solid"/>
              <a:round/>
              <a:headEnd type="none" w="med" len="med"/>
              <a:tailEnd type="arrow"/>
            </a:ln>
            <a:effectLst/>
          </p:spPr>
        </p:cxnSp>
      </p:grpSp>
      <p:grpSp>
        <p:nvGrpSpPr>
          <p:cNvPr id="11" name="Group 10"/>
          <p:cNvGrpSpPr/>
          <p:nvPr/>
        </p:nvGrpSpPr>
        <p:grpSpPr>
          <a:xfrm>
            <a:off x="5055380" y="2460738"/>
            <a:ext cx="4071396" cy="1193203"/>
            <a:chOff x="5414575" y="1836070"/>
            <a:chExt cx="3472825" cy="1003782"/>
          </a:xfrm>
        </p:grpSpPr>
        <p:sp>
          <p:nvSpPr>
            <p:cNvPr id="3" name="Oval 2"/>
            <p:cNvSpPr/>
            <p:nvPr/>
          </p:nvSpPr>
          <p:spPr bwMode="auto">
            <a:xfrm>
              <a:off x="5414575" y="2378971"/>
              <a:ext cx="3131540" cy="460881"/>
            </a:xfrm>
            <a:prstGeom prst="ellipse">
              <a:avLst/>
            </a:prstGeom>
            <a:solidFill>
              <a:srgbClr val="FFFF00">
                <a:alpha val="29000"/>
              </a:srgbClr>
            </a:solidFill>
            <a:ln w="12700" cap="flat" cmpd="sng" algn="ctr">
              <a:solidFill>
                <a:schemeClr val="tx1"/>
              </a:solidFill>
              <a:prstDash val="solid"/>
              <a:round/>
              <a:headEnd type="none" w="med" len="med"/>
              <a:tailEnd type="none" w="med" len="med"/>
            </a:ln>
            <a:effectLst/>
          </p:spPr>
          <p:txBody>
            <a:bodyPr rot="10800000"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Tx/>
                <a:buSzTx/>
                <a:buFontTx/>
                <a:buNone/>
                <a:tabLst/>
              </a:pPr>
              <a:endParaRPr kumimoji="0" lang="en-GB" sz="1800" b="0" i="0" u="none" strike="noStrike" cap="none" normalizeH="0" baseline="0" smtClean="0">
                <a:ln>
                  <a:noFill/>
                </a:ln>
                <a:solidFill>
                  <a:schemeClr val="tx1"/>
                </a:solidFill>
                <a:effectLst/>
                <a:latin typeface="Times New Roman" pitchFamily="18" charset="0"/>
              </a:endParaRPr>
            </a:p>
          </p:txBody>
        </p:sp>
        <p:sp>
          <p:nvSpPr>
            <p:cNvPr id="14" name="TextBox 13"/>
            <p:cNvSpPr txBox="1"/>
            <p:nvPr/>
          </p:nvSpPr>
          <p:spPr>
            <a:xfrm>
              <a:off x="7651058" y="1836070"/>
              <a:ext cx="1236342" cy="388376"/>
            </a:xfrm>
            <a:prstGeom prst="rect">
              <a:avLst/>
            </a:prstGeom>
            <a:noFill/>
          </p:spPr>
          <p:txBody>
            <a:bodyPr wrap="none" rtlCol="0">
              <a:spAutoFit/>
            </a:bodyPr>
            <a:lstStyle/>
            <a:p>
              <a:pPr algn="r"/>
              <a:r>
                <a:rPr lang="en-GB" sz="2400" b="1" i="1" dirty="0" err="1" smtClean="0"/>
                <a:t>MetaData</a:t>
              </a:r>
              <a:endParaRPr lang="en-GB" sz="2400" b="1" i="1" dirty="0"/>
            </a:p>
          </p:txBody>
        </p:sp>
        <p:cxnSp>
          <p:nvCxnSpPr>
            <p:cNvPr id="15" name="Straight Arrow Connector 14"/>
            <p:cNvCxnSpPr>
              <a:stCxn id="14" idx="2"/>
              <a:endCxn id="3" idx="7"/>
            </p:cNvCxnSpPr>
            <p:nvPr/>
          </p:nvCxnSpPr>
          <p:spPr bwMode="auto">
            <a:xfrm flipH="1">
              <a:off x="8087512" y="2224446"/>
              <a:ext cx="181717" cy="222019"/>
            </a:xfrm>
            <a:prstGeom prst="straightConnector1">
              <a:avLst/>
            </a:prstGeom>
            <a:noFill/>
            <a:ln w="12700"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5">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704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7072">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707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707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7072">
                                            <p:txEl>
                                              <p:pRg st="3" end="3"/>
                                            </p:txEl>
                                          </p:spTgt>
                                        </p:tgtEl>
                                        <p:attrNameLst>
                                          <p:attrName>style.visibility</p:attrName>
                                        </p:attrNameLst>
                                      </p:cBhvr>
                                      <p:to>
                                        <p:strVal val="visible"/>
                                      </p:to>
                                    </p:set>
                                  </p:childTnLst>
                                </p:cTn>
                              </p:par>
                              <p:par>
                                <p:cTn id="33" presetID="10" presetClass="exit" presetSubtype="0" fill="hold"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7073">
                                            <p:txEl>
                                              <p:pRg st="0" end="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70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dt" sz="quarter" idx="10"/>
          </p:nvPr>
        </p:nvSpPr>
        <p:spPr/>
        <p:txBody>
          <a:bodyPr/>
          <a:lstStyle/>
          <a:p>
            <a:pPr>
              <a:defRPr/>
            </a:pPr>
            <a:endParaRPr lang="en-US" dirty="0" smtClean="0"/>
          </a:p>
          <a:p>
            <a:pPr>
              <a:defRPr/>
            </a:pPr>
            <a:fld id="{2D74CFFF-39DB-41F7-9B21-6480298A6629}" type="datetime1">
              <a:rPr lang="en-GB" smtClean="0"/>
              <a:pPr>
                <a:defRPr/>
              </a:pPr>
              <a:t>23/02/2016</a:t>
            </a:fld>
            <a:endParaRPr lang="en-US" dirty="0"/>
          </a:p>
        </p:txBody>
      </p:sp>
      <p:sp>
        <p:nvSpPr>
          <p:cNvPr id="11267"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algn="ctr" eaLnBrk="0" fontAlgn="base" hangingPunct="0">
              <a:spcBef>
                <a:spcPct val="20000"/>
              </a:spcBef>
              <a:spcAft>
                <a:spcPct val="0"/>
              </a:spcAft>
              <a:defRPr>
                <a:solidFill>
                  <a:schemeClr val="tx1"/>
                </a:solidFill>
                <a:latin typeface="Times New Roman" pitchFamily="18" charset="0"/>
              </a:defRPr>
            </a:lvl6pPr>
            <a:lvl7pPr marL="2971800" indent="-228600" algn="ctr" eaLnBrk="0" fontAlgn="base" hangingPunct="0">
              <a:spcBef>
                <a:spcPct val="20000"/>
              </a:spcBef>
              <a:spcAft>
                <a:spcPct val="0"/>
              </a:spcAft>
              <a:defRPr>
                <a:solidFill>
                  <a:schemeClr val="tx1"/>
                </a:solidFill>
                <a:latin typeface="Times New Roman" pitchFamily="18" charset="0"/>
              </a:defRPr>
            </a:lvl7pPr>
            <a:lvl8pPr marL="3429000" indent="-228600" algn="ctr" eaLnBrk="0" fontAlgn="base" hangingPunct="0">
              <a:spcBef>
                <a:spcPct val="20000"/>
              </a:spcBef>
              <a:spcAft>
                <a:spcPct val="0"/>
              </a:spcAft>
              <a:defRPr>
                <a:solidFill>
                  <a:schemeClr val="tx1"/>
                </a:solidFill>
                <a:latin typeface="Times New Roman" pitchFamily="18" charset="0"/>
              </a:defRPr>
            </a:lvl8pPr>
            <a:lvl9pPr marL="3886200" indent="-228600" algn="ctr" eaLnBrk="0" fontAlgn="base" hangingPunct="0">
              <a:spcBef>
                <a:spcPct val="20000"/>
              </a:spcBef>
              <a:spcAft>
                <a:spcPct val="0"/>
              </a:spcAft>
              <a:defRPr>
                <a:solidFill>
                  <a:schemeClr val="tx1"/>
                </a:solidFill>
                <a:latin typeface="Times New Roman" pitchFamily="18" charset="0"/>
              </a:defRPr>
            </a:lvl9pPr>
          </a:lstStyle>
          <a:p>
            <a:r>
              <a:rPr lang="en-US" dirty="0" err="1" smtClean="0">
                <a:latin typeface="Arial" pitchFamily="34" charset="0"/>
              </a:rPr>
              <a:t>SysBld</a:t>
            </a:r>
            <a:r>
              <a:rPr lang="en-US" dirty="0" smtClean="0">
                <a:latin typeface="Arial" pitchFamily="34" charset="0"/>
              </a:rPr>
              <a:t>.</a:t>
            </a:r>
            <a:fld id="{D28EC914-9A88-4A7B-AA11-5980530D98FD}" type="slidenum">
              <a:rPr lang="en-US" smtClean="0">
                <a:latin typeface="Arial" pitchFamily="34" charset="0"/>
              </a:rPr>
              <a:pPr/>
              <a:t>9</a:t>
            </a:fld>
            <a:endParaRPr lang="en-US" dirty="0" smtClean="0">
              <a:latin typeface="Arial" pitchFamily="34" charset="0"/>
            </a:endParaRPr>
          </a:p>
        </p:txBody>
      </p:sp>
      <p:sp>
        <p:nvSpPr>
          <p:cNvPr id="11268" name="Rectangle 2"/>
          <p:cNvSpPr>
            <a:spLocks noGrp="1" noChangeArrowheads="1"/>
          </p:cNvSpPr>
          <p:nvPr>
            <p:ph type="title"/>
          </p:nvPr>
        </p:nvSpPr>
        <p:spPr>
          <a:xfrm>
            <a:off x="726573" y="182880"/>
            <a:ext cx="7772400" cy="603250"/>
          </a:xfrm>
        </p:spPr>
        <p:txBody>
          <a:bodyPr/>
          <a:lstStyle/>
          <a:p>
            <a:r>
              <a:rPr lang="en-GB" sz="3200" dirty="0" smtClean="0"/>
              <a:t>Data in Systems</a:t>
            </a:r>
          </a:p>
        </p:txBody>
      </p:sp>
      <p:sp>
        <p:nvSpPr>
          <p:cNvPr id="98307" name="Rectangle 3"/>
          <p:cNvSpPr>
            <a:spLocks noGrp="1" noChangeArrowheads="1"/>
          </p:cNvSpPr>
          <p:nvPr>
            <p:ph type="body" idx="1"/>
          </p:nvPr>
        </p:nvSpPr>
        <p:spPr>
          <a:xfrm>
            <a:off x="85344" y="744649"/>
            <a:ext cx="8912352" cy="5627077"/>
          </a:xfrm>
        </p:spPr>
        <p:txBody>
          <a:bodyPr/>
          <a:lstStyle/>
          <a:p>
            <a:pPr marL="0" indent="0">
              <a:buFontTx/>
              <a:buNone/>
            </a:pPr>
            <a:r>
              <a:rPr lang="en-GB" dirty="0" smtClean="0"/>
              <a:t>What information is stored in your mobile phone?</a:t>
            </a:r>
          </a:p>
          <a:p>
            <a:pPr lvl="1">
              <a:spcBef>
                <a:spcPts val="600"/>
              </a:spcBef>
            </a:pPr>
            <a:r>
              <a:rPr lang="en-GB" i="1" dirty="0" smtClean="0"/>
              <a:t>e.g.</a:t>
            </a:r>
            <a:r>
              <a:rPr lang="en-GB" dirty="0" smtClean="0"/>
              <a:t> Address book, text messages received</a:t>
            </a:r>
            <a:endParaRPr lang="en-GB" sz="1600" dirty="0" smtClean="0"/>
          </a:p>
          <a:p>
            <a:pPr marL="0" indent="0">
              <a:buFontTx/>
              <a:buNone/>
            </a:pPr>
            <a:r>
              <a:rPr lang="en-GB" dirty="0" smtClean="0"/>
              <a:t>How is it used?</a:t>
            </a:r>
          </a:p>
          <a:p>
            <a:pPr lvl="1">
              <a:spcBef>
                <a:spcPts val="600"/>
              </a:spcBef>
            </a:pPr>
            <a:r>
              <a:rPr lang="en-GB" i="1" dirty="0" smtClean="0"/>
              <a:t>e.g.</a:t>
            </a:r>
            <a:r>
              <a:rPr lang="en-GB" dirty="0" smtClean="0"/>
              <a:t> Search for friends number, list all texts from friend, remember friends birthday, find out when and where the party is…</a:t>
            </a:r>
            <a:endParaRPr lang="en-GB" sz="1600" dirty="0" smtClean="0"/>
          </a:p>
          <a:p>
            <a:pPr marL="0" indent="0">
              <a:buFontTx/>
              <a:buNone/>
            </a:pPr>
            <a:r>
              <a:rPr lang="en-GB" dirty="0" smtClean="0"/>
              <a:t>What inputs and outputs are there</a:t>
            </a:r>
            <a:r>
              <a:rPr lang="en-GB" dirty="0"/>
              <a:t>?</a:t>
            </a:r>
          </a:p>
          <a:p>
            <a:pPr lvl="1">
              <a:spcBef>
                <a:spcPts val="600"/>
              </a:spcBef>
            </a:pPr>
            <a:r>
              <a:rPr lang="en-GB" i="1" dirty="0"/>
              <a:t>e.g.</a:t>
            </a:r>
            <a:r>
              <a:rPr lang="en-GB" dirty="0"/>
              <a:t> </a:t>
            </a:r>
            <a:r>
              <a:rPr lang="en-GB" dirty="0" smtClean="0"/>
              <a:t>Type in name and click ‘search’, select and scroll through SMS message, display location on map…</a:t>
            </a:r>
            <a:endParaRPr lang="en-GB" dirty="0"/>
          </a:p>
          <a:p>
            <a:pPr marL="0" indent="0">
              <a:buFontTx/>
              <a:buNone/>
            </a:pPr>
            <a:r>
              <a:rPr lang="en-GB" dirty="0" smtClean="0"/>
              <a:t>What information is stored in a ‘shoot-</a:t>
            </a:r>
            <a:r>
              <a:rPr lang="en-GB" dirty="0" err="1" smtClean="0"/>
              <a:t>em</a:t>
            </a:r>
            <a:r>
              <a:rPr lang="en-GB" dirty="0" smtClean="0"/>
              <a:t>-up’ game?</a:t>
            </a:r>
          </a:p>
          <a:p>
            <a:pPr marL="0" indent="0">
              <a:spcBef>
                <a:spcPts val="0"/>
              </a:spcBef>
              <a:buFontTx/>
              <a:buNone/>
            </a:pPr>
            <a:r>
              <a:rPr lang="en-GB" dirty="0" smtClean="0"/>
              <a:t>How is it Used?   What inputs and outputs are there?</a:t>
            </a:r>
          </a:p>
          <a:p>
            <a:pPr marL="0" indent="0">
              <a:buFontTx/>
              <a:buNone/>
            </a:pPr>
            <a:endParaRPr lang="en-GB" dirty="0" smtClean="0"/>
          </a:p>
          <a:p>
            <a:pPr marL="0" indent="0">
              <a:buFontTx/>
              <a:buNone/>
            </a:pPr>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30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30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3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ni Slides">
  <a:themeElements>
    <a:clrScheme name="">
      <a:dk1>
        <a:srgbClr val="000000"/>
      </a:dk1>
      <a:lt1>
        <a:srgbClr val="FFFFFF"/>
      </a:lt1>
      <a:dk2>
        <a:srgbClr val="FF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Uni Slid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rot="10800000"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rot="10800000"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Uni Slide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i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ni Slide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i Slide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i Slide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i Slide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ni Slide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Uni Slides">
  <a:themeElements>
    <a:clrScheme name="">
      <a:dk1>
        <a:srgbClr val="000000"/>
      </a:dk1>
      <a:lt1>
        <a:srgbClr val="FFFFFF"/>
      </a:lt1>
      <a:dk2>
        <a:srgbClr val="FF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Uni Slides">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rot="10800000"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rot="10800000"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Uni Slides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i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Uni Slides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i Slides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i Slides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i Slides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Uni Slides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F:\Program Files\Microsoft Office\Templates\University Documents\Uni Slides.pot</Template>
  <TotalTime>25417</TotalTime>
  <Words>2773</Words>
  <Application>Microsoft Office PowerPoint</Application>
  <PresentationFormat>On-screen Show (4:3)</PresentationFormat>
  <Paragraphs>711</Paragraphs>
  <Slides>34</Slides>
  <Notes>10</Notes>
  <HiddenSlides>1</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34</vt:i4>
      </vt:variant>
    </vt:vector>
  </HeadingPairs>
  <TitlesOfParts>
    <vt:vector size="42" baseType="lpstr">
      <vt:lpstr>Arial</vt:lpstr>
      <vt:lpstr>Calibri</vt:lpstr>
      <vt:lpstr>Tahoma</vt:lpstr>
      <vt:lpstr>Times New Roman</vt:lpstr>
      <vt:lpstr>Uni Slides</vt:lpstr>
      <vt:lpstr>1_Uni Slides</vt:lpstr>
      <vt:lpstr>Visio</vt:lpstr>
      <vt:lpstr>Clip</vt:lpstr>
      <vt:lpstr>System Development(COMP 1713  Data Analysis</vt:lpstr>
      <vt:lpstr>Review of Previous Lecture</vt:lpstr>
      <vt:lpstr>A Reminder - Requirements Engineering</vt:lpstr>
      <vt:lpstr>Abstraction and Decomposition of  the System Building Process </vt:lpstr>
      <vt:lpstr>PowerPoint Presentation</vt:lpstr>
      <vt:lpstr>This Week – From Requirements to Design  Data Analysis</vt:lpstr>
      <vt:lpstr>Information in a System</vt:lpstr>
      <vt:lpstr>Data vs. Information</vt:lpstr>
      <vt:lpstr>Data in Systems</vt:lpstr>
      <vt:lpstr>Data Analysis</vt:lpstr>
      <vt:lpstr>Example Data for a College System</vt:lpstr>
      <vt:lpstr>Why Data Analysis and Modelling? - Example</vt:lpstr>
      <vt:lpstr> Why Data Analysis and Modelling Cont’d Separating Data from Applications at a Systems Level</vt:lpstr>
      <vt:lpstr>Data Modelling Objectives</vt:lpstr>
      <vt:lpstr>Entity-Relationship Modelling</vt:lpstr>
      <vt:lpstr>Abstraction</vt:lpstr>
      <vt:lpstr>Objectives of ER Modelling</vt:lpstr>
      <vt:lpstr>Entity-Relationship Modelling</vt:lpstr>
      <vt:lpstr>Entities</vt:lpstr>
      <vt:lpstr>Entities vs. Occurrences</vt:lpstr>
      <vt:lpstr>Exercise </vt:lpstr>
      <vt:lpstr>Relationships</vt:lpstr>
      <vt:lpstr>Entities and Relations</vt:lpstr>
      <vt:lpstr>Entity-Relationship Diagram (ERD)</vt:lpstr>
      <vt:lpstr>A Simple Entity-Relationship Diagram </vt:lpstr>
      <vt:lpstr>Reading the Relation</vt:lpstr>
      <vt:lpstr>The Degree of Relationships (Cardinality or Multiplicity)</vt:lpstr>
      <vt:lpstr>Degree of Relationships – Crow’s Foot Notation</vt:lpstr>
      <vt:lpstr>ERD with relationship cardinality added </vt:lpstr>
      <vt:lpstr>Example Consider the following statement</vt:lpstr>
      <vt:lpstr>Example - Identify Candidate Entities</vt:lpstr>
      <vt:lpstr>Example  Cont’d - Find Relationships</vt:lpstr>
      <vt:lpstr>Entities and Attributes</vt:lpstr>
      <vt:lpstr>Summary and Questions</vt:lpstr>
    </vt:vector>
  </TitlesOfParts>
  <Company>University of Greenwich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SE1 Introduction To the Course</dc:title>
  <dc:subject>Introduction and overview of the unit</dc:subject>
  <dc:creator>Alexander M.  Fedorec</dc:creator>
  <cp:lastModifiedBy>Simon Scola</cp:lastModifiedBy>
  <cp:revision>240</cp:revision>
  <cp:lastPrinted>1999-02-23T09:44:57Z</cp:lastPrinted>
  <dcterms:created xsi:type="dcterms:W3CDTF">1998-09-02T13:22:31Z</dcterms:created>
  <dcterms:modified xsi:type="dcterms:W3CDTF">2016-02-23T20:05:28Z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2</vt:i4>
  </property>
  <property fmtid="{D5CDD505-2E9C-101B-9397-08002B2CF9AE}" pid="7" name="MailAddress">
    <vt:lpwstr>l.j.hughes@gre.ac.uk</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2</vt:i4>
  </property>
  <property fmtid="{D5CDD505-2E9C-101B-9397-08002B2CF9AE}" pid="19" name="ShowNotes">
    <vt:bool>false</vt:bool>
  </property>
  <property fmtid="{D5CDD505-2E9C-101B-9397-08002B2CF9AE}" pid="20" name="NavBtnPos">
    <vt:i4>3</vt:i4>
  </property>
  <property fmtid="{D5CDD505-2E9C-101B-9397-08002B2CF9AE}" pid="21" name="OutputDir">
    <vt:lpwstr>E:\home\hl08\DOCS\units 1998\se1and2\wholething</vt:lpwstr>
  </property>
</Properties>
</file>