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56" r:id="rId2"/>
    <p:sldMasterId id="2147483800" r:id="rId3"/>
    <p:sldMasterId id="2147483923" r:id="rId4"/>
    <p:sldMasterId id="2147483964" r:id="rId5"/>
  </p:sldMasterIdLst>
  <p:notesMasterIdLst>
    <p:notesMasterId r:id="rId66"/>
  </p:notesMasterIdLst>
  <p:handoutMasterIdLst>
    <p:handoutMasterId r:id="rId67"/>
  </p:handoutMasterIdLst>
  <p:sldIdLst>
    <p:sldId id="738" r:id="rId6"/>
    <p:sldId id="694" r:id="rId7"/>
    <p:sldId id="690" r:id="rId8"/>
    <p:sldId id="692" r:id="rId9"/>
    <p:sldId id="739" r:id="rId10"/>
    <p:sldId id="740" r:id="rId11"/>
    <p:sldId id="703" r:id="rId12"/>
    <p:sldId id="723" r:id="rId13"/>
    <p:sldId id="561" r:id="rId14"/>
    <p:sldId id="727" r:id="rId15"/>
    <p:sldId id="722" r:id="rId16"/>
    <p:sldId id="724" r:id="rId17"/>
    <p:sldId id="706" r:id="rId18"/>
    <p:sldId id="705" r:id="rId19"/>
    <p:sldId id="685" r:id="rId20"/>
    <p:sldId id="650" r:id="rId21"/>
    <p:sldId id="652" r:id="rId22"/>
    <p:sldId id="667" r:id="rId23"/>
    <p:sldId id="578" r:id="rId24"/>
    <p:sldId id="653" r:id="rId25"/>
    <p:sldId id="654" r:id="rId26"/>
    <p:sldId id="728" r:id="rId27"/>
    <p:sldId id="668" r:id="rId28"/>
    <p:sldId id="655" r:id="rId29"/>
    <p:sldId id="614" r:id="rId30"/>
    <p:sldId id="641" r:id="rId31"/>
    <p:sldId id="730" r:id="rId32"/>
    <p:sldId id="736" r:id="rId33"/>
    <p:sldId id="737" r:id="rId34"/>
    <p:sldId id="718" r:id="rId35"/>
    <p:sldId id="645" r:id="rId36"/>
    <p:sldId id="565" r:id="rId37"/>
    <p:sldId id="731" r:id="rId38"/>
    <p:sldId id="732" r:id="rId39"/>
    <p:sldId id="566" r:id="rId40"/>
    <p:sldId id="658" r:id="rId41"/>
    <p:sldId id="659" r:id="rId42"/>
    <p:sldId id="598" r:id="rId43"/>
    <p:sldId id="587" r:id="rId44"/>
    <p:sldId id="588" r:id="rId45"/>
    <p:sldId id="670" r:id="rId46"/>
    <p:sldId id="678" r:id="rId47"/>
    <p:sldId id="589" r:id="rId48"/>
    <p:sldId id="590" r:id="rId49"/>
    <p:sldId id="600" r:id="rId50"/>
    <p:sldId id="592" r:id="rId51"/>
    <p:sldId id="733" r:id="rId52"/>
    <p:sldId id="734" r:id="rId53"/>
    <p:sldId id="721" r:id="rId54"/>
    <p:sldId id="719" r:id="rId55"/>
    <p:sldId id="707" r:id="rId56"/>
    <p:sldId id="708" r:id="rId57"/>
    <p:sldId id="643" r:id="rId58"/>
    <p:sldId id="671" r:id="rId59"/>
    <p:sldId id="726" r:id="rId60"/>
    <p:sldId id="677" r:id="rId61"/>
    <p:sldId id="698" r:id="rId62"/>
    <p:sldId id="651" r:id="rId63"/>
    <p:sldId id="672" r:id="rId64"/>
    <p:sldId id="702" r:id="rId65"/>
  </p:sldIdLst>
  <p:sldSz cx="9144000" cy="6858000" type="screen4x3"/>
  <p:notesSz cx="6669088" cy="9753600"/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2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000099"/>
    <a:srgbClr val="CC3399"/>
    <a:srgbClr val="6699FF"/>
    <a:srgbClr val="00FFFF"/>
    <a:srgbClr val="66FF66"/>
    <a:srgbClr val="FFFF66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93326" autoAdjust="0"/>
  </p:normalViewPr>
  <p:slideViewPr>
    <p:cSldViewPr snapToGrid="0">
      <p:cViewPr varScale="1">
        <p:scale>
          <a:sx n="174" d="100"/>
          <a:sy n="174" d="100"/>
        </p:scale>
        <p:origin x="132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95"/>
    </p:cViewPr>
  </p:sorterViewPr>
  <p:notesViewPr>
    <p:cSldViewPr snapToGrid="0">
      <p:cViewPr>
        <p:scale>
          <a:sx n="100" d="100"/>
          <a:sy n="100" d="100"/>
        </p:scale>
        <p:origin x="-658" y="3763"/>
      </p:cViewPr>
      <p:guideLst>
        <p:guide orient="horz" pos="3072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743575" y="9094788"/>
            <a:ext cx="593725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758" tIns="45380" rIns="90758" bIns="45380">
            <a:spAutoFit/>
          </a:bodyPr>
          <a:lstStyle>
            <a:lvl1pPr defTabSz="9017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017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017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017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017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sz="900" smtClean="0">
                <a:latin typeface="Arial" charset="0"/>
              </a:rPr>
              <a:t>AMF.</a:t>
            </a:r>
            <a:fld id="{3E0B1D8A-308B-40B7-AF47-47805897169F}" type="slidenum">
              <a:rPr lang="en-GB" sz="900" smtClean="0">
                <a:latin typeface="Arial" charset="0"/>
              </a:rPr>
              <a:pPr>
                <a:defRPr/>
              </a:pPr>
              <a:t>‹#›</a:t>
            </a:fld>
            <a:endParaRPr lang="en-GB" sz="900" smtClean="0">
              <a:latin typeface="Arial" charset="0"/>
            </a:endParaRP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4538663" y="407988"/>
            <a:ext cx="1679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sz="1000" smtClean="0">
                <a:latin typeface="Arial" charset="0"/>
                <a:cs typeface="Arial" charset="0"/>
              </a:rPr>
              <a:t>Requirements Engineering</a:t>
            </a:r>
          </a:p>
        </p:txBody>
      </p:sp>
    </p:spTree>
    <p:extLst>
      <p:ext uri="{BB962C8B-B14F-4D97-AF65-F5344CB8AC3E}">
        <p14:creationId xmlns:p14="http://schemas.microsoft.com/office/powerpoint/2010/main" val="2397602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0638" y="3175"/>
            <a:ext cx="285908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78" tIns="0" rIns="19078" bIns="0" numCol="1" anchor="t" anchorCtr="0" compatLnSpc="1">
            <a:prstTxWarp prst="textNoShape">
              <a:avLst/>
            </a:prstTxWarp>
          </a:bodyPr>
          <a:lstStyle>
            <a:lvl1pPr algn="l" defTabSz="900113">
              <a:spcBef>
                <a:spcPct val="0"/>
              </a:spcBef>
              <a:defRPr sz="1000" i="1"/>
            </a:lvl1pPr>
          </a:lstStyle>
          <a:p>
            <a:pPr>
              <a:defRPr/>
            </a:pPr>
            <a:r>
              <a:rPr lang="en-US"/>
              <a:t>S.E.1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87775" y="3175"/>
            <a:ext cx="28590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78" tIns="0" rIns="19078" bIns="0" numCol="1" anchor="t" anchorCtr="0" compatLnSpc="1">
            <a:prstTxWarp prst="textNoShape">
              <a:avLst/>
            </a:prstTxWarp>
          </a:bodyPr>
          <a:lstStyle>
            <a:lvl1pPr algn="r" defTabSz="900113">
              <a:spcBef>
                <a:spcPct val="0"/>
              </a:spcBef>
              <a:defRPr sz="1000" i="1"/>
            </a:lvl1pPr>
          </a:lstStyle>
          <a:p>
            <a:pPr>
              <a:defRPr/>
            </a:pPr>
            <a:fld id="{4C47BC81-5A3B-413F-AED4-C769AA847ED9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5675" y="769938"/>
            <a:ext cx="4762500" cy="3571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651375"/>
            <a:ext cx="48260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8" rIns="92215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0638" y="9301163"/>
            <a:ext cx="285908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78" tIns="0" rIns="19078" bIns="0" numCol="1" anchor="b" anchorCtr="0" compatLnSpc="1">
            <a:prstTxWarp prst="textNoShape">
              <a:avLst/>
            </a:prstTxWarp>
          </a:bodyPr>
          <a:lstStyle>
            <a:lvl1pPr algn="l" defTabSz="900113">
              <a:spcBef>
                <a:spcPct val="0"/>
              </a:spcBef>
              <a:defRPr sz="1000" i="1"/>
            </a:lvl1pPr>
          </a:lstStyle>
          <a:p>
            <a:pPr>
              <a:defRPr/>
            </a:pPr>
            <a:r>
              <a:rPr lang="en-US"/>
              <a:t>A.M.Fedorec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87775" y="9301163"/>
            <a:ext cx="28590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78" tIns="0" rIns="19078" bIns="0" numCol="1" anchor="b" anchorCtr="0" compatLnSpc="1">
            <a:prstTxWarp prst="textNoShape">
              <a:avLst/>
            </a:prstTxWarp>
          </a:bodyPr>
          <a:lstStyle>
            <a:lvl1pPr algn="r" defTabSz="900113">
              <a:spcBef>
                <a:spcPct val="0"/>
              </a:spcBef>
              <a:defRPr sz="1000" i="1"/>
            </a:lvl1pPr>
          </a:lstStyle>
          <a:p>
            <a:pPr>
              <a:defRPr/>
            </a:pPr>
            <a:fld id="{F2CEC17A-F6B7-4C53-8815-6CF2998D7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172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8985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defTabSz="8985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06463" algn="l" defTabSz="8985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68425" algn="l" defTabSz="8985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4038" algn="l" defTabSz="8985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 algn="ctr" defTabSz="900113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defTabSz="900113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defTabSz="900113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defTabSz="900113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defTabSz="900113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0011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0011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0011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0011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en-US" smtClean="0"/>
              <a:t>S.E.1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extLst/>
        </p:spPr>
        <p:txBody>
          <a:bodyPr/>
          <a:lstStyle>
            <a:lvl1pPr algn="ctr" defTabSz="900113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defTabSz="900113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defTabSz="900113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defTabSz="900113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defTabSz="900113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0011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0011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0011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0011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defRPr/>
            </a:pPr>
            <a:fld id="{92394612-25C7-471D-AECB-D0F5F32825FB}" type="datetime1">
              <a:rPr lang="en-GB" smtClean="0"/>
              <a:pPr algn="r">
                <a:spcBef>
                  <a:spcPct val="0"/>
                </a:spcBef>
                <a:defRPr/>
              </a:pPr>
              <a:t>03/02/2016</a:t>
            </a:fld>
            <a:endParaRPr lang="en-US" smtClean="0"/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extLst/>
        </p:spPr>
        <p:txBody>
          <a:bodyPr/>
          <a:lstStyle>
            <a:lvl1pPr algn="ctr" defTabSz="900113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defTabSz="900113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defTabSz="900113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defTabSz="900113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defTabSz="900113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0011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0011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0011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0011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en-US" smtClean="0"/>
              <a:t>A.M.Fedorec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00113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0113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0113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0113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0113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70DDF1C-65ED-44C3-8779-835DE8F6F35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598008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47750" y="844550"/>
            <a:ext cx="4572000" cy="3429000"/>
          </a:xfrm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xfrm>
            <a:off x="804863" y="4635500"/>
            <a:ext cx="505936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defTabSz="914400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17796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47750" y="844550"/>
            <a:ext cx="4572000" cy="3429000"/>
          </a:xfrm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xfrm>
            <a:off x="804863" y="4635500"/>
            <a:ext cx="505936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defTabSz="914400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60653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55576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914408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47750" y="844550"/>
            <a:ext cx="4572000" cy="3429000"/>
          </a:xfrm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xfrm>
            <a:off x="804863" y="4635500"/>
            <a:ext cx="505936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defTabSz="914400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08223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850900"/>
            <a:ext cx="4556125" cy="3417888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637088"/>
            <a:ext cx="4891088" cy="4106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41" tIns="43641" rIns="88841" bIns="43641"/>
          <a:lstStyle/>
          <a:p>
            <a:pPr defTabSz="914400"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88261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850900"/>
            <a:ext cx="4556125" cy="3417888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637088"/>
            <a:ext cx="4891088" cy="4106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41" tIns="43641" rIns="88841" bIns="43641"/>
          <a:lstStyle/>
          <a:p>
            <a:pPr defTabSz="914400"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7878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850900"/>
            <a:ext cx="4556125" cy="3417888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637088"/>
            <a:ext cx="4891088" cy="4106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41" tIns="43641" rIns="88841" bIns="43641"/>
          <a:lstStyle/>
          <a:p>
            <a:pPr defTabSz="914400"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48214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776663" y="9264650"/>
            <a:ext cx="289083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E84E159-228B-4E0D-8C7D-81551519B452}" type="slidenum">
              <a:rPr lang="en-GB" sz="1200">
                <a:latin typeface="Arial" charset="0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GB" sz="1200">
              <a:latin typeface="Arial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31838"/>
            <a:ext cx="4876800" cy="36576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635500"/>
            <a:ext cx="5335588" cy="4386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defTabSz="914400"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82233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96938" y="731838"/>
            <a:ext cx="4876800" cy="3657600"/>
          </a:xfrm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633913"/>
            <a:ext cx="5335588" cy="4387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defTabSz="914400"/>
            <a:endParaRPr lang="en-GB" smtClean="0"/>
          </a:p>
        </p:txBody>
      </p:sp>
      <p:sp>
        <p:nvSpPr>
          <p:cNvPr id="121860" name="Slide Number Placeholder 3"/>
          <p:cNvSpPr txBox="1">
            <a:spLocks noGrp="1"/>
          </p:cNvSpPr>
          <p:nvPr/>
        </p:nvSpPr>
        <p:spPr bwMode="auto">
          <a:xfrm>
            <a:off x="3776663" y="9264650"/>
            <a:ext cx="289083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A971DC8-A9E1-4BF4-8C13-9812695B910E}" type="slidenum">
              <a:rPr lang="en-GB" sz="1200">
                <a:latin typeface="Arial" charset="0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GB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79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65175"/>
            <a:ext cx="4859337" cy="36449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659313"/>
            <a:ext cx="4886325" cy="433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62" tIns="46331" rIns="92662" bIns="46331"/>
          <a:lstStyle/>
          <a:p>
            <a:pPr defTabSz="91440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0701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47750" y="844550"/>
            <a:ext cx="4572000" cy="3429000"/>
          </a:xfrm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xfrm>
            <a:off x="804863" y="4635500"/>
            <a:ext cx="505936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defTabSz="914400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11587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47750" y="844550"/>
            <a:ext cx="4572000" cy="3429000"/>
          </a:xfrm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xfrm>
            <a:off x="804863" y="4635500"/>
            <a:ext cx="505936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defTabSz="914400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819416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31838"/>
            <a:ext cx="4876800" cy="36576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632325"/>
            <a:ext cx="5335588" cy="4389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96516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31838"/>
            <a:ext cx="4876800" cy="36576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632325"/>
            <a:ext cx="5335588" cy="4389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4725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31838"/>
            <a:ext cx="4876800" cy="36576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632325"/>
            <a:ext cx="5335588" cy="4389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78136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249033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25492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31838"/>
            <a:ext cx="4876800" cy="36576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632325"/>
            <a:ext cx="5335588" cy="4389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69484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31838"/>
            <a:ext cx="4876800" cy="36576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632325"/>
            <a:ext cx="5335588" cy="4389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8949915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31838"/>
            <a:ext cx="4876800" cy="36576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632325"/>
            <a:ext cx="5335588" cy="4389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88150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65175"/>
            <a:ext cx="4859337" cy="36449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659313"/>
            <a:ext cx="4886325" cy="433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62" tIns="46331" rIns="92662" bIns="46331"/>
          <a:lstStyle/>
          <a:p>
            <a:pPr defTabSz="91440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9163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31838"/>
            <a:ext cx="4876800" cy="36576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632325"/>
            <a:ext cx="5335588" cy="4389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264053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850900"/>
            <a:ext cx="4556125" cy="3417888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637088"/>
            <a:ext cx="4891088" cy="4106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41" tIns="43641" rIns="88841" bIns="43641"/>
          <a:lstStyle/>
          <a:p>
            <a:pPr defTabSz="914400"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5532146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733612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217567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47750" y="844550"/>
            <a:ext cx="4572000" cy="3429000"/>
          </a:xfrm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xfrm>
            <a:off x="804863" y="4635500"/>
            <a:ext cx="505936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defTabSz="914400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2456991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2208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03472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776663" y="9264650"/>
            <a:ext cx="289083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0F7426B-F390-44F9-AF30-9B6B31F63066}" type="slidenum">
              <a:rPr lang="en-GB" sz="1200">
                <a:solidFill>
                  <a:srgbClr val="000000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GB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31838"/>
            <a:ext cx="4876800" cy="36576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633913"/>
            <a:ext cx="5335588" cy="4387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defTabSz="914400"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7992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4760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47750" y="844550"/>
            <a:ext cx="4572000" cy="3429000"/>
          </a:xfrm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xfrm>
            <a:off x="804863" y="4635500"/>
            <a:ext cx="505936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defTabSz="914400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898937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4486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3810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25" y="5486400"/>
            <a:ext cx="2239963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703263" y="1828800"/>
            <a:ext cx="7723187" cy="1160463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20800" y="3352800"/>
            <a:ext cx="6502400" cy="22923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1664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75392D74-A3F3-4DFD-ABCE-DD21E177F22A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 05 Requirements.</a:t>
            </a:r>
            <a:fld id="{A00DC42F-004F-43E1-8A1B-DC8D15EAC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3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5575" y="484188"/>
            <a:ext cx="1952625" cy="5611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6113" y="484188"/>
            <a:ext cx="5707062" cy="5611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C9A095BF-A319-412A-AFDB-AE7744E4FC90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 05 Requirements.</a:t>
            </a:r>
            <a:fld id="{4CFE827A-5305-4598-BA0F-3B59F2609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9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3" y="484188"/>
            <a:ext cx="7772400" cy="603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60463"/>
            <a:ext cx="3810000" cy="4935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0463"/>
            <a:ext cx="3810000" cy="4935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72229741-6FBB-492D-8382-D89736610F45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 05 Requirements.</a:t>
            </a:r>
            <a:fld id="{23664674-5C59-4272-AB77-5F72D5F81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9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25" y="5486400"/>
            <a:ext cx="2239963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703263" y="1828800"/>
            <a:ext cx="7723187" cy="1160463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20800" y="3352800"/>
            <a:ext cx="6502400" cy="22923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944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3BB55C5D-0814-49F3-A5F3-643B8903FAD1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EC942BCC-EBF2-4A7D-B37E-DF4B5FAA0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39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2A552E84-932C-4FB8-A462-7FF19E40B683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84FE7B99-48CA-4986-AC90-B251BBFED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62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60463"/>
            <a:ext cx="3810000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0463"/>
            <a:ext cx="3810000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FCC0212F-62CB-4AFF-BE7F-7092FCFDE651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BBB21CFF-25CA-477B-B746-C6ACACE95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8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858383A8-4ADA-4D83-BB9E-D69A78544ECF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ED0DD841-7A54-4A55-B4BB-92BB0DAD7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957E6858-B99E-4CDC-9386-8F36E0761A44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912DCB4B-F7AC-4BA5-A76A-B80CF3EDF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54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1282A9ED-9D6E-4FED-B57F-570E2B8CD85E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120273F5-A9E9-4567-B063-FD6277A55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3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2813050" cy="625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27"/>
          <p:cNvSpPr txBox="1">
            <a:spLocks noChangeArrowheads="1"/>
          </p:cNvSpPr>
          <p:nvPr userDrawn="1"/>
        </p:nvSpPr>
        <p:spPr bwMode="auto">
          <a:xfrm>
            <a:off x="7621574" y="0"/>
            <a:ext cx="1644682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sz="1200" dirty="0" smtClean="0">
                <a:latin typeface="Arial" charset="0"/>
              </a:rPr>
              <a:t>System </a:t>
            </a:r>
            <a:r>
              <a:rPr lang="en-GB" sz="1200" dirty="0" smtClean="0">
                <a:latin typeface="Arial" charset="0"/>
              </a:rPr>
              <a:t>Development</a:t>
            </a:r>
            <a:endParaRPr lang="en-GB" sz="1200" dirty="0" smtClean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Scola </a:t>
            </a:r>
            <a:r>
              <a:rPr lang="en-GB" dirty="0" smtClean="0"/>
              <a:t>07/10/2013 21:25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 Requirements.</a:t>
            </a:r>
            <a:fld id="{119294D5-4A65-4268-976F-7FE97D967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09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5715FED2-3C18-4D25-9909-B42C3B70BAFA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14AABAA5-EA32-407C-9524-C59755A3D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8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4A027DCF-9553-4360-8619-662BC079E866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801679FA-2E76-4D57-AD3C-9E5807041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51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ECA165C9-3C38-426C-AD97-499A3E877444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A59B00EB-75CF-4EEE-89C9-9B76B97F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26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2400" y="609600"/>
            <a:ext cx="1955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3413" y="609600"/>
            <a:ext cx="5716587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400326E2-32D0-4A5B-8D51-66E5D72F2EF3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7BAE5C45-B96E-4072-8224-F5C0F58E4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83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3" y="609600"/>
            <a:ext cx="7772400" cy="603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60463"/>
            <a:ext cx="3810000" cy="4935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160463"/>
            <a:ext cx="3810000" cy="493553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A5425EA6-6391-44CE-9C13-E0B3FE51A61E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DC9874FD-8C5B-4BB0-9F6C-FEC4D904F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80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3" y="609600"/>
            <a:ext cx="7772400" cy="603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60463"/>
            <a:ext cx="3810000" cy="4935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0463"/>
            <a:ext cx="3810000" cy="4935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CEB473F9-3A46-4BC6-AF72-6A25F5556D73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42C0B29D-C747-4B2D-A8B6-9E89341DC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31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63" y="244475"/>
            <a:ext cx="7772400" cy="603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160463"/>
            <a:ext cx="7772400" cy="493553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D2A59885-4725-4DAD-AA02-524D90B2F6EA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0CBABC34-5B30-4ABB-859D-EDF99C04B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31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25" y="5486400"/>
            <a:ext cx="2239963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703263" y="1828800"/>
            <a:ext cx="7723187" cy="1160463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20800" y="3352800"/>
            <a:ext cx="6502400" cy="22923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421359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4828F7E7-9B9C-4B0B-A81A-B49729340B0C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ABE89F1A-B036-4852-AA13-9B310848B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850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AC5066C1-CDFD-4DDD-8C4A-6433CD204B80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75E2BF4D-BBD9-4E03-B063-6A2D448AF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1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72756D35-BB19-4BF1-B170-7E0AB4CC6C2C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 05 Requirements.</a:t>
            </a:r>
            <a:fld id="{A452E42D-CDBB-4C55-AA06-5C63CE9C4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23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60463"/>
            <a:ext cx="3810000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0463"/>
            <a:ext cx="3810000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F50CCFCD-9653-474F-B465-DDBCA341AF92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89D467E9-C063-4793-85FE-5BD70711F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12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2599D1FD-5F0C-4E34-9EA7-6502151C7CBE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F68D1787-4443-4FF2-BC2C-7C6399E72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2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FAA91994-779B-485A-A6F6-3403A2B51927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C3A16170-0682-44AA-9694-862256B3B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35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818DC64A-AE49-4231-8367-50ECFC060829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DEC7C4AE-0D76-4878-AA38-E882139C2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17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D9AD848F-14EC-40DA-B6F2-ABF4C3C4DB0A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B4481558-0B4D-4588-9B4B-CD0EF98A2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586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EA6F5AB5-37AC-4FEA-8E9A-CDE7B92931E7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4723BAAD-BDC1-4486-A645-4652B955C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44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020D218E-41F7-49A4-A1D5-941AC167BDF9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CB05B87B-411E-42C2-B50C-1B476AAB2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339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2400" y="609600"/>
            <a:ext cx="1955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3413" y="609600"/>
            <a:ext cx="5716587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2C6B89FD-A85B-496A-B960-D8F4BDE63CFF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7554CDAC-64F3-4CA8-B230-6F59358B3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88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3" y="609600"/>
            <a:ext cx="7772400" cy="603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60463"/>
            <a:ext cx="3810000" cy="4935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160463"/>
            <a:ext cx="3810000" cy="493553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435448D4-C777-4231-9140-7834B9B4CDE9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C0F2F51A-4BE4-4CCC-8F11-A4FAED476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173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3" y="609600"/>
            <a:ext cx="7772400" cy="603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60463"/>
            <a:ext cx="3810000" cy="4935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0463"/>
            <a:ext cx="3810000" cy="4935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A5FFB080-3183-46AD-B10E-F2134D462D6F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A8DE724F-3132-41BD-9D25-ED20DE838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0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60463"/>
            <a:ext cx="3810000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0463"/>
            <a:ext cx="3810000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8A78EE42-047D-4B33-B840-9A8397E89029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 05 Requirements.</a:t>
            </a:r>
            <a:fld id="{29CF7D03-19BB-4BB1-9A38-7280F4F7D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711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63" y="244475"/>
            <a:ext cx="7772400" cy="603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160463"/>
            <a:ext cx="7772400" cy="493553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FB7260CF-235C-40B4-9A16-64F6F9E5AD13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SB1.</a:t>
            </a:r>
            <a:fld id="{22713D22-7382-4CB8-8F59-B3473DF52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39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25" y="5486400"/>
            <a:ext cx="2239963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703263" y="1828800"/>
            <a:ext cx="7723187" cy="1160463"/>
          </a:xfrm>
        </p:spPr>
        <p:txBody>
          <a:bodyPr/>
          <a:lstStyle>
            <a:lvl1pPr>
              <a:defRPr sz="40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20800" y="3352800"/>
            <a:ext cx="6502400" cy="22923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84252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  <a:lvl2pPr>
              <a:lnSpc>
                <a:spcPct val="80000"/>
              </a:lnSpc>
              <a:spcBef>
                <a:spcPts val="600"/>
              </a:spcBef>
              <a:defRPr/>
            </a:lvl2pPr>
            <a:lvl3pPr>
              <a:lnSpc>
                <a:spcPct val="80000"/>
              </a:lnSpc>
              <a:spcBef>
                <a:spcPts val="600"/>
              </a:spcBef>
              <a:defRPr/>
            </a:lvl3pPr>
            <a:lvl4pPr>
              <a:lnSpc>
                <a:spcPct val="80000"/>
              </a:lnSpc>
              <a:defRPr/>
            </a:lvl4pPr>
            <a:lvl5pPr>
              <a:lnSpc>
                <a:spcPct val="8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A.M.Fedorec </a:t>
            </a:r>
            <a:fld id="{7C681963-FE45-4619-B1C3-2EBAD181523F}" type="datetime1">
              <a:rPr lang="en-GB">
                <a:solidFill>
                  <a:srgbClr val="000000"/>
                </a:solidFill>
              </a:rPr>
              <a:pPr>
                <a:defRPr/>
              </a:pPr>
              <a:t>03/02/2016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SB1 02 IntroToCourse.</a:t>
            </a:r>
            <a:fld id="{E8160222-00C6-4B7F-A409-84253ADC1E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306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A.M.Fedorec </a:t>
            </a:r>
            <a:fld id="{26C04F1B-E97A-4B38-9D87-F8FA1DD410A7}" type="datetime1">
              <a:rPr lang="en-GB">
                <a:solidFill>
                  <a:srgbClr val="000000"/>
                </a:solidFill>
              </a:rPr>
              <a:pPr>
                <a:defRPr/>
              </a:pPr>
              <a:t>03/02/2016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SB1 02 IntroToCourse.</a:t>
            </a:r>
            <a:fld id="{BADFC93C-DE6F-444C-897B-45B2783E4D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724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60463"/>
            <a:ext cx="3810000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0463"/>
            <a:ext cx="3810000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A.M.Fedorec </a:t>
            </a:r>
            <a:fld id="{E363B6F0-D691-42F9-9515-FC8392B0A24D}" type="datetime1">
              <a:rPr lang="en-GB">
                <a:solidFill>
                  <a:srgbClr val="000000"/>
                </a:solidFill>
              </a:rPr>
              <a:pPr>
                <a:defRPr/>
              </a:pPr>
              <a:t>03/02/2016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SB1 02 IntroToCourse.</a:t>
            </a:r>
            <a:fld id="{CEECE9B0-6954-45B9-B5AF-EA7A63F3BD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818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A.M.Fedorec </a:t>
            </a:r>
            <a:fld id="{937100AE-979C-47AB-BB96-3E0EBE7BAEAC}" type="datetime1">
              <a:rPr lang="en-GB">
                <a:solidFill>
                  <a:srgbClr val="000000"/>
                </a:solidFill>
              </a:rPr>
              <a:pPr>
                <a:defRPr/>
              </a:pPr>
              <a:t>03/02/2016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SB1 02 IntroToCourse.</a:t>
            </a:r>
            <a:fld id="{C3AC77F8-7A30-4A34-824F-FCF06447B5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621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A.M.Fedorec </a:t>
            </a:r>
            <a:fld id="{9C9583FF-F6A5-420E-A086-64356BB1CFD5}" type="datetime1">
              <a:rPr lang="en-GB">
                <a:solidFill>
                  <a:srgbClr val="000000"/>
                </a:solidFill>
              </a:rPr>
              <a:pPr>
                <a:defRPr/>
              </a:pPr>
              <a:t>03/02/2016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SB1 02 IntroToCourse.</a:t>
            </a:r>
            <a:fld id="{28289D84-FCF9-49CE-AC62-502E9C469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8296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A.M.Fedorec </a:t>
            </a:r>
            <a:fld id="{2E5E06D8-45CE-4037-9293-C5395F276AD2}" type="datetime1">
              <a:rPr lang="en-GB">
                <a:solidFill>
                  <a:srgbClr val="000000"/>
                </a:solidFill>
              </a:rPr>
              <a:pPr>
                <a:defRPr/>
              </a:pPr>
              <a:t>03/02/2016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SB1 02 IntroToCourse.</a:t>
            </a:r>
            <a:fld id="{016C695D-12EC-430A-93B3-81B14392FF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099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A.M.Fedorec </a:t>
            </a:r>
            <a:fld id="{11F87E8A-FE79-4F80-A9A7-38C13791821A}" type="datetime1">
              <a:rPr lang="en-GB">
                <a:solidFill>
                  <a:srgbClr val="000000"/>
                </a:solidFill>
              </a:rPr>
              <a:pPr>
                <a:defRPr/>
              </a:pPr>
              <a:t>03/02/2016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SB1 02 IntroToCourse.</a:t>
            </a:r>
            <a:fld id="{9C4C392D-83EF-446B-ADA1-27C96BAF09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932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A.M.Fedorec </a:t>
            </a:r>
            <a:fld id="{492CFCA3-C024-4691-A25C-0ADE36E02E5D}" type="datetime1">
              <a:rPr lang="en-GB">
                <a:solidFill>
                  <a:srgbClr val="000000"/>
                </a:solidFill>
              </a:rPr>
              <a:pPr>
                <a:defRPr/>
              </a:pPr>
              <a:t>03/02/2016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SB1 02 IntroToCourse.</a:t>
            </a:r>
            <a:fld id="{7CFEAC21-2F4B-40D7-A64E-044960B2B5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91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0242FE46-65F8-413C-A2B4-6B22AEBB68F4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 05 Requirements.</a:t>
            </a:r>
            <a:fld id="{5BDD9873-80ED-46CF-8AA5-D307155F4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292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A.M.Fedorec </a:t>
            </a:r>
            <a:fld id="{5C8448C2-5002-42B5-A6FE-F33A7BD2B984}" type="datetime1">
              <a:rPr lang="en-GB">
                <a:solidFill>
                  <a:srgbClr val="000000"/>
                </a:solidFill>
              </a:rPr>
              <a:pPr>
                <a:defRPr/>
              </a:pPr>
              <a:t>03/02/2016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SB1 02 IntroToCourse.</a:t>
            </a:r>
            <a:fld id="{AB992CB0-7481-46EF-8EE4-CAAF6B649DB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942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2400" y="609600"/>
            <a:ext cx="1955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3413" y="609600"/>
            <a:ext cx="5716587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A.M.Fedorec </a:t>
            </a:r>
            <a:fld id="{6A79B1D9-B4B5-47FD-A8BE-7048FDB2B0BC}" type="datetime1">
              <a:rPr lang="en-GB">
                <a:solidFill>
                  <a:srgbClr val="000000"/>
                </a:solidFill>
              </a:rPr>
              <a:pPr>
                <a:defRPr/>
              </a:pPr>
              <a:t>03/02/2016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SB1 02 IntroToCourse.</a:t>
            </a:r>
            <a:fld id="{15DA68D5-9AB2-4148-B4A2-CF7B4CBCCA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639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3" y="609600"/>
            <a:ext cx="7772400" cy="603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60463"/>
            <a:ext cx="3810000" cy="4935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160463"/>
            <a:ext cx="3810000" cy="493553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A.M.Fedorec </a:t>
            </a:r>
            <a:fld id="{6CE0ACEA-DCBB-43DB-81DE-1C8DDFDCA5E1}" type="datetime1">
              <a:rPr lang="en-GB">
                <a:solidFill>
                  <a:srgbClr val="000000"/>
                </a:solidFill>
              </a:rPr>
              <a:pPr>
                <a:defRPr/>
              </a:pPr>
              <a:t>03/02/2016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SB1 02 IntroToCourse.</a:t>
            </a:r>
            <a:fld id="{AF153986-0573-4E2E-A17F-F72BAF95A0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112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3" y="609600"/>
            <a:ext cx="7772400" cy="603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60463"/>
            <a:ext cx="3810000" cy="4935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0463"/>
            <a:ext cx="3810000" cy="4935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A.M.Fedorec </a:t>
            </a:r>
            <a:fld id="{C617F57C-02A5-436E-9CD6-597AE5DF12FF}" type="datetime1">
              <a:rPr lang="en-GB">
                <a:solidFill>
                  <a:srgbClr val="000000"/>
                </a:solidFill>
              </a:rPr>
              <a:pPr>
                <a:defRPr/>
              </a:pPr>
              <a:t>03/02/2016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SB1 02 IntroToCourse.</a:t>
            </a:r>
            <a:fld id="{DA42185C-F4EC-48A6-89F2-6C51151EA0F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389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D7AFC-3620-44B3-8DB2-D6DF2B2FD8B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7CC1F-AF13-4876-8EA6-0FDE98FDE2E4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07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693EF-9912-44DB-88FC-DC6B2139057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360B3-1962-4125-AC92-5604517CD9B0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5403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0A000-1893-47D5-B401-6BE375384CA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99689-AAE5-434A-AFB8-79760AA4C7AC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692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3FA8B-F1D7-4345-BD6C-B9C9553E1F3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8C939-5181-4C0C-BA51-5F4D7981CA78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1336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98D22-B97F-401C-91FE-E2EE8E7B340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CDD39-4493-4D63-A602-2E62B292E4F4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0287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2F0E6-F921-4B3A-985E-A7261675D75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B3AFB-D6C4-45A9-8165-678D815769CF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3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BBEEA578-3857-4841-9A6B-B2511025F4EA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 05 Requirements.</a:t>
            </a:r>
            <a:fld id="{BDE70268-4B1D-4549-8F86-32F9AD709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126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2BFD2-E34E-4C15-9F5D-3D68899C7F1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1E4E1-CCB4-44A4-A131-8CD8DDD249AD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4879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D01A9-048B-44A5-99B3-3AAA9619A53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1D79-7C5C-469E-98B0-44FF8E3593A3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9578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39435-58CD-4D48-9667-68336216E31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0C805-F79C-4877-AB75-BC5BB6607579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413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6B08C-5C93-4C17-B882-826F2595636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F4A67-7BAA-4872-B1E6-F2E6F5B9F235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592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8A285-66AF-4E5C-9893-B77DA58A8EB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1D71D-E6B1-4AE9-B222-860F312C01D3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47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54F2732C-486E-457D-93AD-23CE3EB0893F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 05 Requirements.</a:t>
            </a:r>
            <a:fld id="{74ABE427-1C50-419B-8E36-46E793C40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4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8BC320C5-9301-4E4C-BBE0-0E93C00A4CE7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 05 Requirements.</a:t>
            </a:r>
            <a:fld id="{F61FC5F2-0598-4136-9781-2F6A108B8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6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A.M.Fedorec </a:t>
            </a:r>
            <a:fld id="{D6DBDDE2-F1FA-4AC7-86AC-D0F8F3959EA8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SB1 05 Requirements.</a:t>
            </a:r>
            <a:fld id="{307DA343-D03B-4358-A954-1B3B8B3C7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9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2884488" cy="625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6113" y="484188"/>
            <a:ext cx="77724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60463"/>
            <a:ext cx="7772400" cy="493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A.M.Fedorec </a:t>
            </a:r>
            <a:fld id="{C4EFCA90-1B37-4750-9698-A6B4D127AA2D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SB Requirements.</a:t>
            </a:r>
            <a:fld id="{08E29481-ED9F-4728-B002-6F2AF946F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099" name="Text Box 1027"/>
          <p:cNvSpPr txBox="1">
            <a:spLocks noChangeArrowheads="1"/>
          </p:cNvSpPr>
          <p:nvPr/>
        </p:nvSpPr>
        <p:spPr bwMode="auto">
          <a:xfrm>
            <a:off x="7164388" y="0"/>
            <a:ext cx="1979612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sz="1200" smtClean="0">
                <a:latin typeface="Arial" charset="0"/>
              </a:rPr>
              <a:t>Requirements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9pPr>
    </p:titleStyle>
    <p:bodyStyle>
      <a:lvl1pPr marL="363538" indent="-363538" algn="l" rtl="0" eaLnBrk="0" fontAlgn="base" hangingPunct="0">
        <a:lnSpc>
          <a:spcPct val="85000"/>
        </a:lnSpc>
        <a:spcBef>
          <a:spcPct val="0"/>
        </a:spcBef>
        <a:spcAft>
          <a:spcPct val="3500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1700" indent="-358775" algn="l" rtl="0" eaLnBrk="0" fontAlgn="base" hangingPunct="0">
        <a:lnSpc>
          <a:spcPct val="85000"/>
        </a:lnSpc>
        <a:spcBef>
          <a:spcPct val="0"/>
        </a:spcBef>
        <a:spcAft>
          <a:spcPct val="35000"/>
        </a:spcAft>
        <a:buChar char="•"/>
        <a:defRPr sz="3200">
          <a:solidFill>
            <a:schemeClr val="tx1"/>
          </a:solidFill>
          <a:latin typeface="+mn-lt"/>
        </a:defRPr>
      </a:lvl2pPr>
      <a:lvl3pPr marL="1439863" indent="-358775" algn="l" rtl="0" eaLnBrk="0" fontAlgn="base" hangingPunct="0">
        <a:lnSpc>
          <a:spcPct val="85000"/>
        </a:lnSpc>
        <a:spcBef>
          <a:spcPct val="0"/>
        </a:spcBef>
        <a:spcAft>
          <a:spcPct val="35000"/>
        </a:spcAft>
        <a:buChar char="•"/>
        <a:defRPr sz="3200">
          <a:solidFill>
            <a:schemeClr val="tx1"/>
          </a:solidFill>
          <a:latin typeface="+mn-lt"/>
        </a:defRPr>
      </a:lvl3pPr>
      <a:lvl4pPr marL="1979613" indent="-360363" algn="l" rtl="0" eaLnBrk="0" fontAlgn="base" hangingPunct="0">
        <a:lnSpc>
          <a:spcPct val="85000"/>
        </a:lnSpc>
        <a:spcBef>
          <a:spcPct val="0"/>
        </a:spcBef>
        <a:spcAft>
          <a:spcPct val="35000"/>
        </a:spcAft>
        <a:buChar char="•"/>
        <a:defRPr sz="3200">
          <a:solidFill>
            <a:schemeClr val="tx1"/>
          </a:solidFill>
          <a:latin typeface="+mn-lt"/>
        </a:defRPr>
      </a:lvl4pPr>
      <a:lvl5pPr marL="2505075" indent="-346075" algn="l" rtl="0" eaLnBrk="0" fontAlgn="base" hangingPunct="0">
        <a:lnSpc>
          <a:spcPct val="85000"/>
        </a:lnSpc>
        <a:spcBef>
          <a:spcPct val="0"/>
        </a:spcBef>
        <a:spcAft>
          <a:spcPct val="35000"/>
        </a:spcAft>
        <a:buChar char="•"/>
        <a:defRPr sz="3200">
          <a:solidFill>
            <a:schemeClr val="tx1"/>
          </a:solidFill>
          <a:latin typeface="+mn-lt"/>
        </a:defRPr>
      </a:lvl5pPr>
      <a:lvl6pPr marL="2962275" indent="-346075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har char="•"/>
        <a:defRPr sz="3200">
          <a:solidFill>
            <a:schemeClr val="tx1"/>
          </a:solidFill>
          <a:latin typeface="+mn-lt"/>
        </a:defRPr>
      </a:lvl6pPr>
      <a:lvl7pPr marL="3419475" indent="-346075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har char="•"/>
        <a:defRPr sz="3200">
          <a:solidFill>
            <a:schemeClr val="tx1"/>
          </a:solidFill>
          <a:latin typeface="+mn-lt"/>
        </a:defRPr>
      </a:lvl7pPr>
      <a:lvl8pPr marL="3876675" indent="-346075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har char="•"/>
        <a:defRPr sz="3200">
          <a:solidFill>
            <a:schemeClr val="tx1"/>
          </a:solidFill>
          <a:latin typeface="+mn-lt"/>
        </a:defRPr>
      </a:lvl8pPr>
      <a:lvl9pPr marL="4333875" indent="-346075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har char="•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2368550" cy="625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763" y="244475"/>
            <a:ext cx="77724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60463"/>
            <a:ext cx="7772400" cy="493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>
                <a:solidFill>
                  <a:srgbClr val="000000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A.M.Fedorec </a:t>
            </a:r>
            <a:fld id="{77D635F7-6F68-4C8A-8894-9A42C77E1BD4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SB1.</a:t>
            </a:r>
            <a:fld id="{2875B7DD-859F-4664-8E56-22E3AA4F3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9pPr>
    </p:titleStyle>
    <p:bodyStyle>
      <a:lvl1pPr marL="182563" indent="-182563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28575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055688" indent="-2286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63675" indent="-2286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1871663" indent="-2286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2368550" cy="625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763" y="244475"/>
            <a:ext cx="77724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60463"/>
            <a:ext cx="7772400" cy="493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>
                <a:solidFill>
                  <a:srgbClr val="000000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A.M.Fedorec </a:t>
            </a:r>
            <a:fld id="{AB013858-5B5E-4D2E-B23F-49328B6A8FFB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SB1.</a:t>
            </a:r>
            <a:fld id="{BA2356C3-C5A4-43E1-BCDD-8CF69CBF3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9pPr>
    </p:titleStyle>
    <p:bodyStyle>
      <a:lvl1pPr marL="182563" indent="-182563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28575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055688" indent="-2286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63675" indent="-2286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1871663" indent="-2286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2368550" cy="625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7982" y="274638"/>
            <a:ext cx="8125691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60463"/>
            <a:ext cx="7772400" cy="493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A.M.Fedorec </a:t>
            </a:r>
            <a:fld id="{7967805D-97FE-45D0-ADF8-48AE12762C15}" type="datetime1">
              <a:rPr lang="en-GB">
                <a:solidFill>
                  <a:srgbClr val="000000"/>
                </a:solidFill>
              </a:rPr>
              <a:pPr>
                <a:defRPr/>
              </a:pPr>
              <a:t>03/02/2016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SB02_1.</a:t>
            </a:r>
            <a:fld id="{E4257078-33C3-49E1-85BD-A397E014A39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7781446" y="-2914"/>
            <a:ext cx="1362554" cy="27764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sz="1200" dirty="0" smtClean="0">
                <a:solidFill>
                  <a:srgbClr val="000000"/>
                </a:solidFill>
                <a:latin typeface="Arial" charset="0"/>
              </a:rPr>
              <a:t>Systems Building</a:t>
            </a:r>
          </a:p>
        </p:txBody>
      </p:sp>
    </p:spTree>
    <p:extLst>
      <p:ext uri="{BB962C8B-B14F-4D97-AF65-F5344CB8AC3E}">
        <p14:creationId xmlns:p14="http://schemas.microsoft.com/office/powerpoint/2010/main" val="32756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ct val="0"/>
        </a:spcBef>
        <a:spcAft>
          <a:spcPts val="60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ct val="0"/>
        </a:spcBef>
        <a:spcAft>
          <a:spcPts val="60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ct val="0"/>
        </a:spcBef>
        <a:spcAft>
          <a:spcPts val="60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00000"/>
        </a:lnSpc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00000"/>
        </a:lnSpc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fld id="{CD538AA0-1C46-4634-9066-F6EC7FF9C6A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eaLnBrk="1" hangingPunct="1">
                <a:defRPr/>
              </a:pPr>
              <a:t>2/3/2016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fld id="{2988243C-D3F0-47CA-9BF0-F9E8C1AB0666}" type="slidenum">
              <a:rPr lang="en-GB">
                <a:solidFill>
                  <a:prstClr val="black">
                    <a:tint val="75000"/>
                  </a:prstClr>
                </a:solidFill>
              </a:rPr>
              <a:pPr eaLnBrk="1" hangingPunct="1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8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m.ornl.gov/~sheldon/cs531/ch2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1975" y="838200"/>
            <a:ext cx="8159750" cy="2590800"/>
          </a:xfrm>
        </p:spPr>
        <p:txBody>
          <a:bodyPr/>
          <a:lstStyle/>
          <a:p>
            <a:r>
              <a:rPr lang="en-US" altLang="en-US" sz="1600" dirty="0" smtClean="0"/>
              <a:t>System Development </a:t>
            </a:r>
            <a:r>
              <a:rPr lang="en-US" altLang="en-US" sz="1200" dirty="0" smtClean="0"/>
              <a:t>(</a:t>
            </a:r>
            <a:r>
              <a:rPr lang="en-US" altLang="en-US" sz="1100" dirty="0" smtClean="0"/>
              <a:t>COMP </a:t>
            </a:r>
            <a:r>
              <a:rPr lang="en-US" altLang="en-US" sz="1200" dirty="0" smtClean="0"/>
              <a:t>1713)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sz="4400" b="1" dirty="0"/>
              <a:t>System Requirements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2800" b="1" dirty="0" err="1"/>
              <a:t>Requirements</a:t>
            </a:r>
            <a:r>
              <a:rPr lang="en-US" sz="2800" b="1" dirty="0"/>
              <a:t> Elicitation</a:t>
            </a:r>
            <a:endParaRPr lang="en-GB" altLang="en-US" sz="1600" dirty="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6662" y="3629025"/>
            <a:ext cx="6752017" cy="1089025"/>
          </a:xfrm>
        </p:spPr>
        <p:txBody>
          <a:bodyPr/>
          <a:lstStyle/>
          <a:p>
            <a:r>
              <a:rPr lang="en-US" altLang="en-US" sz="2800" dirty="0" smtClean="0"/>
              <a:t>Dr. Simon Scola</a:t>
            </a:r>
          </a:p>
          <a:p>
            <a:r>
              <a:rPr lang="en-US" altLang="en-US" sz="1400" dirty="0" smtClean="0"/>
              <a:t>With major thanks to </a:t>
            </a:r>
            <a:r>
              <a:rPr lang="en-US" altLang="en-US" sz="1400" dirty="0" err="1" smtClean="0"/>
              <a:t>Ing</a:t>
            </a:r>
            <a:r>
              <a:rPr lang="en-US" altLang="en-US" sz="1400" dirty="0" smtClean="0"/>
              <a:t>.</a:t>
            </a:r>
            <a:r>
              <a:rPr lang="en-US" altLang="en-US" sz="1600" dirty="0" smtClean="0"/>
              <a:t> Alexander M. </a:t>
            </a:r>
            <a:r>
              <a:rPr lang="en-US" altLang="en-US" sz="1600" dirty="0" err="1" smtClean="0"/>
              <a:t>Fedorec</a:t>
            </a:r>
            <a:r>
              <a:rPr lang="en-US" altLang="en-US" sz="1600" dirty="0" smtClean="0"/>
              <a:t> for the wonderful slides</a:t>
            </a:r>
          </a:p>
          <a:p>
            <a:r>
              <a:rPr lang="en-US" altLang="en-US" sz="1600" dirty="0" smtClean="0"/>
              <a:t>Along side various other CIS staff</a:t>
            </a:r>
            <a:endParaRPr lang="en-US" altLang="en-US" sz="1600" dirty="0" smtClean="0"/>
          </a:p>
          <a:p>
            <a:endParaRPr lang="en-US" altLang="en-US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41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Requirement?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53" y="1160463"/>
            <a:ext cx="8713177" cy="4334729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GB" sz="2800" dirty="0" smtClean="0"/>
              <a:t>A condition or capability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GB" sz="2400" dirty="0" smtClean="0"/>
              <a:t>Needed by the user to solve a problem or achieve an objective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GB" sz="2400" dirty="0" smtClean="0"/>
              <a:t>That must be met by a system or system component to satisfy a contract, standard, specification or other formally imposed </a:t>
            </a:r>
            <a:r>
              <a:rPr lang="en-GB" sz="2400" dirty="0"/>
              <a:t>document. </a:t>
            </a:r>
            <a:endParaRPr lang="en-GB" sz="2400" dirty="0" smtClean="0"/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GB" sz="2400" dirty="0" smtClean="0"/>
              <a:t>That </a:t>
            </a:r>
            <a:r>
              <a:rPr lang="en-GB" sz="2400" dirty="0"/>
              <a:t>must be met or possessed by a system</a:t>
            </a:r>
            <a:r>
              <a:rPr lang="en-GB" sz="2400" dirty="0" smtClean="0"/>
              <a:t>, product</a:t>
            </a:r>
            <a:r>
              <a:rPr lang="en-GB" sz="2400" dirty="0"/>
              <a:t>, service, result, or component to satisfy a contract, standard, specification, or other formally imposed document. </a:t>
            </a:r>
            <a:r>
              <a:rPr lang="en-GB" sz="2400" dirty="0" smtClean="0"/>
              <a:t> Requirements </a:t>
            </a:r>
            <a:r>
              <a:rPr lang="en-GB" sz="2400" dirty="0"/>
              <a:t>include the quantified and documented needs, wants, and expectations of </a:t>
            </a:r>
            <a:r>
              <a:rPr lang="en-GB" sz="2400" dirty="0" smtClean="0"/>
              <a:t>the sponsor</a:t>
            </a:r>
            <a:r>
              <a:rPr lang="en-GB" sz="2400" dirty="0"/>
              <a:t>, customer, and other </a:t>
            </a:r>
            <a:r>
              <a:rPr lang="en-GB" sz="2400" dirty="0" smtClean="0"/>
              <a:t>stakeholders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GB" sz="2400" dirty="0" smtClean="0"/>
              <a:t>A </a:t>
            </a:r>
            <a:r>
              <a:rPr lang="en-GB" sz="2400" dirty="0"/>
              <a:t>documented representation of a condition or capability as in (1) or (2</a:t>
            </a:r>
            <a:r>
              <a:rPr lang="en-GB" sz="2400" dirty="0" smtClean="0"/>
              <a:t>). </a:t>
            </a:r>
          </a:p>
          <a:p>
            <a:pPr>
              <a:spcAft>
                <a:spcPts val="1800"/>
              </a:spcAft>
            </a:pPr>
            <a:endParaRPr lang="en-GB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07/10/2013 </a:t>
            </a:r>
            <a:r>
              <a:rPr lang="en-GB" dirty="0" smtClean="0"/>
              <a:t>21:25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17782" y="6030246"/>
            <a:ext cx="7726218" cy="510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dirty="0" smtClean="0"/>
              <a:t>International Standard </a:t>
            </a:r>
            <a:r>
              <a:rPr lang="en-GB" sz="1400" dirty="0"/>
              <a:t>ISO/IEC/IEEE </a:t>
            </a:r>
            <a:r>
              <a:rPr lang="en-GB" sz="1400" dirty="0" smtClean="0"/>
              <a:t>24765:2010 </a:t>
            </a:r>
            <a:r>
              <a:rPr lang="en-GB" sz="1400" b="1" dirty="0"/>
              <a:t>Systems and </a:t>
            </a:r>
            <a:r>
              <a:rPr lang="en-GB" sz="1400" b="1" dirty="0" smtClean="0"/>
              <a:t>Software </a:t>
            </a:r>
            <a:r>
              <a:rPr lang="en-GB" sz="1400" b="1" dirty="0"/>
              <a:t>E</a:t>
            </a:r>
            <a:r>
              <a:rPr lang="en-GB" sz="1400" b="1" dirty="0" smtClean="0"/>
              <a:t>ngineering </a:t>
            </a:r>
            <a:r>
              <a:rPr lang="en-GB" sz="1400" b="1" dirty="0"/>
              <a:t>— Vocabulary </a:t>
            </a:r>
            <a:endParaRPr lang="en-GB" sz="1400" dirty="0"/>
          </a:p>
          <a:p>
            <a:pPr algn="r"/>
            <a:r>
              <a:rPr lang="en-GB" sz="1100" dirty="0" smtClean="0"/>
              <a:t>Supersedes IEEE 610.12-1990 </a:t>
            </a:r>
            <a:r>
              <a:rPr lang="en-GB" sz="1100" dirty="0"/>
              <a:t>- </a:t>
            </a:r>
            <a:r>
              <a:rPr lang="en-GB" sz="1100" i="1" dirty="0"/>
              <a:t>IEEE Standard Glossary of Software Engineering Terminology</a:t>
            </a:r>
          </a:p>
        </p:txBody>
      </p:sp>
    </p:spTree>
    <p:extLst>
      <p:ext uri="{BB962C8B-B14F-4D97-AF65-F5344CB8AC3E}">
        <p14:creationId xmlns:p14="http://schemas.microsoft.com/office/powerpoint/2010/main" val="117081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4" y="340753"/>
            <a:ext cx="7772400" cy="603250"/>
          </a:xfrm>
        </p:spPr>
        <p:txBody>
          <a:bodyPr/>
          <a:lstStyle/>
          <a:p>
            <a:r>
              <a:rPr lang="en-GB" dirty="0" smtClean="0"/>
              <a:t>Aim of Requirements Engineering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057835"/>
            <a:ext cx="8575086" cy="5289177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1800"/>
              </a:spcAft>
            </a:pPr>
            <a:r>
              <a:rPr lang="en-GB" sz="2800" dirty="0" smtClean="0"/>
              <a:t>The requirements engineering </a:t>
            </a:r>
            <a:r>
              <a:rPr lang="en-GB" sz="2800" b="1" dirty="0" smtClean="0"/>
              <a:t>process</a:t>
            </a:r>
            <a:r>
              <a:rPr lang="en-GB" sz="2800" dirty="0" smtClean="0"/>
              <a:t> is a structured set of activities which lead to the production of a </a:t>
            </a:r>
            <a:r>
              <a:rPr lang="en-GB" b="1" dirty="0" smtClean="0"/>
              <a:t>requirements specification document </a:t>
            </a:r>
            <a:br>
              <a:rPr lang="en-GB" b="1" dirty="0" smtClean="0"/>
            </a:br>
            <a:r>
              <a:rPr lang="en-GB" sz="2800" dirty="0" smtClean="0"/>
              <a:t>in sufficient detail that it can be used to design and implement a system and validate the delivered system  </a:t>
            </a:r>
          </a:p>
          <a:p>
            <a:pPr>
              <a:spcBef>
                <a:spcPts val="1200"/>
              </a:spcBef>
            </a:pPr>
            <a:r>
              <a:rPr lang="en-GB" sz="2800" dirty="0" smtClean="0"/>
              <a:t>Requirements engineering processes vary radically from one organization to another. </a:t>
            </a:r>
          </a:p>
          <a:p>
            <a:pPr marL="0" indent="0">
              <a:spcBef>
                <a:spcPts val="1200"/>
              </a:spcBef>
              <a:buNone/>
              <a:tabLst>
                <a:tab pos="365125" algn="l"/>
              </a:tabLst>
            </a:pPr>
            <a:r>
              <a:rPr lang="en-GB" sz="2800" dirty="0" smtClean="0"/>
              <a:t>	Most processes include</a:t>
            </a:r>
          </a:p>
          <a:p>
            <a:pPr lvl="1"/>
            <a:r>
              <a:rPr lang="en-GB" sz="2800" dirty="0" smtClean="0"/>
              <a:t>requirements elicitation, requirements analysis and</a:t>
            </a:r>
          </a:p>
          <a:p>
            <a:pPr lvl="1"/>
            <a:r>
              <a:rPr lang="en-GB" sz="2800" dirty="0"/>
              <a:t>n</a:t>
            </a:r>
            <a:r>
              <a:rPr lang="en-GB" sz="2800" dirty="0" smtClean="0"/>
              <a:t>egotiation, specification and validation.</a:t>
            </a:r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07/10/2013 </a:t>
            </a:r>
            <a:r>
              <a:rPr lang="en-GB" dirty="0" smtClean="0"/>
              <a:t>21:25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88722" y="5709756"/>
            <a:ext cx="4519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dirty="0" smtClean="0">
                <a:latin typeface="+mj-lt"/>
              </a:rPr>
              <a:t>Definition taken from Sheldon, F.T., </a:t>
            </a:r>
            <a:r>
              <a:rPr lang="en-GB" sz="1100" i="1" dirty="0" smtClean="0">
                <a:latin typeface="+mj-lt"/>
              </a:rPr>
              <a:t>Requirements Engineering</a:t>
            </a:r>
            <a:r>
              <a:rPr lang="en-GB" sz="1100" dirty="0" smtClean="0">
                <a:latin typeface="+mj-lt"/>
              </a:rPr>
              <a:t>,  </a:t>
            </a:r>
            <a:br>
              <a:rPr lang="en-GB" sz="1100" dirty="0" smtClean="0">
                <a:latin typeface="+mj-lt"/>
              </a:rPr>
            </a:br>
            <a:r>
              <a:rPr lang="en-GB" sz="1100" dirty="0" smtClean="0">
                <a:latin typeface="+mj-lt"/>
                <a:hlinkClick r:id="rId2"/>
              </a:rPr>
              <a:t>http</a:t>
            </a:r>
            <a:r>
              <a:rPr lang="en-GB" sz="1100" dirty="0">
                <a:latin typeface="+mj-lt"/>
                <a:hlinkClick r:id="rId2"/>
              </a:rPr>
              <a:t>://www.csm.ornl.gov/~</a:t>
            </a:r>
            <a:r>
              <a:rPr lang="en-GB" sz="1100" dirty="0" smtClean="0">
                <a:latin typeface="+mj-lt"/>
                <a:hlinkClick r:id="rId2"/>
              </a:rPr>
              <a:t>sheldon/cs531/ch2.pdf</a:t>
            </a:r>
            <a:r>
              <a:rPr lang="en-GB" sz="1100" dirty="0">
                <a:latin typeface="+mj-lt"/>
              </a:rPr>
              <a:t/>
            </a:r>
            <a:br>
              <a:rPr lang="en-GB" sz="1100" dirty="0">
                <a:latin typeface="+mj-lt"/>
              </a:rPr>
            </a:br>
            <a:r>
              <a:rPr lang="en-GB" sz="1100" dirty="0" smtClean="0">
                <a:latin typeface="+mj-lt"/>
              </a:rPr>
              <a:t>Adapted from </a:t>
            </a:r>
            <a:r>
              <a:rPr lang="en-GB" sz="1100" i="1" dirty="0">
                <a:latin typeface="+mj-lt"/>
              </a:rPr>
              <a:t>Requirements Engineering Processes and Techniques </a:t>
            </a:r>
            <a:r>
              <a:rPr lang="en-GB" sz="1100" i="1" dirty="0" smtClean="0">
                <a:latin typeface="+mj-lt"/>
              </a:rPr>
              <a:t/>
            </a:r>
            <a:br>
              <a:rPr lang="en-GB" sz="1100" i="1" dirty="0" smtClean="0">
                <a:latin typeface="+mj-lt"/>
              </a:rPr>
            </a:br>
            <a:r>
              <a:rPr lang="en-GB" sz="1100" dirty="0" smtClean="0">
                <a:latin typeface="+mj-lt"/>
              </a:rPr>
              <a:t>by </a:t>
            </a:r>
            <a:r>
              <a:rPr lang="en-GB" sz="1100" dirty="0">
                <a:latin typeface="+mj-lt"/>
              </a:rPr>
              <a:t>G. </a:t>
            </a:r>
            <a:r>
              <a:rPr lang="en-GB" sz="1100" dirty="0" err="1">
                <a:latin typeface="+mj-lt"/>
              </a:rPr>
              <a:t>Kotonya</a:t>
            </a:r>
            <a:r>
              <a:rPr lang="en-GB" sz="1100" dirty="0">
                <a:latin typeface="+mj-lt"/>
              </a:rPr>
              <a:t> and I. </a:t>
            </a:r>
            <a:r>
              <a:rPr lang="en-GB" sz="1100" dirty="0" err="1">
                <a:latin typeface="+mj-lt"/>
              </a:rPr>
              <a:t>Sommerville</a:t>
            </a:r>
            <a:r>
              <a:rPr lang="en-GB" sz="1100" dirty="0">
                <a:latin typeface="+mj-lt"/>
              </a:rPr>
              <a:t> 1998</a:t>
            </a:r>
          </a:p>
        </p:txBody>
      </p:sp>
    </p:spTree>
    <p:extLst>
      <p:ext uri="{BB962C8B-B14F-4D97-AF65-F5344CB8AC3E}">
        <p14:creationId xmlns:p14="http://schemas.microsoft.com/office/powerpoint/2010/main" val="122222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Requirements?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Depends on our terms of reference and the nature of the solution</a:t>
            </a:r>
          </a:p>
          <a:p>
            <a:pPr marL="0" indent="0">
              <a:buNone/>
            </a:pPr>
            <a:r>
              <a:rPr lang="en-GB" dirty="0" smtClean="0"/>
              <a:t>This could be</a:t>
            </a:r>
          </a:p>
          <a:p>
            <a:r>
              <a:rPr lang="en-GB" dirty="0" smtClean="0"/>
              <a:t>What software do we need to write</a:t>
            </a:r>
          </a:p>
          <a:p>
            <a:r>
              <a:rPr lang="en-GB" dirty="0" smtClean="0"/>
              <a:t>What hardware and </a:t>
            </a:r>
            <a:r>
              <a:rPr lang="en-GB" dirty="0" err="1" smtClean="0"/>
              <a:t>comms</a:t>
            </a:r>
            <a:r>
              <a:rPr lang="en-GB" dirty="0" smtClean="0"/>
              <a:t> do we need</a:t>
            </a:r>
          </a:p>
          <a:p>
            <a:r>
              <a:rPr lang="en-GB" dirty="0" smtClean="0"/>
              <a:t>What support processes do we need</a:t>
            </a:r>
          </a:p>
          <a:p>
            <a:r>
              <a:rPr lang="en-GB" dirty="0" smtClean="0"/>
              <a:t>What security and where?</a:t>
            </a:r>
          </a:p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07/10/2013 </a:t>
            </a:r>
            <a:r>
              <a:rPr lang="en-GB" dirty="0" smtClean="0"/>
              <a:t>21:25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685384" y="832918"/>
            <a:ext cx="7462881" cy="5695473"/>
            <a:chOff x="1131683" y="832920"/>
            <a:chExt cx="6835367" cy="4843604"/>
          </a:xfrm>
          <a:solidFill>
            <a:srgbClr val="FFFF00"/>
          </a:solidFill>
        </p:grpSpPr>
        <p:sp>
          <p:nvSpPr>
            <p:cNvPr id="12" name="Rectangle 11"/>
            <p:cNvSpPr/>
            <p:nvPr/>
          </p:nvSpPr>
          <p:spPr bwMode="auto">
            <a:xfrm>
              <a:off x="1131683" y="832920"/>
              <a:ext cx="6835367" cy="484360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10800000" wrap="none" lIns="92075" tIns="46038" rIns="92075" bIns="46038" anchor="ctr"/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75126" y="949126"/>
              <a:ext cx="2503923" cy="369332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en-GB" dirty="0">
                  <a:solidFill>
                    <a:srgbClr val="000000"/>
                  </a:solidFill>
                  <a:latin typeface="Arial"/>
                </a:rPr>
                <a:t>Enterprise Architecture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946150" y="2668588"/>
            <a:ext cx="6894513" cy="3668712"/>
            <a:chOff x="1294646" y="2670772"/>
            <a:chExt cx="6545655" cy="2851842"/>
          </a:xfrm>
        </p:grpSpPr>
        <p:sp>
          <p:nvSpPr>
            <p:cNvPr id="96270" name="Rectangle 9"/>
            <p:cNvSpPr>
              <a:spLocks noChangeArrowheads="1"/>
            </p:cNvSpPr>
            <p:nvPr/>
          </p:nvSpPr>
          <p:spPr bwMode="auto">
            <a:xfrm>
              <a:off x="1294646" y="2670772"/>
              <a:ext cx="6545655" cy="2851842"/>
            </a:xfrm>
            <a:prstGeom prst="rect">
              <a:avLst/>
            </a:prstGeom>
            <a:solidFill>
              <a:srgbClr val="00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lIns="92075" tIns="46038" rIns="92075" bIns="46038" anchor="ctr"/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lang="en-GB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1" name="TextBox 10"/>
            <p:cNvSpPr txBox="1">
              <a:spLocks noChangeArrowheads="1"/>
            </p:cNvSpPr>
            <p:nvPr/>
          </p:nvSpPr>
          <p:spPr bwMode="auto">
            <a:xfrm>
              <a:off x="1336847" y="2670772"/>
              <a:ext cx="2935974" cy="368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ctr"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ctr"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ctr"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ctr"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fontAlgn="base">
                <a:spcAft>
                  <a:spcPct val="0"/>
                </a:spcAft>
              </a:pPr>
              <a:r>
                <a:rPr lang="en-GB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Solution Architecture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2918"/>
          </a:xfrm>
        </p:spPr>
        <p:txBody>
          <a:bodyPr/>
          <a:lstStyle/>
          <a:p>
            <a:pPr>
              <a:defRPr/>
            </a:pPr>
            <a:r>
              <a:rPr lang="en-GB" sz="2000" dirty="0" smtClean="0"/>
              <a:t>What Requirements?</a:t>
            </a:r>
            <a:br>
              <a:rPr lang="en-GB" sz="2000" dirty="0" smtClean="0"/>
            </a:br>
            <a:r>
              <a:rPr lang="en-GB" sz="1800" dirty="0" smtClean="0"/>
              <a:t>Requirements Engineering as the first step in defining the Solution Architecture</a:t>
            </a:r>
            <a:endParaRPr lang="en-GB" sz="1800" dirty="0"/>
          </a:p>
        </p:txBody>
      </p:sp>
      <p:sp>
        <p:nvSpPr>
          <p:cNvPr id="96261" name="Content Placeholder 2"/>
          <p:cNvSpPr>
            <a:spLocks noGrp="1"/>
          </p:cNvSpPr>
          <p:nvPr>
            <p:ph idx="1"/>
          </p:nvPr>
        </p:nvSpPr>
        <p:spPr>
          <a:xfrm>
            <a:off x="685800" y="5721350"/>
            <a:ext cx="6321425" cy="374650"/>
          </a:xfrm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521450"/>
            <a:ext cx="2335213" cy="336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DACBF1B-F4DD-47B8-8550-24B163BEA932}" type="datetime8">
              <a:rPr lang="en-GB" sz="900" smtClean="0"/>
              <a:pPr>
                <a:defRPr/>
              </a:pPr>
              <a:t>03/02/2016 10:44</a:t>
            </a:fld>
            <a:r>
              <a:rPr lang="en-US" sz="900" dirty="0" smtClean="0"/>
              <a:t> </a:t>
            </a:r>
            <a:fld id="{48BA7623-F4A0-4F9C-A1D2-96EFC2CC5892}" type="datetime12">
              <a:rPr lang="en-US" sz="900" smtClean="0"/>
              <a:pPr>
                <a:defRPr/>
              </a:pPr>
              <a:t>10:44 AM</a:t>
            </a:fld>
            <a:endParaRPr lang="en-US" sz="900" dirty="0"/>
          </a:p>
        </p:txBody>
      </p:sp>
      <p:grpSp>
        <p:nvGrpSpPr>
          <p:cNvPr id="96264" name="Group 2"/>
          <p:cNvGrpSpPr>
            <a:grpSpLocks/>
          </p:cNvGrpSpPr>
          <p:nvPr/>
        </p:nvGrpSpPr>
        <p:grpSpPr bwMode="auto">
          <a:xfrm>
            <a:off x="1120775" y="3141663"/>
            <a:ext cx="6545263" cy="1695450"/>
            <a:chOff x="1299368" y="2960260"/>
            <a:chExt cx="6545263" cy="1544936"/>
          </a:xfrm>
        </p:grpSpPr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1299368" y="2960260"/>
              <a:ext cx="6545263" cy="1544936"/>
              <a:chOff x="1294646" y="2670772"/>
              <a:chExt cx="6545655" cy="2487493"/>
            </a:xfrm>
            <a:solidFill>
              <a:schemeClr val="accent1"/>
            </a:solidFill>
          </p:grpSpPr>
          <p:sp>
            <p:nvSpPr>
              <p:cNvPr id="17" name="Rectangle 16"/>
              <p:cNvSpPr/>
              <p:nvPr/>
            </p:nvSpPr>
            <p:spPr bwMode="auto">
              <a:xfrm>
                <a:off x="1294646" y="2670772"/>
                <a:ext cx="6545655" cy="2487493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10800000" wrap="none" lIns="92075" tIns="46038" rIns="92075" bIns="46038" anchor="ctr"/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GB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336924" y="2686347"/>
                <a:ext cx="3518071" cy="369216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en-GB" dirty="0">
                    <a:solidFill>
                      <a:srgbClr val="000000"/>
                    </a:solidFill>
                    <a:latin typeface="Arial"/>
                  </a:rPr>
                  <a:t>Information System Architecture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 flipV="1">
              <a:off x="1431131" y="3382658"/>
              <a:ext cx="3060700" cy="925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10800000" wrap="none" lIns="92075" tIns="46038" rIns="92075" bIns="46038" anchor="ctr"/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en-GB" dirty="0">
                  <a:solidFill>
                    <a:srgbClr val="000000"/>
                  </a:solidFill>
                  <a:latin typeface="Arial"/>
                </a:rPr>
                <a:t>Application / Software</a:t>
              </a:r>
              <a:br>
                <a:rPr lang="en-GB" dirty="0">
                  <a:solidFill>
                    <a:srgbClr val="000000"/>
                  </a:solidFill>
                  <a:latin typeface="Arial"/>
                </a:rPr>
              </a:br>
              <a:r>
                <a:rPr lang="en-GB" dirty="0">
                  <a:solidFill>
                    <a:srgbClr val="000000"/>
                  </a:solidFill>
                  <a:latin typeface="Arial"/>
                </a:rPr>
                <a:t>Architecture</a:t>
              </a:r>
            </a:p>
          </p:txBody>
        </p:sp>
        <p:sp>
          <p:nvSpPr>
            <p:cNvPr id="96269" name="Rectangle 6"/>
            <p:cNvSpPr>
              <a:spLocks noChangeArrowheads="1"/>
            </p:cNvSpPr>
            <p:nvPr/>
          </p:nvSpPr>
          <p:spPr bwMode="auto">
            <a:xfrm flipV="1">
              <a:off x="4572793" y="3392784"/>
              <a:ext cx="3151188" cy="915679"/>
            </a:xfrm>
            <a:prstGeom prst="rect">
              <a:avLst/>
            </a:prstGeom>
            <a:solidFill>
              <a:srgbClr val="92D05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lIns="92075" tIns="46038" rIns="92075" bIns="46038" anchor="ctr"/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GB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Information / Data</a:t>
              </a:r>
              <a:br>
                <a:rPr lang="en-GB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GB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Architecture</a:t>
              </a:r>
            </a:p>
          </p:txBody>
        </p:sp>
      </p:grpSp>
      <p:sp>
        <p:nvSpPr>
          <p:cNvPr id="8" name="Rectangle 7"/>
          <p:cNvSpPr/>
          <p:nvPr/>
        </p:nvSpPr>
        <p:spPr bwMode="auto">
          <a:xfrm flipV="1">
            <a:off x="969963" y="1403350"/>
            <a:ext cx="6894512" cy="10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10800000" wrap="none" lIns="92075" tIns="46038" rIns="92075" bIns="46038"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"/>
              </a:rPr>
              <a:t>Business</a:t>
            </a:r>
            <a:br>
              <a:rPr lang="en-GB" dirty="0">
                <a:solidFill>
                  <a:srgbClr val="000000"/>
                </a:solidFill>
                <a:latin typeface="Arial"/>
              </a:rPr>
            </a:br>
            <a:r>
              <a:rPr lang="en-GB" dirty="0">
                <a:solidFill>
                  <a:srgbClr val="000000"/>
                </a:solidFill>
                <a:latin typeface="Arial"/>
              </a:rPr>
              <a:t>Architecture</a:t>
            </a:r>
          </a:p>
        </p:txBody>
      </p:sp>
      <p:sp>
        <p:nvSpPr>
          <p:cNvPr id="9" name="Rectangle 8"/>
          <p:cNvSpPr/>
          <p:nvPr/>
        </p:nvSpPr>
        <p:spPr bwMode="auto">
          <a:xfrm flipV="1">
            <a:off x="1123950" y="5011738"/>
            <a:ext cx="6542088" cy="10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10800000" wrap="none" lIns="92075" tIns="46038" rIns="92075" bIns="46038"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"/>
              </a:rPr>
              <a:t>Infrastructure / Technical</a:t>
            </a:r>
            <a:br>
              <a:rPr lang="en-GB" dirty="0">
                <a:solidFill>
                  <a:srgbClr val="000000"/>
                </a:solidFill>
                <a:latin typeface="Arial"/>
              </a:rPr>
            </a:br>
            <a:r>
              <a:rPr lang="en-GB" dirty="0">
                <a:solidFill>
                  <a:srgbClr val="000000"/>
                </a:solidFill>
                <a:latin typeface="Arial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9968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23" y="1"/>
            <a:ext cx="8125691" cy="663388"/>
          </a:xfrm>
        </p:spPr>
        <p:txBody>
          <a:bodyPr/>
          <a:lstStyle/>
          <a:p>
            <a:r>
              <a:rPr lang="en-GB" dirty="0"/>
              <a:t>Requirements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618565"/>
            <a:ext cx="8740588" cy="6131859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 smtClean="0"/>
              <a:t>Can we break the requirements process into smaller steps?</a:t>
            </a:r>
            <a:endParaRPr lang="en-GB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Identify and talk to stakeholders, </a:t>
            </a:r>
            <a:r>
              <a:rPr lang="en-GB" sz="2800" b="1" dirty="0" smtClean="0">
                <a:solidFill>
                  <a:schemeClr val="tx2"/>
                </a:solidFill>
              </a:rPr>
              <a:t>Collect</a:t>
            </a:r>
            <a:r>
              <a:rPr lang="en-GB" sz="2800" dirty="0" smtClean="0">
                <a:solidFill>
                  <a:schemeClr val="tx2"/>
                </a:solidFill>
              </a:rPr>
              <a:t> their requirements</a:t>
            </a:r>
          </a:p>
          <a:p>
            <a:pPr lvl="1">
              <a:spcBef>
                <a:spcPts val="0"/>
              </a:spcBef>
            </a:pPr>
            <a:r>
              <a:rPr lang="en-GB" sz="2200" dirty="0" smtClean="0">
                <a:solidFill>
                  <a:schemeClr val="tx2"/>
                </a:solidFill>
              </a:rPr>
              <a:t>Identify the stakeholder’s drivers and concerns</a:t>
            </a:r>
          </a:p>
          <a:p>
            <a:pPr lvl="1">
              <a:spcBef>
                <a:spcPts val="0"/>
              </a:spcBef>
            </a:pPr>
            <a:r>
              <a:rPr lang="en-GB" sz="2200" dirty="0" smtClean="0">
                <a:solidFill>
                  <a:schemeClr val="tx2"/>
                </a:solidFill>
              </a:rPr>
              <a:t>What are their requirements?  What are their goals?  What do they need to achieve?</a:t>
            </a:r>
          </a:p>
          <a:p>
            <a:pPr lvl="1">
              <a:spcBef>
                <a:spcPts val="0"/>
              </a:spcBef>
            </a:pPr>
            <a:r>
              <a:rPr lang="en-GB" sz="2200" dirty="0" smtClean="0">
                <a:solidFill>
                  <a:schemeClr val="tx2"/>
                </a:solidFill>
              </a:rPr>
              <a:t>Are there any constraints or principles that the solution must take account of?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b="1" dirty="0" smtClean="0">
                <a:solidFill>
                  <a:schemeClr val="accent2"/>
                </a:solidFill>
              </a:rPr>
              <a:t>Analyse</a:t>
            </a:r>
            <a:r>
              <a:rPr lang="en-GB" sz="2800" dirty="0" smtClean="0">
                <a:solidFill>
                  <a:schemeClr val="accent2"/>
                </a:solidFill>
              </a:rPr>
              <a:t> the requirements: </a:t>
            </a:r>
          </a:p>
          <a:p>
            <a:pPr lvl="1">
              <a:spcBef>
                <a:spcPts val="0"/>
              </a:spcBef>
            </a:pPr>
            <a:r>
              <a:rPr lang="en-GB" sz="2200" dirty="0" smtClean="0">
                <a:solidFill>
                  <a:schemeClr val="accent2"/>
                </a:solidFill>
              </a:rPr>
              <a:t>Are some more important than others?  Can some be left to later?</a:t>
            </a:r>
          </a:p>
          <a:p>
            <a:pPr lvl="1">
              <a:spcBef>
                <a:spcPts val="0"/>
              </a:spcBef>
            </a:pPr>
            <a:r>
              <a:rPr lang="en-GB" sz="2200" dirty="0" smtClean="0">
                <a:solidFill>
                  <a:schemeClr val="accent2"/>
                </a:solidFill>
              </a:rPr>
              <a:t>Are the requirements clear and unambiguous?  </a:t>
            </a:r>
          </a:p>
          <a:p>
            <a:pPr lvl="1">
              <a:spcBef>
                <a:spcPts val="0"/>
              </a:spcBef>
            </a:pPr>
            <a:r>
              <a:rPr lang="en-GB" sz="2200" dirty="0" smtClean="0">
                <a:solidFill>
                  <a:schemeClr val="accent2"/>
                </a:solidFill>
              </a:rPr>
              <a:t>Are they complete? Are there any gaps?  </a:t>
            </a:r>
          </a:p>
          <a:p>
            <a:pPr lvl="1">
              <a:spcBef>
                <a:spcPts val="0"/>
              </a:spcBef>
            </a:pPr>
            <a:r>
              <a:rPr lang="en-GB" sz="2200" dirty="0" smtClean="0">
                <a:solidFill>
                  <a:schemeClr val="accent2"/>
                </a:solidFill>
              </a:rPr>
              <a:t>Resolve any conflicts or inconsistencies.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b="1" dirty="0" smtClean="0">
                <a:solidFill>
                  <a:srgbClr val="33CC33"/>
                </a:solidFill>
              </a:rPr>
              <a:t>Document</a:t>
            </a:r>
            <a:r>
              <a:rPr lang="en-GB" sz="2800" dirty="0" smtClean="0">
                <a:solidFill>
                  <a:srgbClr val="33CC33"/>
                </a:solidFill>
              </a:rPr>
              <a:t> the requirements in a form that </a:t>
            </a:r>
          </a:p>
          <a:p>
            <a:pPr lvl="1">
              <a:spcBef>
                <a:spcPts val="0"/>
              </a:spcBef>
            </a:pPr>
            <a:r>
              <a:rPr lang="en-GB" sz="2200" dirty="0" smtClean="0">
                <a:solidFill>
                  <a:srgbClr val="33CC33"/>
                </a:solidFill>
              </a:rPr>
              <a:t>can be translated into a design </a:t>
            </a:r>
          </a:p>
          <a:p>
            <a:pPr lvl="1">
              <a:spcBef>
                <a:spcPts val="0"/>
              </a:spcBef>
            </a:pPr>
            <a:r>
              <a:rPr lang="en-GB" sz="2200" dirty="0" smtClean="0">
                <a:solidFill>
                  <a:srgbClr val="33CC33"/>
                </a:solidFill>
              </a:rPr>
              <a:t>and that can be used to check the delivered system</a:t>
            </a:r>
            <a:endParaRPr lang="en-GB" sz="2200" dirty="0">
              <a:solidFill>
                <a:srgbClr val="33CC3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81963-FE45-4619-B1C3-2EBAD181523F}" type="datetime1">
              <a:rPr lang="en-GB" smtClean="0">
                <a:solidFill>
                  <a:srgbClr val="000000"/>
                </a:solidFill>
              </a:rPr>
              <a:pPr>
                <a:defRPr/>
              </a:pPr>
              <a:t>03/02/2016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7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73D75C-2AF5-4172-A680-98794472689C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7688" y="260350"/>
            <a:ext cx="7772400" cy="603250"/>
          </a:xfrm>
        </p:spPr>
        <p:txBody>
          <a:bodyPr lIns="91440" tIns="45720" rIns="91440" bIns="45720" anchor="b"/>
          <a:lstStyle/>
          <a:p>
            <a:pPr eaLnBrk="1" hangingPunct="1"/>
            <a:r>
              <a:rPr lang="en-GB" dirty="0" smtClean="0"/>
              <a:t>Requirement Engineering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055" y="955675"/>
            <a:ext cx="8976946" cy="5314950"/>
          </a:xfrm>
        </p:spPr>
        <p:txBody>
          <a:bodyPr lIns="91440" tIns="45720" rIns="91440" bIns="45720"/>
          <a:lstStyle/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dirty="0" smtClean="0"/>
              <a:t>Requirements </a:t>
            </a:r>
            <a:r>
              <a:rPr lang="en-US" b="1" dirty="0" smtClean="0"/>
              <a:t>Elicitation</a:t>
            </a:r>
            <a:r>
              <a:rPr lang="en-US" dirty="0" smtClean="0"/>
              <a:t> </a:t>
            </a:r>
            <a:r>
              <a:rPr lang="en-US" sz="2800" dirty="0" smtClean="0"/>
              <a:t>(from the client/stakeholders)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 smtClean="0"/>
              <a:t>Understand the existing situation (the </a:t>
            </a:r>
            <a:r>
              <a:rPr lang="en-US" sz="2600" b="1" dirty="0" smtClean="0"/>
              <a:t>baseline </a:t>
            </a:r>
            <a:r>
              <a:rPr lang="en-US" sz="2600" b="1" i="1" dirty="0" smtClean="0"/>
              <a:t>as-is</a:t>
            </a:r>
            <a:r>
              <a:rPr lang="en-US" sz="2600" b="1" dirty="0" smtClean="0"/>
              <a:t> system</a:t>
            </a:r>
            <a:r>
              <a:rPr lang="en-US" sz="260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 smtClean="0"/>
              <a:t>Must determine what a client needs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 smtClean="0"/>
              <a:t>Identifying/capture requirements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dirty="0" smtClean="0"/>
              <a:t>Requirements </a:t>
            </a:r>
            <a:r>
              <a:rPr lang="en-US" b="1" dirty="0" smtClean="0"/>
              <a:t>Analysis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 smtClean="0"/>
              <a:t>Determine what is needed to meet the client’s needs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b="1" dirty="0" smtClean="0"/>
              <a:t>Specification</a:t>
            </a:r>
            <a:r>
              <a:rPr lang="en-US" dirty="0" smtClean="0"/>
              <a:t> </a:t>
            </a:r>
            <a:r>
              <a:rPr lang="en-US" sz="2800" dirty="0" smtClean="0"/>
              <a:t>(to the developer/tester/maintainer)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 smtClean="0"/>
              <a:t>Define requirements for the new system </a:t>
            </a:r>
            <a:br>
              <a:rPr lang="en-US" sz="2600" dirty="0" smtClean="0"/>
            </a:br>
            <a:r>
              <a:rPr lang="en-US" sz="2600" dirty="0" smtClean="0"/>
              <a:t>(the </a:t>
            </a:r>
            <a:r>
              <a:rPr lang="en-US" sz="2600" b="1" dirty="0" smtClean="0"/>
              <a:t>target </a:t>
            </a:r>
            <a:r>
              <a:rPr lang="en-US" sz="2600" b="1" i="1" dirty="0" smtClean="0"/>
              <a:t>to-be</a:t>
            </a:r>
            <a:r>
              <a:rPr lang="en-US" sz="2600" b="1" dirty="0" smtClean="0"/>
              <a:t> system</a:t>
            </a:r>
            <a:r>
              <a:rPr lang="en-US" sz="260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 smtClean="0"/>
              <a:t>Describe using an appropriate language/notation, </a:t>
            </a:r>
            <a:br>
              <a:rPr lang="en-US" sz="2600" dirty="0" smtClean="0"/>
            </a:br>
            <a:r>
              <a:rPr lang="en-US" sz="2600" i="1" dirty="0" smtClean="0"/>
              <a:t>e.g.</a:t>
            </a:r>
            <a:r>
              <a:rPr lang="en-US" sz="2600" dirty="0" smtClean="0"/>
              <a:t> </a:t>
            </a:r>
            <a:r>
              <a:rPr lang="en-US" sz="2400" dirty="0" smtClean="0"/>
              <a:t>UML, ERD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C354DC-0F29-4230-86FB-E1CED50BFF1C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603250"/>
          </a:xfrm>
        </p:spPr>
        <p:txBody>
          <a:bodyPr/>
          <a:lstStyle/>
          <a:p>
            <a:r>
              <a:rPr lang="en-GB" sz="3200" dirty="0" smtClean="0"/>
              <a:t>Requirements Engineering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663" y="884238"/>
            <a:ext cx="7345362" cy="5068887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Inception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GB" b="1" dirty="0" smtClean="0"/>
              <a:t>Requirements Elicitation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GB" b="1" dirty="0" smtClean="0"/>
              <a:t>Requirements Analysis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GB" sz="2800" dirty="0" smtClean="0"/>
              <a:t>Elaboration, Negotiation</a:t>
            </a:r>
            <a:endParaRPr lang="en-GB" dirty="0" smtClean="0"/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GB" b="1" dirty="0" smtClean="0"/>
              <a:t>Requirements Specification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GB" sz="2800" dirty="0" smtClean="0"/>
              <a:t>Documenting Functional Requirements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GB" sz="2800" dirty="0" smtClean="0"/>
              <a:t>Non-functional Requirements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Requirements Validation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Requirements Management </a:t>
            </a:r>
          </a:p>
        </p:txBody>
      </p:sp>
      <p:sp>
        <p:nvSpPr>
          <p:cNvPr id="26630" name="TextBox 1"/>
          <p:cNvSpPr txBox="1">
            <a:spLocks noChangeArrowheads="1"/>
          </p:cNvSpPr>
          <p:nvPr/>
        </p:nvSpPr>
        <p:spPr bwMode="auto">
          <a:xfrm>
            <a:off x="0" y="5860676"/>
            <a:ext cx="91439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dirty="0"/>
              <a:t>Notes on inception, validation and management are included in this set of slides for completeness but an understanding is not needed </a:t>
            </a:r>
            <a:r>
              <a:rPr lang="en-GB" dirty="0" smtClean="0"/>
              <a:t>at this level and </a:t>
            </a:r>
            <a:r>
              <a:rPr lang="en-GB" dirty="0"/>
              <a:t>we will skip through them today.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08C3F1-DEC5-419D-AB4D-4B6F10D1435F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9020175" cy="603250"/>
          </a:xfrm>
        </p:spPr>
        <p:txBody>
          <a:bodyPr lIns="91440" tIns="45720" rIns="91440" bIns="45720"/>
          <a:lstStyle/>
          <a:p>
            <a:r>
              <a:rPr lang="en-US" dirty="0" smtClean="0"/>
              <a:t>Requirements Engineering is Iterative</a:t>
            </a:r>
          </a:p>
        </p:txBody>
      </p:sp>
      <p:sp>
        <p:nvSpPr>
          <p:cNvPr id="29701" name="AutoShape 5"/>
          <p:cNvSpPr>
            <a:spLocks noChangeAspect="1" noChangeArrowheads="1" noTextEdit="1"/>
          </p:cNvSpPr>
          <p:nvPr/>
        </p:nvSpPr>
        <p:spPr bwMode="auto">
          <a:xfrm>
            <a:off x="774700" y="1019175"/>
            <a:ext cx="7567613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828675" y="1019175"/>
            <a:ext cx="7567613" cy="5838825"/>
          </a:xfrm>
          <a:prstGeom prst="rect">
            <a:avLst/>
          </a:prstGeom>
          <a:noFill/>
          <a:ln w="0">
            <a:solidFill>
              <a:srgbClr val="FFFFF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3" name="Freeform 8"/>
          <p:cNvSpPr>
            <a:spLocks/>
          </p:cNvSpPr>
          <p:nvPr/>
        </p:nvSpPr>
        <p:spPr bwMode="auto">
          <a:xfrm>
            <a:off x="6775450" y="1123950"/>
            <a:ext cx="1381125" cy="757238"/>
          </a:xfrm>
          <a:custGeom>
            <a:avLst/>
            <a:gdLst>
              <a:gd name="T0" fmla="*/ 2147483647 w 870"/>
              <a:gd name="T1" fmla="*/ 0 h 477"/>
              <a:gd name="T2" fmla="*/ 2147483647 w 870"/>
              <a:gd name="T3" fmla="*/ 0 h 477"/>
              <a:gd name="T4" fmla="*/ 2147483647 w 870"/>
              <a:gd name="T5" fmla="*/ 2147483647 h 477"/>
              <a:gd name="T6" fmla="*/ 2147483647 w 870"/>
              <a:gd name="T7" fmla="*/ 2147483647 h 477"/>
              <a:gd name="T8" fmla="*/ 2147483647 w 870"/>
              <a:gd name="T9" fmla="*/ 2147483647 h 477"/>
              <a:gd name="T10" fmla="*/ 2147483647 w 870"/>
              <a:gd name="T11" fmla="*/ 2147483647 h 477"/>
              <a:gd name="T12" fmla="*/ 2147483647 w 870"/>
              <a:gd name="T13" fmla="*/ 2147483647 h 477"/>
              <a:gd name="T14" fmla="*/ 2147483647 w 870"/>
              <a:gd name="T15" fmla="*/ 2147483647 h 477"/>
              <a:gd name="T16" fmla="*/ 2147483647 w 870"/>
              <a:gd name="T17" fmla="*/ 2147483647 h 477"/>
              <a:gd name="T18" fmla="*/ 2147483647 w 870"/>
              <a:gd name="T19" fmla="*/ 2147483647 h 477"/>
              <a:gd name="T20" fmla="*/ 2147483647 w 870"/>
              <a:gd name="T21" fmla="*/ 2147483647 h 477"/>
              <a:gd name="T22" fmla="*/ 2147483647 w 870"/>
              <a:gd name="T23" fmla="*/ 2147483647 h 477"/>
              <a:gd name="T24" fmla="*/ 2147483647 w 870"/>
              <a:gd name="T25" fmla="*/ 2147483647 h 477"/>
              <a:gd name="T26" fmla="*/ 2147483647 w 870"/>
              <a:gd name="T27" fmla="*/ 2147483647 h 477"/>
              <a:gd name="T28" fmla="*/ 2147483647 w 870"/>
              <a:gd name="T29" fmla="*/ 2147483647 h 477"/>
              <a:gd name="T30" fmla="*/ 0 w 870"/>
              <a:gd name="T31" fmla="*/ 2147483647 h 477"/>
              <a:gd name="T32" fmla="*/ 0 w 870"/>
              <a:gd name="T33" fmla="*/ 2147483647 h 477"/>
              <a:gd name="T34" fmla="*/ 2147483647 w 870"/>
              <a:gd name="T35" fmla="*/ 2147483647 h 477"/>
              <a:gd name="T36" fmla="*/ 2147483647 w 870"/>
              <a:gd name="T37" fmla="*/ 2147483647 h 477"/>
              <a:gd name="T38" fmla="*/ 2147483647 w 870"/>
              <a:gd name="T39" fmla="*/ 2147483647 h 477"/>
              <a:gd name="T40" fmla="*/ 2147483647 w 870"/>
              <a:gd name="T41" fmla="*/ 0 h 477"/>
              <a:gd name="T42" fmla="*/ 2147483647 w 870"/>
              <a:gd name="T43" fmla="*/ 0 h 47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870" h="477">
                <a:moveTo>
                  <a:pt x="163" y="0"/>
                </a:moveTo>
                <a:lnTo>
                  <a:pt x="708" y="0"/>
                </a:lnTo>
                <a:lnTo>
                  <a:pt x="777" y="12"/>
                </a:lnTo>
                <a:lnTo>
                  <a:pt x="824" y="45"/>
                </a:lnTo>
                <a:lnTo>
                  <a:pt x="859" y="100"/>
                </a:lnTo>
                <a:lnTo>
                  <a:pt x="870" y="156"/>
                </a:lnTo>
                <a:lnTo>
                  <a:pt x="870" y="311"/>
                </a:lnTo>
                <a:lnTo>
                  <a:pt x="859" y="377"/>
                </a:lnTo>
                <a:lnTo>
                  <a:pt x="824" y="421"/>
                </a:lnTo>
                <a:lnTo>
                  <a:pt x="777" y="455"/>
                </a:lnTo>
                <a:lnTo>
                  <a:pt x="708" y="477"/>
                </a:lnTo>
                <a:lnTo>
                  <a:pt x="163" y="477"/>
                </a:lnTo>
                <a:lnTo>
                  <a:pt x="93" y="455"/>
                </a:lnTo>
                <a:lnTo>
                  <a:pt x="47" y="421"/>
                </a:lnTo>
                <a:lnTo>
                  <a:pt x="12" y="377"/>
                </a:lnTo>
                <a:lnTo>
                  <a:pt x="0" y="311"/>
                </a:lnTo>
                <a:lnTo>
                  <a:pt x="0" y="156"/>
                </a:lnTo>
                <a:lnTo>
                  <a:pt x="12" y="100"/>
                </a:lnTo>
                <a:lnTo>
                  <a:pt x="47" y="45"/>
                </a:lnTo>
                <a:lnTo>
                  <a:pt x="93" y="12"/>
                </a:lnTo>
                <a:lnTo>
                  <a:pt x="163" y="0"/>
                </a:lnTo>
                <a:close/>
              </a:path>
            </a:pathLst>
          </a:custGeom>
          <a:solidFill>
            <a:srgbClr val="00A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4" name="Freeform 9"/>
          <p:cNvSpPr>
            <a:spLocks/>
          </p:cNvSpPr>
          <p:nvPr/>
        </p:nvSpPr>
        <p:spPr bwMode="auto">
          <a:xfrm>
            <a:off x="6978650" y="5451475"/>
            <a:ext cx="1381125" cy="755650"/>
          </a:xfrm>
          <a:custGeom>
            <a:avLst/>
            <a:gdLst>
              <a:gd name="T0" fmla="*/ 2147483647 w 870"/>
              <a:gd name="T1" fmla="*/ 0 h 476"/>
              <a:gd name="T2" fmla="*/ 2147483647 w 870"/>
              <a:gd name="T3" fmla="*/ 0 h 476"/>
              <a:gd name="T4" fmla="*/ 2147483647 w 870"/>
              <a:gd name="T5" fmla="*/ 2147483647 h 476"/>
              <a:gd name="T6" fmla="*/ 2147483647 w 870"/>
              <a:gd name="T7" fmla="*/ 2147483647 h 476"/>
              <a:gd name="T8" fmla="*/ 2147483647 w 870"/>
              <a:gd name="T9" fmla="*/ 2147483647 h 476"/>
              <a:gd name="T10" fmla="*/ 2147483647 w 870"/>
              <a:gd name="T11" fmla="*/ 2147483647 h 476"/>
              <a:gd name="T12" fmla="*/ 2147483647 w 870"/>
              <a:gd name="T13" fmla="*/ 2147483647 h 476"/>
              <a:gd name="T14" fmla="*/ 2147483647 w 870"/>
              <a:gd name="T15" fmla="*/ 2147483647 h 476"/>
              <a:gd name="T16" fmla="*/ 2147483647 w 870"/>
              <a:gd name="T17" fmla="*/ 2147483647 h 476"/>
              <a:gd name="T18" fmla="*/ 2147483647 w 870"/>
              <a:gd name="T19" fmla="*/ 2147483647 h 476"/>
              <a:gd name="T20" fmla="*/ 2147483647 w 870"/>
              <a:gd name="T21" fmla="*/ 2147483647 h 476"/>
              <a:gd name="T22" fmla="*/ 2147483647 w 870"/>
              <a:gd name="T23" fmla="*/ 2147483647 h 476"/>
              <a:gd name="T24" fmla="*/ 2147483647 w 870"/>
              <a:gd name="T25" fmla="*/ 2147483647 h 476"/>
              <a:gd name="T26" fmla="*/ 2147483647 w 870"/>
              <a:gd name="T27" fmla="*/ 2147483647 h 476"/>
              <a:gd name="T28" fmla="*/ 2147483647 w 870"/>
              <a:gd name="T29" fmla="*/ 2147483647 h 476"/>
              <a:gd name="T30" fmla="*/ 0 w 870"/>
              <a:gd name="T31" fmla="*/ 2147483647 h 476"/>
              <a:gd name="T32" fmla="*/ 0 w 870"/>
              <a:gd name="T33" fmla="*/ 2147483647 h 476"/>
              <a:gd name="T34" fmla="*/ 2147483647 w 870"/>
              <a:gd name="T35" fmla="*/ 2147483647 h 476"/>
              <a:gd name="T36" fmla="*/ 2147483647 w 870"/>
              <a:gd name="T37" fmla="*/ 2147483647 h 476"/>
              <a:gd name="T38" fmla="*/ 2147483647 w 870"/>
              <a:gd name="T39" fmla="*/ 2147483647 h 476"/>
              <a:gd name="T40" fmla="*/ 2147483647 w 870"/>
              <a:gd name="T41" fmla="*/ 0 h 476"/>
              <a:gd name="T42" fmla="*/ 2147483647 w 870"/>
              <a:gd name="T43" fmla="*/ 0 h 47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870" h="476">
                <a:moveTo>
                  <a:pt x="162" y="0"/>
                </a:moveTo>
                <a:lnTo>
                  <a:pt x="707" y="0"/>
                </a:lnTo>
                <a:lnTo>
                  <a:pt x="777" y="11"/>
                </a:lnTo>
                <a:lnTo>
                  <a:pt x="823" y="44"/>
                </a:lnTo>
                <a:lnTo>
                  <a:pt x="858" y="99"/>
                </a:lnTo>
                <a:lnTo>
                  <a:pt x="870" y="155"/>
                </a:lnTo>
                <a:lnTo>
                  <a:pt x="870" y="310"/>
                </a:lnTo>
                <a:lnTo>
                  <a:pt x="858" y="376"/>
                </a:lnTo>
                <a:lnTo>
                  <a:pt x="823" y="421"/>
                </a:lnTo>
                <a:lnTo>
                  <a:pt x="777" y="465"/>
                </a:lnTo>
                <a:lnTo>
                  <a:pt x="707" y="476"/>
                </a:lnTo>
                <a:lnTo>
                  <a:pt x="162" y="476"/>
                </a:lnTo>
                <a:lnTo>
                  <a:pt x="93" y="465"/>
                </a:lnTo>
                <a:lnTo>
                  <a:pt x="46" y="421"/>
                </a:lnTo>
                <a:lnTo>
                  <a:pt x="12" y="376"/>
                </a:lnTo>
                <a:lnTo>
                  <a:pt x="0" y="310"/>
                </a:lnTo>
                <a:lnTo>
                  <a:pt x="0" y="155"/>
                </a:lnTo>
                <a:lnTo>
                  <a:pt x="12" y="99"/>
                </a:lnTo>
                <a:lnTo>
                  <a:pt x="46" y="44"/>
                </a:lnTo>
                <a:lnTo>
                  <a:pt x="93" y="11"/>
                </a:lnTo>
                <a:lnTo>
                  <a:pt x="162" y="0"/>
                </a:lnTo>
                <a:close/>
              </a:path>
            </a:pathLst>
          </a:custGeom>
          <a:solidFill>
            <a:srgbClr val="00A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6" name="Freeform 11"/>
          <p:cNvSpPr>
            <a:spLocks/>
          </p:cNvSpPr>
          <p:nvPr/>
        </p:nvSpPr>
        <p:spPr bwMode="auto">
          <a:xfrm>
            <a:off x="4879975" y="3990975"/>
            <a:ext cx="957263" cy="439738"/>
          </a:xfrm>
          <a:custGeom>
            <a:avLst/>
            <a:gdLst>
              <a:gd name="T0" fmla="*/ 0 w 603"/>
              <a:gd name="T1" fmla="*/ 0 h 277"/>
              <a:gd name="T2" fmla="*/ 2147483647 w 603"/>
              <a:gd name="T3" fmla="*/ 0 h 277"/>
              <a:gd name="T4" fmla="*/ 2147483647 w 603"/>
              <a:gd name="T5" fmla="*/ 2147483647 h 277"/>
              <a:gd name="T6" fmla="*/ 0 w 603"/>
              <a:gd name="T7" fmla="*/ 2147483647 h 277"/>
              <a:gd name="T8" fmla="*/ 0 w 603"/>
              <a:gd name="T9" fmla="*/ 0 h 277"/>
              <a:gd name="T10" fmla="*/ 0 w 603"/>
              <a:gd name="T11" fmla="*/ 0 h 2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3" h="277">
                <a:moveTo>
                  <a:pt x="0" y="0"/>
                </a:moveTo>
                <a:lnTo>
                  <a:pt x="603" y="0"/>
                </a:lnTo>
                <a:lnTo>
                  <a:pt x="603" y="277"/>
                </a:lnTo>
                <a:lnTo>
                  <a:pt x="0" y="2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7" name="Freeform 12"/>
          <p:cNvSpPr>
            <a:spLocks/>
          </p:cNvSpPr>
          <p:nvPr/>
        </p:nvSpPr>
        <p:spPr bwMode="auto">
          <a:xfrm>
            <a:off x="1804988" y="1089025"/>
            <a:ext cx="5413375" cy="5522913"/>
          </a:xfrm>
          <a:custGeom>
            <a:avLst/>
            <a:gdLst>
              <a:gd name="T0" fmla="*/ 2147483647 w 3410"/>
              <a:gd name="T1" fmla="*/ 2147483647 h 3479"/>
              <a:gd name="T2" fmla="*/ 2147483647 w 3410"/>
              <a:gd name="T3" fmla="*/ 2147483647 h 3479"/>
              <a:gd name="T4" fmla="*/ 2147483647 w 3410"/>
              <a:gd name="T5" fmla="*/ 2147483647 h 3479"/>
              <a:gd name="T6" fmla="*/ 2147483647 w 3410"/>
              <a:gd name="T7" fmla="*/ 2147483647 h 3479"/>
              <a:gd name="T8" fmla="*/ 2147483647 w 3410"/>
              <a:gd name="T9" fmla="*/ 2147483647 h 3479"/>
              <a:gd name="T10" fmla="*/ 2147483647 w 3410"/>
              <a:gd name="T11" fmla="*/ 2147483647 h 3479"/>
              <a:gd name="T12" fmla="*/ 2147483647 w 3410"/>
              <a:gd name="T13" fmla="*/ 2147483647 h 3479"/>
              <a:gd name="T14" fmla="*/ 2147483647 w 3410"/>
              <a:gd name="T15" fmla="*/ 2147483647 h 3479"/>
              <a:gd name="T16" fmla="*/ 2147483647 w 3410"/>
              <a:gd name="T17" fmla="*/ 2147483647 h 3479"/>
              <a:gd name="T18" fmla="*/ 2147483647 w 3410"/>
              <a:gd name="T19" fmla="*/ 2147483647 h 3479"/>
              <a:gd name="T20" fmla="*/ 2147483647 w 3410"/>
              <a:gd name="T21" fmla="*/ 2147483647 h 3479"/>
              <a:gd name="T22" fmla="*/ 2147483647 w 3410"/>
              <a:gd name="T23" fmla="*/ 2147483647 h 3479"/>
              <a:gd name="T24" fmla="*/ 2147483647 w 3410"/>
              <a:gd name="T25" fmla="*/ 2147483647 h 3479"/>
              <a:gd name="T26" fmla="*/ 2147483647 w 3410"/>
              <a:gd name="T27" fmla="*/ 2147483647 h 3479"/>
              <a:gd name="T28" fmla="*/ 2147483647 w 3410"/>
              <a:gd name="T29" fmla="*/ 2147483647 h 3479"/>
              <a:gd name="T30" fmla="*/ 2147483647 w 3410"/>
              <a:gd name="T31" fmla="*/ 2147483647 h 3479"/>
              <a:gd name="T32" fmla="*/ 2147483647 w 3410"/>
              <a:gd name="T33" fmla="*/ 2147483647 h 3479"/>
              <a:gd name="T34" fmla="*/ 2147483647 w 3410"/>
              <a:gd name="T35" fmla="*/ 2147483647 h 3479"/>
              <a:gd name="T36" fmla="*/ 2147483647 w 3410"/>
              <a:gd name="T37" fmla="*/ 2147483647 h 3479"/>
              <a:gd name="T38" fmla="*/ 2147483647 w 3410"/>
              <a:gd name="T39" fmla="*/ 2147483647 h 3479"/>
              <a:gd name="T40" fmla="*/ 2147483647 w 3410"/>
              <a:gd name="T41" fmla="*/ 2147483647 h 3479"/>
              <a:gd name="T42" fmla="*/ 2147483647 w 3410"/>
              <a:gd name="T43" fmla="*/ 2147483647 h 3479"/>
              <a:gd name="T44" fmla="*/ 2147483647 w 3410"/>
              <a:gd name="T45" fmla="*/ 2147483647 h 3479"/>
              <a:gd name="T46" fmla="*/ 2147483647 w 3410"/>
              <a:gd name="T47" fmla="*/ 2147483647 h 3479"/>
              <a:gd name="T48" fmla="*/ 2147483647 w 3410"/>
              <a:gd name="T49" fmla="*/ 2147483647 h 3479"/>
              <a:gd name="T50" fmla="*/ 2147483647 w 3410"/>
              <a:gd name="T51" fmla="*/ 2147483647 h 3479"/>
              <a:gd name="T52" fmla="*/ 2147483647 w 3410"/>
              <a:gd name="T53" fmla="*/ 2147483647 h 3479"/>
              <a:gd name="T54" fmla="*/ 2147483647 w 3410"/>
              <a:gd name="T55" fmla="*/ 2147483647 h 3479"/>
              <a:gd name="T56" fmla="*/ 2147483647 w 3410"/>
              <a:gd name="T57" fmla="*/ 2147483647 h 3479"/>
              <a:gd name="T58" fmla="*/ 2147483647 w 3410"/>
              <a:gd name="T59" fmla="*/ 2147483647 h 3479"/>
              <a:gd name="T60" fmla="*/ 2147483647 w 3410"/>
              <a:gd name="T61" fmla="*/ 2147483647 h 3479"/>
              <a:gd name="T62" fmla="*/ 2147483647 w 3410"/>
              <a:gd name="T63" fmla="*/ 2147483647 h 3479"/>
              <a:gd name="T64" fmla="*/ 2147483647 w 3410"/>
              <a:gd name="T65" fmla="*/ 2147483647 h 3479"/>
              <a:gd name="T66" fmla="*/ 2147483647 w 3410"/>
              <a:gd name="T67" fmla="*/ 2147483647 h 3479"/>
              <a:gd name="T68" fmla="*/ 2147483647 w 3410"/>
              <a:gd name="T69" fmla="*/ 2147483647 h 3479"/>
              <a:gd name="T70" fmla="*/ 2147483647 w 3410"/>
              <a:gd name="T71" fmla="*/ 2147483647 h 3479"/>
              <a:gd name="T72" fmla="*/ 2147483647 w 3410"/>
              <a:gd name="T73" fmla="*/ 2147483647 h 3479"/>
              <a:gd name="T74" fmla="*/ 2147483647 w 3410"/>
              <a:gd name="T75" fmla="*/ 2147483647 h 3479"/>
              <a:gd name="T76" fmla="*/ 2147483647 w 3410"/>
              <a:gd name="T77" fmla="*/ 2147483647 h 3479"/>
              <a:gd name="T78" fmla="*/ 2147483647 w 3410"/>
              <a:gd name="T79" fmla="*/ 2147483647 h 3479"/>
              <a:gd name="T80" fmla="*/ 2147483647 w 3410"/>
              <a:gd name="T81" fmla="*/ 2147483647 h 3479"/>
              <a:gd name="T82" fmla="*/ 2147483647 w 3410"/>
              <a:gd name="T83" fmla="*/ 2147483647 h 3479"/>
              <a:gd name="T84" fmla="*/ 2147483647 w 3410"/>
              <a:gd name="T85" fmla="*/ 2147483647 h 3479"/>
              <a:gd name="T86" fmla="*/ 2147483647 w 3410"/>
              <a:gd name="T87" fmla="*/ 2147483647 h 347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410" h="3479">
                <a:moveTo>
                  <a:pt x="1461" y="1640"/>
                </a:moveTo>
                <a:lnTo>
                  <a:pt x="1450" y="1585"/>
                </a:lnTo>
                <a:lnTo>
                  <a:pt x="1450" y="1529"/>
                </a:lnTo>
                <a:lnTo>
                  <a:pt x="1484" y="1463"/>
                </a:lnTo>
                <a:lnTo>
                  <a:pt x="1531" y="1418"/>
                </a:lnTo>
                <a:lnTo>
                  <a:pt x="1682" y="1385"/>
                </a:lnTo>
                <a:lnTo>
                  <a:pt x="1797" y="1418"/>
                </a:lnTo>
                <a:lnTo>
                  <a:pt x="1879" y="1485"/>
                </a:lnTo>
                <a:lnTo>
                  <a:pt x="1937" y="1596"/>
                </a:lnTo>
                <a:lnTo>
                  <a:pt x="1960" y="1717"/>
                </a:lnTo>
                <a:lnTo>
                  <a:pt x="1948" y="1795"/>
                </a:lnTo>
                <a:lnTo>
                  <a:pt x="1925" y="1873"/>
                </a:lnTo>
                <a:lnTo>
                  <a:pt x="1890" y="1928"/>
                </a:lnTo>
                <a:lnTo>
                  <a:pt x="1832" y="1983"/>
                </a:lnTo>
                <a:lnTo>
                  <a:pt x="1682" y="2072"/>
                </a:lnTo>
                <a:lnTo>
                  <a:pt x="1508" y="2105"/>
                </a:lnTo>
                <a:lnTo>
                  <a:pt x="1403" y="2105"/>
                </a:lnTo>
                <a:lnTo>
                  <a:pt x="1299" y="2072"/>
                </a:lnTo>
                <a:lnTo>
                  <a:pt x="1206" y="2028"/>
                </a:lnTo>
                <a:lnTo>
                  <a:pt x="1136" y="1950"/>
                </a:lnTo>
                <a:lnTo>
                  <a:pt x="1020" y="1784"/>
                </a:lnTo>
                <a:lnTo>
                  <a:pt x="962" y="1573"/>
                </a:lnTo>
                <a:lnTo>
                  <a:pt x="974" y="1440"/>
                </a:lnTo>
                <a:lnTo>
                  <a:pt x="1009" y="1330"/>
                </a:lnTo>
                <a:lnTo>
                  <a:pt x="1067" y="1219"/>
                </a:lnTo>
                <a:lnTo>
                  <a:pt x="1148" y="1130"/>
                </a:lnTo>
                <a:lnTo>
                  <a:pt x="1252" y="1053"/>
                </a:lnTo>
                <a:lnTo>
                  <a:pt x="1368" y="986"/>
                </a:lnTo>
                <a:lnTo>
                  <a:pt x="1496" y="953"/>
                </a:lnTo>
                <a:lnTo>
                  <a:pt x="1635" y="931"/>
                </a:lnTo>
                <a:lnTo>
                  <a:pt x="1797" y="931"/>
                </a:lnTo>
                <a:lnTo>
                  <a:pt x="1937" y="964"/>
                </a:lnTo>
                <a:lnTo>
                  <a:pt x="2076" y="1042"/>
                </a:lnTo>
                <a:lnTo>
                  <a:pt x="2192" y="1130"/>
                </a:lnTo>
                <a:lnTo>
                  <a:pt x="2285" y="1241"/>
                </a:lnTo>
                <a:lnTo>
                  <a:pt x="2366" y="1374"/>
                </a:lnTo>
                <a:lnTo>
                  <a:pt x="2412" y="1518"/>
                </a:lnTo>
                <a:lnTo>
                  <a:pt x="2447" y="1673"/>
                </a:lnTo>
                <a:lnTo>
                  <a:pt x="2435" y="1850"/>
                </a:lnTo>
                <a:lnTo>
                  <a:pt x="2389" y="2005"/>
                </a:lnTo>
                <a:lnTo>
                  <a:pt x="2308" y="2150"/>
                </a:lnTo>
                <a:lnTo>
                  <a:pt x="2203" y="2282"/>
                </a:lnTo>
                <a:lnTo>
                  <a:pt x="2064" y="2393"/>
                </a:lnTo>
                <a:lnTo>
                  <a:pt x="1913" y="2482"/>
                </a:lnTo>
                <a:lnTo>
                  <a:pt x="1740" y="2537"/>
                </a:lnTo>
                <a:lnTo>
                  <a:pt x="1554" y="2570"/>
                </a:lnTo>
                <a:lnTo>
                  <a:pt x="1345" y="2559"/>
                </a:lnTo>
                <a:lnTo>
                  <a:pt x="1148" y="2515"/>
                </a:lnTo>
                <a:lnTo>
                  <a:pt x="974" y="2426"/>
                </a:lnTo>
                <a:lnTo>
                  <a:pt x="823" y="2316"/>
                </a:lnTo>
                <a:lnTo>
                  <a:pt x="696" y="2172"/>
                </a:lnTo>
                <a:lnTo>
                  <a:pt x="591" y="1994"/>
                </a:lnTo>
                <a:lnTo>
                  <a:pt x="556" y="1906"/>
                </a:lnTo>
                <a:lnTo>
                  <a:pt x="522" y="1806"/>
                </a:lnTo>
                <a:lnTo>
                  <a:pt x="487" y="1618"/>
                </a:lnTo>
                <a:lnTo>
                  <a:pt x="487" y="1396"/>
                </a:lnTo>
                <a:lnTo>
                  <a:pt x="510" y="1285"/>
                </a:lnTo>
                <a:lnTo>
                  <a:pt x="545" y="1186"/>
                </a:lnTo>
                <a:lnTo>
                  <a:pt x="638" y="997"/>
                </a:lnTo>
                <a:lnTo>
                  <a:pt x="777" y="831"/>
                </a:lnTo>
                <a:lnTo>
                  <a:pt x="858" y="754"/>
                </a:lnTo>
                <a:lnTo>
                  <a:pt x="951" y="687"/>
                </a:lnTo>
                <a:lnTo>
                  <a:pt x="1148" y="587"/>
                </a:lnTo>
                <a:lnTo>
                  <a:pt x="1357" y="510"/>
                </a:lnTo>
                <a:lnTo>
                  <a:pt x="1589" y="466"/>
                </a:lnTo>
                <a:lnTo>
                  <a:pt x="1844" y="466"/>
                </a:lnTo>
                <a:lnTo>
                  <a:pt x="2087" y="521"/>
                </a:lnTo>
                <a:lnTo>
                  <a:pt x="2203" y="576"/>
                </a:lnTo>
                <a:lnTo>
                  <a:pt x="2308" y="632"/>
                </a:lnTo>
                <a:lnTo>
                  <a:pt x="2493" y="776"/>
                </a:lnTo>
                <a:lnTo>
                  <a:pt x="2656" y="953"/>
                </a:lnTo>
                <a:lnTo>
                  <a:pt x="2795" y="1152"/>
                </a:lnTo>
                <a:lnTo>
                  <a:pt x="2876" y="1385"/>
                </a:lnTo>
                <a:lnTo>
                  <a:pt x="2923" y="1629"/>
                </a:lnTo>
                <a:lnTo>
                  <a:pt x="2923" y="1895"/>
                </a:lnTo>
                <a:lnTo>
                  <a:pt x="2853" y="2150"/>
                </a:lnTo>
                <a:lnTo>
                  <a:pt x="2737" y="2382"/>
                </a:lnTo>
                <a:lnTo>
                  <a:pt x="2667" y="2482"/>
                </a:lnTo>
                <a:lnTo>
                  <a:pt x="2575" y="2582"/>
                </a:lnTo>
                <a:lnTo>
                  <a:pt x="2482" y="2670"/>
                </a:lnTo>
                <a:lnTo>
                  <a:pt x="2377" y="2748"/>
                </a:lnTo>
                <a:lnTo>
                  <a:pt x="2261" y="2825"/>
                </a:lnTo>
                <a:lnTo>
                  <a:pt x="2134" y="2881"/>
                </a:lnTo>
                <a:lnTo>
                  <a:pt x="1879" y="2980"/>
                </a:lnTo>
                <a:lnTo>
                  <a:pt x="1740" y="3014"/>
                </a:lnTo>
                <a:lnTo>
                  <a:pt x="1600" y="3036"/>
                </a:lnTo>
                <a:lnTo>
                  <a:pt x="1287" y="3025"/>
                </a:lnTo>
                <a:lnTo>
                  <a:pt x="1148" y="3003"/>
                </a:lnTo>
                <a:lnTo>
                  <a:pt x="1009" y="2958"/>
                </a:lnTo>
                <a:lnTo>
                  <a:pt x="742" y="2836"/>
                </a:lnTo>
                <a:lnTo>
                  <a:pt x="626" y="2759"/>
                </a:lnTo>
                <a:lnTo>
                  <a:pt x="510" y="2670"/>
                </a:lnTo>
                <a:lnTo>
                  <a:pt x="313" y="2460"/>
                </a:lnTo>
                <a:lnTo>
                  <a:pt x="232" y="2338"/>
                </a:lnTo>
                <a:lnTo>
                  <a:pt x="162" y="2216"/>
                </a:lnTo>
                <a:lnTo>
                  <a:pt x="58" y="1950"/>
                </a:lnTo>
                <a:lnTo>
                  <a:pt x="0" y="1651"/>
                </a:lnTo>
                <a:lnTo>
                  <a:pt x="0" y="1341"/>
                </a:lnTo>
                <a:lnTo>
                  <a:pt x="81" y="1042"/>
                </a:lnTo>
                <a:lnTo>
                  <a:pt x="139" y="909"/>
                </a:lnTo>
                <a:lnTo>
                  <a:pt x="208" y="776"/>
                </a:lnTo>
                <a:lnTo>
                  <a:pt x="406" y="532"/>
                </a:lnTo>
                <a:lnTo>
                  <a:pt x="510" y="432"/>
                </a:lnTo>
                <a:lnTo>
                  <a:pt x="638" y="333"/>
                </a:lnTo>
                <a:lnTo>
                  <a:pt x="916" y="178"/>
                </a:lnTo>
                <a:lnTo>
                  <a:pt x="1067" y="111"/>
                </a:lnTo>
                <a:lnTo>
                  <a:pt x="1218" y="56"/>
                </a:lnTo>
                <a:lnTo>
                  <a:pt x="1380" y="22"/>
                </a:lnTo>
                <a:lnTo>
                  <a:pt x="1542" y="0"/>
                </a:lnTo>
                <a:lnTo>
                  <a:pt x="1728" y="0"/>
                </a:lnTo>
                <a:lnTo>
                  <a:pt x="1902" y="11"/>
                </a:lnTo>
                <a:lnTo>
                  <a:pt x="2076" y="34"/>
                </a:lnTo>
                <a:lnTo>
                  <a:pt x="2238" y="78"/>
                </a:lnTo>
                <a:lnTo>
                  <a:pt x="2389" y="144"/>
                </a:lnTo>
                <a:lnTo>
                  <a:pt x="2540" y="222"/>
                </a:lnTo>
                <a:lnTo>
                  <a:pt x="2807" y="410"/>
                </a:lnTo>
                <a:lnTo>
                  <a:pt x="3039" y="654"/>
                </a:lnTo>
                <a:lnTo>
                  <a:pt x="3224" y="931"/>
                </a:lnTo>
                <a:lnTo>
                  <a:pt x="3340" y="1252"/>
                </a:lnTo>
                <a:lnTo>
                  <a:pt x="3410" y="1585"/>
                </a:lnTo>
                <a:lnTo>
                  <a:pt x="3410" y="1939"/>
                </a:lnTo>
                <a:lnTo>
                  <a:pt x="3329" y="2271"/>
                </a:lnTo>
                <a:lnTo>
                  <a:pt x="3271" y="2438"/>
                </a:lnTo>
                <a:lnTo>
                  <a:pt x="3189" y="2582"/>
                </a:lnTo>
                <a:lnTo>
                  <a:pt x="2992" y="2859"/>
                </a:lnTo>
                <a:lnTo>
                  <a:pt x="2876" y="2980"/>
                </a:lnTo>
                <a:lnTo>
                  <a:pt x="2749" y="3091"/>
                </a:lnTo>
                <a:lnTo>
                  <a:pt x="2459" y="3279"/>
                </a:lnTo>
                <a:lnTo>
                  <a:pt x="2296" y="3357"/>
                </a:lnTo>
                <a:lnTo>
                  <a:pt x="2122" y="3412"/>
                </a:lnTo>
                <a:lnTo>
                  <a:pt x="1948" y="3457"/>
                </a:lnTo>
                <a:lnTo>
                  <a:pt x="1763" y="3479"/>
                </a:lnTo>
              </a:path>
            </a:pathLst>
          </a:custGeom>
          <a:noFill/>
          <a:ln w="19050">
            <a:solidFill>
              <a:srgbClr val="00AFE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8" name="Freeform 13"/>
          <p:cNvSpPr>
            <a:spLocks/>
          </p:cNvSpPr>
          <p:nvPr/>
        </p:nvSpPr>
        <p:spPr bwMode="auto">
          <a:xfrm>
            <a:off x="6978650" y="5362575"/>
            <a:ext cx="1398588" cy="739775"/>
          </a:xfrm>
          <a:custGeom>
            <a:avLst/>
            <a:gdLst>
              <a:gd name="T0" fmla="*/ 2147483647 w 881"/>
              <a:gd name="T1" fmla="*/ 0 h 466"/>
              <a:gd name="T2" fmla="*/ 2147483647 w 881"/>
              <a:gd name="T3" fmla="*/ 0 h 466"/>
              <a:gd name="T4" fmla="*/ 2147483647 w 881"/>
              <a:gd name="T5" fmla="*/ 2147483647 h 466"/>
              <a:gd name="T6" fmla="*/ 2147483647 w 881"/>
              <a:gd name="T7" fmla="*/ 2147483647 h 466"/>
              <a:gd name="T8" fmla="*/ 2147483647 w 881"/>
              <a:gd name="T9" fmla="*/ 2147483647 h 466"/>
              <a:gd name="T10" fmla="*/ 2147483647 w 881"/>
              <a:gd name="T11" fmla="*/ 2147483647 h 466"/>
              <a:gd name="T12" fmla="*/ 2147483647 w 881"/>
              <a:gd name="T13" fmla="*/ 2147483647 h 466"/>
              <a:gd name="T14" fmla="*/ 2147483647 w 881"/>
              <a:gd name="T15" fmla="*/ 2147483647 h 466"/>
              <a:gd name="T16" fmla="*/ 2147483647 w 881"/>
              <a:gd name="T17" fmla="*/ 2147483647 h 466"/>
              <a:gd name="T18" fmla="*/ 2147483647 w 881"/>
              <a:gd name="T19" fmla="*/ 2147483647 h 466"/>
              <a:gd name="T20" fmla="*/ 2147483647 w 881"/>
              <a:gd name="T21" fmla="*/ 2147483647 h 466"/>
              <a:gd name="T22" fmla="*/ 2147483647 w 881"/>
              <a:gd name="T23" fmla="*/ 2147483647 h 466"/>
              <a:gd name="T24" fmla="*/ 2147483647 w 881"/>
              <a:gd name="T25" fmla="*/ 2147483647 h 466"/>
              <a:gd name="T26" fmla="*/ 2147483647 w 881"/>
              <a:gd name="T27" fmla="*/ 2147483647 h 466"/>
              <a:gd name="T28" fmla="*/ 2147483647 w 881"/>
              <a:gd name="T29" fmla="*/ 2147483647 h 466"/>
              <a:gd name="T30" fmla="*/ 0 w 881"/>
              <a:gd name="T31" fmla="*/ 2147483647 h 466"/>
              <a:gd name="T32" fmla="*/ 0 w 881"/>
              <a:gd name="T33" fmla="*/ 2147483647 h 466"/>
              <a:gd name="T34" fmla="*/ 2147483647 w 881"/>
              <a:gd name="T35" fmla="*/ 2147483647 h 466"/>
              <a:gd name="T36" fmla="*/ 2147483647 w 881"/>
              <a:gd name="T37" fmla="*/ 2147483647 h 466"/>
              <a:gd name="T38" fmla="*/ 2147483647 w 881"/>
              <a:gd name="T39" fmla="*/ 2147483647 h 466"/>
              <a:gd name="T40" fmla="*/ 2147483647 w 881"/>
              <a:gd name="T41" fmla="*/ 0 h 466"/>
              <a:gd name="T42" fmla="*/ 2147483647 w 881"/>
              <a:gd name="T43" fmla="*/ 0 h 46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881" h="466">
                <a:moveTo>
                  <a:pt x="162" y="0"/>
                </a:moveTo>
                <a:lnTo>
                  <a:pt x="707" y="0"/>
                </a:lnTo>
                <a:lnTo>
                  <a:pt x="777" y="11"/>
                </a:lnTo>
                <a:lnTo>
                  <a:pt x="823" y="45"/>
                </a:lnTo>
                <a:lnTo>
                  <a:pt x="858" y="89"/>
                </a:lnTo>
                <a:lnTo>
                  <a:pt x="881" y="155"/>
                </a:lnTo>
                <a:lnTo>
                  <a:pt x="881" y="311"/>
                </a:lnTo>
                <a:lnTo>
                  <a:pt x="858" y="366"/>
                </a:lnTo>
                <a:lnTo>
                  <a:pt x="823" y="421"/>
                </a:lnTo>
                <a:lnTo>
                  <a:pt x="777" y="455"/>
                </a:lnTo>
                <a:lnTo>
                  <a:pt x="707" y="466"/>
                </a:lnTo>
                <a:lnTo>
                  <a:pt x="162" y="466"/>
                </a:lnTo>
                <a:lnTo>
                  <a:pt x="93" y="455"/>
                </a:lnTo>
                <a:lnTo>
                  <a:pt x="46" y="421"/>
                </a:lnTo>
                <a:lnTo>
                  <a:pt x="12" y="366"/>
                </a:lnTo>
                <a:lnTo>
                  <a:pt x="0" y="311"/>
                </a:lnTo>
                <a:lnTo>
                  <a:pt x="0" y="155"/>
                </a:lnTo>
                <a:lnTo>
                  <a:pt x="12" y="89"/>
                </a:lnTo>
                <a:lnTo>
                  <a:pt x="46" y="45"/>
                </a:lnTo>
                <a:lnTo>
                  <a:pt x="93" y="11"/>
                </a:lnTo>
                <a:lnTo>
                  <a:pt x="1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9" name="Freeform 14"/>
          <p:cNvSpPr>
            <a:spLocks/>
          </p:cNvSpPr>
          <p:nvPr/>
        </p:nvSpPr>
        <p:spPr bwMode="auto">
          <a:xfrm>
            <a:off x="6978650" y="5362575"/>
            <a:ext cx="1398588" cy="739775"/>
          </a:xfrm>
          <a:custGeom>
            <a:avLst/>
            <a:gdLst>
              <a:gd name="T0" fmla="*/ 2147483647 w 881"/>
              <a:gd name="T1" fmla="*/ 0 h 466"/>
              <a:gd name="T2" fmla="*/ 2147483647 w 881"/>
              <a:gd name="T3" fmla="*/ 0 h 466"/>
              <a:gd name="T4" fmla="*/ 2147483647 w 881"/>
              <a:gd name="T5" fmla="*/ 2147483647 h 466"/>
              <a:gd name="T6" fmla="*/ 2147483647 w 881"/>
              <a:gd name="T7" fmla="*/ 2147483647 h 466"/>
              <a:gd name="T8" fmla="*/ 2147483647 w 881"/>
              <a:gd name="T9" fmla="*/ 2147483647 h 466"/>
              <a:gd name="T10" fmla="*/ 2147483647 w 881"/>
              <a:gd name="T11" fmla="*/ 2147483647 h 466"/>
              <a:gd name="T12" fmla="*/ 2147483647 w 881"/>
              <a:gd name="T13" fmla="*/ 2147483647 h 466"/>
              <a:gd name="T14" fmla="*/ 2147483647 w 881"/>
              <a:gd name="T15" fmla="*/ 2147483647 h 466"/>
              <a:gd name="T16" fmla="*/ 2147483647 w 881"/>
              <a:gd name="T17" fmla="*/ 2147483647 h 466"/>
              <a:gd name="T18" fmla="*/ 2147483647 w 881"/>
              <a:gd name="T19" fmla="*/ 2147483647 h 466"/>
              <a:gd name="T20" fmla="*/ 2147483647 w 881"/>
              <a:gd name="T21" fmla="*/ 2147483647 h 466"/>
              <a:gd name="T22" fmla="*/ 2147483647 w 881"/>
              <a:gd name="T23" fmla="*/ 2147483647 h 466"/>
              <a:gd name="T24" fmla="*/ 2147483647 w 881"/>
              <a:gd name="T25" fmla="*/ 2147483647 h 466"/>
              <a:gd name="T26" fmla="*/ 2147483647 w 881"/>
              <a:gd name="T27" fmla="*/ 2147483647 h 466"/>
              <a:gd name="T28" fmla="*/ 2147483647 w 881"/>
              <a:gd name="T29" fmla="*/ 2147483647 h 466"/>
              <a:gd name="T30" fmla="*/ 0 w 881"/>
              <a:gd name="T31" fmla="*/ 2147483647 h 466"/>
              <a:gd name="T32" fmla="*/ 0 w 881"/>
              <a:gd name="T33" fmla="*/ 2147483647 h 466"/>
              <a:gd name="T34" fmla="*/ 2147483647 w 881"/>
              <a:gd name="T35" fmla="*/ 2147483647 h 466"/>
              <a:gd name="T36" fmla="*/ 2147483647 w 881"/>
              <a:gd name="T37" fmla="*/ 2147483647 h 466"/>
              <a:gd name="T38" fmla="*/ 2147483647 w 881"/>
              <a:gd name="T39" fmla="*/ 2147483647 h 466"/>
              <a:gd name="T40" fmla="*/ 2147483647 w 881"/>
              <a:gd name="T41" fmla="*/ 0 h 46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81" h="466">
                <a:moveTo>
                  <a:pt x="162" y="0"/>
                </a:moveTo>
                <a:lnTo>
                  <a:pt x="707" y="0"/>
                </a:lnTo>
                <a:lnTo>
                  <a:pt x="777" y="11"/>
                </a:lnTo>
                <a:lnTo>
                  <a:pt x="823" y="45"/>
                </a:lnTo>
                <a:lnTo>
                  <a:pt x="858" y="89"/>
                </a:lnTo>
                <a:lnTo>
                  <a:pt x="881" y="155"/>
                </a:lnTo>
                <a:lnTo>
                  <a:pt x="881" y="311"/>
                </a:lnTo>
                <a:lnTo>
                  <a:pt x="858" y="366"/>
                </a:lnTo>
                <a:lnTo>
                  <a:pt x="823" y="421"/>
                </a:lnTo>
                <a:lnTo>
                  <a:pt x="777" y="455"/>
                </a:lnTo>
                <a:lnTo>
                  <a:pt x="707" y="466"/>
                </a:lnTo>
                <a:lnTo>
                  <a:pt x="162" y="466"/>
                </a:lnTo>
                <a:lnTo>
                  <a:pt x="93" y="455"/>
                </a:lnTo>
                <a:lnTo>
                  <a:pt x="46" y="421"/>
                </a:lnTo>
                <a:lnTo>
                  <a:pt x="12" y="366"/>
                </a:lnTo>
                <a:lnTo>
                  <a:pt x="0" y="311"/>
                </a:lnTo>
                <a:lnTo>
                  <a:pt x="0" y="155"/>
                </a:lnTo>
                <a:lnTo>
                  <a:pt x="12" y="89"/>
                </a:lnTo>
                <a:lnTo>
                  <a:pt x="46" y="45"/>
                </a:lnTo>
                <a:lnTo>
                  <a:pt x="93" y="11"/>
                </a:lnTo>
                <a:lnTo>
                  <a:pt x="162" y="0"/>
                </a:lnTo>
                <a:close/>
              </a:path>
            </a:pathLst>
          </a:custGeom>
          <a:noFill/>
          <a:ln w="19050">
            <a:solidFill>
              <a:srgbClr val="0083D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10" name="Line 15"/>
          <p:cNvSpPr>
            <a:spLocks noChangeShapeType="1"/>
          </p:cNvSpPr>
          <p:nvPr/>
        </p:nvSpPr>
        <p:spPr bwMode="auto">
          <a:xfrm flipH="1" flipV="1">
            <a:off x="2025650" y="2497138"/>
            <a:ext cx="2357438" cy="131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11" name="Line 16"/>
          <p:cNvSpPr>
            <a:spLocks noChangeShapeType="1"/>
          </p:cNvSpPr>
          <p:nvPr/>
        </p:nvSpPr>
        <p:spPr bwMode="auto">
          <a:xfrm flipV="1">
            <a:off x="4400550" y="2460625"/>
            <a:ext cx="2466975" cy="13541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12" name="Line 17"/>
          <p:cNvSpPr>
            <a:spLocks noChangeShapeType="1"/>
          </p:cNvSpPr>
          <p:nvPr/>
        </p:nvSpPr>
        <p:spPr bwMode="auto">
          <a:xfrm>
            <a:off x="4383088" y="3814763"/>
            <a:ext cx="0" cy="2076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14" name="Freeform 19"/>
          <p:cNvSpPr>
            <a:spLocks/>
          </p:cNvSpPr>
          <p:nvPr/>
        </p:nvSpPr>
        <p:spPr bwMode="auto">
          <a:xfrm>
            <a:off x="374558" y="5310187"/>
            <a:ext cx="1398587" cy="739775"/>
          </a:xfrm>
          <a:custGeom>
            <a:avLst/>
            <a:gdLst>
              <a:gd name="T0" fmla="*/ 2147483647 w 881"/>
              <a:gd name="T1" fmla="*/ 0 h 466"/>
              <a:gd name="T2" fmla="*/ 2147483647 w 881"/>
              <a:gd name="T3" fmla="*/ 0 h 466"/>
              <a:gd name="T4" fmla="*/ 2147483647 w 881"/>
              <a:gd name="T5" fmla="*/ 2147483647 h 466"/>
              <a:gd name="T6" fmla="*/ 2147483647 w 881"/>
              <a:gd name="T7" fmla="*/ 2147483647 h 466"/>
              <a:gd name="T8" fmla="*/ 2147483647 w 881"/>
              <a:gd name="T9" fmla="*/ 2147483647 h 466"/>
              <a:gd name="T10" fmla="*/ 2147483647 w 881"/>
              <a:gd name="T11" fmla="*/ 2147483647 h 466"/>
              <a:gd name="T12" fmla="*/ 2147483647 w 881"/>
              <a:gd name="T13" fmla="*/ 2147483647 h 466"/>
              <a:gd name="T14" fmla="*/ 2147483647 w 881"/>
              <a:gd name="T15" fmla="*/ 2147483647 h 466"/>
              <a:gd name="T16" fmla="*/ 2147483647 w 881"/>
              <a:gd name="T17" fmla="*/ 2147483647 h 466"/>
              <a:gd name="T18" fmla="*/ 2147483647 w 881"/>
              <a:gd name="T19" fmla="*/ 2147483647 h 466"/>
              <a:gd name="T20" fmla="*/ 2147483647 w 881"/>
              <a:gd name="T21" fmla="*/ 2147483647 h 466"/>
              <a:gd name="T22" fmla="*/ 2147483647 w 881"/>
              <a:gd name="T23" fmla="*/ 2147483647 h 466"/>
              <a:gd name="T24" fmla="*/ 2147483647 w 881"/>
              <a:gd name="T25" fmla="*/ 2147483647 h 466"/>
              <a:gd name="T26" fmla="*/ 2147483647 w 881"/>
              <a:gd name="T27" fmla="*/ 2147483647 h 466"/>
              <a:gd name="T28" fmla="*/ 2147483647 w 881"/>
              <a:gd name="T29" fmla="*/ 2147483647 h 466"/>
              <a:gd name="T30" fmla="*/ 0 w 881"/>
              <a:gd name="T31" fmla="*/ 2147483647 h 466"/>
              <a:gd name="T32" fmla="*/ 0 w 881"/>
              <a:gd name="T33" fmla="*/ 2147483647 h 466"/>
              <a:gd name="T34" fmla="*/ 2147483647 w 881"/>
              <a:gd name="T35" fmla="*/ 2147483647 h 466"/>
              <a:gd name="T36" fmla="*/ 2147483647 w 881"/>
              <a:gd name="T37" fmla="*/ 2147483647 h 466"/>
              <a:gd name="T38" fmla="*/ 2147483647 w 881"/>
              <a:gd name="T39" fmla="*/ 2147483647 h 466"/>
              <a:gd name="T40" fmla="*/ 2147483647 w 881"/>
              <a:gd name="T41" fmla="*/ 0 h 46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81" h="466">
                <a:moveTo>
                  <a:pt x="162" y="0"/>
                </a:moveTo>
                <a:lnTo>
                  <a:pt x="719" y="0"/>
                </a:lnTo>
                <a:lnTo>
                  <a:pt x="777" y="11"/>
                </a:lnTo>
                <a:lnTo>
                  <a:pt x="835" y="45"/>
                </a:lnTo>
                <a:lnTo>
                  <a:pt x="870" y="100"/>
                </a:lnTo>
                <a:lnTo>
                  <a:pt x="881" y="155"/>
                </a:lnTo>
                <a:lnTo>
                  <a:pt x="881" y="310"/>
                </a:lnTo>
                <a:lnTo>
                  <a:pt x="870" y="377"/>
                </a:lnTo>
                <a:lnTo>
                  <a:pt x="835" y="421"/>
                </a:lnTo>
                <a:lnTo>
                  <a:pt x="777" y="454"/>
                </a:lnTo>
                <a:lnTo>
                  <a:pt x="719" y="466"/>
                </a:lnTo>
                <a:lnTo>
                  <a:pt x="162" y="466"/>
                </a:lnTo>
                <a:lnTo>
                  <a:pt x="104" y="454"/>
                </a:lnTo>
                <a:lnTo>
                  <a:pt x="46" y="421"/>
                </a:lnTo>
                <a:lnTo>
                  <a:pt x="11" y="377"/>
                </a:lnTo>
                <a:lnTo>
                  <a:pt x="0" y="310"/>
                </a:lnTo>
                <a:lnTo>
                  <a:pt x="0" y="155"/>
                </a:lnTo>
                <a:lnTo>
                  <a:pt x="11" y="100"/>
                </a:lnTo>
                <a:lnTo>
                  <a:pt x="46" y="45"/>
                </a:lnTo>
                <a:lnTo>
                  <a:pt x="104" y="11"/>
                </a:lnTo>
                <a:lnTo>
                  <a:pt x="162" y="0"/>
                </a:lnTo>
                <a:close/>
              </a:path>
            </a:pathLst>
          </a:custGeom>
          <a:noFill/>
          <a:ln w="19050">
            <a:solidFill>
              <a:srgbClr val="0083D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15" name="Freeform 20"/>
          <p:cNvSpPr>
            <a:spLocks/>
          </p:cNvSpPr>
          <p:nvPr/>
        </p:nvSpPr>
        <p:spPr bwMode="auto">
          <a:xfrm>
            <a:off x="6683375" y="1036638"/>
            <a:ext cx="1400175" cy="738187"/>
          </a:xfrm>
          <a:custGeom>
            <a:avLst/>
            <a:gdLst>
              <a:gd name="T0" fmla="*/ 2147483647 w 882"/>
              <a:gd name="T1" fmla="*/ 0 h 465"/>
              <a:gd name="T2" fmla="*/ 2147483647 w 882"/>
              <a:gd name="T3" fmla="*/ 0 h 465"/>
              <a:gd name="T4" fmla="*/ 2147483647 w 882"/>
              <a:gd name="T5" fmla="*/ 2147483647 h 465"/>
              <a:gd name="T6" fmla="*/ 2147483647 w 882"/>
              <a:gd name="T7" fmla="*/ 2147483647 h 465"/>
              <a:gd name="T8" fmla="*/ 2147483647 w 882"/>
              <a:gd name="T9" fmla="*/ 2147483647 h 465"/>
              <a:gd name="T10" fmla="*/ 2147483647 w 882"/>
              <a:gd name="T11" fmla="*/ 2147483647 h 465"/>
              <a:gd name="T12" fmla="*/ 2147483647 w 882"/>
              <a:gd name="T13" fmla="*/ 2147483647 h 465"/>
              <a:gd name="T14" fmla="*/ 2147483647 w 882"/>
              <a:gd name="T15" fmla="*/ 2147483647 h 465"/>
              <a:gd name="T16" fmla="*/ 2147483647 w 882"/>
              <a:gd name="T17" fmla="*/ 2147483647 h 465"/>
              <a:gd name="T18" fmla="*/ 2147483647 w 882"/>
              <a:gd name="T19" fmla="*/ 2147483647 h 465"/>
              <a:gd name="T20" fmla="*/ 2147483647 w 882"/>
              <a:gd name="T21" fmla="*/ 2147483647 h 465"/>
              <a:gd name="T22" fmla="*/ 2147483647 w 882"/>
              <a:gd name="T23" fmla="*/ 2147483647 h 465"/>
              <a:gd name="T24" fmla="*/ 2147483647 w 882"/>
              <a:gd name="T25" fmla="*/ 2147483647 h 465"/>
              <a:gd name="T26" fmla="*/ 2147483647 w 882"/>
              <a:gd name="T27" fmla="*/ 2147483647 h 465"/>
              <a:gd name="T28" fmla="*/ 2147483647 w 882"/>
              <a:gd name="T29" fmla="*/ 2147483647 h 465"/>
              <a:gd name="T30" fmla="*/ 0 w 882"/>
              <a:gd name="T31" fmla="*/ 2147483647 h 465"/>
              <a:gd name="T32" fmla="*/ 0 w 882"/>
              <a:gd name="T33" fmla="*/ 2147483647 h 465"/>
              <a:gd name="T34" fmla="*/ 2147483647 w 882"/>
              <a:gd name="T35" fmla="*/ 2147483647 h 465"/>
              <a:gd name="T36" fmla="*/ 2147483647 w 882"/>
              <a:gd name="T37" fmla="*/ 2147483647 h 465"/>
              <a:gd name="T38" fmla="*/ 2147483647 w 882"/>
              <a:gd name="T39" fmla="*/ 2147483647 h 465"/>
              <a:gd name="T40" fmla="*/ 2147483647 w 882"/>
              <a:gd name="T41" fmla="*/ 0 h 465"/>
              <a:gd name="T42" fmla="*/ 2147483647 w 882"/>
              <a:gd name="T43" fmla="*/ 0 h 46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882" h="465">
                <a:moveTo>
                  <a:pt x="163" y="0"/>
                </a:moveTo>
                <a:lnTo>
                  <a:pt x="708" y="0"/>
                </a:lnTo>
                <a:lnTo>
                  <a:pt x="777" y="11"/>
                </a:lnTo>
                <a:lnTo>
                  <a:pt x="824" y="44"/>
                </a:lnTo>
                <a:lnTo>
                  <a:pt x="859" y="89"/>
                </a:lnTo>
                <a:lnTo>
                  <a:pt x="882" y="155"/>
                </a:lnTo>
                <a:lnTo>
                  <a:pt x="882" y="310"/>
                </a:lnTo>
                <a:lnTo>
                  <a:pt x="859" y="366"/>
                </a:lnTo>
                <a:lnTo>
                  <a:pt x="824" y="421"/>
                </a:lnTo>
                <a:lnTo>
                  <a:pt x="777" y="454"/>
                </a:lnTo>
                <a:lnTo>
                  <a:pt x="708" y="465"/>
                </a:lnTo>
                <a:lnTo>
                  <a:pt x="163" y="465"/>
                </a:lnTo>
                <a:lnTo>
                  <a:pt x="105" y="454"/>
                </a:lnTo>
                <a:lnTo>
                  <a:pt x="47" y="421"/>
                </a:lnTo>
                <a:lnTo>
                  <a:pt x="12" y="366"/>
                </a:lnTo>
                <a:lnTo>
                  <a:pt x="0" y="310"/>
                </a:lnTo>
                <a:lnTo>
                  <a:pt x="0" y="155"/>
                </a:lnTo>
                <a:lnTo>
                  <a:pt x="12" y="89"/>
                </a:lnTo>
                <a:lnTo>
                  <a:pt x="47" y="44"/>
                </a:lnTo>
                <a:lnTo>
                  <a:pt x="105" y="11"/>
                </a:lnTo>
                <a:lnTo>
                  <a:pt x="1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16" name="Freeform 21"/>
          <p:cNvSpPr>
            <a:spLocks/>
          </p:cNvSpPr>
          <p:nvPr/>
        </p:nvSpPr>
        <p:spPr bwMode="auto">
          <a:xfrm>
            <a:off x="6683375" y="1036638"/>
            <a:ext cx="1400175" cy="738187"/>
          </a:xfrm>
          <a:custGeom>
            <a:avLst/>
            <a:gdLst>
              <a:gd name="T0" fmla="*/ 2147483647 w 882"/>
              <a:gd name="T1" fmla="*/ 0 h 465"/>
              <a:gd name="T2" fmla="*/ 2147483647 w 882"/>
              <a:gd name="T3" fmla="*/ 0 h 465"/>
              <a:gd name="T4" fmla="*/ 2147483647 w 882"/>
              <a:gd name="T5" fmla="*/ 2147483647 h 465"/>
              <a:gd name="T6" fmla="*/ 2147483647 w 882"/>
              <a:gd name="T7" fmla="*/ 2147483647 h 465"/>
              <a:gd name="T8" fmla="*/ 2147483647 w 882"/>
              <a:gd name="T9" fmla="*/ 2147483647 h 465"/>
              <a:gd name="T10" fmla="*/ 2147483647 w 882"/>
              <a:gd name="T11" fmla="*/ 2147483647 h 465"/>
              <a:gd name="T12" fmla="*/ 2147483647 w 882"/>
              <a:gd name="T13" fmla="*/ 2147483647 h 465"/>
              <a:gd name="T14" fmla="*/ 2147483647 w 882"/>
              <a:gd name="T15" fmla="*/ 2147483647 h 465"/>
              <a:gd name="T16" fmla="*/ 2147483647 w 882"/>
              <a:gd name="T17" fmla="*/ 2147483647 h 465"/>
              <a:gd name="T18" fmla="*/ 2147483647 w 882"/>
              <a:gd name="T19" fmla="*/ 2147483647 h 465"/>
              <a:gd name="T20" fmla="*/ 2147483647 w 882"/>
              <a:gd name="T21" fmla="*/ 2147483647 h 465"/>
              <a:gd name="T22" fmla="*/ 2147483647 w 882"/>
              <a:gd name="T23" fmla="*/ 2147483647 h 465"/>
              <a:gd name="T24" fmla="*/ 2147483647 w 882"/>
              <a:gd name="T25" fmla="*/ 2147483647 h 465"/>
              <a:gd name="T26" fmla="*/ 2147483647 w 882"/>
              <a:gd name="T27" fmla="*/ 2147483647 h 465"/>
              <a:gd name="T28" fmla="*/ 2147483647 w 882"/>
              <a:gd name="T29" fmla="*/ 2147483647 h 465"/>
              <a:gd name="T30" fmla="*/ 0 w 882"/>
              <a:gd name="T31" fmla="*/ 2147483647 h 465"/>
              <a:gd name="T32" fmla="*/ 0 w 882"/>
              <a:gd name="T33" fmla="*/ 2147483647 h 465"/>
              <a:gd name="T34" fmla="*/ 2147483647 w 882"/>
              <a:gd name="T35" fmla="*/ 2147483647 h 465"/>
              <a:gd name="T36" fmla="*/ 2147483647 w 882"/>
              <a:gd name="T37" fmla="*/ 2147483647 h 465"/>
              <a:gd name="T38" fmla="*/ 2147483647 w 882"/>
              <a:gd name="T39" fmla="*/ 2147483647 h 465"/>
              <a:gd name="T40" fmla="*/ 2147483647 w 882"/>
              <a:gd name="T41" fmla="*/ 0 h 46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82" h="465">
                <a:moveTo>
                  <a:pt x="163" y="0"/>
                </a:moveTo>
                <a:lnTo>
                  <a:pt x="708" y="0"/>
                </a:lnTo>
                <a:lnTo>
                  <a:pt x="777" y="11"/>
                </a:lnTo>
                <a:lnTo>
                  <a:pt x="824" y="44"/>
                </a:lnTo>
                <a:lnTo>
                  <a:pt x="859" y="89"/>
                </a:lnTo>
                <a:lnTo>
                  <a:pt x="882" y="155"/>
                </a:lnTo>
                <a:lnTo>
                  <a:pt x="882" y="310"/>
                </a:lnTo>
                <a:lnTo>
                  <a:pt x="859" y="366"/>
                </a:lnTo>
                <a:lnTo>
                  <a:pt x="824" y="421"/>
                </a:lnTo>
                <a:lnTo>
                  <a:pt x="777" y="454"/>
                </a:lnTo>
                <a:lnTo>
                  <a:pt x="708" y="465"/>
                </a:lnTo>
                <a:lnTo>
                  <a:pt x="163" y="465"/>
                </a:lnTo>
                <a:lnTo>
                  <a:pt x="105" y="454"/>
                </a:lnTo>
                <a:lnTo>
                  <a:pt x="47" y="421"/>
                </a:lnTo>
                <a:lnTo>
                  <a:pt x="12" y="366"/>
                </a:lnTo>
                <a:lnTo>
                  <a:pt x="0" y="310"/>
                </a:lnTo>
                <a:lnTo>
                  <a:pt x="0" y="155"/>
                </a:lnTo>
                <a:lnTo>
                  <a:pt x="12" y="89"/>
                </a:lnTo>
                <a:lnTo>
                  <a:pt x="47" y="44"/>
                </a:lnTo>
                <a:lnTo>
                  <a:pt x="105" y="11"/>
                </a:lnTo>
                <a:lnTo>
                  <a:pt x="163" y="0"/>
                </a:lnTo>
                <a:close/>
              </a:path>
            </a:pathLst>
          </a:custGeom>
          <a:noFill/>
          <a:ln w="19050">
            <a:solidFill>
              <a:srgbClr val="0083D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6851650" y="1087438"/>
            <a:ext cx="1103313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Arial" charset="0"/>
                <a:cs typeface="Arial" charset="0"/>
              </a:rPr>
              <a:t>Requirements</a:t>
            </a:r>
            <a:br>
              <a:rPr lang="en-GB" sz="140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GB" sz="1400">
                <a:solidFill>
                  <a:srgbClr val="000000"/>
                </a:solidFill>
                <a:latin typeface="Arial" charset="0"/>
                <a:cs typeface="Arial" charset="0"/>
              </a:rPr>
              <a:t> analysis</a:t>
            </a:r>
            <a:r>
              <a:rPr lang="en-GB" sz="1400">
                <a:latin typeface="Arial" charset="0"/>
                <a:cs typeface="Arial" charset="0"/>
              </a:rPr>
              <a:t> </a:t>
            </a:r>
            <a:r>
              <a:rPr lang="en-GB" sz="140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r>
              <a:rPr lang="en-GB" sz="1400">
                <a:solidFill>
                  <a:srgbClr val="000000"/>
                </a:solidFill>
                <a:latin typeface="Arial" charset="0"/>
                <a:cs typeface="Arial" charset="0"/>
              </a:rPr>
              <a:t>specification</a:t>
            </a:r>
          </a:p>
        </p:txBody>
      </p:sp>
      <p:sp>
        <p:nvSpPr>
          <p:cNvPr id="29718" name="Rectangle 24"/>
          <p:cNvSpPr>
            <a:spLocks noChangeArrowheads="1"/>
          </p:cNvSpPr>
          <p:nvPr/>
        </p:nvSpPr>
        <p:spPr bwMode="auto">
          <a:xfrm>
            <a:off x="7124700" y="5487988"/>
            <a:ext cx="11033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Arial" charset="0"/>
                <a:cs typeface="Arial" charset="0"/>
              </a:rPr>
              <a:t>Requirements</a:t>
            </a:r>
            <a:br>
              <a:rPr lang="en-GB" sz="1400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GB" sz="1400" dirty="0">
                <a:solidFill>
                  <a:srgbClr val="000000"/>
                </a:solidFill>
                <a:latin typeface="Arial" charset="0"/>
                <a:cs typeface="Arial" charset="0"/>
              </a:rPr>
              <a:t> validation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0838" y="5310187"/>
            <a:ext cx="1454150" cy="844550"/>
            <a:chOff x="828675" y="5116513"/>
            <a:chExt cx="1454150" cy="844550"/>
          </a:xfrm>
        </p:grpSpPr>
        <p:sp>
          <p:nvSpPr>
            <p:cNvPr id="29705" name="Freeform 10"/>
            <p:cNvSpPr>
              <a:spLocks/>
            </p:cNvSpPr>
            <p:nvPr/>
          </p:nvSpPr>
          <p:spPr bwMode="auto">
            <a:xfrm>
              <a:off x="828675" y="5222875"/>
              <a:ext cx="1398588" cy="738188"/>
            </a:xfrm>
            <a:custGeom>
              <a:avLst/>
              <a:gdLst>
                <a:gd name="T0" fmla="*/ 2147483647 w 881"/>
                <a:gd name="T1" fmla="*/ 0 h 465"/>
                <a:gd name="T2" fmla="*/ 2147483647 w 881"/>
                <a:gd name="T3" fmla="*/ 0 h 465"/>
                <a:gd name="T4" fmla="*/ 2147483647 w 881"/>
                <a:gd name="T5" fmla="*/ 2147483647 h 465"/>
                <a:gd name="T6" fmla="*/ 2147483647 w 881"/>
                <a:gd name="T7" fmla="*/ 2147483647 h 465"/>
                <a:gd name="T8" fmla="*/ 2147483647 w 881"/>
                <a:gd name="T9" fmla="*/ 2147483647 h 465"/>
                <a:gd name="T10" fmla="*/ 2147483647 w 881"/>
                <a:gd name="T11" fmla="*/ 2147483647 h 465"/>
                <a:gd name="T12" fmla="*/ 2147483647 w 881"/>
                <a:gd name="T13" fmla="*/ 2147483647 h 465"/>
                <a:gd name="T14" fmla="*/ 2147483647 w 881"/>
                <a:gd name="T15" fmla="*/ 2147483647 h 465"/>
                <a:gd name="T16" fmla="*/ 2147483647 w 881"/>
                <a:gd name="T17" fmla="*/ 2147483647 h 465"/>
                <a:gd name="T18" fmla="*/ 2147483647 w 881"/>
                <a:gd name="T19" fmla="*/ 2147483647 h 465"/>
                <a:gd name="T20" fmla="*/ 2147483647 w 881"/>
                <a:gd name="T21" fmla="*/ 2147483647 h 465"/>
                <a:gd name="T22" fmla="*/ 2147483647 w 881"/>
                <a:gd name="T23" fmla="*/ 2147483647 h 465"/>
                <a:gd name="T24" fmla="*/ 2147483647 w 881"/>
                <a:gd name="T25" fmla="*/ 2147483647 h 465"/>
                <a:gd name="T26" fmla="*/ 2147483647 w 881"/>
                <a:gd name="T27" fmla="*/ 2147483647 h 465"/>
                <a:gd name="T28" fmla="*/ 2147483647 w 881"/>
                <a:gd name="T29" fmla="*/ 2147483647 h 465"/>
                <a:gd name="T30" fmla="*/ 0 w 881"/>
                <a:gd name="T31" fmla="*/ 2147483647 h 465"/>
                <a:gd name="T32" fmla="*/ 0 w 881"/>
                <a:gd name="T33" fmla="*/ 2147483647 h 465"/>
                <a:gd name="T34" fmla="*/ 2147483647 w 881"/>
                <a:gd name="T35" fmla="*/ 2147483647 h 465"/>
                <a:gd name="T36" fmla="*/ 2147483647 w 881"/>
                <a:gd name="T37" fmla="*/ 2147483647 h 465"/>
                <a:gd name="T38" fmla="*/ 2147483647 w 881"/>
                <a:gd name="T39" fmla="*/ 2147483647 h 465"/>
                <a:gd name="T40" fmla="*/ 2147483647 w 881"/>
                <a:gd name="T41" fmla="*/ 0 h 465"/>
                <a:gd name="T42" fmla="*/ 2147483647 w 881"/>
                <a:gd name="T43" fmla="*/ 0 h 4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81" h="465">
                  <a:moveTo>
                    <a:pt x="162" y="0"/>
                  </a:moveTo>
                  <a:lnTo>
                    <a:pt x="719" y="0"/>
                  </a:lnTo>
                  <a:lnTo>
                    <a:pt x="777" y="11"/>
                  </a:lnTo>
                  <a:lnTo>
                    <a:pt x="835" y="44"/>
                  </a:lnTo>
                  <a:lnTo>
                    <a:pt x="870" y="99"/>
                  </a:lnTo>
                  <a:lnTo>
                    <a:pt x="881" y="155"/>
                  </a:lnTo>
                  <a:lnTo>
                    <a:pt x="881" y="310"/>
                  </a:lnTo>
                  <a:lnTo>
                    <a:pt x="870" y="376"/>
                  </a:lnTo>
                  <a:lnTo>
                    <a:pt x="835" y="421"/>
                  </a:lnTo>
                  <a:lnTo>
                    <a:pt x="777" y="454"/>
                  </a:lnTo>
                  <a:lnTo>
                    <a:pt x="719" y="465"/>
                  </a:lnTo>
                  <a:lnTo>
                    <a:pt x="162" y="465"/>
                  </a:lnTo>
                  <a:lnTo>
                    <a:pt x="104" y="454"/>
                  </a:lnTo>
                  <a:lnTo>
                    <a:pt x="46" y="421"/>
                  </a:lnTo>
                  <a:lnTo>
                    <a:pt x="12" y="376"/>
                  </a:lnTo>
                  <a:lnTo>
                    <a:pt x="0" y="310"/>
                  </a:lnTo>
                  <a:lnTo>
                    <a:pt x="0" y="155"/>
                  </a:lnTo>
                  <a:lnTo>
                    <a:pt x="12" y="99"/>
                  </a:lnTo>
                  <a:lnTo>
                    <a:pt x="46" y="44"/>
                  </a:lnTo>
                  <a:lnTo>
                    <a:pt x="104" y="1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A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13" name="Freeform 18"/>
            <p:cNvSpPr>
              <a:spLocks/>
            </p:cNvSpPr>
            <p:nvPr/>
          </p:nvSpPr>
          <p:spPr bwMode="auto">
            <a:xfrm>
              <a:off x="884238" y="5116513"/>
              <a:ext cx="1398587" cy="739775"/>
            </a:xfrm>
            <a:custGeom>
              <a:avLst/>
              <a:gdLst>
                <a:gd name="T0" fmla="*/ 2147483647 w 881"/>
                <a:gd name="T1" fmla="*/ 0 h 466"/>
                <a:gd name="T2" fmla="*/ 2147483647 w 881"/>
                <a:gd name="T3" fmla="*/ 0 h 466"/>
                <a:gd name="T4" fmla="*/ 2147483647 w 881"/>
                <a:gd name="T5" fmla="*/ 2147483647 h 466"/>
                <a:gd name="T6" fmla="*/ 2147483647 w 881"/>
                <a:gd name="T7" fmla="*/ 2147483647 h 466"/>
                <a:gd name="T8" fmla="*/ 2147483647 w 881"/>
                <a:gd name="T9" fmla="*/ 2147483647 h 466"/>
                <a:gd name="T10" fmla="*/ 2147483647 w 881"/>
                <a:gd name="T11" fmla="*/ 2147483647 h 466"/>
                <a:gd name="T12" fmla="*/ 2147483647 w 881"/>
                <a:gd name="T13" fmla="*/ 2147483647 h 466"/>
                <a:gd name="T14" fmla="*/ 2147483647 w 881"/>
                <a:gd name="T15" fmla="*/ 2147483647 h 466"/>
                <a:gd name="T16" fmla="*/ 2147483647 w 881"/>
                <a:gd name="T17" fmla="*/ 2147483647 h 466"/>
                <a:gd name="T18" fmla="*/ 2147483647 w 881"/>
                <a:gd name="T19" fmla="*/ 2147483647 h 466"/>
                <a:gd name="T20" fmla="*/ 2147483647 w 881"/>
                <a:gd name="T21" fmla="*/ 2147483647 h 466"/>
                <a:gd name="T22" fmla="*/ 2147483647 w 881"/>
                <a:gd name="T23" fmla="*/ 2147483647 h 466"/>
                <a:gd name="T24" fmla="*/ 2147483647 w 881"/>
                <a:gd name="T25" fmla="*/ 2147483647 h 466"/>
                <a:gd name="T26" fmla="*/ 2147483647 w 881"/>
                <a:gd name="T27" fmla="*/ 2147483647 h 466"/>
                <a:gd name="T28" fmla="*/ 2147483647 w 881"/>
                <a:gd name="T29" fmla="*/ 2147483647 h 466"/>
                <a:gd name="T30" fmla="*/ 0 w 881"/>
                <a:gd name="T31" fmla="*/ 2147483647 h 466"/>
                <a:gd name="T32" fmla="*/ 0 w 881"/>
                <a:gd name="T33" fmla="*/ 2147483647 h 466"/>
                <a:gd name="T34" fmla="*/ 2147483647 w 881"/>
                <a:gd name="T35" fmla="*/ 2147483647 h 466"/>
                <a:gd name="T36" fmla="*/ 2147483647 w 881"/>
                <a:gd name="T37" fmla="*/ 2147483647 h 466"/>
                <a:gd name="T38" fmla="*/ 2147483647 w 881"/>
                <a:gd name="T39" fmla="*/ 2147483647 h 466"/>
                <a:gd name="T40" fmla="*/ 2147483647 w 881"/>
                <a:gd name="T41" fmla="*/ 0 h 466"/>
                <a:gd name="T42" fmla="*/ 2147483647 w 881"/>
                <a:gd name="T43" fmla="*/ 0 h 46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81" h="466">
                  <a:moveTo>
                    <a:pt x="162" y="0"/>
                  </a:moveTo>
                  <a:lnTo>
                    <a:pt x="719" y="0"/>
                  </a:lnTo>
                  <a:lnTo>
                    <a:pt x="777" y="11"/>
                  </a:lnTo>
                  <a:lnTo>
                    <a:pt x="835" y="45"/>
                  </a:lnTo>
                  <a:lnTo>
                    <a:pt x="870" y="100"/>
                  </a:lnTo>
                  <a:lnTo>
                    <a:pt x="881" y="155"/>
                  </a:lnTo>
                  <a:lnTo>
                    <a:pt x="881" y="310"/>
                  </a:lnTo>
                  <a:lnTo>
                    <a:pt x="870" y="377"/>
                  </a:lnTo>
                  <a:lnTo>
                    <a:pt x="835" y="421"/>
                  </a:lnTo>
                  <a:lnTo>
                    <a:pt x="777" y="454"/>
                  </a:lnTo>
                  <a:lnTo>
                    <a:pt x="719" y="466"/>
                  </a:lnTo>
                  <a:lnTo>
                    <a:pt x="162" y="466"/>
                  </a:lnTo>
                  <a:lnTo>
                    <a:pt x="104" y="454"/>
                  </a:lnTo>
                  <a:lnTo>
                    <a:pt x="46" y="421"/>
                  </a:lnTo>
                  <a:lnTo>
                    <a:pt x="11" y="377"/>
                  </a:lnTo>
                  <a:lnTo>
                    <a:pt x="0" y="310"/>
                  </a:lnTo>
                  <a:lnTo>
                    <a:pt x="0" y="155"/>
                  </a:lnTo>
                  <a:lnTo>
                    <a:pt x="11" y="100"/>
                  </a:lnTo>
                  <a:lnTo>
                    <a:pt x="46" y="45"/>
                  </a:lnTo>
                  <a:lnTo>
                    <a:pt x="104" y="1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19" name="Rectangle 26"/>
            <p:cNvSpPr>
              <a:spLocks noChangeArrowheads="1"/>
            </p:cNvSpPr>
            <p:nvPr/>
          </p:nvSpPr>
          <p:spPr bwMode="auto">
            <a:xfrm>
              <a:off x="1036638" y="5270500"/>
              <a:ext cx="1103312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Requirements</a:t>
              </a:r>
              <a:br>
                <a:rPr lang="en-GB" sz="1400">
                  <a:solidFill>
                    <a:srgbClr val="000000"/>
                  </a:solidFill>
                  <a:latin typeface="Arial" charset="0"/>
                  <a:cs typeface="Arial" charset="0"/>
                </a:rPr>
              </a:br>
              <a:r>
                <a:rPr lang="en-GB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elicitation</a:t>
              </a:r>
              <a:endParaRPr lang="en-GB" sz="1400">
                <a:latin typeface="Arial" charset="0"/>
                <a:cs typeface="Arial" charset="0"/>
              </a:endParaRPr>
            </a:p>
          </p:txBody>
        </p:sp>
      </p:grpSp>
      <p:sp>
        <p:nvSpPr>
          <p:cNvPr id="29720" name="Rectangle 29"/>
          <p:cNvSpPr>
            <a:spLocks noChangeArrowheads="1"/>
          </p:cNvSpPr>
          <p:nvPr/>
        </p:nvSpPr>
        <p:spPr bwMode="auto">
          <a:xfrm>
            <a:off x="3760788" y="1236663"/>
            <a:ext cx="1436687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GB" sz="1200">
                <a:solidFill>
                  <a:srgbClr val="000000"/>
                </a:solidFill>
                <a:latin typeface="Arial" charset="0"/>
                <a:cs typeface="Arial" charset="0"/>
              </a:rPr>
              <a:t>System requirements</a:t>
            </a:r>
            <a:br>
              <a:rPr lang="en-GB" sz="120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GB" sz="1200">
                <a:solidFill>
                  <a:srgbClr val="000000"/>
                </a:solidFill>
                <a:latin typeface="Arial" charset="0"/>
                <a:cs typeface="Arial" charset="0"/>
              </a:rPr>
              <a:t> specification and</a:t>
            </a:r>
          </a:p>
          <a:p>
            <a:pPr>
              <a:spcBef>
                <a:spcPct val="0"/>
              </a:spcBef>
            </a:pPr>
            <a:r>
              <a:rPr lang="en-GB" sz="1200">
                <a:solidFill>
                  <a:srgbClr val="000000"/>
                </a:solidFill>
                <a:latin typeface="Arial" charset="0"/>
                <a:cs typeface="Arial" charset="0"/>
              </a:rPr>
              <a:t>modelling</a:t>
            </a:r>
          </a:p>
        </p:txBody>
      </p:sp>
      <p:sp>
        <p:nvSpPr>
          <p:cNvPr id="29721" name="Rectangle 36"/>
          <p:cNvSpPr>
            <a:spLocks noChangeArrowheads="1"/>
          </p:cNvSpPr>
          <p:nvPr/>
        </p:nvSpPr>
        <p:spPr bwMode="auto">
          <a:xfrm>
            <a:off x="3868738" y="2166938"/>
            <a:ext cx="12493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GB" sz="1200">
                <a:solidFill>
                  <a:srgbClr val="000000"/>
                </a:solidFill>
                <a:latin typeface="Arial" charset="0"/>
                <a:cs typeface="Arial" charset="0"/>
              </a:rPr>
              <a:t>User requirements</a:t>
            </a:r>
            <a:br>
              <a:rPr lang="en-GB" sz="120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GB" sz="1200">
                <a:solidFill>
                  <a:srgbClr val="000000"/>
                </a:solidFill>
                <a:latin typeface="Arial" charset="0"/>
                <a:cs typeface="Arial" charset="0"/>
              </a:rPr>
              <a:t> specification</a:t>
            </a:r>
          </a:p>
        </p:txBody>
      </p:sp>
      <p:sp>
        <p:nvSpPr>
          <p:cNvPr id="29722" name="Rectangle 43"/>
          <p:cNvSpPr>
            <a:spLocks noChangeArrowheads="1"/>
          </p:cNvSpPr>
          <p:nvPr/>
        </p:nvSpPr>
        <p:spPr bwMode="auto">
          <a:xfrm>
            <a:off x="5772150" y="4616450"/>
            <a:ext cx="7683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200">
                <a:solidFill>
                  <a:srgbClr val="000000"/>
                </a:solidFill>
                <a:latin typeface="Arial" charset="0"/>
                <a:cs typeface="Arial" charset="0"/>
              </a:rPr>
              <a:t>Prototyping</a:t>
            </a:r>
            <a:endParaRPr lang="en-GB" sz="1200">
              <a:latin typeface="Arial" charset="0"/>
              <a:cs typeface="Arial" charset="0"/>
            </a:endParaRPr>
          </a:p>
        </p:txBody>
      </p:sp>
      <p:sp>
        <p:nvSpPr>
          <p:cNvPr id="29723" name="Rectangle 45"/>
          <p:cNvSpPr>
            <a:spLocks noChangeArrowheads="1"/>
          </p:cNvSpPr>
          <p:nvPr/>
        </p:nvSpPr>
        <p:spPr bwMode="auto">
          <a:xfrm>
            <a:off x="5172075" y="3968750"/>
            <a:ext cx="6746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GB" sz="1200" dirty="0">
                <a:solidFill>
                  <a:srgbClr val="000000"/>
                </a:solidFill>
                <a:latin typeface="Arial" charset="0"/>
                <a:cs typeface="Arial" charset="0"/>
              </a:rPr>
              <a:t>Feasibility</a:t>
            </a:r>
            <a:br>
              <a:rPr lang="en-GB" sz="1200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GB" sz="1200" dirty="0">
                <a:solidFill>
                  <a:srgbClr val="000000"/>
                </a:solidFill>
                <a:latin typeface="Arial" charset="0"/>
                <a:cs typeface="Arial" charset="0"/>
              </a:rPr>
              <a:t>Study</a:t>
            </a:r>
            <a:endParaRPr lang="en-GB" sz="1200" dirty="0">
              <a:latin typeface="Arial" charset="0"/>
              <a:cs typeface="Arial" charset="0"/>
            </a:endParaRPr>
          </a:p>
        </p:txBody>
      </p:sp>
      <p:sp>
        <p:nvSpPr>
          <p:cNvPr id="29724" name="Rectangle 47"/>
          <p:cNvSpPr>
            <a:spLocks noChangeArrowheads="1"/>
          </p:cNvSpPr>
          <p:nvPr/>
        </p:nvSpPr>
        <p:spPr bwMode="auto">
          <a:xfrm>
            <a:off x="6053138" y="5364163"/>
            <a:ext cx="57308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200">
                <a:solidFill>
                  <a:srgbClr val="000000"/>
                </a:solidFill>
                <a:latin typeface="Arial" charset="0"/>
                <a:cs typeface="Arial" charset="0"/>
              </a:rPr>
              <a:t>Reviews</a:t>
            </a:r>
            <a:endParaRPr lang="en-GB" sz="1200">
              <a:latin typeface="Arial" charset="0"/>
              <a:cs typeface="Arial" charset="0"/>
            </a:endParaRPr>
          </a:p>
        </p:txBody>
      </p:sp>
      <p:sp>
        <p:nvSpPr>
          <p:cNvPr id="29725" name="Rectangle 49"/>
          <p:cNvSpPr>
            <a:spLocks noChangeArrowheads="1"/>
          </p:cNvSpPr>
          <p:nvPr/>
        </p:nvSpPr>
        <p:spPr bwMode="auto">
          <a:xfrm>
            <a:off x="3054350" y="6359525"/>
            <a:ext cx="1546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200" b="1">
                <a:solidFill>
                  <a:srgbClr val="000000"/>
                </a:solidFill>
                <a:latin typeface="Arial" charset="0"/>
                <a:cs typeface="Arial" charset="0"/>
              </a:rPr>
              <a:t>System requirements</a:t>
            </a:r>
            <a:br>
              <a:rPr lang="en-GB" sz="1200" b="1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GB" sz="1200" b="1">
                <a:solidFill>
                  <a:srgbClr val="000000"/>
                </a:solidFill>
                <a:latin typeface="Arial" charset="0"/>
                <a:cs typeface="Arial" charset="0"/>
              </a:rPr>
              <a:t> document</a:t>
            </a:r>
          </a:p>
        </p:txBody>
      </p:sp>
      <p:sp>
        <p:nvSpPr>
          <p:cNvPr id="29726" name="Rectangle 51"/>
          <p:cNvSpPr>
            <a:spLocks noChangeArrowheads="1"/>
          </p:cNvSpPr>
          <p:nvPr/>
        </p:nvSpPr>
        <p:spPr bwMode="auto">
          <a:xfrm>
            <a:off x="3667125" y="2932113"/>
            <a:ext cx="15446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GB" sz="1200">
                <a:solidFill>
                  <a:srgbClr val="000000"/>
                </a:solidFill>
                <a:latin typeface="Arial" charset="0"/>
                <a:cs typeface="Arial" charset="0"/>
              </a:rPr>
              <a:t>Business requirements</a:t>
            </a:r>
            <a:br>
              <a:rPr lang="en-GB" sz="120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GB" sz="1200">
                <a:solidFill>
                  <a:srgbClr val="000000"/>
                </a:solidFill>
                <a:latin typeface="Arial" charset="0"/>
                <a:cs typeface="Arial" charset="0"/>
              </a:rPr>
              <a:t> specification</a:t>
            </a:r>
          </a:p>
        </p:txBody>
      </p:sp>
      <p:sp>
        <p:nvSpPr>
          <p:cNvPr id="29727" name="Rectangle 52"/>
          <p:cNvSpPr>
            <a:spLocks noChangeArrowheads="1"/>
          </p:cNvSpPr>
          <p:nvPr/>
        </p:nvSpPr>
        <p:spPr bwMode="auto">
          <a:xfrm>
            <a:off x="2458337" y="4255247"/>
            <a:ext cx="88582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GB" sz="1200" dirty="0">
                <a:solidFill>
                  <a:srgbClr val="000000"/>
                </a:solidFill>
                <a:latin typeface="Arial" charset="0"/>
                <a:cs typeface="Arial" charset="0"/>
              </a:rPr>
              <a:t>User </a:t>
            </a:r>
            <a:br>
              <a:rPr lang="en-GB" sz="1200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GB" sz="1200" dirty="0">
                <a:solidFill>
                  <a:srgbClr val="000000"/>
                </a:solidFill>
                <a:latin typeface="Arial" charset="0"/>
                <a:cs typeface="Arial" charset="0"/>
              </a:rPr>
              <a:t>requirements</a:t>
            </a:r>
            <a:br>
              <a:rPr lang="en-GB" sz="1200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GB" sz="1200" dirty="0">
                <a:solidFill>
                  <a:srgbClr val="000000"/>
                </a:solidFill>
                <a:latin typeface="Arial" charset="0"/>
                <a:cs typeface="Arial" charset="0"/>
              </a:rPr>
              <a:t> elicitation</a:t>
            </a:r>
          </a:p>
        </p:txBody>
      </p:sp>
      <p:sp>
        <p:nvSpPr>
          <p:cNvPr id="29728" name="Rectangle 53"/>
          <p:cNvSpPr>
            <a:spLocks noChangeArrowheads="1"/>
          </p:cNvSpPr>
          <p:nvPr/>
        </p:nvSpPr>
        <p:spPr bwMode="auto">
          <a:xfrm>
            <a:off x="1572512" y="3390899"/>
            <a:ext cx="88582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GB" sz="1200" dirty="0">
                <a:solidFill>
                  <a:srgbClr val="000000"/>
                </a:solidFill>
                <a:latin typeface="Arial" charset="0"/>
                <a:cs typeface="Arial" charset="0"/>
              </a:rPr>
              <a:t>System </a:t>
            </a:r>
            <a:br>
              <a:rPr lang="en-GB" sz="1200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GB" sz="1200" dirty="0">
                <a:solidFill>
                  <a:srgbClr val="000000"/>
                </a:solidFill>
                <a:latin typeface="Arial" charset="0"/>
                <a:cs typeface="Arial" charset="0"/>
              </a:rPr>
              <a:t>requirements</a:t>
            </a:r>
            <a:br>
              <a:rPr lang="en-GB" sz="1200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GB" sz="1200" dirty="0">
                <a:solidFill>
                  <a:srgbClr val="000000"/>
                </a:solidFill>
                <a:latin typeface="Arial" charset="0"/>
                <a:cs typeface="Arial" charset="0"/>
              </a:rPr>
              <a:t> elicitation</a:t>
            </a:r>
          </a:p>
        </p:txBody>
      </p:sp>
      <p:sp>
        <p:nvSpPr>
          <p:cNvPr id="34" name="Rectangle 52"/>
          <p:cNvSpPr>
            <a:spLocks noChangeArrowheads="1"/>
          </p:cNvSpPr>
          <p:nvPr/>
        </p:nvSpPr>
        <p:spPr bwMode="auto">
          <a:xfrm>
            <a:off x="3117601" y="3855988"/>
            <a:ext cx="1194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GB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Identify next-level</a:t>
            </a:r>
          </a:p>
          <a:p>
            <a:pPr>
              <a:spcBef>
                <a:spcPct val="0"/>
              </a:spcBef>
            </a:pPr>
            <a:r>
              <a:rPr lang="en-GB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stakeholders</a:t>
            </a:r>
            <a:endParaRPr lang="en-GB" sz="12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A936D5-1947-4E51-A17A-1B1D6DBD49F2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441325"/>
            <a:ext cx="7772400" cy="603250"/>
          </a:xfrm>
        </p:spPr>
        <p:txBody>
          <a:bodyPr/>
          <a:lstStyle/>
          <a:p>
            <a:r>
              <a:rPr lang="en-GB" dirty="0" smtClean="0"/>
              <a:t>Requirements Engineering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2213" y="1437995"/>
            <a:ext cx="6659469" cy="4964112"/>
          </a:xfrm>
        </p:spPr>
        <p:txBody>
          <a:bodyPr/>
          <a:lstStyle/>
          <a:p>
            <a:r>
              <a:rPr lang="en-GB" sz="4000" b="1" dirty="0" smtClean="0"/>
              <a:t>Inception</a:t>
            </a:r>
          </a:p>
          <a:p>
            <a:r>
              <a:rPr lang="en-GB" sz="3600" dirty="0" smtClean="0"/>
              <a:t>Requirements Elicitation</a:t>
            </a:r>
          </a:p>
          <a:p>
            <a:r>
              <a:rPr lang="en-GB" sz="3600" dirty="0" smtClean="0"/>
              <a:t>Requirements Analysis</a:t>
            </a:r>
          </a:p>
          <a:p>
            <a:r>
              <a:rPr lang="en-GB" sz="3600" dirty="0" smtClean="0"/>
              <a:t>Requirements Specification</a:t>
            </a:r>
          </a:p>
          <a:p>
            <a:r>
              <a:rPr lang="en-GB" sz="3600" dirty="0" smtClean="0">
                <a:solidFill>
                  <a:schemeClr val="bg1">
                    <a:lumMod val="50000"/>
                  </a:schemeClr>
                </a:solidFill>
              </a:rPr>
              <a:t>Requirements Validation</a:t>
            </a:r>
          </a:p>
          <a:p>
            <a:r>
              <a:rPr lang="en-GB" sz="3600" dirty="0" smtClean="0">
                <a:solidFill>
                  <a:schemeClr val="bg1">
                    <a:lumMod val="50000"/>
                  </a:schemeClr>
                </a:solidFill>
              </a:rPr>
              <a:t>Requirements Management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215BE9-62A3-47A0-BA9B-A5C7B5BCAAED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>
                <a:latin typeface="Arial" charset="0"/>
              </a:rPr>
              <a:t>S</a:t>
            </a:r>
            <a:endParaRPr lang="en-US" dirty="0" smtClean="0">
              <a:latin typeface="Arial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147" y="168275"/>
            <a:ext cx="7772400" cy="603250"/>
          </a:xfrm>
        </p:spPr>
        <p:txBody>
          <a:bodyPr/>
          <a:lstStyle/>
          <a:p>
            <a:r>
              <a:rPr lang="en-GB" dirty="0" smtClean="0"/>
              <a:t>Project Inception</a:t>
            </a:r>
            <a:endParaRPr lang="en-GB" sz="3200" dirty="0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5421" y="860797"/>
            <a:ext cx="8670275" cy="528661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How does the project start?</a:t>
            </a:r>
          </a:p>
          <a:p>
            <a:r>
              <a:rPr lang="en-GB" dirty="0" smtClean="0"/>
              <a:t>If projects are not to spiral out of control they need a clear start with problem definition and </a:t>
            </a:r>
            <a:r>
              <a:rPr lang="en-GB" b="1" dirty="0" smtClean="0"/>
              <a:t>terms of reference</a:t>
            </a:r>
          </a:p>
          <a:p>
            <a:r>
              <a:rPr lang="en-GB" dirty="0" smtClean="0"/>
              <a:t>Inception is when </a:t>
            </a:r>
            <a:r>
              <a:rPr lang="en-GB" b="1" dirty="0" smtClean="0"/>
              <a:t>responsibilities</a:t>
            </a:r>
            <a:r>
              <a:rPr lang="en-GB" dirty="0" smtClean="0"/>
              <a:t> are allocated and </a:t>
            </a:r>
            <a:r>
              <a:rPr lang="en-GB" b="1" dirty="0" smtClean="0"/>
              <a:t>resources</a:t>
            </a:r>
            <a:r>
              <a:rPr lang="en-GB" dirty="0" smtClean="0"/>
              <a:t> are first committed to the project</a:t>
            </a:r>
          </a:p>
          <a:p>
            <a:r>
              <a:rPr lang="en-GB" dirty="0" smtClean="0"/>
              <a:t>Inception may start with a request for tender, a formal proposal or simply your manager asking you to take on the project.</a:t>
            </a:r>
          </a:p>
          <a:p>
            <a:r>
              <a:rPr lang="en-GB" dirty="0" smtClean="0"/>
              <a:t>May require a feasibility study to evaluate the prospects for success before committing major resources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0" y="0"/>
            <a:ext cx="1008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600" dirty="0">
                <a:latin typeface="Arial" charset="0"/>
              </a:rPr>
              <a:t>Inception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101600"/>
            <a:ext cx="9144000" cy="603250"/>
          </a:xfrm>
        </p:spPr>
        <p:txBody>
          <a:bodyPr/>
          <a:lstStyle/>
          <a:p>
            <a:r>
              <a:rPr lang="en-GB" smtClean="0"/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75" y="974725"/>
            <a:ext cx="8802688" cy="5305425"/>
          </a:xfrm>
        </p:spPr>
        <p:txBody>
          <a:bodyPr/>
          <a:lstStyle/>
          <a:p>
            <a:r>
              <a:rPr lang="en-GB" sz="2800" dirty="0" smtClean="0"/>
              <a:t>A quick reminder of previous topics</a:t>
            </a:r>
          </a:p>
          <a:p>
            <a:r>
              <a:rPr lang="en-GB" sz="2800" dirty="0" smtClean="0"/>
              <a:t>Discuss decomposition and abstraction of what we are to build (product) and how we are going to build it (process)</a:t>
            </a:r>
            <a:br>
              <a:rPr lang="en-GB" sz="2800" dirty="0" smtClean="0"/>
            </a:br>
            <a:r>
              <a:rPr lang="en-GB" sz="2800" dirty="0" smtClean="0"/>
              <a:t>- both start with understanding </a:t>
            </a:r>
            <a:r>
              <a:rPr lang="en-GB" sz="2800" b="1" dirty="0" smtClean="0"/>
              <a:t>requirements</a:t>
            </a:r>
          </a:p>
          <a:p>
            <a:pPr lvl="2">
              <a:spcAft>
                <a:spcPts val="0"/>
              </a:spcAft>
            </a:pPr>
            <a:r>
              <a:rPr lang="en-GB" sz="2000" dirty="0" smtClean="0"/>
              <a:t>Requirements </a:t>
            </a:r>
            <a:r>
              <a:rPr lang="en-GB" sz="2000" dirty="0"/>
              <a:t>gathering (</a:t>
            </a:r>
            <a:r>
              <a:rPr lang="en-GB" sz="2000" b="1" dirty="0"/>
              <a:t>elicitation</a:t>
            </a:r>
            <a:r>
              <a:rPr lang="en-GB" sz="2000" dirty="0"/>
              <a:t>)</a:t>
            </a:r>
          </a:p>
          <a:p>
            <a:pPr lvl="3"/>
            <a:r>
              <a:rPr lang="en-GB" dirty="0"/>
              <a:t>Techniques for fact-finding</a:t>
            </a:r>
          </a:p>
          <a:p>
            <a:pPr lvl="2">
              <a:spcAft>
                <a:spcPts val="0"/>
              </a:spcAft>
            </a:pPr>
            <a:r>
              <a:rPr lang="en-GB" sz="2000" dirty="0"/>
              <a:t>Requirements </a:t>
            </a:r>
            <a:r>
              <a:rPr lang="en-GB" sz="2000" b="1" dirty="0"/>
              <a:t>analysis</a:t>
            </a:r>
          </a:p>
          <a:p>
            <a:pPr lvl="3"/>
            <a:r>
              <a:rPr lang="en-GB" dirty="0"/>
              <a:t>Understanding functional and non-functional requirements</a:t>
            </a:r>
          </a:p>
          <a:p>
            <a:pPr lvl="2">
              <a:spcAft>
                <a:spcPts val="0"/>
              </a:spcAft>
            </a:pPr>
            <a:r>
              <a:rPr lang="en-GB" sz="2000" dirty="0"/>
              <a:t>Requirements </a:t>
            </a:r>
            <a:r>
              <a:rPr lang="en-GB" sz="2000" b="1" dirty="0"/>
              <a:t>specification </a:t>
            </a:r>
          </a:p>
          <a:p>
            <a:pPr lvl="3"/>
            <a:r>
              <a:rPr lang="en-GB" dirty="0"/>
              <a:t>documenting the results of elicitation and analysis</a:t>
            </a:r>
          </a:p>
          <a:p>
            <a:endParaRPr lang="en-GB" sz="2800" b="1" dirty="0" smtClean="0"/>
          </a:p>
          <a:p>
            <a:endParaRPr lang="en-GB" sz="2800" b="1" dirty="0"/>
          </a:p>
          <a:p>
            <a:endParaRPr lang="en-GB" sz="2800" b="1" dirty="0" smtClean="0"/>
          </a:p>
          <a:p>
            <a:pPr lvl="1">
              <a:spcAft>
                <a:spcPts val="0"/>
              </a:spcAft>
            </a:pPr>
            <a:endParaRPr lang="en-GB" sz="1800" dirty="0" smtClean="0"/>
          </a:p>
          <a:p>
            <a:endParaRPr lang="en-GB" sz="2800" dirty="0" smtClean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6AC893F-E5E1-4933-AACF-9CD2536D79C8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9560" y="336550"/>
            <a:ext cx="7772400" cy="603250"/>
          </a:xfrm>
        </p:spPr>
        <p:txBody>
          <a:bodyPr lIns="91440" tIns="45720" rIns="91440" bIns="45720"/>
          <a:lstStyle/>
          <a:p>
            <a:r>
              <a:rPr lang="en-GB" dirty="0" smtClean="0"/>
              <a:t>Inception - Feasibility Studies</a:t>
            </a:r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5261" y="1021016"/>
            <a:ext cx="8848164" cy="5392270"/>
          </a:xfrm>
        </p:spPr>
        <p:txBody>
          <a:bodyPr/>
          <a:lstStyle/>
          <a:p>
            <a:r>
              <a:rPr lang="en-GB" sz="2800" dirty="0" smtClean="0"/>
              <a:t>If there is uncertainty about whether or not the proposed system is worthwhile</a:t>
            </a:r>
            <a:r>
              <a:rPr lang="en-GB" sz="2800" dirty="0"/>
              <a:t> </a:t>
            </a:r>
            <a:r>
              <a:rPr lang="en-GB" sz="2800" dirty="0" smtClean="0"/>
              <a:t>you may conduct a feasibility </a:t>
            </a:r>
            <a:r>
              <a:rPr lang="en-GB" sz="2800" dirty="0"/>
              <a:t>study </a:t>
            </a:r>
            <a:r>
              <a:rPr lang="en-GB" sz="2800" dirty="0" smtClean="0"/>
              <a:t>before committing resources.</a:t>
            </a:r>
          </a:p>
          <a:p>
            <a:r>
              <a:rPr lang="en-GB" sz="2800" dirty="0" smtClean="0"/>
              <a:t>A </a:t>
            </a:r>
            <a:r>
              <a:rPr lang="en-GB" sz="2800" b="1" dirty="0" smtClean="0"/>
              <a:t>feasibility study </a:t>
            </a:r>
            <a:r>
              <a:rPr lang="en-GB" sz="2800" dirty="0" smtClean="0"/>
              <a:t>is short focused study that aims to assess the potential cost required and value to be attained</a:t>
            </a:r>
          </a:p>
          <a:p>
            <a:r>
              <a:rPr lang="en-GB" sz="2800" dirty="0" smtClean="0"/>
              <a:t>Typically will examine:  </a:t>
            </a:r>
            <a:r>
              <a:rPr lang="en-GB" sz="2400" dirty="0" smtClean="0"/>
              <a:t>(TELOS)</a:t>
            </a:r>
          </a:p>
          <a:p>
            <a:pPr lvl="1">
              <a:spcAft>
                <a:spcPts val="600"/>
              </a:spcAft>
            </a:pPr>
            <a:r>
              <a:rPr lang="en-GB" sz="2800" b="1" dirty="0" smtClean="0"/>
              <a:t>Technical </a:t>
            </a:r>
            <a:r>
              <a:rPr lang="en-GB" sz="2800" dirty="0" smtClean="0"/>
              <a:t>feasibility</a:t>
            </a:r>
          </a:p>
          <a:p>
            <a:pPr lvl="1">
              <a:spcAft>
                <a:spcPts val="600"/>
              </a:spcAft>
            </a:pPr>
            <a:r>
              <a:rPr lang="en-GB" sz="2800" b="1" dirty="0" smtClean="0"/>
              <a:t>Economic</a:t>
            </a:r>
            <a:r>
              <a:rPr lang="en-GB" sz="2800" dirty="0" smtClean="0"/>
              <a:t>, financial, market…</a:t>
            </a:r>
          </a:p>
          <a:p>
            <a:pPr lvl="1">
              <a:spcAft>
                <a:spcPts val="600"/>
              </a:spcAft>
            </a:pPr>
            <a:r>
              <a:rPr lang="en-GB" sz="2800" b="1" dirty="0" smtClean="0"/>
              <a:t>Legal</a:t>
            </a:r>
          </a:p>
          <a:p>
            <a:pPr lvl="1">
              <a:spcAft>
                <a:spcPts val="600"/>
              </a:spcAft>
            </a:pPr>
            <a:r>
              <a:rPr lang="en-GB" sz="2800" b="1" dirty="0" smtClean="0"/>
              <a:t>Operational</a:t>
            </a:r>
            <a:r>
              <a:rPr lang="en-GB" sz="2800" dirty="0" smtClean="0"/>
              <a:t> will satisfy requirements, fit in with current systems…?</a:t>
            </a:r>
          </a:p>
          <a:p>
            <a:pPr lvl="1">
              <a:spcAft>
                <a:spcPts val="600"/>
              </a:spcAft>
            </a:pPr>
            <a:r>
              <a:rPr lang="en-GB" sz="2800" b="1" dirty="0" smtClean="0"/>
              <a:t>Schedule </a:t>
            </a:r>
            <a:r>
              <a:rPr lang="en-GB" sz="2800" dirty="0" smtClean="0"/>
              <a:t>– can it be done in time?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0" y="0"/>
            <a:ext cx="1008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600">
                <a:latin typeface="Arial" charset="0"/>
              </a:rPr>
              <a:t>Inception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DA253C-D76E-4357-88FD-975E94FA87DE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031" y="558801"/>
            <a:ext cx="7772400" cy="603250"/>
          </a:xfrm>
        </p:spPr>
        <p:txBody>
          <a:bodyPr lIns="91440" tIns="45720" rIns="91440" bIns="45720"/>
          <a:lstStyle/>
          <a:p>
            <a:r>
              <a:rPr lang="en-GB" dirty="0" smtClean="0"/>
              <a:t>Feasibility Study Cont’d</a:t>
            </a: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99247" y="1452282"/>
            <a:ext cx="8199824" cy="525467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Questions to consider:</a:t>
            </a:r>
          </a:p>
          <a:p>
            <a:pPr marL="623888" lvl="1" defTabSz="538163"/>
            <a:r>
              <a:rPr lang="en-GB" dirty="0" smtClean="0"/>
              <a:t>What if the system wasn’t implemented?</a:t>
            </a:r>
          </a:p>
          <a:p>
            <a:pPr marL="623888" lvl="1" defTabSz="538163"/>
            <a:r>
              <a:rPr lang="en-GB" dirty="0" smtClean="0"/>
              <a:t>What are current process problems?</a:t>
            </a:r>
          </a:p>
          <a:p>
            <a:pPr marL="623888" lvl="1" defTabSz="538163"/>
            <a:r>
              <a:rPr lang="en-GB" dirty="0" smtClean="0"/>
              <a:t>How will the proposed system help?</a:t>
            </a:r>
          </a:p>
          <a:p>
            <a:pPr marL="623888" lvl="1" defTabSz="538163"/>
            <a:r>
              <a:rPr lang="en-GB" dirty="0" smtClean="0"/>
              <a:t>What will be the integration problems?</a:t>
            </a:r>
          </a:p>
          <a:p>
            <a:pPr marL="623888" lvl="1" defTabSz="538163"/>
            <a:r>
              <a:rPr lang="en-GB" dirty="0" smtClean="0"/>
              <a:t>Is new technology needed? What skills?</a:t>
            </a:r>
          </a:p>
          <a:p>
            <a:pPr marL="623888" lvl="1" defTabSz="538163"/>
            <a:r>
              <a:rPr lang="en-GB" dirty="0" smtClean="0"/>
              <a:t>What facilities must be supported by the proposed system?</a:t>
            </a: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0" y="0"/>
            <a:ext cx="1008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600">
                <a:latin typeface="Arial" charset="0"/>
              </a:rPr>
              <a:t>Inception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F2732C-486E-457D-93AD-23CE3EB0893F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/>
              <a:t>Development Practices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77077" y="1170402"/>
            <a:ext cx="7991061" cy="493553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Feasibility Study</a:t>
            </a:r>
            <a:r>
              <a:rPr lang="en-GB" baseline="0" dirty="0" smtClean="0"/>
              <a:t> should consider development approach</a:t>
            </a:r>
          </a:p>
          <a:p>
            <a:r>
              <a:rPr lang="en-GB" dirty="0" smtClean="0"/>
              <a:t>Bespoke </a:t>
            </a:r>
            <a:r>
              <a:rPr lang="en-GB" i="1" dirty="0" smtClean="0"/>
              <a:t>vs. </a:t>
            </a:r>
            <a:r>
              <a:rPr lang="en-GB" dirty="0" smtClean="0"/>
              <a:t>Commercial-Off-The-Shelf (COTS) (buy, build or subcontract?)</a:t>
            </a:r>
          </a:p>
          <a:p>
            <a:r>
              <a:rPr lang="en-GB" dirty="0" smtClean="0"/>
              <a:t>Implementation: Big Bang, Pilot, Phased, Parallel…</a:t>
            </a:r>
          </a:p>
          <a:p>
            <a:endParaRPr lang="en-GB" dirty="0"/>
          </a:p>
          <a:p>
            <a:r>
              <a:rPr lang="en-GB" sz="2800" dirty="0" smtClean="0"/>
              <a:t>These and other issues will be discussed in other courses – we will focus on building systems</a:t>
            </a:r>
            <a:endParaRPr lang="en-GB" sz="28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0" y="0"/>
            <a:ext cx="1008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600" dirty="0">
                <a:latin typeface="Arial" charset="0"/>
              </a:rPr>
              <a:t>Inception</a:t>
            </a:r>
          </a:p>
        </p:txBody>
      </p:sp>
    </p:spTree>
    <p:extLst>
      <p:ext uri="{BB962C8B-B14F-4D97-AF65-F5344CB8AC3E}">
        <p14:creationId xmlns:p14="http://schemas.microsoft.com/office/powerpoint/2010/main" val="252258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DBF7A4-C59A-44FF-BC75-52A6CF2E2E44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1324"/>
            <a:ext cx="9143999" cy="715123"/>
          </a:xfrm>
        </p:spPr>
        <p:txBody>
          <a:bodyPr/>
          <a:lstStyle/>
          <a:p>
            <a:r>
              <a:rPr lang="en-GB" dirty="0" smtClean="0"/>
              <a:t>Requirements Engineering –Cont’d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638" y="1357313"/>
            <a:ext cx="6699810" cy="4964112"/>
          </a:xfrm>
        </p:spPr>
        <p:txBody>
          <a:bodyPr/>
          <a:lstStyle/>
          <a:p>
            <a:r>
              <a:rPr lang="en-GB" sz="3600" dirty="0" smtClean="0">
                <a:solidFill>
                  <a:schemeClr val="bg1">
                    <a:lumMod val="50000"/>
                  </a:schemeClr>
                </a:solidFill>
              </a:rPr>
              <a:t>Inception</a:t>
            </a:r>
          </a:p>
          <a:p>
            <a:r>
              <a:rPr lang="en-GB" sz="4000" b="1" dirty="0" smtClean="0"/>
              <a:t>Requirements Elicitation</a:t>
            </a:r>
          </a:p>
          <a:p>
            <a:r>
              <a:rPr lang="en-GB" sz="3600" dirty="0" smtClean="0"/>
              <a:t>Requirements Analysis</a:t>
            </a:r>
          </a:p>
          <a:p>
            <a:r>
              <a:rPr lang="en-GB" sz="3600" dirty="0" smtClean="0"/>
              <a:t>Requirements Specification</a:t>
            </a:r>
          </a:p>
          <a:p>
            <a:r>
              <a:rPr lang="en-GB" sz="3600" dirty="0" smtClean="0">
                <a:solidFill>
                  <a:schemeClr val="bg1">
                    <a:lumMod val="50000"/>
                  </a:schemeClr>
                </a:solidFill>
              </a:rPr>
              <a:t>Requirements Validation</a:t>
            </a:r>
          </a:p>
          <a:p>
            <a:r>
              <a:rPr lang="en-GB" sz="3600" dirty="0" smtClean="0">
                <a:solidFill>
                  <a:schemeClr val="bg1">
                    <a:lumMod val="50000"/>
                  </a:schemeClr>
                </a:solidFill>
              </a:rPr>
              <a:t>Requirements Management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9514FB-9F37-4887-A1CA-21D640D9226E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Requirements Elicitation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740" y="1627094"/>
            <a:ext cx="7073153" cy="4468906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sz="4000" dirty="0" smtClean="0"/>
              <a:t>Also called</a:t>
            </a:r>
          </a:p>
          <a:p>
            <a:pPr lvl="1"/>
            <a:r>
              <a:rPr lang="en-GB" sz="4000" dirty="0" smtClean="0"/>
              <a:t>Requirements capture</a:t>
            </a:r>
          </a:p>
          <a:p>
            <a:pPr lvl="1"/>
            <a:r>
              <a:rPr lang="en-GB" sz="4000" dirty="0" smtClean="0"/>
              <a:t>Requirements gathering</a:t>
            </a:r>
          </a:p>
          <a:p>
            <a:pPr lvl="1"/>
            <a:r>
              <a:rPr lang="en-GB" sz="4000" dirty="0" smtClean="0"/>
              <a:t>Requirements acquisition</a:t>
            </a:r>
          </a:p>
          <a:p>
            <a:pPr lvl="1"/>
            <a:r>
              <a:rPr lang="en-GB" sz="4000" dirty="0" smtClean="0"/>
              <a:t>Requirements discovery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0" y="0"/>
            <a:ext cx="1547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>
                <a:latin typeface="Arial" charset="0"/>
              </a:rPr>
              <a:t>Requirements Elicitation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516C27-6F92-4AAB-94D0-A3C0917A5340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6113" y="399750"/>
            <a:ext cx="7772400" cy="603250"/>
          </a:xfrm>
        </p:spPr>
        <p:txBody>
          <a:bodyPr lIns="90487" tIns="44450" rIns="90487" bIns="44450"/>
          <a:lstStyle/>
          <a:p>
            <a:r>
              <a:rPr lang="en-GB" sz="4000" dirty="0" smtClean="0"/>
              <a:t>Elicitation</a:t>
            </a: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91303" y="1280261"/>
            <a:ext cx="8700247" cy="5318502"/>
          </a:xfrm>
        </p:spPr>
        <p:txBody>
          <a:bodyPr/>
          <a:lstStyle/>
          <a:p>
            <a:r>
              <a:rPr lang="en-GB" sz="3600" dirty="0" smtClean="0"/>
              <a:t>Involves working with the customer and other stakeholders to find out about</a:t>
            </a:r>
          </a:p>
          <a:p>
            <a:pPr lvl="1"/>
            <a:r>
              <a:rPr lang="en-GB" sz="3600" dirty="0" smtClean="0"/>
              <a:t>the application domain and the current system, </a:t>
            </a:r>
          </a:p>
          <a:p>
            <a:pPr lvl="1"/>
            <a:r>
              <a:rPr lang="en-GB" sz="3600" dirty="0" smtClean="0"/>
              <a:t>the services that the new system should provide and the system’s operational constraints.</a:t>
            </a:r>
          </a:p>
          <a:p>
            <a:pPr marL="896938" lvl="1" indent="-896938">
              <a:buNone/>
            </a:pPr>
            <a:r>
              <a:rPr lang="en-GB" sz="2400" i="1" dirty="0" smtClean="0"/>
              <a:t>Note: Requirements implicitly starts with identifying and prioritising stakeholders and their needs – many system failures are due to failure to correctly identify the stakeholders.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0" y="0"/>
            <a:ext cx="1547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>
                <a:latin typeface="Arial" charset="0"/>
              </a:rPr>
              <a:t>Requirements Elicitation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BE65B8-0375-44C5-B129-D5D02A642E06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0400" y="244475"/>
            <a:ext cx="7772400" cy="603250"/>
          </a:xfrm>
        </p:spPr>
        <p:txBody>
          <a:bodyPr lIns="91440" tIns="45720" rIns="91440" bIns="45720"/>
          <a:lstStyle/>
          <a:p>
            <a:pPr eaLnBrk="1" hangingPunct="1"/>
            <a:r>
              <a:rPr lang="en-GB" dirty="0" smtClean="0"/>
              <a:t>Requirements Elicitation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84094" y="927847"/>
            <a:ext cx="8350624" cy="5432612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FontTx/>
              <a:buNone/>
            </a:pPr>
            <a:r>
              <a:rPr lang="en-GB" dirty="0" smtClean="0"/>
              <a:t>It is difficult to capture requirements because</a:t>
            </a:r>
          </a:p>
          <a:p>
            <a:pPr eaLnBrk="1" hangingPunct="1">
              <a:lnSpc>
                <a:spcPct val="75000"/>
              </a:lnSpc>
              <a:spcAft>
                <a:spcPts val="600"/>
              </a:spcAft>
            </a:pPr>
            <a:r>
              <a:rPr lang="en-GB" sz="2800" dirty="0" smtClean="0"/>
              <a:t>The Customer:</a:t>
            </a:r>
          </a:p>
          <a:p>
            <a:pPr lvl="1" eaLnBrk="1" hangingPunct="1">
              <a:lnSpc>
                <a:spcPct val="75000"/>
              </a:lnSpc>
              <a:spcAft>
                <a:spcPts val="600"/>
              </a:spcAft>
            </a:pPr>
            <a:r>
              <a:rPr lang="en-GB" sz="2800" dirty="0" smtClean="0"/>
              <a:t>May not know what they require </a:t>
            </a:r>
          </a:p>
          <a:p>
            <a:pPr lvl="1" eaLnBrk="1" hangingPunct="1">
              <a:lnSpc>
                <a:spcPct val="75000"/>
              </a:lnSpc>
              <a:spcAft>
                <a:spcPts val="600"/>
              </a:spcAft>
            </a:pPr>
            <a:r>
              <a:rPr lang="en-GB" sz="2800" dirty="0" smtClean="0"/>
              <a:t>May not know what they can get</a:t>
            </a:r>
          </a:p>
          <a:p>
            <a:pPr lvl="1" eaLnBrk="1" hangingPunct="1">
              <a:lnSpc>
                <a:spcPct val="75000"/>
              </a:lnSpc>
              <a:spcAft>
                <a:spcPts val="600"/>
              </a:spcAft>
            </a:pPr>
            <a:r>
              <a:rPr lang="en-GB" sz="2800" dirty="0" smtClean="0"/>
              <a:t>Many roles/departments in the customer organisation may require different things</a:t>
            </a:r>
          </a:p>
          <a:p>
            <a:pPr marL="893762" lvl="2" indent="0" eaLnBrk="1" hangingPunct="1">
              <a:lnSpc>
                <a:spcPct val="7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2400" i="1" dirty="0" smtClean="0"/>
              <a:t>e.g.</a:t>
            </a:r>
            <a:r>
              <a:rPr lang="en-GB" sz="2400" dirty="0" smtClean="0"/>
              <a:t> College: lecturers, registry, finance all have different requirements from a student record system</a:t>
            </a:r>
          </a:p>
          <a:p>
            <a:pPr eaLnBrk="1" hangingPunct="1">
              <a:lnSpc>
                <a:spcPct val="7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 smtClean="0"/>
              <a:t>The Analyst:</a:t>
            </a:r>
          </a:p>
          <a:p>
            <a:pPr lvl="1" eaLnBrk="1" hangingPunct="1">
              <a:lnSpc>
                <a:spcPct val="75000"/>
              </a:lnSpc>
              <a:spcAft>
                <a:spcPts val="600"/>
              </a:spcAft>
            </a:pPr>
            <a:r>
              <a:rPr lang="en-GB" sz="2800" dirty="0" smtClean="0"/>
              <a:t>May not know anything about the business</a:t>
            </a:r>
          </a:p>
          <a:p>
            <a:pPr lvl="1" eaLnBrk="1" hangingPunct="1">
              <a:lnSpc>
                <a:spcPct val="75000"/>
              </a:lnSpc>
              <a:spcAft>
                <a:spcPts val="600"/>
              </a:spcAft>
            </a:pPr>
            <a:r>
              <a:rPr lang="en-GB" sz="2800" dirty="0" smtClean="0"/>
              <a:t>May know too much about the business</a:t>
            </a:r>
          </a:p>
          <a:p>
            <a:pPr lvl="1" eaLnBrk="1" hangingPunct="1">
              <a:lnSpc>
                <a:spcPct val="75000"/>
              </a:lnSpc>
              <a:spcAft>
                <a:spcPts val="600"/>
              </a:spcAft>
            </a:pPr>
            <a:r>
              <a:rPr lang="en-GB" sz="2800" dirty="0" smtClean="0"/>
              <a:t>Different views</a:t>
            </a:r>
          </a:p>
          <a:p>
            <a:pPr lvl="1" eaLnBrk="1" hangingPunct="1">
              <a:lnSpc>
                <a:spcPct val="75000"/>
              </a:lnSpc>
              <a:spcAft>
                <a:spcPts val="600"/>
              </a:spcAft>
            </a:pPr>
            <a:r>
              <a:rPr lang="en-GB" sz="2800" dirty="0" smtClean="0"/>
              <a:t>Different roles / interests / “hats”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0" y="0"/>
            <a:ext cx="1547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>
                <a:latin typeface="Arial" charset="0"/>
              </a:rPr>
              <a:t>Requirements Elicitation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F2732C-486E-457D-93AD-23CE3EB0893F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05748" y="126379"/>
            <a:ext cx="7772400" cy="603250"/>
          </a:xfrm>
        </p:spPr>
        <p:txBody>
          <a:bodyPr/>
          <a:lstStyle/>
          <a:p>
            <a:r>
              <a:rPr lang="en-GB" dirty="0" smtClean="0"/>
              <a:t>What Information</a:t>
            </a:r>
            <a:r>
              <a:rPr lang="en-GB" baseline="0" dirty="0" smtClean="0"/>
              <a:t> to Gather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99391" y="775252"/>
            <a:ext cx="8875644" cy="5357191"/>
          </a:xfrm>
        </p:spPr>
        <p:txBody>
          <a:bodyPr/>
          <a:lstStyle/>
          <a:p>
            <a:r>
              <a:rPr lang="en-GB" sz="2800" dirty="0" smtClean="0"/>
              <a:t>Need to gain</a:t>
            </a:r>
            <a:r>
              <a:rPr lang="en-GB" sz="2800" baseline="0" dirty="0" smtClean="0"/>
              <a:t> a full picture of the </a:t>
            </a:r>
            <a:r>
              <a:rPr lang="en-GB" sz="2800" b="1" baseline="0" dirty="0" smtClean="0"/>
              <a:t>current system </a:t>
            </a:r>
            <a:r>
              <a:rPr lang="en-GB" sz="2800" baseline="0" dirty="0" smtClean="0"/>
              <a:t>and the application domain</a:t>
            </a:r>
          </a:p>
          <a:p>
            <a:pPr marL="542925" lvl="1" indent="0">
              <a:buNone/>
            </a:pPr>
            <a:r>
              <a:rPr lang="en-GB" sz="2800" baseline="0" dirty="0" smtClean="0"/>
              <a:t>So that we deliver a solution that fits in with what the users do and how they do it</a:t>
            </a:r>
          </a:p>
          <a:p>
            <a:r>
              <a:rPr lang="en-GB" sz="2800" dirty="0" smtClean="0"/>
              <a:t>Need to gather information on changes required to current functions and data to support goals of </a:t>
            </a:r>
            <a:r>
              <a:rPr lang="en-GB" sz="2800" b="1" dirty="0" smtClean="0"/>
              <a:t>target system</a:t>
            </a:r>
            <a:r>
              <a:rPr lang="en-GB" sz="2800" dirty="0" smtClean="0"/>
              <a:t>.</a:t>
            </a:r>
            <a:endParaRPr lang="en-GB" sz="2800" baseline="0" dirty="0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1068456" y="3456711"/>
            <a:ext cx="7197587" cy="3307625"/>
            <a:chOff x="1113183" y="3326295"/>
            <a:chExt cx="7197587" cy="3307625"/>
          </a:xfrm>
        </p:grpSpPr>
        <p:sp>
          <p:nvSpPr>
            <p:cNvPr id="7" name="Cube 6"/>
            <p:cNvSpPr/>
            <p:nvPr/>
          </p:nvSpPr>
          <p:spPr bwMode="auto">
            <a:xfrm rot="10800000">
              <a:off x="3677477" y="4124738"/>
              <a:ext cx="1620079" cy="914401"/>
            </a:xfrm>
            <a:prstGeom prst="cube">
              <a:avLst>
                <a:gd name="adj" fmla="val 1847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10800000"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GB" b="1" dirty="0" smtClean="0">
                  <a:latin typeface="Calibri" panose="020F0502020204030204" pitchFamily="34" charset="0"/>
                </a:rPr>
                <a:t>Current</a:t>
              </a:r>
              <a:r>
                <a:rPr lang="en-GB" b="1" dirty="0">
                  <a:latin typeface="Calibri" panose="020F0502020204030204" pitchFamily="34" charset="0"/>
                </a:rPr>
                <a:t/>
              </a:r>
              <a:br>
                <a:rPr lang="en-GB" b="1" dirty="0">
                  <a:latin typeface="Calibri" panose="020F0502020204030204" pitchFamily="34" charset="0"/>
                </a:rPr>
              </a:br>
              <a:r>
                <a:rPr lang="en-GB" b="1" dirty="0" smtClean="0">
                  <a:latin typeface="Calibri" panose="020F0502020204030204" pitchFamily="34" charset="0"/>
                </a:rPr>
                <a:t>System</a:t>
              </a:r>
              <a:endParaRPr lang="en-GB" b="1" dirty="0">
                <a:latin typeface="Calibri" panose="020F050202020403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 rot="10800000">
              <a:off x="6013174" y="3816626"/>
              <a:ext cx="1202635" cy="65598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10800000"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Facts &amp;</a:t>
              </a:r>
              <a:b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</a:br>
              <a: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 Opinions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 rot="10800000">
              <a:off x="3284881" y="3326295"/>
              <a:ext cx="1202635" cy="65598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10800000"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Exceptions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 rot="10800000">
              <a:off x="6766891" y="4625010"/>
              <a:ext cx="1543879" cy="72887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10800000"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Opportunities</a:t>
              </a:r>
              <a:r>
                <a:rPr lang="en-GB" dirty="0">
                  <a:latin typeface="Calibri" panose="020F0502020204030204" pitchFamily="34" charset="0"/>
                </a:rPr>
                <a:t/>
              </a:r>
              <a:br>
                <a:rPr lang="en-GB" dirty="0">
                  <a:latin typeface="Calibri" panose="020F0502020204030204" pitchFamily="34" charset="0"/>
                </a:rPr>
              </a:br>
              <a:r>
                <a:rPr lang="en-GB" dirty="0" smtClean="0">
                  <a:latin typeface="Calibri" panose="020F0502020204030204" pitchFamily="34" charset="0"/>
                </a:rPr>
                <a:t>&amp; Threats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 rot="10800000">
              <a:off x="3417404" y="5275573"/>
              <a:ext cx="1331843" cy="65598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10800000"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Strengths &amp;</a:t>
              </a:r>
              <a:b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</a:br>
              <a: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Weaknesses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 rot="10800000">
              <a:off x="5337313" y="5158409"/>
              <a:ext cx="1308652" cy="73218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10800000"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Work</a:t>
              </a:r>
              <a:b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</a:br>
              <a: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Distribution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 rot="10800000">
              <a:off x="1113183" y="4075047"/>
              <a:ext cx="1702904" cy="54996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10800000"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Documentation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 rot="10800000">
              <a:off x="1441173" y="4850295"/>
              <a:ext cx="1431235" cy="79513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10800000"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Processes &amp;</a:t>
              </a:r>
              <a:b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</a:br>
              <a: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Procedures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 rot="10800000">
              <a:off x="2082245" y="5877343"/>
              <a:ext cx="1202635" cy="65598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10800000"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Problems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 rot="10800000">
              <a:off x="4361089" y="5931558"/>
              <a:ext cx="1295400" cy="7023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10800000"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Volumes &amp;</a:t>
              </a:r>
              <a:b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</a:br>
              <a: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Timings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 rot="10800000">
              <a:off x="4952999" y="3356113"/>
              <a:ext cx="1202635" cy="65598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10800000"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Rules &amp;</a:t>
              </a:r>
              <a:b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</a:br>
              <a:r>
                <a:rPr kumimoji="0" lang="en-GB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Exceptions</a:t>
              </a:r>
            </a:p>
          </p:txBody>
        </p:sp>
        <p:cxnSp>
          <p:nvCxnSpPr>
            <p:cNvPr id="20" name="Straight Arrow Connector 19"/>
            <p:cNvCxnSpPr>
              <a:stCxn id="14" idx="2"/>
            </p:cNvCxnSpPr>
            <p:nvPr/>
          </p:nvCxnSpPr>
          <p:spPr bwMode="auto">
            <a:xfrm>
              <a:off x="2816087" y="4350028"/>
              <a:ext cx="861389" cy="27498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15" idx="3"/>
            </p:cNvCxnSpPr>
            <p:nvPr/>
          </p:nvCxnSpPr>
          <p:spPr bwMode="auto">
            <a:xfrm flipV="1">
              <a:off x="2662808" y="4731026"/>
              <a:ext cx="754596" cy="23571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 bwMode="auto">
            <a:xfrm>
              <a:off x="4311394" y="3886212"/>
              <a:ext cx="61823" cy="18883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>
              <a:stCxn id="18" idx="7"/>
            </p:cNvCxnSpPr>
            <p:nvPr/>
          </p:nvCxnSpPr>
          <p:spPr bwMode="auto">
            <a:xfrm flipH="1">
              <a:off x="4845323" y="3916030"/>
              <a:ext cx="283798" cy="15901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9" idx="6"/>
            </p:cNvCxnSpPr>
            <p:nvPr/>
          </p:nvCxnSpPr>
          <p:spPr bwMode="auto">
            <a:xfrm flipH="1">
              <a:off x="5396948" y="4144617"/>
              <a:ext cx="616226" cy="20541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stCxn id="11" idx="6"/>
            </p:cNvCxnSpPr>
            <p:nvPr/>
          </p:nvCxnSpPr>
          <p:spPr bwMode="auto">
            <a:xfrm flipH="1" flipV="1">
              <a:off x="5396948" y="4581938"/>
              <a:ext cx="1369943" cy="40750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>
              <a:stCxn id="13" idx="5"/>
            </p:cNvCxnSpPr>
            <p:nvPr/>
          </p:nvCxnSpPr>
          <p:spPr bwMode="auto">
            <a:xfrm flipH="1" flipV="1">
              <a:off x="5297556" y="5039139"/>
              <a:ext cx="231405" cy="2264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>
              <a:stCxn id="17" idx="4"/>
            </p:cNvCxnSpPr>
            <p:nvPr/>
          </p:nvCxnSpPr>
          <p:spPr bwMode="auto">
            <a:xfrm flipH="1" flipV="1">
              <a:off x="4952998" y="5110524"/>
              <a:ext cx="55791" cy="82103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>
              <a:stCxn id="12" idx="4"/>
            </p:cNvCxnSpPr>
            <p:nvPr/>
          </p:nvCxnSpPr>
          <p:spPr bwMode="auto">
            <a:xfrm flipV="1">
              <a:off x="4083325" y="5231451"/>
              <a:ext cx="0" cy="4412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>
              <a:stCxn id="12" idx="4"/>
            </p:cNvCxnSpPr>
            <p:nvPr/>
          </p:nvCxnSpPr>
          <p:spPr bwMode="auto">
            <a:xfrm flipV="1">
              <a:off x="4083325" y="5039139"/>
              <a:ext cx="114298" cy="23643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Straight Arrow Connector 42"/>
            <p:cNvCxnSpPr>
              <a:stCxn id="16" idx="4"/>
            </p:cNvCxnSpPr>
            <p:nvPr/>
          </p:nvCxnSpPr>
          <p:spPr bwMode="auto">
            <a:xfrm flipV="1">
              <a:off x="2683562" y="5152387"/>
              <a:ext cx="864708" cy="72495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265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524000" y="2054225"/>
          <a:ext cx="5949950" cy="384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3" imgW="6212575" imgH="4008936" progId="Word.Document.8">
                  <p:embed/>
                </p:oleObj>
              </mc:Choice>
              <mc:Fallback>
                <p:oleObj name="Document" r:id="rId3" imgW="6212575" imgH="40089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4225"/>
                        <a:ext cx="5949950" cy="384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 smtClean="0">
                <a:solidFill>
                  <a:srgbClr val="9933FF"/>
                </a:solidFill>
              </a:rPr>
              <a:t>Levels of Organisation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Different levels of an organization need different types of information therefore require different functionality from systems</a:t>
            </a:r>
            <a:endParaRPr lang="en-GB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647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For information and discussion only</a:t>
            </a:r>
            <a:endParaRPr lang="en-GB" sz="2800" b="1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29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C9E605-EFD8-4239-9135-2AABA04F7DE5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3" y="330506"/>
            <a:ext cx="7763903" cy="590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37769" y="6231076"/>
            <a:ext cx="7306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rgbClr val="000000"/>
                </a:solidFill>
                <a:latin typeface="+mj-lt"/>
                <a:cs typeface="Arial" pitchFamily="34" charset="0"/>
              </a:rPr>
              <a:t>http://www.chris-kimble.com/Courses/World_Med_MBA/Types-of-Information-System.html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647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For information and discussion only</a:t>
            </a:r>
            <a:endParaRPr lang="en-GB" sz="2800" b="1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241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7475"/>
            <a:ext cx="9144000" cy="865188"/>
          </a:xfrm>
        </p:spPr>
        <p:txBody>
          <a:bodyPr/>
          <a:lstStyle/>
          <a:p>
            <a:r>
              <a:rPr lang="en-GB" sz="3200" dirty="0" smtClean="0"/>
              <a:t>Review - How do we address the problems</a:t>
            </a:r>
            <a:br>
              <a:rPr lang="en-GB" sz="3200" dirty="0" smtClean="0"/>
            </a:br>
            <a:r>
              <a:rPr lang="en-GB" sz="3200" dirty="0" smtClean="0"/>
              <a:t> of Systems </a:t>
            </a:r>
            <a:r>
              <a:rPr lang="en-GB" sz="3200" dirty="0" smtClean="0"/>
              <a:t>Development?</a:t>
            </a:r>
            <a:endParaRPr lang="en-GB" sz="3200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5440" y="1158240"/>
            <a:ext cx="8603615" cy="5294948"/>
          </a:xfrm>
        </p:spPr>
        <p:txBody>
          <a:bodyPr/>
          <a:lstStyle/>
          <a:p>
            <a:pPr marL="441325" indent="-441325">
              <a:lnSpc>
                <a:spcPct val="85000"/>
              </a:lnSpc>
              <a:buFontTx/>
              <a:buNone/>
            </a:pPr>
            <a:r>
              <a:rPr lang="en-GB" sz="3000" dirty="0" smtClean="0"/>
              <a:t>Dealing with complexity:</a:t>
            </a:r>
          </a:p>
          <a:p>
            <a:pPr marL="441325" indent="-441325">
              <a:lnSpc>
                <a:spcPct val="85000"/>
              </a:lnSpc>
            </a:pPr>
            <a:r>
              <a:rPr lang="en-GB" sz="3000" b="1" dirty="0" smtClean="0"/>
              <a:t>Decomposition</a:t>
            </a:r>
            <a:r>
              <a:rPr lang="en-GB" sz="3000" dirty="0" smtClean="0"/>
              <a:t> – divide the problem into smaller ‘brain-sized’ chunks</a:t>
            </a:r>
          </a:p>
          <a:p>
            <a:pPr marL="441325" indent="-441325">
              <a:lnSpc>
                <a:spcPct val="85000"/>
              </a:lnSpc>
            </a:pPr>
            <a:r>
              <a:rPr lang="en-GB" sz="3000" b="1" dirty="0" smtClean="0"/>
              <a:t>Abstraction </a:t>
            </a:r>
            <a:r>
              <a:rPr lang="en-GB" sz="3000" dirty="0" smtClean="0"/>
              <a:t>– concentrating on the most important elements while ignoring currently irrelevant details</a:t>
            </a:r>
          </a:p>
          <a:p>
            <a:pPr marL="441325" indent="-441325">
              <a:lnSpc>
                <a:spcPct val="85000"/>
              </a:lnSpc>
            </a:pPr>
            <a:r>
              <a:rPr lang="en-GB" sz="3000" b="1" dirty="0" smtClean="0"/>
              <a:t>Iteration</a:t>
            </a:r>
            <a:r>
              <a:rPr lang="en-GB" sz="3000" dirty="0" smtClean="0"/>
              <a:t> – redefine the problem and repeat decomposition and abstraction</a:t>
            </a:r>
          </a:p>
          <a:p>
            <a:pPr marL="441325" indent="-441325">
              <a:lnSpc>
                <a:spcPct val="85000"/>
              </a:lnSpc>
            </a:pPr>
            <a:endParaRPr lang="en-GB" sz="1400" dirty="0" smtClean="0"/>
          </a:p>
          <a:p>
            <a:pPr marL="441325" indent="-441325">
              <a:lnSpc>
                <a:spcPct val="85000"/>
              </a:lnSpc>
              <a:buFontTx/>
              <a:buNone/>
            </a:pPr>
            <a:r>
              <a:rPr lang="en-GB" sz="3000" dirty="0" smtClean="0"/>
              <a:t>We can decompose and abstract</a:t>
            </a:r>
          </a:p>
          <a:p>
            <a:pPr marL="441325" indent="-441325">
              <a:lnSpc>
                <a:spcPct val="85000"/>
              </a:lnSpc>
              <a:spcBef>
                <a:spcPct val="5000"/>
              </a:spcBef>
            </a:pPr>
            <a:r>
              <a:rPr lang="en-GB" sz="3000" dirty="0" smtClean="0"/>
              <a:t>the </a:t>
            </a:r>
            <a:r>
              <a:rPr lang="en-GB" sz="3000" b="1" dirty="0" smtClean="0"/>
              <a:t>product</a:t>
            </a:r>
            <a:r>
              <a:rPr lang="en-GB" sz="3000" dirty="0" smtClean="0"/>
              <a:t> (what we are building)</a:t>
            </a:r>
          </a:p>
          <a:p>
            <a:pPr marL="441325" indent="-441325">
              <a:lnSpc>
                <a:spcPct val="85000"/>
              </a:lnSpc>
              <a:spcBef>
                <a:spcPct val="5000"/>
              </a:spcBef>
            </a:pPr>
            <a:r>
              <a:rPr lang="en-GB" sz="3000" dirty="0" smtClean="0"/>
              <a:t>the </a:t>
            </a:r>
            <a:r>
              <a:rPr lang="en-GB" sz="3000" b="1" dirty="0" smtClean="0"/>
              <a:t>process</a:t>
            </a:r>
            <a:r>
              <a:rPr lang="en-GB" sz="3000" dirty="0" smtClean="0"/>
              <a:t>  (how we are building it)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BE65B8-0375-44C5-B129-D5D02A642E06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2237"/>
            <a:ext cx="9144000" cy="603250"/>
          </a:xfrm>
        </p:spPr>
        <p:txBody>
          <a:bodyPr lIns="91440" tIns="45720" rIns="91440" bIns="45720"/>
          <a:lstStyle/>
          <a:p>
            <a:pPr eaLnBrk="1" hangingPunct="1"/>
            <a:r>
              <a:rPr lang="en-GB" dirty="0" smtClean="0"/>
              <a:t>Understanding the Application Domain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4263" y="903231"/>
            <a:ext cx="8979737" cy="5601603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FontTx/>
              <a:buNone/>
            </a:pPr>
            <a:r>
              <a:rPr lang="en-GB" dirty="0" smtClean="0"/>
              <a:t>To analyse requirements we must first understand the customer’s problem area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GB" dirty="0" smtClean="0"/>
              <a:t>This is called the ‘</a:t>
            </a:r>
            <a:r>
              <a:rPr lang="en-GB" b="1" dirty="0" smtClean="0"/>
              <a:t>problem</a:t>
            </a:r>
            <a:r>
              <a:rPr lang="en-GB" dirty="0" smtClean="0"/>
              <a:t>’ or ‘</a:t>
            </a:r>
            <a:r>
              <a:rPr lang="en-GB" b="1" dirty="0" smtClean="0"/>
              <a:t>application domain</a:t>
            </a:r>
            <a:r>
              <a:rPr lang="en-GB" dirty="0" smtClean="0"/>
              <a:t>’</a:t>
            </a: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GB" sz="2800" dirty="0" smtClean="0"/>
              <a:t>≡ the vocabulary of the client: the things manipulated by the business and the relationship between them</a:t>
            </a:r>
          </a:p>
          <a:p>
            <a:pPr eaLnBrk="1" hangingPunct="1">
              <a:lnSpc>
                <a:spcPct val="75000"/>
              </a:lnSpc>
              <a:spcBef>
                <a:spcPts val="1200"/>
              </a:spcBef>
            </a:pPr>
            <a:r>
              <a:rPr lang="en-GB" sz="2000" dirty="0" smtClean="0"/>
              <a:t>The problem domain for a college administrator might include students, researchers, lecturers, teachers, instructors, programmes, degrees, courses, modules, units, lectures, tutorials, seminars, colloquia, exams, tests, assessments</a:t>
            </a:r>
          </a:p>
          <a:p>
            <a:pPr eaLnBrk="1" hangingPunct="1">
              <a:lnSpc>
                <a:spcPct val="75000"/>
              </a:lnSpc>
              <a:spcBef>
                <a:spcPts val="1200"/>
              </a:spcBef>
            </a:pPr>
            <a:r>
              <a:rPr lang="en-GB" sz="2000" dirty="0" smtClean="0"/>
              <a:t>The problem domain for a games developer might include facets, sprites, texture, </a:t>
            </a:r>
            <a:r>
              <a:rPr lang="en-GB" sz="2000" dirty="0"/>
              <a:t>mesh skins, timeline </a:t>
            </a:r>
            <a:r>
              <a:rPr lang="en-GB" sz="2000" dirty="0" smtClean="0"/>
              <a:t>scrubbing, blend trees, trajectories, transitions,…</a:t>
            </a:r>
          </a:p>
          <a:p>
            <a:pPr eaLnBrk="1" hangingPunct="1">
              <a:lnSpc>
                <a:spcPct val="75000"/>
              </a:lnSpc>
              <a:spcBef>
                <a:spcPts val="1200"/>
              </a:spcBef>
            </a:pPr>
            <a:r>
              <a:rPr lang="en-GB" sz="2000" dirty="0" smtClean="0"/>
              <a:t>The application domain in banking might include assets, debits, accruals, instruments, equities, stocks, shares, bonds, options, futures, derivatives, swap, trade, loan, amortize…</a:t>
            </a:r>
          </a:p>
          <a:p>
            <a:pPr eaLnBrk="1" hangingPunct="1">
              <a:lnSpc>
                <a:spcPct val="75000"/>
              </a:lnSpc>
              <a:spcBef>
                <a:spcPts val="1200"/>
              </a:spcBef>
            </a:pPr>
            <a:r>
              <a:rPr lang="en-GB" sz="2000" dirty="0"/>
              <a:t>The problem domain for a molecular biologist might include nucleosides, nucleotides, oligonucleotides, polynucleotides, transcription and expression </a:t>
            </a:r>
            <a:r>
              <a:rPr lang="en-GB" sz="2000" dirty="0" smtClean="0"/>
              <a:t>…</a:t>
            </a:r>
            <a:endParaRPr lang="en-GB" sz="2000" dirty="0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0" y="0"/>
            <a:ext cx="1547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>
                <a:latin typeface="Arial" charset="0"/>
              </a:rPr>
              <a:t>Requirements Elicitation</a:t>
            </a:r>
          </a:p>
        </p:txBody>
      </p:sp>
    </p:spTree>
    <p:extLst>
      <p:ext uri="{BB962C8B-B14F-4D97-AF65-F5344CB8AC3E}">
        <p14:creationId xmlns:p14="http://schemas.microsoft.com/office/powerpoint/2010/main" val="40643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9296F1-3402-43BF-8882-55E8EBE87B48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4475"/>
            <a:ext cx="9144000" cy="603250"/>
          </a:xfrm>
        </p:spPr>
        <p:txBody>
          <a:bodyPr lIns="91440" tIns="45720" rIns="91440" bIns="45720"/>
          <a:lstStyle/>
          <a:p>
            <a:pPr eaLnBrk="1" hangingPunct="1"/>
            <a:r>
              <a:rPr lang="en-GB" sz="3200" b="1" dirty="0" smtClean="0">
                <a:solidFill>
                  <a:srgbClr val="002060"/>
                </a:solidFill>
                <a:effectLst/>
                <a:latin typeface="+mj-lt"/>
                <a:ea typeface="+mj-ea"/>
                <a:cs typeface="+mj-cs"/>
              </a:rPr>
              <a:t>Requirements</a:t>
            </a:r>
            <a:r>
              <a:rPr lang="en-GB" sz="3200" b="1" baseline="0" dirty="0" smtClean="0">
                <a:solidFill>
                  <a:srgbClr val="002060"/>
                </a:solidFill>
                <a:effectLst/>
                <a:latin typeface="+mj-lt"/>
                <a:ea typeface="+mj-ea"/>
                <a:cs typeface="+mj-cs"/>
              </a:rPr>
              <a:t> Elicitation – </a:t>
            </a:r>
            <a:r>
              <a:rPr lang="en-GB" sz="3200" dirty="0" smtClean="0"/>
              <a:t>Domain Modelling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03385" y="904142"/>
            <a:ext cx="8150469" cy="55800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 smtClean="0"/>
              <a:t>Finding the ‘things’ of interest in the application domain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400" dirty="0" smtClean="0"/>
              <a:t>Real-world objects and concepts that a system needs to keep track of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GB" sz="2000" dirty="0" smtClean="0"/>
              <a:t>Student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GB" sz="2000" dirty="0" smtClean="0"/>
              <a:t>Room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GB" sz="2000" dirty="0" smtClean="0"/>
              <a:t>Lecturer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400" dirty="0" smtClean="0"/>
              <a:t>Business </a:t>
            </a:r>
            <a:r>
              <a:rPr lang="en-GB" sz="2400" dirty="0"/>
              <a:t>objects that represent things that are manipulated in a business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GB" sz="2000" dirty="0"/>
              <a:t>Programme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GB" sz="2000" dirty="0"/>
              <a:t>Course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GB" sz="2000" dirty="0" smtClean="0"/>
              <a:t>Qualification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GB" sz="2000" dirty="0" smtClean="0"/>
              <a:t>Timetable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400" dirty="0" smtClean="0"/>
              <a:t>Events that will or have transpired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GB" sz="2000" dirty="0" smtClean="0"/>
              <a:t>Enrol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GB" sz="2000" dirty="0" smtClean="0"/>
              <a:t>Graduate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GB" sz="2000" dirty="0" smtClean="0"/>
              <a:t>Assign lecturer</a:t>
            </a:r>
            <a:endParaRPr lang="en-GB" sz="2800" dirty="0" smtClean="0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0" y="0"/>
            <a:ext cx="1547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>
                <a:latin typeface="Arial" charset="0"/>
              </a:rPr>
              <a:t>Requirements Elicitation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433942-D27D-4CBC-8161-AB047160AC84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68288"/>
            <a:ext cx="7772400" cy="976050"/>
          </a:xfrm>
        </p:spPr>
        <p:txBody>
          <a:bodyPr lIns="91440" tIns="45720" rIns="91440" bIns="45720" anchor="b"/>
          <a:lstStyle/>
          <a:p>
            <a:pPr eaLnBrk="1" hangingPunct="1"/>
            <a:r>
              <a:rPr lang="en-GB" sz="3200" dirty="0" smtClean="0"/>
              <a:t>Requirements Gathering – How?</a:t>
            </a:r>
            <a:br>
              <a:rPr lang="en-GB" sz="3200" dirty="0" smtClean="0"/>
            </a:br>
            <a:r>
              <a:rPr lang="en-GB" sz="3200" dirty="0" smtClean="0"/>
              <a:t>Fact Finding Techniques</a:t>
            </a:r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926388" y="1321029"/>
            <a:ext cx="7695717" cy="5153853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GB" sz="2800" dirty="0" smtClean="0"/>
              <a:t>Interviewing 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GB" sz="2400" dirty="0" smtClean="0"/>
              <a:t>Structured versus unstructured interviews</a:t>
            </a:r>
            <a:endParaRPr lang="en-GB" sz="2000" dirty="0" smtClean="0"/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GB" sz="2400" dirty="0" smtClean="0"/>
              <a:t>Questionnaires and surveys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800" dirty="0" smtClean="0"/>
              <a:t>Workshops</a:t>
            </a:r>
            <a:endParaRPr lang="en-GB" sz="28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800" dirty="0"/>
              <a:t>Scenario Analysis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GB" sz="2400" dirty="0"/>
              <a:t>Story </a:t>
            </a:r>
            <a:r>
              <a:rPr lang="en-GB" sz="2400" dirty="0" smtClean="0"/>
              <a:t>boards, Trees…</a:t>
            </a:r>
            <a:endParaRPr lang="en-GB" sz="2800" dirty="0" smtClean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800" dirty="0" smtClean="0"/>
              <a:t>Analysis of existing system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 smtClean="0"/>
              <a:t>Documentation, forms analysis,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 smtClean="0"/>
              <a:t>Observation/Video cameras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800" dirty="0" smtClean="0"/>
              <a:t>Prototyping 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GB" sz="2400" dirty="0" smtClean="0"/>
              <a:t>Mock-up or skeleton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0" y="0"/>
            <a:ext cx="1547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 dirty="0">
                <a:latin typeface="Arial" charset="0"/>
              </a:rPr>
              <a:t>Requirements Elicitation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F2732C-486E-457D-93AD-23CE3EB0893F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46113" y="96562"/>
            <a:ext cx="7772400" cy="603250"/>
          </a:xfrm>
        </p:spPr>
        <p:txBody>
          <a:bodyPr/>
          <a:lstStyle/>
          <a:p>
            <a:r>
              <a:rPr lang="en-GB" dirty="0" smtClean="0"/>
              <a:t>Workshops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109329" y="646043"/>
            <a:ext cx="8796131" cy="5724939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Facilitated</a:t>
            </a:r>
            <a:r>
              <a:rPr lang="en-GB" sz="2400" baseline="0" dirty="0" smtClean="0"/>
              <a:t> workshop provides forum to exchange views and achieve consensus when need to make decisions, explore ideas and exchange knowledge to solve business problem.</a:t>
            </a:r>
            <a:endParaRPr lang="en-GB" sz="2400" dirty="0" smtClean="0"/>
          </a:p>
          <a:p>
            <a:pPr marL="0" indent="0">
              <a:buNone/>
            </a:pPr>
            <a:r>
              <a:rPr lang="en-GB" sz="1800" b="1" dirty="0" smtClean="0">
                <a:latin typeface="+mj-lt"/>
              </a:rPr>
              <a:t>Benefits</a:t>
            </a:r>
          </a:p>
          <a:p>
            <a:pPr marL="542925" lvl="1" indent="0">
              <a:buNone/>
            </a:pPr>
            <a:r>
              <a:rPr lang="en-GB" sz="1800" b="1" dirty="0" smtClean="0"/>
              <a:t>Speed: </a:t>
            </a:r>
            <a:r>
              <a:rPr lang="en-GB" sz="1800" dirty="0" smtClean="0"/>
              <a:t>possible </a:t>
            </a:r>
            <a:r>
              <a:rPr lang="en-GB" sz="1800" dirty="0"/>
              <a:t>to </a:t>
            </a:r>
            <a:r>
              <a:rPr lang="en-GB" sz="1800" dirty="0" smtClean="0"/>
              <a:t>achieve </a:t>
            </a:r>
            <a:r>
              <a:rPr lang="en-GB" sz="1800" dirty="0"/>
              <a:t>agreement in a day or two as opposed to weeks or months using </a:t>
            </a:r>
            <a:r>
              <a:rPr lang="en-GB" sz="1800" dirty="0" smtClean="0"/>
              <a:t>traditional methods</a:t>
            </a:r>
          </a:p>
          <a:p>
            <a:pPr marL="542925" lvl="1" indent="0">
              <a:buNone/>
            </a:pPr>
            <a:r>
              <a:rPr lang="en-GB" sz="1800" b="1" dirty="0" smtClean="0"/>
              <a:t>Ownership</a:t>
            </a:r>
            <a:r>
              <a:rPr lang="en-GB" sz="1800" b="1" dirty="0"/>
              <a:t>:</a:t>
            </a:r>
            <a:r>
              <a:rPr lang="en-GB" sz="1800" dirty="0"/>
              <a:t> </a:t>
            </a:r>
            <a:r>
              <a:rPr lang="en-GB" sz="1800" dirty="0" smtClean="0"/>
              <a:t>Stakeholders </a:t>
            </a:r>
            <a:r>
              <a:rPr lang="en-GB" sz="1800" dirty="0"/>
              <a:t>who are part of the group decision making are more likely to be committed</a:t>
            </a:r>
          </a:p>
          <a:p>
            <a:pPr marL="542925" lvl="1" indent="0">
              <a:buNone/>
            </a:pPr>
            <a:r>
              <a:rPr lang="en-GB" sz="1800" b="1" dirty="0"/>
              <a:t>Productivity:  </a:t>
            </a:r>
            <a:r>
              <a:rPr lang="en-GB" sz="1800" dirty="0"/>
              <a:t>better understanding of each other’s </a:t>
            </a:r>
            <a:r>
              <a:rPr lang="en-GB" sz="1800" dirty="0" smtClean="0"/>
              <a:t>viewpoint </a:t>
            </a:r>
            <a:r>
              <a:rPr lang="en-GB" sz="1800" dirty="0"/>
              <a:t>misunderstanding can be swiftly </a:t>
            </a:r>
            <a:r>
              <a:rPr lang="en-GB" sz="1800" dirty="0" smtClean="0"/>
              <a:t>clarified</a:t>
            </a:r>
          </a:p>
          <a:p>
            <a:pPr marL="542925" lvl="1" indent="0">
              <a:buNone/>
            </a:pPr>
            <a:r>
              <a:rPr lang="en-GB" sz="1800" b="1" dirty="0" smtClean="0"/>
              <a:t>Consensus: </a:t>
            </a:r>
            <a:r>
              <a:rPr lang="en-GB" sz="1800" dirty="0" smtClean="0"/>
              <a:t>discussion can lead to common understanding</a:t>
            </a:r>
          </a:p>
          <a:p>
            <a:pPr marL="542925" lvl="1" indent="0">
              <a:buNone/>
            </a:pPr>
            <a:r>
              <a:rPr lang="en-GB" sz="1800" b="1" dirty="0" smtClean="0"/>
              <a:t>Quality of Decision-making: </a:t>
            </a:r>
            <a:r>
              <a:rPr lang="en-GB" sz="1800" dirty="0" smtClean="0"/>
              <a:t>high level of confidence and understanding as stakeholders active players</a:t>
            </a:r>
          </a:p>
          <a:p>
            <a:pPr marL="542925" lvl="1" indent="0">
              <a:buNone/>
            </a:pPr>
            <a:r>
              <a:rPr lang="en-GB" sz="1800" b="1" dirty="0" smtClean="0"/>
              <a:t>Overall perspective:  </a:t>
            </a:r>
            <a:r>
              <a:rPr lang="en-GB" sz="1800" dirty="0" smtClean="0"/>
              <a:t>participants can appreciate importance of areas they are not directly involved</a:t>
            </a:r>
          </a:p>
          <a:p>
            <a:pPr marL="0" lvl="1" indent="0">
              <a:buNone/>
              <a:tabLst>
                <a:tab pos="0" algn="l"/>
              </a:tabLst>
            </a:pPr>
            <a:r>
              <a:rPr lang="en-GB" sz="1800" b="1" dirty="0" smtClean="0">
                <a:latin typeface="+mj-lt"/>
              </a:rPr>
              <a:t>Problems</a:t>
            </a:r>
          </a:p>
          <a:p>
            <a:pPr marL="542925" lvl="1" indent="0">
              <a:buNone/>
            </a:pPr>
            <a:r>
              <a:rPr lang="en-GB" sz="1800" b="1" dirty="0" smtClean="0"/>
              <a:t>Cost</a:t>
            </a:r>
            <a:r>
              <a:rPr lang="en-GB" sz="1800" dirty="0" smtClean="0"/>
              <a:t> and </a:t>
            </a:r>
            <a:r>
              <a:rPr lang="en-GB" sz="1800" b="1" dirty="0" smtClean="0"/>
              <a:t>scheduling:</a:t>
            </a:r>
            <a:r>
              <a:rPr lang="en-GB" sz="1800" dirty="0" smtClean="0"/>
              <a:t> getting dedicated time from busy people hard</a:t>
            </a:r>
          </a:p>
          <a:p>
            <a:pPr marL="542925" lvl="1" indent="0">
              <a:buNone/>
            </a:pPr>
            <a:r>
              <a:rPr lang="en-GB" sz="1800" dirty="0" smtClean="0"/>
              <a:t>Participants with hidden agendas</a:t>
            </a:r>
            <a:endParaRPr lang="en-GB" sz="2400" dirty="0" smtClean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-1"/>
            <a:ext cx="2406108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 dirty="0">
                <a:latin typeface="Arial" charset="0"/>
              </a:rPr>
              <a:t>Requirements </a:t>
            </a:r>
            <a:r>
              <a:rPr lang="en-GB" sz="1000" dirty="0" smtClean="0">
                <a:latin typeface="Arial" charset="0"/>
              </a:rPr>
              <a:t>Elicitation – Fact Finding</a:t>
            </a:r>
            <a:endParaRPr lang="en-GB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9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F2732C-486E-457D-93AD-23CE3EB0893F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/>
              <a:t>Workshop Roles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18052" y="1172817"/>
            <a:ext cx="8458304" cy="4969566"/>
          </a:xfrm>
        </p:spPr>
        <p:txBody>
          <a:bodyPr/>
          <a:lstStyle/>
          <a:p>
            <a:pPr marL="715963" lvl="0" indent="-715963">
              <a:spcAft>
                <a:spcPts val="1800"/>
              </a:spcAft>
              <a:buNone/>
            </a:pPr>
            <a:r>
              <a:rPr lang="en-GB" sz="2800" b="1" dirty="0" smtClean="0">
                <a:latin typeface="+mj-lt"/>
              </a:rPr>
              <a:t>Sponsor:</a:t>
            </a:r>
            <a:r>
              <a:rPr lang="en-GB" sz="2800" dirty="0" smtClean="0"/>
              <a:t>  ‘Owner’ of workshop and it’s objectives.  Creates terms of reference with facilitator and empowers participants to make decisions</a:t>
            </a:r>
          </a:p>
          <a:p>
            <a:pPr marL="715963" lvl="0" indent="-715963">
              <a:spcAft>
                <a:spcPts val="1800"/>
              </a:spcAft>
              <a:buNone/>
            </a:pPr>
            <a:r>
              <a:rPr lang="en-GB" sz="2800" b="1" dirty="0" smtClean="0">
                <a:latin typeface="+mj-lt"/>
              </a:rPr>
              <a:t>Facilitator:</a:t>
            </a:r>
            <a:r>
              <a:rPr lang="en-GB" sz="2800" dirty="0" smtClean="0"/>
              <a:t>  manages process NOT content, maintains focus and manages group dynamics.  Must be professional, detached, positive, active listener, </a:t>
            </a:r>
            <a:br>
              <a:rPr lang="en-GB" sz="2800" dirty="0" smtClean="0"/>
            </a:br>
            <a:r>
              <a:rPr lang="en-GB" sz="2800" dirty="0" smtClean="0"/>
              <a:t>able to question and give feedback.</a:t>
            </a:r>
          </a:p>
          <a:p>
            <a:pPr marL="715963" lvl="0" indent="-715963">
              <a:spcAft>
                <a:spcPts val="1800"/>
              </a:spcAft>
              <a:buNone/>
            </a:pPr>
            <a:r>
              <a:rPr lang="en-GB" sz="2800" b="1" dirty="0" smtClean="0">
                <a:latin typeface="+mj-lt"/>
              </a:rPr>
              <a:t>Participants:  </a:t>
            </a:r>
            <a:r>
              <a:rPr lang="en-GB" sz="2800" dirty="0" smtClean="0"/>
              <a:t>empowered to speak and make decisions on behalf of their areas</a:t>
            </a:r>
          </a:p>
          <a:p>
            <a:pPr marL="715963" lvl="0" indent="-715963">
              <a:spcAft>
                <a:spcPts val="1800"/>
              </a:spcAft>
              <a:buNone/>
            </a:pPr>
            <a:r>
              <a:rPr lang="en-GB" sz="2800" b="1" dirty="0" smtClean="0">
                <a:latin typeface="+mj-lt"/>
              </a:rPr>
              <a:t>Scribe:</a:t>
            </a:r>
            <a:r>
              <a:rPr lang="en-GB" sz="2800" dirty="0" smtClean="0"/>
              <a:t>  accurately captures output and publishes as formal documentation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-1"/>
            <a:ext cx="2406108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 dirty="0">
                <a:latin typeface="Arial" charset="0"/>
              </a:rPr>
              <a:t>Requirements </a:t>
            </a:r>
            <a:r>
              <a:rPr lang="en-GB" sz="1000" dirty="0" smtClean="0">
                <a:latin typeface="Arial" charset="0"/>
              </a:rPr>
              <a:t>Elicitation – Fact Finding</a:t>
            </a:r>
            <a:endParaRPr lang="en-GB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DCDF5B1-1E61-4E57-9386-06CEC03B5D09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/>
            <a:r>
              <a:rPr lang="en-GB" dirty="0" smtClean="0"/>
              <a:t>Fact Finding - Interviewing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12763" y="1436688"/>
            <a:ext cx="8015287" cy="4503737"/>
          </a:xfrm>
        </p:spPr>
        <p:txBody>
          <a:bodyPr lIns="91440" tIns="45720" rIns="91440" bIns="45720"/>
          <a:lstStyle/>
          <a:p>
            <a:pPr eaLnBrk="1" hangingPunct="1">
              <a:lnSpc>
                <a:spcPct val="80000"/>
              </a:lnSpc>
            </a:pPr>
            <a:r>
              <a:rPr lang="en-GB" sz="2800" dirty="0" smtClean="0"/>
              <a:t>The requirements team meet with the stakeholders to extract all relevant information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dirty="0" smtClean="0"/>
              <a:t>Two types of questions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800" i="1" dirty="0" smtClean="0"/>
              <a:t>Close-ended</a:t>
            </a:r>
            <a:r>
              <a:rPr lang="en-GB" sz="2800" dirty="0" smtClean="0"/>
              <a:t> questions require a specific answer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800" i="1" dirty="0" smtClean="0"/>
              <a:t>Open-ended</a:t>
            </a:r>
            <a:r>
              <a:rPr lang="en-GB" sz="2800" dirty="0" smtClean="0"/>
              <a:t> questions are asked to encourage the person being interviewed to speak out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dirty="0" smtClean="0"/>
              <a:t>Two types of interviews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800" dirty="0" smtClean="0"/>
              <a:t>In a </a:t>
            </a:r>
            <a:r>
              <a:rPr lang="en-GB" sz="2800" i="1" dirty="0" smtClean="0"/>
              <a:t>structured </a:t>
            </a:r>
            <a:r>
              <a:rPr lang="en-GB" sz="2800" dirty="0" smtClean="0"/>
              <a:t>interview, specific questions (prepared before hand) are asked, frequently close-ended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-1"/>
            <a:ext cx="2406108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 dirty="0">
                <a:latin typeface="Arial" charset="0"/>
              </a:rPr>
              <a:t>Requirements </a:t>
            </a:r>
            <a:r>
              <a:rPr lang="en-GB" sz="1000" dirty="0" smtClean="0">
                <a:latin typeface="Arial" charset="0"/>
              </a:rPr>
              <a:t>Elicitation – Fact Finding</a:t>
            </a:r>
            <a:endParaRPr lang="en-GB" sz="1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071E26-A7B3-4A1B-AD3F-75C4C1625CD1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906" y="122237"/>
            <a:ext cx="7772400" cy="603250"/>
          </a:xfrm>
        </p:spPr>
        <p:txBody>
          <a:bodyPr lIns="91440" tIns="45720" rIns="91440" bIns="45720"/>
          <a:lstStyle/>
          <a:p>
            <a:r>
              <a:rPr lang="en-US" dirty="0" smtClean="0"/>
              <a:t>Interviews in Practice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04799" y="932329"/>
            <a:ext cx="8552329" cy="5378824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Normally a mix of closed and open-ended interviewing.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Interviews are good for getting an overall understanding of what stakeholders do and how they might interact with the system.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Interviews are not good for understanding domain requirements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/>
              <a:t>Requirements engineers cannot understand specific domain terminology;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/>
              <a:t>Some domain knowledge is so familiar that people find it hard to articulate or think that it isn’t worth articulating</a:t>
            </a:r>
            <a:r>
              <a:rPr lang="en-US" sz="2400" dirty="0" smtClean="0"/>
              <a:t>.</a:t>
            </a:r>
            <a:endParaRPr lang="en-US" dirty="0"/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2400" i="1" dirty="0" smtClean="0"/>
              <a:t>See notes on interviewing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0" y="0"/>
            <a:ext cx="1547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>
                <a:latin typeface="Arial" charset="0"/>
              </a:rPr>
              <a:t>Requirements Elicitation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ED117D-B671-4CD9-88D9-D94674C7222E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r>
              <a:rPr lang="en-US" dirty="0" smtClean="0"/>
              <a:t>Effective Interviewers</a:t>
            </a: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63675"/>
            <a:ext cx="7772400" cy="4632325"/>
          </a:xfrm>
        </p:spPr>
        <p:txBody>
          <a:bodyPr/>
          <a:lstStyle/>
          <a:p>
            <a:r>
              <a:rPr lang="en-US" dirty="0" smtClean="0"/>
              <a:t>Interviewers should be open-minded, willing to listen to stakeholders and should not have pre-conceived ideas about the requirements.</a:t>
            </a:r>
          </a:p>
          <a:p>
            <a:r>
              <a:rPr lang="en-US" dirty="0" smtClean="0"/>
              <a:t>They should prompt the interviewee with a question or a proposal and should not simply expect them to respond to a question such as ‘what do you want’. </a:t>
            </a:r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0" y="0"/>
            <a:ext cx="1547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>
                <a:latin typeface="Arial" charset="0"/>
              </a:rPr>
              <a:t>Requirements Elicitation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BF834F-CAC9-407D-A355-C192CFDDD22B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r>
              <a:rPr lang="en-US" dirty="0" smtClean="0">
                <a:solidFill>
                  <a:srgbClr val="000099"/>
                </a:solidFill>
              </a:rPr>
              <a:t>Questionnaires and Surveys</a:t>
            </a:r>
            <a:endParaRPr lang="en-AU" sz="3200" dirty="0" smtClean="0">
              <a:solidFill>
                <a:srgbClr val="000099"/>
              </a:solidFill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5059" y="1308848"/>
            <a:ext cx="7153835" cy="4894728"/>
          </a:xfrm>
        </p:spPr>
        <p:txBody>
          <a:bodyPr lIns="91440" tIns="45720" rIns="91440" bIns="45720"/>
          <a:lstStyle/>
          <a:p>
            <a:pPr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/>
              <a:t>In addition to interviews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/>
              <a:t>Close-ended questions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/>
              <a:t>Multiple-choice questions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/>
              <a:t>Rating questions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/>
              <a:t>Ranking questions</a:t>
            </a:r>
            <a:endParaRPr lang="en-AU" sz="3600" dirty="0" smtClean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-1"/>
            <a:ext cx="2406108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 dirty="0">
                <a:latin typeface="Arial" charset="0"/>
              </a:rPr>
              <a:t>Requirements </a:t>
            </a:r>
            <a:r>
              <a:rPr lang="en-GB" sz="1000" dirty="0" smtClean="0">
                <a:latin typeface="Arial" charset="0"/>
              </a:rPr>
              <a:t>Elicitation – Fact Finding</a:t>
            </a:r>
            <a:endParaRPr lang="en-GB" sz="1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5D4C06-3315-42B3-B9BB-3B3786E05392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47108" name="Title 1"/>
          <p:cNvSpPr>
            <a:spLocks noGrp="1"/>
          </p:cNvSpPr>
          <p:nvPr>
            <p:ph type="title" idx="4294967295"/>
          </p:nvPr>
        </p:nvSpPr>
        <p:spPr>
          <a:xfrm>
            <a:off x="576263" y="484188"/>
            <a:ext cx="7772400" cy="603250"/>
          </a:xfrm>
        </p:spPr>
        <p:txBody>
          <a:bodyPr lIns="91440" tIns="45720" rIns="91440" bIns="45720"/>
          <a:lstStyle/>
          <a:p>
            <a:r>
              <a:rPr lang="en-GB" dirty="0" smtClean="0">
                <a:solidFill>
                  <a:srgbClr val="000099"/>
                </a:solidFill>
              </a:rPr>
              <a:t>Questionnaires</a:t>
            </a:r>
          </a:p>
        </p:txBody>
      </p:sp>
      <p:sp>
        <p:nvSpPr>
          <p:cNvPr id="4710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88537" y="1484313"/>
            <a:ext cx="8269664" cy="4611687"/>
          </a:xfrm>
        </p:spPr>
        <p:txBody>
          <a:bodyPr/>
          <a:lstStyle/>
          <a:p>
            <a:pPr lvl="1"/>
            <a:r>
              <a:rPr lang="en-US" sz="3600" dirty="0" smtClean="0"/>
              <a:t>Careful design, be clear about purpose and disposition of info.</a:t>
            </a:r>
          </a:p>
          <a:p>
            <a:pPr lvl="1"/>
            <a:r>
              <a:rPr lang="en-US" sz="3600" dirty="0" smtClean="0"/>
              <a:t>Care in choice of questions, don’t lead, ease of analysis</a:t>
            </a:r>
          </a:p>
          <a:p>
            <a:pPr lvl="1"/>
            <a:r>
              <a:rPr lang="en-US" sz="3600" dirty="0" smtClean="0"/>
              <a:t>Care in administering, most people give low priority</a:t>
            </a:r>
          </a:p>
          <a:p>
            <a:pPr lvl="1"/>
            <a:r>
              <a:rPr lang="en-US" sz="3600" dirty="0" smtClean="0"/>
              <a:t>Be aware of limitations</a:t>
            </a:r>
            <a:endParaRPr lang="en-GB" dirty="0" smtClean="0">
              <a:solidFill>
                <a:srgbClr val="7030A0"/>
              </a:solidFill>
            </a:endParaRP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0" y="0"/>
            <a:ext cx="1547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>
                <a:latin typeface="Arial" charset="0"/>
              </a:rPr>
              <a:t>Requirements Elicitation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9294"/>
            <a:ext cx="9144000" cy="865187"/>
          </a:xfrm>
        </p:spPr>
        <p:txBody>
          <a:bodyPr/>
          <a:lstStyle/>
          <a:p>
            <a:r>
              <a:rPr lang="en-GB" sz="2800" dirty="0" smtClean="0"/>
              <a:t>Decomposition </a:t>
            </a:r>
            <a:r>
              <a:rPr lang="en-GB" sz="2800" b="0" dirty="0" smtClean="0"/>
              <a:t>and</a:t>
            </a:r>
            <a:r>
              <a:rPr lang="en-GB" sz="2800" dirty="0" smtClean="0"/>
              <a:t> Abstraction </a:t>
            </a:r>
            <a:r>
              <a:rPr lang="en-GB" sz="2800" b="0" dirty="0" smtClean="0"/>
              <a:t>of the Development </a:t>
            </a:r>
            <a:r>
              <a:rPr lang="en-GB" sz="4400" dirty="0" smtClean="0"/>
              <a:t>PRODUCT</a:t>
            </a:r>
            <a:endParaRPr lang="en-GB" dirty="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0658" y="1275240"/>
            <a:ext cx="8462683" cy="5268351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GB" sz="2800" dirty="0" smtClean="0"/>
              <a:t>Break the product down into components or sub-systems based on different factors such as:</a:t>
            </a:r>
          </a:p>
          <a:p>
            <a:pPr marL="450850" lvl="1" indent="-271463">
              <a:spcBef>
                <a:spcPct val="40000"/>
              </a:spcBef>
              <a:defRPr/>
            </a:pPr>
            <a:r>
              <a:rPr lang="en-GB" dirty="0" smtClean="0"/>
              <a:t>What the system does – behaviour and functionality</a:t>
            </a:r>
          </a:p>
          <a:p>
            <a:pPr marL="450850" lvl="1" indent="-271463">
              <a:spcBef>
                <a:spcPct val="40000"/>
              </a:spcBef>
              <a:defRPr/>
            </a:pPr>
            <a:r>
              <a:rPr lang="en-GB" dirty="0" smtClean="0"/>
              <a:t>What information is being held, processed and transformed</a:t>
            </a:r>
          </a:p>
          <a:p>
            <a:pPr marL="450850" lvl="1" indent="-271463">
              <a:spcBef>
                <a:spcPct val="40000"/>
              </a:spcBef>
              <a:defRPr/>
            </a:pPr>
            <a:r>
              <a:rPr lang="en-GB" dirty="0" smtClean="0"/>
              <a:t>Deployment – which physical parts of the system are responsible for doing what and talking to who</a:t>
            </a:r>
          </a:p>
          <a:p>
            <a:pPr marL="179387" lvl="1" indent="0">
              <a:spcBef>
                <a:spcPct val="40000"/>
              </a:spcBef>
              <a:buFontTx/>
              <a:buNone/>
              <a:defRPr/>
            </a:pPr>
            <a:r>
              <a:rPr lang="en-GB" sz="2400" i="1" dirty="0" smtClean="0"/>
              <a:t>Bearing in mind you are decomposing and abstracting the product to make it easier to build, what other ways are there of decomposing a system?</a:t>
            </a:r>
          </a:p>
          <a:p>
            <a:pPr marL="1612900" lvl="1" indent="-1435100">
              <a:spcBef>
                <a:spcPct val="40000"/>
              </a:spcBef>
              <a:buFontTx/>
              <a:buNone/>
              <a:defRPr/>
            </a:pPr>
            <a:r>
              <a:rPr lang="en-GB" sz="2400" i="1" dirty="0" smtClean="0"/>
              <a:t>Exercise:  	What are the components of an online shopping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E52176-A65C-4BA1-90DE-C3D272DC30B1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48132" name="Title 1"/>
          <p:cNvSpPr>
            <a:spLocks noGrp="1"/>
          </p:cNvSpPr>
          <p:nvPr>
            <p:ph type="title" idx="4294967295"/>
          </p:nvPr>
        </p:nvSpPr>
        <p:spPr>
          <a:xfrm>
            <a:off x="646113" y="677863"/>
            <a:ext cx="7772400" cy="409575"/>
          </a:xfrm>
        </p:spPr>
        <p:txBody>
          <a:bodyPr lIns="91440" tIns="45720" rIns="91440" bIns="45720"/>
          <a:lstStyle/>
          <a:p>
            <a:r>
              <a:rPr lang="en-US" sz="3200" dirty="0" smtClean="0">
                <a:solidFill>
                  <a:srgbClr val="000099"/>
                </a:solidFill>
              </a:rPr>
              <a:t>Interviews or Questionnaires?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739900" y="1652588"/>
            <a:ext cx="6718300" cy="4443412"/>
          </a:xfrm>
        </p:spPr>
        <p:txBody>
          <a:bodyPr/>
          <a:lstStyle/>
          <a:p>
            <a:r>
              <a:rPr lang="en-US" smtClean="0"/>
              <a:t>People widely dispersed? </a:t>
            </a:r>
          </a:p>
          <a:p>
            <a:r>
              <a:rPr lang="en-US" smtClean="0"/>
              <a:t>Large number of people?</a:t>
            </a:r>
          </a:p>
          <a:p>
            <a:r>
              <a:rPr lang="en-US" smtClean="0"/>
              <a:t>Exploratory study? </a:t>
            </a:r>
          </a:p>
          <a:p>
            <a:r>
              <a:rPr lang="en-US" smtClean="0"/>
              <a:t>Sampling opinion?</a:t>
            </a:r>
          </a:p>
          <a:p>
            <a:r>
              <a:rPr lang="en-US" smtClean="0"/>
              <a:t>Problem sensing? </a:t>
            </a:r>
          </a:p>
          <a:p>
            <a:r>
              <a:rPr lang="en-US" smtClean="0"/>
              <a:t>Whom to pursue further?</a:t>
            </a:r>
            <a:endParaRPr lang="en-GB" sz="2800" smtClean="0">
              <a:solidFill>
                <a:srgbClr val="7030A0"/>
              </a:solidFill>
            </a:endParaRPr>
          </a:p>
        </p:txBody>
      </p:sp>
      <p:sp>
        <p:nvSpPr>
          <p:cNvPr id="48134" name="Text Box 5"/>
          <p:cNvSpPr txBox="1">
            <a:spLocks noChangeArrowheads="1"/>
          </p:cNvSpPr>
          <p:nvPr/>
        </p:nvSpPr>
        <p:spPr bwMode="auto">
          <a:xfrm>
            <a:off x="0" y="0"/>
            <a:ext cx="1547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>
                <a:latin typeface="Arial" charset="0"/>
              </a:rPr>
              <a:t>Requirements Elicitation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A91E79-B451-46A1-8FE2-286DEDA2F868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84188"/>
            <a:ext cx="9144000" cy="603250"/>
          </a:xfrm>
        </p:spPr>
        <p:txBody>
          <a:bodyPr/>
          <a:lstStyle/>
          <a:p>
            <a:r>
              <a:rPr lang="en-GB" sz="3200" dirty="0" smtClean="0"/>
              <a:t>Ethics of Interviews and Questionnaires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466850"/>
            <a:ext cx="8116887" cy="4681538"/>
          </a:xfrm>
        </p:spPr>
        <p:txBody>
          <a:bodyPr/>
          <a:lstStyle/>
          <a:p>
            <a:r>
              <a:rPr lang="en-GB" smtClean="0"/>
              <a:t>Interviews and questionnaires maybe intrusive</a:t>
            </a:r>
          </a:p>
          <a:p>
            <a:r>
              <a:rPr lang="en-GB" smtClean="0"/>
              <a:t>Must have clear consent from interviewee</a:t>
            </a:r>
          </a:p>
          <a:p>
            <a:r>
              <a:rPr lang="en-GB" smtClean="0"/>
              <a:t>Maintain confidentiality and non-attribution</a:t>
            </a:r>
          </a:p>
          <a:p>
            <a:r>
              <a:rPr lang="en-GB" smtClean="0"/>
              <a:t>Limit objectionable or intrusive content</a:t>
            </a:r>
          </a:p>
          <a:p>
            <a:r>
              <a:rPr lang="en-GB" smtClean="0"/>
              <a:t>Avoid illegal content</a:t>
            </a:r>
          </a:p>
          <a:p>
            <a:r>
              <a:rPr lang="en-GB" smtClean="0"/>
              <a:t>Young or vulnerable interviewees</a:t>
            </a: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0" y="0"/>
            <a:ext cx="1547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>
                <a:latin typeface="Arial" charset="0"/>
              </a:rPr>
              <a:t>Requirements Elicitation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54FCF33-DD0B-4E57-9CEE-88D3D9AA71FA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50180" name="Title 1"/>
          <p:cNvSpPr>
            <a:spLocks noGrp="1"/>
          </p:cNvSpPr>
          <p:nvPr>
            <p:ph type="title"/>
          </p:nvPr>
        </p:nvSpPr>
        <p:spPr>
          <a:xfrm>
            <a:off x="0" y="271463"/>
            <a:ext cx="9144000" cy="603250"/>
          </a:xfrm>
        </p:spPr>
        <p:txBody>
          <a:bodyPr/>
          <a:lstStyle/>
          <a:p>
            <a:r>
              <a:rPr lang="en-GB" sz="2400" dirty="0" smtClean="0"/>
              <a:t>Examples of Activities that have Ethical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5038"/>
            <a:ext cx="9144000" cy="5678487"/>
          </a:xfrm>
        </p:spPr>
        <p:txBody>
          <a:bodyPr/>
          <a:lstStyle/>
          <a:p>
            <a:pPr marL="360363" lvl="1" defTabSz="361950">
              <a:defRPr/>
            </a:pPr>
            <a:r>
              <a:rPr lang="en-GB" sz="2400" dirty="0" smtClean="0"/>
              <a:t>Access to personal and/or confidential non-</a:t>
            </a:r>
            <a:r>
              <a:rPr lang="en-GB" sz="2400" dirty="0" err="1" smtClean="0"/>
              <a:t>anonymised</a:t>
            </a:r>
            <a:r>
              <a:rPr lang="en-GB" sz="2400" dirty="0" smtClean="0"/>
              <a:t> data without the identifiable participant’s specific consent.</a:t>
            </a:r>
            <a:endParaRPr lang="en-GB" sz="2400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GB" sz="2400" dirty="0" smtClean="0"/>
              <a:t>Administration of procedures that may be harmful to participants either during or after the development process.</a:t>
            </a:r>
          </a:p>
          <a:p>
            <a:pPr>
              <a:defRPr/>
            </a:pPr>
            <a:r>
              <a:rPr lang="en-GB" sz="2400" dirty="0" smtClean="0"/>
              <a:t>Development that involves contact with illegal activities, or investigation of identifiable participants involved in illegal activities. </a:t>
            </a:r>
          </a:p>
          <a:p>
            <a:pPr>
              <a:defRPr/>
            </a:pPr>
            <a:r>
              <a:rPr lang="en-GB" sz="2400" dirty="0" smtClean="0"/>
              <a:t>Development involving individuals with a limited capacity to give informed consent (</a:t>
            </a:r>
            <a:r>
              <a:rPr lang="en-GB" sz="2400" i="1" dirty="0" smtClean="0"/>
              <a:t>e.g. </a:t>
            </a:r>
            <a:r>
              <a:rPr lang="en-GB" sz="2400" dirty="0" smtClean="0"/>
              <a:t>adults who are unconscious or very severely ill; adults with learning disabilities; adults with dementia, children). </a:t>
            </a:r>
          </a:p>
          <a:p>
            <a:pPr>
              <a:defRPr/>
            </a:pPr>
            <a:r>
              <a:rPr lang="en-GB" sz="2400" dirty="0" smtClean="0"/>
              <a:t>Development having potential military/terrorist applications. </a:t>
            </a:r>
          </a:p>
          <a:p>
            <a:pPr>
              <a:defRPr/>
            </a:pPr>
            <a:r>
              <a:rPr lang="en-GB" sz="2400" dirty="0" smtClean="0"/>
              <a:t>Publication of data that might allow identification of individuals.</a:t>
            </a:r>
          </a:p>
          <a:p>
            <a:pPr>
              <a:defRPr/>
            </a:pPr>
            <a:r>
              <a:rPr lang="en-GB" sz="2400" dirty="0" smtClean="0"/>
              <a:t>Questionnaires or interviews where the contents might be perceived as being sensitive. </a:t>
            </a:r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0" y="0"/>
            <a:ext cx="1547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>
                <a:latin typeface="Arial" charset="0"/>
              </a:rPr>
              <a:t>Requirements Elicitation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F6C70F-7D93-4DF6-BAF8-D8300CDF7442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51204" name="Title 1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r>
              <a:rPr lang="en-GB" dirty="0" smtClean="0">
                <a:solidFill>
                  <a:srgbClr val="000099"/>
                </a:solidFill>
              </a:rPr>
              <a:t>Fact Finding Cont’d - Observation</a:t>
            </a:r>
          </a:p>
        </p:txBody>
      </p:sp>
      <p:sp>
        <p:nvSpPr>
          <p:cNvPr id="51206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39788" y="1652588"/>
            <a:ext cx="7786687" cy="4443412"/>
          </a:xfrm>
        </p:spPr>
        <p:txBody>
          <a:bodyPr/>
          <a:lstStyle/>
          <a:p>
            <a:r>
              <a:rPr lang="en-GB" sz="2800" dirty="0" smtClean="0"/>
              <a:t>Of working environment </a:t>
            </a:r>
          </a:p>
          <a:p>
            <a:r>
              <a:rPr lang="en-GB" sz="2800" dirty="0" smtClean="0"/>
              <a:t>Passive or Active</a:t>
            </a:r>
          </a:p>
          <a:p>
            <a:r>
              <a:rPr lang="en-GB" sz="2800" dirty="0" smtClean="0"/>
              <a:t>Could tape or video (permission)</a:t>
            </a:r>
          </a:p>
          <a:p>
            <a:r>
              <a:rPr lang="en-GB" sz="2800" dirty="0" smtClean="0"/>
              <a:t>Good for showing procedures, bottlenecks </a:t>
            </a:r>
            <a:r>
              <a:rPr lang="en-GB" sz="2800" dirty="0" err="1" smtClean="0"/>
              <a:t>etc</a:t>
            </a:r>
            <a:endParaRPr lang="en-GB" sz="2800" dirty="0" smtClean="0"/>
          </a:p>
          <a:p>
            <a:pPr>
              <a:lnSpc>
                <a:spcPct val="180000"/>
              </a:lnSpc>
            </a:pPr>
            <a:r>
              <a:rPr lang="en-US" sz="2800" dirty="0" smtClean="0"/>
              <a:t>Carried for a prolonged period of time</a:t>
            </a:r>
          </a:p>
          <a:p>
            <a:r>
              <a:rPr lang="en-GB" sz="2800" dirty="0" smtClean="0"/>
              <a:t>Can affect behaviour of the watched!</a:t>
            </a:r>
            <a:endParaRPr lang="en-GB" sz="2800" dirty="0" smtClean="0">
              <a:solidFill>
                <a:srgbClr val="7030A0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-1"/>
            <a:ext cx="2406108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 dirty="0">
                <a:latin typeface="Arial" charset="0"/>
              </a:rPr>
              <a:t>Requirements </a:t>
            </a:r>
            <a:r>
              <a:rPr lang="en-GB" sz="1000" dirty="0" smtClean="0">
                <a:latin typeface="Arial" charset="0"/>
              </a:rPr>
              <a:t>Elicitation – Fact Finding</a:t>
            </a:r>
            <a:endParaRPr lang="en-GB" sz="1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0024F1-7DBE-4186-8A18-CEC174028EFE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52228" name="Title 1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r>
              <a:rPr lang="en-GB" dirty="0" smtClean="0">
                <a:solidFill>
                  <a:srgbClr val="000099"/>
                </a:solidFill>
              </a:rPr>
              <a:t>Observation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0" y="0"/>
            <a:ext cx="1547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>
                <a:latin typeface="Arial" charset="0"/>
              </a:rPr>
              <a:t>Requirements Elicitation</a:t>
            </a:r>
          </a:p>
        </p:txBody>
      </p:sp>
      <p:sp>
        <p:nvSpPr>
          <p:cNvPr id="52230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03225" y="1160463"/>
            <a:ext cx="8054975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dirty="0" smtClean="0"/>
              <a:t>STROBE</a:t>
            </a:r>
            <a:r>
              <a:rPr lang="en-GB" sz="3600" dirty="0" smtClean="0"/>
              <a:t> - Structured Observation of the Environment </a:t>
            </a:r>
            <a:r>
              <a:rPr lang="en-GB" dirty="0" smtClean="0"/>
              <a:t>(Kendal &amp; Kendal)</a:t>
            </a:r>
          </a:p>
          <a:p>
            <a:pPr lvl="1">
              <a:lnSpc>
                <a:spcPct val="90000"/>
              </a:lnSpc>
            </a:pPr>
            <a:r>
              <a:rPr lang="en-GB" sz="3600" dirty="0" smtClean="0"/>
              <a:t>Office location, placement of the decision makers desk</a:t>
            </a:r>
          </a:p>
          <a:p>
            <a:pPr lvl="1">
              <a:lnSpc>
                <a:spcPct val="90000"/>
              </a:lnSpc>
            </a:pPr>
            <a:r>
              <a:rPr lang="en-GB" sz="3600" dirty="0" smtClean="0"/>
              <a:t>Stationary,  office equipment</a:t>
            </a:r>
          </a:p>
          <a:p>
            <a:pPr lvl="1">
              <a:lnSpc>
                <a:spcPct val="90000"/>
              </a:lnSpc>
            </a:pPr>
            <a:r>
              <a:rPr lang="en-GB" sz="3600" dirty="0" smtClean="0"/>
              <a:t>Props, trade journals &amp; newspapers</a:t>
            </a:r>
          </a:p>
          <a:p>
            <a:pPr lvl="1">
              <a:lnSpc>
                <a:spcPct val="90000"/>
              </a:lnSpc>
            </a:pPr>
            <a:r>
              <a:rPr lang="en-GB" sz="3600" dirty="0" smtClean="0"/>
              <a:t>Office lighting &amp; colour, clothing worn by decision maker </a:t>
            </a:r>
            <a:r>
              <a:rPr lang="en-GB" sz="3600" i="1" dirty="0" err="1" smtClean="0"/>
              <a:t>etc</a:t>
            </a:r>
            <a:endParaRPr lang="en-GB" sz="3600" i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A.M.Fedorec </a:t>
            </a:r>
            <a:fld id="{DD649745-53C4-4C80-976A-8F5C9139CF1F}" type="datetime1">
              <a:rPr lang="en-GB"/>
              <a:pPr>
                <a:defRPr/>
              </a:pPr>
              <a:t>03/02/2016</a:t>
            </a:fld>
            <a:endParaRPr lang="en-US"/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>
              <a:lnSpc>
                <a:spcPct val="160000"/>
              </a:lnSpc>
            </a:pPr>
            <a:r>
              <a:rPr lang="en-US" sz="2400" dirty="0" smtClean="0">
                <a:solidFill>
                  <a:srgbClr val="000099"/>
                </a:solidFill>
              </a:rPr>
              <a:t>Study of Documents and Existing Software Systems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0" y="0"/>
            <a:ext cx="1547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>
                <a:latin typeface="Arial" charset="0"/>
              </a:rPr>
              <a:t>Requirements Elicitation</a:t>
            </a:r>
          </a:p>
        </p:txBody>
      </p:sp>
      <p:sp>
        <p:nvSpPr>
          <p:cNvPr id="53254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925513" y="1651000"/>
            <a:ext cx="7532687" cy="444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case 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Organizational documents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System forms and reports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Domain knowledge 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Domain journals and reference books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097932-7DE4-4909-904B-099AB3DDECB2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>
            <a:normAutofit/>
          </a:bodyPr>
          <a:lstStyle/>
          <a:p>
            <a:pPr>
              <a:defRPr/>
            </a:pPr>
            <a:r>
              <a:rPr lang="en-GB" sz="3200" dirty="0" smtClean="0">
                <a:solidFill>
                  <a:srgbClr val="000099"/>
                </a:solidFill>
                <a:cs typeface="Arial" charset="0"/>
              </a:rPr>
              <a:t>Fact Finding - Prototyping </a:t>
            </a:r>
            <a:endParaRPr lang="en-GB" sz="2400" dirty="0" smtClean="0">
              <a:solidFill>
                <a:srgbClr val="000099"/>
              </a:solidFill>
              <a:cs typeface="Arial" charset="0"/>
            </a:endParaRPr>
          </a:p>
        </p:txBody>
      </p:sp>
      <p:sp>
        <p:nvSpPr>
          <p:cNvPr id="5427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18661" y="1282147"/>
            <a:ext cx="8637104" cy="4919869"/>
          </a:xfrm>
        </p:spPr>
        <p:txBody>
          <a:bodyPr/>
          <a:lstStyle/>
          <a:p>
            <a:r>
              <a:rPr lang="en-US" dirty="0" smtClean="0"/>
              <a:t>Increasingly used to speed up requirements determination especially useful where user can’t articulate </a:t>
            </a:r>
            <a:r>
              <a:rPr lang="en-US" dirty="0" err="1" smtClean="0"/>
              <a:t>thier</a:t>
            </a:r>
            <a:r>
              <a:rPr lang="en-US" dirty="0" smtClean="0"/>
              <a:t> needs: IKIWISI (‘I’ll Know It When I See It’</a:t>
            </a:r>
          </a:p>
          <a:p>
            <a:r>
              <a:rPr lang="en-US" dirty="0" smtClean="0"/>
              <a:t>Create demonstration system showing how a system might work (</a:t>
            </a:r>
            <a:r>
              <a:rPr lang="en-US" b="1" dirty="0" smtClean="0"/>
              <a:t>skeleton</a:t>
            </a:r>
            <a:r>
              <a:rPr lang="en-US" dirty="0" smtClean="0"/>
              <a:t> prototype) or how it might look (</a:t>
            </a:r>
            <a:r>
              <a:rPr lang="en-US" b="1" dirty="0" smtClean="0"/>
              <a:t>mock-up</a:t>
            </a:r>
            <a:r>
              <a:rPr lang="en-US" dirty="0" smtClean="0"/>
              <a:t> prototype)</a:t>
            </a:r>
          </a:p>
          <a:p>
            <a:r>
              <a:rPr lang="en-US" dirty="0" smtClean="0"/>
              <a:t>Can be screen mock-ups or paper prototypes</a:t>
            </a:r>
          </a:p>
          <a:p>
            <a:r>
              <a:rPr lang="en-US" dirty="0" smtClean="0"/>
              <a:t>Can support scenario analysis</a:t>
            </a:r>
          </a:p>
        </p:txBody>
      </p:sp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0" y="0"/>
            <a:ext cx="1547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>
                <a:latin typeface="Arial" charset="0"/>
              </a:rPr>
              <a:t>Requirements Elicitation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F2732C-486E-457D-93AD-23CE3EB0893F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36174" y="235710"/>
            <a:ext cx="7772400" cy="603250"/>
          </a:xfrm>
        </p:spPr>
        <p:txBody>
          <a:bodyPr/>
          <a:lstStyle/>
          <a:p>
            <a:r>
              <a:rPr lang="en-GB" dirty="0" smtClean="0"/>
              <a:t>Prototyping Cont’d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67139" y="1051133"/>
            <a:ext cx="8229600" cy="5140945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latin typeface="+mj-lt"/>
              </a:rPr>
              <a:t>Advantages</a:t>
            </a:r>
          </a:p>
          <a:p>
            <a:r>
              <a:rPr lang="en-GB" dirty="0" smtClean="0"/>
              <a:t>Helps user determine requirements</a:t>
            </a:r>
            <a:r>
              <a:rPr lang="en-GB" baseline="0" dirty="0" smtClean="0"/>
              <a:t> – especially user interface, navigation paths…</a:t>
            </a:r>
          </a:p>
          <a:p>
            <a:r>
              <a:rPr lang="en-GB" baseline="0" dirty="0" smtClean="0"/>
              <a:t>Validates requirements</a:t>
            </a:r>
          </a:p>
          <a:p>
            <a:r>
              <a:rPr lang="en-GB" baseline="0" dirty="0" smtClean="0"/>
              <a:t>Reduce risk of ‘getting it wrong’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b="1" baseline="0" dirty="0" smtClean="0">
                <a:latin typeface="+mj-lt"/>
              </a:rPr>
              <a:t>Disadvantages</a:t>
            </a:r>
          </a:p>
          <a:p>
            <a:r>
              <a:rPr lang="en-GB" baseline="0" dirty="0" smtClean="0"/>
              <a:t>Can run out of control</a:t>
            </a:r>
          </a:p>
          <a:p>
            <a:r>
              <a:rPr lang="en-GB" baseline="0" dirty="0" smtClean="0"/>
              <a:t>Can raise unrealistic expectations</a:t>
            </a:r>
          </a:p>
          <a:p>
            <a:r>
              <a:rPr lang="en-GB" baseline="0" dirty="0" smtClean="0"/>
              <a:t>Can lead user to overestimate progress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-1"/>
            <a:ext cx="2406108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 dirty="0">
                <a:latin typeface="Arial" charset="0"/>
              </a:rPr>
              <a:t>Requirements </a:t>
            </a:r>
            <a:r>
              <a:rPr lang="en-GB" sz="1000" dirty="0" smtClean="0">
                <a:latin typeface="Arial" charset="0"/>
              </a:rPr>
              <a:t>Elicitation – Fact Finding</a:t>
            </a:r>
            <a:endParaRPr lang="en-GB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4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F2732C-486E-457D-93AD-23CE3EB0893F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/>
              <a:t>Scenario Analysis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685799" y="1302026"/>
            <a:ext cx="7971183" cy="4793974"/>
          </a:xfrm>
        </p:spPr>
        <p:txBody>
          <a:bodyPr/>
          <a:lstStyle/>
          <a:p>
            <a:r>
              <a:rPr lang="en-GB" dirty="0" smtClean="0"/>
              <a:t>Essentially telling a story of a task or transaction </a:t>
            </a:r>
          </a:p>
          <a:p>
            <a:r>
              <a:rPr lang="en-GB" dirty="0" smtClean="0"/>
              <a:t>Analyst walks user through</a:t>
            </a:r>
            <a:r>
              <a:rPr lang="en-GB" baseline="0" dirty="0" smtClean="0"/>
              <a:t> with ‘what if’ questions to ensure all paths covered</a:t>
            </a:r>
          </a:p>
          <a:p>
            <a:r>
              <a:rPr lang="en-GB" dirty="0" smtClean="0"/>
              <a:t>More when discussing ‘Use-Case’ analysis or Agile user stories.</a:t>
            </a:r>
          </a:p>
          <a:p>
            <a:r>
              <a:rPr lang="en-GB" dirty="0" smtClean="0"/>
              <a:t>Disadvantage – can be very time consuming.</a:t>
            </a:r>
            <a:endParaRPr lang="en-GB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-1"/>
            <a:ext cx="2406108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 dirty="0">
                <a:latin typeface="Arial" charset="0"/>
              </a:rPr>
              <a:t>Requirements </a:t>
            </a:r>
            <a:r>
              <a:rPr lang="en-GB" sz="1000" dirty="0" smtClean="0">
                <a:latin typeface="Arial" charset="0"/>
              </a:rPr>
              <a:t>Elicitation – Fact Finding</a:t>
            </a:r>
            <a:endParaRPr lang="en-GB" sz="1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 smtClean="0">
                <a:solidFill>
                  <a:srgbClr val="9933FF"/>
                </a:solidFill>
              </a:rPr>
              <a:t>Documenting Fact Finding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3063"/>
            <a:ext cx="7630616" cy="322609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b="1" dirty="0" smtClean="0"/>
              <a:t>Systems are often complex</a:t>
            </a:r>
          </a:p>
          <a:p>
            <a:pPr lvl="1" eaLnBrk="1" hangingPunct="1"/>
            <a:r>
              <a:rPr lang="en-GB" altLang="en-US" sz="3200" dirty="0" smtClean="0"/>
              <a:t>Difficult to see what is happening</a:t>
            </a:r>
          </a:p>
          <a:p>
            <a:pPr lvl="1" eaLnBrk="1" hangingPunct="1"/>
            <a:r>
              <a:rPr lang="en-GB" altLang="en-US" sz="3200" dirty="0" smtClean="0"/>
              <a:t>Pictures and diagrams are useful and are used a lot in systems analysis</a:t>
            </a:r>
          </a:p>
          <a:p>
            <a:pPr lvl="1" eaLnBrk="1" hangingPunct="1"/>
            <a:r>
              <a:rPr lang="en-GB" altLang="en-US" sz="3200" dirty="0" smtClean="0"/>
              <a:t>We will be looking at specific graphical languages for documenting and modelling systems later </a:t>
            </a:r>
          </a:p>
        </p:txBody>
      </p:sp>
    </p:spTree>
    <p:extLst>
      <p:ext uri="{BB962C8B-B14F-4D97-AF65-F5344CB8AC3E}">
        <p14:creationId xmlns:p14="http://schemas.microsoft.com/office/powerpoint/2010/main" val="29842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6338"/>
            <a:ext cx="9143999" cy="941133"/>
          </a:xfrm>
        </p:spPr>
        <p:txBody>
          <a:bodyPr/>
          <a:lstStyle/>
          <a:p>
            <a:r>
              <a:rPr lang="en-GB" sz="2400" dirty="0" smtClean="0"/>
              <a:t>Abstraction and Decomposition </a:t>
            </a:r>
            <a:r>
              <a:rPr lang="en-GB" sz="2400" dirty="0" smtClean="0"/>
              <a:t>of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dirty="0" smtClean="0"/>
              <a:t>the Development </a:t>
            </a:r>
            <a:r>
              <a:rPr lang="en-GB" sz="4400" dirty="0" smtClean="0"/>
              <a:t>PROCESS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1200" i="1" dirty="0" smtClean="0"/>
              <a:t>from last week</a:t>
            </a:r>
            <a:endParaRPr lang="en-GB" sz="1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918" y="1363194"/>
            <a:ext cx="8624356" cy="5152913"/>
          </a:xfrm>
        </p:spPr>
        <p:txBody>
          <a:bodyPr/>
          <a:lstStyle/>
          <a:p>
            <a:pPr marL="0" indent="0" algn="ctr">
              <a:buNone/>
            </a:pPr>
            <a:endParaRPr lang="en-GB" i="1" dirty="0" smtClean="0"/>
          </a:p>
          <a:p>
            <a:pPr marL="0" indent="0" algn="ctr">
              <a:buNone/>
            </a:pPr>
            <a:r>
              <a:rPr lang="en-GB" i="1" dirty="0" smtClean="0"/>
              <a:t>The problem: So what is the 'develop system’ ?</a:t>
            </a:r>
            <a:endParaRPr lang="en-GB" sz="24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 rot="10800000">
            <a:off x="1700160" y="2581061"/>
            <a:ext cx="5857872" cy="347784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10800000"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4800" dirty="0" smtClean="0">
                <a:solidFill>
                  <a:srgbClr val="000000"/>
                </a:solidFill>
                <a:latin typeface="Arial"/>
                <a:cs typeface="Arial" pitchFamily="34" charset="0"/>
              </a:rPr>
              <a:t>Develop</a:t>
            </a:r>
            <a:r>
              <a:rPr lang="en-GB" sz="4800" dirty="0" smtClean="0">
                <a:solidFill>
                  <a:srgbClr val="000000"/>
                </a:solidFill>
                <a:latin typeface="Arial"/>
                <a:cs typeface="Arial" pitchFamily="34" charset="0"/>
              </a:rPr>
              <a:t/>
            </a:r>
            <a:br>
              <a:rPr lang="en-GB" sz="4800" dirty="0" smtClean="0">
                <a:solidFill>
                  <a:srgbClr val="000000"/>
                </a:solidFill>
                <a:latin typeface="Arial"/>
                <a:cs typeface="Arial" pitchFamily="34" charset="0"/>
              </a:rPr>
            </a:br>
            <a:r>
              <a:rPr lang="en-GB" sz="4800" dirty="0" smtClean="0">
                <a:solidFill>
                  <a:srgbClr val="000000"/>
                </a:solidFill>
                <a:latin typeface="Arial"/>
                <a:cs typeface="Arial" pitchFamily="34" charset="0"/>
              </a:rPr>
              <a:t>System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877521" y="3914648"/>
            <a:ext cx="1165116" cy="64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dirty="0">
                <a:solidFill>
                  <a:srgbClr val="000000"/>
                </a:solidFill>
                <a:latin typeface="Arial" panose="020B0604020202020204" pitchFamily="34" charset="0"/>
              </a:rPr>
              <a:t>Software </a:t>
            </a:r>
            <a:br>
              <a:rPr lang="en-GB" alt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dirty="0">
                <a:solidFill>
                  <a:srgbClr val="000000"/>
                </a:solidFill>
                <a:latin typeface="Arial" panose="020B0604020202020204" pitchFamily="34" charset="0"/>
              </a:rPr>
              <a:t>System</a:t>
            </a:r>
          </a:p>
        </p:txBody>
      </p:sp>
      <p:cxnSp>
        <p:nvCxnSpPr>
          <p:cNvPr id="30" name="Straight Arrow Connector 29"/>
          <p:cNvCxnSpPr>
            <a:cxnSpLocks noChangeShapeType="1"/>
            <a:endCxn id="29" idx="1"/>
          </p:cNvCxnSpPr>
          <p:nvPr/>
        </p:nvCxnSpPr>
        <p:spPr bwMode="auto">
          <a:xfrm>
            <a:off x="7358393" y="4237894"/>
            <a:ext cx="51912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73505" y="3799185"/>
            <a:ext cx="1531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requirements</a:t>
            </a:r>
            <a:endParaRPr lang="en-GB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>
            <a:off x="1385873" y="4168517"/>
            <a:ext cx="51912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8243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F2732C-486E-457D-93AD-23CE3EB0893F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62912"/>
            <a:ext cx="9144000" cy="603250"/>
          </a:xfrm>
        </p:spPr>
        <p:txBody>
          <a:bodyPr/>
          <a:lstStyle/>
          <a:p>
            <a:pPr lvl="0"/>
            <a:r>
              <a:rPr lang="en-GB" dirty="0" smtClean="0"/>
              <a:t>Note Taking - Rich Pictures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89452" y="826831"/>
            <a:ext cx="9054547" cy="4935537"/>
          </a:xfrm>
        </p:spPr>
        <p:txBody>
          <a:bodyPr/>
          <a:lstStyle/>
          <a:p>
            <a:r>
              <a:rPr lang="en-GB" dirty="0" smtClean="0"/>
              <a:t>An alternative to written notes </a:t>
            </a:r>
          </a:p>
          <a:p>
            <a:r>
              <a:rPr lang="en-GB" dirty="0" smtClean="0"/>
              <a:t>Use of drawings for gathering information and providing insight about a complex situation</a:t>
            </a:r>
          </a:p>
          <a:p>
            <a:r>
              <a:rPr lang="en-GB" dirty="0" smtClean="0"/>
              <a:t>Pre-analysis, before you have clear understanding of the problem – attempt to assemble everything the might be relevant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dirty="0" smtClean="0"/>
              <a:t>Guidelines:</a:t>
            </a:r>
          </a:p>
          <a:p>
            <a:pPr>
              <a:spcAft>
                <a:spcPts val="0"/>
              </a:spcAft>
            </a:pPr>
            <a:r>
              <a:rPr lang="en-GB" sz="2800" dirty="0" smtClean="0"/>
              <a:t>No rules, use your instinct, do not impose style or structure </a:t>
            </a:r>
          </a:p>
          <a:p>
            <a:pPr>
              <a:spcAft>
                <a:spcPts val="0"/>
              </a:spcAft>
            </a:pPr>
            <a:r>
              <a:rPr lang="en-GB" sz="2800" dirty="0" smtClean="0"/>
              <a:t>Avoid thinking in system terms or including system boundaries </a:t>
            </a:r>
          </a:p>
          <a:p>
            <a:pPr>
              <a:spcAft>
                <a:spcPts val="0"/>
              </a:spcAft>
            </a:pPr>
            <a:r>
              <a:rPr lang="en-GB" sz="2800" dirty="0" smtClean="0"/>
              <a:t>Avoid too much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7351" y="5926976"/>
            <a:ext cx="43866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 err="1">
                <a:latin typeface="+mj-lt"/>
              </a:rPr>
              <a:t>Checkland</a:t>
            </a:r>
            <a:r>
              <a:rPr lang="en-GB" sz="1100" dirty="0">
                <a:latin typeface="+mj-lt"/>
              </a:rPr>
              <a:t>, </a:t>
            </a:r>
            <a:r>
              <a:rPr lang="en-GB" sz="1100" dirty="0" smtClean="0">
                <a:latin typeface="+mj-lt"/>
              </a:rPr>
              <a:t>P., </a:t>
            </a:r>
            <a:r>
              <a:rPr lang="en-GB" sz="1100" dirty="0" err="1">
                <a:latin typeface="+mj-lt"/>
              </a:rPr>
              <a:t>Poulter</a:t>
            </a:r>
            <a:r>
              <a:rPr lang="en-GB" sz="1100" dirty="0">
                <a:latin typeface="+mj-lt"/>
              </a:rPr>
              <a:t>, J. (2006) </a:t>
            </a:r>
            <a:r>
              <a:rPr lang="en-GB" sz="1100" i="1" dirty="0">
                <a:latin typeface="+mj-lt"/>
              </a:rPr>
              <a:t>Learning for Action: A </a:t>
            </a:r>
            <a:r>
              <a:rPr lang="en-GB" sz="1100" i="1" dirty="0" smtClean="0">
                <a:latin typeface="+mj-lt"/>
              </a:rPr>
              <a:t>Short Definitive Account </a:t>
            </a:r>
            <a:r>
              <a:rPr lang="en-GB" sz="1100" i="1" dirty="0">
                <a:latin typeface="+mj-lt"/>
              </a:rPr>
              <a:t>of Soft Systems Methodology and its use for Practitioners, </a:t>
            </a:r>
            <a:r>
              <a:rPr lang="en-GB" sz="1100" i="1" dirty="0" smtClean="0">
                <a:latin typeface="+mj-lt"/>
              </a:rPr>
              <a:t>Teachers </a:t>
            </a:r>
            <a:r>
              <a:rPr lang="en-GB" sz="1100" i="1" dirty="0">
                <a:latin typeface="+mj-lt"/>
              </a:rPr>
              <a:t>and Students</a:t>
            </a:r>
            <a:r>
              <a:rPr lang="en-GB" sz="1100" dirty="0">
                <a:latin typeface="+mj-lt"/>
              </a:rPr>
              <a:t>, </a:t>
            </a:r>
            <a:r>
              <a:rPr lang="en-GB" sz="1100" dirty="0" smtClean="0">
                <a:latin typeface="+mj-lt"/>
              </a:rPr>
              <a:t>Wiley</a:t>
            </a:r>
            <a:r>
              <a:rPr lang="en-GB" sz="1100" dirty="0">
                <a:latin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123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26" y="0"/>
            <a:ext cx="660952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090671" y="14119"/>
            <a:ext cx="6004192" cy="437573"/>
          </a:xfrm>
          <a:solidFill>
            <a:schemeClr val="bg1"/>
          </a:solidFill>
        </p:spPr>
        <p:txBody>
          <a:bodyPr/>
          <a:lstStyle/>
          <a:p>
            <a:r>
              <a:rPr lang="en-GB" sz="3200" dirty="0" smtClean="0"/>
              <a:t>Rich Pictures Example 1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547430" y="5229267"/>
            <a:ext cx="55965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>
                <a:solidFill>
                  <a:srgbClr val="002060"/>
                </a:solidFill>
                <a:latin typeface="+mj-lt"/>
              </a:rPr>
              <a:t>Example from </a:t>
            </a:r>
            <a:r>
              <a:rPr lang="en-GB" sz="1100" dirty="0" err="1" smtClean="0">
                <a:solidFill>
                  <a:srgbClr val="002060"/>
                </a:solidFill>
                <a:latin typeface="+mj-lt"/>
              </a:rPr>
              <a:t>Brocklesby</a:t>
            </a:r>
            <a:r>
              <a:rPr lang="en-GB" sz="1100" dirty="0" smtClean="0">
                <a:solidFill>
                  <a:srgbClr val="002060"/>
                </a:solidFill>
                <a:latin typeface="+mj-lt"/>
              </a:rPr>
              <a:t>, J., </a:t>
            </a:r>
            <a:br>
              <a:rPr lang="en-GB" sz="1100" dirty="0" smtClean="0">
                <a:solidFill>
                  <a:srgbClr val="002060"/>
                </a:solidFill>
                <a:latin typeface="+mj-lt"/>
              </a:rPr>
            </a:br>
            <a:r>
              <a:rPr lang="en-GB" sz="1100" dirty="0" smtClean="0">
                <a:solidFill>
                  <a:srgbClr val="002060"/>
                </a:solidFill>
                <a:latin typeface="+mj-lt"/>
              </a:rPr>
              <a:t>Using </a:t>
            </a:r>
            <a:r>
              <a:rPr lang="en-GB" sz="1100" dirty="0">
                <a:solidFill>
                  <a:srgbClr val="002060"/>
                </a:solidFill>
                <a:latin typeface="+mj-lt"/>
              </a:rPr>
              <a:t>soft systems methodology to identify competence requirements in </a:t>
            </a:r>
            <a:r>
              <a:rPr lang="en-GB" sz="1100" dirty="0" smtClean="0">
                <a:solidFill>
                  <a:srgbClr val="002060"/>
                </a:solidFill>
                <a:latin typeface="+mj-lt"/>
              </a:rPr>
              <a:t>HRM, </a:t>
            </a:r>
            <a:br>
              <a:rPr lang="en-GB" sz="1100" dirty="0" smtClean="0">
                <a:solidFill>
                  <a:srgbClr val="002060"/>
                </a:solidFill>
                <a:latin typeface="+mj-lt"/>
              </a:rPr>
            </a:br>
            <a:r>
              <a:rPr lang="en-GB" sz="1100" i="1" dirty="0" smtClean="0">
                <a:solidFill>
                  <a:srgbClr val="002060"/>
                </a:solidFill>
                <a:latin typeface="+mj-lt"/>
              </a:rPr>
              <a:t>International </a:t>
            </a:r>
            <a:r>
              <a:rPr lang="en-GB" sz="1100" i="1" dirty="0">
                <a:solidFill>
                  <a:srgbClr val="002060"/>
                </a:solidFill>
                <a:latin typeface="+mj-lt"/>
              </a:rPr>
              <a:t>Journal of </a:t>
            </a:r>
            <a:r>
              <a:rPr lang="en-GB" sz="1100" i="1" dirty="0" smtClean="0">
                <a:solidFill>
                  <a:srgbClr val="002060"/>
                </a:solidFill>
                <a:latin typeface="+mj-lt"/>
              </a:rPr>
              <a:t>Manpower</a:t>
            </a:r>
            <a:r>
              <a:rPr lang="en-GB" sz="1100" b="1" dirty="0" smtClean="0">
                <a:solidFill>
                  <a:srgbClr val="002060"/>
                </a:solidFill>
                <a:latin typeface="+mj-lt"/>
              </a:rPr>
              <a:t>, </a:t>
            </a:r>
            <a:r>
              <a:rPr lang="en-GB" sz="1100" b="1" i="1" dirty="0" smtClean="0">
                <a:solidFill>
                  <a:srgbClr val="002060"/>
                </a:solidFill>
                <a:latin typeface="+mj-lt"/>
              </a:rPr>
              <a:t>V</a:t>
            </a:r>
            <a:r>
              <a:rPr lang="en-GB" sz="1100" b="1" dirty="0" smtClean="0">
                <a:solidFill>
                  <a:srgbClr val="002060"/>
                </a:solidFill>
                <a:latin typeface="+mj-lt"/>
              </a:rPr>
              <a:t>16</a:t>
            </a:r>
            <a:r>
              <a:rPr lang="en-GB" sz="1100" dirty="0" smtClean="0">
                <a:solidFill>
                  <a:srgbClr val="002060"/>
                </a:solidFill>
                <a:latin typeface="+mj-lt"/>
              </a:rPr>
              <a:t>(5/6):70-84</a:t>
            </a:r>
            <a:endParaRPr lang="en-GB" sz="11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F2732C-486E-457D-93AD-23CE3EB0893F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8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909815" y="3127996"/>
            <a:ext cx="6856758" cy="603250"/>
          </a:xfrm>
        </p:spPr>
        <p:txBody>
          <a:bodyPr/>
          <a:lstStyle/>
          <a:p>
            <a:r>
              <a:rPr lang="en-GB" dirty="0" smtClean="0"/>
              <a:t>Rich Pictures Example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2" y="327990"/>
            <a:ext cx="6659218" cy="653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211"/>
            <a:ext cx="6026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dirty="0" smtClean="0">
                <a:solidFill>
                  <a:srgbClr val="000066"/>
                </a:solidFill>
                <a:latin typeface="+mj-lt"/>
              </a:rPr>
              <a:t>From The Open University, Systems Thinking and Practice, Rich Pictures,</a:t>
            </a:r>
            <a:br>
              <a:rPr lang="en-GB" sz="1400" dirty="0" smtClean="0">
                <a:solidFill>
                  <a:srgbClr val="000066"/>
                </a:solidFill>
                <a:latin typeface="+mj-lt"/>
              </a:rPr>
            </a:br>
            <a:r>
              <a:rPr lang="en-GB" sz="1200" dirty="0" smtClean="0">
                <a:solidFill>
                  <a:srgbClr val="000066"/>
                </a:solidFill>
                <a:latin typeface="+mj-lt"/>
              </a:rPr>
              <a:t>http</a:t>
            </a:r>
            <a:r>
              <a:rPr lang="en-GB" sz="1200" dirty="0">
                <a:solidFill>
                  <a:srgbClr val="000066"/>
                </a:solidFill>
                <a:latin typeface="+mj-lt"/>
              </a:rPr>
              <a:t>://systems.open.ac.uk/materials/T552/pages/rich/richAppendix.html</a:t>
            </a:r>
            <a:endParaRPr lang="en-GB" sz="1400" dirty="0">
              <a:solidFill>
                <a:srgbClr val="0000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11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166F81-6701-4A57-89B5-FA588205FE7A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GB" dirty="0" smtClean="0"/>
              <a:t>What requirements we capture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9921" y="1241605"/>
            <a:ext cx="7772400" cy="4578350"/>
          </a:xfrm>
        </p:spPr>
        <p:txBody>
          <a:bodyPr/>
          <a:lstStyle/>
          <a:p>
            <a:pPr lvl="1" eaLnBrk="1" hangingPunct="1"/>
            <a:r>
              <a:rPr lang="en-GB" b="1" dirty="0" smtClean="0"/>
              <a:t>Functional</a:t>
            </a:r>
            <a:r>
              <a:rPr lang="en-GB" dirty="0" smtClean="0"/>
              <a:t> Requirements</a:t>
            </a:r>
            <a:br>
              <a:rPr lang="en-GB" dirty="0" smtClean="0"/>
            </a:br>
            <a:r>
              <a:rPr lang="en-GB" dirty="0" smtClean="0"/>
              <a:t>(to do with the business)</a:t>
            </a:r>
          </a:p>
          <a:p>
            <a:pPr lvl="1" eaLnBrk="1" hangingPunct="1"/>
            <a:r>
              <a:rPr lang="en-GB" b="1" dirty="0" smtClean="0"/>
              <a:t>Non-functional</a:t>
            </a:r>
            <a:r>
              <a:rPr lang="en-GB" dirty="0" smtClean="0"/>
              <a:t> Requirements</a:t>
            </a:r>
            <a:br>
              <a:rPr lang="en-GB" dirty="0" smtClean="0"/>
            </a:br>
            <a:r>
              <a:rPr lang="en-GB" dirty="0" smtClean="0"/>
              <a:t>(platforms, performance, constraints)</a:t>
            </a:r>
          </a:p>
          <a:p>
            <a:pPr lvl="1" eaLnBrk="1" hangingPunct="1"/>
            <a:endParaRPr lang="en-GB" dirty="0" smtClean="0"/>
          </a:p>
          <a:p>
            <a:pPr lvl="1" eaLnBrk="1" hangingPunct="1"/>
            <a:r>
              <a:rPr lang="en-GB" b="1" dirty="0" smtClean="0"/>
              <a:t>What</a:t>
            </a:r>
            <a:r>
              <a:rPr lang="en-GB" dirty="0" smtClean="0"/>
              <a:t> does the system need to do?</a:t>
            </a:r>
          </a:p>
          <a:p>
            <a:pPr lvl="1" eaLnBrk="1" hangingPunct="1"/>
            <a:r>
              <a:rPr lang="en-GB" b="1" dirty="0" smtClean="0"/>
              <a:t>How</a:t>
            </a:r>
            <a:r>
              <a:rPr lang="en-GB" dirty="0" smtClean="0"/>
              <a:t> does the system need to do it?</a:t>
            </a:r>
          </a:p>
          <a:p>
            <a:pPr lvl="1" eaLnBrk="1" hangingPunct="1"/>
            <a:endParaRPr lang="en-GB" dirty="0"/>
          </a:p>
          <a:p>
            <a:pPr marL="542925" lvl="1" indent="0" eaLnBrk="1" hangingPunct="1">
              <a:buNone/>
            </a:pPr>
            <a:r>
              <a:rPr lang="en-GB" sz="2800" i="1" dirty="0" smtClean="0"/>
              <a:t>This will be discussed further when looking at requirements specification next week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0" y="0"/>
            <a:ext cx="1547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>
                <a:latin typeface="Arial" charset="0"/>
              </a:rPr>
              <a:t>Requirements Elicitation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0782D9-656A-443E-BF9C-AA7D720E6CBE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441325"/>
            <a:ext cx="7772400" cy="603250"/>
          </a:xfrm>
        </p:spPr>
        <p:txBody>
          <a:bodyPr/>
          <a:lstStyle/>
          <a:p>
            <a:r>
              <a:rPr lang="en-GB" smtClean="0"/>
              <a:t>Requirements Engineering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25" y="1357313"/>
            <a:ext cx="7318375" cy="4964112"/>
          </a:xfrm>
        </p:spPr>
        <p:txBody>
          <a:bodyPr/>
          <a:lstStyle/>
          <a:p>
            <a:r>
              <a:rPr lang="en-GB" dirty="0" smtClean="0"/>
              <a:t>Inception</a:t>
            </a:r>
          </a:p>
          <a:p>
            <a:r>
              <a:rPr lang="en-GB" dirty="0" smtClean="0"/>
              <a:t>Requirements Elicitation</a:t>
            </a:r>
          </a:p>
          <a:p>
            <a:r>
              <a:rPr lang="en-GB" sz="3600" b="1" dirty="0" smtClean="0"/>
              <a:t>Requirements Analysis</a:t>
            </a:r>
          </a:p>
          <a:p>
            <a:r>
              <a:rPr lang="en-GB" dirty="0" smtClean="0"/>
              <a:t>Requirements Specification</a:t>
            </a:r>
          </a:p>
          <a:p>
            <a:r>
              <a:rPr lang="en-GB" dirty="0" smtClean="0"/>
              <a:t>Requirements Validation</a:t>
            </a:r>
          </a:p>
          <a:p>
            <a:r>
              <a:rPr lang="en-GB" dirty="0" smtClean="0"/>
              <a:t>Requirements Management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972" y="0"/>
            <a:ext cx="7772400" cy="603250"/>
          </a:xfrm>
        </p:spPr>
        <p:txBody>
          <a:bodyPr/>
          <a:lstStyle/>
          <a:p>
            <a:r>
              <a:rPr lang="en-GB" dirty="0" smtClean="0"/>
              <a:t>Requirements Analysis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07/10/2013 </a:t>
            </a:r>
            <a:r>
              <a:rPr lang="en-GB" dirty="0" smtClean="0"/>
              <a:t>21:25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3082" y="753035"/>
            <a:ext cx="8910918" cy="5629835"/>
          </a:xfrm>
        </p:spPr>
        <p:txBody>
          <a:bodyPr/>
          <a:lstStyle/>
          <a:p>
            <a:pPr algn="just"/>
            <a:r>
              <a:rPr lang="en-GB" dirty="0" smtClean="0"/>
              <a:t>Determining </a:t>
            </a:r>
            <a:r>
              <a:rPr lang="en-GB" dirty="0"/>
              <a:t>whether the stated requirements discovered through consultation with stakeholders </a:t>
            </a:r>
            <a:r>
              <a:rPr lang="en-GB" dirty="0" smtClean="0"/>
              <a:t>are clear</a:t>
            </a:r>
            <a:r>
              <a:rPr lang="en-GB" dirty="0"/>
              <a:t>, </a:t>
            </a:r>
            <a:r>
              <a:rPr lang="en-GB" dirty="0" smtClean="0"/>
              <a:t>complete</a:t>
            </a:r>
            <a:r>
              <a:rPr lang="en-GB" dirty="0"/>
              <a:t>, consistent and unambiguous, and resolving any apparent conflicts</a:t>
            </a:r>
            <a:r>
              <a:rPr lang="en-GB" dirty="0" smtClean="0"/>
              <a:t>.</a:t>
            </a:r>
          </a:p>
          <a:p>
            <a:pPr marL="631825" algn="just">
              <a:buNone/>
            </a:pPr>
            <a:r>
              <a:rPr lang="en-GB" sz="2400" dirty="0" smtClean="0"/>
              <a:t>Exercise: Consider the following requirement:</a:t>
            </a:r>
          </a:p>
          <a:p>
            <a:pPr marL="536575" indent="-268288">
              <a:buNone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“The system will:</a:t>
            </a:r>
          </a:p>
          <a:p>
            <a:pPr marL="715963" indent="-273050">
              <a:buNone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(i) provide facilities to change student’s personal details online.  It should be quick and easy to use with a pleasant user interface.”</a:t>
            </a:r>
          </a:p>
          <a:p>
            <a:pPr marL="536575" indent="-268288"/>
            <a:r>
              <a:rPr lang="en-GB" sz="2400" i="1" dirty="0" smtClean="0"/>
              <a:t>Is it clear, complete, unambiguous?</a:t>
            </a:r>
          </a:p>
          <a:p>
            <a:pPr marL="536575" indent="-268288"/>
            <a:r>
              <a:rPr lang="en-GB" sz="2400" i="1" dirty="0" smtClean="0"/>
              <a:t>Is it verifiable, could you design and build system and check the system meets this specification?</a:t>
            </a:r>
            <a:br>
              <a:rPr lang="en-GB" sz="2400" i="1" dirty="0" smtClean="0"/>
            </a:br>
            <a:r>
              <a:rPr lang="en-GB" sz="2400" i="1" dirty="0" smtClean="0"/>
              <a:t>Do you need to do some more requirements gathering?</a:t>
            </a:r>
          </a:p>
          <a:p>
            <a:r>
              <a:rPr lang="en-GB" dirty="0" smtClean="0"/>
              <a:t>Prioritise Requirements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72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214FCF6-AAD5-4B7F-ACBD-8EA6671C7437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63492" name="Title 3"/>
          <p:cNvSpPr>
            <a:spLocks noGrp="1"/>
          </p:cNvSpPr>
          <p:nvPr>
            <p:ph type="title" idx="4294967295"/>
          </p:nvPr>
        </p:nvSpPr>
        <p:spPr>
          <a:xfrm>
            <a:off x="56906" y="484188"/>
            <a:ext cx="9025548" cy="603250"/>
          </a:xfrm>
        </p:spPr>
        <p:txBody>
          <a:bodyPr/>
          <a:lstStyle/>
          <a:p>
            <a:r>
              <a:rPr lang="en-GB" dirty="0" smtClean="0"/>
              <a:t>Requirements Analysis - Prioritising</a:t>
            </a:r>
          </a:p>
        </p:txBody>
      </p:sp>
      <p:sp>
        <p:nvSpPr>
          <p:cNvPr id="63493" name="Text Placeholder 4"/>
          <p:cNvSpPr>
            <a:spLocks noGrp="1"/>
          </p:cNvSpPr>
          <p:nvPr>
            <p:ph type="body" idx="4294967295"/>
          </p:nvPr>
        </p:nvSpPr>
        <p:spPr>
          <a:xfrm>
            <a:off x="862642" y="1440611"/>
            <a:ext cx="7595558" cy="4655389"/>
          </a:xfrm>
        </p:spPr>
        <p:txBody>
          <a:bodyPr/>
          <a:lstStyle/>
          <a:p>
            <a:r>
              <a:rPr lang="en-GB" dirty="0" smtClean="0"/>
              <a:t>Check are the requirements</a:t>
            </a:r>
          </a:p>
          <a:p>
            <a:pPr lvl="1"/>
            <a:r>
              <a:rPr lang="en-GB" dirty="0" smtClean="0"/>
              <a:t>Essential</a:t>
            </a:r>
          </a:p>
          <a:p>
            <a:pPr lvl="1"/>
            <a:r>
              <a:rPr lang="en-GB" dirty="0" smtClean="0"/>
              <a:t>Desirable</a:t>
            </a:r>
          </a:p>
          <a:p>
            <a:pPr lvl="1"/>
            <a:r>
              <a:rPr lang="en-GB" dirty="0" smtClean="0"/>
              <a:t>Optional?</a:t>
            </a:r>
          </a:p>
          <a:p>
            <a:r>
              <a:rPr lang="en-GB" dirty="0" smtClean="0"/>
              <a:t>If choosing between options weight the requirements and evaluate</a:t>
            </a:r>
          </a:p>
        </p:txBody>
      </p:sp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56906" y="0"/>
            <a:ext cx="2204130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000" dirty="0">
                <a:latin typeface="Arial" charset="0"/>
              </a:rPr>
              <a:t>Requirements </a:t>
            </a:r>
            <a:r>
              <a:rPr lang="en-GB" sz="1000" dirty="0" smtClean="0">
                <a:latin typeface="Arial" charset="0"/>
              </a:rPr>
              <a:t>Analysis - Prioritising</a:t>
            </a:r>
            <a:endParaRPr lang="en-GB" sz="1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0" y="534988"/>
            <a:ext cx="9144000" cy="603250"/>
          </a:xfrm>
        </p:spPr>
        <p:txBody>
          <a:bodyPr/>
          <a:lstStyle/>
          <a:p>
            <a:pPr eaLnBrk="1" hangingPunct="1"/>
            <a:r>
              <a:rPr lang="en-GB" sz="3200" dirty="0" smtClean="0">
                <a:cs typeface="Arial" charset="0"/>
              </a:rPr>
              <a:t>Requirements Analysis </a:t>
            </a:r>
            <a:r>
              <a:rPr lang="en-GB" dirty="0" smtClean="0">
                <a:cs typeface="Arial" charset="0"/>
              </a:rPr>
              <a:t/>
            </a:r>
            <a:br>
              <a:rPr lang="en-GB" dirty="0" smtClean="0">
                <a:cs typeface="Arial" charset="0"/>
              </a:rPr>
            </a:br>
            <a:r>
              <a:rPr lang="en-GB" dirty="0" err="1" smtClean="0">
                <a:cs typeface="Arial" charset="0"/>
              </a:rPr>
              <a:t>MoSCoW</a:t>
            </a:r>
            <a:r>
              <a:rPr lang="en-GB" dirty="0" smtClean="0">
                <a:cs typeface="Arial" charset="0"/>
              </a:rPr>
              <a:t> method for prioritising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793215" y="1861851"/>
            <a:ext cx="7249098" cy="3564798"/>
          </a:xfrm>
        </p:spPr>
        <p:txBody>
          <a:bodyPr/>
          <a:lstStyle/>
          <a:p>
            <a:pPr marL="442913" indent="-442913" eaLnBrk="1" hangingPunct="1">
              <a:buNone/>
            </a:pPr>
            <a:r>
              <a:rPr lang="en-GB" sz="4000" b="1" dirty="0" smtClean="0">
                <a:latin typeface="Arial" charset="0"/>
                <a:cs typeface="Arial" charset="0"/>
              </a:rPr>
              <a:t>M</a:t>
            </a:r>
            <a:r>
              <a:rPr lang="en-GB" sz="3600" dirty="0" smtClean="0">
                <a:latin typeface="Arial" charset="0"/>
                <a:cs typeface="Arial" charset="0"/>
              </a:rPr>
              <a:t>ust include</a:t>
            </a:r>
          </a:p>
          <a:p>
            <a:pPr marL="442913" indent="-442913" eaLnBrk="1" hangingPunct="1">
              <a:buNone/>
            </a:pPr>
            <a:r>
              <a:rPr lang="en-GB" sz="4000" b="1" dirty="0" smtClean="0">
                <a:latin typeface="Arial" charset="0"/>
                <a:cs typeface="Arial" charset="0"/>
              </a:rPr>
              <a:t>S</a:t>
            </a:r>
            <a:r>
              <a:rPr lang="en-GB" sz="3600" dirty="0" smtClean="0">
                <a:latin typeface="Arial" charset="0"/>
                <a:cs typeface="Arial" charset="0"/>
              </a:rPr>
              <a:t>hould include</a:t>
            </a:r>
          </a:p>
          <a:p>
            <a:pPr marL="442913" indent="-442913" eaLnBrk="1" hangingPunct="1">
              <a:buNone/>
            </a:pPr>
            <a:r>
              <a:rPr lang="en-GB" sz="4000" b="1" dirty="0" smtClean="0">
                <a:latin typeface="Arial" charset="0"/>
                <a:cs typeface="Arial" charset="0"/>
              </a:rPr>
              <a:t>C</a:t>
            </a:r>
            <a:r>
              <a:rPr lang="en-GB" sz="3600" dirty="0" smtClean="0">
                <a:latin typeface="Arial" charset="0"/>
                <a:cs typeface="Arial" charset="0"/>
              </a:rPr>
              <a:t>ould include</a:t>
            </a:r>
          </a:p>
          <a:p>
            <a:pPr marL="442913" indent="-442913" eaLnBrk="1" hangingPunct="1">
              <a:buNone/>
            </a:pPr>
            <a:r>
              <a:rPr lang="en-GB" sz="4000" b="1" dirty="0" smtClean="0">
                <a:latin typeface="Arial" charset="0"/>
                <a:cs typeface="Arial" charset="0"/>
              </a:rPr>
              <a:t>W</a:t>
            </a:r>
            <a:r>
              <a:rPr lang="en-GB" sz="3600" dirty="0" smtClean="0">
                <a:latin typeface="Arial" charset="0"/>
                <a:cs typeface="Arial" charset="0"/>
              </a:rPr>
              <a:t>ould be nice to include in future release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A1537F0-7E9F-4CDE-972D-858220560542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267188"/>
            <a:ext cx="9144000" cy="603250"/>
          </a:xfrm>
        </p:spPr>
        <p:txBody>
          <a:bodyPr lIns="91440" tIns="45720" rIns="91440" bIns="45720"/>
          <a:lstStyle/>
          <a:p>
            <a:r>
              <a:rPr lang="en-GB" sz="2800" dirty="0" smtClean="0"/>
              <a:t>Summary - The Requirements Engineering Process</a:t>
            </a:r>
            <a:endParaRPr lang="en-GB" sz="4000" dirty="0" smtClean="0"/>
          </a:p>
        </p:txBody>
      </p:sp>
      <p:sp>
        <p:nvSpPr>
          <p:cNvPr id="28677" name="AutoShape 5"/>
          <p:cNvSpPr>
            <a:spLocks noChangeAspect="1" noChangeArrowheads="1" noTextEdit="1"/>
          </p:cNvSpPr>
          <p:nvPr/>
        </p:nvSpPr>
        <p:spPr bwMode="auto">
          <a:xfrm>
            <a:off x="319088" y="1092200"/>
            <a:ext cx="8577262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319088" y="1092200"/>
            <a:ext cx="8577262" cy="5524500"/>
          </a:xfrm>
          <a:prstGeom prst="rect">
            <a:avLst/>
          </a:prstGeom>
          <a:noFill/>
          <a:ln w="0">
            <a:solidFill>
              <a:srgbClr val="FFFFF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9" name="Freeform 8"/>
          <p:cNvSpPr>
            <a:spLocks/>
          </p:cNvSpPr>
          <p:nvPr/>
        </p:nvSpPr>
        <p:spPr bwMode="auto">
          <a:xfrm>
            <a:off x="434975" y="1382713"/>
            <a:ext cx="1541463" cy="727075"/>
          </a:xfrm>
          <a:custGeom>
            <a:avLst/>
            <a:gdLst>
              <a:gd name="T0" fmla="*/ 2147483647 w 971"/>
              <a:gd name="T1" fmla="*/ 0 h 458"/>
              <a:gd name="T2" fmla="*/ 2147483647 w 971"/>
              <a:gd name="T3" fmla="*/ 0 h 458"/>
              <a:gd name="T4" fmla="*/ 2147483647 w 971"/>
              <a:gd name="T5" fmla="*/ 2147483647 h 458"/>
              <a:gd name="T6" fmla="*/ 2147483647 w 971"/>
              <a:gd name="T7" fmla="*/ 2147483647 h 458"/>
              <a:gd name="T8" fmla="*/ 2147483647 w 971"/>
              <a:gd name="T9" fmla="*/ 2147483647 h 458"/>
              <a:gd name="T10" fmla="*/ 2147483647 w 971"/>
              <a:gd name="T11" fmla="*/ 2147483647 h 458"/>
              <a:gd name="T12" fmla="*/ 2147483647 w 971"/>
              <a:gd name="T13" fmla="*/ 2147483647 h 458"/>
              <a:gd name="T14" fmla="*/ 2147483647 w 971"/>
              <a:gd name="T15" fmla="*/ 2147483647 h 458"/>
              <a:gd name="T16" fmla="*/ 2147483647 w 971"/>
              <a:gd name="T17" fmla="*/ 2147483647 h 458"/>
              <a:gd name="T18" fmla="*/ 2147483647 w 971"/>
              <a:gd name="T19" fmla="*/ 2147483647 h 458"/>
              <a:gd name="T20" fmla="*/ 2147483647 w 971"/>
              <a:gd name="T21" fmla="*/ 2147483647 h 458"/>
              <a:gd name="T22" fmla="*/ 2147483647 w 971"/>
              <a:gd name="T23" fmla="*/ 2147483647 h 458"/>
              <a:gd name="T24" fmla="*/ 2147483647 w 971"/>
              <a:gd name="T25" fmla="*/ 2147483647 h 458"/>
              <a:gd name="T26" fmla="*/ 2147483647 w 971"/>
              <a:gd name="T27" fmla="*/ 2147483647 h 458"/>
              <a:gd name="T28" fmla="*/ 2147483647 w 971"/>
              <a:gd name="T29" fmla="*/ 2147483647 h 458"/>
              <a:gd name="T30" fmla="*/ 0 w 971"/>
              <a:gd name="T31" fmla="*/ 2147483647 h 458"/>
              <a:gd name="T32" fmla="*/ 0 w 971"/>
              <a:gd name="T33" fmla="*/ 2147483647 h 458"/>
              <a:gd name="T34" fmla="*/ 2147483647 w 971"/>
              <a:gd name="T35" fmla="*/ 2147483647 h 458"/>
              <a:gd name="T36" fmla="*/ 2147483647 w 971"/>
              <a:gd name="T37" fmla="*/ 2147483647 h 458"/>
              <a:gd name="T38" fmla="*/ 2147483647 w 971"/>
              <a:gd name="T39" fmla="*/ 2147483647 h 458"/>
              <a:gd name="T40" fmla="*/ 2147483647 w 971"/>
              <a:gd name="T41" fmla="*/ 0 h 4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71" h="458">
                <a:moveTo>
                  <a:pt x="220" y="0"/>
                </a:moveTo>
                <a:lnTo>
                  <a:pt x="770" y="0"/>
                </a:lnTo>
                <a:lnTo>
                  <a:pt x="843" y="18"/>
                </a:lnTo>
                <a:lnTo>
                  <a:pt x="916" y="73"/>
                </a:lnTo>
                <a:lnTo>
                  <a:pt x="953" y="147"/>
                </a:lnTo>
                <a:lnTo>
                  <a:pt x="971" y="238"/>
                </a:lnTo>
                <a:lnTo>
                  <a:pt x="953" y="330"/>
                </a:lnTo>
                <a:lnTo>
                  <a:pt x="916" y="403"/>
                </a:lnTo>
                <a:lnTo>
                  <a:pt x="843" y="440"/>
                </a:lnTo>
                <a:lnTo>
                  <a:pt x="770" y="458"/>
                </a:lnTo>
                <a:lnTo>
                  <a:pt x="220" y="458"/>
                </a:lnTo>
                <a:lnTo>
                  <a:pt x="128" y="440"/>
                </a:lnTo>
                <a:lnTo>
                  <a:pt x="55" y="403"/>
                </a:lnTo>
                <a:lnTo>
                  <a:pt x="19" y="330"/>
                </a:lnTo>
                <a:lnTo>
                  <a:pt x="0" y="238"/>
                </a:lnTo>
                <a:lnTo>
                  <a:pt x="19" y="147"/>
                </a:lnTo>
                <a:lnTo>
                  <a:pt x="55" y="73"/>
                </a:lnTo>
                <a:lnTo>
                  <a:pt x="128" y="18"/>
                </a:lnTo>
                <a:lnTo>
                  <a:pt x="220" y="0"/>
                </a:lnTo>
                <a:close/>
              </a:path>
            </a:pathLst>
          </a:custGeom>
          <a:solidFill>
            <a:srgbClr val="00A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0" name="Freeform 9"/>
          <p:cNvSpPr>
            <a:spLocks/>
          </p:cNvSpPr>
          <p:nvPr/>
        </p:nvSpPr>
        <p:spPr bwMode="auto">
          <a:xfrm>
            <a:off x="434975" y="1382713"/>
            <a:ext cx="1541463" cy="727075"/>
          </a:xfrm>
          <a:custGeom>
            <a:avLst/>
            <a:gdLst>
              <a:gd name="T0" fmla="*/ 2147483647 w 971"/>
              <a:gd name="T1" fmla="*/ 0 h 458"/>
              <a:gd name="T2" fmla="*/ 2147483647 w 971"/>
              <a:gd name="T3" fmla="*/ 0 h 458"/>
              <a:gd name="T4" fmla="*/ 2147483647 w 971"/>
              <a:gd name="T5" fmla="*/ 2147483647 h 458"/>
              <a:gd name="T6" fmla="*/ 2147483647 w 971"/>
              <a:gd name="T7" fmla="*/ 2147483647 h 458"/>
              <a:gd name="T8" fmla="*/ 2147483647 w 971"/>
              <a:gd name="T9" fmla="*/ 2147483647 h 458"/>
              <a:gd name="T10" fmla="*/ 2147483647 w 971"/>
              <a:gd name="T11" fmla="*/ 2147483647 h 458"/>
              <a:gd name="T12" fmla="*/ 2147483647 w 971"/>
              <a:gd name="T13" fmla="*/ 2147483647 h 458"/>
              <a:gd name="T14" fmla="*/ 2147483647 w 971"/>
              <a:gd name="T15" fmla="*/ 2147483647 h 458"/>
              <a:gd name="T16" fmla="*/ 2147483647 w 971"/>
              <a:gd name="T17" fmla="*/ 2147483647 h 458"/>
              <a:gd name="T18" fmla="*/ 2147483647 w 971"/>
              <a:gd name="T19" fmla="*/ 2147483647 h 458"/>
              <a:gd name="T20" fmla="*/ 2147483647 w 971"/>
              <a:gd name="T21" fmla="*/ 2147483647 h 458"/>
              <a:gd name="T22" fmla="*/ 2147483647 w 971"/>
              <a:gd name="T23" fmla="*/ 2147483647 h 458"/>
              <a:gd name="T24" fmla="*/ 2147483647 w 971"/>
              <a:gd name="T25" fmla="*/ 2147483647 h 458"/>
              <a:gd name="T26" fmla="*/ 2147483647 w 971"/>
              <a:gd name="T27" fmla="*/ 2147483647 h 458"/>
              <a:gd name="T28" fmla="*/ 0 w 971"/>
              <a:gd name="T29" fmla="*/ 2147483647 h 458"/>
              <a:gd name="T30" fmla="*/ 2147483647 w 971"/>
              <a:gd name="T31" fmla="*/ 2147483647 h 458"/>
              <a:gd name="T32" fmla="*/ 2147483647 w 971"/>
              <a:gd name="T33" fmla="*/ 2147483647 h 458"/>
              <a:gd name="T34" fmla="*/ 2147483647 w 971"/>
              <a:gd name="T35" fmla="*/ 2147483647 h 458"/>
              <a:gd name="T36" fmla="*/ 2147483647 w 971"/>
              <a:gd name="T37" fmla="*/ 0 h 4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71" h="458">
                <a:moveTo>
                  <a:pt x="220" y="0"/>
                </a:moveTo>
                <a:lnTo>
                  <a:pt x="770" y="0"/>
                </a:lnTo>
                <a:lnTo>
                  <a:pt x="843" y="18"/>
                </a:lnTo>
                <a:lnTo>
                  <a:pt x="916" y="73"/>
                </a:lnTo>
                <a:lnTo>
                  <a:pt x="953" y="147"/>
                </a:lnTo>
                <a:lnTo>
                  <a:pt x="971" y="238"/>
                </a:lnTo>
                <a:lnTo>
                  <a:pt x="953" y="330"/>
                </a:lnTo>
                <a:lnTo>
                  <a:pt x="916" y="403"/>
                </a:lnTo>
                <a:lnTo>
                  <a:pt x="843" y="440"/>
                </a:lnTo>
                <a:lnTo>
                  <a:pt x="770" y="458"/>
                </a:lnTo>
                <a:lnTo>
                  <a:pt x="220" y="458"/>
                </a:lnTo>
                <a:lnTo>
                  <a:pt x="128" y="440"/>
                </a:lnTo>
                <a:lnTo>
                  <a:pt x="55" y="403"/>
                </a:lnTo>
                <a:lnTo>
                  <a:pt x="19" y="330"/>
                </a:lnTo>
                <a:lnTo>
                  <a:pt x="0" y="238"/>
                </a:lnTo>
                <a:lnTo>
                  <a:pt x="19" y="147"/>
                </a:lnTo>
                <a:lnTo>
                  <a:pt x="55" y="73"/>
                </a:lnTo>
                <a:lnTo>
                  <a:pt x="128" y="18"/>
                </a:lnTo>
                <a:lnTo>
                  <a:pt x="220" y="0"/>
                </a:lnTo>
                <a:close/>
              </a:path>
            </a:pathLst>
          </a:custGeom>
          <a:noFill/>
          <a:ln w="28575">
            <a:solidFill>
              <a:srgbClr val="00AFE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1" name="Freeform 10"/>
          <p:cNvSpPr>
            <a:spLocks/>
          </p:cNvSpPr>
          <p:nvPr/>
        </p:nvSpPr>
        <p:spPr bwMode="auto">
          <a:xfrm>
            <a:off x="2413000" y="1208088"/>
            <a:ext cx="2063750" cy="1047750"/>
          </a:xfrm>
          <a:custGeom>
            <a:avLst/>
            <a:gdLst>
              <a:gd name="T0" fmla="*/ 2147483647 w 1300"/>
              <a:gd name="T1" fmla="*/ 0 h 660"/>
              <a:gd name="T2" fmla="*/ 2147483647 w 1300"/>
              <a:gd name="T3" fmla="*/ 0 h 660"/>
              <a:gd name="T4" fmla="*/ 2147483647 w 1300"/>
              <a:gd name="T5" fmla="*/ 2147483647 h 660"/>
              <a:gd name="T6" fmla="*/ 2147483647 w 1300"/>
              <a:gd name="T7" fmla="*/ 2147483647 h 660"/>
              <a:gd name="T8" fmla="*/ 2147483647 w 1300"/>
              <a:gd name="T9" fmla="*/ 2147483647 h 660"/>
              <a:gd name="T10" fmla="*/ 2147483647 w 1300"/>
              <a:gd name="T11" fmla="*/ 2147483647 h 660"/>
              <a:gd name="T12" fmla="*/ 2147483647 w 1300"/>
              <a:gd name="T13" fmla="*/ 2147483647 h 660"/>
              <a:gd name="T14" fmla="*/ 2147483647 w 1300"/>
              <a:gd name="T15" fmla="*/ 2147483647 h 660"/>
              <a:gd name="T16" fmla="*/ 2147483647 w 1300"/>
              <a:gd name="T17" fmla="*/ 2147483647 h 660"/>
              <a:gd name="T18" fmla="*/ 2147483647 w 1300"/>
              <a:gd name="T19" fmla="*/ 2147483647 h 660"/>
              <a:gd name="T20" fmla="*/ 2147483647 w 1300"/>
              <a:gd name="T21" fmla="*/ 2147483647 h 660"/>
              <a:gd name="T22" fmla="*/ 2147483647 w 1300"/>
              <a:gd name="T23" fmla="*/ 2147483647 h 660"/>
              <a:gd name="T24" fmla="*/ 2147483647 w 1300"/>
              <a:gd name="T25" fmla="*/ 2147483647 h 660"/>
              <a:gd name="T26" fmla="*/ 2147483647 w 1300"/>
              <a:gd name="T27" fmla="*/ 2147483647 h 660"/>
              <a:gd name="T28" fmla="*/ 2147483647 w 1300"/>
              <a:gd name="T29" fmla="*/ 2147483647 h 660"/>
              <a:gd name="T30" fmla="*/ 0 w 1300"/>
              <a:gd name="T31" fmla="*/ 2147483647 h 660"/>
              <a:gd name="T32" fmla="*/ 0 w 1300"/>
              <a:gd name="T33" fmla="*/ 2147483647 h 660"/>
              <a:gd name="T34" fmla="*/ 2147483647 w 1300"/>
              <a:gd name="T35" fmla="*/ 2147483647 h 660"/>
              <a:gd name="T36" fmla="*/ 2147483647 w 1300"/>
              <a:gd name="T37" fmla="*/ 2147483647 h 660"/>
              <a:gd name="T38" fmla="*/ 2147483647 w 1300"/>
              <a:gd name="T39" fmla="*/ 2147483647 h 660"/>
              <a:gd name="T40" fmla="*/ 2147483647 w 1300"/>
              <a:gd name="T41" fmla="*/ 0 h 6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300" h="660">
                <a:moveTo>
                  <a:pt x="219" y="0"/>
                </a:moveTo>
                <a:lnTo>
                  <a:pt x="1080" y="0"/>
                </a:lnTo>
                <a:lnTo>
                  <a:pt x="1172" y="19"/>
                </a:lnTo>
                <a:lnTo>
                  <a:pt x="1227" y="55"/>
                </a:lnTo>
                <a:lnTo>
                  <a:pt x="1282" y="147"/>
                </a:lnTo>
                <a:lnTo>
                  <a:pt x="1300" y="220"/>
                </a:lnTo>
                <a:lnTo>
                  <a:pt x="1300" y="422"/>
                </a:lnTo>
                <a:lnTo>
                  <a:pt x="1282" y="513"/>
                </a:lnTo>
                <a:lnTo>
                  <a:pt x="1227" y="586"/>
                </a:lnTo>
                <a:lnTo>
                  <a:pt x="1172" y="641"/>
                </a:lnTo>
                <a:lnTo>
                  <a:pt x="1080" y="660"/>
                </a:lnTo>
                <a:lnTo>
                  <a:pt x="219" y="660"/>
                </a:lnTo>
                <a:lnTo>
                  <a:pt x="128" y="641"/>
                </a:lnTo>
                <a:lnTo>
                  <a:pt x="73" y="586"/>
                </a:lnTo>
                <a:lnTo>
                  <a:pt x="18" y="513"/>
                </a:lnTo>
                <a:lnTo>
                  <a:pt x="0" y="422"/>
                </a:lnTo>
                <a:lnTo>
                  <a:pt x="0" y="220"/>
                </a:lnTo>
                <a:lnTo>
                  <a:pt x="18" y="147"/>
                </a:lnTo>
                <a:lnTo>
                  <a:pt x="73" y="55"/>
                </a:lnTo>
                <a:lnTo>
                  <a:pt x="128" y="19"/>
                </a:lnTo>
                <a:lnTo>
                  <a:pt x="219" y="0"/>
                </a:lnTo>
                <a:close/>
              </a:path>
            </a:pathLst>
          </a:custGeom>
          <a:solidFill>
            <a:srgbClr val="00AFE9"/>
          </a:solidFill>
          <a:ln w="28575">
            <a:solidFill>
              <a:srgbClr val="00AFE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682" name="Freeform 11"/>
          <p:cNvSpPr>
            <a:spLocks/>
          </p:cNvSpPr>
          <p:nvPr/>
        </p:nvSpPr>
        <p:spPr bwMode="auto">
          <a:xfrm>
            <a:off x="4767263" y="2022475"/>
            <a:ext cx="2065337" cy="755650"/>
          </a:xfrm>
          <a:custGeom>
            <a:avLst/>
            <a:gdLst>
              <a:gd name="T0" fmla="*/ 2147483647 w 1301"/>
              <a:gd name="T1" fmla="*/ 0 h 476"/>
              <a:gd name="T2" fmla="*/ 2147483647 w 1301"/>
              <a:gd name="T3" fmla="*/ 0 h 476"/>
              <a:gd name="T4" fmla="*/ 2147483647 w 1301"/>
              <a:gd name="T5" fmla="*/ 2147483647 h 476"/>
              <a:gd name="T6" fmla="*/ 2147483647 w 1301"/>
              <a:gd name="T7" fmla="*/ 2147483647 h 476"/>
              <a:gd name="T8" fmla="*/ 2147483647 w 1301"/>
              <a:gd name="T9" fmla="*/ 2147483647 h 476"/>
              <a:gd name="T10" fmla="*/ 2147483647 w 1301"/>
              <a:gd name="T11" fmla="*/ 2147483647 h 476"/>
              <a:gd name="T12" fmla="*/ 2147483647 w 1301"/>
              <a:gd name="T13" fmla="*/ 2147483647 h 476"/>
              <a:gd name="T14" fmla="*/ 2147483647 w 1301"/>
              <a:gd name="T15" fmla="*/ 2147483647 h 476"/>
              <a:gd name="T16" fmla="*/ 2147483647 w 1301"/>
              <a:gd name="T17" fmla="*/ 2147483647 h 476"/>
              <a:gd name="T18" fmla="*/ 2147483647 w 1301"/>
              <a:gd name="T19" fmla="*/ 2147483647 h 476"/>
              <a:gd name="T20" fmla="*/ 2147483647 w 1301"/>
              <a:gd name="T21" fmla="*/ 2147483647 h 476"/>
              <a:gd name="T22" fmla="*/ 2147483647 w 1301"/>
              <a:gd name="T23" fmla="*/ 2147483647 h 476"/>
              <a:gd name="T24" fmla="*/ 2147483647 w 1301"/>
              <a:gd name="T25" fmla="*/ 2147483647 h 476"/>
              <a:gd name="T26" fmla="*/ 2147483647 w 1301"/>
              <a:gd name="T27" fmla="*/ 2147483647 h 476"/>
              <a:gd name="T28" fmla="*/ 2147483647 w 1301"/>
              <a:gd name="T29" fmla="*/ 2147483647 h 476"/>
              <a:gd name="T30" fmla="*/ 0 w 1301"/>
              <a:gd name="T31" fmla="*/ 2147483647 h 476"/>
              <a:gd name="T32" fmla="*/ 0 w 1301"/>
              <a:gd name="T33" fmla="*/ 2147483647 h 476"/>
              <a:gd name="T34" fmla="*/ 2147483647 w 1301"/>
              <a:gd name="T35" fmla="*/ 2147483647 h 476"/>
              <a:gd name="T36" fmla="*/ 2147483647 w 1301"/>
              <a:gd name="T37" fmla="*/ 2147483647 h 476"/>
              <a:gd name="T38" fmla="*/ 2147483647 w 1301"/>
              <a:gd name="T39" fmla="*/ 2147483647 h 476"/>
              <a:gd name="T40" fmla="*/ 2147483647 w 1301"/>
              <a:gd name="T41" fmla="*/ 0 h 47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301" h="476">
                <a:moveTo>
                  <a:pt x="220" y="0"/>
                </a:moveTo>
                <a:lnTo>
                  <a:pt x="1081" y="0"/>
                </a:lnTo>
                <a:lnTo>
                  <a:pt x="1172" y="18"/>
                </a:lnTo>
                <a:lnTo>
                  <a:pt x="1227" y="73"/>
                </a:lnTo>
                <a:lnTo>
                  <a:pt x="1282" y="147"/>
                </a:lnTo>
                <a:lnTo>
                  <a:pt x="1301" y="238"/>
                </a:lnTo>
                <a:lnTo>
                  <a:pt x="1282" y="330"/>
                </a:lnTo>
                <a:lnTo>
                  <a:pt x="1227" y="403"/>
                </a:lnTo>
                <a:lnTo>
                  <a:pt x="1172" y="458"/>
                </a:lnTo>
                <a:lnTo>
                  <a:pt x="1081" y="476"/>
                </a:lnTo>
                <a:lnTo>
                  <a:pt x="220" y="476"/>
                </a:lnTo>
                <a:lnTo>
                  <a:pt x="147" y="458"/>
                </a:lnTo>
                <a:lnTo>
                  <a:pt x="73" y="403"/>
                </a:lnTo>
                <a:lnTo>
                  <a:pt x="19" y="330"/>
                </a:lnTo>
                <a:lnTo>
                  <a:pt x="0" y="238"/>
                </a:lnTo>
                <a:lnTo>
                  <a:pt x="19" y="147"/>
                </a:lnTo>
                <a:lnTo>
                  <a:pt x="73" y="73"/>
                </a:lnTo>
                <a:lnTo>
                  <a:pt x="147" y="18"/>
                </a:lnTo>
                <a:lnTo>
                  <a:pt x="220" y="0"/>
                </a:lnTo>
                <a:close/>
              </a:path>
            </a:pathLst>
          </a:custGeom>
          <a:solidFill>
            <a:srgbClr val="00A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4767263" y="2022475"/>
            <a:ext cx="2065337" cy="755650"/>
          </a:xfrm>
          <a:custGeom>
            <a:avLst/>
            <a:gdLst>
              <a:gd name="T0" fmla="*/ 2147483647 w 1301"/>
              <a:gd name="T1" fmla="*/ 0 h 476"/>
              <a:gd name="T2" fmla="*/ 2147483647 w 1301"/>
              <a:gd name="T3" fmla="*/ 0 h 476"/>
              <a:gd name="T4" fmla="*/ 2147483647 w 1301"/>
              <a:gd name="T5" fmla="*/ 2147483647 h 476"/>
              <a:gd name="T6" fmla="*/ 2147483647 w 1301"/>
              <a:gd name="T7" fmla="*/ 2147483647 h 476"/>
              <a:gd name="T8" fmla="*/ 2147483647 w 1301"/>
              <a:gd name="T9" fmla="*/ 2147483647 h 476"/>
              <a:gd name="T10" fmla="*/ 2147483647 w 1301"/>
              <a:gd name="T11" fmla="*/ 2147483647 h 476"/>
              <a:gd name="T12" fmla="*/ 2147483647 w 1301"/>
              <a:gd name="T13" fmla="*/ 2147483647 h 476"/>
              <a:gd name="T14" fmla="*/ 2147483647 w 1301"/>
              <a:gd name="T15" fmla="*/ 2147483647 h 476"/>
              <a:gd name="T16" fmla="*/ 2147483647 w 1301"/>
              <a:gd name="T17" fmla="*/ 2147483647 h 476"/>
              <a:gd name="T18" fmla="*/ 2147483647 w 1301"/>
              <a:gd name="T19" fmla="*/ 2147483647 h 476"/>
              <a:gd name="T20" fmla="*/ 2147483647 w 1301"/>
              <a:gd name="T21" fmla="*/ 2147483647 h 476"/>
              <a:gd name="T22" fmla="*/ 2147483647 w 1301"/>
              <a:gd name="T23" fmla="*/ 2147483647 h 476"/>
              <a:gd name="T24" fmla="*/ 2147483647 w 1301"/>
              <a:gd name="T25" fmla="*/ 2147483647 h 476"/>
              <a:gd name="T26" fmla="*/ 2147483647 w 1301"/>
              <a:gd name="T27" fmla="*/ 2147483647 h 476"/>
              <a:gd name="T28" fmla="*/ 0 w 1301"/>
              <a:gd name="T29" fmla="*/ 2147483647 h 476"/>
              <a:gd name="T30" fmla="*/ 2147483647 w 1301"/>
              <a:gd name="T31" fmla="*/ 2147483647 h 476"/>
              <a:gd name="T32" fmla="*/ 2147483647 w 1301"/>
              <a:gd name="T33" fmla="*/ 2147483647 h 476"/>
              <a:gd name="T34" fmla="*/ 2147483647 w 1301"/>
              <a:gd name="T35" fmla="*/ 2147483647 h 476"/>
              <a:gd name="T36" fmla="*/ 2147483647 w 1301"/>
              <a:gd name="T37" fmla="*/ 0 h 47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01" h="476">
                <a:moveTo>
                  <a:pt x="220" y="0"/>
                </a:moveTo>
                <a:lnTo>
                  <a:pt x="1081" y="0"/>
                </a:lnTo>
                <a:lnTo>
                  <a:pt x="1172" y="18"/>
                </a:lnTo>
                <a:lnTo>
                  <a:pt x="1227" y="73"/>
                </a:lnTo>
                <a:lnTo>
                  <a:pt x="1282" y="147"/>
                </a:lnTo>
                <a:lnTo>
                  <a:pt x="1301" y="238"/>
                </a:lnTo>
                <a:lnTo>
                  <a:pt x="1282" y="330"/>
                </a:lnTo>
                <a:lnTo>
                  <a:pt x="1227" y="403"/>
                </a:lnTo>
                <a:lnTo>
                  <a:pt x="1172" y="458"/>
                </a:lnTo>
                <a:lnTo>
                  <a:pt x="1081" y="476"/>
                </a:lnTo>
                <a:lnTo>
                  <a:pt x="220" y="476"/>
                </a:lnTo>
                <a:lnTo>
                  <a:pt x="147" y="458"/>
                </a:lnTo>
                <a:lnTo>
                  <a:pt x="73" y="403"/>
                </a:lnTo>
                <a:lnTo>
                  <a:pt x="19" y="330"/>
                </a:lnTo>
                <a:lnTo>
                  <a:pt x="0" y="238"/>
                </a:lnTo>
                <a:lnTo>
                  <a:pt x="19" y="147"/>
                </a:lnTo>
                <a:lnTo>
                  <a:pt x="73" y="73"/>
                </a:lnTo>
                <a:lnTo>
                  <a:pt x="147" y="18"/>
                </a:lnTo>
                <a:lnTo>
                  <a:pt x="220" y="0"/>
                </a:lnTo>
                <a:close/>
              </a:path>
            </a:pathLst>
          </a:custGeom>
          <a:noFill/>
          <a:ln w="28575">
            <a:solidFill>
              <a:srgbClr val="00AFE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4" name="Freeform 13"/>
          <p:cNvSpPr>
            <a:spLocks/>
          </p:cNvSpPr>
          <p:nvPr/>
        </p:nvSpPr>
        <p:spPr bwMode="auto">
          <a:xfrm>
            <a:off x="6977063" y="2778125"/>
            <a:ext cx="1890712" cy="727075"/>
          </a:xfrm>
          <a:custGeom>
            <a:avLst/>
            <a:gdLst>
              <a:gd name="T0" fmla="*/ 2147483647 w 1191"/>
              <a:gd name="T1" fmla="*/ 0 h 458"/>
              <a:gd name="T2" fmla="*/ 2147483647 w 1191"/>
              <a:gd name="T3" fmla="*/ 0 h 458"/>
              <a:gd name="T4" fmla="*/ 2147483647 w 1191"/>
              <a:gd name="T5" fmla="*/ 2147483647 h 458"/>
              <a:gd name="T6" fmla="*/ 2147483647 w 1191"/>
              <a:gd name="T7" fmla="*/ 2147483647 h 458"/>
              <a:gd name="T8" fmla="*/ 2147483647 w 1191"/>
              <a:gd name="T9" fmla="*/ 2147483647 h 458"/>
              <a:gd name="T10" fmla="*/ 2147483647 w 1191"/>
              <a:gd name="T11" fmla="*/ 2147483647 h 458"/>
              <a:gd name="T12" fmla="*/ 2147483647 w 1191"/>
              <a:gd name="T13" fmla="*/ 2147483647 h 458"/>
              <a:gd name="T14" fmla="*/ 2147483647 w 1191"/>
              <a:gd name="T15" fmla="*/ 2147483647 h 458"/>
              <a:gd name="T16" fmla="*/ 2147483647 w 1191"/>
              <a:gd name="T17" fmla="*/ 2147483647 h 458"/>
              <a:gd name="T18" fmla="*/ 2147483647 w 1191"/>
              <a:gd name="T19" fmla="*/ 2147483647 h 458"/>
              <a:gd name="T20" fmla="*/ 2147483647 w 1191"/>
              <a:gd name="T21" fmla="*/ 2147483647 h 458"/>
              <a:gd name="T22" fmla="*/ 2147483647 w 1191"/>
              <a:gd name="T23" fmla="*/ 2147483647 h 458"/>
              <a:gd name="T24" fmla="*/ 2147483647 w 1191"/>
              <a:gd name="T25" fmla="*/ 2147483647 h 458"/>
              <a:gd name="T26" fmla="*/ 2147483647 w 1191"/>
              <a:gd name="T27" fmla="*/ 2147483647 h 458"/>
              <a:gd name="T28" fmla="*/ 2147483647 w 1191"/>
              <a:gd name="T29" fmla="*/ 2147483647 h 458"/>
              <a:gd name="T30" fmla="*/ 0 w 1191"/>
              <a:gd name="T31" fmla="*/ 2147483647 h 458"/>
              <a:gd name="T32" fmla="*/ 0 w 1191"/>
              <a:gd name="T33" fmla="*/ 2147483647 h 458"/>
              <a:gd name="T34" fmla="*/ 2147483647 w 1191"/>
              <a:gd name="T35" fmla="*/ 2147483647 h 458"/>
              <a:gd name="T36" fmla="*/ 2147483647 w 1191"/>
              <a:gd name="T37" fmla="*/ 2147483647 h 458"/>
              <a:gd name="T38" fmla="*/ 2147483647 w 1191"/>
              <a:gd name="T39" fmla="*/ 2147483647 h 458"/>
              <a:gd name="T40" fmla="*/ 2147483647 w 1191"/>
              <a:gd name="T41" fmla="*/ 0 h 4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191" h="458">
                <a:moveTo>
                  <a:pt x="220" y="0"/>
                </a:moveTo>
                <a:lnTo>
                  <a:pt x="971" y="0"/>
                </a:lnTo>
                <a:lnTo>
                  <a:pt x="1062" y="19"/>
                </a:lnTo>
                <a:lnTo>
                  <a:pt x="1136" y="74"/>
                </a:lnTo>
                <a:lnTo>
                  <a:pt x="1172" y="147"/>
                </a:lnTo>
                <a:lnTo>
                  <a:pt x="1191" y="238"/>
                </a:lnTo>
                <a:lnTo>
                  <a:pt x="1172" y="330"/>
                </a:lnTo>
                <a:lnTo>
                  <a:pt x="1136" y="403"/>
                </a:lnTo>
                <a:lnTo>
                  <a:pt x="1062" y="440"/>
                </a:lnTo>
                <a:lnTo>
                  <a:pt x="971" y="458"/>
                </a:lnTo>
                <a:lnTo>
                  <a:pt x="220" y="458"/>
                </a:lnTo>
                <a:lnTo>
                  <a:pt x="128" y="440"/>
                </a:lnTo>
                <a:lnTo>
                  <a:pt x="73" y="403"/>
                </a:lnTo>
                <a:lnTo>
                  <a:pt x="19" y="330"/>
                </a:lnTo>
                <a:lnTo>
                  <a:pt x="0" y="238"/>
                </a:lnTo>
                <a:lnTo>
                  <a:pt x="19" y="147"/>
                </a:lnTo>
                <a:lnTo>
                  <a:pt x="73" y="74"/>
                </a:lnTo>
                <a:lnTo>
                  <a:pt x="128" y="19"/>
                </a:lnTo>
                <a:lnTo>
                  <a:pt x="220" y="0"/>
                </a:lnTo>
                <a:close/>
              </a:path>
            </a:pathLst>
          </a:custGeom>
          <a:solidFill>
            <a:srgbClr val="00A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5" name="Freeform 14"/>
          <p:cNvSpPr>
            <a:spLocks/>
          </p:cNvSpPr>
          <p:nvPr/>
        </p:nvSpPr>
        <p:spPr bwMode="auto">
          <a:xfrm>
            <a:off x="6977063" y="2778125"/>
            <a:ext cx="1890712" cy="727075"/>
          </a:xfrm>
          <a:custGeom>
            <a:avLst/>
            <a:gdLst>
              <a:gd name="T0" fmla="*/ 2147483647 w 1191"/>
              <a:gd name="T1" fmla="*/ 0 h 458"/>
              <a:gd name="T2" fmla="*/ 2147483647 w 1191"/>
              <a:gd name="T3" fmla="*/ 0 h 458"/>
              <a:gd name="T4" fmla="*/ 2147483647 w 1191"/>
              <a:gd name="T5" fmla="*/ 2147483647 h 458"/>
              <a:gd name="T6" fmla="*/ 2147483647 w 1191"/>
              <a:gd name="T7" fmla="*/ 2147483647 h 458"/>
              <a:gd name="T8" fmla="*/ 2147483647 w 1191"/>
              <a:gd name="T9" fmla="*/ 2147483647 h 458"/>
              <a:gd name="T10" fmla="*/ 2147483647 w 1191"/>
              <a:gd name="T11" fmla="*/ 2147483647 h 458"/>
              <a:gd name="T12" fmla="*/ 2147483647 w 1191"/>
              <a:gd name="T13" fmla="*/ 2147483647 h 458"/>
              <a:gd name="T14" fmla="*/ 2147483647 w 1191"/>
              <a:gd name="T15" fmla="*/ 2147483647 h 458"/>
              <a:gd name="T16" fmla="*/ 2147483647 w 1191"/>
              <a:gd name="T17" fmla="*/ 2147483647 h 458"/>
              <a:gd name="T18" fmla="*/ 2147483647 w 1191"/>
              <a:gd name="T19" fmla="*/ 2147483647 h 458"/>
              <a:gd name="T20" fmla="*/ 2147483647 w 1191"/>
              <a:gd name="T21" fmla="*/ 2147483647 h 458"/>
              <a:gd name="T22" fmla="*/ 2147483647 w 1191"/>
              <a:gd name="T23" fmla="*/ 2147483647 h 458"/>
              <a:gd name="T24" fmla="*/ 2147483647 w 1191"/>
              <a:gd name="T25" fmla="*/ 2147483647 h 458"/>
              <a:gd name="T26" fmla="*/ 2147483647 w 1191"/>
              <a:gd name="T27" fmla="*/ 2147483647 h 458"/>
              <a:gd name="T28" fmla="*/ 0 w 1191"/>
              <a:gd name="T29" fmla="*/ 2147483647 h 458"/>
              <a:gd name="T30" fmla="*/ 2147483647 w 1191"/>
              <a:gd name="T31" fmla="*/ 2147483647 h 458"/>
              <a:gd name="T32" fmla="*/ 2147483647 w 1191"/>
              <a:gd name="T33" fmla="*/ 2147483647 h 458"/>
              <a:gd name="T34" fmla="*/ 2147483647 w 1191"/>
              <a:gd name="T35" fmla="*/ 2147483647 h 458"/>
              <a:gd name="T36" fmla="*/ 2147483647 w 1191"/>
              <a:gd name="T37" fmla="*/ 0 h 4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91" h="458">
                <a:moveTo>
                  <a:pt x="220" y="0"/>
                </a:moveTo>
                <a:lnTo>
                  <a:pt x="971" y="0"/>
                </a:lnTo>
                <a:lnTo>
                  <a:pt x="1062" y="19"/>
                </a:lnTo>
                <a:lnTo>
                  <a:pt x="1136" y="74"/>
                </a:lnTo>
                <a:lnTo>
                  <a:pt x="1172" y="147"/>
                </a:lnTo>
                <a:lnTo>
                  <a:pt x="1191" y="238"/>
                </a:lnTo>
                <a:lnTo>
                  <a:pt x="1172" y="330"/>
                </a:lnTo>
                <a:lnTo>
                  <a:pt x="1136" y="403"/>
                </a:lnTo>
                <a:lnTo>
                  <a:pt x="1062" y="440"/>
                </a:lnTo>
                <a:lnTo>
                  <a:pt x="971" y="458"/>
                </a:lnTo>
                <a:lnTo>
                  <a:pt x="220" y="458"/>
                </a:lnTo>
                <a:lnTo>
                  <a:pt x="128" y="440"/>
                </a:lnTo>
                <a:lnTo>
                  <a:pt x="73" y="403"/>
                </a:lnTo>
                <a:lnTo>
                  <a:pt x="19" y="330"/>
                </a:lnTo>
                <a:lnTo>
                  <a:pt x="0" y="238"/>
                </a:lnTo>
                <a:lnTo>
                  <a:pt x="19" y="147"/>
                </a:lnTo>
                <a:lnTo>
                  <a:pt x="73" y="74"/>
                </a:lnTo>
                <a:lnTo>
                  <a:pt x="128" y="19"/>
                </a:lnTo>
                <a:lnTo>
                  <a:pt x="220" y="0"/>
                </a:lnTo>
                <a:close/>
              </a:path>
            </a:pathLst>
          </a:custGeom>
          <a:noFill/>
          <a:ln w="28575">
            <a:solidFill>
              <a:srgbClr val="00AFE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479425" y="2822575"/>
            <a:ext cx="1511300" cy="698500"/>
          </a:xfrm>
          <a:prstGeom prst="rect">
            <a:avLst/>
          </a:prstGeom>
          <a:solidFill>
            <a:srgbClr val="00AFE9"/>
          </a:solidFill>
          <a:ln w="28575">
            <a:solidFill>
              <a:srgbClr val="00AFE9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2441575" y="3795713"/>
            <a:ext cx="2035175" cy="727075"/>
          </a:xfrm>
          <a:prstGeom prst="rect">
            <a:avLst/>
          </a:prstGeom>
          <a:solidFill>
            <a:srgbClr val="00A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2455863" y="3810000"/>
            <a:ext cx="2035175" cy="728663"/>
          </a:xfrm>
          <a:prstGeom prst="rect">
            <a:avLst/>
          </a:prstGeom>
          <a:noFill/>
          <a:ln w="28575">
            <a:solidFill>
              <a:srgbClr val="00AFE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9" name="Rectangle 18"/>
          <p:cNvSpPr>
            <a:spLocks noChangeArrowheads="1"/>
          </p:cNvSpPr>
          <p:nvPr/>
        </p:nvSpPr>
        <p:spPr bwMode="auto">
          <a:xfrm>
            <a:off x="4767263" y="4784725"/>
            <a:ext cx="2152650" cy="755650"/>
          </a:xfrm>
          <a:prstGeom prst="rect">
            <a:avLst/>
          </a:prstGeom>
          <a:solidFill>
            <a:srgbClr val="00A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90" name="Rectangle 19"/>
          <p:cNvSpPr>
            <a:spLocks noChangeArrowheads="1"/>
          </p:cNvSpPr>
          <p:nvPr/>
        </p:nvSpPr>
        <p:spPr bwMode="auto">
          <a:xfrm>
            <a:off x="4781550" y="4799013"/>
            <a:ext cx="2152650" cy="757237"/>
          </a:xfrm>
          <a:prstGeom prst="rect">
            <a:avLst/>
          </a:prstGeom>
          <a:noFill/>
          <a:ln w="28575">
            <a:solidFill>
              <a:srgbClr val="00AFE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91" name="Rectangle 20"/>
          <p:cNvSpPr>
            <a:spLocks noChangeArrowheads="1"/>
          </p:cNvSpPr>
          <p:nvPr/>
        </p:nvSpPr>
        <p:spPr bwMode="auto">
          <a:xfrm>
            <a:off x="6991350" y="5875338"/>
            <a:ext cx="1862138" cy="698500"/>
          </a:xfrm>
          <a:prstGeom prst="rect">
            <a:avLst/>
          </a:prstGeom>
          <a:solidFill>
            <a:srgbClr val="00AFE9"/>
          </a:solidFill>
          <a:ln w="28575">
            <a:solidFill>
              <a:srgbClr val="00AFE9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692" name="Freeform 21"/>
          <p:cNvSpPr>
            <a:spLocks/>
          </p:cNvSpPr>
          <p:nvPr/>
        </p:nvSpPr>
        <p:spPr bwMode="auto">
          <a:xfrm>
            <a:off x="3749675" y="1963738"/>
            <a:ext cx="842963" cy="379412"/>
          </a:xfrm>
          <a:custGeom>
            <a:avLst/>
            <a:gdLst>
              <a:gd name="T0" fmla="*/ 0 w 531"/>
              <a:gd name="T1" fmla="*/ 0 h 239"/>
              <a:gd name="T2" fmla="*/ 0 w 531"/>
              <a:gd name="T3" fmla="*/ 2147483647 h 239"/>
              <a:gd name="T4" fmla="*/ 2147483647 w 531"/>
              <a:gd name="T5" fmla="*/ 2147483647 h 2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1" h="239">
                <a:moveTo>
                  <a:pt x="0" y="0"/>
                </a:moveTo>
                <a:lnTo>
                  <a:pt x="0" y="239"/>
                </a:lnTo>
                <a:lnTo>
                  <a:pt x="531" y="239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8693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2312988"/>
            <a:ext cx="174625" cy="8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4" name="Freeform 23"/>
          <p:cNvSpPr>
            <a:spLocks/>
          </p:cNvSpPr>
          <p:nvPr/>
        </p:nvSpPr>
        <p:spPr bwMode="auto">
          <a:xfrm>
            <a:off x="4476750" y="2284413"/>
            <a:ext cx="203200" cy="115887"/>
          </a:xfrm>
          <a:custGeom>
            <a:avLst/>
            <a:gdLst>
              <a:gd name="T0" fmla="*/ 2147483647 w 128"/>
              <a:gd name="T1" fmla="*/ 2147483647 h 73"/>
              <a:gd name="T2" fmla="*/ 0 w 128"/>
              <a:gd name="T3" fmla="*/ 0 h 73"/>
              <a:gd name="T4" fmla="*/ 2147483647 w 128"/>
              <a:gd name="T5" fmla="*/ 2147483647 h 73"/>
              <a:gd name="T6" fmla="*/ 0 w 128"/>
              <a:gd name="T7" fmla="*/ 2147483647 h 73"/>
              <a:gd name="T8" fmla="*/ 2147483647 w 128"/>
              <a:gd name="T9" fmla="*/ 2147483647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" h="73">
                <a:moveTo>
                  <a:pt x="128" y="37"/>
                </a:moveTo>
                <a:lnTo>
                  <a:pt x="0" y="0"/>
                </a:lnTo>
                <a:lnTo>
                  <a:pt x="18" y="37"/>
                </a:lnTo>
                <a:lnTo>
                  <a:pt x="0" y="73"/>
                </a:lnTo>
                <a:lnTo>
                  <a:pt x="128" y="37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95" name="Line 24"/>
          <p:cNvSpPr>
            <a:spLocks noChangeShapeType="1"/>
          </p:cNvSpPr>
          <p:nvPr/>
        </p:nvSpPr>
        <p:spPr bwMode="auto">
          <a:xfrm>
            <a:off x="3371850" y="1993900"/>
            <a:ext cx="0" cy="15986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8696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3505200"/>
            <a:ext cx="8731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7" name="Freeform 26"/>
          <p:cNvSpPr>
            <a:spLocks/>
          </p:cNvSpPr>
          <p:nvPr/>
        </p:nvSpPr>
        <p:spPr bwMode="auto">
          <a:xfrm>
            <a:off x="3313113" y="3476625"/>
            <a:ext cx="117475" cy="203200"/>
          </a:xfrm>
          <a:custGeom>
            <a:avLst/>
            <a:gdLst>
              <a:gd name="T0" fmla="*/ 2147483647 w 74"/>
              <a:gd name="T1" fmla="*/ 2147483647 h 128"/>
              <a:gd name="T2" fmla="*/ 2147483647 w 74"/>
              <a:gd name="T3" fmla="*/ 0 h 128"/>
              <a:gd name="T4" fmla="*/ 2147483647 w 74"/>
              <a:gd name="T5" fmla="*/ 2147483647 h 128"/>
              <a:gd name="T6" fmla="*/ 0 w 74"/>
              <a:gd name="T7" fmla="*/ 0 h 128"/>
              <a:gd name="T8" fmla="*/ 2147483647 w 74"/>
              <a:gd name="T9" fmla="*/ 2147483647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" h="128">
                <a:moveTo>
                  <a:pt x="37" y="128"/>
                </a:moveTo>
                <a:lnTo>
                  <a:pt x="74" y="0"/>
                </a:lnTo>
                <a:lnTo>
                  <a:pt x="37" y="37"/>
                </a:lnTo>
                <a:lnTo>
                  <a:pt x="0" y="0"/>
                </a:lnTo>
                <a:lnTo>
                  <a:pt x="37" y="128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98" name="Line 27"/>
          <p:cNvSpPr>
            <a:spLocks noChangeShapeType="1"/>
          </p:cNvSpPr>
          <p:nvPr/>
        </p:nvSpPr>
        <p:spPr bwMode="auto">
          <a:xfrm>
            <a:off x="1162050" y="1963738"/>
            <a:ext cx="0" cy="639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8699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546350"/>
            <a:ext cx="57150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00" name="Freeform 29"/>
          <p:cNvSpPr>
            <a:spLocks/>
          </p:cNvSpPr>
          <p:nvPr/>
        </p:nvSpPr>
        <p:spPr bwMode="auto">
          <a:xfrm>
            <a:off x="1104900" y="2487613"/>
            <a:ext cx="85725" cy="203200"/>
          </a:xfrm>
          <a:custGeom>
            <a:avLst/>
            <a:gdLst>
              <a:gd name="T0" fmla="*/ 2147483647 w 54"/>
              <a:gd name="T1" fmla="*/ 2147483647 h 128"/>
              <a:gd name="T2" fmla="*/ 2147483647 w 54"/>
              <a:gd name="T3" fmla="*/ 0 h 128"/>
              <a:gd name="T4" fmla="*/ 2147483647 w 54"/>
              <a:gd name="T5" fmla="*/ 2147483647 h 128"/>
              <a:gd name="T6" fmla="*/ 0 w 54"/>
              <a:gd name="T7" fmla="*/ 0 h 128"/>
              <a:gd name="T8" fmla="*/ 2147483647 w 54"/>
              <a:gd name="T9" fmla="*/ 2147483647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" h="128">
                <a:moveTo>
                  <a:pt x="36" y="128"/>
                </a:moveTo>
                <a:lnTo>
                  <a:pt x="54" y="0"/>
                </a:lnTo>
                <a:lnTo>
                  <a:pt x="36" y="37"/>
                </a:lnTo>
                <a:lnTo>
                  <a:pt x="0" y="0"/>
                </a:lnTo>
                <a:lnTo>
                  <a:pt x="36" y="128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701" name="Line 30"/>
          <p:cNvSpPr>
            <a:spLocks noChangeShapeType="1"/>
          </p:cNvSpPr>
          <p:nvPr/>
        </p:nvSpPr>
        <p:spPr bwMode="auto">
          <a:xfrm>
            <a:off x="1889125" y="1673225"/>
            <a:ext cx="3190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8702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1644650"/>
            <a:ext cx="144462" cy="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03" name="Freeform 32"/>
          <p:cNvSpPr>
            <a:spLocks/>
          </p:cNvSpPr>
          <p:nvPr/>
        </p:nvSpPr>
        <p:spPr bwMode="auto">
          <a:xfrm>
            <a:off x="2122488" y="1616075"/>
            <a:ext cx="173037" cy="115888"/>
          </a:xfrm>
          <a:custGeom>
            <a:avLst/>
            <a:gdLst>
              <a:gd name="T0" fmla="*/ 2147483647 w 109"/>
              <a:gd name="T1" fmla="*/ 2147483647 h 73"/>
              <a:gd name="T2" fmla="*/ 0 w 109"/>
              <a:gd name="T3" fmla="*/ 0 h 73"/>
              <a:gd name="T4" fmla="*/ 2147483647 w 109"/>
              <a:gd name="T5" fmla="*/ 2147483647 h 73"/>
              <a:gd name="T6" fmla="*/ 0 w 109"/>
              <a:gd name="T7" fmla="*/ 2147483647 h 73"/>
              <a:gd name="T8" fmla="*/ 2147483647 w 109"/>
              <a:gd name="T9" fmla="*/ 2147483647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" h="73">
                <a:moveTo>
                  <a:pt x="109" y="36"/>
                </a:moveTo>
                <a:lnTo>
                  <a:pt x="0" y="0"/>
                </a:lnTo>
                <a:lnTo>
                  <a:pt x="18" y="36"/>
                </a:lnTo>
                <a:lnTo>
                  <a:pt x="0" y="73"/>
                </a:lnTo>
                <a:lnTo>
                  <a:pt x="109" y="36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704" name="Freeform 33"/>
          <p:cNvSpPr>
            <a:spLocks/>
          </p:cNvSpPr>
          <p:nvPr/>
        </p:nvSpPr>
        <p:spPr bwMode="auto">
          <a:xfrm>
            <a:off x="4505325" y="1673225"/>
            <a:ext cx="1250950" cy="290513"/>
          </a:xfrm>
          <a:custGeom>
            <a:avLst/>
            <a:gdLst>
              <a:gd name="T0" fmla="*/ 2147483647 w 788"/>
              <a:gd name="T1" fmla="*/ 2147483647 h 183"/>
              <a:gd name="T2" fmla="*/ 2147483647 w 788"/>
              <a:gd name="T3" fmla="*/ 0 h 183"/>
              <a:gd name="T4" fmla="*/ 0 w 788"/>
              <a:gd name="T5" fmla="*/ 0 h 1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88" h="183">
                <a:moveTo>
                  <a:pt x="788" y="183"/>
                </a:moveTo>
                <a:lnTo>
                  <a:pt x="788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8705" name="Picture 3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3" y="1644650"/>
            <a:ext cx="174625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06" name="Freeform 35"/>
          <p:cNvSpPr>
            <a:spLocks/>
          </p:cNvSpPr>
          <p:nvPr/>
        </p:nvSpPr>
        <p:spPr bwMode="auto">
          <a:xfrm>
            <a:off x="4418013" y="1616075"/>
            <a:ext cx="174625" cy="87313"/>
          </a:xfrm>
          <a:custGeom>
            <a:avLst/>
            <a:gdLst>
              <a:gd name="T0" fmla="*/ 0 w 110"/>
              <a:gd name="T1" fmla="*/ 2147483647 h 55"/>
              <a:gd name="T2" fmla="*/ 2147483647 w 110"/>
              <a:gd name="T3" fmla="*/ 2147483647 h 55"/>
              <a:gd name="T4" fmla="*/ 2147483647 w 110"/>
              <a:gd name="T5" fmla="*/ 2147483647 h 55"/>
              <a:gd name="T6" fmla="*/ 2147483647 w 110"/>
              <a:gd name="T7" fmla="*/ 0 h 55"/>
              <a:gd name="T8" fmla="*/ 0 w 110"/>
              <a:gd name="T9" fmla="*/ 2147483647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" h="55">
                <a:moveTo>
                  <a:pt x="0" y="36"/>
                </a:moveTo>
                <a:lnTo>
                  <a:pt x="110" y="55"/>
                </a:lnTo>
                <a:lnTo>
                  <a:pt x="92" y="36"/>
                </a:lnTo>
                <a:lnTo>
                  <a:pt x="110" y="0"/>
                </a:lnTo>
                <a:lnTo>
                  <a:pt x="0" y="36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707" name="Line 36"/>
          <p:cNvSpPr>
            <a:spLocks noChangeShapeType="1"/>
          </p:cNvSpPr>
          <p:nvPr/>
        </p:nvSpPr>
        <p:spPr bwMode="auto">
          <a:xfrm>
            <a:off x="5756275" y="2720975"/>
            <a:ext cx="0" cy="1889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8708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4522788"/>
            <a:ext cx="57150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09" name="Freeform 38"/>
          <p:cNvSpPr>
            <a:spLocks/>
          </p:cNvSpPr>
          <p:nvPr/>
        </p:nvSpPr>
        <p:spPr bwMode="auto">
          <a:xfrm>
            <a:off x="5697538" y="4494213"/>
            <a:ext cx="87312" cy="203200"/>
          </a:xfrm>
          <a:custGeom>
            <a:avLst/>
            <a:gdLst>
              <a:gd name="T0" fmla="*/ 2147483647 w 55"/>
              <a:gd name="T1" fmla="*/ 2147483647 h 128"/>
              <a:gd name="T2" fmla="*/ 2147483647 w 55"/>
              <a:gd name="T3" fmla="*/ 0 h 128"/>
              <a:gd name="T4" fmla="*/ 2147483647 w 55"/>
              <a:gd name="T5" fmla="*/ 2147483647 h 128"/>
              <a:gd name="T6" fmla="*/ 0 w 55"/>
              <a:gd name="T7" fmla="*/ 0 h 128"/>
              <a:gd name="T8" fmla="*/ 2147483647 w 55"/>
              <a:gd name="T9" fmla="*/ 2147483647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" h="128">
                <a:moveTo>
                  <a:pt x="37" y="128"/>
                </a:moveTo>
                <a:lnTo>
                  <a:pt x="55" y="0"/>
                </a:lnTo>
                <a:lnTo>
                  <a:pt x="37" y="18"/>
                </a:lnTo>
                <a:lnTo>
                  <a:pt x="0" y="0"/>
                </a:lnTo>
                <a:lnTo>
                  <a:pt x="37" y="128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710" name="Freeform 39"/>
          <p:cNvSpPr>
            <a:spLocks/>
          </p:cNvSpPr>
          <p:nvPr/>
        </p:nvSpPr>
        <p:spPr bwMode="auto">
          <a:xfrm>
            <a:off x="6105525" y="2720975"/>
            <a:ext cx="668338" cy="347663"/>
          </a:xfrm>
          <a:custGeom>
            <a:avLst/>
            <a:gdLst>
              <a:gd name="T0" fmla="*/ 0 w 421"/>
              <a:gd name="T1" fmla="*/ 0 h 219"/>
              <a:gd name="T2" fmla="*/ 0 w 421"/>
              <a:gd name="T3" fmla="*/ 2147483647 h 219"/>
              <a:gd name="T4" fmla="*/ 2147483647 w 421"/>
              <a:gd name="T5" fmla="*/ 2147483647 h 2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1" h="219">
                <a:moveTo>
                  <a:pt x="0" y="0"/>
                </a:moveTo>
                <a:lnTo>
                  <a:pt x="0" y="219"/>
                </a:lnTo>
                <a:lnTo>
                  <a:pt x="421" y="219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871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3040063"/>
            <a:ext cx="146050" cy="8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12" name="Freeform 41"/>
          <p:cNvSpPr>
            <a:spLocks/>
          </p:cNvSpPr>
          <p:nvPr/>
        </p:nvSpPr>
        <p:spPr bwMode="auto">
          <a:xfrm>
            <a:off x="6686550" y="3011488"/>
            <a:ext cx="174625" cy="115887"/>
          </a:xfrm>
          <a:custGeom>
            <a:avLst/>
            <a:gdLst>
              <a:gd name="T0" fmla="*/ 2147483647 w 110"/>
              <a:gd name="T1" fmla="*/ 2147483647 h 73"/>
              <a:gd name="T2" fmla="*/ 0 w 110"/>
              <a:gd name="T3" fmla="*/ 0 h 73"/>
              <a:gd name="T4" fmla="*/ 2147483647 w 110"/>
              <a:gd name="T5" fmla="*/ 2147483647 h 73"/>
              <a:gd name="T6" fmla="*/ 0 w 110"/>
              <a:gd name="T7" fmla="*/ 2147483647 h 73"/>
              <a:gd name="T8" fmla="*/ 2147483647 w 110"/>
              <a:gd name="T9" fmla="*/ 2147483647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" h="73">
                <a:moveTo>
                  <a:pt x="110" y="36"/>
                </a:moveTo>
                <a:lnTo>
                  <a:pt x="0" y="0"/>
                </a:lnTo>
                <a:lnTo>
                  <a:pt x="18" y="36"/>
                </a:lnTo>
                <a:lnTo>
                  <a:pt x="0" y="73"/>
                </a:lnTo>
                <a:lnTo>
                  <a:pt x="110" y="36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713" name="Freeform 42"/>
          <p:cNvSpPr>
            <a:spLocks/>
          </p:cNvSpPr>
          <p:nvPr/>
        </p:nvSpPr>
        <p:spPr bwMode="auto">
          <a:xfrm>
            <a:off x="6861175" y="2343150"/>
            <a:ext cx="1017588" cy="377825"/>
          </a:xfrm>
          <a:custGeom>
            <a:avLst/>
            <a:gdLst>
              <a:gd name="T0" fmla="*/ 2147483647 w 641"/>
              <a:gd name="T1" fmla="*/ 2147483647 h 238"/>
              <a:gd name="T2" fmla="*/ 2147483647 w 641"/>
              <a:gd name="T3" fmla="*/ 0 h 238"/>
              <a:gd name="T4" fmla="*/ 0 w 641"/>
              <a:gd name="T5" fmla="*/ 0 h 2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41" h="238">
                <a:moveTo>
                  <a:pt x="641" y="238"/>
                </a:moveTo>
                <a:lnTo>
                  <a:pt x="641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8714" name="Picture 4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312988"/>
            <a:ext cx="174625" cy="5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15" name="Freeform 44"/>
          <p:cNvSpPr>
            <a:spLocks/>
          </p:cNvSpPr>
          <p:nvPr/>
        </p:nvSpPr>
        <p:spPr bwMode="auto">
          <a:xfrm>
            <a:off x="6773863" y="2284413"/>
            <a:ext cx="174625" cy="87312"/>
          </a:xfrm>
          <a:custGeom>
            <a:avLst/>
            <a:gdLst>
              <a:gd name="T0" fmla="*/ 0 w 110"/>
              <a:gd name="T1" fmla="*/ 2147483647 h 55"/>
              <a:gd name="T2" fmla="*/ 2147483647 w 110"/>
              <a:gd name="T3" fmla="*/ 2147483647 h 55"/>
              <a:gd name="T4" fmla="*/ 2147483647 w 110"/>
              <a:gd name="T5" fmla="*/ 2147483647 h 55"/>
              <a:gd name="T6" fmla="*/ 2147483647 w 110"/>
              <a:gd name="T7" fmla="*/ 0 h 55"/>
              <a:gd name="T8" fmla="*/ 0 w 110"/>
              <a:gd name="T9" fmla="*/ 2147483647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" h="55">
                <a:moveTo>
                  <a:pt x="0" y="37"/>
                </a:moveTo>
                <a:lnTo>
                  <a:pt x="110" y="55"/>
                </a:lnTo>
                <a:lnTo>
                  <a:pt x="92" y="37"/>
                </a:lnTo>
                <a:lnTo>
                  <a:pt x="110" y="0"/>
                </a:lnTo>
                <a:lnTo>
                  <a:pt x="0" y="37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716" name="Line 45"/>
          <p:cNvSpPr>
            <a:spLocks noChangeShapeType="1"/>
          </p:cNvSpPr>
          <p:nvPr/>
        </p:nvSpPr>
        <p:spPr bwMode="auto">
          <a:xfrm>
            <a:off x="7850188" y="3448050"/>
            <a:ext cx="0" cy="2209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8717" name="Picture 4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5570538"/>
            <a:ext cx="8731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18" name="Freeform 47"/>
          <p:cNvSpPr>
            <a:spLocks/>
          </p:cNvSpPr>
          <p:nvPr/>
        </p:nvSpPr>
        <p:spPr bwMode="auto">
          <a:xfrm>
            <a:off x="7791450" y="5540375"/>
            <a:ext cx="115888" cy="204788"/>
          </a:xfrm>
          <a:custGeom>
            <a:avLst/>
            <a:gdLst>
              <a:gd name="T0" fmla="*/ 2147483647 w 73"/>
              <a:gd name="T1" fmla="*/ 2147483647 h 129"/>
              <a:gd name="T2" fmla="*/ 2147483647 w 73"/>
              <a:gd name="T3" fmla="*/ 0 h 129"/>
              <a:gd name="T4" fmla="*/ 2147483647 w 73"/>
              <a:gd name="T5" fmla="*/ 2147483647 h 129"/>
              <a:gd name="T6" fmla="*/ 0 w 73"/>
              <a:gd name="T7" fmla="*/ 0 h 129"/>
              <a:gd name="T8" fmla="*/ 2147483647 w 73"/>
              <a:gd name="T9" fmla="*/ 2147483647 h 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" h="129">
                <a:moveTo>
                  <a:pt x="37" y="129"/>
                </a:moveTo>
                <a:lnTo>
                  <a:pt x="73" y="0"/>
                </a:lnTo>
                <a:lnTo>
                  <a:pt x="37" y="19"/>
                </a:lnTo>
                <a:lnTo>
                  <a:pt x="0" y="0"/>
                </a:lnTo>
                <a:lnTo>
                  <a:pt x="37" y="129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719" name="Freeform 48"/>
          <p:cNvSpPr>
            <a:spLocks/>
          </p:cNvSpPr>
          <p:nvPr/>
        </p:nvSpPr>
        <p:spPr bwMode="auto">
          <a:xfrm>
            <a:off x="5756275" y="5453063"/>
            <a:ext cx="1017588" cy="495300"/>
          </a:xfrm>
          <a:custGeom>
            <a:avLst/>
            <a:gdLst>
              <a:gd name="T0" fmla="*/ 0 w 641"/>
              <a:gd name="T1" fmla="*/ 0 h 312"/>
              <a:gd name="T2" fmla="*/ 0 w 641"/>
              <a:gd name="T3" fmla="*/ 2147483647 h 312"/>
              <a:gd name="T4" fmla="*/ 2147483647 w 641"/>
              <a:gd name="T5" fmla="*/ 2147483647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41" h="312">
                <a:moveTo>
                  <a:pt x="0" y="0"/>
                </a:moveTo>
                <a:lnTo>
                  <a:pt x="0" y="312"/>
                </a:lnTo>
                <a:lnTo>
                  <a:pt x="641" y="312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8720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5918200"/>
            <a:ext cx="146050" cy="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21" name="Freeform 50"/>
          <p:cNvSpPr>
            <a:spLocks/>
          </p:cNvSpPr>
          <p:nvPr/>
        </p:nvSpPr>
        <p:spPr bwMode="auto">
          <a:xfrm>
            <a:off x="6686550" y="5889625"/>
            <a:ext cx="174625" cy="115888"/>
          </a:xfrm>
          <a:custGeom>
            <a:avLst/>
            <a:gdLst>
              <a:gd name="T0" fmla="*/ 2147483647 w 110"/>
              <a:gd name="T1" fmla="*/ 2147483647 h 73"/>
              <a:gd name="T2" fmla="*/ 0 w 110"/>
              <a:gd name="T3" fmla="*/ 0 h 73"/>
              <a:gd name="T4" fmla="*/ 2147483647 w 110"/>
              <a:gd name="T5" fmla="*/ 2147483647 h 73"/>
              <a:gd name="T6" fmla="*/ 0 w 110"/>
              <a:gd name="T7" fmla="*/ 2147483647 h 73"/>
              <a:gd name="T8" fmla="*/ 2147483647 w 110"/>
              <a:gd name="T9" fmla="*/ 2147483647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" h="73">
                <a:moveTo>
                  <a:pt x="110" y="37"/>
                </a:moveTo>
                <a:lnTo>
                  <a:pt x="0" y="0"/>
                </a:lnTo>
                <a:lnTo>
                  <a:pt x="18" y="37"/>
                </a:lnTo>
                <a:lnTo>
                  <a:pt x="0" y="73"/>
                </a:lnTo>
                <a:lnTo>
                  <a:pt x="110" y="37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722" name="Freeform 51"/>
          <p:cNvSpPr>
            <a:spLocks/>
          </p:cNvSpPr>
          <p:nvPr/>
        </p:nvSpPr>
        <p:spPr bwMode="auto">
          <a:xfrm>
            <a:off x="3371850" y="4435475"/>
            <a:ext cx="3402013" cy="1890713"/>
          </a:xfrm>
          <a:custGeom>
            <a:avLst/>
            <a:gdLst>
              <a:gd name="T0" fmla="*/ 0 w 2143"/>
              <a:gd name="T1" fmla="*/ 0 h 1191"/>
              <a:gd name="T2" fmla="*/ 0 w 2143"/>
              <a:gd name="T3" fmla="*/ 2147483647 h 1191"/>
              <a:gd name="T4" fmla="*/ 2147483647 w 2143"/>
              <a:gd name="T5" fmla="*/ 2147483647 h 11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3" h="1191">
                <a:moveTo>
                  <a:pt x="0" y="0"/>
                </a:moveTo>
                <a:lnTo>
                  <a:pt x="0" y="1191"/>
                </a:lnTo>
                <a:lnTo>
                  <a:pt x="2143" y="1191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8723" name="Picture 5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6297613"/>
            <a:ext cx="14605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24" name="Freeform 53"/>
          <p:cNvSpPr>
            <a:spLocks/>
          </p:cNvSpPr>
          <p:nvPr/>
        </p:nvSpPr>
        <p:spPr bwMode="auto">
          <a:xfrm>
            <a:off x="6686550" y="6267450"/>
            <a:ext cx="174625" cy="115888"/>
          </a:xfrm>
          <a:custGeom>
            <a:avLst/>
            <a:gdLst>
              <a:gd name="T0" fmla="*/ 2147483647 w 110"/>
              <a:gd name="T1" fmla="*/ 2147483647 h 73"/>
              <a:gd name="T2" fmla="*/ 0 w 110"/>
              <a:gd name="T3" fmla="*/ 0 h 73"/>
              <a:gd name="T4" fmla="*/ 2147483647 w 110"/>
              <a:gd name="T5" fmla="*/ 2147483647 h 73"/>
              <a:gd name="T6" fmla="*/ 0 w 110"/>
              <a:gd name="T7" fmla="*/ 2147483647 h 73"/>
              <a:gd name="T8" fmla="*/ 2147483647 w 110"/>
              <a:gd name="T9" fmla="*/ 2147483647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" h="73">
                <a:moveTo>
                  <a:pt x="110" y="37"/>
                </a:moveTo>
                <a:lnTo>
                  <a:pt x="0" y="0"/>
                </a:lnTo>
                <a:lnTo>
                  <a:pt x="18" y="37"/>
                </a:lnTo>
                <a:lnTo>
                  <a:pt x="0" y="73"/>
                </a:lnTo>
                <a:lnTo>
                  <a:pt x="110" y="37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725" name="Freeform 54"/>
          <p:cNvSpPr>
            <a:spLocks/>
          </p:cNvSpPr>
          <p:nvPr/>
        </p:nvSpPr>
        <p:spPr bwMode="auto">
          <a:xfrm>
            <a:off x="347663" y="1295400"/>
            <a:ext cx="1570037" cy="727075"/>
          </a:xfrm>
          <a:custGeom>
            <a:avLst/>
            <a:gdLst>
              <a:gd name="T0" fmla="*/ 2147483647 w 989"/>
              <a:gd name="T1" fmla="*/ 0 h 458"/>
              <a:gd name="T2" fmla="*/ 2147483647 w 989"/>
              <a:gd name="T3" fmla="*/ 0 h 458"/>
              <a:gd name="T4" fmla="*/ 2147483647 w 989"/>
              <a:gd name="T5" fmla="*/ 2147483647 h 458"/>
              <a:gd name="T6" fmla="*/ 2147483647 w 989"/>
              <a:gd name="T7" fmla="*/ 2147483647 h 458"/>
              <a:gd name="T8" fmla="*/ 2147483647 w 989"/>
              <a:gd name="T9" fmla="*/ 2147483647 h 458"/>
              <a:gd name="T10" fmla="*/ 2147483647 w 989"/>
              <a:gd name="T11" fmla="*/ 2147483647 h 458"/>
              <a:gd name="T12" fmla="*/ 2147483647 w 989"/>
              <a:gd name="T13" fmla="*/ 2147483647 h 458"/>
              <a:gd name="T14" fmla="*/ 2147483647 w 989"/>
              <a:gd name="T15" fmla="*/ 2147483647 h 458"/>
              <a:gd name="T16" fmla="*/ 2147483647 w 989"/>
              <a:gd name="T17" fmla="*/ 2147483647 h 458"/>
              <a:gd name="T18" fmla="*/ 2147483647 w 989"/>
              <a:gd name="T19" fmla="*/ 2147483647 h 458"/>
              <a:gd name="T20" fmla="*/ 2147483647 w 989"/>
              <a:gd name="T21" fmla="*/ 2147483647 h 458"/>
              <a:gd name="T22" fmla="*/ 2147483647 w 989"/>
              <a:gd name="T23" fmla="*/ 2147483647 h 458"/>
              <a:gd name="T24" fmla="*/ 2147483647 w 989"/>
              <a:gd name="T25" fmla="*/ 2147483647 h 458"/>
              <a:gd name="T26" fmla="*/ 2147483647 w 989"/>
              <a:gd name="T27" fmla="*/ 2147483647 h 458"/>
              <a:gd name="T28" fmla="*/ 2147483647 w 989"/>
              <a:gd name="T29" fmla="*/ 2147483647 h 458"/>
              <a:gd name="T30" fmla="*/ 0 w 989"/>
              <a:gd name="T31" fmla="*/ 2147483647 h 458"/>
              <a:gd name="T32" fmla="*/ 0 w 989"/>
              <a:gd name="T33" fmla="*/ 2147483647 h 458"/>
              <a:gd name="T34" fmla="*/ 2147483647 w 989"/>
              <a:gd name="T35" fmla="*/ 2147483647 h 458"/>
              <a:gd name="T36" fmla="*/ 2147483647 w 989"/>
              <a:gd name="T37" fmla="*/ 2147483647 h 458"/>
              <a:gd name="T38" fmla="*/ 2147483647 w 989"/>
              <a:gd name="T39" fmla="*/ 2147483647 h 458"/>
              <a:gd name="T40" fmla="*/ 2147483647 w 989"/>
              <a:gd name="T41" fmla="*/ 0 h 4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89" h="458">
                <a:moveTo>
                  <a:pt x="220" y="0"/>
                </a:moveTo>
                <a:lnTo>
                  <a:pt x="770" y="0"/>
                </a:lnTo>
                <a:lnTo>
                  <a:pt x="843" y="19"/>
                </a:lnTo>
                <a:lnTo>
                  <a:pt x="916" y="73"/>
                </a:lnTo>
                <a:lnTo>
                  <a:pt x="971" y="147"/>
                </a:lnTo>
                <a:lnTo>
                  <a:pt x="989" y="238"/>
                </a:lnTo>
                <a:lnTo>
                  <a:pt x="971" y="330"/>
                </a:lnTo>
                <a:lnTo>
                  <a:pt x="916" y="403"/>
                </a:lnTo>
                <a:lnTo>
                  <a:pt x="843" y="440"/>
                </a:lnTo>
                <a:lnTo>
                  <a:pt x="770" y="458"/>
                </a:lnTo>
                <a:lnTo>
                  <a:pt x="220" y="458"/>
                </a:lnTo>
                <a:lnTo>
                  <a:pt x="129" y="440"/>
                </a:lnTo>
                <a:lnTo>
                  <a:pt x="74" y="403"/>
                </a:lnTo>
                <a:lnTo>
                  <a:pt x="19" y="330"/>
                </a:lnTo>
                <a:lnTo>
                  <a:pt x="0" y="238"/>
                </a:lnTo>
                <a:lnTo>
                  <a:pt x="19" y="147"/>
                </a:lnTo>
                <a:lnTo>
                  <a:pt x="74" y="73"/>
                </a:lnTo>
                <a:lnTo>
                  <a:pt x="129" y="19"/>
                </a:lnTo>
                <a:lnTo>
                  <a:pt x="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726" name="Freeform 55"/>
          <p:cNvSpPr>
            <a:spLocks/>
          </p:cNvSpPr>
          <p:nvPr/>
        </p:nvSpPr>
        <p:spPr bwMode="auto">
          <a:xfrm>
            <a:off x="347663" y="1295400"/>
            <a:ext cx="1570037" cy="727075"/>
          </a:xfrm>
          <a:custGeom>
            <a:avLst/>
            <a:gdLst>
              <a:gd name="T0" fmla="*/ 2147483647 w 989"/>
              <a:gd name="T1" fmla="*/ 0 h 458"/>
              <a:gd name="T2" fmla="*/ 2147483647 w 989"/>
              <a:gd name="T3" fmla="*/ 0 h 458"/>
              <a:gd name="T4" fmla="*/ 2147483647 w 989"/>
              <a:gd name="T5" fmla="*/ 2147483647 h 458"/>
              <a:gd name="T6" fmla="*/ 2147483647 w 989"/>
              <a:gd name="T7" fmla="*/ 2147483647 h 458"/>
              <a:gd name="T8" fmla="*/ 2147483647 w 989"/>
              <a:gd name="T9" fmla="*/ 2147483647 h 458"/>
              <a:gd name="T10" fmla="*/ 2147483647 w 989"/>
              <a:gd name="T11" fmla="*/ 2147483647 h 458"/>
              <a:gd name="T12" fmla="*/ 2147483647 w 989"/>
              <a:gd name="T13" fmla="*/ 2147483647 h 458"/>
              <a:gd name="T14" fmla="*/ 2147483647 w 989"/>
              <a:gd name="T15" fmla="*/ 2147483647 h 458"/>
              <a:gd name="T16" fmla="*/ 2147483647 w 989"/>
              <a:gd name="T17" fmla="*/ 2147483647 h 458"/>
              <a:gd name="T18" fmla="*/ 2147483647 w 989"/>
              <a:gd name="T19" fmla="*/ 2147483647 h 458"/>
              <a:gd name="T20" fmla="*/ 2147483647 w 989"/>
              <a:gd name="T21" fmla="*/ 2147483647 h 458"/>
              <a:gd name="T22" fmla="*/ 2147483647 w 989"/>
              <a:gd name="T23" fmla="*/ 2147483647 h 458"/>
              <a:gd name="T24" fmla="*/ 2147483647 w 989"/>
              <a:gd name="T25" fmla="*/ 2147483647 h 458"/>
              <a:gd name="T26" fmla="*/ 2147483647 w 989"/>
              <a:gd name="T27" fmla="*/ 2147483647 h 458"/>
              <a:gd name="T28" fmla="*/ 0 w 989"/>
              <a:gd name="T29" fmla="*/ 2147483647 h 458"/>
              <a:gd name="T30" fmla="*/ 2147483647 w 989"/>
              <a:gd name="T31" fmla="*/ 2147483647 h 458"/>
              <a:gd name="T32" fmla="*/ 2147483647 w 989"/>
              <a:gd name="T33" fmla="*/ 2147483647 h 458"/>
              <a:gd name="T34" fmla="*/ 2147483647 w 989"/>
              <a:gd name="T35" fmla="*/ 2147483647 h 458"/>
              <a:gd name="T36" fmla="*/ 2147483647 w 989"/>
              <a:gd name="T37" fmla="*/ 0 h 4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9" h="458">
                <a:moveTo>
                  <a:pt x="220" y="0"/>
                </a:moveTo>
                <a:lnTo>
                  <a:pt x="770" y="0"/>
                </a:lnTo>
                <a:lnTo>
                  <a:pt x="843" y="19"/>
                </a:lnTo>
                <a:lnTo>
                  <a:pt x="916" y="73"/>
                </a:lnTo>
                <a:lnTo>
                  <a:pt x="971" y="147"/>
                </a:lnTo>
                <a:lnTo>
                  <a:pt x="989" y="238"/>
                </a:lnTo>
                <a:lnTo>
                  <a:pt x="971" y="330"/>
                </a:lnTo>
                <a:lnTo>
                  <a:pt x="916" y="403"/>
                </a:lnTo>
                <a:lnTo>
                  <a:pt x="843" y="440"/>
                </a:lnTo>
                <a:lnTo>
                  <a:pt x="770" y="458"/>
                </a:lnTo>
                <a:lnTo>
                  <a:pt x="220" y="458"/>
                </a:lnTo>
                <a:lnTo>
                  <a:pt x="129" y="440"/>
                </a:lnTo>
                <a:lnTo>
                  <a:pt x="74" y="403"/>
                </a:lnTo>
                <a:lnTo>
                  <a:pt x="19" y="330"/>
                </a:lnTo>
                <a:lnTo>
                  <a:pt x="0" y="238"/>
                </a:lnTo>
                <a:lnTo>
                  <a:pt x="19" y="147"/>
                </a:lnTo>
                <a:lnTo>
                  <a:pt x="74" y="73"/>
                </a:lnTo>
                <a:lnTo>
                  <a:pt x="129" y="19"/>
                </a:lnTo>
                <a:lnTo>
                  <a:pt x="220" y="0"/>
                </a:lnTo>
                <a:close/>
              </a:path>
            </a:pathLst>
          </a:custGeom>
          <a:noFill/>
          <a:ln w="28575">
            <a:solidFill>
              <a:srgbClr val="0083D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727" name="Rectangle 57"/>
          <p:cNvSpPr>
            <a:spLocks noChangeArrowheads="1"/>
          </p:cNvSpPr>
          <p:nvPr/>
        </p:nvSpPr>
        <p:spPr bwMode="auto">
          <a:xfrm>
            <a:off x="438150" y="1395413"/>
            <a:ext cx="135731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Inception / </a:t>
            </a:r>
          </a:p>
          <a:p>
            <a:pPr>
              <a:spcBef>
                <a:spcPct val="0"/>
              </a:spcBef>
            </a:pPr>
            <a:r>
              <a:rPr lang="en-GB" sz="1500">
                <a:solidFill>
                  <a:srgbClr val="000000"/>
                </a:solidFill>
                <a:latin typeface="Arial" charset="0"/>
                <a:cs typeface="Arial" charset="0"/>
              </a:rPr>
              <a:t>Feasibility study</a:t>
            </a:r>
          </a:p>
        </p:txBody>
      </p:sp>
      <p:sp>
        <p:nvSpPr>
          <p:cNvPr id="28728" name="Freeform 60"/>
          <p:cNvSpPr>
            <a:spLocks/>
          </p:cNvSpPr>
          <p:nvPr/>
        </p:nvSpPr>
        <p:spPr bwMode="auto">
          <a:xfrm>
            <a:off x="2325688" y="1120775"/>
            <a:ext cx="2063750" cy="1047750"/>
          </a:xfrm>
          <a:custGeom>
            <a:avLst/>
            <a:gdLst>
              <a:gd name="T0" fmla="*/ 2147483647 w 1300"/>
              <a:gd name="T1" fmla="*/ 0 h 660"/>
              <a:gd name="T2" fmla="*/ 2147483647 w 1300"/>
              <a:gd name="T3" fmla="*/ 0 h 660"/>
              <a:gd name="T4" fmla="*/ 2147483647 w 1300"/>
              <a:gd name="T5" fmla="*/ 2147483647 h 660"/>
              <a:gd name="T6" fmla="*/ 2147483647 w 1300"/>
              <a:gd name="T7" fmla="*/ 2147483647 h 660"/>
              <a:gd name="T8" fmla="*/ 2147483647 w 1300"/>
              <a:gd name="T9" fmla="*/ 2147483647 h 660"/>
              <a:gd name="T10" fmla="*/ 2147483647 w 1300"/>
              <a:gd name="T11" fmla="*/ 2147483647 h 660"/>
              <a:gd name="T12" fmla="*/ 2147483647 w 1300"/>
              <a:gd name="T13" fmla="*/ 2147483647 h 660"/>
              <a:gd name="T14" fmla="*/ 2147483647 w 1300"/>
              <a:gd name="T15" fmla="*/ 2147483647 h 660"/>
              <a:gd name="T16" fmla="*/ 2147483647 w 1300"/>
              <a:gd name="T17" fmla="*/ 2147483647 h 660"/>
              <a:gd name="T18" fmla="*/ 2147483647 w 1300"/>
              <a:gd name="T19" fmla="*/ 2147483647 h 660"/>
              <a:gd name="T20" fmla="*/ 2147483647 w 1300"/>
              <a:gd name="T21" fmla="*/ 2147483647 h 660"/>
              <a:gd name="T22" fmla="*/ 2147483647 w 1300"/>
              <a:gd name="T23" fmla="*/ 2147483647 h 660"/>
              <a:gd name="T24" fmla="*/ 2147483647 w 1300"/>
              <a:gd name="T25" fmla="*/ 2147483647 h 660"/>
              <a:gd name="T26" fmla="*/ 2147483647 w 1300"/>
              <a:gd name="T27" fmla="*/ 2147483647 h 660"/>
              <a:gd name="T28" fmla="*/ 2147483647 w 1300"/>
              <a:gd name="T29" fmla="*/ 2147483647 h 660"/>
              <a:gd name="T30" fmla="*/ 0 w 1300"/>
              <a:gd name="T31" fmla="*/ 2147483647 h 660"/>
              <a:gd name="T32" fmla="*/ 0 w 1300"/>
              <a:gd name="T33" fmla="*/ 2147483647 h 660"/>
              <a:gd name="T34" fmla="*/ 2147483647 w 1300"/>
              <a:gd name="T35" fmla="*/ 2147483647 h 660"/>
              <a:gd name="T36" fmla="*/ 2147483647 w 1300"/>
              <a:gd name="T37" fmla="*/ 2147483647 h 660"/>
              <a:gd name="T38" fmla="*/ 2147483647 w 1300"/>
              <a:gd name="T39" fmla="*/ 2147483647 h 660"/>
              <a:gd name="T40" fmla="*/ 2147483647 w 1300"/>
              <a:gd name="T41" fmla="*/ 0 h 6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300" h="660">
                <a:moveTo>
                  <a:pt x="220" y="0"/>
                </a:moveTo>
                <a:lnTo>
                  <a:pt x="1080" y="0"/>
                </a:lnTo>
                <a:lnTo>
                  <a:pt x="1172" y="19"/>
                </a:lnTo>
                <a:lnTo>
                  <a:pt x="1245" y="74"/>
                </a:lnTo>
                <a:lnTo>
                  <a:pt x="1282" y="147"/>
                </a:lnTo>
                <a:lnTo>
                  <a:pt x="1300" y="238"/>
                </a:lnTo>
                <a:lnTo>
                  <a:pt x="1300" y="422"/>
                </a:lnTo>
                <a:lnTo>
                  <a:pt x="1282" y="513"/>
                </a:lnTo>
                <a:lnTo>
                  <a:pt x="1245" y="586"/>
                </a:lnTo>
                <a:lnTo>
                  <a:pt x="1172" y="641"/>
                </a:lnTo>
                <a:lnTo>
                  <a:pt x="1080" y="660"/>
                </a:lnTo>
                <a:lnTo>
                  <a:pt x="220" y="660"/>
                </a:lnTo>
                <a:lnTo>
                  <a:pt x="128" y="641"/>
                </a:lnTo>
                <a:lnTo>
                  <a:pt x="73" y="586"/>
                </a:lnTo>
                <a:lnTo>
                  <a:pt x="18" y="513"/>
                </a:lnTo>
                <a:lnTo>
                  <a:pt x="0" y="422"/>
                </a:lnTo>
                <a:lnTo>
                  <a:pt x="0" y="238"/>
                </a:lnTo>
                <a:lnTo>
                  <a:pt x="18" y="147"/>
                </a:lnTo>
                <a:lnTo>
                  <a:pt x="73" y="74"/>
                </a:lnTo>
                <a:lnTo>
                  <a:pt x="128" y="19"/>
                </a:lnTo>
                <a:lnTo>
                  <a:pt x="220" y="0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0083D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729" name="Freeform 67"/>
          <p:cNvSpPr>
            <a:spLocks/>
          </p:cNvSpPr>
          <p:nvPr/>
        </p:nvSpPr>
        <p:spPr bwMode="auto">
          <a:xfrm>
            <a:off x="4710113" y="1963738"/>
            <a:ext cx="2035175" cy="727075"/>
          </a:xfrm>
          <a:custGeom>
            <a:avLst/>
            <a:gdLst>
              <a:gd name="T0" fmla="*/ 2147483647 w 1282"/>
              <a:gd name="T1" fmla="*/ 0 h 458"/>
              <a:gd name="T2" fmla="*/ 2147483647 w 1282"/>
              <a:gd name="T3" fmla="*/ 0 h 458"/>
              <a:gd name="T4" fmla="*/ 2147483647 w 1282"/>
              <a:gd name="T5" fmla="*/ 2147483647 h 458"/>
              <a:gd name="T6" fmla="*/ 2147483647 w 1282"/>
              <a:gd name="T7" fmla="*/ 2147483647 h 458"/>
              <a:gd name="T8" fmla="*/ 2147483647 w 1282"/>
              <a:gd name="T9" fmla="*/ 2147483647 h 458"/>
              <a:gd name="T10" fmla="*/ 2147483647 w 1282"/>
              <a:gd name="T11" fmla="*/ 2147483647 h 458"/>
              <a:gd name="T12" fmla="*/ 2147483647 w 1282"/>
              <a:gd name="T13" fmla="*/ 2147483647 h 458"/>
              <a:gd name="T14" fmla="*/ 2147483647 w 1282"/>
              <a:gd name="T15" fmla="*/ 2147483647 h 458"/>
              <a:gd name="T16" fmla="*/ 2147483647 w 1282"/>
              <a:gd name="T17" fmla="*/ 2147483647 h 458"/>
              <a:gd name="T18" fmla="*/ 2147483647 w 1282"/>
              <a:gd name="T19" fmla="*/ 2147483647 h 458"/>
              <a:gd name="T20" fmla="*/ 2147483647 w 1282"/>
              <a:gd name="T21" fmla="*/ 2147483647 h 458"/>
              <a:gd name="T22" fmla="*/ 2147483647 w 1282"/>
              <a:gd name="T23" fmla="*/ 2147483647 h 458"/>
              <a:gd name="T24" fmla="*/ 2147483647 w 1282"/>
              <a:gd name="T25" fmla="*/ 2147483647 h 458"/>
              <a:gd name="T26" fmla="*/ 2147483647 w 1282"/>
              <a:gd name="T27" fmla="*/ 2147483647 h 458"/>
              <a:gd name="T28" fmla="*/ 2147483647 w 1282"/>
              <a:gd name="T29" fmla="*/ 2147483647 h 458"/>
              <a:gd name="T30" fmla="*/ 0 w 1282"/>
              <a:gd name="T31" fmla="*/ 2147483647 h 458"/>
              <a:gd name="T32" fmla="*/ 0 w 1282"/>
              <a:gd name="T33" fmla="*/ 2147483647 h 458"/>
              <a:gd name="T34" fmla="*/ 2147483647 w 1282"/>
              <a:gd name="T35" fmla="*/ 2147483647 h 458"/>
              <a:gd name="T36" fmla="*/ 2147483647 w 1282"/>
              <a:gd name="T37" fmla="*/ 2147483647 h 458"/>
              <a:gd name="T38" fmla="*/ 2147483647 w 1282"/>
              <a:gd name="T39" fmla="*/ 2147483647 h 458"/>
              <a:gd name="T40" fmla="*/ 2147483647 w 1282"/>
              <a:gd name="T41" fmla="*/ 0 h 4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282" h="458">
                <a:moveTo>
                  <a:pt x="201" y="0"/>
                </a:moveTo>
                <a:lnTo>
                  <a:pt x="1062" y="0"/>
                </a:lnTo>
                <a:lnTo>
                  <a:pt x="1153" y="19"/>
                </a:lnTo>
                <a:lnTo>
                  <a:pt x="1227" y="55"/>
                </a:lnTo>
                <a:lnTo>
                  <a:pt x="1263" y="129"/>
                </a:lnTo>
                <a:lnTo>
                  <a:pt x="1282" y="220"/>
                </a:lnTo>
                <a:lnTo>
                  <a:pt x="1263" y="312"/>
                </a:lnTo>
                <a:lnTo>
                  <a:pt x="1227" y="385"/>
                </a:lnTo>
                <a:lnTo>
                  <a:pt x="1153" y="440"/>
                </a:lnTo>
                <a:lnTo>
                  <a:pt x="1062" y="458"/>
                </a:lnTo>
                <a:lnTo>
                  <a:pt x="201" y="458"/>
                </a:lnTo>
                <a:lnTo>
                  <a:pt x="128" y="440"/>
                </a:lnTo>
                <a:lnTo>
                  <a:pt x="55" y="385"/>
                </a:lnTo>
                <a:lnTo>
                  <a:pt x="18" y="312"/>
                </a:lnTo>
                <a:lnTo>
                  <a:pt x="0" y="220"/>
                </a:lnTo>
                <a:lnTo>
                  <a:pt x="18" y="129"/>
                </a:lnTo>
                <a:lnTo>
                  <a:pt x="55" y="55"/>
                </a:lnTo>
                <a:lnTo>
                  <a:pt x="128" y="19"/>
                </a:lnTo>
                <a:lnTo>
                  <a:pt x="2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730" name="Freeform 68"/>
          <p:cNvSpPr>
            <a:spLocks/>
          </p:cNvSpPr>
          <p:nvPr/>
        </p:nvSpPr>
        <p:spPr bwMode="auto">
          <a:xfrm>
            <a:off x="4710113" y="1963738"/>
            <a:ext cx="2035175" cy="727075"/>
          </a:xfrm>
          <a:custGeom>
            <a:avLst/>
            <a:gdLst>
              <a:gd name="T0" fmla="*/ 2147483647 w 1282"/>
              <a:gd name="T1" fmla="*/ 0 h 458"/>
              <a:gd name="T2" fmla="*/ 2147483647 w 1282"/>
              <a:gd name="T3" fmla="*/ 0 h 458"/>
              <a:gd name="T4" fmla="*/ 2147483647 w 1282"/>
              <a:gd name="T5" fmla="*/ 2147483647 h 458"/>
              <a:gd name="T6" fmla="*/ 2147483647 w 1282"/>
              <a:gd name="T7" fmla="*/ 2147483647 h 458"/>
              <a:gd name="T8" fmla="*/ 2147483647 w 1282"/>
              <a:gd name="T9" fmla="*/ 2147483647 h 458"/>
              <a:gd name="T10" fmla="*/ 2147483647 w 1282"/>
              <a:gd name="T11" fmla="*/ 2147483647 h 458"/>
              <a:gd name="T12" fmla="*/ 2147483647 w 1282"/>
              <a:gd name="T13" fmla="*/ 2147483647 h 458"/>
              <a:gd name="T14" fmla="*/ 2147483647 w 1282"/>
              <a:gd name="T15" fmla="*/ 2147483647 h 458"/>
              <a:gd name="T16" fmla="*/ 2147483647 w 1282"/>
              <a:gd name="T17" fmla="*/ 2147483647 h 458"/>
              <a:gd name="T18" fmla="*/ 2147483647 w 1282"/>
              <a:gd name="T19" fmla="*/ 2147483647 h 458"/>
              <a:gd name="T20" fmla="*/ 2147483647 w 1282"/>
              <a:gd name="T21" fmla="*/ 2147483647 h 458"/>
              <a:gd name="T22" fmla="*/ 2147483647 w 1282"/>
              <a:gd name="T23" fmla="*/ 2147483647 h 458"/>
              <a:gd name="T24" fmla="*/ 2147483647 w 1282"/>
              <a:gd name="T25" fmla="*/ 2147483647 h 458"/>
              <a:gd name="T26" fmla="*/ 2147483647 w 1282"/>
              <a:gd name="T27" fmla="*/ 2147483647 h 458"/>
              <a:gd name="T28" fmla="*/ 0 w 1282"/>
              <a:gd name="T29" fmla="*/ 2147483647 h 458"/>
              <a:gd name="T30" fmla="*/ 2147483647 w 1282"/>
              <a:gd name="T31" fmla="*/ 2147483647 h 458"/>
              <a:gd name="T32" fmla="*/ 2147483647 w 1282"/>
              <a:gd name="T33" fmla="*/ 2147483647 h 458"/>
              <a:gd name="T34" fmla="*/ 2147483647 w 1282"/>
              <a:gd name="T35" fmla="*/ 2147483647 h 458"/>
              <a:gd name="T36" fmla="*/ 2147483647 w 1282"/>
              <a:gd name="T37" fmla="*/ 0 h 4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282" h="458">
                <a:moveTo>
                  <a:pt x="201" y="0"/>
                </a:moveTo>
                <a:lnTo>
                  <a:pt x="1062" y="0"/>
                </a:lnTo>
                <a:lnTo>
                  <a:pt x="1153" y="19"/>
                </a:lnTo>
                <a:lnTo>
                  <a:pt x="1227" y="55"/>
                </a:lnTo>
                <a:lnTo>
                  <a:pt x="1263" y="129"/>
                </a:lnTo>
                <a:lnTo>
                  <a:pt x="1282" y="220"/>
                </a:lnTo>
                <a:lnTo>
                  <a:pt x="1263" y="312"/>
                </a:lnTo>
                <a:lnTo>
                  <a:pt x="1227" y="385"/>
                </a:lnTo>
                <a:lnTo>
                  <a:pt x="1153" y="440"/>
                </a:lnTo>
                <a:lnTo>
                  <a:pt x="1062" y="458"/>
                </a:lnTo>
                <a:lnTo>
                  <a:pt x="201" y="458"/>
                </a:lnTo>
                <a:lnTo>
                  <a:pt x="128" y="440"/>
                </a:lnTo>
                <a:lnTo>
                  <a:pt x="55" y="385"/>
                </a:lnTo>
                <a:lnTo>
                  <a:pt x="18" y="312"/>
                </a:lnTo>
                <a:lnTo>
                  <a:pt x="0" y="220"/>
                </a:lnTo>
                <a:lnTo>
                  <a:pt x="18" y="129"/>
                </a:lnTo>
                <a:lnTo>
                  <a:pt x="55" y="55"/>
                </a:lnTo>
                <a:lnTo>
                  <a:pt x="128" y="19"/>
                </a:lnTo>
                <a:lnTo>
                  <a:pt x="201" y="0"/>
                </a:lnTo>
                <a:close/>
              </a:path>
            </a:pathLst>
          </a:custGeom>
          <a:noFill/>
          <a:ln w="28575">
            <a:solidFill>
              <a:srgbClr val="0083D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731" name="Rectangle 72"/>
          <p:cNvSpPr>
            <a:spLocks noChangeArrowheads="1"/>
          </p:cNvSpPr>
          <p:nvPr/>
        </p:nvSpPr>
        <p:spPr bwMode="auto">
          <a:xfrm>
            <a:off x="5021263" y="2055813"/>
            <a:ext cx="1422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Requirements</a:t>
            </a:r>
            <a:r>
              <a:rPr lang="en-GB" dirty="0">
                <a:latin typeface="Arial" charset="0"/>
                <a:cs typeface="Arial" charset="0"/>
              </a:rPr>
              <a:t/>
            </a:r>
            <a:br>
              <a:rPr lang="en-GB" dirty="0">
                <a:latin typeface="Arial" charset="0"/>
                <a:cs typeface="Arial" charset="0"/>
              </a:rPr>
            </a:br>
            <a:r>
              <a:rPr lang="en-GB" b="1" dirty="0">
                <a:solidFill>
                  <a:srgbClr val="000000"/>
                </a:solidFill>
                <a:latin typeface="Arial" charset="0"/>
                <a:cs typeface="Arial" charset="0"/>
              </a:rPr>
              <a:t>specification</a:t>
            </a:r>
          </a:p>
        </p:txBody>
      </p:sp>
      <p:sp>
        <p:nvSpPr>
          <p:cNvPr id="28732" name="Freeform 73"/>
          <p:cNvSpPr>
            <a:spLocks/>
          </p:cNvSpPr>
          <p:nvPr/>
        </p:nvSpPr>
        <p:spPr bwMode="auto">
          <a:xfrm>
            <a:off x="6889750" y="2690813"/>
            <a:ext cx="1890713" cy="757237"/>
          </a:xfrm>
          <a:custGeom>
            <a:avLst/>
            <a:gdLst>
              <a:gd name="T0" fmla="*/ 2147483647 w 1191"/>
              <a:gd name="T1" fmla="*/ 0 h 477"/>
              <a:gd name="T2" fmla="*/ 2147483647 w 1191"/>
              <a:gd name="T3" fmla="*/ 0 h 477"/>
              <a:gd name="T4" fmla="*/ 2147483647 w 1191"/>
              <a:gd name="T5" fmla="*/ 2147483647 h 477"/>
              <a:gd name="T6" fmla="*/ 2147483647 w 1191"/>
              <a:gd name="T7" fmla="*/ 2147483647 h 477"/>
              <a:gd name="T8" fmla="*/ 2147483647 w 1191"/>
              <a:gd name="T9" fmla="*/ 2147483647 h 477"/>
              <a:gd name="T10" fmla="*/ 2147483647 w 1191"/>
              <a:gd name="T11" fmla="*/ 2147483647 h 477"/>
              <a:gd name="T12" fmla="*/ 2147483647 w 1191"/>
              <a:gd name="T13" fmla="*/ 2147483647 h 477"/>
              <a:gd name="T14" fmla="*/ 2147483647 w 1191"/>
              <a:gd name="T15" fmla="*/ 2147483647 h 477"/>
              <a:gd name="T16" fmla="*/ 2147483647 w 1191"/>
              <a:gd name="T17" fmla="*/ 2147483647 h 477"/>
              <a:gd name="T18" fmla="*/ 2147483647 w 1191"/>
              <a:gd name="T19" fmla="*/ 2147483647 h 477"/>
              <a:gd name="T20" fmla="*/ 2147483647 w 1191"/>
              <a:gd name="T21" fmla="*/ 2147483647 h 477"/>
              <a:gd name="T22" fmla="*/ 2147483647 w 1191"/>
              <a:gd name="T23" fmla="*/ 2147483647 h 477"/>
              <a:gd name="T24" fmla="*/ 2147483647 w 1191"/>
              <a:gd name="T25" fmla="*/ 2147483647 h 477"/>
              <a:gd name="T26" fmla="*/ 2147483647 w 1191"/>
              <a:gd name="T27" fmla="*/ 2147483647 h 477"/>
              <a:gd name="T28" fmla="*/ 2147483647 w 1191"/>
              <a:gd name="T29" fmla="*/ 2147483647 h 477"/>
              <a:gd name="T30" fmla="*/ 0 w 1191"/>
              <a:gd name="T31" fmla="*/ 2147483647 h 477"/>
              <a:gd name="T32" fmla="*/ 0 w 1191"/>
              <a:gd name="T33" fmla="*/ 2147483647 h 477"/>
              <a:gd name="T34" fmla="*/ 2147483647 w 1191"/>
              <a:gd name="T35" fmla="*/ 2147483647 h 477"/>
              <a:gd name="T36" fmla="*/ 2147483647 w 1191"/>
              <a:gd name="T37" fmla="*/ 2147483647 h 477"/>
              <a:gd name="T38" fmla="*/ 2147483647 w 1191"/>
              <a:gd name="T39" fmla="*/ 2147483647 h 477"/>
              <a:gd name="T40" fmla="*/ 2147483647 w 1191"/>
              <a:gd name="T41" fmla="*/ 0 h 47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191" h="477">
                <a:moveTo>
                  <a:pt x="220" y="0"/>
                </a:moveTo>
                <a:lnTo>
                  <a:pt x="971" y="0"/>
                </a:lnTo>
                <a:lnTo>
                  <a:pt x="1063" y="19"/>
                </a:lnTo>
                <a:lnTo>
                  <a:pt x="1136" y="74"/>
                </a:lnTo>
                <a:lnTo>
                  <a:pt x="1172" y="147"/>
                </a:lnTo>
                <a:lnTo>
                  <a:pt x="1191" y="238"/>
                </a:lnTo>
                <a:lnTo>
                  <a:pt x="1172" y="330"/>
                </a:lnTo>
                <a:lnTo>
                  <a:pt x="1136" y="403"/>
                </a:lnTo>
                <a:lnTo>
                  <a:pt x="1063" y="458"/>
                </a:lnTo>
                <a:lnTo>
                  <a:pt x="971" y="477"/>
                </a:lnTo>
                <a:lnTo>
                  <a:pt x="220" y="477"/>
                </a:lnTo>
                <a:lnTo>
                  <a:pt x="147" y="458"/>
                </a:lnTo>
                <a:lnTo>
                  <a:pt x="74" y="403"/>
                </a:lnTo>
                <a:lnTo>
                  <a:pt x="19" y="330"/>
                </a:lnTo>
                <a:lnTo>
                  <a:pt x="0" y="238"/>
                </a:lnTo>
                <a:lnTo>
                  <a:pt x="19" y="147"/>
                </a:lnTo>
                <a:lnTo>
                  <a:pt x="74" y="74"/>
                </a:lnTo>
                <a:lnTo>
                  <a:pt x="147" y="19"/>
                </a:lnTo>
                <a:lnTo>
                  <a:pt x="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733" name="Freeform 74"/>
          <p:cNvSpPr>
            <a:spLocks/>
          </p:cNvSpPr>
          <p:nvPr/>
        </p:nvSpPr>
        <p:spPr bwMode="auto">
          <a:xfrm>
            <a:off x="6889750" y="2690813"/>
            <a:ext cx="1890713" cy="757237"/>
          </a:xfrm>
          <a:custGeom>
            <a:avLst/>
            <a:gdLst>
              <a:gd name="T0" fmla="*/ 2147483647 w 1191"/>
              <a:gd name="T1" fmla="*/ 0 h 477"/>
              <a:gd name="T2" fmla="*/ 2147483647 w 1191"/>
              <a:gd name="T3" fmla="*/ 0 h 477"/>
              <a:gd name="T4" fmla="*/ 2147483647 w 1191"/>
              <a:gd name="T5" fmla="*/ 2147483647 h 477"/>
              <a:gd name="T6" fmla="*/ 2147483647 w 1191"/>
              <a:gd name="T7" fmla="*/ 2147483647 h 477"/>
              <a:gd name="T8" fmla="*/ 2147483647 w 1191"/>
              <a:gd name="T9" fmla="*/ 2147483647 h 477"/>
              <a:gd name="T10" fmla="*/ 2147483647 w 1191"/>
              <a:gd name="T11" fmla="*/ 2147483647 h 477"/>
              <a:gd name="T12" fmla="*/ 2147483647 w 1191"/>
              <a:gd name="T13" fmla="*/ 2147483647 h 477"/>
              <a:gd name="T14" fmla="*/ 2147483647 w 1191"/>
              <a:gd name="T15" fmla="*/ 2147483647 h 477"/>
              <a:gd name="T16" fmla="*/ 2147483647 w 1191"/>
              <a:gd name="T17" fmla="*/ 2147483647 h 477"/>
              <a:gd name="T18" fmla="*/ 2147483647 w 1191"/>
              <a:gd name="T19" fmla="*/ 2147483647 h 477"/>
              <a:gd name="T20" fmla="*/ 2147483647 w 1191"/>
              <a:gd name="T21" fmla="*/ 2147483647 h 477"/>
              <a:gd name="T22" fmla="*/ 2147483647 w 1191"/>
              <a:gd name="T23" fmla="*/ 2147483647 h 477"/>
              <a:gd name="T24" fmla="*/ 2147483647 w 1191"/>
              <a:gd name="T25" fmla="*/ 2147483647 h 477"/>
              <a:gd name="T26" fmla="*/ 2147483647 w 1191"/>
              <a:gd name="T27" fmla="*/ 2147483647 h 477"/>
              <a:gd name="T28" fmla="*/ 0 w 1191"/>
              <a:gd name="T29" fmla="*/ 2147483647 h 477"/>
              <a:gd name="T30" fmla="*/ 2147483647 w 1191"/>
              <a:gd name="T31" fmla="*/ 2147483647 h 477"/>
              <a:gd name="T32" fmla="*/ 2147483647 w 1191"/>
              <a:gd name="T33" fmla="*/ 2147483647 h 477"/>
              <a:gd name="T34" fmla="*/ 2147483647 w 1191"/>
              <a:gd name="T35" fmla="*/ 2147483647 h 477"/>
              <a:gd name="T36" fmla="*/ 2147483647 w 1191"/>
              <a:gd name="T37" fmla="*/ 0 h 4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91" h="477">
                <a:moveTo>
                  <a:pt x="220" y="0"/>
                </a:moveTo>
                <a:lnTo>
                  <a:pt x="971" y="0"/>
                </a:lnTo>
                <a:lnTo>
                  <a:pt x="1063" y="19"/>
                </a:lnTo>
                <a:lnTo>
                  <a:pt x="1136" y="74"/>
                </a:lnTo>
                <a:lnTo>
                  <a:pt x="1172" y="147"/>
                </a:lnTo>
                <a:lnTo>
                  <a:pt x="1191" y="238"/>
                </a:lnTo>
                <a:lnTo>
                  <a:pt x="1172" y="330"/>
                </a:lnTo>
                <a:lnTo>
                  <a:pt x="1136" y="403"/>
                </a:lnTo>
                <a:lnTo>
                  <a:pt x="1063" y="458"/>
                </a:lnTo>
                <a:lnTo>
                  <a:pt x="971" y="477"/>
                </a:lnTo>
                <a:lnTo>
                  <a:pt x="220" y="477"/>
                </a:lnTo>
                <a:lnTo>
                  <a:pt x="147" y="458"/>
                </a:lnTo>
                <a:lnTo>
                  <a:pt x="74" y="403"/>
                </a:lnTo>
                <a:lnTo>
                  <a:pt x="19" y="330"/>
                </a:lnTo>
                <a:lnTo>
                  <a:pt x="0" y="238"/>
                </a:lnTo>
                <a:lnTo>
                  <a:pt x="19" y="147"/>
                </a:lnTo>
                <a:lnTo>
                  <a:pt x="74" y="74"/>
                </a:lnTo>
                <a:lnTo>
                  <a:pt x="147" y="19"/>
                </a:lnTo>
                <a:lnTo>
                  <a:pt x="220" y="0"/>
                </a:lnTo>
                <a:close/>
              </a:path>
            </a:pathLst>
          </a:custGeom>
          <a:noFill/>
          <a:ln w="28575">
            <a:solidFill>
              <a:srgbClr val="0083D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734" name="Rectangle 78"/>
          <p:cNvSpPr>
            <a:spLocks noChangeArrowheads="1"/>
          </p:cNvSpPr>
          <p:nvPr/>
        </p:nvSpPr>
        <p:spPr bwMode="auto">
          <a:xfrm>
            <a:off x="7164388" y="2790825"/>
            <a:ext cx="1422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Requirements</a:t>
            </a:r>
            <a:r>
              <a:rPr lang="en-GB">
                <a:latin typeface="Arial" charset="0"/>
                <a:cs typeface="Arial" charset="0"/>
              </a:rPr>
              <a:t/>
            </a:r>
            <a:br>
              <a:rPr lang="en-GB">
                <a:latin typeface="Arial" charset="0"/>
                <a:cs typeface="Arial" charset="0"/>
              </a:rPr>
            </a:b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validation</a:t>
            </a:r>
          </a:p>
        </p:txBody>
      </p:sp>
      <p:sp>
        <p:nvSpPr>
          <p:cNvPr id="28735" name="Rectangle 79"/>
          <p:cNvSpPr>
            <a:spLocks noChangeArrowheads="1"/>
          </p:cNvSpPr>
          <p:nvPr/>
        </p:nvSpPr>
        <p:spPr bwMode="auto">
          <a:xfrm>
            <a:off x="392113" y="2735263"/>
            <a:ext cx="1511300" cy="698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83D7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736" name="Rectangle 81"/>
          <p:cNvSpPr>
            <a:spLocks noChangeArrowheads="1"/>
          </p:cNvSpPr>
          <p:nvPr/>
        </p:nvSpPr>
        <p:spPr bwMode="auto">
          <a:xfrm>
            <a:off x="641350" y="2809875"/>
            <a:ext cx="1016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Feasibility</a:t>
            </a:r>
            <a:b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8737" name="Rectangle 85"/>
          <p:cNvSpPr>
            <a:spLocks noChangeArrowheads="1"/>
          </p:cNvSpPr>
          <p:nvPr/>
        </p:nvSpPr>
        <p:spPr bwMode="auto">
          <a:xfrm>
            <a:off x="2354263" y="3708400"/>
            <a:ext cx="2035175" cy="727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738" name="Rectangle 86"/>
          <p:cNvSpPr>
            <a:spLocks noChangeArrowheads="1"/>
          </p:cNvSpPr>
          <p:nvPr/>
        </p:nvSpPr>
        <p:spPr bwMode="auto">
          <a:xfrm>
            <a:off x="2368550" y="3722688"/>
            <a:ext cx="2035175" cy="728662"/>
          </a:xfrm>
          <a:prstGeom prst="rect">
            <a:avLst/>
          </a:prstGeom>
          <a:noFill/>
          <a:ln w="28575">
            <a:solidFill>
              <a:srgbClr val="0083D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739" name="Rectangle 89"/>
          <p:cNvSpPr>
            <a:spLocks noChangeArrowheads="1"/>
          </p:cNvSpPr>
          <p:nvPr/>
        </p:nvSpPr>
        <p:spPr bwMode="auto">
          <a:xfrm>
            <a:off x="2982913" y="3811588"/>
            <a:ext cx="76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b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models</a:t>
            </a:r>
          </a:p>
        </p:txBody>
      </p:sp>
      <p:sp>
        <p:nvSpPr>
          <p:cNvPr id="28740" name="Rectangle 90"/>
          <p:cNvSpPr>
            <a:spLocks noChangeArrowheads="1"/>
          </p:cNvSpPr>
          <p:nvPr/>
        </p:nvSpPr>
        <p:spPr bwMode="auto">
          <a:xfrm>
            <a:off x="4710113" y="4725988"/>
            <a:ext cx="2122487" cy="727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741" name="Rectangle 91"/>
          <p:cNvSpPr>
            <a:spLocks noChangeArrowheads="1"/>
          </p:cNvSpPr>
          <p:nvPr/>
        </p:nvSpPr>
        <p:spPr bwMode="auto">
          <a:xfrm>
            <a:off x="4724400" y="4740275"/>
            <a:ext cx="2122488" cy="728663"/>
          </a:xfrm>
          <a:prstGeom prst="rect">
            <a:avLst/>
          </a:prstGeom>
          <a:noFill/>
          <a:ln w="28575">
            <a:solidFill>
              <a:srgbClr val="0083D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742" name="Rectangle 93"/>
          <p:cNvSpPr>
            <a:spLocks noChangeArrowheads="1"/>
          </p:cNvSpPr>
          <p:nvPr/>
        </p:nvSpPr>
        <p:spPr bwMode="auto">
          <a:xfrm>
            <a:off x="4872038" y="4841875"/>
            <a:ext cx="17145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User and system</a:t>
            </a:r>
            <a:b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requirements</a:t>
            </a: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8743" name="Rectangle 94"/>
          <p:cNvSpPr>
            <a:spLocks noChangeArrowheads="1"/>
          </p:cNvSpPr>
          <p:nvPr/>
        </p:nvSpPr>
        <p:spPr bwMode="auto">
          <a:xfrm>
            <a:off x="6904038" y="5788025"/>
            <a:ext cx="1862137" cy="698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83D7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744" name="Rectangle 98"/>
          <p:cNvSpPr>
            <a:spLocks noChangeArrowheads="1"/>
          </p:cNvSpPr>
          <p:nvPr/>
        </p:nvSpPr>
        <p:spPr bwMode="auto">
          <a:xfrm>
            <a:off x="7094538" y="5873750"/>
            <a:ext cx="1422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Requirements</a:t>
            </a:r>
            <a:b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GB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8745" name="Rectangle 99"/>
          <p:cNvSpPr>
            <a:spLocks noChangeArrowheads="1"/>
          </p:cNvSpPr>
          <p:nvPr/>
        </p:nvSpPr>
        <p:spPr bwMode="auto">
          <a:xfrm>
            <a:off x="2646921" y="1236663"/>
            <a:ext cx="15260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Requirements</a:t>
            </a:r>
            <a:r>
              <a:rPr lang="en-GB" dirty="0">
                <a:latin typeface="Arial" charset="0"/>
                <a:cs typeface="Arial" charset="0"/>
              </a:rPr>
              <a:t/>
            </a:r>
            <a:br>
              <a:rPr lang="en-GB" dirty="0">
                <a:latin typeface="Arial" charset="0"/>
                <a:cs typeface="Arial" charset="0"/>
              </a:rPr>
            </a:br>
            <a:r>
              <a:rPr lang="en-GB" b="1" dirty="0">
                <a:solidFill>
                  <a:srgbClr val="000000"/>
                </a:solidFill>
                <a:latin typeface="Arial" charset="0"/>
                <a:cs typeface="Arial" charset="0"/>
              </a:rPr>
              <a:t>elicitation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 and</a:t>
            </a:r>
            <a:b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GB" b="1" dirty="0">
                <a:solidFill>
                  <a:srgbClr val="000000"/>
                </a:solidFill>
                <a:latin typeface="Arial" charset="0"/>
                <a:cs typeface="Arial" charset="0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C7C98D-B774-4795-816F-E6DC1B6F98AF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9523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695098" y="114753"/>
            <a:ext cx="7772400" cy="603250"/>
          </a:xfrm>
        </p:spPr>
        <p:txBody>
          <a:bodyPr/>
          <a:lstStyle/>
          <a:p>
            <a:r>
              <a:rPr lang="en-GB" sz="3200" dirty="0" smtClean="0"/>
              <a:t>Summary - Requirements Engineering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320" y="706798"/>
            <a:ext cx="8507187" cy="4935537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The goal of the requirements stage is to accurately collect the client’s needs and document what is required from the proposed system in a requirements specification.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GB" sz="2800" dirty="0" smtClean="0"/>
              <a:t>Requirements Engineering involves:</a:t>
            </a:r>
          </a:p>
          <a:p>
            <a:pPr>
              <a:spcAft>
                <a:spcPts val="800"/>
              </a:spcAft>
            </a:pP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Inception - Feasibility</a:t>
            </a:r>
          </a:p>
          <a:p>
            <a:pPr>
              <a:spcAft>
                <a:spcPts val="0"/>
              </a:spcAft>
            </a:pPr>
            <a:r>
              <a:rPr lang="en-GB" sz="2800" dirty="0" smtClean="0"/>
              <a:t>Requirements </a:t>
            </a:r>
            <a:r>
              <a:rPr lang="en-GB" sz="2800" b="1" dirty="0" smtClean="0"/>
              <a:t>Elicitation</a:t>
            </a:r>
          </a:p>
          <a:p>
            <a:pPr lvl="1">
              <a:spcAft>
                <a:spcPts val="800"/>
              </a:spcAft>
            </a:pPr>
            <a:r>
              <a:rPr lang="en-GB" sz="2400" dirty="0" smtClean="0"/>
              <a:t>Fact finding and domain modelling</a:t>
            </a:r>
          </a:p>
          <a:p>
            <a:pPr>
              <a:spcAft>
                <a:spcPts val="0"/>
              </a:spcAft>
            </a:pPr>
            <a:r>
              <a:rPr lang="en-GB" sz="2800" dirty="0" smtClean="0"/>
              <a:t>Requirements </a:t>
            </a:r>
            <a:r>
              <a:rPr lang="en-GB" sz="2800" b="1" dirty="0" smtClean="0"/>
              <a:t>Analysis</a:t>
            </a:r>
          </a:p>
          <a:p>
            <a:pPr lvl="1">
              <a:spcAft>
                <a:spcPts val="0"/>
              </a:spcAft>
            </a:pPr>
            <a:r>
              <a:rPr lang="en-GB" sz="2400" dirty="0" smtClean="0"/>
              <a:t>Check for clarity, consistency and completeness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Prioritise </a:t>
            </a:r>
            <a:r>
              <a:rPr lang="en-GB" sz="2000" dirty="0" smtClean="0"/>
              <a:t>(</a:t>
            </a:r>
            <a:r>
              <a:rPr lang="en-GB" sz="2000" i="1" dirty="0" smtClean="0"/>
              <a:t>e.g. </a:t>
            </a:r>
            <a:r>
              <a:rPr lang="en-GB" sz="2000" dirty="0" err="1" smtClean="0"/>
              <a:t>MoSCoW</a:t>
            </a:r>
            <a:r>
              <a:rPr lang="en-GB" sz="2000" dirty="0" smtClean="0"/>
              <a:t>)</a:t>
            </a:r>
          </a:p>
          <a:p>
            <a:pPr>
              <a:spcAft>
                <a:spcPts val="0"/>
              </a:spcAft>
            </a:pP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Requirements </a:t>
            </a:r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Specification</a:t>
            </a:r>
            <a:endParaRPr lang="en-GB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Aft>
                <a:spcPts val="800"/>
              </a:spcAft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Formally document requirements </a:t>
            </a:r>
          </a:p>
          <a:p>
            <a:pPr>
              <a:spcAft>
                <a:spcPts val="800"/>
              </a:spcAft>
            </a:pPr>
            <a:r>
              <a:rPr lang="en-GB" sz="2800" dirty="0" smtClean="0">
                <a:solidFill>
                  <a:schemeClr val="bg1">
                    <a:lumMod val="75000"/>
                  </a:schemeClr>
                </a:solidFill>
              </a:rPr>
              <a:t>Requirements Validation</a:t>
            </a:r>
          </a:p>
          <a:p>
            <a:pPr>
              <a:spcAft>
                <a:spcPts val="800"/>
              </a:spcAft>
            </a:pPr>
            <a:r>
              <a:rPr lang="en-GB" sz="2800" dirty="0" smtClean="0">
                <a:solidFill>
                  <a:schemeClr val="bg1">
                    <a:lumMod val="75000"/>
                  </a:schemeClr>
                </a:solidFill>
              </a:rPr>
              <a:t>Requirements Management</a:t>
            </a:r>
            <a:r>
              <a:rPr lang="en-GB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539750" indent="-539750">
              <a:spcAft>
                <a:spcPts val="0"/>
              </a:spcAft>
              <a:buNone/>
            </a:pPr>
            <a:r>
              <a:rPr lang="en-GB" sz="12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Note: Validation and Management are included here for completeness but are not part of the System Building course</a:t>
            </a:r>
            <a:endParaRPr lang="en-GB" sz="1200" i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75" y="974725"/>
            <a:ext cx="8802688" cy="5305425"/>
          </a:xfrm>
        </p:spPr>
        <p:txBody>
          <a:bodyPr/>
          <a:lstStyle/>
          <a:p>
            <a:endParaRPr lang="en-GB" sz="2800" b="1" dirty="0"/>
          </a:p>
          <a:p>
            <a:endParaRPr lang="en-GB" sz="2800" b="1" dirty="0" smtClean="0"/>
          </a:p>
          <a:p>
            <a:pPr lvl="1">
              <a:spcAft>
                <a:spcPts val="0"/>
              </a:spcAft>
            </a:pPr>
            <a:endParaRPr lang="en-GB" sz="1800" dirty="0" smtClean="0"/>
          </a:p>
          <a:p>
            <a:endParaRPr lang="en-GB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B915F6-3370-4130-92CC-A8CA411D6C5F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73819" y="2890886"/>
            <a:ext cx="8996362" cy="1473101"/>
            <a:chOff x="45132" y="3332510"/>
            <a:chExt cx="8951400" cy="1472737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5132" y="3466131"/>
              <a:ext cx="162095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Customer’s</a:t>
              </a:r>
              <a:b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Requirements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 rot="10800000">
              <a:off x="5827922" y="3332510"/>
              <a:ext cx="1492784" cy="92750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GB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Develop</a:t>
              </a:r>
              <a:br>
                <a:rPr lang="en-GB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GB" altLang="en-US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System</a:t>
              </a:r>
              <a:endParaRPr lang="en-GB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7837239" y="3473098"/>
              <a:ext cx="115929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Software </a:t>
              </a:r>
              <a:br>
                <a:rPr lang="en-GB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GB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System</a:t>
              </a:r>
            </a:p>
          </p:txBody>
        </p:sp>
        <p:cxnSp>
          <p:nvCxnSpPr>
            <p:cNvPr id="10" name="Straight Arrow Connector 9"/>
            <p:cNvCxnSpPr>
              <a:cxnSpLocks noChangeShapeType="1"/>
              <a:stCxn id="7" idx="3"/>
              <a:endCxn id="13" idx="3"/>
            </p:cNvCxnSpPr>
            <p:nvPr/>
          </p:nvCxnSpPr>
          <p:spPr bwMode="auto">
            <a:xfrm>
              <a:off x="1666089" y="3789297"/>
              <a:ext cx="688509" cy="413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Arrow Connector 10"/>
            <p:cNvCxnSpPr>
              <a:cxnSpLocks noChangeShapeType="1"/>
              <a:stCxn id="8" idx="1"/>
              <a:endCxn id="9" idx="1"/>
            </p:cNvCxnSpPr>
            <p:nvPr/>
          </p:nvCxnSpPr>
          <p:spPr bwMode="auto">
            <a:xfrm>
              <a:off x="7320706" y="3796264"/>
              <a:ext cx="516533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4059802" y="4405236"/>
              <a:ext cx="183808" cy="400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 sz="20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 rot="10800000">
              <a:off x="2354598" y="3332510"/>
              <a:ext cx="2765234" cy="914400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Collect and understand </a:t>
              </a:r>
              <a:b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customer requirements</a:t>
              </a:r>
            </a:p>
          </p:txBody>
        </p:sp>
        <p:cxnSp>
          <p:nvCxnSpPr>
            <p:cNvPr id="14" name="Straight Arrow Connector 25"/>
            <p:cNvCxnSpPr>
              <a:cxnSpLocks noChangeShapeType="1"/>
              <a:stCxn id="13" idx="1"/>
              <a:endCxn id="8" idx="3"/>
            </p:cNvCxnSpPr>
            <p:nvPr/>
          </p:nvCxnSpPr>
          <p:spPr bwMode="auto">
            <a:xfrm>
              <a:off x="5119832" y="3789710"/>
              <a:ext cx="708090" cy="655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Rectangle 4"/>
          <p:cNvSpPr/>
          <p:nvPr/>
        </p:nvSpPr>
        <p:spPr>
          <a:xfrm>
            <a:off x="1454669" y="1868662"/>
            <a:ext cx="4219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i="1" dirty="0" smtClean="0"/>
              <a:t>An initial decomposition</a:t>
            </a:r>
            <a:endParaRPr lang="en-GB" sz="2400" i="1" dirty="0"/>
          </a:p>
        </p:txBody>
      </p:sp>
      <p:sp>
        <p:nvSpPr>
          <p:cNvPr id="17" name="Rectangle 16"/>
          <p:cNvSpPr/>
          <p:nvPr/>
        </p:nvSpPr>
        <p:spPr>
          <a:xfrm>
            <a:off x="1454670" y="4522351"/>
            <a:ext cx="6241517" cy="1766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3200" i="1" dirty="0" smtClean="0"/>
              <a:t>Note: We are defining the process of </a:t>
            </a:r>
          </a:p>
          <a:p>
            <a:pPr algn="just"/>
            <a:r>
              <a:rPr lang="en-GB" sz="3200" i="1" dirty="0" smtClean="0"/>
              <a:t>system development more clearly </a:t>
            </a:r>
          </a:p>
          <a:p>
            <a:pPr algn="just"/>
            <a:r>
              <a:rPr lang="en-GB" sz="3200" i="1" dirty="0" smtClean="0"/>
              <a:t>through decomposition</a:t>
            </a:r>
            <a:endParaRPr lang="en-GB" sz="2400" i="1" dirty="0"/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0" y="336338"/>
            <a:ext cx="9143999" cy="94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2400" kern="0" dirty="0" smtClean="0"/>
              <a:t>Abstraction and Decomposition of</a:t>
            </a:r>
            <a:r>
              <a:rPr lang="en-GB" sz="2800" kern="0" dirty="0" smtClean="0"/>
              <a:t/>
            </a:r>
            <a:br>
              <a:rPr lang="en-GB" sz="2800" kern="0" dirty="0" smtClean="0"/>
            </a:br>
            <a:r>
              <a:rPr lang="en-GB" kern="0" dirty="0" smtClean="0"/>
              <a:t>the Development </a:t>
            </a:r>
            <a:r>
              <a:rPr lang="en-GB" sz="4400" kern="0" dirty="0" smtClean="0"/>
              <a:t>PROCESS</a:t>
            </a:r>
            <a:r>
              <a:rPr lang="en-GB" sz="2800" kern="0" dirty="0" smtClean="0"/>
              <a:t/>
            </a:r>
            <a:br>
              <a:rPr lang="en-GB" sz="2800" kern="0" dirty="0" smtClean="0"/>
            </a:br>
            <a:r>
              <a:rPr lang="en-GB" sz="1200" i="1" kern="0" dirty="0" smtClean="0"/>
              <a:t>from last week</a:t>
            </a:r>
            <a:endParaRPr lang="en-GB" sz="1200" i="1" kern="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3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>
          <a:xfrm>
            <a:off x="615950" y="2544763"/>
            <a:ext cx="7772400" cy="603250"/>
          </a:xfrm>
        </p:spPr>
        <p:txBody>
          <a:bodyPr/>
          <a:lstStyle/>
          <a:p>
            <a:r>
              <a:rPr lang="en-GB" sz="6600" smtClean="0"/>
              <a:t>Questions?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685800" y="4411663"/>
            <a:ext cx="7772400" cy="1684337"/>
          </a:xfrm>
        </p:spPr>
        <p:txBody>
          <a:bodyPr/>
          <a:lstStyle/>
          <a:p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B915F6-3370-4130-92CC-A8CA411D6C5F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972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918" y="1363194"/>
            <a:ext cx="8624356" cy="5152913"/>
          </a:xfrm>
        </p:spPr>
        <p:txBody>
          <a:bodyPr/>
          <a:lstStyle/>
          <a:p>
            <a:pPr marL="0" indent="0" algn="ctr">
              <a:buNone/>
            </a:pPr>
            <a:r>
              <a:rPr lang="en-GB" i="1" dirty="0" smtClean="0"/>
              <a:t>Good systems are ones which meet the customer’s stated or implied needs and requirements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dirty="0" smtClean="0"/>
              <a:t>How do we build good systems?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895350" indent="-895350">
              <a:spcBef>
                <a:spcPts val="1200"/>
              </a:spcBef>
              <a:buNone/>
            </a:pPr>
            <a:r>
              <a:rPr lang="en-GB" sz="2800" dirty="0" smtClean="0"/>
              <a:t>Collecting and specifying the requirements is called ‘Requirements Engineering’</a:t>
            </a:r>
          </a:p>
          <a:p>
            <a:pPr marL="895350" indent="-895350">
              <a:spcBef>
                <a:spcPts val="600"/>
              </a:spcBef>
              <a:buNone/>
            </a:pPr>
            <a:r>
              <a:rPr lang="en-GB" sz="2400" i="1" dirty="0" smtClean="0"/>
              <a:t>Note: 	requirements need to be specified in a way that we can </a:t>
            </a:r>
            <a:r>
              <a:rPr lang="en-GB" sz="2400" i="1" dirty="0" smtClean="0">
                <a:solidFill>
                  <a:schemeClr val="tx2"/>
                </a:solidFill>
              </a:rPr>
              <a:t>check</a:t>
            </a:r>
            <a:r>
              <a:rPr lang="en-GB" sz="2400" i="1" dirty="0" smtClean="0"/>
              <a:t> if the delivered system meets them.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81963-FE45-4619-B1C3-2EBAD181523F}" type="datetime1">
              <a:rPr lang="en-GB" smtClean="0">
                <a:solidFill>
                  <a:srgbClr val="000000"/>
                </a:solidFill>
              </a:rPr>
              <a:pPr>
                <a:defRPr/>
              </a:pPr>
              <a:t>03/02/2016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558467" y="3291231"/>
            <a:ext cx="3392275" cy="1421066"/>
            <a:chOff x="558467" y="2827477"/>
            <a:chExt cx="3392275" cy="1421066"/>
          </a:xfrm>
        </p:grpSpPr>
        <p:sp>
          <p:nvSpPr>
            <p:cNvPr id="12" name="TextBox 11"/>
            <p:cNvSpPr txBox="1"/>
            <p:nvPr/>
          </p:nvSpPr>
          <p:spPr>
            <a:xfrm>
              <a:off x="558467" y="3848433"/>
              <a:ext cx="3392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GB" sz="2000" b="1" i="1" dirty="0" smtClean="0">
                  <a:solidFill>
                    <a:srgbClr val="000000"/>
                  </a:solidFill>
                  <a:cs typeface="Arial" pitchFamily="34" charset="0"/>
                </a:rPr>
                <a:t>System Development </a:t>
              </a:r>
              <a:r>
                <a:rPr lang="en-GB" sz="2000" b="1" i="1" dirty="0">
                  <a:solidFill>
                    <a:srgbClr val="000000"/>
                  </a:solidFill>
                  <a:cs typeface="Arial" pitchFamily="34" charset="0"/>
                </a:rPr>
                <a:t>version </a:t>
              </a:r>
              <a:r>
                <a:rPr lang="en-GB" sz="2000" b="1" i="1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endParaRPr lang="en-GB" sz="2000" b="1" i="1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644469" y="2827477"/>
              <a:ext cx="2335765" cy="914400"/>
              <a:chOff x="644469" y="2827477"/>
              <a:chExt cx="2335765" cy="914400"/>
            </a:xfrm>
          </p:grpSpPr>
          <p:cxnSp>
            <p:nvCxnSpPr>
              <p:cNvPr id="10" name="Straight Arrow Connector 9"/>
              <p:cNvCxnSpPr>
                <a:endCxn id="16" idx="3"/>
              </p:cNvCxnSpPr>
              <p:nvPr/>
            </p:nvCxnSpPr>
            <p:spPr bwMode="auto">
              <a:xfrm>
                <a:off x="644469" y="3284264"/>
                <a:ext cx="688508" cy="413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lg" len="lg"/>
              </a:ln>
              <a:effectLst/>
            </p:spPr>
          </p:cxnSp>
          <p:sp>
            <p:nvSpPr>
              <p:cNvPr id="16" name="Rectangle 15"/>
              <p:cNvSpPr/>
              <p:nvPr/>
            </p:nvSpPr>
            <p:spPr bwMode="auto">
              <a:xfrm rot="10800000">
                <a:off x="1332977" y="2827477"/>
                <a:ext cx="1647257" cy="91440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10800000"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GB" sz="1400" dirty="0" smtClean="0">
                    <a:solidFill>
                      <a:srgbClr val="000000"/>
                    </a:solidFill>
                    <a:latin typeface="Arial"/>
                    <a:cs typeface="Arial" pitchFamily="34" charset="0"/>
                  </a:rPr>
                  <a:t>Collect and </a:t>
                </a:r>
                <a:br>
                  <a:rPr lang="en-GB" sz="1400" dirty="0" smtClean="0">
                    <a:solidFill>
                      <a:srgbClr val="000000"/>
                    </a:solidFill>
                    <a:latin typeface="Arial"/>
                    <a:cs typeface="Arial" pitchFamily="34" charset="0"/>
                  </a:rPr>
                </a:br>
                <a:r>
                  <a:rPr lang="en-GB" sz="1400" dirty="0" smtClean="0">
                    <a:solidFill>
                      <a:srgbClr val="000000"/>
                    </a:solidFill>
                    <a:latin typeface="Arial"/>
                    <a:cs typeface="Arial" pitchFamily="34" charset="0"/>
                  </a:rPr>
                  <a:t>specify the</a:t>
                </a:r>
                <a:br>
                  <a:rPr lang="en-GB" sz="1400" dirty="0" smtClean="0">
                    <a:solidFill>
                      <a:srgbClr val="000000"/>
                    </a:solidFill>
                    <a:latin typeface="Arial"/>
                    <a:cs typeface="Arial" pitchFamily="34" charset="0"/>
                  </a:rPr>
                </a:br>
                <a:r>
                  <a:rPr lang="en-GB" sz="1400" dirty="0" smtClean="0">
                    <a:solidFill>
                      <a:srgbClr val="000000"/>
                    </a:solidFill>
                    <a:latin typeface="Arial"/>
                    <a:cs typeface="Arial" pitchFamily="34" charset="0"/>
                  </a:rPr>
                  <a:t>requirements</a:t>
                </a: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2980234" y="3291231"/>
            <a:ext cx="2653644" cy="927508"/>
            <a:chOff x="2980234" y="2827477"/>
            <a:chExt cx="2653644" cy="927508"/>
          </a:xfrm>
        </p:grpSpPr>
        <p:sp>
          <p:nvSpPr>
            <p:cNvPr id="8" name="Rectangle 7"/>
            <p:cNvSpPr/>
            <p:nvPr/>
          </p:nvSpPr>
          <p:spPr bwMode="auto">
            <a:xfrm rot="10800000">
              <a:off x="3554416" y="2827477"/>
              <a:ext cx="1492784" cy="92750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10800000"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GB" sz="1400" dirty="0" smtClean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Build</a:t>
              </a:r>
              <a:br>
                <a:rPr lang="en-GB" sz="1400" dirty="0" smtClean="0">
                  <a:solidFill>
                    <a:srgbClr val="000000"/>
                  </a:solidFill>
                  <a:latin typeface="Arial"/>
                  <a:cs typeface="Arial" pitchFamily="34" charset="0"/>
                </a:rPr>
              </a:br>
              <a:r>
                <a:rPr lang="en-GB" sz="1400" dirty="0" smtClean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System</a:t>
              </a:r>
            </a:p>
          </p:txBody>
        </p:sp>
        <p:cxnSp>
          <p:nvCxnSpPr>
            <p:cNvPr id="11" name="Straight Arrow Connector 10"/>
            <p:cNvCxnSpPr>
              <a:stCxn id="8" idx="1"/>
              <a:endCxn id="15" idx="3"/>
            </p:cNvCxnSpPr>
            <p:nvPr/>
          </p:nvCxnSpPr>
          <p:spPr bwMode="auto">
            <a:xfrm>
              <a:off x="5047200" y="3291231"/>
              <a:ext cx="58667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26" name="Straight Arrow Connector 25"/>
            <p:cNvCxnSpPr>
              <a:endCxn id="8" idx="3"/>
            </p:cNvCxnSpPr>
            <p:nvPr/>
          </p:nvCxnSpPr>
          <p:spPr bwMode="auto">
            <a:xfrm>
              <a:off x="2980234" y="3291231"/>
              <a:ext cx="574182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  <p:grpSp>
        <p:nvGrpSpPr>
          <p:cNvPr id="98" name="Group 97"/>
          <p:cNvGrpSpPr/>
          <p:nvPr/>
        </p:nvGrpSpPr>
        <p:grpSpPr>
          <a:xfrm>
            <a:off x="3637835" y="3328794"/>
            <a:ext cx="5303439" cy="1383503"/>
            <a:chOff x="3637835" y="2865040"/>
            <a:chExt cx="5303439" cy="1383503"/>
          </a:xfrm>
        </p:grpSpPr>
        <p:grpSp>
          <p:nvGrpSpPr>
            <p:cNvPr id="87" name="Group 86"/>
            <p:cNvGrpSpPr/>
            <p:nvPr/>
          </p:nvGrpSpPr>
          <p:grpSpPr>
            <a:xfrm>
              <a:off x="5633878" y="2865040"/>
              <a:ext cx="3307396" cy="852382"/>
              <a:chOff x="4678838" y="2397641"/>
              <a:chExt cx="3307396" cy="852382"/>
            </a:xfrm>
          </p:grpSpPr>
          <p:sp>
            <p:nvSpPr>
              <p:cNvPr id="15" name="Rectangle 14"/>
              <p:cNvSpPr/>
              <p:nvPr/>
            </p:nvSpPr>
            <p:spPr bwMode="auto">
              <a:xfrm rot="10800000">
                <a:off x="4678838" y="2397641"/>
                <a:ext cx="1725775" cy="852382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10800000"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GB" sz="1400" dirty="0" smtClean="0">
                    <a:solidFill>
                      <a:srgbClr val="000000"/>
                    </a:solidFill>
                    <a:latin typeface="Arial"/>
                    <a:cs typeface="Arial" pitchFamily="34" charset="0"/>
                  </a:rPr>
                  <a:t>Check what we </a:t>
                </a:r>
                <a:br>
                  <a:rPr lang="en-GB" sz="1400" dirty="0" smtClean="0">
                    <a:solidFill>
                      <a:srgbClr val="000000"/>
                    </a:solidFill>
                    <a:latin typeface="Arial"/>
                    <a:cs typeface="Arial" pitchFamily="34" charset="0"/>
                  </a:rPr>
                </a:br>
                <a:r>
                  <a:rPr lang="en-GB" sz="1400" dirty="0" smtClean="0">
                    <a:solidFill>
                      <a:srgbClr val="000000"/>
                    </a:solidFill>
                    <a:latin typeface="Arial"/>
                    <a:cs typeface="Arial" pitchFamily="34" charset="0"/>
                  </a:rPr>
                  <a:t>have built meets </a:t>
                </a:r>
                <a:br>
                  <a:rPr lang="en-GB" sz="1400" dirty="0" smtClean="0">
                    <a:solidFill>
                      <a:srgbClr val="000000"/>
                    </a:solidFill>
                    <a:latin typeface="Arial"/>
                    <a:cs typeface="Arial" pitchFamily="34" charset="0"/>
                  </a:rPr>
                </a:br>
                <a:r>
                  <a:rPr lang="en-GB" sz="1400" dirty="0" smtClean="0">
                    <a:solidFill>
                      <a:srgbClr val="000000"/>
                    </a:solidFill>
                    <a:latin typeface="Arial"/>
                    <a:cs typeface="Arial" pitchFamily="34" charset="0"/>
                  </a:rPr>
                  <a:t>requirements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980831" y="2639166"/>
                <a:ext cx="1005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GB" b="1" i="1" dirty="0" smtClean="0">
                    <a:solidFill>
                      <a:srgbClr val="000000"/>
                    </a:solidFill>
                    <a:latin typeface="Arial"/>
                    <a:cs typeface="Arial" pitchFamily="34" charset="0"/>
                  </a:rPr>
                  <a:t>System</a:t>
                </a:r>
                <a:endParaRPr lang="en-GB" b="1" i="1" dirty="0">
                  <a:solidFill>
                    <a:srgbClr val="000000"/>
                  </a:solidFill>
                  <a:latin typeface="Arial"/>
                  <a:cs typeface="Arial" pitchFamily="34" charset="0"/>
                </a:endParaRPr>
              </a:p>
            </p:txBody>
          </p:sp>
          <p:cxnSp>
            <p:nvCxnSpPr>
              <p:cNvPr id="61" name="Straight Arrow Connector 60"/>
              <p:cNvCxnSpPr>
                <a:stCxn id="15" idx="1"/>
                <a:endCxn id="9" idx="1"/>
              </p:cNvCxnSpPr>
              <p:nvPr/>
            </p:nvCxnSpPr>
            <p:spPr bwMode="auto">
              <a:xfrm>
                <a:off x="6404613" y="2823832"/>
                <a:ext cx="576218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lg" len="lg"/>
              </a:ln>
              <a:effectLst/>
            </p:spPr>
          </p:cxnSp>
        </p:grpSp>
        <p:sp>
          <p:nvSpPr>
            <p:cNvPr id="91" name="TextBox 90"/>
            <p:cNvSpPr txBox="1"/>
            <p:nvPr/>
          </p:nvSpPr>
          <p:spPr>
            <a:xfrm>
              <a:off x="3637835" y="3848433"/>
              <a:ext cx="31290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i="1" dirty="0" smtClean="0">
                  <a:solidFill>
                    <a:srgbClr val="000000"/>
                  </a:solidFill>
                  <a:cs typeface="Arial" pitchFamily="34" charset="0"/>
                </a:rPr>
                <a:t>3</a:t>
              </a:r>
              <a:endParaRPr lang="en-GB" sz="2000" b="1" i="1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40539" y="2903046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Note very high level of </a:t>
            </a:r>
            <a:r>
              <a:rPr lang="en-GB" b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abstraction</a:t>
            </a:r>
            <a:endParaRPr lang="en-GB" b="1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81643" y="4510612"/>
            <a:ext cx="323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Note </a:t>
            </a:r>
            <a:r>
              <a:rPr lang="en-GB" b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decomposition</a:t>
            </a:r>
            <a:r>
              <a:rPr lang="en-GB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of process</a:t>
            </a:r>
            <a:endParaRPr lang="en-GB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52400" y="488738"/>
            <a:ext cx="9143999" cy="94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sz="2400" kern="0" dirty="0" smtClean="0"/>
              <a:t>Abstraction and Decomposition of</a:t>
            </a:r>
            <a:r>
              <a:rPr lang="en-GB" sz="2800" kern="0" dirty="0" smtClean="0"/>
              <a:t/>
            </a:r>
            <a:br>
              <a:rPr lang="en-GB" sz="2800" kern="0" dirty="0" smtClean="0"/>
            </a:br>
            <a:r>
              <a:rPr lang="en-GB" kern="0" dirty="0" smtClean="0"/>
              <a:t>the Development </a:t>
            </a:r>
            <a:r>
              <a:rPr lang="en-GB" sz="4400" kern="0" dirty="0" smtClean="0"/>
              <a:t>PROCESS</a:t>
            </a:r>
            <a:r>
              <a:rPr lang="en-GB" sz="2800" kern="0" dirty="0" smtClean="0"/>
              <a:t/>
            </a:r>
            <a:br>
              <a:rPr lang="en-GB" sz="2800" kern="0" dirty="0" smtClean="0"/>
            </a:br>
            <a:r>
              <a:rPr lang="en-GB" sz="1200" i="1" kern="0" dirty="0" smtClean="0"/>
              <a:t>from last week</a:t>
            </a:r>
            <a:endParaRPr lang="en-GB" sz="1200" i="1" kern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031" y="211886"/>
            <a:ext cx="8125691" cy="93821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07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2" y="274638"/>
            <a:ext cx="8125691" cy="550115"/>
          </a:xfrm>
        </p:spPr>
        <p:txBody>
          <a:bodyPr/>
          <a:lstStyle/>
          <a:p>
            <a:r>
              <a:rPr lang="en-GB" dirty="0"/>
              <a:t>Verification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94" y="950259"/>
            <a:ext cx="8606118" cy="537882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terms </a:t>
            </a:r>
            <a:r>
              <a:rPr lang="en-GB" b="1" dirty="0"/>
              <a:t>Verification</a:t>
            </a:r>
            <a:r>
              <a:rPr lang="en-GB" dirty="0"/>
              <a:t> and </a:t>
            </a:r>
            <a:r>
              <a:rPr lang="en-GB" b="1" dirty="0"/>
              <a:t>Validation</a:t>
            </a:r>
            <a:r>
              <a:rPr lang="en-GB" dirty="0"/>
              <a:t> are commonly used in software engineering to mean two different types of analysis.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The </a:t>
            </a:r>
            <a:r>
              <a:rPr lang="en-GB" sz="2800" dirty="0"/>
              <a:t>usual definitions are:</a:t>
            </a:r>
          </a:p>
          <a:p>
            <a:pPr marL="447675" indent="-447675">
              <a:spcBef>
                <a:spcPts val="1200"/>
              </a:spcBef>
              <a:buNone/>
              <a:tabLst>
                <a:tab pos="2779713" algn="l"/>
              </a:tabLst>
            </a:pPr>
            <a:r>
              <a:rPr lang="en-GB" sz="2800" b="1" dirty="0"/>
              <a:t>Validation</a:t>
            </a:r>
            <a:r>
              <a:rPr lang="en-GB" sz="2800" dirty="0" smtClean="0"/>
              <a:t>: 	</a:t>
            </a:r>
            <a:br>
              <a:rPr lang="en-GB" sz="2800" dirty="0" smtClean="0"/>
            </a:br>
            <a:r>
              <a:rPr lang="en-GB" sz="2800" dirty="0" smtClean="0"/>
              <a:t>Are </a:t>
            </a:r>
            <a:r>
              <a:rPr lang="en-GB" sz="2800" dirty="0"/>
              <a:t>we building the right system?</a:t>
            </a:r>
          </a:p>
          <a:p>
            <a:pPr marL="447675" indent="-447675">
              <a:spcBef>
                <a:spcPts val="1200"/>
              </a:spcBef>
              <a:buNone/>
              <a:tabLst>
                <a:tab pos="2779713" algn="l"/>
              </a:tabLst>
            </a:pPr>
            <a:r>
              <a:rPr lang="en-GB" sz="2800" b="1" dirty="0" smtClean="0"/>
              <a:t>Verification</a:t>
            </a:r>
            <a:r>
              <a:rPr lang="en-GB" sz="2800" dirty="0" smtClean="0"/>
              <a:t>:	</a:t>
            </a:r>
            <a:br>
              <a:rPr lang="en-GB" sz="2800" dirty="0" smtClean="0"/>
            </a:br>
            <a:r>
              <a:rPr lang="en-GB" sz="2800" dirty="0" smtClean="0"/>
              <a:t>Are we building the system right?</a:t>
            </a:r>
          </a:p>
          <a:p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A.M.Fedorec </a:t>
            </a:r>
            <a:fld id="{7C681963-FE45-4619-B1C3-2EBAD181523F}" type="datetime1">
              <a:rPr lang="en-GB" smtClean="0">
                <a:solidFill>
                  <a:srgbClr val="000000"/>
                </a:solidFill>
              </a:rPr>
              <a:pPr>
                <a:defRPr/>
              </a:pPr>
              <a:t>03/02/2016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SB1 02 IntroToCourse.</a:t>
            </a:r>
            <a:fld id="{E8160222-00C6-4B7F-A409-84253ADC1EC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67" y="6185647"/>
            <a:ext cx="9075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+mj-lt"/>
              </a:rPr>
              <a:t>From: http</a:t>
            </a:r>
            <a:r>
              <a:rPr lang="en-GB" sz="1600" dirty="0">
                <a:latin typeface="+mj-lt"/>
              </a:rPr>
              <a:t>://www.easterbrook.ca/steve/2010/11/the-difference-between-verification-and-validation/</a:t>
            </a:r>
          </a:p>
        </p:txBody>
      </p:sp>
      <p:pic>
        <p:nvPicPr>
          <p:cNvPr id="3074" name="Picture 2" descr="http://www.easterbrook.ca/steve/wp-content/Vand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338" y="1846385"/>
            <a:ext cx="3358662" cy="432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87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656B5F-4AE4-485E-B7BF-F4016382CB99}" type="datetime1">
              <a:rPr lang="en-GB" smtClean="0"/>
              <a:pPr>
                <a:defRPr/>
              </a:pPr>
              <a:t>03/02/2016</a:t>
            </a:fld>
            <a:endParaRPr lang="en-US" dirty="0"/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>
                <a:latin typeface="Arial" charset="0"/>
              </a:rPr>
              <a:t>S1</a:t>
            </a:r>
            <a:endParaRPr lang="en-US" dirty="0" smtClean="0">
              <a:latin typeface="Arial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84188"/>
            <a:ext cx="9144000" cy="1000125"/>
          </a:xfrm>
        </p:spPr>
        <p:txBody>
          <a:bodyPr/>
          <a:lstStyle/>
          <a:p>
            <a:r>
              <a:rPr lang="en-GB" sz="3200" dirty="0" smtClean="0"/>
              <a:t>This Week </a:t>
            </a:r>
            <a:br>
              <a:rPr lang="en-GB" sz="3200" dirty="0" smtClean="0"/>
            </a:br>
            <a:r>
              <a:rPr lang="en-GB" sz="4400" dirty="0" smtClean="0"/>
              <a:t>Requirements</a:t>
            </a:r>
            <a:endParaRPr lang="en-GB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838325"/>
            <a:ext cx="8340725" cy="4483100"/>
          </a:xfrm>
        </p:spPr>
        <p:txBody>
          <a:bodyPr/>
          <a:lstStyle/>
          <a:p>
            <a:pPr marL="271463" indent="-271463">
              <a:buFontTx/>
              <a:buNone/>
              <a:defRPr/>
            </a:pPr>
            <a:r>
              <a:rPr lang="en-GB" sz="3800" i="1" dirty="0" smtClean="0"/>
              <a:t>“The hardest single part of building a software system is deciding what to build.  No part of the work so cripples the resulting system if done wrong.  </a:t>
            </a:r>
            <a:br>
              <a:rPr lang="en-GB" sz="3800" i="1" dirty="0" smtClean="0"/>
            </a:br>
            <a:r>
              <a:rPr lang="en-GB" sz="3800" i="1" dirty="0" smtClean="0"/>
              <a:t>No other part is more difficult to rectify later”</a:t>
            </a:r>
          </a:p>
          <a:p>
            <a:pPr algn="r">
              <a:buFontTx/>
              <a:buNone/>
              <a:defRPr/>
            </a:pPr>
            <a:endParaRPr lang="en-GB" sz="2000" dirty="0" smtClean="0"/>
          </a:p>
          <a:p>
            <a:pPr algn="r">
              <a:buFontTx/>
              <a:buNone/>
              <a:defRPr/>
            </a:pPr>
            <a:r>
              <a:rPr lang="en-GB" sz="2000" dirty="0" smtClean="0"/>
              <a:t>Fred Brookes Jnr</a:t>
            </a:r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Uni Slides">
  <a:themeElements>
    <a:clrScheme name="">
      <a:dk1>
        <a:srgbClr val="000000"/>
      </a:dk1>
      <a:lt1>
        <a:srgbClr val="FFFFFF"/>
      </a:lt1>
      <a:dk2>
        <a:srgbClr val="FF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Uni Slid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10800000"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10800000"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Uni Slide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 Slide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 Slide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 Slide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 Slide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 Slide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ni Slides">
  <a:themeElements>
    <a:clrScheme name="">
      <a:dk1>
        <a:srgbClr val="000000"/>
      </a:dk1>
      <a:lt1>
        <a:srgbClr val="FFFFFF"/>
      </a:lt1>
      <a:dk2>
        <a:srgbClr val="FF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Uni Slid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10800000"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10800000"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Uni Slide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 Slide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 Slide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 Slide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 Slide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 Slide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Uni Slides">
  <a:themeElements>
    <a:clrScheme name="">
      <a:dk1>
        <a:srgbClr val="000000"/>
      </a:dk1>
      <a:lt1>
        <a:srgbClr val="FFFFFF"/>
      </a:lt1>
      <a:dk2>
        <a:srgbClr val="FF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Uni Slid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10800000"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10800000"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Uni Slide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 Slide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 Slide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 Slide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 Slide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 Slide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Uni Slides">
  <a:themeElements>
    <a:clrScheme name="">
      <a:dk1>
        <a:srgbClr val="000000"/>
      </a:dk1>
      <a:lt1>
        <a:srgbClr val="FFFFFF"/>
      </a:lt1>
      <a:dk2>
        <a:srgbClr val="FF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Uni Slid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10800000"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10800000"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Uni Slide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 Slide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 Slide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 Slide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 Slide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 Slide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F:\Program Files\Microsoft Office\Templates\University Documents\Uni Slides.pot</Template>
  <TotalTime>24474</TotalTime>
  <Words>3106</Words>
  <Application>Microsoft Office PowerPoint</Application>
  <PresentationFormat>On-screen Show (4:3)</PresentationFormat>
  <Paragraphs>551</Paragraphs>
  <Slides>60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Times New Roman</vt:lpstr>
      <vt:lpstr>Uni Slides</vt:lpstr>
      <vt:lpstr>1_Uni Slides</vt:lpstr>
      <vt:lpstr>4_Uni Slides</vt:lpstr>
      <vt:lpstr>5_Uni Slides</vt:lpstr>
      <vt:lpstr>1_Office Theme</vt:lpstr>
      <vt:lpstr>Document</vt:lpstr>
      <vt:lpstr>System Development (COMP 1713)  System Requirements  Requirements Elicitation</vt:lpstr>
      <vt:lpstr>This Week</vt:lpstr>
      <vt:lpstr>Review - How do we address the problems  of Systems Development?</vt:lpstr>
      <vt:lpstr>Decomposition and Abstraction of the Development PRODUCT</vt:lpstr>
      <vt:lpstr>Abstraction and Decomposition of the Development PROCESS from last week</vt:lpstr>
      <vt:lpstr>PowerPoint Presentation</vt:lpstr>
      <vt:lpstr>PowerPoint Presentation</vt:lpstr>
      <vt:lpstr>Verification and Validation</vt:lpstr>
      <vt:lpstr>This Week  Requirements</vt:lpstr>
      <vt:lpstr>What is a Requirement?</vt:lpstr>
      <vt:lpstr>Aim of Requirements Engineering</vt:lpstr>
      <vt:lpstr>What Requirements?</vt:lpstr>
      <vt:lpstr>What Requirements? Requirements Engineering as the first step in defining the Solution Architecture</vt:lpstr>
      <vt:lpstr>Requirements Engineering</vt:lpstr>
      <vt:lpstr>Requirement Engineering</vt:lpstr>
      <vt:lpstr>Requirements Engineering</vt:lpstr>
      <vt:lpstr>Requirements Engineering is Iterative</vt:lpstr>
      <vt:lpstr>Requirements Engineering</vt:lpstr>
      <vt:lpstr>Project Inception</vt:lpstr>
      <vt:lpstr>Inception - Feasibility Studies</vt:lpstr>
      <vt:lpstr>Feasibility Study Cont’d</vt:lpstr>
      <vt:lpstr>Development Practices</vt:lpstr>
      <vt:lpstr>Requirements Engineering –Cont’d</vt:lpstr>
      <vt:lpstr>Requirements Elicitation</vt:lpstr>
      <vt:lpstr>Elicitation</vt:lpstr>
      <vt:lpstr>Requirements Elicitation</vt:lpstr>
      <vt:lpstr>What Information to Gather</vt:lpstr>
      <vt:lpstr>Levels of Organisation</vt:lpstr>
      <vt:lpstr>PowerPoint Presentation</vt:lpstr>
      <vt:lpstr>Understanding the Application Domain</vt:lpstr>
      <vt:lpstr>Requirements Elicitation – Domain Modelling</vt:lpstr>
      <vt:lpstr>Requirements Gathering – How? Fact Finding Techniques</vt:lpstr>
      <vt:lpstr>Workshops</vt:lpstr>
      <vt:lpstr>Workshop Roles</vt:lpstr>
      <vt:lpstr>Fact Finding - Interviewing</vt:lpstr>
      <vt:lpstr>Interviews in Practice</vt:lpstr>
      <vt:lpstr>Effective Interviewers</vt:lpstr>
      <vt:lpstr>Questionnaires and Surveys</vt:lpstr>
      <vt:lpstr>Questionnaires</vt:lpstr>
      <vt:lpstr>Interviews or Questionnaires?</vt:lpstr>
      <vt:lpstr>Ethics of Interviews and Questionnaires</vt:lpstr>
      <vt:lpstr>Examples of Activities that have Ethical Implications</vt:lpstr>
      <vt:lpstr>Fact Finding Cont’d - Observation</vt:lpstr>
      <vt:lpstr>Observation</vt:lpstr>
      <vt:lpstr>Study of Documents and Existing Software Systems</vt:lpstr>
      <vt:lpstr>Fact Finding - Prototyping </vt:lpstr>
      <vt:lpstr>Prototyping Cont’d</vt:lpstr>
      <vt:lpstr>Scenario Analysis</vt:lpstr>
      <vt:lpstr>Documenting Fact Finding</vt:lpstr>
      <vt:lpstr>Note Taking - Rich Pictures</vt:lpstr>
      <vt:lpstr>Rich Pictures Example 1</vt:lpstr>
      <vt:lpstr>Rich Pictures Example 2</vt:lpstr>
      <vt:lpstr>What requirements we capture</vt:lpstr>
      <vt:lpstr>Requirements Engineering</vt:lpstr>
      <vt:lpstr>Requirements Analysis</vt:lpstr>
      <vt:lpstr>Requirements Analysis - Prioritising</vt:lpstr>
      <vt:lpstr>Requirements Analysis  MoSCoW method for prioritising</vt:lpstr>
      <vt:lpstr>Summary - The Requirements Engineering Process</vt:lpstr>
      <vt:lpstr>Summary - Requirements Engineering</vt:lpstr>
      <vt:lpstr>Questions?</vt:lpstr>
    </vt:vector>
  </TitlesOfParts>
  <Company>University of Greenwich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SE1 Introduction To the Course</dc:title>
  <dc:subject>Introduction and overview of the unit</dc:subject>
  <dc:creator>Alexander M.  Fedorec</dc:creator>
  <cp:lastModifiedBy>Simon Scola</cp:lastModifiedBy>
  <cp:revision>293</cp:revision>
  <cp:lastPrinted>1999-02-23T09:44:57Z</cp:lastPrinted>
  <dcterms:created xsi:type="dcterms:W3CDTF">1998-09-02T13:22:31Z</dcterms:created>
  <dcterms:modified xsi:type="dcterms:W3CDTF">2016-02-03T16:19:49Z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l.j.hughes@gre.ac.uk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E:\home\hl08\DOCS\units 1998\se1and2\wholething</vt:lpwstr>
  </property>
</Properties>
</file>